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handoutMasterIdLst>
    <p:handoutMasterId r:id="rId82"/>
  </p:handoutMasterIdLst>
  <p:sldIdLst>
    <p:sldId id="286" r:id="rId2"/>
    <p:sldId id="425" r:id="rId3"/>
    <p:sldId id="859" r:id="rId4"/>
    <p:sldId id="617" r:id="rId5"/>
    <p:sldId id="753" r:id="rId6"/>
    <p:sldId id="863" r:id="rId7"/>
    <p:sldId id="622" r:id="rId8"/>
    <p:sldId id="623" r:id="rId9"/>
    <p:sldId id="757" r:id="rId10"/>
    <p:sldId id="628" r:id="rId11"/>
    <p:sldId id="758" r:id="rId12"/>
    <p:sldId id="759" r:id="rId13"/>
    <p:sldId id="760" r:id="rId14"/>
    <p:sldId id="761" r:id="rId15"/>
    <p:sldId id="867" r:id="rId16"/>
    <p:sldId id="865" r:id="rId17"/>
    <p:sldId id="866" r:id="rId18"/>
    <p:sldId id="868" r:id="rId19"/>
    <p:sldId id="869" r:id="rId20"/>
    <p:sldId id="860" r:id="rId21"/>
    <p:sldId id="630" r:id="rId22"/>
    <p:sldId id="763" r:id="rId23"/>
    <p:sldId id="880" r:id="rId24"/>
    <p:sldId id="765" r:id="rId25"/>
    <p:sldId id="768" r:id="rId26"/>
    <p:sldId id="872" r:id="rId27"/>
    <p:sldId id="769" r:id="rId28"/>
    <p:sldId id="861" r:id="rId29"/>
    <p:sldId id="851" r:id="rId30"/>
    <p:sldId id="873" r:id="rId31"/>
    <p:sldId id="772" r:id="rId32"/>
    <p:sldId id="848" r:id="rId33"/>
    <p:sldId id="773" r:id="rId34"/>
    <p:sldId id="855" r:id="rId35"/>
    <p:sldId id="862" r:id="rId36"/>
    <p:sldId id="779" r:id="rId37"/>
    <p:sldId id="856" r:id="rId38"/>
    <p:sldId id="857" r:id="rId39"/>
    <p:sldId id="780" r:id="rId40"/>
    <p:sldId id="782" r:id="rId41"/>
    <p:sldId id="783" r:id="rId42"/>
    <p:sldId id="785" r:id="rId43"/>
    <p:sldId id="786" r:id="rId44"/>
    <p:sldId id="787" r:id="rId45"/>
    <p:sldId id="788" r:id="rId46"/>
    <p:sldId id="789" r:id="rId47"/>
    <p:sldId id="790" r:id="rId48"/>
    <p:sldId id="791" r:id="rId49"/>
    <p:sldId id="792" r:id="rId50"/>
    <p:sldId id="794" r:id="rId51"/>
    <p:sldId id="795" r:id="rId52"/>
    <p:sldId id="796" r:id="rId53"/>
    <p:sldId id="797" r:id="rId54"/>
    <p:sldId id="801" r:id="rId55"/>
    <p:sldId id="803" r:id="rId56"/>
    <p:sldId id="875" r:id="rId57"/>
    <p:sldId id="876" r:id="rId58"/>
    <p:sldId id="804" r:id="rId59"/>
    <p:sldId id="805" r:id="rId60"/>
    <p:sldId id="807" r:id="rId61"/>
    <p:sldId id="808" r:id="rId62"/>
    <p:sldId id="809" r:id="rId63"/>
    <p:sldId id="811" r:id="rId64"/>
    <p:sldId id="822" r:id="rId65"/>
    <p:sldId id="823" r:id="rId66"/>
    <p:sldId id="826" r:id="rId67"/>
    <p:sldId id="828" r:id="rId68"/>
    <p:sldId id="830" r:id="rId69"/>
    <p:sldId id="832" r:id="rId70"/>
    <p:sldId id="833" r:id="rId71"/>
    <p:sldId id="838" r:id="rId72"/>
    <p:sldId id="840" r:id="rId73"/>
    <p:sldId id="842" r:id="rId74"/>
    <p:sldId id="843" r:id="rId75"/>
    <p:sldId id="879" r:id="rId76"/>
    <p:sldId id="877" r:id="rId77"/>
    <p:sldId id="845" r:id="rId78"/>
    <p:sldId id="846" r:id="rId79"/>
    <p:sldId id="847" r:id="rId80"/>
  </p:sldIdLst>
  <p:sldSz cx="9144000" cy="6858000" type="screen4x3"/>
  <p:notesSz cx="9144000" cy="6858000"/>
  <p:defaultTextStyle>
    <a:defPPr>
      <a:defRPr lang="de-DE"/>
    </a:defPPr>
    <a:lvl1pPr algn="l" rtl="0" fontAlgn="base">
      <a:lnSpc>
        <a:spcPct val="90000"/>
      </a:lnSpc>
      <a:spcBef>
        <a:spcPct val="0"/>
      </a:spcBef>
      <a:spcAft>
        <a:spcPct val="0"/>
      </a:spcAft>
      <a:buFont typeface="Arial" pitchFamily="34" charset="0"/>
      <a:defRPr sz="4800" b="1" kern="1200">
        <a:solidFill>
          <a:schemeClr val="accent1"/>
        </a:solidFill>
        <a:latin typeface="Arial" pitchFamily="34" charset="0"/>
        <a:ea typeface="宋体" pitchFamily="2" charset="-122"/>
        <a:cs typeface="+mn-cs"/>
      </a:defRPr>
    </a:lvl1pPr>
    <a:lvl2pPr marL="457200" algn="l" rtl="0" fontAlgn="base">
      <a:lnSpc>
        <a:spcPct val="90000"/>
      </a:lnSpc>
      <a:spcBef>
        <a:spcPct val="0"/>
      </a:spcBef>
      <a:spcAft>
        <a:spcPct val="0"/>
      </a:spcAft>
      <a:buFont typeface="Arial" pitchFamily="34" charset="0"/>
      <a:defRPr sz="4800" b="1" kern="1200">
        <a:solidFill>
          <a:schemeClr val="accent1"/>
        </a:solidFill>
        <a:latin typeface="Arial" pitchFamily="34" charset="0"/>
        <a:ea typeface="宋体" pitchFamily="2" charset="-122"/>
        <a:cs typeface="+mn-cs"/>
      </a:defRPr>
    </a:lvl2pPr>
    <a:lvl3pPr marL="914400" algn="l" rtl="0" fontAlgn="base">
      <a:lnSpc>
        <a:spcPct val="90000"/>
      </a:lnSpc>
      <a:spcBef>
        <a:spcPct val="0"/>
      </a:spcBef>
      <a:spcAft>
        <a:spcPct val="0"/>
      </a:spcAft>
      <a:buFont typeface="Arial" pitchFamily="34" charset="0"/>
      <a:defRPr sz="4800" b="1" kern="1200">
        <a:solidFill>
          <a:schemeClr val="accent1"/>
        </a:solidFill>
        <a:latin typeface="Arial" pitchFamily="34" charset="0"/>
        <a:ea typeface="宋体" pitchFamily="2" charset="-122"/>
        <a:cs typeface="+mn-cs"/>
      </a:defRPr>
    </a:lvl3pPr>
    <a:lvl4pPr marL="1371600" algn="l" rtl="0" fontAlgn="base">
      <a:lnSpc>
        <a:spcPct val="90000"/>
      </a:lnSpc>
      <a:spcBef>
        <a:spcPct val="0"/>
      </a:spcBef>
      <a:spcAft>
        <a:spcPct val="0"/>
      </a:spcAft>
      <a:buFont typeface="Arial" pitchFamily="34" charset="0"/>
      <a:defRPr sz="4800" b="1" kern="1200">
        <a:solidFill>
          <a:schemeClr val="accent1"/>
        </a:solidFill>
        <a:latin typeface="Arial" pitchFamily="34" charset="0"/>
        <a:ea typeface="宋体" pitchFamily="2" charset="-122"/>
        <a:cs typeface="+mn-cs"/>
      </a:defRPr>
    </a:lvl4pPr>
    <a:lvl5pPr marL="1828800" algn="l" rtl="0" fontAlgn="base">
      <a:lnSpc>
        <a:spcPct val="90000"/>
      </a:lnSpc>
      <a:spcBef>
        <a:spcPct val="0"/>
      </a:spcBef>
      <a:spcAft>
        <a:spcPct val="0"/>
      </a:spcAft>
      <a:buFont typeface="Arial" pitchFamily="34" charset="0"/>
      <a:defRPr sz="4800" b="1" kern="1200">
        <a:solidFill>
          <a:schemeClr val="accent1"/>
        </a:solidFill>
        <a:latin typeface="Arial" pitchFamily="34" charset="0"/>
        <a:ea typeface="宋体" pitchFamily="2" charset="-122"/>
        <a:cs typeface="+mn-cs"/>
      </a:defRPr>
    </a:lvl5pPr>
    <a:lvl6pPr marL="2286000" algn="l" defTabSz="914400" rtl="0" eaLnBrk="1" latinLnBrk="0" hangingPunct="1">
      <a:defRPr sz="4800" b="1" kern="1200">
        <a:solidFill>
          <a:schemeClr val="accent1"/>
        </a:solidFill>
        <a:latin typeface="Arial" pitchFamily="34" charset="0"/>
        <a:ea typeface="宋体" pitchFamily="2" charset="-122"/>
        <a:cs typeface="+mn-cs"/>
      </a:defRPr>
    </a:lvl6pPr>
    <a:lvl7pPr marL="2743200" algn="l" defTabSz="914400" rtl="0" eaLnBrk="1" latinLnBrk="0" hangingPunct="1">
      <a:defRPr sz="4800" b="1" kern="1200">
        <a:solidFill>
          <a:schemeClr val="accent1"/>
        </a:solidFill>
        <a:latin typeface="Arial" pitchFamily="34" charset="0"/>
        <a:ea typeface="宋体" pitchFamily="2" charset="-122"/>
        <a:cs typeface="+mn-cs"/>
      </a:defRPr>
    </a:lvl7pPr>
    <a:lvl8pPr marL="3200400" algn="l" defTabSz="914400" rtl="0" eaLnBrk="1" latinLnBrk="0" hangingPunct="1">
      <a:defRPr sz="4800" b="1" kern="1200">
        <a:solidFill>
          <a:schemeClr val="accent1"/>
        </a:solidFill>
        <a:latin typeface="Arial" pitchFamily="34" charset="0"/>
        <a:ea typeface="宋体" pitchFamily="2" charset="-122"/>
        <a:cs typeface="+mn-cs"/>
      </a:defRPr>
    </a:lvl8pPr>
    <a:lvl9pPr marL="3657600" algn="l" defTabSz="914400" rtl="0" eaLnBrk="1" latinLnBrk="0" hangingPunct="1">
      <a:defRPr sz="4800" b="1" kern="1200">
        <a:solidFill>
          <a:schemeClr val="accent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E6E6"/>
    <a:srgbClr val="CCFFFF"/>
    <a:srgbClr val="000009"/>
    <a:srgbClr val="FF9900"/>
    <a:srgbClr val="66FF33"/>
    <a:srgbClr val="FFFFFF"/>
    <a:srgbClr val="CCCC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2639" autoAdjust="0"/>
  </p:normalViewPr>
  <p:slideViewPr>
    <p:cSldViewPr snapToGrid="0">
      <p:cViewPr varScale="1">
        <p:scale>
          <a:sx n="89" d="100"/>
          <a:sy n="89" d="100"/>
        </p:scale>
        <p:origin x="-2190" y="-108"/>
      </p:cViewPr>
      <p:guideLst>
        <p:guide orient="horz" pos="4319"/>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954"/>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handoutMaster" Target="handoutMasters/handout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5" Type="http://schemas.openxmlformats.org/officeDocument/2006/relationships/image" Target="../media/image31.emf"/><Relationship Id="rId4" Type="http://schemas.openxmlformats.org/officeDocument/2006/relationships/image" Target="../media/image3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27.wmf"/><Relationship Id="rId5" Type="http://schemas.openxmlformats.org/officeDocument/2006/relationships/image" Target="../media/image36.wmf"/><Relationship Id="rId4"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29.wmf"/><Relationship Id="rId1" Type="http://schemas.openxmlformats.org/officeDocument/2006/relationships/image" Target="../media/image38.wmf"/><Relationship Id="rId4" Type="http://schemas.openxmlformats.org/officeDocument/2006/relationships/image" Target="../media/image4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28.wmf"/><Relationship Id="rId1" Type="http://schemas.openxmlformats.org/officeDocument/2006/relationships/image" Target="../media/image43.wmf"/><Relationship Id="rId4" Type="http://schemas.openxmlformats.org/officeDocument/2006/relationships/image" Target="../media/image40.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30.wmf"/><Relationship Id="rId1" Type="http://schemas.openxmlformats.org/officeDocument/2006/relationships/image" Target="../media/image3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5" Type="http://schemas.openxmlformats.org/officeDocument/2006/relationships/image" Target="../media/image57.wmf"/><Relationship Id="rId4" Type="http://schemas.openxmlformats.org/officeDocument/2006/relationships/image" Target="../media/image5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59.wmf"/><Relationship Id="rId1" Type="http://schemas.openxmlformats.org/officeDocument/2006/relationships/image" Target="../media/image58.emf"/><Relationship Id="rId5" Type="http://schemas.openxmlformats.org/officeDocument/2006/relationships/image" Target="../media/image61.wmf"/><Relationship Id="rId4" Type="http://schemas.openxmlformats.org/officeDocument/2006/relationships/image" Target="../media/image6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58.emf"/><Relationship Id="rId1" Type="http://schemas.openxmlformats.org/officeDocument/2006/relationships/image" Target="../media/image62.wmf"/><Relationship Id="rId5" Type="http://schemas.openxmlformats.org/officeDocument/2006/relationships/image" Target="../media/image65.wmf"/><Relationship Id="rId4" Type="http://schemas.openxmlformats.org/officeDocument/2006/relationships/image" Target="../media/image64.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85.wmf"/><Relationship Id="rId1" Type="http://schemas.openxmlformats.org/officeDocument/2006/relationships/image" Target="../media/image84.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 Id="rId4" Type="http://schemas.openxmlformats.org/officeDocument/2006/relationships/image" Target="../media/image89.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91.wmf"/><Relationship Id="rId1" Type="http://schemas.openxmlformats.org/officeDocument/2006/relationships/image" Target="../media/image90.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5" Type="http://schemas.openxmlformats.org/officeDocument/2006/relationships/image" Target="../media/image93.wmf"/><Relationship Id="rId4" Type="http://schemas.openxmlformats.org/officeDocument/2006/relationships/image" Target="../media/image9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4.wmf"/><Relationship Id="rId6" Type="http://schemas.openxmlformats.org/officeDocument/2006/relationships/image" Target="../media/image79.wmf"/><Relationship Id="rId5" Type="http://schemas.openxmlformats.org/officeDocument/2006/relationships/image" Target="../media/image95.wmf"/><Relationship Id="rId4" Type="http://schemas.openxmlformats.org/officeDocument/2006/relationships/image" Target="../media/image94.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79.wmf"/><Relationship Id="rId5" Type="http://schemas.openxmlformats.org/officeDocument/2006/relationships/image" Target="../media/image99.wmf"/><Relationship Id="rId4" Type="http://schemas.openxmlformats.org/officeDocument/2006/relationships/image" Target="../media/image98.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 Id="rId4" Type="http://schemas.openxmlformats.org/officeDocument/2006/relationships/image" Target="../media/image105.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07.wmf"/><Relationship Id="rId1" Type="http://schemas.openxmlformats.org/officeDocument/2006/relationships/image" Target="../media/image106.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10.wmf"/><Relationship Id="rId1" Type="http://schemas.openxmlformats.org/officeDocument/2006/relationships/image" Target="../media/image109.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12.wmf"/><Relationship Id="rId1" Type="http://schemas.openxmlformats.org/officeDocument/2006/relationships/image" Target="../media/image111.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14.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16.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1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12.wmf"/><Relationship Id="rId1" Type="http://schemas.openxmlformats.org/officeDocument/2006/relationships/image" Target="../media/image11.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23.wmf"/><Relationship Id="rId2" Type="http://schemas.openxmlformats.org/officeDocument/2006/relationships/image" Target="../media/image122.wmf"/><Relationship Id="rId1" Type="http://schemas.openxmlformats.org/officeDocument/2006/relationships/image" Target="../media/image121.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25.wmf"/><Relationship Id="rId1" Type="http://schemas.openxmlformats.org/officeDocument/2006/relationships/image" Target="../media/image124.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28.emf"/></Relationships>
</file>

<file path=ppt/drawings/_rels/vmlDrawing43.vml.rels><?xml version="1.0" encoding="UTF-8" standalone="yes"?>
<Relationships xmlns="http://schemas.openxmlformats.org/package/2006/relationships"><Relationship Id="rId8" Type="http://schemas.openxmlformats.org/officeDocument/2006/relationships/image" Target="../media/image136.emf"/><Relationship Id="rId3" Type="http://schemas.openxmlformats.org/officeDocument/2006/relationships/image" Target="../media/image131.wmf"/><Relationship Id="rId7" Type="http://schemas.openxmlformats.org/officeDocument/2006/relationships/image" Target="../media/image135.wmf"/><Relationship Id="rId2" Type="http://schemas.openxmlformats.org/officeDocument/2006/relationships/image" Target="../media/image130.wmf"/><Relationship Id="rId1" Type="http://schemas.openxmlformats.org/officeDocument/2006/relationships/image" Target="../media/image129.wmf"/><Relationship Id="rId6" Type="http://schemas.openxmlformats.org/officeDocument/2006/relationships/image" Target="../media/image134.wmf"/><Relationship Id="rId5" Type="http://schemas.openxmlformats.org/officeDocument/2006/relationships/image" Target="../media/image133.wmf"/><Relationship Id="rId4" Type="http://schemas.openxmlformats.org/officeDocument/2006/relationships/image" Target="../media/image13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17.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19.wmf"/><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1989" name="Rectangle 5"/>
          <p:cNvSpPr>
            <a:spLocks noGrp="1" noChangeArrowheads="1"/>
          </p:cNvSpPr>
          <p:nvPr>
            <p:ph type="sldNum" sz="quarter" idx="3"/>
          </p:nvPr>
        </p:nvSpPr>
        <p:spPr bwMode="auto">
          <a:xfrm>
            <a:off x="5181600" y="6515100"/>
            <a:ext cx="3962400" cy="3429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a:lnSpc>
                <a:spcPct val="100000"/>
              </a:lnSpc>
              <a:defRPr sz="1200" b="0">
                <a:solidFill>
                  <a:schemeClr val="tx1"/>
                </a:solidFill>
              </a:defRPr>
            </a:lvl1pPr>
          </a:lstStyle>
          <a:p>
            <a:fld id="{817D2724-63BF-40F8-9D7A-669C1A8DC906}" type="slidenum">
              <a:rPr lang="zh-CN" altLang="de-DE"/>
              <a:pPr/>
              <a:t>‹#›</a:t>
            </a:fld>
            <a:endParaRPr lang="zh-CN" altLang="de-D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4"/>
          <p:cNvSpPr>
            <a:spLocks noGrp="1" noRot="1" noChangeAspect="1" noChangeArrowheads="1" noTextEdit="1"/>
          </p:cNvSpPr>
          <p:nvPr>
            <p:ph type="sldImg" idx="4294967295"/>
          </p:nvPr>
        </p:nvSpPr>
        <p:spPr bwMode="auto">
          <a:xfrm>
            <a:off x="6477000" y="457200"/>
            <a:ext cx="1885950" cy="1414463"/>
          </a:xfrm>
          <a:prstGeom prst="rect">
            <a:avLst/>
          </a:prstGeom>
          <a:noFill/>
          <a:ln w="9525">
            <a:solidFill>
              <a:srgbClr val="000000"/>
            </a:solidFill>
            <a:miter lim="800000"/>
            <a:headEnd/>
            <a:tailEnd/>
          </a:ln>
        </p:spPr>
      </p:sp>
      <p:sp>
        <p:nvSpPr>
          <p:cNvPr id="45061" name="Rectangle 5"/>
          <p:cNvSpPr>
            <a:spLocks noGrp="1" noChangeArrowheads="1"/>
          </p:cNvSpPr>
          <p:nvPr>
            <p:ph type="body" sz="quarter" idx="3"/>
          </p:nvPr>
        </p:nvSpPr>
        <p:spPr bwMode="auto">
          <a:xfrm>
            <a:off x="381000" y="1885950"/>
            <a:ext cx="8458200" cy="4457700"/>
          </a:xfrm>
          <a:prstGeom prst="rect">
            <a:avLst/>
          </a:prstGeom>
          <a:noFill/>
          <a:ln w="9525">
            <a:noFill/>
            <a:miter lim="800000"/>
          </a:ln>
          <a:effectLst/>
        </p:spPr>
        <p:txBody>
          <a:bodyPr vert="horz" wrap="square" lIns="91440" tIns="45720" rIns="91440" bIns="45720" numCol="1" anchor="t" anchorCtr="0" compatLnSpc="1"/>
          <a:lstStyle/>
          <a:p>
            <a:pPr lvl="0"/>
            <a:r>
              <a:rPr lang="de-DE" altLang="zh-CN" noProof="0" smtClean="0"/>
              <a:t>Klicken Sie, um die Formate des Vorlagentextes zu bearbeiten</a:t>
            </a:r>
          </a:p>
          <a:p>
            <a:pPr lvl="1"/>
            <a:r>
              <a:rPr lang="de-DE" altLang="zh-CN" noProof="0" smtClean="0"/>
              <a:t>Zweite Ebene</a:t>
            </a:r>
          </a:p>
          <a:p>
            <a:pPr lvl="2"/>
            <a:r>
              <a:rPr lang="de-DE" altLang="zh-CN" noProof="0" smtClean="0"/>
              <a:t>Dritte Ebene</a:t>
            </a:r>
          </a:p>
          <a:p>
            <a:pPr lvl="3"/>
            <a:r>
              <a:rPr lang="de-DE" altLang="zh-CN" noProof="0" smtClean="0"/>
              <a:t>Vierte Ebene</a:t>
            </a:r>
          </a:p>
          <a:p>
            <a:pPr lvl="4"/>
            <a:r>
              <a:rPr lang="de-DE" altLang="zh-CN" noProof="0" smtClean="0"/>
              <a:t>Fünfte Ebene</a:t>
            </a:r>
          </a:p>
        </p:txBody>
      </p:sp>
    </p:spTree>
  </p:cSld>
  <p:clrMap bg1="lt1" tx1="dk1" bg2="lt2" tx2="dk2" accent1="accent1" accent2="accent2" accent3="accent3" accent4="accent4" accent5="accent5" accent6="accent6" hlink="hlink" folHlink="folHlink"/>
  <p:notesStyle>
    <a:lvl1pPr indent="193675" algn="l" rtl="0" eaLnBrk="0" fontAlgn="base" hangingPunct="0">
      <a:spcBef>
        <a:spcPct val="30000"/>
      </a:spcBef>
      <a:spcAft>
        <a:spcPct val="0"/>
      </a:spcAft>
      <a:buClr>
        <a:srgbClr val="FF9900"/>
      </a:buClr>
      <a:buSzPct val="80000"/>
      <a:buFont typeface="Wingdings" pitchFamily="2" charset="2"/>
      <a:buChar char="n"/>
      <a:defRPr sz="1200" kern="1200">
        <a:solidFill>
          <a:schemeClr val="tx1"/>
        </a:solidFill>
        <a:latin typeface="Arial" panose="020B0604020202020204" pitchFamily="34" charset="0"/>
        <a:ea typeface="+mn-ea"/>
        <a:cs typeface="Arial" panose="020B0604020202020204" pitchFamily="34" charset="0"/>
      </a:defRPr>
    </a:lvl1pPr>
    <a:lvl2pPr marL="195263" indent="188913" algn="l" rtl="0" eaLnBrk="0" fontAlgn="base" hangingPunct="0">
      <a:spcBef>
        <a:spcPct val="30000"/>
      </a:spcBef>
      <a:spcAft>
        <a:spcPct val="0"/>
      </a:spcAft>
      <a:buClr>
        <a:srgbClr val="FF9900"/>
      </a:buClr>
      <a:buSzPct val="80000"/>
      <a:buFont typeface="Wingdings" pitchFamily="2" charset="2"/>
      <a:buChar char="n"/>
      <a:defRPr sz="1200" kern="1200">
        <a:solidFill>
          <a:schemeClr val="tx1"/>
        </a:solidFill>
        <a:latin typeface="Arial" panose="020B0604020202020204" pitchFamily="34" charset="0"/>
        <a:ea typeface="+mn-ea"/>
        <a:cs typeface="Arial" panose="020B0604020202020204" pitchFamily="34" charset="0"/>
      </a:defRPr>
    </a:lvl2pPr>
    <a:lvl3pPr marL="385763" indent="188913" algn="l" rtl="0" eaLnBrk="0" fontAlgn="base" hangingPunct="0">
      <a:spcBef>
        <a:spcPct val="30000"/>
      </a:spcBef>
      <a:spcAft>
        <a:spcPct val="0"/>
      </a:spcAft>
      <a:buClr>
        <a:srgbClr val="FF9900"/>
      </a:buClr>
      <a:buSzPct val="80000"/>
      <a:buFont typeface="Wingdings" pitchFamily="2" charset="2"/>
      <a:buChar char="n"/>
      <a:defRPr sz="1200" kern="1200">
        <a:solidFill>
          <a:schemeClr val="tx1"/>
        </a:solidFill>
        <a:latin typeface="Arial" panose="020B0604020202020204" pitchFamily="34" charset="0"/>
        <a:ea typeface="+mn-ea"/>
        <a:cs typeface="Arial" panose="020B0604020202020204" pitchFamily="34" charset="0"/>
      </a:defRPr>
    </a:lvl3pPr>
    <a:lvl4pPr marL="576263" indent="185738" algn="l" rtl="0" eaLnBrk="0" fontAlgn="base" hangingPunct="0">
      <a:spcBef>
        <a:spcPct val="30000"/>
      </a:spcBef>
      <a:spcAft>
        <a:spcPct val="0"/>
      </a:spcAft>
      <a:buClr>
        <a:srgbClr val="FF9900"/>
      </a:buClr>
      <a:buSzPct val="80000"/>
      <a:buFont typeface="Wingdings" pitchFamily="2" charset="2"/>
      <a:buChar char="n"/>
      <a:defRPr sz="1200" kern="1200">
        <a:solidFill>
          <a:schemeClr val="tx1"/>
        </a:solidFill>
        <a:latin typeface="Arial" panose="020B0604020202020204" pitchFamily="34" charset="0"/>
        <a:ea typeface="+mn-ea"/>
        <a:cs typeface="Arial" panose="020B0604020202020204" pitchFamily="34" charset="0"/>
      </a:defRPr>
    </a:lvl4pPr>
    <a:lvl5pPr marL="763588" indent="192088" algn="l" rtl="0" eaLnBrk="0" fontAlgn="base" hangingPunct="0">
      <a:spcBef>
        <a:spcPct val="30000"/>
      </a:spcBef>
      <a:spcAft>
        <a:spcPct val="0"/>
      </a:spcAft>
      <a:buClr>
        <a:srgbClr val="FF9900"/>
      </a:buClr>
      <a:buSzPct val="80000"/>
      <a:buFont typeface="Wingdings" pitchFamily="2" charset="2"/>
      <a:buChar char="n"/>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a:spLocks noGrp="1" noRot="1" noChangeAspect="1" noChangeArrowheads="1" noTextEdit="1"/>
          </p:cNvSpPr>
          <p:nvPr>
            <p:ph type="sldImg" idx="4294967295"/>
          </p:nvPr>
        </p:nvSpPr>
        <p:spPr>
          <a:ln/>
        </p:spPr>
      </p:sp>
      <p:sp>
        <p:nvSpPr>
          <p:cNvPr id="6146" name="Rectangle 3"/>
          <p:cNvSpPr>
            <a:spLocks noGrp="1" noChangeArrowheads="1"/>
          </p:cNvSpPr>
          <p:nvPr>
            <p:ph type="body" idx="4294967295"/>
          </p:nvPr>
        </p:nvSpPr>
        <p:spPr/>
        <p:txBody>
          <a:bodyPr>
            <a:prstTxWarp prst="textNoShape">
              <a:avLst/>
            </a:prstTxWarp>
          </a:bodyPr>
          <a:lstStyle/>
          <a:p>
            <a:pPr eaLnBrk="1" hangingPunct="1"/>
            <a:endParaRPr lang="en-US" altLang="zh-CN" smtClean="0"/>
          </a:p>
        </p:txBody>
      </p:sp>
      <p:sp>
        <p:nvSpPr>
          <p:cNvPr id="6147" name="Rectangle 4"/>
          <p:cNvSpPr>
            <a:spLocks noChangeArrowheads="1"/>
          </p:cNvSpPr>
          <p:nvPr/>
        </p:nvSpPr>
        <p:spPr bwMode="auto">
          <a:xfrm>
            <a:off x="430213" y="596900"/>
            <a:ext cx="4141787" cy="850900"/>
          </a:xfrm>
          <a:prstGeom prst="rect">
            <a:avLst/>
          </a:prstGeom>
          <a:noFill/>
          <a:ln w="9525">
            <a:noFill/>
            <a:miter lim="800000"/>
            <a:headEnd/>
            <a:tailEnd/>
          </a:ln>
        </p:spPr>
        <p:txBody>
          <a:bodyPr lIns="87591" tIns="43800" rIns="87591" bIns="43800">
            <a:spAutoFit/>
          </a:bodyPr>
          <a:lstStyle/>
          <a:p>
            <a:pPr defTabSz="730250">
              <a:lnSpc>
                <a:spcPct val="100000"/>
              </a:lnSpc>
              <a:tabLst>
                <a:tab pos="758825" algn="l"/>
              </a:tabLst>
            </a:pPr>
            <a:r>
              <a:rPr lang="de-DE" altLang="zh-CN" sz="1000">
                <a:solidFill>
                  <a:schemeClr val="tx1"/>
                </a:solidFill>
              </a:rPr>
              <a:t>Kurzbeschreibung</a:t>
            </a:r>
          </a:p>
          <a:p>
            <a:pPr defTabSz="730250">
              <a:lnSpc>
                <a:spcPct val="100000"/>
              </a:lnSpc>
              <a:tabLst>
                <a:tab pos="758825" algn="l"/>
              </a:tabLst>
            </a:pPr>
            <a:r>
              <a:rPr lang="de-DE" altLang="zh-CN" sz="1000">
                <a:solidFill>
                  <a:schemeClr val="tx1"/>
                </a:solidFill>
              </a:rPr>
              <a:t>Titel:</a:t>
            </a:r>
            <a:br>
              <a:rPr lang="de-DE" altLang="zh-CN" sz="1000">
                <a:solidFill>
                  <a:schemeClr val="tx1"/>
                </a:solidFill>
              </a:rPr>
            </a:br>
            <a:endParaRPr lang="de-DE" altLang="zh-CN" sz="1000">
              <a:solidFill>
                <a:schemeClr val="tx1"/>
              </a:solidFill>
            </a:endParaRPr>
          </a:p>
          <a:p>
            <a:pPr defTabSz="730250">
              <a:lnSpc>
                <a:spcPct val="100000"/>
              </a:lnSpc>
              <a:tabLst>
                <a:tab pos="758825" algn="l"/>
              </a:tabLst>
            </a:pPr>
            <a:r>
              <a:rPr lang="de-DE" altLang="zh-CN" sz="1000">
                <a:solidFill>
                  <a:schemeClr val="tx1"/>
                </a:solidFill>
              </a:rPr>
              <a:t>Bearbeiter:  	</a:t>
            </a:r>
          </a:p>
          <a:p>
            <a:pPr defTabSz="730250">
              <a:lnSpc>
                <a:spcPct val="100000"/>
              </a:lnSpc>
              <a:tabLst>
                <a:tab pos="758825" algn="l"/>
              </a:tabLst>
            </a:pPr>
            <a:r>
              <a:rPr lang="de-DE" altLang="zh-CN" sz="1000">
                <a:solidFill>
                  <a:schemeClr val="tx1"/>
                </a:solidFill>
              </a:rPr>
              <a:t>Datum: 	</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8" descr="无标题"/>
          <p:cNvPicPr>
            <a:picLocks noChangeAspect="1" noChangeArrowheads="1"/>
          </p:cNvPicPr>
          <p:nvPr/>
        </p:nvPicPr>
        <p:blipFill>
          <a:blip r:embed="rId2" cstate="print"/>
          <a:srcRect/>
          <a:stretch>
            <a:fillRect/>
          </a:stretch>
        </p:blipFill>
        <p:spPr bwMode="auto">
          <a:xfrm>
            <a:off x="0" y="6410325"/>
            <a:ext cx="1698625" cy="447675"/>
          </a:xfrm>
          <a:prstGeom prst="rect">
            <a:avLst/>
          </a:prstGeom>
          <a:noFill/>
          <a:ln w="9525">
            <a:noFill/>
            <a:miter lim="800000"/>
            <a:headEnd/>
            <a:tailEnd/>
          </a:ln>
        </p:spPr>
      </p:pic>
      <p:pic>
        <p:nvPicPr>
          <p:cNvPr id="5" name="Picture 7"/>
          <p:cNvPicPr>
            <a:picLocks noChangeAspect="1" noChangeArrowheads="1"/>
          </p:cNvPicPr>
          <p:nvPr userDrawn="1"/>
        </p:nvPicPr>
        <p:blipFill>
          <a:blip r:embed="rId3" cstate="print"/>
          <a:srcRect l="2609" r="2246"/>
          <a:stretch>
            <a:fillRect/>
          </a:stretch>
        </p:blipFill>
        <p:spPr bwMode="auto">
          <a:xfrm>
            <a:off x="0" y="0"/>
            <a:ext cx="9180513" cy="2181225"/>
          </a:xfrm>
          <a:prstGeom prst="rect">
            <a:avLst/>
          </a:prstGeom>
          <a:noFill/>
          <a:ln w="9525">
            <a:noFill/>
            <a:miter lim="800000"/>
            <a:headEnd/>
            <a:tailEnd/>
          </a:ln>
        </p:spPr>
      </p:pic>
      <p:sp>
        <p:nvSpPr>
          <p:cNvPr id="211970" name="Rectangle 2"/>
          <p:cNvSpPr>
            <a:spLocks noGrp="1" noChangeArrowheads="1"/>
          </p:cNvSpPr>
          <p:nvPr>
            <p:ph type="subTitle" idx="1"/>
          </p:nvPr>
        </p:nvSpPr>
        <p:spPr>
          <a:xfrm>
            <a:off x="2201863" y="3848100"/>
            <a:ext cx="6400800" cy="1752600"/>
          </a:xfrm>
        </p:spPr>
        <p:txBody>
          <a:bodyPr/>
          <a:lstStyle>
            <a:lvl1pPr algn="ctr">
              <a:defRPr/>
            </a:lvl1pPr>
          </a:lstStyle>
          <a:p>
            <a:r>
              <a:rPr lang="zh-CN" altLang="en-US" noProof="1"/>
              <a:t>单击此处编辑母版副标题样式</a:t>
            </a:r>
          </a:p>
        </p:txBody>
      </p:sp>
      <p:sp>
        <p:nvSpPr>
          <p:cNvPr id="211974" name="Rectangle 6"/>
          <p:cNvSpPr>
            <a:spLocks noGrp="1" noChangeArrowheads="1"/>
          </p:cNvSpPr>
          <p:nvPr>
            <p:ph type="ctrTitle"/>
          </p:nvPr>
        </p:nvSpPr>
        <p:spPr>
          <a:xfrm>
            <a:off x="1771650" y="1987550"/>
            <a:ext cx="7372350" cy="1470025"/>
          </a:xfrm>
        </p:spPr>
        <p:txBody>
          <a:bodyPr/>
          <a:lstStyle>
            <a:lvl1pPr>
              <a:defRPr/>
            </a:lvl1pPr>
          </a:lstStyle>
          <a:p>
            <a:r>
              <a:rPr lang="zh-CN" altLang="en-US" noProof="1"/>
              <a:t>单击此处编辑母版标题样式</a:t>
            </a:r>
          </a:p>
        </p:txBody>
      </p:sp>
    </p:spTree>
  </p:cSld>
  <p:clrMapOvr>
    <a:masterClrMapping/>
  </p:clrMapOvr>
  <p:transition spd="med">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transition spd="med">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34250" y="206375"/>
            <a:ext cx="1809750" cy="622617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1905000" y="206375"/>
            <a:ext cx="5276850" cy="622617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transition spd="med">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905000" y="206375"/>
            <a:ext cx="7239000" cy="7413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1906588" y="1184275"/>
            <a:ext cx="3354387" cy="52482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5413375" y="1184275"/>
            <a:ext cx="3354388" cy="52482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transition spd="med">
    <p:wipe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905000" y="206375"/>
            <a:ext cx="7239000" cy="7413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1906588" y="1184275"/>
            <a:ext cx="3354387" cy="52482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quarter" idx="2"/>
          </p:nvPr>
        </p:nvSpPr>
        <p:spPr>
          <a:xfrm>
            <a:off x="5413375" y="1184275"/>
            <a:ext cx="3354388" cy="25479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内容占位符 4"/>
          <p:cNvSpPr>
            <a:spLocks noGrp="1"/>
          </p:cNvSpPr>
          <p:nvPr>
            <p:ph sz="quarter" idx="3"/>
          </p:nvPr>
        </p:nvSpPr>
        <p:spPr>
          <a:xfrm>
            <a:off x="5413375" y="3884613"/>
            <a:ext cx="3354388" cy="2547937"/>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transition spd="med">
    <p:wipe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905000" y="206375"/>
            <a:ext cx="7239000" cy="741363"/>
          </a:xfrm>
        </p:spPr>
        <p:txBody>
          <a:bodyPr/>
          <a:lstStyle/>
          <a:p>
            <a:r>
              <a:rPr lang="zh-CN" altLang="en-US" noProof="1" smtClean="0"/>
              <a:t>单击此处编辑母版标题样式</a:t>
            </a:r>
            <a:endParaRPr lang="zh-CN" altLang="en-US" noProof="1"/>
          </a:p>
        </p:txBody>
      </p:sp>
      <p:sp>
        <p:nvSpPr>
          <p:cNvPr id="3" name="内容占位符 2"/>
          <p:cNvSpPr>
            <a:spLocks noGrp="1"/>
          </p:cNvSpPr>
          <p:nvPr>
            <p:ph sz="quarter" idx="1"/>
          </p:nvPr>
        </p:nvSpPr>
        <p:spPr>
          <a:xfrm>
            <a:off x="1906588" y="1184275"/>
            <a:ext cx="3354387" cy="25479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quarter" idx="2"/>
          </p:nvPr>
        </p:nvSpPr>
        <p:spPr>
          <a:xfrm>
            <a:off x="5413375" y="1184275"/>
            <a:ext cx="3354388" cy="25479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内容占位符 4"/>
          <p:cNvSpPr>
            <a:spLocks noGrp="1"/>
          </p:cNvSpPr>
          <p:nvPr>
            <p:ph sz="quarter" idx="3"/>
          </p:nvPr>
        </p:nvSpPr>
        <p:spPr>
          <a:xfrm>
            <a:off x="1906588" y="3884613"/>
            <a:ext cx="3354387" cy="2547937"/>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6" name="内容占位符 5"/>
          <p:cNvSpPr>
            <a:spLocks noGrp="1"/>
          </p:cNvSpPr>
          <p:nvPr>
            <p:ph sz="quarter" idx="4"/>
          </p:nvPr>
        </p:nvSpPr>
        <p:spPr>
          <a:xfrm>
            <a:off x="5413375" y="3884613"/>
            <a:ext cx="3354388" cy="2547937"/>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transition spd="med">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transition spd="med">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Tree>
  </p:cSld>
  <p:clrMapOvr>
    <a:masterClrMapping/>
  </p:clrMapOvr>
  <p:transition spd="med">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1906588" y="1184275"/>
            <a:ext cx="3354387"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5413375" y="1184275"/>
            <a:ext cx="3354388"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transition spd="med">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cSld>
  <p:clrMapOvr>
    <a:masterClrMapping/>
  </p:clrMapOvr>
  <p:transition spd="med">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Tree>
  </p:cSld>
  <p:clrMapOvr>
    <a:masterClrMapping/>
  </p:clrMapOvr>
  <p:transition spd="med">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Tree>
  </p:cSld>
  <p:clrMapOvr>
    <a:masterClrMapping/>
  </p:clrMapOvr>
  <p:transition spd="med">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Tree>
  </p:cSld>
  <p:clrMapOvr>
    <a:masterClrMapping/>
  </p:clrMapOvr>
  <p:transition spd="med">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4294967295"/>
          </p:nvPr>
        </p:nvSpPr>
        <p:spPr bwMode="auto">
          <a:xfrm>
            <a:off x="1906588" y="1184275"/>
            <a:ext cx="6861175" cy="5248275"/>
          </a:xfrm>
          <a:prstGeom prst="rect">
            <a:avLst/>
          </a:prstGeom>
          <a:noFill/>
          <a:ln w="9525">
            <a:noFill/>
            <a:miter lim="800000"/>
            <a:headEnd/>
            <a:tailEnd/>
          </a:ln>
        </p:spPr>
        <p:txBody>
          <a:bodyPr vert="horz" wrap="square" lIns="0" tIns="0" rIns="90000" bIns="0" numCol="1" anchor="t" anchorCtr="0" compatLnSpc="1">
            <a:prstTxWarp prst="textNoShape">
              <a:avLst/>
            </a:prstTxWarp>
          </a:bodyPr>
          <a:lstStyle/>
          <a:p>
            <a:pPr lvl="0"/>
            <a:r>
              <a:rPr lang="en-US" altLang="zh-CN" smtClean="0"/>
              <a:t>Klicken Sie, um die Formate des Vorlagentextes zu bearbeiten</a:t>
            </a:r>
          </a:p>
          <a:p>
            <a:pPr lvl="1"/>
            <a:r>
              <a:rPr lang="en-US" altLang="zh-CN" smtClean="0"/>
              <a:t>Zweite Ebene</a:t>
            </a:r>
          </a:p>
          <a:p>
            <a:pPr lvl="2"/>
            <a:r>
              <a:rPr lang="en-US" altLang="zh-CN" smtClean="0"/>
              <a:t>Dritte Ebene</a:t>
            </a:r>
          </a:p>
          <a:p>
            <a:pPr lvl="3"/>
            <a:r>
              <a:rPr lang="en-US" altLang="zh-CN" smtClean="0"/>
              <a:t>Vierte Ebene</a:t>
            </a:r>
          </a:p>
          <a:p>
            <a:pPr lvl="4"/>
            <a:r>
              <a:rPr lang="en-US" altLang="zh-CN" smtClean="0"/>
              <a:t>Fünfte Ebene</a:t>
            </a:r>
          </a:p>
        </p:txBody>
      </p:sp>
      <p:sp>
        <p:nvSpPr>
          <p:cNvPr id="1031" name="Rectangle 7"/>
          <p:cNvSpPr>
            <a:spLocks noChangeArrowheads="1"/>
          </p:cNvSpPr>
          <p:nvPr/>
        </p:nvSpPr>
        <p:spPr bwMode="auto">
          <a:xfrm>
            <a:off x="1693863" y="100013"/>
            <a:ext cx="7450137" cy="750887"/>
          </a:xfrm>
          <a:prstGeom prst="rect">
            <a:avLst/>
          </a:prstGeom>
          <a:solidFill>
            <a:srgbClr val="BCC7DC"/>
          </a:solidFill>
          <a:ln w="9525">
            <a:noFill/>
            <a:miter lim="800000"/>
          </a:ln>
          <a:effectLst/>
        </p:spPr>
        <p:txBody>
          <a:bodyPr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1033" name="Rectangle 9"/>
          <p:cNvSpPr>
            <a:spLocks noChangeArrowheads="1"/>
          </p:cNvSpPr>
          <p:nvPr/>
        </p:nvSpPr>
        <p:spPr bwMode="auto">
          <a:xfrm>
            <a:off x="1692275" y="96838"/>
            <a:ext cx="7451725" cy="750887"/>
          </a:xfrm>
          <a:prstGeom prst="rect">
            <a:avLst/>
          </a:prstGeom>
          <a:solidFill>
            <a:schemeClr val="accent1"/>
          </a:solidFill>
          <a:ln w="9525">
            <a:noFill/>
            <a:miter lim="800000"/>
          </a:ln>
          <a:effectLst/>
        </p:spPr>
        <p:txBody>
          <a:bodyPr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1035" name="Rectangle 11"/>
          <p:cNvSpPr>
            <a:spLocks noChangeArrowheads="1"/>
          </p:cNvSpPr>
          <p:nvPr/>
        </p:nvSpPr>
        <p:spPr bwMode="auto">
          <a:xfrm>
            <a:off x="0" y="949325"/>
            <a:ext cx="1697038" cy="5908675"/>
          </a:xfrm>
          <a:prstGeom prst="rect">
            <a:avLst/>
          </a:prstGeom>
          <a:solidFill>
            <a:schemeClr val="accent1"/>
          </a:solidFill>
          <a:ln w="9525">
            <a:noFill/>
            <a:miter lim="800000"/>
          </a:ln>
        </p:spPr>
        <p:txBody>
          <a:bodyPr/>
          <a:lstStyle/>
          <a:p>
            <a:pPr algn="ctr">
              <a:buFontTx/>
              <a:buNone/>
              <a:defRPr/>
            </a:pPr>
            <a:endParaRPr lang="zh-CN" altLang="en-US">
              <a:solidFill>
                <a:schemeClr val="tx1"/>
              </a:solidFill>
              <a:latin typeface="Monotype Corsiva" panose="03010101010201010101" pitchFamily="66" charset="0"/>
            </a:endParaRPr>
          </a:p>
        </p:txBody>
      </p:sp>
      <p:sp>
        <p:nvSpPr>
          <p:cNvPr id="1030" name="Rectangle 2"/>
          <p:cNvSpPr>
            <a:spLocks noGrp="1" noChangeArrowheads="1"/>
          </p:cNvSpPr>
          <p:nvPr>
            <p:ph type="title" idx="4294967295"/>
          </p:nvPr>
        </p:nvSpPr>
        <p:spPr bwMode="auto">
          <a:xfrm>
            <a:off x="1905000" y="206375"/>
            <a:ext cx="7239000" cy="741363"/>
          </a:xfrm>
          <a:prstGeom prst="rect">
            <a:avLst/>
          </a:prstGeom>
          <a:noFill/>
          <a:ln w="9525">
            <a:noFill/>
            <a:miter lim="800000"/>
            <a:headEnd/>
            <a:tailEnd/>
          </a:ln>
        </p:spPr>
        <p:txBody>
          <a:bodyPr vert="horz" wrap="square" lIns="0" tIns="0" rIns="91440" bIns="0" numCol="1" anchor="ctr" anchorCtr="0" compatLnSpc="1">
            <a:prstTxWarp prst="textNoShape">
              <a:avLst/>
            </a:prstTxWarp>
          </a:bodyPr>
          <a:lstStyle/>
          <a:p>
            <a:pPr lvl="0"/>
            <a:r>
              <a:rPr lang="en-US" altLang="zh-CN" smtClean="0"/>
              <a:t>Klicken Sie, um das Titelformat zu bearbeiten</a:t>
            </a:r>
          </a:p>
        </p:txBody>
      </p:sp>
      <p:pic>
        <p:nvPicPr>
          <p:cNvPr id="2" name="Picture 22" descr="mc"/>
          <p:cNvPicPr>
            <a:picLocks noChangeAspect="1" noChangeArrowheads="1"/>
          </p:cNvPicPr>
          <p:nvPr/>
        </p:nvPicPr>
        <p:blipFill>
          <a:blip r:embed="rId16" cstate="print"/>
          <a:srcRect/>
          <a:stretch>
            <a:fillRect/>
          </a:stretch>
        </p:blipFill>
        <p:spPr bwMode="auto">
          <a:xfrm>
            <a:off x="0" y="0"/>
            <a:ext cx="1700213" cy="950913"/>
          </a:xfrm>
          <a:prstGeom prst="rect">
            <a:avLst/>
          </a:prstGeom>
          <a:noFill/>
          <a:ln w="9525">
            <a:noFill/>
            <a:miter lim="800000"/>
            <a:headEnd/>
            <a:tailEnd/>
          </a:ln>
        </p:spPr>
      </p:pic>
      <p:pic>
        <p:nvPicPr>
          <p:cNvPr id="1032" name="Picture 51" descr="无标题"/>
          <p:cNvPicPr>
            <a:picLocks noChangeAspect="1" noChangeArrowheads="1"/>
          </p:cNvPicPr>
          <p:nvPr/>
        </p:nvPicPr>
        <p:blipFill>
          <a:blip r:embed="rId17" cstate="print"/>
          <a:srcRect/>
          <a:stretch>
            <a:fillRect/>
          </a:stretch>
        </p:blipFill>
        <p:spPr bwMode="auto">
          <a:xfrm>
            <a:off x="0" y="6410325"/>
            <a:ext cx="1698625" cy="4476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3" r:id="rId1"/>
    <p:sldLayoutId id="2147483662" r:id="rId2"/>
    <p:sldLayoutId id="2147483661" r:id="rId3"/>
    <p:sldLayoutId id="2147483660" r:id="rId4"/>
    <p:sldLayoutId id="2147483659" r:id="rId5"/>
    <p:sldLayoutId id="2147483658" r:id="rId6"/>
    <p:sldLayoutId id="2147483657" r:id="rId7"/>
    <p:sldLayoutId id="2147483656" r:id="rId8"/>
    <p:sldLayoutId id="2147483655" r:id="rId9"/>
    <p:sldLayoutId id="2147483654" r:id="rId10"/>
    <p:sldLayoutId id="2147483653" r:id="rId11"/>
    <p:sldLayoutId id="2147483652" r:id="rId12"/>
    <p:sldLayoutId id="2147483651" r:id="rId13"/>
    <p:sldLayoutId id="2147483650" r:id="rId14"/>
  </p:sldLayoutIdLst>
  <p:transition spd="med">
    <p:wipe dir="d"/>
  </p:transition>
  <p:txStyles>
    <p:titleStyle>
      <a:lvl1pPr algn="l" rtl="0" eaLnBrk="0" fontAlgn="base" hangingPunct="0">
        <a:lnSpc>
          <a:spcPct val="90000"/>
        </a:lnSpc>
        <a:spcBef>
          <a:spcPct val="0"/>
        </a:spcBef>
        <a:spcAft>
          <a:spcPct val="0"/>
        </a:spcAft>
        <a:defRPr sz="2400" b="1">
          <a:solidFill>
            <a:schemeClr val="tx1"/>
          </a:solidFill>
          <a:latin typeface="+mj-lt"/>
          <a:ea typeface="Arial" panose="020B0604020202020204" pitchFamily="34" charset="0"/>
          <a:cs typeface="Arial" panose="020B0604020202020204" pitchFamily="34" charset="0"/>
        </a:defRPr>
      </a:lvl1pPr>
      <a:lvl2pPr algn="l" rtl="0" eaLnBrk="0" fontAlgn="base" hangingPunct="0">
        <a:lnSpc>
          <a:spcPct val="90000"/>
        </a:lnSpc>
        <a:spcBef>
          <a:spcPct val="0"/>
        </a:spcBef>
        <a:spcAft>
          <a:spcPct val="0"/>
        </a:spcAft>
        <a:defRPr sz="2400" b="1">
          <a:solidFill>
            <a:schemeClr val="tx1"/>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400" b="1">
          <a:solidFill>
            <a:schemeClr val="tx1"/>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400" b="1">
          <a:solidFill>
            <a:schemeClr val="tx1"/>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400" b="1">
          <a:solidFill>
            <a:schemeClr val="tx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400" b="1">
          <a:solidFill>
            <a:schemeClr val="tx1"/>
          </a:solidFill>
          <a:latin typeface="Arial" panose="020B0604020202020204" pitchFamily="34" charset="0"/>
        </a:defRPr>
      </a:lvl6pPr>
      <a:lvl7pPr marL="914400" algn="l" rtl="0" fontAlgn="base">
        <a:lnSpc>
          <a:spcPct val="90000"/>
        </a:lnSpc>
        <a:spcBef>
          <a:spcPct val="0"/>
        </a:spcBef>
        <a:spcAft>
          <a:spcPct val="0"/>
        </a:spcAft>
        <a:defRPr sz="2400" b="1">
          <a:solidFill>
            <a:schemeClr val="tx1"/>
          </a:solidFill>
          <a:latin typeface="Arial" panose="020B0604020202020204" pitchFamily="34" charset="0"/>
        </a:defRPr>
      </a:lvl7pPr>
      <a:lvl8pPr marL="1371600" algn="l" rtl="0" fontAlgn="base">
        <a:lnSpc>
          <a:spcPct val="90000"/>
        </a:lnSpc>
        <a:spcBef>
          <a:spcPct val="0"/>
        </a:spcBef>
        <a:spcAft>
          <a:spcPct val="0"/>
        </a:spcAft>
        <a:defRPr sz="2400" b="1">
          <a:solidFill>
            <a:schemeClr val="tx1"/>
          </a:solidFill>
          <a:latin typeface="Arial" panose="020B0604020202020204" pitchFamily="34" charset="0"/>
        </a:defRPr>
      </a:lvl8pPr>
      <a:lvl9pPr marL="1828800" algn="l" rtl="0" fontAlgn="base">
        <a:lnSpc>
          <a:spcPct val="90000"/>
        </a:lnSpc>
        <a:spcBef>
          <a:spcPct val="0"/>
        </a:spcBef>
        <a:spcAft>
          <a:spcPct val="0"/>
        </a:spcAft>
        <a:defRPr sz="2400" b="1">
          <a:solidFill>
            <a:schemeClr val="tx1"/>
          </a:solidFill>
          <a:latin typeface="Arial" panose="020B0604020202020204" pitchFamily="34" charset="0"/>
        </a:defRPr>
      </a:lvl9pPr>
    </p:titleStyle>
    <p:bodyStyle>
      <a:lvl1pPr algn="l" rtl="0" eaLnBrk="0" fontAlgn="base" hangingPunct="0">
        <a:spcBef>
          <a:spcPct val="0"/>
        </a:spcBef>
        <a:spcAft>
          <a:spcPct val="0"/>
        </a:spcAft>
        <a:buClr>
          <a:srgbClr val="FF9933"/>
        </a:buClr>
        <a:buFont typeface="Wingdings" pitchFamily="2" charset="2"/>
        <a:defRPr sz="2000" b="1">
          <a:solidFill>
            <a:schemeClr val="tx1"/>
          </a:solidFill>
          <a:latin typeface="+mn-lt"/>
          <a:ea typeface="Arial" panose="020B0604020202020204" pitchFamily="34" charset="0"/>
          <a:cs typeface="Arial" panose="020B0604020202020204" pitchFamily="34" charset="0"/>
        </a:defRPr>
      </a:lvl1pPr>
      <a:lvl2pPr marL="381000" indent="-192088" algn="l" rtl="0" eaLnBrk="0" fontAlgn="base" hangingPunct="0">
        <a:spcBef>
          <a:spcPct val="0"/>
        </a:spcBef>
        <a:spcAft>
          <a:spcPct val="0"/>
        </a:spcAft>
        <a:buClr>
          <a:srgbClr val="FF9933"/>
        </a:buClr>
        <a:buSzPct val="80000"/>
        <a:buFont typeface="Wingdings" pitchFamily="2" charset="2"/>
        <a:buChar char="n"/>
        <a:defRPr sz="2000" b="1">
          <a:solidFill>
            <a:schemeClr val="tx1"/>
          </a:solidFill>
          <a:latin typeface="+mn-lt"/>
          <a:cs typeface="Arial" panose="020B0604020202020204" pitchFamily="34" charset="0"/>
        </a:defRPr>
      </a:lvl2pPr>
      <a:lvl3pPr marL="569913" indent="-187325" algn="l" rtl="0" eaLnBrk="0" fontAlgn="base" hangingPunct="0">
        <a:spcBef>
          <a:spcPct val="0"/>
        </a:spcBef>
        <a:spcAft>
          <a:spcPct val="0"/>
        </a:spcAft>
        <a:buClr>
          <a:srgbClr val="FF9933"/>
        </a:buClr>
        <a:buSzPct val="80000"/>
        <a:buFont typeface="Wingdings" pitchFamily="2" charset="2"/>
        <a:buChar char="n"/>
        <a:defRPr sz="1600" b="1">
          <a:solidFill>
            <a:schemeClr val="tx1"/>
          </a:solidFill>
          <a:latin typeface="+mn-lt"/>
          <a:cs typeface="Arial" panose="020B0604020202020204" pitchFamily="34" charset="0"/>
        </a:defRPr>
      </a:lvl3pPr>
      <a:lvl4pPr marL="757238" indent="-176213" algn="l" rtl="0" eaLnBrk="0" fontAlgn="base" hangingPunct="0">
        <a:spcBef>
          <a:spcPct val="0"/>
        </a:spcBef>
        <a:spcAft>
          <a:spcPct val="0"/>
        </a:spcAft>
        <a:buClr>
          <a:srgbClr val="FF9933"/>
        </a:buClr>
        <a:buSzPct val="80000"/>
        <a:buFont typeface="Wingdings" pitchFamily="2" charset="2"/>
        <a:buChar char="n"/>
        <a:defRPr sz="1600" b="1">
          <a:solidFill>
            <a:schemeClr val="tx1"/>
          </a:solidFill>
          <a:latin typeface="+mn-lt"/>
          <a:cs typeface="Arial" panose="020B0604020202020204" pitchFamily="34" charset="0"/>
        </a:defRPr>
      </a:lvl4pPr>
      <a:lvl5pPr marL="950913" indent="-192088" algn="l" rtl="0" eaLnBrk="0" fontAlgn="base" hangingPunct="0">
        <a:spcBef>
          <a:spcPct val="0"/>
        </a:spcBef>
        <a:spcAft>
          <a:spcPct val="0"/>
        </a:spcAft>
        <a:buClr>
          <a:srgbClr val="FF9933"/>
        </a:buClr>
        <a:buSzPct val="80000"/>
        <a:buFont typeface="Wingdings" pitchFamily="2" charset="2"/>
        <a:buChar char="n"/>
        <a:defRPr sz="1600" b="1">
          <a:solidFill>
            <a:schemeClr val="tx1"/>
          </a:solidFill>
          <a:latin typeface="+mn-lt"/>
          <a:cs typeface="Arial" panose="020B0604020202020204" pitchFamily="34" charset="0"/>
        </a:defRPr>
      </a:lvl5pPr>
      <a:lvl6pPr marL="1408430" indent="-192405" algn="l" rtl="0" fontAlgn="base">
        <a:spcBef>
          <a:spcPct val="0"/>
        </a:spcBef>
        <a:spcAft>
          <a:spcPct val="0"/>
        </a:spcAft>
        <a:buClr>
          <a:srgbClr val="FF9933"/>
        </a:buClr>
        <a:buSzPct val="80000"/>
        <a:buFont typeface="Wingdings" panose="05000000000000000000" pitchFamily="2" charset="2"/>
        <a:buChar char="n"/>
        <a:defRPr sz="1600" b="1">
          <a:solidFill>
            <a:schemeClr val="tx1"/>
          </a:solidFill>
          <a:latin typeface="+mn-lt"/>
        </a:defRPr>
      </a:lvl6pPr>
      <a:lvl7pPr marL="1865630" indent="-192405" algn="l" rtl="0" fontAlgn="base">
        <a:spcBef>
          <a:spcPct val="0"/>
        </a:spcBef>
        <a:spcAft>
          <a:spcPct val="0"/>
        </a:spcAft>
        <a:buClr>
          <a:srgbClr val="FF9933"/>
        </a:buClr>
        <a:buSzPct val="80000"/>
        <a:buFont typeface="Wingdings" panose="05000000000000000000" pitchFamily="2" charset="2"/>
        <a:buChar char="n"/>
        <a:defRPr sz="1600" b="1">
          <a:solidFill>
            <a:schemeClr val="tx1"/>
          </a:solidFill>
          <a:latin typeface="+mn-lt"/>
        </a:defRPr>
      </a:lvl7pPr>
      <a:lvl8pPr marL="2322830" indent="-192405" algn="l" rtl="0" fontAlgn="base">
        <a:spcBef>
          <a:spcPct val="0"/>
        </a:spcBef>
        <a:spcAft>
          <a:spcPct val="0"/>
        </a:spcAft>
        <a:buClr>
          <a:srgbClr val="FF9933"/>
        </a:buClr>
        <a:buSzPct val="80000"/>
        <a:buFont typeface="Wingdings" panose="05000000000000000000" pitchFamily="2" charset="2"/>
        <a:buChar char="n"/>
        <a:defRPr sz="1600" b="1">
          <a:solidFill>
            <a:schemeClr val="tx1"/>
          </a:solidFill>
          <a:latin typeface="+mn-lt"/>
        </a:defRPr>
      </a:lvl8pPr>
      <a:lvl9pPr marL="2780030" indent="-192405" algn="l" rtl="0" fontAlgn="base">
        <a:spcBef>
          <a:spcPct val="0"/>
        </a:spcBef>
        <a:spcAft>
          <a:spcPct val="0"/>
        </a:spcAft>
        <a:buClr>
          <a:srgbClr val="FF9933"/>
        </a:buClr>
        <a:buSzPct val="80000"/>
        <a:buFont typeface="Wingdings" panose="05000000000000000000" pitchFamily="2" charset="2"/>
        <a:buChar char="n"/>
        <a:defRPr sz="1600" b="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slide" Target="slide74.xml"/><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slide" Target="slide3.xml"/><Relationship Id="rId5" Type="http://schemas.openxmlformats.org/officeDocument/2006/relationships/slide" Target="slide20.xml"/><Relationship Id="rId4" Type="http://schemas.openxmlformats.org/officeDocument/2006/relationships/slide" Target="slide28.xml"/></Relationships>
</file>

<file path=ppt/slides/_rels/slide11.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7.bin"/><Relationship Id="rId7" Type="http://schemas.openxmlformats.org/officeDocument/2006/relationships/slide" Target="slide20.xml"/><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slide" Target="slide28.xml"/><Relationship Id="rId5" Type="http://schemas.openxmlformats.org/officeDocument/2006/relationships/image" Target="../media/image13.png"/><Relationship Id="rId10" Type="http://schemas.openxmlformats.org/officeDocument/2006/relationships/oleObject" Target="../embeddings/oleObject9.bin"/><Relationship Id="rId4" Type="http://schemas.openxmlformats.org/officeDocument/2006/relationships/oleObject" Target="../embeddings/oleObject8.bin"/><Relationship Id="rId9" Type="http://schemas.openxmlformats.org/officeDocument/2006/relationships/slide" Target="slide74.xml"/></Relationships>
</file>

<file path=ppt/slides/_rels/slide12.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0.bin"/><Relationship Id="rId7" Type="http://schemas.openxmlformats.org/officeDocument/2006/relationships/slide" Target="slide20.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slide" Target="slide28.xml"/><Relationship Id="rId5" Type="http://schemas.openxmlformats.org/officeDocument/2006/relationships/image" Target="../media/image16.png"/><Relationship Id="rId10" Type="http://schemas.openxmlformats.org/officeDocument/2006/relationships/oleObject" Target="../embeddings/oleObject12.bin"/><Relationship Id="rId4" Type="http://schemas.openxmlformats.org/officeDocument/2006/relationships/oleObject" Target="../embeddings/oleObject11.bin"/><Relationship Id="rId9" Type="http://schemas.openxmlformats.org/officeDocument/2006/relationships/slide" Target="slide74.xml"/></Relationships>
</file>

<file path=ppt/slides/_rels/slide13.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3.bin"/><Relationship Id="rId7" Type="http://schemas.openxmlformats.org/officeDocument/2006/relationships/slide" Target="slide20.xml"/><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slide" Target="slide28.xml"/><Relationship Id="rId5" Type="http://schemas.openxmlformats.org/officeDocument/2006/relationships/image" Target="../media/image18.png"/><Relationship Id="rId10" Type="http://schemas.openxmlformats.org/officeDocument/2006/relationships/oleObject" Target="../embeddings/oleObject15.bin"/><Relationship Id="rId4" Type="http://schemas.openxmlformats.org/officeDocument/2006/relationships/oleObject" Target="../embeddings/oleObject14.bin"/><Relationship Id="rId9" Type="http://schemas.openxmlformats.org/officeDocument/2006/relationships/slide" Target="slide74.xml"/></Relationships>
</file>

<file path=ppt/slides/_rels/slide14.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6.bin"/><Relationship Id="rId7" Type="http://schemas.openxmlformats.org/officeDocument/2006/relationships/slide" Target="slide20.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slide" Target="slide28.xml"/><Relationship Id="rId5" Type="http://schemas.openxmlformats.org/officeDocument/2006/relationships/image" Target="../media/image20.png"/><Relationship Id="rId10" Type="http://schemas.openxmlformats.org/officeDocument/2006/relationships/oleObject" Target="../embeddings/oleObject18.bin"/><Relationship Id="rId4" Type="http://schemas.openxmlformats.org/officeDocument/2006/relationships/oleObject" Target="../embeddings/oleObject17.bin"/><Relationship Id="rId9" Type="http://schemas.openxmlformats.org/officeDocument/2006/relationships/slide" Target="slide74.xml"/></Relationships>
</file>

<file path=ppt/slides/_rels/slide15.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28.xml"/><Relationship Id="rId1" Type="http://schemas.openxmlformats.org/officeDocument/2006/relationships/slideLayout" Target="../slideLayouts/slideLayout2.xml"/><Relationship Id="rId5" Type="http://schemas.openxmlformats.org/officeDocument/2006/relationships/slide" Target="slide74.xml"/><Relationship Id="rId4" Type="http://schemas.openxmlformats.org/officeDocument/2006/relationships/slide" Target="slide3.xml"/></Relationships>
</file>

<file path=ppt/slides/_rels/slide16.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28.xml"/><Relationship Id="rId1" Type="http://schemas.openxmlformats.org/officeDocument/2006/relationships/slideLayout" Target="../slideLayouts/slideLayout2.xml"/><Relationship Id="rId5" Type="http://schemas.openxmlformats.org/officeDocument/2006/relationships/slide" Target="slide74.xml"/><Relationship Id="rId4" Type="http://schemas.openxmlformats.org/officeDocument/2006/relationships/slide" Target="slide3.xml"/></Relationships>
</file>

<file path=ppt/slides/_rels/slide17.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28.xml"/><Relationship Id="rId1" Type="http://schemas.openxmlformats.org/officeDocument/2006/relationships/slideLayout" Target="../slideLayouts/slideLayout2.xml"/><Relationship Id="rId5" Type="http://schemas.openxmlformats.org/officeDocument/2006/relationships/slide" Target="slide74.xml"/><Relationship Id="rId4" Type="http://schemas.openxmlformats.org/officeDocument/2006/relationships/slide" Target="slide3.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9.bin"/><Relationship Id="rId7" Type="http://schemas.openxmlformats.org/officeDocument/2006/relationships/slide" Target="slide74.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slide" Target="slide3.xml"/><Relationship Id="rId5" Type="http://schemas.openxmlformats.org/officeDocument/2006/relationships/slide" Target="slide20.xml"/><Relationship Id="rId4" Type="http://schemas.openxmlformats.org/officeDocument/2006/relationships/slide" Target="slide28.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0.bin"/><Relationship Id="rId7" Type="http://schemas.openxmlformats.org/officeDocument/2006/relationships/slide" Target="slide74.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slide" Target="slide3.xml"/><Relationship Id="rId5" Type="http://schemas.openxmlformats.org/officeDocument/2006/relationships/slide" Target="slide20.xml"/><Relationship Id="rId4" Type="http://schemas.openxmlformats.org/officeDocument/2006/relationships/slide" Target="slide28.xml"/></Relationships>
</file>

<file path=ppt/slides/_rels/slide2.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28.xml"/><Relationship Id="rId1" Type="http://schemas.openxmlformats.org/officeDocument/2006/relationships/slideLayout" Target="../slideLayouts/slideLayout12.xml"/><Relationship Id="rId5" Type="http://schemas.openxmlformats.org/officeDocument/2006/relationships/slide" Target="slide74.xml"/><Relationship Id="rId4" Type="http://schemas.openxmlformats.org/officeDocument/2006/relationships/slide" Target="slide3.xml"/></Relationships>
</file>

<file path=ppt/slides/_rels/slide20.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28.xml"/><Relationship Id="rId1" Type="http://schemas.openxmlformats.org/officeDocument/2006/relationships/slideLayout" Target="../slideLayouts/slideLayout2.xml"/><Relationship Id="rId5" Type="http://schemas.openxmlformats.org/officeDocument/2006/relationships/slide" Target="slide74.xml"/><Relationship Id="rId4" Type="http://schemas.openxmlformats.org/officeDocument/2006/relationships/slide" Target="slide3.xml"/></Relationships>
</file>

<file path=ppt/slides/_rels/slide21.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28.xml"/><Relationship Id="rId1" Type="http://schemas.openxmlformats.org/officeDocument/2006/relationships/slideLayout" Target="../slideLayouts/slideLayout2.xml"/><Relationship Id="rId5" Type="http://schemas.openxmlformats.org/officeDocument/2006/relationships/slide" Target="slide74.xml"/><Relationship Id="rId4" Type="http://schemas.openxmlformats.org/officeDocument/2006/relationships/slide" Target="slide3.xml"/></Relationships>
</file>

<file path=ppt/slides/_rels/slide22.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oleObject" Target="../embeddings/oleObject21.bin"/><Relationship Id="rId7" Type="http://schemas.openxmlformats.org/officeDocument/2006/relationships/slide" Target="slide28.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4.bin"/><Relationship Id="rId5" Type="http://schemas.openxmlformats.org/officeDocument/2006/relationships/oleObject" Target="../embeddings/oleObject23.bin"/><Relationship Id="rId10" Type="http://schemas.openxmlformats.org/officeDocument/2006/relationships/slide" Target="slide74.xml"/><Relationship Id="rId4" Type="http://schemas.openxmlformats.org/officeDocument/2006/relationships/oleObject" Target="../embeddings/oleObject22.bin"/><Relationship Id="rId9" Type="http://schemas.openxmlformats.org/officeDocument/2006/relationships/slide" Target="slide3.xml"/></Relationships>
</file>

<file path=ppt/slides/_rels/slide23.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oleObject" Target="../embeddings/oleObject25.bin"/><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8.bin"/><Relationship Id="rId11" Type="http://schemas.openxmlformats.org/officeDocument/2006/relationships/slide" Target="slide74.xml"/><Relationship Id="rId5" Type="http://schemas.openxmlformats.org/officeDocument/2006/relationships/oleObject" Target="../embeddings/oleObject27.bin"/><Relationship Id="rId10" Type="http://schemas.openxmlformats.org/officeDocument/2006/relationships/slide" Target="slide3.xml"/><Relationship Id="rId4" Type="http://schemas.openxmlformats.org/officeDocument/2006/relationships/oleObject" Target="../embeddings/oleObject26.bin"/><Relationship Id="rId9" Type="http://schemas.openxmlformats.org/officeDocument/2006/relationships/slide" Target="slide20.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34.bin"/><Relationship Id="rId13" Type="http://schemas.openxmlformats.org/officeDocument/2006/relationships/slide" Target="slide74.xml"/><Relationship Id="rId3" Type="http://schemas.openxmlformats.org/officeDocument/2006/relationships/image" Target="../media/image37.png"/><Relationship Id="rId7" Type="http://schemas.openxmlformats.org/officeDocument/2006/relationships/oleObject" Target="../embeddings/oleObject33.bin"/><Relationship Id="rId12" Type="http://schemas.openxmlformats.org/officeDocument/2006/relationships/slide" Target="slide3.xml"/><Relationship Id="rId2" Type="http://schemas.openxmlformats.org/officeDocument/2006/relationships/slideLayout" Target="../slideLayouts/slideLayout12.xml"/><Relationship Id="rId1" Type="http://schemas.openxmlformats.org/officeDocument/2006/relationships/vmlDrawing" Target="../drawings/vmlDrawing12.vml"/><Relationship Id="rId6" Type="http://schemas.openxmlformats.org/officeDocument/2006/relationships/oleObject" Target="../embeddings/oleObject32.bin"/><Relationship Id="rId11" Type="http://schemas.openxmlformats.org/officeDocument/2006/relationships/slide" Target="slide20.xml"/><Relationship Id="rId5" Type="http://schemas.openxmlformats.org/officeDocument/2006/relationships/oleObject" Target="../embeddings/oleObject31.bin"/><Relationship Id="rId10" Type="http://schemas.openxmlformats.org/officeDocument/2006/relationships/slide" Target="slide28.xml"/><Relationship Id="rId4" Type="http://schemas.openxmlformats.org/officeDocument/2006/relationships/oleObject" Target="../embeddings/oleObject30.bin"/><Relationship Id="rId9" Type="http://schemas.openxmlformats.org/officeDocument/2006/relationships/oleObject" Target="../embeddings/oleObject35.bin"/></Relationships>
</file>

<file path=ppt/slides/_rels/slide25.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oleObject" Target="../embeddings/oleObject36.bin"/><Relationship Id="rId7" Type="http://schemas.openxmlformats.org/officeDocument/2006/relationships/oleObject" Target="../embeddings/oleObject39.bin"/><Relationship Id="rId12" Type="http://schemas.openxmlformats.org/officeDocument/2006/relationships/image" Target="../media/image42.png"/><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oleObject" Target="../embeddings/oleObject38.bin"/><Relationship Id="rId11" Type="http://schemas.openxmlformats.org/officeDocument/2006/relationships/slide" Target="slide74.xml"/><Relationship Id="rId5" Type="http://schemas.openxmlformats.org/officeDocument/2006/relationships/image" Target="../media/image41.png"/><Relationship Id="rId10" Type="http://schemas.openxmlformats.org/officeDocument/2006/relationships/slide" Target="slide3.xml"/><Relationship Id="rId4" Type="http://schemas.openxmlformats.org/officeDocument/2006/relationships/oleObject" Target="../embeddings/oleObject37.bin"/><Relationship Id="rId9" Type="http://schemas.openxmlformats.org/officeDocument/2006/relationships/slide" Target="slide20.xml"/></Relationships>
</file>

<file path=ppt/slides/_rels/slide26.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oleObject" Target="../embeddings/oleObject40.bin"/><Relationship Id="rId7" Type="http://schemas.openxmlformats.org/officeDocument/2006/relationships/oleObject" Target="../embeddings/oleObject43.bin"/><Relationship Id="rId12" Type="http://schemas.openxmlformats.org/officeDocument/2006/relationships/slide" Target="slide74.xml"/><Relationship Id="rId2" Type="http://schemas.openxmlformats.org/officeDocument/2006/relationships/slideLayout" Target="../slideLayouts/slideLayout13.xml"/><Relationship Id="rId1" Type="http://schemas.openxmlformats.org/officeDocument/2006/relationships/vmlDrawing" Target="../drawings/vmlDrawing14.vml"/><Relationship Id="rId6" Type="http://schemas.openxmlformats.org/officeDocument/2006/relationships/oleObject" Target="../embeddings/oleObject42.bin"/><Relationship Id="rId11" Type="http://schemas.openxmlformats.org/officeDocument/2006/relationships/slide" Target="slide3.xml"/><Relationship Id="rId5" Type="http://schemas.openxmlformats.org/officeDocument/2006/relationships/image" Target="../media/image44.png"/><Relationship Id="rId10" Type="http://schemas.openxmlformats.org/officeDocument/2006/relationships/slide" Target="slide20.xml"/><Relationship Id="rId4" Type="http://schemas.openxmlformats.org/officeDocument/2006/relationships/oleObject" Target="../embeddings/oleObject41.bin"/><Relationship Id="rId9" Type="http://schemas.openxmlformats.org/officeDocument/2006/relationships/slide" Target="slide28.xml"/></Relationships>
</file>

<file path=ppt/slides/_rels/slide27.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oleObject" Target="../embeddings/oleObject44.bin"/><Relationship Id="rId7" Type="http://schemas.openxmlformats.org/officeDocument/2006/relationships/slide" Target="slide28.xml"/><Relationship Id="rId2" Type="http://schemas.openxmlformats.org/officeDocument/2006/relationships/slideLayout" Target="../slideLayouts/slideLayout13.xml"/><Relationship Id="rId1" Type="http://schemas.openxmlformats.org/officeDocument/2006/relationships/vmlDrawing" Target="../drawings/vmlDrawing15.vml"/><Relationship Id="rId6" Type="http://schemas.openxmlformats.org/officeDocument/2006/relationships/oleObject" Target="../embeddings/oleObject46.bin"/><Relationship Id="rId5" Type="http://schemas.openxmlformats.org/officeDocument/2006/relationships/image" Target="../media/image46.png"/><Relationship Id="rId10" Type="http://schemas.openxmlformats.org/officeDocument/2006/relationships/slide" Target="slide74.xml"/><Relationship Id="rId4" Type="http://schemas.openxmlformats.org/officeDocument/2006/relationships/oleObject" Target="../embeddings/oleObject45.bin"/><Relationship Id="rId9" Type="http://schemas.openxmlformats.org/officeDocument/2006/relationships/slide" Target="slide3.xml"/></Relationships>
</file>

<file path=ppt/slides/_rels/slide28.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28.xml"/><Relationship Id="rId1" Type="http://schemas.openxmlformats.org/officeDocument/2006/relationships/slideLayout" Target="../slideLayouts/slideLayout2.xml"/><Relationship Id="rId5" Type="http://schemas.openxmlformats.org/officeDocument/2006/relationships/slide" Target="slide74.xml"/><Relationship Id="rId4" Type="http://schemas.openxmlformats.org/officeDocument/2006/relationships/slide" Target="slide3.xml"/></Relationships>
</file>

<file path=ppt/slides/_rels/slide29.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28.xml"/><Relationship Id="rId1" Type="http://schemas.openxmlformats.org/officeDocument/2006/relationships/slideLayout" Target="../slideLayouts/slideLayout7.xml"/><Relationship Id="rId5" Type="http://schemas.openxmlformats.org/officeDocument/2006/relationships/slide" Target="slide74.xml"/><Relationship Id="rId4" Type="http://schemas.openxmlformats.org/officeDocument/2006/relationships/slide" Target="slide3.xml"/></Relationships>
</file>

<file path=ppt/slides/_rels/slide3.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28.xml"/><Relationship Id="rId1" Type="http://schemas.openxmlformats.org/officeDocument/2006/relationships/slideLayout" Target="../slideLayouts/slideLayout2.xml"/><Relationship Id="rId5" Type="http://schemas.openxmlformats.org/officeDocument/2006/relationships/slide" Target="slide74.xml"/><Relationship Id="rId4" Type="http://schemas.openxmlformats.org/officeDocument/2006/relationships/slide" Target="slide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7.bin"/><Relationship Id="rId7" Type="http://schemas.openxmlformats.org/officeDocument/2006/relationships/slide" Target="slide74.xml"/><Relationship Id="rId2" Type="http://schemas.openxmlformats.org/officeDocument/2006/relationships/slideLayout" Target="../slideLayouts/slideLayout14.xml"/><Relationship Id="rId1" Type="http://schemas.openxmlformats.org/officeDocument/2006/relationships/vmlDrawing" Target="../drawings/vmlDrawing16.vml"/><Relationship Id="rId6" Type="http://schemas.openxmlformats.org/officeDocument/2006/relationships/slide" Target="slide3.xml"/><Relationship Id="rId5" Type="http://schemas.openxmlformats.org/officeDocument/2006/relationships/slide" Target="slide20.xml"/><Relationship Id="rId4" Type="http://schemas.openxmlformats.org/officeDocument/2006/relationships/slide" Target="slide28.xml"/></Relationships>
</file>

<file path=ppt/slides/_rels/slide31.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image" Target="../media/image48.png"/><Relationship Id="rId1" Type="http://schemas.openxmlformats.org/officeDocument/2006/relationships/slideLayout" Target="../slideLayouts/slideLayout12.xml"/><Relationship Id="rId6" Type="http://schemas.openxmlformats.org/officeDocument/2006/relationships/slide" Target="slide74.xml"/><Relationship Id="rId5" Type="http://schemas.openxmlformats.org/officeDocument/2006/relationships/slide" Target="slide3.xml"/><Relationship Id="rId4" Type="http://schemas.openxmlformats.org/officeDocument/2006/relationships/slide" Target="slide20.xml"/></Relationships>
</file>

<file path=ppt/slides/_rels/slide32.xml.rels><?xml version="1.0" encoding="UTF-8" standalone="yes"?>
<Relationships xmlns="http://schemas.openxmlformats.org/package/2006/relationships"><Relationship Id="rId8" Type="http://schemas.openxmlformats.org/officeDocument/2006/relationships/slide" Target="slide74.xml"/><Relationship Id="rId3" Type="http://schemas.openxmlformats.org/officeDocument/2006/relationships/oleObject" Target="../embeddings/oleObject48.bin"/><Relationship Id="rId7" Type="http://schemas.openxmlformats.org/officeDocument/2006/relationships/slide" Target="slide3.xml"/><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slide" Target="slide20.xml"/><Relationship Id="rId5" Type="http://schemas.openxmlformats.org/officeDocument/2006/relationships/slide" Target="slide28.xml"/><Relationship Id="rId4" Type="http://schemas.openxmlformats.org/officeDocument/2006/relationships/oleObject" Target="../embeddings/oleObject49.bin"/></Relationships>
</file>

<file path=ppt/slides/_rels/slide33.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28.xml"/><Relationship Id="rId1" Type="http://schemas.openxmlformats.org/officeDocument/2006/relationships/slideLayout" Target="../slideLayouts/slideLayout2.xml"/><Relationship Id="rId5" Type="http://schemas.openxmlformats.org/officeDocument/2006/relationships/slide" Target="slide74.xml"/><Relationship Id="rId4" Type="http://schemas.openxmlformats.org/officeDocument/2006/relationships/slide" Target="slide3.xml"/></Relationships>
</file>

<file path=ppt/slides/_rels/slide34.xml.rels><?xml version="1.0" encoding="UTF-8" standalone="yes"?>
<Relationships xmlns="http://schemas.openxmlformats.org/package/2006/relationships"><Relationship Id="rId8" Type="http://schemas.openxmlformats.org/officeDocument/2006/relationships/slide" Target="slide74.xml"/><Relationship Id="rId3" Type="http://schemas.openxmlformats.org/officeDocument/2006/relationships/oleObject" Target="../embeddings/oleObject50.bin"/><Relationship Id="rId7" Type="http://schemas.openxmlformats.org/officeDocument/2006/relationships/slide" Target="slide3.xml"/><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slide" Target="slide20.xml"/><Relationship Id="rId5" Type="http://schemas.openxmlformats.org/officeDocument/2006/relationships/slide" Target="slide28.xml"/><Relationship Id="rId4" Type="http://schemas.openxmlformats.org/officeDocument/2006/relationships/oleObject" Target="../embeddings/oleObject51.bin"/></Relationships>
</file>

<file path=ppt/slides/_rels/slide35.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28.xml"/><Relationship Id="rId1" Type="http://schemas.openxmlformats.org/officeDocument/2006/relationships/slideLayout" Target="../slideLayouts/slideLayout2.xml"/><Relationship Id="rId5" Type="http://schemas.openxmlformats.org/officeDocument/2006/relationships/slide" Target="slide74.xml"/><Relationship Id="rId4" Type="http://schemas.openxmlformats.org/officeDocument/2006/relationships/slide" Target="slide3.xml"/></Relationships>
</file>

<file path=ppt/slides/_rels/slide36.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oleObject" Target="../embeddings/oleObject52.bin"/><Relationship Id="rId7"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55.bin"/><Relationship Id="rId11" Type="http://schemas.openxmlformats.org/officeDocument/2006/relationships/slide" Target="slide74.xml"/><Relationship Id="rId5" Type="http://schemas.openxmlformats.org/officeDocument/2006/relationships/oleObject" Target="../embeddings/oleObject54.bin"/><Relationship Id="rId10" Type="http://schemas.openxmlformats.org/officeDocument/2006/relationships/slide" Target="slide3.xml"/><Relationship Id="rId4" Type="http://schemas.openxmlformats.org/officeDocument/2006/relationships/oleObject" Target="../embeddings/oleObject53.bin"/><Relationship Id="rId9" Type="http://schemas.openxmlformats.org/officeDocument/2006/relationships/slide" Target="slide20.xml"/></Relationships>
</file>

<file path=ppt/slides/_rels/slide37.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oleObject" Target="../embeddings/oleObject57.bin"/><Relationship Id="rId7" Type="http://schemas.openxmlformats.org/officeDocument/2006/relationships/oleObject" Target="../embeddings/oleObject61.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oleObject" Target="../embeddings/oleObject60.bin"/><Relationship Id="rId11" Type="http://schemas.openxmlformats.org/officeDocument/2006/relationships/slide" Target="slide74.xml"/><Relationship Id="rId5" Type="http://schemas.openxmlformats.org/officeDocument/2006/relationships/oleObject" Target="../embeddings/oleObject59.bin"/><Relationship Id="rId10" Type="http://schemas.openxmlformats.org/officeDocument/2006/relationships/slide" Target="slide3.xml"/><Relationship Id="rId4" Type="http://schemas.openxmlformats.org/officeDocument/2006/relationships/oleObject" Target="../embeddings/oleObject58.bin"/><Relationship Id="rId9" Type="http://schemas.openxmlformats.org/officeDocument/2006/relationships/slide" Target="slide20.xml"/></Relationships>
</file>

<file path=ppt/slides/_rels/slide38.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oleObject" Target="../embeddings/oleObject62.bin"/><Relationship Id="rId7"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65.bin"/><Relationship Id="rId11" Type="http://schemas.openxmlformats.org/officeDocument/2006/relationships/slide" Target="slide74.xml"/><Relationship Id="rId5" Type="http://schemas.openxmlformats.org/officeDocument/2006/relationships/oleObject" Target="../embeddings/oleObject64.bin"/><Relationship Id="rId10" Type="http://schemas.openxmlformats.org/officeDocument/2006/relationships/slide" Target="slide3.xml"/><Relationship Id="rId4" Type="http://schemas.openxmlformats.org/officeDocument/2006/relationships/oleObject" Target="../embeddings/oleObject63.bin"/><Relationship Id="rId9" Type="http://schemas.openxmlformats.org/officeDocument/2006/relationships/slide" Target="slide20.xml"/></Relationships>
</file>

<file path=ppt/slides/_rels/slide39.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slide" Target="slide74.xml"/><Relationship Id="rId5" Type="http://schemas.openxmlformats.org/officeDocument/2006/relationships/slide" Target="slide3.xml"/><Relationship Id="rId4" Type="http://schemas.openxmlformats.org/officeDocument/2006/relationships/slide" Target="slide20.xml"/></Relationships>
</file>

<file path=ppt/slides/_rels/slide4.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28.xml"/><Relationship Id="rId1" Type="http://schemas.openxmlformats.org/officeDocument/2006/relationships/slideLayout" Target="../slideLayouts/slideLayout2.xml"/><Relationship Id="rId5" Type="http://schemas.openxmlformats.org/officeDocument/2006/relationships/slide" Target="slide74.xml"/><Relationship Id="rId4" Type="http://schemas.openxmlformats.org/officeDocument/2006/relationships/slide" Target="slide3.xml"/></Relationships>
</file>

<file path=ppt/slides/_rels/slide40.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slide" Target="slide74.xml"/><Relationship Id="rId5" Type="http://schemas.openxmlformats.org/officeDocument/2006/relationships/slide" Target="slide3.xml"/><Relationship Id="rId4" Type="http://schemas.openxmlformats.org/officeDocument/2006/relationships/slide" Target="slide20.xml"/></Relationships>
</file>

<file path=ppt/slides/_rels/slide41.xml.rels><?xml version="1.0" encoding="UTF-8" standalone="yes"?>
<Relationships xmlns="http://schemas.openxmlformats.org/package/2006/relationships"><Relationship Id="rId8" Type="http://schemas.openxmlformats.org/officeDocument/2006/relationships/slide" Target="slide74.xml"/><Relationship Id="rId3" Type="http://schemas.openxmlformats.org/officeDocument/2006/relationships/oleObject" Target="../embeddings/oleObject67.bin"/><Relationship Id="rId7" Type="http://schemas.openxmlformats.org/officeDocument/2006/relationships/slide" Target="slide3.xml"/><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slide" Target="slide20.xml"/><Relationship Id="rId5" Type="http://schemas.openxmlformats.org/officeDocument/2006/relationships/slide" Target="slide28.xml"/><Relationship Id="rId4" Type="http://schemas.openxmlformats.org/officeDocument/2006/relationships/oleObject" Target="../embeddings/oleObject68.bin"/></Relationships>
</file>

<file path=ppt/slides/_rels/slide42.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28.xml"/><Relationship Id="rId1" Type="http://schemas.openxmlformats.org/officeDocument/2006/relationships/slideLayout" Target="../slideLayouts/slideLayout2.xml"/><Relationship Id="rId5" Type="http://schemas.openxmlformats.org/officeDocument/2006/relationships/slide" Target="slide74.xml"/><Relationship Id="rId4" Type="http://schemas.openxmlformats.org/officeDocument/2006/relationships/slide" Target="slide3.xml"/></Relationships>
</file>

<file path=ppt/slides/_rels/slide43.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slide" Target="slide74.xml"/><Relationship Id="rId5" Type="http://schemas.openxmlformats.org/officeDocument/2006/relationships/slide" Target="slide3.xml"/><Relationship Id="rId4" Type="http://schemas.openxmlformats.org/officeDocument/2006/relationships/slide" Target="slide20.xml"/></Relationships>
</file>

<file path=ppt/slides/_rels/slide44.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69.bin"/><Relationship Id="rId7" Type="http://schemas.openxmlformats.org/officeDocument/2006/relationships/slide" Target="slide20.xml"/><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slide" Target="slide28.xml"/><Relationship Id="rId5" Type="http://schemas.openxmlformats.org/officeDocument/2006/relationships/oleObject" Target="../embeddings/oleObject71.bin"/><Relationship Id="rId4" Type="http://schemas.openxmlformats.org/officeDocument/2006/relationships/oleObject" Target="../embeddings/oleObject70.bin"/><Relationship Id="rId9" Type="http://schemas.openxmlformats.org/officeDocument/2006/relationships/slide" Target="slide74.xml"/></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77.bin"/><Relationship Id="rId13" Type="http://schemas.openxmlformats.org/officeDocument/2006/relationships/slide" Target="slide74.xml"/><Relationship Id="rId3" Type="http://schemas.openxmlformats.org/officeDocument/2006/relationships/oleObject" Target="../embeddings/oleObject72.bin"/><Relationship Id="rId7" Type="http://schemas.openxmlformats.org/officeDocument/2006/relationships/oleObject" Target="../embeddings/oleObject76.bin"/><Relationship Id="rId12" Type="http://schemas.openxmlformats.org/officeDocument/2006/relationships/slide" Target="slide3.xml"/><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75.bin"/><Relationship Id="rId11" Type="http://schemas.openxmlformats.org/officeDocument/2006/relationships/slide" Target="slide20.xml"/><Relationship Id="rId5" Type="http://schemas.openxmlformats.org/officeDocument/2006/relationships/oleObject" Target="../embeddings/oleObject74.bin"/><Relationship Id="rId10" Type="http://schemas.openxmlformats.org/officeDocument/2006/relationships/slide" Target="slide28.xml"/><Relationship Id="rId4" Type="http://schemas.openxmlformats.org/officeDocument/2006/relationships/oleObject" Target="../embeddings/oleObject73.bin"/><Relationship Id="rId9" Type="http://schemas.openxmlformats.org/officeDocument/2006/relationships/oleObject" Target="../embeddings/oleObject78.bin"/></Relationships>
</file>

<file path=ppt/slides/_rels/slide46.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slide" Target="slide74.xml"/><Relationship Id="rId5" Type="http://schemas.openxmlformats.org/officeDocument/2006/relationships/slide" Target="slide3.xml"/><Relationship Id="rId4" Type="http://schemas.openxmlformats.org/officeDocument/2006/relationships/slide" Target="slide20.xml"/></Relationships>
</file>

<file path=ppt/slides/_rels/slide47.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79.bin"/><Relationship Id="rId7" Type="http://schemas.openxmlformats.org/officeDocument/2006/relationships/slide" Target="slide20.xml"/><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slide" Target="slide28.xml"/><Relationship Id="rId5" Type="http://schemas.openxmlformats.org/officeDocument/2006/relationships/oleObject" Target="../embeddings/oleObject81.bin"/><Relationship Id="rId4" Type="http://schemas.openxmlformats.org/officeDocument/2006/relationships/oleObject" Target="../embeddings/oleObject80.bin"/><Relationship Id="rId9" Type="http://schemas.openxmlformats.org/officeDocument/2006/relationships/slide" Target="slide74.xml"/></Relationships>
</file>

<file path=ppt/slides/_rels/slide48.xml.rels><?xml version="1.0" encoding="UTF-8" standalone="yes"?>
<Relationships xmlns="http://schemas.openxmlformats.org/package/2006/relationships"><Relationship Id="rId8" Type="http://schemas.openxmlformats.org/officeDocument/2006/relationships/slide" Target="slide74.xml"/><Relationship Id="rId3" Type="http://schemas.openxmlformats.org/officeDocument/2006/relationships/oleObject" Target="../embeddings/oleObject82.bin"/><Relationship Id="rId7" Type="http://schemas.openxmlformats.org/officeDocument/2006/relationships/slide" Target="slide3.xml"/><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slide" Target="slide20.xml"/><Relationship Id="rId5" Type="http://schemas.openxmlformats.org/officeDocument/2006/relationships/slide" Target="slide28.xml"/><Relationship Id="rId4" Type="http://schemas.openxmlformats.org/officeDocument/2006/relationships/oleObject" Target="../embeddings/oleObject83.bin"/></Relationships>
</file>

<file path=ppt/slides/_rels/slide49.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oleObject" Target="../embeddings/oleObject84.bin"/><Relationship Id="rId7" Type="http://schemas.openxmlformats.org/officeDocument/2006/relationships/slide" Target="slide28.xml"/><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87.bin"/><Relationship Id="rId5" Type="http://schemas.openxmlformats.org/officeDocument/2006/relationships/oleObject" Target="../embeddings/oleObject86.bin"/><Relationship Id="rId10" Type="http://schemas.openxmlformats.org/officeDocument/2006/relationships/slide" Target="slide74.xml"/><Relationship Id="rId4" Type="http://schemas.openxmlformats.org/officeDocument/2006/relationships/oleObject" Target="../embeddings/oleObject85.bin"/><Relationship Id="rId9" Type="http://schemas.openxmlformats.org/officeDocument/2006/relationships/slide" Target="slide3.xml"/></Relationships>
</file>

<file path=ppt/slides/_rels/slide5.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28.xml"/><Relationship Id="rId1" Type="http://schemas.openxmlformats.org/officeDocument/2006/relationships/slideLayout" Target="../slideLayouts/slideLayout2.xml"/><Relationship Id="rId5" Type="http://schemas.openxmlformats.org/officeDocument/2006/relationships/slide" Target="slide74.xml"/><Relationship Id="rId4" Type="http://schemas.openxmlformats.org/officeDocument/2006/relationships/slide" Target="slide3.xml"/></Relationships>
</file>

<file path=ppt/slides/_rels/slide50.xml.rels><?xml version="1.0" encoding="UTF-8" standalone="yes"?>
<Relationships xmlns="http://schemas.openxmlformats.org/package/2006/relationships"><Relationship Id="rId8" Type="http://schemas.openxmlformats.org/officeDocument/2006/relationships/slide" Target="slide74.xml"/><Relationship Id="rId3" Type="http://schemas.openxmlformats.org/officeDocument/2006/relationships/oleObject" Target="../embeddings/oleObject88.bin"/><Relationship Id="rId7" Type="http://schemas.openxmlformats.org/officeDocument/2006/relationships/slide" Target="slide3.xml"/><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slide" Target="slide20.xml"/><Relationship Id="rId5" Type="http://schemas.openxmlformats.org/officeDocument/2006/relationships/slide" Target="slide28.xml"/><Relationship Id="rId4" Type="http://schemas.openxmlformats.org/officeDocument/2006/relationships/oleObject" Target="../embeddings/oleObject89.bin"/></Relationships>
</file>

<file path=ppt/slides/_rels/slide51.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oleObject" Target="../embeddings/oleObject90.bin"/><Relationship Id="rId7" Type="http://schemas.openxmlformats.org/officeDocument/2006/relationships/oleObject" Target="../embeddings/oleObject94.bin"/><Relationship Id="rId2" Type="http://schemas.openxmlformats.org/officeDocument/2006/relationships/slideLayout" Target="../slideLayouts/slideLayout13.xml"/><Relationship Id="rId1" Type="http://schemas.openxmlformats.org/officeDocument/2006/relationships/vmlDrawing" Target="../drawings/vmlDrawing29.vml"/><Relationship Id="rId6" Type="http://schemas.openxmlformats.org/officeDocument/2006/relationships/oleObject" Target="../embeddings/oleObject93.bin"/><Relationship Id="rId11" Type="http://schemas.openxmlformats.org/officeDocument/2006/relationships/slide" Target="slide74.xml"/><Relationship Id="rId5" Type="http://schemas.openxmlformats.org/officeDocument/2006/relationships/oleObject" Target="../embeddings/oleObject92.bin"/><Relationship Id="rId10" Type="http://schemas.openxmlformats.org/officeDocument/2006/relationships/slide" Target="slide3.xml"/><Relationship Id="rId4" Type="http://schemas.openxmlformats.org/officeDocument/2006/relationships/oleObject" Target="../embeddings/oleObject91.bin"/><Relationship Id="rId9" Type="http://schemas.openxmlformats.org/officeDocument/2006/relationships/slide" Target="slide20.xml"/></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100.bin"/><Relationship Id="rId3" Type="http://schemas.openxmlformats.org/officeDocument/2006/relationships/oleObject" Target="../embeddings/oleObject95.bin"/><Relationship Id="rId7" Type="http://schemas.openxmlformats.org/officeDocument/2006/relationships/oleObject" Target="../embeddings/oleObject99.bin"/><Relationship Id="rId12" Type="http://schemas.openxmlformats.org/officeDocument/2006/relationships/slide" Target="slide74.xml"/><Relationship Id="rId2" Type="http://schemas.openxmlformats.org/officeDocument/2006/relationships/slideLayout" Target="../slideLayouts/slideLayout13.xml"/><Relationship Id="rId1" Type="http://schemas.openxmlformats.org/officeDocument/2006/relationships/vmlDrawing" Target="../drawings/vmlDrawing30.vml"/><Relationship Id="rId6" Type="http://schemas.openxmlformats.org/officeDocument/2006/relationships/oleObject" Target="../embeddings/oleObject98.bin"/><Relationship Id="rId11" Type="http://schemas.openxmlformats.org/officeDocument/2006/relationships/slide" Target="slide3.xml"/><Relationship Id="rId5" Type="http://schemas.openxmlformats.org/officeDocument/2006/relationships/oleObject" Target="../embeddings/oleObject97.bin"/><Relationship Id="rId10" Type="http://schemas.openxmlformats.org/officeDocument/2006/relationships/slide" Target="slide20.xml"/><Relationship Id="rId4" Type="http://schemas.openxmlformats.org/officeDocument/2006/relationships/oleObject" Target="../embeddings/oleObject96.bin"/><Relationship Id="rId9" Type="http://schemas.openxmlformats.org/officeDocument/2006/relationships/slide" Target="slide28.xml"/></Relationships>
</file>

<file path=ppt/slides/_rels/slide53.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oleObject" Target="../embeddings/oleObject101.bin"/><Relationship Id="rId7" Type="http://schemas.openxmlformats.org/officeDocument/2006/relationships/oleObject" Target="../embeddings/oleObject105.bin"/><Relationship Id="rId2" Type="http://schemas.openxmlformats.org/officeDocument/2006/relationships/slideLayout" Target="../slideLayouts/slideLayout14.xml"/><Relationship Id="rId1" Type="http://schemas.openxmlformats.org/officeDocument/2006/relationships/vmlDrawing" Target="../drawings/vmlDrawing31.vml"/><Relationship Id="rId6" Type="http://schemas.openxmlformats.org/officeDocument/2006/relationships/oleObject" Target="../embeddings/oleObject104.bin"/><Relationship Id="rId11" Type="http://schemas.openxmlformats.org/officeDocument/2006/relationships/slide" Target="slide74.xml"/><Relationship Id="rId5" Type="http://schemas.openxmlformats.org/officeDocument/2006/relationships/oleObject" Target="../embeddings/oleObject103.bin"/><Relationship Id="rId10" Type="http://schemas.openxmlformats.org/officeDocument/2006/relationships/slide" Target="slide3.xml"/><Relationship Id="rId4" Type="http://schemas.openxmlformats.org/officeDocument/2006/relationships/oleObject" Target="../embeddings/oleObject102.bin"/><Relationship Id="rId9" Type="http://schemas.openxmlformats.org/officeDocument/2006/relationships/slide" Target="slide20.xml"/></Relationships>
</file>

<file path=ppt/slides/_rels/slide54.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slide" Target="slide74.xml"/><Relationship Id="rId5" Type="http://schemas.openxmlformats.org/officeDocument/2006/relationships/slide" Target="slide3.xml"/><Relationship Id="rId4" Type="http://schemas.openxmlformats.org/officeDocument/2006/relationships/slide" Target="slide20.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06.bin"/><Relationship Id="rId7" Type="http://schemas.openxmlformats.org/officeDocument/2006/relationships/slide" Target="slide74.xml"/><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slide" Target="slide3.xml"/><Relationship Id="rId5" Type="http://schemas.openxmlformats.org/officeDocument/2006/relationships/slide" Target="slide20.xml"/><Relationship Id="rId4" Type="http://schemas.openxmlformats.org/officeDocument/2006/relationships/slide" Target="slide28.xml"/></Relationships>
</file>

<file path=ppt/slides/_rels/slide56.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oleObject" Target="../embeddings/oleObject107.bin"/><Relationship Id="rId7" Type="http://schemas.openxmlformats.org/officeDocument/2006/relationships/slide" Target="slide28.xml"/><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oleObject" Target="../embeddings/oleObject110.bin"/><Relationship Id="rId5" Type="http://schemas.openxmlformats.org/officeDocument/2006/relationships/oleObject" Target="../embeddings/oleObject109.bin"/><Relationship Id="rId10" Type="http://schemas.openxmlformats.org/officeDocument/2006/relationships/slide" Target="slide74.xml"/><Relationship Id="rId4" Type="http://schemas.openxmlformats.org/officeDocument/2006/relationships/oleObject" Target="../embeddings/oleObject108.bin"/><Relationship Id="rId9" Type="http://schemas.openxmlformats.org/officeDocument/2006/relationships/slide" Target="slide3.xml"/></Relationships>
</file>

<file path=ppt/slides/_rels/slide57.xml.rels><?xml version="1.0" encoding="UTF-8" standalone="yes"?>
<Relationships xmlns="http://schemas.openxmlformats.org/package/2006/relationships"><Relationship Id="rId8" Type="http://schemas.openxmlformats.org/officeDocument/2006/relationships/slide" Target="slide74.xml"/><Relationship Id="rId3" Type="http://schemas.openxmlformats.org/officeDocument/2006/relationships/oleObject" Target="../embeddings/oleObject111.bin"/><Relationship Id="rId7" Type="http://schemas.openxmlformats.org/officeDocument/2006/relationships/slide" Target="slide3.xml"/><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slide" Target="slide20.xml"/><Relationship Id="rId5" Type="http://schemas.openxmlformats.org/officeDocument/2006/relationships/slide" Target="slide28.xml"/><Relationship Id="rId4" Type="http://schemas.openxmlformats.org/officeDocument/2006/relationships/oleObject" Target="../embeddings/oleObject112.bin"/></Relationships>
</file>

<file path=ppt/slides/_rels/slide58.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image" Target="../media/image108.png"/><Relationship Id="rId1" Type="http://schemas.openxmlformats.org/officeDocument/2006/relationships/slideLayout" Target="../slideLayouts/slideLayout2.xml"/><Relationship Id="rId6" Type="http://schemas.openxmlformats.org/officeDocument/2006/relationships/slide" Target="slide74.xml"/><Relationship Id="rId5" Type="http://schemas.openxmlformats.org/officeDocument/2006/relationships/slide" Target="slide3.xml"/><Relationship Id="rId4" Type="http://schemas.openxmlformats.org/officeDocument/2006/relationships/slide" Target="slide20.xml"/></Relationships>
</file>

<file path=ppt/slides/_rels/slide59.xml.rels><?xml version="1.0" encoding="UTF-8" standalone="yes"?>
<Relationships xmlns="http://schemas.openxmlformats.org/package/2006/relationships"><Relationship Id="rId8" Type="http://schemas.openxmlformats.org/officeDocument/2006/relationships/slide" Target="slide74.xml"/><Relationship Id="rId3" Type="http://schemas.openxmlformats.org/officeDocument/2006/relationships/oleObject" Target="../embeddings/oleObject113.bin"/><Relationship Id="rId7" Type="http://schemas.openxmlformats.org/officeDocument/2006/relationships/slide" Target="slide3.xml"/><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slide" Target="slide20.xml"/><Relationship Id="rId5" Type="http://schemas.openxmlformats.org/officeDocument/2006/relationships/slide" Target="slide28.xml"/><Relationship Id="rId4" Type="http://schemas.openxmlformats.org/officeDocument/2006/relationships/oleObject" Target="../embeddings/oleObject114.bin"/></Relationships>
</file>

<file path=ppt/slides/_rels/slide6.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28.xml"/><Relationship Id="rId1" Type="http://schemas.openxmlformats.org/officeDocument/2006/relationships/slideLayout" Target="../slideLayouts/slideLayout2.xml"/><Relationship Id="rId5" Type="http://schemas.openxmlformats.org/officeDocument/2006/relationships/slide" Target="slide74.xml"/><Relationship Id="rId4" Type="http://schemas.openxmlformats.org/officeDocument/2006/relationships/slide" Target="slide3.xml"/></Relationships>
</file>

<file path=ppt/slides/_rels/slide60.xml.rels><?xml version="1.0" encoding="UTF-8" standalone="yes"?>
<Relationships xmlns="http://schemas.openxmlformats.org/package/2006/relationships"><Relationship Id="rId8" Type="http://schemas.openxmlformats.org/officeDocument/2006/relationships/slide" Target="slide74.xml"/><Relationship Id="rId3" Type="http://schemas.openxmlformats.org/officeDocument/2006/relationships/oleObject" Target="../embeddings/oleObject115.bin"/><Relationship Id="rId7" Type="http://schemas.openxmlformats.org/officeDocument/2006/relationships/slide" Target="slide3.xml"/><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slide" Target="slide20.xml"/><Relationship Id="rId5" Type="http://schemas.openxmlformats.org/officeDocument/2006/relationships/slide" Target="slide28.xml"/><Relationship Id="rId4" Type="http://schemas.openxmlformats.org/officeDocument/2006/relationships/oleObject" Target="../embeddings/oleObject116.bin"/></Relationships>
</file>

<file path=ppt/slides/_rels/slide61.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slide" Target="slide74.xml"/><Relationship Id="rId5" Type="http://schemas.openxmlformats.org/officeDocument/2006/relationships/slide" Target="slide3.xml"/><Relationship Id="rId4" Type="http://schemas.openxmlformats.org/officeDocument/2006/relationships/slide" Target="slide20.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17.bin"/><Relationship Id="rId7" Type="http://schemas.openxmlformats.org/officeDocument/2006/relationships/slide" Target="slide74.xml"/><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slide" Target="slide3.xml"/><Relationship Id="rId5" Type="http://schemas.openxmlformats.org/officeDocument/2006/relationships/slide" Target="slide20.xml"/><Relationship Id="rId4" Type="http://schemas.openxmlformats.org/officeDocument/2006/relationships/slide" Target="slide28.xml"/></Relationships>
</file>

<file path=ppt/slides/_rels/slide63.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28.xml"/><Relationship Id="rId1" Type="http://schemas.openxmlformats.org/officeDocument/2006/relationships/slideLayout" Target="../slideLayouts/slideLayout2.xml"/><Relationship Id="rId5" Type="http://schemas.openxmlformats.org/officeDocument/2006/relationships/slide" Target="slide74.xml"/><Relationship Id="rId4" Type="http://schemas.openxmlformats.org/officeDocument/2006/relationships/slide" Target="slide3.xml"/></Relationships>
</file>

<file path=ppt/slides/_rels/slide64.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image" Target="../media/image115.png"/><Relationship Id="rId1" Type="http://schemas.openxmlformats.org/officeDocument/2006/relationships/slideLayout" Target="../slideLayouts/slideLayout2.xml"/><Relationship Id="rId6" Type="http://schemas.openxmlformats.org/officeDocument/2006/relationships/slide" Target="slide74.xml"/><Relationship Id="rId5" Type="http://schemas.openxmlformats.org/officeDocument/2006/relationships/slide" Target="slide3.xml"/><Relationship Id="rId4" Type="http://schemas.openxmlformats.org/officeDocument/2006/relationships/slide" Target="slide20.xml"/></Relationships>
</file>

<file path=ppt/slides/_rels/slide65.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28.xml"/><Relationship Id="rId1" Type="http://schemas.openxmlformats.org/officeDocument/2006/relationships/slideLayout" Target="../slideLayouts/slideLayout2.xml"/><Relationship Id="rId5" Type="http://schemas.openxmlformats.org/officeDocument/2006/relationships/slide" Target="slide74.xml"/><Relationship Id="rId4" Type="http://schemas.openxmlformats.org/officeDocument/2006/relationships/slide" Target="slide3.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18.bin"/><Relationship Id="rId7" Type="http://schemas.openxmlformats.org/officeDocument/2006/relationships/slide" Target="slide74.xml"/><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slide" Target="slide3.xml"/><Relationship Id="rId5" Type="http://schemas.openxmlformats.org/officeDocument/2006/relationships/slide" Target="slide20.xml"/><Relationship Id="rId4" Type="http://schemas.openxmlformats.org/officeDocument/2006/relationships/slide" Target="slide28.xml"/></Relationships>
</file>

<file path=ppt/slides/_rels/slide67.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oleObject" Target="../embeddings/oleObject119.bin"/><Relationship Id="rId7" Type="http://schemas.openxmlformats.org/officeDocument/2006/relationships/slide" Target="slide28.xml"/><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120.png"/><Relationship Id="rId5" Type="http://schemas.openxmlformats.org/officeDocument/2006/relationships/oleObject" Target="../embeddings/oleObject121.bin"/><Relationship Id="rId10" Type="http://schemas.openxmlformats.org/officeDocument/2006/relationships/slide" Target="slide74.xml"/><Relationship Id="rId4" Type="http://schemas.openxmlformats.org/officeDocument/2006/relationships/oleObject" Target="../embeddings/oleObject120.bin"/><Relationship Id="rId9" Type="http://schemas.openxmlformats.org/officeDocument/2006/relationships/slide" Target="slide3.xml"/></Relationships>
</file>

<file path=ppt/slides/_rels/slide68.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122.bin"/><Relationship Id="rId7" Type="http://schemas.openxmlformats.org/officeDocument/2006/relationships/slide" Target="slide20.xml"/><Relationship Id="rId2" Type="http://schemas.openxmlformats.org/officeDocument/2006/relationships/slideLayout" Target="../slideLayouts/slideLayout12.xml"/><Relationship Id="rId1" Type="http://schemas.openxmlformats.org/officeDocument/2006/relationships/vmlDrawing" Target="../drawings/vmlDrawing40.vml"/><Relationship Id="rId6" Type="http://schemas.openxmlformats.org/officeDocument/2006/relationships/slide" Target="slide28.xml"/><Relationship Id="rId5" Type="http://schemas.openxmlformats.org/officeDocument/2006/relationships/oleObject" Target="../embeddings/oleObject124.bin"/><Relationship Id="rId4" Type="http://schemas.openxmlformats.org/officeDocument/2006/relationships/oleObject" Target="../embeddings/oleObject123.bin"/><Relationship Id="rId9" Type="http://schemas.openxmlformats.org/officeDocument/2006/relationships/slide" Target="slide74.xml"/></Relationships>
</file>

<file path=ppt/slides/_rels/slide69.xml.rels><?xml version="1.0" encoding="UTF-8" standalone="yes"?>
<Relationships xmlns="http://schemas.openxmlformats.org/package/2006/relationships"><Relationship Id="rId8" Type="http://schemas.openxmlformats.org/officeDocument/2006/relationships/slide" Target="slide74.xml"/><Relationship Id="rId3" Type="http://schemas.openxmlformats.org/officeDocument/2006/relationships/oleObject" Target="../embeddings/oleObject125.bin"/><Relationship Id="rId7" Type="http://schemas.openxmlformats.org/officeDocument/2006/relationships/slide" Target="slide3.xml"/><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slide" Target="slide20.xml"/><Relationship Id="rId5" Type="http://schemas.openxmlformats.org/officeDocument/2006/relationships/slide" Target="slide28.xml"/><Relationship Id="rId4" Type="http://schemas.openxmlformats.org/officeDocument/2006/relationships/oleObject" Target="../embeddings/oleObject126.bin"/></Relationships>
</file>

<file path=ppt/slides/_rels/slide7.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slide" Target="slide74.xml"/><Relationship Id="rId5" Type="http://schemas.openxmlformats.org/officeDocument/2006/relationships/slide" Target="slide3.xml"/><Relationship Id="rId4" Type="http://schemas.openxmlformats.org/officeDocument/2006/relationships/slide" Target="slide20.xml"/></Relationships>
</file>

<file path=ppt/slides/_rels/slide70.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image" Target="../media/image126.png"/><Relationship Id="rId1" Type="http://schemas.openxmlformats.org/officeDocument/2006/relationships/slideLayout" Target="../slideLayouts/slideLayout12.xml"/><Relationship Id="rId6" Type="http://schemas.openxmlformats.org/officeDocument/2006/relationships/slide" Target="slide74.xml"/><Relationship Id="rId5" Type="http://schemas.openxmlformats.org/officeDocument/2006/relationships/slide" Target="slide3.xml"/><Relationship Id="rId4" Type="http://schemas.openxmlformats.org/officeDocument/2006/relationships/slide" Target="slide20.xml"/></Relationships>
</file>

<file path=ppt/slides/_rels/slide71.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28.xml"/><Relationship Id="rId1" Type="http://schemas.openxmlformats.org/officeDocument/2006/relationships/slideLayout" Target="../slideLayouts/slideLayout2.xml"/><Relationship Id="rId5" Type="http://schemas.openxmlformats.org/officeDocument/2006/relationships/slide" Target="slide74.xml"/><Relationship Id="rId4" Type="http://schemas.openxmlformats.org/officeDocument/2006/relationships/slide" Target="slide3.xml"/></Relationships>
</file>

<file path=ppt/slides/_rels/slide72.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image" Target="../media/image127.png"/><Relationship Id="rId1" Type="http://schemas.openxmlformats.org/officeDocument/2006/relationships/slideLayout" Target="../slideLayouts/slideLayout2.xml"/><Relationship Id="rId6" Type="http://schemas.openxmlformats.org/officeDocument/2006/relationships/slide" Target="slide74.xml"/><Relationship Id="rId5" Type="http://schemas.openxmlformats.org/officeDocument/2006/relationships/slide" Target="slide3.xml"/><Relationship Id="rId4" Type="http://schemas.openxmlformats.org/officeDocument/2006/relationships/slide" Target="slide20.xml"/></Relationships>
</file>

<file path=ppt/slides/_rels/slide73.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28.xml"/><Relationship Id="rId1" Type="http://schemas.openxmlformats.org/officeDocument/2006/relationships/slideLayout" Target="../slideLayouts/slideLayout2.xml"/><Relationship Id="rId5" Type="http://schemas.openxmlformats.org/officeDocument/2006/relationships/slide" Target="slide74.xml"/><Relationship Id="rId4" Type="http://schemas.openxmlformats.org/officeDocument/2006/relationships/slide" Target="slide3.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27.bin"/><Relationship Id="rId7" Type="http://schemas.openxmlformats.org/officeDocument/2006/relationships/slide" Target="slide74.xml"/><Relationship Id="rId2" Type="http://schemas.openxmlformats.org/officeDocument/2006/relationships/slideLayout" Target="../slideLayouts/slideLayout12.xml"/><Relationship Id="rId1" Type="http://schemas.openxmlformats.org/officeDocument/2006/relationships/vmlDrawing" Target="../drawings/vmlDrawing42.vml"/><Relationship Id="rId6" Type="http://schemas.openxmlformats.org/officeDocument/2006/relationships/slide" Target="slide3.xml"/><Relationship Id="rId5" Type="http://schemas.openxmlformats.org/officeDocument/2006/relationships/slide" Target="slide20.xml"/><Relationship Id="rId4" Type="http://schemas.openxmlformats.org/officeDocument/2006/relationships/slide" Target="slide28.xml"/></Relationships>
</file>

<file path=ppt/slides/_rels/slide75.xml.rels><?xml version="1.0" encoding="UTF-8" standalone="yes"?>
<Relationships xmlns="http://schemas.openxmlformats.org/package/2006/relationships"><Relationship Id="rId8" Type="http://schemas.openxmlformats.org/officeDocument/2006/relationships/oleObject" Target="../embeddings/oleObject133.bin"/><Relationship Id="rId13" Type="http://schemas.openxmlformats.org/officeDocument/2006/relationships/slide" Target="slide28.xml"/><Relationship Id="rId3" Type="http://schemas.openxmlformats.org/officeDocument/2006/relationships/oleObject" Target="../embeddings/oleObject128.bin"/><Relationship Id="rId7" Type="http://schemas.openxmlformats.org/officeDocument/2006/relationships/oleObject" Target="../embeddings/oleObject132.bin"/><Relationship Id="rId12" Type="http://schemas.openxmlformats.org/officeDocument/2006/relationships/oleObject" Target="../embeddings/oleObject137.bin"/><Relationship Id="rId2" Type="http://schemas.openxmlformats.org/officeDocument/2006/relationships/slideLayout" Target="../slideLayouts/slideLayout2.xml"/><Relationship Id="rId16" Type="http://schemas.openxmlformats.org/officeDocument/2006/relationships/slide" Target="slide74.xml"/><Relationship Id="rId1" Type="http://schemas.openxmlformats.org/officeDocument/2006/relationships/vmlDrawing" Target="../drawings/vmlDrawing43.vml"/><Relationship Id="rId6" Type="http://schemas.openxmlformats.org/officeDocument/2006/relationships/oleObject" Target="../embeddings/oleObject131.bin"/><Relationship Id="rId11" Type="http://schemas.openxmlformats.org/officeDocument/2006/relationships/oleObject" Target="../embeddings/oleObject136.bin"/><Relationship Id="rId5" Type="http://schemas.openxmlformats.org/officeDocument/2006/relationships/oleObject" Target="../embeddings/oleObject130.bin"/><Relationship Id="rId15" Type="http://schemas.openxmlformats.org/officeDocument/2006/relationships/slide" Target="slide3.xml"/><Relationship Id="rId10" Type="http://schemas.openxmlformats.org/officeDocument/2006/relationships/oleObject" Target="../embeddings/oleObject135.bin"/><Relationship Id="rId4" Type="http://schemas.openxmlformats.org/officeDocument/2006/relationships/oleObject" Target="../embeddings/oleObject129.bin"/><Relationship Id="rId9" Type="http://schemas.openxmlformats.org/officeDocument/2006/relationships/oleObject" Target="../embeddings/oleObject134.bin"/><Relationship Id="rId14" Type="http://schemas.openxmlformats.org/officeDocument/2006/relationships/slide" Target="slide20.xml"/></Relationships>
</file>

<file path=ppt/slides/_rels/slide76.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28.xml"/><Relationship Id="rId1" Type="http://schemas.openxmlformats.org/officeDocument/2006/relationships/slideLayout" Target="../slideLayouts/slideLayout12.xml"/><Relationship Id="rId5" Type="http://schemas.openxmlformats.org/officeDocument/2006/relationships/slide" Target="slide74.xml"/><Relationship Id="rId4" Type="http://schemas.openxmlformats.org/officeDocument/2006/relationships/slide" Target="slide3.xml"/></Relationships>
</file>

<file path=ppt/slides/_rels/slide77.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image" Target="../media/image137.png"/><Relationship Id="rId1" Type="http://schemas.openxmlformats.org/officeDocument/2006/relationships/slideLayout" Target="../slideLayouts/slideLayout12.xml"/><Relationship Id="rId6" Type="http://schemas.openxmlformats.org/officeDocument/2006/relationships/slide" Target="slide74.xml"/><Relationship Id="rId5" Type="http://schemas.openxmlformats.org/officeDocument/2006/relationships/slide" Target="slide3.xml"/><Relationship Id="rId4" Type="http://schemas.openxmlformats.org/officeDocument/2006/relationships/slide" Target="slide20.xml"/></Relationships>
</file>

<file path=ppt/slides/_rels/slide78.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28.xml"/><Relationship Id="rId1" Type="http://schemas.openxmlformats.org/officeDocument/2006/relationships/slideLayout" Target="../slideLayouts/slideLayout12.xml"/><Relationship Id="rId5" Type="http://schemas.openxmlformats.org/officeDocument/2006/relationships/slide" Target="slide74.xml"/><Relationship Id="rId4" Type="http://schemas.openxmlformats.org/officeDocument/2006/relationships/slide" Target="slide3.xml"/></Relationships>
</file>

<file path=ppt/slides/_rels/slide79.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3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slide" Target="slide74.xml"/><Relationship Id="rId3" Type="http://schemas.openxmlformats.org/officeDocument/2006/relationships/oleObject" Target="../embeddings/oleObject1.bin"/><Relationship Id="rId7" Type="http://schemas.openxmlformats.org/officeDocument/2006/relationships/slide" Target="slide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slide" Target="slide20.xml"/><Relationship Id="rId5" Type="http://schemas.openxmlformats.org/officeDocument/2006/relationships/slide" Target="slide28.xml"/><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oleObject" Target="../embeddings/oleObject3.bin"/><Relationship Id="rId7" Type="http://schemas.openxmlformats.org/officeDocument/2006/relationships/slide" Target="slide20.xml"/><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slide" Target="slide28.xml"/><Relationship Id="rId5" Type="http://schemas.openxmlformats.org/officeDocument/2006/relationships/oleObject" Target="../embeddings/oleObject5.bin"/><Relationship Id="rId4" Type="http://schemas.openxmlformats.org/officeDocument/2006/relationships/oleObject" Target="../embeddings/oleObject4.bin"/><Relationship Id="rId9" Type="http://schemas.openxmlformats.org/officeDocument/2006/relationships/slide" Target="slide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077"/>
          <p:cNvSpPr>
            <a:spLocks noGrp="1" noChangeArrowheads="1"/>
          </p:cNvSpPr>
          <p:nvPr>
            <p:ph type="ctrTitle"/>
          </p:nvPr>
        </p:nvSpPr>
        <p:spPr>
          <a:xfrm>
            <a:off x="1893888" y="2228850"/>
            <a:ext cx="7008812" cy="1470025"/>
          </a:xfrm>
        </p:spPr>
        <p:txBody>
          <a:bodyPr/>
          <a:lstStyle/>
          <a:p>
            <a:pPr algn="r" eaLnBrk="1" hangingPunct="1"/>
            <a:r>
              <a:rPr lang="zh-CN" altLang="fr-FR" sz="5400" b="0" smtClean="0">
                <a:latin typeface="Times New Roman" pitchFamily="18" charset="0"/>
                <a:ea typeface="黑体" pitchFamily="49" charset="-122"/>
              </a:rPr>
              <a:t>电力拖动自动控制系统</a:t>
            </a:r>
            <a:br>
              <a:rPr lang="zh-CN" altLang="fr-FR" sz="5400" b="0" smtClean="0">
                <a:latin typeface="Times New Roman" pitchFamily="18" charset="0"/>
                <a:ea typeface="黑体" pitchFamily="49" charset="-122"/>
              </a:rPr>
            </a:br>
            <a:r>
              <a:rPr lang="fr-FR" altLang="zh-CN" sz="5400" b="0" smtClean="0">
                <a:latin typeface="Times New Roman" pitchFamily="18" charset="0"/>
                <a:ea typeface="黑体" pitchFamily="49" charset="-122"/>
              </a:rPr>
              <a:t>—</a:t>
            </a:r>
            <a:r>
              <a:rPr lang="zh-CN" altLang="fr-FR" sz="5400" b="0" smtClean="0">
                <a:latin typeface="Times New Roman" pitchFamily="18" charset="0"/>
                <a:ea typeface="黑体" pitchFamily="49" charset="-122"/>
              </a:rPr>
              <a:t>运动控制系统</a:t>
            </a:r>
            <a:endParaRPr lang="zh-CN" altLang="en-US" sz="5400" b="0" smtClean="0">
              <a:latin typeface="Times New Roman" pitchFamily="18" charset="0"/>
              <a:ea typeface="黑体" pitchFamily="49" charset="-122"/>
            </a:endParaRPr>
          </a:p>
        </p:txBody>
      </p:sp>
      <p:sp>
        <p:nvSpPr>
          <p:cNvPr id="5122" name="Rectangle 3"/>
          <p:cNvSpPr>
            <a:spLocks noGrp="1" noChangeArrowheads="1"/>
          </p:cNvSpPr>
          <p:nvPr>
            <p:ph type="subTitle" idx="1"/>
          </p:nvPr>
        </p:nvSpPr>
        <p:spPr/>
        <p:txBody>
          <a:bodyPr/>
          <a:lstStyle/>
          <a:p>
            <a:pPr eaLnBrk="1" hangingPunct="1"/>
            <a:r>
              <a:rPr lang="zh-CN" altLang="de-DE" smtClean="0">
                <a:ea typeface="宋体" pitchFamily="2" charset="-122"/>
              </a:rPr>
              <a:t> </a:t>
            </a:r>
          </a:p>
        </p:txBody>
      </p:sp>
      <p:sp>
        <p:nvSpPr>
          <p:cNvPr id="5123" name="Text Box 5"/>
          <p:cNvSpPr txBox="1">
            <a:spLocks noChangeArrowheads="1"/>
          </p:cNvSpPr>
          <p:nvPr/>
        </p:nvSpPr>
        <p:spPr bwMode="auto">
          <a:xfrm>
            <a:off x="3184525" y="5070475"/>
            <a:ext cx="90488" cy="365125"/>
          </a:xfrm>
          <a:prstGeom prst="rect">
            <a:avLst/>
          </a:prstGeom>
          <a:noFill/>
          <a:ln w="9525">
            <a:noFill/>
            <a:miter lim="800000"/>
            <a:headEnd/>
            <a:tailEnd/>
          </a:ln>
        </p:spPr>
        <p:txBody>
          <a:bodyPr wrap="none" lIns="0" tIns="0" rIns="90000" bIns="0">
            <a:spAutoFit/>
          </a:bodyPr>
          <a:lstStyle/>
          <a:p>
            <a:pPr>
              <a:lnSpc>
                <a:spcPct val="100000"/>
              </a:lnSpc>
            </a:pPr>
            <a:endParaRPr lang="en-US" altLang="zh-CN" sz="2400" b="0">
              <a:solidFill>
                <a:schemeClr val="tx1"/>
              </a:solidFill>
            </a:endParaRPr>
          </a:p>
        </p:txBody>
      </p:sp>
      <p:sp>
        <p:nvSpPr>
          <p:cNvPr id="5124" name="Text Box 2079"/>
          <p:cNvSpPr txBox="1">
            <a:spLocks noChangeArrowheads="1"/>
          </p:cNvSpPr>
          <p:nvPr/>
        </p:nvSpPr>
        <p:spPr bwMode="auto">
          <a:xfrm>
            <a:off x="3775075" y="4297363"/>
            <a:ext cx="1973263" cy="750887"/>
          </a:xfrm>
          <a:prstGeom prst="rect">
            <a:avLst/>
          </a:prstGeom>
          <a:noFill/>
          <a:ln w="9525">
            <a:noFill/>
            <a:miter lim="800000"/>
            <a:headEnd/>
            <a:tailEnd/>
          </a:ln>
        </p:spPr>
        <p:txBody>
          <a:bodyPr>
            <a:spAutoFit/>
          </a:bodyPr>
          <a:lstStyle/>
          <a:p>
            <a:pPr algn="ctr">
              <a:spcBef>
                <a:spcPct val="50000"/>
              </a:spcBef>
            </a:pPr>
            <a:endParaRPr lang="zh-CN" altLang="en-US">
              <a:latin typeface="Monotype Corsiva" pitchFamily="66" charset="0"/>
            </a:endParaRPr>
          </a:p>
        </p:txBody>
      </p:sp>
      <p:sp>
        <p:nvSpPr>
          <p:cNvPr id="105504" name="Text Box 2080"/>
          <p:cNvSpPr txBox="1">
            <a:spLocks noChangeArrowheads="1"/>
          </p:cNvSpPr>
          <p:nvPr/>
        </p:nvSpPr>
        <p:spPr bwMode="auto">
          <a:xfrm>
            <a:off x="3173413" y="4375150"/>
            <a:ext cx="4741862" cy="530225"/>
          </a:xfrm>
          <a:prstGeom prst="rect">
            <a:avLst/>
          </a:prstGeom>
          <a:noFill/>
          <a:ln w="9525">
            <a:noFill/>
            <a:miter lim="800000"/>
          </a:ln>
          <a:effectLst/>
        </p:spPr>
        <p:txBody>
          <a:bodyPr>
            <a:spAutoFit/>
          </a:bodyPr>
          <a:lstStyle/>
          <a:p>
            <a:pPr algn="ctr">
              <a:spcBef>
                <a:spcPct val="50000"/>
              </a:spcBef>
              <a:buFontTx/>
              <a:buNone/>
              <a:defRPr/>
            </a:pPr>
            <a:r>
              <a:rPr lang="zh-CN" altLang="en-US" sz="3200">
                <a:solidFill>
                  <a:schemeClr val="tx1"/>
                </a:solidFill>
                <a:effectLst>
                  <a:outerShdw blurRad="38100" dist="38100" dir="2700000" algn="tl">
                    <a:srgbClr val="C0C0C0"/>
                  </a:outerShdw>
                </a:effectLst>
                <a:latin typeface="Monotype Corsiva" panose="03010101010201010101" pitchFamily="66" charset="0"/>
              </a:rPr>
              <a:t>电气工程学院 自动化</a:t>
            </a:r>
          </a:p>
        </p:txBody>
      </p:sp>
      <p:sp>
        <p:nvSpPr>
          <p:cNvPr id="5126" name="Text Box 2081"/>
          <p:cNvSpPr txBox="1">
            <a:spLocks noChangeArrowheads="1"/>
          </p:cNvSpPr>
          <p:nvPr/>
        </p:nvSpPr>
        <p:spPr bwMode="auto">
          <a:xfrm>
            <a:off x="4821238" y="5081588"/>
            <a:ext cx="1501775" cy="585787"/>
          </a:xfrm>
          <a:prstGeom prst="rect">
            <a:avLst/>
          </a:prstGeom>
          <a:noFill/>
          <a:ln w="9525">
            <a:noFill/>
            <a:miter lim="800000"/>
            <a:headEnd/>
            <a:tailEnd/>
          </a:ln>
        </p:spPr>
        <p:txBody>
          <a:bodyPr>
            <a:spAutoFit/>
          </a:bodyPr>
          <a:lstStyle/>
          <a:p>
            <a:pPr algn="ctr">
              <a:spcBef>
                <a:spcPct val="50000"/>
              </a:spcBef>
            </a:pPr>
            <a:r>
              <a:rPr lang="zh-CN" altLang="en-US" sz="3600">
                <a:solidFill>
                  <a:schemeClr val="tx1"/>
                </a:solidFill>
                <a:latin typeface="Monotype Corsiva" pitchFamily="66" charset="0"/>
                <a:ea typeface="华文行楷" pitchFamily="2" charset="-122"/>
              </a:rPr>
              <a:t>杨霞</a:t>
            </a:r>
          </a:p>
        </p:txBody>
      </p:sp>
      <p:sp>
        <p:nvSpPr>
          <p:cNvPr id="5127" name="Text Box 2082"/>
          <p:cNvSpPr txBox="1">
            <a:spLocks noChangeArrowheads="1"/>
          </p:cNvSpPr>
          <p:nvPr/>
        </p:nvSpPr>
        <p:spPr bwMode="auto">
          <a:xfrm>
            <a:off x="4440238" y="5865813"/>
            <a:ext cx="2298700" cy="431800"/>
          </a:xfrm>
          <a:prstGeom prst="rect">
            <a:avLst/>
          </a:prstGeom>
          <a:noFill/>
          <a:ln w="9525">
            <a:noFill/>
            <a:miter lim="800000"/>
            <a:headEnd/>
            <a:tailEnd/>
          </a:ln>
        </p:spPr>
        <p:txBody>
          <a:bodyPr>
            <a:spAutoFit/>
          </a:bodyPr>
          <a:lstStyle/>
          <a:p>
            <a:pPr algn="ctr">
              <a:spcBef>
                <a:spcPct val="50000"/>
              </a:spcBef>
            </a:pPr>
            <a:r>
              <a:rPr lang="en-US" altLang="zh-CN" sz="2400" dirty="0" smtClean="0">
                <a:solidFill>
                  <a:schemeClr val="tx1"/>
                </a:solidFill>
                <a:latin typeface="Monotype Corsiva" pitchFamily="66" charset="0"/>
              </a:rPr>
              <a:t>2020</a:t>
            </a:r>
            <a:r>
              <a:rPr lang="zh-CN" altLang="en-US" sz="2400" dirty="0" smtClean="0">
                <a:solidFill>
                  <a:schemeClr val="tx1"/>
                </a:solidFill>
                <a:latin typeface="Monotype Corsiva" pitchFamily="66" charset="0"/>
              </a:rPr>
              <a:t>年</a:t>
            </a:r>
            <a:r>
              <a:rPr lang="en-US" altLang="zh-CN" sz="2400" smtClean="0">
                <a:solidFill>
                  <a:schemeClr val="tx1"/>
                </a:solidFill>
                <a:latin typeface="Monotype Corsiva" pitchFamily="66" charset="0"/>
              </a:rPr>
              <a:t>3</a:t>
            </a:r>
            <a:r>
              <a:rPr lang="zh-CN" altLang="en-US" sz="2400" smtClean="0">
                <a:solidFill>
                  <a:schemeClr val="tx1"/>
                </a:solidFill>
                <a:latin typeface="Monotype Corsiva" pitchFamily="66" charset="0"/>
              </a:rPr>
              <a:t>月</a:t>
            </a:r>
            <a:endParaRPr lang="zh-CN" altLang="en-US" sz="2400" dirty="0">
              <a:solidFill>
                <a:schemeClr val="tx1"/>
              </a:solidFill>
              <a:latin typeface="Monotype Corsiva" pitchFamily="66" charset="0"/>
            </a:endParaRPr>
          </a:p>
        </p:txBody>
      </p:sp>
    </p:spTree>
  </p:cSld>
  <p:clrMapOvr>
    <a:masterClrMapping/>
  </p:clrMapOvr>
  <p:transition spd="med">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a:xfrm>
            <a:off x="1670050" y="219075"/>
            <a:ext cx="5997575" cy="741363"/>
          </a:xfrm>
        </p:spPr>
        <p:txBody>
          <a:bodyPr/>
          <a:lstStyle/>
          <a:p>
            <a:pPr eaLnBrk="1" hangingPunct="1">
              <a:defRPr/>
            </a:pPr>
            <a:r>
              <a:rPr lang="zh-CN" altLang="en-US" dirty="0" smtClean="0">
                <a:effectLst>
                  <a:outerShdw blurRad="38100" dist="38100" dir="2700000" algn="tl">
                    <a:srgbClr val="C0C0C0"/>
                  </a:outerShdw>
                </a:effectLst>
                <a:ea typeface="宋体" panose="02010600030101010101" pitchFamily="2" charset="-122"/>
                <a:cs typeface="+mj-cs"/>
              </a:rPr>
              <a:t>转子附加电动势的作用（</a:t>
            </a:r>
            <a:r>
              <a:rPr lang="zh-CN" altLang="en-US" dirty="0" smtClean="0">
                <a:solidFill>
                  <a:srgbClr val="FF0000"/>
                </a:solidFill>
                <a:effectLst>
                  <a:outerShdw blurRad="38100" dist="38100" dir="2700000" algn="tl">
                    <a:srgbClr val="C0C0C0"/>
                  </a:outerShdw>
                </a:effectLst>
                <a:ea typeface="宋体" panose="02010600030101010101" pitchFamily="2" charset="-122"/>
                <a:cs typeface="+mj-cs"/>
              </a:rPr>
              <a:t>引出调速原理</a:t>
            </a:r>
            <a:r>
              <a:rPr lang="zh-CN" altLang="en-US" dirty="0" smtClean="0">
                <a:effectLst>
                  <a:outerShdw blurRad="38100" dist="38100" dir="2700000" algn="tl">
                    <a:srgbClr val="C0C0C0"/>
                  </a:outerShdw>
                </a:effectLst>
                <a:ea typeface="宋体" panose="02010600030101010101" pitchFamily="2" charset="-122"/>
                <a:cs typeface="+mj-cs"/>
              </a:rPr>
              <a:t>）</a:t>
            </a:r>
          </a:p>
        </p:txBody>
      </p:sp>
      <p:sp>
        <p:nvSpPr>
          <p:cNvPr id="458755" name="Rectangle 3"/>
          <p:cNvSpPr>
            <a:spLocks noGrp="1" noChangeArrowheads="1"/>
          </p:cNvSpPr>
          <p:nvPr>
            <p:ph type="body" sz="half" idx="1"/>
          </p:nvPr>
        </p:nvSpPr>
        <p:spPr>
          <a:xfrm>
            <a:off x="1716088" y="966788"/>
            <a:ext cx="7427912" cy="2155553"/>
          </a:xfrm>
        </p:spPr>
        <p:txBody>
          <a:bodyPr/>
          <a:lstStyle/>
          <a:p>
            <a:pPr algn="just" eaLnBrk="1" hangingPunct="1">
              <a:lnSpc>
                <a:spcPct val="125000"/>
              </a:lnSpc>
              <a:spcBef>
                <a:spcPct val="30000"/>
              </a:spcBef>
              <a:spcAft>
                <a:spcPct val="10000"/>
              </a:spcAft>
              <a:defRPr/>
            </a:pPr>
            <a:r>
              <a:rPr lang="zh-CN" altLang="en-US" dirty="0" smtClean="0">
                <a:ea typeface="宋体" panose="02010600030101010101" pitchFamily="2" charset="-122"/>
              </a:rPr>
              <a:t>引入附加电动势后，电动机转子回路的合电动势减小了，转子电流和电磁转矩也相应减小，由于</a:t>
            </a:r>
            <a:r>
              <a:rPr lang="zh-CN" altLang="en-US" dirty="0" smtClean="0">
                <a:solidFill>
                  <a:srgbClr val="FF0000"/>
                </a:solidFill>
                <a:effectLst>
                  <a:outerShdw blurRad="38100" dist="38100" dir="2700000" algn="tl">
                    <a:srgbClr val="C0C0C0"/>
                  </a:outerShdw>
                </a:effectLst>
                <a:ea typeface="宋体" panose="02010600030101010101" pitchFamily="2" charset="-122"/>
              </a:rPr>
              <a:t>负载转矩未变</a:t>
            </a:r>
            <a:r>
              <a:rPr lang="zh-CN" altLang="en-US" dirty="0" smtClean="0">
                <a:solidFill>
                  <a:srgbClr val="C00000"/>
                </a:solidFill>
                <a:effectLst>
                  <a:outerShdw blurRad="38100" dist="38100" dir="2700000" algn="tl">
                    <a:srgbClr val="000000">
                      <a:alpha val="43137"/>
                    </a:srgbClr>
                  </a:outerShdw>
                </a:effectLst>
                <a:ea typeface="宋体" panose="02010600030101010101" pitchFamily="2" charset="-122"/>
              </a:rPr>
              <a:t>，电动机必然减速</a:t>
            </a:r>
            <a:r>
              <a:rPr lang="zh-CN" altLang="en-US" dirty="0" smtClean="0">
                <a:ea typeface="宋体" panose="02010600030101010101" pitchFamily="2" charset="-122"/>
              </a:rPr>
              <a:t>，</a:t>
            </a:r>
            <a:r>
              <a:rPr lang="zh-CN" altLang="en-US" dirty="0" smtClean="0">
                <a:solidFill>
                  <a:srgbClr val="C00000"/>
                </a:solidFill>
                <a:effectLst>
                  <a:outerShdw blurRad="38100" dist="38100" dir="2700000" algn="tl">
                    <a:srgbClr val="000000">
                      <a:alpha val="43137"/>
                    </a:srgbClr>
                  </a:outerShdw>
                </a:effectLst>
                <a:ea typeface="宋体" panose="02010600030101010101" pitchFamily="2" charset="-122"/>
              </a:rPr>
              <a:t>因而</a:t>
            </a:r>
            <a:r>
              <a:rPr lang="en-US" altLang="zh-CN" i="1" dirty="0" smtClean="0">
                <a:solidFill>
                  <a:srgbClr val="C00000"/>
                </a:solidFill>
                <a:effectLst>
                  <a:outerShdw blurRad="38100" dist="38100" dir="2700000" algn="tl">
                    <a:srgbClr val="000000">
                      <a:alpha val="43137"/>
                    </a:srgbClr>
                  </a:outerShdw>
                </a:effectLst>
                <a:ea typeface="宋体" panose="02010600030101010101" pitchFamily="2" charset="-122"/>
              </a:rPr>
              <a:t>S</a:t>
            </a:r>
            <a:r>
              <a:rPr lang="zh-CN" altLang="en-US" dirty="0" smtClean="0">
                <a:solidFill>
                  <a:srgbClr val="C00000"/>
                </a:solidFill>
                <a:effectLst>
                  <a:outerShdw blurRad="38100" dist="38100" dir="2700000" algn="tl">
                    <a:srgbClr val="000000">
                      <a:alpha val="43137"/>
                    </a:srgbClr>
                  </a:outerShdw>
                </a:effectLst>
                <a:ea typeface="宋体" panose="02010600030101010101" pitchFamily="2" charset="-122"/>
              </a:rPr>
              <a:t>增大</a:t>
            </a:r>
            <a:r>
              <a:rPr lang="zh-CN" altLang="en-US" dirty="0" smtClean="0">
                <a:ea typeface="宋体" panose="02010600030101010101" pitchFamily="2" charset="-122"/>
              </a:rPr>
              <a:t>，转子电动势</a:t>
            </a:r>
            <a:r>
              <a:rPr lang="en-US" altLang="zh-CN" i="1" dirty="0" err="1" smtClean="0">
                <a:ea typeface="宋体" panose="02010600030101010101" pitchFamily="2" charset="-122"/>
              </a:rPr>
              <a:t>E</a:t>
            </a:r>
            <a:r>
              <a:rPr lang="en-US" altLang="zh-CN" i="1" baseline="-25000" dirty="0" err="1" smtClean="0">
                <a:ea typeface="宋体" panose="02010600030101010101" pitchFamily="2" charset="-122"/>
              </a:rPr>
              <a:t>r</a:t>
            </a:r>
            <a:r>
              <a:rPr lang="en-US" altLang="zh-CN" dirty="0" smtClean="0">
                <a:ea typeface="宋体" panose="02010600030101010101" pitchFamily="2" charset="-122"/>
              </a:rPr>
              <a:t>=</a:t>
            </a:r>
            <a:r>
              <a:rPr lang="en-US" altLang="zh-CN" i="1" dirty="0" smtClean="0">
                <a:ea typeface="宋体" panose="02010600030101010101" pitchFamily="2" charset="-122"/>
              </a:rPr>
              <a:t>sE</a:t>
            </a:r>
            <a:r>
              <a:rPr lang="en-US" altLang="zh-CN" i="1" baseline="-25000" dirty="0" smtClean="0">
                <a:ea typeface="宋体" panose="02010600030101010101" pitchFamily="2" charset="-122"/>
              </a:rPr>
              <a:t>r</a:t>
            </a:r>
            <a:r>
              <a:rPr lang="en-US" altLang="zh-CN" baseline="-25000" dirty="0" smtClean="0">
                <a:ea typeface="宋体" panose="02010600030101010101" pitchFamily="2" charset="-122"/>
              </a:rPr>
              <a:t>0</a:t>
            </a:r>
            <a:r>
              <a:rPr lang="zh-CN" altLang="en-US" dirty="0" smtClean="0">
                <a:ea typeface="宋体" panose="02010600030101010101" pitchFamily="2" charset="-122"/>
              </a:rPr>
              <a:t>随之增大，转子电流</a:t>
            </a:r>
            <a:r>
              <a:rPr lang="en-US" altLang="zh-CN" i="1" dirty="0" err="1" smtClean="0">
                <a:ea typeface="宋体" panose="02010600030101010101" pitchFamily="2" charset="-122"/>
              </a:rPr>
              <a:t>I</a:t>
            </a:r>
            <a:r>
              <a:rPr lang="en-US" altLang="zh-CN" i="1" baseline="-25000" dirty="0" err="1" smtClean="0">
                <a:ea typeface="宋体" panose="02010600030101010101" pitchFamily="2" charset="-122"/>
              </a:rPr>
              <a:t>r</a:t>
            </a:r>
            <a:r>
              <a:rPr lang="zh-CN" altLang="en-US" dirty="0" smtClean="0">
                <a:ea typeface="宋体" panose="02010600030101010101" pitchFamily="2" charset="-122"/>
              </a:rPr>
              <a:t>也逐渐增大，直至转差率增大到 </a:t>
            </a:r>
            <a:r>
              <a:rPr lang="en-US" altLang="zh-CN" i="1" dirty="0" smtClean="0">
                <a:ea typeface="宋体" panose="02010600030101010101" pitchFamily="2" charset="-122"/>
              </a:rPr>
              <a:t>S</a:t>
            </a:r>
            <a:r>
              <a:rPr lang="en-US" altLang="zh-CN" baseline="-25000" dirty="0" smtClean="0">
                <a:ea typeface="宋体" panose="02010600030101010101" pitchFamily="2" charset="-122"/>
              </a:rPr>
              <a:t>2</a:t>
            </a:r>
            <a:r>
              <a:rPr lang="en-US" altLang="zh-CN" dirty="0" smtClean="0">
                <a:ea typeface="宋体" panose="02010600030101010101" pitchFamily="2" charset="-122"/>
              </a:rPr>
              <a:t>(&gt;</a:t>
            </a:r>
            <a:r>
              <a:rPr lang="en-US" altLang="zh-CN" i="1" dirty="0" smtClean="0">
                <a:ea typeface="宋体" panose="02010600030101010101" pitchFamily="2" charset="-122"/>
              </a:rPr>
              <a:t>S</a:t>
            </a:r>
            <a:r>
              <a:rPr lang="en-US" altLang="zh-CN" baseline="-25000" dirty="0" smtClean="0">
                <a:ea typeface="宋体" panose="02010600030101010101" pitchFamily="2" charset="-122"/>
              </a:rPr>
              <a:t>1</a:t>
            </a:r>
            <a:r>
              <a:rPr lang="en-US" altLang="zh-CN" dirty="0" smtClean="0">
                <a:ea typeface="宋体" panose="02010600030101010101" pitchFamily="2" charset="-122"/>
              </a:rPr>
              <a:t>)</a:t>
            </a:r>
            <a:r>
              <a:rPr lang="zh-CN" altLang="en-US" dirty="0" smtClean="0">
                <a:ea typeface="宋体" panose="02010600030101010101" pitchFamily="2" charset="-122"/>
              </a:rPr>
              <a:t>时，转子电流又恢复到负载所需的值，</a:t>
            </a:r>
            <a:r>
              <a:rPr lang="zh-CN" altLang="en-US" dirty="0" smtClean="0">
                <a:solidFill>
                  <a:srgbClr val="0000CC"/>
                </a:solidFill>
                <a:effectLst>
                  <a:outerShdw blurRad="38100" dist="38100" dir="2700000" algn="tl">
                    <a:srgbClr val="000000">
                      <a:alpha val="43137"/>
                    </a:srgbClr>
                  </a:outerShdw>
                </a:effectLst>
                <a:ea typeface="宋体" panose="02010600030101010101" pitchFamily="2" charset="-122"/>
              </a:rPr>
              <a:t>电动机便进入新的较低转速的稳定状态</a:t>
            </a:r>
            <a:r>
              <a:rPr lang="zh-CN" altLang="en-US" dirty="0" smtClean="0">
                <a:ea typeface="宋体" panose="02010600030101010101" pitchFamily="2" charset="-122"/>
              </a:rPr>
              <a:t>。</a:t>
            </a:r>
            <a:endParaRPr lang="zh-CN" altLang="de-DE" dirty="0" smtClean="0">
              <a:ea typeface="宋体" panose="02010600030101010101" pitchFamily="2" charset="-122"/>
            </a:endParaRPr>
          </a:p>
        </p:txBody>
      </p:sp>
      <p:sp>
        <p:nvSpPr>
          <p:cNvPr id="458757" name="Rectangle 5"/>
          <p:cNvSpPr>
            <a:spLocks noChangeArrowheads="1"/>
          </p:cNvSpPr>
          <p:nvPr/>
        </p:nvSpPr>
        <p:spPr bwMode="auto">
          <a:xfrm>
            <a:off x="4811713" y="3027363"/>
            <a:ext cx="184150" cy="750887"/>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458758" name="Rectangle 6"/>
          <p:cNvSpPr>
            <a:spLocks noChangeArrowheads="1"/>
          </p:cNvSpPr>
          <p:nvPr/>
        </p:nvSpPr>
        <p:spPr bwMode="auto">
          <a:xfrm>
            <a:off x="4479925" y="2944813"/>
            <a:ext cx="184150" cy="750887"/>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458760" name="Rectangle 8"/>
          <p:cNvSpPr>
            <a:spLocks noChangeArrowheads="1"/>
          </p:cNvSpPr>
          <p:nvPr/>
        </p:nvSpPr>
        <p:spPr bwMode="auto">
          <a:xfrm>
            <a:off x="4479925" y="2940050"/>
            <a:ext cx="184150" cy="750888"/>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458763" name="Rectangle 11"/>
          <p:cNvSpPr>
            <a:spLocks noChangeArrowheads="1"/>
          </p:cNvSpPr>
          <p:nvPr/>
        </p:nvSpPr>
        <p:spPr bwMode="auto">
          <a:xfrm>
            <a:off x="1709738" y="3160713"/>
            <a:ext cx="7434262" cy="3444875"/>
          </a:xfrm>
          <a:prstGeom prst="rect">
            <a:avLst/>
          </a:prstGeom>
          <a:noFill/>
          <a:ln w="9525">
            <a:noFill/>
            <a:miter lim="800000"/>
          </a:ln>
          <a:effectLst/>
        </p:spPr>
        <p:txBody>
          <a:bodyPr lIns="0" tIns="0" rIns="90000" bIns="0"/>
          <a:lstStyle/>
          <a:p>
            <a:pPr>
              <a:buClr>
                <a:srgbClr val="FF9933"/>
              </a:buClr>
              <a:buFont typeface="Wingdings" panose="05000000000000000000" pitchFamily="2" charset="2"/>
              <a:buNone/>
              <a:defRPr/>
            </a:pPr>
            <a:r>
              <a:rPr lang="zh-CN" altLang="en-US" sz="2000" noProof="1">
                <a:solidFill>
                  <a:schemeClr val="tx1"/>
                </a:solidFill>
                <a:cs typeface="+mn-ea"/>
              </a:rPr>
              <a:t>此时，未串入附加电动势和串入附加电动势后的转子电流相等</a:t>
            </a:r>
            <a:r>
              <a:rPr lang="en-US" altLang="zh-CN" sz="2000" noProof="1">
                <a:solidFill>
                  <a:srgbClr val="C00000"/>
                </a:solidFill>
                <a:effectLst>
                  <a:outerShdw blurRad="38100" dist="38100" dir="2700000" algn="tl">
                    <a:srgbClr val="000000">
                      <a:alpha val="43137"/>
                    </a:srgbClr>
                  </a:outerShdw>
                </a:effectLst>
                <a:cs typeface="+mn-ea"/>
              </a:rPr>
              <a:t>(</a:t>
            </a:r>
            <a:r>
              <a:rPr lang="en-US" altLang="zh-CN" sz="2000" i="1" dirty="0">
                <a:solidFill>
                  <a:srgbClr val="C00000"/>
                </a:solidFill>
                <a:effectLst>
                  <a:outerShdw blurRad="38100" dist="38100" dir="2700000" algn="tl">
                    <a:srgbClr val="000000">
                      <a:alpha val="43137"/>
                    </a:srgbClr>
                  </a:outerShdw>
                </a:effectLst>
              </a:rPr>
              <a:t>S</a:t>
            </a:r>
            <a:r>
              <a:rPr lang="en-US" altLang="zh-CN" sz="2000" baseline="-25000" dirty="0">
                <a:solidFill>
                  <a:srgbClr val="C00000"/>
                </a:solidFill>
                <a:effectLst>
                  <a:outerShdw blurRad="38100" dist="38100" dir="2700000" algn="tl">
                    <a:srgbClr val="000000">
                      <a:alpha val="43137"/>
                    </a:srgbClr>
                  </a:outerShdw>
                </a:effectLst>
              </a:rPr>
              <a:t>2</a:t>
            </a:r>
            <a:r>
              <a:rPr lang="en-US" altLang="zh-CN" sz="2000" dirty="0">
                <a:solidFill>
                  <a:srgbClr val="C00000"/>
                </a:solidFill>
                <a:effectLst>
                  <a:outerShdw blurRad="38100" dist="38100" dir="2700000" algn="tl">
                    <a:srgbClr val="000000">
                      <a:alpha val="43137"/>
                    </a:srgbClr>
                  </a:outerShdw>
                </a:effectLst>
              </a:rPr>
              <a:t>&gt;</a:t>
            </a:r>
            <a:r>
              <a:rPr lang="en-US" altLang="zh-CN" sz="2000" i="1" dirty="0">
                <a:solidFill>
                  <a:srgbClr val="C00000"/>
                </a:solidFill>
                <a:effectLst>
                  <a:outerShdw blurRad="38100" dist="38100" dir="2700000" algn="tl">
                    <a:srgbClr val="000000">
                      <a:alpha val="43137"/>
                    </a:srgbClr>
                  </a:outerShdw>
                </a:effectLst>
              </a:rPr>
              <a:t>S</a:t>
            </a:r>
            <a:r>
              <a:rPr lang="en-US" altLang="zh-CN" sz="2000" baseline="-25000" dirty="0">
                <a:solidFill>
                  <a:srgbClr val="C00000"/>
                </a:solidFill>
                <a:effectLst>
                  <a:outerShdw blurRad="38100" dist="38100" dir="2700000" algn="tl">
                    <a:srgbClr val="000000">
                      <a:alpha val="43137"/>
                    </a:srgbClr>
                  </a:outerShdw>
                </a:effectLst>
              </a:rPr>
              <a:t>1</a:t>
            </a:r>
            <a:r>
              <a:rPr lang="en-US" altLang="zh-CN" sz="2000" dirty="0">
                <a:solidFill>
                  <a:srgbClr val="C00000"/>
                </a:solidFill>
                <a:effectLst>
                  <a:outerShdw blurRad="38100" dist="38100" dir="2700000" algn="tl">
                    <a:srgbClr val="000000">
                      <a:alpha val="43137"/>
                    </a:srgbClr>
                  </a:outerShdw>
                </a:effectLst>
              </a:rPr>
              <a:t>)</a:t>
            </a:r>
            <a:r>
              <a:rPr lang="zh-CN" altLang="en-US" sz="2000" noProof="1">
                <a:solidFill>
                  <a:srgbClr val="C00000"/>
                </a:solidFill>
                <a:effectLst>
                  <a:outerShdw blurRad="38100" dist="38100" dir="2700000" algn="tl">
                    <a:srgbClr val="000000">
                      <a:alpha val="43137"/>
                    </a:srgbClr>
                  </a:outerShdw>
                </a:effectLst>
                <a:cs typeface="+mn-ea"/>
              </a:rPr>
              <a:t>  </a:t>
            </a:r>
            <a:r>
              <a:rPr lang="en-US" altLang="zh-CN" sz="2000" noProof="1">
                <a:solidFill>
                  <a:schemeClr val="tx1"/>
                </a:solidFill>
                <a:cs typeface="+mn-ea"/>
              </a:rPr>
              <a:t>: </a:t>
            </a:r>
            <a:endParaRPr lang="en-US" altLang="zh-CN" sz="2000" noProof="1">
              <a:solidFill>
                <a:schemeClr val="tx1"/>
              </a:solidFill>
            </a:endParaRPr>
          </a:p>
          <a:p>
            <a:pPr>
              <a:buClr>
                <a:srgbClr val="FF9933"/>
              </a:buClr>
              <a:buFont typeface="Wingdings" panose="05000000000000000000" pitchFamily="2" charset="2"/>
              <a:buNone/>
              <a:defRPr/>
            </a:pPr>
            <a:endParaRPr lang="en-US" altLang="zh-CN" sz="2000" noProof="1">
              <a:solidFill>
                <a:schemeClr val="tx1"/>
              </a:solidFill>
            </a:endParaRPr>
          </a:p>
          <a:p>
            <a:pPr>
              <a:buClr>
                <a:srgbClr val="FF9933"/>
              </a:buClr>
              <a:buFont typeface="Wingdings" panose="05000000000000000000" pitchFamily="2" charset="2"/>
              <a:buNone/>
              <a:defRPr/>
            </a:pPr>
            <a:endParaRPr lang="en-US" altLang="zh-CN" sz="2000" noProof="1">
              <a:solidFill>
                <a:schemeClr val="tx1"/>
              </a:solidFill>
            </a:endParaRPr>
          </a:p>
          <a:p>
            <a:pPr>
              <a:buClr>
                <a:srgbClr val="FF9933"/>
              </a:buClr>
              <a:buFont typeface="Wingdings" panose="05000000000000000000" pitchFamily="2" charset="2"/>
              <a:buNone/>
              <a:defRPr/>
            </a:pPr>
            <a:endParaRPr lang="en-US" altLang="zh-CN" sz="2000" noProof="1">
              <a:solidFill>
                <a:schemeClr val="tx1"/>
              </a:solidFill>
            </a:endParaRPr>
          </a:p>
          <a:p>
            <a:pPr>
              <a:buClr>
                <a:srgbClr val="FF9933"/>
              </a:buClr>
              <a:buFont typeface="Wingdings" panose="05000000000000000000" pitchFamily="2" charset="2"/>
              <a:buNone/>
              <a:defRPr/>
            </a:pPr>
            <a:endParaRPr lang="zh-CN" altLang="en-US" sz="2000" noProof="1">
              <a:solidFill>
                <a:schemeClr val="tx1"/>
              </a:solidFill>
            </a:endParaRPr>
          </a:p>
          <a:p>
            <a:pPr>
              <a:buClr>
                <a:srgbClr val="FF9933"/>
              </a:buClr>
              <a:buFont typeface="Wingdings" panose="05000000000000000000" pitchFamily="2" charset="2"/>
              <a:buNone/>
              <a:defRPr/>
            </a:pPr>
            <a:endParaRPr lang="zh-CN" altLang="en-US" sz="2000" noProof="1">
              <a:solidFill>
                <a:schemeClr val="tx1"/>
              </a:solidFill>
            </a:endParaRPr>
          </a:p>
          <a:p>
            <a:pPr>
              <a:buClr>
                <a:srgbClr val="FF9933"/>
              </a:buClr>
              <a:buFont typeface="Wingdings" panose="05000000000000000000" pitchFamily="2" charset="2"/>
              <a:buNone/>
              <a:defRPr/>
            </a:pPr>
            <a:endParaRPr lang="zh-CN" altLang="en-US" sz="2000" noProof="1">
              <a:solidFill>
                <a:schemeClr val="tx1"/>
              </a:solidFill>
            </a:endParaRPr>
          </a:p>
          <a:p>
            <a:pPr>
              <a:buClr>
                <a:srgbClr val="FF9933"/>
              </a:buClr>
              <a:buFont typeface="Wingdings" panose="05000000000000000000" pitchFamily="2" charset="2"/>
              <a:buNone/>
              <a:defRPr/>
            </a:pPr>
            <a:r>
              <a:rPr lang="zh-CN" altLang="en-US" sz="2000" noProof="1">
                <a:solidFill>
                  <a:schemeClr val="tx1"/>
                </a:solidFill>
                <a:cs typeface="+mn-ea"/>
              </a:rPr>
              <a:t>而减小</a:t>
            </a:r>
            <a:r>
              <a:rPr lang="en-US" altLang="zh-CN" sz="2000" i="1" noProof="1">
                <a:solidFill>
                  <a:schemeClr val="tx1"/>
                </a:solidFill>
                <a:latin typeface="Times New Roman" panose="02020603050405020304" pitchFamily="18" charset="0"/>
                <a:cs typeface="Times New Roman" panose="02020603050405020304" pitchFamily="18" charset="0"/>
              </a:rPr>
              <a:t>E</a:t>
            </a:r>
            <a:r>
              <a:rPr lang="en-US" altLang="zh-CN" sz="2000" baseline="-25000" noProof="1">
                <a:solidFill>
                  <a:schemeClr val="tx1"/>
                </a:solidFill>
                <a:latin typeface="Times New Roman" panose="02020603050405020304" pitchFamily="18" charset="0"/>
                <a:cs typeface="Times New Roman" panose="02020603050405020304" pitchFamily="18" charset="0"/>
              </a:rPr>
              <a:t>add</a:t>
            </a:r>
            <a:r>
              <a:rPr lang="zh-CN" altLang="en-US" sz="2000" noProof="1">
                <a:solidFill>
                  <a:schemeClr val="tx1"/>
                </a:solidFill>
                <a:cs typeface="+mn-ea"/>
              </a:rPr>
              <a:t>则可使电动机的转速升高。所以在绕线型异步电动机转子侧引入一个可控的附加电动势，就可调节电动机的转速。</a:t>
            </a:r>
            <a:endParaRPr lang="zh-CN" altLang="en-US" sz="2000" noProof="1">
              <a:solidFill>
                <a:schemeClr val="tx1"/>
              </a:solidFill>
            </a:endParaRPr>
          </a:p>
          <a:p>
            <a:pPr>
              <a:spcBef>
                <a:spcPts val="2400"/>
              </a:spcBef>
              <a:buClr>
                <a:srgbClr val="FF9933"/>
              </a:buClr>
              <a:buFont typeface="Wingdings" panose="05000000000000000000" pitchFamily="2" charset="2"/>
              <a:buNone/>
              <a:defRPr/>
            </a:pPr>
            <a:r>
              <a:rPr lang="zh-CN" altLang="en-US" sz="2000" noProof="1">
                <a:solidFill>
                  <a:schemeClr val="tx1"/>
                </a:solidFill>
                <a:cs typeface="+mn-ea"/>
              </a:rPr>
              <a:t> </a:t>
            </a:r>
            <a:r>
              <a:rPr lang="zh-CN" altLang="en-US" sz="2800" noProof="1">
                <a:solidFill>
                  <a:srgbClr val="FF0000"/>
                </a:solidFill>
                <a:effectLst>
                  <a:outerShdw blurRad="38100" dist="38100" dir="2700000">
                    <a:srgbClr val="C0C0C0"/>
                  </a:outerShdw>
                </a:effectLst>
                <a:latin typeface="隶书" panose="02010509060101010101" pitchFamily="49" charset="-122"/>
                <a:ea typeface="隶书" panose="02010509060101010101" pitchFamily="49" charset="-122"/>
                <a:cs typeface="+mn-ea"/>
              </a:rPr>
              <a:t>实质：调节的是逆变角</a:t>
            </a:r>
            <a:r>
              <a:rPr lang="en-US" altLang="zh-CN" sz="2800" noProof="1">
                <a:solidFill>
                  <a:srgbClr val="FF0000"/>
                </a:solidFill>
                <a:effectLst>
                  <a:outerShdw blurRad="38100" dist="38100" dir="2700000">
                    <a:srgbClr val="C0C0C0"/>
                  </a:outerShdw>
                </a:effectLst>
                <a:latin typeface="隶书" panose="02010509060101010101" pitchFamily="49" charset="-122"/>
                <a:ea typeface="隶书" panose="02010509060101010101" pitchFamily="49" charset="-122"/>
                <a:cs typeface="+mn-ea"/>
              </a:rPr>
              <a:t>β↑→n↑</a:t>
            </a:r>
            <a:r>
              <a:rPr lang="zh-CN" altLang="en-US" sz="2800" noProof="1">
                <a:solidFill>
                  <a:srgbClr val="FF0000"/>
                </a:solidFill>
                <a:effectLst>
                  <a:outerShdw blurRad="38100" dist="38100" dir="2700000">
                    <a:srgbClr val="C0C0C0"/>
                  </a:outerShdw>
                </a:effectLst>
                <a:latin typeface="隶书" panose="02010509060101010101" pitchFamily="49" charset="-122"/>
                <a:ea typeface="隶书" panose="02010509060101010101" pitchFamily="49" charset="-122"/>
                <a:cs typeface="+mn-ea"/>
              </a:rPr>
              <a:t>，是</a:t>
            </a:r>
            <a:r>
              <a:rPr lang="en-US" altLang="zh-CN" sz="2800" noProof="1">
                <a:solidFill>
                  <a:srgbClr val="FF0000"/>
                </a:solidFill>
                <a:effectLst>
                  <a:outerShdw blurRad="38100" dist="38100" dir="2700000">
                    <a:srgbClr val="C0C0C0"/>
                  </a:outerShdw>
                </a:effectLst>
                <a:latin typeface="隶书" panose="02010509060101010101" pitchFamily="49" charset="-122"/>
                <a:ea typeface="隶书" panose="02010509060101010101" pitchFamily="49" charset="-122"/>
                <a:cs typeface="+mn-ea"/>
              </a:rPr>
              <a:t>β</a:t>
            </a:r>
            <a:r>
              <a:rPr lang="zh-CN" altLang="en-US" sz="2800" noProof="1">
                <a:solidFill>
                  <a:srgbClr val="FF0000"/>
                </a:solidFill>
                <a:effectLst>
                  <a:outerShdw blurRad="38100" dist="38100" dir="2700000">
                    <a:srgbClr val="C0C0C0"/>
                  </a:outerShdw>
                </a:effectLst>
                <a:latin typeface="隶书" panose="02010509060101010101" pitchFamily="49" charset="-122"/>
                <a:ea typeface="隶书" panose="02010509060101010101" pitchFamily="49" charset="-122"/>
                <a:cs typeface="+mn-ea"/>
              </a:rPr>
              <a:t>控制。</a:t>
            </a:r>
            <a:endParaRPr lang="zh-CN" altLang="en-US" sz="2800" noProof="1">
              <a:solidFill>
                <a:srgbClr val="FF0000"/>
              </a:solidFill>
              <a:effectLst>
                <a:outerShdw blurRad="38100" dist="38100" dir="2700000">
                  <a:srgbClr val="C0C0C0"/>
                </a:outerShdw>
              </a:effectLst>
              <a:latin typeface="隶书" panose="02010509060101010101" pitchFamily="49" charset="-122"/>
              <a:ea typeface="隶书" panose="02010509060101010101" pitchFamily="49" charset="-122"/>
            </a:endParaRPr>
          </a:p>
        </p:txBody>
      </p:sp>
      <p:graphicFrame>
        <p:nvGraphicFramePr>
          <p:cNvPr id="15367" name="Object 13"/>
          <p:cNvGraphicFramePr>
            <a:graphicFrameLocks/>
          </p:cNvGraphicFramePr>
          <p:nvPr/>
        </p:nvGraphicFramePr>
        <p:xfrm>
          <a:off x="1814513" y="3759200"/>
          <a:ext cx="6840537" cy="1350963"/>
        </p:xfrm>
        <a:graphic>
          <a:graphicData uri="http://schemas.openxmlformats.org/presentationml/2006/ole">
            <p:oleObj spid="_x0000_s15367" r:id="rId3" imgW="2362200" imgH="469900" progId="">
              <p:embed/>
            </p:oleObj>
          </a:graphicData>
        </a:graphic>
      </p:graphicFrame>
      <p:sp>
        <p:nvSpPr>
          <p:cNvPr id="458775" name="Text Box 23"/>
          <p:cNvSpPr txBox="1">
            <a:spLocks noChangeArrowheads="1"/>
          </p:cNvSpPr>
          <p:nvPr/>
        </p:nvSpPr>
        <p:spPr bwMode="auto">
          <a:xfrm>
            <a:off x="7005638" y="3865563"/>
            <a:ext cx="573087" cy="476250"/>
          </a:xfrm>
          <a:prstGeom prst="rect">
            <a:avLst/>
          </a:prstGeom>
          <a:noFill/>
          <a:ln w="9525">
            <a:noFill/>
            <a:miter lim="800000"/>
          </a:ln>
          <a:effectLst/>
        </p:spPr>
        <p:txBody>
          <a:bodyPr>
            <a:spAutoFit/>
          </a:bodyPr>
          <a:lstStyle/>
          <a:p>
            <a:pPr>
              <a:spcBef>
                <a:spcPct val="50000"/>
              </a:spcBef>
              <a:buFontTx/>
              <a:buNone/>
            </a:pPr>
            <a:r>
              <a:rPr lang="en-US" altLang="zh-CN" sz="2800" dirty="0">
                <a:solidFill>
                  <a:srgbClr val="FF0000"/>
                </a:solidFill>
                <a:effectLst>
                  <a:outerShdw blurRad="38100" dist="38100" dir="2700000" algn="tl">
                    <a:srgbClr val="C0C0C0"/>
                  </a:outerShdw>
                </a:effectLst>
                <a:latin typeface="Monotype Corsiva" pitchFamily="66" charset="0"/>
              </a:rPr>
              <a:t>±</a:t>
            </a:r>
          </a:p>
        </p:txBody>
      </p:sp>
      <p:sp>
        <p:nvSpPr>
          <p:cNvPr id="15369" name="Text Box 46"/>
          <p:cNvSpPr txBox="1">
            <a:spLocks noChangeArrowheads="1"/>
          </p:cNvSpPr>
          <p:nvPr/>
        </p:nvSpPr>
        <p:spPr bwMode="auto">
          <a:xfrm>
            <a:off x="0" y="3575050"/>
            <a:ext cx="1670050"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4" action="ppaction://hlinksldjump"/>
              </a:rPr>
              <a:t>8.3</a:t>
            </a:r>
            <a:r>
              <a:rPr lang="zh-CN" altLang="zh-CN" sz="1600">
                <a:solidFill>
                  <a:schemeClr val="tx1"/>
                </a:solidFill>
                <a:hlinkClick r:id="rId4" action="ppaction://hlinksldjump"/>
              </a:rPr>
              <a:t>绕线转子异步电机转子变频串级调速系统</a:t>
            </a:r>
            <a:endParaRPr lang="zh-CN" altLang="en-US" sz="1600">
              <a:solidFill>
                <a:schemeClr val="tx1"/>
              </a:solidFill>
              <a:latin typeface="Times New Roman" pitchFamily="18" charset="0"/>
            </a:endParaRPr>
          </a:p>
        </p:txBody>
      </p:sp>
      <p:sp>
        <p:nvSpPr>
          <p:cNvPr id="15370"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5" action="ppaction://hlinksldjump"/>
              </a:rPr>
              <a:t>8.2</a:t>
            </a:r>
            <a:r>
              <a:rPr lang="zh-CN" altLang="zh-CN" sz="1600">
                <a:solidFill>
                  <a:schemeClr val="tx1"/>
                </a:solidFill>
                <a:hlinkClick r:id="rId5"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15371" name="Text Box 49"/>
          <p:cNvSpPr txBox="1">
            <a:spLocks noChangeArrowheads="1"/>
          </p:cNvSpPr>
          <p:nvPr/>
        </p:nvSpPr>
        <p:spPr bwMode="auto">
          <a:xfrm>
            <a:off x="0" y="1079500"/>
            <a:ext cx="1687513"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6" action="ppaction://hlinksldjump"/>
              </a:rPr>
              <a:t>8.1</a:t>
            </a:r>
            <a:r>
              <a:rPr lang="zh-CN" altLang="zh-CN" sz="1600">
                <a:solidFill>
                  <a:schemeClr val="tx1"/>
                </a:solidFill>
                <a:latin typeface="宋体" pitchFamily="2" charset="-122"/>
                <a:hlinkClick r:id="rId6" action="ppaction://hlinksldjump"/>
              </a:rPr>
              <a:t>绕线转子异步电机转子变频控制原理</a:t>
            </a:r>
            <a:endParaRPr lang="zh-CN" altLang="en-US" sz="1600">
              <a:solidFill>
                <a:schemeClr val="tx1"/>
              </a:solidFill>
              <a:latin typeface="宋体" pitchFamily="2" charset="-122"/>
            </a:endParaRPr>
          </a:p>
        </p:txBody>
      </p:sp>
      <p:sp>
        <p:nvSpPr>
          <p:cNvPr id="15372"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7" action="ppaction://hlinksldjump"/>
              </a:rPr>
              <a:t>8.4</a:t>
            </a:r>
            <a:r>
              <a:rPr lang="zh-CN" altLang="zh-CN" sz="1600">
                <a:solidFill>
                  <a:schemeClr val="tx1"/>
                </a:solidFill>
                <a:hlinkClick r:id="rId7"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8775"/>
                                        </p:tgtEl>
                                        <p:attrNameLst>
                                          <p:attrName>style.visibility</p:attrName>
                                        </p:attrNameLst>
                                      </p:cBhvr>
                                      <p:to>
                                        <p:strVal val="visible"/>
                                      </p:to>
                                    </p:set>
                                    <p:anim calcmode="lin" valueType="num">
                                      <p:cBhvr additive="base">
                                        <p:cTn id="7" dur="500" fill="hold"/>
                                        <p:tgtEl>
                                          <p:spTgt spid="458775"/>
                                        </p:tgtEl>
                                        <p:attrNameLst>
                                          <p:attrName>ppt_x</p:attrName>
                                        </p:attrNameLst>
                                      </p:cBhvr>
                                      <p:tavLst>
                                        <p:tav tm="0">
                                          <p:val>
                                            <p:strVal val="#ppt_x"/>
                                          </p:val>
                                        </p:tav>
                                        <p:tav tm="100000">
                                          <p:val>
                                            <p:strVal val="#ppt_x"/>
                                          </p:val>
                                        </p:tav>
                                      </p:tavLst>
                                    </p:anim>
                                    <p:anim calcmode="lin" valueType="num">
                                      <p:cBhvr additive="base">
                                        <p:cTn id="8" dur="500" fill="hold"/>
                                        <p:tgtEl>
                                          <p:spTgt spid="4587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7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5" name="Rectangle 3"/>
          <p:cNvSpPr>
            <a:spLocks noGrp="1" noChangeArrowheads="1"/>
          </p:cNvSpPr>
          <p:nvPr>
            <p:ph type="body" sz="half" idx="1"/>
          </p:nvPr>
        </p:nvSpPr>
        <p:spPr>
          <a:xfrm>
            <a:off x="1792211" y="2228284"/>
            <a:ext cx="7329487" cy="4573953"/>
          </a:xfrm>
        </p:spPr>
        <p:txBody>
          <a:bodyPr/>
          <a:lstStyle/>
          <a:p>
            <a:pPr eaLnBrk="1" hangingPunct="1">
              <a:lnSpc>
                <a:spcPct val="80000"/>
              </a:lnSpc>
            </a:pPr>
            <a:r>
              <a:rPr lang="en-US" altLang="zh-CN" dirty="0" smtClean="0">
                <a:latin typeface="Times New Roman" pitchFamily="18" charset="0"/>
                <a:ea typeface="宋体" pitchFamily="2" charset="-122"/>
              </a:rPr>
              <a:t>1.  </a:t>
            </a:r>
            <a:r>
              <a:rPr lang="en-US" altLang="zh-CN" i="1" dirty="0" err="1" smtClean="0">
                <a:latin typeface="Times New Roman" pitchFamily="18" charset="0"/>
                <a:ea typeface="宋体" pitchFamily="2" charset="-122"/>
              </a:rPr>
              <a:t>E</a:t>
            </a:r>
            <a:r>
              <a:rPr lang="en-US" altLang="zh-CN" baseline="-25000" dirty="0" err="1" smtClean="0">
                <a:latin typeface="Times New Roman" pitchFamily="18" charset="0"/>
                <a:ea typeface="宋体" pitchFamily="2" charset="-122"/>
              </a:rPr>
              <a:t>r</a:t>
            </a:r>
            <a:r>
              <a:rPr lang="en-US" altLang="zh-CN" i="1" baseline="-25000" dirty="0" smtClean="0">
                <a:latin typeface="Times New Roman" pitchFamily="18" charset="0"/>
                <a:ea typeface="宋体" pitchFamily="2" charset="-122"/>
              </a:rPr>
              <a:t> </a:t>
            </a:r>
            <a:r>
              <a:rPr lang="zh-CN" altLang="en-US" dirty="0" smtClean="0">
                <a:latin typeface="Times New Roman" pitchFamily="18" charset="0"/>
                <a:ea typeface="宋体" pitchFamily="2" charset="-122"/>
              </a:rPr>
              <a:t>与 </a:t>
            </a:r>
            <a:r>
              <a:rPr lang="en-US" altLang="zh-CN" i="1" dirty="0" err="1" smtClean="0">
                <a:latin typeface="Times New Roman" pitchFamily="18" charset="0"/>
                <a:ea typeface="宋体" pitchFamily="2" charset="-122"/>
              </a:rPr>
              <a:t>E</a:t>
            </a:r>
            <a:r>
              <a:rPr lang="en-US" altLang="zh-CN" baseline="-25000" dirty="0" err="1" smtClean="0">
                <a:latin typeface="Times New Roman" pitchFamily="18" charset="0"/>
                <a:ea typeface="宋体" pitchFamily="2" charset="-122"/>
              </a:rPr>
              <a:t>add</a:t>
            </a:r>
            <a:r>
              <a:rPr lang="en-US" altLang="zh-CN" dirty="0" smtClean="0">
                <a:latin typeface="Times New Roman" pitchFamily="18" charset="0"/>
                <a:ea typeface="宋体" pitchFamily="2" charset="-122"/>
              </a:rPr>
              <a:t> </a:t>
            </a:r>
            <a:r>
              <a:rPr lang="zh-CN" altLang="en-US" dirty="0" smtClean="0">
                <a:latin typeface="Times New Roman" pitchFamily="18" charset="0"/>
                <a:ea typeface="宋体" pitchFamily="2" charset="-122"/>
              </a:rPr>
              <a:t>同相</a:t>
            </a:r>
            <a:r>
              <a:rPr lang="en-US" altLang="zh-CN" dirty="0" smtClean="0">
                <a:latin typeface="Times New Roman" pitchFamily="18" charset="0"/>
                <a:ea typeface="宋体" pitchFamily="2" charset="-122"/>
              </a:rPr>
              <a:t>(</a:t>
            </a:r>
            <a:r>
              <a:rPr lang="zh-CN" altLang="en-US" dirty="0" smtClean="0">
                <a:latin typeface="Times New Roman" pitchFamily="18" charset="0"/>
                <a:ea typeface="宋体" pitchFamily="2" charset="-122"/>
              </a:rPr>
              <a:t>正号</a:t>
            </a:r>
            <a:r>
              <a:rPr lang="en-US" altLang="zh-CN" dirty="0" smtClean="0">
                <a:latin typeface="Times New Roman" pitchFamily="18" charset="0"/>
                <a:ea typeface="宋体" pitchFamily="2" charset="-122"/>
              </a:rPr>
              <a:t>)</a:t>
            </a:r>
          </a:p>
          <a:p>
            <a:pPr eaLnBrk="1" hangingPunct="1">
              <a:lnSpc>
                <a:spcPct val="80000"/>
              </a:lnSpc>
            </a:pPr>
            <a:endParaRPr lang="en-US" altLang="zh-CN" dirty="0" smtClean="0">
              <a:latin typeface="Times New Roman" pitchFamily="18" charset="0"/>
              <a:ea typeface="宋体" pitchFamily="2" charset="-122"/>
            </a:endParaRPr>
          </a:p>
          <a:p>
            <a:pPr eaLnBrk="1" hangingPunct="1">
              <a:lnSpc>
                <a:spcPct val="80000"/>
              </a:lnSpc>
              <a:buClr>
                <a:schemeClr val="tx2"/>
              </a:buClr>
            </a:pPr>
            <a:r>
              <a:rPr lang="zh-CN" altLang="en-US" dirty="0" smtClean="0">
                <a:latin typeface="Times New Roman" pitchFamily="18" charset="0"/>
                <a:ea typeface="宋体" pitchFamily="2" charset="-122"/>
              </a:rPr>
              <a:t>当 </a:t>
            </a:r>
            <a:r>
              <a:rPr lang="en-US" altLang="zh-CN" i="1" dirty="0" err="1" smtClean="0">
                <a:latin typeface="Times New Roman" pitchFamily="18" charset="0"/>
                <a:ea typeface="宋体" pitchFamily="2" charset="-122"/>
              </a:rPr>
              <a:t>E</a:t>
            </a:r>
            <a:r>
              <a:rPr lang="en-US" altLang="zh-CN" baseline="-25000" dirty="0" err="1" smtClean="0">
                <a:latin typeface="Times New Roman" pitchFamily="18" charset="0"/>
                <a:ea typeface="宋体" pitchFamily="2" charset="-122"/>
              </a:rPr>
              <a:t>add</a:t>
            </a:r>
            <a:r>
              <a:rPr lang="en-US" altLang="zh-CN" dirty="0" smtClean="0">
                <a:latin typeface="Times New Roman" pitchFamily="18" charset="0"/>
                <a:ea typeface="宋体" pitchFamily="2" charset="-122"/>
              </a:rPr>
              <a:t>  </a:t>
            </a:r>
            <a:r>
              <a:rPr lang="en-US" altLang="zh-CN" dirty="0" smtClean="0">
                <a:latin typeface="Times New Roman" pitchFamily="18" charset="0"/>
                <a:ea typeface="宋体" pitchFamily="2" charset="-122"/>
                <a:sym typeface="Symbol" pitchFamily="18" charset="2"/>
              </a:rPr>
              <a:t> </a:t>
            </a:r>
            <a:r>
              <a:rPr lang="zh-CN" altLang="en-US" dirty="0" smtClean="0">
                <a:latin typeface="Times New Roman" pitchFamily="18" charset="0"/>
                <a:ea typeface="宋体" pitchFamily="2" charset="-122"/>
              </a:rPr>
              <a:t>，</a:t>
            </a:r>
          </a:p>
          <a:p>
            <a:pPr eaLnBrk="1" hangingPunct="1">
              <a:lnSpc>
                <a:spcPct val="80000"/>
              </a:lnSpc>
            </a:pPr>
            <a:endParaRPr lang="zh-CN" altLang="en-US" dirty="0" smtClean="0">
              <a:latin typeface="Times New Roman" pitchFamily="18" charset="0"/>
              <a:ea typeface="宋体" pitchFamily="2" charset="-122"/>
            </a:endParaRPr>
          </a:p>
          <a:p>
            <a:pPr eaLnBrk="1" hangingPunct="1">
              <a:lnSpc>
                <a:spcPct val="80000"/>
              </a:lnSpc>
            </a:pPr>
            <a:endParaRPr lang="zh-CN" altLang="en-US" dirty="0" smtClean="0">
              <a:latin typeface="Times New Roman" pitchFamily="18" charset="0"/>
              <a:ea typeface="宋体" pitchFamily="2" charset="-122"/>
            </a:endParaRPr>
          </a:p>
          <a:p>
            <a:pPr eaLnBrk="1" hangingPunct="1">
              <a:lnSpc>
                <a:spcPct val="80000"/>
              </a:lnSpc>
            </a:pPr>
            <a:endParaRPr lang="zh-CN" altLang="en-US" dirty="0" smtClean="0">
              <a:latin typeface="Times New Roman" pitchFamily="18" charset="0"/>
              <a:ea typeface="宋体" pitchFamily="2" charset="-122"/>
            </a:endParaRPr>
          </a:p>
          <a:p>
            <a:pPr eaLnBrk="1" hangingPunct="1">
              <a:lnSpc>
                <a:spcPct val="80000"/>
              </a:lnSpc>
            </a:pPr>
            <a:endParaRPr lang="zh-CN" altLang="en-US" dirty="0" smtClean="0">
              <a:latin typeface="Times New Roman" pitchFamily="18" charset="0"/>
              <a:ea typeface="宋体" pitchFamily="2" charset="-122"/>
            </a:endParaRPr>
          </a:p>
          <a:p>
            <a:pPr eaLnBrk="1" hangingPunct="1">
              <a:lnSpc>
                <a:spcPct val="80000"/>
              </a:lnSpc>
            </a:pPr>
            <a:endParaRPr lang="zh-CN" altLang="en-US" dirty="0" smtClean="0">
              <a:latin typeface="Times New Roman" pitchFamily="18" charset="0"/>
              <a:ea typeface="宋体" pitchFamily="2" charset="-122"/>
            </a:endParaRPr>
          </a:p>
          <a:p>
            <a:pPr eaLnBrk="1" hangingPunct="1">
              <a:lnSpc>
                <a:spcPct val="80000"/>
              </a:lnSpc>
            </a:pPr>
            <a:endParaRPr lang="zh-CN" altLang="en-US" dirty="0" smtClean="0">
              <a:latin typeface="Times New Roman" pitchFamily="18" charset="0"/>
              <a:ea typeface="宋体" pitchFamily="2" charset="-122"/>
            </a:endParaRPr>
          </a:p>
          <a:p>
            <a:pPr eaLnBrk="1" hangingPunct="1">
              <a:lnSpc>
                <a:spcPct val="80000"/>
              </a:lnSpc>
            </a:pPr>
            <a:endParaRPr lang="zh-CN" altLang="en-US" dirty="0" smtClean="0">
              <a:latin typeface="Times New Roman" pitchFamily="18" charset="0"/>
              <a:ea typeface="宋体" pitchFamily="2" charset="-122"/>
            </a:endParaRPr>
          </a:p>
          <a:p>
            <a:pPr eaLnBrk="1" hangingPunct="1">
              <a:lnSpc>
                <a:spcPct val="80000"/>
              </a:lnSpc>
            </a:pPr>
            <a:endParaRPr lang="zh-CN" altLang="en-US" dirty="0" smtClean="0">
              <a:latin typeface="Times New Roman" pitchFamily="18" charset="0"/>
              <a:ea typeface="宋体" pitchFamily="2" charset="-122"/>
            </a:endParaRPr>
          </a:p>
          <a:p>
            <a:pPr eaLnBrk="1" hangingPunct="1">
              <a:lnSpc>
                <a:spcPct val="80000"/>
              </a:lnSpc>
            </a:pPr>
            <a:endParaRPr lang="zh-CN" altLang="en-US" dirty="0" smtClean="0">
              <a:latin typeface="Times New Roman" pitchFamily="18" charset="0"/>
              <a:ea typeface="宋体" pitchFamily="2" charset="-122"/>
            </a:endParaRPr>
          </a:p>
          <a:p>
            <a:pPr eaLnBrk="1" hangingPunct="1">
              <a:lnSpc>
                <a:spcPct val="80000"/>
              </a:lnSpc>
            </a:pPr>
            <a:r>
              <a:rPr lang="zh-CN" altLang="en-US" dirty="0" smtClean="0">
                <a:latin typeface="Times New Roman" pitchFamily="18" charset="0"/>
                <a:ea typeface="宋体" pitchFamily="2" charset="-122"/>
              </a:rPr>
              <a:t>使得：</a:t>
            </a:r>
          </a:p>
          <a:p>
            <a:pPr eaLnBrk="1" hangingPunct="1">
              <a:lnSpc>
                <a:spcPct val="80000"/>
              </a:lnSpc>
            </a:pPr>
            <a:endParaRPr lang="zh-CN" altLang="en-US" dirty="0" smtClean="0">
              <a:latin typeface="Times New Roman" pitchFamily="18" charset="0"/>
              <a:ea typeface="宋体" pitchFamily="2" charset="-122"/>
            </a:endParaRPr>
          </a:p>
          <a:p>
            <a:pPr eaLnBrk="1" hangingPunct="1">
              <a:lnSpc>
                <a:spcPct val="80000"/>
              </a:lnSpc>
            </a:pPr>
            <a:endParaRPr lang="zh-CN" altLang="en-US" dirty="0" smtClean="0">
              <a:latin typeface="Times New Roman" pitchFamily="18" charset="0"/>
              <a:ea typeface="宋体" pitchFamily="2" charset="-122"/>
            </a:endParaRPr>
          </a:p>
          <a:p>
            <a:pPr eaLnBrk="1" hangingPunct="1">
              <a:lnSpc>
                <a:spcPct val="80000"/>
              </a:lnSpc>
            </a:pPr>
            <a:r>
              <a:rPr lang="zh-CN" altLang="en-US" dirty="0" smtClean="0">
                <a:latin typeface="Times New Roman" pitchFamily="18" charset="0"/>
                <a:ea typeface="宋体" pitchFamily="2" charset="-122"/>
              </a:rPr>
              <a:t>这里：</a:t>
            </a:r>
          </a:p>
          <a:p>
            <a:pPr eaLnBrk="1" hangingPunct="1">
              <a:lnSpc>
                <a:spcPct val="80000"/>
              </a:lnSpc>
            </a:pPr>
            <a:r>
              <a:rPr lang="zh-CN" altLang="en-US" dirty="0" smtClean="0">
                <a:latin typeface="Times New Roman" pitchFamily="18" charset="0"/>
                <a:ea typeface="宋体" pitchFamily="2" charset="-122"/>
              </a:rPr>
              <a:t>                                             </a:t>
            </a:r>
          </a:p>
        </p:txBody>
      </p:sp>
      <p:graphicFrame>
        <p:nvGraphicFramePr>
          <p:cNvPr id="591876" name="Object 4"/>
          <p:cNvGraphicFramePr>
            <a:graphicFrameLocks/>
          </p:cNvGraphicFramePr>
          <p:nvPr/>
        </p:nvGraphicFramePr>
        <p:xfrm>
          <a:off x="2713038" y="4960333"/>
          <a:ext cx="3757612" cy="573088"/>
        </p:xfrm>
        <a:graphic>
          <a:graphicData uri="http://schemas.openxmlformats.org/presentationml/2006/ole">
            <p:oleObj spid="_x0000_s16386" r:id="rId3" imgW="1561422" imgH="241195" progId="">
              <p:embed/>
            </p:oleObj>
          </a:graphicData>
        </a:graphic>
      </p:graphicFrame>
      <p:graphicFrame>
        <p:nvGraphicFramePr>
          <p:cNvPr id="591877" name="Object 5"/>
          <p:cNvGraphicFramePr>
            <a:graphicFrameLocks/>
          </p:cNvGraphicFramePr>
          <p:nvPr/>
        </p:nvGraphicFramePr>
        <p:xfrm>
          <a:off x="2801938" y="5712808"/>
          <a:ext cx="931862" cy="492125"/>
        </p:xfrm>
        <a:graphic>
          <a:graphicData uri="http://schemas.openxmlformats.org/presentationml/2006/ole">
            <p:oleObj spid="_x0000_s16387" r:id="rId4" imgW="418918" imgH="215806" progId="">
              <p:embed/>
            </p:oleObj>
          </a:graphicData>
        </a:graphic>
      </p:graphicFrame>
      <p:sp>
        <p:nvSpPr>
          <p:cNvPr id="591878" name="Rectangle 6"/>
          <p:cNvSpPr>
            <a:spLocks noChangeArrowheads="1"/>
          </p:cNvSpPr>
          <p:nvPr/>
        </p:nvSpPr>
        <p:spPr bwMode="auto">
          <a:xfrm>
            <a:off x="5751513" y="6289071"/>
            <a:ext cx="2876550" cy="503237"/>
          </a:xfrm>
          <a:prstGeom prst="rect">
            <a:avLst/>
          </a:prstGeom>
          <a:noFill/>
          <a:ln w="9525">
            <a:noFill/>
            <a:miter lim="800000"/>
          </a:ln>
          <a:effectLst/>
        </p:spPr>
        <p:txBody>
          <a:bodyPr wrap="none" anchor="ctr"/>
          <a:lstStyle/>
          <a:p>
            <a:pPr algn="ctr">
              <a:buFontTx/>
              <a:buNone/>
              <a:defRPr/>
            </a:pPr>
            <a:r>
              <a:rPr kumimoji="1" lang="zh-CN" altLang="en-US" sz="2800" u="sng">
                <a:solidFill>
                  <a:srgbClr val="FF3300"/>
                </a:solidFill>
                <a:effectLst>
                  <a:outerShdw blurRad="38100" dist="38100" dir="2700000" algn="tl">
                    <a:srgbClr val="C0C0C0"/>
                  </a:outerShdw>
                </a:effectLst>
                <a:latin typeface="Verdana" panose="020B0604030504040204" pitchFamily="34" charset="0"/>
              </a:rPr>
              <a:t>转速上升</a:t>
            </a:r>
            <a:r>
              <a:rPr kumimoji="1" lang="zh-CN" altLang="en-US" sz="2800">
                <a:solidFill>
                  <a:schemeClr val="tx1"/>
                </a:solidFill>
                <a:effectLst>
                  <a:outerShdw blurRad="38100" dist="38100" dir="2700000" algn="tl">
                    <a:srgbClr val="C0C0C0"/>
                  </a:outerShdw>
                </a:effectLst>
                <a:latin typeface="Verdana" panose="020B0604030504040204" pitchFamily="34" charset="0"/>
              </a:rPr>
              <a:t>；</a:t>
            </a:r>
          </a:p>
        </p:txBody>
      </p:sp>
      <p:pic>
        <p:nvPicPr>
          <p:cNvPr id="16389" name="Picture 7"/>
          <p:cNvPicPr>
            <a:picLocks noChangeAspect="1" noChangeArrowheads="1"/>
          </p:cNvPicPr>
          <p:nvPr/>
        </p:nvPicPr>
        <p:blipFill>
          <a:blip r:embed="rId5" cstate="print"/>
          <a:srcRect/>
          <a:stretch>
            <a:fillRect/>
          </a:stretch>
        </p:blipFill>
        <p:spPr bwMode="auto">
          <a:xfrm>
            <a:off x="1754188" y="3383946"/>
            <a:ext cx="7389812" cy="904875"/>
          </a:xfrm>
          <a:prstGeom prst="rect">
            <a:avLst/>
          </a:prstGeom>
          <a:noFill/>
          <a:ln w="9525">
            <a:noFill/>
            <a:miter lim="800000"/>
            <a:headEnd/>
            <a:tailEnd/>
          </a:ln>
        </p:spPr>
      </p:pic>
      <p:sp>
        <p:nvSpPr>
          <p:cNvPr id="591881" name="Rectangle 9"/>
          <p:cNvSpPr>
            <a:spLocks noGrp="1" noChangeArrowheads="1"/>
          </p:cNvSpPr>
          <p:nvPr>
            <p:ph type="title"/>
          </p:nvPr>
        </p:nvSpPr>
        <p:spPr>
          <a:xfrm>
            <a:off x="1714500" y="327025"/>
            <a:ext cx="6775450" cy="444500"/>
          </a:xfrm>
        </p:spPr>
        <p:txBody>
          <a:bodyPr/>
          <a:lstStyle/>
          <a:p>
            <a:pPr eaLnBrk="1" hangingPunct="1">
              <a:buClr>
                <a:schemeClr val="folHlink"/>
              </a:buClr>
              <a:buSzPct val="75000"/>
            </a:pPr>
            <a:r>
              <a:rPr lang="zh-CN" altLang="en-US" dirty="0" smtClean="0">
                <a:ea typeface="宋体" pitchFamily="2" charset="-122"/>
              </a:rPr>
              <a:t>转子附加电动势的作用</a:t>
            </a:r>
            <a:r>
              <a:rPr lang="en-US" altLang="zh-CN" dirty="0" smtClean="0">
                <a:ea typeface="宋体" pitchFamily="2" charset="-122"/>
              </a:rPr>
              <a:t>(</a:t>
            </a:r>
            <a:r>
              <a:rPr lang="zh-CN" altLang="en-US" dirty="0" smtClean="0">
                <a:solidFill>
                  <a:srgbClr val="FF0000"/>
                </a:solidFill>
                <a:effectLst>
                  <a:outerShdw blurRad="38100" dist="38100" dir="2700000" algn="tl">
                    <a:srgbClr val="C0C0C0"/>
                  </a:outerShdw>
                </a:effectLst>
                <a:ea typeface="宋体" pitchFamily="2" charset="-122"/>
              </a:rPr>
              <a:t>调速原理</a:t>
            </a:r>
            <a:r>
              <a:rPr lang="en-US" altLang="zh-CN" dirty="0" smtClean="0">
                <a:ea typeface="宋体" pitchFamily="2" charset="-122"/>
              </a:rPr>
              <a:t>)</a:t>
            </a:r>
          </a:p>
        </p:txBody>
      </p:sp>
      <p:sp>
        <p:nvSpPr>
          <p:cNvPr id="16391" name="Text Box 46"/>
          <p:cNvSpPr txBox="1">
            <a:spLocks noChangeArrowheads="1"/>
          </p:cNvSpPr>
          <p:nvPr/>
        </p:nvSpPr>
        <p:spPr bwMode="auto">
          <a:xfrm>
            <a:off x="0" y="3575050"/>
            <a:ext cx="1670050"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6" action="ppaction://hlinksldjump"/>
              </a:rPr>
              <a:t>8.3</a:t>
            </a:r>
            <a:r>
              <a:rPr lang="zh-CN" altLang="zh-CN" sz="1600">
                <a:solidFill>
                  <a:schemeClr val="tx1"/>
                </a:solidFill>
                <a:hlinkClick r:id="rId6" action="ppaction://hlinksldjump"/>
              </a:rPr>
              <a:t>绕线转子异步电机转子变频串级调速系统</a:t>
            </a:r>
            <a:endParaRPr lang="zh-CN" altLang="en-US" sz="1600">
              <a:solidFill>
                <a:schemeClr val="tx1"/>
              </a:solidFill>
              <a:latin typeface="Times New Roman" pitchFamily="18" charset="0"/>
            </a:endParaRPr>
          </a:p>
        </p:txBody>
      </p:sp>
      <p:sp>
        <p:nvSpPr>
          <p:cNvPr id="16392"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7" action="ppaction://hlinksldjump"/>
              </a:rPr>
              <a:t>8.2</a:t>
            </a:r>
            <a:r>
              <a:rPr lang="zh-CN" altLang="zh-CN" sz="1600">
                <a:solidFill>
                  <a:schemeClr val="tx1"/>
                </a:solidFill>
                <a:hlinkClick r:id="rId7"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16393" name="Text Box 49"/>
          <p:cNvSpPr txBox="1">
            <a:spLocks noChangeArrowheads="1"/>
          </p:cNvSpPr>
          <p:nvPr/>
        </p:nvSpPr>
        <p:spPr bwMode="auto">
          <a:xfrm>
            <a:off x="0" y="1079500"/>
            <a:ext cx="1687513"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8" action="ppaction://hlinksldjump"/>
              </a:rPr>
              <a:t>8.1</a:t>
            </a:r>
            <a:r>
              <a:rPr lang="zh-CN" altLang="zh-CN" sz="1600">
                <a:solidFill>
                  <a:schemeClr val="tx1"/>
                </a:solidFill>
                <a:latin typeface="宋体" pitchFamily="2" charset="-122"/>
                <a:hlinkClick r:id="rId8" action="ppaction://hlinksldjump"/>
              </a:rPr>
              <a:t>绕线转子异步电机转子变频控制原理</a:t>
            </a:r>
            <a:endParaRPr lang="zh-CN" altLang="en-US" sz="1600">
              <a:solidFill>
                <a:schemeClr val="tx1"/>
              </a:solidFill>
              <a:latin typeface="宋体" pitchFamily="2" charset="-122"/>
            </a:endParaRPr>
          </a:p>
        </p:txBody>
      </p:sp>
      <p:sp>
        <p:nvSpPr>
          <p:cNvPr id="16394"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9" action="ppaction://hlinksldjump"/>
              </a:rPr>
              <a:t>8.4</a:t>
            </a:r>
            <a:r>
              <a:rPr lang="zh-CN" altLang="zh-CN" sz="1600">
                <a:solidFill>
                  <a:schemeClr val="tx1"/>
                </a:solidFill>
                <a:hlinkClick r:id="rId9" action="ppaction://hlinksldjump"/>
              </a:rPr>
              <a:t>绕线转子异步电机转子变频双馈控制系统</a:t>
            </a:r>
            <a:endParaRPr lang="zh-CN" altLang="en-US" sz="1600">
              <a:solidFill>
                <a:schemeClr val="tx1"/>
              </a:solidFill>
              <a:latin typeface="Times New Roman" pitchFamily="18" charset="0"/>
            </a:endParaRPr>
          </a:p>
        </p:txBody>
      </p:sp>
      <p:graphicFrame>
        <p:nvGraphicFramePr>
          <p:cNvPr id="16388" name="Object 13"/>
          <p:cNvGraphicFramePr>
            <a:graphicFrameLocks/>
          </p:cNvGraphicFramePr>
          <p:nvPr/>
        </p:nvGraphicFramePr>
        <p:xfrm>
          <a:off x="2921626" y="970158"/>
          <a:ext cx="5073805" cy="1051178"/>
        </p:xfrm>
        <a:graphic>
          <a:graphicData uri="http://schemas.openxmlformats.org/presentationml/2006/ole">
            <p:oleObj spid="_x0000_s16388" r:id="rId10" imgW="2362200" imgH="469900" progId="">
              <p:embed/>
            </p:oleObj>
          </a:graphicData>
        </a:graphic>
      </p:graphicFrame>
      <p:sp>
        <p:nvSpPr>
          <p:cNvPr id="13" name="Text Box 23"/>
          <p:cNvSpPr txBox="1">
            <a:spLocks noChangeArrowheads="1"/>
          </p:cNvSpPr>
          <p:nvPr/>
        </p:nvSpPr>
        <p:spPr bwMode="auto">
          <a:xfrm>
            <a:off x="6749159" y="1010851"/>
            <a:ext cx="573087" cy="476250"/>
          </a:xfrm>
          <a:prstGeom prst="rect">
            <a:avLst/>
          </a:prstGeom>
          <a:noFill/>
          <a:ln w="9525">
            <a:noFill/>
            <a:miter lim="800000"/>
          </a:ln>
          <a:effectLst/>
        </p:spPr>
        <p:txBody>
          <a:bodyPr>
            <a:spAutoFit/>
          </a:bodyPr>
          <a:lstStyle/>
          <a:p>
            <a:pPr>
              <a:spcBef>
                <a:spcPct val="50000"/>
              </a:spcBef>
              <a:buFontTx/>
              <a:buNone/>
            </a:pPr>
            <a:r>
              <a:rPr lang="en-US" altLang="zh-CN" sz="2800" dirty="0">
                <a:solidFill>
                  <a:srgbClr val="FF0000"/>
                </a:solidFill>
                <a:effectLst>
                  <a:outerShdw blurRad="38100" dist="38100" dir="2700000" algn="tl">
                    <a:srgbClr val="C0C0C0"/>
                  </a:outerShdw>
                </a:effectLst>
                <a:latin typeface="Monotype Corsiva" pitchFamily="66" charset="0"/>
              </a:rPr>
              <a:t>±</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1875">
                                            <p:txEl>
                                              <p:pRg st="0" end="0"/>
                                            </p:txEl>
                                          </p:spTgt>
                                        </p:tgtEl>
                                        <p:attrNameLst>
                                          <p:attrName>style.visibility</p:attrName>
                                        </p:attrNameLst>
                                      </p:cBhvr>
                                      <p:to>
                                        <p:strVal val="visible"/>
                                      </p:to>
                                    </p:set>
                                    <p:animEffect transition="in" filter="blinds(horizontal)">
                                      <p:cBhvr>
                                        <p:cTn id="7" dur="500"/>
                                        <p:tgtEl>
                                          <p:spTgt spid="5918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91875">
                                            <p:txEl>
                                              <p:pRg st="2" end="2"/>
                                            </p:txEl>
                                          </p:spTgt>
                                        </p:tgtEl>
                                        <p:attrNameLst>
                                          <p:attrName>style.visibility</p:attrName>
                                        </p:attrNameLst>
                                      </p:cBhvr>
                                      <p:to>
                                        <p:strVal val="visible"/>
                                      </p:to>
                                    </p:set>
                                    <p:anim calcmode="lin" valueType="num">
                                      <p:cBhvr additive="base">
                                        <p:cTn id="12" dur="500" fill="hold"/>
                                        <p:tgtEl>
                                          <p:spTgt spid="591875">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918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91875">
                                            <p:txEl>
                                              <p:pRg st="12" end="12"/>
                                            </p:txEl>
                                          </p:spTgt>
                                        </p:tgtEl>
                                        <p:attrNameLst>
                                          <p:attrName>style.visibility</p:attrName>
                                        </p:attrNameLst>
                                      </p:cBhvr>
                                      <p:to>
                                        <p:strVal val="visible"/>
                                      </p:to>
                                    </p:set>
                                    <p:anim calcmode="lin" valueType="num">
                                      <p:cBhvr additive="base">
                                        <p:cTn id="18" dur="500" fill="hold"/>
                                        <p:tgtEl>
                                          <p:spTgt spid="591875">
                                            <p:txEl>
                                              <p:pRg st="12" end="1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91875">
                                            <p:txEl>
                                              <p:pRg st="12" end="1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34" presetClass="entr" presetSubtype="0" fill="hold" nodeType="afterEffect">
                                  <p:stCondLst>
                                    <p:cond delay="0"/>
                                  </p:stCondLst>
                                  <p:childTnLst>
                                    <p:set>
                                      <p:cBhvr>
                                        <p:cTn id="22" dur="1" fill="hold">
                                          <p:stCondLst>
                                            <p:cond delay="0"/>
                                          </p:stCondLst>
                                        </p:cTn>
                                        <p:tgtEl>
                                          <p:spTgt spid="591876"/>
                                        </p:tgtEl>
                                        <p:attrNameLst>
                                          <p:attrName>style.visibility</p:attrName>
                                        </p:attrNameLst>
                                      </p:cBhvr>
                                      <p:to>
                                        <p:strVal val="visible"/>
                                      </p:to>
                                    </p:set>
                                    <p:anim from="(-#ppt_w/2)" to="(#ppt_x)" calcmode="lin" valueType="num">
                                      <p:cBhvr>
                                        <p:cTn id="23" dur="600" fill="hold">
                                          <p:stCondLst>
                                            <p:cond delay="0"/>
                                          </p:stCondLst>
                                        </p:cTn>
                                        <p:tgtEl>
                                          <p:spTgt spid="591876"/>
                                        </p:tgtEl>
                                        <p:attrNameLst>
                                          <p:attrName>ppt_x</p:attrName>
                                        </p:attrNameLst>
                                      </p:cBhvr>
                                    </p:anim>
                                    <p:anim from="0" to="-1.0" calcmode="lin" valueType="num">
                                      <p:cBhvr>
                                        <p:cTn id="24" dur="200" decel="50000" autoRev="1" fill="hold">
                                          <p:stCondLst>
                                            <p:cond delay="600"/>
                                          </p:stCondLst>
                                        </p:cTn>
                                        <p:tgtEl>
                                          <p:spTgt spid="591876"/>
                                        </p:tgtEl>
                                        <p:attrNameLst>
                                          <p:attrName>xshear</p:attrName>
                                        </p:attrNameLst>
                                      </p:cBhvr>
                                    </p:anim>
                                    <p:animScale>
                                      <p:cBhvr>
                                        <p:cTn id="25" dur="200" decel="100000" autoRev="1" fill="hold">
                                          <p:stCondLst>
                                            <p:cond delay="600"/>
                                          </p:stCondLst>
                                        </p:cTn>
                                        <p:tgtEl>
                                          <p:spTgt spid="591876"/>
                                        </p:tgtEl>
                                      </p:cBhvr>
                                      <p:from x="100000" y="100000"/>
                                      <p:to x="80000" y="100000"/>
                                    </p:animScale>
                                    <p:anim by="(#ppt_h/3+#ppt_w*0.1)" calcmode="lin" valueType="num">
                                      <p:cBhvr additive="sum">
                                        <p:cTn id="26" dur="200" decel="100000" autoRev="1" fill="hold">
                                          <p:stCondLst>
                                            <p:cond delay="600"/>
                                          </p:stCondLst>
                                        </p:cTn>
                                        <p:tgtEl>
                                          <p:spTgt spid="591876"/>
                                        </p:tgtEl>
                                        <p:attrNameLst>
                                          <p:attrName>ppt_x</p:attrName>
                                        </p:attrNameLst>
                                      </p:cBhvr>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591875">
                                            <p:txEl>
                                              <p:pRg st="15" end="15"/>
                                            </p:txEl>
                                          </p:spTgt>
                                        </p:tgtEl>
                                        <p:attrNameLst>
                                          <p:attrName>style.visibility</p:attrName>
                                        </p:attrNameLst>
                                      </p:cBhvr>
                                      <p:to>
                                        <p:strVal val="visible"/>
                                      </p:to>
                                    </p:set>
                                    <p:animEffect transition="in" filter="wipe(down)">
                                      <p:cBhvr>
                                        <p:cTn id="31" dur="500"/>
                                        <p:tgtEl>
                                          <p:spTgt spid="591875">
                                            <p:txEl>
                                              <p:pRg st="15" end="15"/>
                                            </p:txEl>
                                          </p:spTgt>
                                        </p:tgtEl>
                                      </p:cBhvr>
                                    </p:animEffect>
                                  </p:childTnLst>
                                </p:cTn>
                              </p:par>
                            </p:childTnLst>
                          </p:cTn>
                        </p:par>
                        <p:par>
                          <p:cTn id="32" fill="hold">
                            <p:stCondLst>
                              <p:cond delay="500"/>
                            </p:stCondLst>
                            <p:childTnLst>
                              <p:par>
                                <p:cTn id="33" presetID="22" presetClass="entr" presetSubtype="4" fill="hold" nodeType="afterEffect">
                                  <p:stCondLst>
                                    <p:cond delay="0"/>
                                  </p:stCondLst>
                                  <p:childTnLst>
                                    <p:set>
                                      <p:cBhvr>
                                        <p:cTn id="34" dur="1" fill="hold">
                                          <p:stCondLst>
                                            <p:cond delay="0"/>
                                          </p:stCondLst>
                                        </p:cTn>
                                        <p:tgtEl>
                                          <p:spTgt spid="591877"/>
                                        </p:tgtEl>
                                        <p:attrNameLst>
                                          <p:attrName>style.visibility</p:attrName>
                                        </p:attrNameLst>
                                      </p:cBhvr>
                                      <p:to>
                                        <p:strVal val="visible"/>
                                      </p:to>
                                    </p:set>
                                    <p:animEffect transition="in" filter="wipe(down)">
                                      <p:cBhvr>
                                        <p:cTn id="35" dur="500"/>
                                        <p:tgtEl>
                                          <p:spTgt spid="591877"/>
                                        </p:tgtEl>
                                      </p:cBhvr>
                                    </p:animEffect>
                                  </p:childTnLst>
                                </p:cTn>
                              </p:par>
                            </p:childTnLst>
                          </p:cTn>
                        </p:par>
                      </p:childTnLst>
                    </p:cTn>
                  </p:par>
                  <p:par>
                    <p:cTn id="36" fill="hold">
                      <p:stCondLst>
                        <p:cond delay="indefinite"/>
                      </p:stCondLst>
                      <p:childTnLst>
                        <p:par>
                          <p:cTn id="37" fill="hold">
                            <p:stCondLst>
                              <p:cond delay="0"/>
                            </p:stCondLst>
                            <p:childTnLst>
                              <p:par>
                                <p:cTn id="38" presetID="34" presetClass="entr" presetSubtype="0" fill="hold" nodeType="clickEffect">
                                  <p:stCondLst>
                                    <p:cond delay="0"/>
                                  </p:stCondLst>
                                  <p:childTnLst>
                                    <p:set>
                                      <p:cBhvr>
                                        <p:cTn id="39" dur="1" fill="hold">
                                          <p:stCondLst>
                                            <p:cond delay="0"/>
                                          </p:stCondLst>
                                        </p:cTn>
                                        <p:tgtEl>
                                          <p:spTgt spid="591878">
                                            <p:txEl>
                                              <p:pRg st="0" end="0"/>
                                            </p:txEl>
                                          </p:spTgt>
                                        </p:tgtEl>
                                        <p:attrNameLst>
                                          <p:attrName>style.visibility</p:attrName>
                                        </p:attrNameLst>
                                      </p:cBhvr>
                                      <p:to>
                                        <p:strVal val="visible"/>
                                      </p:to>
                                    </p:set>
                                    <p:anim from="(-#ppt_w/2)" to="(#ppt_x)" calcmode="lin" valueType="num">
                                      <p:cBhvr>
                                        <p:cTn id="40" dur="600" fill="hold">
                                          <p:stCondLst>
                                            <p:cond delay="0"/>
                                          </p:stCondLst>
                                        </p:cTn>
                                        <p:tgtEl>
                                          <p:spTgt spid="591878">
                                            <p:txEl>
                                              <p:pRg st="0" end="0"/>
                                            </p:txEl>
                                          </p:spTgt>
                                        </p:tgtEl>
                                        <p:attrNameLst>
                                          <p:attrName>ppt_x</p:attrName>
                                        </p:attrNameLst>
                                      </p:cBhvr>
                                    </p:anim>
                                    <p:anim from="0" to="-1.0" calcmode="lin" valueType="num">
                                      <p:cBhvr>
                                        <p:cTn id="41" dur="200" decel="50000" autoRev="1" fill="hold">
                                          <p:stCondLst>
                                            <p:cond delay="600"/>
                                          </p:stCondLst>
                                        </p:cTn>
                                        <p:tgtEl>
                                          <p:spTgt spid="591878">
                                            <p:txEl>
                                              <p:pRg st="0" end="0"/>
                                            </p:txEl>
                                          </p:spTgt>
                                        </p:tgtEl>
                                        <p:attrNameLst>
                                          <p:attrName>xshear</p:attrName>
                                        </p:attrNameLst>
                                      </p:cBhvr>
                                    </p:anim>
                                    <p:animScale>
                                      <p:cBhvr>
                                        <p:cTn id="42" dur="200" decel="100000" autoRev="1" fill="hold">
                                          <p:stCondLst>
                                            <p:cond delay="600"/>
                                          </p:stCondLst>
                                        </p:cTn>
                                        <p:tgtEl>
                                          <p:spTgt spid="591878">
                                            <p:txEl>
                                              <p:pRg st="0" end="0"/>
                                            </p:txEl>
                                          </p:spTgt>
                                        </p:tgtEl>
                                      </p:cBhvr>
                                      <p:from x="100000" y="100000"/>
                                      <p:to x="80000" y="100000"/>
                                    </p:animScale>
                                    <p:anim by="(#ppt_h/3+#ppt_w*0.1)" calcmode="lin" valueType="num">
                                      <p:cBhvr additive="sum">
                                        <p:cTn id="43" dur="200" decel="100000" autoRev="1" fill="hold">
                                          <p:stCondLst>
                                            <p:cond delay="600"/>
                                          </p:stCondLst>
                                        </p:cTn>
                                        <p:tgtEl>
                                          <p:spTgt spid="591878">
                                            <p:txEl>
                                              <p:pRg st="0" end="0"/>
                                            </p:txEl>
                                          </p:spTgt>
                                        </p:tgtEl>
                                        <p:attrNameLst>
                                          <p:attrName>ppt_x</p:attrName>
                                        </p:attrNameLst>
                                      </p:cBhvr>
                                    </p:anim>
                                  </p:childTnLst>
                                </p:cTn>
                              </p:par>
                            </p:childTnLst>
                          </p:cTn>
                        </p:par>
                        <p:par>
                          <p:cTn id="44" fill="hold">
                            <p:stCondLst>
                              <p:cond delay="1000"/>
                            </p:stCondLst>
                            <p:childTnLst>
                              <p:par>
                                <p:cTn id="45" presetID="22" presetClass="emph" presetSubtype="0" fill="hold" grpId="0" nodeType="afterEffect">
                                  <p:stCondLst>
                                    <p:cond delay="0"/>
                                  </p:stCondLst>
                                  <p:childTnLst>
                                    <p:animClr clrSpc="hsl" dir="cw">
                                      <p:cBhvr override="childStyle">
                                        <p:cTn id="46" dur="500" fill="hold"/>
                                        <p:tgtEl>
                                          <p:spTgt spid="591878">
                                            <p:txEl>
                                              <p:pRg st="0" end="0"/>
                                            </p:txEl>
                                          </p:spTgt>
                                        </p:tgtEl>
                                        <p:attrNameLst>
                                          <p:attrName>style.color</p:attrName>
                                        </p:attrNameLst>
                                      </p:cBhvr>
                                      <p:by>
                                        <p:hsl h="-7200000" s="0" l="0"/>
                                      </p:by>
                                    </p:animClr>
                                    <p:animClr clrSpc="hsl" dir="cw">
                                      <p:cBhvr>
                                        <p:cTn id="47" dur="500" fill="hold"/>
                                        <p:tgtEl>
                                          <p:spTgt spid="591878">
                                            <p:txEl>
                                              <p:pRg st="0" end="0"/>
                                            </p:txEl>
                                          </p:spTgt>
                                        </p:tgtEl>
                                        <p:attrNameLst>
                                          <p:attrName>fillcolor</p:attrName>
                                        </p:attrNameLst>
                                      </p:cBhvr>
                                      <p:by>
                                        <p:hsl h="-7200000" s="0" l="0"/>
                                      </p:by>
                                    </p:animClr>
                                    <p:animClr clrSpc="hsl" dir="cw">
                                      <p:cBhvr>
                                        <p:cTn id="48" dur="500" fill="hold"/>
                                        <p:tgtEl>
                                          <p:spTgt spid="591878">
                                            <p:txEl>
                                              <p:pRg st="0" end="0"/>
                                            </p:txEl>
                                          </p:spTgt>
                                        </p:tgtEl>
                                        <p:attrNameLst>
                                          <p:attrName>stroke.color</p:attrName>
                                        </p:attrNameLst>
                                      </p:cBhvr>
                                      <p:by>
                                        <p:hsl h="-7200000" s="0" l="0"/>
                                      </p:by>
                                    </p:animClr>
                                    <p:set>
                                      <p:cBhvr>
                                        <p:cTn id="49" dur="500" fill="hold"/>
                                        <p:tgtEl>
                                          <p:spTgt spid="591878">
                                            <p:txEl>
                                              <p:pRg st="0" end="0"/>
                                            </p:txEl>
                                          </p:spTgt>
                                        </p:tgtEl>
                                        <p:attrNameLst>
                                          <p:attrName>fill.type</p:attrName>
                                        </p:attrNameLst>
                                      </p:cBhvr>
                                      <p:to>
                                        <p:strVal val="solid"/>
                                      </p:to>
                                    </p:se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anim calcmode="lin" valueType="num">
                                      <p:cBhvr additive="base">
                                        <p:cTn id="54" dur="500" fill="hold"/>
                                        <p:tgtEl>
                                          <p:spTgt spid="13"/>
                                        </p:tgtEl>
                                        <p:attrNameLst>
                                          <p:attrName>ppt_x</p:attrName>
                                        </p:attrNameLst>
                                      </p:cBhvr>
                                      <p:tavLst>
                                        <p:tav tm="0">
                                          <p:val>
                                            <p:strVal val="#ppt_x"/>
                                          </p:val>
                                        </p:tav>
                                        <p:tav tm="100000">
                                          <p:val>
                                            <p:strVal val="#ppt_x"/>
                                          </p:val>
                                        </p:tav>
                                      </p:tavLst>
                                    </p:anim>
                                    <p:anim calcmode="lin" valueType="num">
                                      <p:cBhvr additive="base">
                                        <p:cTn id="5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878" grpId="0" build="allAtOnce"/>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idx="1"/>
          </p:nvPr>
        </p:nvSpPr>
        <p:spPr>
          <a:xfrm>
            <a:off x="1906588" y="2477792"/>
            <a:ext cx="7237412" cy="4313276"/>
          </a:xfrm>
        </p:spPr>
        <p:txBody>
          <a:bodyPr/>
          <a:lstStyle/>
          <a:p>
            <a:pPr eaLnBrk="1" hangingPunct="1">
              <a:buClr>
                <a:schemeClr val="tx2"/>
              </a:buClr>
            </a:pPr>
            <a:r>
              <a:rPr lang="zh-CN" altLang="en-US" dirty="0" smtClean="0">
                <a:latin typeface="Times New Roman" pitchFamily="18" charset="0"/>
                <a:ea typeface="宋体" pitchFamily="2" charset="-122"/>
              </a:rPr>
              <a:t>当 </a:t>
            </a:r>
            <a:r>
              <a:rPr lang="en-US" altLang="zh-CN" i="1" dirty="0" err="1" smtClean="0">
                <a:latin typeface="Times New Roman" pitchFamily="18" charset="0"/>
                <a:ea typeface="宋体" pitchFamily="2" charset="-122"/>
              </a:rPr>
              <a:t>E</a:t>
            </a:r>
            <a:r>
              <a:rPr lang="en-US" altLang="zh-CN" baseline="-25000" dirty="0" err="1" smtClean="0">
                <a:latin typeface="Times New Roman" pitchFamily="18" charset="0"/>
                <a:ea typeface="宋体" pitchFamily="2" charset="-122"/>
              </a:rPr>
              <a:t>add</a:t>
            </a:r>
            <a:r>
              <a:rPr lang="en-US" altLang="zh-CN" dirty="0" smtClean="0">
                <a:latin typeface="Times New Roman" pitchFamily="18" charset="0"/>
                <a:ea typeface="宋体" pitchFamily="2" charset="-122"/>
              </a:rPr>
              <a:t>  </a:t>
            </a:r>
            <a:r>
              <a:rPr lang="en-US" altLang="zh-CN" dirty="0" smtClean="0">
                <a:latin typeface="Times New Roman" pitchFamily="18" charset="0"/>
                <a:ea typeface="宋体" pitchFamily="2" charset="-122"/>
                <a:sym typeface="Symbol" pitchFamily="18" charset="2"/>
              </a:rPr>
              <a:t> </a:t>
            </a:r>
            <a:r>
              <a:rPr lang="zh-CN" altLang="en-US" dirty="0" smtClean="0">
                <a:latin typeface="Times New Roman" pitchFamily="18" charset="0"/>
                <a:ea typeface="宋体" pitchFamily="2" charset="-122"/>
              </a:rPr>
              <a:t>，</a:t>
            </a:r>
          </a:p>
          <a:p>
            <a:pPr eaLnBrk="1" hangingPunct="1"/>
            <a:endParaRPr lang="zh-CN" altLang="en-US" dirty="0" smtClean="0">
              <a:latin typeface="Times New Roman" pitchFamily="18" charset="0"/>
              <a:ea typeface="宋体" pitchFamily="2" charset="-122"/>
            </a:endParaRPr>
          </a:p>
          <a:p>
            <a:pPr eaLnBrk="1" hangingPunct="1"/>
            <a:endParaRPr lang="zh-CN" altLang="en-US" dirty="0" smtClean="0">
              <a:latin typeface="Times New Roman" pitchFamily="18" charset="0"/>
              <a:ea typeface="宋体" pitchFamily="2" charset="-122"/>
            </a:endParaRPr>
          </a:p>
          <a:p>
            <a:pPr eaLnBrk="1" hangingPunct="1"/>
            <a:endParaRPr lang="zh-CN" altLang="en-US" dirty="0" smtClean="0">
              <a:latin typeface="Times New Roman" pitchFamily="18" charset="0"/>
              <a:ea typeface="宋体" pitchFamily="2" charset="-122"/>
            </a:endParaRPr>
          </a:p>
          <a:p>
            <a:pPr eaLnBrk="1" hangingPunct="1"/>
            <a:endParaRPr lang="zh-CN" altLang="en-US" dirty="0" smtClean="0">
              <a:latin typeface="Times New Roman" pitchFamily="18" charset="0"/>
              <a:ea typeface="宋体" pitchFamily="2" charset="-122"/>
            </a:endParaRPr>
          </a:p>
          <a:p>
            <a:pPr eaLnBrk="1" hangingPunct="1"/>
            <a:endParaRPr lang="zh-CN" altLang="en-US" dirty="0" smtClean="0">
              <a:latin typeface="Times New Roman" pitchFamily="18" charset="0"/>
              <a:ea typeface="宋体" pitchFamily="2" charset="-122"/>
            </a:endParaRPr>
          </a:p>
          <a:p>
            <a:pPr eaLnBrk="1" hangingPunct="1"/>
            <a:endParaRPr lang="zh-CN" altLang="en-US" dirty="0" smtClean="0">
              <a:latin typeface="Times New Roman" pitchFamily="18" charset="0"/>
              <a:ea typeface="宋体" pitchFamily="2" charset="-122"/>
            </a:endParaRPr>
          </a:p>
          <a:p>
            <a:pPr eaLnBrk="1" hangingPunct="1"/>
            <a:endParaRPr lang="zh-CN" altLang="en-US" dirty="0" smtClean="0">
              <a:latin typeface="Times New Roman" pitchFamily="18" charset="0"/>
              <a:ea typeface="宋体" pitchFamily="2" charset="-122"/>
            </a:endParaRPr>
          </a:p>
          <a:p>
            <a:pPr eaLnBrk="1" hangingPunct="1"/>
            <a:endParaRPr lang="zh-CN" altLang="en-US" dirty="0" smtClean="0">
              <a:latin typeface="Times New Roman" pitchFamily="18" charset="0"/>
              <a:ea typeface="宋体" pitchFamily="2" charset="-122"/>
            </a:endParaRPr>
          </a:p>
          <a:p>
            <a:pPr eaLnBrk="1" hangingPunct="1"/>
            <a:r>
              <a:rPr lang="zh-CN" altLang="en-US" dirty="0" smtClean="0">
                <a:latin typeface="Times New Roman" pitchFamily="18" charset="0"/>
                <a:ea typeface="宋体" pitchFamily="2" charset="-122"/>
              </a:rPr>
              <a:t>使得：</a:t>
            </a:r>
          </a:p>
          <a:p>
            <a:pPr eaLnBrk="1" hangingPunct="1"/>
            <a:endParaRPr lang="zh-CN" altLang="en-US" dirty="0" smtClean="0">
              <a:latin typeface="Times New Roman" pitchFamily="18" charset="0"/>
              <a:ea typeface="宋体" pitchFamily="2" charset="-122"/>
            </a:endParaRPr>
          </a:p>
          <a:p>
            <a:pPr eaLnBrk="1" hangingPunct="1"/>
            <a:endParaRPr lang="zh-CN" altLang="en-US" dirty="0" smtClean="0">
              <a:latin typeface="Times New Roman" pitchFamily="18" charset="0"/>
              <a:ea typeface="宋体" pitchFamily="2" charset="-122"/>
            </a:endParaRPr>
          </a:p>
          <a:p>
            <a:pPr eaLnBrk="1" hangingPunct="1"/>
            <a:r>
              <a:rPr lang="zh-CN" altLang="en-US" dirty="0" smtClean="0">
                <a:latin typeface="Times New Roman" pitchFamily="18" charset="0"/>
                <a:ea typeface="宋体" pitchFamily="2" charset="-122"/>
              </a:rPr>
              <a:t>这里：</a:t>
            </a:r>
          </a:p>
          <a:p>
            <a:pPr eaLnBrk="1" hangingPunct="1"/>
            <a:endParaRPr lang="zh-CN" altLang="en-US" dirty="0" smtClean="0">
              <a:latin typeface="Times New Roman" pitchFamily="18" charset="0"/>
              <a:ea typeface="宋体" pitchFamily="2" charset="-122"/>
            </a:endParaRPr>
          </a:p>
        </p:txBody>
      </p:sp>
      <p:graphicFrame>
        <p:nvGraphicFramePr>
          <p:cNvPr id="592899" name="Object 3"/>
          <p:cNvGraphicFramePr>
            <a:graphicFrameLocks/>
          </p:cNvGraphicFramePr>
          <p:nvPr/>
        </p:nvGraphicFramePr>
        <p:xfrm>
          <a:off x="2763838" y="5008266"/>
          <a:ext cx="3790950" cy="577850"/>
        </p:xfrm>
        <a:graphic>
          <a:graphicData uri="http://schemas.openxmlformats.org/presentationml/2006/ole">
            <p:oleObj spid="_x0000_s17410" r:id="rId3" imgW="1561422" imgH="241195" progId="">
              <p:embed/>
            </p:oleObj>
          </a:graphicData>
        </a:graphic>
      </p:graphicFrame>
      <p:graphicFrame>
        <p:nvGraphicFramePr>
          <p:cNvPr id="592900" name="Object 4"/>
          <p:cNvGraphicFramePr>
            <a:graphicFrameLocks/>
          </p:cNvGraphicFramePr>
          <p:nvPr/>
        </p:nvGraphicFramePr>
        <p:xfrm>
          <a:off x="2879725" y="5952829"/>
          <a:ext cx="1028700" cy="542925"/>
        </p:xfrm>
        <a:graphic>
          <a:graphicData uri="http://schemas.openxmlformats.org/presentationml/2006/ole">
            <p:oleObj spid="_x0000_s17411" r:id="rId4" imgW="418918" imgH="215806" progId="">
              <p:embed/>
            </p:oleObj>
          </a:graphicData>
        </a:graphic>
      </p:graphicFrame>
      <p:sp>
        <p:nvSpPr>
          <p:cNvPr id="592901" name="Rectangle 5"/>
          <p:cNvSpPr>
            <a:spLocks noChangeArrowheads="1"/>
          </p:cNvSpPr>
          <p:nvPr/>
        </p:nvSpPr>
        <p:spPr bwMode="auto">
          <a:xfrm>
            <a:off x="5624513" y="6213179"/>
            <a:ext cx="3165475" cy="503237"/>
          </a:xfrm>
          <a:prstGeom prst="rect">
            <a:avLst/>
          </a:prstGeom>
          <a:noFill/>
          <a:ln w="9525">
            <a:noFill/>
            <a:miter lim="800000"/>
          </a:ln>
          <a:effectLst/>
        </p:spPr>
        <p:txBody>
          <a:bodyPr wrap="none" anchor="ctr"/>
          <a:lstStyle/>
          <a:p>
            <a:pPr algn="ctr">
              <a:buFontTx/>
              <a:buNone/>
              <a:defRPr/>
            </a:pPr>
            <a:r>
              <a:rPr kumimoji="1" lang="zh-CN" altLang="en-US" sz="2800" u="sng" dirty="0">
                <a:solidFill>
                  <a:srgbClr val="FF3300"/>
                </a:solidFill>
                <a:effectLst>
                  <a:outerShdw blurRad="38100" dist="38100" dir="2700000" algn="tl">
                    <a:srgbClr val="C0C0C0"/>
                  </a:outerShdw>
                </a:effectLst>
                <a:latin typeface="Verdana" panose="020B0604030504040204" pitchFamily="34" charset="0"/>
              </a:rPr>
              <a:t>转速下降</a:t>
            </a:r>
            <a:r>
              <a:rPr kumimoji="1" lang="zh-CN" altLang="en-US" sz="2800" dirty="0">
                <a:solidFill>
                  <a:schemeClr val="tx1"/>
                </a:solidFill>
                <a:effectLst>
                  <a:outerShdw blurRad="38100" dist="38100" dir="2700000" algn="tl">
                    <a:srgbClr val="C0C0C0"/>
                  </a:outerShdw>
                </a:effectLst>
                <a:latin typeface="Verdana" panose="020B0604030504040204" pitchFamily="34" charset="0"/>
              </a:rPr>
              <a:t>；</a:t>
            </a:r>
          </a:p>
        </p:txBody>
      </p:sp>
      <p:pic>
        <p:nvPicPr>
          <p:cNvPr id="17413" name="Picture 6"/>
          <p:cNvPicPr>
            <a:picLocks noChangeAspect="1" noChangeArrowheads="1"/>
          </p:cNvPicPr>
          <p:nvPr/>
        </p:nvPicPr>
        <p:blipFill>
          <a:blip r:embed="rId5" cstate="print"/>
          <a:srcRect/>
          <a:stretch>
            <a:fillRect/>
          </a:stretch>
        </p:blipFill>
        <p:spPr bwMode="auto">
          <a:xfrm>
            <a:off x="1695450" y="3292179"/>
            <a:ext cx="7448550" cy="1052512"/>
          </a:xfrm>
          <a:prstGeom prst="rect">
            <a:avLst/>
          </a:prstGeom>
          <a:noFill/>
          <a:ln w="9525">
            <a:noFill/>
            <a:miter lim="800000"/>
            <a:headEnd/>
            <a:tailEnd/>
          </a:ln>
        </p:spPr>
      </p:pic>
      <p:sp>
        <p:nvSpPr>
          <p:cNvPr id="592903" name="Rectangle 7"/>
          <p:cNvSpPr>
            <a:spLocks noGrp="1" noChangeArrowheads="1"/>
          </p:cNvSpPr>
          <p:nvPr>
            <p:ph type="title"/>
          </p:nvPr>
        </p:nvSpPr>
        <p:spPr>
          <a:xfrm>
            <a:off x="1714500" y="327025"/>
            <a:ext cx="6226175" cy="444500"/>
          </a:xfrm>
        </p:spPr>
        <p:txBody>
          <a:bodyPr/>
          <a:lstStyle/>
          <a:p>
            <a:pPr eaLnBrk="1" hangingPunct="1">
              <a:buClr>
                <a:schemeClr val="folHlink"/>
              </a:buClr>
              <a:buSzPct val="75000"/>
              <a:buFont typeface="Wingdings" pitchFamily="2" charset="2"/>
              <a:buChar char="n"/>
            </a:pPr>
            <a:r>
              <a:rPr lang="zh-CN" altLang="en-US" dirty="0" smtClean="0">
                <a:ea typeface="宋体" pitchFamily="2" charset="-122"/>
              </a:rPr>
              <a:t>转子附加电动势的作用</a:t>
            </a:r>
            <a:r>
              <a:rPr lang="en-US" altLang="zh-CN" dirty="0" smtClean="0">
                <a:ea typeface="宋体" pitchFamily="2" charset="-122"/>
              </a:rPr>
              <a:t>(</a:t>
            </a:r>
            <a:r>
              <a:rPr lang="zh-CN" altLang="en-US" dirty="0" smtClean="0">
                <a:solidFill>
                  <a:srgbClr val="FF0000"/>
                </a:solidFill>
                <a:effectLst>
                  <a:outerShdw blurRad="38100" dist="38100" dir="2700000" algn="tl">
                    <a:srgbClr val="C0C0C0"/>
                  </a:outerShdw>
                </a:effectLst>
                <a:ea typeface="宋体" pitchFamily="2" charset="-122"/>
              </a:rPr>
              <a:t>调速原理</a:t>
            </a:r>
            <a:r>
              <a:rPr lang="en-US" altLang="zh-CN" dirty="0" smtClean="0">
                <a:ea typeface="宋体" pitchFamily="2" charset="-122"/>
              </a:rPr>
              <a:t>)</a:t>
            </a:r>
          </a:p>
        </p:txBody>
      </p:sp>
      <p:sp>
        <p:nvSpPr>
          <p:cNvPr id="17415" name="Text Box 46"/>
          <p:cNvSpPr txBox="1">
            <a:spLocks noChangeArrowheads="1"/>
          </p:cNvSpPr>
          <p:nvPr/>
        </p:nvSpPr>
        <p:spPr bwMode="auto">
          <a:xfrm>
            <a:off x="0" y="3575050"/>
            <a:ext cx="1670050"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6" action="ppaction://hlinksldjump"/>
              </a:rPr>
              <a:t>8.3</a:t>
            </a:r>
            <a:r>
              <a:rPr lang="zh-CN" altLang="zh-CN" sz="1600">
                <a:solidFill>
                  <a:schemeClr val="tx1"/>
                </a:solidFill>
                <a:hlinkClick r:id="rId6" action="ppaction://hlinksldjump"/>
              </a:rPr>
              <a:t>绕线转子异步电机转子变频串级调速系统</a:t>
            </a:r>
            <a:endParaRPr lang="zh-CN" altLang="en-US" sz="1600">
              <a:solidFill>
                <a:schemeClr val="tx1"/>
              </a:solidFill>
              <a:latin typeface="Times New Roman" pitchFamily="18" charset="0"/>
            </a:endParaRPr>
          </a:p>
        </p:txBody>
      </p:sp>
      <p:sp>
        <p:nvSpPr>
          <p:cNvPr id="17416"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7" action="ppaction://hlinksldjump"/>
              </a:rPr>
              <a:t>8.2</a:t>
            </a:r>
            <a:r>
              <a:rPr lang="zh-CN" altLang="zh-CN" sz="1600">
                <a:solidFill>
                  <a:schemeClr val="tx1"/>
                </a:solidFill>
                <a:hlinkClick r:id="rId7"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17417" name="Text Box 49"/>
          <p:cNvSpPr txBox="1">
            <a:spLocks noChangeArrowheads="1"/>
          </p:cNvSpPr>
          <p:nvPr/>
        </p:nvSpPr>
        <p:spPr bwMode="auto">
          <a:xfrm>
            <a:off x="0" y="1079500"/>
            <a:ext cx="1687513"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8" action="ppaction://hlinksldjump"/>
              </a:rPr>
              <a:t>8.1</a:t>
            </a:r>
            <a:r>
              <a:rPr lang="zh-CN" altLang="zh-CN" sz="1600">
                <a:solidFill>
                  <a:schemeClr val="tx1"/>
                </a:solidFill>
                <a:latin typeface="宋体" pitchFamily="2" charset="-122"/>
                <a:hlinkClick r:id="rId8" action="ppaction://hlinksldjump"/>
              </a:rPr>
              <a:t>绕线转子异步电机转子变频控制原理</a:t>
            </a:r>
            <a:endParaRPr lang="zh-CN" altLang="en-US" sz="1600">
              <a:solidFill>
                <a:schemeClr val="tx1"/>
              </a:solidFill>
              <a:latin typeface="宋体" pitchFamily="2" charset="-122"/>
            </a:endParaRPr>
          </a:p>
        </p:txBody>
      </p:sp>
      <p:sp>
        <p:nvSpPr>
          <p:cNvPr id="17418"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9" action="ppaction://hlinksldjump"/>
              </a:rPr>
              <a:t>8.4</a:t>
            </a:r>
            <a:r>
              <a:rPr lang="zh-CN" altLang="zh-CN" sz="1600">
                <a:solidFill>
                  <a:schemeClr val="tx1"/>
                </a:solidFill>
                <a:hlinkClick r:id="rId9" action="ppaction://hlinksldjump"/>
              </a:rPr>
              <a:t>绕线转子异步电机转子变频双馈控制系统</a:t>
            </a:r>
            <a:endParaRPr lang="zh-CN" altLang="en-US" sz="1600">
              <a:solidFill>
                <a:schemeClr val="tx1"/>
              </a:solidFill>
              <a:latin typeface="Times New Roman" pitchFamily="18" charset="0"/>
            </a:endParaRPr>
          </a:p>
        </p:txBody>
      </p:sp>
      <p:graphicFrame>
        <p:nvGraphicFramePr>
          <p:cNvPr id="17412" name="Object 13"/>
          <p:cNvGraphicFramePr>
            <a:graphicFrameLocks/>
          </p:cNvGraphicFramePr>
          <p:nvPr/>
        </p:nvGraphicFramePr>
        <p:xfrm>
          <a:off x="2921000" y="1137228"/>
          <a:ext cx="5073650" cy="1050925"/>
        </p:xfrm>
        <a:graphic>
          <a:graphicData uri="http://schemas.openxmlformats.org/presentationml/2006/ole">
            <p:oleObj spid="_x0000_s17412" r:id="rId10" imgW="2362200" imgH="469900" progId="">
              <p:embed/>
            </p:oleObj>
          </a:graphicData>
        </a:graphic>
      </p:graphicFrame>
      <p:sp>
        <p:nvSpPr>
          <p:cNvPr id="13" name="Text Box 23"/>
          <p:cNvSpPr txBox="1">
            <a:spLocks noChangeArrowheads="1"/>
          </p:cNvSpPr>
          <p:nvPr/>
        </p:nvSpPr>
        <p:spPr bwMode="auto">
          <a:xfrm>
            <a:off x="6693404" y="1166965"/>
            <a:ext cx="573087" cy="476250"/>
          </a:xfrm>
          <a:prstGeom prst="rect">
            <a:avLst/>
          </a:prstGeom>
          <a:noFill/>
          <a:ln w="9525">
            <a:noFill/>
            <a:miter lim="800000"/>
          </a:ln>
          <a:effectLst/>
        </p:spPr>
        <p:txBody>
          <a:bodyPr>
            <a:spAutoFit/>
          </a:bodyPr>
          <a:lstStyle/>
          <a:p>
            <a:pPr>
              <a:spcBef>
                <a:spcPct val="50000"/>
              </a:spcBef>
              <a:buFontTx/>
              <a:buNone/>
            </a:pPr>
            <a:r>
              <a:rPr lang="en-US" altLang="zh-CN" sz="2800" dirty="0">
                <a:solidFill>
                  <a:srgbClr val="FF0000"/>
                </a:solidFill>
                <a:effectLst>
                  <a:outerShdw blurRad="38100" dist="38100" dir="2700000" algn="tl">
                    <a:srgbClr val="C0C0C0"/>
                  </a:outerShdw>
                </a:effectLst>
                <a:latin typeface="Monotype Corsiva" pitchFamily="66" charset="0"/>
              </a:rPr>
              <a:t>±</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2898">
                                            <p:txEl>
                                              <p:pRg st="0" end="0"/>
                                            </p:txEl>
                                          </p:spTgt>
                                        </p:tgtEl>
                                        <p:attrNameLst>
                                          <p:attrName>style.visibility</p:attrName>
                                        </p:attrNameLst>
                                      </p:cBhvr>
                                      <p:to>
                                        <p:strVal val="visible"/>
                                      </p:to>
                                    </p:set>
                                    <p:animEffect transition="in" filter="blinds(horizontal)">
                                      <p:cBhvr>
                                        <p:cTn id="7" dur="500"/>
                                        <p:tgtEl>
                                          <p:spTgt spid="5928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92898">
                                            <p:txEl>
                                              <p:pRg st="9" end="9"/>
                                            </p:txEl>
                                          </p:spTgt>
                                        </p:tgtEl>
                                        <p:attrNameLst>
                                          <p:attrName>style.visibility</p:attrName>
                                        </p:attrNameLst>
                                      </p:cBhvr>
                                      <p:to>
                                        <p:strVal val="visible"/>
                                      </p:to>
                                    </p:set>
                                    <p:animEffect transition="in" filter="blinds(horizontal)">
                                      <p:cBhvr>
                                        <p:cTn id="12" dur="500"/>
                                        <p:tgtEl>
                                          <p:spTgt spid="592898">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592899"/>
                                        </p:tgtEl>
                                        <p:attrNameLst>
                                          <p:attrName>style.visibility</p:attrName>
                                        </p:attrNameLst>
                                      </p:cBhvr>
                                      <p:to>
                                        <p:strVal val="visible"/>
                                      </p:to>
                                    </p:set>
                                    <p:anim calcmode="lin" valueType="num">
                                      <p:cBhvr additive="base">
                                        <p:cTn id="17" dur="500" fill="hold"/>
                                        <p:tgtEl>
                                          <p:spTgt spid="592899"/>
                                        </p:tgtEl>
                                        <p:attrNameLst>
                                          <p:attrName>ppt_x</p:attrName>
                                        </p:attrNameLst>
                                      </p:cBhvr>
                                      <p:tavLst>
                                        <p:tav tm="0">
                                          <p:val>
                                            <p:strVal val="0-#ppt_w/2"/>
                                          </p:val>
                                        </p:tav>
                                        <p:tav tm="100000">
                                          <p:val>
                                            <p:strVal val="#ppt_x"/>
                                          </p:val>
                                        </p:tav>
                                      </p:tavLst>
                                    </p:anim>
                                    <p:anim calcmode="lin" valueType="num">
                                      <p:cBhvr additive="base">
                                        <p:cTn id="18" dur="500" fill="hold"/>
                                        <p:tgtEl>
                                          <p:spTgt spid="592899"/>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6" fill="hold" nodeType="clickEffect">
                                  <p:stCondLst>
                                    <p:cond delay="0"/>
                                  </p:stCondLst>
                                  <p:childTnLst>
                                    <p:set>
                                      <p:cBhvr>
                                        <p:cTn id="22" dur="1" fill="hold">
                                          <p:stCondLst>
                                            <p:cond delay="0"/>
                                          </p:stCondLst>
                                        </p:cTn>
                                        <p:tgtEl>
                                          <p:spTgt spid="592898">
                                            <p:txEl>
                                              <p:pRg st="12" end="12"/>
                                            </p:txEl>
                                          </p:spTgt>
                                        </p:tgtEl>
                                        <p:attrNameLst>
                                          <p:attrName>style.visibility</p:attrName>
                                        </p:attrNameLst>
                                      </p:cBhvr>
                                      <p:to>
                                        <p:strVal val="visible"/>
                                      </p:to>
                                    </p:set>
                                    <p:animEffect transition="in" filter="barn(inHorizontal)">
                                      <p:cBhvr>
                                        <p:cTn id="23" dur="500"/>
                                        <p:tgtEl>
                                          <p:spTgt spid="592898">
                                            <p:txEl>
                                              <p:pRg st="12" end="1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92900"/>
                                        </p:tgtEl>
                                        <p:attrNameLst>
                                          <p:attrName>style.visibility</p:attrName>
                                        </p:attrNameLst>
                                      </p:cBhvr>
                                      <p:to>
                                        <p:strVal val="visible"/>
                                      </p:to>
                                    </p:set>
                                    <p:anim calcmode="lin" valueType="num">
                                      <p:cBhvr additive="base">
                                        <p:cTn id="28" dur="500" fill="hold"/>
                                        <p:tgtEl>
                                          <p:spTgt spid="592900"/>
                                        </p:tgtEl>
                                        <p:attrNameLst>
                                          <p:attrName>ppt_x</p:attrName>
                                        </p:attrNameLst>
                                      </p:cBhvr>
                                      <p:tavLst>
                                        <p:tav tm="0">
                                          <p:val>
                                            <p:strVal val="#ppt_x"/>
                                          </p:val>
                                        </p:tav>
                                        <p:tav tm="100000">
                                          <p:val>
                                            <p:strVal val="#ppt_x"/>
                                          </p:val>
                                        </p:tav>
                                      </p:tavLst>
                                    </p:anim>
                                    <p:anim calcmode="lin" valueType="num">
                                      <p:cBhvr additive="base">
                                        <p:cTn id="29" dur="500" fill="hold"/>
                                        <p:tgtEl>
                                          <p:spTgt spid="59290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4" presetClass="entr" presetSubtype="0" fill="hold" nodeType="clickEffect">
                                  <p:stCondLst>
                                    <p:cond delay="0"/>
                                  </p:stCondLst>
                                  <p:childTnLst>
                                    <p:set>
                                      <p:cBhvr>
                                        <p:cTn id="33" dur="1" fill="hold">
                                          <p:stCondLst>
                                            <p:cond delay="0"/>
                                          </p:stCondLst>
                                        </p:cTn>
                                        <p:tgtEl>
                                          <p:spTgt spid="592901">
                                            <p:txEl>
                                              <p:pRg st="0" end="0"/>
                                            </p:txEl>
                                          </p:spTgt>
                                        </p:tgtEl>
                                        <p:attrNameLst>
                                          <p:attrName>style.visibility</p:attrName>
                                        </p:attrNameLst>
                                      </p:cBhvr>
                                      <p:to>
                                        <p:strVal val="visible"/>
                                      </p:to>
                                    </p:set>
                                    <p:anim from="(-#ppt_w/2)" to="(#ppt_x)" calcmode="lin" valueType="num">
                                      <p:cBhvr>
                                        <p:cTn id="34" dur="600" fill="hold">
                                          <p:stCondLst>
                                            <p:cond delay="0"/>
                                          </p:stCondLst>
                                        </p:cTn>
                                        <p:tgtEl>
                                          <p:spTgt spid="592901">
                                            <p:txEl>
                                              <p:pRg st="0" end="0"/>
                                            </p:txEl>
                                          </p:spTgt>
                                        </p:tgtEl>
                                        <p:attrNameLst>
                                          <p:attrName>ppt_x</p:attrName>
                                        </p:attrNameLst>
                                      </p:cBhvr>
                                    </p:anim>
                                    <p:anim from="0" to="-1.0" calcmode="lin" valueType="num">
                                      <p:cBhvr>
                                        <p:cTn id="35" dur="200" decel="50000" autoRev="1" fill="hold">
                                          <p:stCondLst>
                                            <p:cond delay="600"/>
                                          </p:stCondLst>
                                        </p:cTn>
                                        <p:tgtEl>
                                          <p:spTgt spid="592901">
                                            <p:txEl>
                                              <p:pRg st="0" end="0"/>
                                            </p:txEl>
                                          </p:spTgt>
                                        </p:tgtEl>
                                        <p:attrNameLst>
                                          <p:attrName>xshear</p:attrName>
                                        </p:attrNameLst>
                                      </p:cBhvr>
                                    </p:anim>
                                    <p:animScale>
                                      <p:cBhvr>
                                        <p:cTn id="36" dur="200" decel="100000" autoRev="1" fill="hold">
                                          <p:stCondLst>
                                            <p:cond delay="600"/>
                                          </p:stCondLst>
                                        </p:cTn>
                                        <p:tgtEl>
                                          <p:spTgt spid="592901">
                                            <p:txEl>
                                              <p:pRg st="0" end="0"/>
                                            </p:txEl>
                                          </p:spTgt>
                                        </p:tgtEl>
                                      </p:cBhvr>
                                      <p:from x="100000" y="100000"/>
                                      <p:to x="80000" y="100000"/>
                                    </p:animScale>
                                    <p:anim by="(#ppt_h/3+#ppt_w*0.1)" calcmode="lin" valueType="num">
                                      <p:cBhvr additive="sum">
                                        <p:cTn id="37" dur="200" decel="100000" autoRev="1" fill="hold">
                                          <p:stCondLst>
                                            <p:cond delay="600"/>
                                          </p:stCondLst>
                                        </p:cTn>
                                        <p:tgtEl>
                                          <p:spTgt spid="592901">
                                            <p:txEl>
                                              <p:pRg st="0" end="0"/>
                                            </p:txEl>
                                          </p:spTgt>
                                        </p:tgtEl>
                                        <p:attrNameLst>
                                          <p:attrName>ppt_x</p:attrName>
                                        </p:attrNameLst>
                                      </p:cBhvr>
                                    </p:anim>
                                  </p:childTnLst>
                                </p:cTn>
                              </p:par>
                            </p:childTnLst>
                          </p:cTn>
                        </p:par>
                        <p:par>
                          <p:cTn id="38" fill="hold">
                            <p:stCondLst>
                              <p:cond delay="1000"/>
                            </p:stCondLst>
                            <p:childTnLst>
                              <p:par>
                                <p:cTn id="39" presetID="22" presetClass="emph" presetSubtype="0" fill="hold" nodeType="afterEffect">
                                  <p:stCondLst>
                                    <p:cond delay="0"/>
                                  </p:stCondLst>
                                  <p:childTnLst>
                                    <p:animClr clrSpc="hsl" dir="cw">
                                      <p:cBhvr override="childStyle">
                                        <p:cTn id="40" dur="500" fill="hold"/>
                                        <p:tgtEl>
                                          <p:spTgt spid="592901">
                                            <p:txEl>
                                              <p:pRg st="0" end="0"/>
                                            </p:txEl>
                                          </p:spTgt>
                                        </p:tgtEl>
                                        <p:attrNameLst>
                                          <p:attrName>style.color</p:attrName>
                                        </p:attrNameLst>
                                      </p:cBhvr>
                                      <p:by>
                                        <p:hsl h="-7200000" s="0" l="0"/>
                                      </p:by>
                                    </p:animClr>
                                    <p:animClr clrSpc="hsl" dir="cw">
                                      <p:cBhvr>
                                        <p:cTn id="41" dur="500" fill="hold"/>
                                        <p:tgtEl>
                                          <p:spTgt spid="592901">
                                            <p:txEl>
                                              <p:pRg st="0" end="0"/>
                                            </p:txEl>
                                          </p:spTgt>
                                        </p:tgtEl>
                                        <p:attrNameLst>
                                          <p:attrName>fillcolor</p:attrName>
                                        </p:attrNameLst>
                                      </p:cBhvr>
                                      <p:by>
                                        <p:hsl h="-7200000" s="0" l="0"/>
                                      </p:by>
                                    </p:animClr>
                                    <p:animClr clrSpc="hsl" dir="cw">
                                      <p:cBhvr>
                                        <p:cTn id="42" dur="500" fill="hold"/>
                                        <p:tgtEl>
                                          <p:spTgt spid="592901">
                                            <p:txEl>
                                              <p:pRg st="0" end="0"/>
                                            </p:txEl>
                                          </p:spTgt>
                                        </p:tgtEl>
                                        <p:attrNameLst>
                                          <p:attrName>stroke.color</p:attrName>
                                        </p:attrNameLst>
                                      </p:cBhvr>
                                      <p:by>
                                        <p:hsl h="-7200000" s="0" l="0"/>
                                      </p:by>
                                    </p:animClr>
                                    <p:set>
                                      <p:cBhvr>
                                        <p:cTn id="43" dur="500" fill="hold"/>
                                        <p:tgtEl>
                                          <p:spTgt spid="592901">
                                            <p:txEl>
                                              <p:pRg st="0" end="0"/>
                                            </p:txEl>
                                          </p:spTgt>
                                        </p:tgtEl>
                                        <p:attrNameLst>
                                          <p:attrName>fill.type</p:attrName>
                                        </p:attrNameLst>
                                      </p:cBhvr>
                                      <p:to>
                                        <p:strVal val="solid"/>
                                      </p:to>
                                    </p:se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additive="base">
                                        <p:cTn id="48" dur="500" fill="hold"/>
                                        <p:tgtEl>
                                          <p:spTgt spid="13"/>
                                        </p:tgtEl>
                                        <p:attrNameLst>
                                          <p:attrName>ppt_x</p:attrName>
                                        </p:attrNameLst>
                                      </p:cBhvr>
                                      <p:tavLst>
                                        <p:tav tm="0">
                                          <p:val>
                                            <p:strVal val="#ppt_x"/>
                                          </p:val>
                                        </p:tav>
                                        <p:tav tm="100000">
                                          <p:val>
                                            <p:strVal val="#ppt_x"/>
                                          </p:val>
                                        </p:tav>
                                      </p:tavLst>
                                    </p:anim>
                                    <p:anim calcmode="lin" valueType="num">
                                      <p:cBhvr additive="base">
                                        <p:cTn id="4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body" sz="half" idx="1"/>
          </p:nvPr>
        </p:nvSpPr>
        <p:spPr>
          <a:xfrm>
            <a:off x="1749425" y="2992449"/>
            <a:ext cx="7394575" cy="3820919"/>
          </a:xfrm>
        </p:spPr>
        <p:txBody>
          <a:bodyPr/>
          <a:lstStyle/>
          <a:p>
            <a:pPr eaLnBrk="1" hangingPunct="1">
              <a:buClr>
                <a:schemeClr val="tx2"/>
              </a:buClr>
            </a:pPr>
            <a:r>
              <a:rPr lang="zh-CN" altLang="en-US" dirty="0" smtClean="0">
                <a:latin typeface="Times New Roman" pitchFamily="18" charset="0"/>
                <a:ea typeface="宋体" pitchFamily="2" charset="-122"/>
              </a:rPr>
              <a:t>当 </a:t>
            </a:r>
            <a:r>
              <a:rPr lang="en-US" altLang="zh-CN" i="1" dirty="0" err="1" smtClean="0">
                <a:latin typeface="Times New Roman" pitchFamily="18" charset="0"/>
                <a:ea typeface="宋体" pitchFamily="2" charset="-122"/>
              </a:rPr>
              <a:t>E</a:t>
            </a:r>
            <a:r>
              <a:rPr lang="en-US" altLang="zh-CN" baseline="-25000" dirty="0" err="1" smtClean="0">
                <a:latin typeface="Times New Roman" pitchFamily="18" charset="0"/>
                <a:ea typeface="宋体" pitchFamily="2" charset="-122"/>
              </a:rPr>
              <a:t>add</a:t>
            </a:r>
            <a:r>
              <a:rPr lang="en-US" altLang="zh-CN" dirty="0" smtClean="0">
                <a:latin typeface="Times New Roman" pitchFamily="18" charset="0"/>
                <a:ea typeface="宋体" pitchFamily="2" charset="-122"/>
              </a:rPr>
              <a:t>  </a:t>
            </a:r>
            <a:r>
              <a:rPr lang="en-US" altLang="zh-CN" dirty="0" smtClean="0">
                <a:latin typeface="Times New Roman" pitchFamily="18" charset="0"/>
                <a:ea typeface="宋体" pitchFamily="2" charset="-122"/>
                <a:sym typeface="Symbol" pitchFamily="18" charset="2"/>
              </a:rPr>
              <a:t> </a:t>
            </a:r>
            <a:r>
              <a:rPr lang="zh-CN" altLang="en-US" dirty="0" smtClean="0">
                <a:latin typeface="Times New Roman" pitchFamily="18" charset="0"/>
                <a:ea typeface="宋体" pitchFamily="2" charset="-122"/>
              </a:rPr>
              <a:t>，</a:t>
            </a:r>
          </a:p>
          <a:p>
            <a:pPr eaLnBrk="1" hangingPunct="1"/>
            <a:endParaRPr lang="zh-CN" altLang="en-US" dirty="0" smtClean="0">
              <a:latin typeface="Times New Roman" pitchFamily="18" charset="0"/>
              <a:ea typeface="宋体" pitchFamily="2" charset="-122"/>
            </a:endParaRPr>
          </a:p>
          <a:p>
            <a:pPr eaLnBrk="1" hangingPunct="1"/>
            <a:endParaRPr lang="zh-CN" altLang="en-US" dirty="0" smtClean="0">
              <a:latin typeface="Times New Roman" pitchFamily="18" charset="0"/>
              <a:ea typeface="宋体" pitchFamily="2" charset="-122"/>
            </a:endParaRPr>
          </a:p>
          <a:p>
            <a:pPr eaLnBrk="1" hangingPunct="1"/>
            <a:endParaRPr lang="zh-CN" altLang="en-US" dirty="0" smtClean="0">
              <a:latin typeface="Times New Roman" pitchFamily="18" charset="0"/>
              <a:ea typeface="宋体" pitchFamily="2" charset="-122"/>
            </a:endParaRPr>
          </a:p>
          <a:p>
            <a:pPr eaLnBrk="1" hangingPunct="1"/>
            <a:endParaRPr lang="zh-CN" altLang="en-US" dirty="0" smtClean="0">
              <a:latin typeface="Times New Roman" pitchFamily="18" charset="0"/>
              <a:ea typeface="宋体" pitchFamily="2" charset="-122"/>
            </a:endParaRPr>
          </a:p>
          <a:p>
            <a:pPr eaLnBrk="1" hangingPunct="1"/>
            <a:endParaRPr lang="zh-CN" altLang="en-US" dirty="0" smtClean="0">
              <a:latin typeface="Times New Roman" pitchFamily="18" charset="0"/>
              <a:ea typeface="宋体" pitchFamily="2" charset="-122"/>
            </a:endParaRPr>
          </a:p>
          <a:p>
            <a:pPr eaLnBrk="1" hangingPunct="1"/>
            <a:endParaRPr lang="zh-CN" altLang="en-US" dirty="0" smtClean="0">
              <a:latin typeface="Times New Roman" pitchFamily="18" charset="0"/>
              <a:ea typeface="宋体" pitchFamily="2" charset="-122"/>
            </a:endParaRPr>
          </a:p>
          <a:p>
            <a:pPr eaLnBrk="1" hangingPunct="1"/>
            <a:endParaRPr lang="zh-CN" altLang="en-US" dirty="0" smtClean="0">
              <a:latin typeface="Times New Roman" pitchFamily="18" charset="0"/>
              <a:ea typeface="宋体" pitchFamily="2" charset="-122"/>
            </a:endParaRPr>
          </a:p>
          <a:p>
            <a:pPr eaLnBrk="1" hangingPunct="1"/>
            <a:r>
              <a:rPr lang="zh-CN" altLang="en-US" dirty="0" smtClean="0">
                <a:latin typeface="Times New Roman" pitchFamily="18" charset="0"/>
                <a:ea typeface="宋体" pitchFamily="2" charset="-122"/>
              </a:rPr>
              <a:t>使得：</a:t>
            </a:r>
          </a:p>
          <a:p>
            <a:pPr eaLnBrk="1" hangingPunct="1"/>
            <a:endParaRPr lang="zh-CN" altLang="en-US" dirty="0" smtClean="0">
              <a:latin typeface="Times New Roman" pitchFamily="18" charset="0"/>
              <a:ea typeface="宋体" pitchFamily="2" charset="-122"/>
            </a:endParaRPr>
          </a:p>
          <a:p>
            <a:pPr eaLnBrk="1" hangingPunct="1"/>
            <a:endParaRPr lang="zh-CN" altLang="en-US" dirty="0" smtClean="0">
              <a:latin typeface="Times New Roman" pitchFamily="18" charset="0"/>
              <a:ea typeface="宋体" pitchFamily="2" charset="-122"/>
            </a:endParaRPr>
          </a:p>
          <a:p>
            <a:pPr eaLnBrk="1" hangingPunct="1"/>
            <a:r>
              <a:rPr lang="zh-CN" altLang="en-US" dirty="0" smtClean="0">
                <a:latin typeface="Times New Roman" pitchFamily="18" charset="0"/>
                <a:ea typeface="宋体" pitchFamily="2" charset="-122"/>
              </a:rPr>
              <a:t>这里：</a:t>
            </a:r>
          </a:p>
          <a:p>
            <a:pPr eaLnBrk="1" hangingPunct="1"/>
            <a:r>
              <a:rPr lang="zh-CN" altLang="en-US" dirty="0" smtClean="0">
                <a:latin typeface="Times New Roman" pitchFamily="18" charset="0"/>
                <a:ea typeface="宋体" pitchFamily="2" charset="-122"/>
              </a:rPr>
              <a:t>                                             </a:t>
            </a:r>
          </a:p>
        </p:txBody>
      </p:sp>
      <p:graphicFrame>
        <p:nvGraphicFramePr>
          <p:cNvPr id="593923" name="Object 3"/>
          <p:cNvGraphicFramePr>
            <a:graphicFrameLocks/>
          </p:cNvGraphicFramePr>
          <p:nvPr/>
        </p:nvGraphicFramePr>
        <p:xfrm>
          <a:off x="2555875" y="5243524"/>
          <a:ext cx="3757613" cy="573088"/>
        </p:xfrm>
        <a:graphic>
          <a:graphicData uri="http://schemas.openxmlformats.org/presentationml/2006/ole">
            <p:oleObj spid="_x0000_s18434" r:id="rId3" imgW="1561422" imgH="241195" progId="">
              <p:embed/>
            </p:oleObj>
          </a:graphicData>
        </a:graphic>
      </p:graphicFrame>
      <p:graphicFrame>
        <p:nvGraphicFramePr>
          <p:cNvPr id="593924" name="Object 4"/>
          <p:cNvGraphicFramePr>
            <a:graphicFrameLocks/>
          </p:cNvGraphicFramePr>
          <p:nvPr/>
        </p:nvGraphicFramePr>
        <p:xfrm>
          <a:off x="2589213" y="6186499"/>
          <a:ext cx="931862" cy="490538"/>
        </p:xfrm>
        <a:graphic>
          <a:graphicData uri="http://schemas.openxmlformats.org/presentationml/2006/ole">
            <p:oleObj spid="_x0000_s18435" r:id="rId4" imgW="418918" imgH="215806" progId="">
              <p:embed/>
            </p:oleObj>
          </a:graphicData>
        </a:graphic>
      </p:graphicFrame>
      <p:sp>
        <p:nvSpPr>
          <p:cNvPr id="593925" name="Rectangle 5"/>
          <p:cNvSpPr>
            <a:spLocks noChangeArrowheads="1"/>
          </p:cNvSpPr>
          <p:nvPr/>
        </p:nvSpPr>
        <p:spPr bwMode="auto">
          <a:xfrm>
            <a:off x="5724525" y="6323024"/>
            <a:ext cx="3238500" cy="504825"/>
          </a:xfrm>
          <a:prstGeom prst="rect">
            <a:avLst/>
          </a:prstGeom>
          <a:noFill/>
          <a:ln w="9525">
            <a:noFill/>
            <a:miter lim="800000"/>
          </a:ln>
          <a:effectLst/>
        </p:spPr>
        <p:txBody>
          <a:bodyPr wrap="none" anchor="ctr"/>
          <a:lstStyle/>
          <a:p>
            <a:pPr algn="ctr">
              <a:buFontTx/>
              <a:buNone/>
              <a:defRPr/>
            </a:pPr>
            <a:r>
              <a:rPr kumimoji="1" lang="zh-CN" altLang="en-US" sz="2800" u="sng">
                <a:solidFill>
                  <a:srgbClr val="FF3300"/>
                </a:solidFill>
                <a:effectLst>
                  <a:outerShdw blurRad="38100" dist="38100" dir="2700000" algn="tl">
                    <a:srgbClr val="C0C0C0"/>
                  </a:outerShdw>
                </a:effectLst>
                <a:latin typeface="Verdana" panose="020B0604030504040204" pitchFamily="34" charset="0"/>
              </a:rPr>
              <a:t>转速下降</a:t>
            </a:r>
            <a:r>
              <a:rPr kumimoji="1" lang="zh-CN" altLang="en-US" sz="2800">
                <a:solidFill>
                  <a:schemeClr val="tx1"/>
                </a:solidFill>
                <a:effectLst>
                  <a:outerShdw blurRad="38100" dist="38100" dir="2700000" algn="tl">
                    <a:srgbClr val="C0C0C0"/>
                  </a:outerShdw>
                </a:effectLst>
                <a:latin typeface="Verdana" panose="020B0604030504040204" pitchFamily="34" charset="0"/>
              </a:rPr>
              <a:t>；</a:t>
            </a:r>
          </a:p>
        </p:txBody>
      </p:sp>
      <p:sp>
        <p:nvSpPr>
          <p:cNvPr id="18437" name="Text Box 6"/>
          <p:cNvSpPr txBox="1">
            <a:spLocks noChangeArrowheads="1"/>
          </p:cNvSpPr>
          <p:nvPr/>
        </p:nvSpPr>
        <p:spPr bwMode="auto">
          <a:xfrm>
            <a:off x="1716088" y="2422537"/>
            <a:ext cx="5832475" cy="396875"/>
          </a:xfrm>
          <a:prstGeom prst="rect">
            <a:avLst/>
          </a:prstGeom>
          <a:noFill/>
          <a:ln w="9525">
            <a:noFill/>
            <a:miter lim="800000"/>
            <a:headEnd/>
            <a:tailEnd/>
          </a:ln>
        </p:spPr>
        <p:txBody>
          <a:bodyPr>
            <a:spAutoFit/>
          </a:bodyPr>
          <a:lstStyle/>
          <a:p>
            <a:pPr>
              <a:lnSpc>
                <a:spcPct val="100000"/>
              </a:lnSpc>
              <a:spcBef>
                <a:spcPct val="50000"/>
              </a:spcBef>
            </a:pPr>
            <a:r>
              <a:rPr lang="en-US" altLang="zh-CN" sz="2000" dirty="0">
                <a:solidFill>
                  <a:schemeClr val="tx1"/>
                </a:solidFill>
                <a:latin typeface="Tahoma" pitchFamily="34" charset="0"/>
              </a:rPr>
              <a:t>2. </a:t>
            </a:r>
            <a:r>
              <a:rPr lang="en-US" altLang="zh-CN" sz="2000" i="1" dirty="0" err="1">
                <a:solidFill>
                  <a:schemeClr val="tx1"/>
                </a:solidFill>
                <a:latin typeface="Times New Roman" pitchFamily="18" charset="0"/>
              </a:rPr>
              <a:t>E</a:t>
            </a:r>
            <a:r>
              <a:rPr lang="en-US" altLang="zh-CN" sz="2000" baseline="-25000" dirty="0" err="1">
                <a:solidFill>
                  <a:schemeClr val="tx1"/>
                </a:solidFill>
                <a:latin typeface="Times New Roman" pitchFamily="18" charset="0"/>
              </a:rPr>
              <a:t>r</a:t>
            </a:r>
            <a:r>
              <a:rPr lang="en-US" altLang="zh-CN" sz="2000" i="1" dirty="0">
                <a:solidFill>
                  <a:schemeClr val="tx1"/>
                </a:solidFill>
                <a:latin typeface="Times New Roman" pitchFamily="18" charset="0"/>
              </a:rPr>
              <a:t> </a:t>
            </a:r>
            <a:r>
              <a:rPr lang="zh-CN" altLang="en-US" sz="2000" dirty="0">
                <a:solidFill>
                  <a:schemeClr val="tx1"/>
                </a:solidFill>
                <a:latin typeface="Times New Roman" pitchFamily="18" charset="0"/>
              </a:rPr>
              <a:t>与 </a:t>
            </a:r>
            <a:r>
              <a:rPr lang="en-US" altLang="zh-CN" sz="2000" i="1" dirty="0" err="1">
                <a:solidFill>
                  <a:schemeClr val="tx1"/>
                </a:solidFill>
                <a:latin typeface="Times New Roman" pitchFamily="18" charset="0"/>
              </a:rPr>
              <a:t>E</a:t>
            </a:r>
            <a:r>
              <a:rPr lang="en-US" altLang="zh-CN" sz="2000" baseline="-25000" dirty="0" err="1">
                <a:solidFill>
                  <a:schemeClr val="tx1"/>
                </a:solidFill>
                <a:latin typeface="Times New Roman" pitchFamily="18" charset="0"/>
              </a:rPr>
              <a:t>add</a:t>
            </a:r>
            <a:r>
              <a:rPr lang="zh-CN" altLang="en-US" sz="2000" dirty="0">
                <a:solidFill>
                  <a:schemeClr val="tx1"/>
                </a:solidFill>
                <a:latin typeface="Tahoma" pitchFamily="34" charset="0"/>
              </a:rPr>
              <a:t>反相</a:t>
            </a:r>
            <a:r>
              <a:rPr lang="en-US" altLang="zh-CN" sz="2000" dirty="0">
                <a:solidFill>
                  <a:schemeClr val="tx1"/>
                </a:solidFill>
                <a:latin typeface="Tahoma" pitchFamily="34" charset="0"/>
              </a:rPr>
              <a:t>(</a:t>
            </a:r>
            <a:r>
              <a:rPr lang="zh-CN" altLang="en-US" sz="2000" dirty="0">
                <a:solidFill>
                  <a:schemeClr val="tx1"/>
                </a:solidFill>
                <a:latin typeface="Tahoma" pitchFamily="34" charset="0"/>
              </a:rPr>
              <a:t>负号</a:t>
            </a:r>
            <a:r>
              <a:rPr lang="en-US" altLang="zh-CN" sz="2000" dirty="0">
                <a:solidFill>
                  <a:schemeClr val="tx1"/>
                </a:solidFill>
                <a:latin typeface="Tahoma" pitchFamily="34" charset="0"/>
              </a:rPr>
              <a:t>)</a:t>
            </a:r>
          </a:p>
        </p:txBody>
      </p:sp>
      <p:pic>
        <p:nvPicPr>
          <p:cNvPr id="18438" name="Picture 7"/>
          <p:cNvPicPr>
            <a:picLocks noChangeAspect="1" noChangeArrowheads="1"/>
          </p:cNvPicPr>
          <p:nvPr/>
        </p:nvPicPr>
        <p:blipFill>
          <a:blip r:embed="rId5" cstate="print"/>
          <a:srcRect/>
          <a:stretch>
            <a:fillRect/>
          </a:stretch>
        </p:blipFill>
        <p:spPr bwMode="auto">
          <a:xfrm>
            <a:off x="1708150" y="3698887"/>
            <a:ext cx="7435850" cy="1052512"/>
          </a:xfrm>
          <a:prstGeom prst="rect">
            <a:avLst/>
          </a:prstGeom>
          <a:noFill/>
          <a:ln w="9525">
            <a:noFill/>
            <a:miter lim="800000"/>
            <a:headEnd/>
            <a:tailEnd/>
          </a:ln>
        </p:spPr>
      </p:pic>
      <p:sp>
        <p:nvSpPr>
          <p:cNvPr id="593928" name="Rectangle 8"/>
          <p:cNvSpPr>
            <a:spLocks noGrp="1" noChangeArrowheads="1"/>
          </p:cNvSpPr>
          <p:nvPr>
            <p:ph type="title"/>
          </p:nvPr>
        </p:nvSpPr>
        <p:spPr>
          <a:xfrm>
            <a:off x="1714500" y="327025"/>
            <a:ext cx="6226175" cy="444500"/>
          </a:xfrm>
        </p:spPr>
        <p:txBody>
          <a:bodyPr/>
          <a:lstStyle/>
          <a:p>
            <a:pPr eaLnBrk="1" hangingPunct="1">
              <a:buClr>
                <a:schemeClr val="folHlink"/>
              </a:buClr>
              <a:buSzPct val="75000"/>
              <a:buFont typeface="Wingdings" pitchFamily="2" charset="2"/>
              <a:buChar char="n"/>
            </a:pPr>
            <a:r>
              <a:rPr lang="zh-CN" altLang="en-US" smtClean="0">
                <a:ea typeface="宋体" pitchFamily="2" charset="-122"/>
              </a:rPr>
              <a:t>转子附加电动势的作用</a:t>
            </a:r>
            <a:r>
              <a:rPr lang="en-US" altLang="zh-CN" smtClean="0">
                <a:ea typeface="宋体" pitchFamily="2" charset="-122"/>
              </a:rPr>
              <a:t>(</a:t>
            </a:r>
            <a:r>
              <a:rPr lang="zh-CN" altLang="en-US" smtClean="0">
                <a:solidFill>
                  <a:srgbClr val="FF0000"/>
                </a:solidFill>
                <a:effectLst>
                  <a:outerShdw blurRad="38100" dist="38100" dir="2700000" algn="tl">
                    <a:srgbClr val="C0C0C0"/>
                  </a:outerShdw>
                </a:effectLst>
                <a:ea typeface="宋体" pitchFamily="2" charset="-122"/>
              </a:rPr>
              <a:t>调速原理</a:t>
            </a:r>
            <a:r>
              <a:rPr lang="en-US" altLang="zh-CN" smtClean="0">
                <a:ea typeface="宋体" pitchFamily="2" charset="-122"/>
              </a:rPr>
              <a:t>)</a:t>
            </a:r>
          </a:p>
        </p:txBody>
      </p:sp>
      <p:sp>
        <p:nvSpPr>
          <p:cNvPr id="18440" name="Text Box 46"/>
          <p:cNvSpPr txBox="1">
            <a:spLocks noChangeArrowheads="1"/>
          </p:cNvSpPr>
          <p:nvPr/>
        </p:nvSpPr>
        <p:spPr bwMode="auto">
          <a:xfrm>
            <a:off x="0" y="3575050"/>
            <a:ext cx="1670050"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6" action="ppaction://hlinksldjump"/>
              </a:rPr>
              <a:t>8.3</a:t>
            </a:r>
            <a:r>
              <a:rPr lang="zh-CN" altLang="zh-CN" sz="1600">
                <a:solidFill>
                  <a:schemeClr val="tx1"/>
                </a:solidFill>
                <a:hlinkClick r:id="rId6" action="ppaction://hlinksldjump"/>
              </a:rPr>
              <a:t>绕线转子异步电机转子变频串级调速系统</a:t>
            </a:r>
            <a:endParaRPr lang="zh-CN" altLang="en-US" sz="1600">
              <a:solidFill>
                <a:schemeClr val="tx1"/>
              </a:solidFill>
              <a:latin typeface="Times New Roman" pitchFamily="18" charset="0"/>
            </a:endParaRPr>
          </a:p>
        </p:txBody>
      </p:sp>
      <p:sp>
        <p:nvSpPr>
          <p:cNvPr id="18441"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7" action="ppaction://hlinksldjump"/>
              </a:rPr>
              <a:t>8.2</a:t>
            </a:r>
            <a:r>
              <a:rPr lang="zh-CN" altLang="zh-CN" sz="1600">
                <a:solidFill>
                  <a:schemeClr val="tx1"/>
                </a:solidFill>
                <a:hlinkClick r:id="rId7"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18442" name="Text Box 49"/>
          <p:cNvSpPr txBox="1">
            <a:spLocks noChangeArrowheads="1"/>
          </p:cNvSpPr>
          <p:nvPr/>
        </p:nvSpPr>
        <p:spPr bwMode="auto">
          <a:xfrm>
            <a:off x="0" y="1079500"/>
            <a:ext cx="1687513"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8" action="ppaction://hlinksldjump"/>
              </a:rPr>
              <a:t>8.1</a:t>
            </a:r>
            <a:r>
              <a:rPr lang="zh-CN" altLang="zh-CN" sz="1600">
                <a:solidFill>
                  <a:schemeClr val="tx1"/>
                </a:solidFill>
                <a:latin typeface="宋体" pitchFamily="2" charset="-122"/>
                <a:hlinkClick r:id="rId8" action="ppaction://hlinksldjump"/>
              </a:rPr>
              <a:t>绕线转子异步电机转子变频控制原理</a:t>
            </a:r>
            <a:endParaRPr lang="zh-CN" altLang="en-US" sz="1600">
              <a:solidFill>
                <a:schemeClr val="tx1"/>
              </a:solidFill>
              <a:latin typeface="宋体" pitchFamily="2" charset="-122"/>
            </a:endParaRPr>
          </a:p>
        </p:txBody>
      </p:sp>
      <p:sp>
        <p:nvSpPr>
          <p:cNvPr id="18443"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9" action="ppaction://hlinksldjump"/>
              </a:rPr>
              <a:t>8.4</a:t>
            </a:r>
            <a:r>
              <a:rPr lang="zh-CN" altLang="zh-CN" sz="1600">
                <a:solidFill>
                  <a:schemeClr val="tx1"/>
                </a:solidFill>
                <a:hlinkClick r:id="rId9" action="ppaction://hlinksldjump"/>
              </a:rPr>
              <a:t>绕线转子异步电机转子变频双馈控制系统</a:t>
            </a:r>
            <a:endParaRPr lang="zh-CN" altLang="en-US" sz="1600">
              <a:solidFill>
                <a:schemeClr val="tx1"/>
              </a:solidFill>
              <a:latin typeface="Times New Roman" pitchFamily="18" charset="0"/>
            </a:endParaRPr>
          </a:p>
        </p:txBody>
      </p:sp>
      <p:graphicFrame>
        <p:nvGraphicFramePr>
          <p:cNvPr id="18436" name="Object 13"/>
          <p:cNvGraphicFramePr>
            <a:graphicFrameLocks/>
          </p:cNvGraphicFramePr>
          <p:nvPr/>
        </p:nvGraphicFramePr>
        <p:xfrm>
          <a:off x="2921000" y="969963"/>
          <a:ext cx="5073650" cy="1050925"/>
        </p:xfrm>
        <a:graphic>
          <a:graphicData uri="http://schemas.openxmlformats.org/presentationml/2006/ole">
            <p:oleObj spid="_x0000_s18436" r:id="rId10" imgW="2362200" imgH="469900" progId="">
              <p:embed/>
            </p:oleObj>
          </a:graphicData>
        </a:graphic>
      </p:graphicFrame>
      <p:sp>
        <p:nvSpPr>
          <p:cNvPr id="14" name="Text Box 23"/>
          <p:cNvSpPr txBox="1">
            <a:spLocks noChangeArrowheads="1"/>
          </p:cNvSpPr>
          <p:nvPr/>
        </p:nvSpPr>
        <p:spPr bwMode="auto">
          <a:xfrm>
            <a:off x="6749159" y="1010851"/>
            <a:ext cx="573087" cy="476250"/>
          </a:xfrm>
          <a:prstGeom prst="rect">
            <a:avLst/>
          </a:prstGeom>
          <a:noFill/>
          <a:ln w="9525">
            <a:noFill/>
            <a:miter lim="800000"/>
          </a:ln>
          <a:effectLst/>
        </p:spPr>
        <p:txBody>
          <a:bodyPr>
            <a:spAutoFit/>
          </a:bodyPr>
          <a:lstStyle/>
          <a:p>
            <a:pPr>
              <a:spcBef>
                <a:spcPct val="50000"/>
              </a:spcBef>
              <a:buFontTx/>
              <a:buNone/>
            </a:pPr>
            <a:r>
              <a:rPr lang="en-US" altLang="zh-CN" sz="2800" dirty="0">
                <a:solidFill>
                  <a:srgbClr val="FF0000"/>
                </a:solidFill>
                <a:effectLst>
                  <a:outerShdw blurRad="38100" dist="38100" dir="2700000" algn="tl">
                    <a:srgbClr val="C0C0C0"/>
                  </a:outerShdw>
                </a:effectLst>
                <a:latin typeface="Monotype Corsiva" pitchFamily="66" charset="0"/>
              </a:rPr>
              <a:t>±</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93922">
                                            <p:txEl>
                                              <p:pRg st="0" end="0"/>
                                            </p:txEl>
                                          </p:spTgt>
                                        </p:tgtEl>
                                        <p:attrNameLst>
                                          <p:attrName>style.visibility</p:attrName>
                                        </p:attrNameLst>
                                      </p:cBhvr>
                                      <p:to>
                                        <p:strVal val="visible"/>
                                      </p:to>
                                    </p:set>
                                    <p:anim calcmode="lin" valueType="num">
                                      <p:cBhvr additive="base">
                                        <p:cTn id="7" dur="500" fill="hold"/>
                                        <p:tgtEl>
                                          <p:spTgt spid="59392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392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93922">
                                            <p:txEl>
                                              <p:pRg st="8" end="8"/>
                                            </p:txEl>
                                          </p:spTgt>
                                        </p:tgtEl>
                                        <p:attrNameLst>
                                          <p:attrName>style.visibility</p:attrName>
                                        </p:attrNameLst>
                                      </p:cBhvr>
                                      <p:to>
                                        <p:strVal val="visible"/>
                                      </p:to>
                                    </p:set>
                                    <p:anim calcmode="lin" valueType="num">
                                      <p:cBhvr additive="base">
                                        <p:cTn id="13" dur="500" fill="hold"/>
                                        <p:tgtEl>
                                          <p:spTgt spid="593922">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93922">
                                            <p:txEl>
                                              <p:pRg st="8" end="8"/>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34" presetClass="entr" presetSubtype="0" fill="hold" nodeType="afterEffect">
                                  <p:stCondLst>
                                    <p:cond delay="0"/>
                                  </p:stCondLst>
                                  <p:childTnLst>
                                    <p:set>
                                      <p:cBhvr>
                                        <p:cTn id="17" dur="1" fill="hold">
                                          <p:stCondLst>
                                            <p:cond delay="0"/>
                                          </p:stCondLst>
                                        </p:cTn>
                                        <p:tgtEl>
                                          <p:spTgt spid="593923"/>
                                        </p:tgtEl>
                                        <p:attrNameLst>
                                          <p:attrName>style.visibility</p:attrName>
                                        </p:attrNameLst>
                                      </p:cBhvr>
                                      <p:to>
                                        <p:strVal val="visible"/>
                                      </p:to>
                                    </p:set>
                                    <p:anim from="(-#ppt_w/2)" to="(#ppt_x)" calcmode="lin" valueType="num">
                                      <p:cBhvr>
                                        <p:cTn id="18" dur="600" fill="hold">
                                          <p:stCondLst>
                                            <p:cond delay="0"/>
                                          </p:stCondLst>
                                        </p:cTn>
                                        <p:tgtEl>
                                          <p:spTgt spid="593923"/>
                                        </p:tgtEl>
                                        <p:attrNameLst>
                                          <p:attrName>ppt_x</p:attrName>
                                        </p:attrNameLst>
                                      </p:cBhvr>
                                    </p:anim>
                                    <p:anim from="0" to="-1.0" calcmode="lin" valueType="num">
                                      <p:cBhvr>
                                        <p:cTn id="19" dur="200" decel="50000" autoRev="1" fill="hold">
                                          <p:stCondLst>
                                            <p:cond delay="600"/>
                                          </p:stCondLst>
                                        </p:cTn>
                                        <p:tgtEl>
                                          <p:spTgt spid="593923"/>
                                        </p:tgtEl>
                                        <p:attrNameLst>
                                          <p:attrName>xshear</p:attrName>
                                        </p:attrNameLst>
                                      </p:cBhvr>
                                    </p:anim>
                                    <p:animScale>
                                      <p:cBhvr>
                                        <p:cTn id="20" dur="200" decel="100000" autoRev="1" fill="hold">
                                          <p:stCondLst>
                                            <p:cond delay="600"/>
                                          </p:stCondLst>
                                        </p:cTn>
                                        <p:tgtEl>
                                          <p:spTgt spid="593923"/>
                                        </p:tgtEl>
                                      </p:cBhvr>
                                      <p:from x="100000" y="100000"/>
                                      <p:to x="80000" y="100000"/>
                                    </p:animScale>
                                    <p:anim by="(#ppt_h/3+#ppt_w*0.1)" calcmode="lin" valueType="num">
                                      <p:cBhvr additive="sum">
                                        <p:cTn id="21" dur="200" decel="100000" autoRev="1" fill="hold">
                                          <p:stCondLst>
                                            <p:cond delay="600"/>
                                          </p:stCondLst>
                                        </p:cTn>
                                        <p:tgtEl>
                                          <p:spTgt spid="593923"/>
                                        </p:tgtEl>
                                        <p:attrNameLst>
                                          <p:attrName>ppt_x</p:attrName>
                                        </p:attrNameLst>
                                      </p:cBhvr>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593922">
                                            <p:txEl>
                                              <p:pRg st="11" end="11"/>
                                            </p:txEl>
                                          </p:spTgt>
                                        </p:tgtEl>
                                        <p:attrNameLst>
                                          <p:attrName>style.visibility</p:attrName>
                                        </p:attrNameLst>
                                      </p:cBhvr>
                                      <p:to>
                                        <p:strVal val="visible"/>
                                      </p:to>
                                    </p:set>
                                    <p:animEffect transition="in" filter="wipe(down)">
                                      <p:cBhvr>
                                        <p:cTn id="26" dur="500"/>
                                        <p:tgtEl>
                                          <p:spTgt spid="593922">
                                            <p:txEl>
                                              <p:pRg st="11" end="11"/>
                                            </p:txEl>
                                          </p:spTgt>
                                        </p:tgtEl>
                                      </p:cBhvr>
                                    </p:animEffect>
                                  </p:childTnLst>
                                </p:cTn>
                              </p:par>
                            </p:childTnLst>
                          </p:cTn>
                        </p:par>
                        <p:par>
                          <p:cTn id="27" fill="hold">
                            <p:stCondLst>
                              <p:cond delay="500"/>
                            </p:stCondLst>
                            <p:childTnLst>
                              <p:par>
                                <p:cTn id="28" presetID="22" presetClass="entr" presetSubtype="4" fill="hold" nodeType="afterEffect">
                                  <p:stCondLst>
                                    <p:cond delay="0"/>
                                  </p:stCondLst>
                                  <p:childTnLst>
                                    <p:set>
                                      <p:cBhvr>
                                        <p:cTn id="29" dur="1" fill="hold">
                                          <p:stCondLst>
                                            <p:cond delay="0"/>
                                          </p:stCondLst>
                                        </p:cTn>
                                        <p:tgtEl>
                                          <p:spTgt spid="593924"/>
                                        </p:tgtEl>
                                        <p:attrNameLst>
                                          <p:attrName>style.visibility</p:attrName>
                                        </p:attrNameLst>
                                      </p:cBhvr>
                                      <p:to>
                                        <p:strVal val="visible"/>
                                      </p:to>
                                    </p:set>
                                    <p:animEffect transition="in" filter="wipe(down)">
                                      <p:cBhvr>
                                        <p:cTn id="30" dur="500"/>
                                        <p:tgtEl>
                                          <p:spTgt spid="593924"/>
                                        </p:tgtEl>
                                      </p:cBhvr>
                                    </p:animEffect>
                                  </p:childTnLst>
                                </p:cTn>
                              </p:par>
                            </p:childTnLst>
                          </p:cTn>
                        </p:par>
                      </p:childTnLst>
                    </p:cTn>
                  </p:par>
                  <p:par>
                    <p:cTn id="31" fill="hold">
                      <p:stCondLst>
                        <p:cond delay="indefinite"/>
                      </p:stCondLst>
                      <p:childTnLst>
                        <p:par>
                          <p:cTn id="32" fill="hold">
                            <p:stCondLst>
                              <p:cond delay="0"/>
                            </p:stCondLst>
                            <p:childTnLst>
                              <p:par>
                                <p:cTn id="33" presetID="34" presetClass="entr" presetSubtype="0" fill="hold" nodeType="clickEffect">
                                  <p:stCondLst>
                                    <p:cond delay="0"/>
                                  </p:stCondLst>
                                  <p:childTnLst>
                                    <p:set>
                                      <p:cBhvr>
                                        <p:cTn id="34" dur="1" fill="hold">
                                          <p:stCondLst>
                                            <p:cond delay="0"/>
                                          </p:stCondLst>
                                        </p:cTn>
                                        <p:tgtEl>
                                          <p:spTgt spid="593925">
                                            <p:txEl>
                                              <p:pRg st="0" end="0"/>
                                            </p:txEl>
                                          </p:spTgt>
                                        </p:tgtEl>
                                        <p:attrNameLst>
                                          <p:attrName>style.visibility</p:attrName>
                                        </p:attrNameLst>
                                      </p:cBhvr>
                                      <p:to>
                                        <p:strVal val="visible"/>
                                      </p:to>
                                    </p:set>
                                    <p:anim from="(-#ppt_w/2)" to="(#ppt_x)" calcmode="lin" valueType="num">
                                      <p:cBhvr>
                                        <p:cTn id="35" dur="600" fill="hold">
                                          <p:stCondLst>
                                            <p:cond delay="0"/>
                                          </p:stCondLst>
                                        </p:cTn>
                                        <p:tgtEl>
                                          <p:spTgt spid="593925">
                                            <p:txEl>
                                              <p:pRg st="0" end="0"/>
                                            </p:txEl>
                                          </p:spTgt>
                                        </p:tgtEl>
                                        <p:attrNameLst>
                                          <p:attrName>ppt_x</p:attrName>
                                        </p:attrNameLst>
                                      </p:cBhvr>
                                    </p:anim>
                                    <p:anim from="0" to="-1.0" calcmode="lin" valueType="num">
                                      <p:cBhvr>
                                        <p:cTn id="36" dur="200" decel="50000" autoRev="1" fill="hold">
                                          <p:stCondLst>
                                            <p:cond delay="600"/>
                                          </p:stCondLst>
                                        </p:cTn>
                                        <p:tgtEl>
                                          <p:spTgt spid="593925">
                                            <p:txEl>
                                              <p:pRg st="0" end="0"/>
                                            </p:txEl>
                                          </p:spTgt>
                                        </p:tgtEl>
                                        <p:attrNameLst>
                                          <p:attrName>xshear</p:attrName>
                                        </p:attrNameLst>
                                      </p:cBhvr>
                                    </p:anim>
                                    <p:animScale>
                                      <p:cBhvr>
                                        <p:cTn id="37" dur="200" decel="100000" autoRev="1" fill="hold">
                                          <p:stCondLst>
                                            <p:cond delay="600"/>
                                          </p:stCondLst>
                                        </p:cTn>
                                        <p:tgtEl>
                                          <p:spTgt spid="593925">
                                            <p:txEl>
                                              <p:pRg st="0" end="0"/>
                                            </p:txEl>
                                          </p:spTgt>
                                        </p:tgtEl>
                                      </p:cBhvr>
                                      <p:from x="100000" y="100000"/>
                                      <p:to x="80000" y="100000"/>
                                    </p:animScale>
                                    <p:anim by="(#ppt_h/3+#ppt_w*0.1)" calcmode="lin" valueType="num">
                                      <p:cBhvr additive="sum">
                                        <p:cTn id="38" dur="200" decel="100000" autoRev="1" fill="hold">
                                          <p:stCondLst>
                                            <p:cond delay="600"/>
                                          </p:stCondLst>
                                        </p:cTn>
                                        <p:tgtEl>
                                          <p:spTgt spid="593925">
                                            <p:txEl>
                                              <p:pRg st="0" end="0"/>
                                            </p:txEl>
                                          </p:spTgt>
                                        </p:tgtEl>
                                        <p:attrNameLst>
                                          <p:attrName>ppt_x</p:attrName>
                                        </p:attrNameLst>
                                      </p:cBhvr>
                                    </p:anim>
                                  </p:childTnLst>
                                </p:cTn>
                              </p:par>
                            </p:childTnLst>
                          </p:cTn>
                        </p:par>
                        <p:par>
                          <p:cTn id="39" fill="hold">
                            <p:stCondLst>
                              <p:cond delay="1000"/>
                            </p:stCondLst>
                            <p:childTnLst>
                              <p:par>
                                <p:cTn id="40" presetID="22" presetClass="emph" presetSubtype="0" fill="hold" grpId="0" nodeType="afterEffect">
                                  <p:stCondLst>
                                    <p:cond delay="0"/>
                                  </p:stCondLst>
                                  <p:childTnLst>
                                    <p:animClr clrSpc="hsl" dir="cw">
                                      <p:cBhvr override="childStyle">
                                        <p:cTn id="41" dur="500" fill="hold"/>
                                        <p:tgtEl>
                                          <p:spTgt spid="593925">
                                            <p:txEl>
                                              <p:pRg st="0" end="0"/>
                                            </p:txEl>
                                          </p:spTgt>
                                        </p:tgtEl>
                                        <p:attrNameLst>
                                          <p:attrName>style.color</p:attrName>
                                        </p:attrNameLst>
                                      </p:cBhvr>
                                      <p:by>
                                        <p:hsl h="-7200000" s="0" l="0"/>
                                      </p:by>
                                    </p:animClr>
                                    <p:animClr clrSpc="hsl" dir="cw">
                                      <p:cBhvr>
                                        <p:cTn id="42" dur="500" fill="hold"/>
                                        <p:tgtEl>
                                          <p:spTgt spid="593925">
                                            <p:txEl>
                                              <p:pRg st="0" end="0"/>
                                            </p:txEl>
                                          </p:spTgt>
                                        </p:tgtEl>
                                        <p:attrNameLst>
                                          <p:attrName>fillcolor</p:attrName>
                                        </p:attrNameLst>
                                      </p:cBhvr>
                                      <p:by>
                                        <p:hsl h="-7200000" s="0" l="0"/>
                                      </p:by>
                                    </p:animClr>
                                    <p:animClr clrSpc="hsl" dir="cw">
                                      <p:cBhvr>
                                        <p:cTn id="43" dur="500" fill="hold"/>
                                        <p:tgtEl>
                                          <p:spTgt spid="593925">
                                            <p:txEl>
                                              <p:pRg st="0" end="0"/>
                                            </p:txEl>
                                          </p:spTgt>
                                        </p:tgtEl>
                                        <p:attrNameLst>
                                          <p:attrName>stroke.color</p:attrName>
                                        </p:attrNameLst>
                                      </p:cBhvr>
                                      <p:by>
                                        <p:hsl h="-7200000" s="0" l="0"/>
                                      </p:by>
                                    </p:animClr>
                                    <p:set>
                                      <p:cBhvr>
                                        <p:cTn id="44" dur="500" fill="hold"/>
                                        <p:tgtEl>
                                          <p:spTgt spid="593925">
                                            <p:txEl>
                                              <p:pRg st="0" end="0"/>
                                            </p:txEl>
                                          </p:spTgt>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5" grpId="0" build="allAtOnce"/>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idx="1"/>
          </p:nvPr>
        </p:nvSpPr>
        <p:spPr>
          <a:xfrm>
            <a:off x="1704975" y="2504740"/>
            <a:ext cx="7161213" cy="3539221"/>
          </a:xfrm>
        </p:spPr>
        <p:txBody>
          <a:bodyPr/>
          <a:lstStyle/>
          <a:p>
            <a:pPr eaLnBrk="1" hangingPunct="1">
              <a:buClr>
                <a:schemeClr val="tx2"/>
              </a:buClr>
            </a:pPr>
            <a:r>
              <a:rPr lang="zh-CN" altLang="en-US" dirty="0" smtClean="0">
                <a:latin typeface="Times New Roman" pitchFamily="18" charset="0"/>
                <a:ea typeface="宋体" pitchFamily="2" charset="-122"/>
              </a:rPr>
              <a:t>当 </a:t>
            </a:r>
            <a:r>
              <a:rPr lang="en-US" altLang="zh-CN" i="1" dirty="0" err="1" smtClean="0">
                <a:latin typeface="Times New Roman" pitchFamily="18" charset="0"/>
                <a:ea typeface="宋体" pitchFamily="2" charset="-122"/>
              </a:rPr>
              <a:t>E</a:t>
            </a:r>
            <a:r>
              <a:rPr lang="en-US" altLang="zh-CN" baseline="-25000" dirty="0" err="1" smtClean="0">
                <a:latin typeface="Times New Roman" pitchFamily="18" charset="0"/>
                <a:ea typeface="宋体" pitchFamily="2" charset="-122"/>
              </a:rPr>
              <a:t>add</a:t>
            </a:r>
            <a:r>
              <a:rPr lang="en-US" altLang="zh-CN" dirty="0" smtClean="0">
                <a:latin typeface="Times New Roman" pitchFamily="18" charset="0"/>
                <a:ea typeface="宋体" pitchFamily="2" charset="-122"/>
              </a:rPr>
              <a:t>  </a:t>
            </a:r>
            <a:r>
              <a:rPr lang="en-US" altLang="zh-CN" dirty="0" smtClean="0">
                <a:latin typeface="Times New Roman" pitchFamily="18" charset="0"/>
                <a:ea typeface="宋体" pitchFamily="2" charset="-122"/>
                <a:sym typeface="Symbol" pitchFamily="18" charset="2"/>
              </a:rPr>
              <a:t> </a:t>
            </a:r>
            <a:r>
              <a:rPr lang="zh-CN" altLang="en-US" dirty="0" smtClean="0">
                <a:latin typeface="Times New Roman" pitchFamily="18" charset="0"/>
                <a:ea typeface="宋体" pitchFamily="2" charset="-122"/>
              </a:rPr>
              <a:t>，</a:t>
            </a:r>
          </a:p>
          <a:p>
            <a:pPr eaLnBrk="1" hangingPunct="1"/>
            <a:endParaRPr lang="zh-CN" altLang="en-US" dirty="0" smtClean="0">
              <a:latin typeface="Times New Roman" pitchFamily="18" charset="0"/>
              <a:ea typeface="宋体" pitchFamily="2" charset="-122"/>
            </a:endParaRPr>
          </a:p>
          <a:p>
            <a:pPr eaLnBrk="1" hangingPunct="1"/>
            <a:endParaRPr lang="zh-CN" altLang="en-US" dirty="0" smtClean="0">
              <a:latin typeface="Times New Roman" pitchFamily="18" charset="0"/>
              <a:ea typeface="宋体" pitchFamily="2" charset="-122"/>
            </a:endParaRPr>
          </a:p>
          <a:p>
            <a:pPr eaLnBrk="1" hangingPunct="1"/>
            <a:endParaRPr lang="zh-CN" altLang="en-US" dirty="0" smtClean="0">
              <a:latin typeface="Times New Roman" pitchFamily="18" charset="0"/>
              <a:ea typeface="宋体" pitchFamily="2" charset="-122"/>
            </a:endParaRPr>
          </a:p>
          <a:p>
            <a:pPr eaLnBrk="1" hangingPunct="1"/>
            <a:endParaRPr lang="zh-CN" altLang="en-US" dirty="0" smtClean="0">
              <a:latin typeface="Times New Roman" pitchFamily="18" charset="0"/>
              <a:ea typeface="宋体" pitchFamily="2" charset="-122"/>
            </a:endParaRPr>
          </a:p>
          <a:p>
            <a:pPr eaLnBrk="1" hangingPunct="1"/>
            <a:endParaRPr lang="zh-CN" altLang="en-US" dirty="0" smtClean="0">
              <a:latin typeface="Times New Roman" pitchFamily="18" charset="0"/>
              <a:ea typeface="宋体" pitchFamily="2" charset="-122"/>
            </a:endParaRPr>
          </a:p>
          <a:p>
            <a:pPr eaLnBrk="1" hangingPunct="1"/>
            <a:endParaRPr lang="zh-CN" altLang="en-US" dirty="0" smtClean="0">
              <a:latin typeface="Times New Roman" pitchFamily="18" charset="0"/>
              <a:ea typeface="宋体" pitchFamily="2" charset="-122"/>
            </a:endParaRPr>
          </a:p>
          <a:p>
            <a:pPr eaLnBrk="1" hangingPunct="1"/>
            <a:r>
              <a:rPr lang="zh-CN" altLang="en-US" dirty="0" smtClean="0">
                <a:latin typeface="Times New Roman" pitchFamily="18" charset="0"/>
                <a:ea typeface="宋体" pitchFamily="2" charset="-122"/>
              </a:rPr>
              <a:t>使得：</a:t>
            </a:r>
          </a:p>
          <a:p>
            <a:pPr eaLnBrk="1" hangingPunct="1"/>
            <a:endParaRPr lang="zh-CN" altLang="en-US" dirty="0" smtClean="0">
              <a:latin typeface="Times New Roman" pitchFamily="18" charset="0"/>
              <a:ea typeface="宋体" pitchFamily="2" charset="-122"/>
            </a:endParaRPr>
          </a:p>
          <a:p>
            <a:pPr eaLnBrk="1" hangingPunct="1"/>
            <a:endParaRPr lang="zh-CN" altLang="en-US" dirty="0" smtClean="0">
              <a:latin typeface="Times New Roman" pitchFamily="18" charset="0"/>
              <a:ea typeface="宋体" pitchFamily="2" charset="-122"/>
            </a:endParaRPr>
          </a:p>
          <a:p>
            <a:pPr eaLnBrk="1" hangingPunct="1"/>
            <a:r>
              <a:rPr lang="zh-CN" altLang="en-US" dirty="0" smtClean="0">
                <a:latin typeface="Times New Roman" pitchFamily="18" charset="0"/>
                <a:ea typeface="宋体" pitchFamily="2" charset="-122"/>
              </a:rPr>
              <a:t>这里：</a:t>
            </a:r>
          </a:p>
          <a:p>
            <a:pPr eaLnBrk="1" hangingPunct="1"/>
            <a:endParaRPr lang="zh-CN" altLang="en-US" dirty="0" smtClean="0">
              <a:latin typeface="Times New Roman" pitchFamily="18" charset="0"/>
              <a:ea typeface="宋体" pitchFamily="2" charset="-122"/>
            </a:endParaRPr>
          </a:p>
        </p:txBody>
      </p:sp>
      <p:graphicFrame>
        <p:nvGraphicFramePr>
          <p:cNvPr id="594947" name="Object 3"/>
          <p:cNvGraphicFramePr>
            <a:graphicFrameLocks/>
          </p:cNvGraphicFramePr>
          <p:nvPr/>
        </p:nvGraphicFramePr>
        <p:xfrm>
          <a:off x="2763838" y="4652628"/>
          <a:ext cx="3790950" cy="577850"/>
        </p:xfrm>
        <a:graphic>
          <a:graphicData uri="http://schemas.openxmlformats.org/presentationml/2006/ole">
            <p:oleObj spid="_x0000_s19458" r:id="rId3" imgW="1561422" imgH="241195" progId="">
              <p:embed/>
            </p:oleObj>
          </a:graphicData>
        </a:graphic>
      </p:graphicFrame>
      <p:graphicFrame>
        <p:nvGraphicFramePr>
          <p:cNvPr id="594948" name="Object 4"/>
          <p:cNvGraphicFramePr>
            <a:graphicFrameLocks/>
          </p:cNvGraphicFramePr>
          <p:nvPr/>
        </p:nvGraphicFramePr>
        <p:xfrm>
          <a:off x="2813050" y="5349540"/>
          <a:ext cx="1028700" cy="541338"/>
        </p:xfrm>
        <a:graphic>
          <a:graphicData uri="http://schemas.openxmlformats.org/presentationml/2006/ole">
            <p:oleObj spid="_x0000_s19459" r:id="rId4" imgW="418918" imgH="215806" progId="">
              <p:embed/>
            </p:oleObj>
          </a:graphicData>
        </a:graphic>
      </p:graphicFrame>
      <p:sp>
        <p:nvSpPr>
          <p:cNvPr id="594949" name="Rectangle 5"/>
          <p:cNvSpPr>
            <a:spLocks noChangeArrowheads="1"/>
          </p:cNvSpPr>
          <p:nvPr/>
        </p:nvSpPr>
        <p:spPr bwMode="auto">
          <a:xfrm>
            <a:off x="5624513" y="5400349"/>
            <a:ext cx="3252787" cy="503238"/>
          </a:xfrm>
          <a:prstGeom prst="rect">
            <a:avLst/>
          </a:prstGeom>
          <a:noFill/>
          <a:ln w="9525">
            <a:noFill/>
            <a:miter lim="800000"/>
          </a:ln>
          <a:effectLst/>
        </p:spPr>
        <p:txBody>
          <a:bodyPr wrap="none" anchor="ctr"/>
          <a:lstStyle/>
          <a:p>
            <a:pPr algn="ctr">
              <a:buFontTx/>
              <a:buNone/>
              <a:defRPr/>
            </a:pPr>
            <a:r>
              <a:rPr kumimoji="1" lang="zh-CN" altLang="en-US" sz="2800" u="sng" dirty="0">
                <a:solidFill>
                  <a:srgbClr val="FF3300"/>
                </a:solidFill>
                <a:effectLst>
                  <a:outerShdw blurRad="38100" dist="38100" dir="2700000" algn="tl">
                    <a:srgbClr val="C0C0C0"/>
                  </a:outerShdw>
                </a:effectLst>
                <a:latin typeface="Verdana" panose="020B0604030504040204" pitchFamily="34" charset="0"/>
              </a:rPr>
              <a:t>转速上升</a:t>
            </a:r>
            <a:r>
              <a:rPr kumimoji="1" lang="zh-CN" altLang="en-US" sz="2800" dirty="0">
                <a:solidFill>
                  <a:schemeClr val="tx1"/>
                </a:solidFill>
                <a:effectLst>
                  <a:outerShdw blurRad="38100" dist="38100" dir="2700000" algn="tl">
                    <a:srgbClr val="C0C0C0"/>
                  </a:outerShdw>
                </a:effectLst>
                <a:latin typeface="Verdana" panose="020B0604030504040204" pitchFamily="34" charset="0"/>
              </a:rPr>
              <a:t>；</a:t>
            </a:r>
          </a:p>
        </p:txBody>
      </p:sp>
      <p:pic>
        <p:nvPicPr>
          <p:cNvPr id="19461" name="Picture 6"/>
          <p:cNvPicPr>
            <a:picLocks noChangeAspect="1" noChangeArrowheads="1"/>
          </p:cNvPicPr>
          <p:nvPr/>
        </p:nvPicPr>
        <p:blipFill>
          <a:blip r:embed="rId5" cstate="print"/>
          <a:srcRect/>
          <a:stretch>
            <a:fillRect/>
          </a:stretch>
        </p:blipFill>
        <p:spPr bwMode="auto">
          <a:xfrm>
            <a:off x="1706563" y="3206415"/>
            <a:ext cx="7437437" cy="938213"/>
          </a:xfrm>
          <a:prstGeom prst="rect">
            <a:avLst/>
          </a:prstGeom>
          <a:noFill/>
          <a:ln w="9525">
            <a:noFill/>
            <a:miter lim="800000"/>
            <a:headEnd/>
            <a:tailEnd/>
          </a:ln>
        </p:spPr>
      </p:pic>
      <p:sp>
        <p:nvSpPr>
          <p:cNvPr id="594951" name="Rectangle 7"/>
          <p:cNvSpPr>
            <a:spLocks noGrp="1" noChangeArrowheads="1"/>
          </p:cNvSpPr>
          <p:nvPr>
            <p:ph type="title"/>
          </p:nvPr>
        </p:nvSpPr>
        <p:spPr>
          <a:xfrm>
            <a:off x="1714500" y="327025"/>
            <a:ext cx="6226175" cy="444500"/>
          </a:xfrm>
        </p:spPr>
        <p:txBody>
          <a:bodyPr/>
          <a:lstStyle/>
          <a:p>
            <a:pPr eaLnBrk="1" hangingPunct="1">
              <a:buClr>
                <a:schemeClr val="folHlink"/>
              </a:buClr>
              <a:buSzPct val="75000"/>
              <a:buFont typeface="Wingdings" pitchFamily="2" charset="2"/>
              <a:buChar char="n"/>
            </a:pPr>
            <a:r>
              <a:rPr lang="zh-CN" altLang="en-US" smtClean="0">
                <a:ea typeface="宋体" pitchFamily="2" charset="-122"/>
              </a:rPr>
              <a:t>转子附加电动势的作用</a:t>
            </a:r>
            <a:r>
              <a:rPr lang="en-US" altLang="zh-CN" smtClean="0">
                <a:ea typeface="宋体" pitchFamily="2" charset="-122"/>
              </a:rPr>
              <a:t>(</a:t>
            </a:r>
            <a:r>
              <a:rPr lang="zh-CN" altLang="en-US" smtClean="0">
                <a:solidFill>
                  <a:srgbClr val="FF0000"/>
                </a:solidFill>
                <a:effectLst>
                  <a:outerShdw blurRad="38100" dist="38100" dir="2700000" algn="tl">
                    <a:srgbClr val="C0C0C0"/>
                  </a:outerShdw>
                </a:effectLst>
                <a:ea typeface="宋体" pitchFamily="2" charset="-122"/>
              </a:rPr>
              <a:t>调速原理</a:t>
            </a:r>
            <a:r>
              <a:rPr lang="en-US" altLang="zh-CN" smtClean="0">
                <a:ea typeface="宋体" pitchFamily="2" charset="-122"/>
              </a:rPr>
              <a:t>)</a:t>
            </a:r>
          </a:p>
        </p:txBody>
      </p:sp>
      <p:sp>
        <p:nvSpPr>
          <p:cNvPr id="15" name="矩形 14"/>
          <p:cNvSpPr/>
          <p:nvPr/>
        </p:nvSpPr>
        <p:spPr>
          <a:xfrm>
            <a:off x="1683834" y="6174780"/>
            <a:ext cx="7460166" cy="646331"/>
          </a:xfrm>
          <a:prstGeom prst="rect">
            <a:avLst/>
          </a:prstGeom>
        </p:spPr>
        <p:txBody>
          <a:bodyPr wrap="square">
            <a:spAutoFit/>
          </a:bodyPr>
          <a:lstStyle/>
          <a:p>
            <a:pPr algn="just">
              <a:defRPr/>
            </a:pPr>
            <a:r>
              <a:rPr lang="zh-CN" altLang="en-US" sz="2000" dirty="0">
                <a:solidFill>
                  <a:srgbClr val="C00000"/>
                </a:solidFill>
                <a:effectLst>
                  <a:outerShdw blurRad="38100" dist="38100" dir="2700000" algn="tl">
                    <a:srgbClr val="000000">
                      <a:alpha val="43137"/>
                    </a:srgbClr>
                  </a:outerShdw>
                </a:effectLst>
              </a:rPr>
              <a:t>所以，在绕线转子异步电动机的转子侧引入一个可控的附加电动势，就可调节电动机的转差频率和转速。</a:t>
            </a:r>
            <a:r>
              <a:rPr lang="zh-CN" altLang="en-US" sz="2000" dirty="0">
                <a:solidFill>
                  <a:srgbClr val="C00000"/>
                </a:solidFill>
                <a:effectLst>
                  <a:outerShdw blurRad="38100" dist="38100" dir="2700000" algn="tl">
                    <a:srgbClr val="000000">
                      <a:alpha val="43137"/>
                    </a:srgbClr>
                  </a:outerShdw>
                </a:effectLst>
                <a:latin typeface="Times New Roman" panose="02020603050405020304" pitchFamily="18" charset="0"/>
              </a:rPr>
              <a:t> </a:t>
            </a:r>
            <a:endParaRPr lang="zh-CN" altLang="en-US" sz="2000" dirty="0">
              <a:solidFill>
                <a:srgbClr val="C00000"/>
              </a:solidFill>
              <a:effectLst>
                <a:outerShdw blurRad="38100" dist="38100" dir="2700000" algn="tl">
                  <a:srgbClr val="000000">
                    <a:alpha val="43137"/>
                  </a:srgbClr>
                </a:outerShdw>
              </a:effectLst>
            </a:endParaRPr>
          </a:p>
        </p:txBody>
      </p:sp>
      <p:sp>
        <p:nvSpPr>
          <p:cNvPr id="19464" name="Text Box 46"/>
          <p:cNvSpPr txBox="1">
            <a:spLocks noChangeArrowheads="1"/>
          </p:cNvSpPr>
          <p:nvPr/>
        </p:nvSpPr>
        <p:spPr bwMode="auto">
          <a:xfrm>
            <a:off x="0" y="3575050"/>
            <a:ext cx="1670050"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6" action="ppaction://hlinksldjump"/>
              </a:rPr>
              <a:t>8.3</a:t>
            </a:r>
            <a:r>
              <a:rPr lang="zh-CN" altLang="zh-CN" sz="1600">
                <a:solidFill>
                  <a:schemeClr val="tx1"/>
                </a:solidFill>
                <a:hlinkClick r:id="rId6" action="ppaction://hlinksldjump"/>
              </a:rPr>
              <a:t>绕线转子异步电机转子变频串级调速系统</a:t>
            </a:r>
            <a:endParaRPr lang="zh-CN" altLang="en-US" sz="1600">
              <a:solidFill>
                <a:schemeClr val="tx1"/>
              </a:solidFill>
              <a:latin typeface="Times New Roman" pitchFamily="18" charset="0"/>
            </a:endParaRPr>
          </a:p>
        </p:txBody>
      </p:sp>
      <p:sp>
        <p:nvSpPr>
          <p:cNvPr id="19465"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7" action="ppaction://hlinksldjump"/>
              </a:rPr>
              <a:t>8.2</a:t>
            </a:r>
            <a:r>
              <a:rPr lang="zh-CN" altLang="zh-CN" sz="1600">
                <a:solidFill>
                  <a:schemeClr val="tx1"/>
                </a:solidFill>
                <a:hlinkClick r:id="rId7"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19466" name="Text Box 49"/>
          <p:cNvSpPr txBox="1">
            <a:spLocks noChangeArrowheads="1"/>
          </p:cNvSpPr>
          <p:nvPr/>
        </p:nvSpPr>
        <p:spPr bwMode="auto">
          <a:xfrm>
            <a:off x="0" y="1079500"/>
            <a:ext cx="1687513"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8" action="ppaction://hlinksldjump"/>
              </a:rPr>
              <a:t>8.1</a:t>
            </a:r>
            <a:r>
              <a:rPr lang="zh-CN" altLang="zh-CN" sz="1600">
                <a:solidFill>
                  <a:schemeClr val="tx1"/>
                </a:solidFill>
                <a:latin typeface="宋体" pitchFamily="2" charset="-122"/>
                <a:hlinkClick r:id="rId8" action="ppaction://hlinksldjump"/>
              </a:rPr>
              <a:t>绕线转子异步电机转子变频控制原理</a:t>
            </a:r>
            <a:endParaRPr lang="zh-CN" altLang="en-US" sz="1600">
              <a:solidFill>
                <a:schemeClr val="tx1"/>
              </a:solidFill>
              <a:latin typeface="宋体" pitchFamily="2" charset="-122"/>
            </a:endParaRPr>
          </a:p>
        </p:txBody>
      </p:sp>
      <p:sp>
        <p:nvSpPr>
          <p:cNvPr id="19467"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9" action="ppaction://hlinksldjump"/>
              </a:rPr>
              <a:t>8.4</a:t>
            </a:r>
            <a:r>
              <a:rPr lang="zh-CN" altLang="zh-CN" sz="1600">
                <a:solidFill>
                  <a:schemeClr val="tx1"/>
                </a:solidFill>
                <a:hlinkClick r:id="rId9" action="ppaction://hlinksldjump"/>
              </a:rPr>
              <a:t>绕线转子异步电机转子变频双馈控制系统</a:t>
            </a:r>
            <a:endParaRPr lang="zh-CN" altLang="en-US" sz="1600">
              <a:solidFill>
                <a:schemeClr val="tx1"/>
              </a:solidFill>
              <a:latin typeface="Times New Roman" pitchFamily="18" charset="0"/>
            </a:endParaRPr>
          </a:p>
        </p:txBody>
      </p:sp>
      <p:graphicFrame>
        <p:nvGraphicFramePr>
          <p:cNvPr id="13" name="Object 13"/>
          <p:cNvGraphicFramePr>
            <a:graphicFrameLocks/>
          </p:cNvGraphicFramePr>
          <p:nvPr/>
        </p:nvGraphicFramePr>
        <p:xfrm>
          <a:off x="2921000" y="1159530"/>
          <a:ext cx="5073650" cy="1050925"/>
        </p:xfrm>
        <a:graphic>
          <a:graphicData uri="http://schemas.openxmlformats.org/presentationml/2006/ole">
            <p:oleObj spid="_x0000_s19460" r:id="rId10" imgW="2362200" imgH="469900" progId="">
              <p:embed/>
            </p:oleObj>
          </a:graphicData>
        </a:graphic>
      </p:graphicFrame>
      <p:sp>
        <p:nvSpPr>
          <p:cNvPr id="14" name="Text Box 23"/>
          <p:cNvSpPr txBox="1">
            <a:spLocks noChangeArrowheads="1"/>
          </p:cNvSpPr>
          <p:nvPr/>
        </p:nvSpPr>
        <p:spPr bwMode="auto">
          <a:xfrm>
            <a:off x="6749159" y="1200418"/>
            <a:ext cx="573087" cy="476250"/>
          </a:xfrm>
          <a:prstGeom prst="rect">
            <a:avLst/>
          </a:prstGeom>
          <a:noFill/>
          <a:ln w="9525">
            <a:noFill/>
            <a:miter lim="800000"/>
          </a:ln>
          <a:effectLst/>
        </p:spPr>
        <p:txBody>
          <a:bodyPr>
            <a:spAutoFit/>
          </a:bodyPr>
          <a:lstStyle/>
          <a:p>
            <a:pPr>
              <a:spcBef>
                <a:spcPct val="50000"/>
              </a:spcBef>
              <a:buFontTx/>
              <a:buNone/>
            </a:pPr>
            <a:r>
              <a:rPr lang="en-US" altLang="zh-CN" sz="2800" dirty="0">
                <a:solidFill>
                  <a:srgbClr val="FF0000"/>
                </a:solidFill>
                <a:effectLst>
                  <a:outerShdw blurRad="38100" dist="38100" dir="2700000" algn="tl">
                    <a:srgbClr val="C0C0C0"/>
                  </a:outerShdw>
                </a:effectLst>
                <a:latin typeface="Monotype Corsiva" pitchFamily="66" charset="0"/>
              </a:rPr>
              <a:t>±</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4946">
                                            <p:txEl>
                                              <p:pRg st="0" end="0"/>
                                            </p:txEl>
                                          </p:spTgt>
                                        </p:tgtEl>
                                        <p:attrNameLst>
                                          <p:attrName>style.visibility</p:attrName>
                                        </p:attrNameLst>
                                      </p:cBhvr>
                                      <p:to>
                                        <p:strVal val="visible"/>
                                      </p:to>
                                    </p:set>
                                    <p:animEffect transition="in" filter="blinds(horizontal)">
                                      <p:cBhvr>
                                        <p:cTn id="7" dur="500"/>
                                        <p:tgtEl>
                                          <p:spTgt spid="5949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94946">
                                            <p:txEl>
                                              <p:pRg st="7" end="7"/>
                                            </p:txEl>
                                          </p:spTgt>
                                        </p:tgtEl>
                                        <p:attrNameLst>
                                          <p:attrName>style.visibility</p:attrName>
                                        </p:attrNameLst>
                                      </p:cBhvr>
                                      <p:to>
                                        <p:strVal val="visible"/>
                                      </p:to>
                                    </p:set>
                                    <p:animEffect transition="in" filter="blinds(horizontal)">
                                      <p:cBhvr>
                                        <p:cTn id="12" dur="500"/>
                                        <p:tgtEl>
                                          <p:spTgt spid="594946">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594947"/>
                                        </p:tgtEl>
                                        <p:attrNameLst>
                                          <p:attrName>style.visibility</p:attrName>
                                        </p:attrNameLst>
                                      </p:cBhvr>
                                      <p:to>
                                        <p:strVal val="visible"/>
                                      </p:to>
                                    </p:set>
                                    <p:anim calcmode="lin" valueType="num">
                                      <p:cBhvr additive="base">
                                        <p:cTn id="17" dur="500" fill="hold"/>
                                        <p:tgtEl>
                                          <p:spTgt spid="594947"/>
                                        </p:tgtEl>
                                        <p:attrNameLst>
                                          <p:attrName>ppt_x</p:attrName>
                                        </p:attrNameLst>
                                      </p:cBhvr>
                                      <p:tavLst>
                                        <p:tav tm="0">
                                          <p:val>
                                            <p:strVal val="0-#ppt_w/2"/>
                                          </p:val>
                                        </p:tav>
                                        <p:tav tm="100000">
                                          <p:val>
                                            <p:strVal val="#ppt_x"/>
                                          </p:val>
                                        </p:tav>
                                      </p:tavLst>
                                    </p:anim>
                                    <p:anim calcmode="lin" valueType="num">
                                      <p:cBhvr additive="base">
                                        <p:cTn id="18" dur="500" fill="hold"/>
                                        <p:tgtEl>
                                          <p:spTgt spid="59494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6" fill="hold" nodeType="clickEffect">
                                  <p:stCondLst>
                                    <p:cond delay="0"/>
                                  </p:stCondLst>
                                  <p:childTnLst>
                                    <p:set>
                                      <p:cBhvr>
                                        <p:cTn id="22" dur="1" fill="hold">
                                          <p:stCondLst>
                                            <p:cond delay="0"/>
                                          </p:stCondLst>
                                        </p:cTn>
                                        <p:tgtEl>
                                          <p:spTgt spid="594946">
                                            <p:txEl>
                                              <p:pRg st="10" end="10"/>
                                            </p:txEl>
                                          </p:spTgt>
                                        </p:tgtEl>
                                        <p:attrNameLst>
                                          <p:attrName>style.visibility</p:attrName>
                                        </p:attrNameLst>
                                      </p:cBhvr>
                                      <p:to>
                                        <p:strVal val="visible"/>
                                      </p:to>
                                    </p:set>
                                    <p:animEffect transition="in" filter="barn(inHorizontal)">
                                      <p:cBhvr>
                                        <p:cTn id="23" dur="500"/>
                                        <p:tgtEl>
                                          <p:spTgt spid="594946">
                                            <p:txEl>
                                              <p:pRg st="10" end="1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594948"/>
                                        </p:tgtEl>
                                        <p:attrNameLst>
                                          <p:attrName>style.visibility</p:attrName>
                                        </p:attrNameLst>
                                      </p:cBhvr>
                                      <p:to>
                                        <p:strVal val="visible"/>
                                      </p:to>
                                    </p:set>
                                    <p:anim calcmode="lin" valueType="num">
                                      <p:cBhvr additive="base">
                                        <p:cTn id="28" dur="500" fill="hold"/>
                                        <p:tgtEl>
                                          <p:spTgt spid="594948"/>
                                        </p:tgtEl>
                                        <p:attrNameLst>
                                          <p:attrName>ppt_x</p:attrName>
                                        </p:attrNameLst>
                                      </p:cBhvr>
                                      <p:tavLst>
                                        <p:tav tm="0">
                                          <p:val>
                                            <p:strVal val="#ppt_x"/>
                                          </p:val>
                                        </p:tav>
                                        <p:tav tm="100000">
                                          <p:val>
                                            <p:strVal val="#ppt_x"/>
                                          </p:val>
                                        </p:tav>
                                      </p:tavLst>
                                    </p:anim>
                                    <p:anim calcmode="lin" valueType="num">
                                      <p:cBhvr additive="base">
                                        <p:cTn id="29" dur="500" fill="hold"/>
                                        <p:tgtEl>
                                          <p:spTgt spid="594948"/>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4" presetClass="entr" presetSubtype="0" fill="hold" nodeType="clickEffect">
                                  <p:stCondLst>
                                    <p:cond delay="0"/>
                                  </p:stCondLst>
                                  <p:childTnLst>
                                    <p:set>
                                      <p:cBhvr>
                                        <p:cTn id="33" dur="1" fill="hold">
                                          <p:stCondLst>
                                            <p:cond delay="0"/>
                                          </p:stCondLst>
                                        </p:cTn>
                                        <p:tgtEl>
                                          <p:spTgt spid="594949">
                                            <p:txEl>
                                              <p:pRg st="0" end="0"/>
                                            </p:txEl>
                                          </p:spTgt>
                                        </p:tgtEl>
                                        <p:attrNameLst>
                                          <p:attrName>style.visibility</p:attrName>
                                        </p:attrNameLst>
                                      </p:cBhvr>
                                      <p:to>
                                        <p:strVal val="visible"/>
                                      </p:to>
                                    </p:set>
                                    <p:anim from="(-#ppt_w/2)" to="(#ppt_x)" calcmode="lin" valueType="num">
                                      <p:cBhvr>
                                        <p:cTn id="34" dur="600" fill="hold">
                                          <p:stCondLst>
                                            <p:cond delay="0"/>
                                          </p:stCondLst>
                                        </p:cTn>
                                        <p:tgtEl>
                                          <p:spTgt spid="594949">
                                            <p:txEl>
                                              <p:pRg st="0" end="0"/>
                                            </p:txEl>
                                          </p:spTgt>
                                        </p:tgtEl>
                                        <p:attrNameLst>
                                          <p:attrName>ppt_x</p:attrName>
                                        </p:attrNameLst>
                                      </p:cBhvr>
                                    </p:anim>
                                    <p:anim from="0" to="-1.0" calcmode="lin" valueType="num">
                                      <p:cBhvr>
                                        <p:cTn id="35" dur="200" decel="50000" autoRev="1" fill="hold">
                                          <p:stCondLst>
                                            <p:cond delay="600"/>
                                          </p:stCondLst>
                                        </p:cTn>
                                        <p:tgtEl>
                                          <p:spTgt spid="594949">
                                            <p:txEl>
                                              <p:pRg st="0" end="0"/>
                                            </p:txEl>
                                          </p:spTgt>
                                        </p:tgtEl>
                                        <p:attrNameLst>
                                          <p:attrName>xshear</p:attrName>
                                        </p:attrNameLst>
                                      </p:cBhvr>
                                    </p:anim>
                                    <p:animScale>
                                      <p:cBhvr>
                                        <p:cTn id="36" dur="200" decel="100000" autoRev="1" fill="hold">
                                          <p:stCondLst>
                                            <p:cond delay="600"/>
                                          </p:stCondLst>
                                        </p:cTn>
                                        <p:tgtEl>
                                          <p:spTgt spid="594949">
                                            <p:txEl>
                                              <p:pRg st="0" end="0"/>
                                            </p:txEl>
                                          </p:spTgt>
                                        </p:tgtEl>
                                      </p:cBhvr>
                                      <p:from x="100000" y="100000"/>
                                      <p:to x="80000" y="100000"/>
                                    </p:animScale>
                                    <p:anim by="(#ppt_h/3+#ppt_w*0.1)" calcmode="lin" valueType="num">
                                      <p:cBhvr additive="sum">
                                        <p:cTn id="37" dur="200" decel="100000" autoRev="1" fill="hold">
                                          <p:stCondLst>
                                            <p:cond delay="600"/>
                                          </p:stCondLst>
                                        </p:cTn>
                                        <p:tgtEl>
                                          <p:spTgt spid="594949">
                                            <p:txEl>
                                              <p:pRg st="0" end="0"/>
                                            </p:txEl>
                                          </p:spTgt>
                                        </p:tgtEl>
                                        <p:attrNameLst>
                                          <p:attrName>ppt_x</p:attrName>
                                        </p:attrNameLst>
                                      </p:cBhvr>
                                    </p:anim>
                                  </p:childTnLst>
                                </p:cTn>
                              </p:par>
                            </p:childTnLst>
                          </p:cTn>
                        </p:par>
                        <p:par>
                          <p:cTn id="38" fill="hold">
                            <p:stCondLst>
                              <p:cond delay="1000"/>
                            </p:stCondLst>
                            <p:childTnLst>
                              <p:par>
                                <p:cTn id="39" presetID="22" presetClass="emph" presetSubtype="0" fill="hold" nodeType="afterEffect">
                                  <p:stCondLst>
                                    <p:cond delay="0"/>
                                  </p:stCondLst>
                                  <p:childTnLst>
                                    <p:animClr clrSpc="hsl" dir="cw">
                                      <p:cBhvr override="childStyle">
                                        <p:cTn id="40" dur="500" fill="hold"/>
                                        <p:tgtEl>
                                          <p:spTgt spid="594949">
                                            <p:txEl>
                                              <p:pRg st="0" end="0"/>
                                            </p:txEl>
                                          </p:spTgt>
                                        </p:tgtEl>
                                        <p:attrNameLst>
                                          <p:attrName>style.color</p:attrName>
                                        </p:attrNameLst>
                                      </p:cBhvr>
                                      <p:by>
                                        <p:hsl h="-7200000" s="0" l="0"/>
                                      </p:by>
                                    </p:animClr>
                                    <p:animClr clrSpc="hsl" dir="cw">
                                      <p:cBhvr>
                                        <p:cTn id="41" dur="500" fill="hold"/>
                                        <p:tgtEl>
                                          <p:spTgt spid="594949">
                                            <p:txEl>
                                              <p:pRg st="0" end="0"/>
                                            </p:txEl>
                                          </p:spTgt>
                                        </p:tgtEl>
                                        <p:attrNameLst>
                                          <p:attrName>fillcolor</p:attrName>
                                        </p:attrNameLst>
                                      </p:cBhvr>
                                      <p:by>
                                        <p:hsl h="-7200000" s="0" l="0"/>
                                      </p:by>
                                    </p:animClr>
                                    <p:animClr clrSpc="hsl" dir="cw">
                                      <p:cBhvr>
                                        <p:cTn id="42" dur="500" fill="hold"/>
                                        <p:tgtEl>
                                          <p:spTgt spid="594949">
                                            <p:txEl>
                                              <p:pRg st="0" end="0"/>
                                            </p:txEl>
                                          </p:spTgt>
                                        </p:tgtEl>
                                        <p:attrNameLst>
                                          <p:attrName>stroke.color</p:attrName>
                                        </p:attrNameLst>
                                      </p:cBhvr>
                                      <p:by>
                                        <p:hsl h="-7200000" s="0" l="0"/>
                                      </p:by>
                                    </p:animClr>
                                    <p:set>
                                      <p:cBhvr>
                                        <p:cTn id="43" dur="500" fill="hold"/>
                                        <p:tgtEl>
                                          <p:spTgt spid="594949">
                                            <p:txEl>
                                              <p:pRg st="0" end="0"/>
                                            </p:txEl>
                                          </p:spTgt>
                                        </p:tgtEl>
                                        <p:attrNameLst>
                                          <p:attrName>fill.type</p:attrName>
                                        </p:attrNameLst>
                                      </p:cBhvr>
                                      <p:to>
                                        <p:strVal val="solid"/>
                                      </p:to>
                                    </p:se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500" fill="hold"/>
                                        <p:tgtEl>
                                          <p:spTgt spid="14"/>
                                        </p:tgtEl>
                                        <p:attrNameLst>
                                          <p:attrName>ppt_x</p:attrName>
                                        </p:attrNameLst>
                                      </p:cBhvr>
                                      <p:tavLst>
                                        <p:tav tm="0">
                                          <p:val>
                                            <p:strVal val="#ppt_x"/>
                                          </p:val>
                                        </p:tav>
                                        <p:tav tm="100000">
                                          <p:val>
                                            <p:strVal val="#ppt_x"/>
                                          </p:val>
                                        </p:tav>
                                      </p:tavLst>
                                    </p:anim>
                                    <p:anim calcmode="lin" valueType="num">
                                      <p:cBhvr additive="base">
                                        <p:cTn id="4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noChangeArrowheads="1"/>
          </p:cNvSpPr>
          <p:nvPr>
            <p:ph type="title"/>
          </p:nvPr>
        </p:nvSpPr>
        <p:spPr>
          <a:xfrm>
            <a:off x="1905000" y="206375"/>
            <a:ext cx="5794375" cy="741363"/>
          </a:xfrm>
        </p:spPr>
        <p:txBody>
          <a:bodyPr/>
          <a:lstStyle/>
          <a:p>
            <a:r>
              <a:rPr lang="en-US" altLang="zh-CN" smtClean="0">
                <a:solidFill>
                  <a:srgbClr val="002060"/>
                </a:solidFill>
                <a:ea typeface="宋体" pitchFamily="2" charset="-122"/>
              </a:rPr>
              <a:t>8.1.2  </a:t>
            </a:r>
            <a:r>
              <a:rPr lang="zh-CN" altLang="en-US" smtClean="0">
                <a:solidFill>
                  <a:srgbClr val="002060"/>
                </a:solidFill>
                <a:ea typeface="宋体" pitchFamily="2" charset="-122"/>
              </a:rPr>
              <a:t>转子电路变频器</a:t>
            </a:r>
            <a:endParaRPr lang="zh-CN" altLang="en-US" smtClean="0">
              <a:ea typeface="宋体" pitchFamily="2" charset="-122"/>
            </a:endParaRPr>
          </a:p>
        </p:txBody>
      </p:sp>
      <p:sp>
        <p:nvSpPr>
          <p:cNvPr id="56323" name="内容占位符 2"/>
          <p:cNvSpPr>
            <a:spLocks noGrp="1"/>
          </p:cNvSpPr>
          <p:nvPr>
            <p:ph idx="1"/>
          </p:nvPr>
        </p:nvSpPr>
        <p:spPr>
          <a:xfrm>
            <a:off x="1700213" y="1054100"/>
            <a:ext cx="7177087" cy="4191000"/>
          </a:xfrm>
        </p:spPr>
        <p:txBody>
          <a:bodyPr/>
          <a:lstStyle/>
          <a:p>
            <a:pPr>
              <a:defRPr/>
            </a:pPr>
            <a:r>
              <a:rPr lang="zh-CN" altLang="en-US" dirty="0" smtClean="0">
                <a:solidFill>
                  <a:srgbClr val="0000CC"/>
                </a:solidFill>
                <a:effectLst>
                  <a:outerShdw blurRad="38100" dist="38100" dir="2700000" algn="tl">
                    <a:srgbClr val="000000">
                      <a:alpha val="43137"/>
                    </a:srgbClr>
                  </a:outerShdw>
                </a:effectLst>
                <a:ea typeface="宋体" panose="02010600030101010101" pitchFamily="2" charset="-122"/>
              </a:rPr>
              <a:t>异步电机转子电动势与电流的频率在不同转速下有不同的数值</a:t>
            </a:r>
            <a:r>
              <a:rPr lang="en-US" altLang="zh-CN" dirty="0" smtClean="0">
                <a:ea typeface="宋体" panose="02010600030101010101" pitchFamily="2" charset="-122"/>
              </a:rPr>
              <a:t>,</a:t>
            </a:r>
            <a:r>
              <a:rPr lang="zh-CN" altLang="en-US" dirty="0" smtClean="0">
                <a:solidFill>
                  <a:srgbClr val="0000CC"/>
                </a:solidFill>
                <a:effectLst>
                  <a:outerShdw blurRad="38100" dist="38100" dir="2700000" algn="tl">
                    <a:srgbClr val="000000">
                      <a:alpha val="43137"/>
                    </a:srgbClr>
                  </a:outerShdw>
                </a:effectLst>
                <a:ea typeface="宋体" panose="02010600030101010101" pitchFamily="2" charset="-122"/>
              </a:rPr>
              <a:t>其值与交流电网的频率往往不一致</a:t>
            </a:r>
            <a:r>
              <a:rPr lang="zh-CN" altLang="en-US" dirty="0" smtClean="0">
                <a:ea typeface="宋体" panose="02010600030101010101" pitchFamily="2" charset="-122"/>
              </a:rPr>
              <a:t>，所以</a:t>
            </a:r>
            <a:r>
              <a:rPr lang="zh-CN" altLang="en-US" dirty="0" smtClean="0">
                <a:solidFill>
                  <a:srgbClr val="C00000"/>
                </a:solidFill>
                <a:effectLst>
                  <a:outerShdw blurRad="38100" dist="38100" dir="2700000" algn="tl">
                    <a:srgbClr val="000000">
                      <a:alpha val="43137"/>
                    </a:srgbClr>
                  </a:outerShdw>
                </a:effectLst>
                <a:ea typeface="宋体" panose="02010600030101010101" pitchFamily="2" charset="-122"/>
              </a:rPr>
              <a:t>不能把电机转子直接与交流电网相连</a:t>
            </a:r>
            <a:r>
              <a:rPr lang="zh-CN" altLang="en-US" dirty="0" smtClean="0">
                <a:ea typeface="宋体" panose="02010600030101010101" pitchFamily="2" charset="-122"/>
              </a:rPr>
              <a:t>，必须通过一个</a:t>
            </a:r>
            <a:r>
              <a:rPr lang="zh-CN" altLang="en-US" dirty="0" smtClean="0">
                <a:solidFill>
                  <a:srgbClr val="FF0000"/>
                </a:solidFill>
                <a:effectLst>
                  <a:outerShdw blurRad="38100" dist="38100" dir="2700000" algn="tl">
                    <a:srgbClr val="000000">
                      <a:alpha val="43137"/>
                    </a:srgbClr>
                  </a:outerShdw>
                </a:effectLst>
                <a:ea typeface="宋体" panose="02010600030101010101" pitchFamily="2" charset="-122"/>
              </a:rPr>
              <a:t>中间变换环节</a:t>
            </a:r>
            <a:r>
              <a:rPr lang="zh-CN" altLang="en-US" dirty="0" smtClean="0">
                <a:ea typeface="宋体" panose="02010600030101010101" pitchFamily="2" charset="-122"/>
              </a:rPr>
              <a:t>才能连接到交流电网。</a:t>
            </a:r>
          </a:p>
        </p:txBody>
      </p:sp>
      <p:sp>
        <p:nvSpPr>
          <p:cNvPr id="20483" name="Rectangle 2"/>
          <p:cNvSpPr txBox="1">
            <a:spLocks noChangeArrowheads="1"/>
          </p:cNvSpPr>
          <p:nvPr/>
        </p:nvSpPr>
        <p:spPr bwMode="auto">
          <a:xfrm>
            <a:off x="3414713" y="6143625"/>
            <a:ext cx="4330700" cy="461963"/>
          </a:xfrm>
          <a:prstGeom prst="rect">
            <a:avLst/>
          </a:prstGeom>
          <a:noFill/>
          <a:ln w="9525">
            <a:noFill/>
            <a:miter lim="800000"/>
            <a:headEnd/>
            <a:tailEnd/>
          </a:ln>
        </p:spPr>
        <p:txBody>
          <a:bodyPr lIns="0" tIns="0" bIns="0" anchor="ctr"/>
          <a:lstStyle/>
          <a:p>
            <a:pPr>
              <a:buSzPct val="75000"/>
              <a:buFontTx/>
              <a:buNone/>
            </a:pPr>
            <a:r>
              <a:rPr lang="zh-CN" altLang="en-US" sz="1400">
                <a:solidFill>
                  <a:schemeClr val="tx1"/>
                </a:solidFill>
              </a:rPr>
              <a:t>绕线转子异步电机转子变频控制系统</a:t>
            </a:r>
            <a:r>
              <a:rPr lang="zh-CN" altLang="en-US" sz="1400">
                <a:solidFill>
                  <a:schemeClr val="tx1"/>
                </a:solidFill>
                <a:latin typeface="Times New Roman" pitchFamily="18" charset="0"/>
              </a:rPr>
              <a:t>的基本结构</a:t>
            </a:r>
          </a:p>
        </p:txBody>
      </p:sp>
      <p:grpSp>
        <p:nvGrpSpPr>
          <p:cNvPr id="2" name="Group 3"/>
          <p:cNvGrpSpPr>
            <a:grpSpLocks/>
          </p:cNvGrpSpPr>
          <p:nvPr/>
        </p:nvGrpSpPr>
        <p:grpSpPr bwMode="auto">
          <a:xfrm>
            <a:off x="2708275" y="2193925"/>
            <a:ext cx="6167438" cy="3497263"/>
            <a:chOff x="998" y="1382"/>
            <a:chExt cx="3885" cy="2203"/>
          </a:xfrm>
        </p:grpSpPr>
        <p:sp>
          <p:nvSpPr>
            <p:cNvPr id="20485" name="Line 4"/>
            <p:cNvSpPr>
              <a:spLocks noChangeShapeType="1"/>
            </p:cNvSpPr>
            <p:nvPr/>
          </p:nvSpPr>
          <p:spPr bwMode="auto">
            <a:xfrm>
              <a:off x="998" y="1641"/>
              <a:ext cx="3560" cy="0"/>
            </a:xfrm>
            <a:prstGeom prst="line">
              <a:avLst/>
            </a:prstGeom>
            <a:noFill/>
            <a:ln w="25400">
              <a:solidFill>
                <a:schemeClr val="tx1"/>
              </a:solidFill>
              <a:miter lim="800000"/>
              <a:headEnd/>
              <a:tailEnd/>
            </a:ln>
          </p:spPr>
          <p:txBody>
            <a:bodyPr/>
            <a:lstStyle/>
            <a:p>
              <a:endParaRPr lang="zh-CN" altLang="en-US"/>
            </a:p>
          </p:txBody>
        </p:sp>
        <p:sp>
          <p:nvSpPr>
            <p:cNvPr id="20486" name="Line 5"/>
            <p:cNvSpPr>
              <a:spLocks noChangeShapeType="1"/>
            </p:cNvSpPr>
            <p:nvPr/>
          </p:nvSpPr>
          <p:spPr bwMode="auto">
            <a:xfrm flipV="1">
              <a:off x="1511" y="3389"/>
              <a:ext cx="848" cy="0"/>
            </a:xfrm>
            <a:prstGeom prst="line">
              <a:avLst/>
            </a:prstGeom>
            <a:noFill/>
            <a:ln w="25400">
              <a:solidFill>
                <a:schemeClr val="tx1"/>
              </a:solidFill>
              <a:miter lim="800000"/>
              <a:headEnd/>
              <a:tailEnd/>
            </a:ln>
          </p:spPr>
          <p:txBody>
            <a:bodyPr/>
            <a:lstStyle/>
            <a:p>
              <a:endParaRPr lang="zh-CN" altLang="en-US"/>
            </a:p>
          </p:txBody>
        </p:sp>
        <p:sp>
          <p:nvSpPr>
            <p:cNvPr id="20487" name="Line 6"/>
            <p:cNvSpPr>
              <a:spLocks noChangeShapeType="1"/>
            </p:cNvSpPr>
            <p:nvPr/>
          </p:nvSpPr>
          <p:spPr bwMode="auto">
            <a:xfrm flipV="1">
              <a:off x="1514" y="2162"/>
              <a:ext cx="0" cy="315"/>
            </a:xfrm>
            <a:prstGeom prst="line">
              <a:avLst/>
            </a:prstGeom>
            <a:noFill/>
            <a:ln w="25400">
              <a:solidFill>
                <a:schemeClr val="tx1"/>
              </a:solidFill>
              <a:miter lim="800000"/>
              <a:headEnd/>
              <a:tailEnd/>
            </a:ln>
          </p:spPr>
          <p:txBody>
            <a:bodyPr/>
            <a:lstStyle/>
            <a:p>
              <a:endParaRPr lang="zh-CN" altLang="en-US"/>
            </a:p>
          </p:txBody>
        </p:sp>
        <p:grpSp>
          <p:nvGrpSpPr>
            <p:cNvPr id="20488" name="Group 7"/>
            <p:cNvGrpSpPr>
              <a:grpSpLocks/>
            </p:cNvGrpSpPr>
            <p:nvPr/>
          </p:nvGrpSpPr>
          <p:grpSpPr bwMode="auto">
            <a:xfrm>
              <a:off x="1280" y="2481"/>
              <a:ext cx="468" cy="468"/>
              <a:chOff x="1303" y="2608"/>
              <a:chExt cx="468" cy="468"/>
            </a:xfrm>
          </p:grpSpPr>
          <p:sp>
            <p:nvSpPr>
              <p:cNvPr id="20489" name="Oval 8"/>
              <p:cNvSpPr>
                <a:spLocks noChangeArrowheads="1"/>
              </p:cNvSpPr>
              <p:nvPr/>
            </p:nvSpPr>
            <p:spPr bwMode="auto">
              <a:xfrm>
                <a:off x="1303" y="2608"/>
                <a:ext cx="468" cy="468"/>
              </a:xfrm>
              <a:prstGeom prst="ellipse">
                <a:avLst/>
              </a:prstGeom>
              <a:noFill/>
              <a:ln w="19050">
                <a:solidFill>
                  <a:schemeClr val="tx1"/>
                </a:solidFill>
                <a:miter lim="800000"/>
                <a:headEnd/>
                <a:tailEnd/>
              </a:ln>
            </p:spPr>
            <p:txBody>
              <a:bodyPr wrap="none" anchor="ctr"/>
              <a:lstStyle/>
              <a:p>
                <a:endParaRPr lang="zh-CN" altLang="en-US"/>
              </a:p>
            </p:txBody>
          </p:sp>
          <p:sp>
            <p:nvSpPr>
              <p:cNvPr id="20490" name="Oval 9"/>
              <p:cNvSpPr>
                <a:spLocks noChangeArrowheads="1"/>
              </p:cNvSpPr>
              <p:nvPr/>
            </p:nvSpPr>
            <p:spPr bwMode="auto">
              <a:xfrm>
                <a:off x="1385" y="2690"/>
                <a:ext cx="306" cy="306"/>
              </a:xfrm>
              <a:prstGeom prst="ellipse">
                <a:avLst/>
              </a:prstGeom>
              <a:noFill/>
              <a:ln w="19050">
                <a:solidFill>
                  <a:schemeClr val="tx1"/>
                </a:solidFill>
                <a:miter lim="800000"/>
                <a:headEnd/>
                <a:tailEnd/>
              </a:ln>
            </p:spPr>
            <p:txBody>
              <a:bodyPr wrap="none" anchor="ctr"/>
              <a:lstStyle/>
              <a:p>
                <a:endParaRPr lang="zh-CN" altLang="en-US"/>
              </a:p>
            </p:txBody>
          </p:sp>
        </p:grpSp>
        <p:sp>
          <p:nvSpPr>
            <p:cNvPr id="20491" name="Line 10"/>
            <p:cNvSpPr>
              <a:spLocks noChangeShapeType="1"/>
            </p:cNvSpPr>
            <p:nvPr/>
          </p:nvSpPr>
          <p:spPr bwMode="auto">
            <a:xfrm flipH="1" flipV="1">
              <a:off x="1514" y="2863"/>
              <a:ext cx="5" cy="531"/>
            </a:xfrm>
            <a:prstGeom prst="line">
              <a:avLst/>
            </a:prstGeom>
            <a:noFill/>
            <a:ln w="25400">
              <a:solidFill>
                <a:schemeClr val="tx1"/>
              </a:solidFill>
              <a:miter lim="800000"/>
              <a:headEnd/>
              <a:tailEnd/>
            </a:ln>
          </p:spPr>
          <p:txBody>
            <a:bodyPr/>
            <a:lstStyle/>
            <a:p>
              <a:endParaRPr lang="zh-CN" altLang="en-US"/>
            </a:p>
          </p:txBody>
        </p:sp>
        <p:grpSp>
          <p:nvGrpSpPr>
            <p:cNvPr id="20492" name="Group 11"/>
            <p:cNvGrpSpPr>
              <a:grpSpLocks/>
            </p:cNvGrpSpPr>
            <p:nvPr/>
          </p:nvGrpSpPr>
          <p:grpSpPr bwMode="auto">
            <a:xfrm>
              <a:off x="1463" y="1721"/>
              <a:ext cx="91" cy="187"/>
              <a:chOff x="1497" y="1752"/>
              <a:chExt cx="91" cy="187"/>
            </a:xfrm>
          </p:grpSpPr>
          <p:sp>
            <p:nvSpPr>
              <p:cNvPr id="20493" name="Line 12"/>
              <p:cNvSpPr>
                <a:spLocks noChangeShapeType="1"/>
              </p:cNvSpPr>
              <p:nvPr/>
            </p:nvSpPr>
            <p:spPr bwMode="auto">
              <a:xfrm flipV="1">
                <a:off x="1497" y="1752"/>
                <a:ext cx="91" cy="91"/>
              </a:xfrm>
              <a:prstGeom prst="line">
                <a:avLst/>
              </a:prstGeom>
              <a:noFill/>
              <a:ln w="19050">
                <a:solidFill>
                  <a:schemeClr val="tx1"/>
                </a:solidFill>
                <a:miter lim="800000"/>
                <a:headEnd/>
                <a:tailEnd/>
              </a:ln>
            </p:spPr>
            <p:txBody>
              <a:bodyPr/>
              <a:lstStyle/>
              <a:p>
                <a:endParaRPr lang="zh-CN" altLang="en-US"/>
              </a:p>
            </p:txBody>
          </p:sp>
          <p:sp>
            <p:nvSpPr>
              <p:cNvPr id="20494" name="Line 13"/>
              <p:cNvSpPr>
                <a:spLocks noChangeShapeType="1"/>
              </p:cNvSpPr>
              <p:nvPr/>
            </p:nvSpPr>
            <p:spPr bwMode="auto">
              <a:xfrm flipV="1">
                <a:off x="1497" y="1797"/>
                <a:ext cx="91" cy="91"/>
              </a:xfrm>
              <a:prstGeom prst="line">
                <a:avLst/>
              </a:prstGeom>
              <a:noFill/>
              <a:ln w="19050">
                <a:solidFill>
                  <a:schemeClr val="tx1"/>
                </a:solidFill>
                <a:miter lim="800000"/>
                <a:headEnd/>
                <a:tailEnd/>
              </a:ln>
            </p:spPr>
            <p:txBody>
              <a:bodyPr/>
              <a:lstStyle/>
              <a:p>
                <a:endParaRPr lang="zh-CN" altLang="en-US"/>
              </a:p>
            </p:txBody>
          </p:sp>
          <p:sp>
            <p:nvSpPr>
              <p:cNvPr id="20495" name="Line 14"/>
              <p:cNvSpPr>
                <a:spLocks noChangeShapeType="1"/>
              </p:cNvSpPr>
              <p:nvPr/>
            </p:nvSpPr>
            <p:spPr bwMode="auto">
              <a:xfrm flipV="1">
                <a:off x="1497" y="1848"/>
                <a:ext cx="91" cy="91"/>
              </a:xfrm>
              <a:prstGeom prst="line">
                <a:avLst/>
              </a:prstGeom>
              <a:noFill/>
              <a:ln w="19050">
                <a:solidFill>
                  <a:schemeClr val="tx1"/>
                </a:solidFill>
                <a:miter lim="800000"/>
                <a:headEnd/>
                <a:tailEnd/>
              </a:ln>
            </p:spPr>
            <p:txBody>
              <a:bodyPr/>
              <a:lstStyle/>
              <a:p>
                <a:endParaRPr lang="zh-CN" altLang="en-US"/>
              </a:p>
            </p:txBody>
          </p:sp>
        </p:grpSp>
        <p:grpSp>
          <p:nvGrpSpPr>
            <p:cNvPr id="20496" name="Group 15"/>
            <p:cNvGrpSpPr>
              <a:grpSpLocks/>
            </p:cNvGrpSpPr>
            <p:nvPr/>
          </p:nvGrpSpPr>
          <p:grpSpPr bwMode="auto">
            <a:xfrm>
              <a:off x="1463" y="2237"/>
              <a:ext cx="91" cy="187"/>
              <a:chOff x="1497" y="1752"/>
              <a:chExt cx="91" cy="187"/>
            </a:xfrm>
          </p:grpSpPr>
          <p:sp>
            <p:nvSpPr>
              <p:cNvPr id="20497" name="Line 16"/>
              <p:cNvSpPr>
                <a:spLocks noChangeShapeType="1"/>
              </p:cNvSpPr>
              <p:nvPr/>
            </p:nvSpPr>
            <p:spPr bwMode="auto">
              <a:xfrm flipV="1">
                <a:off x="1497" y="1752"/>
                <a:ext cx="91" cy="91"/>
              </a:xfrm>
              <a:prstGeom prst="line">
                <a:avLst/>
              </a:prstGeom>
              <a:noFill/>
              <a:ln w="19050">
                <a:solidFill>
                  <a:schemeClr val="tx1"/>
                </a:solidFill>
                <a:miter lim="800000"/>
                <a:headEnd/>
                <a:tailEnd/>
              </a:ln>
            </p:spPr>
            <p:txBody>
              <a:bodyPr/>
              <a:lstStyle/>
              <a:p>
                <a:endParaRPr lang="zh-CN" altLang="en-US"/>
              </a:p>
            </p:txBody>
          </p:sp>
          <p:sp>
            <p:nvSpPr>
              <p:cNvPr id="20498" name="Line 17"/>
              <p:cNvSpPr>
                <a:spLocks noChangeShapeType="1"/>
              </p:cNvSpPr>
              <p:nvPr/>
            </p:nvSpPr>
            <p:spPr bwMode="auto">
              <a:xfrm flipV="1">
                <a:off x="1497" y="1797"/>
                <a:ext cx="91" cy="91"/>
              </a:xfrm>
              <a:prstGeom prst="line">
                <a:avLst/>
              </a:prstGeom>
              <a:noFill/>
              <a:ln w="19050">
                <a:solidFill>
                  <a:schemeClr val="tx1"/>
                </a:solidFill>
                <a:miter lim="800000"/>
                <a:headEnd/>
                <a:tailEnd/>
              </a:ln>
            </p:spPr>
            <p:txBody>
              <a:bodyPr/>
              <a:lstStyle/>
              <a:p>
                <a:endParaRPr lang="zh-CN" altLang="en-US"/>
              </a:p>
            </p:txBody>
          </p:sp>
          <p:sp>
            <p:nvSpPr>
              <p:cNvPr id="20499" name="Line 18"/>
              <p:cNvSpPr>
                <a:spLocks noChangeShapeType="1"/>
              </p:cNvSpPr>
              <p:nvPr/>
            </p:nvSpPr>
            <p:spPr bwMode="auto">
              <a:xfrm flipV="1">
                <a:off x="1497" y="1848"/>
                <a:ext cx="91" cy="91"/>
              </a:xfrm>
              <a:prstGeom prst="line">
                <a:avLst/>
              </a:prstGeom>
              <a:noFill/>
              <a:ln w="19050">
                <a:solidFill>
                  <a:schemeClr val="tx1"/>
                </a:solidFill>
                <a:miter lim="800000"/>
                <a:headEnd/>
                <a:tailEnd/>
              </a:ln>
            </p:spPr>
            <p:txBody>
              <a:bodyPr/>
              <a:lstStyle/>
              <a:p>
                <a:endParaRPr lang="zh-CN" altLang="en-US"/>
              </a:p>
            </p:txBody>
          </p:sp>
        </p:grpSp>
        <p:grpSp>
          <p:nvGrpSpPr>
            <p:cNvPr id="20500" name="Group 19"/>
            <p:cNvGrpSpPr>
              <a:grpSpLocks/>
            </p:cNvGrpSpPr>
            <p:nvPr/>
          </p:nvGrpSpPr>
          <p:grpSpPr bwMode="auto">
            <a:xfrm>
              <a:off x="1463" y="2997"/>
              <a:ext cx="91" cy="187"/>
              <a:chOff x="1497" y="1752"/>
              <a:chExt cx="91" cy="187"/>
            </a:xfrm>
          </p:grpSpPr>
          <p:sp>
            <p:nvSpPr>
              <p:cNvPr id="20501" name="Line 20"/>
              <p:cNvSpPr>
                <a:spLocks noChangeShapeType="1"/>
              </p:cNvSpPr>
              <p:nvPr/>
            </p:nvSpPr>
            <p:spPr bwMode="auto">
              <a:xfrm flipV="1">
                <a:off x="1497" y="1752"/>
                <a:ext cx="91" cy="91"/>
              </a:xfrm>
              <a:prstGeom prst="line">
                <a:avLst/>
              </a:prstGeom>
              <a:noFill/>
              <a:ln w="19050">
                <a:solidFill>
                  <a:schemeClr val="tx1"/>
                </a:solidFill>
                <a:miter lim="800000"/>
                <a:headEnd/>
                <a:tailEnd/>
              </a:ln>
            </p:spPr>
            <p:txBody>
              <a:bodyPr/>
              <a:lstStyle/>
              <a:p>
                <a:endParaRPr lang="zh-CN" altLang="en-US"/>
              </a:p>
            </p:txBody>
          </p:sp>
          <p:sp>
            <p:nvSpPr>
              <p:cNvPr id="20502" name="Line 21"/>
              <p:cNvSpPr>
                <a:spLocks noChangeShapeType="1"/>
              </p:cNvSpPr>
              <p:nvPr/>
            </p:nvSpPr>
            <p:spPr bwMode="auto">
              <a:xfrm flipV="1">
                <a:off x="1497" y="1797"/>
                <a:ext cx="91" cy="91"/>
              </a:xfrm>
              <a:prstGeom prst="line">
                <a:avLst/>
              </a:prstGeom>
              <a:noFill/>
              <a:ln w="19050">
                <a:solidFill>
                  <a:schemeClr val="tx1"/>
                </a:solidFill>
                <a:miter lim="800000"/>
                <a:headEnd/>
                <a:tailEnd/>
              </a:ln>
            </p:spPr>
            <p:txBody>
              <a:bodyPr/>
              <a:lstStyle/>
              <a:p>
                <a:endParaRPr lang="zh-CN" altLang="en-US"/>
              </a:p>
            </p:txBody>
          </p:sp>
          <p:sp>
            <p:nvSpPr>
              <p:cNvPr id="20503" name="Line 22"/>
              <p:cNvSpPr>
                <a:spLocks noChangeShapeType="1"/>
              </p:cNvSpPr>
              <p:nvPr/>
            </p:nvSpPr>
            <p:spPr bwMode="auto">
              <a:xfrm flipV="1">
                <a:off x="1497" y="1848"/>
                <a:ext cx="91" cy="91"/>
              </a:xfrm>
              <a:prstGeom prst="line">
                <a:avLst/>
              </a:prstGeom>
              <a:noFill/>
              <a:ln w="19050">
                <a:solidFill>
                  <a:schemeClr val="tx1"/>
                </a:solidFill>
                <a:miter lim="800000"/>
                <a:headEnd/>
                <a:tailEnd/>
              </a:ln>
            </p:spPr>
            <p:txBody>
              <a:bodyPr/>
              <a:lstStyle/>
              <a:p>
                <a:endParaRPr lang="zh-CN" altLang="en-US"/>
              </a:p>
            </p:txBody>
          </p:sp>
        </p:grpSp>
        <p:sp>
          <p:nvSpPr>
            <p:cNvPr id="20504" name="Line 23"/>
            <p:cNvSpPr>
              <a:spLocks noChangeShapeType="1"/>
            </p:cNvSpPr>
            <p:nvPr/>
          </p:nvSpPr>
          <p:spPr bwMode="auto">
            <a:xfrm flipH="1" flipV="1">
              <a:off x="1515" y="1641"/>
              <a:ext cx="0" cy="340"/>
            </a:xfrm>
            <a:prstGeom prst="line">
              <a:avLst/>
            </a:prstGeom>
            <a:noFill/>
            <a:ln w="25400">
              <a:solidFill>
                <a:schemeClr val="tx1"/>
              </a:solidFill>
              <a:miter lim="800000"/>
              <a:headEnd/>
              <a:tailEnd/>
            </a:ln>
          </p:spPr>
          <p:txBody>
            <a:bodyPr/>
            <a:lstStyle/>
            <a:p>
              <a:endParaRPr lang="zh-CN" altLang="en-US"/>
            </a:p>
          </p:txBody>
        </p:sp>
        <p:sp>
          <p:nvSpPr>
            <p:cNvPr id="20505" name="Line 24"/>
            <p:cNvSpPr>
              <a:spLocks noChangeShapeType="1"/>
            </p:cNvSpPr>
            <p:nvPr/>
          </p:nvSpPr>
          <p:spPr bwMode="auto">
            <a:xfrm flipV="1">
              <a:off x="1512" y="2052"/>
              <a:ext cx="124" cy="113"/>
            </a:xfrm>
            <a:prstGeom prst="line">
              <a:avLst/>
            </a:prstGeom>
            <a:noFill/>
            <a:ln w="25400">
              <a:solidFill>
                <a:schemeClr val="tx1"/>
              </a:solidFill>
              <a:miter lim="800000"/>
              <a:headEnd/>
              <a:tailEnd/>
            </a:ln>
          </p:spPr>
          <p:txBody>
            <a:bodyPr/>
            <a:lstStyle/>
            <a:p>
              <a:endParaRPr lang="zh-CN" altLang="en-US"/>
            </a:p>
          </p:txBody>
        </p:sp>
        <p:sp>
          <p:nvSpPr>
            <p:cNvPr id="20506" name="Line 25"/>
            <p:cNvSpPr>
              <a:spLocks noChangeShapeType="1"/>
            </p:cNvSpPr>
            <p:nvPr/>
          </p:nvSpPr>
          <p:spPr bwMode="auto">
            <a:xfrm flipV="1">
              <a:off x="4111" y="2855"/>
              <a:ext cx="0" cy="539"/>
            </a:xfrm>
            <a:prstGeom prst="line">
              <a:avLst/>
            </a:prstGeom>
            <a:noFill/>
            <a:ln w="25400">
              <a:solidFill>
                <a:schemeClr val="tx1"/>
              </a:solidFill>
              <a:miter lim="800000"/>
              <a:headEnd/>
              <a:tailEnd/>
            </a:ln>
          </p:spPr>
          <p:txBody>
            <a:bodyPr/>
            <a:lstStyle/>
            <a:p>
              <a:endParaRPr lang="zh-CN" altLang="en-US"/>
            </a:p>
          </p:txBody>
        </p:sp>
        <p:grpSp>
          <p:nvGrpSpPr>
            <p:cNvPr id="20507" name="Group 26"/>
            <p:cNvGrpSpPr>
              <a:grpSpLocks/>
            </p:cNvGrpSpPr>
            <p:nvPr/>
          </p:nvGrpSpPr>
          <p:grpSpPr bwMode="auto">
            <a:xfrm>
              <a:off x="4063" y="1715"/>
              <a:ext cx="91" cy="187"/>
              <a:chOff x="1497" y="1752"/>
              <a:chExt cx="91" cy="187"/>
            </a:xfrm>
          </p:grpSpPr>
          <p:sp>
            <p:nvSpPr>
              <p:cNvPr id="20508" name="Line 27"/>
              <p:cNvSpPr>
                <a:spLocks noChangeShapeType="1"/>
              </p:cNvSpPr>
              <p:nvPr/>
            </p:nvSpPr>
            <p:spPr bwMode="auto">
              <a:xfrm flipV="1">
                <a:off x="1497" y="1752"/>
                <a:ext cx="91" cy="91"/>
              </a:xfrm>
              <a:prstGeom prst="line">
                <a:avLst/>
              </a:prstGeom>
              <a:noFill/>
              <a:ln w="19050">
                <a:solidFill>
                  <a:schemeClr val="tx1"/>
                </a:solidFill>
                <a:miter lim="800000"/>
                <a:headEnd/>
                <a:tailEnd/>
              </a:ln>
            </p:spPr>
            <p:txBody>
              <a:bodyPr/>
              <a:lstStyle/>
              <a:p>
                <a:endParaRPr lang="zh-CN" altLang="en-US"/>
              </a:p>
            </p:txBody>
          </p:sp>
          <p:sp>
            <p:nvSpPr>
              <p:cNvPr id="20509" name="Line 28"/>
              <p:cNvSpPr>
                <a:spLocks noChangeShapeType="1"/>
              </p:cNvSpPr>
              <p:nvPr/>
            </p:nvSpPr>
            <p:spPr bwMode="auto">
              <a:xfrm flipV="1">
                <a:off x="1497" y="1797"/>
                <a:ext cx="91" cy="91"/>
              </a:xfrm>
              <a:prstGeom prst="line">
                <a:avLst/>
              </a:prstGeom>
              <a:noFill/>
              <a:ln w="19050">
                <a:solidFill>
                  <a:schemeClr val="tx1"/>
                </a:solidFill>
                <a:miter lim="800000"/>
                <a:headEnd/>
                <a:tailEnd/>
              </a:ln>
            </p:spPr>
            <p:txBody>
              <a:bodyPr/>
              <a:lstStyle/>
              <a:p>
                <a:endParaRPr lang="zh-CN" altLang="en-US"/>
              </a:p>
            </p:txBody>
          </p:sp>
          <p:sp>
            <p:nvSpPr>
              <p:cNvPr id="20510" name="Line 29"/>
              <p:cNvSpPr>
                <a:spLocks noChangeShapeType="1"/>
              </p:cNvSpPr>
              <p:nvPr/>
            </p:nvSpPr>
            <p:spPr bwMode="auto">
              <a:xfrm flipV="1">
                <a:off x="1497" y="1848"/>
                <a:ext cx="91" cy="91"/>
              </a:xfrm>
              <a:prstGeom prst="line">
                <a:avLst/>
              </a:prstGeom>
              <a:noFill/>
              <a:ln w="19050">
                <a:solidFill>
                  <a:schemeClr val="tx1"/>
                </a:solidFill>
                <a:miter lim="800000"/>
                <a:headEnd/>
                <a:tailEnd/>
              </a:ln>
            </p:spPr>
            <p:txBody>
              <a:bodyPr/>
              <a:lstStyle/>
              <a:p>
                <a:endParaRPr lang="zh-CN" altLang="en-US"/>
              </a:p>
            </p:txBody>
          </p:sp>
        </p:grpSp>
        <p:sp>
          <p:nvSpPr>
            <p:cNvPr id="20511" name="Line 30"/>
            <p:cNvSpPr>
              <a:spLocks noChangeShapeType="1"/>
            </p:cNvSpPr>
            <p:nvPr/>
          </p:nvSpPr>
          <p:spPr bwMode="auto">
            <a:xfrm flipH="1" flipV="1">
              <a:off x="4115" y="1635"/>
              <a:ext cx="0" cy="340"/>
            </a:xfrm>
            <a:prstGeom prst="line">
              <a:avLst/>
            </a:prstGeom>
            <a:noFill/>
            <a:ln w="25400">
              <a:solidFill>
                <a:schemeClr val="tx1"/>
              </a:solidFill>
              <a:miter lim="800000"/>
              <a:headEnd/>
              <a:tailEnd/>
            </a:ln>
          </p:spPr>
          <p:txBody>
            <a:bodyPr/>
            <a:lstStyle/>
            <a:p>
              <a:endParaRPr lang="zh-CN" altLang="en-US"/>
            </a:p>
          </p:txBody>
        </p:sp>
        <p:sp>
          <p:nvSpPr>
            <p:cNvPr id="20512" name="Line 31"/>
            <p:cNvSpPr>
              <a:spLocks noChangeShapeType="1"/>
            </p:cNvSpPr>
            <p:nvPr/>
          </p:nvSpPr>
          <p:spPr bwMode="auto">
            <a:xfrm flipV="1">
              <a:off x="4109" y="2046"/>
              <a:ext cx="124" cy="113"/>
            </a:xfrm>
            <a:prstGeom prst="line">
              <a:avLst/>
            </a:prstGeom>
            <a:noFill/>
            <a:ln w="25400">
              <a:solidFill>
                <a:schemeClr val="tx1"/>
              </a:solidFill>
              <a:miter lim="800000"/>
              <a:headEnd/>
              <a:tailEnd/>
            </a:ln>
          </p:spPr>
          <p:txBody>
            <a:bodyPr/>
            <a:lstStyle/>
            <a:p>
              <a:endParaRPr lang="zh-CN" altLang="en-US"/>
            </a:p>
          </p:txBody>
        </p:sp>
        <p:grpSp>
          <p:nvGrpSpPr>
            <p:cNvPr id="20513" name="Group 32"/>
            <p:cNvGrpSpPr>
              <a:grpSpLocks/>
            </p:cNvGrpSpPr>
            <p:nvPr/>
          </p:nvGrpSpPr>
          <p:grpSpPr bwMode="auto">
            <a:xfrm>
              <a:off x="3973" y="2409"/>
              <a:ext cx="273" cy="445"/>
              <a:chOff x="3996" y="2462"/>
              <a:chExt cx="273" cy="445"/>
            </a:xfrm>
          </p:grpSpPr>
          <p:sp>
            <p:nvSpPr>
              <p:cNvPr id="20514" name="Oval 33"/>
              <p:cNvSpPr>
                <a:spLocks noChangeArrowheads="1"/>
              </p:cNvSpPr>
              <p:nvPr/>
            </p:nvSpPr>
            <p:spPr bwMode="auto">
              <a:xfrm>
                <a:off x="3997" y="2462"/>
                <a:ext cx="272" cy="272"/>
              </a:xfrm>
              <a:prstGeom prst="ellipse">
                <a:avLst/>
              </a:prstGeom>
              <a:noFill/>
              <a:ln w="19050">
                <a:solidFill>
                  <a:schemeClr val="tx1"/>
                </a:solidFill>
                <a:miter lim="800000"/>
                <a:headEnd/>
                <a:tailEnd/>
              </a:ln>
            </p:spPr>
            <p:txBody>
              <a:bodyPr wrap="none" anchor="ctr"/>
              <a:lstStyle/>
              <a:p>
                <a:endParaRPr lang="zh-CN" altLang="en-US"/>
              </a:p>
            </p:txBody>
          </p:sp>
          <p:sp>
            <p:nvSpPr>
              <p:cNvPr id="20515" name="Oval 34"/>
              <p:cNvSpPr>
                <a:spLocks noChangeArrowheads="1"/>
              </p:cNvSpPr>
              <p:nvPr/>
            </p:nvSpPr>
            <p:spPr bwMode="auto">
              <a:xfrm>
                <a:off x="3996" y="2635"/>
                <a:ext cx="272" cy="272"/>
              </a:xfrm>
              <a:prstGeom prst="ellipse">
                <a:avLst/>
              </a:prstGeom>
              <a:noFill/>
              <a:ln w="19050">
                <a:solidFill>
                  <a:schemeClr val="tx1"/>
                </a:solidFill>
                <a:miter lim="800000"/>
                <a:headEnd/>
                <a:tailEnd/>
              </a:ln>
            </p:spPr>
            <p:txBody>
              <a:bodyPr wrap="none" anchor="ctr"/>
              <a:lstStyle/>
              <a:p>
                <a:endParaRPr lang="zh-CN" altLang="en-US"/>
              </a:p>
            </p:txBody>
          </p:sp>
        </p:grpSp>
        <p:sp>
          <p:nvSpPr>
            <p:cNvPr id="20516" name="Line 35"/>
            <p:cNvSpPr>
              <a:spLocks noChangeShapeType="1"/>
            </p:cNvSpPr>
            <p:nvPr/>
          </p:nvSpPr>
          <p:spPr bwMode="auto">
            <a:xfrm flipV="1">
              <a:off x="4111" y="2155"/>
              <a:ext cx="0" cy="257"/>
            </a:xfrm>
            <a:prstGeom prst="line">
              <a:avLst/>
            </a:prstGeom>
            <a:noFill/>
            <a:ln w="25400">
              <a:solidFill>
                <a:schemeClr val="tx1"/>
              </a:solidFill>
              <a:miter lim="800000"/>
              <a:headEnd/>
              <a:tailEnd/>
            </a:ln>
          </p:spPr>
          <p:txBody>
            <a:bodyPr/>
            <a:lstStyle/>
            <a:p>
              <a:endParaRPr lang="zh-CN" altLang="en-US"/>
            </a:p>
          </p:txBody>
        </p:sp>
        <p:sp>
          <p:nvSpPr>
            <p:cNvPr id="20517" name="Line 36"/>
            <p:cNvSpPr>
              <a:spLocks noChangeShapeType="1"/>
            </p:cNvSpPr>
            <p:nvPr/>
          </p:nvSpPr>
          <p:spPr bwMode="auto">
            <a:xfrm>
              <a:off x="3283" y="3394"/>
              <a:ext cx="828" cy="0"/>
            </a:xfrm>
            <a:prstGeom prst="line">
              <a:avLst/>
            </a:prstGeom>
            <a:noFill/>
            <a:ln w="25400">
              <a:solidFill>
                <a:schemeClr val="tx1"/>
              </a:solidFill>
              <a:miter lim="800000"/>
              <a:headEnd/>
              <a:tailEnd/>
            </a:ln>
          </p:spPr>
          <p:txBody>
            <a:bodyPr/>
            <a:lstStyle/>
            <a:p>
              <a:endParaRPr lang="zh-CN" altLang="en-US"/>
            </a:p>
          </p:txBody>
        </p:sp>
        <p:grpSp>
          <p:nvGrpSpPr>
            <p:cNvPr id="20518" name="Group 37"/>
            <p:cNvGrpSpPr>
              <a:grpSpLocks/>
            </p:cNvGrpSpPr>
            <p:nvPr/>
          </p:nvGrpSpPr>
          <p:grpSpPr bwMode="auto">
            <a:xfrm>
              <a:off x="2369" y="3142"/>
              <a:ext cx="908" cy="443"/>
              <a:chOff x="2369" y="3142"/>
              <a:chExt cx="908" cy="443"/>
            </a:xfrm>
          </p:grpSpPr>
          <p:sp>
            <p:nvSpPr>
              <p:cNvPr id="33" name="Rectangle 38"/>
              <p:cNvSpPr>
                <a:spLocks noChangeArrowheads="1"/>
              </p:cNvSpPr>
              <p:nvPr/>
            </p:nvSpPr>
            <p:spPr bwMode="auto">
              <a:xfrm>
                <a:off x="2401" y="3142"/>
                <a:ext cx="840" cy="443"/>
              </a:xfrm>
              <a:prstGeom prst="rect">
                <a:avLst/>
              </a:prstGeom>
              <a:noFill/>
              <a:ln w="22225">
                <a:noFill/>
                <a:miter lim="800000"/>
              </a:ln>
            </p:spPr>
            <p:txBody>
              <a:bodyPr wrap="none" anchor="ctr"/>
              <a:lstStyle/>
              <a:p>
                <a:pPr algn="ctr">
                  <a:defRPr/>
                </a:pPr>
                <a:r>
                  <a:rPr kumimoji="1" lang="zh-CN" altLang="en-US" sz="1600" dirty="0">
                    <a:solidFill>
                      <a:schemeClr val="tx1"/>
                    </a:solidFill>
                    <a:effectLst>
                      <a:outerShdw blurRad="38100" dist="38100" dir="2700000" algn="tl">
                        <a:srgbClr val="000000">
                          <a:alpha val="43137"/>
                        </a:srgbClr>
                      </a:outerShdw>
                    </a:effectLst>
                    <a:latin typeface="Tahoma" panose="020B0604030504040204" pitchFamily="34" charset="0"/>
                  </a:rPr>
                  <a:t>功率变换单元</a:t>
                </a:r>
              </a:p>
            </p:txBody>
          </p:sp>
          <p:sp>
            <p:nvSpPr>
              <p:cNvPr id="20520" name="Rectangle 39"/>
              <p:cNvSpPr>
                <a:spLocks noChangeArrowheads="1"/>
              </p:cNvSpPr>
              <p:nvPr/>
            </p:nvSpPr>
            <p:spPr bwMode="auto">
              <a:xfrm>
                <a:off x="2369" y="3172"/>
                <a:ext cx="908" cy="408"/>
              </a:xfrm>
              <a:prstGeom prst="rect">
                <a:avLst/>
              </a:prstGeom>
              <a:noFill/>
              <a:ln w="22225">
                <a:solidFill>
                  <a:schemeClr val="tx1"/>
                </a:solidFill>
                <a:miter lim="800000"/>
                <a:headEnd/>
                <a:tailEnd/>
              </a:ln>
            </p:spPr>
            <p:txBody>
              <a:bodyPr wrap="none" anchor="ctr"/>
              <a:lstStyle/>
              <a:p>
                <a:endParaRPr lang="zh-CN" altLang="en-US"/>
              </a:p>
            </p:txBody>
          </p:sp>
        </p:grpSp>
        <p:sp>
          <p:nvSpPr>
            <p:cNvPr id="20521" name="Rectangle 40"/>
            <p:cNvSpPr>
              <a:spLocks noChangeArrowheads="1"/>
            </p:cNvSpPr>
            <p:nvPr/>
          </p:nvSpPr>
          <p:spPr bwMode="auto">
            <a:xfrm>
              <a:off x="1088" y="1382"/>
              <a:ext cx="816" cy="234"/>
            </a:xfrm>
            <a:prstGeom prst="rect">
              <a:avLst/>
            </a:prstGeom>
            <a:noFill/>
            <a:ln w="9525">
              <a:noFill/>
              <a:miter lim="800000"/>
              <a:headEnd/>
              <a:tailEnd/>
            </a:ln>
          </p:spPr>
          <p:txBody>
            <a:bodyPr wrap="none" anchor="ctr"/>
            <a:lstStyle/>
            <a:p>
              <a:pPr marL="3175" indent="-3175" algn="ctr">
                <a:spcBef>
                  <a:spcPct val="20000"/>
                </a:spcBef>
                <a:buClr>
                  <a:schemeClr val="folHlink"/>
                </a:buClr>
                <a:buSzPct val="75000"/>
                <a:buFont typeface="Wingdings" pitchFamily="2" charset="2"/>
                <a:buNone/>
              </a:pPr>
              <a:r>
                <a:rPr lang="zh-CN" altLang="en-US" sz="1600">
                  <a:solidFill>
                    <a:schemeClr val="tx1"/>
                  </a:solidFill>
                  <a:latin typeface="Tahoma" pitchFamily="34" charset="0"/>
                </a:rPr>
                <a:t>电网</a:t>
              </a:r>
            </a:p>
          </p:txBody>
        </p:sp>
        <p:sp>
          <p:nvSpPr>
            <p:cNvPr id="20522" name="Rectangle 41"/>
            <p:cNvSpPr>
              <a:spLocks noChangeArrowheads="1"/>
            </p:cNvSpPr>
            <p:nvPr/>
          </p:nvSpPr>
          <p:spPr bwMode="auto">
            <a:xfrm>
              <a:off x="1502" y="1851"/>
              <a:ext cx="816" cy="386"/>
            </a:xfrm>
            <a:prstGeom prst="rect">
              <a:avLst/>
            </a:prstGeom>
            <a:noFill/>
            <a:ln w="9525">
              <a:noFill/>
              <a:miter lim="800000"/>
              <a:headEnd/>
              <a:tailEnd/>
            </a:ln>
          </p:spPr>
          <p:txBody>
            <a:bodyPr wrap="none" anchor="ctr"/>
            <a:lstStyle/>
            <a:p>
              <a:pPr marL="3175" indent="-3175" algn="ctr">
                <a:spcBef>
                  <a:spcPct val="20000"/>
                </a:spcBef>
                <a:buClr>
                  <a:schemeClr val="folHlink"/>
                </a:buClr>
                <a:buSzPct val="75000"/>
                <a:buFont typeface="Wingdings" pitchFamily="2" charset="2"/>
                <a:buNone/>
              </a:pPr>
              <a:r>
                <a:rPr lang="en-US" altLang="zh-CN" sz="2400">
                  <a:latin typeface="Times New Roman" pitchFamily="18" charset="0"/>
                </a:rPr>
                <a:t>K</a:t>
              </a:r>
              <a:r>
                <a:rPr lang="en-US" altLang="zh-CN" sz="2400" baseline="-25000">
                  <a:latin typeface="Tahoma" pitchFamily="34" charset="0"/>
                </a:rPr>
                <a:t>1</a:t>
              </a:r>
            </a:p>
          </p:txBody>
        </p:sp>
        <p:grpSp>
          <p:nvGrpSpPr>
            <p:cNvPr id="20523" name="Group 42"/>
            <p:cNvGrpSpPr>
              <a:grpSpLocks/>
            </p:cNvGrpSpPr>
            <p:nvPr/>
          </p:nvGrpSpPr>
          <p:grpSpPr bwMode="auto">
            <a:xfrm>
              <a:off x="1293" y="2520"/>
              <a:ext cx="435" cy="385"/>
              <a:chOff x="717" y="2565"/>
              <a:chExt cx="435" cy="385"/>
            </a:xfrm>
          </p:grpSpPr>
          <p:sp>
            <p:nvSpPr>
              <p:cNvPr id="20524" name="Rectangle 43"/>
              <p:cNvSpPr>
                <a:spLocks noChangeArrowheads="1"/>
              </p:cNvSpPr>
              <p:nvPr/>
            </p:nvSpPr>
            <p:spPr bwMode="auto">
              <a:xfrm>
                <a:off x="721" y="2565"/>
                <a:ext cx="431" cy="272"/>
              </a:xfrm>
              <a:prstGeom prst="rect">
                <a:avLst/>
              </a:prstGeom>
              <a:noFill/>
              <a:ln w="9525">
                <a:noFill/>
                <a:miter lim="800000"/>
                <a:headEnd/>
                <a:tailEnd/>
              </a:ln>
            </p:spPr>
            <p:txBody>
              <a:bodyPr wrap="none" anchor="ctr"/>
              <a:lstStyle/>
              <a:p>
                <a:pPr marL="3175" indent="-3175" algn="ctr">
                  <a:spcBef>
                    <a:spcPct val="20000"/>
                  </a:spcBef>
                  <a:buClr>
                    <a:schemeClr val="folHlink"/>
                  </a:buClr>
                  <a:buSzPct val="75000"/>
                  <a:buFont typeface="Wingdings" pitchFamily="2" charset="2"/>
                  <a:buNone/>
                </a:pPr>
                <a:r>
                  <a:rPr lang="en-US" altLang="zh-CN" sz="1400">
                    <a:latin typeface="Times New Roman" pitchFamily="18" charset="0"/>
                  </a:rPr>
                  <a:t>M</a:t>
                </a:r>
              </a:p>
            </p:txBody>
          </p:sp>
          <p:sp>
            <p:nvSpPr>
              <p:cNvPr id="20525" name="Rectangle 44"/>
              <p:cNvSpPr>
                <a:spLocks noChangeArrowheads="1"/>
              </p:cNvSpPr>
              <p:nvPr/>
            </p:nvSpPr>
            <p:spPr bwMode="auto">
              <a:xfrm>
                <a:off x="717" y="2678"/>
                <a:ext cx="431" cy="272"/>
              </a:xfrm>
              <a:prstGeom prst="rect">
                <a:avLst/>
              </a:prstGeom>
              <a:noFill/>
              <a:ln w="9525">
                <a:noFill/>
                <a:miter lim="800000"/>
                <a:headEnd/>
                <a:tailEnd/>
              </a:ln>
            </p:spPr>
            <p:txBody>
              <a:bodyPr wrap="none" anchor="ctr"/>
              <a:lstStyle/>
              <a:p>
                <a:pPr marL="3175" indent="-3175" algn="ctr">
                  <a:spcBef>
                    <a:spcPct val="20000"/>
                  </a:spcBef>
                  <a:buClr>
                    <a:schemeClr val="folHlink"/>
                  </a:buClr>
                  <a:buSzPct val="75000"/>
                  <a:buFont typeface="Wingdings" pitchFamily="2" charset="2"/>
                  <a:buNone/>
                </a:pPr>
                <a:r>
                  <a:rPr lang="en-US" altLang="zh-CN" sz="1600">
                    <a:latin typeface="Times New Roman" pitchFamily="18" charset="0"/>
                  </a:rPr>
                  <a:t>3</a:t>
                </a:r>
                <a:r>
                  <a:rPr lang="en-US" altLang="zh-CN">
                    <a:latin typeface="Times New Roman" pitchFamily="18" charset="0"/>
                  </a:rPr>
                  <a:t> </a:t>
                </a:r>
                <a:r>
                  <a:rPr lang="en-US" altLang="zh-CN" sz="2000">
                    <a:latin typeface="Times New Roman" pitchFamily="18" charset="0"/>
                  </a:rPr>
                  <a:t>~</a:t>
                </a:r>
              </a:p>
            </p:txBody>
          </p:sp>
        </p:grpSp>
        <p:sp>
          <p:nvSpPr>
            <p:cNvPr id="20526" name="Rectangle 45"/>
            <p:cNvSpPr>
              <a:spLocks noChangeArrowheads="1"/>
            </p:cNvSpPr>
            <p:nvPr/>
          </p:nvSpPr>
          <p:spPr bwMode="auto">
            <a:xfrm>
              <a:off x="4046" y="1865"/>
              <a:ext cx="816" cy="386"/>
            </a:xfrm>
            <a:prstGeom prst="rect">
              <a:avLst/>
            </a:prstGeom>
            <a:noFill/>
            <a:ln w="9525">
              <a:noFill/>
              <a:miter lim="800000"/>
              <a:headEnd/>
              <a:tailEnd/>
            </a:ln>
          </p:spPr>
          <p:txBody>
            <a:bodyPr wrap="none" anchor="ctr"/>
            <a:lstStyle/>
            <a:p>
              <a:pPr marL="3175" indent="-3175" algn="ctr">
                <a:spcBef>
                  <a:spcPct val="20000"/>
                </a:spcBef>
                <a:buClr>
                  <a:schemeClr val="folHlink"/>
                </a:buClr>
                <a:buSzPct val="75000"/>
                <a:buFont typeface="Wingdings" pitchFamily="2" charset="2"/>
                <a:buNone/>
              </a:pPr>
              <a:r>
                <a:rPr lang="en-US" altLang="zh-CN" sz="2400">
                  <a:latin typeface="Times New Roman" pitchFamily="18" charset="0"/>
                </a:rPr>
                <a:t>K</a:t>
              </a:r>
              <a:r>
                <a:rPr lang="en-US" altLang="zh-CN" sz="2400" baseline="-25000">
                  <a:latin typeface="Tahoma" pitchFamily="34" charset="0"/>
                </a:rPr>
                <a:t>2</a:t>
              </a:r>
            </a:p>
          </p:txBody>
        </p:sp>
        <p:sp>
          <p:nvSpPr>
            <p:cNvPr id="20527" name="Rectangle 46"/>
            <p:cNvSpPr>
              <a:spLocks noChangeArrowheads="1"/>
            </p:cNvSpPr>
            <p:nvPr/>
          </p:nvSpPr>
          <p:spPr bwMode="auto">
            <a:xfrm>
              <a:off x="4067" y="2411"/>
              <a:ext cx="816" cy="386"/>
            </a:xfrm>
            <a:prstGeom prst="rect">
              <a:avLst/>
            </a:prstGeom>
            <a:noFill/>
            <a:ln w="9525">
              <a:noFill/>
              <a:miter lim="800000"/>
              <a:headEnd/>
              <a:tailEnd/>
            </a:ln>
          </p:spPr>
          <p:txBody>
            <a:bodyPr wrap="none" anchor="ctr"/>
            <a:lstStyle/>
            <a:p>
              <a:pPr marL="3175" indent="-3175" algn="ctr">
                <a:spcBef>
                  <a:spcPct val="20000"/>
                </a:spcBef>
                <a:buClr>
                  <a:schemeClr val="folHlink"/>
                </a:buClr>
                <a:buSzPct val="75000"/>
                <a:buFont typeface="Wingdings" pitchFamily="2" charset="2"/>
                <a:buNone/>
              </a:pPr>
              <a:r>
                <a:rPr lang="en-US" altLang="zh-CN" sz="2400">
                  <a:latin typeface="Times New Roman" pitchFamily="18" charset="0"/>
                </a:rPr>
                <a:t>TI</a:t>
              </a:r>
              <a:endParaRPr lang="en-US" altLang="zh-CN" sz="2400" baseline="-25000">
                <a:latin typeface="Tahoma" pitchFamily="34" charset="0"/>
              </a:endParaRPr>
            </a:p>
          </p:txBody>
        </p:sp>
      </p:grpSp>
      <p:sp>
        <p:nvSpPr>
          <p:cNvPr id="20528" name="Rectangle 63"/>
          <p:cNvSpPr>
            <a:spLocks noChangeArrowheads="1"/>
          </p:cNvSpPr>
          <p:nvPr/>
        </p:nvSpPr>
        <p:spPr bwMode="auto">
          <a:xfrm>
            <a:off x="4256088" y="4149725"/>
            <a:ext cx="914400" cy="533400"/>
          </a:xfrm>
          <a:prstGeom prst="rect">
            <a:avLst/>
          </a:prstGeom>
          <a:solidFill>
            <a:schemeClr val="accent1"/>
          </a:solidFill>
          <a:ln w="19050">
            <a:solidFill>
              <a:schemeClr val="tx1"/>
            </a:solidFill>
            <a:miter lim="800000"/>
            <a:headEnd/>
            <a:tailEnd/>
          </a:ln>
        </p:spPr>
        <p:txBody>
          <a:bodyPr wrap="none" anchor="ctr"/>
          <a:lstStyle/>
          <a:p>
            <a:endParaRPr lang="zh-CN" altLang="en-US"/>
          </a:p>
        </p:txBody>
      </p:sp>
      <p:sp>
        <p:nvSpPr>
          <p:cNvPr id="20529" name="Line 64"/>
          <p:cNvSpPr>
            <a:spLocks noChangeShapeType="1"/>
          </p:cNvSpPr>
          <p:nvPr/>
        </p:nvSpPr>
        <p:spPr bwMode="auto">
          <a:xfrm>
            <a:off x="4256088" y="4149725"/>
            <a:ext cx="914400" cy="533400"/>
          </a:xfrm>
          <a:prstGeom prst="line">
            <a:avLst/>
          </a:prstGeom>
          <a:noFill/>
          <a:ln w="12700">
            <a:solidFill>
              <a:schemeClr val="tx1"/>
            </a:solidFill>
            <a:miter lim="800000"/>
            <a:headEnd/>
            <a:tailEnd/>
          </a:ln>
        </p:spPr>
        <p:txBody>
          <a:bodyPr/>
          <a:lstStyle/>
          <a:p>
            <a:endParaRPr lang="zh-CN" altLang="en-US"/>
          </a:p>
        </p:txBody>
      </p:sp>
      <p:sp>
        <p:nvSpPr>
          <p:cNvPr id="20530" name="Line 65"/>
          <p:cNvSpPr>
            <a:spLocks noChangeShapeType="1"/>
          </p:cNvSpPr>
          <p:nvPr/>
        </p:nvSpPr>
        <p:spPr bwMode="auto">
          <a:xfrm flipV="1">
            <a:off x="4256088" y="4149725"/>
            <a:ext cx="914400" cy="533400"/>
          </a:xfrm>
          <a:prstGeom prst="line">
            <a:avLst/>
          </a:prstGeom>
          <a:noFill/>
          <a:ln w="12700">
            <a:solidFill>
              <a:schemeClr val="tx1"/>
            </a:solidFill>
            <a:miter lim="800000"/>
            <a:headEnd/>
            <a:tailEnd/>
          </a:ln>
        </p:spPr>
        <p:txBody>
          <a:bodyPr/>
          <a:lstStyle/>
          <a:p>
            <a:endParaRPr lang="zh-CN" altLang="en-US"/>
          </a:p>
        </p:txBody>
      </p:sp>
      <p:sp>
        <p:nvSpPr>
          <p:cNvPr id="20531" name="Line 81"/>
          <p:cNvSpPr>
            <a:spLocks noChangeShapeType="1"/>
          </p:cNvSpPr>
          <p:nvPr/>
        </p:nvSpPr>
        <p:spPr bwMode="auto">
          <a:xfrm>
            <a:off x="3535363" y="4365625"/>
            <a:ext cx="720725" cy="0"/>
          </a:xfrm>
          <a:prstGeom prst="line">
            <a:avLst/>
          </a:prstGeom>
          <a:noFill/>
          <a:ln w="28575">
            <a:solidFill>
              <a:schemeClr val="tx1"/>
            </a:solidFill>
            <a:round/>
            <a:headEnd/>
            <a:tailEnd/>
          </a:ln>
        </p:spPr>
        <p:txBody>
          <a:bodyPr/>
          <a:lstStyle/>
          <a:p>
            <a:endParaRPr lang="zh-CN" altLang="en-US"/>
          </a:p>
        </p:txBody>
      </p:sp>
      <p:grpSp>
        <p:nvGrpSpPr>
          <p:cNvPr id="12" name="Group 82"/>
          <p:cNvGrpSpPr>
            <a:grpSpLocks/>
          </p:cNvGrpSpPr>
          <p:nvPr/>
        </p:nvGrpSpPr>
        <p:grpSpPr bwMode="auto">
          <a:xfrm>
            <a:off x="3028950" y="2781300"/>
            <a:ext cx="566738" cy="1143000"/>
            <a:chOff x="3902" y="1872"/>
            <a:chExt cx="357" cy="720"/>
          </a:xfrm>
        </p:grpSpPr>
        <p:sp>
          <p:nvSpPr>
            <p:cNvPr id="20533" name="Line 83"/>
            <p:cNvSpPr>
              <a:spLocks noChangeShapeType="1"/>
            </p:cNvSpPr>
            <p:nvPr/>
          </p:nvSpPr>
          <p:spPr bwMode="auto">
            <a:xfrm>
              <a:off x="3972" y="2160"/>
              <a:ext cx="0" cy="432"/>
            </a:xfrm>
            <a:prstGeom prst="line">
              <a:avLst/>
            </a:prstGeom>
            <a:noFill/>
            <a:ln w="57150">
              <a:solidFill>
                <a:schemeClr val="hlink"/>
              </a:solidFill>
              <a:miter lim="800000"/>
              <a:headEnd type="triangle" w="med" len="med"/>
              <a:tailEnd type="triangle" w="med" len="med"/>
            </a:ln>
          </p:spPr>
          <p:txBody>
            <a:bodyPr/>
            <a:lstStyle/>
            <a:p>
              <a:endParaRPr lang="zh-CN" altLang="en-US"/>
            </a:p>
          </p:txBody>
        </p:sp>
        <p:sp>
          <p:nvSpPr>
            <p:cNvPr id="20534" name="Text Box 84"/>
            <p:cNvSpPr txBox="1">
              <a:spLocks noChangeArrowheads="1"/>
            </p:cNvSpPr>
            <p:nvPr/>
          </p:nvSpPr>
          <p:spPr bwMode="auto">
            <a:xfrm>
              <a:off x="3902" y="1872"/>
              <a:ext cx="357" cy="288"/>
            </a:xfrm>
            <a:prstGeom prst="rect">
              <a:avLst/>
            </a:prstGeom>
            <a:noFill/>
            <a:ln w="9525">
              <a:noFill/>
              <a:miter lim="800000"/>
              <a:headEnd/>
              <a:tailEnd/>
            </a:ln>
          </p:spPr>
          <p:txBody>
            <a:bodyPr>
              <a:spAutoFit/>
            </a:bodyPr>
            <a:lstStyle/>
            <a:p>
              <a:r>
                <a:rPr lang="en-US" altLang="zh-CN" sz="2400" i="1">
                  <a:solidFill>
                    <a:schemeClr val="hlink"/>
                  </a:solidFill>
                  <a:latin typeface="Times New Roman" pitchFamily="18" charset="0"/>
                </a:rPr>
                <a:t>P</a:t>
              </a:r>
              <a:r>
                <a:rPr lang="en-US" altLang="zh-CN" sz="2400" baseline="-25000">
                  <a:solidFill>
                    <a:schemeClr val="hlink"/>
                  </a:solidFill>
                  <a:latin typeface="Times New Roman" pitchFamily="18" charset="0"/>
                </a:rPr>
                <a:t>m</a:t>
              </a:r>
              <a:endParaRPr lang="en-US" altLang="zh-CN" sz="2400">
                <a:solidFill>
                  <a:schemeClr val="hlink"/>
                </a:solidFill>
                <a:latin typeface="Verdana" pitchFamily="34" charset="0"/>
              </a:endParaRPr>
            </a:p>
          </p:txBody>
        </p:sp>
      </p:grpSp>
      <p:grpSp>
        <p:nvGrpSpPr>
          <p:cNvPr id="13" name="Group 85"/>
          <p:cNvGrpSpPr>
            <a:grpSpLocks/>
          </p:cNvGrpSpPr>
          <p:nvPr/>
        </p:nvGrpSpPr>
        <p:grpSpPr bwMode="auto">
          <a:xfrm>
            <a:off x="3535363" y="4508500"/>
            <a:ext cx="2089150" cy="609600"/>
            <a:chOff x="4440" y="2736"/>
            <a:chExt cx="768" cy="384"/>
          </a:xfrm>
        </p:grpSpPr>
        <p:sp>
          <p:nvSpPr>
            <p:cNvPr id="20536" name="Line 86"/>
            <p:cNvSpPr>
              <a:spLocks noChangeShapeType="1"/>
            </p:cNvSpPr>
            <p:nvPr/>
          </p:nvSpPr>
          <p:spPr bwMode="auto">
            <a:xfrm>
              <a:off x="4440" y="2736"/>
              <a:ext cx="432" cy="0"/>
            </a:xfrm>
            <a:prstGeom prst="line">
              <a:avLst/>
            </a:prstGeom>
            <a:noFill/>
            <a:ln w="38100">
              <a:solidFill>
                <a:srgbClr val="00FF00"/>
              </a:solidFill>
              <a:miter lim="800000"/>
              <a:headEnd type="triangle" w="med" len="med"/>
              <a:tailEnd type="triangle" w="med" len="med"/>
            </a:ln>
          </p:spPr>
          <p:txBody>
            <a:bodyPr/>
            <a:lstStyle/>
            <a:p>
              <a:endParaRPr lang="zh-CN" altLang="en-US"/>
            </a:p>
          </p:txBody>
        </p:sp>
        <p:sp>
          <p:nvSpPr>
            <p:cNvPr id="20537" name="Text Box 87"/>
            <p:cNvSpPr txBox="1">
              <a:spLocks noChangeArrowheads="1"/>
            </p:cNvSpPr>
            <p:nvPr/>
          </p:nvSpPr>
          <p:spPr bwMode="auto">
            <a:xfrm>
              <a:off x="4611" y="2832"/>
              <a:ext cx="597" cy="288"/>
            </a:xfrm>
            <a:prstGeom prst="rect">
              <a:avLst/>
            </a:prstGeom>
            <a:noFill/>
            <a:ln w="9525">
              <a:noFill/>
              <a:miter lim="800000"/>
              <a:headEnd/>
              <a:tailEnd/>
            </a:ln>
          </p:spPr>
          <p:txBody>
            <a:bodyPr>
              <a:spAutoFit/>
            </a:bodyPr>
            <a:lstStyle/>
            <a:p>
              <a:r>
                <a:rPr lang="en-US" altLang="zh-CN" sz="2400" i="1">
                  <a:solidFill>
                    <a:srgbClr val="00FF00"/>
                  </a:solidFill>
                  <a:latin typeface="Times New Roman" pitchFamily="18" charset="0"/>
                </a:rPr>
                <a:t>(1-s)P</a:t>
              </a:r>
              <a:r>
                <a:rPr lang="en-US" altLang="zh-CN" sz="2400" baseline="-25000">
                  <a:solidFill>
                    <a:srgbClr val="00FF00"/>
                  </a:solidFill>
                  <a:latin typeface="Times New Roman" pitchFamily="18" charset="0"/>
                </a:rPr>
                <a:t>m</a:t>
              </a:r>
              <a:endParaRPr lang="en-US" altLang="zh-CN" sz="2400">
                <a:solidFill>
                  <a:srgbClr val="00FF00"/>
                </a:solidFill>
                <a:latin typeface="Times New Roman" pitchFamily="18" charset="0"/>
              </a:endParaRPr>
            </a:p>
          </p:txBody>
        </p:sp>
      </p:grpSp>
      <p:sp>
        <p:nvSpPr>
          <p:cNvPr id="20538" name="Line 89"/>
          <p:cNvSpPr>
            <a:spLocks noChangeShapeType="1"/>
          </p:cNvSpPr>
          <p:nvPr/>
        </p:nvSpPr>
        <p:spPr bwMode="auto">
          <a:xfrm>
            <a:off x="3121025" y="4652963"/>
            <a:ext cx="0" cy="685800"/>
          </a:xfrm>
          <a:prstGeom prst="line">
            <a:avLst/>
          </a:prstGeom>
          <a:noFill/>
          <a:ln w="57150">
            <a:solidFill>
              <a:srgbClr val="FF0000"/>
            </a:solidFill>
            <a:miter lim="800000"/>
            <a:headEnd type="triangle" w="med" len="med"/>
            <a:tailEnd type="triangle" w="med" len="med"/>
          </a:ln>
        </p:spPr>
        <p:txBody>
          <a:bodyPr/>
          <a:lstStyle/>
          <a:p>
            <a:endParaRPr lang="zh-CN" altLang="en-US"/>
          </a:p>
        </p:txBody>
      </p:sp>
      <p:sp>
        <p:nvSpPr>
          <p:cNvPr id="20539" name="Text Box 90"/>
          <p:cNvSpPr txBox="1">
            <a:spLocks noChangeArrowheads="1"/>
          </p:cNvSpPr>
          <p:nvPr/>
        </p:nvSpPr>
        <p:spPr bwMode="auto">
          <a:xfrm>
            <a:off x="2328863" y="4724400"/>
            <a:ext cx="936625" cy="457200"/>
          </a:xfrm>
          <a:prstGeom prst="rect">
            <a:avLst/>
          </a:prstGeom>
          <a:noFill/>
          <a:ln w="9525">
            <a:noFill/>
            <a:miter lim="800000"/>
            <a:headEnd/>
            <a:tailEnd/>
          </a:ln>
        </p:spPr>
        <p:txBody>
          <a:bodyPr>
            <a:spAutoFit/>
          </a:bodyPr>
          <a:lstStyle/>
          <a:p>
            <a:r>
              <a:rPr lang="en-US" altLang="zh-CN" sz="2400" i="1">
                <a:solidFill>
                  <a:srgbClr val="FF3300"/>
                </a:solidFill>
                <a:latin typeface="Times New Roman" pitchFamily="18" charset="0"/>
              </a:rPr>
              <a:t>sP</a:t>
            </a:r>
            <a:r>
              <a:rPr lang="en-US" altLang="zh-CN" sz="2400" baseline="-25000">
                <a:solidFill>
                  <a:srgbClr val="FF3300"/>
                </a:solidFill>
                <a:latin typeface="Times New Roman" pitchFamily="18" charset="0"/>
              </a:rPr>
              <a:t>m</a:t>
            </a:r>
            <a:endParaRPr lang="en-US" altLang="zh-CN" sz="2400">
              <a:solidFill>
                <a:srgbClr val="FF3300"/>
              </a:solidFill>
              <a:latin typeface="Verdana" pitchFamily="34" charset="0"/>
            </a:endParaRPr>
          </a:p>
        </p:txBody>
      </p:sp>
      <p:sp>
        <p:nvSpPr>
          <p:cNvPr id="63" name="矩形标注 62"/>
          <p:cNvSpPr/>
          <p:nvPr/>
        </p:nvSpPr>
        <p:spPr>
          <a:xfrm>
            <a:off x="2038350" y="3284538"/>
            <a:ext cx="920750" cy="966787"/>
          </a:xfrm>
          <a:prstGeom prst="wedgeRectCallout">
            <a:avLst>
              <a:gd name="adj1" fmla="val 32795"/>
              <a:gd name="adj2" fmla="val 9747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solidFill>
                  <a:srgbClr val="C00000"/>
                </a:solidFill>
              </a:rPr>
              <a:t>通过调节转差功率大小和流向调节转速</a:t>
            </a:r>
          </a:p>
        </p:txBody>
      </p:sp>
      <p:sp>
        <p:nvSpPr>
          <p:cNvPr id="20541" name="Text Box 46"/>
          <p:cNvSpPr txBox="1">
            <a:spLocks noChangeArrowheads="1"/>
          </p:cNvSpPr>
          <p:nvPr/>
        </p:nvSpPr>
        <p:spPr bwMode="auto">
          <a:xfrm>
            <a:off x="0" y="3575050"/>
            <a:ext cx="1670050"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2" action="ppaction://hlinksldjump"/>
              </a:rPr>
              <a:t>8.3</a:t>
            </a:r>
            <a:r>
              <a:rPr lang="zh-CN" altLang="zh-CN" sz="1600">
                <a:solidFill>
                  <a:schemeClr val="tx1"/>
                </a:solidFill>
                <a:hlinkClick r:id="rId2" action="ppaction://hlinksldjump"/>
              </a:rPr>
              <a:t>绕线转子异步电机转子变频串级调速系统</a:t>
            </a:r>
            <a:endParaRPr lang="zh-CN" altLang="en-US" sz="1600">
              <a:solidFill>
                <a:schemeClr val="tx1"/>
              </a:solidFill>
              <a:latin typeface="Times New Roman" pitchFamily="18" charset="0"/>
            </a:endParaRPr>
          </a:p>
        </p:txBody>
      </p:sp>
      <p:sp>
        <p:nvSpPr>
          <p:cNvPr id="20542"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3" action="ppaction://hlinksldjump"/>
              </a:rPr>
              <a:t>8.2</a:t>
            </a:r>
            <a:r>
              <a:rPr lang="zh-CN" altLang="zh-CN" sz="1600">
                <a:solidFill>
                  <a:schemeClr val="tx1"/>
                </a:solidFill>
                <a:hlinkClick r:id="rId3"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20543" name="Text Box 49"/>
          <p:cNvSpPr txBox="1">
            <a:spLocks noChangeArrowheads="1"/>
          </p:cNvSpPr>
          <p:nvPr/>
        </p:nvSpPr>
        <p:spPr bwMode="auto">
          <a:xfrm>
            <a:off x="0" y="1079500"/>
            <a:ext cx="1687513"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4" action="ppaction://hlinksldjump"/>
              </a:rPr>
              <a:t>8.1</a:t>
            </a:r>
            <a:r>
              <a:rPr lang="zh-CN" altLang="zh-CN" sz="1600">
                <a:solidFill>
                  <a:schemeClr val="tx1"/>
                </a:solidFill>
                <a:latin typeface="宋体" pitchFamily="2" charset="-122"/>
                <a:hlinkClick r:id="rId4" action="ppaction://hlinksldjump"/>
              </a:rPr>
              <a:t>绕线转子异步电机转子变频控制原理</a:t>
            </a:r>
            <a:endParaRPr lang="zh-CN" altLang="en-US" sz="1600">
              <a:solidFill>
                <a:schemeClr val="tx1"/>
              </a:solidFill>
              <a:latin typeface="宋体" pitchFamily="2" charset="-122"/>
            </a:endParaRPr>
          </a:p>
        </p:txBody>
      </p:sp>
      <p:sp>
        <p:nvSpPr>
          <p:cNvPr id="20544"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5" action="ppaction://hlinksldjump"/>
              </a:rPr>
              <a:t>8.4</a:t>
            </a:r>
            <a:r>
              <a:rPr lang="zh-CN" altLang="zh-CN" sz="1600">
                <a:solidFill>
                  <a:schemeClr val="tx1"/>
                </a:solidFill>
                <a:hlinkClick r:id="rId5"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3" name="Text Box 3"/>
          <p:cNvSpPr txBox="1">
            <a:spLocks noChangeArrowheads="1"/>
          </p:cNvSpPr>
          <p:nvPr/>
        </p:nvSpPr>
        <p:spPr bwMode="auto">
          <a:xfrm>
            <a:off x="1716088" y="955675"/>
            <a:ext cx="5040312" cy="519113"/>
          </a:xfrm>
          <a:prstGeom prst="rect">
            <a:avLst/>
          </a:prstGeom>
          <a:noFill/>
          <a:ln w="9525">
            <a:noFill/>
            <a:miter lim="800000"/>
          </a:ln>
          <a:effectLst/>
        </p:spPr>
        <p:txBody>
          <a:bodyPr>
            <a:spAutoFit/>
          </a:bodyPr>
          <a:lstStyle/>
          <a:p>
            <a:pPr marL="3175" indent="-3175">
              <a:spcBef>
                <a:spcPct val="20000"/>
              </a:spcBef>
              <a:buClr>
                <a:schemeClr val="folHlink"/>
              </a:buClr>
              <a:buSzPct val="75000"/>
              <a:buFont typeface="Wingdings" panose="05000000000000000000" pitchFamily="2" charset="2"/>
              <a:buNone/>
              <a:defRPr/>
            </a:pPr>
            <a:r>
              <a:rPr kumimoji="1" lang="zh-CN" altLang="en-US" sz="2000" dirty="0">
                <a:solidFill>
                  <a:schemeClr val="tx2"/>
                </a:solidFill>
                <a:effectLst>
                  <a:outerShdw blurRad="38100" dist="38100" dir="2700000" algn="tl">
                    <a:srgbClr val="C0C0C0"/>
                  </a:outerShdw>
                </a:effectLst>
                <a:latin typeface="Times New Roman" panose="02020603050405020304" pitchFamily="18" charset="0"/>
              </a:rPr>
              <a:t>（</a:t>
            </a:r>
            <a:r>
              <a:rPr kumimoji="1" lang="en-US" altLang="zh-CN" sz="2000" dirty="0">
                <a:solidFill>
                  <a:schemeClr val="tx2"/>
                </a:solidFill>
                <a:effectLst>
                  <a:outerShdw blurRad="38100" dist="38100" dir="2700000" algn="tl">
                    <a:srgbClr val="C0C0C0"/>
                  </a:outerShdw>
                </a:effectLst>
                <a:latin typeface="Times New Roman" panose="02020603050405020304" pitchFamily="18" charset="0"/>
              </a:rPr>
              <a:t>1</a:t>
            </a:r>
            <a:r>
              <a:rPr kumimoji="1" lang="zh-CN" altLang="en-US" sz="2000" dirty="0">
                <a:solidFill>
                  <a:schemeClr val="tx2"/>
                </a:solidFill>
                <a:effectLst>
                  <a:outerShdw blurRad="38100" dist="38100" dir="2700000" algn="tl">
                    <a:srgbClr val="C0C0C0"/>
                  </a:outerShdw>
                </a:effectLst>
                <a:latin typeface="Times New Roman" panose="02020603050405020304" pitchFamily="18" charset="0"/>
              </a:rPr>
              <a:t>）转差功率</a:t>
            </a:r>
            <a:r>
              <a:rPr kumimoji="1" lang="zh-CN" altLang="en-US" sz="280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rPr>
              <a:t>输出</a:t>
            </a:r>
            <a:r>
              <a:rPr kumimoji="1" lang="zh-CN" altLang="en-US" sz="2000" dirty="0">
                <a:solidFill>
                  <a:schemeClr val="tx2"/>
                </a:solidFill>
                <a:effectLst>
                  <a:outerShdw blurRad="38100" dist="38100" dir="2700000" algn="tl">
                    <a:srgbClr val="C0C0C0"/>
                  </a:outerShdw>
                </a:effectLst>
                <a:latin typeface="Times New Roman" panose="02020603050405020304" pitchFamily="18" charset="0"/>
              </a:rPr>
              <a:t>状态</a:t>
            </a:r>
          </a:p>
        </p:txBody>
      </p:sp>
      <p:sp>
        <p:nvSpPr>
          <p:cNvPr id="588804" name="Text Box 4"/>
          <p:cNvSpPr txBox="1">
            <a:spLocks noChangeArrowheads="1"/>
          </p:cNvSpPr>
          <p:nvPr/>
        </p:nvSpPr>
        <p:spPr bwMode="auto">
          <a:xfrm>
            <a:off x="1709738" y="1485900"/>
            <a:ext cx="7434262" cy="618631"/>
          </a:xfrm>
          <a:prstGeom prst="rect">
            <a:avLst/>
          </a:prstGeom>
          <a:noFill/>
          <a:ln w="9525">
            <a:noFill/>
            <a:miter lim="800000"/>
          </a:ln>
          <a:effectLst/>
        </p:spPr>
        <p:txBody>
          <a:bodyPr>
            <a:spAutoFit/>
          </a:bodyPr>
          <a:lstStyle/>
          <a:p>
            <a:pPr marL="3175" indent="-3175">
              <a:spcBef>
                <a:spcPct val="20000"/>
              </a:spcBef>
              <a:buClr>
                <a:schemeClr val="folHlink"/>
              </a:buClr>
              <a:buSzPct val="75000"/>
              <a:buFont typeface="Wingdings" pitchFamily="2" charset="2"/>
              <a:buNone/>
            </a:pPr>
            <a:r>
              <a:rPr lang="zh-CN" altLang="en-US" sz="1900" dirty="0">
                <a:solidFill>
                  <a:schemeClr val="tx1"/>
                </a:solidFill>
                <a:latin typeface="Tahoma" pitchFamily="34" charset="0"/>
              </a:rPr>
              <a:t>异步电动机由电网供电并以</a:t>
            </a:r>
            <a:r>
              <a:rPr lang="zh-CN" altLang="en-US" sz="1900" dirty="0">
                <a:solidFill>
                  <a:srgbClr val="FF0000"/>
                </a:solidFill>
                <a:effectLst>
                  <a:outerShdw blurRad="38100" dist="38100" dir="2700000" algn="tl">
                    <a:srgbClr val="C0C0C0"/>
                  </a:outerShdw>
                </a:effectLst>
                <a:latin typeface="Tahoma" pitchFamily="34" charset="0"/>
              </a:rPr>
              <a:t>电动状态运行</a:t>
            </a:r>
            <a:r>
              <a:rPr lang="zh-CN" altLang="en-US" sz="1900" dirty="0">
                <a:solidFill>
                  <a:schemeClr val="tx1"/>
                </a:solidFill>
                <a:latin typeface="Tahoma" pitchFamily="34" charset="0"/>
              </a:rPr>
              <a:t>时，它</a:t>
            </a:r>
            <a:r>
              <a:rPr lang="zh-CN" altLang="en-US" sz="1900" dirty="0">
                <a:solidFill>
                  <a:srgbClr val="0000CC"/>
                </a:solidFill>
                <a:effectLst>
                  <a:outerShdw blurRad="38100" dist="38100" dir="2700000" algn="tl">
                    <a:srgbClr val="000000">
                      <a:alpha val="43137"/>
                    </a:srgbClr>
                  </a:outerShdw>
                </a:effectLst>
                <a:latin typeface="Tahoma" pitchFamily="34" charset="0"/>
              </a:rPr>
              <a:t>从电网输入（馈入）电功率</a:t>
            </a:r>
            <a:r>
              <a:rPr lang="zh-CN" altLang="en-US" sz="1900" dirty="0">
                <a:solidFill>
                  <a:schemeClr val="tx1"/>
                </a:solidFill>
                <a:latin typeface="Tahoma" pitchFamily="34" charset="0"/>
              </a:rPr>
              <a:t>，而在其</a:t>
            </a:r>
            <a:r>
              <a:rPr lang="zh-CN" altLang="en-US" sz="1900" dirty="0">
                <a:solidFill>
                  <a:srgbClr val="0000CC"/>
                </a:solidFill>
                <a:effectLst>
                  <a:outerShdw blurRad="38100" dist="38100" dir="2700000" algn="tl">
                    <a:srgbClr val="000000">
                      <a:alpha val="43137"/>
                    </a:srgbClr>
                  </a:outerShdw>
                </a:effectLst>
                <a:latin typeface="Tahoma" pitchFamily="34" charset="0"/>
              </a:rPr>
              <a:t>轴上输出机械功率</a:t>
            </a:r>
            <a:r>
              <a:rPr lang="zh-CN" altLang="en-US" sz="1900" dirty="0">
                <a:solidFill>
                  <a:schemeClr val="tx1"/>
                </a:solidFill>
                <a:latin typeface="Tahoma" pitchFamily="34" charset="0"/>
              </a:rPr>
              <a:t>给负载，以拖动负载运行； </a:t>
            </a:r>
          </a:p>
        </p:txBody>
      </p:sp>
      <p:grpSp>
        <p:nvGrpSpPr>
          <p:cNvPr id="2" name="Group 5"/>
          <p:cNvGrpSpPr>
            <a:grpSpLocks/>
          </p:cNvGrpSpPr>
          <p:nvPr/>
        </p:nvGrpSpPr>
        <p:grpSpPr bwMode="auto">
          <a:xfrm>
            <a:off x="2154238" y="2998788"/>
            <a:ext cx="6149975" cy="2782887"/>
            <a:chOff x="933" y="2432"/>
            <a:chExt cx="3874" cy="1753"/>
          </a:xfrm>
        </p:grpSpPr>
        <p:grpSp>
          <p:nvGrpSpPr>
            <p:cNvPr id="21508" name="Group 6"/>
            <p:cNvGrpSpPr>
              <a:grpSpLocks/>
            </p:cNvGrpSpPr>
            <p:nvPr/>
          </p:nvGrpSpPr>
          <p:grpSpPr bwMode="auto">
            <a:xfrm>
              <a:off x="1247" y="2432"/>
              <a:ext cx="3560" cy="1753"/>
              <a:chOff x="1247" y="2432"/>
              <a:chExt cx="3560" cy="1753"/>
            </a:xfrm>
          </p:grpSpPr>
          <p:sp>
            <p:nvSpPr>
              <p:cNvPr id="21509" name="Rectangle 7"/>
              <p:cNvSpPr>
                <a:spLocks noChangeArrowheads="1"/>
              </p:cNvSpPr>
              <p:nvPr/>
            </p:nvSpPr>
            <p:spPr bwMode="auto">
              <a:xfrm>
                <a:off x="2777" y="3892"/>
                <a:ext cx="590" cy="272"/>
              </a:xfrm>
              <a:prstGeom prst="rect">
                <a:avLst/>
              </a:prstGeom>
              <a:noFill/>
              <a:ln w="22225">
                <a:noFill/>
                <a:miter lim="800000"/>
                <a:headEnd/>
                <a:tailEnd/>
              </a:ln>
            </p:spPr>
            <p:txBody>
              <a:bodyPr wrap="none" anchor="ctr"/>
              <a:lstStyle/>
              <a:p>
                <a:pPr algn="ctr">
                  <a:lnSpc>
                    <a:spcPct val="100000"/>
                  </a:lnSpc>
                </a:pPr>
                <a:r>
                  <a:rPr lang="en-US" altLang="zh-CN" sz="2000">
                    <a:solidFill>
                      <a:schemeClr val="tx1"/>
                    </a:solidFill>
                    <a:latin typeface="Times New Roman" pitchFamily="18" charset="0"/>
                  </a:rPr>
                  <a:t>CU</a:t>
                </a:r>
              </a:p>
            </p:txBody>
          </p:sp>
          <p:sp>
            <p:nvSpPr>
              <p:cNvPr id="588808" name="Line 8"/>
              <p:cNvSpPr>
                <a:spLocks noChangeShapeType="1"/>
              </p:cNvSpPr>
              <p:nvPr/>
            </p:nvSpPr>
            <p:spPr bwMode="auto">
              <a:xfrm>
                <a:off x="1247" y="2432"/>
                <a:ext cx="3560" cy="0"/>
              </a:xfrm>
              <a:prstGeom prst="line">
                <a:avLst/>
              </a:prstGeom>
              <a:noFill/>
              <a:ln w="25400">
                <a:solidFill>
                  <a:schemeClr val="tx1"/>
                </a:solidFill>
                <a:miter lim="800000"/>
              </a:ln>
              <a:effectLst/>
            </p:spPr>
            <p:txBody>
              <a:bodyPr wrap="none"/>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588809" name="Line 9"/>
              <p:cNvSpPr>
                <a:spLocks noChangeShapeType="1"/>
              </p:cNvSpPr>
              <p:nvPr/>
            </p:nvSpPr>
            <p:spPr bwMode="auto">
              <a:xfrm flipV="1">
                <a:off x="1760" y="4031"/>
                <a:ext cx="1009" cy="0"/>
              </a:xfrm>
              <a:prstGeom prst="line">
                <a:avLst/>
              </a:prstGeom>
              <a:noFill/>
              <a:ln w="25400">
                <a:solidFill>
                  <a:schemeClr val="tx1"/>
                </a:solidFill>
                <a:miter lim="800000"/>
              </a:ln>
              <a:effectLst/>
            </p:spPr>
            <p:txBody>
              <a:bodyPr wrap="none"/>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588810" name="Line 10"/>
              <p:cNvSpPr>
                <a:spLocks noChangeShapeType="1"/>
              </p:cNvSpPr>
              <p:nvPr/>
            </p:nvSpPr>
            <p:spPr bwMode="auto">
              <a:xfrm flipV="1">
                <a:off x="4354" y="3280"/>
                <a:ext cx="0" cy="763"/>
              </a:xfrm>
              <a:prstGeom prst="line">
                <a:avLst/>
              </a:prstGeom>
              <a:noFill/>
              <a:ln w="25400">
                <a:solidFill>
                  <a:schemeClr val="tx1"/>
                </a:solidFill>
                <a:miter lim="800000"/>
              </a:ln>
              <a:effectLst/>
            </p:spPr>
            <p:txBody>
              <a:bodyPr wrap="none"/>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588811" name="Oval 11"/>
              <p:cNvSpPr>
                <a:spLocks noChangeArrowheads="1"/>
              </p:cNvSpPr>
              <p:nvPr/>
            </p:nvSpPr>
            <p:spPr bwMode="auto">
              <a:xfrm>
                <a:off x="4219" y="2842"/>
                <a:ext cx="272" cy="272"/>
              </a:xfrm>
              <a:prstGeom prst="ellipse">
                <a:avLst/>
              </a:prstGeom>
              <a:noFill/>
              <a:ln w="19050">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588812" name="Oval 12"/>
              <p:cNvSpPr>
                <a:spLocks noChangeArrowheads="1"/>
              </p:cNvSpPr>
              <p:nvPr/>
            </p:nvSpPr>
            <p:spPr bwMode="auto">
              <a:xfrm>
                <a:off x="4218" y="3015"/>
                <a:ext cx="272" cy="272"/>
              </a:xfrm>
              <a:prstGeom prst="ellipse">
                <a:avLst/>
              </a:prstGeom>
              <a:noFill/>
              <a:ln w="19050">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588813" name="Line 13"/>
              <p:cNvSpPr>
                <a:spLocks noChangeShapeType="1"/>
              </p:cNvSpPr>
              <p:nvPr/>
            </p:nvSpPr>
            <p:spPr bwMode="auto">
              <a:xfrm flipH="1" flipV="1">
                <a:off x="4354" y="2432"/>
                <a:ext cx="0" cy="408"/>
              </a:xfrm>
              <a:prstGeom prst="line">
                <a:avLst/>
              </a:prstGeom>
              <a:noFill/>
              <a:ln w="25400">
                <a:solidFill>
                  <a:schemeClr val="tx1"/>
                </a:solidFill>
                <a:miter lim="800000"/>
              </a:ln>
              <a:effectLst/>
            </p:spPr>
            <p:txBody>
              <a:bodyPr wrap="none"/>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588814" name="Line 14"/>
              <p:cNvSpPr>
                <a:spLocks noChangeShapeType="1"/>
              </p:cNvSpPr>
              <p:nvPr/>
            </p:nvSpPr>
            <p:spPr bwMode="auto">
              <a:xfrm>
                <a:off x="3379" y="4034"/>
                <a:ext cx="975" cy="0"/>
              </a:xfrm>
              <a:prstGeom prst="line">
                <a:avLst/>
              </a:prstGeom>
              <a:noFill/>
              <a:ln w="25400">
                <a:solidFill>
                  <a:schemeClr val="tx1"/>
                </a:solidFill>
                <a:miter lim="800000"/>
              </a:ln>
              <a:effectLst/>
            </p:spPr>
            <p:txBody>
              <a:bodyPr wrap="none"/>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588815" name="Rectangle 15"/>
              <p:cNvSpPr>
                <a:spLocks noChangeArrowheads="1"/>
              </p:cNvSpPr>
              <p:nvPr/>
            </p:nvSpPr>
            <p:spPr bwMode="auto">
              <a:xfrm>
                <a:off x="2767" y="3879"/>
                <a:ext cx="612" cy="306"/>
              </a:xfrm>
              <a:prstGeom prst="rect">
                <a:avLst/>
              </a:prstGeom>
              <a:noFill/>
              <a:ln w="22225">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grpSp>
            <p:nvGrpSpPr>
              <p:cNvPr id="21518" name="Group 16"/>
              <p:cNvGrpSpPr>
                <a:grpSpLocks/>
              </p:cNvGrpSpPr>
              <p:nvPr/>
            </p:nvGrpSpPr>
            <p:grpSpPr bwMode="auto">
              <a:xfrm>
                <a:off x="1529" y="2433"/>
                <a:ext cx="709" cy="1602"/>
                <a:chOff x="1302" y="1685"/>
                <a:chExt cx="709" cy="1602"/>
              </a:xfrm>
            </p:grpSpPr>
            <p:sp>
              <p:nvSpPr>
                <p:cNvPr id="588817" name="Line 17"/>
                <p:cNvSpPr>
                  <a:spLocks noChangeShapeType="1"/>
                </p:cNvSpPr>
                <p:nvPr/>
              </p:nvSpPr>
              <p:spPr bwMode="auto">
                <a:xfrm flipV="1">
                  <a:off x="1536" y="1685"/>
                  <a:ext cx="0" cy="578"/>
                </a:xfrm>
                <a:prstGeom prst="line">
                  <a:avLst/>
                </a:prstGeom>
                <a:noFill/>
                <a:ln w="25400">
                  <a:solidFill>
                    <a:schemeClr val="tx1"/>
                  </a:solidFill>
                  <a:miter lim="800000"/>
                </a:ln>
                <a:effectLst/>
              </p:spPr>
              <p:txBody>
                <a:bodyPr wrap="none"/>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grpSp>
              <p:nvGrpSpPr>
                <p:cNvPr id="21520" name="Group 18"/>
                <p:cNvGrpSpPr>
                  <a:grpSpLocks/>
                </p:cNvGrpSpPr>
                <p:nvPr/>
              </p:nvGrpSpPr>
              <p:grpSpPr bwMode="auto">
                <a:xfrm>
                  <a:off x="1302" y="2268"/>
                  <a:ext cx="468" cy="468"/>
                  <a:chOff x="1302" y="2268"/>
                  <a:chExt cx="468" cy="468"/>
                </a:xfrm>
              </p:grpSpPr>
              <p:sp>
                <p:nvSpPr>
                  <p:cNvPr id="588819" name="Oval 19"/>
                  <p:cNvSpPr>
                    <a:spLocks noChangeArrowheads="1"/>
                  </p:cNvSpPr>
                  <p:nvPr/>
                </p:nvSpPr>
                <p:spPr bwMode="auto">
                  <a:xfrm>
                    <a:off x="1302" y="2268"/>
                    <a:ext cx="468" cy="468"/>
                  </a:xfrm>
                  <a:prstGeom prst="ellipse">
                    <a:avLst/>
                  </a:prstGeom>
                  <a:noFill/>
                  <a:ln w="19050">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588820" name="Oval 20"/>
                  <p:cNvSpPr>
                    <a:spLocks noChangeArrowheads="1"/>
                  </p:cNvSpPr>
                  <p:nvPr/>
                </p:nvSpPr>
                <p:spPr bwMode="auto">
                  <a:xfrm>
                    <a:off x="1384" y="2350"/>
                    <a:ext cx="306" cy="306"/>
                  </a:xfrm>
                  <a:prstGeom prst="ellipse">
                    <a:avLst/>
                  </a:prstGeom>
                  <a:noFill/>
                  <a:ln w="19050">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grpSp>
            <p:sp>
              <p:nvSpPr>
                <p:cNvPr id="588821" name="Line 21"/>
                <p:cNvSpPr>
                  <a:spLocks noChangeShapeType="1"/>
                </p:cNvSpPr>
                <p:nvPr/>
              </p:nvSpPr>
              <p:spPr bwMode="auto">
                <a:xfrm flipH="1" flipV="1">
                  <a:off x="1536" y="2652"/>
                  <a:ext cx="0" cy="635"/>
                </a:xfrm>
                <a:prstGeom prst="line">
                  <a:avLst/>
                </a:prstGeom>
                <a:noFill/>
                <a:ln w="25400">
                  <a:solidFill>
                    <a:schemeClr val="tx1"/>
                  </a:solidFill>
                  <a:miter lim="800000"/>
                </a:ln>
                <a:effectLst/>
              </p:spPr>
              <p:txBody>
                <a:bodyPr wrap="none"/>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grpSp>
              <p:nvGrpSpPr>
                <p:cNvPr id="21524" name="Group 22"/>
                <p:cNvGrpSpPr>
                  <a:grpSpLocks/>
                </p:cNvGrpSpPr>
                <p:nvPr/>
              </p:nvGrpSpPr>
              <p:grpSpPr bwMode="auto">
                <a:xfrm>
                  <a:off x="1485" y="2904"/>
                  <a:ext cx="91" cy="187"/>
                  <a:chOff x="1497" y="1752"/>
                  <a:chExt cx="91" cy="187"/>
                </a:xfrm>
              </p:grpSpPr>
              <p:sp>
                <p:nvSpPr>
                  <p:cNvPr id="588823" name="Line 23"/>
                  <p:cNvSpPr>
                    <a:spLocks noChangeShapeType="1"/>
                  </p:cNvSpPr>
                  <p:nvPr/>
                </p:nvSpPr>
                <p:spPr bwMode="auto">
                  <a:xfrm flipV="1">
                    <a:off x="1497" y="1752"/>
                    <a:ext cx="91" cy="91"/>
                  </a:xfrm>
                  <a:prstGeom prst="line">
                    <a:avLst/>
                  </a:prstGeom>
                  <a:noFill/>
                  <a:ln w="19050">
                    <a:solidFill>
                      <a:schemeClr val="tx1"/>
                    </a:solidFill>
                    <a:miter lim="800000"/>
                  </a:ln>
                  <a:effectLst/>
                </p:spPr>
                <p:txBody>
                  <a:bodyPr wrap="none"/>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588824" name="Line 24"/>
                  <p:cNvSpPr>
                    <a:spLocks noChangeShapeType="1"/>
                  </p:cNvSpPr>
                  <p:nvPr/>
                </p:nvSpPr>
                <p:spPr bwMode="auto">
                  <a:xfrm flipV="1">
                    <a:off x="1497" y="1797"/>
                    <a:ext cx="91" cy="91"/>
                  </a:xfrm>
                  <a:prstGeom prst="line">
                    <a:avLst/>
                  </a:prstGeom>
                  <a:noFill/>
                  <a:ln w="19050">
                    <a:solidFill>
                      <a:schemeClr val="tx1"/>
                    </a:solidFill>
                    <a:miter lim="800000"/>
                  </a:ln>
                  <a:effectLst/>
                </p:spPr>
                <p:txBody>
                  <a:bodyPr wrap="none"/>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588825" name="Line 25"/>
                  <p:cNvSpPr>
                    <a:spLocks noChangeShapeType="1"/>
                  </p:cNvSpPr>
                  <p:nvPr/>
                </p:nvSpPr>
                <p:spPr bwMode="auto">
                  <a:xfrm flipV="1">
                    <a:off x="1497" y="1848"/>
                    <a:ext cx="91" cy="91"/>
                  </a:xfrm>
                  <a:prstGeom prst="line">
                    <a:avLst/>
                  </a:prstGeom>
                  <a:noFill/>
                  <a:ln w="19050">
                    <a:solidFill>
                      <a:schemeClr val="tx1"/>
                    </a:solidFill>
                    <a:miter lim="800000"/>
                  </a:ln>
                  <a:effectLst/>
                </p:spPr>
                <p:txBody>
                  <a:bodyPr wrap="none"/>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grpSp>
            <p:sp>
              <p:nvSpPr>
                <p:cNvPr id="588826" name="Line 26"/>
                <p:cNvSpPr>
                  <a:spLocks noChangeShapeType="1"/>
                </p:cNvSpPr>
                <p:nvPr/>
              </p:nvSpPr>
              <p:spPr bwMode="auto">
                <a:xfrm>
                  <a:off x="1707" y="1849"/>
                  <a:ext cx="0" cy="318"/>
                </a:xfrm>
                <a:prstGeom prst="line">
                  <a:avLst/>
                </a:prstGeom>
                <a:noFill/>
                <a:ln w="25400">
                  <a:solidFill>
                    <a:schemeClr val="tx1"/>
                  </a:solidFill>
                  <a:miter lim="800000"/>
                  <a:tailEnd type="triangle" w="med" len="lg"/>
                </a:ln>
                <a:effectLst/>
              </p:spPr>
              <p:txBody>
                <a:bodyPr wrap="none"/>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21529" name="Rectangle 27"/>
                <p:cNvSpPr>
                  <a:spLocks noChangeArrowheads="1"/>
                </p:cNvSpPr>
                <p:nvPr/>
              </p:nvSpPr>
              <p:spPr bwMode="auto">
                <a:xfrm>
                  <a:off x="1785" y="1865"/>
                  <a:ext cx="226" cy="250"/>
                </a:xfrm>
                <a:prstGeom prst="rect">
                  <a:avLst/>
                </a:prstGeom>
                <a:noFill/>
                <a:ln w="9525">
                  <a:noFill/>
                  <a:miter lim="800000"/>
                  <a:headEnd/>
                  <a:tailEnd/>
                </a:ln>
              </p:spPr>
              <p:txBody>
                <a:bodyPr wrap="none" anchor="ctr"/>
                <a:lstStyle/>
                <a:p>
                  <a:pPr>
                    <a:lnSpc>
                      <a:spcPct val="100000"/>
                    </a:lnSpc>
                  </a:pPr>
                  <a:r>
                    <a:rPr lang="en-US" altLang="zh-CN" sz="2000" i="1">
                      <a:solidFill>
                        <a:schemeClr val="tx1"/>
                      </a:solidFill>
                      <a:latin typeface="Times New Roman" pitchFamily="18" charset="0"/>
                    </a:rPr>
                    <a:t>P</a:t>
                  </a:r>
                  <a:r>
                    <a:rPr lang="en-US" altLang="zh-CN" sz="2000" baseline="-25000">
                      <a:solidFill>
                        <a:schemeClr val="tx1"/>
                      </a:solidFill>
                      <a:latin typeface="Times New Roman" pitchFamily="18" charset="0"/>
                    </a:rPr>
                    <a:t>1</a:t>
                  </a:r>
                </a:p>
              </p:txBody>
            </p:sp>
          </p:grpSp>
          <p:sp>
            <p:nvSpPr>
              <p:cNvPr id="588828" name="Line 28"/>
              <p:cNvSpPr>
                <a:spLocks noChangeShapeType="1"/>
              </p:cNvSpPr>
              <p:nvPr/>
            </p:nvSpPr>
            <p:spPr bwMode="auto">
              <a:xfrm>
                <a:off x="3016" y="3732"/>
                <a:ext cx="340" cy="0"/>
              </a:xfrm>
              <a:prstGeom prst="line">
                <a:avLst/>
              </a:prstGeom>
              <a:noFill/>
              <a:ln w="25400">
                <a:solidFill>
                  <a:schemeClr val="tx1"/>
                </a:solidFill>
                <a:miter lim="800000"/>
                <a:tailEnd type="triangle" w="med" len="lg"/>
              </a:ln>
              <a:effectLst/>
            </p:spPr>
            <p:txBody>
              <a:bodyPr wrap="none"/>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21531" name="Rectangle 29"/>
              <p:cNvSpPr>
                <a:spLocks noChangeArrowheads="1"/>
              </p:cNvSpPr>
              <p:nvPr/>
            </p:nvSpPr>
            <p:spPr bwMode="auto">
              <a:xfrm>
                <a:off x="2762" y="3574"/>
                <a:ext cx="226" cy="250"/>
              </a:xfrm>
              <a:prstGeom prst="rect">
                <a:avLst/>
              </a:prstGeom>
              <a:noFill/>
              <a:ln w="9525">
                <a:noFill/>
                <a:miter lim="800000"/>
                <a:headEnd/>
                <a:tailEnd/>
              </a:ln>
            </p:spPr>
            <p:txBody>
              <a:bodyPr wrap="none" anchor="ctr"/>
              <a:lstStyle/>
              <a:p>
                <a:pPr>
                  <a:lnSpc>
                    <a:spcPct val="100000"/>
                  </a:lnSpc>
                </a:pPr>
                <a:r>
                  <a:rPr lang="en-US" altLang="zh-CN" sz="2000" i="1">
                    <a:solidFill>
                      <a:schemeClr val="tx1"/>
                    </a:solidFill>
                    <a:latin typeface="Times New Roman" pitchFamily="18" charset="0"/>
                  </a:rPr>
                  <a:t>P</a:t>
                </a:r>
                <a:r>
                  <a:rPr lang="en-US" altLang="zh-CN" sz="2000" baseline="-25000">
                    <a:solidFill>
                      <a:schemeClr val="tx1"/>
                    </a:solidFill>
                    <a:latin typeface="Times New Roman" pitchFamily="18" charset="0"/>
                  </a:rPr>
                  <a:t>s</a:t>
                </a:r>
              </a:p>
            </p:txBody>
          </p:sp>
          <p:grpSp>
            <p:nvGrpSpPr>
              <p:cNvPr id="21532" name="Group 30"/>
              <p:cNvGrpSpPr>
                <a:grpSpLocks/>
              </p:cNvGrpSpPr>
              <p:nvPr/>
            </p:nvGrpSpPr>
            <p:grpSpPr bwMode="auto">
              <a:xfrm>
                <a:off x="1545" y="3060"/>
                <a:ext cx="435" cy="358"/>
                <a:chOff x="1545" y="3060"/>
                <a:chExt cx="435" cy="358"/>
              </a:xfrm>
            </p:grpSpPr>
            <p:sp>
              <p:nvSpPr>
                <p:cNvPr id="21533" name="Rectangle 31"/>
                <p:cNvSpPr>
                  <a:spLocks noChangeArrowheads="1"/>
                </p:cNvSpPr>
                <p:nvPr/>
              </p:nvSpPr>
              <p:spPr bwMode="auto">
                <a:xfrm>
                  <a:off x="1549" y="3060"/>
                  <a:ext cx="431" cy="272"/>
                </a:xfrm>
                <a:prstGeom prst="rect">
                  <a:avLst/>
                </a:prstGeom>
                <a:noFill/>
                <a:ln w="9525">
                  <a:noFill/>
                  <a:miter lim="800000"/>
                  <a:headEnd/>
                  <a:tailEnd/>
                </a:ln>
              </p:spPr>
              <p:txBody>
                <a:bodyPr wrap="none" anchor="ctr"/>
                <a:lstStyle/>
                <a:p>
                  <a:pPr marL="3175" indent="-3175" algn="ctr">
                    <a:lnSpc>
                      <a:spcPct val="100000"/>
                    </a:lnSpc>
                    <a:spcBef>
                      <a:spcPct val="20000"/>
                    </a:spcBef>
                    <a:buClr>
                      <a:schemeClr val="folHlink"/>
                    </a:buClr>
                    <a:buSzPct val="75000"/>
                    <a:buFont typeface="Wingdings" pitchFamily="2" charset="2"/>
                    <a:buNone/>
                  </a:pPr>
                  <a:r>
                    <a:rPr lang="en-US" altLang="zh-CN" sz="2000">
                      <a:solidFill>
                        <a:schemeClr val="tx1"/>
                      </a:solidFill>
                      <a:latin typeface="Times New Roman" pitchFamily="18" charset="0"/>
                    </a:rPr>
                    <a:t>M</a:t>
                  </a:r>
                </a:p>
              </p:txBody>
            </p:sp>
            <p:sp>
              <p:nvSpPr>
                <p:cNvPr id="21534" name="Rectangle 32"/>
                <p:cNvSpPr>
                  <a:spLocks noChangeArrowheads="1"/>
                </p:cNvSpPr>
                <p:nvPr/>
              </p:nvSpPr>
              <p:spPr bwMode="auto">
                <a:xfrm>
                  <a:off x="1545" y="3146"/>
                  <a:ext cx="431" cy="272"/>
                </a:xfrm>
                <a:prstGeom prst="rect">
                  <a:avLst/>
                </a:prstGeom>
                <a:noFill/>
                <a:ln w="9525">
                  <a:noFill/>
                  <a:miter lim="800000"/>
                  <a:headEnd/>
                  <a:tailEnd/>
                </a:ln>
              </p:spPr>
              <p:txBody>
                <a:bodyPr wrap="none" anchor="ctr"/>
                <a:lstStyle/>
                <a:p>
                  <a:pPr marL="3175" indent="-3175" algn="ctr">
                    <a:lnSpc>
                      <a:spcPct val="100000"/>
                    </a:lnSpc>
                    <a:spcBef>
                      <a:spcPct val="20000"/>
                    </a:spcBef>
                    <a:buClr>
                      <a:schemeClr val="folHlink"/>
                    </a:buClr>
                    <a:buSzPct val="75000"/>
                    <a:buFont typeface="Wingdings" pitchFamily="2" charset="2"/>
                    <a:buNone/>
                  </a:pPr>
                  <a:r>
                    <a:rPr lang="en-US" altLang="zh-CN" sz="2000">
                      <a:solidFill>
                        <a:schemeClr val="tx1"/>
                      </a:solidFill>
                      <a:latin typeface="Times New Roman" pitchFamily="18" charset="0"/>
                    </a:rPr>
                    <a:t>3 ~</a:t>
                  </a:r>
                </a:p>
              </p:txBody>
            </p:sp>
          </p:grpSp>
        </p:grpSp>
        <p:sp>
          <p:nvSpPr>
            <p:cNvPr id="588833" name="Line 33"/>
            <p:cNvSpPr>
              <a:spLocks noChangeShapeType="1"/>
            </p:cNvSpPr>
            <p:nvPr/>
          </p:nvSpPr>
          <p:spPr bwMode="auto">
            <a:xfrm>
              <a:off x="1292" y="3249"/>
              <a:ext cx="499" cy="0"/>
            </a:xfrm>
            <a:prstGeom prst="line">
              <a:avLst/>
            </a:prstGeom>
            <a:noFill/>
            <a:ln w="19050">
              <a:solidFill>
                <a:schemeClr val="tx1"/>
              </a:solidFill>
              <a:prstDash val="dash"/>
              <a:round/>
            </a:ln>
            <a:effectLst/>
          </p:spPr>
          <p:txBody>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588834" name="Line 34"/>
            <p:cNvSpPr>
              <a:spLocks noChangeShapeType="1"/>
            </p:cNvSpPr>
            <p:nvPr/>
          </p:nvSpPr>
          <p:spPr bwMode="auto">
            <a:xfrm flipH="1">
              <a:off x="1147" y="3476"/>
              <a:ext cx="363" cy="0"/>
            </a:xfrm>
            <a:prstGeom prst="line">
              <a:avLst/>
            </a:prstGeom>
            <a:noFill/>
            <a:ln w="25400">
              <a:solidFill>
                <a:schemeClr val="tx1"/>
              </a:solidFill>
              <a:round/>
              <a:tailEnd type="triangle" w="med" len="lg"/>
            </a:ln>
            <a:effectLst/>
          </p:spPr>
          <p:txBody>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grpSp>
          <p:nvGrpSpPr>
            <p:cNvPr id="21537" name="Group 35"/>
            <p:cNvGrpSpPr>
              <a:grpSpLocks/>
            </p:cNvGrpSpPr>
            <p:nvPr/>
          </p:nvGrpSpPr>
          <p:grpSpPr bwMode="auto">
            <a:xfrm>
              <a:off x="933" y="3158"/>
              <a:ext cx="363" cy="181"/>
              <a:chOff x="839" y="3113"/>
              <a:chExt cx="454" cy="253"/>
            </a:xfrm>
          </p:grpSpPr>
          <p:sp>
            <p:nvSpPr>
              <p:cNvPr id="588836" name="Rectangle 36"/>
              <p:cNvSpPr>
                <a:spLocks noChangeArrowheads="1"/>
              </p:cNvSpPr>
              <p:nvPr/>
            </p:nvSpPr>
            <p:spPr bwMode="auto">
              <a:xfrm>
                <a:off x="839" y="3113"/>
                <a:ext cx="454" cy="253"/>
              </a:xfrm>
              <a:prstGeom prst="rect">
                <a:avLst/>
              </a:prstGeom>
              <a:noFill/>
              <a:ln w="25400">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588837" name="Freeform 37"/>
              <p:cNvSpPr/>
              <p:nvPr/>
            </p:nvSpPr>
            <p:spPr bwMode="auto">
              <a:xfrm>
                <a:off x="840" y="3113"/>
                <a:ext cx="453" cy="249"/>
              </a:xfrm>
              <a:custGeom>
                <a:avLst/>
                <a:gdLst/>
                <a:ahLst/>
                <a:cxnLst>
                  <a:cxn ang="0">
                    <a:pos x="453" y="0"/>
                  </a:cxn>
                  <a:cxn ang="0">
                    <a:pos x="0" y="249"/>
                  </a:cxn>
                </a:cxnLst>
                <a:rect l="0" t="0" r="r" b="b"/>
                <a:pathLst>
                  <a:path w="453" h="249">
                    <a:moveTo>
                      <a:pt x="453" y="0"/>
                    </a:moveTo>
                    <a:lnTo>
                      <a:pt x="0" y="249"/>
                    </a:lnTo>
                  </a:path>
                </a:pathLst>
              </a:custGeom>
              <a:noFill/>
              <a:ln w="9525">
                <a:solidFill>
                  <a:schemeClr val="tx1"/>
                </a:solidFill>
                <a:round/>
                <a:headEnd type="none" w="med" len="med"/>
                <a:tailEnd type="none" w="med" len="med"/>
              </a:ln>
              <a:effectLst/>
            </p:spPr>
            <p:txBody>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588838" name="Freeform 38"/>
              <p:cNvSpPr/>
              <p:nvPr/>
            </p:nvSpPr>
            <p:spPr bwMode="auto">
              <a:xfrm>
                <a:off x="839" y="3113"/>
                <a:ext cx="453" cy="246"/>
              </a:xfrm>
              <a:custGeom>
                <a:avLst/>
                <a:gdLst/>
                <a:ahLst/>
                <a:cxnLst>
                  <a:cxn ang="0">
                    <a:pos x="0" y="0"/>
                  </a:cxn>
                  <a:cxn ang="0">
                    <a:pos x="453" y="246"/>
                  </a:cxn>
                </a:cxnLst>
                <a:rect l="0" t="0" r="r" b="b"/>
                <a:pathLst>
                  <a:path w="453" h="246">
                    <a:moveTo>
                      <a:pt x="0" y="0"/>
                    </a:moveTo>
                    <a:lnTo>
                      <a:pt x="453" y="246"/>
                    </a:lnTo>
                  </a:path>
                </a:pathLst>
              </a:custGeom>
              <a:noFill/>
              <a:ln w="9525">
                <a:solidFill>
                  <a:schemeClr val="tx1"/>
                </a:solidFill>
                <a:round/>
                <a:headEnd type="none" w="med" len="med"/>
                <a:tailEnd type="none" w="med" len="med"/>
              </a:ln>
              <a:effectLst/>
            </p:spPr>
            <p:txBody>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grpSp>
        <p:sp>
          <p:nvSpPr>
            <p:cNvPr id="21541" name="Rectangle 39"/>
            <p:cNvSpPr>
              <a:spLocks noChangeArrowheads="1"/>
            </p:cNvSpPr>
            <p:nvPr/>
          </p:nvSpPr>
          <p:spPr bwMode="auto">
            <a:xfrm>
              <a:off x="1156" y="3494"/>
              <a:ext cx="408" cy="272"/>
            </a:xfrm>
            <a:prstGeom prst="rect">
              <a:avLst/>
            </a:prstGeom>
            <a:noFill/>
            <a:ln w="9525">
              <a:noFill/>
              <a:miter lim="800000"/>
              <a:headEnd/>
              <a:tailEnd/>
            </a:ln>
          </p:spPr>
          <p:txBody>
            <a:bodyPr wrap="none" anchor="ctr"/>
            <a:lstStyle/>
            <a:p>
              <a:pPr algn="ctr">
                <a:lnSpc>
                  <a:spcPct val="100000"/>
                </a:lnSpc>
              </a:pPr>
              <a:r>
                <a:rPr lang="en-US" altLang="zh-CN" sz="2000" i="1">
                  <a:solidFill>
                    <a:schemeClr val="tx1"/>
                  </a:solidFill>
                  <a:latin typeface="Times New Roman" pitchFamily="18" charset="0"/>
                </a:rPr>
                <a:t>P</a:t>
              </a:r>
              <a:r>
                <a:rPr lang="en-US" altLang="zh-CN" sz="2000" baseline="-25000">
                  <a:solidFill>
                    <a:schemeClr val="tx1"/>
                  </a:solidFill>
                  <a:latin typeface="Times New Roman" pitchFamily="18" charset="0"/>
                </a:rPr>
                <a:t>mech</a:t>
              </a:r>
            </a:p>
          </p:txBody>
        </p:sp>
      </p:grpSp>
      <p:sp>
        <p:nvSpPr>
          <p:cNvPr id="21542" name="标题 39"/>
          <p:cNvSpPr>
            <a:spLocks noGrp="1" noChangeArrowheads="1"/>
          </p:cNvSpPr>
          <p:nvPr>
            <p:ph type="title"/>
          </p:nvPr>
        </p:nvSpPr>
        <p:spPr/>
        <p:txBody>
          <a:bodyPr/>
          <a:lstStyle/>
          <a:p>
            <a:endParaRPr lang="zh-CN" altLang="en-US" smtClean="0">
              <a:ea typeface="宋体" pitchFamily="2" charset="-122"/>
            </a:endParaRPr>
          </a:p>
        </p:txBody>
      </p:sp>
      <p:sp>
        <p:nvSpPr>
          <p:cNvPr id="21543" name="Text Box 46"/>
          <p:cNvSpPr txBox="1">
            <a:spLocks noChangeArrowheads="1"/>
          </p:cNvSpPr>
          <p:nvPr/>
        </p:nvSpPr>
        <p:spPr bwMode="auto">
          <a:xfrm>
            <a:off x="0" y="3575050"/>
            <a:ext cx="1670050"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2" action="ppaction://hlinksldjump"/>
              </a:rPr>
              <a:t>8.3</a:t>
            </a:r>
            <a:r>
              <a:rPr lang="zh-CN" altLang="zh-CN" sz="1600">
                <a:solidFill>
                  <a:schemeClr val="tx1"/>
                </a:solidFill>
                <a:hlinkClick r:id="rId2" action="ppaction://hlinksldjump"/>
              </a:rPr>
              <a:t>绕线转子异步电机转子变频串级调速系统</a:t>
            </a:r>
            <a:endParaRPr lang="zh-CN" altLang="en-US" sz="1600">
              <a:solidFill>
                <a:schemeClr val="tx1"/>
              </a:solidFill>
              <a:latin typeface="Times New Roman" pitchFamily="18" charset="0"/>
            </a:endParaRPr>
          </a:p>
        </p:txBody>
      </p:sp>
      <p:sp>
        <p:nvSpPr>
          <p:cNvPr id="21544"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3" action="ppaction://hlinksldjump"/>
              </a:rPr>
              <a:t>8.2</a:t>
            </a:r>
            <a:r>
              <a:rPr lang="zh-CN" altLang="zh-CN" sz="1600">
                <a:solidFill>
                  <a:schemeClr val="tx1"/>
                </a:solidFill>
                <a:hlinkClick r:id="rId3"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21545" name="Text Box 49"/>
          <p:cNvSpPr txBox="1">
            <a:spLocks noChangeArrowheads="1"/>
          </p:cNvSpPr>
          <p:nvPr/>
        </p:nvSpPr>
        <p:spPr bwMode="auto">
          <a:xfrm>
            <a:off x="0" y="1079500"/>
            <a:ext cx="1687513"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4" action="ppaction://hlinksldjump"/>
              </a:rPr>
              <a:t>8.1</a:t>
            </a:r>
            <a:r>
              <a:rPr lang="zh-CN" altLang="zh-CN" sz="1600">
                <a:solidFill>
                  <a:schemeClr val="tx1"/>
                </a:solidFill>
                <a:latin typeface="宋体" pitchFamily="2" charset="-122"/>
                <a:hlinkClick r:id="rId4" action="ppaction://hlinksldjump"/>
              </a:rPr>
              <a:t>绕线转子异步电机转子变频控制原理</a:t>
            </a:r>
            <a:endParaRPr lang="zh-CN" altLang="en-US" sz="1600">
              <a:solidFill>
                <a:schemeClr val="tx1"/>
              </a:solidFill>
              <a:latin typeface="宋体" pitchFamily="2" charset="-122"/>
            </a:endParaRPr>
          </a:p>
        </p:txBody>
      </p:sp>
      <p:sp>
        <p:nvSpPr>
          <p:cNvPr id="21546"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5" action="ppaction://hlinksldjump"/>
              </a:rPr>
              <a:t>8.4</a:t>
            </a:r>
            <a:r>
              <a:rPr lang="zh-CN" altLang="zh-CN" sz="1600">
                <a:solidFill>
                  <a:schemeClr val="tx1"/>
                </a:solidFill>
                <a:hlinkClick r:id="rId5"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88804"/>
                                        </p:tgtEl>
                                        <p:attrNameLst>
                                          <p:attrName>style.visibility</p:attrName>
                                        </p:attrNameLst>
                                      </p:cBhvr>
                                      <p:to>
                                        <p:strVal val="visible"/>
                                      </p:to>
                                    </p:set>
                                    <p:anim to="" calcmode="lin" valueType="num">
                                      <p:cBhvr>
                                        <p:cTn id="7" dur="1" fill="hold"/>
                                        <p:tgtEl>
                                          <p:spTgt spid="588804"/>
                                        </p:tgtEl>
                                      </p:cBhvr>
                                    </p:anim>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a:xfrm>
            <a:off x="1847850" y="1084263"/>
            <a:ext cx="3486150" cy="579437"/>
          </a:xfrm>
        </p:spPr>
        <p:txBody>
          <a:bodyPr/>
          <a:lstStyle/>
          <a:p>
            <a:pPr eaLnBrk="1" hangingPunct="1">
              <a:defRPr/>
            </a:pPr>
            <a:r>
              <a:rPr lang="zh-CN" altLang="en-US" sz="2000" dirty="0" smtClean="0">
                <a:effectLst>
                  <a:outerShdw blurRad="38100" dist="38100" dir="2700000" algn="tl">
                    <a:srgbClr val="C0C0C0"/>
                  </a:outerShdw>
                </a:effectLst>
                <a:latin typeface="Times New Roman" panose="02020603050405020304" pitchFamily="18" charset="0"/>
                <a:ea typeface="宋体" panose="02010600030101010101" pitchFamily="2" charset="-122"/>
                <a:cs typeface="+mj-cs"/>
              </a:rPr>
              <a:t>（</a:t>
            </a:r>
            <a:r>
              <a:rPr lang="en-US" altLang="zh-CN" sz="2000" dirty="0" smtClean="0">
                <a:effectLst>
                  <a:outerShdw blurRad="38100" dist="38100" dir="2700000" algn="tl">
                    <a:srgbClr val="C0C0C0"/>
                  </a:outerShdw>
                </a:effectLst>
                <a:latin typeface="Times New Roman" panose="02020603050405020304" pitchFamily="18" charset="0"/>
                <a:ea typeface="宋体" panose="02010600030101010101" pitchFamily="2" charset="-122"/>
                <a:cs typeface="+mj-cs"/>
              </a:rPr>
              <a:t>2</a:t>
            </a:r>
            <a:r>
              <a:rPr lang="zh-CN" altLang="en-US" sz="2000" dirty="0" smtClean="0">
                <a:effectLst>
                  <a:outerShdw blurRad="38100" dist="38100" dir="2700000" algn="tl">
                    <a:srgbClr val="C0C0C0"/>
                  </a:outerShdw>
                </a:effectLst>
                <a:latin typeface="Times New Roman" panose="02020603050405020304" pitchFamily="18" charset="0"/>
                <a:ea typeface="宋体" panose="02010600030101010101" pitchFamily="2" charset="-122"/>
                <a:cs typeface="+mj-cs"/>
              </a:rPr>
              <a:t>）转差功率</a:t>
            </a:r>
            <a:r>
              <a:rPr lang="zh-CN" altLang="en-US" sz="2800" dirty="0" smtClean="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cs typeface="+mj-cs"/>
              </a:rPr>
              <a:t>输入</a:t>
            </a:r>
            <a:r>
              <a:rPr lang="zh-CN" altLang="en-US" sz="2000" dirty="0" smtClean="0">
                <a:effectLst>
                  <a:outerShdw blurRad="38100" dist="38100" dir="2700000" algn="tl">
                    <a:srgbClr val="C0C0C0"/>
                  </a:outerShdw>
                </a:effectLst>
                <a:latin typeface="Times New Roman" panose="02020603050405020304" pitchFamily="18" charset="0"/>
                <a:ea typeface="宋体" panose="02010600030101010101" pitchFamily="2" charset="-122"/>
                <a:cs typeface="+mj-cs"/>
              </a:rPr>
              <a:t>状态</a:t>
            </a:r>
          </a:p>
        </p:txBody>
      </p:sp>
      <p:sp>
        <p:nvSpPr>
          <p:cNvPr id="589827" name="Text Box 3"/>
          <p:cNvSpPr txBox="1">
            <a:spLocks noChangeArrowheads="1"/>
          </p:cNvSpPr>
          <p:nvPr/>
        </p:nvSpPr>
        <p:spPr bwMode="auto">
          <a:xfrm>
            <a:off x="1703388" y="1868488"/>
            <a:ext cx="7440612" cy="618631"/>
          </a:xfrm>
          <a:prstGeom prst="rect">
            <a:avLst/>
          </a:prstGeom>
          <a:noFill/>
          <a:ln w="9525">
            <a:noFill/>
            <a:miter lim="800000"/>
          </a:ln>
          <a:effectLst/>
        </p:spPr>
        <p:txBody>
          <a:bodyPr>
            <a:spAutoFit/>
          </a:bodyPr>
          <a:lstStyle/>
          <a:p>
            <a:pPr marL="3175" indent="-3175">
              <a:spcBef>
                <a:spcPct val="20000"/>
              </a:spcBef>
              <a:buClr>
                <a:schemeClr val="folHlink"/>
              </a:buClr>
              <a:buSzPct val="75000"/>
              <a:buFont typeface="Wingdings" pitchFamily="2" charset="2"/>
              <a:buNone/>
            </a:pPr>
            <a:r>
              <a:rPr lang="zh-CN" altLang="en-US" sz="1900" dirty="0">
                <a:solidFill>
                  <a:schemeClr val="tx1"/>
                </a:solidFill>
                <a:latin typeface="Tahoma" pitchFamily="34" charset="0"/>
              </a:rPr>
              <a:t>当电机以</a:t>
            </a:r>
            <a:r>
              <a:rPr lang="zh-CN" altLang="en-US" sz="1900" dirty="0">
                <a:solidFill>
                  <a:srgbClr val="FF0000"/>
                </a:solidFill>
                <a:effectLst>
                  <a:outerShdw blurRad="38100" dist="38100" dir="2700000" algn="tl">
                    <a:srgbClr val="C0C0C0"/>
                  </a:outerShdw>
                </a:effectLst>
                <a:latin typeface="Tahoma" pitchFamily="34" charset="0"/>
              </a:rPr>
              <a:t>发电状态运行</a:t>
            </a:r>
            <a:r>
              <a:rPr lang="zh-CN" altLang="en-US" sz="1900" dirty="0">
                <a:solidFill>
                  <a:schemeClr val="tx1"/>
                </a:solidFill>
                <a:latin typeface="Tahoma" pitchFamily="34" charset="0"/>
              </a:rPr>
              <a:t>时，它被拖着运转，</a:t>
            </a:r>
            <a:r>
              <a:rPr lang="zh-CN" altLang="en-US" sz="1900" dirty="0">
                <a:solidFill>
                  <a:srgbClr val="0000CC"/>
                </a:solidFill>
                <a:effectLst>
                  <a:outerShdw blurRad="38100" dist="38100" dir="2700000" algn="tl">
                    <a:srgbClr val="000000">
                      <a:alpha val="43137"/>
                    </a:srgbClr>
                  </a:outerShdw>
                </a:effectLst>
                <a:latin typeface="Tahoma" pitchFamily="34" charset="0"/>
              </a:rPr>
              <a:t>从轴上输入机械功率</a:t>
            </a:r>
            <a:r>
              <a:rPr lang="zh-CN" altLang="en-US" sz="1900" dirty="0">
                <a:solidFill>
                  <a:schemeClr val="tx1"/>
                </a:solidFill>
                <a:latin typeface="Tahoma" pitchFamily="34" charset="0"/>
              </a:rPr>
              <a:t>，</a:t>
            </a:r>
            <a:r>
              <a:rPr lang="zh-CN" altLang="en-US" sz="1900" dirty="0">
                <a:solidFill>
                  <a:srgbClr val="0000CC"/>
                </a:solidFill>
                <a:effectLst>
                  <a:outerShdw blurRad="38100" dist="38100" dir="2700000" algn="tl">
                    <a:srgbClr val="000000">
                      <a:alpha val="43137"/>
                    </a:srgbClr>
                  </a:outerShdw>
                </a:effectLst>
                <a:latin typeface="Tahoma" pitchFamily="34" charset="0"/>
              </a:rPr>
              <a:t>经机电能量变换后以电功率的形式从定子侧输出（馈出）到电网</a:t>
            </a:r>
            <a:r>
              <a:rPr lang="zh-CN" altLang="en-US" sz="1900" dirty="0">
                <a:solidFill>
                  <a:schemeClr val="tx1"/>
                </a:solidFill>
                <a:latin typeface="Tahoma" pitchFamily="34" charset="0"/>
              </a:rPr>
              <a:t>。 </a:t>
            </a:r>
          </a:p>
        </p:txBody>
      </p:sp>
      <p:grpSp>
        <p:nvGrpSpPr>
          <p:cNvPr id="2" name="Group 4"/>
          <p:cNvGrpSpPr>
            <a:grpSpLocks/>
          </p:cNvGrpSpPr>
          <p:nvPr/>
        </p:nvGrpSpPr>
        <p:grpSpPr bwMode="auto">
          <a:xfrm>
            <a:off x="2355850" y="3330575"/>
            <a:ext cx="6191250" cy="2773363"/>
            <a:chOff x="726" y="2267"/>
            <a:chExt cx="3900" cy="1747"/>
          </a:xfrm>
        </p:grpSpPr>
        <p:grpSp>
          <p:nvGrpSpPr>
            <p:cNvPr id="22532" name="Group 5"/>
            <p:cNvGrpSpPr>
              <a:grpSpLocks/>
            </p:cNvGrpSpPr>
            <p:nvPr/>
          </p:nvGrpSpPr>
          <p:grpSpPr bwMode="auto">
            <a:xfrm>
              <a:off x="1066" y="2267"/>
              <a:ext cx="3560" cy="1747"/>
              <a:chOff x="1066" y="2267"/>
              <a:chExt cx="3560" cy="1747"/>
            </a:xfrm>
          </p:grpSpPr>
          <p:sp>
            <p:nvSpPr>
              <p:cNvPr id="589830" name="Line 6"/>
              <p:cNvSpPr>
                <a:spLocks noChangeShapeType="1"/>
              </p:cNvSpPr>
              <p:nvPr/>
            </p:nvSpPr>
            <p:spPr bwMode="auto">
              <a:xfrm>
                <a:off x="1066" y="2267"/>
                <a:ext cx="3560" cy="0"/>
              </a:xfrm>
              <a:prstGeom prst="line">
                <a:avLst/>
              </a:prstGeom>
              <a:noFill/>
              <a:ln w="25400">
                <a:solidFill>
                  <a:schemeClr val="tx1"/>
                </a:solidFill>
                <a:miter lim="800000"/>
              </a:ln>
              <a:effectLst/>
            </p:spPr>
            <p:txBody>
              <a:bodyPr wrap="none"/>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589831" name="Line 7"/>
              <p:cNvSpPr>
                <a:spLocks noChangeShapeType="1"/>
              </p:cNvSpPr>
              <p:nvPr/>
            </p:nvSpPr>
            <p:spPr bwMode="auto">
              <a:xfrm flipV="1">
                <a:off x="4173" y="3126"/>
                <a:ext cx="0" cy="739"/>
              </a:xfrm>
              <a:prstGeom prst="line">
                <a:avLst/>
              </a:prstGeom>
              <a:noFill/>
              <a:ln w="25400">
                <a:solidFill>
                  <a:schemeClr val="tx1"/>
                </a:solidFill>
                <a:miter lim="800000"/>
              </a:ln>
              <a:effectLst/>
            </p:spPr>
            <p:txBody>
              <a:bodyPr wrap="none"/>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589832" name="Oval 8"/>
              <p:cNvSpPr>
                <a:spLocks noChangeArrowheads="1"/>
              </p:cNvSpPr>
              <p:nvPr/>
            </p:nvSpPr>
            <p:spPr bwMode="auto">
              <a:xfrm>
                <a:off x="4038" y="2677"/>
                <a:ext cx="272" cy="272"/>
              </a:xfrm>
              <a:prstGeom prst="ellipse">
                <a:avLst/>
              </a:prstGeom>
              <a:noFill/>
              <a:ln w="19050">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589833" name="Oval 9"/>
              <p:cNvSpPr>
                <a:spLocks noChangeArrowheads="1"/>
              </p:cNvSpPr>
              <p:nvPr/>
            </p:nvSpPr>
            <p:spPr bwMode="auto">
              <a:xfrm>
                <a:off x="4037" y="2850"/>
                <a:ext cx="272" cy="272"/>
              </a:xfrm>
              <a:prstGeom prst="ellipse">
                <a:avLst/>
              </a:prstGeom>
              <a:noFill/>
              <a:ln w="19050">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589834" name="Line 10"/>
              <p:cNvSpPr>
                <a:spLocks noChangeShapeType="1"/>
              </p:cNvSpPr>
              <p:nvPr/>
            </p:nvSpPr>
            <p:spPr bwMode="auto">
              <a:xfrm flipV="1">
                <a:off x="4173" y="2267"/>
                <a:ext cx="2" cy="415"/>
              </a:xfrm>
              <a:prstGeom prst="line">
                <a:avLst/>
              </a:prstGeom>
              <a:noFill/>
              <a:ln w="25400">
                <a:solidFill>
                  <a:schemeClr val="tx1"/>
                </a:solidFill>
                <a:miter lim="800000"/>
              </a:ln>
              <a:effectLst/>
            </p:spPr>
            <p:txBody>
              <a:bodyPr wrap="none"/>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589835" name="Line 11"/>
              <p:cNvSpPr>
                <a:spLocks noChangeShapeType="1"/>
              </p:cNvSpPr>
              <p:nvPr/>
            </p:nvSpPr>
            <p:spPr bwMode="auto">
              <a:xfrm flipV="1">
                <a:off x="1582" y="2268"/>
                <a:ext cx="0" cy="578"/>
              </a:xfrm>
              <a:prstGeom prst="line">
                <a:avLst/>
              </a:prstGeom>
              <a:noFill/>
              <a:ln w="25400">
                <a:solidFill>
                  <a:schemeClr val="tx1"/>
                </a:solidFill>
                <a:miter lim="800000"/>
              </a:ln>
              <a:effectLst/>
            </p:spPr>
            <p:txBody>
              <a:bodyPr wrap="none"/>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grpSp>
            <p:nvGrpSpPr>
              <p:cNvPr id="22539" name="Group 12"/>
              <p:cNvGrpSpPr>
                <a:grpSpLocks/>
              </p:cNvGrpSpPr>
              <p:nvPr/>
            </p:nvGrpSpPr>
            <p:grpSpPr bwMode="auto">
              <a:xfrm>
                <a:off x="1348" y="2851"/>
                <a:ext cx="468" cy="468"/>
                <a:chOff x="1302" y="2268"/>
                <a:chExt cx="468" cy="468"/>
              </a:xfrm>
            </p:grpSpPr>
            <p:sp>
              <p:nvSpPr>
                <p:cNvPr id="589837" name="Oval 13"/>
                <p:cNvSpPr>
                  <a:spLocks noChangeArrowheads="1"/>
                </p:cNvSpPr>
                <p:nvPr/>
              </p:nvSpPr>
              <p:spPr bwMode="auto">
                <a:xfrm>
                  <a:off x="1302" y="2268"/>
                  <a:ext cx="468" cy="468"/>
                </a:xfrm>
                <a:prstGeom prst="ellipse">
                  <a:avLst/>
                </a:prstGeom>
                <a:noFill/>
                <a:ln w="19050">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589838" name="Oval 14"/>
                <p:cNvSpPr>
                  <a:spLocks noChangeArrowheads="1"/>
                </p:cNvSpPr>
                <p:nvPr/>
              </p:nvSpPr>
              <p:spPr bwMode="auto">
                <a:xfrm>
                  <a:off x="1384" y="2350"/>
                  <a:ext cx="306" cy="306"/>
                </a:xfrm>
                <a:prstGeom prst="ellipse">
                  <a:avLst/>
                </a:prstGeom>
                <a:noFill/>
                <a:ln w="19050">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grpSp>
          <p:sp>
            <p:nvSpPr>
              <p:cNvPr id="589839" name="Line 15"/>
              <p:cNvSpPr>
                <a:spLocks noChangeShapeType="1"/>
              </p:cNvSpPr>
              <p:nvPr/>
            </p:nvSpPr>
            <p:spPr bwMode="auto">
              <a:xfrm flipH="1" flipV="1">
                <a:off x="1582" y="3235"/>
                <a:ext cx="0" cy="635"/>
              </a:xfrm>
              <a:prstGeom prst="line">
                <a:avLst/>
              </a:prstGeom>
              <a:noFill/>
              <a:ln w="25400">
                <a:solidFill>
                  <a:schemeClr val="tx1"/>
                </a:solidFill>
                <a:miter lim="800000"/>
              </a:ln>
              <a:effectLst/>
            </p:spPr>
            <p:txBody>
              <a:bodyPr wrap="none"/>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grpSp>
            <p:nvGrpSpPr>
              <p:cNvPr id="22543" name="Group 16"/>
              <p:cNvGrpSpPr>
                <a:grpSpLocks/>
              </p:cNvGrpSpPr>
              <p:nvPr/>
            </p:nvGrpSpPr>
            <p:grpSpPr bwMode="auto">
              <a:xfrm>
                <a:off x="1531" y="3487"/>
                <a:ext cx="91" cy="187"/>
                <a:chOff x="1497" y="1752"/>
                <a:chExt cx="91" cy="187"/>
              </a:xfrm>
            </p:grpSpPr>
            <p:sp>
              <p:nvSpPr>
                <p:cNvPr id="589841" name="Line 17"/>
                <p:cNvSpPr>
                  <a:spLocks noChangeShapeType="1"/>
                </p:cNvSpPr>
                <p:nvPr/>
              </p:nvSpPr>
              <p:spPr bwMode="auto">
                <a:xfrm flipV="1">
                  <a:off x="1497" y="1752"/>
                  <a:ext cx="91" cy="91"/>
                </a:xfrm>
                <a:prstGeom prst="line">
                  <a:avLst/>
                </a:prstGeom>
                <a:noFill/>
                <a:ln w="19050">
                  <a:solidFill>
                    <a:schemeClr val="tx1"/>
                  </a:solidFill>
                  <a:miter lim="800000"/>
                </a:ln>
                <a:effectLst/>
              </p:spPr>
              <p:txBody>
                <a:bodyPr wrap="none"/>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589842" name="Line 18"/>
                <p:cNvSpPr>
                  <a:spLocks noChangeShapeType="1"/>
                </p:cNvSpPr>
                <p:nvPr/>
              </p:nvSpPr>
              <p:spPr bwMode="auto">
                <a:xfrm flipV="1">
                  <a:off x="1497" y="1797"/>
                  <a:ext cx="91" cy="91"/>
                </a:xfrm>
                <a:prstGeom prst="line">
                  <a:avLst/>
                </a:prstGeom>
                <a:noFill/>
                <a:ln w="19050">
                  <a:solidFill>
                    <a:schemeClr val="tx1"/>
                  </a:solidFill>
                  <a:miter lim="800000"/>
                </a:ln>
                <a:effectLst/>
              </p:spPr>
              <p:txBody>
                <a:bodyPr wrap="none"/>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589843" name="Line 19"/>
                <p:cNvSpPr>
                  <a:spLocks noChangeShapeType="1"/>
                </p:cNvSpPr>
                <p:nvPr/>
              </p:nvSpPr>
              <p:spPr bwMode="auto">
                <a:xfrm flipV="1">
                  <a:off x="1497" y="1848"/>
                  <a:ext cx="91" cy="91"/>
                </a:xfrm>
                <a:prstGeom prst="line">
                  <a:avLst/>
                </a:prstGeom>
                <a:noFill/>
                <a:ln w="19050">
                  <a:solidFill>
                    <a:schemeClr val="tx1"/>
                  </a:solidFill>
                  <a:miter lim="800000"/>
                </a:ln>
                <a:effectLst/>
              </p:spPr>
              <p:txBody>
                <a:bodyPr wrap="none"/>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grpSp>
          <p:sp>
            <p:nvSpPr>
              <p:cNvPr id="589844" name="Line 20"/>
              <p:cNvSpPr>
                <a:spLocks noChangeShapeType="1"/>
              </p:cNvSpPr>
              <p:nvPr/>
            </p:nvSpPr>
            <p:spPr bwMode="auto">
              <a:xfrm>
                <a:off x="2623" y="3553"/>
                <a:ext cx="317" cy="0"/>
              </a:xfrm>
              <a:prstGeom prst="line">
                <a:avLst/>
              </a:prstGeom>
              <a:noFill/>
              <a:ln w="25400">
                <a:solidFill>
                  <a:schemeClr val="tx1"/>
                </a:solidFill>
                <a:miter lim="800000"/>
                <a:headEnd type="triangle" w="med" len="lg"/>
                <a:tailEnd type="none" w="med" len="lg"/>
              </a:ln>
              <a:effectLst/>
            </p:spPr>
            <p:txBody>
              <a:bodyPr wrap="none"/>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22548" name="Rectangle 21"/>
              <p:cNvSpPr>
                <a:spLocks noChangeArrowheads="1"/>
              </p:cNvSpPr>
              <p:nvPr/>
            </p:nvSpPr>
            <p:spPr bwMode="auto">
              <a:xfrm>
                <a:off x="2970" y="3407"/>
                <a:ext cx="226" cy="250"/>
              </a:xfrm>
              <a:prstGeom prst="rect">
                <a:avLst/>
              </a:prstGeom>
              <a:noFill/>
              <a:ln w="9525">
                <a:noFill/>
                <a:miter lim="800000"/>
                <a:headEnd/>
                <a:tailEnd/>
              </a:ln>
            </p:spPr>
            <p:txBody>
              <a:bodyPr wrap="none" anchor="ctr"/>
              <a:lstStyle/>
              <a:p>
                <a:pPr>
                  <a:lnSpc>
                    <a:spcPct val="100000"/>
                  </a:lnSpc>
                </a:pPr>
                <a:r>
                  <a:rPr lang="en-US" altLang="zh-CN" sz="2000" i="1">
                    <a:solidFill>
                      <a:schemeClr val="tx1"/>
                    </a:solidFill>
                    <a:latin typeface="Times New Roman" pitchFamily="18" charset="0"/>
                  </a:rPr>
                  <a:t>P</a:t>
                </a:r>
                <a:r>
                  <a:rPr lang="en-US" altLang="zh-CN" sz="2000" baseline="-25000">
                    <a:solidFill>
                      <a:schemeClr val="tx1"/>
                    </a:solidFill>
                    <a:latin typeface="Times New Roman" pitchFamily="18" charset="0"/>
                  </a:rPr>
                  <a:t>s</a:t>
                </a:r>
              </a:p>
            </p:txBody>
          </p:sp>
          <p:sp>
            <p:nvSpPr>
              <p:cNvPr id="22549" name="Text Box 22"/>
              <p:cNvSpPr txBox="1">
                <a:spLocks noChangeArrowheads="1"/>
              </p:cNvSpPr>
              <p:nvPr/>
            </p:nvSpPr>
            <p:spPr bwMode="auto">
              <a:xfrm>
                <a:off x="1822" y="2484"/>
                <a:ext cx="266" cy="250"/>
              </a:xfrm>
              <a:prstGeom prst="rect">
                <a:avLst/>
              </a:prstGeom>
              <a:noFill/>
              <a:ln w="9525">
                <a:noFill/>
                <a:miter lim="800000"/>
                <a:headEnd/>
                <a:tailEnd/>
              </a:ln>
            </p:spPr>
            <p:txBody>
              <a:bodyPr wrap="none">
                <a:spAutoFit/>
              </a:bodyPr>
              <a:lstStyle/>
              <a:p>
                <a:pPr marL="3175" indent="-3175" algn="ctr">
                  <a:lnSpc>
                    <a:spcPct val="100000"/>
                  </a:lnSpc>
                  <a:spcBef>
                    <a:spcPct val="20000"/>
                  </a:spcBef>
                  <a:buClr>
                    <a:schemeClr val="folHlink"/>
                  </a:buClr>
                  <a:buSzPct val="75000"/>
                  <a:buFont typeface="Wingdings" pitchFamily="2" charset="2"/>
                  <a:buNone/>
                </a:pPr>
                <a:r>
                  <a:rPr lang="en-US" altLang="zh-CN" sz="2000" i="1">
                    <a:solidFill>
                      <a:schemeClr val="tx1"/>
                    </a:solidFill>
                    <a:latin typeface="Times New Roman" pitchFamily="18" charset="0"/>
                  </a:rPr>
                  <a:t>P</a:t>
                </a:r>
                <a:r>
                  <a:rPr lang="en-US" altLang="zh-CN" sz="2000" baseline="-25000">
                    <a:solidFill>
                      <a:schemeClr val="tx1"/>
                    </a:solidFill>
                    <a:latin typeface="Times New Roman" pitchFamily="18" charset="0"/>
                  </a:rPr>
                  <a:t>1</a:t>
                </a:r>
              </a:p>
            </p:txBody>
          </p:sp>
          <p:sp>
            <p:nvSpPr>
              <p:cNvPr id="589847" name="Line 23"/>
              <p:cNvSpPr>
                <a:spLocks noChangeShapeType="1"/>
              </p:cNvSpPr>
              <p:nvPr/>
            </p:nvSpPr>
            <p:spPr bwMode="auto">
              <a:xfrm flipV="1">
                <a:off x="1723" y="2455"/>
                <a:ext cx="0" cy="295"/>
              </a:xfrm>
              <a:prstGeom prst="line">
                <a:avLst/>
              </a:prstGeom>
              <a:noFill/>
              <a:ln w="28575">
                <a:solidFill>
                  <a:schemeClr val="tx1"/>
                </a:solidFill>
                <a:round/>
                <a:tailEnd type="triangle" w="med" len="lg"/>
              </a:ln>
              <a:effectLst/>
            </p:spPr>
            <p:txBody>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22551" name="Rectangle 24"/>
              <p:cNvSpPr>
                <a:spLocks noChangeArrowheads="1"/>
              </p:cNvSpPr>
              <p:nvPr/>
            </p:nvSpPr>
            <p:spPr bwMode="auto">
              <a:xfrm>
                <a:off x="1369" y="2898"/>
                <a:ext cx="431" cy="272"/>
              </a:xfrm>
              <a:prstGeom prst="rect">
                <a:avLst/>
              </a:prstGeom>
              <a:noFill/>
              <a:ln w="9525">
                <a:noFill/>
                <a:miter lim="800000"/>
                <a:headEnd/>
                <a:tailEnd/>
              </a:ln>
            </p:spPr>
            <p:txBody>
              <a:bodyPr wrap="none" anchor="ctr"/>
              <a:lstStyle/>
              <a:p>
                <a:pPr marL="3175" indent="-3175" algn="ctr">
                  <a:lnSpc>
                    <a:spcPct val="100000"/>
                  </a:lnSpc>
                  <a:spcBef>
                    <a:spcPct val="20000"/>
                  </a:spcBef>
                  <a:buClr>
                    <a:schemeClr val="folHlink"/>
                  </a:buClr>
                  <a:buSzPct val="75000"/>
                  <a:buFont typeface="Wingdings" pitchFamily="2" charset="2"/>
                  <a:buNone/>
                </a:pPr>
                <a:r>
                  <a:rPr lang="en-US" altLang="zh-CN" sz="1400">
                    <a:solidFill>
                      <a:schemeClr val="tx1"/>
                    </a:solidFill>
                    <a:latin typeface="Times New Roman" pitchFamily="18" charset="0"/>
                  </a:rPr>
                  <a:t>M</a:t>
                </a:r>
              </a:p>
            </p:txBody>
          </p:sp>
          <p:sp>
            <p:nvSpPr>
              <p:cNvPr id="22552" name="Rectangle 25"/>
              <p:cNvSpPr>
                <a:spLocks noChangeArrowheads="1"/>
              </p:cNvSpPr>
              <p:nvPr/>
            </p:nvSpPr>
            <p:spPr bwMode="auto">
              <a:xfrm>
                <a:off x="1365" y="2984"/>
                <a:ext cx="431" cy="272"/>
              </a:xfrm>
              <a:prstGeom prst="rect">
                <a:avLst/>
              </a:prstGeom>
              <a:noFill/>
              <a:ln w="9525">
                <a:noFill/>
                <a:miter lim="800000"/>
                <a:headEnd/>
                <a:tailEnd/>
              </a:ln>
            </p:spPr>
            <p:txBody>
              <a:bodyPr wrap="none" anchor="ctr"/>
              <a:lstStyle/>
              <a:p>
                <a:pPr marL="3175" indent="-3175" algn="ctr">
                  <a:lnSpc>
                    <a:spcPct val="100000"/>
                  </a:lnSpc>
                  <a:spcBef>
                    <a:spcPct val="20000"/>
                  </a:spcBef>
                  <a:buClr>
                    <a:schemeClr val="folHlink"/>
                  </a:buClr>
                  <a:buSzPct val="75000"/>
                  <a:buFont typeface="Wingdings" pitchFamily="2" charset="2"/>
                  <a:buNone/>
                </a:pPr>
                <a:r>
                  <a:rPr lang="en-US" altLang="zh-CN" sz="1400">
                    <a:solidFill>
                      <a:schemeClr val="tx1"/>
                    </a:solidFill>
                    <a:latin typeface="Times New Roman" pitchFamily="18" charset="0"/>
                  </a:rPr>
                  <a:t>3</a:t>
                </a:r>
                <a:r>
                  <a:rPr lang="en-US" altLang="zh-CN" sz="1800">
                    <a:solidFill>
                      <a:schemeClr val="tx1"/>
                    </a:solidFill>
                    <a:latin typeface="Times New Roman" pitchFamily="18" charset="0"/>
                  </a:rPr>
                  <a:t> </a:t>
                </a:r>
                <a:r>
                  <a:rPr lang="en-US" altLang="zh-CN" sz="2000">
                    <a:solidFill>
                      <a:schemeClr val="tx1"/>
                    </a:solidFill>
                    <a:latin typeface="Times New Roman" pitchFamily="18" charset="0"/>
                  </a:rPr>
                  <a:t>~</a:t>
                </a:r>
              </a:p>
            </p:txBody>
          </p:sp>
          <p:sp>
            <p:nvSpPr>
              <p:cNvPr id="22553" name="Rectangle 26"/>
              <p:cNvSpPr>
                <a:spLocks noChangeArrowheads="1"/>
              </p:cNvSpPr>
              <p:nvPr/>
            </p:nvSpPr>
            <p:spPr bwMode="auto">
              <a:xfrm>
                <a:off x="2597" y="3721"/>
                <a:ext cx="590" cy="272"/>
              </a:xfrm>
              <a:prstGeom prst="rect">
                <a:avLst/>
              </a:prstGeom>
              <a:noFill/>
              <a:ln w="22225">
                <a:noFill/>
                <a:miter lim="800000"/>
                <a:headEnd/>
                <a:tailEnd/>
              </a:ln>
            </p:spPr>
            <p:txBody>
              <a:bodyPr wrap="none" anchor="ctr"/>
              <a:lstStyle/>
              <a:p>
                <a:pPr algn="ctr">
                  <a:lnSpc>
                    <a:spcPct val="100000"/>
                  </a:lnSpc>
                </a:pPr>
                <a:r>
                  <a:rPr lang="en-US" altLang="zh-CN" sz="1800">
                    <a:solidFill>
                      <a:schemeClr val="tx1"/>
                    </a:solidFill>
                    <a:latin typeface="Times New Roman" pitchFamily="18" charset="0"/>
                  </a:rPr>
                  <a:t>CU</a:t>
                </a:r>
              </a:p>
            </p:txBody>
          </p:sp>
          <p:sp>
            <p:nvSpPr>
              <p:cNvPr id="589851" name="Line 27"/>
              <p:cNvSpPr>
                <a:spLocks noChangeShapeType="1"/>
              </p:cNvSpPr>
              <p:nvPr/>
            </p:nvSpPr>
            <p:spPr bwMode="auto">
              <a:xfrm flipV="1">
                <a:off x="1580" y="3860"/>
                <a:ext cx="1009" cy="0"/>
              </a:xfrm>
              <a:prstGeom prst="line">
                <a:avLst/>
              </a:prstGeom>
              <a:noFill/>
              <a:ln w="25400">
                <a:solidFill>
                  <a:schemeClr val="tx1"/>
                </a:solidFill>
                <a:miter lim="800000"/>
              </a:ln>
              <a:effectLst/>
            </p:spPr>
            <p:txBody>
              <a:bodyPr wrap="none"/>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589852" name="Line 28"/>
              <p:cNvSpPr>
                <a:spLocks noChangeShapeType="1"/>
              </p:cNvSpPr>
              <p:nvPr/>
            </p:nvSpPr>
            <p:spPr bwMode="auto">
              <a:xfrm>
                <a:off x="3199" y="3863"/>
                <a:ext cx="979" cy="0"/>
              </a:xfrm>
              <a:prstGeom prst="line">
                <a:avLst/>
              </a:prstGeom>
              <a:noFill/>
              <a:ln w="25400">
                <a:solidFill>
                  <a:schemeClr val="tx1"/>
                </a:solidFill>
                <a:miter lim="800000"/>
              </a:ln>
              <a:effectLst/>
            </p:spPr>
            <p:txBody>
              <a:bodyPr wrap="none"/>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589853" name="Rectangle 29"/>
              <p:cNvSpPr>
                <a:spLocks noChangeArrowheads="1"/>
              </p:cNvSpPr>
              <p:nvPr/>
            </p:nvSpPr>
            <p:spPr bwMode="auto">
              <a:xfrm>
                <a:off x="2587" y="3708"/>
                <a:ext cx="612" cy="306"/>
              </a:xfrm>
              <a:prstGeom prst="rect">
                <a:avLst/>
              </a:prstGeom>
              <a:noFill/>
              <a:ln w="22225">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grpSp>
        <p:sp>
          <p:nvSpPr>
            <p:cNvPr id="589854" name="Line 30"/>
            <p:cNvSpPr>
              <a:spLocks noChangeShapeType="1"/>
            </p:cNvSpPr>
            <p:nvPr/>
          </p:nvSpPr>
          <p:spPr bwMode="auto">
            <a:xfrm>
              <a:off x="1085" y="3105"/>
              <a:ext cx="499" cy="0"/>
            </a:xfrm>
            <a:prstGeom prst="line">
              <a:avLst/>
            </a:prstGeom>
            <a:noFill/>
            <a:ln w="19050">
              <a:solidFill>
                <a:schemeClr val="tx1"/>
              </a:solidFill>
              <a:prstDash val="dash"/>
              <a:round/>
            </a:ln>
            <a:effectLst/>
          </p:spPr>
          <p:txBody>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589855" name="Line 31"/>
            <p:cNvSpPr>
              <a:spLocks noChangeShapeType="1"/>
            </p:cNvSpPr>
            <p:nvPr/>
          </p:nvSpPr>
          <p:spPr bwMode="auto">
            <a:xfrm>
              <a:off x="940" y="3332"/>
              <a:ext cx="363" cy="0"/>
            </a:xfrm>
            <a:prstGeom prst="line">
              <a:avLst/>
            </a:prstGeom>
            <a:noFill/>
            <a:ln w="25400">
              <a:solidFill>
                <a:schemeClr val="tx1"/>
              </a:solidFill>
              <a:round/>
              <a:tailEnd type="triangle" w="med" len="lg"/>
            </a:ln>
            <a:effectLst/>
          </p:spPr>
          <p:txBody>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grpSp>
          <p:nvGrpSpPr>
            <p:cNvPr id="22559" name="Group 32"/>
            <p:cNvGrpSpPr>
              <a:grpSpLocks/>
            </p:cNvGrpSpPr>
            <p:nvPr/>
          </p:nvGrpSpPr>
          <p:grpSpPr bwMode="auto">
            <a:xfrm>
              <a:off x="726" y="3014"/>
              <a:ext cx="363" cy="181"/>
              <a:chOff x="839" y="3113"/>
              <a:chExt cx="454" cy="253"/>
            </a:xfrm>
          </p:grpSpPr>
          <p:sp>
            <p:nvSpPr>
              <p:cNvPr id="589857" name="Rectangle 33"/>
              <p:cNvSpPr>
                <a:spLocks noChangeArrowheads="1"/>
              </p:cNvSpPr>
              <p:nvPr/>
            </p:nvSpPr>
            <p:spPr bwMode="auto">
              <a:xfrm>
                <a:off x="839" y="3113"/>
                <a:ext cx="454" cy="253"/>
              </a:xfrm>
              <a:prstGeom prst="rect">
                <a:avLst/>
              </a:prstGeom>
              <a:noFill/>
              <a:ln w="25400">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589858" name="Freeform 34"/>
              <p:cNvSpPr/>
              <p:nvPr/>
            </p:nvSpPr>
            <p:spPr bwMode="auto">
              <a:xfrm>
                <a:off x="840" y="3113"/>
                <a:ext cx="453" cy="249"/>
              </a:xfrm>
              <a:custGeom>
                <a:avLst/>
                <a:gdLst/>
                <a:ahLst/>
                <a:cxnLst>
                  <a:cxn ang="0">
                    <a:pos x="453" y="0"/>
                  </a:cxn>
                  <a:cxn ang="0">
                    <a:pos x="0" y="249"/>
                  </a:cxn>
                </a:cxnLst>
                <a:rect l="0" t="0" r="r" b="b"/>
                <a:pathLst>
                  <a:path w="453" h="249">
                    <a:moveTo>
                      <a:pt x="453" y="0"/>
                    </a:moveTo>
                    <a:lnTo>
                      <a:pt x="0" y="249"/>
                    </a:lnTo>
                  </a:path>
                </a:pathLst>
              </a:custGeom>
              <a:noFill/>
              <a:ln w="9525">
                <a:solidFill>
                  <a:schemeClr val="tx1"/>
                </a:solidFill>
                <a:round/>
                <a:headEnd type="none" w="med" len="med"/>
                <a:tailEnd type="none" w="med" len="med"/>
              </a:ln>
              <a:effectLst/>
            </p:spPr>
            <p:txBody>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589859" name="Freeform 35"/>
              <p:cNvSpPr/>
              <p:nvPr/>
            </p:nvSpPr>
            <p:spPr bwMode="auto">
              <a:xfrm>
                <a:off x="839" y="3113"/>
                <a:ext cx="453" cy="246"/>
              </a:xfrm>
              <a:custGeom>
                <a:avLst/>
                <a:gdLst/>
                <a:ahLst/>
                <a:cxnLst>
                  <a:cxn ang="0">
                    <a:pos x="0" y="0"/>
                  </a:cxn>
                  <a:cxn ang="0">
                    <a:pos x="453" y="246"/>
                  </a:cxn>
                </a:cxnLst>
                <a:rect l="0" t="0" r="r" b="b"/>
                <a:pathLst>
                  <a:path w="453" h="246">
                    <a:moveTo>
                      <a:pt x="0" y="0"/>
                    </a:moveTo>
                    <a:lnTo>
                      <a:pt x="453" y="246"/>
                    </a:lnTo>
                  </a:path>
                </a:pathLst>
              </a:custGeom>
              <a:noFill/>
              <a:ln w="9525">
                <a:solidFill>
                  <a:schemeClr val="tx1"/>
                </a:solidFill>
                <a:round/>
                <a:headEnd type="none" w="med" len="med"/>
                <a:tailEnd type="none" w="med" len="med"/>
              </a:ln>
              <a:effectLst/>
            </p:spPr>
            <p:txBody>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grpSp>
        <p:sp>
          <p:nvSpPr>
            <p:cNvPr id="22563" name="Rectangle 36"/>
            <p:cNvSpPr>
              <a:spLocks noChangeArrowheads="1"/>
            </p:cNvSpPr>
            <p:nvPr/>
          </p:nvSpPr>
          <p:spPr bwMode="auto">
            <a:xfrm>
              <a:off x="949" y="3350"/>
              <a:ext cx="408" cy="272"/>
            </a:xfrm>
            <a:prstGeom prst="rect">
              <a:avLst/>
            </a:prstGeom>
            <a:noFill/>
            <a:ln w="9525">
              <a:noFill/>
              <a:miter lim="800000"/>
              <a:headEnd/>
              <a:tailEnd/>
            </a:ln>
          </p:spPr>
          <p:txBody>
            <a:bodyPr wrap="none" anchor="ctr"/>
            <a:lstStyle/>
            <a:p>
              <a:pPr algn="ctr">
                <a:lnSpc>
                  <a:spcPct val="100000"/>
                </a:lnSpc>
              </a:pPr>
              <a:r>
                <a:rPr lang="en-US" altLang="zh-CN" sz="1800" i="1">
                  <a:solidFill>
                    <a:schemeClr val="tx1"/>
                  </a:solidFill>
                  <a:latin typeface="Times New Roman" pitchFamily="18" charset="0"/>
                </a:rPr>
                <a:t>P</a:t>
              </a:r>
              <a:r>
                <a:rPr lang="en-US" altLang="zh-CN" sz="1800" baseline="-25000">
                  <a:solidFill>
                    <a:schemeClr val="tx1"/>
                  </a:solidFill>
                  <a:latin typeface="Times New Roman" pitchFamily="18" charset="0"/>
                </a:rPr>
                <a:t>mech</a:t>
              </a:r>
            </a:p>
          </p:txBody>
        </p:sp>
      </p:grpSp>
      <p:sp>
        <p:nvSpPr>
          <p:cNvPr id="22564" name="Text Box 46"/>
          <p:cNvSpPr txBox="1">
            <a:spLocks noChangeArrowheads="1"/>
          </p:cNvSpPr>
          <p:nvPr/>
        </p:nvSpPr>
        <p:spPr bwMode="auto">
          <a:xfrm>
            <a:off x="0" y="3575050"/>
            <a:ext cx="1670050"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2" action="ppaction://hlinksldjump"/>
              </a:rPr>
              <a:t>8.3</a:t>
            </a:r>
            <a:r>
              <a:rPr lang="zh-CN" altLang="zh-CN" sz="1600">
                <a:solidFill>
                  <a:schemeClr val="tx1"/>
                </a:solidFill>
                <a:hlinkClick r:id="rId2" action="ppaction://hlinksldjump"/>
              </a:rPr>
              <a:t>绕线转子异步电机转子变频串级调速系统</a:t>
            </a:r>
            <a:endParaRPr lang="zh-CN" altLang="en-US" sz="1600">
              <a:solidFill>
                <a:schemeClr val="tx1"/>
              </a:solidFill>
              <a:latin typeface="Times New Roman" pitchFamily="18" charset="0"/>
            </a:endParaRPr>
          </a:p>
        </p:txBody>
      </p:sp>
      <p:sp>
        <p:nvSpPr>
          <p:cNvPr id="22565"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3" action="ppaction://hlinksldjump"/>
              </a:rPr>
              <a:t>8.2</a:t>
            </a:r>
            <a:r>
              <a:rPr lang="zh-CN" altLang="zh-CN" sz="1600">
                <a:solidFill>
                  <a:schemeClr val="tx1"/>
                </a:solidFill>
                <a:hlinkClick r:id="rId3"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22566" name="Text Box 49"/>
          <p:cNvSpPr txBox="1">
            <a:spLocks noChangeArrowheads="1"/>
          </p:cNvSpPr>
          <p:nvPr/>
        </p:nvSpPr>
        <p:spPr bwMode="auto">
          <a:xfrm>
            <a:off x="0" y="1079500"/>
            <a:ext cx="1687513"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4" action="ppaction://hlinksldjump"/>
              </a:rPr>
              <a:t>8.1</a:t>
            </a:r>
            <a:r>
              <a:rPr lang="zh-CN" altLang="zh-CN" sz="1600">
                <a:solidFill>
                  <a:schemeClr val="tx1"/>
                </a:solidFill>
                <a:latin typeface="宋体" pitchFamily="2" charset="-122"/>
                <a:hlinkClick r:id="rId4" action="ppaction://hlinksldjump"/>
              </a:rPr>
              <a:t>绕线转子异步电机转子变频控制原理</a:t>
            </a:r>
            <a:endParaRPr lang="zh-CN" altLang="en-US" sz="1600">
              <a:solidFill>
                <a:schemeClr val="tx1"/>
              </a:solidFill>
              <a:latin typeface="宋体" pitchFamily="2" charset="-122"/>
            </a:endParaRPr>
          </a:p>
        </p:txBody>
      </p:sp>
      <p:sp>
        <p:nvSpPr>
          <p:cNvPr id="22567"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5" action="ppaction://hlinksldjump"/>
              </a:rPr>
              <a:t>8.4</a:t>
            </a:r>
            <a:r>
              <a:rPr lang="zh-CN" altLang="zh-CN" sz="1600">
                <a:solidFill>
                  <a:schemeClr val="tx1"/>
                </a:solidFill>
                <a:hlinkClick r:id="rId5"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89827"/>
                                        </p:tgtEl>
                                        <p:attrNameLst>
                                          <p:attrName>style.visibility</p:attrName>
                                        </p:attrNameLst>
                                      </p:cBhvr>
                                      <p:to>
                                        <p:strVal val="visible"/>
                                      </p:to>
                                    </p:set>
                                    <p:animEffect transition="in" filter="dissolve">
                                      <p:cBhvr>
                                        <p:cTn id="7" dur="500"/>
                                        <p:tgtEl>
                                          <p:spTgt spid="589827"/>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2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noChangeArrowheads="1"/>
          </p:cNvSpPr>
          <p:nvPr>
            <p:ph type="title"/>
          </p:nvPr>
        </p:nvSpPr>
        <p:spPr/>
        <p:txBody>
          <a:bodyPr/>
          <a:lstStyle/>
          <a:p>
            <a:endParaRPr lang="zh-CN" altLang="en-US" smtClean="0">
              <a:ea typeface="宋体" pitchFamily="2" charset="-122"/>
            </a:endParaRPr>
          </a:p>
        </p:txBody>
      </p:sp>
      <p:graphicFrame>
        <p:nvGraphicFramePr>
          <p:cNvPr id="23554" name="Object 1"/>
          <p:cNvGraphicFramePr>
            <a:graphicFrameLocks/>
          </p:cNvGraphicFramePr>
          <p:nvPr/>
        </p:nvGraphicFramePr>
        <p:xfrm>
          <a:off x="3328988" y="2646363"/>
          <a:ext cx="3975100" cy="2571750"/>
        </p:xfrm>
        <a:graphic>
          <a:graphicData uri="http://schemas.openxmlformats.org/presentationml/2006/ole">
            <p:oleObj spid="_x0000_s23554" r:id="rId3" imgW="7314438" imgH="6726841" progId="">
              <p:embed/>
            </p:oleObj>
          </a:graphicData>
        </a:graphic>
      </p:graphicFrame>
      <p:sp>
        <p:nvSpPr>
          <p:cNvPr id="23555" name="Line 89"/>
          <p:cNvSpPr>
            <a:spLocks noChangeShapeType="1"/>
          </p:cNvSpPr>
          <p:nvPr/>
        </p:nvSpPr>
        <p:spPr bwMode="auto">
          <a:xfrm>
            <a:off x="3757613" y="3789363"/>
            <a:ext cx="0" cy="508000"/>
          </a:xfrm>
          <a:prstGeom prst="line">
            <a:avLst/>
          </a:prstGeom>
          <a:noFill/>
          <a:ln w="57150">
            <a:solidFill>
              <a:srgbClr val="FF0000"/>
            </a:solidFill>
            <a:miter lim="800000"/>
            <a:headEnd/>
            <a:tailEnd type="triangle" w="med" len="med"/>
          </a:ln>
        </p:spPr>
        <p:txBody>
          <a:bodyPr/>
          <a:lstStyle/>
          <a:p>
            <a:endParaRPr lang="zh-CN" altLang="en-US"/>
          </a:p>
        </p:txBody>
      </p:sp>
      <p:sp>
        <p:nvSpPr>
          <p:cNvPr id="23556" name="Text Box 90"/>
          <p:cNvSpPr txBox="1">
            <a:spLocks noChangeArrowheads="1"/>
          </p:cNvSpPr>
          <p:nvPr/>
        </p:nvSpPr>
        <p:spPr bwMode="auto">
          <a:xfrm>
            <a:off x="3114675" y="3646488"/>
            <a:ext cx="936625" cy="457200"/>
          </a:xfrm>
          <a:prstGeom prst="rect">
            <a:avLst/>
          </a:prstGeom>
          <a:noFill/>
          <a:ln w="9525">
            <a:noFill/>
            <a:miter lim="800000"/>
            <a:headEnd/>
            <a:tailEnd/>
          </a:ln>
        </p:spPr>
        <p:txBody>
          <a:bodyPr>
            <a:spAutoFit/>
          </a:bodyPr>
          <a:lstStyle/>
          <a:p>
            <a:r>
              <a:rPr lang="en-US" altLang="zh-CN" sz="2400" i="1">
                <a:solidFill>
                  <a:srgbClr val="FF3300"/>
                </a:solidFill>
                <a:latin typeface="Times New Roman" pitchFamily="18" charset="0"/>
              </a:rPr>
              <a:t>sP</a:t>
            </a:r>
            <a:r>
              <a:rPr lang="en-US" altLang="zh-CN" sz="2400" baseline="-25000">
                <a:solidFill>
                  <a:srgbClr val="FF3300"/>
                </a:solidFill>
                <a:latin typeface="Times New Roman" pitchFamily="18" charset="0"/>
              </a:rPr>
              <a:t>m</a:t>
            </a:r>
            <a:endParaRPr lang="en-US" altLang="zh-CN" sz="2400">
              <a:solidFill>
                <a:srgbClr val="FF3300"/>
              </a:solidFill>
              <a:latin typeface="Verdana" pitchFamily="34" charset="0"/>
            </a:endParaRPr>
          </a:p>
        </p:txBody>
      </p:sp>
      <p:sp>
        <p:nvSpPr>
          <p:cNvPr id="7" name="内容占位符 2"/>
          <p:cNvSpPr>
            <a:spLocks noGrp="1"/>
          </p:cNvSpPr>
          <p:nvPr>
            <p:ph idx="1"/>
          </p:nvPr>
        </p:nvSpPr>
        <p:spPr>
          <a:xfrm>
            <a:off x="1982788" y="1311275"/>
            <a:ext cx="6548437" cy="755650"/>
          </a:xfrm>
        </p:spPr>
        <p:txBody>
          <a:bodyPr/>
          <a:lstStyle/>
          <a:p>
            <a:pPr>
              <a:defRPr/>
            </a:pPr>
            <a:r>
              <a:rPr lang="zh-CN" altLang="en-US" dirty="0" smtClean="0">
                <a:ea typeface="宋体" panose="02010600030101010101" pitchFamily="2" charset="-122"/>
              </a:rPr>
              <a:t> 图</a:t>
            </a:r>
            <a:r>
              <a:rPr lang="en-US" altLang="zh-CN" dirty="0" smtClean="0">
                <a:ea typeface="宋体" panose="02010600030101010101" pitchFamily="2" charset="-122"/>
              </a:rPr>
              <a:t>8-2</a:t>
            </a:r>
            <a:r>
              <a:rPr lang="zh-CN" altLang="en-US" dirty="0" smtClean="0">
                <a:ea typeface="宋体" panose="02010600030101010101" pitchFamily="2" charset="-122"/>
              </a:rPr>
              <a:t>只能用于：</a:t>
            </a:r>
            <a:endParaRPr lang="en-US" altLang="zh-CN" dirty="0" smtClean="0">
              <a:ea typeface="宋体" panose="02010600030101010101" pitchFamily="2" charset="-122"/>
            </a:endParaRPr>
          </a:p>
          <a:p>
            <a:pPr>
              <a:defRPr/>
            </a:pPr>
            <a:r>
              <a:rPr lang="zh-CN" altLang="en-US" dirty="0" smtClean="0">
                <a:solidFill>
                  <a:srgbClr val="C00000"/>
                </a:solidFill>
                <a:effectLst>
                  <a:outerShdw blurRad="38100" dist="38100" dir="2700000" algn="tl">
                    <a:srgbClr val="000000">
                      <a:alpha val="43137"/>
                    </a:srgbClr>
                  </a:outerShdw>
                </a:effectLst>
                <a:ea typeface="宋体" panose="02010600030101010101" pitchFamily="2" charset="-122"/>
              </a:rPr>
              <a:t>由转子电路馈出电功率的系统</a:t>
            </a:r>
            <a:r>
              <a:rPr lang="zh-CN" altLang="en-US" dirty="0" smtClean="0">
                <a:ea typeface="宋体" panose="02010600030101010101" pitchFamily="2" charset="-122"/>
              </a:rPr>
              <a:t>，又称作</a:t>
            </a:r>
            <a:r>
              <a:rPr lang="zh-CN" altLang="en-US" dirty="0" smtClean="0">
                <a:solidFill>
                  <a:srgbClr val="C00000"/>
                </a:solidFill>
                <a:effectLst>
                  <a:outerShdw blurRad="38100" dist="38100" dir="2700000" algn="tl">
                    <a:srgbClr val="C0C0C0"/>
                  </a:outerShdw>
                </a:effectLst>
                <a:ea typeface="宋体" panose="02010600030101010101" pitchFamily="2" charset="-122"/>
              </a:rPr>
              <a:t>串级调速系统。</a:t>
            </a:r>
          </a:p>
        </p:txBody>
      </p:sp>
      <p:sp>
        <p:nvSpPr>
          <p:cNvPr id="23558" name="矩形 5"/>
          <p:cNvSpPr>
            <a:spLocks noChangeArrowheads="1"/>
          </p:cNvSpPr>
          <p:nvPr/>
        </p:nvSpPr>
        <p:spPr bwMode="auto">
          <a:xfrm>
            <a:off x="2312988" y="5942013"/>
            <a:ext cx="6556375" cy="314325"/>
          </a:xfrm>
          <a:prstGeom prst="rect">
            <a:avLst/>
          </a:prstGeom>
          <a:noFill/>
          <a:ln w="9525">
            <a:noFill/>
            <a:miter lim="800000"/>
            <a:headEnd/>
            <a:tailEnd/>
          </a:ln>
        </p:spPr>
        <p:txBody>
          <a:bodyPr>
            <a:spAutoFit/>
          </a:bodyPr>
          <a:lstStyle/>
          <a:p>
            <a:r>
              <a:rPr lang="zh-CN" altLang="en-US" sz="1600">
                <a:solidFill>
                  <a:schemeClr val="tx1"/>
                </a:solidFill>
              </a:rPr>
              <a:t>图</a:t>
            </a:r>
            <a:r>
              <a:rPr lang="en-US" altLang="zh-CN" sz="1600">
                <a:solidFill>
                  <a:schemeClr val="tx1"/>
                </a:solidFill>
              </a:rPr>
              <a:t>8-2  </a:t>
            </a:r>
            <a:r>
              <a:rPr lang="zh-CN" altLang="en-US" sz="1600">
                <a:solidFill>
                  <a:schemeClr val="tx1"/>
                </a:solidFill>
              </a:rPr>
              <a:t>转子电路连接不控整流器和晶闸管有源逆变器用以馈出电功率</a:t>
            </a:r>
          </a:p>
        </p:txBody>
      </p:sp>
      <p:sp>
        <p:nvSpPr>
          <p:cNvPr id="23559" name="Text Box 46"/>
          <p:cNvSpPr txBox="1">
            <a:spLocks noChangeArrowheads="1"/>
          </p:cNvSpPr>
          <p:nvPr/>
        </p:nvSpPr>
        <p:spPr bwMode="auto">
          <a:xfrm>
            <a:off x="0" y="3575050"/>
            <a:ext cx="1670050"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4" action="ppaction://hlinksldjump"/>
              </a:rPr>
              <a:t>8.3</a:t>
            </a:r>
            <a:r>
              <a:rPr lang="zh-CN" altLang="zh-CN" sz="1600">
                <a:solidFill>
                  <a:schemeClr val="tx1"/>
                </a:solidFill>
                <a:hlinkClick r:id="rId4" action="ppaction://hlinksldjump"/>
              </a:rPr>
              <a:t>绕线转子异步电机转子变频串级调速系统</a:t>
            </a:r>
            <a:endParaRPr lang="zh-CN" altLang="en-US" sz="1600">
              <a:solidFill>
                <a:schemeClr val="tx1"/>
              </a:solidFill>
              <a:latin typeface="Times New Roman" pitchFamily="18" charset="0"/>
            </a:endParaRPr>
          </a:p>
        </p:txBody>
      </p:sp>
      <p:sp>
        <p:nvSpPr>
          <p:cNvPr id="23560"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5" action="ppaction://hlinksldjump"/>
              </a:rPr>
              <a:t>8.2</a:t>
            </a:r>
            <a:r>
              <a:rPr lang="zh-CN" altLang="zh-CN" sz="1600">
                <a:solidFill>
                  <a:schemeClr val="tx1"/>
                </a:solidFill>
                <a:hlinkClick r:id="rId5"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23561" name="Text Box 49"/>
          <p:cNvSpPr txBox="1">
            <a:spLocks noChangeArrowheads="1"/>
          </p:cNvSpPr>
          <p:nvPr/>
        </p:nvSpPr>
        <p:spPr bwMode="auto">
          <a:xfrm>
            <a:off x="0" y="1079500"/>
            <a:ext cx="1687513"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6" action="ppaction://hlinksldjump"/>
              </a:rPr>
              <a:t>8.1</a:t>
            </a:r>
            <a:r>
              <a:rPr lang="zh-CN" altLang="zh-CN" sz="1600">
                <a:solidFill>
                  <a:schemeClr val="tx1"/>
                </a:solidFill>
                <a:latin typeface="宋体" pitchFamily="2" charset="-122"/>
                <a:hlinkClick r:id="rId6" action="ppaction://hlinksldjump"/>
              </a:rPr>
              <a:t>绕线转子异步电机转子变频控制原理</a:t>
            </a:r>
            <a:endParaRPr lang="zh-CN" altLang="en-US" sz="1600">
              <a:solidFill>
                <a:schemeClr val="tx1"/>
              </a:solidFill>
              <a:latin typeface="宋体" pitchFamily="2" charset="-122"/>
            </a:endParaRPr>
          </a:p>
        </p:txBody>
      </p:sp>
      <p:sp>
        <p:nvSpPr>
          <p:cNvPr id="23562"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7" action="ppaction://hlinksldjump"/>
              </a:rPr>
              <a:t>8.4</a:t>
            </a:r>
            <a:r>
              <a:rPr lang="zh-CN" altLang="zh-CN" sz="1600">
                <a:solidFill>
                  <a:schemeClr val="tx1"/>
                </a:solidFill>
                <a:hlinkClick r:id="rId7"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noChangeArrowheads="1"/>
          </p:cNvSpPr>
          <p:nvPr>
            <p:ph type="title"/>
          </p:nvPr>
        </p:nvSpPr>
        <p:spPr/>
        <p:txBody>
          <a:bodyPr/>
          <a:lstStyle/>
          <a:p>
            <a:endParaRPr lang="zh-CN" altLang="en-US" smtClean="0">
              <a:ea typeface="宋体" pitchFamily="2" charset="-122"/>
            </a:endParaRPr>
          </a:p>
        </p:txBody>
      </p:sp>
      <p:sp>
        <p:nvSpPr>
          <p:cNvPr id="24578" name="内容占位符 2"/>
          <p:cNvSpPr>
            <a:spLocks noGrp="1" noChangeArrowheads="1"/>
          </p:cNvSpPr>
          <p:nvPr>
            <p:ph idx="1"/>
          </p:nvPr>
        </p:nvSpPr>
        <p:spPr>
          <a:xfrm>
            <a:off x="1863725" y="1136650"/>
            <a:ext cx="6850063" cy="1350963"/>
          </a:xfrm>
        </p:spPr>
        <p:txBody>
          <a:bodyPr/>
          <a:lstStyle/>
          <a:p>
            <a:r>
              <a:rPr lang="zh-CN" altLang="en-US" dirty="0" smtClean="0">
                <a:solidFill>
                  <a:srgbClr val="C00000"/>
                </a:solidFill>
                <a:effectLst>
                  <a:outerShdw blurRad="38100" dist="38100" dir="2700000" algn="tl">
                    <a:srgbClr val="000000">
                      <a:alpha val="43137"/>
                    </a:srgbClr>
                  </a:outerShdw>
                </a:effectLst>
                <a:ea typeface="宋体" pitchFamily="2" charset="-122"/>
              </a:rPr>
              <a:t>转子电路可馈入、馈出电功率的双馈系统</a:t>
            </a:r>
            <a:r>
              <a:rPr lang="zh-CN" altLang="en-US" dirty="0" smtClean="0">
                <a:ea typeface="宋体" pitchFamily="2" charset="-122"/>
              </a:rPr>
              <a:t>，</a:t>
            </a:r>
            <a:r>
              <a:rPr lang="zh-CN" altLang="en-US" dirty="0" smtClean="0">
                <a:solidFill>
                  <a:srgbClr val="C00000"/>
                </a:solidFill>
                <a:effectLst>
                  <a:outerShdw blurRad="38100" dist="38100" dir="2700000" algn="tl">
                    <a:srgbClr val="000000">
                      <a:alpha val="43137"/>
                    </a:srgbClr>
                  </a:outerShdw>
                </a:effectLst>
                <a:ea typeface="宋体" pitchFamily="2" charset="-122"/>
              </a:rPr>
              <a:t>功率变换装置必须是可逆的</a:t>
            </a:r>
            <a:r>
              <a:rPr lang="zh-CN" altLang="en-US" dirty="0" smtClean="0">
                <a:ea typeface="宋体" pitchFamily="2" charset="-122"/>
              </a:rPr>
              <a:t>，如图</a:t>
            </a:r>
            <a:r>
              <a:rPr lang="en-US" altLang="zh-CN" dirty="0" smtClean="0">
                <a:ea typeface="宋体" pitchFamily="2" charset="-122"/>
              </a:rPr>
              <a:t>8-3</a:t>
            </a:r>
            <a:r>
              <a:rPr lang="zh-CN" altLang="en-US" dirty="0" smtClean="0">
                <a:ea typeface="宋体" pitchFamily="2" charset="-122"/>
              </a:rPr>
              <a:t>所示，其中</a:t>
            </a:r>
            <a:r>
              <a:rPr lang="en-US" altLang="zh-CN" dirty="0" smtClean="0">
                <a:ea typeface="宋体" pitchFamily="2" charset="-122"/>
              </a:rPr>
              <a:t>CU1</a:t>
            </a:r>
            <a:r>
              <a:rPr lang="zh-CN" altLang="en-US" dirty="0" smtClean="0">
                <a:ea typeface="宋体" pitchFamily="2" charset="-122"/>
              </a:rPr>
              <a:t>和</a:t>
            </a:r>
            <a:r>
              <a:rPr lang="en-US" altLang="zh-CN" dirty="0" smtClean="0">
                <a:ea typeface="宋体" pitchFamily="2" charset="-122"/>
              </a:rPr>
              <a:t>CU2</a:t>
            </a:r>
            <a:r>
              <a:rPr lang="zh-CN" altLang="en-US" dirty="0" smtClean="0">
                <a:ea typeface="宋体" pitchFamily="2" charset="-122"/>
              </a:rPr>
              <a:t>都可兼作可控整流和逆变单元。</a:t>
            </a:r>
          </a:p>
        </p:txBody>
      </p:sp>
      <p:graphicFrame>
        <p:nvGraphicFramePr>
          <p:cNvPr id="24579" name="Object 1"/>
          <p:cNvGraphicFramePr>
            <a:graphicFrameLocks/>
          </p:cNvGraphicFramePr>
          <p:nvPr/>
        </p:nvGraphicFramePr>
        <p:xfrm>
          <a:off x="3186113" y="2530475"/>
          <a:ext cx="4071937" cy="3028950"/>
        </p:xfrm>
        <a:graphic>
          <a:graphicData uri="http://schemas.openxmlformats.org/presentationml/2006/ole">
            <p:oleObj spid="_x0000_s24579" r:id="rId3" imgW="7314438" imgH="6726841" progId="">
              <p:embed/>
            </p:oleObj>
          </a:graphicData>
        </a:graphic>
      </p:graphicFrame>
      <p:sp>
        <p:nvSpPr>
          <p:cNvPr id="24580" name="Rectangle 3"/>
          <p:cNvSpPr>
            <a:spLocks noChangeArrowheads="1"/>
          </p:cNvSpPr>
          <p:nvPr/>
        </p:nvSpPr>
        <p:spPr bwMode="auto">
          <a:xfrm>
            <a:off x="2112963" y="6029325"/>
            <a:ext cx="6599237" cy="314325"/>
          </a:xfrm>
          <a:prstGeom prst="rect">
            <a:avLst/>
          </a:prstGeom>
          <a:noFill/>
          <a:ln w="9525">
            <a:noFill/>
            <a:miter lim="800000"/>
            <a:headEnd/>
            <a:tailEnd/>
          </a:ln>
        </p:spPr>
        <p:txBody>
          <a:bodyPr wrap="none" anchor="ctr">
            <a:spAutoFit/>
          </a:bodyPr>
          <a:lstStyle/>
          <a:p>
            <a:pPr indent="266700" eaLnBrk="0" hangingPunct="0"/>
            <a:r>
              <a:rPr lang="zh-CN" sz="1600">
                <a:solidFill>
                  <a:srgbClr val="000009"/>
                </a:solidFill>
                <a:latin typeface="宋体" pitchFamily="2" charset="-122"/>
              </a:rPr>
              <a:t>图</a:t>
            </a:r>
            <a:r>
              <a:rPr lang="en-US" altLang="zh-CN" sz="1600">
                <a:solidFill>
                  <a:srgbClr val="000009"/>
                </a:solidFill>
                <a:latin typeface="宋体" pitchFamily="2" charset="-122"/>
              </a:rPr>
              <a:t>8-3  </a:t>
            </a:r>
            <a:r>
              <a:rPr lang="zh-CN" altLang="en-US" sz="1600">
                <a:solidFill>
                  <a:srgbClr val="000009"/>
                </a:solidFill>
                <a:latin typeface="宋体" pitchFamily="2" charset="-122"/>
              </a:rPr>
              <a:t>转子电路连接可馈出或馈入电功率的双</a:t>
            </a:r>
            <a:r>
              <a:rPr lang="en-US" altLang="zh-CN" sz="1600">
                <a:solidFill>
                  <a:srgbClr val="000009"/>
                </a:solidFill>
                <a:latin typeface="Times New Roman" pitchFamily="18" charset="0"/>
              </a:rPr>
              <a:t>PWM</a:t>
            </a:r>
            <a:r>
              <a:rPr lang="zh-CN" altLang="en-US" sz="1600">
                <a:solidFill>
                  <a:srgbClr val="000009"/>
                </a:solidFill>
                <a:latin typeface="Times New Roman" pitchFamily="18" charset="0"/>
              </a:rPr>
              <a:t>交</a:t>
            </a:r>
            <a:r>
              <a:rPr lang="en-US" altLang="zh-CN" sz="1600">
                <a:solidFill>
                  <a:srgbClr val="000009"/>
                </a:solidFill>
                <a:latin typeface="Times New Roman" pitchFamily="18" charset="0"/>
              </a:rPr>
              <a:t>-</a:t>
            </a:r>
            <a:r>
              <a:rPr lang="zh-CN" altLang="en-US" sz="1600">
                <a:solidFill>
                  <a:srgbClr val="000009"/>
                </a:solidFill>
                <a:latin typeface="Times New Roman" pitchFamily="18" charset="0"/>
              </a:rPr>
              <a:t>直</a:t>
            </a:r>
            <a:r>
              <a:rPr lang="en-US" altLang="zh-CN" sz="1600">
                <a:solidFill>
                  <a:srgbClr val="000009"/>
                </a:solidFill>
                <a:latin typeface="Times New Roman" pitchFamily="18" charset="0"/>
              </a:rPr>
              <a:t>-</a:t>
            </a:r>
            <a:r>
              <a:rPr lang="zh-CN" altLang="en-US" sz="1600">
                <a:solidFill>
                  <a:srgbClr val="000009"/>
                </a:solidFill>
                <a:latin typeface="Times New Roman" pitchFamily="18" charset="0"/>
              </a:rPr>
              <a:t>交变频器</a:t>
            </a:r>
            <a:endParaRPr lang="zh-CN" altLang="en-US" sz="1600">
              <a:solidFill>
                <a:srgbClr val="000009"/>
              </a:solidFill>
            </a:endParaRPr>
          </a:p>
        </p:txBody>
      </p:sp>
      <p:sp>
        <p:nvSpPr>
          <p:cNvPr id="24581" name="Line 89"/>
          <p:cNvSpPr>
            <a:spLocks noChangeShapeType="1"/>
          </p:cNvSpPr>
          <p:nvPr/>
        </p:nvSpPr>
        <p:spPr bwMode="auto">
          <a:xfrm>
            <a:off x="3614738" y="4202113"/>
            <a:ext cx="0" cy="685800"/>
          </a:xfrm>
          <a:prstGeom prst="line">
            <a:avLst/>
          </a:prstGeom>
          <a:noFill/>
          <a:ln w="57150">
            <a:solidFill>
              <a:srgbClr val="FF0000"/>
            </a:solidFill>
            <a:miter lim="800000"/>
            <a:headEnd type="triangle" w="med" len="med"/>
            <a:tailEnd type="triangle" w="med" len="med"/>
          </a:ln>
        </p:spPr>
        <p:txBody>
          <a:bodyPr/>
          <a:lstStyle/>
          <a:p>
            <a:endParaRPr lang="zh-CN" altLang="en-US"/>
          </a:p>
        </p:txBody>
      </p:sp>
      <p:sp>
        <p:nvSpPr>
          <p:cNvPr id="24582" name="Text Box 90"/>
          <p:cNvSpPr txBox="1">
            <a:spLocks noChangeArrowheads="1"/>
          </p:cNvSpPr>
          <p:nvPr/>
        </p:nvSpPr>
        <p:spPr bwMode="auto">
          <a:xfrm>
            <a:off x="2963863" y="4244975"/>
            <a:ext cx="936625" cy="457200"/>
          </a:xfrm>
          <a:prstGeom prst="rect">
            <a:avLst/>
          </a:prstGeom>
          <a:noFill/>
          <a:ln w="9525">
            <a:noFill/>
            <a:miter lim="800000"/>
            <a:headEnd/>
            <a:tailEnd/>
          </a:ln>
        </p:spPr>
        <p:txBody>
          <a:bodyPr>
            <a:spAutoFit/>
          </a:bodyPr>
          <a:lstStyle/>
          <a:p>
            <a:r>
              <a:rPr lang="en-US" altLang="zh-CN" sz="2400" i="1">
                <a:solidFill>
                  <a:srgbClr val="FF3300"/>
                </a:solidFill>
                <a:latin typeface="Times New Roman" pitchFamily="18" charset="0"/>
              </a:rPr>
              <a:t>sP</a:t>
            </a:r>
            <a:r>
              <a:rPr lang="en-US" altLang="zh-CN" sz="2400" baseline="-25000">
                <a:solidFill>
                  <a:srgbClr val="FF3300"/>
                </a:solidFill>
                <a:latin typeface="Times New Roman" pitchFamily="18" charset="0"/>
              </a:rPr>
              <a:t>m</a:t>
            </a:r>
            <a:endParaRPr lang="en-US" altLang="zh-CN" sz="2400">
              <a:solidFill>
                <a:srgbClr val="FF3300"/>
              </a:solidFill>
              <a:latin typeface="Verdana" pitchFamily="34" charset="0"/>
            </a:endParaRPr>
          </a:p>
        </p:txBody>
      </p:sp>
      <p:sp>
        <p:nvSpPr>
          <p:cNvPr id="24583" name="Text Box 46"/>
          <p:cNvSpPr txBox="1">
            <a:spLocks noChangeArrowheads="1"/>
          </p:cNvSpPr>
          <p:nvPr/>
        </p:nvSpPr>
        <p:spPr bwMode="auto">
          <a:xfrm>
            <a:off x="0" y="3575050"/>
            <a:ext cx="1670050"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4" action="ppaction://hlinksldjump"/>
              </a:rPr>
              <a:t>8.3</a:t>
            </a:r>
            <a:r>
              <a:rPr lang="zh-CN" altLang="zh-CN" sz="1600">
                <a:solidFill>
                  <a:schemeClr val="tx1"/>
                </a:solidFill>
                <a:hlinkClick r:id="rId4" action="ppaction://hlinksldjump"/>
              </a:rPr>
              <a:t>绕线转子异步电机转子变频串级调速系统</a:t>
            </a:r>
            <a:endParaRPr lang="zh-CN" altLang="en-US" sz="1600">
              <a:solidFill>
                <a:schemeClr val="tx1"/>
              </a:solidFill>
              <a:latin typeface="Times New Roman" pitchFamily="18" charset="0"/>
            </a:endParaRPr>
          </a:p>
        </p:txBody>
      </p:sp>
      <p:sp>
        <p:nvSpPr>
          <p:cNvPr id="24584"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5" action="ppaction://hlinksldjump"/>
              </a:rPr>
              <a:t>8.2</a:t>
            </a:r>
            <a:r>
              <a:rPr lang="zh-CN" altLang="zh-CN" sz="1600">
                <a:solidFill>
                  <a:schemeClr val="tx1"/>
                </a:solidFill>
                <a:hlinkClick r:id="rId5"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24585" name="Text Box 49"/>
          <p:cNvSpPr txBox="1">
            <a:spLocks noChangeArrowheads="1"/>
          </p:cNvSpPr>
          <p:nvPr/>
        </p:nvSpPr>
        <p:spPr bwMode="auto">
          <a:xfrm>
            <a:off x="0" y="1079500"/>
            <a:ext cx="1687513"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6" action="ppaction://hlinksldjump"/>
              </a:rPr>
              <a:t>8.1</a:t>
            </a:r>
            <a:r>
              <a:rPr lang="zh-CN" altLang="zh-CN" sz="1600">
                <a:solidFill>
                  <a:schemeClr val="tx1"/>
                </a:solidFill>
                <a:latin typeface="宋体" pitchFamily="2" charset="-122"/>
                <a:hlinkClick r:id="rId6" action="ppaction://hlinksldjump"/>
              </a:rPr>
              <a:t>绕线转子异步电机转子变频控制原理</a:t>
            </a:r>
            <a:endParaRPr lang="zh-CN" altLang="en-US" sz="1600">
              <a:solidFill>
                <a:schemeClr val="tx1"/>
              </a:solidFill>
              <a:latin typeface="宋体" pitchFamily="2" charset="-122"/>
            </a:endParaRPr>
          </a:p>
        </p:txBody>
      </p:sp>
      <p:sp>
        <p:nvSpPr>
          <p:cNvPr id="24586"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7" action="ppaction://hlinksldjump"/>
              </a:rPr>
              <a:t>8.4</a:t>
            </a:r>
            <a:r>
              <a:rPr lang="zh-CN" altLang="zh-CN" sz="1600">
                <a:solidFill>
                  <a:schemeClr val="tx1"/>
                </a:solidFill>
                <a:hlinkClick r:id="rId7"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title"/>
          </p:nvPr>
        </p:nvSpPr>
        <p:spPr>
          <a:xfrm>
            <a:off x="1765300" y="206375"/>
            <a:ext cx="7239000" cy="741363"/>
          </a:xfrm>
        </p:spPr>
        <p:txBody>
          <a:bodyPr/>
          <a:lstStyle/>
          <a:p>
            <a:pPr eaLnBrk="1" hangingPunct="1"/>
            <a:r>
              <a:rPr lang="zh-CN" altLang="en-US" sz="2800" smtClean="0">
                <a:latin typeface="Times New Roman" pitchFamily="18" charset="0"/>
                <a:ea typeface="黑体" pitchFamily="49" charset="-122"/>
              </a:rPr>
              <a:t>第</a:t>
            </a:r>
            <a:r>
              <a:rPr lang="en-US" altLang="zh-CN" sz="2800" smtClean="0">
                <a:latin typeface="Times New Roman" pitchFamily="18" charset="0"/>
                <a:ea typeface="黑体" pitchFamily="49" charset="-122"/>
              </a:rPr>
              <a:t>8</a:t>
            </a:r>
            <a:r>
              <a:rPr lang="zh-CN" altLang="en-US" sz="2800" smtClean="0">
                <a:latin typeface="Times New Roman" pitchFamily="18" charset="0"/>
                <a:ea typeface="黑体" pitchFamily="49" charset="-122"/>
              </a:rPr>
              <a:t>章 </a:t>
            </a:r>
            <a:r>
              <a:rPr lang="zh-CN" altLang="zh-CN" sz="2800" smtClean="0">
                <a:ea typeface="宋体" pitchFamily="2" charset="-122"/>
              </a:rPr>
              <a:t>绕线转子异步电机转子变频控制系统</a:t>
            </a:r>
            <a:endParaRPr lang="zh-CN" altLang="en-US" sz="2800" smtClean="0">
              <a:latin typeface="Times New Roman" pitchFamily="18" charset="0"/>
              <a:ea typeface="宋体" pitchFamily="2" charset="-122"/>
            </a:endParaRPr>
          </a:p>
        </p:txBody>
      </p:sp>
      <p:sp>
        <p:nvSpPr>
          <p:cNvPr id="239654" name="Rectangle 38"/>
          <p:cNvSpPr>
            <a:spLocks noChangeArrowheads="1"/>
          </p:cNvSpPr>
          <p:nvPr/>
        </p:nvSpPr>
        <p:spPr bwMode="auto">
          <a:xfrm>
            <a:off x="3687763" y="1030288"/>
            <a:ext cx="2747962" cy="530225"/>
          </a:xfrm>
          <a:prstGeom prst="rect">
            <a:avLst/>
          </a:prstGeom>
          <a:noFill/>
          <a:ln w="9525">
            <a:noFill/>
            <a:miter lim="800000"/>
          </a:ln>
          <a:effectLst/>
        </p:spPr>
        <p:txBody>
          <a:bodyPr>
            <a:spAutoFit/>
          </a:bodyPr>
          <a:lstStyle/>
          <a:p>
            <a:pPr algn="ctr">
              <a:buFontTx/>
              <a:buNone/>
              <a:defRPr/>
            </a:pPr>
            <a:r>
              <a:rPr lang="zh-CN" altLang="en-US" sz="3200">
                <a:solidFill>
                  <a:schemeClr val="tx1"/>
                </a:solidFill>
                <a:effectLst>
                  <a:outerShdw blurRad="38100" dist="38100" dir="2700000" algn="tl">
                    <a:srgbClr val="C0C0C0"/>
                  </a:outerShdw>
                </a:effectLst>
                <a:latin typeface="Monotype Corsiva" panose="03010101010201010101" pitchFamily="66" charset="0"/>
              </a:rPr>
              <a:t>内  容  提  要</a:t>
            </a:r>
          </a:p>
        </p:txBody>
      </p:sp>
      <p:sp>
        <p:nvSpPr>
          <p:cNvPr id="7171" name="Text Box 46"/>
          <p:cNvSpPr txBox="1">
            <a:spLocks noChangeArrowheads="1"/>
          </p:cNvSpPr>
          <p:nvPr/>
        </p:nvSpPr>
        <p:spPr bwMode="auto">
          <a:xfrm>
            <a:off x="0" y="3575050"/>
            <a:ext cx="1670050"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2" action="ppaction://hlinksldjump"/>
              </a:rPr>
              <a:t>8.3</a:t>
            </a:r>
            <a:r>
              <a:rPr lang="zh-CN" altLang="zh-CN" sz="1600">
                <a:solidFill>
                  <a:schemeClr val="tx1"/>
                </a:solidFill>
                <a:hlinkClick r:id="rId2" action="ppaction://hlinksldjump"/>
              </a:rPr>
              <a:t>绕线转子异步电机转子变频串级调速系统</a:t>
            </a:r>
            <a:endParaRPr lang="zh-CN" altLang="en-US" sz="1600">
              <a:solidFill>
                <a:schemeClr val="tx1"/>
              </a:solidFill>
              <a:latin typeface="Times New Roman" pitchFamily="18" charset="0"/>
            </a:endParaRPr>
          </a:p>
        </p:txBody>
      </p:sp>
      <p:sp>
        <p:nvSpPr>
          <p:cNvPr id="7172"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3" action="ppaction://hlinksldjump"/>
              </a:rPr>
              <a:t>8.2</a:t>
            </a:r>
            <a:r>
              <a:rPr lang="zh-CN" altLang="zh-CN" sz="1600">
                <a:solidFill>
                  <a:schemeClr val="tx1"/>
                </a:solidFill>
                <a:hlinkClick r:id="rId3"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7173"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4" action="ppaction://hlinksldjump"/>
              </a:rPr>
              <a:t>8.1</a:t>
            </a:r>
            <a:r>
              <a:rPr lang="zh-CN" altLang="zh-CN" sz="1600">
                <a:solidFill>
                  <a:schemeClr val="tx1"/>
                </a:solidFill>
                <a:latin typeface="宋体" pitchFamily="2" charset="-122"/>
                <a:hlinkClick r:id="rId4" action="ppaction://hlinksldjump"/>
              </a:rPr>
              <a:t>绕线转子异步电机转子变频控制原理</a:t>
            </a:r>
            <a:endParaRPr lang="zh-CN" altLang="en-US" sz="1600">
              <a:solidFill>
                <a:schemeClr val="tx1"/>
              </a:solidFill>
              <a:latin typeface="宋体" pitchFamily="2" charset="-122"/>
            </a:endParaRPr>
          </a:p>
        </p:txBody>
      </p:sp>
      <p:sp>
        <p:nvSpPr>
          <p:cNvPr id="7174"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5" action="ppaction://hlinksldjump"/>
              </a:rPr>
              <a:t>8.4</a:t>
            </a:r>
            <a:r>
              <a:rPr lang="zh-CN" altLang="zh-CN" sz="1600">
                <a:solidFill>
                  <a:schemeClr val="tx1"/>
                </a:solidFill>
                <a:hlinkClick r:id="rId5" action="ppaction://hlinksldjump"/>
              </a:rPr>
              <a:t>绕线转子异步电机转子变频双馈控制系统</a:t>
            </a:r>
            <a:endParaRPr lang="zh-CN" altLang="en-US" sz="1600">
              <a:solidFill>
                <a:schemeClr val="tx1"/>
              </a:solidFill>
              <a:latin typeface="Times New Roman" pitchFamily="18" charset="0"/>
            </a:endParaRPr>
          </a:p>
        </p:txBody>
      </p:sp>
      <p:sp>
        <p:nvSpPr>
          <p:cNvPr id="7175" name="Rectangle 56"/>
          <p:cNvSpPr>
            <a:spLocks noGrp="1" noChangeArrowheads="1"/>
          </p:cNvSpPr>
          <p:nvPr>
            <p:ph type="body" sz="half" idx="1"/>
          </p:nvPr>
        </p:nvSpPr>
        <p:spPr>
          <a:xfrm>
            <a:off x="1906588" y="1595438"/>
            <a:ext cx="7023100" cy="3813175"/>
          </a:xfrm>
        </p:spPr>
        <p:txBody>
          <a:bodyPr/>
          <a:lstStyle/>
          <a:p>
            <a:pPr>
              <a:lnSpc>
                <a:spcPct val="150000"/>
              </a:lnSpc>
              <a:spcBef>
                <a:spcPts val="1800"/>
              </a:spcBef>
            </a:pPr>
            <a:r>
              <a:rPr lang="en-US" altLang="zh-CN" sz="2400" smtClean="0">
                <a:ea typeface="宋体" pitchFamily="2" charset="-122"/>
              </a:rPr>
              <a:t>8.1</a:t>
            </a:r>
            <a:r>
              <a:rPr lang="zh-CN" altLang="zh-CN" sz="2400" smtClean="0">
                <a:ea typeface="宋体" pitchFamily="2" charset="-122"/>
              </a:rPr>
              <a:t>绕线转子异步电机转子变频控制原理</a:t>
            </a:r>
          </a:p>
          <a:p>
            <a:pPr>
              <a:lnSpc>
                <a:spcPct val="150000"/>
              </a:lnSpc>
              <a:spcBef>
                <a:spcPts val="1800"/>
              </a:spcBef>
            </a:pPr>
            <a:r>
              <a:rPr lang="en-US" altLang="zh-CN" sz="2400" smtClean="0">
                <a:ea typeface="宋体" pitchFamily="2" charset="-122"/>
              </a:rPr>
              <a:t>8.2</a:t>
            </a:r>
            <a:r>
              <a:rPr lang="zh-CN" altLang="zh-CN" sz="2400" smtClean="0">
                <a:ea typeface="宋体" pitchFamily="2" charset="-122"/>
              </a:rPr>
              <a:t>绕线转子异步电机转子变频控制的四种基本工况</a:t>
            </a:r>
          </a:p>
          <a:p>
            <a:pPr>
              <a:lnSpc>
                <a:spcPct val="150000"/>
              </a:lnSpc>
              <a:spcBef>
                <a:spcPts val="1800"/>
              </a:spcBef>
            </a:pPr>
            <a:r>
              <a:rPr lang="en-US" altLang="zh-CN" sz="2400" smtClean="0">
                <a:ea typeface="宋体" pitchFamily="2" charset="-122"/>
              </a:rPr>
              <a:t>8.3</a:t>
            </a:r>
            <a:r>
              <a:rPr lang="zh-CN" altLang="zh-CN" sz="2400" smtClean="0">
                <a:ea typeface="宋体" pitchFamily="2" charset="-122"/>
              </a:rPr>
              <a:t>绕线转子异步电机转子变频串级调速系统</a:t>
            </a:r>
          </a:p>
          <a:p>
            <a:pPr>
              <a:lnSpc>
                <a:spcPct val="150000"/>
              </a:lnSpc>
              <a:spcBef>
                <a:spcPts val="1800"/>
              </a:spcBef>
            </a:pPr>
            <a:r>
              <a:rPr lang="en-US" altLang="zh-CN" sz="2400" smtClean="0">
                <a:ea typeface="宋体" pitchFamily="2" charset="-122"/>
              </a:rPr>
              <a:t>8.4</a:t>
            </a:r>
            <a:r>
              <a:rPr lang="zh-CN" altLang="zh-CN" sz="2400" smtClean="0">
                <a:ea typeface="宋体" pitchFamily="2" charset="-122"/>
              </a:rPr>
              <a:t>绕线转子异步电机转子变频双馈控制系统</a:t>
            </a:r>
          </a:p>
          <a:p>
            <a:pPr algn="just" eaLnBrk="1" hangingPunct="1">
              <a:lnSpc>
                <a:spcPct val="120000"/>
              </a:lnSpc>
              <a:spcBef>
                <a:spcPct val="25000"/>
              </a:spcBef>
            </a:pPr>
            <a:endParaRPr lang="zh-CN" altLang="en-US" sz="2400" smtClean="0">
              <a:ea typeface="宋体" pitchFamily="2" charset="-122"/>
            </a:endParaRPr>
          </a:p>
        </p:txBody>
      </p:sp>
    </p:spTree>
  </p:cSld>
  <p:clrMapOvr>
    <a:masterClrMapping/>
  </p:clrMapOvr>
  <p:transition spd="med">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14689"/>
          <p:cNvSpPr>
            <a:spLocks noGrp="1" noChangeArrowheads="1"/>
          </p:cNvSpPr>
          <p:nvPr>
            <p:ph type="title"/>
          </p:nvPr>
        </p:nvSpPr>
        <p:spPr>
          <a:xfrm>
            <a:off x="1785938" y="160338"/>
            <a:ext cx="7239000" cy="741362"/>
          </a:xfrm>
        </p:spPr>
        <p:txBody>
          <a:bodyPr/>
          <a:lstStyle/>
          <a:p>
            <a:pPr eaLnBrk="1" hangingPunct="1">
              <a:defRPr/>
            </a:pPr>
            <a:r>
              <a:rPr lang="en-US" altLang="zh-CN" dirty="0" smtClean="0">
                <a:ea typeface="宋体" panose="02010600030101010101" pitchFamily="2" charset="-122"/>
              </a:rPr>
              <a:t>8.2  </a:t>
            </a:r>
            <a:r>
              <a:rPr lang="zh-CN" altLang="en-US" dirty="0" smtClean="0">
                <a:ea typeface="宋体" panose="02010600030101010101" pitchFamily="2" charset="-122"/>
              </a:rPr>
              <a:t>绕线转子异步电机</a:t>
            </a:r>
            <a:r>
              <a:rPr lang="zh-CN" altLang="en-US" dirty="0" smtClean="0">
                <a:solidFill>
                  <a:srgbClr val="FF0000"/>
                </a:solidFill>
                <a:effectLst>
                  <a:outerShdw blurRad="38100" dist="38100" dir="2700000" algn="tl">
                    <a:srgbClr val="000000">
                      <a:alpha val="43137"/>
                    </a:srgbClr>
                  </a:outerShdw>
                </a:effectLst>
                <a:ea typeface="宋体" panose="02010600030101010101" pitchFamily="2" charset="-122"/>
              </a:rPr>
              <a:t>转子变频</a:t>
            </a:r>
            <a:r>
              <a:rPr lang="zh-CN" altLang="en-US" dirty="0" smtClean="0">
                <a:ea typeface="宋体" panose="02010600030101010101" pitchFamily="2" charset="-122"/>
              </a:rPr>
              <a:t>控制的四种基本工况</a:t>
            </a:r>
          </a:p>
        </p:txBody>
      </p:sp>
      <p:sp>
        <p:nvSpPr>
          <p:cNvPr id="114692" name="矩形 114691"/>
          <p:cNvSpPr/>
          <p:nvPr/>
        </p:nvSpPr>
        <p:spPr>
          <a:xfrm>
            <a:off x="2025650" y="1611313"/>
            <a:ext cx="4029075" cy="700087"/>
          </a:xfrm>
          <a:prstGeom prst="rect">
            <a:avLst/>
          </a:prstGeom>
          <a:noFill/>
          <a:ln w="9525">
            <a:noFill/>
            <a:miter/>
          </a:ln>
        </p:spPr>
        <p:txBody>
          <a:bodyPr lIns="0" tIns="0" bIns="0" anchor="ctr"/>
          <a:lstStyle>
            <a:lvl1pPr algn="l" rtl="0" fontAlgn="base">
              <a:lnSpc>
                <a:spcPct val="90000"/>
              </a:lnSpc>
              <a:spcBef>
                <a:spcPct val="0"/>
              </a:spcBef>
              <a:spcAft>
                <a:spcPct val="0"/>
              </a:spcAft>
              <a:defRPr sz="2400" b="0">
                <a:solidFill>
                  <a:schemeClr val="tx1"/>
                </a:solidFill>
                <a:latin typeface="+mj-lt"/>
                <a:ea typeface="+mj-ea"/>
                <a:cs typeface="+mj-cs"/>
              </a:defRPr>
            </a:lvl1pPr>
            <a:lvl2pPr algn="l" rtl="0" fontAlgn="base">
              <a:lnSpc>
                <a:spcPct val="90000"/>
              </a:lnSpc>
              <a:spcBef>
                <a:spcPct val="0"/>
              </a:spcBef>
              <a:spcAft>
                <a:spcPct val="0"/>
              </a:spcAft>
              <a:defRPr sz="2400" b="0">
                <a:solidFill>
                  <a:schemeClr val="tx1"/>
                </a:solidFill>
                <a:latin typeface="Arial" panose="020B0604020202020204" pitchFamily="34" charset="0"/>
              </a:defRPr>
            </a:lvl2pPr>
            <a:lvl3pPr algn="l" rtl="0" fontAlgn="base">
              <a:lnSpc>
                <a:spcPct val="90000"/>
              </a:lnSpc>
              <a:spcBef>
                <a:spcPct val="0"/>
              </a:spcBef>
              <a:spcAft>
                <a:spcPct val="0"/>
              </a:spcAft>
              <a:defRPr sz="2400" b="0">
                <a:solidFill>
                  <a:schemeClr val="tx1"/>
                </a:solidFill>
                <a:latin typeface="Arial" panose="020B0604020202020204" pitchFamily="34" charset="0"/>
              </a:defRPr>
            </a:lvl3pPr>
            <a:lvl4pPr algn="l" rtl="0" fontAlgn="base">
              <a:lnSpc>
                <a:spcPct val="90000"/>
              </a:lnSpc>
              <a:spcBef>
                <a:spcPct val="0"/>
              </a:spcBef>
              <a:spcAft>
                <a:spcPct val="0"/>
              </a:spcAft>
              <a:defRPr sz="2400" b="0">
                <a:solidFill>
                  <a:schemeClr val="tx1"/>
                </a:solidFill>
                <a:latin typeface="Arial" panose="020B0604020202020204" pitchFamily="34" charset="0"/>
              </a:defRPr>
            </a:lvl4pPr>
            <a:lvl5pPr algn="l" rtl="0" fontAlgn="base">
              <a:lnSpc>
                <a:spcPct val="90000"/>
              </a:lnSpc>
              <a:spcBef>
                <a:spcPct val="0"/>
              </a:spcBef>
              <a:spcAft>
                <a:spcPct val="0"/>
              </a:spcAft>
              <a:defRPr sz="2400" b="0">
                <a:solidFill>
                  <a:schemeClr val="tx1"/>
                </a:solidFill>
                <a:latin typeface="Arial" panose="020B0604020202020204" pitchFamily="34" charset="0"/>
              </a:defRPr>
            </a:lvl5pPr>
          </a:lstStyle>
          <a:p>
            <a:pPr>
              <a:defRPr/>
            </a:pPr>
            <a:r>
              <a:rPr lang="zh-CN" altLang="en-US" sz="4800" b="1" noProof="1">
                <a:effectLst>
                  <a:outerShdw blurRad="38100" dist="38100" dir="2700000">
                    <a:srgbClr val="C0C0C0"/>
                  </a:outerShdw>
                </a:effectLst>
                <a:ea typeface="宋体" panose="02010600030101010101" pitchFamily="2" charset="-122"/>
              </a:rPr>
              <a:t>知识点：</a:t>
            </a:r>
          </a:p>
        </p:txBody>
      </p:sp>
      <p:sp>
        <p:nvSpPr>
          <p:cNvPr id="114693" name="文本占位符 114692"/>
          <p:cNvSpPr>
            <a:spLocks noGrp="1" noChangeArrowheads="1"/>
          </p:cNvSpPr>
          <p:nvPr>
            <p:ph idx="1"/>
          </p:nvPr>
        </p:nvSpPr>
        <p:spPr>
          <a:xfrm>
            <a:off x="2895600" y="2705100"/>
            <a:ext cx="5702300" cy="2232025"/>
          </a:xfrm>
        </p:spPr>
        <p:txBody>
          <a:bodyPr/>
          <a:lstStyle/>
          <a:p>
            <a:pPr algn="ctr" eaLnBrk="1" hangingPunct="1">
              <a:defRPr/>
            </a:pPr>
            <a:r>
              <a:rPr lang="zh-CN" altLang="en-US" sz="4800" dirty="0" smtClean="0">
                <a:latin typeface="隶书" panose="02010509060101010101" pitchFamily="49" charset="-122"/>
                <a:ea typeface="隶书" panose="02010509060101010101" pitchFamily="49" charset="-122"/>
              </a:rPr>
              <a:t>绕线转子异步电机转子变频控制的</a:t>
            </a:r>
            <a:endParaRPr lang="en-US" altLang="zh-CN" sz="4800" dirty="0" smtClean="0">
              <a:latin typeface="隶书" panose="02010509060101010101" pitchFamily="49" charset="-122"/>
              <a:ea typeface="隶书" panose="02010509060101010101" pitchFamily="49" charset="-122"/>
            </a:endParaRPr>
          </a:p>
          <a:p>
            <a:pPr algn="ctr" eaLnBrk="1" hangingPunct="1">
              <a:defRPr/>
            </a:pPr>
            <a:r>
              <a:rPr lang="zh-CN" altLang="en-US" sz="4800" dirty="0" smtClean="0">
                <a:solidFill>
                  <a:srgbClr val="C00000"/>
                </a:solidFill>
                <a:effectLst>
                  <a:outerShdw blurRad="38100" dist="38100" dir="2700000" algn="tl">
                    <a:srgbClr val="000000">
                      <a:alpha val="43137"/>
                    </a:srgbClr>
                  </a:outerShdw>
                </a:effectLst>
                <a:latin typeface="隶书" panose="02010509060101010101" pitchFamily="49" charset="-122"/>
                <a:ea typeface="隶书" panose="02010509060101010101" pitchFamily="49" charset="-122"/>
              </a:rPr>
              <a:t>四种基本工况</a:t>
            </a:r>
          </a:p>
        </p:txBody>
      </p:sp>
      <p:sp>
        <p:nvSpPr>
          <p:cNvPr id="25604" name="Text Box 46"/>
          <p:cNvSpPr txBox="1">
            <a:spLocks noChangeArrowheads="1"/>
          </p:cNvSpPr>
          <p:nvPr/>
        </p:nvSpPr>
        <p:spPr bwMode="auto">
          <a:xfrm>
            <a:off x="0" y="3575050"/>
            <a:ext cx="1670050"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2" action="ppaction://hlinksldjump"/>
              </a:rPr>
              <a:t>8.3</a:t>
            </a:r>
            <a:r>
              <a:rPr lang="zh-CN" altLang="zh-CN" sz="1600">
                <a:solidFill>
                  <a:schemeClr val="tx1"/>
                </a:solidFill>
                <a:hlinkClick r:id="rId2" action="ppaction://hlinksldjump"/>
              </a:rPr>
              <a:t>绕线转子异步电机转子变频串级调速系统</a:t>
            </a:r>
            <a:endParaRPr lang="zh-CN" altLang="en-US" sz="1600">
              <a:solidFill>
                <a:schemeClr val="tx1"/>
              </a:solidFill>
              <a:latin typeface="Times New Roman" pitchFamily="18" charset="0"/>
            </a:endParaRPr>
          </a:p>
        </p:txBody>
      </p:sp>
      <p:sp>
        <p:nvSpPr>
          <p:cNvPr id="25605" name="Text Box 48"/>
          <p:cNvSpPr txBox="1">
            <a:spLocks noChangeArrowheads="1"/>
          </p:cNvSpPr>
          <p:nvPr/>
        </p:nvSpPr>
        <p:spPr bwMode="auto">
          <a:xfrm>
            <a:off x="0" y="2176463"/>
            <a:ext cx="1703388" cy="1077912"/>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3" action="ppaction://hlinksldjump"/>
              </a:rPr>
              <a:t>8.2</a:t>
            </a:r>
            <a:r>
              <a:rPr lang="zh-CN" altLang="zh-CN" sz="1600">
                <a:solidFill>
                  <a:schemeClr val="tx1"/>
                </a:solidFill>
                <a:hlinkClick r:id="rId3"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25606"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4" action="ppaction://hlinksldjump"/>
              </a:rPr>
              <a:t>8.1</a:t>
            </a:r>
            <a:r>
              <a:rPr lang="zh-CN" altLang="zh-CN" sz="1600">
                <a:solidFill>
                  <a:schemeClr val="tx1"/>
                </a:solidFill>
                <a:latin typeface="宋体" pitchFamily="2" charset="-122"/>
                <a:hlinkClick r:id="rId4" action="ppaction://hlinksldjump"/>
              </a:rPr>
              <a:t>绕线转子异步电机转子变频控制原理</a:t>
            </a:r>
            <a:endParaRPr lang="zh-CN" altLang="en-US" sz="1600">
              <a:solidFill>
                <a:schemeClr val="tx1"/>
              </a:solidFill>
              <a:latin typeface="宋体" pitchFamily="2" charset="-122"/>
            </a:endParaRPr>
          </a:p>
        </p:txBody>
      </p:sp>
      <p:sp>
        <p:nvSpPr>
          <p:cNvPr id="25607"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5" action="ppaction://hlinksldjump"/>
              </a:rPr>
              <a:t>8.4</a:t>
            </a:r>
            <a:r>
              <a:rPr lang="zh-CN" altLang="zh-CN" sz="1600">
                <a:solidFill>
                  <a:schemeClr val="tx1"/>
                </a:solidFill>
                <a:hlinkClick r:id="rId5"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4693">
                                            <p:txEl>
                                              <p:pRg st="0" end="0"/>
                                            </p:txEl>
                                          </p:spTgt>
                                        </p:tgtEl>
                                        <p:attrNameLst>
                                          <p:attrName>style.visibility</p:attrName>
                                        </p:attrNameLst>
                                      </p:cBhvr>
                                      <p:to>
                                        <p:strVal val="visible"/>
                                      </p:to>
                                    </p:set>
                                    <p:animEffect transition="in" filter="wipe(left)">
                                      <p:cBhvr>
                                        <p:cTn id="7" dur="500"/>
                                        <p:tgtEl>
                                          <p:spTgt spid="1146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4693">
                                            <p:txEl>
                                              <p:pRg st="1" end="1"/>
                                            </p:txEl>
                                          </p:spTgt>
                                        </p:tgtEl>
                                        <p:attrNameLst>
                                          <p:attrName>style.visibility</p:attrName>
                                        </p:attrNameLst>
                                      </p:cBhvr>
                                      <p:to>
                                        <p:strVal val="visible"/>
                                      </p:to>
                                    </p:set>
                                    <p:animEffect transition="in" filter="wipe(left)">
                                      <p:cBhvr>
                                        <p:cTn id="12" dur="500"/>
                                        <p:tgtEl>
                                          <p:spTgt spid="11469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1646238" y="192088"/>
            <a:ext cx="7378700" cy="739775"/>
          </a:xfrm>
        </p:spPr>
        <p:txBody>
          <a:bodyPr/>
          <a:lstStyle/>
          <a:p>
            <a:pPr eaLnBrk="1" hangingPunct="1"/>
            <a:r>
              <a:rPr lang="en-US" altLang="zh-CN" smtClean="0">
                <a:ea typeface="宋体" pitchFamily="2" charset="-122"/>
              </a:rPr>
              <a:t>8.2  </a:t>
            </a:r>
            <a:r>
              <a:rPr lang="zh-CN" altLang="en-US" smtClean="0">
                <a:ea typeface="宋体" pitchFamily="2" charset="-122"/>
              </a:rPr>
              <a:t>绕线转子异步电机转子变频控制的四种基本工况</a:t>
            </a:r>
          </a:p>
        </p:txBody>
      </p:sp>
      <p:sp>
        <p:nvSpPr>
          <p:cNvPr id="460804" name="Rectangle 4"/>
          <p:cNvSpPr>
            <a:spLocks noGrp="1" noChangeArrowheads="1"/>
          </p:cNvSpPr>
          <p:nvPr>
            <p:ph idx="1"/>
          </p:nvPr>
        </p:nvSpPr>
        <p:spPr>
          <a:xfrm>
            <a:off x="1716088" y="1063625"/>
            <a:ext cx="7427912" cy="2727325"/>
          </a:xfrm>
        </p:spPr>
        <p:txBody>
          <a:bodyPr/>
          <a:lstStyle/>
          <a:p>
            <a:pPr eaLnBrk="1" hangingPunct="1">
              <a:lnSpc>
                <a:spcPct val="90000"/>
              </a:lnSpc>
              <a:spcBef>
                <a:spcPct val="15000"/>
              </a:spcBef>
            </a:pPr>
            <a:r>
              <a:rPr lang="zh-CN" altLang="en-US" dirty="0" smtClean="0">
                <a:ea typeface="宋体" pitchFamily="2" charset="-122"/>
              </a:rPr>
              <a:t>在绕线型异步电动机转子侧引入一个</a:t>
            </a:r>
            <a:r>
              <a:rPr lang="zh-CN" altLang="en-US" dirty="0" smtClean="0">
                <a:solidFill>
                  <a:srgbClr val="FF0000"/>
                </a:solidFill>
                <a:effectLst>
                  <a:outerShdw blurRad="38100" dist="38100" dir="2700000" algn="tl">
                    <a:srgbClr val="C0C0C0"/>
                  </a:outerShdw>
                </a:effectLst>
                <a:ea typeface="宋体" pitchFamily="2" charset="-122"/>
              </a:rPr>
              <a:t>可控的附加电动势</a:t>
            </a:r>
            <a:r>
              <a:rPr lang="zh-CN" altLang="en-US" dirty="0" smtClean="0">
                <a:solidFill>
                  <a:srgbClr val="C00000"/>
                </a:solidFill>
                <a:effectLst>
                  <a:outerShdw blurRad="38100" dist="38100" dir="2700000" algn="tl">
                    <a:srgbClr val="000000">
                      <a:alpha val="43137"/>
                    </a:srgbClr>
                  </a:outerShdw>
                </a:effectLst>
                <a:ea typeface="宋体" pitchFamily="2" charset="-122"/>
              </a:rPr>
              <a:t>并改变其幅值</a:t>
            </a:r>
            <a:r>
              <a:rPr lang="zh-CN" altLang="en-US" dirty="0" smtClean="0">
                <a:ea typeface="宋体" pitchFamily="2" charset="-122"/>
              </a:rPr>
              <a:t>，就可以实现对电动机转速的调节。</a:t>
            </a:r>
          </a:p>
          <a:p>
            <a:pPr eaLnBrk="1" hangingPunct="1">
              <a:lnSpc>
                <a:spcPct val="90000"/>
              </a:lnSpc>
              <a:spcBef>
                <a:spcPct val="15000"/>
              </a:spcBef>
            </a:pPr>
            <a:endParaRPr lang="zh-CN" altLang="en-US" dirty="0" smtClean="0">
              <a:ea typeface="宋体" pitchFamily="2" charset="-122"/>
            </a:endParaRPr>
          </a:p>
          <a:p>
            <a:pPr eaLnBrk="1" hangingPunct="1">
              <a:lnSpc>
                <a:spcPct val="90000"/>
              </a:lnSpc>
              <a:spcBef>
                <a:spcPct val="15000"/>
              </a:spcBef>
            </a:pPr>
            <a:r>
              <a:rPr lang="zh-CN" altLang="en-US" dirty="0" smtClean="0">
                <a:ea typeface="宋体" pitchFamily="2" charset="-122"/>
              </a:rPr>
              <a:t>可控附加电动势的引入必然在</a:t>
            </a:r>
            <a:r>
              <a:rPr lang="zh-CN" altLang="en-US" dirty="0" smtClean="0">
                <a:solidFill>
                  <a:srgbClr val="C00000"/>
                </a:solidFill>
                <a:effectLst>
                  <a:outerShdw blurRad="38100" dist="38100" dir="2700000" algn="tl">
                    <a:srgbClr val="C0C0C0"/>
                  </a:outerShdw>
                </a:effectLst>
                <a:ea typeface="宋体" pitchFamily="2" charset="-122"/>
              </a:rPr>
              <a:t>转子侧形成功率的传送</a:t>
            </a:r>
            <a:r>
              <a:rPr lang="zh-CN" altLang="en-US" dirty="0" smtClean="0">
                <a:ea typeface="宋体" pitchFamily="2" charset="-122"/>
              </a:rPr>
              <a:t>，可以把转子侧的转差功率传输到与之相连的交流电源或外电路中去，也可以是从外面吸收功率到转子中来。</a:t>
            </a:r>
          </a:p>
          <a:p>
            <a:pPr eaLnBrk="1" hangingPunct="1">
              <a:lnSpc>
                <a:spcPct val="90000"/>
              </a:lnSpc>
              <a:spcBef>
                <a:spcPct val="15000"/>
              </a:spcBef>
            </a:pPr>
            <a:endParaRPr lang="zh-CN" altLang="en-US" dirty="0" smtClean="0">
              <a:ea typeface="宋体" pitchFamily="2" charset="-122"/>
            </a:endParaRPr>
          </a:p>
          <a:p>
            <a:pPr eaLnBrk="1" hangingPunct="1">
              <a:lnSpc>
                <a:spcPct val="90000"/>
              </a:lnSpc>
              <a:spcBef>
                <a:spcPct val="15000"/>
              </a:spcBef>
            </a:pPr>
            <a:r>
              <a:rPr lang="zh-CN" altLang="en-US" dirty="0" smtClean="0">
                <a:ea typeface="宋体" pitchFamily="2" charset="-122"/>
              </a:rPr>
              <a:t>从功率传送的角度看，可以认为是用</a:t>
            </a:r>
            <a:r>
              <a:rPr lang="zh-CN" altLang="en-US" dirty="0" smtClean="0">
                <a:solidFill>
                  <a:srgbClr val="C00000"/>
                </a:solidFill>
                <a:effectLst>
                  <a:outerShdw blurRad="38100" dist="38100" dir="2700000" algn="tl">
                    <a:srgbClr val="C0C0C0"/>
                  </a:outerShdw>
                </a:effectLst>
                <a:ea typeface="宋体" pitchFamily="2" charset="-122"/>
              </a:rPr>
              <a:t>控制异步电动机转子中转差功率的大小与流向来实现对电动机转速的调节</a:t>
            </a:r>
            <a:r>
              <a:rPr lang="zh-CN" altLang="en-US" dirty="0" smtClean="0">
                <a:ea typeface="宋体" pitchFamily="2" charset="-122"/>
              </a:rPr>
              <a:t>。 </a:t>
            </a:r>
          </a:p>
        </p:txBody>
      </p:sp>
      <p:sp>
        <p:nvSpPr>
          <p:cNvPr id="460805" name="Rectangle 5"/>
          <p:cNvSpPr>
            <a:spLocks noChangeArrowheads="1"/>
          </p:cNvSpPr>
          <p:nvPr/>
        </p:nvSpPr>
        <p:spPr bwMode="auto">
          <a:xfrm>
            <a:off x="1843088" y="4200525"/>
            <a:ext cx="5089525" cy="1898650"/>
          </a:xfrm>
          <a:prstGeom prst="rect">
            <a:avLst/>
          </a:prstGeom>
          <a:noFill/>
          <a:ln w="9525">
            <a:noFill/>
            <a:miter lim="800000"/>
          </a:ln>
          <a:effectLst/>
        </p:spPr>
        <p:txBody>
          <a:bodyPr lIns="0" tIns="0" rIns="90000" bIns="0"/>
          <a:lstStyle/>
          <a:p>
            <a:pPr>
              <a:spcBef>
                <a:spcPts val="1200"/>
              </a:spcBef>
              <a:spcAft>
                <a:spcPct val="20000"/>
              </a:spcAft>
              <a:defRPr/>
            </a:pPr>
            <a:r>
              <a:rPr lang="en-US" altLang="zh-CN" sz="2000" dirty="0">
                <a:solidFill>
                  <a:srgbClr val="0000CC"/>
                </a:solidFill>
                <a:effectLst>
                  <a:outerShdw blurRad="38100" dist="38100" dir="2700000" algn="tl">
                    <a:srgbClr val="000000">
                      <a:alpha val="43137"/>
                    </a:srgbClr>
                  </a:outerShdw>
                </a:effectLst>
              </a:rPr>
              <a:t>1. </a:t>
            </a:r>
            <a:r>
              <a:rPr lang="zh-CN" altLang="en-US" sz="2000" dirty="0">
                <a:solidFill>
                  <a:srgbClr val="0000CC"/>
                </a:solidFill>
                <a:effectLst>
                  <a:outerShdw blurRad="38100" dist="38100" dir="2700000" algn="tl">
                    <a:srgbClr val="000000">
                      <a:alpha val="43137"/>
                    </a:srgbClr>
                  </a:outerShdw>
                </a:effectLst>
              </a:rPr>
              <a:t>电机在次同步转速下作电动运行</a:t>
            </a:r>
          </a:p>
          <a:p>
            <a:pPr>
              <a:spcBef>
                <a:spcPts val="1200"/>
              </a:spcBef>
              <a:spcAft>
                <a:spcPct val="20000"/>
              </a:spcAft>
              <a:defRPr/>
            </a:pPr>
            <a:r>
              <a:rPr lang="en-US" altLang="zh-CN" sz="2000" dirty="0">
                <a:solidFill>
                  <a:srgbClr val="0000CC"/>
                </a:solidFill>
                <a:effectLst>
                  <a:outerShdw blurRad="38100" dist="38100" dir="2700000" algn="tl">
                    <a:srgbClr val="000000">
                      <a:alpha val="43137"/>
                    </a:srgbClr>
                  </a:outerShdw>
                </a:effectLst>
              </a:rPr>
              <a:t>2. </a:t>
            </a:r>
            <a:r>
              <a:rPr lang="zh-CN" altLang="en-US" sz="2000" dirty="0">
                <a:solidFill>
                  <a:srgbClr val="0000CC"/>
                </a:solidFill>
                <a:effectLst>
                  <a:outerShdw blurRad="38100" dist="38100" dir="2700000" algn="tl">
                    <a:srgbClr val="000000">
                      <a:alpha val="43137"/>
                    </a:srgbClr>
                  </a:outerShdw>
                </a:effectLst>
              </a:rPr>
              <a:t>电机在超同步转速下作电动运行</a:t>
            </a:r>
            <a:endParaRPr lang="en-US" altLang="zh-CN" sz="2000" dirty="0">
              <a:solidFill>
                <a:srgbClr val="0000CC"/>
              </a:solidFill>
              <a:effectLst>
                <a:outerShdw blurRad="38100" dist="38100" dir="2700000" algn="tl">
                  <a:srgbClr val="000000">
                    <a:alpha val="43137"/>
                  </a:srgbClr>
                </a:outerShdw>
              </a:effectLst>
            </a:endParaRPr>
          </a:p>
          <a:p>
            <a:pPr>
              <a:spcBef>
                <a:spcPts val="1200"/>
              </a:spcBef>
              <a:spcAft>
                <a:spcPct val="20000"/>
              </a:spcAft>
              <a:defRPr/>
            </a:pPr>
            <a:r>
              <a:rPr lang="en-US" altLang="zh-CN" sz="2000" dirty="0">
                <a:solidFill>
                  <a:srgbClr val="0000CC"/>
                </a:solidFill>
                <a:effectLst>
                  <a:outerShdw blurRad="38100" dist="38100" dir="2700000" algn="tl">
                    <a:srgbClr val="000000">
                      <a:alpha val="43137"/>
                    </a:srgbClr>
                  </a:outerShdw>
                </a:effectLst>
              </a:rPr>
              <a:t>3. </a:t>
            </a:r>
            <a:r>
              <a:rPr lang="zh-CN" altLang="en-US" sz="2000" dirty="0">
                <a:solidFill>
                  <a:srgbClr val="0000CC"/>
                </a:solidFill>
                <a:effectLst>
                  <a:outerShdw blurRad="38100" dist="38100" dir="2700000" algn="tl">
                    <a:srgbClr val="000000">
                      <a:alpha val="43137"/>
                    </a:srgbClr>
                  </a:outerShdw>
                </a:effectLst>
              </a:rPr>
              <a:t>电机在超同步转速下作发电运行</a:t>
            </a:r>
          </a:p>
          <a:p>
            <a:pPr>
              <a:spcBef>
                <a:spcPts val="1200"/>
              </a:spcBef>
              <a:spcAft>
                <a:spcPct val="20000"/>
              </a:spcAft>
              <a:defRPr/>
            </a:pPr>
            <a:r>
              <a:rPr lang="en-US" altLang="zh-CN" sz="2000" dirty="0">
                <a:solidFill>
                  <a:srgbClr val="0000CC"/>
                </a:solidFill>
                <a:effectLst>
                  <a:outerShdw blurRad="38100" dist="38100" dir="2700000" algn="tl">
                    <a:srgbClr val="000000">
                      <a:alpha val="43137"/>
                    </a:srgbClr>
                  </a:outerShdw>
                </a:effectLst>
              </a:rPr>
              <a:t>4. </a:t>
            </a:r>
            <a:r>
              <a:rPr lang="zh-CN" altLang="en-US" sz="2000" dirty="0">
                <a:solidFill>
                  <a:srgbClr val="0000CC"/>
                </a:solidFill>
                <a:effectLst>
                  <a:outerShdw blurRad="38100" dist="38100" dir="2700000" algn="tl">
                    <a:srgbClr val="000000">
                      <a:alpha val="43137"/>
                    </a:srgbClr>
                  </a:outerShdw>
                </a:effectLst>
              </a:rPr>
              <a:t>电机在次同步转速下作发电运行</a:t>
            </a:r>
          </a:p>
        </p:txBody>
      </p:sp>
      <p:sp>
        <p:nvSpPr>
          <p:cNvPr id="26628" name="Text Box 46"/>
          <p:cNvSpPr txBox="1">
            <a:spLocks noChangeArrowheads="1"/>
          </p:cNvSpPr>
          <p:nvPr/>
        </p:nvSpPr>
        <p:spPr bwMode="auto">
          <a:xfrm>
            <a:off x="0" y="3575050"/>
            <a:ext cx="1670050"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2" action="ppaction://hlinksldjump"/>
              </a:rPr>
              <a:t>8.3</a:t>
            </a:r>
            <a:r>
              <a:rPr lang="zh-CN" altLang="zh-CN" sz="1600">
                <a:solidFill>
                  <a:schemeClr val="tx1"/>
                </a:solidFill>
                <a:hlinkClick r:id="rId2" action="ppaction://hlinksldjump"/>
              </a:rPr>
              <a:t>绕线转子异步电机转子变频串级调速系统</a:t>
            </a:r>
            <a:endParaRPr lang="zh-CN" altLang="en-US" sz="1600">
              <a:solidFill>
                <a:schemeClr val="tx1"/>
              </a:solidFill>
              <a:latin typeface="Times New Roman" pitchFamily="18" charset="0"/>
            </a:endParaRPr>
          </a:p>
        </p:txBody>
      </p:sp>
      <p:sp>
        <p:nvSpPr>
          <p:cNvPr id="26629" name="Text Box 48"/>
          <p:cNvSpPr txBox="1">
            <a:spLocks noChangeArrowheads="1"/>
          </p:cNvSpPr>
          <p:nvPr/>
        </p:nvSpPr>
        <p:spPr bwMode="auto">
          <a:xfrm>
            <a:off x="0" y="2176463"/>
            <a:ext cx="1703388" cy="1077912"/>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3" action="ppaction://hlinksldjump"/>
              </a:rPr>
              <a:t>8.2</a:t>
            </a:r>
            <a:r>
              <a:rPr lang="zh-CN" altLang="zh-CN" sz="1600">
                <a:solidFill>
                  <a:schemeClr val="tx1"/>
                </a:solidFill>
                <a:hlinkClick r:id="rId3"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26630"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4" action="ppaction://hlinksldjump"/>
              </a:rPr>
              <a:t>8.1</a:t>
            </a:r>
            <a:r>
              <a:rPr lang="zh-CN" altLang="zh-CN" sz="1600">
                <a:solidFill>
                  <a:schemeClr val="tx1"/>
                </a:solidFill>
                <a:latin typeface="宋体" pitchFamily="2" charset="-122"/>
                <a:hlinkClick r:id="rId4" action="ppaction://hlinksldjump"/>
              </a:rPr>
              <a:t>绕线转子异步电机转子变频控制原理</a:t>
            </a:r>
            <a:endParaRPr lang="zh-CN" altLang="en-US" sz="1600">
              <a:solidFill>
                <a:schemeClr val="tx1"/>
              </a:solidFill>
              <a:latin typeface="宋体" pitchFamily="2" charset="-122"/>
            </a:endParaRPr>
          </a:p>
        </p:txBody>
      </p:sp>
      <p:sp>
        <p:nvSpPr>
          <p:cNvPr id="26631"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5" action="ppaction://hlinksldjump"/>
              </a:rPr>
              <a:t>8.4</a:t>
            </a:r>
            <a:r>
              <a:rPr lang="zh-CN" altLang="zh-CN" sz="1600">
                <a:solidFill>
                  <a:schemeClr val="tx1"/>
                </a:solidFill>
                <a:hlinkClick r:id="rId5"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460805">
                                            <p:txEl>
                                              <p:pRg st="0" end="0"/>
                                            </p:txEl>
                                          </p:spTgt>
                                        </p:tgtEl>
                                        <p:attrNameLst>
                                          <p:attrName>style.visibility</p:attrName>
                                        </p:attrNameLst>
                                      </p:cBhvr>
                                      <p:to>
                                        <p:strVal val="visible"/>
                                      </p:to>
                                    </p:set>
                                    <p:anim from="(-#ppt_w/2)" to="(#ppt_x)" calcmode="lin" valueType="num">
                                      <p:cBhvr>
                                        <p:cTn id="7" dur="600" fill="hold">
                                          <p:stCondLst>
                                            <p:cond delay="0"/>
                                          </p:stCondLst>
                                        </p:cTn>
                                        <p:tgtEl>
                                          <p:spTgt spid="460805">
                                            <p:txEl>
                                              <p:pRg st="0" end="0"/>
                                            </p:txEl>
                                          </p:spTgt>
                                        </p:tgtEl>
                                        <p:attrNameLst>
                                          <p:attrName>ppt_x</p:attrName>
                                        </p:attrNameLst>
                                      </p:cBhvr>
                                    </p:anim>
                                    <p:anim from="0" to="-1.0" calcmode="lin" valueType="num">
                                      <p:cBhvr>
                                        <p:cTn id="8" dur="200" decel="50000" autoRev="1" fill="hold">
                                          <p:stCondLst>
                                            <p:cond delay="600"/>
                                          </p:stCondLst>
                                        </p:cTn>
                                        <p:tgtEl>
                                          <p:spTgt spid="460805">
                                            <p:txEl>
                                              <p:pRg st="0" end="0"/>
                                            </p:txEl>
                                          </p:spTgt>
                                        </p:tgtEl>
                                        <p:attrNameLst>
                                          <p:attrName>xshear</p:attrName>
                                        </p:attrNameLst>
                                      </p:cBhvr>
                                    </p:anim>
                                    <p:animScale>
                                      <p:cBhvr>
                                        <p:cTn id="9" dur="200" decel="100000" autoRev="1" fill="hold">
                                          <p:stCondLst>
                                            <p:cond delay="600"/>
                                          </p:stCondLst>
                                        </p:cTn>
                                        <p:tgtEl>
                                          <p:spTgt spid="460805">
                                            <p:txEl>
                                              <p:pRg st="0" end="0"/>
                                            </p:txEl>
                                          </p:spTgt>
                                        </p:tgtEl>
                                      </p:cBhvr>
                                      <p:from x="100000" y="100000"/>
                                      <p:to x="80000" y="100000"/>
                                    </p:animScale>
                                    <p:anim by="(#ppt_h/3+#ppt_w*0.1)" calcmode="lin" valueType="num">
                                      <p:cBhvr additive="sum">
                                        <p:cTn id="10" dur="200" decel="100000" autoRev="1" fill="hold">
                                          <p:stCondLst>
                                            <p:cond delay="600"/>
                                          </p:stCondLst>
                                        </p:cTn>
                                        <p:tgtEl>
                                          <p:spTgt spid="460805">
                                            <p:txEl>
                                              <p:pRg st="0" end="0"/>
                                            </p:txEl>
                                          </p:spTgt>
                                        </p:tgtEl>
                                        <p:attrNameLst>
                                          <p:attrName>ppt_x</p:attrName>
                                        </p:attrNameLst>
                                      </p:cBhvr>
                                    </p:anim>
                                  </p:childTnLst>
                                </p:cTn>
                              </p:par>
                            </p:childTnLst>
                          </p:cTn>
                        </p:par>
                      </p:childTnLst>
                    </p:cTn>
                  </p:par>
                  <p:par>
                    <p:cTn id="11" fill="hold">
                      <p:stCondLst>
                        <p:cond delay="indefinite"/>
                      </p:stCondLst>
                      <p:childTnLst>
                        <p:par>
                          <p:cTn id="12" fill="hold">
                            <p:stCondLst>
                              <p:cond delay="0"/>
                            </p:stCondLst>
                            <p:childTnLst>
                              <p:par>
                                <p:cTn id="13" presetID="34" presetClass="entr" presetSubtype="0" fill="hold" grpId="0" nodeType="clickEffect">
                                  <p:stCondLst>
                                    <p:cond delay="0"/>
                                  </p:stCondLst>
                                  <p:childTnLst>
                                    <p:set>
                                      <p:cBhvr>
                                        <p:cTn id="14" dur="1" fill="hold">
                                          <p:stCondLst>
                                            <p:cond delay="0"/>
                                          </p:stCondLst>
                                        </p:cTn>
                                        <p:tgtEl>
                                          <p:spTgt spid="460805">
                                            <p:txEl>
                                              <p:pRg st="1" end="1"/>
                                            </p:txEl>
                                          </p:spTgt>
                                        </p:tgtEl>
                                        <p:attrNameLst>
                                          <p:attrName>style.visibility</p:attrName>
                                        </p:attrNameLst>
                                      </p:cBhvr>
                                      <p:to>
                                        <p:strVal val="visible"/>
                                      </p:to>
                                    </p:set>
                                    <p:anim from="(-#ppt_w/2)" to="(#ppt_x)" calcmode="lin" valueType="num">
                                      <p:cBhvr>
                                        <p:cTn id="15" dur="600" fill="hold">
                                          <p:stCondLst>
                                            <p:cond delay="0"/>
                                          </p:stCondLst>
                                        </p:cTn>
                                        <p:tgtEl>
                                          <p:spTgt spid="460805">
                                            <p:txEl>
                                              <p:pRg st="1" end="1"/>
                                            </p:txEl>
                                          </p:spTgt>
                                        </p:tgtEl>
                                        <p:attrNameLst>
                                          <p:attrName>ppt_x</p:attrName>
                                        </p:attrNameLst>
                                      </p:cBhvr>
                                    </p:anim>
                                    <p:anim from="0" to="-1.0" calcmode="lin" valueType="num">
                                      <p:cBhvr>
                                        <p:cTn id="16" dur="200" decel="50000" autoRev="1" fill="hold">
                                          <p:stCondLst>
                                            <p:cond delay="600"/>
                                          </p:stCondLst>
                                        </p:cTn>
                                        <p:tgtEl>
                                          <p:spTgt spid="460805">
                                            <p:txEl>
                                              <p:pRg st="1" end="1"/>
                                            </p:txEl>
                                          </p:spTgt>
                                        </p:tgtEl>
                                        <p:attrNameLst>
                                          <p:attrName>xshear</p:attrName>
                                        </p:attrNameLst>
                                      </p:cBhvr>
                                    </p:anim>
                                    <p:animScale>
                                      <p:cBhvr>
                                        <p:cTn id="17" dur="200" decel="100000" autoRev="1" fill="hold">
                                          <p:stCondLst>
                                            <p:cond delay="600"/>
                                          </p:stCondLst>
                                        </p:cTn>
                                        <p:tgtEl>
                                          <p:spTgt spid="460805">
                                            <p:txEl>
                                              <p:pRg st="1" end="1"/>
                                            </p:txEl>
                                          </p:spTgt>
                                        </p:tgtEl>
                                      </p:cBhvr>
                                      <p:from x="100000" y="100000"/>
                                      <p:to x="80000" y="100000"/>
                                    </p:animScale>
                                    <p:anim by="(#ppt_h/3+#ppt_w*0.1)" calcmode="lin" valueType="num">
                                      <p:cBhvr additive="sum">
                                        <p:cTn id="18" dur="200" decel="100000" autoRev="1" fill="hold">
                                          <p:stCondLst>
                                            <p:cond delay="600"/>
                                          </p:stCondLst>
                                        </p:cTn>
                                        <p:tgtEl>
                                          <p:spTgt spid="460805">
                                            <p:txEl>
                                              <p:pRg st="1" end="1"/>
                                            </p:txEl>
                                          </p:spTgt>
                                        </p:tgtEl>
                                        <p:attrNameLst>
                                          <p:attrName>ppt_x</p:attrName>
                                        </p:attrNameLst>
                                      </p:cBhvr>
                                    </p:anim>
                                  </p:childTnLst>
                                </p:cTn>
                              </p:par>
                            </p:childTnLst>
                          </p:cTn>
                        </p:par>
                      </p:childTnLst>
                    </p:cTn>
                  </p:par>
                  <p:par>
                    <p:cTn id="19" fill="hold">
                      <p:stCondLst>
                        <p:cond delay="indefinite"/>
                      </p:stCondLst>
                      <p:childTnLst>
                        <p:par>
                          <p:cTn id="20" fill="hold">
                            <p:stCondLst>
                              <p:cond delay="0"/>
                            </p:stCondLst>
                            <p:childTnLst>
                              <p:par>
                                <p:cTn id="21" presetID="34" presetClass="entr" presetSubtype="0" fill="hold" grpId="0" nodeType="clickEffect">
                                  <p:stCondLst>
                                    <p:cond delay="0"/>
                                  </p:stCondLst>
                                  <p:childTnLst>
                                    <p:set>
                                      <p:cBhvr>
                                        <p:cTn id="22" dur="1" fill="hold">
                                          <p:stCondLst>
                                            <p:cond delay="0"/>
                                          </p:stCondLst>
                                        </p:cTn>
                                        <p:tgtEl>
                                          <p:spTgt spid="460805">
                                            <p:txEl>
                                              <p:pRg st="2" end="2"/>
                                            </p:txEl>
                                          </p:spTgt>
                                        </p:tgtEl>
                                        <p:attrNameLst>
                                          <p:attrName>style.visibility</p:attrName>
                                        </p:attrNameLst>
                                      </p:cBhvr>
                                      <p:to>
                                        <p:strVal val="visible"/>
                                      </p:to>
                                    </p:set>
                                    <p:anim from="(-#ppt_w/2)" to="(#ppt_x)" calcmode="lin" valueType="num">
                                      <p:cBhvr>
                                        <p:cTn id="23" dur="600" fill="hold">
                                          <p:stCondLst>
                                            <p:cond delay="0"/>
                                          </p:stCondLst>
                                        </p:cTn>
                                        <p:tgtEl>
                                          <p:spTgt spid="460805">
                                            <p:txEl>
                                              <p:pRg st="2" end="2"/>
                                            </p:txEl>
                                          </p:spTgt>
                                        </p:tgtEl>
                                        <p:attrNameLst>
                                          <p:attrName>ppt_x</p:attrName>
                                        </p:attrNameLst>
                                      </p:cBhvr>
                                    </p:anim>
                                    <p:anim from="0" to="-1.0" calcmode="lin" valueType="num">
                                      <p:cBhvr>
                                        <p:cTn id="24" dur="200" decel="50000" autoRev="1" fill="hold">
                                          <p:stCondLst>
                                            <p:cond delay="600"/>
                                          </p:stCondLst>
                                        </p:cTn>
                                        <p:tgtEl>
                                          <p:spTgt spid="460805">
                                            <p:txEl>
                                              <p:pRg st="2" end="2"/>
                                            </p:txEl>
                                          </p:spTgt>
                                        </p:tgtEl>
                                        <p:attrNameLst>
                                          <p:attrName>xshear</p:attrName>
                                        </p:attrNameLst>
                                      </p:cBhvr>
                                    </p:anim>
                                    <p:animScale>
                                      <p:cBhvr>
                                        <p:cTn id="25" dur="200" decel="100000" autoRev="1" fill="hold">
                                          <p:stCondLst>
                                            <p:cond delay="600"/>
                                          </p:stCondLst>
                                        </p:cTn>
                                        <p:tgtEl>
                                          <p:spTgt spid="460805">
                                            <p:txEl>
                                              <p:pRg st="2" end="2"/>
                                            </p:txEl>
                                          </p:spTgt>
                                        </p:tgtEl>
                                      </p:cBhvr>
                                      <p:from x="100000" y="100000"/>
                                      <p:to x="80000" y="100000"/>
                                    </p:animScale>
                                    <p:anim by="(#ppt_h/3+#ppt_w*0.1)" calcmode="lin" valueType="num">
                                      <p:cBhvr additive="sum">
                                        <p:cTn id="26" dur="200" decel="100000" autoRev="1" fill="hold">
                                          <p:stCondLst>
                                            <p:cond delay="600"/>
                                          </p:stCondLst>
                                        </p:cTn>
                                        <p:tgtEl>
                                          <p:spTgt spid="460805">
                                            <p:txEl>
                                              <p:pRg st="2" end="2"/>
                                            </p:txEl>
                                          </p:spTgt>
                                        </p:tgtEl>
                                        <p:attrNameLst>
                                          <p:attrName>ppt_x</p:attrName>
                                        </p:attrNameLst>
                                      </p:cBhvr>
                                    </p:anim>
                                  </p:childTnLst>
                                </p:cTn>
                              </p:par>
                            </p:childTnLst>
                          </p:cTn>
                        </p:par>
                      </p:childTnLst>
                    </p:cTn>
                  </p:par>
                  <p:par>
                    <p:cTn id="27" fill="hold">
                      <p:stCondLst>
                        <p:cond delay="indefinite"/>
                      </p:stCondLst>
                      <p:childTnLst>
                        <p:par>
                          <p:cTn id="28" fill="hold">
                            <p:stCondLst>
                              <p:cond delay="0"/>
                            </p:stCondLst>
                            <p:childTnLst>
                              <p:par>
                                <p:cTn id="29" presetID="34" presetClass="entr" presetSubtype="0" fill="hold" grpId="0" nodeType="clickEffect">
                                  <p:stCondLst>
                                    <p:cond delay="0"/>
                                  </p:stCondLst>
                                  <p:childTnLst>
                                    <p:set>
                                      <p:cBhvr>
                                        <p:cTn id="30" dur="1" fill="hold">
                                          <p:stCondLst>
                                            <p:cond delay="0"/>
                                          </p:stCondLst>
                                        </p:cTn>
                                        <p:tgtEl>
                                          <p:spTgt spid="460805">
                                            <p:txEl>
                                              <p:pRg st="3" end="3"/>
                                            </p:txEl>
                                          </p:spTgt>
                                        </p:tgtEl>
                                        <p:attrNameLst>
                                          <p:attrName>style.visibility</p:attrName>
                                        </p:attrNameLst>
                                      </p:cBhvr>
                                      <p:to>
                                        <p:strVal val="visible"/>
                                      </p:to>
                                    </p:set>
                                    <p:anim from="(-#ppt_w/2)" to="(#ppt_x)" calcmode="lin" valueType="num">
                                      <p:cBhvr>
                                        <p:cTn id="31" dur="600" fill="hold">
                                          <p:stCondLst>
                                            <p:cond delay="0"/>
                                          </p:stCondLst>
                                        </p:cTn>
                                        <p:tgtEl>
                                          <p:spTgt spid="460805">
                                            <p:txEl>
                                              <p:pRg st="3" end="3"/>
                                            </p:txEl>
                                          </p:spTgt>
                                        </p:tgtEl>
                                        <p:attrNameLst>
                                          <p:attrName>ppt_x</p:attrName>
                                        </p:attrNameLst>
                                      </p:cBhvr>
                                    </p:anim>
                                    <p:anim from="0" to="-1.0" calcmode="lin" valueType="num">
                                      <p:cBhvr>
                                        <p:cTn id="32" dur="200" decel="50000" autoRev="1" fill="hold">
                                          <p:stCondLst>
                                            <p:cond delay="600"/>
                                          </p:stCondLst>
                                        </p:cTn>
                                        <p:tgtEl>
                                          <p:spTgt spid="460805">
                                            <p:txEl>
                                              <p:pRg st="3" end="3"/>
                                            </p:txEl>
                                          </p:spTgt>
                                        </p:tgtEl>
                                        <p:attrNameLst>
                                          <p:attrName>xshear</p:attrName>
                                        </p:attrNameLst>
                                      </p:cBhvr>
                                    </p:anim>
                                    <p:animScale>
                                      <p:cBhvr>
                                        <p:cTn id="33" dur="200" decel="100000" autoRev="1" fill="hold">
                                          <p:stCondLst>
                                            <p:cond delay="600"/>
                                          </p:stCondLst>
                                        </p:cTn>
                                        <p:tgtEl>
                                          <p:spTgt spid="460805">
                                            <p:txEl>
                                              <p:pRg st="3" end="3"/>
                                            </p:txEl>
                                          </p:spTgt>
                                        </p:tgtEl>
                                      </p:cBhvr>
                                      <p:from x="100000" y="100000"/>
                                      <p:to x="80000" y="100000"/>
                                    </p:animScale>
                                    <p:anim by="(#ppt_h/3+#ppt_w*0.1)" calcmode="lin" valueType="num">
                                      <p:cBhvr additive="sum">
                                        <p:cTn id="34" dur="200" decel="100000" autoRev="1" fill="hold">
                                          <p:stCondLst>
                                            <p:cond delay="600"/>
                                          </p:stCondLst>
                                        </p:cTn>
                                        <p:tgtEl>
                                          <p:spTgt spid="460805">
                                            <p:txEl>
                                              <p:pRg st="3" end="3"/>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1695450" y="422275"/>
            <a:ext cx="4025900" cy="311150"/>
          </a:xfrm>
        </p:spPr>
        <p:txBody>
          <a:bodyPr/>
          <a:lstStyle/>
          <a:p>
            <a:pPr eaLnBrk="1" hangingPunct="1">
              <a:buClr>
                <a:schemeClr val="folHlink"/>
              </a:buClr>
              <a:buSzPct val="75000"/>
              <a:buFont typeface="Wingdings" pitchFamily="2" charset="2"/>
              <a:buChar char="n"/>
            </a:pPr>
            <a:r>
              <a:rPr lang="zh-CN" altLang="en-US" smtClean="0">
                <a:latin typeface="Times New Roman" pitchFamily="18" charset="0"/>
                <a:ea typeface="宋体" pitchFamily="2" charset="-122"/>
              </a:rPr>
              <a:t> 异步电机的功率关系</a:t>
            </a:r>
          </a:p>
        </p:txBody>
      </p:sp>
      <p:sp>
        <p:nvSpPr>
          <p:cNvPr id="27650" name="Rectangle 3"/>
          <p:cNvSpPr>
            <a:spLocks noGrp="1" noChangeArrowheads="1"/>
          </p:cNvSpPr>
          <p:nvPr>
            <p:ph idx="1"/>
          </p:nvPr>
        </p:nvSpPr>
        <p:spPr>
          <a:xfrm>
            <a:off x="1728788" y="1035050"/>
            <a:ext cx="7415212" cy="647700"/>
          </a:xfrm>
        </p:spPr>
        <p:txBody>
          <a:bodyPr/>
          <a:lstStyle/>
          <a:p>
            <a:pPr eaLnBrk="1" hangingPunct="1"/>
            <a:r>
              <a:rPr lang="zh-CN" altLang="en-US" smtClean="0">
                <a:ea typeface="宋体" pitchFamily="2" charset="-122"/>
              </a:rPr>
              <a:t>忽略机械损耗和杂散损耗时，异步电机在任何工况下的功率关系都可写作 </a:t>
            </a:r>
          </a:p>
        </p:txBody>
      </p:sp>
      <p:graphicFrame>
        <p:nvGraphicFramePr>
          <p:cNvPr id="27651" name="Object 4"/>
          <p:cNvGraphicFramePr>
            <a:graphicFrameLocks/>
          </p:cNvGraphicFramePr>
          <p:nvPr/>
        </p:nvGraphicFramePr>
        <p:xfrm>
          <a:off x="3167063" y="1435100"/>
          <a:ext cx="2328862" cy="403225"/>
        </p:xfrm>
        <a:graphic>
          <a:graphicData uri="http://schemas.openxmlformats.org/presentationml/2006/ole">
            <p:oleObj spid="_x0000_s27651" r:id="rId3" imgW="1230832" imgH="215713" progId="">
              <p:embed/>
            </p:oleObj>
          </a:graphicData>
        </a:graphic>
      </p:graphicFrame>
      <p:sp>
        <p:nvSpPr>
          <p:cNvPr id="27652" name="Text Box 6"/>
          <p:cNvSpPr txBox="1">
            <a:spLocks noChangeArrowheads="1"/>
          </p:cNvSpPr>
          <p:nvPr/>
        </p:nvSpPr>
        <p:spPr bwMode="auto">
          <a:xfrm>
            <a:off x="1828800" y="2011363"/>
            <a:ext cx="7315200" cy="1492250"/>
          </a:xfrm>
          <a:prstGeom prst="rect">
            <a:avLst/>
          </a:prstGeom>
          <a:noFill/>
          <a:ln w="9525">
            <a:noFill/>
            <a:miter lim="800000"/>
            <a:headEnd/>
            <a:tailEnd/>
          </a:ln>
        </p:spPr>
        <p:txBody>
          <a:bodyPr>
            <a:spAutoFit/>
          </a:bodyPr>
          <a:lstStyle/>
          <a:p>
            <a:pPr marL="3175" indent="-3175">
              <a:lnSpc>
                <a:spcPct val="100000"/>
              </a:lnSpc>
              <a:spcBef>
                <a:spcPct val="20000"/>
              </a:spcBef>
              <a:buClr>
                <a:schemeClr val="folHlink"/>
              </a:buClr>
              <a:buSzPct val="75000"/>
              <a:buFont typeface="Wingdings" pitchFamily="2" charset="2"/>
              <a:buNone/>
            </a:pPr>
            <a:r>
              <a:rPr lang="zh-CN" altLang="en-US" sz="2000">
                <a:solidFill>
                  <a:schemeClr val="tx1"/>
                </a:solidFill>
                <a:latin typeface="Times New Roman" pitchFamily="18" charset="0"/>
              </a:rPr>
              <a:t>式中    </a:t>
            </a:r>
            <a:r>
              <a:rPr lang="en-US" altLang="zh-CN" sz="2000" i="1">
                <a:solidFill>
                  <a:schemeClr val="tx1"/>
                </a:solidFill>
                <a:latin typeface="Times New Roman" pitchFamily="18" charset="0"/>
              </a:rPr>
              <a:t>P</a:t>
            </a:r>
            <a:r>
              <a:rPr lang="en-US" altLang="zh-CN" sz="2000" baseline="-25000">
                <a:solidFill>
                  <a:schemeClr val="tx1"/>
                </a:solidFill>
                <a:latin typeface="Times New Roman" pitchFamily="18" charset="0"/>
              </a:rPr>
              <a:t>m</a:t>
            </a:r>
            <a:r>
              <a:rPr lang="en-US" altLang="zh-CN" sz="2000" i="1" baseline="-25000">
                <a:solidFill>
                  <a:schemeClr val="tx1"/>
                </a:solidFill>
                <a:latin typeface="Times New Roman" pitchFamily="18" charset="0"/>
              </a:rPr>
              <a:t> </a:t>
            </a:r>
            <a:r>
              <a:rPr lang="en-US" altLang="zh-CN" sz="2000">
                <a:solidFill>
                  <a:schemeClr val="tx1"/>
                </a:solidFill>
                <a:latin typeface="Times New Roman" pitchFamily="18" charset="0"/>
              </a:rPr>
              <a:t>—</a:t>
            </a:r>
            <a:r>
              <a:rPr lang="zh-CN" altLang="en-US" sz="2000">
                <a:solidFill>
                  <a:schemeClr val="tx1"/>
                </a:solidFill>
                <a:latin typeface="Times New Roman" pitchFamily="18" charset="0"/>
              </a:rPr>
              <a:t>从电机定子传入转子（或由转子传出给定子）的电</a:t>
            </a:r>
          </a:p>
          <a:p>
            <a:pPr marL="3175" indent="-3175">
              <a:lnSpc>
                <a:spcPct val="100000"/>
              </a:lnSpc>
              <a:spcBef>
                <a:spcPct val="20000"/>
              </a:spcBef>
              <a:buClr>
                <a:schemeClr val="folHlink"/>
              </a:buClr>
              <a:buSzPct val="75000"/>
              <a:buFont typeface="Wingdings" pitchFamily="2" charset="2"/>
              <a:buNone/>
            </a:pPr>
            <a:r>
              <a:rPr lang="zh-CN" altLang="en-US" sz="2000">
                <a:solidFill>
                  <a:schemeClr val="tx1"/>
                </a:solidFill>
                <a:latin typeface="Times New Roman" pitchFamily="18" charset="0"/>
              </a:rPr>
              <a:t>                     磁功率，</a:t>
            </a:r>
          </a:p>
          <a:p>
            <a:pPr marL="3175" indent="-3175">
              <a:lnSpc>
                <a:spcPct val="100000"/>
              </a:lnSpc>
              <a:spcBef>
                <a:spcPct val="20000"/>
              </a:spcBef>
              <a:buClr>
                <a:schemeClr val="folHlink"/>
              </a:buClr>
              <a:buSzPct val="75000"/>
              <a:buFont typeface="Wingdings" pitchFamily="2" charset="2"/>
              <a:buNone/>
            </a:pPr>
            <a:r>
              <a:rPr lang="zh-CN" altLang="en-US" sz="2000">
                <a:solidFill>
                  <a:schemeClr val="tx1"/>
                </a:solidFill>
                <a:latin typeface="Times New Roman" pitchFamily="18" charset="0"/>
              </a:rPr>
              <a:t>          </a:t>
            </a:r>
            <a:r>
              <a:rPr lang="en-US" altLang="zh-CN" sz="2000" i="1">
                <a:solidFill>
                  <a:schemeClr val="tx1"/>
                </a:solidFill>
                <a:latin typeface="Times New Roman" pitchFamily="18" charset="0"/>
              </a:rPr>
              <a:t>sP</a:t>
            </a:r>
            <a:r>
              <a:rPr lang="en-US" altLang="zh-CN" sz="2000" baseline="-25000">
                <a:solidFill>
                  <a:schemeClr val="tx1"/>
                </a:solidFill>
                <a:latin typeface="Times New Roman" pitchFamily="18" charset="0"/>
              </a:rPr>
              <a:t>m  </a:t>
            </a:r>
            <a:r>
              <a:rPr lang="en-US" altLang="zh-CN" sz="2000">
                <a:solidFill>
                  <a:schemeClr val="tx1"/>
                </a:solidFill>
                <a:latin typeface="Times New Roman" pitchFamily="18" charset="0"/>
              </a:rPr>
              <a:t>—</a:t>
            </a:r>
            <a:r>
              <a:rPr lang="zh-CN" altLang="en-US" sz="2000">
                <a:solidFill>
                  <a:schemeClr val="tx1"/>
                </a:solidFill>
                <a:latin typeface="Times New Roman" pitchFamily="18" charset="0"/>
              </a:rPr>
              <a:t>输入或输出转子电路的功率，即转差功率，</a:t>
            </a:r>
          </a:p>
          <a:p>
            <a:pPr marL="3175" indent="-3175">
              <a:lnSpc>
                <a:spcPct val="100000"/>
              </a:lnSpc>
              <a:spcBef>
                <a:spcPct val="20000"/>
              </a:spcBef>
              <a:buClr>
                <a:schemeClr val="folHlink"/>
              </a:buClr>
              <a:buSzPct val="75000"/>
              <a:buFont typeface="Wingdings" pitchFamily="2" charset="2"/>
              <a:buNone/>
            </a:pPr>
            <a:r>
              <a:rPr lang="zh-CN" altLang="en-US" sz="2000">
                <a:solidFill>
                  <a:schemeClr val="tx1"/>
                </a:solidFill>
                <a:latin typeface="Times New Roman" pitchFamily="18" charset="0"/>
              </a:rPr>
              <a:t>     </a:t>
            </a:r>
            <a:r>
              <a:rPr lang="en-US" altLang="zh-CN" sz="2000">
                <a:solidFill>
                  <a:schemeClr val="tx1"/>
                </a:solidFill>
                <a:latin typeface="Times New Roman" pitchFamily="18" charset="0"/>
              </a:rPr>
              <a:t>(1-</a:t>
            </a:r>
            <a:r>
              <a:rPr lang="en-US" altLang="zh-CN" sz="2000" i="1">
                <a:solidFill>
                  <a:schemeClr val="tx1"/>
                </a:solidFill>
                <a:latin typeface="Times New Roman" pitchFamily="18" charset="0"/>
              </a:rPr>
              <a:t>s</a:t>
            </a:r>
            <a:r>
              <a:rPr lang="en-US" altLang="zh-CN" sz="2000">
                <a:solidFill>
                  <a:schemeClr val="tx1"/>
                </a:solidFill>
                <a:latin typeface="Times New Roman" pitchFamily="18" charset="0"/>
              </a:rPr>
              <a:t>)</a:t>
            </a:r>
            <a:r>
              <a:rPr lang="en-US" altLang="zh-CN" sz="2000" i="1">
                <a:solidFill>
                  <a:schemeClr val="tx1"/>
                </a:solidFill>
                <a:latin typeface="Times New Roman" pitchFamily="18" charset="0"/>
              </a:rPr>
              <a:t>P</a:t>
            </a:r>
            <a:r>
              <a:rPr lang="en-US" altLang="zh-CN" sz="2000" baseline="-25000">
                <a:solidFill>
                  <a:schemeClr val="tx1"/>
                </a:solidFill>
                <a:latin typeface="Times New Roman" pitchFamily="18" charset="0"/>
              </a:rPr>
              <a:t>m </a:t>
            </a:r>
            <a:r>
              <a:rPr lang="en-US" altLang="zh-CN" sz="2000">
                <a:solidFill>
                  <a:schemeClr val="tx1"/>
                </a:solidFill>
                <a:latin typeface="Times New Roman" pitchFamily="18" charset="0"/>
              </a:rPr>
              <a:t>—</a:t>
            </a:r>
            <a:r>
              <a:rPr lang="zh-CN" altLang="en-US" sz="2000">
                <a:solidFill>
                  <a:schemeClr val="tx1"/>
                </a:solidFill>
                <a:latin typeface="Times New Roman" pitchFamily="18" charset="0"/>
              </a:rPr>
              <a:t>电机轴上输出或输入的功率。 </a:t>
            </a:r>
          </a:p>
        </p:txBody>
      </p:sp>
      <p:sp>
        <p:nvSpPr>
          <p:cNvPr id="596999" name="Rectangle 7"/>
          <p:cNvSpPr>
            <a:spLocks noChangeArrowheads="1"/>
          </p:cNvSpPr>
          <p:nvPr/>
        </p:nvSpPr>
        <p:spPr bwMode="auto">
          <a:xfrm>
            <a:off x="1684338" y="3461914"/>
            <a:ext cx="7459662" cy="3396086"/>
          </a:xfrm>
          <a:prstGeom prst="rect">
            <a:avLst/>
          </a:prstGeom>
          <a:noFill/>
          <a:ln w="9525">
            <a:noFill/>
            <a:miter lim="800000"/>
          </a:ln>
          <a:effectLst/>
        </p:spPr>
        <p:txBody>
          <a:bodyPr lIns="0" tIns="0" rIns="90000" bIns="0"/>
          <a:lstStyle/>
          <a:p>
            <a:pPr>
              <a:lnSpc>
                <a:spcPct val="130000"/>
              </a:lnSpc>
              <a:buClr>
                <a:srgbClr val="FF9933"/>
              </a:buClr>
            </a:pPr>
            <a:r>
              <a:rPr lang="zh-CN" altLang="en-US" sz="2000" dirty="0">
                <a:solidFill>
                  <a:schemeClr val="tx1"/>
                </a:solidFill>
              </a:rPr>
              <a:t>  </a:t>
            </a:r>
            <a:r>
              <a:rPr lang="zh-CN" altLang="en-US" sz="2800" dirty="0">
                <a:solidFill>
                  <a:srgbClr val="FF3300"/>
                </a:solidFill>
                <a:effectLst>
                  <a:outerShdw blurRad="38100" dist="38100" dir="2700000" algn="tl">
                    <a:srgbClr val="C0C0C0"/>
                  </a:outerShdw>
                </a:effectLst>
                <a:latin typeface="华文行楷" pitchFamily="2" charset="-122"/>
                <a:ea typeface="华文行楷" pitchFamily="2" charset="-122"/>
              </a:rPr>
              <a:t>注意</a:t>
            </a:r>
            <a:r>
              <a:rPr lang="zh-CN" altLang="en-US" sz="2000" dirty="0">
                <a:solidFill>
                  <a:srgbClr val="FF3300"/>
                </a:solidFill>
                <a:effectLst>
                  <a:outerShdw blurRad="38100" dist="38100" dir="2700000" algn="tl">
                    <a:srgbClr val="C0C0C0"/>
                  </a:outerShdw>
                </a:effectLst>
              </a:rPr>
              <a:t>：</a:t>
            </a:r>
          </a:p>
          <a:p>
            <a:pPr>
              <a:lnSpc>
                <a:spcPct val="130000"/>
              </a:lnSpc>
              <a:buClr>
                <a:srgbClr val="FF9933"/>
              </a:buClr>
            </a:pPr>
            <a:r>
              <a:rPr lang="zh-CN" altLang="en-US" sz="2000" dirty="0">
                <a:solidFill>
                  <a:schemeClr val="tx1"/>
                </a:solidFill>
              </a:rPr>
              <a:t>   根据转子电路引入的        与转子绕组电动势     之间的大小和相位关系的不同，即由</a:t>
            </a:r>
          </a:p>
          <a:p>
            <a:pPr>
              <a:lnSpc>
                <a:spcPct val="130000"/>
              </a:lnSpc>
              <a:buClr>
                <a:srgbClr val="FF9933"/>
              </a:buClr>
            </a:pPr>
            <a:r>
              <a:rPr lang="zh-CN" altLang="en-US" sz="2000" dirty="0">
                <a:solidFill>
                  <a:schemeClr val="tx1"/>
                </a:solidFill>
              </a:rPr>
              <a:t> </a:t>
            </a:r>
          </a:p>
          <a:p>
            <a:pPr>
              <a:lnSpc>
                <a:spcPct val="130000"/>
              </a:lnSpc>
              <a:buClr>
                <a:srgbClr val="FF9933"/>
              </a:buClr>
            </a:pPr>
            <a:r>
              <a:rPr lang="zh-CN" altLang="en-US" sz="2000" dirty="0">
                <a:solidFill>
                  <a:schemeClr val="tx1"/>
                </a:solidFill>
              </a:rPr>
              <a:t>   由于转子侧串入</a:t>
            </a:r>
            <a:r>
              <a:rPr lang="zh-CN" altLang="en-US" sz="2000" dirty="0">
                <a:solidFill>
                  <a:srgbClr val="0000CC"/>
                </a:solidFill>
                <a:effectLst>
                  <a:outerShdw blurRad="38100" dist="38100" dir="2700000" algn="tl">
                    <a:srgbClr val="C0C0C0"/>
                  </a:outerShdw>
                </a:effectLst>
              </a:rPr>
              <a:t>附加电动势极性和大小的不同</a:t>
            </a:r>
            <a:r>
              <a:rPr lang="zh-CN" altLang="en-US" sz="2000" dirty="0">
                <a:solidFill>
                  <a:schemeClr val="tx1"/>
                </a:solidFill>
              </a:rPr>
              <a:t>， </a:t>
            </a:r>
            <a:r>
              <a:rPr lang="en-US" altLang="zh-CN" sz="2000" i="1" dirty="0">
                <a:solidFill>
                  <a:srgbClr val="FF0000"/>
                </a:solidFill>
                <a:effectLst>
                  <a:outerShdw blurRad="38100" dist="38100" dir="2700000" algn="tl">
                    <a:srgbClr val="C0C0C0"/>
                  </a:outerShdw>
                </a:effectLst>
                <a:latin typeface="Times New Roman" pitchFamily="18" charset="0"/>
              </a:rPr>
              <a:t>s </a:t>
            </a:r>
            <a:r>
              <a:rPr lang="zh-CN" altLang="en-US" sz="2000" dirty="0">
                <a:solidFill>
                  <a:srgbClr val="FF0000"/>
                </a:solidFill>
                <a:effectLst>
                  <a:outerShdw blurRad="38100" dist="38100" dir="2700000" algn="tl">
                    <a:srgbClr val="C0C0C0"/>
                  </a:outerShdw>
                </a:effectLst>
              </a:rPr>
              <a:t>和 </a:t>
            </a:r>
            <a:r>
              <a:rPr lang="en-US" altLang="zh-CN" sz="2000" i="1" dirty="0">
                <a:solidFill>
                  <a:srgbClr val="FF0000"/>
                </a:solidFill>
                <a:effectLst>
                  <a:outerShdw blurRad="38100" dist="38100" dir="2700000" algn="tl">
                    <a:srgbClr val="C0C0C0"/>
                  </a:outerShdw>
                </a:effectLst>
                <a:latin typeface="Times New Roman" pitchFamily="18" charset="0"/>
              </a:rPr>
              <a:t>P</a:t>
            </a:r>
            <a:r>
              <a:rPr lang="en-US" altLang="zh-CN" sz="2000" baseline="-25000" dirty="0">
                <a:solidFill>
                  <a:srgbClr val="FF0000"/>
                </a:solidFill>
                <a:effectLst>
                  <a:outerShdw blurRad="38100" dist="38100" dir="2700000" algn="tl">
                    <a:srgbClr val="C0C0C0"/>
                  </a:outerShdw>
                </a:effectLst>
                <a:latin typeface="Times New Roman" pitchFamily="18" charset="0"/>
              </a:rPr>
              <a:t>m</a:t>
            </a:r>
            <a:r>
              <a:rPr lang="en-US" altLang="zh-CN" sz="2000" i="1" baseline="-25000" dirty="0">
                <a:solidFill>
                  <a:srgbClr val="FF0000"/>
                </a:solidFill>
                <a:effectLst>
                  <a:outerShdw blurRad="38100" dist="38100" dir="2700000" algn="tl">
                    <a:srgbClr val="C0C0C0"/>
                  </a:outerShdw>
                </a:effectLst>
                <a:latin typeface="Times New Roman" pitchFamily="18" charset="0"/>
              </a:rPr>
              <a:t>  </a:t>
            </a:r>
            <a:r>
              <a:rPr lang="zh-CN" altLang="en-US" sz="2000" dirty="0">
                <a:solidFill>
                  <a:srgbClr val="FF0000"/>
                </a:solidFill>
                <a:effectLst>
                  <a:outerShdw blurRad="38100" dist="38100" dir="2700000" algn="tl">
                    <a:srgbClr val="C0C0C0"/>
                  </a:outerShdw>
                </a:effectLst>
              </a:rPr>
              <a:t>都可正可负</a:t>
            </a:r>
            <a:r>
              <a:rPr lang="zh-CN" altLang="en-US" sz="2000" dirty="0">
                <a:solidFill>
                  <a:schemeClr val="tx1"/>
                </a:solidFill>
              </a:rPr>
              <a:t>。即当</a:t>
            </a:r>
            <a:r>
              <a:rPr lang="zh-CN" altLang="en-US" sz="2000" dirty="0">
                <a:solidFill>
                  <a:srgbClr val="FF0000"/>
                </a:solidFill>
              </a:rPr>
              <a:t>转子变频器传输功率的方向</a:t>
            </a:r>
            <a:r>
              <a:rPr lang="zh-CN" altLang="en-US" sz="2000" dirty="0">
                <a:solidFill>
                  <a:schemeClr val="tx1"/>
                </a:solidFill>
              </a:rPr>
              <a:t>不同时， </a:t>
            </a:r>
            <a:r>
              <a:rPr lang="en-US" altLang="zh-CN" sz="2000" i="1" dirty="0">
                <a:solidFill>
                  <a:srgbClr val="FF0000"/>
                </a:solidFill>
                <a:effectLst>
                  <a:outerShdw blurRad="38100" dist="38100" dir="2700000" algn="tl">
                    <a:srgbClr val="C0C0C0"/>
                  </a:outerShdw>
                </a:effectLst>
                <a:latin typeface="Times New Roman" pitchFamily="18" charset="0"/>
              </a:rPr>
              <a:t>s </a:t>
            </a:r>
            <a:r>
              <a:rPr lang="zh-CN" altLang="en-US" sz="2000" dirty="0">
                <a:solidFill>
                  <a:srgbClr val="FF0000"/>
                </a:solidFill>
                <a:effectLst>
                  <a:outerShdw blurRad="38100" dist="38100" dir="2700000" algn="tl">
                    <a:srgbClr val="C0C0C0"/>
                  </a:outerShdw>
                </a:effectLst>
              </a:rPr>
              <a:t>和 </a:t>
            </a:r>
            <a:r>
              <a:rPr lang="en-US" altLang="zh-CN" sz="2000" i="1" dirty="0">
                <a:solidFill>
                  <a:srgbClr val="FF0000"/>
                </a:solidFill>
                <a:effectLst>
                  <a:outerShdw blurRad="38100" dist="38100" dir="2700000" algn="tl">
                    <a:srgbClr val="C0C0C0"/>
                  </a:outerShdw>
                </a:effectLst>
                <a:latin typeface="Times New Roman" pitchFamily="18" charset="0"/>
              </a:rPr>
              <a:t>P</a:t>
            </a:r>
            <a:r>
              <a:rPr lang="en-US" altLang="zh-CN" sz="2000" baseline="-25000" dirty="0">
                <a:solidFill>
                  <a:srgbClr val="FF0000"/>
                </a:solidFill>
                <a:effectLst>
                  <a:outerShdw blurRad="38100" dist="38100" dir="2700000" algn="tl">
                    <a:srgbClr val="C0C0C0"/>
                  </a:outerShdw>
                </a:effectLst>
                <a:latin typeface="Times New Roman" pitchFamily="18" charset="0"/>
              </a:rPr>
              <a:t>m</a:t>
            </a:r>
            <a:r>
              <a:rPr lang="zh-CN" altLang="en-US" sz="2000" dirty="0"/>
              <a:t> </a:t>
            </a:r>
            <a:r>
              <a:rPr lang="zh-CN" altLang="en-US" sz="2000" dirty="0">
                <a:solidFill>
                  <a:schemeClr val="tx1"/>
                </a:solidFill>
              </a:rPr>
              <a:t>可正可负，因而使绕线转子异步电机转子变频控制系统产生</a:t>
            </a:r>
            <a:r>
              <a:rPr lang="zh-CN" altLang="en-US" sz="2000" dirty="0">
                <a:solidFill>
                  <a:srgbClr val="FF0000"/>
                </a:solidFill>
                <a:effectLst>
                  <a:outerShdw blurRad="38100" dist="38100" dir="2700000" algn="tl">
                    <a:srgbClr val="000000">
                      <a:alpha val="43137"/>
                    </a:srgbClr>
                  </a:outerShdw>
                </a:effectLst>
              </a:rPr>
              <a:t>电动</a:t>
            </a:r>
            <a:r>
              <a:rPr lang="zh-CN" altLang="en-US" sz="2000" dirty="0">
                <a:solidFill>
                  <a:schemeClr val="tx1"/>
                </a:solidFill>
                <a:effectLst>
                  <a:outerShdw blurRad="38100" dist="38100" dir="2700000" algn="tl">
                    <a:srgbClr val="000000">
                      <a:alpha val="43137"/>
                    </a:srgbClr>
                  </a:outerShdw>
                </a:effectLst>
              </a:rPr>
              <a:t>与</a:t>
            </a:r>
            <a:r>
              <a:rPr lang="zh-CN" altLang="en-US" sz="2000" dirty="0">
                <a:solidFill>
                  <a:srgbClr val="FF0000"/>
                </a:solidFill>
                <a:effectLst>
                  <a:outerShdw blurRad="38100" dist="38100" dir="2700000" algn="tl">
                    <a:srgbClr val="000000">
                      <a:alpha val="43137"/>
                    </a:srgbClr>
                  </a:outerShdw>
                </a:effectLst>
              </a:rPr>
              <a:t>发电</a:t>
            </a:r>
            <a:r>
              <a:rPr lang="zh-CN" altLang="en-US" sz="2000" dirty="0">
                <a:solidFill>
                  <a:srgbClr val="FF0000"/>
                </a:solidFill>
              </a:rPr>
              <a:t>、</a:t>
            </a:r>
            <a:r>
              <a:rPr lang="zh-CN" altLang="en-US" sz="2000" dirty="0">
                <a:solidFill>
                  <a:srgbClr val="FF0000"/>
                </a:solidFill>
                <a:effectLst>
                  <a:outerShdw blurRad="38100" dist="38100" dir="2700000" algn="tl">
                    <a:srgbClr val="000000">
                      <a:alpha val="43137"/>
                    </a:srgbClr>
                  </a:outerShdw>
                </a:effectLst>
              </a:rPr>
              <a:t>次同步</a:t>
            </a:r>
            <a:r>
              <a:rPr lang="zh-CN" altLang="en-US" sz="2000" dirty="0">
                <a:solidFill>
                  <a:schemeClr val="tx1"/>
                </a:solidFill>
                <a:effectLst>
                  <a:outerShdw blurRad="38100" dist="38100" dir="2700000" algn="tl">
                    <a:srgbClr val="000000">
                      <a:alpha val="43137"/>
                    </a:srgbClr>
                  </a:outerShdw>
                </a:effectLst>
              </a:rPr>
              <a:t>与</a:t>
            </a:r>
            <a:r>
              <a:rPr lang="zh-CN" altLang="en-US" sz="2000" dirty="0">
                <a:solidFill>
                  <a:srgbClr val="FF0000"/>
                </a:solidFill>
                <a:effectLst>
                  <a:outerShdw blurRad="38100" dist="38100" dir="2700000" algn="tl">
                    <a:srgbClr val="000000">
                      <a:alpha val="43137"/>
                    </a:srgbClr>
                  </a:outerShdw>
                </a:effectLst>
              </a:rPr>
              <a:t>超同步</a:t>
            </a:r>
            <a:r>
              <a:rPr lang="zh-CN" altLang="en-US" sz="2000" dirty="0">
                <a:solidFill>
                  <a:schemeClr val="tx1"/>
                </a:solidFill>
              </a:rPr>
              <a:t>排列组合的</a:t>
            </a:r>
            <a:r>
              <a:rPr lang="zh-CN" altLang="en-US" sz="2800" dirty="0">
                <a:solidFill>
                  <a:srgbClr val="FF0000"/>
                </a:solidFill>
                <a:effectLst>
                  <a:outerShdw blurRad="38100" dist="38100" dir="2700000" algn="tl">
                    <a:srgbClr val="C0C0C0"/>
                  </a:outerShdw>
                </a:effectLst>
                <a:latin typeface="华文行楷" pitchFamily="2" charset="-122"/>
                <a:ea typeface="华文行楷" pitchFamily="2" charset="-122"/>
              </a:rPr>
              <a:t>四种</a:t>
            </a:r>
            <a:r>
              <a:rPr lang="zh-CN" altLang="en-US" sz="2000" dirty="0">
                <a:solidFill>
                  <a:srgbClr val="0000CC"/>
                </a:solidFill>
                <a:effectLst>
                  <a:outerShdw blurRad="38100" dist="38100" dir="2700000" algn="tl">
                    <a:srgbClr val="C0C0C0"/>
                  </a:outerShdw>
                </a:effectLst>
              </a:rPr>
              <a:t>基本工作状况</a:t>
            </a:r>
            <a:r>
              <a:rPr lang="zh-CN" altLang="en-US" sz="2000" dirty="0"/>
              <a:t>。</a:t>
            </a:r>
            <a:endParaRPr lang="zh-CN" altLang="en-US" sz="2000" dirty="0">
              <a:solidFill>
                <a:schemeClr val="tx1"/>
              </a:solidFill>
            </a:endParaRPr>
          </a:p>
        </p:txBody>
      </p:sp>
      <p:graphicFrame>
        <p:nvGraphicFramePr>
          <p:cNvPr id="27654" name="Object 8"/>
          <p:cNvGraphicFramePr>
            <a:graphicFrameLocks/>
          </p:cNvGraphicFramePr>
          <p:nvPr/>
        </p:nvGraphicFramePr>
        <p:xfrm>
          <a:off x="4217988" y="3984741"/>
          <a:ext cx="611187" cy="473075"/>
        </p:xfrm>
        <a:graphic>
          <a:graphicData uri="http://schemas.openxmlformats.org/presentationml/2006/ole">
            <p:oleObj spid="_x0000_s27654" r:id="rId4" imgW="292227" imgH="228699" progId="">
              <p:embed/>
            </p:oleObj>
          </a:graphicData>
        </a:graphic>
      </p:graphicFrame>
      <p:graphicFrame>
        <p:nvGraphicFramePr>
          <p:cNvPr id="27655" name="Object 9"/>
          <p:cNvGraphicFramePr>
            <a:graphicFrameLocks/>
          </p:cNvGraphicFramePr>
          <p:nvPr/>
        </p:nvGraphicFramePr>
        <p:xfrm>
          <a:off x="6792913" y="3984741"/>
          <a:ext cx="407987" cy="468312"/>
        </p:xfrm>
        <a:graphic>
          <a:graphicData uri="http://schemas.openxmlformats.org/presentationml/2006/ole">
            <p:oleObj spid="_x0000_s27655" r:id="rId5" imgW="190583" imgH="215994" progId="">
              <p:embed/>
            </p:oleObj>
          </a:graphicData>
        </a:graphic>
      </p:graphicFrame>
      <p:graphicFrame>
        <p:nvGraphicFramePr>
          <p:cNvPr id="27656" name="Object 10"/>
          <p:cNvGraphicFramePr>
            <a:graphicFrameLocks/>
          </p:cNvGraphicFramePr>
          <p:nvPr/>
        </p:nvGraphicFramePr>
        <p:xfrm>
          <a:off x="2570163" y="4754447"/>
          <a:ext cx="5243512" cy="427038"/>
        </p:xfrm>
        <a:graphic>
          <a:graphicData uri="http://schemas.openxmlformats.org/presentationml/2006/ole">
            <p:oleObj spid="_x0000_s27656" r:id="rId6" imgW="2806700" imgH="228600" progId="">
              <p:embed/>
            </p:oleObj>
          </a:graphicData>
        </a:graphic>
      </p:graphicFrame>
      <p:sp>
        <p:nvSpPr>
          <p:cNvPr id="27657" name="Text Box 46"/>
          <p:cNvSpPr txBox="1">
            <a:spLocks noChangeArrowheads="1"/>
          </p:cNvSpPr>
          <p:nvPr/>
        </p:nvSpPr>
        <p:spPr bwMode="auto">
          <a:xfrm>
            <a:off x="0" y="3575050"/>
            <a:ext cx="1670050"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7" action="ppaction://hlinksldjump"/>
              </a:rPr>
              <a:t>8.3</a:t>
            </a:r>
            <a:r>
              <a:rPr lang="zh-CN" altLang="zh-CN" sz="1600">
                <a:solidFill>
                  <a:schemeClr val="tx1"/>
                </a:solidFill>
                <a:hlinkClick r:id="rId7" action="ppaction://hlinksldjump"/>
              </a:rPr>
              <a:t>绕线转子异步电机转子变频串级调速系统</a:t>
            </a:r>
            <a:endParaRPr lang="zh-CN" altLang="en-US" sz="1600">
              <a:solidFill>
                <a:schemeClr val="tx1"/>
              </a:solidFill>
              <a:latin typeface="Times New Roman" pitchFamily="18" charset="0"/>
            </a:endParaRPr>
          </a:p>
        </p:txBody>
      </p:sp>
      <p:sp>
        <p:nvSpPr>
          <p:cNvPr id="27658" name="Text Box 48"/>
          <p:cNvSpPr txBox="1">
            <a:spLocks noChangeArrowheads="1"/>
          </p:cNvSpPr>
          <p:nvPr/>
        </p:nvSpPr>
        <p:spPr bwMode="auto">
          <a:xfrm>
            <a:off x="0" y="2176463"/>
            <a:ext cx="1703388" cy="1077912"/>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8" action="ppaction://hlinksldjump"/>
              </a:rPr>
              <a:t>8.2</a:t>
            </a:r>
            <a:r>
              <a:rPr lang="zh-CN" altLang="zh-CN" sz="1600">
                <a:solidFill>
                  <a:schemeClr val="tx1"/>
                </a:solidFill>
                <a:hlinkClick r:id="rId8"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27659"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9" action="ppaction://hlinksldjump"/>
              </a:rPr>
              <a:t>8.1</a:t>
            </a:r>
            <a:r>
              <a:rPr lang="zh-CN" altLang="zh-CN" sz="1600">
                <a:solidFill>
                  <a:schemeClr val="tx1"/>
                </a:solidFill>
                <a:latin typeface="宋体" pitchFamily="2" charset="-122"/>
                <a:hlinkClick r:id="rId9" action="ppaction://hlinksldjump"/>
              </a:rPr>
              <a:t>绕线转子异步电机转子变频控制原理</a:t>
            </a:r>
            <a:endParaRPr lang="zh-CN" altLang="en-US" sz="1600">
              <a:solidFill>
                <a:schemeClr val="tx1"/>
              </a:solidFill>
              <a:latin typeface="宋体" pitchFamily="2" charset="-122"/>
            </a:endParaRPr>
          </a:p>
        </p:txBody>
      </p:sp>
      <p:sp>
        <p:nvSpPr>
          <p:cNvPr id="27660"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10" action="ppaction://hlinksldjump"/>
              </a:rPr>
              <a:t>8.4</a:t>
            </a:r>
            <a:r>
              <a:rPr lang="zh-CN" altLang="zh-CN" sz="1600">
                <a:solidFill>
                  <a:schemeClr val="tx1"/>
                </a:solidFill>
                <a:hlinkClick r:id="rId10"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1" name="矩形 4"/>
          <p:cNvSpPr>
            <a:spLocks noChangeArrowheads="1"/>
          </p:cNvSpPr>
          <p:nvPr/>
        </p:nvSpPr>
        <p:spPr bwMode="auto">
          <a:xfrm>
            <a:off x="6338888" y="5872163"/>
            <a:ext cx="2697162" cy="307975"/>
          </a:xfrm>
          <a:prstGeom prst="rect">
            <a:avLst/>
          </a:prstGeom>
          <a:solidFill>
            <a:schemeClr val="bg1"/>
          </a:solidFill>
          <a:ln w="9525">
            <a:noFill/>
            <a:miter lim="800000"/>
            <a:headEnd/>
            <a:tailEnd/>
          </a:ln>
        </p:spPr>
        <p:txBody>
          <a:bodyPr wrap="none">
            <a:spAutoFit/>
          </a:bodyPr>
          <a:lstStyle/>
          <a:p>
            <a:r>
              <a:rPr lang="zh-CN" altLang="en-US" sz="1400" b="1">
                <a:solidFill>
                  <a:srgbClr val="C00000"/>
                </a:solidFill>
                <a:latin typeface="Times New Roman" pitchFamily="18" charset="0"/>
              </a:rPr>
              <a:t>电机在次同步转速下作电动运行</a:t>
            </a:r>
            <a:endParaRPr lang="zh-CN" altLang="en-US" sz="1400" b="1">
              <a:solidFill>
                <a:srgbClr val="C00000"/>
              </a:solidFill>
            </a:endParaRPr>
          </a:p>
        </p:txBody>
      </p:sp>
      <p:sp>
        <p:nvSpPr>
          <p:cNvPr id="26632" name="矩形 5"/>
          <p:cNvSpPr>
            <a:spLocks noChangeArrowheads="1"/>
          </p:cNvSpPr>
          <p:nvPr/>
        </p:nvSpPr>
        <p:spPr bwMode="auto">
          <a:xfrm>
            <a:off x="1800225" y="5878513"/>
            <a:ext cx="3563938" cy="265112"/>
          </a:xfrm>
          <a:prstGeom prst="rect">
            <a:avLst/>
          </a:prstGeom>
          <a:noFill/>
          <a:ln w="9525">
            <a:noFill/>
            <a:miter lim="800000"/>
            <a:headEnd/>
            <a:tailEnd/>
          </a:ln>
        </p:spPr>
        <p:txBody>
          <a:bodyPr>
            <a:spAutoFit/>
          </a:bodyPr>
          <a:lstStyle/>
          <a:p>
            <a:pPr>
              <a:lnSpc>
                <a:spcPct val="80000"/>
              </a:lnSpc>
            </a:pPr>
            <a:r>
              <a:rPr lang="zh-CN" altLang="en-US" sz="1400" b="1">
                <a:solidFill>
                  <a:srgbClr val="C00000"/>
                </a:solidFill>
              </a:rPr>
              <a:t>电机在次同步转速下作回馈制动运行</a:t>
            </a:r>
          </a:p>
        </p:txBody>
      </p:sp>
      <p:sp>
        <p:nvSpPr>
          <p:cNvPr id="26633" name="矩形 7"/>
          <p:cNvSpPr>
            <a:spLocks noChangeArrowheads="1"/>
          </p:cNvSpPr>
          <p:nvPr/>
        </p:nvSpPr>
        <p:spPr bwMode="auto">
          <a:xfrm>
            <a:off x="1709738" y="903288"/>
            <a:ext cx="3149600" cy="263525"/>
          </a:xfrm>
          <a:prstGeom prst="rect">
            <a:avLst/>
          </a:prstGeom>
          <a:noFill/>
          <a:ln w="9525">
            <a:noFill/>
            <a:miter lim="800000"/>
            <a:headEnd/>
            <a:tailEnd/>
          </a:ln>
        </p:spPr>
        <p:txBody>
          <a:bodyPr>
            <a:spAutoFit/>
          </a:bodyPr>
          <a:lstStyle/>
          <a:p>
            <a:pPr>
              <a:lnSpc>
                <a:spcPct val="80000"/>
              </a:lnSpc>
            </a:pPr>
            <a:r>
              <a:rPr lang="zh-CN" altLang="en-US" sz="1400" b="1">
                <a:solidFill>
                  <a:srgbClr val="C00000"/>
                </a:solidFill>
              </a:rPr>
              <a:t>电机在超同步转速下作回馈制动运行</a:t>
            </a:r>
          </a:p>
        </p:txBody>
      </p:sp>
      <p:sp>
        <p:nvSpPr>
          <p:cNvPr id="26634" name="矩形 8"/>
          <p:cNvSpPr>
            <a:spLocks noChangeArrowheads="1"/>
          </p:cNvSpPr>
          <p:nvPr/>
        </p:nvSpPr>
        <p:spPr bwMode="auto">
          <a:xfrm>
            <a:off x="6084888" y="908050"/>
            <a:ext cx="2949575" cy="265113"/>
          </a:xfrm>
          <a:prstGeom prst="rect">
            <a:avLst/>
          </a:prstGeom>
          <a:solidFill>
            <a:schemeClr val="bg1"/>
          </a:solidFill>
          <a:ln w="9525">
            <a:noFill/>
            <a:miter lim="800000"/>
            <a:headEnd/>
            <a:tailEnd/>
          </a:ln>
        </p:spPr>
        <p:txBody>
          <a:bodyPr>
            <a:spAutoFit/>
          </a:bodyPr>
          <a:lstStyle/>
          <a:p>
            <a:pPr>
              <a:lnSpc>
                <a:spcPct val="80000"/>
              </a:lnSpc>
            </a:pPr>
            <a:r>
              <a:rPr lang="zh-CN" altLang="en-US" sz="1400" b="1">
                <a:solidFill>
                  <a:srgbClr val="C00000"/>
                </a:solidFill>
              </a:rPr>
              <a:t>电机在超同步转速下作电动运行</a:t>
            </a:r>
          </a:p>
        </p:txBody>
      </p:sp>
      <p:graphicFrame>
        <p:nvGraphicFramePr>
          <p:cNvPr id="26626" name="Object 13"/>
          <p:cNvGraphicFramePr>
            <a:graphicFrameLocks/>
          </p:cNvGraphicFramePr>
          <p:nvPr/>
        </p:nvGraphicFramePr>
        <p:xfrm>
          <a:off x="6588125" y="6232525"/>
          <a:ext cx="1851025" cy="365125"/>
        </p:xfrm>
        <a:graphic>
          <a:graphicData uri="http://schemas.openxmlformats.org/presentationml/2006/ole">
            <p:oleObj spid="_x0000_s109570" r:id="rId3" imgW="1257846" imgH="228699" progId="">
              <p:embed/>
            </p:oleObj>
          </a:graphicData>
        </a:graphic>
      </p:graphicFrame>
      <p:graphicFrame>
        <p:nvGraphicFramePr>
          <p:cNvPr id="26627" name="Object 5"/>
          <p:cNvGraphicFramePr>
            <a:graphicFrameLocks noGrp="1"/>
          </p:cNvGraphicFramePr>
          <p:nvPr/>
        </p:nvGraphicFramePr>
        <p:xfrm>
          <a:off x="1839913" y="1268413"/>
          <a:ext cx="2011362" cy="360362"/>
        </p:xfrm>
        <a:graphic>
          <a:graphicData uri="http://schemas.openxmlformats.org/presentationml/2006/ole">
            <p:oleObj spid="_x0000_s109571" r:id="rId4" imgW="1371005" imgH="253890" progId="">
              <p:embed/>
            </p:oleObj>
          </a:graphicData>
        </a:graphic>
      </p:graphicFrame>
      <p:graphicFrame>
        <p:nvGraphicFramePr>
          <p:cNvPr id="602117" name="Object 5"/>
          <p:cNvGraphicFramePr>
            <a:graphicFrameLocks/>
          </p:cNvGraphicFramePr>
          <p:nvPr/>
        </p:nvGraphicFramePr>
        <p:xfrm>
          <a:off x="6588125" y="1268413"/>
          <a:ext cx="1800225" cy="333375"/>
        </p:xfrm>
        <a:graphic>
          <a:graphicData uri="http://schemas.openxmlformats.org/presentationml/2006/ole">
            <p:oleObj spid="_x0000_s109572" r:id="rId5" imgW="1218143" imgH="215713" progId="">
              <p:embed/>
            </p:oleObj>
          </a:graphicData>
        </a:graphic>
      </p:graphicFrame>
      <p:graphicFrame>
        <p:nvGraphicFramePr>
          <p:cNvPr id="603141" name="Object 5"/>
          <p:cNvGraphicFramePr>
            <a:graphicFrameLocks noGrp="1"/>
          </p:cNvGraphicFramePr>
          <p:nvPr/>
        </p:nvGraphicFramePr>
        <p:xfrm>
          <a:off x="2016125" y="6165850"/>
          <a:ext cx="2124075" cy="358775"/>
        </p:xfrm>
        <a:graphic>
          <a:graphicData uri="http://schemas.openxmlformats.org/presentationml/2006/ole">
            <p:oleObj spid="_x0000_s109573" r:id="rId6" imgW="1383699" imgH="253890" progId="">
              <p:embed/>
            </p:oleObj>
          </a:graphicData>
        </a:graphic>
      </p:graphicFrame>
      <p:graphicFrame>
        <p:nvGraphicFramePr>
          <p:cNvPr id="26630" name="Object 5"/>
          <p:cNvGraphicFramePr>
            <a:graphicFrameLocks/>
          </p:cNvGraphicFramePr>
          <p:nvPr/>
        </p:nvGraphicFramePr>
        <p:xfrm>
          <a:off x="2955925" y="1042988"/>
          <a:ext cx="5072063" cy="5626100"/>
        </p:xfrm>
        <a:graphic>
          <a:graphicData uri="http://schemas.openxmlformats.org/presentationml/2006/ole">
            <p:oleObj spid="_x0000_s109574" r:id="rId7" imgW="6948678" imgH="8787384" progId="">
              <p:embed/>
            </p:oleObj>
          </a:graphicData>
        </a:graphic>
      </p:graphicFrame>
      <p:sp>
        <p:nvSpPr>
          <p:cNvPr id="16" name="Text Box 46"/>
          <p:cNvSpPr txBox="1">
            <a:spLocks noChangeArrowheads="1"/>
          </p:cNvSpPr>
          <p:nvPr/>
        </p:nvSpPr>
        <p:spPr bwMode="auto">
          <a:xfrm>
            <a:off x="0" y="3575050"/>
            <a:ext cx="1670050"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8" action="ppaction://hlinksldjump"/>
              </a:rPr>
              <a:t>8.3</a:t>
            </a:r>
            <a:r>
              <a:rPr lang="zh-CN" altLang="zh-CN" sz="1600">
                <a:solidFill>
                  <a:schemeClr val="tx1"/>
                </a:solidFill>
                <a:hlinkClick r:id="rId8" action="ppaction://hlinksldjump"/>
              </a:rPr>
              <a:t>绕线转子异步电机转子变频串级调速系统</a:t>
            </a:r>
            <a:endParaRPr lang="zh-CN" altLang="en-US" sz="1600">
              <a:solidFill>
                <a:schemeClr val="tx1"/>
              </a:solidFill>
              <a:latin typeface="Times New Roman" pitchFamily="18" charset="0"/>
            </a:endParaRPr>
          </a:p>
        </p:txBody>
      </p:sp>
      <p:sp>
        <p:nvSpPr>
          <p:cNvPr id="17" name="Text Box 48"/>
          <p:cNvSpPr txBox="1">
            <a:spLocks noChangeArrowheads="1"/>
          </p:cNvSpPr>
          <p:nvPr/>
        </p:nvSpPr>
        <p:spPr bwMode="auto">
          <a:xfrm>
            <a:off x="0" y="2176463"/>
            <a:ext cx="1703388" cy="1077912"/>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9" action="ppaction://hlinksldjump"/>
              </a:rPr>
              <a:t>8.2</a:t>
            </a:r>
            <a:r>
              <a:rPr lang="zh-CN" altLang="zh-CN" sz="1600">
                <a:solidFill>
                  <a:schemeClr val="tx1"/>
                </a:solidFill>
                <a:hlinkClick r:id="rId9"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19"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10" action="ppaction://hlinksldjump"/>
              </a:rPr>
              <a:t>8.1</a:t>
            </a:r>
            <a:r>
              <a:rPr lang="zh-CN" altLang="zh-CN" sz="1600">
                <a:solidFill>
                  <a:schemeClr val="tx1"/>
                </a:solidFill>
                <a:latin typeface="宋体" pitchFamily="2" charset="-122"/>
                <a:hlinkClick r:id="rId10" action="ppaction://hlinksldjump"/>
              </a:rPr>
              <a:t>绕线转子异步电机转子变频控制原理</a:t>
            </a:r>
            <a:endParaRPr lang="zh-CN" altLang="en-US" sz="1600">
              <a:solidFill>
                <a:schemeClr val="tx1"/>
              </a:solidFill>
              <a:latin typeface="宋体" pitchFamily="2" charset="-122"/>
            </a:endParaRPr>
          </a:p>
        </p:txBody>
      </p:sp>
      <p:sp>
        <p:nvSpPr>
          <p:cNvPr id="20"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11" action="ppaction://hlinksldjump"/>
              </a:rPr>
              <a:t>8.4</a:t>
            </a:r>
            <a:r>
              <a:rPr lang="zh-CN" altLang="zh-CN" sz="1600">
                <a:solidFill>
                  <a:schemeClr val="tx1"/>
                </a:solidFill>
                <a:hlinkClick r:id="rId11" action="ppaction://hlinksldjump"/>
              </a:rPr>
              <a:t>绕线转子异步电机转子变频双馈控制系统</a:t>
            </a:r>
            <a:endParaRPr lang="zh-CN" altLang="en-US" sz="1600">
              <a:solidFill>
                <a:schemeClr val="tx1"/>
              </a:solidFill>
              <a:latin typeface="Times New Roman" pitchFamily="18" charset="0"/>
            </a:endParaRPr>
          </a:p>
        </p:txBody>
      </p:sp>
      <p:sp>
        <p:nvSpPr>
          <p:cNvPr id="21" name="矩形 6"/>
          <p:cNvSpPr>
            <a:spLocks noChangeArrowheads="1"/>
          </p:cNvSpPr>
          <p:nvPr/>
        </p:nvSpPr>
        <p:spPr bwMode="auto">
          <a:xfrm>
            <a:off x="7342188" y="3165475"/>
            <a:ext cx="1801812" cy="287338"/>
          </a:xfrm>
          <a:prstGeom prst="rect">
            <a:avLst/>
          </a:prstGeom>
          <a:noFill/>
          <a:ln w="9525">
            <a:noFill/>
            <a:miter lim="800000"/>
            <a:headEnd/>
            <a:tailEnd/>
          </a:ln>
        </p:spPr>
        <p:txBody>
          <a:bodyPr>
            <a:spAutoFit/>
          </a:bodyPr>
          <a:lstStyle/>
          <a:p>
            <a:r>
              <a:rPr lang="en-US" altLang="zh-CN" sz="1400" i="1">
                <a:solidFill>
                  <a:srgbClr val="0000CC"/>
                </a:solidFill>
              </a:rPr>
              <a:t>CU</a:t>
            </a:r>
            <a:r>
              <a:rPr lang="zh-CN" altLang="en-US" sz="1400">
                <a:solidFill>
                  <a:srgbClr val="0000CC"/>
                </a:solidFill>
              </a:rPr>
              <a:t>：功率变换单元</a:t>
            </a:r>
          </a:p>
        </p:txBody>
      </p:sp>
      <p:sp>
        <p:nvSpPr>
          <p:cNvPr id="22" name="Rectangle 3"/>
          <p:cNvSpPr>
            <a:spLocks noGrp="1" noChangeArrowheads="1"/>
          </p:cNvSpPr>
          <p:nvPr>
            <p:ph idx="1"/>
          </p:nvPr>
        </p:nvSpPr>
        <p:spPr>
          <a:xfrm>
            <a:off x="2753842" y="6572974"/>
            <a:ext cx="4572503" cy="285026"/>
          </a:xfrm>
        </p:spPr>
        <p:txBody>
          <a:bodyPr/>
          <a:lstStyle/>
          <a:p>
            <a:pPr eaLnBrk="1" hangingPunct="1"/>
            <a:r>
              <a:rPr lang="zh-CN" altLang="en-US" sz="1200" dirty="0" smtClean="0">
                <a:ea typeface="宋体" pitchFamily="2" charset="-122"/>
              </a:rPr>
              <a:t>图</a:t>
            </a:r>
            <a:r>
              <a:rPr lang="en-US" altLang="zh-CN" sz="1200" dirty="0" smtClean="0">
                <a:ea typeface="宋体" pitchFamily="2" charset="-122"/>
              </a:rPr>
              <a:t>8-4 </a:t>
            </a:r>
            <a:r>
              <a:rPr lang="zh-CN" altLang="en-US" sz="1200" dirty="0" smtClean="0">
                <a:ea typeface="宋体" pitchFamily="2" charset="-122"/>
              </a:rPr>
              <a:t>绕线型异步电动机在转子附加电动势时的工况及其功率</a:t>
            </a:r>
            <a:r>
              <a:rPr lang="zh-CN" altLang="en-US" sz="1200" dirty="0" smtClean="0">
                <a:ea typeface="宋体" pitchFamily="2" charset="-122"/>
              </a:rPr>
              <a:t>流程</a:t>
            </a:r>
            <a:endParaRPr lang="zh-CN" altLang="en-US" sz="1200" dirty="0" smtClean="0">
              <a:ea typeface="宋体" pitchFamily="2" charset="-122"/>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2117"/>
                                        </p:tgtEl>
                                        <p:attrNameLst>
                                          <p:attrName>style.visibility</p:attrName>
                                        </p:attrNameLst>
                                      </p:cBhvr>
                                      <p:to>
                                        <p:strVal val="visible"/>
                                      </p:to>
                                    </p:set>
                                    <p:anim calcmode="lin" valueType="num">
                                      <p:cBhvr additive="base">
                                        <p:cTn id="7" dur="500" fill="hold"/>
                                        <p:tgtEl>
                                          <p:spTgt spid="602117"/>
                                        </p:tgtEl>
                                        <p:attrNameLst>
                                          <p:attrName>ppt_x</p:attrName>
                                        </p:attrNameLst>
                                      </p:cBhvr>
                                      <p:tavLst>
                                        <p:tav tm="0">
                                          <p:val>
                                            <p:strVal val="#ppt_x"/>
                                          </p:val>
                                        </p:tav>
                                        <p:tav tm="100000">
                                          <p:val>
                                            <p:strVal val="#ppt_x"/>
                                          </p:val>
                                        </p:tav>
                                      </p:tavLst>
                                    </p:anim>
                                    <p:anim calcmode="lin" valueType="num">
                                      <p:cBhvr additive="base">
                                        <p:cTn id="8" dur="500" fill="hold"/>
                                        <p:tgtEl>
                                          <p:spTgt spid="6021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03141"/>
                                        </p:tgtEl>
                                        <p:attrNameLst>
                                          <p:attrName>style.visibility</p:attrName>
                                        </p:attrNameLst>
                                      </p:cBhvr>
                                      <p:to>
                                        <p:strVal val="visible"/>
                                      </p:to>
                                    </p:set>
                                    <p:anim calcmode="lin" valueType="num">
                                      <p:cBhvr additive="base">
                                        <p:cTn id="13" dur="500" fill="hold"/>
                                        <p:tgtEl>
                                          <p:spTgt spid="603141"/>
                                        </p:tgtEl>
                                        <p:attrNameLst>
                                          <p:attrName>ppt_x</p:attrName>
                                        </p:attrNameLst>
                                      </p:cBhvr>
                                      <p:tavLst>
                                        <p:tav tm="0">
                                          <p:val>
                                            <p:strVal val="#ppt_x"/>
                                          </p:val>
                                        </p:tav>
                                        <p:tav tm="100000">
                                          <p:val>
                                            <p:strVal val="#ppt_x"/>
                                          </p:val>
                                        </p:tav>
                                      </p:tavLst>
                                    </p:anim>
                                    <p:anim calcmode="lin" valueType="num">
                                      <p:cBhvr additive="base">
                                        <p:cTn id="14" dur="500" fill="hold"/>
                                        <p:tgtEl>
                                          <p:spTgt spid="6031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693863" y="254000"/>
            <a:ext cx="6056312" cy="574675"/>
          </a:xfrm>
        </p:spPr>
        <p:txBody>
          <a:bodyPr/>
          <a:lstStyle/>
          <a:p>
            <a:pPr eaLnBrk="1" hangingPunct="1"/>
            <a:r>
              <a:rPr lang="en-US" altLang="zh-CN" smtClean="0">
                <a:latin typeface="Times New Roman" pitchFamily="18" charset="0"/>
                <a:ea typeface="宋体" pitchFamily="2" charset="-122"/>
              </a:rPr>
              <a:t>1. </a:t>
            </a:r>
            <a:r>
              <a:rPr lang="zh-CN" altLang="en-US" smtClean="0">
                <a:latin typeface="Times New Roman" pitchFamily="18" charset="0"/>
                <a:ea typeface="宋体" pitchFamily="2" charset="-122"/>
              </a:rPr>
              <a:t>电动机在次同步转速下作电动运行</a:t>
            </a:r>
          </a:p>
        </p:txBody>
      </p:sp>
      <p:sp>
        <p:nvSpPr>
          <p:cNvPr id="599043" name="Rectangle 3"/>
          <p:cNvSpPr>
            <a:spLocks noGrp="1" noChangeArrowheads="1"/>
          </p:cNvSpPr>
          <p:nvPr>
            <p:ph type="body" sz="half" idx="1"/>
          </p:nvPr>
        </p:nvSpPr>
        <p:spPr>
          <a:xfrm>
            <a:off x="1682750" y="920750"/>
            <a:ext cx="7461250" cy="3876675"/>
          </a:xfrm>
        </p:spPr>
        <p:txBody>
          <a:bodyPr/>
          <a:lstStyle/>
          <a:p>
            <a:pPr eaLnBrk="1" hangingPunct="1">
              <a:buClr>
                <a:schemeClr val="tx2"/>
              </a:buClr>
            </a:pPr>
            <a:r>
              <a:rPr lang="zh-CN" altLang="en-US" dirty="0" smtClean="0">
                <a:solidFill>
                  <a:srgbClr val="FF3300"/>
                </a:solidFill>
                <a:effectLst>
                  <a:outerShdw blurRad="38100" dist="38100" dir="2700000" algn="tl">
                    <a:srgbClr val="C0C0C0"/>
                  </a:outerShdw>
                </a:effectLst>
                <a:latin typeface="Times New Roman" pitchFamily="18" charset="0"/>
                <a:ea typeface="宋体" pitchFamily="2" charset="-122"/>
              </a:rPr>
              <a:t>工作条件：</a:t>
            </a:r>
          </a:p>
          <a:p>
            <a:pPr eaLnBrk="1" hangingPunct="1">
              <a:buClr>
                <a:schemeClr val="tx1"/>
              </a:buClr>
            </a:pPr>
            <a:r>
              <a:rPr lang="zh-CN" altLang="en-US" dirty="0" smtClean="0">
                <a:ea typeface="宋体" pitchFamily="2" charset="-122"/>
              </a:rPr>
              <a:t>   定子接交流电网；</a:t>
            </a:r>
            <a:r>
              <a:rPr lang="zh-CN" altLang="en-US" dirty="0" smtClean="0">
                <a:latin typeface="Times New Roman" pitchFamily="18" charset="0"/>
                <a:ea typeface="宋体" pitchFamily="2" charset="-122"/>
              </a:rPr>
              <a:t>转子侧每相加上与 </a:t>
            </a:r>
            <a:r>
              <a:rPr lang="en-US" altLang="zh-CN" i="1" dirty="0" smtClean="0">
                <a:latin typeface="Times New Roman" pitchFamily="18" charset="0"/>
                <a:ea typeface="宋体" pitchFamily="2" charset="-122"/>
              </a:rPr>
              <a:t>E</a:t>
            </a:r>
            <a:r>
              <a:rPr lang="en-US" altLang="zh-CN" baseline="-25000" dirty="0" smtClean="0">
                <a:latin typeface="Times New Roman" pitchFamily="18" charset="0"/>
                <a:ea typeface="宋体" pitchFamily="2" charset="-122"/>
              </a:rPr>
              <a:t>r0</a:t>
            </a:r>
            <a:r>
              <a:rPr lang="en-US" altLang="zh-CN" dirty="0" smtClean="0">
                <a:latin typeface="Times New Roman" pitchFamily="18" charset="0"/>
                <a:ea typeface="宋体" pitchFamily="2" charset="-122"/>
              </a:rPr>
              <a:t> </a:t>
            </a:r>
            <a:r>
              <a:rPr lang="zh-CN" altLang="en-US" dirty="0" smtClean="0">
                <a:solidFill>
                  <a:srgbClr val="A50021"/>
                </a:solidFill>
                <a:latin typeface="Times New Roman" pitchFamily="18" charset="0"/>
                <a:ea typeface="宋体" pitchFamily="2" charset="-122"/>
              </a:rPr>
              <a:t>反相</a:t>
            </a:r>
            <a:r>
              <a:rPr lang="zh-CN" altLang="en-US" dirty="0" smtClean="0">
                <a:latin typeface="Times New Roman" pitchFamily="18" charset="0"/>
                <a:ea typeface="宋体" pitchFamily="2" charset="-122"/>
              </a:rPr>
              <a:t>的附加电动势 </a:t>
            </a:r>
            <a:r>
              <a:rPr lang="en-US" altLang="zh-CN" dirty="0" smtClean="0">
                <a:solidFill>
                  <a:srgbClr val="0000CC"/>
                </a:solidFill>
                <a:effectLst>
                  <a:outerShdw blurRad="38100" dist="38100" dir="2700000" algn="tl">
                    <a:srgbClr val="000000">
                      <a:alpha val="43137"/>
                    </a:srgbClr>
                  </a:outerShdw>
                </a:effectLst>
                <a:latin typeface="Times New Roman" pitchFamily="18" charset="0"/>
                <a:ea typeface="宋体" pitchFamily="2" charset="-122"/>
              </a:rPr>
              <a:t>–</a:t>
            </a:r>
            <a:r>
              <a:rPr lang="en-US" altLang="zh-CN" i="1" dirty="0" err="1" smtClean="0">
                <a:solidFill>
                  <a:srgbClr val="0000CC"/>
                </a:solidFill>
                <a:effectLst>
                  <a:outerShdw blurRad="38100" dist="38100" dir="2700000" algn="tl">
                    <a:srgbClr val="000000">
                      <a:alpha val="43137"/>
                    </a:srgbClr>
                  </a:outerShdw>
                </a:effectLst>
                <a:latin typeface="Times New Roman" pitchFamily="18" charset="0"/>
                <a:ea typeface="宋体" pitchFamily="2" charset="-122"/>
              </a:rPr>
              <a:t>E</a:t>
            </a:r>
            <a:r>
              <a:rPr lang="en-US" altLang="zh-CN" baseline="-25000" dirty="0" err="1" smtClean="0">
                <a:solidFill>
                  <a:srgbClr val="0000CC"/>
                </a:solidFill>
                <a:effectLst>
                  <a:outerShdw blurRad="38100" dist="38100" dir="2700000" algn="tl">
                    <a:srgbClr val="000000">
                      <a:alpha val="43137"/>
                    </a:srgbClr>
                  </a:outerShdw>
                </a:effectLst>
                <a:latin typeface="Times New Roman" pitchFamily="18" charset="0"/>
                <a:ea typeface="宋体" pitchFamily="2" charset="-122"/>
              </a:rPr>
              <a:t>add</a:t>
            </a:r>
            <a:r>
              <a:rPr lang="zh-CN" altLang="en-US" dirty="0" smtClean="0">
                <a:latin typeface="Times New Roman" pitchFamily="18" charset="0"/>
                <a:ea typeface="宋体" pitchFamily="2" charset="-122"/>
              </a:rPr>
              <a:t>（</a:t>
            </a:r>
            <a:r>
              <a:rPr lang="en-US" altLang="zh-CN" i="1" dirty="0" err="1" smtClean="0">
                <a:latin typeface="Times New Roman" pitchFamily="18" charset="0"/>
                <a:ea typeface="宋体" pitchFamily="2" charset="-122"/>
              </a:rPr>
              <a:t>E</a:t>
            </a:r>
            <a:r>
              <a:rPr lang="en-US" altLang="zh-CN" baseline="-25000" dirty="0" err="1" smtClean="0">
                <a:latin typeface="Times New Roman" pitchFamily="18" charset="0"/>
                <a:ea typeface="宋体" pitchFamily="2" charset="-122"/>
              </a:rPr>
              <a:t>add</a:t>
            </a:r>
            <a:r>
              <a:rPr lang="en-US" altLang="zh-CN" baseline="-25000" dirty="0" smtClean="0">
                <a:latin typeface="Times New Roman" pitchFamily="18" charset="0"/>
                <a:ea typeface="宋体" pitchFamily="2" charset="-122"/>
              </a:rPr>
              <a:t> </a:t>
            </a:r>
            <a:r>
              <a:rPr lang="en-US" altLang="zh-CN" dirty="0" smtClean="0">
                <a:latin typeface="Times New Roman" pitchFamily="18" charset="0"/>
                <a:ea typeface="宋体" pitchFamily="2" charset="-122"/>
              </a:rPr>
              <a:t> &lt;  </a:t>
            </a:r>
            <a:r>
              <a:rPr lang="en-US" altLang="zh-CN" i="1" dirty="0" smtClean="0">
                <a:latin typeface="Times New Roman" pitchFamily="18" charset="0"/>
                <a:ea typeface="宋体" pitchFamily="2" charset="-122"/>
              </a:rPr>
              <a:t>E</a:t>
            </a:r>
            <a:r>
              <a:rPr lang="en-US" altLang="zh-CN" baseline="-25000" dirty="0" smtClean="0">
                <a:latin typeface="Times New Roman" pitchFamily="18" charset="0"/>
                <a:ea typeface="宋体" pitchFamily="2" charset="-122"/>
              </a:rPr>
              <a:t>r0</a:t>
            </a:r>
            <a:r>
              <a:rPr lang="zh-CN" altLang="en-US" dirty="0" smtClean="0">
                <a:latin typeface="Times New Roman" pitchFamily="18" charset="0"/>
                <a:ea typeface="宋体" pitchFamily="2" charset="-122"/>
              </a:rPr>
              <a:t>），并把转子三相回路连通</a:t>
            </a:r>
            <a:r>
              <a:rPr lang="zh-CN" altLang="en-US" dirty="0" smtClean="0">
                <a:ea typeface="宋体" pitchFamily="2" charset="-122"/>
              </a:rPr>
              <a:t>；轴上带有</a:t>
            </a:r>
            <a:r>
              <a:rPr lang="zh-CN" altLang="en-US" dirty="0" smtClean="0">
                <a:solidFill>
                  <a:srgbClr val="0000CC"/>
                </a:solidFill>
                <a:effectLst>
                  <a:outerShdw blurRad="38100" dist="38100" dir="2700000" algn="tl">
                    <a:srgbClr val="000000">
                      <a:alpha val="43137"/>
                    </a:srgbClr>
                  </a:outerShdw>
                </a:effectLst>
                <a:ea typeface="宋体" pitchFamily="2" charset="-122"/>
              </a:rPr>
              <a:t>反抗性的恒值负载</a:t>
            </a:r>
            <a:r>
              <a:rPr lang="zh-CN" altLang="en-US" dirty="0" smtClean="0">
                <a:effectLst>
                  <a:outerShdw blurRad="38100" dist="38100" dir="2700000" algn="tl">
                    <a:srgbClr val="000000">
                      <a:alpha val="43137"/>
                    </a:srgbClr>
                  </a:outerShdw>
                </a:effectLst>
                <a:ea typeface="宋体" pitchFamily="2" charset="-122"/>
              </a:rPr>
              <a:t> </a:t>
            </a:r>
            <a:r>
              <a:rPr lang="zh-CN" altLang="en-US" dirty="0" smtClean="0">
                <a:latin typeface="Times New Roman" pitchFamily="18" charset="0"/>
                <a:ea typeface="宋体" pitchFamily="2" charset="-122"/>
              </a:rPr>
              <a:t>。</a:t>
            </a:r>
          </a:p>
          <a:p>
            <a:pPr eaLnBrk="1" hangingPunct="1"/>
            <a:r>
              <a:rPr lang="zh-CN" altLang="en-US" dirty="0" smtClean="0">
                <a:solidFill>
                  <a:srgbClr val="FF3300"/>
                </a:solidFill>
                <a:effectLst>
                  <a:outerShdw blurRad="38100" dist="38100" dir="2700000" algn="tl">
                    <a:srgbClr val="C0C0C0"/>
                  </a:outerShdw>
                </a:effectLst>
                <a:latin typeface="Times New Roman" pitchFamily="18" charset="0"/>
                <a:ea typeface="宋体" pitchFamily="2" charset="-122"/>
              </a:rPr>
              <a:t>运行工况：</a:t>
            </a:r>
          </a:p>
          <a:p>
            <a:pPr eaLnBrk="1" hangingPunct="1">
              <a:buClr>
                <a:schemeClr val="tx1"/>
              </a:buClr>
            </a:pPr>
            <a:r>
              <a:rPr lang="zh-CN" altLang="en-US" dirty="0" smtClean="0">
                <a:ea typeface="宋体" pitchFamily="2" charset="-122"/>
              </a:rPr>
              <a:t>   电机在固有的机械特性上以</a:t>
            </a:r>
            <a:r>
              <a:rPr lang="en-US" altLang="zh-CN" i="1" dirty="0" err="1" smtClean="0">
                <a:latin typeface="Times New Roman" pitchFamily="18" charset="0"/>
                <a:ea typeface="宋体" pitchFamily="2" charset="-122"/>
              </a:rPr>
              <a:t>s</a:t>
            </a:r>
            <a:r>
              <a:rPr lang="en-US" altLang="zh-CN" i="1" baseline="-25000" dirty="0" err="1" smtClean="0">
                <a:latin typeface="Times New Roman" pitchFamily="18" charset="0"/>
                <a:ea typeface="宋体" pitchFamily="2" charset="-122"/>
              </a:rPr>
              <a:t>N</a:t>
            </a:r>
            <a:r>
              <a:rPr lang="zh-CN" altLang="en-US" dirty="0" smtClean="0">
                <a:ea typeface="宋体" pitchFamily="2" charset="-122"/>
              </a:rPr>
              <a:t>作电动运行，在转子侧加</a:t>
            </a:r>
            <a:r>
              <a:rPr lang="en-US" altLang="zh-CN" dirty="0" smtClean="0">
                <a:solidFill>
                  <a:srgbClr val="0000CC"/>
                </a:solidFill>
                <a:effectLst>
                  <a:outerShdw blurRad="38100" dist="38100" dir="2700000" algn="tl">
                    <a:srgbClr val="000000">
                      <a:alpha val="43137"/>
                    </a:srgbClr>
                  </a:outerShdw>
                </a:effectLst>
                <a:latin typeface="Times New Roman" pitchFamily="18" charset="0"/>
                <a:ea typeface="宋体" pitchFamily="2" charset="-122"/>
              </a:rPr>
              <a:t>–</a:t>
            </a:r>
            <a:r>
              <a:rPr lang="en-US" altLang="zh-CN" i="1" dirty="0" err="1" smtClean="0">
                <a:solidFill>
                  <a:srgbClr val="0000CC"/>
                </a:solidFill>
                <a:effectLst>
                  <a:outerShdw blurRad="38100" dist="38100" dir="2700000" algn="tl">
                    <a:srgbClr val="000000">
                      <a:alpha val="43137"/>
                    </a:srgbClr>
                  </a:outerShdw>
                </a:effectLst>
                <a:latin typeface="Times New Roman" pitchFamily="18" charset="0"/>
                <a:ea typeface="宋体" pitchFamily="2" charset="-122"/>
              </a:rPr>
              <a:t>E</a:t>
            </a:r>
            <a:r>
              <a:rPr lang="en-US" altLang="zh-CN" baseline="-25000" dirty="0" err="1" smtClean="0">
                <a:solidFill>
                  <a:srgbClr val="0000CC"/>
                </a:solidFill>
                <a:effectLst>
                  <a:outerShdw blurRad="38100" dist="38100" dir="2700000" algn="tl">
                    <a:srgbClr val="000000">
                      <a:alpha val="43137"/>
                    </a:srgbClr>
                  </a:outerShdw>
                </a:effectLst>
                <a:latin typeface="Times New Roman" pitchFamily="18" charset="0"/>
                <a:ea typeface="宋体" pitchFamily="2" charset="-122"/>
              </a:rPr>
              <a:t>add</a:t>
            </a:r>
            <a:r>
              <a:rPr lang="zh-CN" altLang="en-US" dirty="0" smtClean="0">
                <a:ea typeface="宋体" pitchFamily="2" charset="-122"/>
              </a:rPr>
              <a:t>，转差率为</a:t>
            </a:r>
            <a:r>
              <a:rPr lang="en-US" altLang="zh-CN" dirty="0" smtClean="0">
                <a:latin typeface="Times New Roman" pitchFamily="18" charset="0"/>
                <a:ea typeface="宋体" pitchFamily="2" charset="-122"/>
              </a:rPr>
              <a:t>0&lt;</a:t>
            </a:r>
            <a:r>
              <a:rPr lang="en-US" altLang="zh-CN" i="1" dirty="0" smtClean="0">
                <a:latin typeface="Times New Roman" pitchFamily="18" charset="0"/>
                <a:ea typeface="宋体" pitchFamily="2" charset="-122"/>
              </a:rPr>
              <a:t>s</a:t>
            </a:r>
            <a:r>
              <a:rPr lang="en-US" altLang="zh-CN" dirty="0" smtClean="0">
                <a:latin typeface="Times New Roman" pitchFamily="18" charset="0"/>
                <a:ea typeface="宋体" pitchFamily="2" charset="-122"/>
              </a:rPr>
              <a:t>&lt;1</a:t>
            </a:r>
            <a:r>
              <a:rPr lang="zh-CN" altLang="en-US" dirty="0" smtClean="0">
                <a:ea typeface="宋体" pitchFamily="2" charset="-122"/>
              </a:rPr>
              <a:t>，</a:t>
            </a:r>
            <a:r>
              <a:rPr lang="zh-CN" altLang="en-US" dirty="0" smtClean="0">
                <a:effectLst>
                  <a:outerShdw blurRad="38100" dist="38100" dir="2700000" algn="tl">
                    <a:srgbClr val="C0C0C0"/>
                  </a:outerShdw>
                </a:effectLst>
                <a:ea typeface="宋体" pitchFamily="2" charset="-122"/>
              </a:rPr>
              <a:t>从定子侧输入功率，轴上输出机械功率</a:t>
            </a:r>
            <a:r>
              <a:rPr lang="zh-CN" altLang="en-US" dirty="0" smtClean="0">
                <a:ea typeface="宋体" pitchFamily="2" charset="-122"/>
              </a:rPr>
              <a:t>。拖动负载运行。</a:t>
            </a:r>
          </a:p>
          <a:p>
            <a:pPr eaLnBrk="1" hangingPunct="1">
              <a:buClr>
                <a:schemeClr val="tx1"/>
              </a:buClr>
            </a:pPr>
            <a:r>
              <a:rPr lang="zh-CN" altLang="en-US" dirty="0" smtClean="0">
                <a:solidFill>
                  <a:srgbClr val="FF3300"/>
                </a:solidFill>
                <a:effectLst>
                  <a:outerShdw blurRad="38100" dist="38100" dir="2700000" algn="tl">
                    <a:srgbClr val="C0C0C0"/>
                  </a:outerShdw>
                </a:effectLst>
                <a:ea typeface="宋体" pitchFamily="2" charset="-122"/>
              </a:rPr>
              <a:t>运行分析：</a:t>
            </a:r>
          </a:p>
          <a:p>
            <a:pPr eaLnBrk="1" hangingPunct="1"/>
            <a:r>
              <a:rPr lang="zh-CN" altLang="en-US" dirty="0" smtClean="0">
                <a:ea typeface="宋体" pitchFamily="2" charset="-122"/>
              </a:rPr>
              <a:t>   则：</a:t>
            </a:r>
            <a:r>
              <a:rPr lang="en-US" altLang="zh-CN" i="1" dirty="0" err="1" smtClean="0">
                <a:latin typeface="Times New Roman" pitchFamily="18" charset="0"/>
                <a:ea typeface="宋体" pitchFamily="2" charset="-122"/>
              </a:rPr>
              <a:t>I</a:t>
            </a:r>
            <a:r>
              <a:rPr lang="en-US" altLang="zh-CN" baseline="-25000" dirty="0" err="1" smtClean="0">
                <a:latin typeface="Times New Roman" pitchFamily="18" charset="0"/>
                <a:ea typeface="宋体" pitchFamily="2" charset="-122"/>
              </a:rPr>
              <a:t>r</a:t>
            </a:r>
            <a:r>
              <a:rPr lang="en-US" altLang="zh-CN" dirty="0" smtClean="0">
                <a:latin typeface="Times New Roman" pitchFamily="18" charset="0"/>
                <a:ea typeface="宋体" pitchFamily="2" charset="-122"/>
              </a:rPr>
              <a:t> </a:t>
            </a:r>
            <a:r>
              <a:rPr lang="zh-CN" altLang="en-US" dirty="0" smtClean="0">
                <a:ea typeface="宋体" pitchFamily="2" charset="-122"/>
              </a:rPr>
              <a:t>与</a:t>
            </a:r>
            <a:r>
              <a:rPr lang="en-US" altLang="zh-CN" i="1" dirty="0" err="1" smtClean="0">
                <a:latin typeface="Times New Roman" pitchFamily="18" charset="0"/>
                <a:ea typeface="宋体" pitchFamily="2" charset="-122"/>
              </a:rPr>
              <a:t>E</a:t>
            </a:r>
            <a:r>
              <a:rPr lang="en-US" altLang="zh-CN" baseline="-25000" dirty="0" err="1" smtClean="0">
                <a:latin typeface="Times New Roman" pitchFamily="18" charset="0"/>
                <a:ea typeface="宋体" pitchFamily="2" charset="-122"/>
              </a:rPr>
              <a:t>r</a:t>
            </a:r>
            <a:r>
              <a:rPr lang="en-US" altLang="zh-CN" dirty="0" smtClean="0">
                <a:latin typeface="Times New Roman" pitchFamily="18" charset="0"/>
                <a:ea typeface="宋体" pitchFamily="2" charset="-122"/>
              </a:rPr>
              <a:t> </a:t>
            </a:r>
            <a:r>
              <a:rPr lang="zh-CN" altLang="en-US" dirty="0" smtClean="0">
                <a:ea typeface="宋体" pitchFamily="2" charset="-122"/>
              </a:rPr>
              <a:t>相位趋于一致，与 </a:t>
            </a:r>
            <a:r>
              <a:rPr lang="en-US" altLang="zh-CN" i="1" dirty="0" err="1" smtClean="0">
                <a:solidFill>
                  <a:srgbClr val="A50021"/>
                </a:solidFill>
                <a:latin typeface="Times New Roman" pitchFamily="18" charset="0"/>
                <a:ea typeface="宋体" pitchFamily="2" charset="-122"/>
              </a:rPr>
              <a:t>E</a:t>
            </a:r>
            <a:r>
              <a:rPr lang="en-US" altLang="zh-CN" baseline="-25000" dirty="0" err="1" smtClean="0">
                <a:solidFill>
                  <a:srgbClr val="A50021"/>
                </a:solidFill>
                <a:latin typeface="Times New Roman" pitchFamily="18" charset="0"/>
                <a:ea typeface="宋体" pitchFamily="2" charset="-122"/>
              </a:rPr>
              <a:t>add</a:t>
            </a:r>
            <a:r>
              <a:rPr lang="zh-CN" altLang="en-US" dirty="0" smtClean="0">
                <a:ea typeface="宋体" pitchFamily="2" charset="-122"/>
              </a:rPr>
              <a:t>反相，                   低于同步速（次同步）运行。</a:t>
            </a:r>
          </a:p>
          <a:p>
            <a:pPr eaLnBrk="1" hangingPunct="1"/>
            <a:r>
              <a:rPr lang="zh-CN" altLang="en-US" dirty="0" smtClean="0">
                <a:solidFill>
                  <a:srgbClr val="FF0000"/>
                </a:solidFill>
                <a:effectLst>
                  <a:outerShdw blurRad="38100" dist="38100" dir="2700000" algn="tl">
                    <a:srgbClr val="C0C0C0"/>
                  </a:outerShdw>
                </a:effectLst>
                <a:ea typeface="宋体" pitchFamily="2" charset="-122"/>
              </a:rPr>
              <a:t>这时功率关系</a:t>
            </a:r>
            <a:r>
              <a:rPr lang="en-US" altLang="zh-CN" dirty="0" smtClean="0">
                <a:solidFill>
                  <a:srgbClr val="FF0000"/>
                </a:solidFill>
                <a:effectLst>
                  <a:outerShdw blurRad="38100" dist="38100" dir="2700000" algn="tl">
                    <a:srgbClr val="C0C0C0"/>
                  </a:outerShdw>
                </a:effectLst>
                <a:ea typeface="宋体" pitchFamily="2" charset="-122"/>
              </a:rPr>
              <a:t>:</a:t>
            </a:r>
          </a:p>
        </p:txBody>
      </p:sp>
      <p:pic>
        <p:nvPicPr>
          <p:cNvPr id="599044" name="Picture 4"/>
          <p:cNvPicPr>
            <a:picLocks noChangeAspect="1" noChangeArrowheads="1"/>
          </p:cNvPicPr>
          <p:nvPr/>
        </p:nvPicPr>
        <p:blipFill>
          <a:blip r:embed="rId3" cstate="print"/>
          <a:srcRect/>
          <a:stretch>
            <a:fillRect/>
          </a:stretch>
        </p:blipFill>
        <p:spPr bwMode="auto">
          <a:xfrm>
            <a:off x="5508625" y="3957638"/>
            <a:ext cx="3635375" cy="2900362"/>
          </a:xfrm>
          <a:prstGeom prst="rect">
            <a:avLst/>
          </a:prstGeom>
          <a:noFill/>
          <a:ln w="9525">
            <a:noFill/>
            <a:miter lim="800000"/>
            <a:headEnd/>
            <a:tailEnd/>
          </a:ln>
        </p:spPr>
      </p:pic>
      <p:graphicFrame>
        <p:nvGraphicFramePr>
          <p:cNvPr id="599045" name="Object 5"/>
          <p:cNvGraphicFramePr>
            <a:graphicFrameLocks noGrp="1"/>
          </p:cNvGraphicFramePr>
          <p:nvPr>
            <p:ph sz="half" idx="2"/>
          </p:nvPr>
        </p:nvGraphicFramePr>
        <p:xfrm>
          <a:off x="1719263" y="5180013"/>
          <a:ext cx="3917950" cy="893762"/>
        </p:xfrm>
        <a:graphic>
          <a:graphicData uri="http://schemas.openxmlformats.org/presentationml/2006/ole">
            <p:oleObj spid="_x0000_s29700" r:id="rId4" imgW="2514600" imgH="495300" progId="">
              <p:embed/>
            </p:oleObj>
          </a:graphicData>
        </a:graphic>
      </p:graphicFrame>
      <p:graphicFrame>
        <p:nvGraphicFramePr>
          <p:cNvPr id="29701" name="Object 9"/>
          <p:cNvGraphicFramePr>
            <a:graphicFrameLocks/>
          </p:cNvGraphicFramePr>
          <p:nvPr/>
        </p:nvGraphicFramePr>
        <p:xfrm>
          <a:off x="6599238" y="3559175"/>
          <a:ext cx="1116012" cy="547688"/>
        </p:xfrm>
        <a:graphic>
          <a:graphicData uri="http://schemas.openxmlformats.org/presentationml/2006/ole">
            <p:oleObj spid="_x0000_s29701" r:id="rId5" imgW="470308" imgH="228799" progId="">
              <p:embed/>
            </p:oleObj>
          </a:graphicData>
        </a:graphic>
      </p:graphicFrame>
      <p:graphicFrame>
        <p:nvGraphicFramePr>
          <p:cNvPr id="599050" name="Object 10"/>
          <p:cNvGraphicFramePr>
            <a:graphicFrameLocks/>
          </p:cNvGraphicFramePr>
          <p:nvPr/>
        </p:nvGraphicFramePr>
        <p:xfrm>
          <a:off x="1819275" y="6175375"/>
          <a:ext cx="1500188" cy="450850"/>
        </p:xfrm>
        <a:graphic>
          <a:graphicData uri="http://schemas.openxmlformats.org/presentationml/2006/ole">
            <p:oleObj spid="_x0000_s29702" r:id="rId6" imgW="914797" imgH="241405" progId="">
              <p:embed/>
            </p:oleObj>
          </a:graphicData>
        </a:graphic>
      </p:graphicFrame>
      <p:graphicFrame>
        <p:nvGraphicFramePr>
          <p:cNvPr id="599051" name="Object 11"/>
          <p:cNvGraphicFramePr>
            <a:graphicFrameLocks/>
          </p:cNvGraphicFramePr>
          <p:nvPr/>
        </p:nvGraphicFramePr>
        <p:xfrm>
          <a:off x="3516313" y="6188075"/>
          <a:ext cx="993775" cy="327025"/>
        </p:xfrm>
        <a:graphic>
          <a:graphicData uri="http://schemas.openxmlformats.org/presentationml/2006/ole">
            <p:oleObj spid="_x0000_s29703" r:id="rId7" imgW="558800" imgH="177800" progId="">
              <p:embed/>
            </p:oleObj>
          </a:graphicData>
        </a:graphic>
      </p:graphicFrame>
      <p:graphicFrame>
        <p:nvGraphicFramePr>
          <p:cNvPr id="599052" name="Object 12"/>
          <p:cNvGraphicFramePr>
            <a:graphicFrameLocks/>
          </p:cNvGraphicFramePr>
          <p:nvPr/>
        </p:nvGraphicFramePr>
        <p:xfrm>
          <a:off x="4657725" y="6124575"/>
          <a:ext cx="777875" cy="430213"/>
        </p:xfrm>
        <a:graphic>
          <a:graphicData uri="http://schemas.openxmlformats.org/presentationml/2006/ole">
            <p:oleObj spid="_x0000_s29704" r:id="rId8" imgW="393700" imgH="215900" progId="">
              <p:embed/>
            </p:oleObj>
          </a:graphicData>
        </a:graphic>
      </p:graphicFrame>
      <p:graphicFrame>
        <p:nvGraphicFramePr>
          <p:cNvPr id="599053" name="Object 13"/>
          <p:cNvGraphicFramePr>
            <a:graphicFrameLocks/>
          </p:cNvGraphicFramePr>
          <p:nvPr/>
        </p:nvGraphicFramePr>
        <p:xfrm>
          <a:off x="1887538" y="4578350"/>
          <a:ext cx="3057525" cy="555625"/>
        </p:xfrm>
        <a:graphic>
          <a:graphicData uri="http://schemas.openxmlformats.org/presentationml/2006/ole">
            <p:oleObj spid="_x0000_s29705" r:id="rId9" imgW="1257846" imgH="228699" progId="">
              <p:embed/>
            </p:oleObj>
          </a:graphicData>
        </a:graphic>
      </p:graphicFrame>
      <p:sp>
        <p:nvSpPr>
          <p:cNvPr id="29706" name="Text Box 46"/>
          <p:cNvSpPr txBox="1">
            <a:spLocks noChangeArrowheads="1"/>
          </p:cNvSpPr>
          <p:nvPr/>
        </p:nvSpPr>
        <p:spPr bwMode="auto">
          <a:xfrm>
            <a:off x="0" y="3575050"/>
            <a:ext cx="1670050"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10" action="ppaction://hlinksldjump"/>
              </a:rPr>
              <a:t>8.3</a:t>
            </a:r>
            <a:r>
              <a:rPr lang="zh-CN" altLang="zh-CN" sz="1600">
                <a:solidFill>
                  <a:schemeClr val="tx1"/>
                </a:solidFill>
                <a:hlinkClick r:id="rId10" action="ppaction://hlinksldjump"/>
              </a:rPr>
              <a:t>绕线转子异步电机转子变频串级调速系统</a:t>
            </a:r>
            <a:endParaRPr lang="zh-CN" altLang="en-US" sz="1600">
              <a:solidFill>
                <a:schemeClr val="tx1"/>
              </a:solidFill>
              <a:latin typeface="Times New Roman" pitchFamily="18" charset="0"/>
            </a:endParaRPr>
          </a:p>
        </p:txBody>
      </p:sp>
      <p:sp>
        <p:nvSpPr>
          <p:cNvPr id="29707" name="Text Box 48"/>
          <p:cNvSpPr txBox="1">
            <a:spLocks noChangeArrowheads="1"/>
          </p:cNvSpPr>
          <p:nvPr/>
        </p:nvSpPr>
        <p:spPr bwMode="auto">
          <a:xfrm>
            <a:off x="0" y="2176463"/>
            <a:ext cx="1703388" cy="1077912"/>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11" action="ppaction://hlinksldjump"/>
              </a:rPr>
              <a:t>8.2</a:t>
            </a:r>
            <a:r>
              <a:rPr lang="zh-CN" altLang="zh-CN" sz="1600">
                <a:solidFill>
                  <a:schemeClr val="tx1"/>
                </a:solidFill>
                <a:hlinkClick r:id="rId11"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29708"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12" action="ppaction://hlinksldjump"/>
              </a:rPr>
              <a:t>8.1</a:t>
            </a:r>
            <a:r>
              <a:rPr lang="zh-CN" altLang="zh-CN" sz="1600">
                <a:solidFill>
                  <a:schemeClr val="tx1"/>
                </a:solidFill>
                <a:latin typeface="宋体" pitchFamily="2" charset="-122"/>
                <a:hlinkClick r:id="rId12" action="ppaction://hlinksldjump"/>
              </a:rPr>
              <a:t>绕线转子异步电机转子变频控制原理</a:t>
            </a:r>
            <a:endParaRPr lang="zh-CN" altLang="en-US" sz="1600">
              <a:solidFill>
                <a:schemeClr val="tx1"/>
              </a:solidFill>
              <a:latin typeface="宋体" pitchFamily="2" charset="-122"/>
            </a:endParaRPr>
          </a:p>
        </p:txBody>
      </p:sp>
      <p:sp>
        <p:nvSpPr>
          <p:cNvPr id="29709"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13" action="ppaction://hlinksldjump"/>
              </a:rPr>
              <a:t>8.4</a:t>
            </a:r>
            <a:r>
              <a:rPr lang="zh-CN" altLang="zh-CN" sz="1600">
                <a:solidFill>
                  <a:schemeClr val="tx1"/>
                </a:solidFill>
                <a:hlinkClick r:id="rId13"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99043">
                                            <p:txEl>
                                              <p:pRg st="0" end="0"/>
                                            </p:txEl>
                                          </p:spTgt>
                                        </p:tgtEl>
                                        <p:attrNameLst>
                                          <p:attrName>style.visibility</p:attrName>
                                        </p:attrNameLst>
                                      </p:cBhvr>
                                      <p:to>
                                        <p:strVal val="visible"/>
                                      </p:to>
                                    </p:set>
                                    <p:anim calcmode="lin" valueType="num">
                                      <p:cBhvr additive="base">
                                        <p:cTn id="7" dur="500" fill="hold"/>
                                        <p:tgtEl>
                                          <p:spTgt spid="5990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904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99043">
                                            <p:txEl>
                                              <p:pRg st="1" end="1"/>
                                            </p:txEl>
                                          </p:spTgt>
                                        </p:tgtEl>
                                        <p:attrNameLst>
                                          <p:attrName>style.visibility</p:attrName>
                                        </p:attrNameLst>
                                      </p:cBhvr>
                                      <p:to>
                                        <p:strVal val="visible"/>
                                      </p:to>
                                    </p:set>
                                    <p:anim calcmode="lin" valueType="num">
                                      <p:cBhvr additive="base">
                                        <p:cTn id="11" dur="500" fill="hold"/>
                                        <p:tgtEl>
                                          <p:spTgt spid="59904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990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99043">
                                            <p:txEl>
                                              <p:pRg st="2" end="2"/>
                                            </p:txEl>
                                          </p:spTgt>
                                        </p:tgtEl>
                                        <p:attrNameLst>
                                          <p:attrName>style.visibility</p:attrName>
                                        </p:attrNameLst>
                                      </p:cBhvr>
                                      <p:to>
                                        <p:strVal val="visible"/>
                                      </p:to>
                                    </p:set>
                                    <p:anim calcmode="lin" valueType="num">
                                      <p:cBhvr additive="base">
                                        <p:cTn id="17" dur="500" fill="hold"/>
                                        <p:tgtEl>
                                          <p:spTgt spid="59904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9904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99043">
                                            <p:txEl>
                                              <p:pRg st="3" end="3"/>
                                            </p:txEl>
                                          </p:spTgt>
                                        </p:tgtEl>
                                        <p:attrNameLst>
                                          <p:attrName>style.visibility</p:attrName>
                                        </p:attrNameLst>
                                      </p:cBhvr>
                                      <p:to>
                                        <p:strVal val="visible"/>
                                      </p:to>
                                    </p:set>
                                    <p:anim calcmode="lin" valueType="num">
                                      <p:cBhvr additive="base">
                                        <p:cTn id="21" dur="500" fill="hold"/>
                                        <p:tgtEl>
                                          <p:spTgt spid="59904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990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99043">
                                            <p:txEl>
                                              <p:pRg st="4" end="4"/>
                                            </p:txEl>
                                          </p:spTgt>
                                        </p:tgtEl>
                                        <p:attrNameLst>
                                          <p:attrName>style.visibility</p:attrName>
                                        </p:attrNameLst>
                                      </p:cBhvr>
                                      <p:to>
                                        <p:strVal val="visible"/>
                                      </p:to>
                                    </p:set>
                                    <p:anim calcmode="lin" valueType="num">
                                      <p:cBhvr additive="base">
                                        <p:cTn id="27" dur="500" fill="hold"/>
                                        <p:tgtEl>
                                          <p:spTgt spid="59904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9904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99043">
                                            <p:txEl>
                                              <p:pRg st="5" end="5"/>
                                            </p:txEl>
                                          </p:spTgt>
                                        </p:tgtEl>
                                        <p:attrNameLst>
                                          <p:attrName>style.visibility</p:attrName>
                                        </p:attrNameLst>
                                      </p:cBhvr>
                                      <p:to>
                                        <p:strVal val="visible"/>
                                      </p:to>
                                    </p:set>
                                    <p:anim calcmode="lin" valueType="num">
                                      <p:cBhvr additive="base">
                                        <p:cTn id="31" dur="500" fill="hold"/>
                                        <p:tgtEl>
                                          <p:spTgt spid="59904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9904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99043">
                                            <p:txEl>
                                              <p:pRg st="6" end="6"/>
                                            </p:txEl>
                                          </p:spTgt>
                                        </p:tgtEl>
                                        <p:attrNameLst>
                                          <p:attrName>style.visibility</p:attrName>
                                        </p:attrNameLst>
                                      </p:cBhvr>
                                      <p:to>
                                        <p:strVal val="visible"/>
                                      </p:to>
                                    </p:set>
                                    <p:anim calcmode="lin" valueType="num">
                                      <p:cBhvr additive="base">
                                        <p:cTn id="35" dur="500" fill="hold"/>
                                        <p:tgtEl>
                                          <p:spTgt spid="59904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9904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599053"/>
                                        </p:tgtEl>
                                        <p:attrNameLst>
                                          <p:attrName>style.visibility</p:attrName>
                                        </p:attrNameLst>
                                      </p:cBhvr>
                                      <p:to>
                                        <p:strVal val="visible"/>
                                      </p:to>
                                    </p:set>
                                    <p:anim calcmode="lin" valueType="num">
                                      <p:cBhvr additive="base">
                                        <p:cTn id="41" dur="500" fill="hold"/>
                                        <p:tgtEl>
                                          <p:spTgt spid="599053"/>
                                        </p:tgtEl>
                                        <p:attrNameLst>
                                          <p:attrName>ppt_x</p:attrName>
                                        </p:attrNameLst>
                                      </p:cBhvr>
                                      <p:tavLst>
                                        <p:tav tm="0">
                                          <p:val>
                                            <p:strVal val="#ppt_x"/>
                                          </p:val>
                                        </p:tav>
                                        <p:tav tm="100000">
                                          <p:val>
                                            <p:strVal val="#ppt_x"/>
                                          </p:val>
                                        </p:tav>
                                      </p:tavLst>
                                    </p:anim>
                                    <p:anim calcmode="lin" valueType="num">
                                      <p:cBhvr additive="base">
                                        <p:cTn id="42" dur="500" fill="hold"/>
                                        <p:tgtEl>
                                          <p:spTgt spid="599053"/>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99044"/>
                                        </p:tgtEl>
                                        <p:attrNameLst>
                                          <p:attrName>style.visibility</p:attrName>
                                        </p:attrNameLst>
                                      </p:cBhvr>
                                      <p:to>
                                        <p:strVal val="visible"/>
                                      </p:to>
                                    </p:set>
                                    <p:anim calcmode="lin" valueType="num">
                                      <p:cBhvr additive="base">
                                        <p:cTn id="47" dur="500" fill="hold"/>
                                        <p:tgtEl>
                                          <p:spTgt spid="599044"/>
                                        </p:tgtEl>
                                        <p:attrNameLst>
                                          <p:attrName>ppt_x</p:attrName>
                                        </p:attrNameLst>
                                      </p:cBhvr>
                                      <p:tavLst>
                                        <p:tav tm="0">
                                          <p:val>
                                            <p:strVal val="#ppt_x"/>
                                          </p:val>
                                        </p:tav>
                                        <p:tav tm="100000">
                                          <p:val>
                                            <p:strVal val="#ppt_x"/>
                                          </p:val>
                                        </p:tav>
                                      </p:tavLst>
                                    </p:anim>
                                    <p:anim calcmode="lin" valueType="num">
                                      <p:cBhvr additive="base">
                                        <p:cTn id="48" dur="500" fill="hold"/>
                                        <p:tgtEl>
                                          <p:spTgt spid="599044"/>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599045"/>
                                        </p:tgtEl>
                                        <p:attrNameLst>
                                          <p:attrName>style.visibility</p:attrName>
                                        </p:attrNameLst>
                                      </p:cBhvr>
                                      <p:to>
                                        <p:strVal val="visible"/>
                                      </p:to>
                                    </p:set>
                                    <p:anim calcmode="lin" valueType="num">
                                      <p:cBhvr additive="base">
                                        <p:cTn id="53" dur="500" fill="hold"/>
                                        <p:tgtEl>
                                          <p:spTgt spid="599045"/>
                                        </p:tgtEl>
                                        <p:attrNameLst>
                                          <p:attrName>ppt_x</p:attrName>
                                        </p:attrNameLst>
                                      </p:cBhvr>
                                      <p:tavLst>
                                        <p:tav tm="0">
                                          <p:val>
                                            <p:strVal val="#ppt_x"/>
                                          </p:val>
                                        </p:tav>
                                        <p:tav tm="100000">
                                          <p:val>
                                            <p:strVal val="#ppt_x"/>
                                          </p:val>
                                        </p:tav>
                                      </p:tavLst>
                                    </p:anim>
                                    <p:anim calcmode="lin" valueType="num">
                                      <p:cBhvr additive="base">
                                        <p:cTn id="54" dur="500" fill="hold"/>
                                        <p:tgtEl>
                                          <p:spTgt spid="599045"/>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599050"/>
                                        </p:tgtEl>
                                        <p:attrNameLst>
                                          <p:attrName>style.visibility</p:attrName>
                                        </p:attrNameLst>
                                      </p:cBhvr>
                                      <p:to>
                                        <p:strVal val="visible"/>
                                      </p:to>
                                    </p:set>
                                    <p:anim calcmode="lin" valueType="num">
                                      <p:cBhvr additive="base">
                                        <p:cTn id="59" dur="500" fill="hold"/>
                                        <p:tgtEl>
                                          <p:spTgt spid="599050"/>
                                        </p:tgtEl>
                                        <p:attrNameLst>
                                          <p:attrName>ppt_x</p:attrName>
                                        </p:attrNameLst>
                                      </p:cBhvr>
                                      <p:tavLst>
                                        <p:tav tm="0">
                                          <p:val>
                                            <p:strVal val="#ppt_x"/>
                                          </p:val>
                                        </p:tav>
                                        <p:tav tm="100000">
                                          <p:val>
                                            <p:strVal val="#ppt_x"/>
                                          </p:val>
                                        </p:tav>
                                      </p:tavLst>
                                    </p:anim>
                                    <p:anim calcmode="lin" valueType="num">
                                      <p:cBhvr additive="base">
                                        <p:cTn id="60" dur="500" fill="hold"/>
                                        <p:tgtEl>
                                          <p:spTgt spid="599050"/>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599051"/>
                                        </p:tgtEl>
                                        <p:attrNameLst>
                                          <p:attrName>style.visibility</p:attrName>
                                        </p:attrNameLst>
                                      </p:cBhvr>
                                      <p:to>
                                        <p:strVal val="visible"/>
                                      </p:to>
                                    </p:set>
                                    <p:anim calcmode="lin" valueType="num">
                                      <p:cBhvr additive="base">
                                        <p:cTn id="63" dur="500" fill="hold"/>
                                        <p:tgtEl>
                                          <p:spTgt spid="599051"/>
                                        </p:tgtEl>
                                        <p:attrNameLst>
                                          <p:attrName>ppt_x</p:attrName>
                                        </p:attrNameLst>
                                      </p:cBhvr>
                                      <p:tavLst>
                                        <p:tav tm="0">
                                          <p:val>
                                            <p:strVal val="#ppt_x"/>
                                          </p:val>
                                        </p:tav>
                                        <p:tav tm="100000">
                                          <p:val>
                                            <p:strVal val="#ppt_x"/>
                                          </p:val>
                                        </p:tav>
                                      </p:tavLst>
                                    </p:anim>
                                    <p:anim calcmode="lin" valueType="num">
                                      <p:cBhvr additive="base">
                                        <p:cTn id="64" dur="500" fill="hold"/>
                                        <p:tgtEl>
                                          <p:spTgt spid="599051"/>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599052"/>
                                        </p:tgtEl>
                                        <p:attrNameLst>
                                          <p:attrName>style.visibility</p:attrName>
                                        </p:attrNameLst>
                                      </p:cBhvr>
                                      <p:to>
                                        <p:strVal val="visible"/>
                                      </p:to>
                                    </p:set>
                                    <p:anim calcmode="lin" valueType="num">
                                      <p:cBhvr additive="base">
                                        <p:cTn id="67" dur="500" fill="hold"/>
                                        <p:tgtEl>
                                          <p:spTgt spid="599052"/>
                                        </p:tgtEl>
                                        <p:attrNameLst>
                                          <p:attrName>ppt_x</p:attrName>
                                        </p:attrNameLst>
                                      </p:cBhvr>
                                      <p:tavLst>
                                        <p:tav tm="0">
                                          <p:val>
                                            <p:strVal val="#ppt_x"/>
                                          </p:val>
                                        </p:tav>
                                        <p:tav tm="100000">
                                          <p:val>
                                            <p:strVal val="#ppt_x"/>
                                          </p:val>
                                        </p:tav>
                                      </p:tavLst>
                                    </p:anim>
                                    <p:anim calcmode="lin" valueType="num">
                                      <p:cBhvr additive="base">
                                        <p:cTn id="68" dur="500" fill="hold"/>
                                        <p:tgtEl>
                                          <p:spTgt spid="599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1833563" y="169863"/>
            <a:ext cx="5419725" cy="700087"/>
          </a:xfrm>
        </p:spPr>
        <p:txBody>
          <a:bodyPr/>
          <a:lstStyle/>
          <a:p>
            <a:pPr eaLnBrk="1" hangingPunct="1"/>
            <a:r>
              <a:rPr lang="en-US" altLang="zh-CN" smtClean="0">
                <a:latin typeface="Times New Roman" pitchFamily="18" charset="0"/>
                <a:ea typeface="宋体" pitchFamily="2" charset="-122"/>
              </a:rPr>
              <a:t>2. </a:t>
            </a:r>
            <a:r>
              <a:rPr lang="zh-CN" altLang="en-US" smtClean="0">
                <a:latin typeface="Times New Roman" pitchFamily="18" charset="0"/>
                <a:ea typeface="宋体" pitchFamily="2" charset="-122"/>
              </a:rPr>
              <a:t>电动机在超同步转速下作电动运行</a:t>
            </a:r>
          </a:p>
        </p:txBody>
      </p:sp>
      <p:sp>
        <p:nvSpPr>
          <p:cNvPr id="602115" name="Rectangle 3"/>
          <p:cNvSpPr>
            <a:spLocks noGrp="1" noChangeArrowheads="1"/>
          </p:cNvSpPr>
          <p:nvPr>
            <p:ph type="body" sz="half" idx="1"/>
          </p:nvPr>
        </p:nvSpPr>
        <p:spPr>
          <a:xfrm>
            <a:off x="1698625" y="963613"/>
            <a:ext cx="7445375" cy="3148012"/>
          </a:xfrm>
        </p:spPr>
        <p:txBody>
          <a:bodyPr/>
          <a:lstStyle/>
          <a:p>
            <a:pPr eaLnBrk="1" hangingPunct="1">
              <a:buClr>
                <a:schemeClr val="tx2"/>
              </a:buClr>
            </a:pPr>
            <a:r>
              <a:rPr lang="zh-CN" altLang="en-US" dirty="0" smtClean="0">
                <a:solidFill>
                  <a:srgbClr val="FF3300"/>
                </a:solidFill>
                <a:effectLst>
                  <a:outerShdw blurRad="38100" dist="38100" dir="2700000" algn="tl">
                    <a:srgbClr val="C0C0C0"/>
                  </a:outerShdw>
                </a:effectLst>
                <a:latin typeface="Times New Roman" pitchFamily="18" charset="0"/>
                <a:ea typeface="宋体" pitchFamily="2" charset="-122"/>
              </a:rPr>
              <a:t>工作条件：</a:t>
            </a:r>
          </a:p>
          <a:p>
            <a:pPr eaLnBrk="1" hangingPunct="1"/>
            <a:r>
              <a:rPr lang="zh-CN" altLang="en-US" dirty="0" smtClean="0">
                <a:latin typeface="Times New Roman" pitchFamily="18" charset="0"/>
                <a:ea typeface="宋体" pitchFamily="2" charset="-122"/>
              </a:rPr>
              <a:t>     </a:t>
            </a:r>
            <a:r>
              <a:rPr lang="zh-CN" altLang="en-US" dirty="0" smtClean="0">
                <a:solidFill>
                  <a:srgbClr val="0000CC"/>
                </a:solidFill>
                <a:effectLst>
                  <a:outerShdw blurRad="38100" dist="38100" dir="2700000" algn="tl">
                    <a:srgbClr val="000000">
                      <a:alpha val="43137"/>
                    </a:srgbClr>
                  </a:outerShdw>
                </a:effectLst>
                <a:latin typeface="Times New Roman" pitchFamily="18" charset="0"/>
                <a:ea typeface="宋体" pitchFamily="2" charset="-122"/>
              </a:rPr>
              <a:t>工况</a:t>
            </a:r>
            <a:r>
              <a:rPr lang="zh-CN" altLang="zh-CN" dirty="0" smtClean="0">
                <a:solidFill>
                  <a:srgbClr val="0000CC"/>
                </a:solidFill>
                <a:effectLst>
                  <a:outerShdw blurRad="38100" dist="38100" dir="2700000" algn="tl">
                    <a:srgbClr val="000000">
                      <a:alpha val="43137"/>
                    </a:srgbClr>
                  </a:outerShdw>
                </a:effectLst>
                <a:latin typeface="Times New Roman" pitchFamily="18" charset="0"/>
                <a:ea typeface="宋体" pitchFamily="2" charset="-122"/>
              </a:rPr>
              <a:t>1</a:t>
            </a:r>
            <a:r>
              <a:rPr lang="zh-CN" altLang="en-US" dirty="0" smtClean="0">
                <a:solidFill>
                  <a:srgbClr val="0000CC"/>
                </a:solidFill>
                <a:effectLst>
                  <a:outerShdw blurRad="38100" dist="38100" dir="2700000" algn="tl">
                    <a:srgbClr val="000000">
                      <a:alpha val="43137"/>
                    </a:srgbClr>
                  </a:outerShdw>
                </a:effectLst>
                <a:latin typeface="Times New Roman" pitchFamily="18" charset="0"/>
                <a:ea typeface="宋体" pitchFamily="2" charset="-122"/>
              </a:rPr>
              <a:t>延续</a:t>
            </a:r>
            <a:r>
              <a:rPr lang="zh-CN" altLang="en-US" dirty="0" smtClean="0">
                <a:latin typeface="Times New Roman" pitchFamily="18" charset="0"/>
                <a:ea typeface="宋体" pitchFamily="2" charset="-122"/>
              </a:rPr>
              <a:t>，设电机原已在 </a:t>
            </a:r>
            <a:r>
              <a:rPr lang="zh-CN" altLang="zh-CN" dirty="0" smtClean="0">
                <a:latin typeface="Times New Roman" pitchFamily="18" charset="0"/>
                <a:ea typeface="宋体" pitchFamily="2" charset="-122"/>
              </a:rPr>
              <a:t>0 &lt; </a:t>
            </a:r>
            <a:r>
              <a:rPr lang="en-US" altLang="zh-CN" i="1" dirty="0" smtClean="0">
                <a:latin typeface="Times New Roman" pitchFamily="18" charset="0"/>
                <a:ea typeface="宋体" pitchFamily="2" charset="-122"/>
              </a:rPr>
              <a:t>s </a:t>
            </a:r>
            <a:r>
              <a:rPr lang="en-US" altLang="zh-CN" dirty="0" smtClean="0">
                <a:latin typeface="Times New Roman" pitchFamily="18" charset="0"/>
                <a:ea typeface="宋体" pitchFamily="2" charset="-122"/>
              </a:rPr>
              <a:t>&lt; 1 </a:t>
            </a:r>
            <a:r>
              <a:rPr lang="zh-CN" altLang="en-US" dirty="0" smtClean="0">
                <a:latin typeface="Times New Roman" pitchFamily="18" charset="0"/>
                <a:ea typeface="宋体" pitchFamily="2" charset="-122"/>
              </a:rPr>
              <a:t>作电动运行，</a:t>
            </a:r>
            <a:r>
              <a:rPr lang="zh-CN" altLang="en-US" dirty="0" smtClean="0">
                <a:ea typeface="宋体" pitchFamily="2" charset="-122"/>
              </a:rPr>
              <a:t>转子侧串入了同相的附加电动势</a:t>
            </a:r>
            <a:r>
              <a:rPr lang="zh-CN" altLang="zh-CN" dirty="0" smtClean="0">
                <a:solidFill>
                  <a:srgbClr val="0000CC"/>
                </a:solidFill>
                <a:effectLst>
                  <a:outerShdw blurRad="38100" dist="38100" dir="2700000" algn="tl">
                    <a:srgbClr val="000000">
                      <a:alpha val="43137"/>
                    </a:srgbClr>
                  </a:outerShdw>
                </a:effectLst>
                <a:latin typeface="Times New Roman" pitchFamily="18" charset="0"/>
                <a:ea typeface="宋体" pitchFamily="2" charset="-122"/>
              </a:rPr>
              <a:t>+</a:t>
            </a:r>
            <a:r>
              <a:rPr lang="en-US" altLang="zh-CN" i="1" dirty="0" err="1" smtClean="0">
                <a:solidFill>
                  <a:srgbClr val="0000CC"/>
                </a:solidFill>
                <a:effectLst>
                  <a:outerShdw blurRad="38100" dist="38100" dir="2700000" algn="tl">
                    <a:srgbClr val="000000">
                      <a:alpha val="43137"/>
                    </a:srgbClr>
                  </a:outerShdw>
                </a:effectLst>
                <a:latin typeface="Times New Roman" pitchFamily="18" charset="0"/>
                <a:ea typeface="宋体" pitchFamily="2" charset="-122"/>
              </a:rPr>
              <a:t>E</a:t>
            </a:r>
            <a:r>
              <a:rPr lang="en-US" altLang="zh-CN" baseline="-25000" dirty="0" err="1" smtClean="0">
                <a:solidFill>
                  <a:srgbClr val="0000CC"/>
                </a:solidFill>
                <a:effectLst>
                  <a:outerShdw blurRad="38100" dist="38100" dir="2700000" algn="tl">
                    <a:srgbClr val="000000">
                      <a:alpha val="43137"/>
                    </a:srgbClr>
                  </a:outerShdw>
                </a:effectLst>
                <a:latin typeface="Times New Roman" pitchFamily="18" charset="0"/>
                <a:ea typeface="宋体" pitchFamily="2" charset="-122"/>
              </a:rPr>
              <a:t>add</a:t>
            </a:r>
            <a:r>
              <a:rPr lang="en-US" altLang="en-US" dirty="0" smtClean="0">
                <a:latin typeface="Times New Roman" pitchFamily="18" charset="0"/>
                <a:ea typeface="宋体" pitchFamily="2" charset="-122"/>
              </a:rPr>
              <a:t>，</a:t>
            </a:r>
            <a:r>
              <a:rPr lang="zh-CN" altLang="en-US" dirty="0" smtClean="0">
                <a:ea typeface="宋体" pitchFamily="2" charset="-122"/>
              </a:rPr>
              <a:t>轴上拖动恒转矩的反抗性负载。</a:t>
            </a:r>
          </a:p>
          <a:p>
            <a:pPr eaLnBrk="1" hangingPunct="1"/>
            <a:r>
              <a:rPr lang="zh-CN" altLang="en-US" dirty="0" smtClean="0">
                <a:ea typeface="宋体" pitchFamily="2" charset="-122"/>
              </a:rPr>
              <a:t>    </a:t>
            </a:r>
            <a:r>
              <a:rPr lang="zh-CN" altLang="en-US" dirty="0" smtClean="0">
                <a:solidFill>
                  <a:srgbClr val="0000CC"/>
                </a:solidFill>
                <a:effectLst>
                  <a:outerShdw blurRad="38100" dist="38100" dir="2700000" algn="tl">
                    <a:srgbClr val="000000">
                      <a:alpha val="43137"/>
                    </a:srgbClr>
                  </a:outerShdw>
                </a:effectLst>
                <a:ea typeface="宋体" pitchFamily="2" charset="-122"/>
              </a:rPr>
              <a:t>只要不断加大附加电动势的幅值，就可提高电动机的转速</a:t>
            </a:r>
            <a:r>
              <a:rPr lang="zh-CN" altLang="en-US" dirty="0" smtClean="0">
                <a:ea typeface="宋体" pitchFamily="2" charset="-122"/>
              </a:rPr>
              <a:t>。</a:t>
            </a:r>
            <a:r>
              <a:rPr lang="zh-CN" altLang="en-US" dirty="0" smtClean="0">
                <a:latin typeface="Times New Roman" pitchFamily="18" charset="0"/>
                <a:ea typeface="宋体" pitchFamily="2" charset="-122"/>
              </a:rPr>
              <a:t>当接近额定转速时，如继续加大</a:t>
            </a:r>
            <a:r>
              <a:rPr lang="zh-CN" altLang="zh-CN" dirty="0" smtClean="0">
                <a:solidFill>
                  <a:srgbClr val="A50021"/>
                </a:solidFill>
                <a:latin typeface="Times New Roman" pitchFamily="18" charset="0"/>
                <a:ea typeface="宋体" pitchFamily="2" charset="-122"/>
              </a:rPr>
              <a:t>+</a:t>
            </a:r>
            <a:r>
              <a:rPr lang="en-US" altLang="zh-CN" i="1" dirty="0" err="1" smtClean="0">
                <a:solidFill>
                  <a:srgbClr val="A50021"/>
                </a:solidFill>
                <a:latin typeface="Times New Roman" pitchFamily="18" charset="0"/>
                <a:ea typeface="宋体" pitchFamily="2" charset="-122"/>
              </a:rPr>
              <a:t>E</a:t>
            </a:r>
            <a:r>
              <a:rPr lang="en-US" altLang="zh-CN" baseline="-25000" dirty="0" err="1" smtClean="0">
                <a:solidFill>
                  <a:srgbClr val="A50021"/>
                </a:solidFill>
                <a:latin typeface="Times New Roman" pitchFamily="18" charset="0"/>
                <a:ea typeface="宋体" pitchFamily="2" charset="-122"/>
              </a:rPr>
              <a:t>add</a:t>
            </a:r>
            <a:r>
              <a:rPr lang="zh-CN" altLang="en-US" dirty="0" smtClean="0">
                <a:latin typeface="Times New Roman" pitchFamily="18" charset="0"/>
                <a:ea typeface="宋体" pitchFamily="2" charset="-122"/>
              </a:rPr>
              <a:t>电机将加速到的新的稳态下工作，即电机在</a:t>
            </a:r>
            <a:r>
              <a:rPr lang="zh-CN" altLang="en-US" dirty="0" smtClean="0">
                <a:solidFill>
                  <a:srgbClr val="0000CC"/>
                </a:solidFill>
                <a:effectLst>
                  <a:outerShdw blurRad="38100" dist="38100" dir="2700000" algn="tl">
                    <a:srgbClr val="000000">
                      <a:alpha val="43137"/>
                    </a:srgbClr>
                  </a:outerShdw>
                </a:effectLst>
                <a:latin typeface="Times New Roman" pitchFamily="18" charset="0"/>
                <a:ea typeface="宋体" pitchFamily="2" charset="-122"/>
              </a:rPr>
              <a:t>超过其同步转速下稳定运行</a:t>
            </a:r>
            <a:r>
              <a:rPr lang="zh-CN" altLang="en-US" dirty="0" smtClean="0">
                <a:latin typeface="Times New Roman" pitchFamily="18" charset="0"/>
                <a:ea typeface="宋体" pitchFamily="2" charset="-122"/>
              </a:rPr>
              <a:t>。</a:t>
            </a:r>
          </a:p>
          <a:p>
            <a:pPr eaLnBrk="1" hangingPunct="1"/>
            <a:r>
              <a:rPr lang="zh-CN" altLang="en-US" dirty="0" smtClean="0">
                <a:solidFill>
                  <a:srgbClr val="FF3300"/>
                </a:solidFill>
                <a:effectLst>
                  <a:outerShdw blurRad="38100" dist="38100" dir="2700000" algn="tl">
                    <a:srgbClr val="C0C0C0"/>
                  </a:outerShdw>
                </a:effectLst>
                <a:latin typeface="Times New Roman" pitchFamily="18" charset="0"/>
                <a:ea typeface="宋体" pitchFamily="2" charset="-122"/>
              </a:rPr>
              <a:t>运行工况：</a:t>
            </a:r>
          </a:p>
          <a:p>
            <a:pPr eaLnBrk="1" hangingPunct="1"/>
            <a:r>
              <a:rPr lang="zh-CN" altLang="en-US" dirty="0" smtClean="0">
                <a:ea typeface="宋体" pitchFamily="2" charset="-122"/>
              </a:rPr>
              <a:t>   电机的轴上输出功率由定子侧与转子侧两部分输入功率合成，电机处于定、转子双输入状态，其输出功率超过额定功率。</a:t>
            </a:r>
          </a:p>
          <a:p>
            <a:pPr eaLnBrk="1" hangingPunct="1"/>
            <a:r>
              <a:rPr lang="zh-CN" altLang="en-US" dirty="0" smtClean="0">
                <a:solidFill>
                  <a:srgbClr val="FF0000"/>
                </a:solidFill>
                <a:effectLst>
                  <a:outerShdw blurRad="38100" dist="38100" dir="2700000" algn="tl">
                    <a:srgbClr val="C0C0C0"/>
                  </a:outerShdw>
                </a:effectLst>
                <a:ea typeface="宋体" pitchFamily="2" charset="-122"/>
              </a:rPr>
              <a:t>这时功率关系</a:t>
            </a:r>
            <a:r>
              <a:rPr lang="zh-CN" altLang="zh-CN" dirty="0" smtClean="0">
                <a:solidFill>
                  <a:srgbClr val="FF0000"/>
                </a:solidFill>
                <a:effectLst>
                  <a:outerShdw blurRad="38100" dist="38100" dir="2700000" algn="tl">
                    <a:srgbClr val="C0C0C0"/>
                  </a:outerShdw>
                </a:effectLst>
                <a:ea typeface="宋体" pitchFamily="2" charset="-122"/>
              </a:rPr>
              <a:t>:</a:t>
            </a:r>
          </a:p>
        </p:txBody>
      </p:sp>
      <p:graphicFrame>
        <p:nvGraphicFramePr>
          <p:cNvPr id="602116" name="Object 4"/>
          <p:cNvGraphicFramePr>
            <a:graphicFrameLocks noGrp="1"/>
          </p:cNvGraphicFramePr>
          <p:nvPr>
            <p:ph sz="quarter" idx="2"/>
          </p:nvPr>
        </p:nvGraphicFramePr>
        <p:xfrm>
          <a:off x="1754188" y="4737100"/>
          <a:ext cx="3648075" cy="885825"/>
        </p:xfrm>
        <a:graphic>
          <a:graphicData uri="http://schemas.openxmlformats.org/presentationml/2006/ole">
            <p:oleObj spid="_x0000_s30723" r:id="rId3" imgW="2463800" imgH="469900" progId="">
              <p:embed/>
            </p:oleObj>
          </a:graphicData>
        </a:graphic>
      </p:graphicFrame>
      <p:graphicFrame>
        <p:nvGraphicFramePr>
          <p:cNvPr id="602117" name="Object 5"/>
          <p:cNvGraphicFramePr>
            <a:graphicFrameLocks/>
          </p:cNvGraphicFramePr>
          <p:nvPr/>
        </p:nvGraphicFramePr>
        <p:xfrm>
          <a:off x="1789113" y="4037013"/>
          <a:ext cx="3460750" cy="549275"/>
        </p:xfrm>
        <a:graphic>
          <a:graphicData uri="http://schemas.openxmlformats.org/presentationml/2006/ole">
            <p:oleObj spid="_x0000_s30724" r:id="rId4" imgW="1218143" imgH="215713" progId="">
              <p:embed/>
            </p:oleObj>
          </a:graphicData>
        </a:graphic>
      </p:graphicFrame>
      <p:pic>
        <p:nvPicPr>
          <p:cNvPr id="602118" name="Picture 6"/>
          <p:cNvPicPr>
            <a:picLocks noChangeAspect="1" noChangeArrowheads="1"/>
          </p:cNvPicPr>
          <p:nvPr/>
        </p:nvPicPr>
        <p:blipFill>
          <a:blip r:embed="rId5" cstate="print"/>
          <a:srcRect/>
          <a:stretch>
            <a:fillRect/>
          </a:stretch>
        </p:blipFill>
        <p:spPr bwMode="auto">
          <a:xfrm>
            <a:off x="5365750" y="4005263"/>
            <a:ext cx="3778250" cy="2852737"/>
          </a:xfrm>
          <a:prstGeom prst="rect">
            <a:avLst/>
          </a:prstGeom>
          <a:noFill/>
          <a:ln w="9525">
            <a:noFill/>
            <a:miter lim="800000"/>
            <a:headEnd/>
            <a:tailEnd/>
          </a:ln>
        </p:spPr>
      </p:pic>
      <p:graphicFrame>
        <p:nvGraphicFramePr>
          <p:cNvPr id="602119" name="Object 7"/>
          <p:cNvGraphicFramePr>
            <a:graphicFrameLocks/>
          </p:cNvGraphicFramePr>
          <p:nvPr/>
        </p:nvGraphicFramePr>
        <p:xfrm>
          <a:off x="2017713" y="6040438"/>
          <a:ext cx="1897062" cy="515937"/>
        </p:xfrm>
        <a:graphic>
          <a:graphicData uri="http://schemas.openxmlformats.org/presentationml/2006/ole">
            <p:oleObj spid="_x0000_s30726" r:id="rId6" imgW="876300" imgH="241300" progId="">
              <p:embed/>
            </p:oleObj>
          </a:graphicData>
        </a:graphic>
      </p:graphicFrame>
      <p:graphicFrame>
        <p:nvGraphicFramePr>
          <p:cNvPr id="602120" name="Object 8"/>
          <p:cNvGraphicFramePr>
            <a:graphicFrameLocks/>
          </p:cNvGraphicFramePr>
          <p:nvPr/>
        </p:nvGraphicFramePr>
        <p:xfrm>
          <a:off x="4222750" y="6065838"/>
          <a:ext cx="823913" cy="461962"/>
        </p:xfrm>
        <a:graphic>
          <a:graphicData uri="http://schemas.openxmlformats.org/presentationml/2006/ole">
            <p:oleObj spid="_x0000_s30727" r:id="rId7" imgW="380835" imgH="215806" progId="">
              <p:embed/>
            </p:oleObj>
          </a:graphicData>
        </a:graphic>
      </p:graphicFrame>
      <p:sp>
        <p:nvSpPr>
          <p:cNvPr id="30728" name="Text Box 46"/>
          <p:cNvSpPr txBox="1">
            <a:spLocks noChangeArrowheads="1"/>
          </p:cNvSpPr>
          <p:nvPr/>
        </p:nvSpPr>
        <p:spPr bwMode="auto">
          <a:xfrm>
            <a:off x="0" y="3575050"/>
            <a:ext cx="1670050"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8" action="ppaction://hlinksldjump"/>
              </a:rPr>
              <a:t>8.3</a:t>
            </a:r>
            <a:r>
              <a:rPr lang="zh-CN" altLang="zh-CN" sz="1600">
                <a:solidFill>
                  <a:schemeClr val="tx1"/>
                </a:solidFill>
                <a:hlinkClick r:id="rId8" action="ppaction://hlinksldjump"/>
              </a:rPr>
              <a:t>绕线转子异步电机转子变频串级调速系统</a:t>
            </a:r>
            <a:endParaRPr lang="zh-CN" altLang="en-US" sz="1600">
              <a:solidFill>
                <a:schemeClr val="tx1"/>
              </a:solidFill>
              <a:latin typeface="Times New Roman" pitchFamily="18" charset="0"/>
            </a:endParaRPr>
          </a:p>
        </p:txBody>
      </p:sp>
      <p:sp>
        <p:nvSpPr>
          <p:cNvPr id="30729" name="Text Box 48"/>
          <p:cNvSpPr txBox="1">
            <a:spLocks noChangeArrowheads="1"/>
          </p:cNvSpPr>
          <p:nvPr/>
        </p:nvSpPr>
        <p:spPr bwMode="auto">
          <a:xfrm>
            <a:off x="0" y="2176463"/>
            <a:ext cx="1703388" cy="1077912"/>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9" action="ppaction://hlinksldjump"/>
              </a:rPr>
              <a:t>8.2</a:t>
            </a:r>
            <a:r>
              <a:rPr lang="zh-CN" altLang="zh-CN" sz="1600">
                <a:solidFill>
                  <a:schemeClr val="tx1"/>
                </a:solidFill>
                <a:hlinkClick r:id="rId9"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30730"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10" action="ppaction://hlinksldjump"/>
              </a:rPr>
              <a:t>8.1</a:t>
            </a:r>
            <a:r>
              <a:rPr lang="zh-CN" altLang="zh-CN" sz="1600">
                <a:solidFill>
                  <a:schemeClr val="tx1"/>
                </a:solidFill>
                <a:latin typeface="宋体" pitchFamily="2" charset="-122"/>
                <a:hlinkClick r:id="rId10" action="ppaction://hlinksldjump"/>
              </a:rPr>
              <a:t>绕线转子异步电机转子变频控制原理</a:t>
            </a:r>
            <a:endParaRPr lang="zh-CN" altLang="en-US" sz="1600">
              <a:solidFill>
                <a:schemeClr val="tx1"/>
              </a:solidFill>
              <a:latin typeface="宋体" pitchFamily="2" charset="-122"/>
            </a:endParaRPr>
          </a:p>
        </p:txBody>
      </p:sp>
      <p:sp>
        <p:nvSpPr>
          <p:cNvPr id="30731"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11" action="ppaction://hlinksldjump"/>
              </a:rPr>
              <a:t>8.4</a:t>
            </a:r>
            <a:r>
              <a:rPr lang="zh-CN" altLang="zh-CN" sz="1600">
                <a:solidFill>
                  <a:schemeClr val="tx1"/>
                </a:solidFill>
                <a:hlinkClick r:id="rId11" action="ppaction://hlinksldjump"/>
              </a:rPr>
              <a:t>绕线转子异步电机转子变频双馈控制系统</a:t>
            </a:r>
            <a:endParaRPr lang="zh-CN" altLang="en-US" sz="1600">
              <a:solidFill>
                <a:schemeClr val="tx1"/>
              </a:solidFill>
              <a:latin typeface="Times New Roman" pitchFamily="18" charset="0"/>
            </a:endParaRPr>
          </a:p>
        </p:txBody>
      </p:sp>
      <p:pic>
        <p:nvPicPr>
          <p:cNvPr id="30732" name="Picture 7"/>
          <p:cNvPicPr>
            <a:picLocks noChangeAspect="1" noChangeArrowheads="1"/>
          </p:cNvPicPr>
          <p:nvPr/>
        </p:nvPicPr>
        <p:blipFill>
          <a:blip r:embed="rId12" cstate="print"/>
          <a:srcRect/>
          <a:stretch>
            <a:fillRect/>
          </a:stretch>
        </p:blipFill>
        <p:spPr bwMode="auto">
          <a:xfrm>
            <a:off x="5846763" y="5978525"/>
            <a:ext cx="523875" cy="285750"/>
          </a:xfrm>
          <a:prstGeom prst="rect">
            <a:avLst/>
          </a:prstGeom>
          <a:noFill/>
          <a:ln w="9525">
            <a:noFill/>
            <a:miter lim="800000"/>
            <a:headEnd/>
            <a:tailEnd/>
          </a:ln>
        </p:spPr>
      </p:pic>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2115">
                                            <p:txEl>
                                              <p:pRg st="0" end="0"/>
                                            </p:txEl>
                                          </p:spTgt>
                                        </p:tgtEl>
                                        <p:attrNameLst>
                                          <p:attrName>style.visibility</p:attrName>
                                        </p:attrNameLst>
                                      </p:cBhvr>
                                      <p:to>
                                        <p:strVal val="visible"/>
                                      </p:to>
                                    </p:set>
                                    <p:anim calcmode="lin" valueType="num">
                                      <p:cBhvr additive="base">
                                        <p:cTn id="7" dur="500" fill="hold"/>
                                        <p:tgtEl>
                                          <p:spTgt spid="6021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211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02115">
                                            <p:txEl>
                                              <p:pRg st="1" end="1"/>
                                            </p:txEl>
                                          </p:spTgt>
                                        </p:tgtEl>
                                        <p:attrNameLst>
                                          <p:attrName>style.visibility</p:attrName>
                                        </p:attrNameLst>
                                      </p:cBhvr>
                                      <p:to>
                                        <p:strVal val="visible"/>
                                      </p:to>
                                    </p:set>
                                    <p:anim calcmode="lin" valueType="num">
                                      <p:cBhvr additive="base">
                                        <p:cTn id="11" dur="500" fill="hold"/>
                                        <p:tgtEl>
                                          <p:spTgt spid="60211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0211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02115">
                                            <p:txEl>
                                              <p:pRg st="2" end="2"/>
                                            </p:txEl>
                                          </p:spTgt>
                                        </p:tgtEl>
                                        <p:attrNameLst>
                                          <p:attrName>style.visibility</p:attrName>
                                        </p:attrNameLst>
                                      </p:cBhvr>
                                      <p:to>
                                        <p:strVal val="visible"/>
                                      </p:to>
                                    </p:set>
                                    <p:anim calcmode="lin" valueType="num">
                                      <p:cBhvr additive="base">
                                        <p:cTn id="15" dur="500" fill="hold"/>
                                        <p:tgtEl>
                                          <p:spTgt spid="60211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021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02115">
                                            <p:txEl>
                                              <p:pRg st="3" end="3"/>
                                            </p:txEl>
                                          </p:spTgt>
                                        </p:tgtEl>
                                        <p:attrNameLst>
                                          <p:attrName>style.visibility</p:attrName>
                                        </p:attrNameLst>
                                      </p:cBhvr>
                                      <p:to>
                                        <p:strVal val="visible"/>
                                      </p:to>
                                    </p:set>
                                    <p:anim calcmode="lin" valueType="num">
                                      <p:cBhvr additive="base">
                                        <p:cTn id="21" dur="500" fill="hold"/>
                                        <p:tgtEl>
                                          <p:spTgt spid="60211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0211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02115">
                                            <p:txEl>
                                              <p:pRg st="4" end="4"/>
                                            </p:txEl>
                                          </p:spTgt>
                                        </p:tgtEl>
                                        <p:attrNameLst>
                                          <p:attrName>style.visibility</p:attrName>
                                        </p:attrNameLst>
                                      </p:cBhvr>
                                      <p:to>
                                        <p:strVal val="visible"/>
                                      </p:to>
                                    </p:set>
                                    <p:anim calcmode="lin" valueType="num">
                                      <p:cBhvr additive="base">
                                        <p:cTn id="25" dur="500" fill="hold"/>
                                        <p:tgtEl>
                                          <p:spTgt spid="60211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02115">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02115">
                                            <p:txEl>
                                              <p:pRg st="5" end="5"/>
                                            </p:txEl>
                                          </p:spTgt>
                                        </p:tgtEl>
                                        <p:attrNameLst>
                                          <p:attrName>style.visibility</p:attrName>
                                        </p:attrNameLst>
                                      </p:cBhvr>
                                      <p:to>
                                        <p:strVal val="visible"/>
                                      </p:to>
                                    </p:set>
                                    <p:anim calcmode="lin" valueType="num">
                                      <p:cBhvr additive="base">
                                        <p:cTn id="29" dur="500" fill="hold"/>
                                        <p:tgtEl>
                                          <p:spTgt spid="60211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021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02117"/>
                                        </p:tgtEl>
                                        <p:attrNameLst>
                                          <p:attrName>style.visibility</p:attrName>
                                        </p:attrNameLst>
                                      </p:cBhvr>
                                      <p:to>
                                        <p:strVal val="visible"/>
                                      </p:to>
                                    </p:set>
                                    <p:anim calcmode="lin" valueType="num">
                                      <p:cBhvr additive="base">
                                        <p:cTn id="35" dur="500" fill="hold"/>
                                        <p:tgtEl>
                                          <p:spTgt spid="602117"/>
                                        </p:tgtEl>
                                        <p:attrNameLst>
                                          <p:attrName>ppt_x</p:attrName>
                                        </p:attrNameLst>
                                      </p:cBhvr>
                                      <p:tavLst>
                                        <p:tav tm="0">
                                          <p:val>
                                            <p:strVal val="#ppt_x"/>
                                          </p:val>
                                        </p:tav>
                                        <p:tav tm="100000">
                                          <p:val>
                                            <p:strVal val="#ppt_x"/>
                                          </p:val>
                                        </p:tav>
                                      </p:tavLst>
                                    </p:anim>
                                    <p:anim calcmode="lin" valueType="num">
                                      <p:cBhvr additive="base">
                                        <p:cTn id="36" dur="500" fill="hold"/>
                                        <p:tgtEl>
                                          <p:spTgt spid="60211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602118"/>
                                        </p:tgtEl>
                                        <p:attrNameLst>
                                          <p:attrName>style.visibility</p:attrName>
                                        </p:attrNameLst>
                                      </p:cBhvr>
                                      <p:to>
                                        <p:strVal val="visible"/>
                                      </p:to>
                                    </p:set>
                                    <p:anim calcmode="lin" valueType="num">
                                      <p:cBhvr additive="base">
                                        <p:cTn id="41" dur="500" fill="hold"/>
                                        <p:tgtEl>
                                          <p:spTgt spid="602118"/>
                                        </p:tgtEl>
                                        <p:attrNameLst>
                                          <p:attrName>ppt_x</p:attrName>
                                        </p:attrNameLst>
                                      </p:cBhvr>
                                      <p:tavLst>
                                        <p:tav tm="0">
                                          <p:val>
                                            <p:strVal val="#ppt_x"/>
                                          </p:val>
                                        </p:tav>
                                        <p:tav tm="100000">
                                          <p:val>
                                            <p:strVal val="#ppt_x"/>
                                          </p:val>
                                        </p:tav>
                                      </p:tavLst>
                                    </p:anim>
                                    <p:anim calcmode="lin" valueType="num">
                                      <p:cBhvr additive="base">
                                        <p:cTn id="42" dur="500" fill="hold"/>
                                        <p:tgtEl>
                                          <p:spTgt spid="602118"/>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602116"/>
                                        </p:tgtEl>
                                        <p:attrNameLst>
                                          <p:attrName>style.visibility</p:attrName>
                                        </p:attrNameLst>
                                      </p:cBhvr>
                                      <p:to>
                                        <p:strVal val="visible"/>
                                      </p:to>
                                    </p:set>
                                    <p:anim calcmode="lin" valueType="num">
                                      <p:cBhvr additive="base">
                                        <p:cTn id="47" dur="500" fill="hold"/>
                                        <p:tgtEl>
                                          <p:spTgt spid="602116"/>
                                        </p:tgtEl>
                                        <p:attrNameLst>
                                          <p:attrName>ppt_x</p:attrName>
                                        </p:attrNameLst>
                                      </p:cBhvr>
                                      <p:tavLst>
                                        <p:tav tm="0">
                                          <p:val>
                                            <p:strVal val="#ppt_x"/>
                                          </p:val>
                                        </p:tav>
                                        <p:tav tm="100000">
                                          <p:val>
                                            <p:strVal val="#ppt_x"/>
                                          </p:val>
                                        </p:tav>
                                      </p:tavLst>
                                    </p:anim>
                                    <p:anim calcmode="lin" valueType="num">
                                      <p:cBhvr additive="base">
                                        <p:cTn id="48" dur="500" fill="hold"/>
                                        <p:tgtEl>
                                          <p:spTgt spid="60211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602119"/>
                                        </p:tgtEl>
                                        <p:attrNameLst>
                                          <p:attrName>style.visibility</p:attrName>
                                        </p:attrNameLst>
                                      </p:cBhvr>
                                      <p:to>
                                        <p:strVal val="visible"/>
                                      </p:to>
                                    </p:set>
                                    <p:anim calcmode="lin" valueType="num">
                                      <p:cBhvr additive="base">
                                        <p:cTn id="53" dur="500" fill="hold"/>
                                        <p:tgtEl>
                                          <p:spTgt spid="602119"/>
                                        </p:tgtEl>
                                        <p:attrNameLst>
                                          <p:attrName>ppt_x</p:attrName>
                                        </p:attrNameLst>
                                      </p:cBhvr>
                                      <p:tavLst>
                                        <p:tav tm="0">
                                          <p:val>
                                            <p:strVal val="#ppt_x"/>
                                          </p:val>
                                        </p:tav>
                                        <p:tav tm="100000">
                                          <p:val>
                                            <p:strVal val="#ppt_x"/>
                                          </p:val>
                                        </p:tav>
                                      </p:tavLst>
                                    </p:anim>
                                    <p:anim calcmode="lin" valueType="num">
                                      <p:cBhvr additive="base">
                                        <p:cTn id="54" dur="500" fill="hold"/>
                                        <p:tgtEl>
                                          <p:spTgt spid="602119"/>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602120"/>
                                        </p:tgtEl>
                                        <p:attrNameLst>
                                          <p:attrName>style.visibility</p:attrName>
                                        </p:attrNameLst>
                                      </p:cBhvr>
                                      <p:to>
                                        <p:strVal val="visible"/>
                                      </p:to>
                                    </p:set>
                                    <p:anim calcmode="lin" valueType="num">
                                      <p:cBhvr additive="base">
                                        <p:cTn id="57" dur="500" fill="hold"/>
                                        <p:tgtEl>
                                          <p:spTgt spid="602120"/>
                                        </p:tgtEl>
                                        <p:attrNameLst>
                                          <p:attrName>ppt_x</p:attrName>
                                        </p:attrNameLst>
                                      </p:cBhvr>
                                      <p:tavLst>
                                        <p:tav tm="0">
                                          <p:val>
                                            <p:strVal val="#ppt_x"/>
                                          </p:val>
                                        </p:tav>
                                        <p:tav tm="100000">
                                          <p:val>
                                            <p:strVal val="#ppt_x"/>
                                          </p:val>
                                        </p:tav>
                                      </p:tavLst>
                                    </p:anim>
                                    <p:anim calcmode="lin" valueType="num">
                                      <p:cBhvr additive="base">
                                        <p:cTn id="58" dur="500" fill="hold"/>
                                        <p:tgtEl>
                                          <p:spTgt spid="6021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695450" y="169863"/>
            <a:ext cx="5589588" cy="700087"/>
          </a:xfrm>
        </p:spPr>
        <p:txBody>
          <a:bodyPr/>
          <a:lstStyle/>
          <a:p>
            <a:pPr eaLnBrk="1" hangingPunct="1"/>
            <a:r>
              <a:rPr lang="en-US" altLang="zh-CN" smtClean="0">
                <a:solidFill>
                  <a:srgbClr val="000099"/>
                </a:solidFill>
                <a:latin typeface="Times New Roman" pitchFamily="18" charset="0"/>
                <a:ea typeface="宋体" pitchFamily="2" charset="-122"/>
              </a:rPr>
              <a:t>3. </a:t>
            </a:r>
            <a:r>
              <a:rPr lang="zh-CN" altLang="en-US" smtClean="0">
                <a:solidFill>
                  <a:srgbClr val="000099"/>
                </a:solidFill>
                <a:latin typeface="Times New Roman" pitchFamily="18" charset="0"/>
                <a:ea typeface="宋体" pitchFamily="2" charset="-122"/>
              </a:rPr>
              <a:t>电机在超同步转速下作发电运行</a:t>
            </a:r>
          </a:p>
        </p:txBody>
      </p:sp>
      <p:sp>
        <p:nvSpPr>
          <p:cNvPr id="601091" name="Rectangle 3"/>
          <p:cNvSpPr>
            <a:spLocks noGrp="1" noChangeArrowheads="1"/>
          </p:cNvSpPr>
          <p:nvPr>
            <p:ph type="body" sz="half" idx="1"/>
          </p:nvPr>
        </p:nvSpPr>
        <p:spPr>
          <a:xfrm>
            <a:off x="1698625" y="954088"/>
            <a:ext cx="7445375" cy="3205162"/>
          </a:xfrm>
        </p:spPr>
        <p:txBody>
          <a:bodyPr/>
          <a:lstStyle/>
          <a:p>
            <a:pPr eaLnBrk="1" hangingPunct="1">
              <a:buClr>
                <a:schemeClr val="tx2"/>
              </a:buClr>
            </a:pPr>
            <a:r>
              <a:rPr lang="zh-CN" altLang="en-US" dirty="0" smtClean="0">
                <a:solidFill>
                  <a:srgbClr val="FF3300"/>
                </a:solidFill>
                <a:effectLst>
                  <a:outerShdw blurRad="38100" dist="38100" dir="2700000" algn="tl">
                    <a:srgbClr val="C0C0C0"/>
                  </a:outerShdw>
                </a:effectLst>
                <a:latin typeface="Times New Roman" pitchFamily="18" charset="0"/>
                <a:ea typeface="宋体" pitchFamily="2" charset="-122"/>
              </a:rPr>
              <a:t>工作条件：</a:t>
            </a:r>
          </a:p>
          <a:p>
            <a:pPr eaLnBrk="1" hangingPunct="1"/>
            <a:r>
              <a:rPr lang="zh-CN" altLang="en-US" dirty="0" smtClean="0">
                <a:ea typeface="宋体" pitchFamily="2" charset="-122"/>
              </a:rPr>
              <a:t>   进入这种运行状态的必要条件是有</a:t>
            </a:r>
            <a:r>
              <a:rPr lang="zh-CN" altLang="en-US" dirty="0" smtClean="0">
                <a:solidFill>
                  <a:srgbClr val="A50021"/>
                </a:solidFill>
                <a:effectLst>
                  <a:outerShdw blurRad="38100" dist="38100" dir="2700000" algn="tl">
                    <a:srgbClr val="C0C0C0"/>
                  </a:outerShdw>
                </a:effectLst>
                <a:ea typeface="宋体" pitchFamily="2" charset="-122"/>
              </a:rPr>
              <a:t>位能性机械外力作用</a:t>
            </a:r>
            <a:r>
              <a:rPr lang="zh-CN" altLang="en-US" dirty="0" smtClean="0">
                <a:ea typeface="宋体" pitchFamily="2" charset="-122"/>
              </a:rPr>
              <a:t>在电机轴上，并使电机能在超过其同步转速</a:t>
            </a:r>
            <a:r>
              <a:rPr lang="en-US" altLang="zh-CN" i="1" dirty="0" smtClean="0">
                <a:latin typeface="Times New Roman" pitchFamily="18" charset="0"/>
                <a:ea typeface="宋体" pitchFamily="2" charset="-122"/>
              </a:rPr>
              <a:t>n</a:t>
            </a:r>
            <a:r>
              <a:rPr lang="en-US" altLang="zh-CN" baseline="-25000" dirty="0" smtClean="0">
                <a:latin typeface="Times New Roman" pitchFamily="18" charset="0"/>
                <a:ea typeface="宋体" pitchFamily="2" charset="-122"/>
              </a:rPr>
              <a:t>1</a:t>
            </a:r>
            <a:r>
              <a:rPr lang="zh-CN" altLang="en-US" dirty="0" smtClean="0">
                <a:ea typeface="宋体" pitchFamily="2" charset="-122"/>
              </a:rPr>
              <a:t>的情况下运行。</a:t>
            </a:r>
          </a:p>
          <a:p>
            <a:pPr eaLnBrk="1" hangingPunct="1"/>
            <a:r>
              <a:rPr lang="zh-CN" altLang="en-US" dirty="0" smtClean="0">
                <a:ea typeface="宋体" pitchFamily="2" charset="-122"/>
              </a:rPr>
              <a:t>   此时，如果</a:t>
            </a:r>
            <a:r>
              <a:rPr lang="zh-CN" altLang="en-US" dirty="0" smtClean="0">
                <a:latin typeface="Times New Roman" pitchFamily="18" charset="0"/>
                <a:ea typeface="宋体" pitchFamily="2" charset="-122"/>
              </a:rPr>
              <a:t>处于发电状态运行的电机转子回路再串入一个与 </a:t>
            </a:r>
            <a:r>
              <a:rPr lang="en-US" altLang="zh-CN" i="1" dirty="0" smtClean="0">
                <a:latin typeface="Times New Roman" pitchFamily="18" charset="0"/>
                <a:ea typeface="宋体" pitchFamily="2" charset="-122"/>
              </a:rPr>
              <a:t>sE</a:t>
            </a:r>
            <a:r>
              <a:rPr lang="en-US" altLang="zh-CN" baseline="-25000" dirty="0" smtClean="0">
                <a:latin typeface="Times New Roman" pitchFamily="18" charset="0"/>
                <a:ea typeface="宋体" pitchFamily="2" charset="-122"/>
              </a:rPr>
              <a:t>r0</a:t>
            </a:r>
            <a:r>
              <a:rPr lang="en-US" altLang="zh-CN" dirty="0" smtClean="0">
                <a:latin typeface="Times New Roman" pitchFamily="18" charset="0"/>
                <a:ea typeface="宋体" pitchFamily="2" charset="-122"/>
              </a:rPr>
              <a:t> </a:t>
            </a:r>
            <a:r>
              <a:rPr lang="zh-CN" altLang="en-US" dirty="0" smtClean="0">
                <a:latin typeface="Times New Roman" pitchFamily="18" charset="0"/>
                <a:ea typeface="宋体" pitchFamily="2" charset="-122"/>
              </a:rPr>
              <a:t>反相的附加电动势</a:t>
            </a:r>
            <a:r>
              <a:rPr lang="zh-CN" altLang="en-US" dirty="0" smtClean="0">
                <a:solidFill>
                  <a:srgbClr val="0000CC"/>
                </a:solidFill>
                <a:effectLst>
                  <a:outerShdw blurRad="38100" dist="38100" dir="2700000" algn="tl">
                    <a:srgbClr val="000000">
                      <a:alpha val="43137"/>
                    </a:srgbClr>
                  </a:outerShdw>
                </a:effectLst>
                <a:latin typeface="Times New Roman" pitchFamily="18" charset="0"/>
                <a:ea typeface="宋体" pitchFamily="2" charset="-122"/>
              </a:rPr>
              <a:t>＋</a:t>
            </a:r>
            <a:r>
              <a:rPr lang="en-US" altLang="zh-CN" i="1" dirty="0" err="1" smtClean="0">
                <a:solidFill>
                  <a:srgbClr val="0000CC"/>
                </a:solidFill>
                <a:effectLst>
                  <a:outerShdw blurRad="38100" dist="38100" dir="2700000" algn="tl">
                    <a:srgbClr val="000000">
                      <a:alpha val="43137"/>
                    </a:srgbClr>
                  </a:outerShdw>
                </a:effectLst>
                <a:latin typeface="Times New Roman" pitchFamily="18" charset="0"/>
                <a:ea typeface="宋体" pitchFamily="2" charset="-122"/>
              </a:rPr>
              <a:t>E</a:t>
            </a:r>
            <a:r>
              <a:rPr lang="en-US" altLang="zh-CN" baseline="-25000" dirty="0" err="1" smtClean="0">
                <a:solidFill>
                  <a:srgbClr val="0000CC"/>
                </a:solidFill>
                <a:effectLst>
                  <a:outerShdw blurRad="38100" dist="38100" dir="2700000" algn="tl">
                    <a:srgbClr val="000000">
                      <a:alpha val="43137"/>
                    </a:srgbClr>
                  </a:outerShdw>
                </a:effectLst>
                <a:latin typeface="Times New Roman" pitchFamily="18" charset="0"/>
                <a:ea typeface="宋体" pitchFamily="2" charset="-122"/>
              </a:rPr>
              <a:t>add</a:t>
            </a:r>
            <a:r>
              <a:rPr lang="en-US" altLang="zh-CN" dirty="0" smtClean="0">
                <a:solidFill>
                  <a:srgbClr val="0000CC"/>
                </a:solidFill>
                <a:effectLst>
                  <a:outerShdw blurRad="38100" dist="38100" dir="2700000" algn="tl">
                    <a:srgbClr val="000000">
                      <a:alpha val="43137"/>
                    </a:srgbClr>
                  </a:outerShdw>
                </a:effectLst>
                <a:latin typeface="Times New Roman" pitchFamily="18" charset="0"/>
                <a:ea typeface="宋体" pitchFamily="2" charset="-122"/>
              </a:rPr>
              <a:t> </a:t>
            </a:r>
            <a:r>
              <a:rPr lang="zh-CN" altLang="en-US" dirty="0" smtClean="0">
                <a:latin typeface="Times New Roman" pitchFamily="18" charset="0"/>
                <a:ea typeface="宋体" pitchFamily="2" charset="-122"/>
              </a:rPr>
              <a:t>，电机将在比未串入</a:t>
            </a:r>
            <a:r>
              <a:rPr lang="zh-CN" altLang="en-US" dirty="0" smtClean="0">
                <a:solidFill>
                  <a:srgbClr val="A50021"/>
                </a:solidFill>
                <a:latin typeface="Times New Roman" pitchFamily="18" charset="0"/>
                <a:ea typeface="宋体" pitchFamily="2" charset="-122"/>
              </a:rPr>
              <a:t>＋</a:t>
            </a:r>
            <a:r>
              <a:rPr lang="en-US" altLang="zh-CN" i="1" dirty="0" err="1" smtClean="0">
                <a:solidFill>
                  <a:srgbClr val="A50021"/>
                </a:solidFill>
                <a:latin typeface="Times New Roman" pitchFamily="18" charset="0"/>
                <a:ea typeface="宋体" pitchFamily="2" charset="-122"/>
              </a:rPr>
              <a:t>E</a:t>
            </a:r>
            <a:r>
              <a:rPr lang="en-US" altLang="zh-CN" baseline="-25000" dirty="0" err="1" smtClean="0">
                <a:solidFill>
                  <a:srgbClr val="A50021"/>
                </a:solidFill>
                <a:latin typeface="Times New Roman" pitchFamily="18" charset="0"/>
                <a:ea typeface="宋体" pitchFamily="2" charset="-122"/>
              </a:rPr>
              <a:t>add</a:t>
            </a:r>
            <a:r>
              <a:rPr lang="en-US" altLang="zh-CN" i="1" baseline="-25000" dirty="0" smtClean="0">
                <a:latin typeface="Times New Roman" pitchFamily="18" charset="0"/>
                <a:ea typeface="宋体" pitchFamily="2" charset="-122"/>
              </a:rPr>
              <a:t> </a:t>
            </a:r>
            <a:r>
              <a:rPr lang="zh-CN" altLang="en-US" dirty="0" smtClean="0">
                <a:latin typeface="Times New Roman" pitchFamily="18" charset="0"/>
                <a:ea typeface="宋体" pitchFamily="2" charset="-122"/>
              </a:rPr>
              <a:t>时的转速更高的状态下作回馈制动运行。</a:t>
            </a:r>
            <a:r>
              <a:rPr lang="zh-CN" altLang="en-US" dirty="0" smtClean="0">
                <a:solidFill>
                  <a:srgbClr val="C00000"/>
                </a:solidFill>
                <a:effectLst>
                  <a:outerShdw blurRad="38100" dist="38100" dir="2700000" algn="tl">
                    <a:srgbClr val="000000">
                      <a:alpha val="43137"/>
                    </a:srgbClr>
                  </a:outerShdw>
                </a:effectLst>
                <a:ea typeface="宋体" pitchFamily="2" charset="-122"/>
              </a:rPr>
              <a:t>典型的应用是风力发电机。</a:t>
            </a:r>
            <a:endParaRPr lang="zh-CN" altLang="en-US" dirty="0" smtClean="0">
              <a:effectLst>
                <a:outerShdw blurRad="38100" dist="38100" dir="2700000" algn="tl">
                  <a:srgbClr val="000000">
                    <a:alpha val="43137"/>
                  </a:srgbClr>
                </a:outerShdw>
              </a:effectLst>
              <a:latin typeface="Times New Roman" pitchFamily="18" charset="0"/>
              <a:ea typeface="宋体" pitchFamily="2" charset="-122"/>
            </a:endParaRPr>
          </a:p>
          <a:p>
            <a:pPr eaLnBrk="1" hangingPunct="1"/>
            <a:r>
              <a:rPr lang="zh-CN" altLang="en-US" dirty="0" smtClean="0">
                <a:solidFill>
                  <a:srgbClr val="FF3300"/>
                </a:solidFill>
                <a:effectLst>
                  <a:outerShdw blurRad="38100" dist="38100" dir="2700000" algn="tl">
                    <a:srgbClr val="C0C0C0"/>
                  </a:outerShdw>
                </a:effectLst>
                <a:latin typeface="Times New Roman" pitchFamily="18" charset="0"/>
                <a:ea typeface="宋体" pitchFamily="2" charset="-122"/>
              </a:rPr>
              <a:t>运行工况：</a:t>
            </a:r>
          </a:p>
          <a:p>
            <a:pPr eaLnBrk="1" hangingPunct="1"/>
            <a:r>
              <a:rPr lang="zh-CN" altLang="en-US" dirty="0" smtClean="0">
                <a:ea typeface="宋体" pitchFamily="2" charset="-122"/>
              </a:rPr>
              <a:t>   电机处在</a:t>
            </a:r>
            <a:r>
              <a:rPr lang="zh-CN" altLang="en-US" dirty="0" smtClean="0">
                <a:solidFill>
                  <a:srgbClr val="FF0000"/>
                </a:solidFill>
                <a:effectLst>
                  <a:outerShdw blurRad="38100" dist="38100" dir="2700000" algn="tl">
                    <a:srgbClr val="C0C0C0"/>
                  </a:outerShdw>
                </a:effectLst>
                <a:ea typeface="宋体" pitchFamily="2" charset="-122"/>
              </a:rPr>
              <a:t>发电</a:t>
            </a:r>
            <a:r>
              <a:rPr lang="zh-CN" altLang="en-US" dirty="0" smtClean="0">
                <a:ea typeface="宋体" pitchFamily="2" charset="-122"/>
              </a:rPr>
              <a:t>状态工作，</a:t>
            </a:r>
            <a:r>
              <a:rPr lang="en-US" altLang="zh-CN" i="1" dirty="0" smtClean="0">
                <a:latin typeface="Times New Roman" pitchFamily="18" charset="0"/>
                <a:ea typeface="宋体" pitchFamily="2" charset="-122"/>
              </a:rPr>
              <a:t>s </a:t>
            </a:r>
            <a:r>
              <a:rPr lang="en-US" altLang="en-US" dirty="0" smtClean="0">
                <a:effectLst>
                  <a:outerShdw blurRad="38100" dist="38100" dir="2700000" algn="tl">
                    <a:srgbClr val="C0C0C0"/>
                  </a:outerShdw>
                </a:effectLst>
                <a:latin typeface="Times New Roman" pitchFamily="18" charset="0"/>
                <a:ea typeface="宋体" pitchFamily="2" charset="-122"/>
              </a:rPr>
              <a:t>＜ </a:t>
            </a:r>
            <a:r>
              <a:rPr lang="en-US" altLang="zh-CN" dirty="0" smtClean="0">
                <a:latin typeface="Times New Roman" pitchFamily="18" charset="0"/>
                <a:ea typeface="宋体" pitchFamily="2" charset="-122"/>
              </a:rPr>
              <a:t>0</a:t>
            </a:r>
            <a:r>
              <a:rPr lang="zh-CN" altLang="en-US" dirty="0" smtClean="0">
                <a:ea typeface="宋体" pitchFamily="2" charset="-122"/>
              </a:rPr>
              <a:t>，电机功率由负载通过电机轴输入，经过机电能量变换分别从电机定子侧与转子侧馈送至电网。</a:t>
            </a:r>
          </a:p>
          <a:p>
            <a:pPr eaLnBrk="1" hangingPunct="1"/>
            <a:r>
              <a:rPr lang="zh-CN" altLang="en-US" dirty="0" smtClean="0">
                <a:solidFill>
                  <a:srgbClr val="FF0000"/>
                </a:solidFill>
                <a:effectLst>
                  <a:outerShdw blurRad="38100" dist="38100" dir="2700000" algn="tl">
                    <a:srgbClr val="C0C0C0"/>
                  </a:outerShdw>
                </a:effectLst>
                <a:ea typeface="宋体" pitchFamily="2" charset="-122"/>
              </a:rPr>
              <a:t>这时功率关系</a:t>
            </a:r>
            <a:r>
              <a:rPr lang="zh-CN" altLang="zh-CN" dirty="0" smtClean="0">
                <a:solidFill>
                  <a:srgbClr val="FF0000"/>
                </a:solidFill>
                <a:effectLst>
                  <a:outerShdw blurRad="38100" dist="38100" dir="2700000" algn="tl">
                    <a:srgbClr val="C0C0C0"/>
                  </a:outerShdw>
                </a:effectLst>
                <a:ea typeface="宋体" pitchFamily="2" charset="-122"/>
              </a:rPr>
              <a:t>:</a:t>
            </a:r>
          </a:p>
        </p:txBody>
      </p:sp>
      <p:graphicFrame>
        <p:nvGraphicFramePr>
          <p:cNvPr id="601092" name="Object 4"/>
          <p:cNvGraphicFramePr>
            <a:graphicFrameLocks noGrp="1"/>
          </p:cNvGraphicFramePr>
          <p:nvPr>
            <p:ph sz="quarter" idx="2"/>
          </p:nvPr>
        </p:nvGraphicFramePr>
        <p:xfrm>
          <a:off x="1716088" y="5059363"/>
          <a:ext cx="4133850" cy="885825"/>
        </p:xfrm>
        <a:graphic>
          <a:graphicData uri="http://schemas.openxmlformats.org/presentationml/2006/ole">
            <p:oleObj spid="_x0000_s31747" r:id="rId3" imgW="2463800" imgH="469900" progId="">
              <p:embed/>
            </p:oleObj>
          </a:graphicData>
        </a:graphic>
      </p:graphicFrame>
      <p:graphicFrame>
        <p:nvGraphicFramePr>
          <p:cNvPr id="601093" name="Object 5"/>
          <p:cNvGraphicFramePr>
            <a:graphicFrameLocks noGrp="1"/>
          </p:cNvGraphicFramePr>
          <p:nvPr>
            <p:ph sz="quarter" idx="3"/>
          </p:nvPr>
        </p:nvGraphicFramePr>
        <p:xfrm>
          <a:off x="1841500" y="4087813"/>
          <a:ext cx="2335213" cy="530225"/>
        </p:xfrm>
        <a:graphic>
          <a:graphicData uri="http://schemas.openxmlformats.org/presentationml/2006/ole">
            <p:oleObj spid="_x0000_s31748" r:id="rId4" imgW="1371005" imgH="253890" progId="">
              <p:embed/>
            </p:oleObj>
          </a:graphicData>
        </a:graphic>
      </p:graphicFrame>
      <p:pic>
        <p:nvPicPr>
          <p:cNvPr id="601094" name="Picture 6"/>
          <p:cNvPicPr>
            <a:picLocks noChangeAspect="1" noChangeArrowheads="1"/>
          </p:cNvPicPr>
          <p:nvPr/>
        </p:nvPicPr>
        <p:blipFill>
          <a:blip r:embed="rId5" cstate="print"/>
          <a:srcRect/>
          <a:stretch>
            <a:fillRect/>
          </a:stretch>
        </p:blipFill>
        <p:spPr bwMode="auto">
          <a:xfrm>
            <a:off x="5721350" y="3840163"/>
            <a:ext cx="3422650" cy="3017837"/>
          </a:xfrm>
          <a:prstGeom prst="rect">
            <a:avLst/>
          </a:prstGeom>
          <a:noFill/>
          <a:ln w="9525">
            <a:noFill/>
            <a:miter lim="800000"/>
            <a:headEnd/>
            <a:tailEnd/>
          </a:ln>
        </p:spPr>
      </p:pic>
      <p:graphicFrame>
        <p:nvGraphicFramePr>
          <p:cNvPr id="601095" name="Object 7"/>
          <p:cNvGraphicFramePr>
            <a:graphicFrameLocks/>
          </p:cNvGraphicFramePr>
          <p:nvPr/>
        </p:nvGraphicFramePr>
        <p:xfrm>
          <a:off x="1952625" y="6229350"/>
          <a:ext cx="1897063" cy="515938"/>
        </p:xfrm>
        <a:graphic>
          <a:graphicData uri="http://schemas.openxmlformats.org/presentationml/2006/ole">
            <p:oleObj spid="_x0000_s31750" r:id="rId6" imgW="876300" imgH="241300" progId="">
              <p:embed/>
            </p:oleObj>
          </a:graphicData>
        </a:graphic>
      </p:graphicFrame>
      <p:graphicFrame>
        <p:nvGraphicFramePr>
          <p:cNvPr id="601096" name="Object 8"/>
          <p:cNvGraphicFramePr>
            <a:graphicFrameLocks/>
          </p:cNvGraphicFramePr>
          <p:nvPr/>
        </p:nvGraphicFramePr>
        <p:xfrm>
          <a:off x="4216400" y="6218238"/>
          <a:ext cx="823913" cy="461962"/>
        </p:xfrm>
        <a:graphic>
          <a:graphicData uri="http://schemas.openxmlformats.org/presentationml/2006/ole">
            <p:oleObj spid="_x0000_s31751" r:id="rId7" imgW="380835" imgH="215806" progId="">
              <p:embed/>
            </p:oleObj>
          </a:graphicData>
        </a:graphic>
      </p:graphicFrame>
      <p:sp>
        <p:nvSpPr>
          <p:cNvPr id="601097" name="Text Box 9"/>
          <p:cNvSpPr txBox="1">
            <a:spLocks noChangeArrowheads="1"/>
          </p:cNvSpPr>
          <p:nvPr/>
        </p:nvSpPr>
        <p:spPr bwMode="auto">
          <a:xfrm>
            <a:off x="5332413" y="6216650"/>
            <a:ext cx="503237" cy="641350"/>
          </a:xfrm>
          <a:prstGeom prst="rect">
            <a:avLst/>
          </a:prstGeom>
          <a:noFill/>
          <a:ln w="9525">
            <a:noFill/>
            <a:miter lim="800000"/>
            <a:headEnd/>
            <a:tailEnd/>
          </a:ln>
        </p:spPr>
        <p:txBody>
          <a:bodyPr>
            <a:spAutoFit/>
          </a:bodyPr>
          <a:lstStyle/>
          <a:p>
            <a:pPr>
              <a:lnSpc>
                <a:spcPct val="100000"/>
              </a:lnSpc>
              <a:spcBef>
                <a:spcPct val="50000"/>
              </a:spcBef>
            </a:pPr>
            <a:r>
              <a:rPr lang="zh-CN" altLang="en-US" sz="1800">
                <a:solidFill>
                  <a:srgbClr val="A50021"/>
                </a:solidFill>
                <a:latin typeface="Comic Sans MS" pitchFamily="66" charset="0"/>
              </a:rPr>
              <a:t>下坡</a:t>
            </a:r>
          </a:p>
        </p:txBody>
      </p:sp>
      <p:pic>
        <p:nvPicPr>
          <p:cNvPr id="31753" name="Picture 7"/>
          <p:cNvPicPr>
            <a:picLocks noChangeAspect="1" noChangeArrowheads="1"/>
          </p:cNvPicPr>
          <p:nvPr/>
        </p:nvPicPr>
        <p:blipFill>
          <a:blip r:embed="rId8" cstate="print"/>
          <a:srcRect/>
          <a:stretch>
            <a:fillRect/>
          </a:stretch>
        </p:blipFill>
        <p:spPr bwMode="auto">
          <a:xfrm>
            <a:off x="6051550" y="5903913"/>
            <a:ext cx="523875" cy="285750"/>
          </a:xfrm>
          <a:prstGeom prst="rect">
            <a:avLst/>
          </a:prstGeom>
          <a:noFill/>
          <a:ln w="9525">
            <a:noFill/>
            <a:miter lim="800000"/>
            <a:headEnd/>
            <a:tailEnd/>
          </a:ln>
        </p:spPr>
      </p:pic>
      <p:sp>
        <p:nvSpPr>
          <p:cNvPr id="31754" name="Text Box 46"/>
          <p:cNvSpPr txBox="1">
            <a:spLocks noChangeArrowheads="1"/>
          </p:cNvSpPr>
          <p:nvPr/>
        </p:nvSpPr>
        <p:spPr bwMode="auto">
          <a:xfrm>
            <a:off x="0" y="3575050"/>
            <a:ext cx="1670050"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9" action="ppaction://hlinksldjump"/>
              </a:rPr>
              <a:t>8.3</a:t>
            </a:r>
            <a:r>
              <a:rPr lang="zh-CN" altLang="zh-CN" sz="1600">
                <a:solidFill>
                  <a:schemeClr val="tx1"/>
                </a:solidFill>
                <a:hlinkClick r:id="rId9" action="ppaction://hlinksldjump"/>
              </a:rPr>
              <a:t>绕线转子异步电机转子变频串级调速系统</a:t>
            </a:r>
            <a:endParaRPr lang="zh-CN" altLang="en-US" sz="1600">
              <a:solidFill>
                <a:schemeClr val="tx1"/>
              </a:solidFill>
              <a:latin typeface="Times New Roman" pitchFamily="18" charset="0"/>
            </a:endParaRPr>
          </a:p>
        </p:txBody>
      </p:sp>
      <p:sp>
        <p:nvSpPr>
          <p:cNvPr id="31755" name="Text Box 48"/>
          <p:cNvSpPr txBox="1">
            <a:spLocks noChangeArrowheads="1"/>
          </p:cNvSpPr>
          <p:nvPr/>
        </p:nvSpPr>
        <p:spPr bwMode="auto">
          <a:xfrm>
            <a:off x="0" y="2176463"/>
            <a:ext cx="1703388" cy="1077912"/>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10" action="ppaction://hlinksldjump"/>
              </a:rPr>
              <a:t>8.2</a:t>
            </a:r>
            <a:r>
              <a:rPr lang="zh-CN" altLang="zh-CN" sz="1600">
                <a:solidFill>
                  <a:schemeClr val="tx1"/>
                </a:solidFill>
                <a:hlinkClick r:id="rId10"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31756"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11" action="ppaction://hlinksldjump"/>
              </a:rPr>
              <a:t>8.1</a:t>
            </a:r>
            <a:r>
              <a:rPr lang="zh-CN" altLang="zh-CN" sz="1600">
                <a:solidFill>
                  <a:schemeClr val="tx1"/>
                </a:solidFill>
                <a:latin typeface="宋体" pitchFamily="2" charset="-122"/>
                <a:hlinkClick r:id="rId11" action="ppaction://hlinksldjump"/>
              </a:rPr>
              <a:t>绕线转子异步电机转子变频控制原理</a:t>
            </a:r>
            <a:endParaRPr lang="zh-CN" altLang="en-US" sz="1600">
              <a:solidFill>
                <a:schemeClr val="tx1"/>
              </a:solidFill>
              <a:latin typeface="宋体" pitchFamily="2" charset="-122"/>
            </a:endParaRPr>
          </a:p>
        </p:txBody>
      </p:sp>
      <p:sp>
        <p:nvSpPr>
          <p:cNvPr id="31757"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12" action="ppaction://hlinksldjump"/>
              </a:rPr>
              <a:t>8.4</a:t>
            </a:r>
            <a:r>
              <a:rPr lang="zh-CN" altLang="zh-CN" sz="1600">
                <a:solidFill>
                  <a:schemeClr val="tx1"/>
                </a:solidFill>
                <a:hlinkClick r:id="rId12"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1091">
                                            <p:txEl>
                                              <p:pRg st="0" end="0"/>
                                            </p:txEl>
                                          </p:spTgt>
                                        </p:tgtEl>
                                        <p:attrNameLst>
                                          <p:attrName>style.visibility</p:attrName>
                                        </p:attrNameLst>
                                      </p:cBhvr>
                                      <p:to>
                                        <p:strVal val="visible"/>
                                      </p:to>
                                    </p:set>
                                    <p:anim calcmode="lin" valueType="num">
                                      <p:cBhvr additive="base">
                                        <p:cTn id="7" dur="500" fill="hold"/>
                                        <p:tgtEl>
                                          <p:spTgt spid="6010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109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01091">
                                            <p:txEl>
                                              <p:pRg st="1" end="1"/>
                                            </p:txEl>
                                          </p:spTgt>
                                        </p:tgtEl>
                                        <p:attrNameLst>
                                          <p:attrName>style.visibility</p:attrName>
                                        </p:attrNameLst>
                                      </p:cBhvr>
                                      <p:to>
                                        <p:strVal val="visible"/>
                                      </p:to>
                                    </p:set>
                                    <p:anim calcmode="lin" valueType="num">
                                      <p:cBhvr additive="base">
                                        <p:cTn id="11" dur="500" fill="hold"/>
                                        <p:tgtEl>
                                          <p:spTgt spid="60109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0109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01091">
                                            <p:txEl>
                                              <p:pRg st="2" end="2"/>
                                            </p:txEl>
                                          </p:spTgt>
                                        </p:tgtEl>
                                        <p:attrNameLst>
                                          <p:attrName>style.visibility</p:attrName>
                                        </p:attrNameLst>
                                      </p:cBhvr>
                                      <p:to>
                                        <p:strVal val="visible"/>
                                      </p:to>
                                    </p:set>
                                    <p:anim calcmode="lin" valueType="num">
                                      <p:cBhvr additive="base">
                                        <p:cTn id="15" dur="500" fill="hold"/>
                                        <p:tgtEl>
                                          <p:spTgt spid="60109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010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01091">
                                            <p:txEl>
                                              <p:pRg st="3" end="3"/>
                                            </p:txEl>
                                          </p:spTgt>
                                        </p:tgtEl>
                                        <p:attrNameLst>
                                          <p:attrName>style.visibility</p:attrName>
                                        </p:attrNameLst>
                                      </p:cBhvr>
                                      <p:to>
                                        <p:strVal val="visible"/>
                                      </p:to>
                                    </p:set>
                                    <p:anim calcmode="lin" valueType="num">
                                      <p:cBhvr additive="base">
                                        <p:cTn id="21" dur="500" fill="hold"/>
                                        <p:tgtEl>
                                          <p:spTgt spid="60109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0109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01091">
                                            <p:txEl>
                                              <p:pRg st="4" end="4"/>
                                            </p:txEl>
                                          </p:spTgt>
                                        </p:tgtEl>
                                        <p:attrNameLst>
                                          <p:attrName>style.visibility</p:attrName>
                                        </p:attrNameLst>
                                      </p:cBhvr>
                                      <p:to>
                                        <p:strVal val="visible"/>
                                      </p:to>
                                    </p:set>
                                    <p:anim calcmode="lin" valueType="num">
                                      <p:cBhvr additive="base">
                                        <p:cTn id="25" dur="500" fill="hold"/>
                                        <p:tgtEl>
                                          <p:spTgt spid="60109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01091">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01091">
                                            <p:txEl>
                                              <p:pRg st="5" end="5"/>
                                            </p:txEl>
                                          </p:spTgt>
                                        </p:tgtEl>
                                        <p:attrNameLst>
                                          <p:attrName>style.visibility</p:attrName>
                                        </p:attrNameLst>
                                      </p:cBhvr>
                                      <p:to>
                                        <p:strVal val="visible"/>
                                      </p:to>
                                    </p:set>
                                    <p:anim calcmode="lin" valueType="num">
                                      <p:cBhvr additive="base">
                                        <p:cTn id="29" dur="500" fill="hold"/>
                                        <p:tgtEl>
                                          <p:spTgt spid="60109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0109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01093"/>
                                        </p:tgtEl>
                                        <p:attrNameLst>
                                          <p:attrName>style.visibility</p:attrName>
                                        </p:attrNameLst>
                                      </p:cBhvr>
                                      <p:to>
                                        <p:strVal val="visible"/>
                                      </p:to>
                                    </p:set>
                                    <p:anim calcmode="lin" valueType="num">
                                      <p:cBhvr additive="base">
                                        <p:cTn id="35" dur="500" fill="hold"/>
                                        <p:tgtEl>
                                          <p:spTgt spid="601093"/>
                                        </p:tgtEl>
                                        <p:attrNameLst>
                                          <p:attrName>ppt_x</p:attrName>
                                        </p:attrNameLst>
                                      </p:cBhvr>
                                      <p:tavLst>
                                        <p:tav tm="0">
                                          <p:val>
                                            <p:strVal val="#ppt_x"/>
                                          </p:val>
                                        </p:tav>
                                        <p:tav tm="100000">
                                          <p:val>
                                            <p:strVal val="#ppt_x"/>
                                          </p:val>
                                        </p:tav>
                                      </p:tavLst>
                                    </p:anim>
                                    <p:anim calcmode="lin" valueType="num">
                                      <p:cBhvr additive="base">
                                        <p:cTn id="36" dur="500" fill="hold"/>
                                        <p:tgtEl>
                                          <p:spTgt spid="601093"/>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601094"/>
                                        </p:tgtEl>
                                        <p:attrNameLst>
                                          <p:attrName>style.visibility</p:attrName>
                                        </p:attrNameLst>
                                      </p:cBhvr>
                                      <p:to>
                                        <p:strVal val="visible"/>
                                      </p:to>
                                    </p:set>
                                    <p:anim calcmode="lin" valueType="num">
                                      <p:cBhvr additive="base">
                                        <p:cTn id="41" dur="500" fill="hold"/>
                                        <p:tgtEl>
                                          <p:spTgt spid="601094"/>
                                        </p:tgtEl>
                                        <p:attrNameLst>
                                          <p:attrName>ppt_x</p:attrName>
                                        </p:attrNameLst>
                                      </p:cBhvr>
                                      <p:tavLst>
                                        <p:tav tm="0">
                                          <p:val>
                                            <p:strVal val="#ppt_x"/>
                                          </p:val>
                                        </p:tav>
                                        <p:tav tm="100000">
                                          <p:val>
                                            <p:strVal val="#ppt_x"/>
                                          </p:val>
                                        </p:tav>
                                      </p:tavLst>
                                    </p:anim>
                                    <p:anim calcmode="lin" valueType="num">
                                      <p:cBhvr additive="base">
                                        <p:cTn id="42" dur="500" fill="hold"/>
                                        <p:tgtEl>
                                          <p:spTgt spid="60109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601092"/>
                                        </p:tgtEl>
                                        <p:attrNameLst>
                                          <p:attrName>style.visibility</p:attrName>
                                        </p:attrNameLst>
                                      </p:cBhvr>
                                      <p:to>
                                        <p:strVal val="visible"/>
                                      </p:to>
                                    </p:set>
                                    <p:anim calcmode="lin" valueType="num">
                                      <p:cBhvr additive="base">
                                        <p:cTn id="47" dur="500" fill="hold"/>
                                        <p:tgtEl>
                                          <p:spTgt spid="601092"/>
                                        </p:tgtEl>
                                        <p:attrNameLst>
                                          <p:attrName>ppt_x</p:attrName>
                                        </p:attrNameLst>
                                      </p:cBhvr>
                                      <p:tavLst>
                                        <p:tav tm="0">
                                          <p:val>
                                            <p:strVal val="#ppt_x"/>
                                          </p:val>
                                        </p:tav>
                                        <p:tav tm="100000">
                                          <p:val>
                                            <p:strVal val="#ppt_x"/>
                                          </p:val>
                                        </p:tav>
                                      </p:tavLst>
                                    </p:anim>
                                    <p:anim calcmode="lin" valueType="num">
                                      <p:cBhvr additive="base">
                                        <p:cTn id="48" dur="500" fill="hold"/>
                                        <p:tgtEl>
                                          <p:spTgt spid="601092"/>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601095"/>
                                        </p:tgtEl>
                                        <p:attrNameLst>
                                          <p:attrName>style.visibility</p:attrName>
                                        </p:attrNameLst>
                                      </p:cBhvr>
                                      <p:to>
                                        <p:strVal val="visible"/>
                                      </p:to>
                                    </p:set>
                                    <p:anim calcmode="lin" valueType="num">
                                      <p:cBhvr additive="base">
                                        <p:cTn id="53" dur="500" fill="hold"/>
                                        <p:tgtEl>
                                          <p:spTgt spid="601095"/>
                                        </p:tgtEl>
                                        <p:attrNameLst>
                                          <p:attrName>ppt_x</p:attrName>
                                        </p:attrNameLst>
                                      </p:cBhvr>
                                      <p:tavLst>
                                        <p:tav tm="0">
                                          <p:val>
                                            <p:strVal val="#ppt_x"/>
                                          </p:val>
                                        </p:tav>
                                        <p:tav tm="100000">
                                          <p:val>
                                            <p:strVal val="#ppt_x"/>
                                          </p:val>
                                        </p:tav>
                                      </p:tavLst>
                                    </p:anim>
                                    <p:anim calcmode="lin" valueType="num">
                                      <p:cBhvr additive="base">
                                        <p:cTn id="54" dur="500" fill="hold"/>
                                        <p:tgtEl>
                                          <p:spTgt spid="601095"/>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601096"/>
                                        </p:tgtEl>
                                        <p:attrNameLst>
                                          <p:attrName>style.visibility</p:attrName>
                                        </p:attrNameLst>
                                      </p:cBhvr>
                                      <p:to>
                                        <p:strVal val="visible"/>
                                      </p:to>
                                    </p:set>
                                    <p:anim calcmode="lin" valueType="num">
                                      <p:cBhvr additive="base">
                                        <p:cTn id="57" dur="500" fill="hold"/>
                                        <p:tgtEl>
                                          <p:spTgt spid="601096"/>
                                        </p:tgtEl>
                                        <p:attrNameLst>
                                          <p:attrName>ppt_x</p:attrName>
                                        </p:attrNameLst>
                                      </p:cBhvr>
                                      <p:tavLst>
                                        <p:tav tm="0">
                                          <p:val>
                                            <p:strVal val="#ppt_x"/>
                                          </p:val>
                                        </p:tav>
                                        <p:tav tm="100000">
                                          <p:val>
                                            <p:strVal val="#ppt_x"/>
                                          </p:val>
                                        </p:tav>
                                      </p:tavLst>
                                    </p:anim>
                                    <p:anim calcmode="lin" valueType="num">
                                      <p:cBhvr additive="base">
                                        <p:cTn id="58" dur="500" fill="hold"/>
                                        <p:tgtEl>
                                          <p:spTgt spid="601096"/>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601097"/>
                                        </p:tgtEl>
                                        <p:attrNameLst>
                                          <p:attrName>style.visibility</p:attrName>
                                        </p:attrNameLst>
                                      </p:cBhvr>
                                      <p:to>
                                        <p:strVal val="visible"/>
                                      </p:to>
                                    </p:set>
                                    <p:anim calcmode="lin" valueType="num">
                                      <p:cBhvr additive="base">
                                        <p:cTn id="63" dur="500" fill="hold"/>
                                        <p:tgtEl>
                                          <p:spTgt spid="601097"/>
                                        </p:tgtEl>
                                        <p:attrNameLst>
                                          <p:attrName>ppt_x</p:attrName>
                                        </p:attrNameLst>
                                      </p:cBhvr>
                                      <p:tavLst>
                                        <p:tav tm="0">
                                          <p:val>
                                            <p:strVal val="#ppt_x"/>
                                          </p:val>
                                        </p:tav>
                                        <p:tav tm="100000">
                                          <p:val>
                                            <p:strVal val="#ppt_x"/>
                                          </p:val>
                                        </p:tav>
                                      </p:tavLst>
                                    </p:anim>
                                    <p:anim calcmode="lin" valueType="num">
                                      <p:cBhvr additive="base">
                                        <p:cTn id="64" dur="500" fill="hold"/>
                                        <p:tgtEl>
                                          <p:spTgt spid="6010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109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xfrm>
            <a:off x="1684338" y="182563"/>
            <a:ext cx="6870700" cy="700087"/>
          </a:xfrm>
        </p:spPr>
        <p:txBody>
          <a:bodyPr/>
          <a:lstStyle/>
          <a:p>
            <a:pPr eaLnBrk="1" hangingPunct="1"/>
            <a:r>
              <a:rPr lang="en-US" altLang="zh-CN" smtClean="0">
                <a:latin typeface="Times New Roman" pitchFamily="18" charset="0"/>
                <a:ea typeface="宋体" pitchFamily="2" charset="-122"/>
              </a:rPr>
              <a:t>4. </a:t>
            </a:r>
            <a:r>
              <a:rPr lang="zh-CN" altLang="en-US" smtClean="0">
                <a:latin typeface="Times New Roman" pitchFamily="18" charset="0"/>
                <a:ea typeface="宋体" pitchFamily="2" charset="-122"/>
              </a:rPr>
              <a:t>电机在次同步转速下作发电（回馈制动）运行</a:t>
            </a:r>
          </a:p>
        </p:txBody>
      </p:sp>
      <p:sp>
        <p:nvSpPr>
          <p:cNvPr id="603139" name="Rectangle 3"/>
          <p:cNvSpPr>
            <a:spLocks noGrp="1" noChangeArrowheads="1"/>
          </p:cNvSpPr>
          <p:nvPr>
            <p:ph type="body" sz="half" idx="1"/>
          </p:nvPr>
        </p:nvSpPr>
        <p:spPr>
          <a:xfrm>
            <a:off x="1698625" y="857250"/>
            <a:ext cx="7445375" cy="3103563"/>
          </a:xfrm>
          <a:solidFill>
            <a:schemeClr val="bg1"/>
          </a:solidFill>
        </p:spPr>
        <p:txBody>
          <a:bodyPr/>
          <a:lstStyle/>
          <a:p>
            <a:pPr eaLnBrk="1" hangingPunct="1">
              <a:lnSpc>
                <a:spcPct val="80000"/>
              </a:lnSpc>
              <a:buClr>
                <a:schemeClr val="tx2"/>
              </a:buClr>
            </a:pPr>
            <a:r>
              <a:rPr lang="zh-CN" altLang="en-US" dirty="0" smtClean="0">
                <a:solidFill>
                  <a:srgbClr val="FF3300"/>
                </a:solidFill>
                <a:effectLst>
                  <a:outerShdw blurRad="38100" dist="38100" dir="2700000" algn="tl">
                    <a:srgbClr val="C0C0C0"/>
                  </a:outerShdw>
                </a:effectLst>
                <a:latin typeface="Times New Roman" pitchFamily="18" charset="0"/>
                <a:ea typeface="宋体" pitchFamily="2" charset="-122"/>
              </a:rPr>
              <a:t>工作条件：</a:t>
            </a:r>
          </a:p>
          <a:p>
            <a:pPr eaLnBrk="1" hangingPunct="1">
              <a:lnSpc>
                <a:spcPct val="80000"/>
              </a:lnSpc>
            </a:pPr>
            <a:r>
              <a:rPr lang="zh-CN" altLang="en-US" dirty="0" smtClean="0">
                <a:latin typeface="Times New Roman" pitchFamily="18" charset="0"/>
                <a:ea typeface="宋体" pitchFamily="2" charset="-122"/>
              </a:rPr>
              <a:t>     很多工作机械为了提高其生产率，希望电力拖动装置能缩短减速和停车的时间，因此</a:t>
            </a:r>
            <a:r>
              <a:rPr lang="zh-CN" altLang="en-US" dirty="0" smtClean="0">
                <a:solidFill>
                  <a:srgbClr val="0000CC"/>
                </a:solidFill>
                <a:effectLst>
                  <a:outerShdw blurRad="38100" dist="38100" dir="2700000" algn="tl">
                    <a:srgbClr val="000000">
                      <a:alpha val="43137"/>
                    </a:srgbClr>
                  </a:outerShdw>
                </a:effectLst>
                <a:latin typeface="Times New Roman" pitchFamily="18" charset="0"/>
                <a:ea typeface="宋体" pitchFamily="2" charset="-122"/>
              </a:rPr>
              <a:t>必须使运行在低于同步转速电动状态的电机切换到制动状态下工作</a:t>
            </a:r>
            <a:r>
              <a:rPr lang="zh-CN" altLang="en-US" dirty="0" smtClean="0">
                <a:latin typeface="Times New Roman" pitchFamily="18" charset="0"/>
                <a:ea typeface="宋体" pitchFamily="2" charset="-122"/>
              </a:rPr>
              <a:t>。</a:t>
            </a:r>
          </a:p>
          <a:p>
            <a:pPr eaLnBrk="1" hangingPunct="1">
              <a:lnSpc>
                <a:spcPct val="110000"/>
              </a:lnSpc>
            </a:pPr>
            <a:r>
              <a:rPr lang="zh-CN" altLang="en-US" dirty="0" smtClean="0">
                <a:latin typeface="Times New Roman" pitchFamily="18" charset="0"/>
                <a:ea typeface="宋体" pitchFamily="2" charset="-122"/>
              </a:rPr>
              <a:t>     设电机原在低于同步转速下作电动运行，其转子侧已加入一定的</a:t>
            </a:r>
            <a:r>
              <a:rPr lang="en-US" altLang="zh-CN" dirty="0" smtClean="0">
                <a:solidFill>
                  <a:srgbClr val="0000CC"/>
                </a:solidFill>
                <a:effectLst>
                  <a:outerShdw blurRad="38100" dist="38100" dir="2700000" algn="tl">
                    <a:srgbClr val="000000">
                      <a:alpha val="43137"/>
                    </a:srgbClr>
                  </a:outerShdw>
                </a:effectLst>
                <a:latin typeface="Times New Roman" pitchFamily="18" charset="0"/>
                <a:ea typeface="宋体" pitchFamily="2" charset="-122"/>
              </a:rPr>
              <a:t>– </a:t>
            </a:r>
            <a:r>
              <a:rPr lang="en-US" altLang="zh-CN" i="1" dirty="0" err="1" smtClean="0">
                <a:solidFill>
                  <a:srgbClr val="0000CC"/>
                </a:solidFill>
                <a:effectLst>
                  <a:outerShdw blurRad="38100" dist="38100" dir="2700000" algn="tl">
                    <a:srgbClr val="000000">
                      <a:alpha val="43137"/>
                    </a:srgbClr>
                  </a:outerShdw>
                </a:effectLst>
                <a:latin typeface="Times New Roman" pitchFamily="18" charset="0"/>
                <a:ea typeface="宋体" pitchFamily="2" charset="-122"/>
              </a:rPr>
              <a:t>E</a:t>
            </a:r>
            <a:r>
              <a:rPr lang="en-US" altLang="zh-CN" baseline="-25000" dirty="0" err="1" smtClean="0">
                <a:solidFill>
                  <a:srgbClr val="0000CC"/>
                </a:solidFill>
                <a:effectLst>
                  <a:outerShdw blurRad="38100" dist="38100" dir="2700000" algn="tl">
                    <a:srgbClr val="000000">
                      <a:alpha val="43137"/>
                    </a:srgbClr>
                  </a:outerShdw>
                </a:effectLst>
                <a:latin typeface="Times New Roman" pitchFamily="18" charset="0"/>
                <a:ea typeface="宋体" pitchFamily="2" charset="-122"/>
              </a:rPr>
              <a:t>add</a:t>
            </a:r>
            <a:r>
              <a:rPr lang="en-US" altLang="zh-CN" dirty="0" smtClean="0">
                <a:solidFill>
                  <a:srgbClr val="0000CC"/>
                </a:solidFill>
                <a:effectLst>
                  <a:outerShdw blurRad="38100" dist="38100" dir="2700000" algn="tl">
                    <a:srgbClr val="000000">
                      <a:alpha val="43137"/>
                    </a:srgbClr>
                  </a:outerShdw>
                </a:effectLst>
                <a:latin typeface="Times New Roman" pitchFamily="18" charset="0"/>
                <a:ea typeface="宋体" pitchFamily="2" charset="-122"/>
              </a:rPr>
              <a:t> </a:t>
            </a:r>
            <a:r>
              <a:rPr lang="zh-CN" altLang="en-US" dirty="0" smtClean="0">
                <a:latin typeface="Times New Roman" pitchFamily="18" charset="0"/>
                <a:ea typeface="宋体" pitchFamily="2" charset="-122"/>
              </a:rPr>
              <a:t>。要使之进入制动状态，可以在电机转子侧突加一个反相的附加电动势。</a:t>
            </a:r>
          </a:p>
          <a:p>
            <a:pPr eaLnBrk="1" hangingPunct="1">
              <a:lnSpc>
                <a:spcPct val="80000"/>
              </a:lnSpc>
            </a:pPr>
            <a:r>
              <a:rPr lang="zh-CN" altLang="en-US" dirty="0" smtClean="0">
                <a:solidFill>
                  <a:srgbClr val="FF3300"/>
                </a:solidFill>
                <a:effectLst>
                  <a:outerShdw blurRad="38100" dist="38100" dir="2700000" algn="tl">
                    <a:srgbClr val="C0C0C0"/>
                  </a:outerShdw>
                </a:effectLst>
                <a:latin typeface="Times New Roman" pitchFamily="18" charset="0"/>
                <a:ea typeface="宋体" pitchFamily="2" charset="-122"/>
              </a:rPr>
              <a:t>运行工况：</a:t>
            </a:r>
          </a:p>
          <a:p>
            <a:pPr eaLnBrk="1" hangingPunct="1">
              <a:lnSpc>
                <a:spcPct val="125000"/>
              </a:lnSpc>
            </a:pPr>
            <a:r>
              <a:rPr lang="zh-CN" altLang="en-US" dirty="0" smtClean="0">
                <a:latin typeface="Times New Roman" pitchFamily="18" charset="0"/>
                <a:ea typeface="宋体" pitchFamily="2" charset="-122"/>
              </a:rPr>
              <a:t>     在低于同步转速下作电动运行，使 </a:t>
            </a:r>
            <a:r>
              <a:rPr lang="en-US" altLang="zh-CN" dirty="0" smtClean="0">
                <a:latin typeface="Times New Roman" pitchFamily="18" charset="0"/>
                <a:ea typeface="宋体" pitchFamily="2" charset="-122"/>
              </a:rPr>
              <a:t>|- </a:t>
            </a:r>
            <a:r>
              <a:rPr lang="en-US" altLang="zh-CN" i="1" dirty="0" err="1" smtClean="0">
                <a:latin typeface="Times New Roman" pitchFamily="18" charset="0"/>
                <a:ea typeface="宋体" pitchFamily="2" charset="-122"/>
              </a:rPr>
              <a:t>E</a:t>
            </a:r>
            <a:r>
              <a:rPr lang="en-US" altLang="zh-CN" baseline="-25000" dirty="0" err="1" smtClean="0">
                <a:latin typeface="Times New Roman" pitchFamily="18" charset="0"/>
                <a:ea typeface="宋体" pitchFamily="2" charset="-122"/>
              </a:rPr>
              <a:t>add</a:t>
            </a:r>
            <a:r>
              <a:rPr lang="en-US" altLang="zh-CN" dirty="0" smtClean="0">
                <a:latin typeface="Times New Roman" pitchFamily="18" charset="0"/>
                <a:ea typeface="宋体" pitchFamily="2" charset="-122"/>
              </a:rPr>
              <a:t>| </a:t>
            </a:r>
            <a:r>
              <a:rPr lang="zh-CN" altLang="en-US" dirty="0" smtClean="0">
                <a:latin typeface="Times New Roman" pitchFamily="18" charset="0"/>
                <a:ea typeface="宋体" pitchFamily="2" charset="-122"/>
              </a:rPr>
              <a:t>大于制动初瞬的</a:t>
            </a:r>
            <a:r>
              <a:rPr lang="en-US" altLang="zh-CN" i="1" dirty="0" smtClean="0">
                <a:latin typeface="Times New Roman" pitchFamily="18" charset="0"/>
                <a:ea typeface="宋体" pitchFamily="2" charset="-122"/>
              </a:rPr>
              <a:t>sE</a:t>
            </a:r>
            <a:r>
              <a:rPr lang="en-US" altLang="zh-CN" baseline="-25000" dirty="0" smtClean="0">
                <a:latin typeface="Times New Roman" pitchFamily="18" charset="0"/>
                <a:ea typeface="宋体" pitchFamily="2" charset="-122"/>
              </a:rPr>
              <a:t>r0 </a:t>
            </a:r>
            <a:r>
              <a:rPr lang="zh-CN" altLang="en-US" dirty="0" smtClean="0">
                <a:latin typeface="Times New Roman" pitchFamily="18" charset="0"/>
                <a:ea typeface="宋体" pitchFamily="2" charset="-122"/>
              </a:rPr>
              <a:t>，电机定子侧输出功率给电网，电机成为发电机处于制动状态工作，并产生制动转矩以加快减速停车过程。</a:t>
            </a:r>
            <a:endParaRPr lang="zh-CN" altLang="en-US" dirty="0" smtClean="0">
              <a:ea typeface="宋体" pitchFamily="2" charset="-122"/>
            </a:endParaRPr>
          </a:p>
          <a:p>
            <a:pPr eaLnBrk="1" hangingPunct="1">
              <a:lnSpc>
                <a:spcPct val="80000"/>
              </a:lnSpc>
              <a:buClr>
                <a:schemeClr val="tx1"/>
              </a:buClr>
            </a:pPr>
            <a:r>
              <a:rPr lang="zh-CN" altLang="en-US" dirty="0" smtClean="0">
                <a:solidFill>
                  <a:srgbClr val="FF0000"/>
                </a:solidFill>
                <a:effectLst>
                  <a:outerShdw blurRad="38100" dist="38100" dir="2700000" algn="tl">
                    <a:srgbClr val="C0C0C0"/>
                  </a:outerShdw>
                </a:effectLst>
                <a:ea typeface="宋体" pitchFamily="2" charset="-122"/>
              </a:rPr>
              <a:t>这时功率关系</a:t>
            </a:r>
            <a:r>
              <a:rPr lang="en-US" altLang="zh-CN" dirty="0" smtClean="0">
                <a:solidFill>
                  <a:srgbClr val="FF0000"/>
                </a:solidFill>
                <a:effectLst>
                  <a:outerShdw blurRad="38100" dist="38100" dir="2700000" algn="tl">
                    <a:srgbClr val="C0C0C0"/>
                  </a:outerShdw>
                </a:effectLst>
                <a:ea typeface="宋体" pitchFamily="2" charset="-122"/>
              </a:rPr>
              <a:t>:</a:t>
            </a:r>
          </a:p>
        </p:txBody>
      </p:sp>
      <p:graphicFrame>
        <p:nvGraphicFramePr>
          <p:cNvPr id="603140" name="Object 4"/>
          <p:cNvGraphicFramePr>
            <a:graphicFrameLocks noGrp="1"/>
          </p:cNvGraphicFramePr>
          <p:nvPr>
            <p:ph sz="quarter" idx="2"/>
          </p:nvPr>
        </p:nvGraphicFramePr>
        <p:xfrm>
          <a:off x="1712913" y="4984750"/>
          <a:ext cx="3794125" cy="936625"/>
        </p:xfrm>
        <a:graphic>
          <a:graphicData uri="http://schemas.openxmlformats.org/presentationml/2006/ole">
            <p:oleObj spid="_x0000_s32771" r:id="rId3" imgW="2514600" imgH="495300" progId="">
              <p:embed/>
            </p:oleObj>
          </a:graphicData>
        </a:graphic>
      </p:graphicFrame>
      <p:graphicFrame>
        <p:nvGraphicFramePr>
          <p:cNvPr id="603141" name="Object 5"/>
          <p:cNvGraphicFramePr>
            <a:graphicFrameLocks noGrp="1"/>
          </p:cNvGraphicFramePr>
          <p:nvPr>
            <p:ph sz="quarter" idx="3"/>
          </p:nvPr>
        </p:nvGraphicFramePr>
        <p:xfrm>
          <a:off x="1771650" y="4430713"/>
          <a:ext cx="2951163" cy="476250"/>
        </p:xfrm>
        <a:graphic>
          <a:graphicData uri="http://schemas.openxmlformats.org/presentationml/2006/ole">
            <p:oleObj spid="_x0000_s32772" r:id="rId4" imgW="1383699" imgH="253890" progId="">
              <p:embed/>
            </p:oleObj>
          </a:graphicData>
        </a:graphic>
      </p:graphicFrame>
      <p:pic>
        <p:nvPicPr>
          <p:cNvPr id="603142" name="Picture 6"/>
          <p:cNvPicPr>
            <a:picLocks noChangeAspect="1" noChangeArrowheads="1"/>
          </p:cNvPicPr>
          <p:nvPr/>
        </p:nvPicPr>
        <p:blipFill>
          <a:blip r:embed="rId5" cstate="print"/>
          <a:srcRect/>
          <a:stretch>
            <a:fillRect/>
          </a:stretch>
        </p:blipFill>
        <p:spPr bwMode="auto">
          <a:xfrm>
            <a:off x="5421313" y="4159250"/>
            <a:ext cx="3722687" cy="2698750"/>
          </a:xfrm>
          <a:prstGeom prst="rect">
            <a:avLst/>
          </a:prstGeom>
          <a:noFill/>
          <a:ln w="9525">
            <a:noFill/>
            <a:miter lim="800000"/>
            <a:headEnd/>
            <a:tailEnd/>
          </a:ln>
        </p:spPr>
      </p:pic>
      <p:graphicFrame>
        <p:nvGraphicFramePr>
          <p:cNvPr id="603143" name="Object 7"/>
          <p:cNvGraphicFramePr>
            <a:graphicFrameLocks/>
          </p:cNvGraphicFramePr>
          <p:nvPr/>
        </p:nvGraphicFramePr>
        <p:xfrm>
          <a:off x="1738313" y="6243638"/>
          <a:ext cx="3609975" cy="514350"/>
        </p:xfrm>
        <a:graphic>
          <a:graphicData uri="http://schemas.openxmlformats.org/presentationml/2006/ole">
            <p:oleObj spid="_x0000_s32774" r:id="rId6" imgW="1802618" imgH="241195" progId="">
              <p:embed/>
            </p:oleObj>
          </a:graphicData>
        </a:graphic>
      </p:graphicFrame>
      <p:sp>
        <p:nvSpPr>
          <p:cNvPr id="603144" name="Text Box 8"/>
          <p:cNvSpPr txBox="1">
            <a:spLocks noChangeArrowheads="1"/>
          </p:cNvSpPr>
          <p:nvPr/>
        </p:nvSpPr>
        <p:spPr bwMode="auto">
          <a:xfrm>
            <a:off x="4876800" y="6027738"/>
            <a:ext cx="935038" cy="366712"/>
          </a:xfrm>
          <a:prstGeom prst="rect">
            <a:avLst/>
          </a:prstGeom>
          <a:noFill/>
          <a:ln w="9525">
            <a:noFill/>
            <a:miter lim="800000"/>
          </a:ln>
          <a:effectLst/>
        </p:spPr>
        <p:txBody>
          <a:bodyPr>
            <a:spAutoFit/>
          </a:bodyPr>
          <a:lstStyle/>
          <a:p>
            <a:pPr>
              <a:spcBef>
                <a:spcPct val="50000"/>
              </a:spcBef>
              <a:buFontTx/>
              <a:buNone/>
              <a:defRPr/>
            </a:pPr>
            <a:r>
              <a:rPr lang="zh-CN" altLang="en-US" sz="1800" dirty="0">
                <a:solidFill>
                  <a:srgbClr val="A50021"/>
                </a:solidFill>
                <a:effectLst>
                  <a:outerShdw blurRad="38100" dist="38100" dir="2700000" algn="tl">
                    <a:srgbClr val="C0C0C0"/>
                  </a:outerShdw>
                </a:effectLst>
                <a:latin typeface="Comic Sans MS" panose="030F0702030302020204" pitchFamily="66" charset="0"/>
              </a:rPr>
              <a:t>负值</a:t>
            </a:r>
          </a:p>
        </p:txBody>
      </p:sp>
      <p:sp>
        <p:nvSpPr>
          <p:cNvPr id="32776" name="Text Box 46"/>
          <p:cNvSpPr txBox="1">
            <a:spLocks noChangeArrowheads="1"/>
          </p:cNvSpPr>
          <p:nvPr/>
        </p:nvSpPr>
        <p:spPr bwMode="auto">
          <a:xfrm>
            <a:off x="0" y="3575050"/>
            <a:ext cx="1670050"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7" action="ppaction://hlinksldjump"/>
              </a:rPr>
              <a:t>8.3</a:t>
            </a:r>
            <a:r>
              <a:rPr lang="zh-CN" altLang="zh-CN" sz="1600">
                <a:solidFill>
                  <a:schemeClr val="tx1"/>
                </a:solidFill>
                <a:hlinkClick r:id="rId7" action="ppaction://hlinksldjump"/>
              </a:rPr>
              <a:t>绕线转子异步电机转子变频串级调速系统</a:t>
            </a:r>
            <a:endParaRPr lang="zh-CN" altLang="en-US" sz="1600">
              <a:solidFill>
                <a:schemeClr val="tx1"/>
              </a:solidFill>
              <a:latin typeface="Times New Roman" pitchFamily="18" charset="0"/>
            </a:endParaRPr>
          </a:p>
        </p:txBody>
      </p:sp>
      <p:sp>
        <p:nvSpPr>
          <p:cNvPr id="32777" name="Text Box 48"/>
          <p:cNvSpPr txBox="1">
            <a:spLocks noChangeArrowheads="1"/>
          </p:cNvSpPr>
          <p:nvPr/>
        </p:nvSpPr>
        <p:spPr bwMode="auto">
          <a:xfrm>
            <a:off x="0" y="2176463"/>
            <a:ext cx="1703388" cy="1077912"/>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8" action="ppaction://hlinksldjump"/>
              </a:rPr>
              <a:t>8.2</a:t>
            </a:r>
            <a:r>
              <a:rPr lang="zh-CN" altLang="zh-CN" sz="1600">
                <a:solidFill>
                  <a:schemeClr val="tx1"/>
                </a:solidFill>
                <a:hlinkClick r:id="rId8"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32778"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9" action="ppaction://hlinksldjump"/>
              </a:rPr>
              <a:t>8.1</a:t>
            </a:r>
            <a:r>
              <a:rPr lang="zh-CN" altLang="zh-CN" sz="1600">
                <a:solidFill>
                  <a:schemeClr val="tx1"/>
                </a:solidFill>
                <a:latin typeface="宋体" pitchFamily="2" charset="-122"/>
                <a:hlinkClick r:id="rId9" action="ppaction://hlinksldjump"/>
              </a:rPr>
              <a:t>绕线转子异步电机转子变频控制原理</a:t>
            </a:r>
            <a:endParaRPr lang="zh-CN" altLang="en-US" sz="1600">
              <a:solidFill>
                <a:schemeClr val="tx1"/>
              </a:solidFill>
              <a:latin typeface="宋体" pitchFamily="2" charset="-122"/>
            </a:endParaRPr>
          </a:p>
        </p:txBody>
      </p:sp>
      <p:sp>
        <p:nvSpPr>
          <p:cNvPr id="32779"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10" action="ppaction://hlinksldjump"/>
              </a:rPr>
              <a:t>8.4</a:t>
            </a:r>
            <a:r>
              <a:rPr lang="zh-CN" altLang="zh-CN" sz="1600">
                <a:solidFill>
                  <a:schemeClr val="tx1"/>
                </a:solidFill>
                <a:hlinkClick r:id="rId10"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3139">
                                            <p:txEl>
                                              <p:pRg st="0" end="0"/>
                                            </p:txEl>
                                          </p:spTgt>
                                        </p:tgtEl>
                                        <p:attrNameLst>
                                          <p:attrName>style.visibility</p:attrName>
                                        </p:attrNameLst>
                                      </p:cBhvr>
                                      <p:to>
                                        <p:strVal val="visible"/>
                                      </p:to>
                                    </p:set>
                                    <p:anim calcmode="lin" valueType="num">
                                      <p:cBhvr additive="base">
                                        <p:cTn id="7" dur="500" fill="hold"/>
                                        <p:tgtEl>
                                          <p:spTgt spid="6031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313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03139">
                                            <p:txEl>
                                              <p:pRg st="1" end="1"/>
                                            </p:txEl>
                                          </p:spTgt>
                                        </p:tgtEl>
                                        <p:attrNameLst>
                                          <p:attrName>style.visibility</p:attrName>
                                        </p:attrNameLst>
                                      </p:cBhvr>
                                      <p:to>
                                        <p:strVal val="visible"/>
                                      </p:to>
                                    </p:set>
                                    <p:anim calcmode="lin" valueType="num">
                                      <p:cBhvr additive="base">
                                        <p:cTn id="11" dur="500" fill="hold"/>
                                        <p:tgtEl>
                                          <p:spTgt spid="60313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0313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03139">
                                            <p:txEl>
                                              <p:pRg st="2" end="2"/>
                                            </p:txEl>
                                          </p:spTgt>
                                        </p:tgtEl>
                                        <p:attrNameLst>
                                          <p:attrName>style.visibility</p:attrName>
                                        </p:attrNameLst>
                                      </p:cBhvr>
                                      <p:to>
                                        <p:strVal val="visible"/>
                                      </p:to>
                                    </p:set>
                                    <p:anim calcmode="lin" valueType="num">
                                      <p:cBhvr additive="base">
                                        <p:cTn id="15" dur="500" fill="hold"/>
                                        <p:tgtEl>
                                          <p:spTgt spid="60313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031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03139">
                                            <p:txEl>
                                              <p:pRg st="3" end="3"/>
                                            </p:txEl>
                                          </p:spTgt>
                                        </p:tgtEl>
                                        <p:attrNameLst>
                                          <p:attrName>style.visibility</p:attrName>
                                        </p:attrNameLst>
                                      </p:cBhvr>
                                      <p:to>
                                        <p:strVal val="visible"/>
                                      </p:to>
                                    </p:set>
                                    <p:anim calcmode="lin" valueType="num">
                                      <p:cBhvr additive="base">
                                        <p:cTn id="21" dur="500" fill="hold"/>
                                        <p:tgtEl>
                                          <p:spTgt spid="60313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0313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603139">
                                            <p:txEl>
                                              <p:pRg st="4" end="4"/>
                                            </p:txEl>
                                          </p:spTgt>
                                        </p:tgtEl>
                                        <p:attrNameLst>
                                          <p:attrName>style.visibility</p:attrName>
                                        </p:attrNameLst>
                                      </p:cBhvr>
                                      <p:to>
                                        <p:strVal val="visible"/>
                                      </p:to>
                                    </p:set>
                                    <p:anim calcmode="lin" valueType="num">
                                      <p:cBhvr additive="base">
                                        <p:cTn id="25" dur="500" fill="hold"/>
                                        <p:tgtEl>
                                          <p:spTgt spid="60313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031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03139">
                                            <p:txEl>
                                              <p:pRg st="5" end="5"/>
                                            </p:txEl>
                                          </p:spTgt>
                                        </p:tgtEl>
                                        <p:attrNameLst>
                                          <p:attrName>style.visibility</p:attrName>
                                        </p:attrNameLst>
                                      </p:cBhvr>
                                      <p:to>
                                        <p:strVal val="visible"/>
                                      </p:to>
                                    </p:set>
                                    <p:anim calcmode="lin" valueType="num">
                                      <p:cBhvr additive="base">
                                        <p:cTn id="31" dur="500" fill="hold"/>
                                        <p:tgtEl>
                                          <p:spTgt spid="60313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031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03141"/>
                                        </p:tgtEl>
                                        <p:attrNameLst>
                                          <p:attrName>style.visibility</p:attrName>
                                        </p:attrNameLst>
                                      </p:cBhvr>
                                      <p:to>
                                        <p:strVal val="visible"/>
                                      </p:to>
                                    </p:set>
                                    <p:anim calcmode="lin" valueType="num">
                                      <p:cBhvr additive="base">
                                        <p:cTn id="37" dur="500" fill="hold"/>
                                        <p:tgtEl>
                                          <p:spTgt spid="603141"/>
                                        </p:tgtEl>
                                        <p:attrNameLst>
                                          <p:attrName>ppt_x</p:attrName>
                                        </p:attrNameLst>
                                      </p:cBhvr>
                                      <p:tavLst>
                                        <p:tav tm="0">
                                          <p:val>
                                            <p:strVal val="#ppt_x"/>
                                          </p:val>
                                        </p:tav>
                                        <p:tav tm="100000">
                                          <p:val>
                                            <p:strVal val="#ppt_x"/>
                                          </p:val>
                                        </p:tav>
                                      </p:tavLst>
                                    </p:anim>
                                    <p:anim calcmode="lin" valueType="num">
                                      <p:cBhvr additive="base">
                                        <p:cTn id="38" dur="500" fill="hold"/>
                                        <p:tgtEl>
                                          <p:spTgt spid="60314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03142"/>
                                        </p:tgtEl>
                                        <p:attrNameLst>
                                          <p:attrName>style.visibility</p:attrName>
                                        </p:attrNameLst>
                                      </p:cBhvr>
                                      <p:to>
                                        <p:strVal val="visible"/>
                                      </p:to>
                                    </p:set>
                                    <p:anim calcmode="lin" valueType="num">
                                      <p:cBhvr additive="base">
                                        <p:cTn id="43" dur="500" fill="hold"/>
                                        <p:tgtEl>
                                          <p:spTgt spid="603142"/>
                                        </p:tgtEl>
                                        <p:attrNameLst>
                                          <p:attrName>ppt_x</p:attrName>
                                        </p:attrNameLst>
                                      </p:cBhvr>
                                      <p:tavLst>
                                        <p:tav tm="0">
                                          <p:val>
                                            <p:strVal val="#ppt_x"/>
                                          </p:val>
                                        </p:tav>
                                        <p:tav tm="100000">
                                          <p:val>
                                            <p:strVal val="#ppt_x"/>
                                          </p:val>
                                        </p:tav>
                                      </p:tavLst>
                                    </p:anim>
                                    <p:anim calcmode="lin" valueType="num">
                                      <p:cBhvr additive="base">
                                        <p:cTn id="44" dur="500" fill="hold"/>
                                        <p:tgtEl>
                                          <p:spTgt spid="60314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03140"/>
                                        </p:tgtEl>
                                        <p:attrNameLst>
                                          <p:attrName>style.visibility</p:attrName>
                                        </p:attrNameLst>
                                      </p:cBhvr>
                                      <p:to>
                                        <p:strVal val="visible"/>
                                      </p:to>
                                    </p:set>
                                    <p:anim calcmode="lin" valueType="num">
                                      <p:cBhvr additive="base">
                                        <p:cTn id="49" dur="500" fill="hold"/>
                                        <p:tgtEl>
                                          <p:spTgt spid="603140"/>
                                        </p:tgtEl>
                                        <p:attrNameLst>
                                          <p:attrName>ppt_x</p:attrName>
                                        </p:attrNameLst>
                                      </p:cBhvr>
                                      <p:tavLst>
                                        <p:tav tm="0">
                                          <p:val>
                                            <p:strVal val="#ppt_x"/>
                                          </p:val>
                                        </p:tav>
                                        <p:tav tm="100000">
                                          <p:val>
                                            <p:strVal val="#ppt_x"/>
                                          </p:val>
                                        </p:tav>
                                      </p:tavLst>
                                    </p:anim>
                                    <p:anim calcmode="lin" valueType="num">
                                      <p:cBhvr additive="base">
                                        <p:cTn id="50" dur="500" fill="hold"/>
                                        <p:tgtEl>
                                          <p:spTgt spid="60314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03143"/>
                                        </p:tgtEl>
                                        <p:attrNameLst>
                                          <p:attrName>style.visibility</p:attrName>
                                        </p:attrNameLst>
                                      </p:cBhvr>
                                      <p:to>
                                        <p:strVal val="visible"/>
                                      </p:to>
                                    </p:set>
                                    <p:anim calcmode="lin" valueType="num">
                                      <p:cBhvr additive="base">
                                        <p:cTn id="55" dur="500" fill="hold"/>
                                        <p:tgtEl>
                                          <p:spTgt spid="603143"/>
                                        </p:tgtEl>
                                        <p:attrNameLst>
                                          <p:attrName>ppt_x</p:attrName>
                                        </p:attrNameLst>
                                      </p:cBhvr>
                                      <p:tavLst>
                                        <p:tav tm="0">
                                          <p:val>
                                            <p:strVal val="#ppt_x"/>
                                          </p:val>
                                        </p:tav>
                                        <p:tav tm="100000">
                                          <p:val>
                                            <p:strVal val="#ppt_x"/>
                                          </p:val>
                                        </p:tav>
                                      </p:tavLst>
                                    </p:anim>
                                    <p:anim calcmode="lin" valueType="num">
                                      <p:cBhvr additive="base">
                                        <p:cTn id="56" dur="500" fill="hold"/>
                                        <p:tgtEl>
                                          <p:spTgt spid="603143"/>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603144"/>
                                        </p:tgtEl>
                                        <p:attrNameLst>
                                          <p:attrName>style.visibility</p:attrName>
                                        </p:attrNameLst>
                                      </p:cBhvr>
                                      <p:to>
                                        <p:strVal val="visible"/>
                                      </p:to>
                                    </p:set>
                                    <p:anim calcmode="lin" valueType="num">
                                      <p:cBhvr additive="base">
                                        <p:cTn id="59" dur="500" fill="hold"/>
                                        <p:tgtEl>
                                          <p:spTgt spid="603144"/>
                                        </p:tgtEl>
                                        <p:attrNameLst>
                                          <p:attrName>ppt_x</p:attrName>
                                        </p:attrNameLst>
                                      </p:cBhvr>
                                      <p:tavLst>
                                        <p:tav tm="0">
                                          <p:val>
                                            <p:strVal val="#ppt_x"/>
                                          </p:val>
                                        </p:tav>
                                        <p:tav tm="100000">
                                          <p:val>
                                            <p:strVal val="#ppt_x"/>
                                          </p:val>
                                        </p:tav>
                                      </p:tavLst>
                                    </p:anim>
                                    <p:anim calcmode="lin" valueType="num">
                                      <p:cBhvr additive="base">
                                        <p:cTn id="60" dur="500" fill="hold"/>
                                        <p:tgtEl>
                                          <p:spTgt spid="6031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14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15713"/>
          <p:cNvSpPr>
            <a:spLocks noGrp="1" noChangeArrowheads="1"/>
          </p:cNvSpPr>
          <p:nvPr>
            <p:ph type="title"/>
          </p:nvPr>
        </p:nvSpPr>
        <p:spPr>
          <a:xfrm>
            <a:off x="1905000" y="206375"/>
            <a:ext cx="6700838" cy="741363"/>
          </a:xfrm>
        </p:spPr>
        <p:txBody>
          <a:bodyPr/>
          <a:lstStyle/>
          <a:p>
            <a:pPr eaLnBrk="1" hangingPunct="1"/>
            <a:r>
              <a:rPr lang="en-US" altLang="zh-CN" smtClean="0">
                <a:ea typeface="宋体" pitchFamily="2" charset="-122"/>
              </a:rPr>
              <a:t>8.3  </a:t>
            </a:r>
            <a:r>
              <a:rPr lang="zh-CN" altLang="en-US" smtClean="0">
                <a:ea typeface="宋体" pitchFamily="2" charset="-122"/>
              </a:rPr>
              <a:t>绕线转子异步电机转子变频串级调速系统</a:t>
            </a:r>
          </a:p>
        </p:txBody>
      </p:sp>
      <p:sp>
        <p:nvSpPr>
          <p:cNvPr id="115716" name="矩形 115715"/>
          <p:cNvSpPr/>
          <p:nvPr/>
        </p:nvSpPr>
        <p:spPr>
          <a:xfrm>
            <a:off x="2125663" y="1489075"/>
            <a:ext cx="4029075" cy="700088"/>
          </a:xfrm>
          <a:prstGeom prst="rect">
            <a:avLst/>
          </a:prstGeom>
          <a:noFill/>
          <a:ln w="9525">
            <a:noFill/>
            <a:miter/>
          </a:ln>
        </p:spPr>
        <p:txBody>
          <a:bodyPr lIns="0" tIns="0" bIns="0" anchor="ctr"/>
          <a:lstStyle>
            <a:lvl1pPr algn="l" rtl="0" fontAlgn="base">
              <a:lnSpc>
                <a:spcPct val="90000"/>
              </a:lnSpc>
              <a:spcBef>
                <a:spcPct val="0"/>
              </a:spcBef>
              <a:spcAft>
                <a:spcPct val="0"/>
              </a:spcAft>
              <a:defRPr sz="2400" b="0">
                <a:solidFill>
                  <a:schemeClr val="tx1"/>
                </a:solidFill>
                <a:latin typeface="+mj-lt"/>
                <a:ea typeface="+mj-ea"/>
                <a:cs typeface="+mj-cs"/>
              </a:defRPr>
            </a:lvl1pPr>
            <a:lvl2pPr algn="l" rtl="0" fontAlgn="base">
              <a:lnSpc>
                <a:spcPct val="90000"/>
              </a:lnSpc>
              <a:spcBef>
                <a:spcPct val="0"/>
              </a:spcBef>
              <a:spcAft>
                <a:spcPct val="0"/>
              </a:spcAft>
              <a:defRPr sz="2400" b="0">
                <a:solidFill>
                  <a:schemeClr val="tx1"/>
                </a:solidFill>
                <a:latin typeface="Arial" panose="020B0604020202020204" pitchFamily="34" charset="0"/>
              </a:defRPr>
            </a:lvl2pPr>
            <a:lvl3pPr algn="l" rtl="0" fontAlgn="base">
              <a:lnSpc>
                <a:spcPct val="90000"/>
              </a:lnSpc>
              <a:spcBef>
                <a:spcPct val="0"/>
              </a:spcBef>
              <a:spcAft>
                <a:spcPct val="0"/>
              </a:spcAft>
              <a:defRPr sz="2400" b="0">
                <a:solidFill>
                  <a:schemeClr val="tx1"/>
                </a:solidFill>
                <a:latin typeface="Arial" panose="020B0604020202020204" pitchFamily="34" charset="0"/>
              </a:defRPr>
            </a:lvl3pPr>
            <a:lvl4pPr algn="l" rtl="0" fontAlgn="base">
              <a:lnSpc>
                <a:spcPct val="90000"/>
              </a:lnSpc>
              <a:spcBef>
                <a:spcPct val="0"/>
              </a:spcBef>
              <a:spcAft>
                <a:spcPct val="0"/>
              </a:spcAft>
              <a:defRPr sz="2400" b="0">
                <a:solidFill>
                  <a:schemeClr val="tx1"/>
                </a:solidFill>
                <a:latin typeface="Arial" panose="020B0604020202020204" pitchFamily="34" charset="0"/>
              </a:defRPr>
            </a:lvl4pPr>
            <a:lvl5pPr algn="l" rtl="0" fontAlgn="base">
              <a:lnSpc>
                <a:spcPct val="90000"/>
              </a:lnSpc>
              <a:spcBef>
                <a:spcPct val="0"/>
              </a:spcBef>
              <a:spcAft>
                <a:spcPct val="0"/>
              </a:spcAft>
              <a:defRPr sz="2400" b="0">
                <a:solidFill>
                  <a:schemeClr val="tx1"/>
                </a:solidFill>
                <a:latin typeface="Arial" panose="020B0604020202020204" pitchFamily="34" charset="0"/>
              </a:defRPr>
            </a:lvl5pPr>
          </a:lstStyle>
          <a:p>
            <a:pPr>
              <a:defRPr/>
            </a:pPr>
            <a:r>
              <a:rPr lang="zh-CN" altLang="en-US" sz="4800" b="1" noProof="1">
                <a:effectLst>
                  <a:outerShdw blurRad="38100" dist="38100" dir="2700000">
                    <a:srgbClr val="C0C0C0"/>
                  </a:outerShdw>
                </a:effectLst>
                <a:ea typeface="宋体" panose="02010600030101010101" pitchFamily="2" charset="-122"/>
              </a:rPr>
              <a:t>知识点：</a:t>
            </a:r>
          </a:p>
        </p:txBody>
      </p:sp>
      <p:sp>
        <p:nvSpPr>
          <p:cNvPr id="115717" name="内容占位符 115716"/>
          <p:cNvSpPr>
            <a:spLocks noGrp="1" noChangeArrowheads="1"/>
          </p:cNvSpPr>
          <p:nvPr>
            <p:ph idx="1"/>
          </p:nvPr>
        </p:nvSpPr>
        <p:spPr>
          <a:xfrm>
            <a:off x="2895600" y="2705100"/>
            <a:ext cx="5665788" cy="1882775"/>
          </a:xfrm>
        </p:spPr>
        <p:txBody>
          <a:bodyPr/>
          <a:lstStyle/>
          <a:p>
            <a:pPr algn="ctr" eaLnBrk="1" hangingPunct="1"/>
            <a:r>
              <a:rPr lang="zh-CN" altLang="en-US" sz="4800" smtClean="0">
                <a:ea typeface="隶书" pitchFamily="49" charset="-122"/>
              </a:rPr>
              <a:t>串级调速的基本原理和构成</a:t>
            </a:r>
          </a:p>
        </p:txBody>
      </p:sp>
      <p:sp>
        <p:nvSpPr>
          <p:cNvPr id="33796" name="Text Box 46"/>
          <p:cNvSpPr txBox="1">
            <a:spLocks noChangeArrowheads="1"/>
          </p:cNvSpPr>
          <p:nvPr/>
        </p:nvSpPr>
        <p:spPr bwMode="auto">
          <a:xfrm>
            <a:off x="0" y="3575050"/>
            <a:ext cx="1670050"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2" action="ppaction://hlinksldjump"/>
              </a:rPr>
              <a:t>8.3</a:t>
            </a:r>
            <a:r>
              <a:rPr lang="zh-CN" altLang="zh-CN" sz="1600">
                <a:solidFill>
                  <a:schemeClr val="tx1"/>
                </a:solidFill>
                <a:hlinkClick r:id="rId2" action="ppaction://hlinksldjump"/>
              </a:rPr>
              <a:t>绕线转子异步电机转子变频串级调速系统</a:t>
            </a:r>
            <a:endParaRPr lang="zh-CN" altLang="en-US" sz="1600">
              <a:solidFill>
                <a:schemeClr val="tx1"/>
              </a:solidFill>
              <a:latin typeface="Times New Roman" pitchFamily="18" charset="0"/>
            </a:endParaRPr>
          </a:p>
        </p:txBody>
      </p:sp>
      <p:sp>
        <p:nvSpPr>
          <p:cNvPr id="33797"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3" action="ppaction://hlinksldjump"/>
              </a:rPr>
              <a:t>8.2</a:t>
            </a:r>
            <a:r>
              <a:rPr lang="zh-CN" altLang="zh-CN" sz="1600">
                <a:solidFill>
                  <a:schemeClr val="tx1"/>
                </a:solidFill>
                <a:hlinkClick r:id="rId3"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33798"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4" action="ppaction://hlinksldjump"/>
              </a:rPr>
              <a:t>8.1</a:t>
            </a:r>
            <a:r>
              <a:rPr lang="zh-CN" altLang="zh-CN" sz="1600">
                <a:solidFill>
                  <a:schemeClr val="tx1"/>
                </a:solidFill>
                <a:latin typeface="宋体" pitchFamily="2" charset="-122"/>
                <a:hlinkClick r:id="rId4" action="ppaction://hlinksldjump"/>
              </a:rPr>
              <a:t>绕线转子异步电机转子变频控制原理</a:t>
            </a:r>
            <a:endParaRPr lang="zh-CN" altLang="en-US" sz="1600">
              <a:solidFill>
                <a:schemeClr val="tx1"/>
              </a:solidFill>
              <a:latin typeface="宋体" pitchFamily="2" charset="-122"/>
            </a:endParaRPr>
          </a:p>
        </p:txBody>
      </p:sp>
      <p:sp>
        <p:nvSpPr>
          <p:cNvPr id="33799"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5" action="ppaction://hlinksldjump"/>
              </a:rPr>
              <a:t>8.4</a:t>
            </a:r>
            <a:r>
              <a:rPr lang="zh-CN" altLang="zh-CN" sz="1600">
                <a:solidFill>
                  <a:schemeClr val="tx1"/>
                </a:solidFill>
                <a:hlinkClick r:id="rId5"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5717">
                                            <p:txEl>
                                              <p:pRg st="0" end="0"/>
                                            </p:txEl>
                                          </p:spTgt>
                                        </p:tgtEl>
                                        <p:attrNameLst>
                                          <p:attrName>style.visibility</p:attrName>
                                        </p:attrNameLst>
                                      </p:cBhvr>
                                      <p:to>
                                        <p:strVal val="visible"/>
                                      </p:to>
                                    </p:set>
                                    <p:animEffect transition="in" filter="wipe(left)">
                                      <p:cBhvr>
                                        <p:cTn id="7" dur="500"/>
                                        <p:tgtEl>
                                          <p:spTgt spid="1157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idx="4294967295"/>
          </p:nvPr>
        </p:nvSpPr>
        <p:spPr>
          <a:xfrm>
            <a:off x="1711325" y="182563"/>
            <a:ext cx="7056438" cy="714375"/>
          </a:xfrm>
        </p:spPr>
        <p:txBody>
          <a:bodyPr/>
          <a:lstStyle/>
          <a:p>
            <a:pPr eaLnBrk="1" hangingPunct="1"/>
            <a:r>
              <a:rPr lang="en-US" altLang="zh-CN" smtClean="0">
                <a:ea typeface="宋体" pitchFamily="2" charset="-122"/>
              </a:rPr>
              <a:t>8.3  </a:t>
            </a:r>
            <a:r>
              <a:rPr lang="zh-CN" altLang="en-US" smtClean="0">
                <a:ea typeface="宋体" pitchFamily="2" charset="-122"/>
              </a:rPr>
              <a:t>绕线转子异步电机转子变频串级调速系统</a:t>
            </a:r>
          </a:p>
        </p:txBody>
      </p:sp>
      <p:sp>
        <p:nvSpPr>
          <p:cNvPr id="103427" name="Rectangle 4"/>
          <p:cNvSpPr>
            <a:spLocks noGrp="1"/>
          </p:cNvSpPr>
          <p:nvPr>
            <p:ph type="body" idx="4294967295"/>
          </p:nvPr>
        </p:nvSpPr>
        <p:spPr>
          <a:xfrm>
            <a:off x="1703388" y="2559050"/>
            <a:ext cx="7440612" cy="1065213"/>
          </a:xfrm>
        </p:spPr>
        <p:txBody>
          <a:bodyPr/>
          <a:lstStyle/>
          <a:p>
            <a:pPr eaLnBrk="1" hangingPunct="1">
              <a:lnSpc>
                <a:spcPct val="90000"/>
              </a:lnSpc>
              <a:defRPr/>
            </a:pPr>
            <a:r>
              <a:rPr lang="zh-CN" altLang="en-US" noProof="1">
                <a:solidFill>
                  <a:srgbClr val="FF0000"/>
                </a:solidFill>
                <a:effectLst>
                  <a:outerShdw blurRad="38100" dist="38100" dir="2700000">
                    <a:srgbClr val="C0C0C0"/>
                  </a:outerShdw>
                </a:effectLst>
                <a:ea typeface="宋体" panose="02010600030101010101" pitchFamily="2" charset="-122"/>
              </a:rPr>
              <a:t>基本思路：</a:t>
            </a:r>
            <a:r>
              <a:rPr lang="zh-CN" altLang="en-US" noProof="1">
                <a:ea typeface="宋体" panose="02010600030101010101" pitchFamily="2" charset="-122"/>
              </a:rPr>
              <a:t>在异步电动机转子回路中附加交流电动势调速的关键就是在转子侧串入一个可变频、可变幅的附加电动势 。</a:t>
            </a:r>
          </a:p>
          <a:p>
            <a:pPr eaLnBrk="1" hangingPunct="1">
              <a:lnSpc>
                <a:spcPct val="90000"/>
              </a:lnSpc>
              <a:defRPr/>
            </a:pPr>
            <a:endParaRPr lang="zh-CN" altLang="en-US" noProof="1">
              <a:ea typeface="宋体" panose="02010600030101010101" pitchFamily="2" charset="-122"/>
            </a:endParaRPr>
          </a:p>
          <a:p>
            <a:pPr eaLnBrk="1" hangingPunct="1">
              <a:lnSpc>
                <a:spcPct val="90000"/>
              </a:lnSpc>
              <a:defRPr/>
            </a:pPr>
            <a:r>
              <a:rPr lang="zh-CN" altLang="en-US" noProof="1">
                <a:solidFill>
                  <a:srgbClr val="FF0000"/>
                </a:solidFill>
                <a:effectLst>
                  <a:outerShdw blurRad="38100" dist="38100" dir="2700000">
                    <a:srgbClr val="C0C0C0"/>
                  </a:outerShdw>
                </a:effectLst>
                <a:ea typeface="宋体" panose="02010600030101010101" pitchFamily="2" charset="-122"/>
              </a:rPr>
              <a:t>怎样才能获得这样的附加电动势呢？</a:t>
            </a:r>
          </a:p>
        </p:txBody>
      </p:sp>
      <p:sp>
        <p:nvSpPr>
          <p:cNvPr id="103435" name="Rectangle 12"/>
          <p:cNvSpPr/>
          <p:nvPr/>
        </p:nvSpPr>
        <p:spPr>
          <a:xfrm>
            <a:off x="1716088" y="4114800"/>
            <a:ext cx="7427912" cy="1617663"/>
          </a:xfrm>
          <a:prstGeom prst="rect">
            <a:avLst/>
          </a:prstGeom>
          <a:noFill/>
          <a:ln w="9525">
            <a:noFill/>
            <a:miter/>
          </a:ln>
        </p:spPr>
        <p:txBody>
          <a:bodyPr lIns="0" tIns="0" rIns="90000" bIns="0"/>
          <a:lstStyle/>
          <a:p>
            <a:pPr>
              <a:buClr>
                <a:srgbClr val="FF9933"/>
              </a:buClr>
            </a:pPr>
            <a:r>
              <a:rPr lang="zh-CN" altLang="en-US" sz="2000">
                <a:solidFill>
                  <a:srgbClr val="FF0000"/>
                </a:solidFill>
                <a:effectLst>
                  <a:outerShdw blurRad="38100" dist="38100" dir="2700000" algn="tl">
                    <a:srgbClr val="C0C0C0"/>
                  </a:outerShdw>
                </a:effectLst>
                <a:latin typeface="Monotype Corsiva" pitchFamily="66" charset="0"/>
              </a:rPr>
              <a:t>获得这样的附加电动势</a:t>
            </a:r>
            <a:r>
              <a:rPr lang="zh-CN" altLang="en-US" sz="2000">
                <a:solidFill>
                  <a:srgbClr val="FF0000"/>
                </a:solidFill>
                <a:effectLst>
                  <a:outerShdw blurRad="38100" dist="38100" dir="2700000" algn="tl">
                    <a:srgbClr val="C0C0C0"/>
                  </a:outerShdw>
                </a:effectLst>
              </a:rPr>
              <a:t>，比较方便的办法是：</a:t>
            </a:r>
            <a:r>
              <a:rPr lang="zh-CN" altLang="en-US" sz="2000">
                <a:solidFill>
                  <a:schemeClr val="tx1"/>
                </a:solidFill>
              </a:rPr>
              <a:t>将异步电动机的</a:t>
            </a:r>
            <a:r>
              <a:rPr lang="zh-CN" altLang="en-US" sz="2000">
                <a:solidFill>
                  <a:srgbClr val="0000FF"/>
                </a:solidFill>
                <a:effectLst>
                  <a:outerShdw blurRad="38100" dist="38100" dir="2700000" algn="tl">
                    <a:srgbClr val="C0C0C0"/>
                  </a:outerShdw>
                </a:effectLst>
              </a:rPr>
              <a:t>转子电压先整流成直流电压</a:t>
            </a:r>
            <a:r>
              <a:rPr lang="zh-CN" altLang="en-US" sz="2000">
                <a:solidFill>
                  <a:schemeClr val="tx1"/>
                </a:solidFill>
              </a:rPr>
              <a:t>，然后</a:t>
            </a:r>
            <a:r>
              <a:rPr lang="zh-CN" altLang="en-US" sz="2000">
                <a:solidFill>
                  <a:srgbClr val="0000FF"/>
                </a:solidFill>
                <a:effectLst>
                  <a:outerShdw blurRad="38100" dist="38100" dir="2700000" algn="tl">
                    <a:srgbClr val="C0C0C0"/>
                  </a:outerShdw>
                </a:effectLst>
              </a:rPr>
              <a:t>再引入一个附加的直流电动势</a:t>
            </a:r>
            <a:r>
              <a:rPr lang="zh-CN" altLang="en-US" sz="2000">
                <a:solidFill>
                  <a:schemeClr val="tx1"/>
                </a:solidFill>
              </a:rPr>
              <a:t>，</a:t>
            </a:r>
            <a:r>
              <a:rPr lang="zh-CN" altLang="en-US" sz="2000">
                <a:solidFill>
                  <a:srgbClr val="0000FF"/>
                </a:solidFill>
                <a:effectLst>
                  <a:outerShdw blurRad="38100" dist="38100" dir="2700000" algn="tl">
                    <a:srgbClr val="C0C0C0"/>
                  </a:outerShdw>
                </a:effectLst>
              </a:rPr>
              <a:t>控制此直流附加电动势的幅值，就可以调节异步电动机的转速。</a:t>
            </a:r>
            <a:r>
              <a:rPr lang="zh-CN" altLang="en-US" sz="2000">
                <a:solidFill>
                  <a:schemeClr val="tx1"/>
                </a:solidFill>
              </a:rPr>
              <a:t>这样，就把交流变压变频这一复杂问题，转化为与频率无关的直流变压问题，对问题的分析与工程实现都更加容易。 </a:t>
            </a:r>
          </a:p>
        </p:txBody>
      </p:sp>
      <p:sp>
        <p:nvSpPr>
          <p:cNvPr id="103436" name="Rectangle 12"/>
          <p:cNvSpPr/>
          <p:nvPr/>
        </p:nvSpPr>
        <p:spPr>
          <a:xfrm>
            <a:off x="1703388" y="6172200"/>
            <a:ext cx="7427912" cy="390525"/>
          </a:xfrm>
          <a:prstGeom prst="rect">
            <a:avLst/>
          </a:prstGeom>
          <a:noFill/>
          <a:ln w="9525">
            <a:noFill/>
            <a:miter/>
          </a:ln>
        </p:spPr>
        <p:txBody>
          <a:bodyPr lIns="0" tIns="0" rIns="90000" bIns="0"/>
          <a:lstStyle/>
          <a:p>
            <a:pPr>
              <a:buClr>
                <a:srgbClr val="FF9933"/>
              </a:buClr>
            </a:pPr>
            <a:r>
              <a:rPr lang="zh-CN" altLang="en-US" sz="2400">
                <a:solidFill>
                  <a:srgbClr val="FF0000"/>
                </a:solidFill>
                <a:effectLst>
                  <a:outerShdw blurRad="38100" dist="38100" dir="2700000" algn="tl">
                    <a:srgbClr val="C0C0C0"/>
                  </a:outerShdw>
                </a:effectLst>
              </a:rPr>
              <a:t>串级调速的核心环节：</a:t>
            </a:r>
            <a:r>
              <a:rPr lang="zh-CN" altLang="en-US" sz="2400">
                <a:solidFill>
                  <a:schemeClr val="tx1"/>
                </a:solidFill>
                <a:effectLst>
                  <a:outerShdw blurRad="38100" dist="38100" dir="2700000" algn="tl">
                    <a:srgbClr val="C0C0C0"/>
                  </a:outerShdw>
                </a:effectLst>
              </a:rPr>
              <a:t>附加电动势装置。 </a:t>
            </a:r>
          </a:p>
        </p:txBody>
      </p:sp>
      <p:sp>
        <p:nvSpPr>
          <p:cNvPr id="13" name="矩形 12"/>
          <p:cNvSpPr/>
          <p:nvPr/>
        </p:nvSpPr>
        <p:spPr>
          <a:xfrm>
            <a:off x="1690688" y="935038"/>
            <a:ext cx="7302500" cy="1200150"/>
          </a:xfrm>
          <a:prstGeom prst="rect">
            <a:avLst/>
          </a:prstGeom>
        </p:spPr>
        <p:txBody>
          <a:bodyPr>
            <a:spAutoFit/>
          </a:bodyPr>
          <a:lstStyle/>
          <a:p>
            <a:pPr>
              <a:defRPr/>
            </a:pPr>
            <a:r>
              <a:rPr lang="zh-CN" altLang="en-US" sz="2000" dirty="0">
                <a:solidFill>
                  <a:srgbClr val="C00000"/>
                </a:solidFill>
                <a:effectLst>
                  <a:outerShdw blurRad="38100" dist="38100" dir="2700000" algn="tl">
                    <a:srgbClr val="000000">
                      <a:alpha val="43137"/>
                    </a:srgbClr>
                  </a:outerShdw>
                </a:effectLst>
              </a:rPr>
              <a:t>绕线转子异步电机调速系统工作在次同步电动状态，称作绕线转子异步电动机的串级调速系统。</a:t>
            </a:r>
            <a:endParaRPr lang="en-US" altLang="zh-CN" sz="2000" dirty="0">
              <a:solidFill>
                <a:srgbClr val="C00000"/>
              </a:solidFill>
              <a:effectLst>
                <a:outerShdw blurRad="38100" dist="38100" dir="2700000" algn="tl">
                  <a:srgbClr val="000000">
                    <a:alpha val="43137"/>
                  </a:srgbClr>
                </a:outerShdw>
              </a:effectLst>
            </a:endParaRPr>
          </a:p>
          <a:p>
            <a:pPr>
              <a:defRPr/>
            </a:pPr>
            <a:endParaRPr lang="en-US" altLang="zh-CN" sz="2000" dirty="0">
              <a:solidFill>
                <a:schemeClr val="tx1"/>
              </a:solidFill>
            </a:endParaRPr>
          </a:p>
          <a:p>
            <a:pPr>
              <a:defRPr/>
            </a:pPr>
            <a:r>
              <a:rPr lang="zh-CN" altLang="en-US" sz="2000" dirty="0">
                <a:solidFill>
                  <a:srgbClr val="FF0000"/>
                </a:solidFill>
                <a:effectLst>
                  <a:outerShdw blurRad="38100" dist="38100" dir="2700000" algn="tl">
                    <a:srgbClr val="000000">
                      <a:alpha val="43137"/>
                    </a:srgbClr>
                  </a:outerShdw>
                </a:effectLst>
              </a:rPr>
              <a:t>串级调速系统分为：</a:t>
            </a:r>
            <a:r>
              <a:rPr lang="zh-CN" altLang="en-US" sz="2000" dirty="0">
                <a:solidFill>
                  <a:schemeClr val="tx1"/>
                </a:solidFill>
              </a:rPr>
              <a:t>机械串级调速系统和电气串级调速系统。</a:t>
            </a:r>
            <a:endParaRPr lang="en-US" altLang="zh-CN" sz="2000" dirty="0">
              <a:solidFill>
                <a:schemeClr val="tx1"/>
              </a:solidFill>
            </a:endParaRPr>
          </a:p>
        </p:txBody>
      </p:sp>
      <p:sp>
        <p:nvSpPr>
          <p:cNvPr id="34822" name="Text Box 46"/>
          <p:cNvSpPr txBox="1">
            <a:spLocks noChangeArrowheads="1"/>
          </p:cNvSpPr>
          <p:nvPr/>
        </p:nvSpPr>
        <p:spPr bwMode="auto">
          <a:xfrm>
            <a:off x="0" y="3575050"/>
            <a:ext cx="1670050"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2" action="ppaction://hlinksldjump"/>
              </a:rPr>
              <a:t>8.3</a:t>
            </a:r>
            <a:r>
              <a:rPr lang="zh-CN" altLang="zh-CN" sz="1600">
                <a:solidFill>
                  <a:schemeClr val="tx1"/>
                </a:solidFill>
                <a:hlinkClick r:id="rId2" action="ppaction://hlinksldjump"/>
              </a:rPr>
              <a:t>绕线转子异步电机转子变频串级调速系统</a:t>
            </a:r>
            <a:endParaRPr lang="zh-CN" altLang="en-US" sz="1600">
              <a:solidFill>
                <a:schemeClr val="tx1"/>
              </a:solidFill>
              <a:latin typeface="Times New Roman" pitchFamily="18" charset="0"/>
            </a:endParaRPr>
          </a:p>
        </p:txBody>
      </p:sp>
      <p:sp>
        <p:nvSpPr>
          <p:cNvPr id="34823"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3" action="ppaction://hlinksldjump"/>
              </a:rPr>
              <a:t>8.2</a:t>
            </a:r>
            <a:r>
              <a:rPr lang="zh-CN" altLang="zh-CN" sz="1600">
                <a:solidFill>
                  <a:schemeClr val="tx1"/>
                </a:solidFill>
                <a:hlinkClick r:id="rId3"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34824"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4" action="ppaction://hlinksldjump"/>
              </a:rPr>
              <a:t>8.1</a:t>
            </a:r>
            <a:r>
              <a:rPr lang="zh-CN" altLang="zh-CN" sz="1600">
                <a:solidFill>
                  <a:schemeClr val="tx1"/>
                </a:solidFill>
                <a:latin typeface="宋体" pitchFamily="2" charset="-122"/>
                <a:hlinkClick r:id="rId4" action="ppaction://hlinksldjump"/>
              </a:rPr>
              <a:t>绕线转子异步电机转子变频控制原理</a:t>
            </a:r>
            <a:endParaRPr lang="zh-CN" altLang="en-US" sz="1600">
              <a:solidFill>
                <a:schemeClr val="tx1"/>
              </a:solidFill>
              <a:latin typeface="宋体" pitchFamily="2" charset="-122"/>
            </a:endParaRPr>
          </a:p>
        </p:txBody>
      </p:sp>
      <p:sp>
        <p:nvSpPr>
          <p:cNvPr id="34825"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5" action="ppaction://hlinksldjump"/>
              </a:rPr>
              <a:t>8.4</a:t>
            </a:r>
            <a:r>
              <a:rPr lang="zh-CN" altLang="zh-CN" sz="1600">
                <a:solidFill>
                  <a:schemeClr val="tx1"/>
                </a:solidFill>
                <a:hlinkClick r:id="rId5"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13665"/>
          <p:cNvSpPr>
            <a:spLocks noGrp="1" noChangeArrowheads="1"/>
          </p:cNvSpPr>
          <p:nvPr>
            <p:ph type="title"/>
          </p:nvPr>
        </p:nvSpPr>
        <p:spPr>
          <a:xfrm>
            <a:off x="1905000" y="206375"/>
            <a:ext cx="6215063" cy="741363"/>
          </a:xfrm>
        </p:spPr>
        <p:txBody>
          <a:bodyPr/>
          <a:lstStyle/>
          <a:p>
            <a:pPr eaLnBrk="1" hangingPunct="1"/>
            <a:r>
              <a:rPr lang="en-US" altLang="zh-CN" smtClean="0">
                <a:ea typeface="宋体" pitchFamily="2" charset="-122"/>
              </a:rPr>
              <a:t>8.1</a:t>
            </a:r>
            <a:r>
              <a:rPr lang="zh-CN" altLang="zh-CN" smtClean="0">
                <a:ea typeface="宋体" pitchFamily="2" charset="-122"/>
              </a:rPr>
              <a:t>绕线转子异步电机转子变频控制原理</a:t>
            </a:r>
            <a:endParaRPr lang="zh-CN" altLang="en-US" smtClean="0">
              <a:ea typeface="宋体" pitchFamily="2" charset="-122"/>
            </a:endParaRPr>
          </a:p>
        </p:txBody>
      </p:sp>
      <p:sp>
        <p:nvSpPr>
          <p:cNvPr id="113668" name="矩形 113667"/>
          <p:cNvSpPr/>
          <p:nvPr/>
        </p:nvSpPr>
        <p:spPr>
          <a:xfrm>
            <a:off x="2212975" y="1389063"/>
            <a:ext cx="4029075" cy="700087"/>
          </a:xfrm>
          <a:prstGeom prst="rect">
            <a:avLst/>
          </a:prstGeom>
          <a:noFill/>
          <a:ln w="9525">
            <a:noFill/>
            <a:miter/>
          </a:ln>
        </p:spPr>
        <p:txBody>
          <a:bodyPr lIns="0" tIns="0" bIns="0" anchor="ctr"/>
          <a:lstStyle>
            <a:lvl1pPr algn="l" rtl="0" fontAlgn="base">
              <a:lnSpc>
                <a:spcPct val="90000"/>
              </a:lnSpc>
              <a:spcBef>
                <a:spcPct val="0"/>
              </a:spcBef>
              <a:spcAft>
                <a:spcPct val="0"/>
              </a:spcAft>
              <a:defRPr sz="2400" b="0">
                <a:solidFill>
                  <a:schemeClr val="tx1"/>
                </a:solidFill>
                <a:latin typeface="+mj-lt"/>
                <a:ea typeface="+mj-ea"/>
                <a:cs typeface="+mj-cs"/>
              </a:defRPr>
            </a:lvl1pPr>
            <a:lvl2pPr algn="l" rtl="0" fontAlgn="base">
              <a:lnSpc>
                <a:spcPct val="90000"/>
              </a:lnSpc>
              <a:spcBef>
                <a:spcPct val="0"/>
              </a:spcBef>
              <a:spcAft>
                <a:spcPct val="0"/>
              </a:spcAft>
              <a:defRPr sz="2400" b="0">
                <a:solidFill>
                  <a:schemeClr val="tx1"/>
                </a:solidFill>
                <a:latin typeface="Arial" panose="020B0604020202020204" pitchFamily="34" charset="0"/>
              </a:defRPr>
            </a:lvl2pPr>
            <a:lvl3pPr algn="l" rtl="0" fontAlgn="base">
              <a:lnSpc>
                <a:spcPct val="90000"/>
              </a:lnSpc>
              <a:spcBef>
                <a:spcPct val="0"/>
              </a:spcBef>
              <a:spcAft>
                <a:spcPct val="0"/>
              </a:spcAft>
              <a:defRPr sz="2400" b="0">
                <a:solidFill>
                  <a:schemeClr val="tx1"/>
                </a:solidFill>
                <a:latin typeface="Arial" panose="020B0604020202020204" pitchFamily="34" charset="0"/>
              </a:defRPr>
            </a:lvl3pPr>
            <a:lvl4pPr algn="l" rtl="0" fontAlgn="base">
              <a:lnSpc>
                <a:spcPct val="90000"/>
              </a:lnSpc>
              <a:spcBef>
                <a:spcPct val="0"/>
              </a:spcBef>
              <a:spcAft>
                <a:spcPct val="0"/>
              </a:spcAft>
              <a:defRPr sz="2400" b="0">
                <a:solidFill>
                  <a:schemeClr val="tx1"/>
                </a:solidFill>
                <a:latin typeface="Arial" panose="020B0604020202020204" pitchFamily="34" charset="0"/>
              </a:defRPr>
            </a:lvl4pPr>
            <a:lvl5pPr algn="l" rtl="0" fontAlgn="base">
              <a:lnSpc>
                <a:spcPct val="90000"/>
              </a:lnSpc>
              <a:spcBef>
                <a:spcPct val="0"/>
              </a:spcBef>
              <a:spcAft>
                <a:spcPct val="0"/>
              </a:spcAft>
              <a:defRPr sz="2400" b="0">
                <a:solidFill>
                  <a:schemeClr val="tx1"/>
                </a:solidFill>
                <a:latin typeface="Arial" panose="020B0604020202020204" pitchFamily="34" charset="0"/>
              </a:defRPr>
            </a:lvl5pPr>
          </a:lstStyle>
          <a:p>
            <a:pPr>
              <a:defRPr/>
            </a:pPr>
            <a:r>
              <a:rPr lang="zh-CN" altLang="en-US" sz="4800" b="1" noProof="1">
                <a:effectLst>
                  <a:outerShdw blurRad="38100" dist="38100" dir="2700000">
                    <a:srgbClr val="C0C0C0"/>
                  </a:outerShdw>
                </a:effectLst>
                <a:ea typeface="宋体" panose="02010600030101010101" pitchFamily="2" charset="-122"/>
              </a:rPr>
              <a:t>知识点：</a:t>
            </a:r>
          </a:p>
        </p:txBody>
      </p:sp>
      <p:sp>
        <p:nvSpPr>
          <p:cNvPr id="113669" name="内容占位符 113668"/>
          <p:cNvSpPr>
            <a:spLocks noGrp="1" noChangeArrowheads="1"/>
          </p:cNvSpPr>
          <p:nvPr>
            <p:ph idx="1"/>
          </p:nvPr>
        </p:nvSpPr>
        <p:spPr>
          <a:xfrm>
            <a:off x="2497138" y="2705100"/>
            <a:ext cx="5802312" cy="1882775"/>
          </a:xfrm>
        </p:spPr>
        <p:txBody>
          <a:bodyPr/>
          <a:lstStyle/>
          <a:p>
            <a:pPr algn="ctr" eaLnBrk="1" hangingPunct="1"/>
            <a:r>
              <a:rPr lang="zh-CN" altLang="zh-CN" sz="4800" smtClean="0">
                <a:latin typeface="隶书" pitchFamily="49" charset="-122"/>
                <a:ea typeface="隶书" pitchFamily="49" charset="-122"/>
              </a:rPr>
              <a:t>绕线转子异步电机转子变频控制原理</a:t>
            </a:r>
            <a:endParaRPr lang="zh-CN" altLang="en-US" sz="4800" smtClean="0">
              <a:latin typeface="隶书" pitchFamily="49" charset="-122"/>
              <a:ea typeface="隶书" pitchFamily="49" charset="-122"/>
            </a:endParaRPr>
          </a:p>
        </p:txBody>
      </p:sp>
      <p:sp>
        <p:nvSpPr>
          <p:cNvPr id="8196" name="Text Box 46"/>
          <p:cNvSpPr txBox="1">
            <a:spLocks noChangeArrowheads="1"/>
          </p:cNvSpPr>
          <p:nvPr/>
        </p:nvSpPr>
        <p:spPr bwMode="auto">
          <a:xfrm>
            <a:off x="0" y="3575050"/>
            <a:ext cx="1670050"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2" action="ppaction://hlinksldjump"/>
              </a:rPr>
              <a:t>8.3</a:t>
            </a:r>
            <a:r>
              <a:rPr lang="zh-CN" altLang="zh-CN" sz="1600">
                <a:solidFill>
                  <a:schemeClr val="tx1"/>
                </a:solidFill>
                <a:hlinkClick r:id="rId2" action="ppaction://hlinksldjump"/>
              </a:rPr>
              <a:t>绕线转子异步电机转子变频串级调速系统</a:t>
            </a:r>
            <a:endParaRPr lang="zh-CN" altLang="en-US" sz="1600">
              <a:solidFill>
                <a:schemeClr val="tx1"/>
              </a:solidFill>
              <a:latin typeface="Times New Roman" pitchFamily="18" charset="0"/>
            </a:endParaRPr>
          </a:p>
        </p:txBody>
      </p:sp>
      <p:sp>
        <p:nvSpPr>
          <p:cNvPr id="8197"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3" action="ppaction://hlinksldjump"/>
              </a:rPr>
              <a:t>8.2</a:t>
            </a:r>
            <a:r>
              <a:rPr lang="zh-CN" altLang="zh-CN" sz="1600">
                <a:solidFill>
                  <a:schemeClr val="tx1"/>
                </a:solidFill>
                <a:hlinkClick r:id="rId3"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8198" name="Text Box 49"/>
          <p:cNvSpPr txBox="1">
            <a:spLocks noChangeArrowheads="1"/>
          </p:cNvSpPr>
          <p:nvPr/>
        </p:nvSpPr>
        <p:spPr bwMode="auto">
          <a:xfrm>
            <a:off x="0" y="1079500"/>
            <a:ext cx="1687513"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4" action="ppaction://hlinksldjump"/>
              </a:rPr>
              <a:t>8.1</a:t>
            </a:r>
            <a:r>
              <a:rPr lang="zh-CN" altLang="zh-CN" sz="1600">
                <a:solidFill>
                  <a:schemeClr val="tx1"/>
                </a:solidFill>
                <a:latin typeface="宋体" pitchFamily="2" charset="-122"/>
                <a:hlinkClick r:id="rId4" action="ppaction://hlinksldjump"/>
              </a:rPr>
              <a:t>绕线转子异步电机转子变频控制原理</a:t>
            </a:r>
            <a:endParaRPr lang="zh-CN" altLang="en-US" sz="1600">
              <a:solidFill>
                <a:schemeClr val="tx1"/>
              </a:solidFill>
              <a:latin typeface="宋体" pitchFamily="2" charset="-122"/>
            </a:endParaRPr>
          </a:p>
        </p:txBody>
      </p:sp>
      <p:sp>
        <p:nvSpPr>
          <p:cNvPr id="8199"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5" action="ppaction://hlinksldjump"/>
              </a:rPr>
              <a:t>8.4</a:t>
            </a:r>
            <a:r>
              <a:rPr lang="zh-CN" altLang="zh-CN" sz="1600">
                <a:solidFill>
                  <a:schemeClr val="tx1"/>
                </a:solidFill>
                <a:hlinkClick r:id="rId5"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3669">
                                            <p:txEl>
                                              <p:pRg st="0" end="0"/>
                                            </p:txEl>
                                          </p:spTgt>
                                        </p:tgtEl>
                                        <p:attrNameLst>
                                          <p:attrName>style.visibility</p:attrName>
                                        </p:attrNameLst>
                                      </p:cBhvr>
                                      <p:to>
                                        <p:strVal val="visible"/>
                                      </p:to>
                                    </p:set>
                                    <p:animEffect transition="in" filter="wipe(left)">
                                      <p:cBhvr>
                                        <p:cTn id="7" dur="500"/>
                                        <p:tgtEl>
                                          <p:spTgt spid="11366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noChangeArrowheads="1"/>
          </p:cNvSpPr>
          <p:nvPr>
            <p:ph type="title" sz="quarter"/>
          </p:nvPr>
        </p:nvSpPr>
        <p:spPr/>
        <p:txBody>
          <a:bodyPr/>
          <a:lstStyle/>
          <a:p>
            <a:endParaRPr lang="zh-CN" altLang="en-US" smtClean="0">
              <a:ea typeface="宋体" pitchFamily="2" charset="-122"/>
            </a:endParaRPr>
          </a:p>
        </p:txBody>
      </p:sp>
      <p:sp>
        <p:nvSpPr>
          <p:cNvPr id="35842" name="内容占位符 6"/>
          <p:cNvSpPr>
            <a:spLocks noGrp="1" noChangeArrowheads="1"/>
          </p:cNvSpPr>
          <p:nvPr>
            <p:ph sz="quarter" idx="1"/>
          </p:nvPr>
        </p:nvSpPr>
        <p:spPr>
          <a:xfrm>
            <a:off x="1776413" y="1241425"/>
            <a:ext cx="5487987" cy="349250"/>
          </a:xfrm>
        </p:spPr>
        <p:txBody>
          <a:bodyPr/>
          <a:lstStyle/>
          <a:p>
            <a:r>
              <a:rPr lang="zh-CN" altLang="en-US" smtClean="0">
                <a:ea typeface="宋体" pitchFamily="2" charset="-122"/>
              </a:rPr>
              <a:t>转差功率得以机械形式帮助异步电动机拖动负载</a:t>
            </a:r>
          </a:p>
        </p:txBody>
      </p:sp>
      <p:sp>
        <p:nvSpPr>
          <p:cNvPr id="3584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35844" name="Object 3"/>
          <p:cNvGraphicFramePr>
            <a:graphicFrameLocks/>
          </p:cNvGraphicFramePr>
          <p:nvPr/>
        </p:nvGraphicFramePr>
        <p:xfrm>
          <a:off x="2620963" y="2166938"/>
          <a:ext cx="5753100" cy="3571875"/>
        </p:xfrm>
        <a:graphic>
          <a:graphicData uri="http://schemas.openxmlformats.org/presentationml/2006/ole">
            <p:oleObj spid="_x0000_s35844" r:id="rId3" imgW="6820814" imgH="4547006" progId="">
              <p:embed/>
            </p:oleObj>
          </a:graphicData>
        </a:graphic>
      </p:graphicFrame>
      <p:sp>
        <p:nvSpPr>
          <p:cNvPr id="35845" name="矩形 10"/>
          <p:cNvSpPr>
            <a:spLocks noChangeArrowheads="1"/>
          </p:cNvSpPr>
          <p:nvPr/>
        </p:nvSpPr>
        <p:spPr bwMode="auto">
          <a:xfrm>
            <a:off x="2916238" y="6270625"/>
            <a:ext cx="5643562" cy="314325"/>
          </a:xfrm>
          <a:prstGeom prst="rect">
            <a:avLst/>
          </a:prstGeom>
          <a:noFill/>
          <a:ln w="9525">
            <a:noFill/>
            <a:miter lim="800000"/>
            <a:headEnd/>
            <a:tailEnd/>
          </a:ln>
        </p:spPr>
        <p:txBody>
          <a:bodyPr>
            <a:spAutoFit/>
          </a:bodyPr>
          <a:lstStyle/>
          <a:p>
            <a:r>
              <a:rPr lang="zh-CN" altLang="en-US" sz="1600">
                <a:solidFill>
                  <a:schemeClr val="tx1"/>
                </a:solidFill>
              </a:rPr>
              <a:t>图</a:t>
            </a:r>
            <a:r>
              <a:rPr lang="en-US" altLang="zh-CN" sz="1600">
                <a:solidFill>
                  <a:schemeClr val="tx1"/>
                </a:solidFill>
              </a:rPr>
              <a:t>8-6  </a:t>
            </a:r>
            <a:r>
              <a:rPr lang="zh-CN" altLang="en-US" sz="1600">
                <a:solidFill>
                  <a:schemeClr val="tx1"/>
                </a:solidFill>
              </a:rPr>
              <a:t>机械串级调速系统（</a:t>
            </a:r>
            <a:r>
              <a:rPr lang="en-US" altLang="zh-CN" sz="1600">
                <a:solidFill>
                  <a:schemeClr val="tx1"/>
                </a:solidFill>
              </a:rPr>
              <a:t>Kramer</a:t>
            </a:r>
            <a:r>
              <a:rPr lang="zh-CN" altLang="en-US" sz="1600">
                <a:solidFill>
                  <a:schemeClr val="tx1"/>
                </a:solidFill>
              </a:rPr>
              <a:t>系统）原理图</a:t>
            </a:r>
          </a:p>
        </p:txBody>
      </p:sp>
      <p:sp>
        <p:nvSpPr>
          <p:cNvPr id="35846" name="Text Box 46"/>
          <p:cNvSpPr txBox="1">
            <a:spLocks noChangeArrowheads="1"/>
          </p:cNvSpPr>
          <p:nvPr/>
        </p:nvSpPr>
        <p:spPr bwMode="auto">
          <a:xfrm>
            <a:off x="0" y="3575050"/>
            <a:ext cx="1670050"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4" action="ppaction://hlinksldjump"/>
              </a:rPr>
              <a:t>8.3</a:t>
            </a:r>
            <a:r>
              <a:rPr lang="zh-CN" altLang="zh-CN" sz="1600">
                <a:solidFill>
                  <a:schemeClr val="tx1"/>
                </a:solidFill>
                <a:hlinkClick r:id="rId4" action="ppaction://hlinksldjump"/>
              </a:rPr>
              <a:t>绕线转子异步电机转子变频串级调速系统</a:t>
            </a:r>
            <a:endParaRPr lang="zh-CN" altLang="en-US" sz="1600">
              <a:solidFill>
                <a:schemeClr val="tx1"/>
              </a:solidFill>
              <a:latin typeface="Times New Roman" pitchFamily="18" charset="0"/>
            </a:endParaRPr>
          </a:p>
        </p:txBody>
      </p:sp>
      <p:sp>
        <p:nvSpPr>
          <p:cNvPr id="35847"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5" action="ppaction://hlinksldjump"/>
              </a:rPr>
              <a:t>8.2</a:t>
            </a:r>
            <a:r>
              <a:rPr lang="zh-CN" altLang="zh-CN" sz="1600">
                <a:solidFill>
                  <a:schemeClr val="tx1"/>
                </a:solidFill>
                <a:hlinkClick r:id="rId5"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35848"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6" action="ppaction://hlinksldjump"/>
              </a:rPr>
              <a:t>8.1</a:t>
            </a:r>
            <a:r>
              <a:rPr lang="zh-CN" altLang="zh-CN" sz="1600">
                <a:solidFill>
                  <a:schemeClr val="tx1"/>
                </a:solidFill>
                <a:latin typeface="宋体" pitchFamily="2" charset="-122"/>
                <a:hlinkClick r:id="rId6" action="ppaction://hlinksldjump"/>
              </a:rPr>
              <a:t>绕线转子异步电机转子变频控制原理</a:t>
            </a:r>
            <a:endParaRPr lang="zh-CN" altLang="en-US" sz="1600">
              <a:solidFill>
                <a:schemeClr val="tx1"/>
              </a:solidFill>
              <a:latin typeface="宋体" pitchFamily="2" charset="-122"/>
            </a:endParaRPr>
          </a:p>
        </p:txBody>
      </p:sp>
      <p:sp>
        <p:nvSpPr>
          <p:cNvPr id="35849"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7" action="ppaction://hlinksldjump"/>
              </a:rPr>
              <a:t>8.4</a:t>
            </a:r>
            <a:r>
              <a:rPr lang="zh-CN" altLang="zh-CN" sz="1600">
                <a:solidFill>
                  <a:schemeClr val="tx1"/>
                </a:solidFill>
                <a:hlinkClick r:id="rId7"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6210" name="Picture 2" descr="7z5"/>
          <p:cNvPicPr>
            <a:picLocks noGrp="1" noChangeAspect="1" noChangeArrowheads="1"/>
          </p:cNvPicPr>
          <p:nvPr>
            <p:ph sz="half" idx="2"/>
          </p:nvPr>
        </p:nvPicPr>
        <p:blipFill>
          <a:blip r:embed="rId2" cstate="print"/>
          <a:srcRect/>
          <a:stretch>
            <a:fillRect/>
          </a:stretch>
        </p:blipFill>
        <p:spPr>
          <a:xfrm>
            <a:off x="1716088" y="1482725"/>
            <a:ext cx="6948487" cy="4908550"/>
          </a:xfrm>
        </p:spPr>
      </p:pic>
      <p:sp>
        <p:nvSpPr>
          <p:cNvPr id="606211" name="Rectangle 3"/>
          <p:cNvSpPr>
            <a:spLocks noChangeArrowheads="1"/>
          </p:cNvSpPr>
          <p:nvPr/>
        </p:nvSpPr>
        <p:spPr bwMode="auto">
          <a:xfrm>
            <a:off x="3295650" y="6340475"/>
            <a:ext cx="4103688" cy="466725"/>
          </a:xfrm>
          <a:prstGeom prst="rect">
            <a:avLst/>
          </a:prstGeom>
          <a:noFill/>
          <a:ln w="9525">
            <a:noFill/>
            <a:miter lim="800000"/>
            <a:headEnd/>
            <a:tailEnd/>
          </a:ln>
        </p:spPr>
        <p:txBody>
          <a:bodyPr wrap="none" anchor="ctr"/>
          <a:lstStyle/>
          <a:p>
            <a:pPr>
              <a:lnSpc>
                <a:spcPct val="100000"/>
              </a:lnSpc>
            </a:pPr>
            <a:r>
              <a:rPr lang="zh-CN" altLang="en-US" sz="2000">
                <a:solidFill>
                  <a:schemeClr val="tx1"/>
                </a:solidFill>
                <a:latin typeface="Times New Roman" pitchFamily="18" charset="0"/>
              </a:rPr>
              <a:t>图</a:t>
            </a:r>
            <a:r>
              <a:rPr lang="en-US" altLang="zh-CN" sz="2000">
                <a:solidFill>
                  <a:schemeClr val="tx1"/>
                </a:solidFill>
                <a:latin typeface="Times New Roman" pitchFamily="18" charset="0"/>
              </a:rPr>
              <a:t>8-7  </a:t>
            </a:r>
            <a:r>
              <a:rPr lang="zh-CN" altLang="en-US" sz="2000">
                <a:solidFill>
                  <a:schemeClr val="tx1"/>
                </a:solidFill>
                <a:latin typeface="Times New Roman" pitchFamily="18" charset="0"/>
              </a:rPr>
              <a:t>电气串级调速系统原理图 </a:t>
            </a:r>
          </a:p>
        </p:txBody>
      </p:sp>
      <p:sp>
        <p:nvSpPr>
          <p:cNvPr id="606212" name="Rectangle 4"/>
          <p:cNvSpPr>
            <a:spLocks noGrp="1" noChangeArrowheads="1"/>
          </p:cNvSpPr>
          <p:nvPr>
            <p:ph type="title"/>
          </p:nvPr>
        </p:nvSpPr>
        <p:spPr>
          <a:xfrm>
            <a:off x="1787525" y="982663"/>
            <a:ext cx="1700213" cy="484187"/>
          </a:xfrm>
        </p:spPr>
        <p:txBody>
          <a:bodyPr/>
          <a:lstStyle/>
          <a:p>
            <a:pPr eaLnBrk="1" hangingPunct="1">
              <a:buClr>
                <a:schemeClr val="folHlink"/>
              </a:buClr>
              <a:buSzPct val="75000"/>
              <a:buFont typeface="Wingdings" panose="05000000000000000000" pitchFamily="2" charset="2"/>
              <a:buChar char="n"/>
              <a:defRPr/>
            </a:pPr>
            <a:r>
              <a:rPr lang="zh-CN" altLang="en-US" sz="2000" smtClean="0">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j-cs"/>
              </a:rPr>
              <a:t> 系统组成</a:t>
            </a:r>
          </a:p>
        </p:txBody>
      </p:sp>
      <p:sp>
        <p:nvSpPr>
          <p:cNvPr id="36868" name="Rectangle 5"/>
          <p:cNvSpPr>
            <a:spLocks noChangeArrowheads="1"/>
          </p:cNvSpPr>
          <p:nvPr/>
        </p:nvSpPr>
        <p:spPr bwMode="auto">
          <a:xfrm>
            <a:off x="1711325" y="220663"/>
            <a:ext cx="7024688" cy="701675"/>
          </a:xfrm>
          <a:prstGeom prst="rect">
            <a:avLst/>
          </a:prstGeom>
          <a:noFill/>
          <a:ln w="9525">
            <a:noFill/>
            <a:miter lim="800000"/>
            <a:headEnd/>
            <a:tailEnd/>
          </a:ln>
        </p:spPr>
        <p:txBody>
          <a:bodyPr lIns="0" tIns="0" bIns="0" anchor="ctr"/>
          <a:lstStyle/>
          <a:p>
            <a:r>
              <a:rPr lang="en-US" altLang="zh-CN" sz="2400">
                <a:solidFill>
                  <a:schemeClr val="tx1"/>
                </a:solidFill>
              </a:rPr>
              <a:t>8.3.1 </a:t>
            </a:r>
            <a:r>
              <a:rPr lang="zh-CN" altLang="en-US" sz="2400">
                <a:solidFill>
                  <a:schemeClr val="tx1"/>
                </a:solidFill>
              </a:rPr>
              <a:t>电气串级调速系统的组成 </a:t>
            </a:r>
          </a:p>
        </p:txBody>
      </p:sp>
      <p:sp>
        <p:nvSpPr>
          <p:cNvPr id="36869" name="内容占位符 2"/>
          <p:cNvSpPr txBox="1">
            <a:spLocks noChangeArrowheads="1"/>
          </p:cNvSpPr>
          <p:nvPr/>
        </p:nvSpPr>
        <p:spPr bwMode="auto">
          <a:xfrm>
            <a:off x="4344988" y="1592263"/>
            <a:ext cx="2682875" cy="887412"/>
          </a:xfrm>
          <a:prstGeom prst="rect">
            <a:avLst/>
          </a:prstGeom>
          <a:noFill/>
          <a:ln w="9525">
            <a:noFill/>
            <a:miter lim="800000"/>
            <a:headEnd/>
            <a:tailEnd/>
          </a:ln>
        </p:spPr>
        <p:txBody>
          <a:bodyPr lIns="0" tIns="0" rIns="90000" bIns="0"/>
          <a:lstStyle/>
          <a:p>
            <a:pPr eaLnBrk="0" hangingPunct="0">
              <a:lnSpc>
                <a:spcPct val="100000"/>
              </a:lnSpc>
              <a:buClr>
                <a:srgbClr val="FF9933"/>
              </a:buClr>
              <a:buFont typeface="Wingdings" pitchFamily="2" charset="2"/>
              <a:buNone/>
            </a:pPr>
            <a:r>
              <a:rPr lang="zh-CN" altLang="en-US" sz="2400">
                <a:solidFill>
                  <a:schemeClr val="tx1"/>
                </a:solidFill>
              </a:rPr>
              <a:t>将转差功率逆变后回馈到交流电网</a:t>
            </a:r>
          </a:p>
        </p:txBody>
      </p:sp>
      <p:sp>
        <p:nvSpPr>
          <p:cNvPr id="36870" name="Text Box 46"/>
          <p:cNvSpPr txBox="1">
            <a:spLocks noChangeArrowheads="1"/>
          </p:cNvSpPr>
          <p:nvPr/>
        </p:nvSpPr>
        <p:spPr bwMode="auto">
          <a:xfrm>
            <a:off x="0" y="3575050"/>
            <a:ext cx="1670050"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3" action="ppaction://hlinksldjump"/>
              </a:rPr>
              <a:t>8.3</a:t>
            </a:r>
            <a:r>
              <a:rPr lang="zh-CN" altLang="zh-CN" sz="1600">
                <a:solidFill>
                  <a:schemeClr val="tx1"/>
                </a:solidFill>
                <a:hlinkClick r:id="rId3" action="ppaction://hlinksldjump"/>
              </a:rPr>
              <a:t>绕线转子异步电机转子变频串级调速系统</a:t>
            </a:r>
            <a:endParaRPr lang="zh-CN" altLang="en-US" sz="1600">
              <a:solidFill>
                <a:schemeClr val="tx1"/>
              </a:solidFill>
              <a:latin typeface="Times New Roman" pitchFamily="18" charset="0"/>
            </a:endParaRPr>
          </a:p>
        </p:txBody>
      </p:sp>
      <p:sp>
        <p:nvSpPr>
          <p:cNvPr id="36871"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4" action="ppaction://hlinksldjump"/>
              </a:rPr>
              <a:t>8.2</a:t>
            </a:r>
            <a:r>
              <a:rPr lang="zh-CN" altLang="zh-CN" sz="1600">
                <a:solidFill>
                  <a:schemeClr val="tx1"/>
                </a:solidFill>
                <a:hlinkClick r:id="rId4"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36872"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5" action="ppaction://hlinksldjump"/>
              </a:rPr>
              <a:t>8.1</a:t>
            </a:r>
            <a:r>
              <a:rPr lang="zh-CN" altLang="zh-CN" sz="1600">
                <a:solidFill>
                  <a:schemeClr val="tx1"/>
                </a:solidFill>
                <a:latin typeface="宋体" pitchFamily="2" charset="-122"/>
                <a:hlinkClick r:id="rId5" action="ppaction://hlinksldjump"/>
              </a:rPr>
              <a:t>绕线转子异步电机转子变频控制原理</a:t>
            </a:r>
            <a:endParaRPr lang="zh-CN" altLang="en-US" sz="1600">
              <a:solidFill>
                <a:schemeClr val="tx1"/>
              </a:solidFill>
              <a:latin typeface="宋体" pitchFamily="2" charset="-122"/>
            </a:endParaRPr>
          </a:p>
        </p:txBody>
      </p:sp>
      <p:sp>
        <p:nvSpPr>
          <p:cNvPr id="36873"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6" action="ppaction://hlinksldjump"/>
              </a:rPr>
              <a:t>8.4</a:t>
            </a:r>
            <a:r>
              <a:rPr lang="zh-CN" altLang="zh-CN" sz="1600">
                <a:solidFill>
                  <a:schemeClr val="tx1"/>
                </a:solidFill>
                <a:hlinkClick r:id="rId6"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8" presetClass="entr" presetSubtype="0" accel="50000" fill="hold" nodeType="clickEffect">
                                  <p:stCondLst>
                                    <p:cond delay="0"/>
                                  </p:stCondLst>
                                  <p:childTnLst>
                                    <p:set>
                                      <p:cBhvr>
                                        <p:cTn id="6" dur="1" fill="hold">
                                          <p:stCondLst>
                                            <p:cond delay="0"/>
                                          </p:stCondLst>
                                        </p:cTn>
                                        <p:tgtEl>
                                          <p:spTgt spid="606210"/>
                                        </p:tgtEl>
                                        <p:attrNameLst>
                                          <p:attrName>style.visibility</p:attrName>
                                        </p:attrNameLst>
                                      </p:cBhvr>
                                      <p:to>
                                        <p:strVal val="visible"/>
                                      </p:to>
                                    </p:set>
                                    <p:anim calcmode="lin" valueType="num">
                                      <p:cBhvr>
                                        <p:cTn id="7" dur="1000" fill="hold"/>
                                        <p:tgtEl>
                                          <p:spTgt spid="606210"/>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606210"/>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606210"/>
                                        </p:tgtEl>
                                        <p:attrNameLst>
                                          <p:attrName>ppt_y</p:attrName>
                                        </p:attrNameLst>
                                      </p:cBhvr>
                                      <p:tavLst>
                                        <p:tav tm="0">
                                          <p:val>
                                            <p:strVal val="#ppt_y"/>
                                          </p:val>
                                        </p:tav>
                                        <p:tav tm="100000">
                                          <p:val>
                                            <p:strVal val="#ppt_y"/>
                                          </p:val>
                                        </p:tav>
                                      </p:tavLst>
                                    </p:anim>
                                    <p:animEffect transition="in" filter="fade">
                                      <p:cBhvr>
                                        <p:cTn id="10" dur="1000"/>
                                        <p:tgtEl>
                                          <p:spTgt spid="606210"/>
                                        </p:tgtEl>
                                      </p:cBhvr>
                                    </p:animEffect>
                                  </p:childTnLst>
                                </p:cTn>
                              </p:par>
                            </p:childTnLst>
                          </p:cTn>
                        </p:par>
                        <p:par>
                          <p:cTn id="11" fill="hold">
                            <p:stCondLst>
                              <p:cond delay="1000"/>
                            </p:stCondLst>
                            <p:childTnLst>
                              <p:par>
                                <p:cTn id="12" presetID="3" presetClass="entr" presetSubtype="10" fill="hold" grpId="0" nodeType="afterEffect">
                                  <p:stCondLst>
                                    <p:cond delay="0"/>
                                  </p:stCondLst>
                                  <p:childTnLst>
                                    <p:set>
                                      <p:cBhvr>
                                        <p:cTn id="13" dur="1" fill="hold">
                                          <p:stCondLst>
                                            <p:cond delay="0"/>
                                          </p:stCondLst>
                                        </p:cTn>
                                        <p:tgtEl>
                                          <p:spTgt spid="606211"/>
                                        </p:tgtEl>
                                        <p:attrNameLst>
                                          <p:attrName>style.visibility</p:attrName>
                                        </p:attrNameLst>
                                      </p:cBhvr>
                                      <p:to>
                                        <p:strVal val="visible"/>
                                      </p:to>
                                    </p:set>
                                    <p:animEffect transition="in" filter="blinds(horizontal)">
                                      <p:cBhvr>
                                        <p:cTn id="14" dur="500"/>
                                        <p:tgtEl>
                                          <p:spTgt spid="606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3731" name="Object 3"/>
          <p:cNvGraphicFramePr>
            <a:graphicFrameLocks/>
          </p:cNvGraphicFramePr>
          <p:nvPr/>
        </p:nvGraphicFramePr>
        <p:xfrm>
          <a:off x="1565275" y="1700213"/>
          <a:ext cx="6121400" cy="3889375"/>
        </p:xfrm>
        <a:graphic>
          <a:graphicData uri="http://schemas.openxmlformats.org/presentationml/2006/ole">
            <p:oleObj spid="_x0000_s37889" r:id="rId3" imgW="4477047" imgH="3359447" progId="">
              <p:embed/>
            </p:oleObj>
          </a:graphicData>
        </a:graphic>
      </p:graphicFrame>
      <p:grpSp>
        <p:nvGrpSpPr>
          <p:cNvPr id="2" name="Group 4"/>
          <p:cNvGrpSpPr>
            <a:grpSpLocks/>
          </p:cNvGrpSpPr>
          <p:nvPr/>
        </p:nvGrpSpPr>
        <p:grpSpPr bwMode="auto">
          <a:xfrm>
            <a:off x="168275" y="1481138"/>
            <a:ext cx="2332038" cy="1016000"/>
            <a:chOff x="50" y="933"/>
            <a:chExt cx="1469" cy="640"/>
          </a:xfrm>
        </p:grpSpPr>
        <p:sp>
          <p:nvSpPr>
            <p:cNvPr id="37891" name="Rectangle 5"/>
            <p:cNvSpPr>
              <a:spLocks noChangeArrowheads="1"/>
            </p:cNvSpPr>
            <p:nvPr/>
          </p:nvSpPr>
          <p:spPr bwMode="auto">
            <a:xfrm>
              <a:off x="50" y="933"/>
              <a:ext cx="834" cy="640"/>
            </a:xfrm>
            <a:prstGeom prst="rect">
              <a:avLst/>
            </a:prstGeom>
            <a:noFill/>
            <a:ln w="9525">
              <a:solidFill>
                <a:srgbClr val="0000FF"/>
              </a:solidFill>
              <a:miter lim="800000"/>
              <a:headEnd/>
              <a:tailEnd/>
            </a:ln>
          </p:spPr>
          <p:txBody>
            <a:bodyPr anchor="ctr">
              <a:spAutoFit/>
            </a:bodyPr>
            <a:lstStyle/>
            <a:p>
              <a:pPr>
                <a:lnSpc>
                  <a:spcPct val="100000"/>
                </a:lnSpc>
              </a:pPr>
              <a:r>
                <a:rPr lang="zh-CN" altLang="en-US" sz="2000" dirty="0">
                  <a:solidFill>
                    <a:schemeClr val="tx1"/>
                  </a:solidFill>
                </a:rPr>
                <a:t>绕线转子异步电动机</a:t>
              </a:r>
              <a:r>
                <a:rPr lang="en-US" altLang="zh-CN" sz="2000" dirty="0">
                  <a:solidFill>
                    <a:schemeClr val="tx1"/>
                  </a:solidFill>
                </a:rPr>
                <a:t>MA </a:t>
              </a:r>
            </a:p>
          </p:txBody>
        </p:sp>
        <p:sp>
          <p:nvSpPr>
            <p:cNvPr id="713734" name="Line 6"/>
            <p:cNvSpPr>
              <a:spLocks noChangeShapeType="1"/>
            </p:cNvSpPr>
            <p:nvPr/>
          </p:nvSpPr>
          <p:spPr bwMode="auto">
            <a:xfrm>
              <a:off x="884" y="1298"/>
              <a:ext cx="635" cy="227"/>
            </a:xfrm>
            <a:prstGeom prst="line">
              <a:avLst/>
            </a:prstGeom>
            <a:noFill/>
            <a:ln w="9525">
              <a:solidFill>
                <a:srgbClr val="0000FF"/>
              </a:solidFill>
              <a:round/>
              <a:tailEnd type="triangle" w="med" len="med"/>
            </a:ln>
            <a:effectLst/>
          </p:spPr>
          <p:txBody>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grpSp>
      <p:grpSp>
        <p:nvGrpSpPr>
          <p:cNvPr id="3" name="Group 7"/>
          <p:cNvGrpSpPr>
            <a:grpSpLocks/>
          </p:cNvGrpSpPr>
          <p:nvPr/>
        </p:nvGrpSpPr>
        <p:grpSpPr bwMode="auto">
          <a:xfrm>
            <a:off x="88900" y="4364038"/>
            <a:ext cx="2339975" cy="477837"/>
            <a:chOff x="0" y="2750"/>
            <a:chExt cx="1474" cy="300"/>
          </a:xfrm>
        </p:grpSpPr>
        <p:sp>
          <p:nvSpPr>
            <p:cNvPr id="37894" name="Rectangle 8"/>
            <p:cNvSpPr>
              <a:spLocks noChangeArrowheads="1"/>
            </p:cNvSpPr>
            <p:nvPr/>
          </p:nvSpPr>
          <p:spPr bwMode="auto">
            <a:xfrm>
              <a:off x="0" y="2795"/>
              <a:ext cx="922" cy="255"/>
            </a:xfrm>
            <a:prstGeom prst="rect">
              <a:avLst/>
            </a:prstGeom>
            <a:noFill/>
            <a:ln w="9525">
              <a:solidFill>
                <a:srgbClr val="0000FF"/>
              </a:solidFill>
              <a:miter lim="800000"/>
              <a:headEnd/>
              <a:tailEnd/>
            </a:ln>
          </p:spPr>
          <p:txBody>
            <a:bodyPr wrap="none" anchor="ctr">
              <a:spAutoFit/>
            </a:bodyPr>
            <a:lstStyle/>
            <a:p>
              <a:pPr>
                <a:lnSpc>
                  <a:spcPct val="100000"/>
                </a:lnSpc>
              </a:pPr>
              <a:r>
                <a:rPr lang="zh-CN" altLang="en-US" sz="2000">
                  <a:solidFill>
                    <a:schemeClr val="tx1"/>
                  </a:solidFill>
                </a:rPr>
                <a:t>起动电阻</a:t>
              </a:r>
              <a:r>
                <a:rPr lang="en-US" altLang="zh-CN" sz="2000">
                  <a:solidFill>
                    <a:schemeClr val="tx1"/>
                  </a:solidFill>
                </a:rPr>
                <a:t>R </a:t>
              </a:r>
            </a:p>
          </p:txBody>
        </p:sp>
        <p:sp>
          <p:nvSpPr>
            <p:cNvPr id="713737" name="Line 9"/>
            <p:cNvSpPr>
              <a:spLocks noChangeShapeType="1"/>
            </p:cNvSpPr>
            <p:nvPr/>
          </p:nvSpPr>
          <p:spPr bwMode="auto">
            <a:xfrm flipV="1">
              <a:off x="930" y="2750"/>
              <a:ext cx="544" cy="181"/>
            </a:xfrm>
            <a:prstGeom prst="line">
              <a:avLst/>
            </a:prstGeom>
            <a:noFill/>
            <a:ln w="9525">
              <a:solidFill>
                <a:srgbClr val="0000FF"/>
              </a:solidFill>
              <a:round/>
              <a:tailEnd type="triangle" w="med" len="med"/>
            </a:ln>
            <a:effectLst/>
          </p:spPr>
          <p:txBody>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grpSp>
      <p:grpSp>
        <p:nvGrpSpPr>
          <p:cNvPr id="4" name="Group 10"/>
          <p:cNvGrpSpPr>
            <a:grpSpLocks/>
          </p:cNvGrpSpPr>
          <p:nvPr/>
        </p:nvGrpSpPr>
        <p:grpSpPr bwMode="auto">
          <a:xfrm>
            <a:off x="88900" y="3787775"/>
            <a:ext cx="3492500" cy="2665413"/>
            <a:chOff x="0" y="2387"/>
            <a:chExt cx="2200" cy="1678"/>
          </a:xfrm>
        </p:grpSpPr>
        <p:sp>
          <p:nvSpPr>
            <p:cNvPr id="37897" name="Rectangle 11"/>
            <p:cNvSpPr>
              <a:spLocks noChangeArrowheads="1"/>
            </p:cNvSpPr>
            <p:nvPr/>
          </p:nvSpPr>
          <p:spPr bwMode="auto">
            <a:xfrm>
              <a:off x="0" y="3809"/>
              <a:ext cx="1696" cy="256"/>
            </a:xfrm>
            <a:prstGeom prst="rect">
              <a:avLst/>
            </a:prstGeom>
            <a:noFill/>
            <a:ln w="9525">
              <a:solidFill>
                <a:srgbClr val="0000FF"/>
              </a:solidFill>
              <a:miter lim="800000"/>
              <a:headEnd/>
              <a:tailEnd/>
            </a:ln>
          </p:spPr>
          <p:txBody>
            <a:bodyPr wrap="none" anchor="ctr">
              <a:spAutoFit/>
            </a:bodyPr>
            <a:lstStyle/>
            <a:p>
              <a:pPr>
                <a:lnSpc>
                  <a:spcPct val="100000"/>
                </a:lnSpc>
              </a:pPr>
              <a:r>
                <a:rPr lang="zh-CN" altLang="en-US" sz="2000">
                  <a:solidFill>
                    <a:schemeClr val="tx1"/>
                  </a:solidFill>
                </a:rPr>
                <a:t>切换用接触器</a:t>
              </a:r>
              <a:r>
                <a:rPr lang="en-US" altLang="zh-CN" sz="2000">
                  <a:solidFill>
                    <a:schemeClr val="tx1"/>
                  </a:solidFill>
                </a:rPr>
                <a:t>1C</a:t>
              </a:r>
              <a:r>
                <a:rPr lang="zh-CN" altLang="en-US" sz="2000">
                  <a:solidFill>
                    <a:schemeClr val="tx1"/>
                  </a:solidFill>
                </a:rPr>
                <a:t>、</a:t>
              </a:r>
              <a:r>
                <a:rPr lang="en-US" altLang="zh-CN" sz="2000">
                  <a:solidFill>
                    <a:schemeClr val="tx1"/>
                  </a:solidFill>
                </a:rPr>
                <a:t>2C </a:t>
              </a:r>
            </a:p>
          </p:txBody>
        </p:sp>
        <p:sp>
          <p:nvSpPr>
            <p:cNvPr id="713740" name="Line 12"/>
            <p:cNvSpPr>
              <a:spLocks noChangeShapeType="1"/>
            </p:cNvSpPr>
            <p:nvPr/>
          </p:nvSpPr>
          <p:spPr bwMode="auto">
            <a:xfrm flipV="1">
              <a:off x="1519" y="2614"/>
              <a:ext cx="363" cy="1179"/>
            </a:xfrm>
            <a:prstGeom prst="line">
              <a:avLst/>
            </a:prstGeom>
            <a:noFill/>
            <a:ln w="9525">
              <a:solidFill>
                <a:srgbClr val="0000FF"/>
              </a:solidFill>
              <a:round/>
              <a:tailEnd type="triangle" w="med" len="med"/>
            </a:ln>
            <a:effectLst/>
          </p:spPr>
          <p:txBody>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713741" name="Line 13"/>
            <p:cNvSpPr>
              <a:spLocks noChangeShapeType="1"/>
            </p:cNvSpPr>
            <p:nvPr/>
          </p:nvSpPr>
          <p:spPr bwMode="auto">
            <a:xfrm flipV="1">
              <a:off x="1701" y="2387"/>
              <a:ext cx="499" cy="1451"/>
            </a:xfrm>
            <a:prstGeom prst="line">
              <a:avLst/>
            </a:prstGeom>
            <a:noFill/>
            <a:ln w="9525">
              <a:solidFill>
                <a:srgbClr val="0000FF"/>
              </a:solidFill>
              <a:round/>
              <a:tailEnd type="triangle" w="med" len="med"/>
            </a:ln>
            <a:effectLst/>
          </p:spPr>
          <p:txBody>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grpSp>
      <p:sp>
        <p:nvSpPr>
          <p:cNvPr id="713742" name="Rectangle 14"/>
          <p:cNvSpPr>
            <a:spLocks noChangeArrowheads="1"/>
          </p:cNvSpPr>
          <p:nvPr/>
        </p:nvSpPr>
        <p:spPr bwMode="auto">
          <a:xfrm>
            <a:off x="2860675" y="6407150"/>
            <a:ext cx="4327525" cy="406400"/>
          </a:xfrm>
          <a:prstGeom prst="rect">
            <a:avLst/>
          </a:prstGeom>
          <a:noFill/>
          <a:ln w="9525">
            <a:solidFill>
              <a:srgbClr val="0000FF"/>
            </a:solidFill>
            <a:miter lim="800000"/>
            <a:headEnd/>
            <a:tailEnd/>
          </a:ln>
        </p:spPr>
        <p:txBody>
          <a:bodyPr wrap="none" anchor="ctr">
            <a:spAutoFit/>
          </a:bodyPr>
          <a:lstStyle/>
          <a:p>
            <a:pPr>
              <a:lnSpc>
                <a:spcPct val="100000"/>
              </a:lnSpc>
            </a:pPr>
            <a:r>
              <a:rPr lang="zh-CN" altLang="en-US" sz="2000">
                <a:solidFill>
                  <a:schemeClr val="tx1"/>
                </a:solidFill>
              </a:rPr>
              <a:t>串调装置主电路（交直交变频电路） </a:t>
            </a:r>
          </a:p>
        </p:txBody>
      </p:sp>
      <p:sp>
        <p:nvSpPr>
          <p:cNvPr id="713743" name="Rectangle 15"/>
          <p:cNvSpPr>
            <a:spLocks noChangeArrowheads="1"/>
          </p:cNvSpPr>
          <p:nvPr/>
        </p:nvSpPr>
        <p:spPr bwMode="auto">
          <a:xfrm>
            <a:off x="3076575" y="5951538"/>
            <a:ext cx="1717675" cy="376237"/>
          </a:xfrm>
          <a:prstGeom prst="rect">
            <a:avLst/>
          </a:prstGeom>
          <a:noFill/>
          <a:ln w="9525">
            <a:solidFill>
              <a:srgbClr val="0000FF"/>
            </a:solidFill>
            <a:miter lim="800000"/>
            <a:headEnd/>
            <a:tailEnd/>
          </a:ln>
        </p:spPr>
        <p:txBody>
          <a:bodyPr wrap="none" anchor="ctr">
            <a:spAutoFit/>
          </a:bodyPr>
          <a:lstStyle/>
          <a:p>
            <a:pPr>
              <a:lnSpc>
                <a:spcPct val="100000"/>
              </a:lnSpc>
            </a:pPr>
            <a:r>
              <a:rPr lang="zh-CN" altLang="en-US" sz="1800">
                <a:solidFill>
                  <a:schemeClr val="tx1"/>
                </a:solidFill>
              </a:rPr>
              <a:t>不控整流桥</a:t>
            </a:r>
            <a:r>
              <a:rPr lang="en-US" altLang="zh-CN" sz="1800">
                <a:solidFill>
                  <a:schemeClr val="tx1"/>
                </a:solidFill>
              </a:rPr>
              <a:t>VR </a:t>
            </a:r>
          </a:p>
        </p:txBody>
      </p:sp>
      <p:sp>
        <p:nvSpPr>
          <p:cNvPr id="713744" name="Line 16"/>
          <p:cNvSpPr>
            <a:spLocks noChangeShapeType="1"/>
          </p:cNvSpPr>
          <p:nvPr/>
        </p:nvSpPr>
        <p:spPr bwMode="auto">
          <a:xfrm flipV="1">
            <a:off x="3508375" y="4078288"/>
            <a:ext cx="647700" cy="1873250"/>
          </a:xfrm>
          <a:prstGeom prst="line">
            <a:avLst/>
          </a:prstGeom>
          <a:noFill/>
          <a:ln w="9525">
            <a:solidFill>
              <a:srgbClr val="0000FF"/>
            </a:solidFill>
            <a:round/>
            <a:tailEnd type="triangle" w="med" len="med"/>
          </a:ln>
          <a:effectLst/>
        </p:spPr>
        <p:txBody>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grpSp>
        <p:nvGrpSpPr>
          <p:cNvPr id="5" name="Group 17"/>
          <p:cNvGrpSpPr>
            <a:grpSpLocks/>
          </p:cNvGrpSpPr>
          <p:nvPr/>
        </p:nvGrpSpPr>
        <p:grpSpPr bwMode="auto">
          <a:xfrm>
            <a:off x="4876800" y="5951538"/>
            <a:ext cx="1655763" cy="431800"/>
            <a:chOff x="3198" y="3657"/>
            <a:chExt cx="1043" cy="272"/>
          </a:xfrm>
        </p:grpSpPr>
        <p:graphicFrame>
          <p:nvGraphicFramePr>
            <p:cNvPr id="37904" name="Object 18"/>
            <p:cNvGraphicFramePr>
              <a:graphicFrameLocks/>
            </p:cNvGraphicFramePr>
            <p:nvPr/>
          </p:nvGraphicFramePr>
          <p:xfrm>
            <a:off x="3924" y="3657"/>
            <a:ext cx="227" cy="272"/>
          </p:xfrm>
          <a:graphic>
            <a:graphicData uri="http://schemas.openxmlformats.org/presentationml/2006/ole">
              <p:oleObj spid="_x0000_s37904" r:id="rId4" imgW="190748" imgH="228898" progId="">
                <p:embed/>
              </p:oleObj>
            </a:graphicData>
          </a:graphic>
        </p:graphicFrame>
        <p:sp>
          <p:nvSpPr>
            <p:cNvPr id="37905" name="Text Box 19"/>
            <p:cNvSpPr txBox="1">
              <a:spLocks noChangeArrowheads="1"/>
            </p:cNvSpPr>
            <p:nvPr/>
          </p:nvSpPr>
          <p:spPr bwMode="auto">
            <a:xfrm>
              <a:off x="3198" y="3657"/>
              <a:ext cx="1043" cy="237"/>
            </a:xfrm>
            <a:prstGeom prst="rect">
              <a:avLst/>
            </a:prstGeom>
            <a:noFill/>
            <a:ln w="9525">
              <a:solidFill>
                <a:srgbClr val="0000FF"/>
              </a:solidFill>
              <a:miter lim="800000"/>
              <a:headEnd/>
              <a:tailEnd/>
            </a:ln>
          </p:spPr>
          <p:txBody>
            <a:bodyPr>
              <a:spAutoFit/>
            </a:bodyPr>
            <a:lstStyle/>
            <a:p>
              <a:pPr>
                <a:lnSpc>
                  <a:spcPct val="100000"/>
                </a:lnSpc>
                <a:spcBef>
                  <a:spcPct val="50000"/>
                </a:spcBef>
              </a:pPr>
              <a:r>
                <a:rPr lang="zh-CN" altLang="en-US" sz="1800">
                  <a:solidFill>
                    <a:schemeClr val="tx1"/>
                  </a:solidFill>
                </a:rPr>
                <a:t>平波电抗器</a:t>
              </a:r>
            </a:p>
          </p:txBody>
        </p:sp>
      </p:grpSp>
      <p:sp>
        <p:nvSpPr>
          <p:cNvPr id="713748" name="Line 20"/>
          <p:cNvSpPr>
            <a:spLocks noChangeShapeType="1"/>
          </p:cNvSpPr>
          <p:nvPr/>
        </p:nvSpPr>
        <p:spPr bwMode="auto">
          <a:xfrm flipH="1" flipV="1">
            <a:off x="5092700" y="3141663"/>
            <a:ext cx="720725" cy="2809875"/>
          </a:xfrm>
          <a:prstGeom prst="line">
            <a:avLst/>
          </a:prstGeom>
          <a:noFill/>
          <a:ln w="9525">
            <a:solidFill>
              <a:srgbClr val="0000FF"/>
            </a:solidFill>
            <a:round/>
            <a:tailEnd type="triangle" w="med" len="med"/>
          </a:ln>
          <a:effectLst/>
        </p:spPr>
        <p:txBody>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713749" name="Rectangle 21"/>
          <p:cNvSpPr>
            <a:spLocks noChangeArrowheads="1"/>
          </p:cNvSpPr>
          <p:nvPr/>
        </p:nvSpPr>
        <p:spPr bwMode="auto">
          <a:xfrm>
            <a:off x="6605588" y="5951538"/>
            <a:ext cx="1616075" cy="376237"/>
          </a:xfrm>
          <a:prstGeom prst="rect">
            <a:avLst/>
          </a:prstGeom>
          <a:noFill/>
          <a:ln w="9525">
            <a:solidFill>
              <a:srgbClr val="0000FF"/>
            </a:solidFill>
            <a:miter lim="800000"/>
            <a:headEnd/>
            <a:tailEnd/>
          </a:ln>
        </p:spPr>
        <p:txBody>
          <a:bodyPr wrap="none" anchor="ctr">
            <a:spAutoFit/>
          </a:bodyPr>
          <a:lstStyle/>
          <a:p>
            <a:pPr>
              <a:lnSpc>
                <a:spcPct val="100000"/>
              </a:lnSpc>
            </a:pPr>
            <a:r>
              <a:rPr lang="zh-CN" altLang="en-US" sz="1800">
                <a:solidFill>
                  <a:schemeClr val="tx1"/>
                </a:solidFill>
              </a:rPr>
              <a:t>有源逆变桥</a:t>
            </a:r>
            <a:r>
              <a:rPr lang="en-US" altLang="zh-CN" sz="1800">
                <a:solidFill>
                  <a:schemeClr val="tx1"/>
                </a:solidFill>
              </a:rPr>
              <a:t>VI </a:t>
            </a:r>
          </a:p>
        </p:txBody>
      </p:sp>
      <p:sp>
        <p:nvSpPr>
          <p:cNvPr id="713750" name="Line 22"/>
          <p:cNvSpPr>
            <a:spLocks noChangeShapeType="1"/>
          </p:cNvSpPr>
          <p:nvPr/>
        </p:nvSpPr>
        <p:spPr bwMode="auto">
          <a:xfrm flipH="1" flipV="1">
            <a:off x="6173788" y="4078288"/>
            <a:ext cx="792162" cy="1873250"/>
          </a:xfrm>
          <a:prstGeom prst="line">
            <a:avLst/>
          </a:prstGeom>
          <a:noFill/>
          <a:ln w="9525">
            <a:solidFill>
              <a:srgbClr val="0000FF"/>
            </a:solidFill>
            <a:round/>
            <a:tailEnd type="triangle" w="med" len="med"/>
          </a:ln>
          <a:effectLst/>
        </p:spPr>
        <p:txBody>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713751" name="Rectangle 23"/>
          <p:cNvSpPr>
            <a:spLocks noChangeArrowheads="1"/>
          </p:cNvSpPr>
          <p:nvPr/>
        </p:nvSpPr>
        <p:spPr bwMode="auto">
          <a:xfrm>
            <a:off x="7397750" y="946150"/>
            <a:ext cx="1603375" cy="376238"/>
          </a:xfrm>
          <a:prstGeom prst="rect">
            <a:avLst/>
          </a:prstGeom>
          <a:noFill/>
          <a:ln w="9525">
            <a:solidFill>
              <a:srgbClr val="0000FF"/>
            </a:solidFill>
            <a:miter lim="800000"/>
            <a:headEnd/>
            <a:tailEnd/>
          </a:ln>
        </p:spPr>
        <p:txBody>
          <a:bodyPr wrap="none" anchor="ctr">
            <a:spAutoFit/>
          </a:bodyPr>
          <a:lstStyle/>
          <a:p>
            <a:pPr>
              <a:lnSpc>
                <a:spcPct val="100000"/>
              </a:lnSpc>
            </a:pPr>
            <a:r>
              <a:rPr lang="zh-CN" altLang="en-US" sz="1800">
                <a:solidFill>
                  <a:schemeClr val="tx1"/>
                </a:solidFill>
              </a:rPr>
              <a:t>逆变变压器</a:t>
            </a:r>
            <a:r>
              <a:rPr lang="en-US" altLang="zh-CN" sz="1800">
                <a:solidFill>
                  <a:schemeClr val="tx1"/>
                </a:solidFill>
              </a:rPr>
              <a:t>TI </a:t>
            </a:r>
          </a:p>
        </p:txBody>
      </p:sp>
      <p:sp>
        <p:nvSpPr>
          <p:cNvPr id="713752" name="Line 24"/>
          <p:cNvSpPr>
            <a:spLocks noChangeShapeType="1"/>
          </p:cNvSpPr>
          <p:nvPr/>
        </p:nvSpPr>
        <p:spPr bwMode="auto">
          <a:xfrm flipH="1">
            <a:off x="7324725" y="1196975"/>
            <a:ext cx="649288" cy="1223963"/>
          </a:xfrm>
          <a:prstGeom prst="line">
            <a:avLst/>
          </a:prstGeom>
          <a:noFill/>
          <a:ln w="9525">
            <a:solidFill>
              <a:srgbClr val="0000FF"/>
            </a:solidFill>
            <a:round/>
            <a:tailEnd type="triangle" w="med" len="med"/>
          </a:ln>
          <a:effectLst/>
        </p:spPr>
        <p:txBody>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713753" name="Rectangle 25"/>
          <p:cNvSpPr>
            <a:spLocks noChangeArrowheads="1"/>
          </p:cNvSpPr>
          <p:nvPr/>
        </p:nvSpPr>
        <p:spPr bwMode="auto">
          <a:xfrm>
            <a:off x="2212975" y="1273175"/>
            <a:ext cx="4608513" cy="366713"/>
          </a:xfrm>
          <a:prstGeom prst="rect">
            <a:avLst/>
          </a:prstGeom>
          <a:solidFill>
            <a:srgbClr val="FFCC99"/>
          </a:solidFill>
          <a:ln w="9525">
            <a:noFill/>
            <a:miter lim="800000"/>
            <a:headEnd/>
            <a:tailEnd/>
          </a:ln>
        </p:spPr>
        <p:txBody>
          <a:bodyPr anchor="ctr">
            <a:spAutoFit/>
          </a:bodyPr>
          <a:lstStyle/>
          <a:p>
            <a:pPr>
              <a:lnSpc>
                <a:spcPct val="100000"/>
              </a:lnSpc>
            </a:pPr>
            <a:r>
              <a:rPr lang="zh-CN" altLang="en-US" sz="1800">
                <a:solidFill>
                  <a:schemeClr val="tx1"/>
                </a:solidFill>
              </a:rPr>
              <a:t>控制系统为转速、电流双闭环控制 系统</a:t>
            </a:r>
          </a:p>
        </p:txBody>
      </p:sp>
      <p:grpSp>
        <p:nvGrpSpPr>
          <p:cNvPr id="6" name="Group 26"/>
          <p:cNvGrpSpPr>
            <a:grpSpLocks/>
          </p:cNvGrpSpPr>
          <p:nvPr/>
        </p:nvGrpSpPr>
        <p:grpSpPr bwMode="auto">
          <a:xfrm>
            <a:off x="88900" y="2852738"/>
            <a:ext cx="1692275" cy="1069975"/>
            <a:chOff x="0" y="1797"/>
            <a:chExt cx="1066" cy="674"/>
          </a:xfrm>
        </p:grpSpPr>
        <p:sp>
          <p:nvSpPr>
            <p:cNvPr id="37913" name="Rectangle 27"/>
            <p:cNvSpPr>
              <a:spLocks noChangeArrowheads="1"/>
            </p:cNvSpPr>
            <p:nvPr/>
          </p:nvSpPr>
          <p:spPr bwMode="auto">
            <a:xfrm>
              <a:off x="0" y="1888"/>
              <a:ext cx="862" cy="583"/>
            </a:xfrm>
            <a:prstGeom prst="rect">
              <a:avLst/>
            </a:prstGeom>
            <a:noFill/>
            <a:ln w="9525">
              <a:solidFill>
                <a:srgbClr val="FF3300"/>
              </a:solidFill>
              <a:miter lim="800000"/>
              <a:headEnd/>
              <a:tailEnd/>
            </a:ln>
          </p:spPr>
          <p:txBody>
            <a:bodyPr anchor="ctr">
              <a:spAutoFit/>
            </a:bodyPr>
            <a:lstStyle/>
            <a:p>
              <a:pPr>
                <a:lnSpc>
                  <a:spcPct val="100000"/>
                </a:lnSpc>
              </a:pPr>
              <a:r>
                <a:rPr lang="zh-CN" altLang="en-US" sz="1800">
                  <a:solidFill>
                    <a:schemeClr val="tx1"/>
                  </a:solidFill>
                </a:rPr>
                <a:t>测速信号取自测速发电机</a:t>
              </a:r>
              <a:r>
                <a:rPr lang="en-US" altLang="zh-CN" sz="1800">
                  <a:solidFill>
                    <a:schemeClr val="tx1"/>
                  </a:solidFill>
                </a:rPr>
                <a:t>TG </a:t>
              </a:r>
            </a:p>
          </p:txBody>
        </p:sp>
        <p:sp>
          <p:nvSpPr>
            <p:cNvPr id="713756" name="Line 28"/>
            <p:cNvSpPr>
              <a:spLocks noChangeShapeType="1"/>
            </p:cNvSpPr>
            <p:nvPr/>
          </p:nvSpPr>
          <p:spPr bwMode="auto">
            <a:xfrm flipV="1">
              <a:off x="839" y="1797"/>
              <a:ext cx="227" cy="136"/>
            </a:xfrm>
            <a:prstGeom prst="line">
              <a:avLst/>
            </a:prstGeom>
            <a:noFill/>
            <a:ln w="9525">
              <a:solidFill>
                <a:srgbClr val="FF3300"/>
              </a:solidFill>
              <a:round/>
              <a:tailEnd type="triangle" w="med" len="med"/>
            </a:ln>
            <a:effectLst/>
          </p:spPr>
          <p:txBody>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grpSp>
      <p:grpSp>
        <p:nvGrpSpPr>
          <p:cNvPr id="7" name="Group 29"/>
          <p:cNvGrpSpPr>
            <a:grpSpLocks/>
          </p:cNvGrpSpPr>
          <p:nvPr/>
        </p:nvGrpSpPr>
        <p:grpSpPr bwMode="auto">
          <a:xfrm>
            <a:off x="6965950" y="3106738"/>
            <a:ext cx="2159000" cy="1474787"/>
            <a:chOff x="4332" y="1957"/>
            <a:chExt cx="1360" cy="929"/>
          </a:xfrm>
        </p:grpSpPr>
        <p:sp>
          <p:nvSpPr>
            <p:cNvPr id="37916" name="Rectangle 30"/>
            <p:cNvSpPr>
              <a:spLocks noChangeArrowheads="1"/>
            </p:cNvSpPr>
            <p:nvPr/>
          </p:nvSpPr>
          <p:spPr bwMode="auto">
            <a:xfrm>
              <a:off x="4876" y="1957"/>
              <a:ext cx="816" cy="929"/>
            </a:xfrm>
            <a:prstGeom prst="rect">
              <a:avLst/>
            </a:prstGeom>
            <a:noFill/>
            <a:ln w="9525">
              <a:solidFill>
                <a:srgbClr val="FF3300"/>
              </a:solidFill>
              <a:miter lim="800000"/>
              <a:headEnd/>
              <a:tailEnd/>
            </a:ln>
          </p:spPr>
          <p:txBody>
            <a:bodyPr anchor="ctr">
              <a:spAutoFit/>
            </a:bodyPr>
            <a:lstStyle/>
            <a:p>
              <a:pPr>
                <a:lnSpc>
                  <a:spcPct val="100000"/>
                </a:lnSpc>
              </a:pPr>
              <a:r>
                <a:rPr lang="zh-CN" altLang="en-US" sz="1800">
                  <a:solidFill>
                    <a:schemeClr val="tx1"/>
                  </a:solidFill>
                </a:rPr>
                <a:t>电流反馈信号在逆变桥交流侧采样经整流得到 </a:t>
              </a:r>
            </a:p>
          </p:txBody>
        </p:sp>
        <p:sp>
          <p:nvSpPr>
            <p:cNvPr id="713759" name="Line 31"/>
            <p:cNvSpPr>
              <a:spLocks noChangeShapeType="1"/>
            </p:cNvSpPr>
            <p:nvPr/>
          </p:nvSpPr>
          <p:spPr bwMode="auto">
            <a:xfrm flipH="1">
              <a:off x="4332" y="2432"/>
              <a:ext cx="544" cy="46"/>
            </a:xfrm>
            <a:prstGeom prst="line">
              <a:avLst/>
            </a:prstGeom>
            <a:noFill/>
            <a:ln w="9525">
              <a:solidFill>
                <a:srgbClr val="FF3300"/>
              </a:solidFill>
              <a:round/>
              <a:tailEnd type="triangle" w="med" len="med"/>
            </a:ln>
            <a:effectLst/>
          </p:spPr>
          <p:txBody>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grpSp>
      <p:sp>
        <p:nvSpPr>
          <p:cNvPr id="37918" name="Rectangle 32"/>
          <p:cNvSpPr>
            <a:spLocks noChangeArrowheads="1"/>
          </p:cNvSpPr>
          <p:nvPr/>
        </p:nvSpPr>
        <p:spPr bwMode="auto">
          <a:xfrm>
            <a:off x="3444875" y="330200"/>
            <a:ext cx="3014663" cy="457200"/>
          </a:xfrm>
          <a:prstGeom prst="rect">
            <a:avLst/>
          </a:prstGeom>
          <a:solidFill>
            <a:srgbClr val="FFFF00"/>
          </a:solidFill>
          <a:ln w="9525">
            <a:noFill/>
            <a:miter lim="800000"/>
            <a:headEnd/>
            <a:tailEnd/>
          </a:ln>
        </p:spPr>
        <p:txBody>
          <a:bodyPr anchor="ctr">
            <a:spAutoFit/>
          </a:bodyPr>
          <a:lstStyle/>
          <a:p>
            <a:pPr>
              <a:lnSpc>
                <a:spcPct val="100000"/>
              </a:lnSpc>
            </a:pPr>
            <a:r>
              <a:rPr lang="zh-CN" altLang="en-US" sz="2400">
                <a:solidFill>
                  <a:schemeClr val="tx1"/>
                </a:solidFill>
              </a:rPr>
              <a:t>串级调速系统的构成 </a:t>
            </a:r>
          </a:p>
        </p:txBody>
      </p:sp>
      <p:sp>
        <p:nvSpPr>
          <p:cNvPr id="37919" name="Rectangle 33"/>
          <p:cNvSpPr>
            <a:spLocks noChangeArrowheads="1"/>
          </p:cNvSpPr>
          <p:nvPr/>
        </p:nvSpPr>
        <p:spPr bwMode="auto">
          <a:xfrm>
            <a:off x="7937500" y="4724400"/>
            <a:ext cx="1116013" cy="1200150"/>
          </a:xfrm>
          <a:prstGeom prst="rect">
            <a:avLst/>
          </a:prstGeom>
          <a:noFill/>
          <a:ln w="9525">
            <a:solidFill>
              <a:srgbClr val="FF3300"/>
            </a:solidFill>
            <a:miter lim="800000"/>
            <a:headEnd/>
            <a:tailEnd/>
          </a:ln>
        </p:spPr>
        <p:txBody>
          <a:bodyPr anchor="ctr">
            <a:spAutoFit/>
          </a:bodyPr>
          <a:lstStyle/>
          <a:p>
            <a:pPr>
              <a:lnSpc>
                <a:spcPct val="100000"/>
              </a:lnSpc>
            </a:pPr>
            <a:r>
              <a:rPr lang="zh-CN" altLang="en-US" sz="1800">
                <a:solidFill>
                  <a:schemeClr val="tx1"/>
                </a:solidFill>
              </a:rPr>
              <a:t>电流反馈信号也可在直流侧采样得到 </a:t>
            </a:r>
          </a:p>
        </p:txBody>
      </p:sp>
      <p:sp>
        <p:nvSpPr>
          <p:cNvPr id="713762" name="Line 34"/>
          <p:cNvSpPr>
            <a:spLocks noChangeShapeType="1"/>
          </p:cNvSpPr>
          <p:nvPr/>
        </p:nvSpPr>
        <p:spPr bwMode="auto">
          <a:xfrm flipH="1" flipV="1">
            <a:off x="5597525" y="4222750"/>
            <a:ext cx="2339975" cy="1328738"/>
          </a:xfrm>
          <a:prstGeom prst="line">
            <a:avLst/>
          </a:prstGeom>
          <a:noFill/>
          <a:ln w="9525">
            <a:solidFill>
              <a:srgbClr val="FF3300"/>
            </a:solidFill>
            <a:round/>
            <a:tailEnd type="triangle" w="med" len="med"/>
          </a:ln>
          <a:effectLst/>
        </p:spPr>
        <p:txBody>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37921" name="Text Box 46"/>
          <p:cNvSpPr txBox="1">
            <a:spLocks noChangeArrowheads="1"/>
          </p:cNvSpPr>
          <p:nvPr/>
        </p:nvSpPr>
        <p:spPr bwMode="auto">
          <a:xfrm>
            <a:off x="0" y="3575050"/>
            <a:ext cx="1670050"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5" action="ppaction://hlinksldjump"/>
              </a:rPr>
              <a:t>8.3</a:t>
            </a:r>
            <a:r>
              <a:rPr lang="zh-CN" altLang="zh-CN" sz="1600">
                <a:solidFill>
                  <a:schemeClr val="tx1"/>
                </a:solidFill>
                <a:hlinkClick r:id="rId5" action="ppaction://hlinksldjump"/>
              </a:rPr>
              <a:t>绕线转子异步电机转子变频串级调速系统</a:t>
            </a:r>
            <a:endParaRPr lang="zh-CN" altLang="en-US" sz="1600">
              <a:solidFill>
                <a:schemeClr val="tx1"/>
              </a:solidFill>
              <a:latin typeface="Times New Roman" pitchFamily="18" charset="0"/>
            </a:endParaRPr>
          </a:p>
        </p:txBody>
      </p:sp>
      <p:sp>
        <p:nvSpPr>
          <p:cNvPr id="37922"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6" action="ppaction://hlinksldjump"/>
              </a:rPr>
              <a:t>8.2</a:t>
            </a:r>
            <a:r>
              <a:rPr lang="zh-CN" altLang="zh-CN" sz="1600">
                <a:solidFill>
                  <a:schemeClr val="tx1"/>
                </a:solidFill>
                <a:hlinkClick r:id="rId6"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37923"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7" action="ppaction://hlinksldjump"/>
              </a:rPr>
              <a:t>8.1</a:t>
            </a:r>
            <a:r>
              <a:rPr lang="zh-CN" altLang="zh-CN" sz="1600">
                <a:solidFill>
                  <a:schemeClr val="tx1"/>
                </a:solidFill>
                <a:latin typeface="宋体" pitchFamily="2" charset="-122"/>
                <a:hlinkClick r:id="rId7" action="ppaction://hlinksldjump"/>
              </a:rPr>
              <a:t>绕线转子异步电机转子变频控制原理</a:t>
            </a:r>
            <a:endParaRPr lang="zh-CN" altLang="en-US" sz="1600">
              <a:solidFill>
                <a:schemeClr val="tx1"/>
              </a:solidFill>
              <a:latin typeface="宋体" pitchFamily="2" charset="-122"/>
            </a:endParaRPr>
          </a:p>
        </p:txBody>
      </p:sp>
      <p:sp>
        <p:nvSpPr>
          <p:cNvPr id="37924"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8" action="ppaction://hlinksldjump"/>
              </a:rPr>
              <a:t>8.4</a:t>
            </a:r>
            <a:r>
              <a:rPr lang="zh-CN" altLang="zh-CN" sz="1600">
                <a:solidFill>
                  <a:schemeClr val="tx1"/>
                </a:solidFill>
                <a:hlinkClick r:id="rId8"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713731"/>
                                        </p:tgtEl>
                                        <p:attrNameLst>
                                          <p:attrName>style.visibility</p:attrName>
                                        </p:attrNameLst>
                                      </p:cBhvr>
                                      <p:to>
                                        <p:strVal val="visible"/>
                                      </p:to>
                                    </p:set>
                                    <p:animEffect transition="in" filter="blinds(horizontal)">
                                      <p:cBhvr>
                                        <p:cTn id="7" dur="500"/>
                                        <p:tgtEl>
                                          <p:spTgt spid="71373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childTnLst>
                          </p:cTn>
                        </p:par>
                        <p:par>
                          <p:cTn id="17" fill="hold">
                            <p:stCondLst>
                              <p:cond delay="1000"/>
                            </p:stCondLst>
                            <p:childTnLst>
                              <p:par>
                                <p:cTn id="18" presetID="9" presetClass="entr" presetSubtype="0"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dissolve">
                                      <p:cBhvr>
                                        <p:cTn id="20" dur="500"/>
                                        <p:tgtEl>
                                          <p:spTgt spid="3"/>
                                        </p:tgtEl>
                                      </p:cBhvr>
                                    </p:animEffect>
                                  </p:childTnLst>
                                </p:cTn>
                              </p:par>
                            </p:childTnLst>
                          </p:cTn>
                        </p:par>
                        <p:par>
                          <p:cTn id="21" fill="hold">
                            <p:stCondLst>
                              <p:cond delay="1500"/>
                            </p:stCondLst>
                            <p:childTnLst>
                              <p:par>
                                <p:cTn id="22" presetID="9" presetClass="entr" presetSubtype="0" fill="hold" grpId="0" nodeType="afterEffect">
                                  <p:stCondLst>
                                    <p:cond delay="0"/>
                                  </p:stCondLst>
                                  <p:childTnLst>
                                    <p:set>
                                      <p:cBhvr>
                                        <p:cTn id="23" dur="1" fill="hold">
                                          <p:stCondLst>
                                            <p:cond delay="0"/>
                                          </p:stCondLst>
                                        </p:cTn>
                                        <p:tgtEl>
                                          <p:spTgt spid="713743"/>
                                        </p:tgtEl>
                                        <p:attrNameLst>
                                          <p:attrName>style.visibility</p:attrName>
                                        </p:attrNameLst>
                                      </p:cBhvr>
                                      <p:to>
                                        <p:strVal val="visible"/>
                                      </p:to>
                                    </p:set>
                                    <p:animEffect transition="in" filter="dissolve">
                                      <p:cBhvr>
                                        <p:cTn id="24" dur="500"/>
                                        <p:tgtEl>
                                          <p:spTgt spid="713743"/>
                                        </p:tgtEl>
                                      </p:cBhvr>
                                    </p:animEffect>
                                  </p:childTnLst>
                                </p:cTn>
                              </p:par>
                            </p:childTnLst>
                          </p:cTn>
                        </p:par>
                        <p:par>
                          <p:cTn id="25" fill="hold">
                            <p:stCondLst>
                              <p:cond delay="2000"/>
                            </p:stCondLst>
                            <p:childTnLst>
                              <p:par>
                                <p:cTn id="26" presetID="9" presetClass="entr" presetSubtype="0" fill="hold" grpId="0" nodeType="afterEffect">
                                  <p:stCondLst>
                                    <p:cond delay="0"/>
                                  </p:stCondLst>
                                  <p:childTnLst>
                                    <p:set>
                                      <p:cBhvr>
                                        <p:cTn id="27" dur="1" fill="hold">
                                          <p:stCondLst>
                                            <p:cond delay="0"/>
                                          </p:stCondLst>
                                        </p:cTn>
                                        <p:tgtEl>
                                          <p:spTgt spid="713742"/>
                                        </p:tgtEl>
                                        <p:attrNameLst>
                                          <p:attrName>style.visibility</p:attrName>
                                        </p:attrNameLst>
                                      </p:cBhvr>
                                      <p:to>
                                        <p:strVal val="visible"/>
                                      </p:to>
                                    </p:set>
                                    <p:animEffect transition="in" filter="dissolve">
                                      <p:cBhvr>
                                        <p:cTn id="28" dur="500"/>
                                        <p:tgtEl>
                                          <p:spTgt spid="713742"/>
                                        </p:tgtEl>
                                      </p:cBhvr>
                                    </p:animEffect>
                                  </p:childTnLst>
                                </p:cTn>
                              </p:par>
                            </p:childTnLst>
                          </p:cTn>
                        </p:par>
                        <p:par>
                          <p:cTn id="29" fill="hold">
                            <p:stCondLst>
                              <p:cond delay="2500"/>
                            </p:stCondLst>
                            <p:childTnLst>
                              <p:par>
                                <p:cTn id="30" presetID="9" presetClass="entr" presetSubtype="0"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dissolve">
                                      <p:cBhvr>
                                        <p:cTn id="32" dur="500"/>
                                        <p:tgtEl>
                                          <p:spTgt spid="5"/>
                                        </p:tgtEl>
                                      </p:cBhvr>
                                    </p:animEffect>
                                  </p:childTnLst>
                                </p:cTn>
                              </p:par>
                            </p:childTnLst>
                          </p:cTn>
                        </p:par>
                        <p:par>
                          <p:cTn id="33" fill="hold">
                            <p:stCondLst>
                              <p:cond delay="3000"/>
                            </p:stCondLst>
                            <p:childTnLst>
                              <p:par>
                                <p:cTn id="34" presetID="9" presetClass="entr" presetSubtype="0" fill="hold" grpId="0" nodeType="afterEffect">
                                  <p:stCondLst>
                                    <p:cond delay="0"/>
                                  </p:stCondLst>
                                  <p:childTnLst>
                                    <p:set>
                                      <p:cBhvr>
                                        <p:cTn id="35" dur="1" fill="hold">
                                          <p:stCondLst>
                                            <p:cond delay="0"/>
                                          </p:stCondLst>
                                        </p:cTn>
                                        <p:tgtEl>
                                          <p:spTgt spid="713749"/>
                                        </p:tgtEl>
                                        <p:attrNameLst>
                                          <p:attrName>style.visibility</p:attrName>
                                        </p:attrNameLst>
                                      </p:cBhvr>
                                      <p:to>
                                        <p:strVal val="visible"/>
                                      </p:to>
                                    </p:set>
                                    <p:animEffect transition="in" filter="dissolve">
                                      <p:cBhvr>
                                        <p:cTn id="36" dur="500"/>
                                        <p:tgtEl>
                                          <p:spTgt spid="713749"/>
                                        </p:tgtEl>
                                      </p:cBhvr>
                                    </p:animEffect>
                                  </p:childTnLst>
                                </p:cTn>
                              </p:par>
                            </p:childTnLst>
                          </p:cTn>
                        </p:par>
                        <p:par>
                          <p:cTn id="37" fill="hold">
                            <p:stCondLst>
                              <p:cond delay="3500"/>
                            </p:stCondLst>
                            <p:childTnLst>
                              <p:par>
                                <p:cTn id="38" presetID="9" presetClass="entr" presetSubtype="0" fill="hold" nodeType="afterEffect">
                                  <p:stCondLst>
                                    <p:cond delay="0"/>
                                  </p:stCondLst>
                                  <p:childTnLst>
                                    <p:set>
                                      <p:cBhvr>
                                        <p:cTn id="39" dur="1" fill="hold">
                                          <p:stCondLst>
                                            <p:cond delay="0"/>
                                          </p:stCondLst>
                                        </p:cTn>
                                        <p:tgtEl>
                                          <p:spTgt spid="713750"/>
                                        </p:tgtEl>
                                        <p:attrNameLst>
                                          <p:attrName>style.visibility</p:attrName>
                                        </p:attrNameLst>
                                      </p:cBhvr>
                                      <p:to>
                                        <p:strVal val="visible"/>
                                      </p:to>
                                    </p:set>
                                    <p:animEffect transition="in" filter="dissolve">
                                      <p:cBhvr>
                                        <p:cTn id="40" dur="500"/>
                                        <p:tgtEl>
                                          <p:spTgt spid="713750"/>
                                        </p:tgtEl>
                                      </p:cBhvr>
                                    </p:animEffect>
                                  </p:childTnLst>
                                </p:cTn>
                              </p:par>
                            </p:childTnLst>
                          </p:cTn>
                        </p:par>
                        <p:par>
                          <p:cTn id="41" fill="hold">
                            <p:stCondLst>
                              <p:cond delay="4000"/>
                            </p:stCondLst>
                            <p:childTnLst>
                              <p:par>
                                <p:cTn id="42" presetID="9" presetClass="entr" presetSubtype="0" fill="hold" nodeType="afterEffect">
                                  <p:stCondLst>
                                    <p:cond delay="0"/>
                                  </p:stCondLst>
                                  <p:childTnLst>
                                    <p:set>
                                      <p:cBhvr>
                                        <p:cTn id="43" dur="1" fill="hold">
                                          <p:stCondLst>
                                            <p:cond delay="0"/>
                                          </p:stCondLst>
                                        </p:cTn>
                                        <p:tgtEl>
                                          <p:spTgt spid="713748"/>
                                        </p:tgtEl>
                                        <p:attrNameLst>
                                          <p:attrName>style.visibility</p:attrName>
                                        </p:attrNameLst>
                                      </p:cBhvr>
                                      <p:to>
                                        <p:strVal val="visible"/>
                                      </p:to>
                                    </p:set>
                                    <p:animEffect transition="in" filter="dissolve">
                                      <p:cBhvr>
                                        <p:cTn id="44" dur="500"/>
                                        <p:tgtEl>
                                          <p:spTgt spid="713748"/>
                                        </p:tgtEl>
                                      </p:cBhvr>
                                    </p:animEffect>
                                  </p:childTnLst>
                                </p:cTn>
                              </p:par>
                            </p:childTnLst>
                          </p:cTn>
                        </p:par>
                        <p:par>
                          <p:cTn id="45" fill="hold">
                            <p:stCondLst>
                              <p:cond delay="4500"/>
                            </p:stCondLst>
                            <p:childTnLst>
                              <p:par>
                                <p:cTn id="46" presetID="9" presetClass="entr" presetSubtype="0" fill="hold" nodeType="afterEffect">
                                  <p:stCondLst>
                                    <p:cond delay="0"/>
                                  </p:stCondLst>
                                  <p:childTnLst>
                                    <p:set>
                                      <p:cBhvr>
                                        <p:cTn id="47" dur="1" fill="hold">
                                          <p:stCondLst>
                                            <p:cond delay="0"/>
                                          </p:stCondLst>
                                        </p:cTn>
                                        <p:tgtEl>
                                          <p:spTgt spid="713744"/>
                                        </p:tgtEl>
                                        <p:attrNameLst>
                                          <p:attrName>style.visibility</p:attrName>
                                        </p:attrNameLst>
                                      </p:cBhvr>
                                      <p:to>
                                        <p:strVal val="visible"/>
                                      </p:to>
                                    </p:set>
                                    <p:animEffect transition="in" filter="dissolve">
                                      <p:cBhvr>
                                        <p:cTn id="48" dur="500"/>
                                        <p:tgtEl>
                                          <p:spTgt spid="713744"/>
                                        </p:tgtEl>
                                      </p:cBhvr>
                                    </p:animEffect>
                                  </p:childTnLst>
                                </p:cTn>
                              </p:par>
                            </p:childTnLst>
                          </p:cTn>
                        </p:par>
                        <p:par>
                          <p:cTn id="49" fill="hold">
                            <p:stCondLst>
                              <p:cond delay="5000"/>
                            </p:stCondLst>
                            <p:childTnLst>
                              <p:par>
                                <p:cTn id="50" presetID="9" presetClass="entr" presetSubtype="0" fill="hold" nodeType="after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dissolve">
                                      <p:cBhvr>
                                        <p:cTn id="52" dur="500"/>
                                        <p:tgtEl>
                                          <p:spTgt spid="4"/>
                                        </p:tgtEl>
                                      </p:cBhvr>
                                    </p:animEffect>
                                  </p:childTnLst>
                                </p:cTn>
                              </p:par>
                            </p:childTnLst>
                          </p:cTn>
                        </p:par>
                        <p:par>
                          <p:cTn id="53" fill="hold">
                            <p:stCondLst>
                              <p:cond delay="5500"/>
                            </p:stCondLst>
                            <p:childTnLst>
                              <p:par>
                                <p:cTn id="54" presetID="9" presetClass="entr" presetSubtype="0" fill="hold" grpId="0" nodeType="afterEffect">
                                  <p:stCondLst>
                                    <p:cond delay="0"/>
                                  </p:stCondLst>
                                  <p:childTnLst>
                                    <p:set>
                                      <p:cBhvr>
                                        <p:cTn id="55" dur="1" fill="hold">
                                          <p:stCondLst>
                                            <p:cond delay="0"/>
                                          </p:stCondLst>
                                        </p:cTn>
                                        <p:tgtEl>
                                          <p:spTgt spid="713753"/>
                                        </p:tgtEl>
                                        <p:attrNameLst>
                                          <p:attrName>style.visibility</p:attrName>
                                        </p:attrNameLst>
                                      </p:cBhvr>
                                      <p:to>
                                        <p:strVal val="visible"/>
                                      </p:to>
                                    </p:set>
                                    <p:animEffect transition="in" filter="dissolve">
                                      <p:cBhvr>
                                        <p:cTn id="56" dur="500"/>
                                        <p:tgtEl>
                                          <p:spTgt spid="713753"/>
                                        </p:tgtEl>
                                      </p:cBhvr>
                                    </p:animEffect>
                                  </p:childTnLst>
                                </p:cTn>
                              </p:par>
                            </p:childTnLst>
                          </p:cTn>
                        </p:par>
                        <p:par>
                          <p:cTn id="57" fill="hold">
                            <p:stCondLst>
                              <p:cond delay="6000"/>
                            </p:stCondLst>
                            <p:childTnLst>
                              <p:par>
                                <p:cTn id="58" presetID="9" presetClass="entr" presetSubtype="0" fill="hold" nodeType="after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dissolve">
                                      <p:cBhvr>
                                        <p:cTn id="60" dur="500"/>
                                        <p:tgtEl>
                                          <p:spTgt spid="7"/>
                                        </p:tgtEl>
                                      </p:cBhvr>
                                    </p:animEffect>
                                  </p:childTnLst>
                                </p:cTn>
                              </p:par>
                            </p:childTnLst>
                          </p:cTn>
                        </p:par>
                        <p:par>
                          <p:cTn id="61" fill="hold">
                            <p:stCondLst>
                              <p:cond delay="6500"/>
                            </p:stCondLst>
                            <p:childTnLst>
                              <p:par>
                                <p:cTn id="62" presetID="9" presetClass="entr" presetSubtype="0" fill="hold" grpId="0" nodeType="afterEffect">
                                  <p:stCondLst>
                                    <p:cond delay="0"/>
                                  </p:stCondLst>
                                  <p:childTnLst>
                                    <p:set>
                                      <p:cBhvr>
                                        <p:cTn id="63" dur="1" fill="hold">
                                          <p:stCondLst>
                                            <p:cond delay="0"/>
                                          </p:stCondLst>
                                        </p:cTn>
                                        <p:tgtEl>
                                          <p:spTgt spid="713751"/>
                                        </p:tgtEl>
                                        <p:attrNameLst>
                                          <p:attrName>style.visibility</p:attrName>
                                        </p:attrNameLst>
                                      </p:cBhvr>
                                      <p:to>
                                        <p:strVal val="visible"/>
                                      </p:to>
                                    </p:set>
                                    <p:animEffect transition="in" filter="dissolve">
                                      <p:cBhvr>
                                        <p:cTn id="64" dur="500"/>
                                        <p:tgtEl>
                                          <p:spTgt spid="713751"/>
                                        </p:tgtEl>
                                      </p:cBhvr>
                                    </p:animEffect>
                                  </p:childTnLst>
                                </p:cTn>
                              </p:par>
                            </p:childTnLst>
                          </p:cTn>
                        </p:par>
                        <p:par>
                          <p:cTn id="65" fill="hold">
                            <p:stCondLst>
                              <p:cond delay="7000"/>
                            </p:stCondLst>
                            <p:childTnLst>
                              <p:par>
                                <p:cTn id="66" presetID="9" presetClass="entr" presetSubtype="0" fill="hold" nodeType="afterEffect">
                                  <p:stCondLst>
                                    <p:cond delay="0"/>
                                  </p:stCondLst>
                                  <p:childTnLst>
                                    <p:set>
                                      <p:cBhvr>
                                        <p:cTn id="67" dur="1" fill="hold">
                                          <p:stCondLst>
                                            <p:cond delay="0"/>
                                          </p:stCondLst>
                                        </p:cTn>
                                        <p:tgtEl>
                                          <p:spTgt spid="713752"/>
                                        </p:tgtEl>
                                        <p:attrNameLst>
                                          <p:attrName>style.visibility</p:attrName>
                                        </p:attrNameLst>
                                      </p:cBhvr>
                                      <p:to>
                                        <p:strVal val="visible"/>
                                      </p:to>
                                    </p:set>
                                    <p:animEffect transition="in" filter="dissolve">
                                      <p:cBhvr>
                                        <p:cTn id="68" dur="500"/>
                                        <p:tgtEl>
                                          <p:spTgt spid="713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42" grpId="0" animBg="1"/>
      <p:bldP spid="713743" grpId="0" animBg="1"/>
      <p:bldP spid="713749" grpId="0" animBg="1"/>
      <p:bldP spid="713751" grpId="0" animBg="1"/>
      <p:bldP spid="71375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a:xfrm>
            <a:off x="1714500" y="960438"/>
            <a:ext cx="4125913" cy="579437"/>
          </a:xfrm>
        </p:spPr>
        <p:txBody>
          <a:bodyPr/>
          <a:lstStyle/>
          <a:p>
            <a:pPr eaLnBrk="1" hangingPunct="1">
              <a:buClr>
                <a:schemeClr val="folHlink"/>
              </a:buClr>
              <a:buSzPct val="75000"/>
              <a:buFont typeface="Wingdings" panose="05000000000000000000" pitchFamily="2" charset="2"/>
              <a:buChar char="n"/>
              <a:defRPr/>
            </a:pPr>
            <a:r>
              <a:rPr lang="zh-CN" altLang="en-US" sz="2000" dirty="0" smtClean="0">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j-cs"/>
              </a:rPr>
              <a:t> 工作过程</a:t>
            </a:r>
          </a:p>
        </p:txBody>
      </p:sp>
      <p:sp>
        <p:nvSpPr>
          <p:cNvPr id="607235" name="Rectangle 3"/>
          <p:cNvSpPr>
            <a:spLocks noGrp="1" noChangeArrowheads="1"/>
          </p:cNvSpPr>
          <p:nvPr>
            <p:ph idx="1"/>
          </p:nvPr>
        </p:nvSpPr>
        <p:spPr>
          <a:xfrm>
            <a:off x="1728788" y="1463675"/>
            <a:ext cx="7415212" cy="1852613"/>
          </a:xfrm>
        </p:spPr>
        <p:txBody>
          <a:bodyPr/>
          <a:lstStyle/>
          <a:p>
            <a:pPr eaLnBrk="1" hangingPunct="1">
              <a:lnSpc>
                <a:spcPct val="120000"/>
              </a:lnSpc>
              <a:defRPr/>
            </a:pPr>
            <a:r>
              <a:rPr lang="zh-CN" altLang="en-US" dirty="0" smtClean="0">
                <a:latin typeface="Times New Roman" panose="02020603050405020304" pitchFamily="18" charset="0"/>
                <a:ea typeface="宋体" panose="02010600030101010101" pitchFamily="2" charset="-122"/>
              </a:rPr>
              <a:t>（</a:t>
            </a:r>
            <a:r>
              <a:rPr lang="en-US" altLang="zh-CN" dirty="0" smtClean="0">
                <a:latin typeface="Times New Roman" panose="02020603050405020304" pitchFamily="18" charset="0"/>
                <a:ea typeface="宋体" panose="02010600030101010101" pitchFamily="2" charset="-122"/>
              </a:rPr>
              <a:t>1</a:t>
            </a:r>
            <a:r>
              <a:rPr lang="zh-CN" altLang="en-US" dirty="0" smtClean="0">
                <a:latin typeface="Times New Roman" panose="02020603050405020304" pitchFamily="18" charset="0"/>
                <a:ea typeface="宋体" panose="02010600030101010101" pitchFamily="2" charset="-122"/>
              </a:rPr>
              <a:t>）起动</a:t>
            </a:r>
          </a:p>
          <a:p>
            <a:pPr lvl="1" indent="-192405" eaLnBrk="1" hangingPunct="1">
              <a:lnSpc>
                <a:spcPct val="120000"/>
              </a:lnSpc>
              <a:buClr>
                <a:schemeClr val="tx2"/>
              </a:buClr>
              <a:buFont typeface="Wingdings" pitchFamily="2" charset="2"/>
              <a:buChar char="l"/>
              <a:defRPr/>
            </a:pPr>
            <a:r>
              <a:rPr lang="zh-CN" altLang="en-US" dirty="0" smtClean="0">
                <a:solidFill>
                  <a:srgbClr val="C00000"/>
                </a:solidFill>
                <a:latin typeface="Times New Roman" panose="02020603050405020304" pitchFamily="18" charset="0"/>
                <a:ea typeface="宋体" panose="02010600030101010101" pitchFamily="2" charset="-122"/>
              </a:rPr>
              <a:t>起动条件：</a:t>
            </a:r>
          </a:p>
          <a:p>
            <a:pPr lvl="1" indent="-192405" eaLnBrk="1" hangingPunct="1">
              <a:lnSpc>
                <a:spcPct val="120000"/>
              </a:lnSpc>
              <a:buFont typeface="Wingdings" pitchFamily="2" charset="2"/>
              <a:buNone/>
              <a:defRPr/>
            </a:pPr>
            <a:r>
              <a:rPr lang="zh-CN" altLang="en-US" dirty="0" smtClean="0">
                <a:latin typeface="Times New Roman" panose="02020603050405020304" pitchFamily="18" charset="0"/>
                <a:ea typeface="宋体" panose="02010600030101010101" pitchFamily="2" charset="-122"/>
              </a:rPr>
              <a:t>        对串级调速系统而言，起动应有</a:t>
            </a:r>
            <a:r>
              <a:rPr lang="zh-CN" altLang="en-US" dirty="0" smtClean="0">
                <a:solidFill>
                  <a:srgbClr val="C00000"/>
                </a:solidFill>
                <a:latin typeface="Times New Roman" panose="02020603050405020304" pitchFamily="18" charset="0"/>
                <a:ea typeface="宋体" panose="02010600030101010101" pitchFamily="2" charset="-122"/>
              </a:rPr>
              <a:t>足够大的转子电流  </a:t>
            </a:r>
            <a:r>
              <a:rPr lang="en-US" altLang="zh-CN" i="1" dirty="0" err="1" smtClean="0">
                <a:solidFill>
                  <a:srgbClr val="C00000"/>
                </a:solidFill>
                <a:latin typeface="Times New Roman" panose="02020603050405020304" pitchFamily="18" charset="0"/>
                <a:ea typeface="宋体" panose="02010600030101010101" pitchFamily="2" charset="-122"/>
              </a:rPr>
              <a:t>I</a:t>
            </a:r>
            <a:r>
              <a:rPr lang="en-US" altLang="zh-CN" baseline="-25000" dirty="0" err="1" smtClean="0">
                <a:solidFill>
                  <a:srgbClr val="C00000"/>
                </a:solidFill>
                <a:latin typeface="Times New Roman" panose="02020603050405020304" pitchFamily="18" charset="0"/>
                <a:ea typeface="宋体" panose="02010600030101010101" pitchFamily="2" charset="-122"/>
              </a:rPr>
              <a:t>r</a:t>
            </a:r>
            <a:r>
              <a:rPr lang="en-US" altLang="zh-CN" dirty="0" smtClean="0">
                <a:solidFill>
                  <a:srgbClr val="C00000"/>
                </a:solidFill>
                <a:latin typeface="Times New Roman" panose="02020603050405020304" pitchFamily="18" charset="0"/>
                <a:ea typeface="宋体" panose="02010600030101010101" pitchFamily="2" charset="-122"/>
              </a:rPr>
              <a:t>  </a:t>
            </a:r>
            <a:r>
              <a:rPr lang="zh-CN" altLang="en-US" dirty="0" smtClean="0">
                <a:latin typeface="Times New Roman" panose="02020603050405020304" pitchFamily="18" charset="0"/>
                <a:ea typeface="宋体" panose="02010600030101010101" pitchFamily="2" charset="-122"/>
              </a:rPr>
              <a:t>或</a:t>
            </a:r>
            <a:r>
              <a:rPr lang="zh-CN" altLang="en-US" dirty="0" smtClean="0">
                <a:solidFill>
                  <a:srgbClr val="C00000"/>
                </a:solidFill>
                <a:latin typeface="Times New Roman" panose="02020603050405020304" pitchFamily="18" charset="0"/>
                <a:ea typeface="宋体" panose="02010600030101010101" pitchFamily="2" charset="-122"/>
              </a:rPr>
              <a:t>足够大的整流后直流电流 </a:t>
            </a:r>
            <a:r>
              <a:rPr lang="en-US" altLang="zh-CN" i="1" dirty="0" smtClean="0">
                <a:latin typeface="Times New Roman" panose="02020603050405020304" pitchFamily="18" charset="0"/>
                <a:ea typeface="宋体" panose="02010600030101010101" pitchFamily="2" charset="-122"/>
              </a:rPr>
              <a:t>I</a:t>
            </a:r>
            <a:r>
              <a:rPr lang="en-US" altLang="zh-CN" baseline="-25000" dirty="0" smtClean="0">
                <a:latin typeface="Times New Roman" panose="02020603050405020304" pitchFamily="18" charset="0"/>
                <a:ea typeface="宋体" panose="02010600030101010101" pitchFamily="2" charset="-122"/>
              </a:rPr>
              <a:t>d</a:t>
            </a:r>
            <a:r>
              <a:rPr lang="en-US" altLang="zh-CN" dirty="0" smtClean="0">
                <a:latin typeface="Times New Roman" panose="02020603050405020304" pitchFamily="18" charset="0"/>
                <a:ea typeface="宋体" panose="02010600030101010101" pitchFamily="2" charset="-122"/>
              </a:rPr>
              <a:t> </a:t>
            </a:r>
            <a:r>
              <a:rPr lang="zh-CN" altLang="en-US" dirty="0" smtClean="0">
                <a:latin typeface="Times New Roman" panose="02020603050405020304" pitchFamily="18" charset="0"/>
                <a:ea typeface="宋体" panose="02010600030101010101" pitchFamily="2" charset="-122"/>
              </a:rPr>
              <a:t>，为此，</a:t>
            </a:r>
            <a:r>
              <a:rPr lang="zh-CN" altLang="en-US" dirty="0" smtClean="0">
                <a:solidFill>
                  <a:srgbClr val="C00000"/>
                </a:solidFill>
                <a:latin typeface="Times New Roman" panose="02020603050405020304" pitchFamily="18" charset="0"/>
                <a:ea typeface="宋体" panose="02010600030101010101" pitchFamily="2" charset="-122"/>
              </a:rPr>
              <a:t>转子整流电压 </a:t>
            </a:r>
            <a:r>
              <a:rPr lang="en-US" altLang="zh-CN" i="1" dirty="0" err="1" smtClean="0">
                <a:solidFill>
                  <a:srgbClr val="C00000"/>
                </a:solidFill>
                <a:latin typeface="Times New Roman" panose="02020603050405020304" pitchFamily="18" charset="0"/>
                <a:ea typeface="宋体" panose="02010600030101010101" pitchFamily="2" charset="-122"/>
              </a:rPr>
              <a:t>U</a:t>
            </a:r>
            <a:r>
              <a:rPr lang="en-US" altLang="zh-CN" baseline="-25000" dirty="0" err="1" smtClean="0">
                <a:solidFill>
                  <a:srgbClr val="C00000"/>
                </a:solidFill>
                <a:latin typeface="Times New Roman" panose="02020603050405020304" pitchFamily="18" charset="0"/>
                <a:ea typeface="宋体" panose="02010600030101010101" pitchFamily="2" charset="-122"/>
              </a:rPr>
              <a:t>d</a:t>
            </a:r>
            <a:r>
              <a:rPr lang="en-US" altLang="zh-CN" dirty="0" smtClean="0">
                <a:solidFill>
                  <a:srgbClr val="C00000"/>
                </a:solidFill>
                <a:latin typeface="Times New Roman" panose="02020603050405020304" pitchFamily="18" charset="0"/>
                <a:ea typeface="宋体" panose="02010600030101010101" pitchFamily="2" charset="-122"/>
              </a:rPr>
              <a:t> </a:t>
            </a:r>
            <a:r>
              <a:rPr lang="zh-CN" altLang="en-US" dirty="0" smtClean="0">
                <a:solidFill>
                  <a:srgbClr val="C00000"/>
                </a:solidFill>
                <a:latin typeface="Times New Roman" panose="02020603050405020304" pitchFamily="18" charset="0"/>
                <a:ea typeface="宋体" panose="02010600030101010101" pitchFamily="2" charset="-122"/>
              </a:rPr>
              <a:t>与逆变电压 </a:t>
            </a:r>
            <a:r>
              <a:rPr lang="en-US" altLang="zh-CN" i="1" dirty="0" err="1" smtClean="0">
                <a:solidFill>
                  <a:srgbClr val="C00000"/>
                </a:solidFill>
                <a:latin typeface="Times New Roman" panose="02020603050405020304" pitchFamily="18" charset="0"/>
                <a:ea typeface="宋体" panose="02010600030101010101" pitchFamily="2" charset="-122"/>
              </a:rPr>
              <a:t>U</a:t>
            </a:r>
            <a:r>
              <a:rPr lang="en-US" altLang="zh-CN" baseline="-25000" dirty="0" err="1" smtClean="0">
                <a:solidFill>
                  <a:srgbClr val="C00000"/>
                </a:solidFill>
                <a:latin typeface="Times New Roman" panose="02020603050405020304" pitchFamily="18" charset="0"/>
                <a:ea typeface="宋体" panose="02010600030101010101" pitchFamily="2" charset="-122"/>
              </a:rPr>
              <a:t>i</a:t>
            </a:r>
            <a:r>
              <a:rPr lang="en-US" altLang="zh-CN" dirty="0" smtClean="0">
                <a:solidFill>
                  <a:srgbClr val="C00000"/>
                </a:solidFill>
                <a:latin typeface="Times New Roman" panose="02020603050405020304" pitchFamily="18" charset="0"/>
                <a:ea typeface="宋体" panose="02010600030101010101" pitchFamily="2" charset="-122"/>
              </a:rPr>
              <a:t> </a:t>
            </a:r>
            <a:r>
              <a:rPr lang="zh-CN" altLang="en-US" dirty="0" smtClean="0">
                <a:solidFill>
                  <a:srgbClr val="C00000"/>
                </a:solidFill>
                <a:latin typeface="Times New Roman" panose="02020603050405020304" pitchFamily="18" charset="0"/>
                <a:ea typeface="宋体" panose="02010600030101010101" pitchFamily="2" charset="-122"/>
              </a:rPr>
              <a:t>间应有较大的</a:t>
            </a:r>
            <a:r>
              <a:rPr lang="zh-CN" altLang="en-US" dirty="0" smtClean="0">
                <a:solidFill>
                  <a:srgbClr val="C00000"/>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差值</a:t>
            </a:r>
            <a:r>
              <a:rPr lang="zh-CN" altLang="en-US" dirty="0" smtClean="0">
                <a:latin typeface="Times New Roman" panose="02020603050405020304" pitchFamily="18" charset="0"/>
                <a:ea typeface="宋体" panose="02010600030101010101" pitchFamily="2" charset="-122"/>
              </a:rPr>
              <a:t>。</a:t>
            </a:r>
          </a:p>
        </p:txBody>
      </p:sp>
      <p:sp>
        <p:nvSpPr>
          <p:cNvPr id="607236" name="Rectangle 4"/>
          <p:cNvSpPr>
            <a:spLocks noChangeArrowheads="1"/>
          </p:cNvSpPr>
          <p:nvPr/>
        </p:nvSpPr>
        <p:spPr bwMode="auto">
          <a:xfrm>
            <a:off x="4479925" y="2944813"/>
            <a:ext cx="184150" cy="750887"/>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607237" name="Rectangle 5"/>
          <p:cNvSpPr>
            <a:spLocks noChangeArrowheads="1"/>
          </p:cNvSpPr>
          <p:nvPr/>
        </p:nvSpPr>
        <p:spPr bwMode="auto">
          <a:xfrm>
            <a:off x="4479925" y="2940050"/>
            <a:ext cx="184150" cy="750888"/>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607238" name="Rectangle 6"/>
          <p:cNvSpPr>
            <a:spLocks noChangeArrowheads="1"/>
          </p:cNvSpPr>
          <p:nvPr/>
        </p:nvSpPr>
        <p:spPr bwMode="auto">
          <a:xfrm>
            <a:off x="4479925" y="2940050"/>
            <a:ext cx="184150" cy="750888"/>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607239" name="Rectangle 7"/>
          <p:cNvSpPr>
            <a:spLocks noChangeArrowheads="1"/>
          </p:cNvSpPr>
          <p:nvPr/>
        </p:nvSpPr>
        <p:spPr bwMode="auto">
          <a:xfrm>
            <a:off x="4479925" y="2940050"/>
            <a:ext cx="184150" cy="750888"/>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607240" name="Rectangle 8"/>
          <p:cNvSpPr>
            <a:spLocks noChangeArrowheads="1"/>
          </p:cNvSpPr>
          <p:nvPr/>
        </p:nvSpPr>
        <p:spPr bwMode="auto">
          <a:xfrm>
            <a:off x="4479925" y="2940050"/>
            <a:ext cx="184150" cy="750888"/>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607241" name="Rectangle 9"/>
          <p:cNvSpPr>
            <a:spLocks noChangeArrowheads="1"/>
          </p:cNvSpPr>
          <p:nvPr/>
        </p:nvSpPr>
        <p:spPr bwMode="auto">
          <a:xfrm>
            <a:off x="4479925" y="2940050"/>
            <a:ext cx="184150" cy="750888"/>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607242" name="Rectangle 10"/>
          <p:cNvSpPr>
            <a:spLocks noChangeArrowheads="1"/>
          </p:cNvSpPr>
          <p:nvPr/>
        </p:nvSpPr>
        <p:spPr bwMode="auto">
          <a:xfrm>
            <a:off x="4479925" y="2940050"/>
            <a:ext cx="184150" cy="750888"/>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607243" name="Rectangle 11"/>
          <p:cNvSpPr>
            <a:spLocks noChangeArrowheads="1"/>
          </p:cNvSpPr>
          <p:nvPr/>
        </p:nvSpPr>
        <p:spPr bwMode="auto">
          <a:xfrm>
            <a:off x="2117725" y="3427413"/>
            <a:ext cx="7026275" cy="2281237"/>
          </a:xfrm>
          <a:prstGeom prst="rect">
            <a:avLst/>
          </a:prstGeom>
          <a:noFill/>
          <a:ln w="9525">
            <a:noFill/>
            <a:miter lim="800000"/>
            <a:headEnd/>
            <a:tailEnd/>
          </a:ln>
        </p:spPr>
        <p:txBody>
          <a:bodyPr lIns="0" tIns="0" rIns="90000" bIns="0"/>
          <a:lstStyle/>
          <a:p>
            <a:pPr>
              <a:lnSpc>
                <a:spcPct val="120000"/>
              </a:lnSpc>
              <a:spcBef>
                <a:spcPct val="50000"/>
              </a:spcBef>
              <a:buClr>
                <a:schemeClr val="hlink"/>
              </a:buClr>
              <a:buSzPct val="70000"/>
              <a:buFont typeface="Wingdings" pitchFamily="2" charset="2"/>
              <a:buNone/>
            </a:pPr>
            <a:r>
              <a:rPr lang="zh-CN" altLang="en-US" sz="2000" dirty="0">
                <a:solidFill>
                  <a:srgbClr val="FF0000"/>
                </a:solidFill>
                <a:effectLst>
                  <a:outerShdw blurRad="38100" dist="38100" dir="2700000" algn="tl">
                    <a:srgbClr val="000000">
                      <a:alpha val="43137"/>
                    </a:srgbClr>
                  </a:outerShdw>
                </a:effectLst>
                <a:latin typeface="Times New Roman" pitchFamily="18" charset="0"/>
              </a:rPr>
              <a:t>    控制逆变角 </a:t>
            </a:r>
            <a:r>
              <a:rPr lang="zh-CN" altLang="en-US" sz="2000" i="1" dirty="0">
                <a:solidFill>
                  <a:srgbClr val="FF0000"/>
                </a:solidFill>
                <a:effectLst>
                  <a:outerShdw blurRad="38100" dist="38100" dir="2700000" algn="tl">
                    <a:srgbClr val="000000">
                      <a:alpha val="43137"/>
                    </a:srgbClr>
                  </a:outerShdw>
                </a:effectLst>
                <a:latin typeface="Times New Roman" pitchFamily="18" charset="0"/>
                <a:sym typeface="Symbol" pitchFamily="18" charset="2"/>
              </a:rPr>
              <a:t> </a:t>
            </a:r>
            <a:r>
              <a:rPr lang="zh-CN" altLang="en-US" sz="2000" dirty="0">
                <a:solidFill>
                  <a:schemeClr val="tx1"/>
                </a:solidFill>
                <a:latin typeface="Times New Roman" pitchFamily="18" charset="0"/>
              </a:rPr>
              <a:t>，使在起动开始的</a:t>
            </a:r>
            <a:r>
              <a:rPr lang="zh-CN" altLang="en-US" sz="2000" dirty="0">
                <a:solidFill>
                  <a:srgbClr val="FF0000"/>
                </a:solidFill>
                <a:effectLst>
                  <a:outerShdw blurRad="38100" dist="38100" dir="2700000" algn="tl">
                    <a:srgbClr val="000000">
                      <a:alpha val="43137"/>
                    </a:srgbClr>
                  </a:outerShdw>
                </a:effectLst>
                <a:latin typeface="Times New Roman" pitchFamily="18" charset="0"/>
              </a:rPr>
              <a:t>瞬间</a:t>
            </a:r>
            <a:r>
              <a:rPr lang="zh-CN" altLang="en-US" sz="2000" dirty="0">
                <a:solidFill>
                  <a:schemeClr val="tx1"/>
                </a:solidFill>
                <a:latin typeface="Times New Roman" pitchFamily="18" charset="0"/>
              </a:rPr>
              <a:t>，</a:t>
            </a:r>
            <a:r>
              <a:rPr lang="en-US" altLang="zh-CN" sz="2000" i="1" dirty="0" err="1">
                <a:solidFill>
                  <a:srgbClr val="FF0000"/>
                </a:solidFill>
                <a:effectLst>
                  <a:outerShdw blurRad="38100" dist="38100" dir="2700000" algn="tl">
                    <a:srgbClr val="000000">
                      <a:alpha val="43137"/>
                    </a:srgbClr>
                  </a:outerShdw>
                </a:effectLst>
                <a:latin typeface="Times New Roman" pitchFamily="18" charset="0"/>
              </a:rPr>
              <a:t>U</a:t>
            </a:r>
            <a:r>
              <a:rPr lang="en-US" altLang="zh-CN" sz="2000" baseline="-25000" dirty="0" err="1">
                <a:solidFill>
                  <a:srgbClr val="FF0000"/>
                </a:solidFill>
                <a:effectLst>
                  <a:outerShdw blurRad="38100" dist="38100" dir="2700000" algn="tl">
                    <a:srgbClr val="000000">
                      <a:alpha val="43137"/>
                    </a:srgbClr>
                  </a:outerShdw>
                </a:effectLst>
                <a:latin typeface="Times New Roman" pitchFamily="18" charset="0"/>
              </a:rPr>
              <a:t>d</a:t>
            </a:r>
            <a:r>
              <a:rPr lang="zh-CN" altLang="en-US" sz="2000" dirty="0">
                <a:solidFill>
                  <a:srgbClr val="FF0000"/>
                </a:solidFill>
                <a:effectLst>
                  <a:outerShdw blurRad="38100" dist="38100" dir="2700000" algn="tl">
                    <a:srgbClr val="000000">
                      <a:alpha val="43137"/>
                    </a:srgbClr>
                  </a:outerShdw>
                </a:effectLst>
                <a:latin typeface="Times New Roman" pitchFamily="18" charset="0"/>
              </a:rPr>
              <a:t>与 </a:t>
            </a:r>
            <a:r>
              <a:rPr lang="en-US" altLang="zh-CN" sz="2000" i="1" dirty="0" err="1">
                <a:solidFill>
                  <a:srgbClr val="FF0000"/>
                </a:solidFill>
                <a:effectLst>
                  <a:outerShdw blurRad="38100" dist="38100" dir="2700000" algn="tl">
                    <a:srgbClr val="000000">
                      <a:alpha val="43137"/>
                    </a:srgbClr>
                  </a:outerShdw>
                </a:effectLst>
                <a:latin typeface="Times New Roman" pitchFamily="18" charset="0"/>
              </a:rPr>
              <a:t>U</a:t>
            </a:r>
            <a:r>
              <a:rPr lang="en-US" altLang="zh-CN" sz="2000" baseline="-25000" dirty="0" err="1">
                <a:solidFill>
                  <a:srgbClr val="FF0000"/>
                </a:solidFill>
                <a:effectLst>
                  <a:outerShdw blurRad="38100" dist="38100" dir="2700000" algn="tl">
                    <a:srgbClr val="000000">
                      <a:alpha val="43137"/>
                    </a:srgbClr>
                  </a:outerShdw>
                </a:effectLst>
                <a:latin typeface="Times New Roman" pitchFamily="18" charset="0"/>
              </a:rPr>
              <a:t>i</a:t>
            </a:r>
            <a:r>
              <a:rPr lang="en-US" altLang="zh-CN" sz="2000" i="1" baseline="-25000" dirty="0">
                <a:solidFill>
                  <a:srgbClr val="FF0000"/>
                </a:solidFill>
                <a:effectLst>
                  <a:outerShdw blurRad="38100" dist="38100" dir="2700000" algn="tl">
                    <a:srgbClr val="000000">
                      <a:alpha val="43137"/>
                    </a:srgbClr>
                  </a:outerShdw>
                </a:effectLst>
                <a:latin typeface="Times New Roman" pitchFamily="18" charset="0"/>
              </a:rPr>
              <a:t> </a:t>
            </a:r>
            <a:r>
              <a:rPr lang="zh-CN" altLang="en-US" sz="2000" dirty="0">
                <a:solidFill>
                  <a:srgbClr val="FF0000"/>
                </a:solidFill>
                <a:effectLst>
                  <a:outerShdw blurRad="38100" dist="38100" dir="2700000" algn="tl">
                    <a:srgbClr val="000000">
                      <a:alpha val="43137"/>
                    </a:srgbClr>
                  </a:outerShdw>
                </a:effectLst>
                <a:latin typeface="Times New Roman" pitchFamily="18" charset="0"/>
              </a:rPr>
              <a:t>的差值能产生足够大的 </a:t>
            </a:r>
            <a:r>
              <a:rPr lang="en-US" altLang="zh-CN" sz="2000" i="1" dirty="0">
                <a:solidFill>
                  <a:srgbClr val="FF0000"/>
                </a:solidFill>
                <a:effectLst>
                  <a:outerShdw blurRad="38100" dist="38100" dir="2700000" algn="tl">
                    <a:srgbClr val="000000">
                      <a:alpha val="43137"/>
                    </a:srgbClr>
                  </a:outerShdw>
                </a:effectLst>
                <a:latin typeface="Times New Roman" pitchFamily="18" charset="0"/>
              </a:rPr>
              <a:t>I</a:t>
            </a:r>
            <a:r>
              <a:rPr lang="en-US" altLang="zh-CN" sz="2000" baseline="-25000" dirty="0">
                <a:solidFill>
                  <a:srgbClr val="FF0000"/>
                </a:solidFill>
                <a:effectLst>
                  <a:outerShdw blurRad="38100" dist="38100" dir="2700000" algn="tl">
                    <a:srgbClr val="000000">
                      <a:alpha val="43137"/>
                    </a:srgbClr>
                  </a:outerShdw>
                </a:effectLst>
                <a:latin typeface="Times New Roman" pitchFamily="18" charset="0"/>
              </a:rPr>
              <a:t>d</a:t>
            </a:r>
            <a:r>
              <a:rPr lang="en-US" altLang="zh-CN" sz="2000" dirty="0">
                <a:solidFill>
                  <a:srgbClr val="FF0000"/>
                </a:solidFill>
                <a:effectLst>
                  <a:outerShdw blurRad="38100" dist="38100" dir="2700000" algn="tl">
                    <a:srgbClr val="000000">
                      <a:alpha val="43137"/>
                    </a:srgbClr>
                  </a:outerShdw>
                </a:effectLst>
                <a:latin typeface="Times New Roman" pitchFamily="18" charset="0"/>
              </a:rPr>
              <a:t> </a:t>
            </a:r>
            <a:r>
              <a:rPr lang="zh-CN" altLang="en-US" sz="2000" dirty="0">
                <a:solidFill>
                  <a:schemeClr val="tx1"/>
                </a:solidFill>
                <a:latin typeface="Times New Roman" pitchFamily="18" charset="0"/>
              </a:rPr>
              <a:t>，以满足所需的</a:t>
            </a:r>
            <a:r>
              <a:rPr lang="zh-CN" altLang="en-US" sz="2000" dirty="0">
                <a:solidFill>
                  <a:srgbClr val="FF0000"/>
                </a:solidFill>
                <a:effectLst>
                  <a:outerShdw blurRad="38100" dist="38100" dir="2700000" algn="tl">
                    <a:srgbClr val="000000">
                      <a:alpha val="43137"/>
                    </a:srgbClr>
                  </a:outerShdw>
                </a:effectLst>
                <a:latin typeface="Times New Roman" pitchFamily="18" charset="0"/>
              </a:rPr>
              <a:t>电磁转矩</a:t>
            </a:r>
            <a:r>
              <a:rPr lang="zh-CN" altLang="en-US" sz="2000" dirty="0">
                <a:solidFill>
                  <a:schemeClr val="tx1"/>
                </a:solidFill>
                <a:latin typeface="Times New Roman" pitchFamily="18" charset="0"/>
              </a:rPr>
              <a:t>，但又不超过允许的电流值，这样电动机就可在一定的动态转矩下加速起动。</a:t>
            </a:r>
          </a:p>
          <a:p>
            <a:pPr>
              <a:lnSpc>
                <a:spcPct val="100000"/>
              </a:lnSpc>
              <a:spcBef>
                <a:spcPct val="50000"/>
              </a:spcBef>
              <a:buClr>
                <a:schemeClr val="hlink"/>
              </a:buClr>
              <a:buSzPct val="70000"/>
              <a:buFont typeface="Wingdings" pitchFamily="2" charset="2"/>
              <a:buNone/>
            </a:pPr>
            <a:r>
              <a:rPr lang="zh-CN" altLang="en-US" sz="2000" dirty="0">
                <a:solidFill>
                  <a:schemeClr val="tx1"/>
                </a:solidFill>
                <a:latin typeface="Times New Roman" pitchFamily="18" charset="0"/>
              </a:rPr>
              <a:t>    随着转速的增高，相应地增大 </a:t>
            </a:r>
            <a:r>
              <a:rPr lang="zh-CN" altLang="en-US" sz="2000" i="1" dirty="0">
                <a:solidFill>
                  <a:schemeClr val="tx1"/>
                </a:solidFill>
                <a:latin typeface="Times New Roman" pitchFamily="18" charset="0"/>
                <a:sym typeface="Symbol" pitchFamily="18" charset="2"/>
              </a:rPr>
              <a:t>  </a:t>
            </a:r>
            <a:r>
              <a:rPr lang="zh-CN" altLang="en-US" sz="2000" dirty="0">
                <a:solidFill>
                  <a:schemeClr val="tx1"/>
                </a:solidFill>
                <a:latin typeface="Times New Roman" pitchFamily="18" charset="0"/>
              </a:rPr>
              <a:t>角以减小值 </a:t>
            </a:r>
            <a:r>
              <a:rPr lang="en-US" altLang="zh-CN" sz="2000" i="1" dirty="0" err="1">
                <a:solidFill>
                  <a:schemeClr val="tx1"/>
                </a:solidFill>
                <a:latin typeface="Times New Roman" pitchFamily="18" charset="0"/>
              </a:rPr>
              <a:t>U</a:t>
            </a:r>
            <a:r>
              <a:rPr lang="en-US" altLang="zh-CN" sz="2000" baseline="-25000" dirty="0" err="1">
                <a:solidFill>
                  <a:schemeClr val="tx1"/>
                </a:solidFill>
                <a:latin typeface="Times New Roman" pitchFamily="18" charset="0"/>
              </a:rPr>
              <a:t>i</a:t>
            </a:r>
            <a:r>
              <a:rPr lang="en-US" altLang="zh-CN" sz="2000" dirty="0">
                <a:solidFill>
                  <a:schemeClr val="tx1"/>
                </a:solidFill>
                <a:latin typeface="Times New Roman" pitchFamily="18" charset="0"/>
              </a:rPr>
              <a:t> </a:t>
            </a:r>
            <a:r>
              <a:rPr lang="zh-CN" altLang="en-US" sz="2000" dirty="0">
                <a:solidFill>
                  <a:schemeClr val="tx1"/>
                </a:solidFill>
                <a:latin typeface="Times New Roman" pitchFamily="18" charset="0"/>
              </a:rPr>
              <a:t>，从而维持加速过程中动态转矩基本恒定 。</a:t>
            </a:r>
          </a:p>
        </p:txBody>
      </p:sp>
      <p:sp>
        <p:nvSpPr>
          <p:cNvPr id="38923" name="Text Box 46"/>
          <p:cNvSpPr txBox="1">
            <a:spLocks noChangeArrowheads="1"/>
          </p:cNvSpPr>
          <p:nvPr/>
        </p:nvSpPr>
        <p:spPr bwMode="auto">
          <a:xfrm>
            <a:off x="0" y="3575050"/>
            <a:ext cx="1670050"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2" action="ppaction://hlinksldjump"/>
              </a:rPr>
              <a:t>8.3</a:t>
            </a:r>
            <a:r>
              <a:rPr lang="zh-CN" altLang="zh-CN" sz="1600">
                <a:solidFill>
                  <a:schemeClr val="tx1"/>
                </a:solidFill>
                <a:hlinkClick r:id="rId2" action="ppaction://hlinksldjump"/>
              </a:rPr>
              <a:t>绕线转子异步电机转子变频串级调速系统</a:t>
            </a:r>
            <a:endParaRPr lang="zh-CN" altLang="en-US" sz="1600">
              <a:solidFill>
                <a:schemeClr val="tx1"/>
              </a:solidFill>
              <a:latin typeface="Times New Roman" pitchFamily="18" charset="0"/>
            </a:endParaRPr>
          </a:p>
        </p:txBody>
      </p:sp>
      <p:sp>
        <p:nvSpPr>
          <p:cNvPr id="38924"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3" action="ppaction://hlinksldjump"/>
              </a:rPr>
              <a:t>8.2</a:t>
            </a:r>
            <a:r>
              <a:rPr lang="zh-CN" altLang="zh-CN" sz="1600">
                <a:solidFill>
                  <a:schemeClr val="tx1"/>
                </a:solidFill>
                <a:hlinkClick r:id="rId3"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38925"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4" action="ppaction://hlinksldjump"/>
              </a:rPr>
              <a:t>8.1</a:t>
            </a:r>
            <a:r>
              <a:rPr lang="zh-CN" altLang="zh-CN" sz="1600">
                <a:solidFill>
                  <a:schemeClr val="tx1"/>
                </a:solidFill>
                <a:latin typeface="宋体" pitchFamily="2" charset="-122"/>
                <a:hlinkClick r:id="rId4" action="ppaction://hlinksldjump"/>
              </a:rPr>
              <a:t>绕线转子异步电机转子变频控制原理</a:t>
            </a:r>
            <a:endParaRPr lang="zh-CN" altLang="en-US" sz="1600">
              <a:solidFill>
                <a:schemeClr val="tx1"/>
              </a:solidFill>
              <a:latin typeface="宋体" pitchFamily="2" charset="-122"/>
            </a:endParaRPr>
          </a:p>
        </p:txBody>
      </p:sp>
      <p:sp>
        <p:nvSpPr>
          <p:cNvPr id="38926"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5" action="ppaction://hlinksldjump"/>
              </a:rPr>
              <a:t>8.4</a:t>
            </a:r>
            <a:r>
              <a:rPr lang="zh-CN" altLang="zh-CN" sz="1600">
                <a:solidFill>
                  <a:schemeClr val="tx1"/>
                </a:solidFill>
                <a:hlinkClick r:id="rId5"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7235">
                                            <p:txEl>
                                              <p:pRg st="0" end="0"/>
                                            </p:txEl>
                                          </p:spTgt>
                                        </p:tgtEl>
                                        <p:attrNameLst>
                                          <p:attrName>style.visibility</p:attrName>
                                        </p:attrNameLst>
                                      </p:cBhvr>
                                      <p:to>
                                        <p:strVal val="visible"/>
                                      </p:to>
                                    </p:set>
                                    <p:animEffect transition="in" filter="blinds(horizontal)">
                                      <p:cBhvr>
                                        <p:cTn id="7" dur="500"/>
                                        <p:tgtEl>
                                          <p:spTgt spid="6072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7235">
                                            <p:txEl>
                                              <p:pRg st="1" end="1"/>
                                            </p:txEl>
                                          </p:spTgt>
                                        </p:tgtEl>
                                        <p:attrNameLst>
                                          <p:attrName>style.visibility</p:attrName>
                                        </p:attrNameLst>
                                      </p:cBhvr>
                                      <p:to>
                                        <p:strVal val="visible"/>
                                      </p:to>
                                    </p:set>
                                    <p:animEffect transition="in" filter="blinds(horizontal)">
                                      <p:cBhvr>
                                        <p:cTn id="12" dur="500"/>
                                        <p:tgtEl>
                                          <p:spTgt spid="607235">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07235">
                                            <p:txEl>
                                              <p:pRg st="2" end="2"/>
                                            </p:txEl>
                                          </p:spTgt>
                                        </p:tgtEl>
                                        <p:attrNameLst>
                                          <p:attrName>style.visibility</p:attrName>
                                        </p:attrNameLst>
                                      </p:cBhvr>
                                      <p:to>
                                        <p:strVal val="visible"/>
                                      </p:to>
                                    </p:set>
                                    <p:animEffect transition="in" filter="blinds(horizontal)">
                                      <p:cBhvr>
                                        <p:cTn id="15" dur="500"/>
                                        <p:tgtEl>
                                          <p:spTgt spid="60723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607243">
                                            <p:txEl>
                                              <p:pRg st="0" end="0"/>
                                            </p:txEl>
                                          </p:spTgt>
                                        </p:tgtEl>
                                        <p:attrNameLst>
                                          <p:attrName>style.visibility</p:attrName>
                                        </p:attrNameLst>
                                      </p:cBhvr>
                                      <p:to>
                                        <p:strVal val="visible"/>
                                      </p:to>
                                    </p:set>
                                    <p:animEffect transition="in" filter="randombar(horizontal)">
                                      <p:cBhvr>
                                        <p:cTn id="20" dur="500"/>
                                        <p:tgtEl>
                                          <p:spTgt spid="60724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607243">
                                            <p:txEl>
                                              <p:pRg st="1" end="1"/>
                                            </p:txEl>
                                          </p:spTgt>
                                        </p:tgtEl>
                                        <p:attrNameLst>
                                          <p:attrName>style.visibility</p:attrName>
                                        </p:attrNameLst>
                                      </p:cBhvr>
                                      <p:to>
                                        <p:strVal val="visible"/>
                                      </p:to>
                                    </p:set>
                                    <p:animEffect transition="in" filter="randombar(horizontal)">
                                      <p:cBhvr>
                                        <p:cTn id="25" dur="500"/>
                                        <p:tgtEl>
                                          <p:spTgt spid="6072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235" grpId="0" build="p"/>
      <p:bldP spid="60724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3" name="Rectangle 3"/>
          <p:cNvSpPr>
            <a:spLocks noGrp="1"/>
          </p:cNvSpPr>
          <p:nvPr>
            <p:ph type="body" idx="4294967295"/>
          </p:nvPr>
        </p:nvSpPr>
        <p:spPr>
          <a:xfrm>
            <a:off x="1708150" y="960438"/>
            <a:ext cx="7435850" cy="1306512"/>
          </a:xfrm>
        </p:spPr>
        <p:txBody>
          <a:bodyPr/>
          <a:lstStyle/>
          <a:p>
            <a:pPr eaLnBrk="1" hangingPunct="1">
              <a:lnSpc>
                <a:spcPct val="110000"/>
              </a:lnSpc>
              <a:defRPr/>
            </a:pPr>
            <a:r>
              <a:rPr lang="zh-CN" altLang="en-US" noProof="1">
                <a:effectLst>
                  <a:outerShdw blurRad="38100" dist="38100" dir="2700000">
                    <a:srgbClr val="C0C0C0"/>
                  </a:outerShdw>
                </a:effectLst>
                <a:latin typeface="Times New Roman" panose="02020603050405020304" pitchFamily="18" charset="0"/>
                <a:ea typeface="宋体" panose="02010600030101010101" pitchFamily="2" charset="-122"/>
              </a:rPr>
              <a:t>（</a:t>
            </a:r>
            <a:r>
              <a:rPr lang="en-US" altLang="zh-CN" noProof="1">
                <a:effectLst>
                  <a:outerShdw blurRad="38100" dist="38100" dir="2700000">
                    <a:srgbClr val="C0C0C0"/>
                  </a:outerShdw>
                </a:effectLst>
                <a:latin typeface="Times New Roman" panose="02020603050405020304" pitchFamily="18" charset="0"/>
                <a:ea typeface="宋体" panose="02010600030101010101" pitchFamily="2" charset="-122"/>
              </a:rPr>
              <a:t>2</a:t>
            </a:r>
            <a:r>
              <a:rPr lang="zh-CN" altLang="en-US" noProof="1">
                <a:effectLst>
                  <a:outerShdw blurRad="38100" dist="38100" dir="2700000">
                    <a:srgbClr val="C0C0C0"/>
                  </a:outerShdw>
                </a:effectLst>
                <a:latin typeface="Times New Roman" panose="02020603050405020304" pitchFamily="18" charset="0"/>
                <a:ea typeface="宋体" panose="02010600030101010101" pitchFamily="2" charset="-122"/>
              </a:rPr>
              <a:t>）</a:t>
            </a:r>
            <a:r>
              <a:rPr lang="zh-CN" altLang="en-US" noProof="1" smtClean="0">
                <a:effectLst>
                  <a:outerShdw blurRad="38100" dist="38100" dir="2700000">
                    <a:srgbClr val="C0C0C0"/>
                  </a:outerShdw>
                </a:effectLst>
                <a:latin typeface="Times New Roman" panose="02020603050405020304" pitchFamily="18" charset="0"/>
                <a:ea typeface="宋体" panose="02010600030101010101" pitchFamily="2" charset="-122"/>
              </a:rPr>
              <a:t>调速原理</a:t>
            </a:r>
            <a:endParaRPr lang="zh-CN" altLang="en-US" noProof="1">
              <a:effectLst>
                <a:outerShdw blurRad="38100" dist="38100" dir="2700000">
                  <a:srgbClr val="C0C0C0"/>
                </a:outerShdw>
              </a:effectLst>
              <a:latin typeface="Times New Roman" panose="02020603050405020304" pitchFamily="18" charset="0"/>
              <a:ea typeface="宋体" panose="02010600030101010101" pitchFamily="2" charset="-122"/>
            </a:endParaRPr>
          </a:p>
          <a:p>
            <a:pPr eaLnBrk="1" hangingPunct="1">
              <a:lnSpc>
                <a:spcPct val="110000"/>
              </a:lnSpc>
              <a:buClr>
                <a:schemeClr val="tx2"/>
              </a:buClr>
              <a:defRPr/>
            </a:pPr>
            <a:r>
              <a:rPr lang="zh-CN" altLang="en-US" noProof="1">
                <a:effectLst>
                  <a:outerShdw blurRad="38100" dist="38100" dir="2700000">
                    <a:srgbClr val="C0C0C0"/>
                  </a:outerShdw>
                </a:effectLst>
                <a:latin typeface="Times New Roman" panose="02020603050405020304" pitchFamily="18" charset="0"/>
                <a:ea typeface="宋体" panose="02010600030101010101" pitchFamily="2" charset="-122"/>
              </a:rPr>
              <a:t>调速原理：</a:t>
            </a:r>
            <a:r>
              <a:rPr lang="zh-CN" altLang="en-US" noProof="1">
                <a:latin typeface="Times New Roman" panose="02020603050405020304" pitchFamily="18" charset="0"/>
                <a:ea typeface="宋体" panose="02010600030101010101" pitchFamily="2" charset="-122"/>
              </a:rPr>
              <a:t>通过改变 </a:t>
            </a:r>
            <a:r>
              <a:rPr lang="zh-CN" altLang="en-US" i="1" noProof="1">
                <a:latin typeface="Times New Roman" panose="02020603050405020304" pitchFamily="18" charset="0"/>
                <a:ea typeface="宋体" panose="02010600030101010101" pitchFamily="2" charset="-122"/>
                <a:sym typeface="Symbol" panose="05050102010706020507" pitchFamily="18" charset="2"/>
              </a:rPr>
              <a:t> </a:t>
            </a:r>
            <a:r>
              <a:rPr lang="zh-CN" altLang="en-US" noProof="1">
                <a:latin typeface="Times New Roman" panose="02020603050405020304" pitchFamily="18" charset="0"/>
                <a:ea typeface="宋体" panose="02010600030101010101" pitchFamily="2" charset="-122"/>
              </a:rPr>
              <a:t>角的大小调节电动机的转速。</a:t>
            </a:r>
          </a:p>
          <a:p>
            <a:pPr eaLnBrk="1" hangingPunct="1">
              <a:lnSpc>
                <a:spcPct val="110000"/>
              </a:lnSpc>
              <a:spcBef>
                <a:spcPct val="25000"/>
              </a:spcBef>
              <a:buClr>
                <a:schemeClr val="tx2"/>
              </a:buClr>
              <a:defRPr/>
            </a:pPr>
            <a:r>
              <a:rPr lang="zh-CN" altLang="en-US" noProof="1">
                <a:effectLst>
                  <a:outerShdw blurRad="38100" dist="38100" dir="2700000">
                    <a:srgbClr val="C0C0C0"/>
                  </a:outerShdw>
                </a:effectLst>
                <a:latin typeface="Times New Roman" panose="02020603050405020304" pitchFamily="18" charset="0"/>
                <a:ea typeface="宋体" panose="02010600030101010101" pitchFamily="2" charset="-122"/>
              </a:rPr>
              <a:t>调速过程</a:t>
            </a:r>
            <a:r>
              <a:rPr lang="zh-CN" altLang="en-US" noProof="1">
                <a:latin typeface="Times New Roman" panose="02020603050405020304" pitchFamily="18" charset="0"/>
                <a:ea typeface="宋体" panose="02010600030101010101" pitchFamily="2" charset="-122"/>
              </a:rPr>
              <a:t>：</a:t>
            </a:r>
            <a:r>
              <a:rPr lang="zh-CN" altLang="en-US" noProof="1">
                <a:ea typeface="宋体" panose="02010600030101010101" pitchFamily="2" charset="-122"/>
              </a:rPr>
              <a:t>电压平衡方程式 </a:t>
            </a:r>
            <a:endParaRPr lang="zh-CN" altLang="en-US" noProof="1">
              <a:latin typeface="Times New Roman" panose="02020603050405020304" pitchFamily="18" charset="0"/>
              <a:ea typeface="宋体" panose="02010600030101010101" pitchFamily="2" charset="-122"/>
            </a:endParaRPr>
          </a:p>
        </p:txBody>
      </p:sp>
      <p:sp>
        <p:nvSpPr>
          <p:cNvPr id="609284" name="Rectangle 4"/>
          <p:cNvSpPr>
            <a:spLocks noChangeArrowheads="1"/>
          </p:cNvSpPr>
          <p:nvPr/>
        </p:nvSpPr>
        <p:spPr bwMode="auto">
          <a:xfrm>
            <a:off x="4479925" y="2940050"/>
            <a:ext cx="184150" cy="750888"/>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609285" name="Rectangle 5"/>
          <p:cNvSpPr>
            <a:spLocks noChangeArrowheads="1"/>
          </p:cNvSpPr>
          <p:nvPr/>
        </p:nvSpPr>
        <p:spPr bwMode="auto">
          <a:xfrm>
            <a:off x="4479925" y="2940050"/>
            <a:ext cx="184150" cy="750888"/>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609286" name="Rectangle 6"/>
          <p:cNvSpPr>
            <a:spLocks noChangeArrowheads="1"/>
          </p:cNvSpPr>
          <p:nvPr/>
        </p:nvSpPr>
        <p:spPr bwMode="auto">
          <a:xfrm>
            <a:off x="4479925" y="2940050"/>
            <a:ext cx="184150" cy="750888"/>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grpSp>
        <p:nvGrpSpPr>
          <p:cNvPr id="2" name="Group 30"/>
          <p:cNvGrpSpPr>
            <a:grpSpLocks/>
          </p:cNvGrpSpPr>
          <p:nvPr/>
        </p:nvGrpSpPr>
        <p:grpSpPr bwMode="auto">
          <a:xfrm>
            <a:off x="2409825" y="2906713"/>
            <a:ext cx="6154738" cy="1444625"/>
            <a:chOff x="1043" y="2840"/>
            <a:chExt cx="3878" cy="910"/>
          </a:xfrm>
        </p:grpSpPr>
        <p:sp>
          <p:nvSpPr>
            <p:cNvPr id="39942" name="Text Box 7"/>
            <p:cNvSpPr txBox="1">
              <a:spLocks noChangeArrowheads="1"/>
            </p:cNvSpPr>
            <p:nvPr/>
          </p:nvSpPr>
          <p:spPr bwMode="auto">
            <a:xfrm>
              <a:off x="1043" y="2868"/>
              <a:ext cx="257" cy="365"/>
            </a:xfrm>
            <a:prstGeom prst="rect">
              <a:avLst/>
            </a:prstGeom>
            <a:noFill/>
            <a:ln w="9525">
              <a:noFill/>
              <a:miter lim="800000"/>
              <a:headEnd/>
              <a:tailEnd/>
            </a:ln>
          </p:spPr>
          <p:txBody>
            <a:bodyPr wrap="none">
              <a:spAutoFit/>
            </a:bodyPr>
            <a:lstStyle/>
            <a:p>
              <a:pPr marL="3175" indent="-3175" algn="ctr">
                <a:lnSpc>
                  <a:spcPct val="100000"/>
                </a:lnSpc>
                <a:spcBef>
                  <a:spcPct val="20000"/>
                </a:spcBef>
                <a:buClr>
                  <a:schemeClr val="folHlink"/>
                </a:buClr>
                <a:buSzPct val="75000"/>
                <a:buFont typeface="Wingdings" pitchFamily="2" charset="2"/>
                <a:buNone/>
              </a:pPr>
              <a:r>
                <a:rPr lang="zh-CN" altLang="en-US" sz="3200" i="1">
                  <a:solidFill>
                    <a:schemeClr val="tx1"/>
                  </a:solidFill>
                  <a:latin typeface="Times New Roman" pitchFamily="18" charset="0"/>
                  <a:sym typeface="Symbol" pitchFamily="18" charset="2"/>
                </a:rPr>
                <a:t></a:t>
              </a:r>
              <a:endParaRPr lang="zh-CN" altLang="en-US" sz="3200">
                <a:solidFill>
                  <a:schemeClr val="tx1"/>
                </a:solidFill>
                <a:latin typeface="Times New Roman" pitchFamily="18" charset="0"/>
                <a:sym typeface="Symbol" pitchFamily="18" charset="2"/>
              </a:endParaRPr>
            </a:p>
          </p:txBody>
        </p:sp>
        <p:sp>
          <p:nvSpPr>
            <p:cNvPr id="39943" name="Text Box 8"/>
            <p:cNvSpPr txBox="1">
              <a:spLocks noChangeArrowheads="1"/>
            </p:cNvSpPr>
            <p:nvPr/>
          </p:nvSpPr>
          <p:spPr bwMode="auto">
            <a:xfrm>
              <a:off x="1542" y="2840"/>
              <a:ext cx="369" cy="365"/>
            </a:xfrm>
            <a:prstGeom prst="rect">
              <a:avLst/>
            </a:prstGeom>
            <a:noFill/>
            <a:ln w="9525">
              <a:noFill/>
              <a:miter lim="800000"/>
              <a:headEnd/>
              <a:tailEnd/>
            </a:ln>
          </p:spPr>
          <p:txBody>
            <a:bodyPr wrap="none">
              <a:spAutoFit/>
            </a:bodyPr>
            <a:lstStyle/>
            <a:p>
              <a:pPr marL="3175" indent="-3175" algn="ctr">
                <a:lnSpc>
                  <a:spcPct val="100000"/>
                </a:lnSpc>
                <a:spcBef>
                  <a:spcPct val="20000"/>
                </a:spcBef>
                <a:buClr>
                  <a:schemeClr val="folHlink"/>
                </a:buClr>
                <a:buSzPct val="75000"/>
                <a:buFont typeface="Wingdings" pitchFamily="2" charset="2"/>
                <a:buNone/>
              </a:pPr>
              <a:r>
                <a:rPr lang="zh-CN" altLang="en-US" sz="3200">
                  <a:solidFill>
                    <a:srgbClr val="00CC00"/>
                  </a:solidFill>
                  <a:latin typeface="Times New Roman" pitchFamily="18" charset="0"/>
                  <a:sym typeface="Symbol" pitchFamily="18" charset="2"/>
                </a:rPr>
                <a:t></a:t>
              </a:r>
            </a:p>
          </p:txBody>
        </p:sp>
        <p:sp>
          <p:nvSpPr>
            <p:cNvPr id="39944" name="Text Box 9"/>
            <p:cNvSpPr txBox="1">
              <a:spLocks noChangeArrowheads="1"/>
            </p:cNvSpPr>
            <p:nvPr/>
          </p:nvSpPr>
          <p:spPr bwMode="auto">
            <a:xfrm>
              <a:off x="1955" y="2872"/>
              <a:ext cx="348" cy="365"/>
            </a:xfrm>
            <a:prstGeom prst="rect">
              <a:avLst/>
            </a:prstGeom>
            <a:noFill/>
            <a:ln w="9525">
              <a:noFill/>
              <a:miter lim="800000"/>
              <a:headEnd/>
              <a:tailEnd/>
            </a:ln>
          </p:spPr>
          <p:txBody>
            <a:bodyPr wrap="none">
              <a:spAutoFit/>
            </a:bodyPr>
            <a:lstStyle/>
            <a:p>
              <a:pPr marL="3175" indent="-3175" algn="ctr">
                <a:lnSpc>
                  <a:spcPct val="100000"/>
                </a:lnSpc>
                <a:spcBef>
                  <a:spcPct val="20000"/>
                </a:spcBef>
                <a:buClr>
                  <a:schemeClr val="folHlink"/>
                </a:buClr>
                <a:buSzPct val="75000"/>
                <a:buFont typeface="Wingdings" pitchFamily="2" charset="2"/>
                <a:buNone/>
              </a:pPr>
              <a:r>
                <a:rPr lang="en-US" altLang="zh-CN" sz="3200" i="1">
                  <a:solidFill>
                    <a:schemeClr val="tx1"/>
                  </a:solidFill>
                  <a:latin typeface="Times New Roman" pitchFamily="18" charset="0"/>
                </a:rPr>
                <a:t>U</a:t>
              </a:r>
              <a:r>
                <a:rPr lang="en-US" altLang="zh-CN" sz="3200" baseline="-25000">
                  <a:solidFill>
                    <a:schemeClr val="tx1"/>
                  </a:solidFill>
                  <a:latin typeface="Times New Roman" pitchFamily="18" charset="0"/>
                </a:rPr>
                <a:t>i</a:t>
              </a:r>
              <a:endParaRPr lang="en-US" altLang="zh-CN" sz="3200">
                <a:solidFill>
                  <a:schemeClr val="tx1"/>
                </a:solidFill>
                <a:latin typeface="Times New Roman" pitchFamily="18" charset="0"/>
                <a:sym typeface="Symbol" pitchFamily="18" charset="2"/>
              </a:endParaRPr>
            </a:p>
          </p:txBody>
        </p:sp>
        <p:sp>
          <p:nvSpPr>
            <p:cNvPr id="39945" name="Text Box 10"/>
            <p:cNvSpPr txBox="1">
              <a:spLocks noChangeArrowheads="1"/>
            </p:cNvSpPr>
            <p:nvPr/>
          </p:nvSpPr>
          <p:spPr bwMode="auto">
            <a:xfrm>
              <a:off x="2867" y="2881"/>
              <a:ext cx="310" cy="365"/>
            </a:xfrm>
            <a:prstGeom prst="rect">
              <a:avLst/>
            </a:prstGeom>
            <a:noFill/>
            <a:ln w="9525">
              <a:noFill/>
              <a:miter lim="800000"/>
              <a:headEnd/>
              <a:tailEnd/>
            </a:ln>
          </p:spPr>
          <p:txBody>
            <a:bodyPr wrap="none">
              <a:spAutoFit/>
            </a:bodyPr>
            <a:lstStyle/>
            <a:p>
              <a:pPr marL="3175" indent="-3175" algn="ctr">
                <a:lnSpc>
                  <a:spcPct val="100000"/>
                </a:lnSpc>
                <a:spcBef>
                  <a:spcPct val="20000"/>
                </a:spcBef>
                <a:buClr>
                  <a:schemeClr val="folHlink"/>
                </a:buClr>
                <a:buSzPct val="75000"/>
                <a:buFont typeface="Wingdings" pitchFamily="2" charset="2"/>
                <a:buNone/>
              </a:pPr>
              <a:r>
                <a:rPr lang="en-US" altLang="zh-CN" sz="3200" i="1">
                  <a:solidFill>
                    <a:schemeClr val="tx1"/>
                  </a:solidFill>
                  <a:latin typeface="Times New Roman" pitchFamily="18" charset="0"/>
                </a:rPr>
                <a:t>I</a:t>
              </a:r>
              <a:r>
                <a:rPr lang="en-US" altLang="zh-CN" sz="3200" baseline="-25000">
                  <a:solidFill>
                    <a:schemeClr val="tx1"/>
                  </a:solidFill>
                  <a:latin typeface="Times New Roman" pitchFamily="18" charset="0"/>
                </a:rPr>
                <a:t>d</a:t>
              </a:r>
              <a:endParaRPr lang="en-US" altLang="zh-CN" sz="3200">
                <a:solidFill>
                  <a:schemeClr val="tx1"/>
                </a:solidFill>
                <a:latin typeface="Times New Roman" pitchFamily="18" charset="0"/>
                <a:sym typeface="Symbol" pitchFamily="18" charset="2"/>
              </a:endParaRPr>
            </a:p>
          </p:txBody>
        </p:sp>
        <p:sp>
          <p:nvSpPr>
            <p:cNvPr id="39946" name="Text Box 11"/>
            <p:cNvSpPr txBox="1">
              <a:spLocks noChangeArrowheads="1"/>
            </p:cNvSpPr>
            <p:nvPr/>
          </p:nvSpPr>
          <p:spPr bwMode="auto">
            <a:xfrm>
              <a:off x="2218" y="2917"/>
              <a:ext cx="271" cy="365"/>
            </a:xfrm>
            <a:prstGeom prst="rect">
              <a:avLst/>
            </a:prstGeom>
            <a:noFill/>
            <a:ln w="9525">
              <a:noFill/>
              <a:miter lim="800000"/>
              <a:headEnd/>
              <a:tailEnd/>
            </a:ln>
          </p:spPr>
          <p:txBody>
            <a:bodyPr wrap="none">
              <a:spAutoFit/>
            </a:bodyPr>
            <a:lstStyle/>
            <a:p>
              <a:pPr marL="3175" indent="-3175" algn="ctr">
                <a:lnSpc>
                  <a:spcPct val="100000"/>
                </a:lnSpc>
                <a:spcBef>
                  <a:spcPct val="20000"/>
                </a:spcBef>
                <a:buClr>
                  <a:schemeClr val="folHlink"/>
                </a:buClr>
                <a:buSzPct val="75000"/>
                <a:buFont typeface="Wingdings" pitchFamily="2" charset="2"/>
                <a:buNone/>
              </a:pPr>
              <a:r>
                <a:rPr lang="zh-CN" altLang="en-US" sz="3200">
                  <a:solidFill>
                    <a:srgbClr val="0000CC"/>
                  </a:solidFill>
                  <a:latin typeface="Times New Roman" pitchFamily="18" charset="0"/>
                  <a:sym typeface="Symbol" pitchFamily="18" charset="2"/>
                </a:rPr>
                <a:t></a:t>
              </a:r>
            </a:p>
          </p:txBody>
        </p:sp>
        <p:sp>
          <p:nvSpPr>
            <p:cNvPr id="39947" name="Text Box 12"/>
            <p:cNvSpPr txBox="1">
              <a:spLocks noChangeArrowheads="1"/>
            </p:cNvSpPr>
            <p:nvPr/>
          </p:nvSpPr>
          <p:spPr bwMode="auto">
            <a:xfrm>
              <a:off x="3824" y="3335"/>
              <a:ext cx="385" cy="365"/>
            </a:xfrm>
            <a:prstGeom prst="rect">
              <a:avLst/>
            </a:prstGeom>
            <a:noFill/>
            <a:ln w="9525">
              <a:noFill/>
              <a:miter lim="800000"/>
              <a:headEnd/>
              <a:tailEnd/>
            </a:ln>
          </p:spPr>
          <p:txBody>
            <a:bodyPr wrap="none">
              <a:spAutoFit/>
            </a:bodyPr>
            <a:lstStyle/>
            <a:p>
              <a:pPr marL="3175" indent="-3175" algn="ctr">
                <a:lnSpc>
                  <a:spcPct val="100000"/>
                </a:lnSpc>
                <a:spcBef>
                  <a:spcPct val="20000"/>
                </a:spcBef>
                <a:buClr>
                  <a:schemeClr val="folHlink"/>
                </a:buClr>
                <a:buSzPct val="75000"/>
                <a:buFont typeface="Wingdings" pitchFamily="2" charset="2"/>
                <a:buNone/>
              </a:pPr>
              <a:r>
                <a:rPr lang="en-US" altLang="zh-CN" sz="3200" i="1">
                  <a:solidFill>
                    <a:schemeClr val="tx1"/>
                  </a:solidFill>
                  <a:latin typeface="Times New Roman" pitchFamily="18" charset="0"/>
                </a:rPr>
                <a:t>U</a:t>
              </a:r>
              <a:r>
                <a:rPr lang="en-US" altLang="zh-CN" sz="3200" i="1" baseline="-25000">
                  <a:solidFill>
                    <a:schemeClr val="tx1"/>
                  </a:solidFill>
                  <a:latin typeface="Times New Roman" pitchFamily="18" charset="0"/>
                </a:rPr>
                <a:t>d</a:t>
              </a:r>
              <a:endParaRPr lang="en-US" altLang="zh-CN" sz="3200" baseline="-25000">
                <a:solidFill>
                  <a:schemeClr val="tx1"/>
                </a:solidFill>
                <a:latin typeface="Times New Roman" pitchFamily="18" charset="0"/>
              </a:endParaRPr>
            </a:p>
          </p:txBody>
        </p:sp>
        <p:sp>
          <p:nvSpPr>
            <p:cNvPr id="39948" name="Text Box 13"/>
            <p:cNvSpPr txBox="1">
              <a:spLocks noChangeArrowheads="1"/>
            </p:cNvSpPr>
            <p:nvPr/>
          </p:nvSpPr>
          <p:spPr bwMode="auto">
            <a:xfrm>
              <a:off x="4466" y="2863"/>
              <a:ext cx="258" cy="365"/>
            </a:xfrm>
            <a:prstGeom prst="rect">
              <a:avLst/>
            </a:prstGeom>
            <a:noFill/>
            <a:ln w="9525">
              <a:noFill/>
              <a:miter lim="800000"/>
              <a:headEnd/>
              <a:tailEnd/>
            </a:ln>
          </p:spPr>
          <p:txBody>
            <a:bodyPr wrap="none">
              <a:spAutoFit/>
            </a:bodyPr>
            <a:lstStyle/>
            <a:p>
              <a:pPr marL="3175" indent="-3175" algn="ctr">
                <a:lnSpc>
                  <a:spcPct val="100000"/>
                </a:lnSpc>
                <a:spcBef>
                  <a:spcPct val="20000"/>
                </a:spcBef>
                <a:buClr>
                  <a:schemeClr val="folHlink"/>
                </a:buClr>
                <a:buSzPct val="75000"/>
                <a:buFont typeface="Wingdings" pitchFamily="2" charset="2"/>
                <a:buNone/>
              </a:pPr>
              <a:r>
                <a:rPr lang="en-US" altLang="zh-CN" sz="3200" i="1">
                  <a:solidFill>
                    <a:schemeClr val="tx1"/>
                  </a:solidFill>
                  <a:latin typeface="Times New Roman" pitchFamily="18" charset="0"/>
                </a:rPr>
                <a:t>n</a:t>
              </a:r>
            </a:p>
          </p:txBody>
        </p:sp>
        <p:sp>
          <p:nvSpPr>
            <p:cNvPr id="39949" name="Text Box 14"/>
            <p:cNvSpPr txBox="1">
              <a:spLocks noChangeArrowheads="1"/>
            </p:cNvSpPr>
            <p:nvPr/>
          </p:nvSpPr>
          <p:spPr bwMode="auto">
            <a:xfrm>
              <a:off x="3072" y="3385"/>
              <a:ext cx="271" cy="365"/>
            </a:xfrm>
            <a:prstGeom prst="rect">
              <a:avLst/>
            </a:prstGeom>
            <a:noFill/>
            <a:ln w="9525">
              <a:noFill/>
              <a:miter lim="800000"/>
              <a:headEnd/>
              <a:tailEnd/>
            </a:ln>
          </p:spPr>
          <p:txBody>
            <a:bodyPr wrap="none">
              <a:spAutoFit/>
            </a:bodyPr>
            <a:lstStyle/>
            <a:p>
              <a:pPr marL="3175" indent="-3175" algn="ctr">
                <a:lnSpc>
                  <a:spcPct val="100000"/>
                </a:lnSpc>
                <a:spcBef>
                  <a:spcPct val="20000"/>
                </a:spcBef>
                <a:buClr>
                  <a:schemeClr val="folHlink"/>
                </a:buClr>
                <a:buSzPct val="75000"/>
                <a:buFont typeface="Wingdings" pitchFamily="2" charset="2"/>
                <a:buNone/>
              </a:pPr>
              <a:r>
                <a:rPr lang="zh-CN" altLang="en-US" sz="3200">
                  <a:solidFill>
                    <a:srgbClr val="0000CC"/>
                  </a:solidFill>
                  <a:latin typeface="Times New Roman" pitchFamily="18" charset="0"/>
                  <a:sym typeface="Symbol" pitchFamily="18" charset="2"/>
                </a:rPr>
                <a:t></a:t>
              </a:r>
            </a:p>
          </p:txBody>
        </p:sp>
        <p:sp>
          <p:nvSpPr>
            <p:cNvPr id="39950" name="Text Box 15"/>
            <p:cNvSpPr txBox="1">
              <a:spLocks noChangeArrowheads="1"/>
            </p:cNvSpPr>
            <p:nvPr/>
          </p:nvSpPr>
          <p:spPr bwMode="auto">
            <a:xfrm>
              <a:off x="3644" y="2884"/>
              <a:ext cx="347" cy="365"/>
            </a:xfrm>
            <a:prstGeom prst="rect">
              <a:avLst/>
            </a:prstGeom>
            <a:noFill/>
            <a:ln w="9525">
              <a:noFill/>
              <a:miter lim="800000"/>
              <a:headEnd/>
              <a:tailEnd/>
            </a:ln>
          </p:spPr>
          <p:txBody>
            <a:bodyPr wrap="none">
              <a:spAutoFit/>
            </a:bodyPr>
            <a:lstStyle/>
            <a:p>
              <a:pPr marL="3175" indent="-3175" algn="ctr">
                <a:lnSpc>
                  <a:spcPct val="100000"/>
                </a:lnSpc>
                <a:spcBef>
                  <a:spcPct val="20000"/>
                </a:spcBef>
                <a:buClr>
                  <a:schemeClr val="folHlink"/>
                </a:buClr>
                <a:buSzPct val="75000"/>
                <a:buFont typeface="Wingdings" pitchFamily="2" charset="2"/>
                <a:buNone/>
              </a:pPr>
              <a:r>
                <a:rPr lang="en-US" altLang="zh-CN" sz="3200" i="1">
                  <a:solidFill>
                    <a:schemeClr val="tx1"/>
                  </a:solidFill>
                  <a:latin typeface="Times New Roman" pitchFamily="18" charset="0"/>
                </a:rPr>
                <a:t>T</a:t>
              </a:r>
              <a:r>
                <a:rPr lang="en-US" altLang="zh-CN" sz="3200" baseline="-25000">
                  <a:solidFill>
                    <a:schemeClr val="tx1"/>
                  </a:solidFill>
                  <a:latin typeface="Times New Roman" pitchFamily="18" charset="0"/>
                </a:rPr>
                <a:t>e</a:t>
              </a:r>
            </a:p>
          </p:txBody>
        </p:sp>
        <p:sp>
          <p:nvSpPr>
            <p:cNvPr id="39951" name="Text Box 16"/>
            <p:cNvSpPr txBox="1">
              <a:spLocks noChangeArrowheads="1"/>
            </p:cNvSpPr>
            <p:nvPr/>
          </p:nvSpPr>
          <p:spPr bwMode="auto">
            <a:xfrm>
              <a:off x="4486" y="3296"/>
              <a:ext cx="285" cy="365"/>
            </a:xfrm>
            <a:prstGeom prst="rect">
              <a:avLst/>
            </a:prstGeom>
            <a:noFill/>
            <a:ln w="9525">
              <a:noFill/>
              <a:miter lim="800000"/>
              <a:headEnd/>
              <a:tailEnd/>
            </a:ln>
          </p:spPr>
          <p:txBody>
            <a:bodyPr wrap="none">
              <a:spAutoFit/>
            </a:bodyPr>
            <a:lstStyle/>
            <a:p>
              <a:pPr marL="3175" indent="-3175" algn="ctr">
                <a:lnSpc>
                  <a:spcPct val="100000"/>
                </a:lnSpc>
                <a:spcBef>
                  <a:spcPct val="20000"/>
                </a:spcBef>
                <a:buClr>
                  <a:schemeClr val="folHlink"/>
                </a:buClr>
                <a:buSzPct val="75000"/>
                <a:buFont typeface="Wingdings" pitchFamily="2" charset="2"/>
                <a:buNone/>
              </a:pPr>
              <a:r>
                <a:rPr lang="zh-CN" altLang="en-US" sz="3200">
                  <a:solidFill>
                    <a:srgbClr val="00CC00"/>
                  </a:solidFill>
                  <a:latin typeface="Times New Roman" pitchFamily="18" charset="0"/>
                  <a:sym typeface="Symbol" pitchFamily="18" charset="2"/>
                </a:rPr>
                <a:t></a:t>
              </a:r>
            </a:p>
          </p:txBody>
        </p:sp>
        <p:sp>
          <p:nvSpPr>
            <p:cNvPr id="39952" name="Text Box 17"/>
            <p:cNvSpPr txBox="1">
              <a:spLocks noChangeArrowheads="1"/>
            </p:cNvSpPr>
            <p:nvPr/>
          </p:nvSpPr>
          <p:spPr bwMode="auto">
            <a:xfrm>
              <a:off x="1279" y="2912"/>
              <a:ext cx="271" cy="365"/>
            </a:xfrm>
            <a:prstGeom prst="rect">
              <a:avLst/>
            </a:prstGeom>
            <a:noFill/>
            <a:ln w="9525">
              <a:noFill/>
              <a:miter lim="800000"/>
              <a:headEnd/>
              <a:tailEnd/>
            </a:ln>
          </p:spPr>
          <p:txBody>
            <a:bodyPr wrap="none">
              <a:spAutoFit/>
            </a:bodyPr>
            <a:lstStyle/>
            <a:p>
              <a:pPr marL="3175" indent="-3175" algn="ctr">
                <a:lnSpc>
                  <a:spcPct val="100000"/>
                </a:lnSpc>
                <a:spcBef>
                  <a:spcPct val="20000"/>
                </a:spcBef>
                <a:buClr>
                  <a:schemeClr val="folHlink"/>
                </a:buClr>
                <a:buSzPct val="75000"/>
                <a:buFont typeface="Wingdings" pitchFamily="2" charset="2"/>
                <a:buNone/>
              </a:pPr>
              <a:r>
                <a:rPr lang="zh-CN" altLang="en-US" sz="3200">
                  <a:solidFill>
                    <a:srgbClr val="FF3300"/>
                  </a:solidFill>
                  <a:latin typeface="Times New Roman" pitchFamily="18" charset="0"/>
                  <a:sym typeface="Symbol" pitchFamily="18" charset="2"/>
                </a:rPr>
                <a:t></a:t>
              </a:r>
            </a:p>
          </p:txBody>
        </p:sp>
        <p:sp>
          <p:nvSpPr>
            <p:cNvPr id="39953" name="Text Box 18"/>
            <p:cNvSpPr txBox="1">
              <a:spLocks noChangeArrowheads="1"/>
            </p:cNvSpPr>
            <p:nvPr/>
          </p:nvSpPr>
          <p:spPr bwMode="auto">
            <a:xfrm>
              <a:off x="1582" y="3357"/>
              <a:ext cx="889" cy="365"/>
            </a:xfrm>
            <a:prstGeom prst="rect">
              <a:avLst/>
            </a:prstGeom>
            <a:noFill/>
            <a:ln w="9525">
              <a:noFill/>
              <a:miter lim="800000"/>
              <a:headEnd/>
              <a:tailEnd/>
            </a:ln>
          </p:spPr>
          <p:txBody>
            <a:bodyPr wrap="none">
              <a:spAutoFit/>
            </a:bodyPr>
            <a:lstStyle/>
            <a:p>
              <a:pPr marL="3175" indent="-3175" algn="ctr">
                <a:lnSpc>
                  <a:spcPct val="100000"/>
                </a:lnSpc>
                <a:spcBef>
                  <a:spcPct val="20000"/>
                </a:spcBef>
                <a:buClr>
                  <a:schemeClr val="folHlink"/>
                </a:buClr>
                <a:buSzPct val="75000"/>
                <a:buFont typeface="Wingdings" pitchFamily="2" charset="2"/>
                <a:buNone/>
              </a:pPr>
              <a:r>
                <a:rPr lang="en-US" altLang="zh-CN" sz="3200" i="1">
                  <a:solidFill>
                    <a:schemeClr val="tx1"/>
                  </a:solidFill>
                  <a:latin typeface="Times New Roman" pitchFamily="18" charset="0"/>
                </a:rPr>
                <a:t>T</a:t>
              </a:r>
              <a:r>
                <a:rPr lang="en-US" altLang="zh-CN" sz="3200" baseline="-25000">
                  <a:solidFill>
                    <a:schemeClr val="tx1"/>
                  </a:solidFill>
                  <a:latin typeface="Times New Roman" pitchFamily="18" charset="0"/>
                </a:rPr>
                <a:t>e</a:t>
              </a:r>
              <a:r>
                <a:rPr lang="en-US" altLang="zh-CN" sz="3200">
                  <a:solidFill>
                    <a:schemeClr val="tx1"/>
                  </a:solidFill>
                  <a:latin typeface="Times New Roman" pitchFamily="18" charset="0"/>
                  <a:sym typeface="Symbol" pitchFamily="18" charset="2"/>
                </a:rPr>
                <a:t> = </a:t>
              </a:r>
              <a:r>
                <a:rPr lang="en-US" altLang="zh-CN" sz="3200" i="1">
                  <a:solidFill>
                    <a:schemeClr val="tx1"/>
                  </a:solidFill>
                  <a:latin typeface="Times New Roman" pitchFamily="18" charset="0"/>
                </a:rPr>
                <a:t>T</a:t>
              </a:r>
              <a:r>
                <a:rPr lang="en-US" altLang="zh-CN" sz="3200" baseline="-25000">
                  <a:solidFill>
                    <a:schemeClr val="tx1"/>
                  </a:solidFill>
                  <a:latin typeface="Times New Roman" pitchFamily="18" charset="0"/>
                </a:rPr>
                <a:t>L</a:t>
              </a:r>
            </a:p>
          </p:txBody>
        </p:sp>
        <p:sp>
          <p:nvSpPr>
            <p:cNvPr id="39954" name="Text Box 19"/>
            <p:cNvSpPr txBox="1">
              <a:spLocks noChangeArrowheads="1"/>
            </p:cNvSpPr>
            <p:nvPr/>
          </p:nvSpPr>
          <p:spPr bwMode="auto">
            <a:xfrm>
              <a:off x="2466" y="2840"/>
              <a:ext cx="369" cy="365"/>
            </a:xfrm>
            <a:prstGeom prst="rect">
              <a:avLst/>
            </a:prstGeom>
            <a:noFill/>
            <a:ln w="9525">
              <a:noFill/>
              <a:miter lim="800000"/>
              <a:headEnd/>
              <a:tailEnd/>
            </a:ln>
          </p:spPr>
          <p:txBody>
            <a:bodyPr wrap="none">
              <a:spAutoFit/>
            </a:bodyPr>
            <a:lstStyle/>
            <a:p>
              <a:pPr marL="3175" indent="-3175" algn="ctr">
                <a:lnSpc>
                  <a:spcPct val="100000"/>
                </a:lnSpc>
                <a:spcBef>
                  <a:spcPct val="20000"/>
                </a:spcBef>
                <a:buClr>
                  <a:schemeClr val="folHlink"/>
                </a:buClr>
                <a:buSzPct val="75000"/>
                <a:buFont typeface="Wingdings" pitchFamily="2" charset="2"/>
                <a:buNone/>
              </a:pPr>
              <a:r>
                <a:rPr lang="zh-CN" altLang="en-US" sz="3200">
                  <a:solidFill>
                    <a:srgbClr val="00CC00"/>
                  </a:solidFill>
                  <a:latin typeface="Times New Roman" pitchFamily="18" charset="0"/>
                  <a:sym typeface="Symbol" pitchFamily="18" charset="2"/>
                </a:rPr>
                <a:t></a:t>
              </a:r>
            </a:p>
          </p:txBody>
        </p:sp>
        <p:sp>
          <p:nvSpPr>
            <p:cNvPr id="39955" name="Text Box 20"/>
            <p:cNvSpPr txBox="1">
              <a:spLocks noChangeArrowheads="1"/>
            </p:cNvSpPr>
            <p:nvPr/>
          </p:nvSpPr>
          <p:spPr bwMode="auto">
            <a:xfrm>
              <a:off x="3063" y="2908"/>
              <a:ext cx="271" cy="365"/>
            </a:xfrm>
            <a:prstGeom prst="rect">
              <a:avLst/>
            </a:prstGeom>
            <a:noFill/>
            <a:ln w="9525">
              <a:noFill/>
              <a:miter lim="800000"/>
              <a:headEnd/>
              <a:tailEnd/>
            </a:ln>
          </p:spPr>
          <p:txBody>
            <a:bodyPr wrap="none">
              <a:spAutoFit/>
            </a:bodyPr>
            <a:lstStyle/>
            <a:p>
              <a:pPr marL="3175" indent="-3175" algn="ctr">
                <a:lnSpc>
                  <a:spcPct val="100000"/>
                </a:lnSpc>
                <a:spcBef>
                  <a:spcPct val="20000"/>
                </a:spcBef>
                <a:buClr>
                  <a:schemeClr val="folHlink"/>
                </a:buClr>
                <a:buSzPct val="75000"/>
                <a:buFont typeface="Wingdings" pitchFamily="2" charset="2"/>
                <a:buNone/>
              </a:pPr>
              <a:r>
                <a:rPr lang="zh-CN" altLang="en-US" sz="3200">
                  <a:solidFill>
                    <a:srgbClr val="FF3300"/>
                  </a:solidFill>
                  <a:latin typeface="Times New Roman" pitchFamily="18" charset="0"/>
                  <a:sym typeface="Symbol" pitchFamily="18" charset="2"/>
                </a:rPr>
                <a:t></a:t>
              </a:r>
            </a:p>
          </p:txBody>
        </p:sp>
        <p:sp>
          <p:nvSpPr>
            <p:cNvPr id="39956" name="Text Box 21"/>
            <p:cNvSpPr txBox="1">
              <a:spLocks noChangeArrowheads="1"/>
            </p:cNvSpPr>
            <p:nvPr/>
          </p:nvSpPr>
          <p:spPr bwMode="auto">
            <a:xfrm>
              <a:off x="3305" y="2840"/>
              <a:ext cx="369" cy="365"/>
            </a:xfrm>
            <a:prstGeom prst="rect">
              <a:avLst/>
            </a:prstGeom>
            <a:noFill/>
            <a:ln w="9525">
              <a:noFill/>
              <a:miter lim="800000"/>
              <a:headEnd/>
              <a:tailEnd/>
            </a:ln>
          </p:spPr>
          <p:txBody>
            <a:bodyPr wrap="none">
              <a:spAutoFit/>
            </a:bodyPr>
            <a:lstStyle/>
            <a:p>
              <a:pPr marL="3175" indent="-3175" algn="ctr">
                <a:lnSpc>
                  <a:spcPct val="100000"/>
                </a:lnSpc>
                <a:spcBef>
                  <a:spcPct val="20000"/>
                </a:spcBef>
                <a:buClr>
                  <a:schemeClr val="folHlink"/>
                </a:buClr>
                <a:buSzPct val="75000"/>
                <a:buFont typeface="Wingdings" pitchFamily="2" charset="2"/>
                <a:buNone/>
              </a:pPr>
              <a:r>
                <a:rPr lang="zh-CN" altLang="en-US" sz="3200">
                  <a:solidFill>
                    <a:srgbClr val="00CC00"/>
                  </a:solidFill>
                  <a:latin typeface="Times New Roman" pitchFamily="18" charset="0"/>
                  <a:sym typeface="Symbol" pitchFamily="18" charset="2"/>
                </a:rPr>
                <a:t></a:t>
              </a:r>
            </a:p>
          </p:txBody>
        </p:sp>
        <p:sp>
          <p:nvSpPr>
            <p:cNvPr id="39957" name="Text Box 22"/>
            <p:cNvSpPr txBox="1">
              <a:spLocks noChangeArrowheads="1"/>
            </p:cNvSpPr>
            <p:nvPr/>
          </p:nvSpPr>
          <p:spPr bwMode="auto">
            <a:xfrm>
              <a:off x="4127" y="2840"/>
              <a:ext cx="369" cy="365"/>
            </a:xfrm>
            <a:prstGeom prst="rect">
              <a:avLst/>
            </a:prstGeom>
            <a:noFill/>
            <a:ln w="9525">
              <a:noFill/>
              <a:miter lim="800000"/>
              <a:headEnd/>
              <a:tailEnd/>
            </a:ln>
          </p:spPr>
          <p:txBody>
            <a:bodyPr wrap="none">
              <a:spAutoFit/>
            </a:bodyPr>
            <a:lstStyle/>
            <a:p>
              <a:pPr marL="3175" indent="-3175" algn="ctr">
                <a:lnSpc>
                  <a:spcPct val="100000"/>
                </a:lnSpc>
                <a:spcBef>
                  <a:spcPct val="20000"/>
                </a:spcBef>
                <a:buClr>
                  <a:schemeClr val="folHlink"/>
                </a:buClr>
                <a:buSzPct val="75000"/>
                <a:buFont typeface="Wingdings" pitchFamily="2" charset="2"/>
                <a:buNone/>
              </a:pPr>
              <a:r>
                <a:rPr lang="zh-CN" altLang="en-US" sz="3200">
                  <a:solidFill>
                    <a:srgbClr val="00CC00"/>
                  </a:solidFill>
                  <a:latin typeface="Times New Roman" pitchFamily="18" charset="0"/>
                  <a:sym typeface="Symbol" pitchFamily="18" charset="2"/>
                </a:rPr>
                <a:t></a:t>
              </a:r>
            </a:p>
          </p:txBody>
        </p:sp>
        <p:sp>
          <p:nvSpPr>
            <p:cNvPr id="39958" name="Text Box 23"/>
            <p:cNvSpPr txBox="1">
              <a:spLocks noChangeArrowheads="1"/>
            </p:cNvSpPr>
            <p:nvPr/>
          </p:nvSpPr>
          <p:spPr bwMode="auto">
            <a:xfrm>
              <a:off x="3879" y="2890"/>
              <a:ext cx="271" cy="365"/>
            </a:xfrm>
            <a:prstGeom prst="rect">
              <a:avLst/>
            </a:prstGeom>
            <a:noFill/>
            <a:ln w="9525">
              <a:noFill/>
              <a:miter lim="800000"/>
              <a:headEnd/>
              <a:tailEnd/>
            </a:ln>
          </p:spPr>
          <p:txBody>
            <a:bodyPr wrap="none">
              <a:spAutoFit/>
            </a:bodyPr>
            <a:lstStyle/>
            <a:p>
              <a:pPr marL="3175" indent="-3175" algn="ctr">
                <a:lnSpc>
                  <a:spcPct val="100000"/>
                </a:lnSpc>
                <a:spcBef>
                  <a:spcPct val="20000"/>
                </a:spcBef>
                <a:buClr>
                  <a:schemeClr val="folHlink"/>
                </a:buClr>
                <a:buSzPct val="75000"/>
                <a:buFont typeface="Wingdings" pitchFamily="2" charset="2"/>
                <a:buNone/>
              </a:pPr>
              <a:r>
                <a:rPr lang="zh-CN" altLang="en-US" sz="3200">
                  <a:solidFill>
                    <a:srgbClr val="FF3300"/>
                  </a:solidFill>
                  <a:latin typeface="Times New Roman" pitchFamily="18" charset="0"/>
                  <a:sym typeface="Symbol" pitchFamily="18" charset="2"/>
                </a:rPr>
                <a:t></a:t>
              </a:r>
            </a:p>
          </p:txBody>
        </p:sp>
        <p:sp>
          <p:nvSpPr>
            <p:cNvPr id="39959" name="Text Box 24"/>
            <p:cNvSpPr txBox="1">
              <a:spLocks noChangeArrowheads="1"/>
            </p:cNvSpPr>
            <p:nvPr/>
          </p:nvSpPr>
          <p:spPr bwMode="auto">
            <a:xfrm>
              <a:off x="4650" y="2884"/>
              <a:ext cx="271" cy="365"/>
            </a:xfrm>
            <a:prstGeom prst="rect">
              <a:avLst/>
            </a:prstGeom>
            <a:noFill/>
            <a:ln w="9525">
              <a:noFill/>
              <a:miter lim="800000"/>
              <a:headEnd/>
              <a:tailEnd/>
            </a:ln>
          </p:spPr>
          <p:txBody>
            <a:bodyPr wrap="none">
              <a:spAutoFit/>
            </a:bodyPr>
            <a:lstStyle/>
            <a:p>
              <a:pPr marL="3175" indent="-3175" algn="ctr">
                <a:lnSpc>
                  <a:spcPct val="100000"/>
                </a:lnSpc>
                <a:spcBef>
                  <a:spcPct val="20000"/>
                </a:spcBef>
                <a:buClr>
                  <a:schemeClr val="folHlink"/>
                </a:buClr>
                <a:buSzPct val="75000"/>
                <a:buFont typeface="Wingdings" pitchFamily="2" charset="2"/>
                <a:buNone/>
              </a:pPr>
              <a:r>
                <a:rPr lang="zh-CN" altLang="en-US" sz="3200">
                  <a:solidFill>
                    <a:srgbClr val="FF3300"/>
                  </a:solidFill>
                  <a:latin typeface="Times New Roman" pitchFamily="18" charset="0"/>
                  <a:sym typeface="Symbol" pitchFamily="18" charset="2"/>
                </a:rPr>
                <a:t></a:t>
              </a:r>
            </a:p>
          </p:txBody>
        </p:sp>
        <p:sp>
          <p:nvSpPr>
            <p:cNvPr id="39960" name="Text Box 25"/>
            <p:cNvSpPr txBox="1">
              <a:spLocks noChangeArrowheads="1"/>
            </p:cNvSpPr>
            <p:nvPr/>
          </p:nvSpPr>
          <p:spPr bwMode="auto">
            <a:xfrm>
              <a:off x="4286" y="3361"/>
              <a:ext cx="271" cy="365"/>
            </a:xfrm>
            <a:prstGeom prst="rect">
              <a:avLst/>
            </a:prstGeom>
            <a:noFill/>
            <a:ln w="9525">
              <a:noFill/>
              <a:miter lim="800000"/>
              <a:headEnd/>
              <a:tailEnd/>
            </a:ln>
          </p:spPr>
          <p:txBody>
            <a:bodyPr wrap="none">
              <a:spAutoFit/>
            </a:bodyPr>
            <a:lstStyle/>
            <a:p>
              <a:pPr marL="3175" indent="-3175" algn="ctr">
                <a:lnSpc>
                  <a:spcPct val="100000"/>
                </a:lnSpc>
                <a:spcBef>
                  <a:spcPct val="20000"/>
                </a:spcBef>
                <a:buClr>
                  <a:schemeClr val="folHlink"/>
                </a:buClr>
                <a:buSzPct val="75000"/>
                <a:buFont typeface="Wingdings" pitchFamily="2" charset="2"/>
                <a:buNone/>
              </a:pPr>
              <a:r>
                <a:rPr lang="zh-CN" altLang="en-US" sz="3200">
                  <a:solidFill>
                    <a:srgbClr val="0000CC"/>
                  </a:solidFill>
                  <a:latin typeface="Monotype Corsiva" pitchFamily="66" charset="0"/>
                  <a:sym typeface="Symbol" pitchFamily="18" charset="2"/>
                </a:rPr>
                <a:t></a:t>
              </a:r>
            </a:p>
          </p:txBody>
        </p:sp>
        <p:sp>
          <p:nvSpPr>
            <p:cNvPr id="39961" name="Text Box 26"/>
            <p:cNvSpPr txBox="1">
              <a:spLocks noChangeArrowheads="1"/>
            </p:cNvSpPr>
            <p:nvPr/>
          </p:nvSpPr>
          <p:spPr bwMode="auto">
            <a:xfrm>
              <a:off x="3305" y="3317"/>
              <a:ext cx="369" cy="365"/>
            </a:xfrm>
            <a:prstGeom prst="rect">
              <a:avLst/>
            </a:prstGeom>
            <a:noFill/>
            <a:ln w="9525">
              <a:noFill/>
              <a:miter lim="800000"/>
              <a:headEnd/>
              <a:tailEnd/>
            </a:ln>
          </p:spPr>
          <p:txBody>
            <a:bodyPr wrap="none">
              <a:spAutoFit/>
            </a:bodyPr>
            <a:lstStyle/>
            <a:p>
              <a:pPr marL="3175" indent="-3175" algn="ctr">
                <a:lnSpc>
                  <a:spcPct val="100000"/>
                </a:lnSpc>
                <a:spcBef>
                  <a:spcPct val="20000"/>
                </a:spcBef>
                <a:buClr>
                  <a:schemeClr val="folHlink"/>
                </a:buClr>
                <a:buSzPct val="75000"/>
                <a:buFont typeface="Wingdings" pitchFamily="2" charset="2"/>
                <a:buNone/>
              </a:pPr>
              <a:r>
                <a:rPr lang="zh-CN" altLang="en-US" sz="3200">
                  <a:solidFill>
                    <a:srgbClr val="00CC00"/>
                  </a:solidFill>
                  <a:latin typeface="Tahoma" pitchFamily="34" charset="0"/>
                  <a:sym typeface="Symbol" pitchFamily="18" charset="2"/>
                </a:rPr>
                <a:t></a:t>
              </a:r>
            </a:p>
          </p:txBody>
        </p:sp>
        <p:sp>
          <p:nvSpPr>
            <p:cNvPr id="39962" name="Text Box 27"/>
            <p:cNvSpPr txBox="1">
              <a:spLocks noChangeArrowheads="1"/>
            </p:cNvSpPr>
            <p:nvPr/>
          </p:nvSpPr>
          <p:spPr bwMode="auto">
            <a:xfrm>
              <a:off x="2867" y="3360"/>
              <a:ext cx="310" cy="365"/>
            </a:xfrm>
            <a:prstGeom prst="rect">
              <a:avLst/>
            </a:prstGeom>
            <a:noFill/>
            <a:ln w="9525">
              <a:noFill/>
              <a:miter lim="800000"/>
              <a:headEnd/>
              <a:tailEnd/>
            </a:ln>
          </p:spPr>
          <p:txBody>
            <a:bodyPr wrap="none">
              <a:spAutoFit/>
            </a:bodyPr>
            <a:lstStyle/>
            <a:p>
              <a:pPr marL="3175" indent="-3175" algn="ctr">
                <a:lnSpc>
                  <a:spcPct val="100000"/>
                </a:lnSpc>
                <a:spcBef>
                  <a:spcPct val="20000"/>
                </a:spcBef>
                <a:buClr>
                  <a:schemeClr val="folHlink"/>
                </a:buClr>
                <a:buSzPct val="75000"/>
                <a:buFont typeface="Wingdings" pitchFamily="2" charset="2"/>
                <a:buNone/>
              </a:pPr>
              <a:r>
                <a:rPr lang="en-US" altLang="zh-CN" sz="3200" i="1">
                  <a:solidFill>
                    <a:schemeClr val="tx1"/>
                  </a:solidFill>
                  <a:latin typeface="Times New Roman" pitchFamily="18" charset="0"/>
                </a:rPr>
                <a:t>I</a:t>
              </a:r>
              <a:r>
                <a:rPr lang="en-US" altLang="zh-CN" sz="3200" baseline="-25000">
                  <a:solidFill>
                    <a:schemeClr val="tx1"/>
                  </a:solidFill>
                  <a:latin typeface="Times New Roman" pitchFamily="18" charset="0"/>
                </a:rPr>
                <a:t>d</a:t>
              </a:r>
              <a:endParaRPr lang="en-US" altLang="zh-CN" sz="3200">
                <a:solidFill>
                  <a:schemeClr val="tx1"/>
                </a:solidFill>
                <a:latin typeface="Times New Roman" pitchFamily="18" charset="0"/>
                <a:sym typeface="Symbol" pitchFamily="18" charset="2"/>
              </a:endParaRPr>
            </a:p>
          </p:txBody>
        </p:sp>
        <p:sp>
          <p:nvSpPr>
            <p:cNvPr id="39963" name="Text Box 28"/>
            <p:cNvSpPr txBox="1">
              <a:spLocks noChangeArrowheads="1"/>
            </p:cNvSpPr>
            <p:nvPr/>
          </p:nvSpPr>
          <p:spPr bwMode="auto">
            <a:xfrm>
              <a:off x="2443" y="3317"/>
              <a:ext cx="369" cy="365"/>
            </a:xfrm>
            <a:prstGeom prst="rect">
              <a:avLst/>
            </a:prstGeom>
            <a:noFill/>
            <a:ln w="9525">
              <a:noFill/>
              <a:miter lim="800000"/>
              <a:headEnd/>
              <a:tailEnd/>
            </a:ln>
          </p:spPr>
          <p:txBody>
            <a:bodyPr wrap="none">
              <a:spAutoFit/>
            </a:bodyPr>
            <a:lstStyle/>
            <a:p>
              <a:pPr marL="3175" indent="-3175" algn="ctr">
                <a:lnSpc>
                  <a:spcPct val="100000"/>
                </a:lnSpc>
                <a:spcBef>
                  <a:spcPct val="20000"/>
                </a:spcBef>
                <a:buClr>
                  <a:schemeClr val="folHlink"/>
                </a:buClr>
                <a:buSzPct val="75000"/>
                <a:buFont typeface="Wingdings" pitchFamily="2" charset="2"/>
                <a:buNone/>
              </a:pPr>
              <a:r>
                <a:rPr lang="zh-CN" altLang="en-US" sz="3200">
                  <a:solidFill>
                    <a:srgbClr val="00CC00"/>
                  </a:solidFill>
                  <a:latin typeface="Tahoma" pitchFamily="34" charset="0"/>
                  <a:sym typeface="Symbol" pitchFamily="18" charset="2"/>
                </a:rPr>
                <a:t></a:t>
              </a:r>
            </a:p>
          </p:txBody>
        </p:sp>
      </p:grpSp>
      <p:sp>
        <p:nvSpPr>
          <p:cNvPr id="609311" name="Rectangle 31"/>
          <p:cNvSpPr/>
          <p:nvPr/>
        </p:nvSpPr>
        <p:spPr>
          <a:xfrm>
            <a:off x="1716088" y="4516438"/>
            <a:ext cx="7427912" cy="1277937"/>
          </a:xfrm>
          <a:prstGeom prst="rect">
            <a:avLst/>
          </a:prstGeom>
          <a:noFill/>
          <a:ln w="9525">
            <a:noFill/>
            <a:miter/>
          </a:ln>
        </p:spPr>
        <p:txBody>
          <a:bodyPr lIns="0" tIns="0" rIns="90000" bIns="0"/>
          <a:lstStyle/>
          <a:p>
            <a:pPr>
              <a:buClr>
                <a:srgbClr val="FF9933"/>
              </a:buClr>
            </a:pPr>
            <a:r>
              <a:rPr lang="zh-CN" altLang="en-US" sz="2000">
                <a:solidFill>
                  <a:schemeClr val="tx1"/>
                </a:solidFill>
                <a:effectLst>
                  <a:outerShdw blurRad="38100" dist="38100" dir="2700000" algn="tl">
                    <a:srgbClr val="C0C0C0"/>
                  </a:outerShdw>
                </a:effectLst>
                <a:latin typeface="Times New Roman" pitchFamily="18" charset="0"/>
              </a:rPr>
              <a:t>（</a:t>
            </a:r>
            <a:r>
              <a:rPr lang="en-US" altLang="zh-CN" sz="2000">
                <a:solidFill>
                  <a:schemeClr val="tx1"/>
                </a:solidFill>
                <a:effectLst>
                  <a:outerShdw blurRad="38100" dist="38100" dir="2700000" algn="tl">
                    <a:srgbClr val="C0C0C0"/>
                  </a:outerShdw>
                </a:effectLst>
                <a:latin typeface="Times New Roman" pitchFamily="18" charset="0"/>
              </a:rPr>
              <a:t>3</a:t>
            </a:r>
            <a:r>
              <a:rPr lang="zh-CN" altLang="en-US" sz="2000">
                <a:solidFill>
                  <a:schemeClr val="tx1"/>
                </a:solidFill>
                <a:effectLst>
                  <a:outerShdw blurRad="38100" dist="38100" dir="2700000" algn="tl">
                    <a:srgbClr val="C0C0C0"/>
                  </a:outerShdw>
                </a:effectLst>
                <a:latin typeface="Times New Roman" pitchFamily="18" charset="0"/>
              </a:rPr>
              <a:t>）  停车</a:t>
            </a:r>
          </a:p>
          <a:p>
            <a:pPr>
              <a:buClr>
                <a:srgbClr val="FF9933"/>
              </a:buClr>
            </a:pPr>
            <a:r>
              <a:rPr lang="zh-CN" altLang="en-US" sz="2000">
                <a:solidFill>
                  <a:schemeClr val="tx1"/>
                </a:solidFill>
                <a:latin typeface="Times New Roman" pitchFamily="18" charset="0"/>
              </a:rPr>
              <a:t>       串级调速系统没有制动停车功能。只能靠减小 </a:t>
            </a:r>
            <a:r>
              <a:rPr lang="zh-CN" altLang="en-US" sz="2000" i="1">
                <a:solidFill>
                  <a:schemeClr val="tx1"/>
                </a:solidFill>
                <a:latin typeface="Times New Roman" pitchFamily="18" charset="0"/>
                <a:sym typeface="Symbol" pitchFamily="18" charset="2"/>
              </a:rPr>
              <a:t> </a:t>
            </a:r>
            <a:r>
              <a:rPr lang="zh-CN" altLang="en-US" sz="2000">
                <a:solidFill>
                  <a:schemeClr val="tx1"/>
                </a:solidFill>
                <a:latin typeface="Times New Roman" pitchFamily="18" charset="0"/>
              </a:rPr>
              <a:t>角逐渐减速，并依靠负载阻转矩的作用自由停车。 </a:t>
            </a:r>
          </a:p>
        </p:txBody>
      </p:sp>
      <p:sp>
        <p:nvSpPr>
          <p:cNvPr id="609313" name="Rectangle 33"/>
          <p:cNvSpPr>
            <a:spLocks noChangeArrowheads="1"/>
          </p:cNvSpPr>
          <p:nvPr/>
        </p:nvSpPr>
        <p:spPr bwMode="auto">
          <a:xfrm>
            <a:off x="1698625" y="5737225"/>
            <a:ext cx="7445375" cy="1120775"/>
          </a:xfrm>
          <a:prstGeom prst="rect">
            <a:avLst/>
          </a:prstGeom>
          <a:noFill/>
          <a:ln w="9525">
            <a:noFill/>
            <a:miter lim="800000"/>
          </a:ln>
          <a:effectLst/>
        </p:spPr>
        <p:txBody>
          <a:bodyPr lIns="0" tIns="0" rIns="90000" bIns="0"/>
          <a:lstStyle/>
          <a:p>
            <a:pPr>
              <a:buClr>
                <a:srgbClr val="FF9933"/>
              </a:buClr>
              <a:buFont typeface="Wingdings" panose="05000000000000000000" pitchFamily="2" charset="2"/>
              <a:buNone/>
              <a:defRPr/>
            </a:pPr>
            <a:r>
              <a:rPr lang="zh-CN" altLang="en-US" sz="2000" noProof="1">
                <a:solidFill>
                  <a:srgbClr val="A50021"/>
                </a:solidFill>
                <a:effectLst>
                  <a:outerShdw blurRad="38100" dist="38100" dir="2700000">
                    <a:srgbClr val="C0C0C0"/>
                  </a:outerShdw>
                </a:effectLst>
                <a:latin typeface="Times New Roman" panose="02020603050405020304" pitchFamily="18" charset="0"/>
                <a:cs typeface="+mn-ea"/>
              </a:rPr>
              <a:t>结    论：</a:t>
            </a:r>
            <a:endParaRPr lang="zh-CN" altLang="en-US" sz="2000" noProof="1">
              <a:solidFill>
                <a:srgbClr val="A50021"/>
              </a:solidFill>
              <a:effectLst>
                <a:outerShdw blurRad="38100" dist="38100" dir="2700000">
                  <a:srgbClr val="C0C0C0"/>
                </a:outerShdw>
              </a:effectLst>
              <a:latin typeface="Times New Roman" panose="02020603050405020304" pitchFamily="18" charset="0"/>
            </a:endParaRPr>
          </a:p>
          <a:p>
            <a:pPr>
              <a:buClr>
                <a:srgbClr val="FF9933"/>
              </a:buClr>
              <a:buFont typeface="Wingdings" panose="05000000000000000000" pitchFamily="2" charset="2"/>
              <a:buNone/>
              <a:defRPr/>
            </a:pPr>
            <a:r>
              <a:rPr lang="zh-CN" altLang="en-US" sz="2000" noProof="1">
                <a:solidFill>
                  <a:schemeClr val="tx1"/>
                </a:solidFill>
                <a:latin typeface="Times New Roman" panose="02020603050405020304" pitchFamily="18" charset="0"/>
                <a:cs typeface="+mn-ea"/>
              </a:rPr>
              <a:t>       串级调速系统能够靠调节逆变角 </a:t>
            </a:r>
            <a:r>
              <a:rPr lang="zh-CN" altLang="en-US" sz="2000" i="1" noProof="1">
                <a:solidFill>
                  <a:schemeClr val="tx1"/>
                </a:solidFill>
                <a:latin typeface="Times New Roman" panose="02020603050405020304" pitchFamily="18" charset="0"/>
                <a:cs typeface="+mn-ea"/>
                <a:sym typeface="Symbol" panose="05050102010706020507" pitchFamily="18" charset="2"/>
              </a:rPr>
              <a:t> </a:t>
            </a:r>
            <a:r>
              <a:rPr lang="zh-CN" altLang="en-US" sz="2000" noProof="1">
                <a:solidFill>
                  <a:schemeClr val="tx1"/>
                </a:solidFill>
                <a:latin typeface="Times New Roman" panose="02020603050405020304" pitchFamily="18" charset="0"/>
                <a:cs typeface="+mn-ea"/>
              </a:rPr>
              <a:t>实现平滑无级调速</a:t>
            </a:r>
            <a:endParaRPr lang="zh-CN" altLang="en-US" sz="2000" noProof="1">
              <a:solidFill>
                <a:schemeClr val="tx1"/>
              </a:solidFill>
              <a:latin typeface="Times New Roman" panose="02020603050405020304" pitchFamily="18" charset="0"/>
            </a:endParaRPr>
          </a:p>
          <a:p>
            <a:pPr>
              <a:buClr>
                <a:srgbClr val="FF9933"/>
              </a:buClr>
              <a:buFont typeface="Wingdings" panose="05000000000000000000" pitchFamily="2" charset="2"/>
              <a:buNone/>
              <a:defRPr/>
            </a:pPr>
            <a:r>
              <a:rPr lang="zh-CN" altLang="en-US" sz="2000" noProof="1">
                <a:solidFill>
                  <a:schemeClr val="tx1"/>
                </a:solidFill>
                <a:latin typeface="Times New Roman" panose="02020603050405020304" pitchFamily="18" charset="0"/>
                <a:cs typeface="+mn-ea"/>
              </a:rPr>
              <a:t>系统能把感应电动机的转差功率回馈给交流电网，从而使扣除装置损耗后的转差功率得到有效利用，大大提高了调速系统的效率。</a:t>
            </a:r>
            <a:endParaRPr lang="zh-CN" altLang="en-US" sz="2000" noProof="1">
              <a:solidFill>
                <a:schemeClr val="tx1"/>
              </a:solidFill>
              <a:latin typeface="Times New Roman" panose="02020603050405020304" pitchFamily="18" charset="0"/>
            </a:endParaRPr>
          </a:p>
        </p:txBody>
      </p:sp>
      <p:graphicFrame>
        <p:nvGraphicFramePr>
          <p:cNvPr id="109606" name="对象 109605"/>
          <p:cNvGraphicFramePr>
            <a:graphicFrameLocks/>
          </p:cNvGraphicFramePr>
          <p:nvPr/>
        </p:nvGraphicFramePr>
        <p:xfrm>
          <a:off x="4841875" y="1695450"/>
          <a:ext cx="2176463" cy="504825"/>
        </p:xfrm>
        <a:graphic>
          <a:graphicData uri="http://schemas.openxmlformats.org/presentationml/2006/ole">
            <p:oleObj spid="_x0000_s39966" r:id="rId3" imgW="952500" imgH="228600" progId="">
              <p:embed/>
            </p:oleObj>
          </a:graphicData>
        </a:graphic>
      </p:graphicFrame>
      <p:graphicFrame>
        <p:nvGraphicFramePr>
          <p:cNvPr id="109607" name="对象 109606"/>
          <p:cNvGraphicFramePr>
            <a:graphicFrameLocks/>
          </p:cNvGraphicFramePr>
          <p:nvPr/>
        </p:nvGraphicFramePr>
        <p:xfrm>
          <a:off x="3246438" y="2286000"/>
          <a:ext cx="3946525" cy="506413"/>
        </p:xfrm>
        <a:graphic>
          <a:graphicData uri="http://schemas.openxmlformats.org/presentationml/2006/ole">
            <p:oleObj spid="_x0000_s39967" r:id="rId4" imgW="1727200" imgH="228600" progId="">
              <p:embed/>
            </p:oleObj>
          </a:graphicData>
        </a:graphic>
      </p:graphicFrame>
      <p:sp>
        <p:nvSpPr>
          <p:cNvPr id="39968" name="Text Box 46"/>
          <p:cNvSpPr txBox="1">
            <a:spLocks noChangeArrowheads="1"/>
          </p:cNvSpPr>
          <p:nvPr/>
        </p:nvSpPr>
        <p:spPr bwMode="auto">
          <a:xfrm>
            <a:off x="0" y="3575050"/>
            <a:ext cx="1670050"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5" action="ppaction://hlinksldjump"/>
              </a:rPr>
              <a:t>8.3</a:t>
            </a:r>
            <a:r>
              <a:rPr lang="zh-CN" altLang="zh-CN" sz="1600">
                <a:solidFill>
                  <a:schemeClr val="tx1"/>
                </a:solidFill>
                <a:hlinkClick r:id="rId5" action="ppaction://hlinksldjump"/>
              </a:rPr>
              <a:t>绕线转子异步电机转子变频串级调速系统</a:t>
            </a:r>
            <a:endParaRPr lang="zh-CN" altLang="en-US" sz="1600">
              <a:solidFill>
                <a:schemeClr val="tx1"/>
              </a:solidFill>
              <a:latin typeface="Times New Roman" pitchFamily="18" charset="0"/>
            </a:endParaRPr>
          </a:p>
        </p:txBody>
      </p:sp>
      <p:sp>
        <p:nvSpPr>
          <p:cNvPr id="39969"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6" action="ppaction://hlinksldjump"/>
              </a:rPr>
              <a:t>8.2</a:t>
            </a:r>
            <a:r>
              <a:rPr lang="zh-CN" altLang="zh-CN" sz="1600">
                <a:solidFill>
                  <a:schemeClr val="tx1"/>
                </a:solidFill>
                <a:hlinkClick r:id="rId6"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39970"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7" action="ppaction://hlinksldjump"/>
              </a:rPr>
              <a:t>8.1</a:t>
            </a:r>
            <a:r>
              <a:rPr lang="zh-CN" altLang="zh-CN" sz="1600">
                <a:solidFill>
                  <a:schemeClr val="tx1"/>
                </a:solidFill>
                <a:latin typeface="宋体" pitchFamily="2" charset="-122"/>
                <a:hlinkClick r:id="rId7" action="ppaction://hlinksldjump"/>
              </a:rPr>
              <a:t>绕线转子异步电机转子变频控制原理</a:t>
            </a:r>
            <a:endParaRPr lang="zh-CN" altLang="en-US" sz="1600">
              <a:solidFill>
                <a:schemeClr val="tx1"/>
              </a:solidFill>
              <a:latin typeface="宋体" pitchFamily="2" charset="-122"/>
            </a:endParaRPr>
          </a:p>
        </p:txBody>
      </p:sp>
      <p:sp>
        <p:nvSpPr>
          <p:cNvPr id="39971"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8" action="ppaction://hlinksldjump"/>
              </a:rPr>
              <a:t>8.4</a:t>
            </a:r>
            <a:r>
              <a:rPr lang="zh-CN" altLang="zh-CN" sz="1600">
                <a:solidFill>
                  <a:schemeClr val="tx1"/>
                </a:solidFill>
                <a:hlinkClick r:id="rId8"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92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92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928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960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96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093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093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283" grpId="0" build="p"/>
      <p:bldP spid="609311" grpId="0"/>
      <p:bldP spid="6093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16737"/>
          <p:cNvSpPr>
            <a:spLocks noGrp="1" noChangeArrowheads="1"/>
          </p:cNvSpPr>
          <p:nvPr>
            <p:ph type="title"/>
          </p:nvPr>
        </p:nvSpPr>
        <p:spPr/>
        <p:txBody>
          <a:bodyPr/>
          <a:lstStyle/>
          <a:p>
            <a:pPr eaLnBrk="1" hangingPunct="1"/>
            <a:r>
              <a:rPr lang="en-US" altLang="zh-CN" smtClean="0">
                <a:ea typeface="宋体" pitchFamily="2" charset="-122"/>
              </a:rPr>
              <a:t>8.3.2  </a:t>
            </a:r>
            <a:r>
              <a:rPr lang="zh-CN" altLang="en-US" smtClean="0">
                <a:ea typeface="宋体" pitchFamily="2" charset="-122"/>
              </a:rPr>
              <a:t>异步电动机串级调速机械特性的特征</a:t>
            </a:r>
          </a:p>
        </p:txBody>
      </p:sp>
      <p:sp>
        <p:nvSpPr>
          <p:cNvPr id="116740" name="矩形 116739"/>
          <p:cNvSpPr/>
          <p:nvPr/>
        </p:nvSpPr>
        <p:spPr>
          <a:xfrm>
            <a:off x="2089150" y="1327150"/>
            <a:ext cx="4029075" cy="700088"/>
          </a:xfrm>
          <a:prstGeom prst="rect">
            <a:avLst/>
          </a:prstGeom>
          <a:noFill/>
          <a:ln w="9525">
            <a:noFill/>
            <a:miter/>
          </a:ln>
        </p:spPr>
        <p:txBody>
          <a:bodyPr lIns="0" tIns="0" bIns="0" anchor="ctr"/>
          <a:lstStyle>
            <a:lvl1pPr algn="l" rtl="0" fontAlgn="base">
              <a:lnSpc>
                <a:spcPct val="90000"/>
              </a:lnSpc>
              <a:spcBef>
                <a:spcPct val="0"/>
              </a:spcBef>
              <a:spcAft>
                <a:spcPct val="0"/>
              </a:spcAft>
              <a:defRPr sz="2400" b="0">
                <a:solidFill>
                  <a:schemeClr val="tx1"/>
                </a:solidFill>
                <a:latin typeface="+mj-lt"/>
                <a:ea typeface="+mj-ea"/>
                <a:cs typeface="+mj-cs"/>
              </a:defRPr>
            </a:lvl1pPr>
            <a:lvl2pPr algn="l" rtl="0" fontAlgn="base">
              <a:lnSpc>
                <a:spcPct val="90000"/>
              </a:lnSpc>
              <a:spcBef>
                <a:spcPct val="0"/>
              </a:spcBef>
              <a:spcAft>
                <a:spcPct val="0"/>
              </a:spcAft>
              <a:defRPr sz="2400" b="0">
                <a:solidFill>
                  <a:schemeClr val="tx1"/>
                </a:solidFill>
                <a:latin typeface="Arial" panose="020B0604020202020204" pitchFamily="34" charset="0"/>
              </a:defRPr>
            </a:lvl2pPr>
            <a:lvl3pPr algn="l" rtl="0" fontAlgn="base">
              <a:lnSpc>
                <a:spcPct val="90000"/>
              </a:lnSpc>
              <a:spcBef>
                <a:spcPct val="0"/>
              </a:spcBef>
              <a:spcAft>
                <a:spcPct val="0"/>
              </a:spcAft>
              <a:defRPr sz="2400" b="0">
                <a:solidFill>
                  <a:schemeClr val="tx1"/>
                </a:solidFill>
                <a:latin typeface="Arial" panose="020B0604020202020204" pitchFamily="34" charset="0"/>
              </a:defRPr>
            </a:lvl3pPr>
            <a:lvl4pPr algn="l" rtl="0" fontAlgn="base">
              <a:lnSpc>
                <a:spcPct val="90000"/>
              </a:lnSpc>
              <a:spcBef>
                <a:spcPct val="0"/>
              </a:spcBef>
              <a:spcAft>
                <a:spcPct val="0"/>
              </a:spcAft>
              <a:defRPr sz="2400" b="0">
                <a:solidFill>
                  <a:schemeClr val="tx1"/>
                </a:solidFill>
                <a:latin typeface="Arial" panose="020B0604020202020204" pitchFamily="34" charset="0"/>
              </a:defRPr>
            </a:lvl4pPr>
            <a:lvl5pPr algn="l" rtl="0" fontAlgn="base">
              <a:lnSpc>
                <a:spcPct val="90000"/>
              </a:lnSpc>
              <a:spcBef>
                <a:spcPct val="0"/>
              </a:spcBef>
              <a:spcAft>
                <a:spcPct val="0"/>
              </a:spcAft>
              <a:defRPr sz="2400" b="0">
                <a:solidFill>
                  <a:schemeClr val="tx1"/>
                </a:solidFill>
                <a:latin typeface="Arial" panose="020B0604020202020204" pitchFamily="34" charset="0"/>
              </a:defRPr>
            </a:lvl5pPr>
          </a:lstStyle>
          <a:p>
            <a:pPr>
              <a:defRPr/>
            </a:pPr>
            <a:r>
              <a:rPr lang="zh-CN" altLang="en-US" sz="4800" b="1" noProof="1">
                <a:effectLst>
                  <a:outerShdw blurRad="38100" dist="38100" dir="2700000">
                    <a:srgbClr val="C0C0C0"/>
                  </a:outerShdw>
                </a:effectLst>
                <a:ea typeface="宋体" panose="02010600030101010101" pitchFamily="2" charset="-122"/>
              </a:rPr>
              <a:t>知识点：</a:t>
            </a:r>
          </a:p>
        </p:txBody>
      </p:sp>
      <p:sp>
        <p:nvSpPr>
          <p:cNvPr id="116741" name="内容占位符 116740"/>
          <p:cNvSpPr>
            <a:spLocks noGrp="1" noChangeArrowheads="1"/>
          </p:cNvSpPr>
          <p:nvPr>
            <p:ph idx="1"/>
          </p:nvPr>
        </p:nvSpPr>
        <p:spPr>
          <a:xfrm>
            <a:off x="2895600" y="2705100"/>
            <a:ext cx="5676900" cy="1882775"/>
          </a:xfrm>
        </p:spPr>
        <p:txBody>
          <a:bodyPr/>
          <a:lstStyle/>
          <a:p>
            <a:pPr algn="ctr" eaLnBrk="1" hangingPunct="1"/>
            <a:r>
              <a:rPr lang="zh-CN" altLang="en-US" sz="4800" smtClean="0">
                <a:ea typeface="隶书" pitchFamily="49" charset="-122"/>
              </a:rPr>
              <a:t>串级调速的机械特性和起动方式</a:t>
            </a:r>
          </a:p>
        </p:txBody>
      </p:sp>
      <p:sp>
        <p:nvSpPr>
          <p:cNvPr id="41988" name="Text Box 46"/>
          <p:cNvSpPr txBox="1">
            <a:spLocks noChangeArrowheads="1"/>
          </p:cNvSpPr>
          <p:nvPr/>
        </p:nvSpPr>
        <p:spPr bwMode="auto">
          <a:xfrm>
            <a:off x="0" y="3575050"/>
            <a:ext cx="1670050"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2" action="ppaction://hlinksldjump"/>
              </a:rPr>
              <a:t>8.3</a:t>
            </a:r>
            <a:r>
              <a:rPr lang="zh-CN" altLang="zh-CN" sz="1600">
                <a:solidFill>
                  <a:schemeClr val="tx1"/>
                </a:solidFill>
                <a:hlinkClick r:id="rId2" action="ppaction://hlinksldjump"/>
              </a:rPr>
              <a:t>绕线转子异步电机转子变频串级调速系统</a:t>
            </a:r>
            <a:endParaRPr lang="zh-CN" altLang="en-US" sz="1600">
              <a:solidFill>
                <a:schemeClr val="tx1"/>
              </a:solidFill>
              <a:latin typeface="Times New Roman" pitchFamily="18" charset="0"/>
            </a:endParaRPr>
          </a:p>
        </p:txBody>
      </p:sp>
      <p:sp>
        <p:nvSpPr>
          <p:cNvPr id="41989"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3" action="ppaction://hlinksldjump"/>
              </a:rPr>
              <a:t>8.2</a:t>
            </a:r>
            <a:r>
              <a:rPr lang="zh-CN" altLang="zh-CN" sz="1600">
                <a:solidFill>
                  <a:schemeClr val="tx1"/>
                </a:solidFill>
                <a:hlinkClick r:id="rId3"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41990"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4" action="ppaction://hlinksldjump"/>
              </a:rPr>
              <a:t>8.1</a:t>
            </a:r>
            <a:r>
              <a:rPr lang="zh-CN" altLang="zh-CN" sz="1600">
                <a:solidFill>
                  <a:schemeClr val="tx1"/>
                </a:solidFill>
                <a:latin typeface="宋体" pitchFamily="2" charset="-122"/>
                <a:hlinkClick r:id="rId4" action="ppaction://hlinksldjump"/>
              </a:rPr>
              <a:t>绕线转子异步电机转子变频控制原理</a:t>
            </a:r>
            <a:endParaRPr lang="zh-CN" altLang="en-US" sz="1600">
              <a:solidFill>
                <a:schemeClr val="tx1"/>
              </a:solidFill>
              <a:latin typeface="宋体" pitchFamily="2" charset="-122"/>
            </a:endParaRPr>
          </a:p>
        </p:txBody>
      </p:sp>
      <p:sp>
        <p:nvSpPr>
          <p:cNvPr id="41991"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5" action="ppaction://hlinksldjump"/>
              </a:rPr>
              <a:t>8.4</a:t>
            </a:r>
            <a:r>
              <a:rPr lang="zh-CN" altLang="zh-CN" sz="1600">
                <a:solidFill>
                  <a:schemeClr val="tx1"/>
                </a:solidFill>
                <a:hlinkClick r:id="rId5"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6741">
                                            <p:txEl>
                                              <p:pRg st="0" end="0"/>
                                            </p:txEl>
                                          </p:spTgt>
                                        </p:tgtEl>
                                        <p:attrNameLst>
                                          <p:attrName>style.visibility</p:attrName>
                                        </p:attrNameLst>
                                      </p:cBhvr>
                                      <p:to>
                                        <p:strVal val="visible"/>
                                      </p:to>
                                    </p:set>
                                    <p:animEffect transition="in" filter="wipe(left)">
                                      <p:cBhvr>
                                        <p:cTn id="7" dur="500"/>
                                        <p:tgtEl>
                                          <p:spTgt spid="1167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idx="1"/>
          </p:nvPr>
        </p:nvSpPr>
        <p:spPr>
          <a:xfrm>
            <a:off x="1682750" y="2251075"/>
            <a:ext cx="7461250" cy="800100"/>
          </a:xfrm>
        </p:spPr>
        <p:txBody>
          <a:bodyPr/>
          <a:lstStyle/>
          <a:p>
            <a:pPr eaLnBrk="1" hangingPunct="1"/>
            <a:r>
              <a:rPr lang="zh-CN" altLang="en-US" smtClean="0">
                <a:latin typeface="Times New Roman" pitchFamily="18" charset="0"/>
                <a:ea typeface="宋体" pitchFamily="2" charset="-122"/>
              </a:rPr>
              <a:t>当系统在理想空载状态下运行时（</a:t>
            </a:r>
            <a:r>
              <a:rPr lang="en-US" altLang="zh-CN" i="1" smtClean="0">
                <a:latin typeface="Times New Roman" pitchFamily="18" charset="0"/>
                <a:ea typeface="宋体" pitchFamily="2" charset="-122"/>
              </a:rPr>
              <a:t>I</a:t>
            </a:r>
            <a:r>
              <a:rPr lang="en-US" altLang="zh-CN" baseline="-25000" smtClean="0">
                <a:latin typeface="Times New Roman" pitchFamily="18" charset="0"/>
                <a:ea typeface="宋体" pitchFamily="2" charset="-122"/>
              </a:rPr>
              <a:t>d </a:t>
            </a:r>
            <a:r>
              <a:rPr lang="en-US" altLang="zh-CN" smtClean="0">
                <a:latin typeface="Times New Roman" pitchFamily="18" charset="0"/>
                <a:ea typeface="宋体" pitchFamily="2" charset="-122"/>
              </a:rPr>
              <a:t>= 0</a:t>
            </a:r>
            <a:r>
              <a:rPr lang="zh-CN" altLang="en-US" smtClean="0">
                <a:latin typeface="Times New Roman" pitchFamily="18" charset="0"/>
                <a:ea typeface="宋体" pitchFamily="2" charset="-122"/>
              </a:rPr>
              <a:t>），转子直流回路的电压平衡方程式变成 </a:t>
            </a:r>
          </a:p>
        </p:txBody>
      </p:sp>
      <p:sp>
        <p:nvSpPr>
          <p:cNvPr id="613379" name="Rectangle 3"/>
          <p:cNvSpPr>
            <a:spLocks noChangeArrowheads="1"/>
          </p:cNvSpPr>
          <p:nvPr/>
        </p:nvSpPr>
        <p:spPr bwMode="auto">
          <a:xfrm>
            <a:off x="4083050" y="3476625"/>
            <a:ext cx="184150" cy="750888"/>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graphicFrame>
        <p:nvGraphicFramePr>
          <p:cNvPr id="43011" name="Object 4"/>
          <p:cNvGraphicFramePr>
            <a:graphicFrameLocks/>
          </p:cNvGraphicFramePr>
          <p:nvPr/>
        </p:nvGraphicFramePr>
        <p:xfrm>
          <a:off x="1743075" y="2811463"/>
          <a:ext cx="3813175" cy="596900"/>
        </p:xfrm>
        <a:graphic>
          <a:graphicData uri="http://schemas.openxmlformats.org/presentationml/2006/ole">
            <p:oleObj spid="_x0000_s43011" r:id="rId3" imgW="1460500" imgH="228600" progId="">
              <p:embed/>
            </p:oleObj>
          </a:graphicData>
        </a:graphic>
      </p:graphicFrame>
      <p:sp>
        <p:nvSpPr>
          <p:cNvPr id="43012" name="Text Box 5"/>
          <p:cNvSpPr txBox="1">
            <a:spLocks noChangeArrowheads="1"/>
          </p:cNvSpPr>
          <p:nvPr/>
        </p:nvSpPr>
        <p:spPr bwMode="auto">
          <a:xfrm>
            <a:off x="1682750" y="3378200"/>
            <a:ext cx="7461250" cy="701675"/>
          </a:xfrm>
          <a:prstGeom prst="rect">
            <a:avLst/>
          </a:prstGeom>
          <a:noFill/>
          <a:ln w="9525">
            <a:noFill/>
            <a:miter lim="800000"/>
            <a:headEnd/>
            <a:tailEnd/>
          </a:ln>
        </p:spPr>
        <p:txBody>
          <a:bodyPr>
            <a:spAutoFit/>
          </a:bodyPr>
          <a:lstStyle/>
          <a:p>
            <a:pPr marL="3175" indent="-3175">
              <a:lnSpc>
                <a:spcPct val="100000"/>
              </a:lnSpc>
              <a:spcBef>
                <a:spcPct val="20000"/>
              </a:spcBef>
              <a:buClr>
                <a:schemeClr val="folHlink"/>
              </a:buClr>
              <a:buSzPct val="75000"/>
              <a:buFont typeface="Wingdings" pitchFamily="2" charset="2"/>
              <a:buNone/>
            </a:pPr>
            <a:r>
              <a:rPr lang="zh-CN" altLang="en-US" sz="2000">
                <a:solidFill>
                  <a:schemeClr val="tx1"/>
                </a:solidFill>
                <a:latin typeface="Times New Roman" pitchFamily="18" charset="0"/>
              </a:rPr>
              <a:t>其中，</a:t>
            </a:r>
            <a:r>
              <a:rPr lang="en-US" altLang="zh-CN" sz="2000" i="1">
                <a:solidFill>
                  <a:schemeClr val="tx1"/>
                </a:solidFill>
                <a:latin typeface="Times New Roman" pitchFamily="18" charset="0"/>
              </a:rPr>
              <a:t>s</a:t>
            </a:r>
            <a:r>
              <a:rPr lang="en-US" altLang="zh-CN" sz="2000" baseline="-25000">
                <a:solidFill>
                  <a:schemeClr val="tx1"/>
                </a:solidFill>
                <a:latin typeface="Times New Roman" pitchFamily="18" charset="0"/>
              </a:rPr>
              <a:t>0</a:t>
            </a:r>
            <a:r>
              <a:rPr lang="en-US" altLang="zh-CN" sz="2000">
                <a:solidFill>
                  <a:schemeClr val="tx1"/>
                </a:solidFill>
                <a:latin typeface="Times New Roman" pitchFamily="18" charset="0"/>
              </a:rPr>
              <a:t>  — </a:t>
            </a:r>
            <a:r>
              <a:rPr lang="zh-CN" altLang="en-US" sz="2000">
                <a:solidFill>
                  <a:schemeClr val="tx1"/>
                </a:solidFill>
                <a:latin typeface="Times New Roman" pitchFamily="18" charset="0"/>
              </a:rPr>
              <a:t>异步电动机在串级调速时对应于某一</a:t>
            </a:r>
            <a:r>
              <a:rPr lang="zh-CN" altLang="en-US" sz="2000" i="1">
                <a:solidFill>
                  <a:schemeClr val="tx1"/>
                </a:solidFill>
                <a:latin typeface="Times New Roman" pitchFamily="18" charset="0"/>
                <a:sym typeface="Symbol" pitchFamily="18" charset="2"/>
              </a:rPr>
              <a:t> </a:t>
            </a:r>
            <a:r>
              <a:rPr lang="zh-CN" altLang="en-US" sz="2000">
                <a:solidFill>
                  <a:schemeClr val="tx1"/>
                </a:solidFill>
                <a:latin typeface="Times New Roman" pitchFamily="18" charset="0"/>
              </a:rPr>
              <a:t>角的理想空载转差率，并取 </a:t>
            </a:r>
            <a:r>
              <a:rPr lang="en-US" altLang="zh-CN" sz="2000" i="1">
                <a:solidFill>
                  <a:schemeClr val="tx1"/>
                </a:solidFill>
                <a:latin typeface="Times New Roman" pitchFamily="18" charset="0"/>
              </a:rPr>
              <a:t>K</a:t>
            </a:r>
            <a:r>
              <a:rPr lang="en-US" altLang="zh-CN" sz="2000" baseline="-25000">
                <a:solidFill>
                  <a:schemeClr val="tx1"/>
                </a:solidFill>
                <a:latin typeface="Times New Roman" pitchFamily="18" charset="0"/>
              </a:rPr>
              <a:t>1 </a:t>
            </a:r>
            <a:r>
              <a:rPr lang="en-US" altLang="zh-CN" sz="2000">
                <a:solidFill>
                  <a:schemeClr val="tx1"/>
                </a:solidFill>
                <a:latin typeface="Times New Roman" pitchFamily="18" charset="0"/>
              </a:rPr>
              <a:t>= </a:t>
            </a:r>
            <a:r>
              <a:rPr lang="en-US" altLang="zh-CN" sz="2000" i="1">
                <a:solidFill>
                  <a:schemeClr val="tx1"/>
                </a:solidFill>
                <a:latin typeface="Times New Roman" pitchFamily="18" charset="0"/>
              </a:rPr>
              <a:t>K</a:t>
            </a:r>
            <a:r>
              <a:rPr lang="en-US" altLang="zh-CN" sz="2000" baseline="-25000">
                <a:solidFill>
                  <a:schemeClr val="tx1"/>
                </a:solidFill>
                <a:latin typeface="Times New Roman" pitchFamily="18" charset="0"/>
              </a:rPr>
              <a:t>2</a:t>
            </a:r>
            <a:r>
              <a:rPr lang="zh-CN" altLang="en-US" sz="2000">
                <a:solidFill>
                  <a:schemeClr val="tx1"/>
                </a:solidFill>
                <a:latin typeface="Times New Roman" pitchFamily="18" charset="0"/>
              </a:rPr>
              <a:t>，则 </a:t>
            </a:r>
          </a:p>
        </p:txBody>
      </p:sp>
      <p:graphicFrame>
        <p:nvGraphicFramePr>
          <p:cNvPr id="43013" name="Object 6"/>
          <p:cNvGraphicFramePr>
            <a:graphicFrameLocks/>
          </p:cNvGraphicFramePr>
          <p:nvPr/>
        </p:nvGraphicFramePr>
        <p:xfrm>
          <a:off x="1827213" y="3976688"/>
          <a:ext cx="2232025" cy="1014412"/>
        </p:xfrm>
        <a:graphic>
          <a:graphicData uri="http://schemas.openxmlformats.org/presentationml/2006/ole">
            <p:oleObj spid="_x0000_s43013" r:id="rId4" imgW="939800" imgH="431800" progId="">
              <p:embed/>
            </p:oleObj>
          </a:graphicData>
        </a:graphic>
      </p:graphicFrame>
      <p:sp>
        <p:nvSpPr>
          <p:cNvPr id="43014" name="Rectangle 8"/>
          <p:cNvSpPr>
            <a:spLocks noGrp="1" noChangeArrowheads="1"/>
          </p:cNvSpPr>
          <p:nvPr>
            <p:ph type="title"/>
          </p:nvPr>
        </p:nvSpPr>
        <p:spPr>
          <a:xfrm>
            <a:off x="1681163" y="1411288"/>
            <a:ext cx="6870700" cy="277812"/>
          </a:xfrm>
        </p:spPr>
        <p:txBody>
          <a:bodyPr anchor="b"/>
          <a:lstStyle/>
          <a:p>
            <a:pPr eaLnBrk="1" hangingPunct="1"/>
            <a:r>
              <a:rPr lang="zh-CN" altLang="en-US" sz="2000" smtClean="0">
                <a:ea typeface="宋体" pitchFamily="2" charset="-122"/>
              </a:rPr>
              <a:t>整流后转子回路电压平衡方程式</a:t>
            </a:r>
          </a:p>
        </p:txBody>
      </p:sp>
      <p:graphicFrame>
        <p:nvGraphicFramePr>
          <p:cNvPr id="43015" name="Object 9"/>
          <p:cNvGraphicFramePr>
            <a:graphicFrameLocks/>
          </p:cNvGraphicFramePr>
          <p:nvPr/>
        </p:nvGraphicFramePr>
        <p:xfrm>
          <a:off x="1754188" y="1755775"/>
          <a:ext cx="2663825" cy="576263"/>
        </p:xfrm>
        <a:graphic>
          <a:graphicData uri="http://schemas.openxmlformats.org/presentationml/2006/ole">
            <p:oleObj spid="_x0000_s43015" r:id="rId5" imgW="901700" imgH="228600" progId="">
              <p:embed/>
            </p:oleObj>
          </a:graphicData>
        </a:graphic>
      </p:graphicFrame>
      <p:graphicFrame>
        <p:nvGraphicFramePr>
          <p:cNvPr id="43016" name="Object 10"/>
          <p:cNvGraphicFramePr>
            <a:graphicFrameLocks/>
          </p:cNvGraphicFramePr>
          <p:nvPr/>
        </p:nvGraphicFramePr>
        <p:xfrm>
          <a:off x="4706938" y="1755775"/>
          <a:ext cx="4103687" cy="576263"/>
        </p:xfrm>
        <a:graphic>
          <a:graphicData uri="http://schemas.openxmlformats.org/presentationml/2006/ole">
            <p:oleObj spid="_x0000_s43016" r:id="rId6" imgW="1727200" imgH="228600" progId="">
              <p:embed/>
            </p:oleObj>
          </a:graphicData>
        </a:graphic>
      </p:graphicFrame>
      <p:sp>
        <p:nvSpPr>
          <p:cNvPr id="613388" name="Text Box 12"/>
          <p:cNvSpPr txBox="1">
            <a:spLocks noChangeArrowheads="1"/>
          </p:cNvSpPr>
          <p:nvPr/>
        </p:nvSpPr>
        <p:spPr bwMode="auto">
          <a:xfrm>
            <a:off x="1712913" y="935038"/>
            <a:ext cx="3097212" cy="458787"/>
          </a:xfrm>
          <a:prstGeom prst="rect">
            <a:avLst/>
          </a:prstGeom>
          <a:noFill/>
          <a:ln w="9525">
            <a:noFill/>
            <a:miter lim="800000"/>
          </a:ln>
          <a:effectLst/>
        </p:spPr>
        <p:txBody>
          <a:bodyPr>
            <a:spAutoFit/>
          </a:bodyPr>
          <a:lstStyle/>
          <a:p>
            <a:pPr>
              <a:spcBef>
                <a:spcPct val="50000"/>
              </a:spcBef>
              <a:buFontTx/>
              <a:buNone/>
              <a:defRPr/>
            </a:pPr>
            <a:r>
              <a:rPr lang="zh-CN" altLang="en-US" sz="2400">
                <a:solidFill>
                  <a:srgbClr val="A50021"/>
                </a:solidFill>
                <a:effectLst>
                  <a:outerShdw blurRad="38100" dist="38100" dir="2700000" algn="tl">
                    <a:srgbClr val="C0C0C0"/>
                  </a:outerShdw>
                </a:effectLst>
                <a:latin typeface="Comic Sans MS" panose="030F0702030302020204" pitchFamily="66" charset="0"/>
              </a:rPr>
              <a:t>回顾几个公式：</a:t>
            </a:r>
          </a:p>
        </p:txBody>
      </p:sp>
      <p:sp>
        <p:nvSpPr>
          <p:cNvPr id="43018" name="Rectangle 13"/>
          <p:cNvSpPr>
            <a:spLocks noChangeArrowheads="1"/>
          </p:cNvSpPr>
          <p:nvPr/>
        </p:nvSpPr>
        <p:spPr bwMode="auto">
          <a:xfrm>
            <a:off x="1754188" y="4965700"/>
            <a:ext cx="7389812" cy="355600"/>
          </a:xfrm>
          <a:prstGeom prst="rect">
            <a:avLst/>
          </a:prstGeom>
          <a:noFill/>
          <a:ln w="9525">
            <a:noFill/>
            <a:miter lim="800000"/>
            <a:headEnd/>
            <a:tailEnd/>
          </a:ln>
        </p:spPr>
        <p:txBody>
          <a:bodyPr/>
          <a:lstStyle/>
          <a:p>
            <a:pPr>
              <a:lnSpc>
                <a:spcPct val="80000"/>
              </a:lnSpc>
              <a:buClr>
                <a:srgbClr val="FF9933"/>
              </a:buClr>
              <a:buFont typeface="Wingdings" pitchFamily="2" charset="2"/>
              <a:buNone/>
            </a:pPr>
            <a:r>
              <a:rPr lang="zh-CN" altLang="en-US" sz="2000">
                <a:solidFill>
                  <a:schemeClr val="tx1"/>
                </a:solidFill>
                <a:latin typeface="Times New Roman" pitchFamily="18" charset="0"/>
              </a:rPr>
              <a:t>由此可得相应的理想空载转速 </a:t>
            </a:r>
            <a:r>
              <a:rPr lang="en-US" altLang="zh-CN" sz="2000" i="1">
                <a:solidFill>
                  <a:schemeClr val="tx1"/>
                </a:solidFill>
                <a:latin typeface="Times New Roman" pitchFamily="18" charset="0"/>
              </a:rPr>
              <a:t>n</a:t>
            </a:r>
            <a:r>
              <a:rPr lang="en-US" altLang="zh-CN" sz="2000" baseline="-25000">
                <a:solidFill>
                  <a:schemeClr val="tx1"/>
                </a:solidFill>
                <a:latin typeface="Times New Roman" pitchFamily="18" charset="0"/>
              </a:rPr>
              <a:t>0 </a:t>
            </a:r>
            <a:r>
              <a:rPr lang="zh-CN" altLang="en-US" sz="2000">
                <a:solidFill>
                  <a:schemeClr val="tx1"/>
                </a:solidFill>
                <a:latin typeface="Times New Roman" pitchFamily="18" charset="0"/>
              </a:rPr>
              <a:t>为：    </a:t>
            </a:r>
          </a:p>
        </p:txBody>
      </p:sp>
      <p:graphicFrame>
        <p:nvGraphicFramePr>
          <p:cNvPr id="43019" name="Object 14"/>
          <p:cNvGraphicFramePr>
            <a:graphicFrameLocks/>
          </p:cNvGraphicFramePr>
          <p:nvPr/>
        </p:nvGraphicFramePr>
        <p:xfrm>
          <a:off x="1827213" y="5178425"/>
          <a:ext cx="5440362" cy="1050925"/>
        </p:xfrm>
        <a:graphic>
          <a:graphicData uri="http://schemas.openxmlformats.org/presentationml/2006/ole">
            <p:oleObj spid="_x0000_s43019" r:id="rId7" imgW="2221536" imgH="431613" progId="">
              <p:embed/>
            </p:oleObj>
          </a:graphicData>
        </a:graphic>
      </p:graphicFrame>
      <p:sp>
        <p:nvSpPr>
          <p:cNvPr id="43020" name="Text Box 16"/>
          <p:cNvSpPr txBox="1">
            <a:spLocks noChangeArrowheads="1"/>
          </p:cNvSpPr>
          <p:nvPr/>
        </p:nvSpPr>
        <p:spPr bwMode="auto">
          <a:xfrm>
            <a:off x="1733550" y="6227763"/>
            <a:ext cx="5876925" cy="396875"/>
          </a:xfrm>
          <a:prstGeom prst="rect">
            <a:avLst/>
          </a:prstGeom>
          <a:noFill/>
          <a:ln w="9525">
            <a:noFill/>
            <a:miter lim="800000"/>
            <a:headEnd/>
            <a:tailEnd/>
          </a:ln>
        </p:spPr>
        <p:txBody>
          <a:bodyPr>
            <a:spAutoFit/>
          </a:bodyPr>
          <a:lstStyle/>
          <a:p>
            <a:pPr marL="3175" indent="-3175">
              <a:lnSpc>
                <a:spcPct val="100000"/>
              </a:lnSpc>
              <a:spcBef>
                <a:spcPct val="20000"/>
              </a:spcBef>
              <a:buClr>
                <a:schemeClr val="folHlink"/>
              </a:buClr>
              <a:buSzPct val="75000"/>
              <a:buFont typeface="Wingdings" pitchFamily="2" charset="2"/>
              <a:buNone/>
            </a:pPr>
            <a:r>
              <a:rPr lang="zh-CN" altLang="en-US" sz="2000">
                <a:solidFill>
                  <a:schemeClr val="tx1"/>
                </a:solidFill>
                <a:latin typeface="Times New Roman" pitchFamily="18" charset="0"/>
              </a:rPr>
              <a:t>式中   </a:t>
            </a:r>
            <a:r>
              <a:rPr lang="en-US" altLang="zh-CN" sz="2000" i="1">
                <a:solidFill>
                  <a:schemeClr val="tx1"/>
                </a:solidFill>
                <a:latin typeface="Times New Roman" pitchFamily="18" charset="0"/>
              </a:rPr>
              <a:t>n</a:t>
            </a:r>
            <a:r>
              <a:rPr lang="en-US" altLang="zh-CN" sz="2000" baseline="-25000">
                <a:solidFill>
                  <a:schemeClr val="tx1"/>
                </a:solidFill>
                <a:latin typeface="Times New Roman" pitchFamily="18" charset="0"/>
              </a:rPr>
              <a:t>syn </a:t>
            </a:r>
            <a:r>
              <a:rPr lang="en-US" altLang="zh-CN" sz="2000">
                <a:solidFill>
                  <a:schemeClr val="tx1"/>
                </a:solidFill>
                <a:latin typeface="Times New Roman" pitchFamily="18" charset="0"/>
              </a:rPr>
              <a:t>— </a:t>
            </a:r>
            <a:r>
              <a:rPr lang="zh-CN" altLang="en-US" sz="2000">
                <a:solidFill>
                  <a:schemeClr val="tx1"/>
                </a:solidFill>
                <a:latin typeface="Times New Roman" pitchFamily="18" charset="0"/>
              </a:rPr>
              <a:t>异步电动机的同步转速。</a:t>
            </a:r>
            <a:r>
              <a:rPr lang="zh-CN" altLang="en-US" sz="2000">
                <a:solidFill>
                  <a:schemeClr val="tx1"/>
                </a:solidFill>
                <a:latin typeface="Tahoma" pitchFamily="34" charset="0"/>
              </a:rPr>
              <a:t>               </a:t>
            </a:r>
            <a:endParaRPr lang="zh-CN" altLang="en-US" sz="2000" i="1">
              <a:solidFill>
                <a:schemeClr val="tx1"/>
              </a:solidFill>
              <a:latin typeface="Times New Roman" pitchFamily="18" charset="0"/>
            </a:endParaRPr>
          </a:p>
        </p:txBody>
      </p:sp>
      <p:sp>
        <p:nvSpPr>
          <p:cNvPr id="43021" name="标题 116737"/>
          <p:cNvSpPr txBox="1">
            <a:spLocks noChangeArrowheads="1"/>
          </p:cNvSpPr>
          <p:nvPr/>
        </p:nvSpPr>
        <p:spPr bwMode="auto">
          <a:xfrm>
            <a:off x="1892300" y="180975"/>
            <a:ext cx="7239000" cy="741363"/>
          </a:xfrm>
          <a:prstGeom prst="rect">
            <a:avLst/>
          </a:prstGeom>
          <a:noFill/>
          <a:ln w="9525">
            <a:noFill/>
            <a:miter lim="800000"/>
            <a:headEnd/>
            <a:tailEnd/>
          </a:ln>
        </p:spPr>
        <p:txBody>
          <a:bodyPr lIns="0" tIns="0" bIns="0" anchor="ctr"/>
          <a:lstStyle/>
          <a:p>
            <a:pPr>
              <a:buFontTx/>
              <a:buNone/>
            </a:pPr>
            <a:r>
              <a:rPr lang="en-US" altLang="zh-CN" sz="2400">
                <a:solidFill>
                  <a:schemeClr val="tx1"/>
                </a:solidFill>
              </a:rPr>
              <a:t>8.3.2  </a:t>
            </a:r>
            <a:r>
              <a:rPr lang="zh-CN" altLang="en-US" sz="2400">
                <a:solidFill>
                  <a:schemeClr val="tx1"/>
                </a:solidFill>
              </a:rPr>
              <a:t>异步电动机串级调速机械特性的特征</a:t>
            </a:r>
          </a:p>
        </p:txBody>
      </p:sp>
      <p:sp>
        <p:nvSpPr>
          <p:cNvPr id="43022" name="Text Box 46"/>
          <p:cNvSpPr txBox="1">
            <a:spLocks noChangeArrowheads="1"/>
          </p:cNvSpPr>
          <p:nvPr/>
        </p:nvSpPr>
        <p:spPr bwMode="auto">
          <a:xfrm>
            <a:off x="0" y="3575050"/>
            <a:ext cx="1670050"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8" action="ppaction://hlinksldjump"/>
              </a:rPr>
              <a:t>8.3</a:t>
            </a:r>
            <a:r>
              <a:rPr lang="zh-CN" altLang="zh-CN" sz="1600">
                <a:solidFill>
                  <a:schemeClr val="tx1"/>
                </a:solidFill>
                <a:hlinkClick r:id="rId8" action="ppaction://hlinksldjump"/>
              </a:rPr>
              <a:t>绕线转子异步电机转子变频串级调速系统</a:t>
            </a:r>
            <a:endParaRPr lang="zh-CN" altLang="en-US" sz="1600">
              <a:solidFill>
                <a:schemeClr val="tx1"/>
              </a:solidFill>
              <a:latin typeface="Times New Roman" pitchFamily="18" charset="0"/>
            </a:endParaRPr>
          </a:p>
        </p:txBody>
      </p:sp>
      <p:sp>
        <p:nvSpPr>
          <p:cNvPr id="43023"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9" action="ppaction://hlinksldjump"/>
              </a:rPr>
              <a:t>8.2</a:t>
            </a:r>
            <a:r>
              <a:rPr lang="zh-CN" altLang="zh-CN" sz="1600">
                <a:solidFill>
                  <a:schemeClr val="tx1"/>
                </a:solidFill>
                <a:hlinkClick r:id="rId9"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43024"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10" action="ppaction://hlinksldjump"/>
              </a:rPr>
              <a:t>8.1</a:t>
            </a:r>
            <a:r>
              <a:rPr lang="zh-CN" altLang="zh-CN" sz="1600">
                <a:solidFill>
                  <a:schemeClr val="tx1"/>
                </a:solidFill>
                <a:latin typeface="宋体" pitchFamily="2" charset="-122"/>
                <a:hlinkClick r:id="rId10" action="ppaction://hlinksldjump"/>
              </a:rPr>
              <a:t>绕线转子异步电机转子变频控制原理</a:t>
            </a:r>
            <a:endParaRPr lang="zh-CN" altLang="en-US" sz="1600">
              <a:solidFill>
                <a:schemeClr val="tx1"/>
              </a:solidFill>
              <a:latin typeface="宋体" pitchFamily="2" charset="-122"/>
            </a:endParaRPr>
          </a:p>
        </p:txBody>
      </p:sp>
      <p:sp>
        <p:nvSpPr>
          <p:cNvPr id="43025"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11" action="ppaction://hlinksldjump"/>
              </a:rPr>
              <a:t>8.4</a:t>
            </a:r>
            <a:r>
              <a:rPr lang="zh-CN" altLang="zh-CN" sz="1600">
                <a:solidFill>
                  <a:schemeClr val="tx1"/>
                </a:solidFill>
                <a:hlinkClick r:id="rId11"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3" name="Object 3"/>
          <p:cNvGraphicFramePr>
            <a:graphicFrameLocks/>
          </p:cNvGraphicFramePr>
          <p:nvPr/>
        </p:nvGraphicFramePr>
        <p:xfrm>
          <a:off x="1733550" y="3271838"/>
          <a:ext cx="3467100" cy="3575050"/>
        </p:xfrm>
        <a:graphic>
          <a:graphicData uri="http://schemas.openxmlformats.org/presentationml/2006/ole">
            <p:oleObj spid="_x0000_s44033" r:id="rId3" imgW="3646842" imgH="3765612" progId="">
              <p:embed/>
            </p:oleObj>
          </a:graphicData>
        </a:graphic>
      </p:graphicFrame>
      <p:graphicFrame>
        <p:nvGraphicFramePr>
          <p:cNvPr id="44034" name="Object 4"/>
          <p:cNvGraphicFramePr>
            <a:graphicFrameLocks/>
          </p:cNvGraphicFramePr>
          <p:nvPr/>
        </p:nvGraphicFramePr>
        <p:xfrm>
          <a:off x="1816100" y="1423988"/>
          <a:ext cx="1431925" cy="446087"/>
        </p:xfrm>
        <a:graphic>
          <a:graphicData uri="http://schemas.openxmlformats.org/presentationml/2006/ole">
            <p:oleObj spid="_x0000_s44034" r:id="rId4" imgW="749625" imgH="228699" progId="">
              <p:embed/>
            </p:oleObj>
          </a:graphicData>
        </a:graphic>
      </p:graphicFrame>
      <p:graphicFrame>
        <p:nvGraphicFramePr>
          <p:cNvPr id="44035" name="Object 5"/>
          <p:cNvGraphicFramePr>
            <a:graphicFrameLocks/>
          </p:cNvGraphicFramePr>
          <p:nvPr/>
        </p:nvGraphicFramePr>
        <p:xfrm>
          <a:off x="5327650" y="3281363"/>
          <a:ext cx="3816350" cy="3557587"/>
        </p:xfrm>
        <a:graphic>
          <a:graphicData uri="http://schemas.openxmlformats.org/presentationml/2006/ole">
            <p:oleObj spid="_x0000_s44035" r:id="rId5" imgW="4477047" imgH="3359447" progId="">
              <p:embed/>
            </p:oleObj>
          </a:graphicData>
        </a:graphic>
      </p:graphicFrame>
      <p:graphicFrame>
        <p:nvGraphicFramePr>
          <p:cNvPr id="44036" name="Object 6"/>
          <p:cNvGraphicFramePr>
            <a:graphicFrameLocks/>
          </p:cNvGraphicFramePr>
          <p:nvPr/>
        </p:nvGraphicFramePr>
        <p:xfrm>
          <a:off x="3398838" y="1309688"/>
          <a:ext cx="1008062" cy="514350"/>
        </p:xfrm>
        <a:graphic>
          <a:graphicData uri="http://schemas.openxmlformats.org/presentationml/2006/ole">
            <p:oleObj spid="_x0000_s44036" r:id="rId6" imgW="431987" imgH="215994" progId="">
              <p:embed/>
            </p:oleObj>
          </a:graphicData>
        </a:graphic>
      </p:graphicFrame>
      <p:sp>
        <p:nvSpPr>
          <p:cNvPr id="716807" name="Line 7"/>
          <p:cNvSpPr>
            <a:spLocks noChangeShapeType="1"/>
          </p:cNvSpPr>
          <p:nvPr/>
        </p:nvSpPr>
        <p:spPr bwMode="auto">
          <a:xfrm>
            <a:off x="4406900" y="1600200"/>
            <a:ext cx="360363" cy="0"/>
          </a:xfrm>
          <a:prstGeom prst="line">
            <a:avLst/>
          </a:prstGeom>
          <a:noFill/>
          <a:ln w="9525">
            <a:solidFill>
              <a:srgbClr val="FF3300"/>
            </a:solidFill>
            <a:round/>
            <a:tailEnd type="triangle" w="med" len="med"/>
          </a:ln>
          <a:effectLst/>
        </p:spPr>
        <p:txBody>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graphicFrame>
        <p:nvGraphicFramePr>
          <p:cNvPr id="44038" name="Object 8"/>
          <p:cNvGraphicFramePr>
            <a:graphicFrameLocks/>
          </p:cNvGraphicFramePr>
          <p:nvPr/>
        </p:nvGraphicFramePr>
        <p:xfrm>
          <a:off x="4838700" y="1382713"/>
          <a:ext cx="863600" cy="442912"/>
        </p:xfrm>
        <a:graphic>
          <a:graphicData uri="http://schemas.openxmlformats.org/presentationml/2006/ole">
            <p:oleObj spid="_x0000_s44038" r:id="rId7" imgW="368620" imgH="190666" progId="">
              <p:embed/>
            </p:oleObj>
          </a:graphicData>
        </a:graphic>
      </p:graphicFrame>
      <p:sp>
        <p:nvSpPr>
          <p:cNvPr id="716809" name="Rectangle 9"/>
          <p:cNvSpPr/>
          <p:nvPr/>
        </p:nvSpPr>
        <p:spPr>
          <a:xfrm>
            <a:off x="1704975" y="1920875"/>
            <a:ext cx="6418263" cy="366713"/>
          </a:xfrm>
          <a:prstGeom prst="rect">
            <a:avLst/>
          </a:prstGeom>
          <a:noFill/>
          <a:ln w="9525">
            <a:noFill/>
            <a:miter/>
          </a:ln>
        </p:spPr>
        <p:txBody>
          <a:bodyPr anchor="ctr">
            <a:spAutoFit/>
          </a:bodyPr>
          <a:lstStyle/>
          <a:p>
            <a:pPr>
              <a:defRPr/>
            </a:pPr>
            <a:r>
              <a:rPr lang="zh-CN" altLang="en-US" sz="1800" noProof="1">
                <a:solidFill>
                  <a:schemeClr val="tx1"/>
                </a:solidFill>
                <a:latin typeface="Times New Roman" panose="02020603050405020304" pitchFamily="18" charset="0"/>
                <a:cs typeface="Times New Roman" panose="02020603050405020304" pitchFamily="18" charset="0"/>
              </a:rPr>
              <a:t>相当于直流侧在平波电抗器</a:t>
            </a:r>
            <a:r>
              <a:rPr lang="zh-CN" altLang="en-US" sz="1800" noProof="1">
                <a:solidFill>
                  <a:schemeClr val="tx1"/>
                </a:solidFill>
                <a:cs typeface="Times New Roman" panose="02020603050405020304" pitchFamily="18" charset="0"/>
              </a:rPr>
              <a:t>后面短路，也</a:t>
            </a:r>
            <a:r>
              <a:rPr lang="zh-CN" altLang="en-US" sz="1800" noProof="1">
                <a:solidFill>
                  <a:srgbClr val="FF3300"/>
                </a:solidFill>
                <a:effectLst>
                  <a:outerShdw blurRad="38100" dist="38100" dir="2700000" algn="tl">
                    <a:srgbClr val="C0C0C0"/>
                  </a:outerShdw>
                </a:effectLst>
                <a:cs typeface="Times New Roman" panose="02020603050405020304" pitchFamily="18" charset="0"/>
              </a:rPr>
              <a:t>即不串入附加电势</a:t>
            </a:r>
          </a:p>
        </p:txBody>
      </p:sp>
      <p:sp>
        <p:nvSpPr>
          <p:cNvPr id="44040" name="Rectangle 10"/>
          <p:cNvSpPr>
            <a:spLocks noChangeArrowheads="1"/>
          </p:cNvSpPr>
          <p:nvPr/>
        </p:nvSpPr>
        <p:spPr bwMode="auto">
          <a:xfrm>
            <a:off x="1703388" y="2274888"/>
            <a:ext cx="4103687" cy="366712"/>
          </a:xfrm>
          <a:prstGeom prst="rect">
            <a:avLst/>
          </a:prstGeom>
          <a:solidFill>
            <a:srgbClr val="FFFF99"/>
          </a:solidFill>
          <a:ln w="9525">
            <a:noFill/>
            <a:miter lim="800000"/>
            <a:headEnd/>
            <a:tailEnd/>
          </a:ln>
        </p:spPr>
        <p:txBody>
          <a:bodyPr anchor="ctr">
            <a:spAutoFit/>
          </a:bodyPr>
          <a:lstStyle/>
          <a:p>
            <a:pPr>
              <a:lnSpc>
                <a:spcPct val="100000"/>
              </a:lnSpc>
            </a:pPr>
            <a:r>
              <a:rPr lang="zh-CN" altLang="en-US" sz="1800">
                <a:solidFill>
                  <a:schemeClr val="tx1"/>
                </a:solidFill>
              </a:rPr>
              <a:t>电动机机械特性近似于固有机械特性 </a:t>
            </a:r>
          </a:p>
        </p:txBody>
      </p:sp>
      <p:sp>
        <p:nvSpPr>
          <p:cNvPr id="44041" name="Rectangle 12"/>
          <p:cNvSpPr>
            <a:spLocks noChangeArrowheads="1"/>
          </p:cNvSpPr>
          <p:nvPr/>
        </p:nvSpPr>
        <p:spPr bwMode="auto">
          <a:xfrm>
            <a:off x="1717675" y="2776538"/>
            <a:ext cx="3556000" cy="366712"/>
          </a:xfrm>
          <a:prstGeom prst="rect">
            <a:avLst/>
          </a:prstGeom>
          <a:solidFill>
            <a:srgbClr val="CCFFCC"/>
          </a:solidFill>
          <a:ln w="9525">
            <a:noFill/>
            <a:miter lim="800000"/>
            <a:headEnd/>
            <a:tailEnd/>
          </a:ln>
        </p:spPr>
        <p:txBody>
          <a:bodyPr anchor="ctr">
            <a:spAutoFit/>
          </a:bodyPr>
          <a:lstStyle/>
          <a:p>
            <a:pPr>
              <a:lnSpc>
                <a:spcPct val="100000"/>
              </a:lnSpc>
              <a:buFont typeface="Wingdings" pitchFamily="2" charset="2"/>
              <a:buChar char="l"/>
            </a:pPr>
            <a:r>
              <a:rPr lang="zh-CN" altLang="en-US" sz="1800">
                <a:solidFill>
                  <a:schemeClr val="tx1"/>
                </a:solidFill>
              </a:rPr>
              <a:t>  电阻的串入，使机械特性稍软</a:t>
            </a:r>
          </a:p>
        </p:txBody>
      </p:sp>
      <p:sp>
        <p:nvSpPr>
          <p:cNvPr id="44042" name="Rectangle 13"/>
          <p:cNvSpPr>
            <a:spLocks noChangeArrowheads="1"/>
          </p:cNvSpPr>
          <p:nvPr/>
        </p:nvSpPr>
        <p:spPr bwMode="auto">
          <a:xfrm>
            <a:off x="5289550" y="2749550"/>
            <a:ext cx="3681413" cy="366713"/>
          </a:xfrm>
          <a:prstGeom prst="rect">
            <a:avLst/>
          </a:prstGeom>
          <a:solidFill>
            <a:srgbClr val="CCFFCC"/>
          </a:solidFill>
          <a:ln w="9525">
            <a:noFill/>
            <a:miter lim="800000"/>
            <a:headEnd/>
            <a:tailEnd/>
          </a:ln>
        </p:spPr>
        <p:txBody>
          <a:bodyPr>
            <a:spAutoFit/>
          </a:bodyPr>
          <a:lstStyle/>
          <a:p>
            <a:pPr>
              <a:lnSpc>
                <a:spcPct val="100000"/>
              </a:lnSpc>
              <a:buFont typeface="Wingdings" pitchFamily="2" charset="2"/>
              <a:buChar char="l"/>
            </a:pPr>
            <a:r>
              <a:rPr lang="zh-CN" altLang="en-US" sz="1800">
                <a:solidFill>
                  <a:schemeClr val="tx1"/>
                </a:solidFill>
              </a:rPr>
              <a:t>  电抗的串入，使最大转矩减小</a:t>
            </a:r>
          </a:p>
        </p:txBody>
      </p:sp>
      <p:sp>
        <p:nvSpPr>
          <p:cNvPr id="110612" name="矩形 110611"/>
          <p:cNvSpPr/>
          <p:nvPr/>
        </p:nvSpPr>
        <p:spPr>
          <a:xfrm>
            <a:off x="1785938" y="903288"/>
            <a:ext cx="5356225" cy="423862"/>
          </a:xfrm>
          <a:prstGeom prst="rect">
            <a:avLst/>
          </a:prstGeom>
          <a:noFill/>
          <a:ln w="9525">
            <a:noFill/>
            <a:miter/>
          </a:ln>
        </p:spPr>
        <p:txBody>
          <a:bodyPr wrap="none" anchor="ctr">
            <a:spAutoFit/>
          </a:bodyPr>
          <a:lstStyle/>
          <a:p>
            <a:pPr eaLnBrk="0" hangingPunct="0"/>
            <a:r>
              <a:rPr lang="zh-CN" altLang="en-US" sz="2400">
                <a:solidFill>
                  <a:schemeClr val="tx1"/>
                </a:solidFill>
                <a:effectLst>
                  <a:outerShdw blurRad="38100" dist="38100" dir="2700000" algn="tl">
                    <a:srgbClr val="C0C0C0"/>
                  </a:outerShdw>
                </a:effectLst>
                <a:latin typeface="Monotype Corsiva" pitchFamily="66" charset="0"/>
              </a:rPr>
              <a:t>感应电动机串级调速机械特性的特征</a:t>
            </a:r>
            <a:r>
              <a:rPr lang="zh-CN" altLang="de-DE" sz="2400">
                <a:solidFill>
                  <a:schemeClr val="tx1"/>
                </a:solidFill>
                <a:effectLst>
                  <a:outerShdw blurRad="38100" dist="38100" dir="2700000" algn="tl">
                    <a:srgbClr val="C0C0C0"/>
                  </a:outerShdw>
                </a:effectLst>
                <a:latin typeface="Monotype Corsiva" pitchFamily="66" charset="0"/>
              </a:rPr>
              <a:t> </a:t>
            </a:r>
          </a:p>
        </p:txBody>
      </p:sp>
      <p:sp>
        <p:nvSpPr>
          <p:cNvPr id="44044" name="Text Box 46"/>
          <p:cNvSpPr txBox="1">
            <a:spLocks noChangeArrowheads="1"/>
          </p:cNvSpPr>
          <p:nvPr/>
        </p:nvSpPr>
        <p:spPr bwMode="auto">
          <a:xfrm>
            <a:off x="0" y="3575050"/>
            <a:ext cx="1670050"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8" action="ppaction://hlinksldjump"/>
              </a:rPr>
              <a:t>8.3</a:t>
            </a:r>
            <a:r>
              <a:rPr lang="zh-CN" altLang="zh-CN" sz="1600">
                <a:solidFill>
                  <a:schemeClr val="tx1"/>
                </a:solidFill>
                <a:hlinkClick r:id="rId8" action="ppaction://hlinksldjump"/>
              </a:rPr>
              <a:t>绕线转子异步电机转子变频串级调速系统</a:t>
            </a:r>
            <a:endParaRPr lang="zh-CN" altLang="en-US" sz="1600">
              <a:solidFill>
                <a:schemeClr val="tx1"/>
              </a:solidFill>
              <a:latin typeface="Times New Roman" pitchFamily="18" charset="0"/>
            </a:endParaRPr>
          </a:p>
        </p:txBody>
      </p:sp>
      <p:sp>
        <p:nvSpPr>
          <p:cNvPr id="44045"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9" action="ppaction://hlinksldjump"/>
              </a:rPr>
              <a:t>8.2</a:t>
            </a:r>
            <a:r>
              <a:rPr lang="zh-CN" altLang="zh-CN" sz="1600">
                <a:solidFill>
                  <a:schemeClr val="tx1"/>
                </a:solidFill>
                <a:hlinkClick r:id="rId9"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44046"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10" action="ppaction://hlinksldjump"/>
              </a:rPr>
              <a:t>8.1</a:t>
            </a:r>
            <a:r>
              <a:rPr lang="zh-CN" altLang="zh-CN" sz="1600">
                <a:solidFill>
                  <a:schemeClr val="tx1"/>
                </a:solidFill>
                <a:latin typeface="宋体" pitchFamily="2" charset="-122"/>
                <a:hlinkClick r:id="rId10" action="ppaction://hlinksldjump"/>
              </a:rPr>
              <a:t>绕线转子异步电机转子变频控制原理</a:t>
            </a:r>
            <a:endParaRPr lang="zh-CN" altLang="en-US" sz="1600">
              <a:solidFill>
                <a:schemeClr val="tx1"/>
              </a:solidFill>
              <a:latin typeface="宋体" pitchFamily="2" charset="-122"/>
            </a:endParaRPr>
          </a:p>
        </p:txBody>
      </p:sp>
      <p:sp>
        <p:nvSpPr>
          <p:cNvPr id="44047"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11" action="ppaction://hlinksldjump"/>
              </a:rPr>
              <a:t>8.4</a:t>
            </a:r>
            <a:r>
              <a:rPr lang="zh-CN" altLang="zh-CN" sz="1600">
                <a:solidFill>
                  <a:schemeClr val="tx1"/>
                </a:solidFill>
                <a:hlinkClick r:id="rId11"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7" name="Group 2"/>
          <p:cNvGrpSpPr>
            <a:grpSpLocks/>
          </p:cNvGrpSpPr>
          <p:nvPr/>
        </p:nvGrpSpPr>
        <p:grpSpPr bwMode="auto">
          <a:xfrm>
            <a:off x="1700213" y="1592263"/>
            <a:ext cx="2303462" cy="441325"/>
            <a:chOff x="249" y="482"/>
            <a:chExt cx="1452" cy="277"/>
          </a:xfrm>
        </p:grpSpPr>
        <p:graphicFrame>
          <p:nvGraphicFramePr>
            <p:cNvPr id="45058" name="Object 3"/>
            <p:cNvGraphicFramePr>
              <a:graphicFrameLocks/>
            </p:cNvGraphicFramePr>
            <p:nvPr/>
          </p:nvGraphicFramePr>
          <p:xfrm>
            <a:off x="249" y="482"/>
            <a:ext cx="544" cy="251"/>
          </p:xfrm>
          <a:graphic>
            <a:graphicData uri="http://schemas.openxmlformats.org/presentationml/2006/ole">
              <p:oleObj spid="_x0000_s45058" r:id="rId3" imgW="495300" imgH="228600" progId="">
                <p:embed/>
              </p:oleObj>
            </a:graphicData>
          </a:graphic>
        </p:graphicFrame>
        <p:graphicFrame>
          <p:nvGraphicFramePr>
            <p:cNvPr id="45059" name="Object 4"/>
            <p:cNvGraphicFramePr>
              <a:graphicFrameLocks/>
            </p:cNvGraphicFramePr>
            <p:nvPr/>
          </p:nvGraphicFramePr>
          <p:xfrm>
            <a:off x="1156" y="482"/>
            <a:ext cx="545" cy="277"/>
          </p:xfrm>
          <a:graphic>
            <a:graphicData uri="http://schemas.openxmlformats.org/presentationml/2006/ole">
              <p:oleObj spid="_x0000_s45059" r:id="rId4" imgW="444693" imgH="228699" progId="">
                <p:embed/>
              </p:oleObj>
            </a:graphicData>
          </a:graphic>
        </p:graphicFrame>
        <p:sp>
          <p:nvSpPr>
            <p:cNvPr id="45060" name="Line 5"/>
            <p:cNvSpPr>
              <a:spLocks noChangeShapeType="1"/>
            </p:cNvSpPr>
            <p:nvPr/>
          </p:nvSpPr>
          <p:spPr bwMode="auto">
            <a:xfrm>
              <a:off x="884" y="618"/>
              <a:ext cx="227" cy="0"/>
            </a:xfrm>
            <a:prstGeom prst="line">
              <a:avLst/>
            </a:prstGeom>
            <a:noFill/>
            <a:ln w="9525">
              <a:solidFill>
                <a:schemeClr val="tx1"/>
              </a:solidFill>
              <a:round/>
              <a:headEnd/>
              <a:tailEnd type="triangle" w="med" len="med"/>
            </a:ln>
          </p:spPr>
          <p:txBody>
            <a:bodyPr/>
            <a:lstStyle/>
            <a:p>
              <a:endParaRPr lang="zh-CN" altLang="en-US"/>
            </a:p>
          </p:txBody>
        </p:sp>
      </p:grpSp>
      <p:sp>
        <p:nvSpPr>
          <p:cNvPr id="45061" name="Rectangle 6"/>
          <p:cNvSpPr>
            <a:spLocks noChangeArrowheads="1"/>
          </p:cNvSpPr>
          <p:nvPr/>
        </p:nvSpPr>
        <p:spPr bwMode="auto">
          <a:xfrm>
            <a:off x="1712913" y="2119313"/>
            <a:ext cx="4575175" cy="446087"/>
          </a:xfrm>
          <a:prstGeom prst="rect">
            <a:avLst/>
          </a:prstGeom>
          <a:solidFill>
            <a:srgbClr val="FFFF99"/>
          </a:solidFill>
          <a:ln w="9525">
            <a:noFill/>
            <a:miter lim="800000"/>
            <a:headEnd/>
            <a:tailEnd/>
          </a:ln>
        </p:spPr>
        <p:txBody>
          <a:bodyPr anchor="ctr">
            <a:spAutoFit/>
          </a:bodyPr>
          <a:lstStyle/>
          <a:p>
            <a:pPr>
              <a:lnSpc>
                <a:spcPct val="120000"/>
              </a:lnSpc>
            </a:pPr>
            <a:r>
              <a:rPr lang="zh-CN" altLang="en-US" sz="1800">
                <a:solidFill>
                  <a:schemeClr val="tx1"/>
                </a:solidFill>
              </a:rPr>
              <a:t>固定</a:t>
            </a:r>
            <a:r>
              <a:rPr lang="en-US" altLang="zh-CN" sz="1800" i="1">
                <a:solidFill>
                  <a:schemeClr val="tx1"/>
                </a:solidFill>
              </a:rPr>
              <a:t>β</a:t>
            </a:r>
            <a:r>
              <a:rPr lang="en-US" altLang="zh-CN" sz="1800">
                <a:solidFill>
                  <a:schemeClr val="tx1"/>
                </a:solidFill>
              </a:rPr>
              <a:t> </a:t>
            </a:r>
            <a:r>
              <a:rPr lang="zh-CN" altLang="en-US" sz="1800">
                <a:solidFill>
                  <a:schemeClr val="tx1"/>
                </a:solidFill>
              </a:rPr>
              <a:t>为某一个确定值</a:t>
            </a:r>
            <a:r>
              <a:rPr lang="en-US" altLang="zh-CN" sz="1800" i="1">
                <a:solidFill>
                  <a:schemeClr val="tx1"/>
                </a:solidFill>
              </a:rPr>
              <a:t>β</a:t>
            </a:r>
            <a:r>
              <a:rPr lang="en-US" altLang="zh-CN" sz="1800" i="1" baseline="-25000">
                <a:solidFill>
                  <a:schemeClr val="tx1"/>
                </a:solidFill>
              </a:rPr>
              <a:t>1</a:t>
            </a:r>
            <a:r>
              <a:rPr lang="zh-CN" altLang="en-US" sz="1800">
                <a:solidFill>
                  <a:schemeClr val="tx1"/>
                </a:solidFill>
              </a:rPr>
              <a:t>，可得一人为机械特性曲线</a:t>
            </a:r>
            <a:r>
              <a:rPr lang="zh-CN" altLang="en-US" sz="1800" b="0">
                <a:solidFill>
                  <a:schemeClr val="tx1"/>
                </a:solidFill>
              </a:rPr>
              <a:t> </a:t>
            </a:r>
          </a:p>
        </p:txBody>
      </p:sp>
      <p:sp>
        <p:nvSpPr>
          <p:cNvPr id="45062" name="Rectangle 12"/>
          <p:cNvSpPr>
            <a:spLocks noChangeArrowheads="1"/>
          </p:cNvSpPr>
          <p:nvPr/>
        </p:nvSpPr>
        <p:spPr bwMode="auto">
          <a:xfrm>
            <a:off x="1755775" y="4206875"/>
            <a:ext cx="4238625" cy="387350"/>
          </a:xfrm>
          <a:prstGeom prst="rect">
            <a:avLst/>
          </a:prstGeom>
          <a:solidFill>
            <a:srgbClr val="CCFFCC"/>
          </a:solidFill>
          <a:ln w="9525">
            <a:noFill/>
            <a:miter lim="800000"/>
            <a:headEnd/>
            <a:tailEnd/>
          </a:ln>
        </p:spPr>
        <p:txBody>
          <a:bodyPr wrap="none" anchor="ctr">
            <a:spAutoFit/>
          </a:bodyPr>
          <a:lstStyle/>
          <a:p>
            <a:pPr>
              <a:lnSpc>
                <a:spcPct val="100000"/>
              </a:lnSpc>
              <a:buFont typeface="Wingdings" pitchFamily="2" charset="2"/>
              <a:buChar char="q"/>
            </a:pPr>
            <a:r>
              <a:rPr lang="zh-CN" altLang="en-US" sz="1800">
                <a:solidFill>
                  <a:schemeClr val="tx1"/>
                </a:solidFill>
              </a:rPr>
              <a:t>    在不同的</a:t>
            </a:r>
            <a:r>
              <a:rPr lang="en-US" altLang="zh-CN" sz="1800" i="1">
                <a:solidFill>
                  <a:schemeClr val="tx1"/>
                </a:solidFill>
              </a:rPr>
              <a:t>β</a:t>
            </a:r>
            <a:r>
              <a:rPr lang="en-US" altLang="zh-CN" sz="1800">
                <a:solidFill>
                  <a:schemeClr val="tx1"/>
                </a:solidFill>
              </a:rPr>
              <a:t> </a:t>
            </a:r>
            <a:r>
              <a:rPr lang="zh-CN" altLang="en-US" sz="1800">
                <a:solidFill>
                  <a:schemeClr val="tx1"/>
                </a:solidFill>
              </a:rPr>
              <a:t>角下，机械特性是一组平行的曲线 </a:t>
            </a:r>
          </a:p>
        </p:txBody>
      </p:sp>
      <p:sp>
        <p:nvSpPr>
          <p:cNvPr id="45063" name="Rectangle 14"/>
          <p:cNvSpPr>
            <a:spLocks noChangeArrowheads="1"/>
          </p:cNvSpPr>
          <p:nvPr/>
        </p:nvSpPr>
        <p:spPr bwMode="auto">
          <a:xfrm>
            <a:off x="1754188" y="2759075"/>
            <a:ext cx="2930525" cy="387350"/>
          </a:xfrm>
          <a:prstGeom prst="rect">
            <a:avLst/>
          </a:prstGeom>
          <a:solidFill>
            <a:srgbClr val="FFFFCC"/>
          </a:solidFill>
          <a:ln w="9525">
            <a:noFill/>
            <a:miter lim="800000"/>
            <a:headEnd/>
            <a:tailEnd/>
          </a:ln>
        </p:spPr>
        <p:txBody>
          <a:bodyPr wrap="none" anchor="ctr">
            <a:spAutoFit/>
          </a:bodyPr>
          <a:lstStyle/>
          <a:p>
            <a:pPr>
              <a:lnSpc>
                <a:spcPct val="100000"/>
              </a:lnSpc>
            </a:pPr>
            <a:r>
              <a:rPr lang="zh-CN" altLang="en-US" sz="1800">
                <a:solidFill>
                  <a:schemeClr val="tx1"/>
                </a:solidFill>
              </a:rPr>
              <a:t>（</a:t>
            </a:r>
            <a:r>
              <a:rPr lang="en-US" altLang="zh-CN" sz="1800">
                <a:solidFill>
                  <a:schemeClr val="tx1"/>
                </a:solidFill>
              </a:rPr>
              <a:t>1</a:t>
            </a:r>
            <a:r>
              <a:rPr lang="zh-CN" altLang="en-US" sz="1800">
                <a:solidFill>
                  <a:schemeClr val="tx1"/>
                </a:solidFill>
              </a:rPr>
              <a:t>）空载转差率</a:t>
            </a:r>
            <a:r>
              <a:rPr lang="en-US" altLang="zh-CN" sz="1800" i="1">
                <a:solidFill>
                  <a:schemeClr val="tx1"/>
                </a:solidFill>
              </a:rPr>
              <a:t>s</a:t>
            </a:r>
            <a:r>
              <a:rPr lang="en-US" altLang="zh-CN" sz="1800" i="1" baseline="-25000">
                <a:solidFill>
                  <a:schemeClr val="tx1"/>
                </a:solidFill>
              </a:rPr>
              <a:t>0</a:t>
            </a:r>
            <a:r>
              <a:rPr lang="zh-CN" altLang="en-US" sz="1800">
                <a:solidFill>
                  <a:schemeClr val="tx1"/>
                </a:solidFill>
              </a:rPr>
              <a:t>（空载转速</a:t>
            </a:r>
            <a:r>
              <a:rPr lang="en-US" altLang="zh-CN" sz="1800" i="1">
                <a:solidFill>
                  <a:schemeClr val="tx1"/>
                </a:solidFill>
              </a:rPr>
              <a:t>n</a:t>
            </a:r>
            <a:r>
              <a:rPr lang="en-US" altLang="zh-CN" sz="1800" i="1" baseline="-25000">
                <a:solidFill>
                  <a:schemeClr val="tx1"/>
                </a:solidFill>
              </a:rPr>
              <a:t>0</a:t>
            </a:r>
            <a:r>
              <a:rPr lang="en-US" altLang="zh-CN" sz="1800">
                <a:solidFill>
                  <a:schemeClr val="tx1"/>
                </a:solidFill>
              </a:rPr>
              <a:t>)  </a:t>
            </a:r>
          </a:p>
        </p:txBody>
      </p:sp>
      <p:sp>
        <p:nvSpPr>
          <p:cNvPr id="45064" name="Rectangle 15"/>
          <p:cNvSpPr>
            <a:spLocks noChangeArrowheads="1"/>
          </p:cNvSpPr>
          <p:nvPr/>
        </p:nvSpPr>
        <p:spPr bwMode="auto">
          <a:xfrm>
            <a:off x="1751013" y="3767138"/>
            <a:ext cx="2424112" cy="387350"/>
          </a:xfrm>
          <a:prstGeom prst="rect">
            <a:avLst/>
          </a:prstGeom>
          <a:solidFill>
            <a:srgbClr val="FFFFCC"/>
          </a:solidFill>
          <a:ln w="9525">
            <a:noFill/>
            <a:miter lim="800000"/>
            <a:headEnd/>
            <a:tailEnd/>
          </a:ln>
        </p:spPr>
        <p:txBody>
          <a:bodyPr wrap="none" anchor="ctr">
            <a:spAutoFit/>
          </a:bodyPr>
          <a:lstStyle/>
          <a:p>
            <a:pPr>
              <a:lnSpc>
                <a:spcPct val="100000"/>
              </a:lnSpc>
            </a:pPr>
            <a:r>
              <a:rPr lang="zh-CN" altLang="en-US" sz="1800">
                <a:solidFill>
                  <a:schemeClr val="tx1"/>
                </a:solidFill>
              </a:rPr>
              <a:t>（</a:t>
            </a:r>
            <a:r>
              <a:rPr lang="en-US" altLang="zh-CN" sz="1800">
                <a:solidFill>
                  <a:schemeClr val="tx1"/>
                </a:solidFill>
              </a:rPr>
              <a:t>2</a:t>
            </a:r>
            <a:r>
              <a:rPr lang="zh-CN" altLang="en-US" sz="1800">
                <a:solidFill>
                  <a:schemeClr val="tx1"/>
                </a:solidFill>
              </a:rPr>
              <a:t>）特性曲线直线段的斜率</a:t>
            </a:r>
          </a:p>
        </p:txBody>
      </p:sp>
      <p:graphicFrame>
        <p:nvGraphicFramePr>
          <p:cNvPr id="45065" name="Object 21"/>
          <p:cNvGraphicFramePr>
            <a:graphicFrameLocks/>
          </p:cNvGraphicFramePr>
          <p:nvPr/>
        </p:nvGraphicFramePr>
        <p:xfrm>
          <a:off x="1706563" y="1058863"/>
          <a:ext cx="2025650" cy="434975"/>
        </p:xfrm>
        <a:graphic>
          <a:graphicData uri="http://schemas.openxmlformats.org/presentationml/2006/ole">
            <p:oleObj spid="_x0000_s45065" r:id="rId5" imgW="1155700" imgH="241300" progId="">
              <p:embed/>
            </p:oleObj>
          </a:graphicData>
        </a:graphic>
      </p:graphicFrame>
      <p:sp>
        <p:nvSpPr>
          <p:cNvPr id="45066" name="Text Box 22"/>
          <p:cNvSpPr txBox="1">
            <a:spLocks noChangeArrowheads="1"/>
          </p:cNvSpPr>
          <p:nvPr/>
        </p:nvSpPr>
        <p:spPr bwMode="auto">
          <a:xfrm>
            <a:off x="3725863" y="1058863"/>
            <a:ext cx="1611312" cy="412750"/>
          </a:xfrm>
          <a:prstGeom prst="rect">
            <a:avLst/>
          </a:prstGeom>
          <a:solidFill>
            <a:srgbClr val="CC99FF"/>
          </a:solidFill>
          <a:ln w="9525">
            <a:noFill/>
            <a:miter lim="800000"/>
            <a:headEnd/>
            <a:tailEnd/>
          </a:ln>
        </p:spPr>
        <p:txBody>
          <a:bodyPr>
            <a:spAutoFit/>
          </a:bodyPr>
          <a:lstStyle/>
          <a:p>
            <a:pPr>
              <a:lnSpc>
                <a:spcPct val="100000"/>
              </a:lnSpc>
            </a:pPr>
            <a:r>
              <a:rPr lang="zh-CN" altLang="en-US" sz="2100">
                <a:solidFill>
                  <a:schemeClr val="tx1"/>
                </a:solidFill>
              </a:rPr>
              <a:t>电流连续时</a:t>
            </a:r>
          </a:p>
        </p:txBody>
      </p:sp>
      <p:graphicFrame>
        <p:nvGraphicFramePr>
          <p:cNvPr id="111628" name="Object 23"/>
          <p:cNvGraphicFramePr>
            <a:graphicFrameLocks/>
          </p:cNvGraphicFramePr>
          <p:nvPr/>
        </p:nvGraphicFramePr>
        <p:xfrm>
          <a:off x="6372225" y="2211388"/>
          <a:ext cx="2771775" cy="3444875"/>
        </p:xfrm>
        <a:graphic>
          <a:graphicData uri="http://schemas.openxmlformats.org/presentationml/2006/ole">
            <p:oleObj spid="_x0000_s45067" r:id="rId6" imgW="3646842" imgH="3765612" progId="">
              <p:embed/>
            </p:oleObj>
          </a:graphicData>
        </a:graphic>
      </p:graphicFrame>
      <p:sp>
        <p:nvSpPr>
          <p:cNvPr id="45068" name="Rectangle 24"/>
          <p:cNvSpPr>
            <a:spLocks noChangeArrowheads="1"/>
          </p:cNvSpPr>
          <p:nvPr/>
        </p:nvSpPr>
        <p:spPr bwMode="auto">
          <a:xfrm>
            <a:off x="1700213" y="3224213"/>
            <a:ext cx="3235325" cy="387350"/>
          </a:xfrm>
          <a:prstGeom prst="rect">
            <a:avLst/>
          </a:prstGeom>
          <a:solidFill>
            <a:srgbClr val="CCFFCC"/>
          </a:solidFill>
          <a:ln w="9525">
            <a:noFill/>
            <a:miter lim="800000"/>
            <a:headEnd/>
            <a:tailEnd/>
          </a:ln>
        </p:spPr>
        <p:txBody>
          <a:bodyPr wrap="none" anchor="ctr">
            <a:spAutoFit/>
          </a:bodyPr>
          <a:lstStyle/>
          <a:p>
            <a:pPr>
              <a:lnSpc>
                <a:spcPct val="100000"/>
              </a:lnSpc>
              <a:buFont typeface="Wingdings" pitchFamily="2" charset="2"/>
              <a:buChar char="q"/>
            </a:pPr>
            <a:r>
              <a:rPr lang="zh-CN" altLang="en-US" sz="1800">
                <a:solidFill>
                  <a:schemeClr val="tx1"/>
                </a:solidFill>
              </a:rPr>
              <a:t>  逆变角</a:t>
            </a:r>
            <a:r>
              <a:rPr lang="en-US" altLang="zh-CN" sz="1800" i="1">
                <a:solidFill>
                  <a:schemeClr val="tx1"/>
                </a:solidFill>
              </a:rPr>
              <a:t>β </a:t>
            </a:r>
            <a:r>
              <a:rPr lang="zh-CN" altLang="en-US" sz="1800">
                <a:solidFill>
                  <a:schemeClr val="tx1"/>
                </a:solidFill>
              </a:rPr>
              <a:t>减小，空载转差率</a:t>
            </a:r>
            <a:r>
              <a:rPr lang="en-US" altLang="zh-CN" sz="1800" i="1">
                <a:solidFill>
                  <a:schemeClr val="tx1"/>
                </a:solidFill>
              </a:rPr>
              <a:t>s</a:t>
            </a:r>
            <a:r>
              <a:rPr lang="en-US" altLang="zh-CN" sz="1800" i="1" baseline="-25000">
                <a:solidFill>
                  <a:schemeClr val="tx1"/>
                </a:solidFill>
              </a:rPr>
              <a:t>0  </a:t>
            </a:r>
            <a:r>
              <a:rPr lang="zh-CN" altLang="en-US" sz="1800">
                <a:solidFill>
                  <a:schemeClr val="tx1"/>
                </a:solidFill>
              </a:rPr>
              <a:t>增大</a:t>
            </a:r>
          </a:p>
        </p:txBody>
      </p:sp>
      <p:grpSp>
        <p:nvGrpSpPr>
          <p:cNvPr id="45069" name="Group 30"/>
          <p:cNvGrpSpPr>
            <a:grpSpLocks/>
          </p:cNvGrpSpPr>
          <p:nvPr/>
        </p:nvGrpSpPr>
        <p:grpSpPr bwMode="auto">
          <a:xfrm>
            <a:off x="1685925" y="5097463"/>
            <a:ext cx="3435350" cy="436562"/>
            <a:chOff x="192" y="144"/>
            <a:chExt cx="2164" cy="274"/>
          </a:xfrm>
        </p:grpSpPr>
        <p:graphicFrame>
          <p:nvGraphicFramePr>
            <p:cNvPr id="45070" name="Object 31"/>
            <p:cNvGraphicFramePr>
              <a:graphicFrameLocks/>
            </p:cNvGraphicFramePr>
            <p:nvPr/>
          </p:nvGraphicFramePr>
          <p:xfrm>
            <a:off x="192" y="144"/>
            <a:ext cx="1276" cy="274"/>
          </p:xfrm>
          <a:graphic>
            <a:graphicData uri="http://schemas.openxmlformats.org/presentationml/2006/ole">
              <p:oleObj spid="_x0000_s45070" r:id="rId7" imgW="1155700" imgH="241300" progId="">
                <p:embed/>
              </p:oleObj>
            </a:graphicData>
          </a:graphic>
        </p:graphicFrame>
        <p:sp>
          <p:nvSpPr>
            <p:cNvPr id="45071" name="Text Box 32"/>
            <p:cNvSpPr txBox="1">
              <a:spLocks noChangeArrowheads="1"/>
            </p:cNvSpPr>
            <p:nvPr/>
          </p:nvSpPr>
          <p:spPr bwMode="auto">
            <a:xfrm>
              <a:off x="1440" y="144"/>
              <a:ext cx="916" cy="249"/>
            </a:xfrm>
            <a:prstGeom prst="rect">
              <a:avLst/>
            </a:prstGeom>
            <a:solidFill>
              <a:srgbClr val="CC99FF"/>
            </a:solidFill>
            <a:ln w="9525">
              <a:noFill/>
              <a:miter lim="800000"/>
              <a:headEnd/>
              <a:tailEnd/>
            </a:ln>
          </p:spPr>
          <p:txBody>
            <a:bodyPr wrap="none">
              <a:spAutoFit/>
            </a:bodyPr>
            <a:lstStyle/>
            <a:p>
              <a:pPr>
                <a:lnSpc>
                  <a:spcPct val="100000"/>
                </a:lnSpc>
              </a:pPr>
              <a:r>
                <a:rPr lang="zh-CN" altLang="en-US" sz="2000">
                  <a:solidFill>
                    <a:schemeClr val="tx1"/>
                  </a:solidFill>
                </a:rPr>
                <a:t>电流断续时</a:t>
              </a:r>
            </a:p>
          </p:txBody>
        </p:sp>
      </p:grpSp>
      <p:sp>
        <p:nvSpPr>
          <p:cNvPr id="45072" name="Rectangle 34"/>
          <p:cNvSpPr>
            <a:spLocks noChangeArrowheads="1"/>
          </p:cNvSpPr>
          <p:nvPr/>
        </p:nvSpPr>
        <p:spPr bwMode="auto">
          <a:xfrm>
            <a:off x="1720850" y="5538788"/>
            <a:ext cx="4286250" cy="641350"/>
          </a:xfrm>
          <a:prstGeom prst="rect">
            <a:avLst/>
          </a:prstGeom>
          <a:solidFill>
            <a:srgbClr val="CCFFCC"/>
          </a:solidFill>
          <a:ln w="9525">
            <a:noFill/>
            <a:miter lim="800000"/>
            <a:headEnd/>
            <a:tailEnd/>
          </a:ln>
        </p:spPr>
        <p:txBody>
          <a:bodyPr anchor="ctr">
            <a:spAutoFit/>
          </a:bodyPr>
          <a:lstStyle/>
          <a:p>
            <a:pPr>
              <a:lnSpc>
                <a:spcPct val="100000"/>
              </a:lnSpc>
              <a:buFont typeface="Wingdings" pitchFamily="2" charset="2"/>
              <a:buChar char="q"/>
            </a:pPr>
            <a:r>
              <a:rPr lang="zh-CN" altLang="en-US" sz="1800">
                <a:solidFill>
                  <a:schemeClr val="tx1"/>
                </a:solidFill>
              </a:rPr>
              <a:t>   电流断续后的机械特性将上翘， </a:t>
            </a:r>
            <a:r>
              <a:rPr lang="en-US" altLang="zh-CN" sz="1800" i="1">
                <a:solidFill>
                  <a:schemeClr val="tx1"/>
                </a:solidFill>
              </a:rPr>
              <a:t>S</a:t>
            </a:r>
            <a:r>
              <a:rPr lang="en-US" altLang="zh-CN" sz="1800" i="1" baseline="-25000">
                <a:solidFill>
                  <a:schemeClr val="tx1"/>
                </a:solidFill>
              </a:rPr>
              <a:t>0</a:t>
            </a:r>
            <a:r>
              <a:rPr lang="en-US" altLang="zh-CN" sz="1800" i="1">
                <a:solidFill>
                  <a:schemeClr val="tx1"/>
                </a:solidFill>
              </a:rPr>
              <a:t>  </a:t>
            </a:r>
            <a:r>
              <a:rPr lang="zh-CN" altLang="en-US" sz="1800">
                <a:solidFill>
                  <a:schemeClr val="tx1"/>
                </a:solidFill>
              </a:rPr>
              <a:t>将变小 </a:t>
            </a:r>
          </a:p>
        </p:txBody>
      </p:sp>
      <p:sp>
        <p:nvSpPr>
          <p:cNvPr id="45073" name="Text Box 46"/>
          <p:cNvSpPr txBox="1">
            <a:spLocks noChangeArrowheads="1"/>
          </p:cNvSpPr>
          <p:nvPr/>
        </p:nvSpPr>
        <p:spPr bwMode="auto">
          <a:xfrm>
            <a:off x="0" y="3575050"/>
            <a:ext cx="1670050"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8" action="ppaction://hlinksldjump"/>
              </a:rPr>
              <a:t>8.3</a:t>
            </a:r>
            <a:r>
              <a:rPr lang="zh-CN" altLang="zh-CN" sz="1600">
                <a:solidFill>
                  <a:schemeClr val="tx1"/>
                </a:solidFill>
                <a:hlinkClick r:id="rId8" action="ppaction://hlinksldjump"/>
              </a:rPr>
              <a:t>绕线转子异步电机转子变频串级调速系统</a:t>
            </a:r>
            <a:endParaRPr lang="zh-CN" altLang="en-US" sz="1600">
              <a:solidFill>
                <a:schemeClr val="tx1"/>
              </a:solidFill>
              <a:latin typeface="Times New Roman" pitchFamily="18" charset="0"/>
            </a:endParaRPr>
          </a:p>
        </p:txBody>
      </p:sp>
      <p:sp>
        <p:nvSpPr>
          <p:cNvPr id="45074"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9" action="ppaction://hlinksldjump"/>
              </a:rPr>
              <a:t>8.2</a:t>
            </a:r>
            <a:r>
              <a:rPr lang="zh-CN" altLang="zh-CN" sz="1600">
                <a:solidFill>
                  <a:schemeClr val="tx1"/>
                </a:solidFill>
                <a:hlinkClick r:id="rId9"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45075"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10" action="ppaction://hlinksldjump"/>
              </a:rPr>
              <a:t>8.1</a:t>
            </a:r>
            <a:r>
              <a:rPr lang="zh-CN" altLang="zh-CN" sz="1600">
                <a:solidFill>
                  <a:schemeClr val="tx1"/>
                </a:solidFill>
                <a:latin typeface="宋体" pitchFamily="2" charset="-122"/>
                <a:hlinkClick r:id="rId10" action="ppaction://hlinksldjump"/>
              </a:rPr>
              <a:t>绕线转子异步电机转子变频控制原理</a:t>
            </a:r>
            <a:endParaRPr lang="zh-CN" altLang="en-US" sz="1600">
              <a:solidFill>
                <a:schemeClr val="tx1"/>
              </a:solidFill>
              <a:latin typeface="宋体" pitchFamily="2" charset="-122"/>
            </a:endParaRPr>
          </a:p>
        </p:txBody>
      </p:sp>
      <p:sp>
        <p:nvSpPr>
          <p:cNvPr id="45076"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11" action="ppaction://hlinksldjump"/>
              </a:rPr>
              <a:t>8.4</a:t>
            </a:r>
            <a:r>
              <a:rPr lang="zh-CN" altLang="zh-CN" sz="1600">
                <a:solidFill>
                  <a:schemeClr val="tx1"/>
                </a:solidFill>
                <a:hlinkClick r:id="rId11"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11628"/>
                                        </p:tgtEl>
                                        <p:attrNameLst>
                                          <p:attrName>style.visibility</p:attrName>
                                        </p:attrNameLst>
                                      </p:cBhvr>
                                      <p:to>
                                        <p:strVal val="visible"/>
                                      </p:to>
                                    </p:set>
                                    <p:animEffect transition="in" filter="dissolve">
                                      <p:cBhvr>
                                        <p:cTn id="7" dur="500"/>
                                        <p:tgtEl>
                                          <p:spTgt spid="111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a:xfrm>
            <a:off x="1709738" y="1168400"/>
            <a:ext cx="3436937" cy="355600"/>
          </a:xfrm>
        </p:spPr>
        <p:txBody>
          <a:bodyPr/>
          <a:lstStyle/>
          <a:p>
            <a:pPr eaLnBrk="1" hangingPunct="1">
              <a:buFontTx/>
              <a:buChar char="•"/>
            </a:pPr>
            <a:r>
              <a:rPr lang="zh-CN" altLang="en-US" sz="2000" smtClean="0">
                <a:latin typeface="Times New Roman" pitchFamily="18" charset="0"/>
                <a:ea typeface="宋体" pitchFamily="2" charset="-122"/>
              </a:rPr>
              <a:t> 串级调速时的机械特性图</a:t>
            </a:r>
          </a:p>
        </p:txBody>
      </p:sp>
      <p:pic>
        <p:nvPicPr>
          <p:cNvPr id="614403" name="Picture 3" descr="7z7"/>
          <p:cNvPicPr>
            <a:picLocks noGrp="1" noChangeAspect="1" noChangeArrowheads="1"/>
          </p:cNvPicPr>
          <p:nvPr>
            <p:ph idx="1"/>
          </p:nvPr>
        </p:nvPicPr>
        <p:blipFill>
          <a:blip r:embed="rId2" cstate="print"/>
          <a:srcRect/>
          <a:stretch>
            <a:fillRect/>
          </a:stretch>
        </p:blipFill>
        <p:spPr>
          <a:xfrm>
            <a:off x="1693863" y="2327275"/>
            <a:ext cx="7450137" cy="3549650"/>
          </a:xfrm>
        </p:spPr>
      </p:pic>
      <p:sp>
        <p:nvSpPr>
          <p:cNvPr id="614404" name="Rectangle 4"/>
          <p:cNvSpPr>
            <a:spLocks noChangeArrowheads="1"/>
          </p:cNvSpPr>
          <p:nvPr/>
        </p:nvSpPr>
        <p:spPr bwMode="auto">
          <a:xfrm>
            <a:off x="2212975" y="6015038"/>
            <a:ext cx="6718300" cy="755650"/>
          </a:xfrm>
          <a:prstGeom prst="rect">
            <a:avLst/>
          </a:prstGeom>
          <a:noFill/>
          <a:ln w="9525">
            <a:noFill/>
            <a:miter lim="800000"/>
            <a:headEnd/>
            <a:tailEnd/>
          </a:ln>
        </p:spPr>
        <p:txBody>
          <a:bodyPr wrap="none" lIns="0" tIns="0" rIns="0" bIns="0" anchor="ctr"/>
          <a:lstStyle/>
          <a:p>
            <a:pPr algn="ctr">
              <a:lnSpc>
                <a:spcPct val="100000"/>
              </a:lnSpc>
            </a:pPr>
            <a:r>
              <a:rPr lang="zh-CN" altLang="en-US" sz="2000" dirty="0">
                <a:solidFill>
                  <a:srgbClr val="000009"/>
                </a:solidFill>
                <a:latin typeface="Times New Roman" pitchFamily="18" charset="0"/>
              </a:rPr>
              <a:t>图 异步电动机串级调速时的机械特性</a:t>
            </a:r>
          </a:p>
          <a:p>
            <a:pPr algn="ctr">
              <a:lnSpc>
                <a:spcPct val="100000"/>
              </a:lnSpc>
            </a:pPr>
            <a:r>
              <a:rPr lang="en-US" altLang="zh-CN" sz="2000" dirty="0">
                <a:solidFill>
                  <a:srgbClr val="C00000"/>
                </a:solidFill>
                <a:effectLst>
                  <a:outerShdw blurRad="38100" dist="38100" dir="2700000" algn="tl">
                    <a:srgbClr val="000000">
                      <a:alpha val="43137"/>
                    </a:srgbClr>
                  </a:outerShdw>
                </a:effectLst>
                <a:latin typeface="Times New Roman" pitchFamily="18" charset="0"/>
              </a:rPr>
              <a:t>a) </a:t>
            </a:r>
            <a:r>
              <a:rPr lang="zh-CN" altLang="en-US" sz="2000" dirty="0">
                <a:solidFill>
                  <a:srgbClr val="C00000"/>
                </a:solidFill>
                <a:effectLst>
                  <a:outerShdw blurRad="38100" dist="38100" dir="2700000" algn="tl">
                    <a:srgbClr val="000000">
                      <a:alpha val="43137"/>
                    </a:srgbClr>
                  </a:outerShdw>
                </a:effectLst>
                <a:latin typeface="Times New Roman" pitchFamily="18" charset="0"/>
              </a:rPr>
              <a:t>大电机       </a:t>
            </a:r>
            <a:r>
              <a:rPr lang="en-US" altLang="zh-CN" sz="2000" dirty="0">
                <a:solidFill>
                  <a:srgbClr val="000009"/>
                </a:solidFill>
                <a:latin typeface="Times New Roman" pitchFamily="18" charset="0"/>
              </a:rPr>
              <a:t>b)</a:t>
            </a:r>
            <a:r>
              <a:rPr lang="zh-CN" altLang="en-US" sz="2000" dirty="0">
                <a:solidFill>
                  <a:srgbClr val="000009"/>
                </a:solidFill>
                <a:latin typeface="Times New Roman" pitchFamily="18" charset="0"/>
              </a:rPr>
              <a:t>小电机  </a:t>
            </a:r>
          </a:p>
        </p:txBody>
      </p:sp>
      <p:sp>
        <p:nvSpPr>
          <p:cNvPr id="46084" name="Text Box 46"/>
          <p:cNvSpPr txBox="1">
            <a:spLocks noChangeArrowheads="1"/>
          </p:cNvSpPr>
          <p:nvPr/>
        </p:nvSpPr>
        <p:spPr bwMode="auto">
          <a:xfrm>
            <a:off x="0" y="3575050"/>
            <a:ext cx="1670050"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3" action="ppaction://hlinksldjump"/>
              </a:rPr>
              <a:t>8.3</a:t>
            </a:r>
            <a:r>
              <a:rPr lang="zh-CN" altLang="zh-CN" sz="1600">
                <a:solidFill>
                  <a:schemeClr val="tx1"/>
                </a:solidFill>
                <a:hlinkClick r:id="rId3" action="ppaction://hlinksldjump"/>
              </a:rPr>
              <a:t>绕线转子异步电机转子变频串级调速系统</a:t>
            </a:r>
            <a:endParaRPr lang="zh-CN" altLang="en-US" sz="1600">
              <a:solidFill>
                <a:schemeClr val="tx1"/>
              </a:solidFill>
              <a:latin typeface="Times New Roman" pitchFamily="18" charset="0"/>
            </a:endParaRPr>
          </a:p>
        </p:txBody>
      </p:sp>
      <p:sp>
        <p:nvSpPr>
          <p:cNvPr id="46085"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4" action="ppaction://hlinksldjump"/>
              </a:rPr>
              <a:t>8.2</a:t>
            </a:r>
            <a:r>
              <a:rPr lang="zh-CN" altLang="zh-CN" sz="1600">
                <a:solidFill>
                  <a:schemeClr val="tx1"/>
                </a:solidFill>
                <a:hlinkClick r:id="rId4"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46086"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5" action="ppaction://hlinksldjump"/>
              </a:rPr>
              <a:t>8.1</a:t>
            </a:r>
            <a:r>
              <a:rPr lang="zh-CN" altLang="zh-CN" sz="1600">
                <a:solidFill>
                  <a:schemeClr val="tx1"/>
                </a:solidFill>
                <a:latin typeface="宋体" pitchFamily="2" charset="-122"/>
                <a:hlinkClick r:id="rId5" action="ppaction://hlinksldjump"/>
              </a:rPr>
              <a:t>绕线转子异步电机转子变频控制原理</a:t>
            </a:r>
            <a:endParaRPr lang="zh-CN" altLang="en-US" sz="1600">
              <a:solidFill>
                <a:schemeClr val="tx1"/>
              </a:solidFill>
              <a:latin typeface="宋体" pitchFamily="2" charset="-122"/>
            </a:endParaRPr>
          </a:p>
        </p:txBody>
      </p:sp>
      <p:sp>
        <p:nvSpPr>
          <p:cNvPr id="46087"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6" action="ppaction://hlinksldjump"/>
              </a:rPr>
              <a:t>8.4</a:t>
            </a:r>
            <a:r>
              <a:rPr lang="zh-CN" altLang="zh-CN" sz="1600">
                <a:solidFill>
                  <a:schemeClr val="tx1"/>
                </a:solidFill>
                <a:hlinkClick r:id="rId6"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614403"/>
                                        </p:tgtEl>
                                        <p:attrNameLst>
                                          <p:attrName>style.visibility</p:attrName>
                                        </p:attrNameLst>
                                      </p:cBhvr>
                                      <p:to>
                                        <p:strVal val="visible"/>
                                      </p:to>
                                    </p:set>
                                    <p:anim calcmode="lin" valueType="num">
                                      <p:cBhvr>
                                        <p:cTn id="7" dur="1000" fill="hold"/>
                                        <p:tgtEl>
                                          <p:spTgt spid="614403"/>
                                        </p:tgtEl>
                                        <p:attrNameLst>
                                          <p:attrName>ppt_w</p:attrName>
                                        </p:attrNameLst>
                                      </p:cBhvr>
                                      <p:tavLst>
                                        <p:tav tm="0">
                                          <p:val>
                                            <p:fltVal val="0"/>
                                          </p:val>
                                        </p:tav>
                                        <p:tav tm="100000">
                                          <p:val>
                                            <p:strVal val="#ppt_w"/>
                                          </p:val>
                                        </p:tav>
                                      </p:tavLst>
                                    </p:anim>
                                    <p:anim calcmode="lin" valueType="num">
                                      <p:cBhvr>
                                        <p:cTn id="8" dur="1000" fill="hold"/>
                                        <p:tgtEl>
                                          <p:spTgt spid="614403"/>
                                        </p:tgtEl>
                                        <p:attrNameLst>
                                          <p:attrName>ppt_h</p:attrName>
                                        </p:attrNameLst>
                                      </p:cBhvr>
                                      <p:tavLst>
                                        <p:tav tm="0">
                                          <p:val>
                                            <p:fltVal val="0"/>
                                          </p:val>
                                        </p:tav>
                                        <p:tav tm="100000">
                                          <p:val>
                                            <p:strVal val="#ppt_h"/>
                                          </p:val>
                                        </p:tav>
                                      </p:tavLst>
                                    </p:anim>
                                    <p:anim calcmode="lin" valueType="num">
                                      <p:cBhvr>
                                        <p:cTn id="9" dur="1000" fill="hold"/>
                                        <p:tgtEl>
                                          <p:spTgt spid="61440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14403"/>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3" presetClass="entr" presetSubtype="10" fill="hold" grpId="0" nodeType="afterEffect">
                                  <p:stCondLst>
                                    <p:cond delay="0"/>
                                  </p:stCondLst>
                                  <p:childTnLst>
                                    <p:set>
                                      <p:cBhvr>
                                        <p:cTn id="13" dur="1" fill="hold">
                                          <p:stCondLst>
                                            <p:cond delay="0"/>
                                          </p:stCondLst>
                                        </p:cTn>
                                        <p:tgtEl>
                                          <p:spTgt spid="614404"/>
                                        </p:tgtEl>
                                        <p:attrNameLst>
                                          <p:attrName>style.visibility</p:attrName>
                                        </p:attrNameLst>
                                      </p:cBhvr>
                                      <p:to>
                                        <p:strVal val="visible"/>
                                      </p:to>
                                    </p:set>
                                    <p:animEffect transition="in" filter="blinds(horizontal)">
                                      <p:cBhvr>
                                        <p:cTn id="14" dur="500"/>
                                        <p:tgtEl>
                                          <p:spTgt spid="614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500" name="Rectangle 12"/>
          <p:cNvSpPr>
            <a:spLocks noChangeArrowheads="1"/>
          </p:cNvSpPr>
          <p:nvPr/>
        </p:nvSpPr>
        <p:spPr bwMode="auto">
          <a:xfrm>
            <a:off x="1671638" y="1016000"/>
            <a:ext cx="7472362" cy="2138363"/>
          </a:xfrm>
          <a:prstGeom prst="rect">
            <a:avLst/>
          </a:prstGeom>
          <a:noFill/>
          <a:ln w="9525">
            <a:noFill/>
            <a:miter lim="800000"/>
          </a:ln>
          <a:effectLst/>
        </p:spPr>
        <p:txBody>
          <a:bodyPr lIns="0" tIns="0" rIns="90000" bIns="0"/>
          <a:lstStyle/>
          <a:p>
            <a:pPr algn="just">
              <a:buClr>
                <a:srgbClr val="FF9933"/>
              </a:buClr>
            </a:pPr>
            <a:r>
              <a:rPr lang="zh-CN" altLang="en-US" sz="2000" dirty="0">
                <a:solidFill>
                  <a:srgbClr val="A50021"/>
                </a:solidFill>
                <a:effectLst>
                  <a:outerShdw blurRad="38100" dist="38100" dir="2700000" algn="tl">
                    <a:srgbClr val="C0C0C0"/>
                  </a:outerShdw>
                </a:effectLst>
              </a:rPr>
              <a:t>转差功率的利用：</a:t>
            </a:r>
            <a:r>
              <a:rPr lang="zh-CN" altLang="en-US" sz="2000" dirty="0">
                <a:solidFill>
                  <a:schemeClr val="tx1"/>
                </a:solidFill>
              </a:rPr>
              <a:t>如何处理转差功率在很大程度上影响着调速系统的效率。</a:t>
            </a:r>
            <a:r>
              <a:rPr lang="zh-CN" altLang="en-US" sz="2000" dirty="0">
                <a:solidFill>
                  <a:srgbClr val="0000CC"/>
                </a:solidFill>
                <a:effectLst>
                  <a:outerShdw blurRad="38100" dist="38100" dir="2700000" algn="tl">
                    <a:srgbClr val="000000">
                      <a:alpha val="43137"/>
                    </a:srgbClr>
                  </a:outerShdw>
                </a:effectLst>
              </a:rPr>
              <a:t>要提高调速系统的效率，除了尽量减小转差功率外，还可以考虑如何去利用它。</a:t>
            </a:r>
          </a:p>
          <a:p>
            <a:pPr algn="just">
              <a:buClr>
                <a:srgbClr val="FF9933"/>
              </a:buClr>
            </a:pPr>
            <a:endParaRPr lang="zh-CN" altLang="en-US" sz="800" dirty="0">
              <a:solidFill>
                <a:schemeClr val="tx1"/>
              </a:solidFill>
            </a:endParaRPr>
          </a:p>
          <a:p>
            <a:pPr algn="just">
              <a:buClr>
                <a:srgbClr val="FF9933"/>
              </a:buClr>
            </a:pPr>
            <a:r>
              <a:rPr lang="zh-CN" altLang="en-US" sz="2800" dirty="0">
                <a:solidFill>
                  <a:srgbClr val="A50021"/>
                </a:solidFill>
                <a:effectLst>
                  <a:outerShdw blurRad="38100" dist="38100" dir="2700000" algn="tl">
                    <a:srgbClr val="C0C0C0"/>
                  </a:outerShdw>
                </a:effectLst>
                <a:latin typeface="隶书" pitchFamily="49" charset="-122"/>
                <a:ea typeface="隶书" pitchFamily="49" charset="-122"/>
              </a:rPr>
              <a:t>“双馈”名字的由来：</a:t>
            </a:r>
            <a:r>
              <a:rPr lang="zh-CN" altLang="en-US" sz="2000" dirty="0">
                <a:solidFill>
                  <a:schemeClr val="tx1"/>
                </a:solidFill>
              </a:rPr>
              <a:t>对于绕线型异步电动机，定、转子电路可以同时与外电路相连，转差功率可以从转子输出，也可以向转子馈入，故称作</a:t>
            </a:r>
            <a:r>
              <a:rPr lang="zh-CN" altLang="en-US" sz="2000" dirty="0">
                <a:solidFill>
                  <a:srgbClr val="FF0000"/>
                </a:solidFill>
                <a:effectLst>
                  <a:outerShdw blurRad="38100" dist="38100" dir="2700000" algn="tl">
                    <a:srgbClr val="C0C0C0"/>
                  </a:outerShdw>
                </a:effectLst>
              </a:rPr>
              <a:t>双馈调速系统</a:t>
            </a:r>
            <a:r>
              <a:rPr lang="zh-CN" altLang="en-US" sz="2000" dirty="0">
                <a:solidFill>
                  <a:schemeClr val="tx1"/>
                </a:solidFill>
              </a:rPr>
              <a:t>。 </a:t>
            </a:r>
          </a:p>
        </p:txBody>
      </p:sp>
      <p:sp>
        <p:nvSpPr>
          <p:cNvPr id="447501" name="Rectangle 13"/>
          <p:cNvSpPr>
            <a:spLocks noChangeArrowheads="1"/>
          </p:cNvSpPr>
          <p:nvPr/>
        </p:nvSpPr>
        <p:spPr bwMode="auto">
          <a:xfrm>
            <a:off x="1697038" y="3313113"/>
            <a:ext cx="7459662" cy="1435100"/>
          </a:xfrm>
          <a:prstGeom prst="rect">
            <a:avLst/>
          </a:prstGeom>
          <a:noFill/>
          <a:ln w="9525">
            <a:noFill/>
            <a:miter lim="800000"/>
          </a:ln>
          <a:effectLst/>
        </p:spPr>
        <p:txBody>
          <a:bodyPr lIns="0" tIns="0" rIns="90000" bIns="0"/>
          <a:lstStyle/>
          <a:p>
            <a:pPr algn="just">
              <a:buClr>
                <a:srgbClr val="FF9933"/>
              </a:buClr>
              <a:buFont typeface="Wingdings" panose="05000000000000000000" pitchFamily="2" charset="2"/>
              <a:buNone/>
              <a:defRPr/>
            </a:pPr>
            <a:r>
              <a:rPr lang="zh-CN" altLang="en-US" sz="2800" dirty="0">
                <a:solidFill>
                  <a:srgbClr val="A50021"/>
                </a:solidFill>
                <a:effectLst>
                  <a:outerShdw blurRad="38100" dist="38100" dir="2700000" algn="tl">
                    <a:srgbClr val="C0C0C0"/>
                  </a:outerShdw>
                </a:effectLst>
                <a:latin typeface="隶书" panose="02010509060101010101" pitchFamily="49" charset="-122"/>
                <a:ea typeface="隶书" panose="02010509060101010101" pitchFamily="49" charset="-122"/>
              </a:rPr>
              <a:t>“双馈”的特点：</a:t>
            </a:r>
            <a:r>
              <a:rPr lang="zh-CN" altLang="en-US" sz="2000" dirty="0">
                <a:solidFill>
                  <a:schemeClr val="tx1"/>
                </a:solidFill>
              </a:rPr>
              <a:t>是转差功率可以回馈到电网，也可以由电网馈入。</a:t>
            </a:r>
            <a:r>
              <a:rPr lang="zh-CN" altLang="en-US" sz="2000" dirty="0">
                <a:solidFill>
                  <a:srgbClr val="0000CC"/>
                </a:solidFill>
                <a:effectLst>
                  <a:outerShdw blurRad="38100" dist="38100" dir="2700000" algn="tl">
                    <a:srgbClr val="000000">
                      <a:alpha val="43137"/>
                    </a:srgbClr>
                  </a:outerShdw>
                </a:effectLst>
              </a:rPr>
              <a:t>至于电功率是馈入</a:t>
            </a:r>
            <a:r>
              <a:rPr lang="zh-CN" altLang="en-US" sz="2000" dirty="0" smtClean="0">
                <a:solidFill>
                  <a:srgbClr val="0000CC"/>
                </a:solidFill>
                <a:effectLst>
                  <a:outerShdw blurRad="38100" dist="38100" dir="2700000" algn="tl">
                    <a:srgbClr val="000000">
                      <a:alpha val="43137"/>
                    </a:srgbClr>
                  </a:outerShdw>
                </a:effectLst>
              </a:rPr>
              <a:t>定子绕组或</a:t>
            </a:r>
            <a:r>
              <a:rPr lang="zh-CN" altLang="en-US" sz="2000" dirty="0">
                <a:solidFill>
                  <a:srgbClr val="0000CC"/>
                </a:solidFill>
                <a:effectLst>
                  <a:outerShdw blurRad="38100" dist="38100" dir="2700000" algn="tl">
                    <a:srgbClr val="000000">
                      <a:alpha val="43137"/>
                    </a:srgbClr>
                  </a:outerShdw>
                </a:effectLst>
              </a:rPr>
              <a:t>转子绕组，还是由</a:t>
            </a:r>
            <a:r>
              <a:rPr lang="zh-CN" altLang="en-US" sz="2000" dirty="0" smtClean="0">
                <a:solidFill>
                  <a:srgbClr val="0000CC"/>
                </a:solidFill>
                <a:effectLst>
                  <a:outerShdw blurRad="38100" dist="38100" dir="2700000" algn="tl">
                    <a:srgbClr val="000000">
                      <a:alpha val="43137"/>
                    </a:srgbClr>
                  </a:outerShdw>
                </a:effectLst>
              </a:rPr>
              <a:t>定子绕组或</a:t>
            </a:r>
            <a:r>
              <a:rPr lang="zh-CN" altLang="en-US" sz="2000" dirty="0">
                <a:solidFill>
                  <a:srgbClr val="0000CC"/>
                </a:solidFill>
                <a:effectLst>
                  <a:outerShdw blurRad="38100" dist="38100" dir="2700000" algn="tl">
                    <a:srgbClr val="000000">
                      <a:alpha val="43137"/>
                    </a:srgbClr>
                  </a:outerShdw>
                </a:effectLst>
              </a:rPr>
              <a:t>转子绕组馈出，则要视电动机的</a:t>
            </a:r>
            <a:r>
              <a:rPr lang="zh-CN" altLang="en-US" sz="2000" dirty="0">
                <a:solidFill>
                  <a:srgbClr val="FF0000"/>
                </a:solidFill>
                <a:effectLst>
                  <a:outerShdw blurRad="38100" dist="38100" dir="2700000" algn="tl">
                    <a:srgbClr val="000000">
                      <a:alpha val="43137"/>
                    </a:srgbClr>
                  </a:outerShdw>
                </a:effectLst>
              </a:rPr>
              <a:t>工况</a:t>
            </a:r>
            <a:r>
              <a:rPr lang="zh-CN" altLang="en-US" sz="2000" dirty="0">
                <a:solidFill>
                  <a:srgbClr val="0000CC"/>
                </a:solidFill>
                <a:effectLst>
                  <a:outerShdw blurRad="38100" dist="38100" dir="2700000" algn="tl">
                    <a:srgbClr val="000000">
                      <a:alpha val="43137"/>
                    </a:srgbClr>
                  </a:outerShdw>
                </a:effectLst>
              </a:rPr>
              <a:t>而定。</a:t>
            </a:r>
            <a:r>
              <a:rPr lang="zh-CN" altLang="en-US" sz="2000" dirty="0">
                <a:solidFill>
                  <a:srgbClr val="FF0000"/>
                </a:solidFill>
                <a:effectLst>
                  <a:outerShdw blurRad="38100" dist="38100" dir="2700000" algn="tl">
                    <a:srgbClr val="C0C0C0"/>
                  </a:outerShdw>
                </a:effectLst>
              </a:rPr>
              <a:t>异步电动机由电网供电并以电动状态运行时，它从电网输入（馈入）电功率，而在其轴上输出机械功率给负载，以拖动负载运行</a:t>
            </a:r>
            <a:r>
              <a:rPr lang="zh-CN" altLang="en-US" sz="2000" dirty="0">
                <a:solidFill>
                  <a:schemeClr val="tx1"/>
                </a:solidFill>
              </a:rPr>
              <a:t>。</a:t>
            </a:r>
          </a:p>
        </p:txBody>
      </p:sp>
      <p:sp>
        <p:nvSpPr>
          <p:cNvPr id="447502" name="Rectangle 14"/>
          <p:cNvSpPr>
            <a:spLocks noChangeArrowheads="1"/>
          </p:cNvSpPr>
          <p:nvPr/>
        </p:nvSpPr>
        <p:spPr bwMode="auto">
          <a:xfrm>
            <a:off x="1684338" y="5067300"/>
            <a:ext cx="7459662" cy="1244600"/>
          </a:xfrm>
          <a:prstGeom prst="rect">
            <a:avLst/>
          </a:prstGeom>
          <a:noFill/>
          <a:ln w="9525">
            <a:noFill/>
            <a:miter lim="800000"/>
          </a:ln>
          <a:effectLst/>
        </p:spPr>
        <p:txBody>
          <a:bodyPr lIns="0" tIns="0" rIns="90000" bIns="0"/>
          <a:lstStyle/>
          <a:p>
            <a:pPr algn="just">
              <a:spcBef>
                <a:spcPct val="10000"/>
              </a:spcBef>
              <a:spcAft>
                <a:spcPct val="10000"/>
              </a:spcAft>
              <a:buClr>
                <a:srgbClr val="FF9933"/>
              </a:buClr>
              <a:buFont typeface="Wingdings" panose="05000000000000000000" pitchFamily="2" charset="2"/>
              <a:buNone/>
              <a:defRPr/>
            </a:pPr>
            <a:r>
              <a:rPr lang="zh-CN" altLang="en-US" sz="2800" dirty="0">
                <a:solidFill>
                  <a:srgbClr val="C00000"/>
                </a:solidFill>
                <a:effectLst>
                  <a:outerShdw blurRad="38100" dist="38100" dir="2700000" algn="tl">
                    <a:srgbClr val="C0C0C0"/>
                  </a:outerShdw>
                </a:effectLst>
                <a:latin typeface="隶书" panose="02010509060101010101" pitchFamily="49" charset="-122"/>
                <a:ea typeface="隶书" panose="02010509060101010101" pitchFamily="49" charset="-122"/>
              </a:rPr>
              <a:t>“双馈”</a:t>
            </a:r>
            <a:r>
              <a:rPr lang="zh-CN" altLang="en-US" sz="2800" dirty="0">
                <a:solidFill>
                  <a:srgbClr val="C00000"/>
                </a:solidFill>
                <a:latin typeface="隶书" panose="02010509060101010101" pitchFamily="49" charset="-122"/>
                <a:ea typeface="隶书" panose="02010509060101010101" pitchFamily="49" charset="-122"/>
              </a:rPr>
              <a:t>调速</a:t>
            </a:r>
            <a:r>
              <a:rPr lang="zh-CN" altLang="en-US" sz="2800" dirty="0">
                <a:solidFill>
                  <a:srgbClr val="C00000"/>
                </a:solidFill>
                <a:effectLst>
                  <a:outerShdw blurRad="38100" dist="38100" dir="2700000" algn="tl">
                    <a:srgbClr val="C0C0C0"/>
                  </a:outerShdw>
                </a:effectLst>
                <a:latin typeface="隶书" panose="02010509060101010101" pitchFamily="49" charset="-122"/>
                <a:ea typeface="隶书" panose="02010509060101010101" pitchFamily="49" charset="-122"/>
              </a:rPr>
              <a:t>实质：</a:t>
            </a:r>
            <a:r>
              <a:rPr lang="zh-CN" altLang="en-US" sz="2000" dirty="0">
                <a:solidFill>
                  <a:schemeClr val="tx1"/>
                </a:solidFill>
              </a:rPr>
              <a:t>在双馈调速工作时，绕线型异步电动机定子侧与交流电网直接连接，转子侧与交流电源或外接电动势相连，从电路拓扑结构上看，可认为是在转子绕组回路中</a:t>
            </a:r>
            <a:r>
              <a:rPr lang="zh-CN" altLang="en-US" sz="2000" dirty="0">
                <a:solidFill>
                  <a:srgbClr val="FF0000"/>
                </a:solidFill>
                <a:effectLst>
                  <a:outerShdw blurRad="38100" dist="38100" dir="2700000" algn="tl">
                    <a:srgbClr val="C0C0C0"/>
                  </a:outerShdw>
                </a:effectLst>
              </a:rPr>
              <a:t>附加一个交流电动势，通过控制附加电动势的幅值，实现绕线型异步电动机的调速。</a:t>
            </a:r>
          </a:p>
        </p:txBody>
      </p:sp>
      <p:sp>
        <p:nvSpPr>
          <p:cNvPr id="9220" name="Rectangle 15"/>
          <p:cNvSpPr>
            <a:spLocks noGrp="1" noChangeArrowheads="1"/>
          </p:cNvSpPr>
          <p:nvPr>
            <p:ph type="title"/>
          </p:nvPr>
        </p:nvSpPr>
        <p:spPr>
          <a:xfrm>
            <a:off x="1831975" y="336550"/>
            <a:ext cx="5711825" cy="373063"/>
          </a:xfrm>
        </p:spPr>
        <p:txBody>
          <a:bodyPr/>
          <a:lstStyle/>
          <a:p>
            <a:pPr>
              <a:lnSpc>
                <a:spcPct val="150000"/>
              </a:lnSpc>
              <a:spcBef>
                <a:spcPts val="1800"/>
              </a:spcBef>
            </a:pPr>
            <a:r>
              <a:rPr lang="en-US" altLang="zh-CN" smtClean="0">
                <a:ea typeface="宋体" pitchFamily="2" charset="-122"/>
              </a:rPr>
              <a:t>8.1</a:t>
            </a:r>
            <a:r>
              <a:rPr lang="zh-CN" altLang="zh-CN" smtClean="0">
                <a:ea typeface="宋体" pitchFamily="2" charset="-122"/>
              </a:rPr>
              <a:t>绕线转子异步电机转子变频控制原理</a:t>
            </a:r>
          </a:p>
        </p:txBody>
      </p:sp>
      <p:sp>
        <p:nvSpPr>
          <p:cNvPr id="9221" name="Text Box 46"/>
          <p:cNvSpPr txBox="1">
            <a:spLocks noChangeArrowheads="1"/>
          </p:cNvSpPr>
          <p:nvPr/>
        </p:nvSpPr>
        <p:spPr bwMode="auto">
          <a:xfrm>
            <a:off x="0" y="3575050"/>
            <a:ext cx="1670050"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2" action="ppaction://hlinksldjump"/>
              </a:rPr>
              <a:t>8.3</a:t>
            </a:r>
            <a:r>
              <a:rPr lang="zh-CN" altLang="zh-CN" sz="1600">
                <a:solidFill>
                  <a:schemeClr val="tx1"/>
                </a:solidFill>
                <a:hlinkClick r:id="rId2" action="ppaction://hlinksldjump"/>
              </a:rPr>
              <a:t>绕线转子异步电机转子变频串级调速系统</a:t>
            </a:r>
            <a:endParaRPr lang="zh-CN" altLang="en-US" sz="1600">
              <a:solidFill>
                <a:schemeClr val="tx1"/>
              </a:solidFill>
              <a:latin typeface="Times New Roman" pitchFamily="18" charset="0"/>
            </a:endParaRPr>
          </a:p>
        </p:txBody>
      </p:sp>
      <p:sp>
        <p:nvSpPr>
          <p:cNvPr id="9222"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3" action="ppaction://hlinksldjump"/>
              </a:rPr>
              <a:t>8.2</a:t>
            </a:r>
            <a:r>
              <a:rPr lang="zh-CN" altLang="zh-CN" sz="1600">
                <a:solidFill>
                  <a:schemeClr val="tx1"/>
                </a:solidFill>
                <a:hlinkClick r:id="rId3"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9223" name="Text Box 49"/>
          <p:cNvSpPr txBox="1">
            <a:spLocks noChangeArrowheads="1"/>
          </p:cNvSpPr>
          <p:nvPr/>
        </p:nvSpPr>
        <p:spPr bwMode="auto">
          <a:xfrm>
            <a:off x="0" y="1079500"/>
            <a:ext cx="1687513"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4" action="ppaction://hlinksldjump"/>
              </a:rPr>
              <a:t>8.1</a:t>
            </a:r>
            <a:r>
              <a:rPr lang="zh-CN" altLang="zh-CN" sz="1600">
                <a:solidFill>
                  <a:schemeClr val="tx1"/>
                </a:solidFill>
                <a:latin typeface="宋体" pitchFamily="2" charset="-122"/>
                <a:hlinkClick r:id="rId4" action="ppaction://hlinksldjump"/>
              </a:rPr>
              <a:t>绕线转子异步电机转子变频控制原理</a:t>
            </a:r>
            <a:endParaRPr lang="zh-CN" altLang="en-US" sz="1600">
              <a:solidFill>
                <a:schemeClr val="tx1"/>
              </a:solidFill>
              <a:latin typeface="宋体" pitchFamily="2" charset="-122"/>
            </a:endParaRPr>
          </a:p>
        </p:txBody>
      </p:sp>
      <p:sp>
        <p:nvSpPr>
          <p:cNvPr id="9224"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5" action="ppaction://hlinksldjump"/>
              </a:rPr>
              <a:t>8.4</a:t>
            </a:r>
            <a:r>
              <a:rPr lang="zh-CN" altLang="zh-CN" sz="1600">
                <a:solidFill>
                  <a:schemeClr val="tx1"/>
                </a:solidFill>
                <a:hlinkClick r:id="rId5"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1722438" y="1287463"/>
            <a:ext cx="2689225" cy="579437"/>
          </a:xfrm>
        </p:spPr>
        <p:txBody>
          <a:bodyPr/>
          <a:lstStyle/>
          <a:p>
            <a:pPr eaLnBrk="1" hangingPunct="1"/>
            <a:r>
              <a:rPr lang="en-US" altLang="zh-CN" sz="2000" smtClean="0">
                <a:latin typeface="Times New Roman" pitchFamily="18" charset="0"/>
                <a:ea typeface="宋体" pitchFamily="2" charset="-122"/>
              </a:rPr>
              <a:t>1. </a:t>
            </a:r>
            <a:r>
              <a:rPr lang="zh-CN" altLang="en-US" sz="2000" smtClean="0">
                <a:latin typeface="Times New Roman" pitchFamily="18" charset="0"/>
                <a:ea typeface="宋体" pitchFamily="2" charset="-122"/>
              </a:rPr>
              <a:t>转子整流电路</a:t>
            </a:r>
          </a:p>
        </p:txBody>
      </p:sp>
      <p:pic>
        <p:nvPicPr>
          <p:cNvPr id="616451" name="Picture 3" descr="7z8"/>
          <p:cNvPicPr>
            <a:picLocks noGrp="1" noChangeAspect="1" noChangeArrowheads="1"/>
          </p:cNvPicPr>
          <p:nvPr>
            <p:ph idx="1"/>
          </p:nvPr>
        </p:nvPicPr>
        <p:blipFill>
          <a:blip r:embed="rId2" cstate="print"/>
          <a:srcRect/>
          <a:stretch>
            <a:fillRect/>
          </a:stretch>
        </p:blipFill>
        <p:spPr>
          <a:xfrm>
            <a:off x="1951038" y="1809750"/>
            <a:ext cx="6264275" cy="4210050"/>
          </a:xfrm>
        </p:spPr>
      </p:pic>
      <p:sp>
        <p:nvSpPr>
          <p:cNvPr id="616452" name="Rectangle 4"/>
          <p:cNvSpPr>
            <a:spLocks noChangeArrowheads="1"/>
          </p:cNvSpPr>
          <p:nvPr/>
        </p:nvSpPr>
        <p:spPr bwMode="auto">
          <a:xfrm>
            <a:off x="2124075" y="6216650"/>
            <a:ext cx="7019925" cy="466725"/>
          </a:xfrm>
          <a:prstGeom prst="rect">
            <a:avLst/>
          </a:prstGeom>
          <a:noFill/>
          <a:ln w="9525">
            <a:noFill/>
            <a:miter lim="800000"/>
            <a:headEnd/>
            <a:tailEnd/>
          </a:ln>
        </p:spPr>
        <p:txBody>
          <a:bodyPr wrap="none" lIns="0" tIns="0" rIns="0" bIns="0" anchor="ctr"/>
          <a:lstStyle/>
          <a:p>
            <a:pPr algn="ctr">
              <a:lnSpc>
                <a:spcPct val="100000"/>
              </a:lnSpc>
            </a:pPr>
            <a:r>
              <a:rPr lang="zh-CN" altLang="en-US" sz="2000">
                <a:solidFill>
                  <a:srgbClr val="000009"/>
                </a:solidFill>
                <a:latin typeface="Times New Roman" pitchFamily="18" charset="0"/>
              </a:rPr>
              <a:t>图</a:t>
            </a:r>
            <a:r>
              <a:rPr lang="en-US" altLang="zh-CN" sz="2000">
                <a:solidFill>
                  <a:srgbClr val="000009"/>
                </a:solidFill>
                <a:latin typeface="Times New Roman" pitchFamily="18" charset="0"/>
              </a:rPr>
              <a:t>   </a:t>
            </a:r>
            <a:r>
              <a:rPr lang="zh-CN" altLang="en-US" sz="2000">
                <a:solidFill>
                  <a:srgbClr val="000009"/>
                </a:solidFill>
                <a:latin typeface="Times New Roman" pitchFamily="18" charset="0"/>
              </a:rPr>
              <a:t>转子整流电路</a:t>
            </a:r>
            <a:r>
              <a:rPr lang="zh-CN" altLang="en-US" sz="2400">
                <a:solidFill>
                  <a:srgbClr val="000009"/>
                </a:solidFill>
                <a:latin typeface="Tahoma" pitchFamily="34" charset="0"/>
              </a:rPr>
              <a:t> </a:t>
            </a:r>
          </a:p>
        </p:txBody>
      </p:sp>
      <p:sp>
        <p:nvSpPr>
          <p:cNvPr id="47108" name="Rectangle 5"/>
          <p:cNvSpPr>
            <a:spLocks noChangeArrowheads="1"/>
          </p:cNvSpPr>
          <p:nvPr/>
        </p:nvSpPr>
        <p:spPr bwMode="auto">
          <a:xfrm>
            <a:off x="1755775" y="892175"/>
            <a:ext cx="5864225" cy="420688"/>
          </a:xfrm>
          <a:prstGeom prst="rect">
            <a:avLst/>
          </a:prstGeom>
          <a:noFill/>
          <a:ln w="9525">
            <a:noFill/>
            <a:miter lim="800000"/>
            <a:headEnd/>
            <a:tailEnd/>
          </a:ln>
        </p:spPr>
        <p:txBody>
          <a:bodyPr anchor="b">
            <a:spAutoFit/>
          </a:bodyPr>
          <a:lstStyle/>
          <a:p>
            <a:r>
              <a:rPr lang="en-US" altLang="en-US" sz="2400">
                <a:solidFill>
                  <a:schemeClr val="tx1"/>
                </a:solidFill>
                <a:latin typeface="Times New Roman" pitchFamily="18" charset="0"/>
              </a:rPr>
              <a:t>串级调速的转子整流电路</a:t>
            </a:r>
            <a:endParaRPr lang="zh-CN" altLang="en-US" sz="2400">
              <a:solidFill>
                <a:schemeClr val="tx1"/>
              </a:solidFill>
              <a:latin typeface="Times New Roman" pitchFamily="18" charset="0"/>
            </a:endParaRPr>
          </a:p>
        </p:txBody>
      </p:sp>
      <p:sp>
        <p:nvSpPr>
          <p:cNvPr id="47109" name="Text Box 46"/>
          <p:cNvSpPr txBox="1">
            <a:spLocks noChangeArrowheads="1"/>
          </p:cNvSpPr>
          <p:nvPr/>
        </p:nvSpPr>
        <p:spPr bwMode="auto">
          <a:xfrm>
            <a:off x="0" y="3575050"/>
            <a:ext cx="1670050"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3" action="ppaction://hlinksldjump"/>
              </a:rPr>
              <a:t>8.3</a:t>
            </a:r>
            <a:r>
              <a:rPr lang="zh-CN" altLang="zh-CN" sz="1600">
                <a:solidFill>
                  <a:schemeClr val="tx1"/>
                </a:solidFill>
                <a:hlinkClick r:id="rId3" action="ppaction://hlinksldjump"/>
              </a:rPr>
              <a:t>绕线转子异步电机转子变频串级调速系统</a:t>
            </a:r>
            <a:endParaRPr lang="zh-CN" altLang="en-US" sz="1600">
              <a:solidFill>
                <a:schemeClr val="tx1"/>
              </a:solidFill>
              <a:latin typeface="Times New Roman" pitchFamily="18" charset="0"/>
            </a:endParaRPr>
          </a:p>
        </p:txBody>
      </p:sp>
      <p:sp>
        <p:nvSpPr>
          <p:cNvPr id="47110"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4" action="ppaction://hlinksldjump"/>
              </a:rPr>
              <a:t>8.2</a:t>
            </a:r>
            <a:r>
              <a:rPr lang="zh-CN" altLang="zh-CN" sz="1600">
                <a:solidFill>
                  <a:schemeClr val="tx1"/>
                </a:solidFill>
                <a:hlinkClick r:id="rId4"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47111"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5" action="ppaction://hlinksldjump"/>
              </a:rPr>
              <a:t>8.1</a:t>
            </a:r>
            <a:r>
              <a:rPr lang="zh-CN" altLang="zh-CN" sz="1600">
                <a:solidFill>
                  <a:schemeClr val="tx1"/>
                </a:solidFill>
                <a:latin typeface="宋体" pitchFamily="2" charset="-122"/>
                <a:hlinkClick r:id="rId5" action="ppaction://hlinksldjump"/>
              </a:rPr>
              <a:t>绕线转子异步电机转子变频控制原理</a:t>
            </a:r>
            <a:endParaRPr lang="zh-CN" altLang="en-US" sz="1600">
              <a:solidFill>
                <a:schemeClr val="tx1"/>
              </a:solidFill>
              <a:latin typeface="宋体" pitchFamily="2" charset="-122"/>
            </a:endParaRPr>
          </a:p>
        </p:txBody>
      </p:sp>
      <p:sp>
        <p:nvSpPr>
          <p:cNvPr id="47112"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6" action="ppaction://hlinksldjump"/>
              </a:rPr>
              <a:t>8.4</a:t>
            </a:r>
            <a:r>
              <a:rPr lang="zh-CN" altLang="zh-CN" sz="1600">
                <a:solidFill>
                  <a:schemeClr val="tx1"/>
                </a:solidFill>
                <a:hlinkClick r:id="rId6"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616451"/>
                                        </p:tgtEl>
                                        <p:attrNameLst>
                                          <p:attrName>style.visibility</p:attrName>
                                        </p:attrNameLst>
                                      </p:cBhvr>
                                      <p:to>
                                        <p:strVal val="visible"/>
                                      </p:to>
                                    </p:set>
                                    <p:animEffect transition="in" filter="diamond(in)">
                                      <p:cBhvr>
                                        <p:cTn id="7" dur="500"/>
                                        <p:tgtEl>
                                          <p:spTgt spid="616451"/>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16452"/>
                                        </p:tgtEl>
                                        <p:attrNameLst>
                                          <p:attrName>style.visibility</p:attrName>
                                        </p:attrNameLst>
                                      </p:cBhvr>
                                      <p:to>
                                        <p:strVal val="visible"/>
                                      </p:to>
                                    </p:set>
                                    <p:animEffect transition="in" filter="wipe(down)">
                                      <p:cBhvr>
                                        <p:cTn id="11" dur="500"/>
                                        <p:tgtEl>
                                          <p:spTgt spid="616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45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a:xfrm>
            <a:off x="1709738" y="889000"/>
            <a:ext cx="2459037" cy="323850"/>
          </a:xfrm>
        </p:spPr>
        <p:txBody>
          <a:bodyPr/>
          <a:lstStyle/>
          <a:p>
            <a:pPr eaLnBrk="1" hangingPunct="1"/>
            <a:r>
              <a:rPr lang="zh-CN" altLang="en-US" sz="2000" smtClean="0">
                <a:latin typeface="Times New Roman" pitchFamily="18" charset="0"/>
                <a:ea typeface="宋体" pitchFamily="2" charset="-122"/>
              </a:rPr>
              <a:t> </a:t>
            </a:r>
            <a:r>
              <a:rPr lang="en-US" altLang="zh-CN" sz="2000" smtClean="0">
                <a:latin typeface="Times New Roman" pitchFamily="18" charset="0"/>
                <a:ea typeface="宋体" pitchFamily="2" charset="-122"/>
              </a:rPr>
              <a:t>2.</a:t>
            </a:r>
            <a:r>
              <a:rPr lang="zh-CN" altLang="en-US" sz="2000" smtClean="0">
                <a:latin typeface="Times New Roman" pitchFamily="18" charset="0"/>
                <a:ea typeface="宋体" pitchFamily="2" charset="-122"/>
              </a:rPr>
              <a:t>电路分析</a:t>
            </a:r>
            <a:endParaRPr lang="fr-FR" altLang="zh-CN" sz="2000" smtClean="0">
              <a:latin typeface="Times New Roman" pitchFamily="18" charset="0"/>
              <a:ea typeface="宋体" pitchFamily="2" charset="-122"/>
            </a:endParaRPr>
          </a:p>
        </p:txBody>
      </p:sp>
      <p:graphicFrame>
        <p:nvGraphicFramePr>
          <p:cNvPr id="617475" name="Object 3"/>
          <p:cNvGraphicFramePr>
            <a:graphicFrameLocks/>
          </p:cNvGraphicFramePr>
          <p:nvPr/>
        </p:nvGraphicFramePr>
        <p:xfrm>
          <a:off x="1730375" y="630238"/>
          <a:ext cx="7243763" cy="3382962"/>
        </p:xfrm>
        <a:graphic>
          <a:graphicData uri="http://schemas.openxmlformats.org/presentationml/2006/ole">
            <p:oleObj spid="_x0000_s48130" r:id="rId3" imgW="2676449" imgH="1416406" progId="">
              <p:embed/>
            </p:oleObj>
          </a:graphicData>
        </a:graphic>
      </p:graphicFrame>
      <p:sp>
        <p:nvSpPr>
          <p:cNvPr id="19460" name="AutoShape 4"/>
          <p:cNvSpPr>
            <a:spLocks noChangeArrowheads="1"/>
          </p:cNvSpPr>
          <p:nvPr/>
        </p:nvSpPr>
        <p:spPr bwMode="auto">
          <a:xfrm>
            <a:off x="6375400" y="809625"/>
            <a:ext cx="2592388" cy="371475"/>
          </a:xfrm>
          <a:prstGeom prst="wedgeRoundRectCallout">
            <a:avLst>
              <a:gd name="adj1" fmla="val -68741"/>
              <a:gd name="adj2" fmla="val 130769"/>
              <a:gd name="adj3" fmla="val 16667"/>
            </a:avLst>
          </a:prstGeom>
          <a:noFill/>
          <a:ln w="9525">
            <a:solidFill>
              <a:srgbClr val="00CC00"/>
            </a:solidFill>
            <a:miter lim="800000"/>
            <a:headEnd/>
            <a:tailEnd/>
          </a:ln>
        </p:spPr>
        <p:txBody>
          <a:bodyPr/>
          <a:lstStyle/>
          <a:p>
            <a:pPr marL="3175" indent="-3175" algn="ctr">
              <a:lnSpc>
                <a:spcPct val="100000"/>
              </a:lnSpc>
              <a:spcBef>
                <a:spcPct val="20000"/>
              </a:spcBef>
              <a:buClr>
                <a:schemeClr val="folHlink"/>
              </a:buClr>
              <a:buSzPct val="75000"/>
              <a:buFont typeface="Wingdings" pitchFamily="2" charset="2"/>
              <a:buNone/>
            </a:pPr>
            <a:r>
              <a:rPr lang="zh-CN" altLang="en-US" sz="2000">
                <a:solidFill>
                  <a:schemeClr val="tx2"/>
                </a:solidFill>
                <a:latin typeface="Tahoma" pitchFamily="34" charset="0"/>
              </a:rPr>
              <a:t>换相重叠压降</a:t>
            </a:r>
          </a:p>
        </p:txBody>
      </p:sp>
      <p:sp>
        <p:nvSpPr>
          <p:cNvPr id="19461" name="AutoShape 5"/>
          <p:cNvSpPr/>
          <p:nvPr/>
        </p:nvSpPr>
        <p:spPr>
          <a:xfrm>
            <a:off x="4816475" y="3568700"/>
            <a:ext cx="2089150" cy="376238"/>
          </a:xfrm>
          <a:prstGeom prst="wedgeRoundRectCallout">
            <a:avLst>
              <a:gd name="adj1" fmla="val -137463"/>
              <a:gd name="adj2" fmla="val 12449"/>
              <a:gd name="adj3" fmla="val 16667"/>
            </a:avLst>
          </a:prstGeom>
          <a:noFill/>
          <a:ln w="6350" cap="flat" cmpd="sng">
            <a:solidFill>
              <a:srgbClr val="00CC00"/>
            </a:solidFill>
            <a:prstDash val="solid"/>
            <a:miter/>
            <a:headEnd type="none" w="med" len="med"/>
            <a:tailEnd type="none" w="med" len="med"/>
          </a:ln>
        </p:spPr>
        <p:txBody>
          <a:bodyPr/>
          <a:lstStyle/>
          <a:p>
            <a:pPr marL="3175" indent="-3175">
              <a:spcBef>
                <a:spcPct val="20000"/>
              </a:spcBef>
              <a:buClr>
                <a:schemeClr val="folHlink"/>
              </a:buClr>
              <a:buSzPct val="75000"/>
              <a:buFont typeface="Wingdings" panose="05000000000000000000" pitchFamily="2" charset="2"/>
              <a:buNone/>
              <a:defRPr/>
            </a:pPr>
            <a:r>
              <a:rPr lang="zh-CN" altLang="en-US" sz="2000" noProof="1">
                <a:solidFill>
                  <a:srgbClr val="A50021"/>
                </a:solidFill>
                <a:effectLst>
                  <a:outerShdw blurRad="38100" dist="38100" dir="2700000">
                    <a:srgbClr val="C0C0C0"/>
                  </a:outerShdw>
                </a:effectLst>
                <a:latin typeface="Tahoma" panose="020B0604030504040204" pitchFamily="34" charset="0"/>
                <a:cs typeface="+mn-ea"/>
              </a:rPr>
              <a:t>换相重叠角</a:t>
            </a:r>
            <a:endParaRPr lang="zh-CN" altLang="en-US" sz="2000" noProof="1">
              <a:solidFill>
                <a:srgbClr val="A50021"/>
              </a:solidFill>
              <a:effectLst>
                <a:outerShdw blurRad="38100" dist="38100" dir="2700000">
                  <a:srgbClr val="C0C0C0"/>
                </a:outerShdw>
              </a:effectLst>
              <a:latin typeface="Tahoma" panose="020B0604030504040204" pitchFamily="34" charset="0"/>
            </a:endParaRPr>
          </a:p>
        </p:txBody>
      </p:sp>
      <p:sp>
        <p:nvSpPr>
          <p:cNvPr id="48133" name="Rectangle 6"/>
          <p:cNvSpPr>
            <a:spLocks noChangeArrowheads="1"/>
          </p:cNvSpPr>
          <p:nvPr/>
        </p:nvSpPr>
        <p:spPr bwMode="auto">
          <a:xfrm>
            <a:off x="4284663" y="866775"/>
            <a:ext cx="1555750" cy="366713"/>
          </a:xfrm>
          <a:prstGeom prst="rect">
            <a:avLst/>
          </a:prstGeom>
          <a:noFill/>
          <a:ln w="9525">
            <a:noFill/>
            <a:miter lim="800000"/>
            <a:headEnd/>
            <a:tailEnd/>
          </a:ln>
        </p:spPr>
        <p:txBody>
          <a:bodyPr wrap="none">
            <a:spAutoFit/>
          </a:bodyPr>
          <a:lstStyle/>
          <a:p>
            <a:pPr>
              <a:lnSpc>
                <a:spcPct val="100000"/>
              </a:lnSpc>
            </a:pPr>
            <a:r>
              <a:rPr lang="zh-CN" altLang="en-US" sz="1800">
                <a:solidFill>
                  <a:schemeClr val="tx1"/>
                </a:solidFill>
                <a:latin typeface="Comic Sans MS" pitchFamily="66" charset="0"/>
              </a:rPr>
              <a:t>换相重叠波形</a:t>
            </a:r>
          </a:p>
        </p:txBody>
      </p:sp>
      <p:sp>
        <p:nvSpPr>
          <p:cNvPr id="19472" name="Rectangle 2"/>
          <p:cNvSpPr/>
          <p:nvPr/>
        </p:nvSpPr>
        <p:spPr>
          <a:xfrm>
            <a:off x="1738313" y="4124325"/>
            <a:ext cx="6489700" cy="382588"/>
          </a:xfrm>
          <a:prstGeom prst="rect">
            <a:avLst/>
          </a:prstGeom>
          <a:noFill/>
          <a:ln w="9525">
            <a:noFill/>
            <a:miter/>
          </a:ln>
        </p:spPr>
        <p:txBody>
          <a:bodyPr lIns="0" tIns="0" rIns="90000" bIns="0"/>
          <a:lstStyle>
            <a:lvl1pPr algn="l" rtl="0" fontAlgn="base">
              <a:spcBef>
                <a:spcPct val="0"/>
              </a:spcBef>
              <a:spcAft>
                <a:spcPct val="0"/>
              </a:spcAft>
              <a:buClr>
                <a:srgbClr val="FF9933"/>
              </a:buClr>
              <a:buFont typeface="Wingdings" panose="05000000000000000000" pitchFamily="2" charset="2"/>
              <a:defRPr sz="2000" b="0">
                <a:solidFill>
                  <a:schemeClr val="tx1"/>
                </a:solidFill>
                <a:latin typeface="+mn-lt"/>
                <a:ea typeface="+mn-ea"/>
                <a:cs typeface="+mn-cs"/>
              </a:defRPr>
            </a:lvl1pPr>
            <a:lvl2pPr marL="381000" indent="-192405" algn="l" rtl="0" fontAlgn="base">
              <a:spcBef>
                <a:spcPct val="0"/>
              </a:spcBef>
              <a:spcAft>
                <a:spcPct val="0"/>
              </a:spcAft>
              <a:buClr>
                <a:srgbClr val="FF9933"/>
              </a:buClr>
              <a:buSzPct val="80000"/>
              <a:buFont typeface="Wingdings" panose="05000000000000000000" pitchFamily="2" charset="2"/>
              <a:buChar char="n"/>
              <a:defRPr b="0">
                <a:solidFill>
                  <a:schemeClr val="tx1"/>
                </a:solidFill>
                <a:latin typeface="+mn-lt"/>
              </a:defRPr>
            </a:lvl2pPr>
            <a:lvl3pPr marL="570230" indent="-187325" algn="l" rtl="0" fontAlgn="base">
              <a:spcBef>
                <a:spcPct val="0"/>
              </a:spcBef>
              <a:spcAft>
                <a:spcPct val="0"/>
              </a:spcAft>
              <a:buClr>
                <a:srgbClr val="FF9933"/>
              </a:buClr>
              <a:buSzPct val="80000"/>
              <a:buFont typeface="Wingdings" panose="05000000000000000000" pitchFamily="2" charset="2"/>
              <a:buChar char="n"/>
              <a:defRPr sz="1600" b="0">
                <a:solidFill>
                  <a:schemeClr val="tx1"/>
                </a:solidFill>
                <a:latin typeface="+mn-lt"/>
              </a:defRPr>
            </a:lvl3pPr>
            <a:lvl4pPr marL="757555" indent="-176530" algn="l" rtl="0" fontAlgn="base">
              <a:spcBef>
                <a:spcPct val="0"/>
              </a:spcBef>
              <a:spcAft>
                <a:spcPct val="0"/>
              </a:spcAft>
              <a:buClr>
                <a:srgbClr val="FF9933"/>
              </a:buClr>
              <a:buSzPct val="80000"/>
              <a:buFont typeface="Wingdings" panose="05000000000000000000" pitchFamily="2" charset="2"/>
              <a:buChar char="n"/>
              <a:defRPr sz="1600" b="0">
                <a:solidFill>
                  <a:schemeClr val="tx1"/>
                </a:solidFill>
                <a:latin typeface="+mn-lt"/>
              </a:defRPr>
            </a:lvl4pPr>
            <a:lvl5pPr marL="951230" indent="-192405" algn="l" rtl="0" fontAlgn="base">
              <a:spcBef>
                <a:spcPct val="0"/>
              </a:spcBef>
              <a:spcAft>
                <a:spcPct val="0"/>
              </a:spcAft>
              <a:buClr>
                <a:srgbClr val="FF9933"/>
              </a:buClr>
              <a:buSzPct val="80000"/>
              <a:buFont typeface="Wingdings" panose="05000000000000000000" pitchFamily="2" charset="2"/>
              <a:buChar char="n"/>
              <a:defRPr sz="1600" b="0">
                <a:solidFill>
                  <a:schemeClr val="tx1"/>
                </a:solidFill>
                <a:latin typeface="+mn-lt"/>
              </a:defRPr>
            </a:lvl5pPr>
          </a:lstStyle>
          <a:p>
            <a:pPr>
              <a:defRPr/>
            </a:pPr>
            <a:r>
              <a:rPr lang="zh-CN" altLang="en-US" noProof="1">
                <a:ea typeface="宋体" panose="02010600030101010101" pitchFamily="2" charset="-122"/>
              </a:rPr>
              <a:t> </a:t>
            </a:r>
            <a:r>
              <a:rPr lang="zh-CN" altLang="en-US" noProof="1">
                <a:latin typeface="Times New Roman" panose="02020603050405020304" pitchFamily="18" charset="0"/>
                <a:ea typeface="宋体" panose="02010600030101010101" pitchFamily="2" charset="-122"/>
              </a:rPr>
              <a:t>根据</a:t>
            </a:r>
            <a:r>
              <a:rPr lang="en-US" altLang="zh-CN" noProof="1">
                <a:latin typeface="Times New Roman" panose="02020603050405020304" pitchFamily="18" charset="0"/>
                <a:ea typeface="宋体" panose="02010600030101010101" pitchFamily="2" charset="-122"/>
              </a:rPr>
              <a:t>《</a:t>
            </a:r>
            <a:r>
              <a:rPr lang="zh-CN" altLang="en-US" noProof="1">
                <a:latin typeface="Times New Roman" panose="02020603050405020304" pitchFamily="18" charset="0"/>
                <a:ea typeface="宋体" panose="02010600030101010101" pitchFamily="2" charset="-122"/>
              </a:rPr>
              <a:t>电力电子技术</a:t>
            </a:r>
            <a:r>
              <a:rPr lang="en-US" altLang="zh-CN" noProof="1">
                <a:latin typeface="Times New Roman" panose="02020603050405020304" pitchFamily="18" charset="0"/>
                <a:ea typeface="宋体" panose="02010600030101010101" pitchFamily="2" charset="-122"/>
              </a:rPr>
              <a:t>》</a:t>
            </a:r>
            <a:r>
              <a:rPr lang="zh-CN" altLang="en-US" noProof="1">
                <a:latin typeface="Times New Roman" panose="02020603050405020304" pitchFamily="18" charset="0"/>
                <a:ea typeface="宋体" panose="02010600030101010101" pitchFamily="2" charset="-122"/>
              </a:rPr>
              <a:t>中介绍的理论，</a:t>
            </a:r>
            <a:r>
              <a:rPr lang="zh-CN" altLang="en-US" noProof="1">
                <a:solidFill>
                  <a:srgbClr val="A50021"/>
                </a:solidFill>
                <a:effectLst>
                  <a:outerShdw blurRad="38100" dist="38100" dir="2700000">
                    <a:srgbClr val="C0C0C0"/>
                  </a:outerShdw>
                </a:effectLst>
                <a:latin typeface="Times New Roman" panose="02020603050405020304" pitchFamily="18" charset="0"/>
                <a:ea typeface="宋体" panose="02010600030101010101" pitchFamily="2" charset="-122"/>
              </a:rPr>
              <a:t>换相重叠角</a:t>
            </a:r>
            <a:r>
              <a:rPr lang="zh-CN" altLang="en-US" noProof="1">
                <a:latin typeface="Times New Roman" panose="02020603050405020304" pitchFamily="18" charset="0"/>
                <a:ea typeface="宋体" panose="02010600030101010101" pitchFamily="2" charset="-122"/>
              </a:rPr>
              <a:t>为</a:t>
            </a:r>
          </a:p>
        </p:txBody>
      </p:sp>
      <p:sp>
        <p:nvSpPr>
          <p:cNvPr id="19473" name="Rectangle 3"/>
          <p:cNvSpPr/>
          <p:nvPr/>
        </p:nvSpPr>
        <p:spPr>
          <a:xfrm>
            <a:off x="1738313" y="3886200"/>
            <a:ext cx="2335212" cy="274638"/>
          </a:xfrm>
          <a:prstGeom prst="rect">
            <a:avLst/>
          </a:prstGeom>
          <a:noFill/>
          <a:ln w="9525">
            <a:noFill/>
            <a:miter/>
          </a:ln>
        </p:spPr>
        <p:txBody>
          <a:bodyPr lIns="0" tIns="0" bIns="0" anchor="b">
            <a:spAutoFit/>
          </a:bodyPr>
          <a:lstStyle>
            <a:lvl1pPr algn="l" rtl="0" fontAlgn="base">
              <a:lnSpc>
                <a:spcPct val="90000"/>
              </a:lnSpc>
              <a:spcBef>
                <a:spcPct val="0"/>
              </a:spcBef>
              <a:spcAft>
                <a:spcPct val="0"/>
              </a:spcAft>
              <a:defRPr sz="2400" b="0">
                <a:solidFill>
                  <a:schemeClr val="tx1"/>
                </a:solidFill>
                <a:latin typeface="+mj-lt"/>
                <a:ea typeface="+mj-ea"/>
                <a:cs typeface="+mj-cs"/>
              </a:defRPr>
            </a:lvl1pPr>
            <a:lvl2pPr algn="l" rtl="0" fontAlgn="base">
              <a:lnSpc>
                <a:spcPct val="90000"/>
              </a:lnSpc>
              <a:spcBef>
                <a:spcPct val="0"/>
              </a:spcBef>
              <a:spcAft>
                <a:spcPct val="0"/>
              </a:spcAft>
              <a:defRPr sz="2400" b="0">
                <a:solidFill>
                  <a:schemeClr val="tx1"/>
                </a:solidFill>
                <a:latin typeface="Arial" panose="020B0604020202020204" pitchFamily="34" charset="0"/>
              </a:defRPr>
            </a:lvl2pPr>
            <a:lvl3pPr algn="l" rtl="0" fontAlgn="base">
              <a:lnSpc>
                <a:spcPct val="90000"/>
              </a:lnSpc>
              <a:spcBef>
                <a:spcPct val="0"/>
              </a:spcBef>
              <a:spcAft>
                <a:spcPct val="0"/>
              </a:spcAft>
              <a:defRPr sz="2400" b="0">
                <a:solidFill>
                  <a:schemeClr val="tx1"/>
                </a:solidFill>
                <a:latin typeface="Arial" panose="020B0604020202020204" pitchFamily="34" charset="0"/>
              </a:defRPr>
            </a:lvl3pPr>
            <a:lvl4pPr algn="l" rtl="0" fontAlgn="base">
              <a:lnSpc>
                <a:spcPct val="90000"/>
              </a:lnSpc>
              <a:spcBef>
                <a:spcPct val="0"/>
              </a:spcBef>
              <a:spcAft>
                <a:spcPct val="0"/>
              </a:spcAft>
              <a:defRPr sz="2400" b="0">
                <a:solidFill>
                  <a:schemeClr val="tx1"/>
                </a:solidFill>
                <a:latin typeface="Arial" panose="020B0604020202020204" pitchFamily="34" charset="0"/>
              </a:defRPr>
            </a:lvl4pPr>
            <a:lvl5pPr algn="l" rtl="0" fontAlgn="base">
              <a:lnSpc>
                <a:spcPct val="90000"/>
              </a:lnSpc>
              <a:spcBef>
                <a:spcPct val="0"/>
              </a:spcBef>
              <a:spcAft>
                <a:spcPct val="0"/>
              </a:spcAft>
              <a:defRPr sz="2400" b="0">
                <a:solidFill>
                  <a:schemeClr val="tx1"/>
                </a:solidFill>
                <a:latin typeface="Arial" panose="020B0604020202020204" pitchFamily="34" charset="0"/>
              </a:defRPr>
            </a:lvl5pPr>
          </a:lstStyle>
          <a:p>
            <a:pPr>
              <a:buClr>
                <a:schemeClr val="folHlink"/>
              </a:buClr>
              <a:buSzPct val="75000"/>
              <a:buFont typeface="Wingdings" panose="05000000000000000000" pitchFamily="2" charset="2"/>
              <a:buChar char="n"/>
              <a:defRPr/>
            </a:pPr>
            <a:r>
              <a:rPr lang="zh-CN" altLang="en-US" sz="2000" b="1" noProof="1">
                <a:solidFill>
                  <a:srgbClr val="A50021"/>
                </a:solidFill>
                <a:effectLst>
                  <a:outerShdw blurRad="38100" dist="38100" dir="2700000">
                    <a:srgbClr val="C0C0C0"/>
                  </a:outerShdw>
                </a:effectLst>
                <a:latin typeface="Times New Roman" panose="02020603050405020304" pitchFamily="18" charset="0"/>
                <a:ea typeface="宋体" panose="02010600030101010101" pitchFamily="2" charset="-122"/>
              </a:rPr>
              <a:t> 换相重叠角定义</a:t>
            </a:r>
          </a:p>
        </p:txBody>
      </p:sp>
      <p:graphicFrame>
        <p:nvGraphicFramePr>
          <p:cNvPr id="48136" name="Object 5"/>
          <p:cNvGraphicFramePr>
            <a:graphicFrameLocks/>
          </p:cNvGraphicFramePr>
          <p:nvPr/>
        </p:nvGraphicFramePr>
        <p:xfrm>
          <a:off x="2133600" y="4356100"/>
          <a:ext cx="5213350" cy="850900"/>
        </p:xfrm>
        <a:graphic>
          <a:graphicData uri="http://schemas.openxmlformats.org/presentationml/2006/ole">
            <p:oleObj spid="_x0000_s48136" r:id="rId4" imgW="2832100" imgH="508000" progId="">
              <p:embed/>
            </p:oleObj>
          </a:graphicData>
        </a:graphic>
      </p:graphicFrame>
      <p:sp>
        <p:nvSpPr>
          <p:cNvPr id="48137" name="Text Box 7"/>
          <p:cNvSpPr txBox="1">
            <a:spLocks noChangeArrowheads="1"/>
          </p:cNvSpPr>
          <p:nvPr/>
        </p:nvSpPr>
        <p:spPr bwMode="auto">
          <a:xfrm>
            <a:off x="1663700" y="5065713"/>
            <a:ext cx="7308850" cy="396875"/>
          </a:xfrm>
          <a:prstGeom prst="rect">
            <a:avLst/>
          </a:prstGeom>
          <a:noFill/>
          <a:ln w="9525">
            <a:noFill/>
            <a:miter lim="800000"/>
            <a:headEnd/>
            <a:tailEnd/>
          </a:ln>
        </p:spPr>
        <p:txBody>
          <a:bodyPr>
            <a:spAutoFit/>
          </a:bodyPr>
          <a:lstStyle/>
          <a:p>
            <a:pPr marL="3175" indent="-3175">
              <a:lnSpc>
                <a:spcPct val="100000"/>
              </a:lnSpc>
              <a:spcBef>
                <a:spcPct val="20000"/>
              </a:spcBef>
              <a:buClr>
                <a:schemeClr val="folHlink"/>
              </a:buClr>
              <a:buSzPct val="75000"/>
              <a:buFont typeface="Wingdings" pitchFamily="2" charset="2"/>
              <a:buNone/>
            </a:pPr>
            <a:r>
              <a:rPr lang="zh-CN" altLang="en-US" sz="2000">
                <a:solidFill>
                  <a:schemeClr val="tx1"/>
                </a:solidFill>
                <a:latin typeface="Tahoma" pitchFamily="34" charset="0"/>
              </a:rPr>
              <a:t>其中   </a:t>
            </a:r>
            <a:r>
              <a:rPr lang="en-US" altLang="zh-CN" sz="2000">
                <a:solidFill>
                  <a:schemeClr val="tx1"/>
                </a:solidFill>
                <a:latin typeface="Times New Roman" pitchFamily="18" charset="0"/>
              </a:rPr>
              <a:t>X</a:t>
            </a:r>
            <a:r>
              <a:rPr lang="en-US" altLang="zh-CN" sz="2000" baseline="-25000">
                <a:solidFill>
                  <a:schemeClr val="tx1"/>
                </a:solidFill>
                <a:latin typeface="Times New Roman" pitchFamily="18" charset="0"/>
              </a:rPr>
              <a:t>D0 </a:t>
            </a:r>
            <a:r>
              <a:rPr lang="en-US" altLang="zh-CN" sz="2000">
                <a:solidFill>
                  <a:schemeClr val="tx1"/>
                </a:solidFill>
                <a:latin typeface="Times New Roman" pitchFamily="18" charset="0"/>
              </a:rPr>
              <a:t>—</a:t>
            </a:r>
            <a:r>
              <a:rPr lang="en-US" altLang="zh-CN" sz="2000">
                <a:solidFill>
                  <a:schemeClr val="tx1"/>
                </a:solidFill>
                <a:latin typeface="Tahoma" pitchFamily="34" charset="0"/>
              </a:rPr>
              <a:t> </a:t>
            </a:r>
            <a:r>
              <a:rPr lang="en-US" altLang="zh-CN" sz="2000" i="1">
                <a:solidFill>
                  <a:schemeClr val="tx1"/>
                </a:solidFill>
                <a:latin typeface="Times New Roman" pitchFamily="18" charset="0"/>
              </a:rPr>
              <a:t>s </a:t>
            </a:r>
            <a:r>
              <a:rPr lang="en-US" altLang="zh-CN" sz="2000">
                <a:solidFill>
                  <a:schemeClr val="tx1"/>
                </a:solidFill>
                <a:latin typeface="Times New Roman" pitchFamily="18" charset="0"/>
              </a:rPr>
              <a:t>= 1</a:t>
            </a:r>
            <a:r>
              <a:rPr lang="zh-CN" altLang="en-US" sz="2000">
                <a:solidFill>
                  <a:schemeClr val="tx1"/>
                </a:solidFill>
                <a:latin typeface="Tahoma" pitchFamily="34" charset="0"/>
              </a:rPr>
              <a:t>时折算到转子侧的电动机定子和转子每相漏抗。</a:t>
            </a:r>
          </a:p>
        </p:txBody>
      </p:sp>
      <p:sp>
        <p:nvSpPr>
          <p:cNvPr id="618504" name="Rectangle 8"/>
          <p:cNvSpPr>
            <a:spLocks noChangeArrowheads="1"/>
          </p:cNvSpPr>
          <p:nvPr/>
        </p:nvSpPr>
        <p:spPr bwMode="auto">
          <a:xfrm>
            <a:off x="1693863" y="5446713"/>
            <a:ext cx="7450137" cy="1431925"/>
          </a:xfrm>
          <a:prstGeom prst="rect">
            <a:avLst/>
          </a:prstGeom>
          <a:noFill/>
          <a:ln w="9525">
            <a:noFill/>
            <a:miter lim="800000"/>
          </a:ln>
          <a:effectLst/>
        </p:spPr>
        <p:txBody>
          <a:bodyPr>
            <a:spAutoFit/>
          </a:bodyPr>
          <a:lstStyle/>
          <a:p>
            <a:pPr>
              <a:lnSpc>
                <a:spcPct val="110000"/>
              </a:lnSpc>
              <a:spcBef>
                <a:spcPct val="20000"/>
              </a:spcBef>
              <a:buFont typeface="Arial" pitchFamily="34" charset="0"/>
              <a:buChar char="•"/>
              <a:defRPr/>
            </a:pPr>
            <a:r>
              <a:rPr lang="zh-CN" altLang="en-US" sz="2000" noProof="1">
                <a:solidFill>
                  <a:schemeClr val="tx1"/>
                </a:solidFill>
                <a:latin typeface="Comic Sans MS" panose="030F0702030302020204" pitchFamily="66" charset="0"/>
                <a:cs typeface="+mn-ea"/>
              </a:rPr>
              <a:t>当电流 </a:t>
            </a:r>
            <a:r>
              <a:rPr lang="en-US" altLang="zh-CN" sz="2000" i="1" noProof="1">
                <a:solidFill>
                  <a:schemeClr val="tx1"/>
                </a:solidFill>
                <a:latin typeface="Comic Sans MS" panose="030F0702030302020204" pitchFamily="66" charset="0"/>
                <a:cs typeface="+mn-ea"/>
              </a:rPr>
              <a:t>I</a:t>
            </a:r>
            <a:r>
              <a:rPr lang="en-US" altLang="zh-CN" sz="2000" baseline="-25000" noProof="1">
                <a:solidFill>
                  <a:schemeClr val="tx1"/>
                </a:solidFill>
                <a:latin typeface="Comic Sans MS" panose="030F0702030302020204" pitchFamily="66" charset="0"/>
                <a:cs typeface="+mn-ea"/>
              </a:rPr>
              <a:t>d</a:t>
            </a:r>
            <a:r>
              <a:rPr lang="en-US" altLang="zh-CN" sz="2000" noProof="1">
                <a:solidFill>
                  <a:schemeClr val="tx1"/>
                </a:solidFill>
                <a:latin typeface="Comic Sans MS" panose="030F0702030302020204" pitchFamily="66" charset="0"/>
                <a:cs typeface="+mn-ea"/>
              </a:rPr>
              <a:t> </a:t>
            </a:r>
            <a:r>
              <a:rPr lang="zh-CN" altLang="en-US" sz="2000" noProof="1">
                <a:solidFill>
                  <a:schemeClr val="tx1"/>
                </a:solidFill>
                <a:latin typeface="Comic Sans MS" panose="030F0702030302020204" pitchFamily="66" charset="0"/>
                <a:cs typeface="+mn-ea"/>
              </a:rPr>
              <a:t>增大到按上式计算出来的 </a:t>
            </a:r>
            <a:r>
              <a:rPr lang="zh-CN" altLang="en-US" sz="2000" i="1" noProof="1">
                <a:solidFill>
                  <a:schemeClr val="tx1"/>
                </a:solidFill>
                <a:latin typeface="Comic Sans MS" panose="030F0702030302020204" pitchFamily="66" charset="0"/>
                <a:cs typeface="+mn-ea"/>
                <a:sym typeface="Symbol" panose="05050102010706020507" pitchFamily="18" charset="2"/>
              </a:rPr>
              <a:t>  </a:t>
            </a:r>
            <a:r>
              <a:rPr lang="zh-CN" altLang="en-US" sz="2000" noProof="1">
                <a:solidFill>
                  <a:schemeClr val="tx1"/>
                </a:solidFill>
                <a:latin typeface="Comic Sans MS" panose="030F0702030302020204" pitchFamily="66" charset="0"/>
                <a:cs typeface="+mn-ea"/>
              </a:rPr>
              <a:t>角大于</a:t>
            </a:r>
            <a:r>
              <a:rPr lang="en-US" altLang="zh-CN" sz="2000" noProof="1">
                <a:solidFill>
                  <a:schemeClr val="tx1"/>
                </a:solidFill>
                <a:latin typeface="Comic Sans MS" panose="030F0702030302020204" pitchFamily="66" charset="0"/>
                <a:cs typeface="+mn-ea"/>
              </a:rPr>
              <a:t>60°</a:t>
            </a:r>
            <a:r>
              <a:rPr lang="zh-CN" altLang="en-US" sz="2000" noProof="1">
                <a:solidFill>
                  <a:schemeClr val="tx1"/>
                </a:solidFill>
                <a:latin typeface="Comic Sans MS" panose="030F0702030302020204" pitchFamily="66" charset="0"/>
                <a:cs typeface="+mn-ea"/>
              </a:rPr>
              <a:t>时，器件在自然换相点处未能结束换流，从而迫使本该在自然换相点换流的器件推迟换流，出现了</a:t>
            </a:r>
            <a:r>
              <a:rPr lang="zh-CN" altLang="en-US" sz="2000" noProof="1">
                <a:solidFill>
                  <a:schemeClr val="tx2"/>
                </a:solidFill>
                <a:latin typeface="Comic Sans MS" panose="030F0702030302020204" pitchFamily="66" charset="0"/>
                <a:cs typeface="+mn-ea"/>
              </a:rPr>
              <a:t>强迫延迟换相现象</a:t>
            </a:r>
            <a:r>
              <a:rPr lang="zh-CN" altLang="en-US" sz="2000" noProof="1">
                <a:solidFill>
                  <a:schemeClr val="tx1"/>
                </a:solidFill>
                <a:latin typeface="Comic Sans MS" panose="030F0702030302020204" pitchFamily="66" charset="0"/>
                <a:cs typeface="+mn-ea"/>
              </a:rPr>
              <a:t>，所延迟的角度称作</a:t>
            </a:r>
            <a:r>
              <a:rPr lang="zh-CN" altLang="en-US" sz="2000" noProof="1">
                <a:solidFill>
                  <a:srgbClr val="A50021"/>
                </a:solidFill>
                <a:effectLst>
                  <a:outerShdw blurRad="38100" dist="38100" dir="2700000">
                    <a:srgbClr val="C0C0C0"/>
                  </a:outerShdw>
                </a:effectLst>
                <a:latin typeface="隶书" panose="02010509060101010101" pitchFamily="49" charset="-122"/>
                <a:ea typeface="隶书" panose="02010509060101010101" pitchFamily="49" charset="-122"/>
                <a:cs typeface="+mn-ea"/>
              </a:rPr>
              <a:t>强迫延时换相角 </a:t>
            </a:r>
            <a:r>
              <a:rPr lang="zh-CN" altLang="en-US" sz="2000" i="1" noProof="1">
                <a:solidFill>
                  <a:srgbClr val="A50021"/>
                </a:solidFill>
                <a:effectLst>
                  <a:outerShdw blurRad="38100" dist="38100" dir="2700000">
                    <a:srgbClr val="C0C0C0"/>
                  </a:outerShdw>
                </a:effectLst>
                <a:latin typeface="Comic Sans MS" panose="030F0702030302020204" pitchFamily="66" charset="0"/>
                <a:cs typeface="+mn-ea"/>
                <a:sym typeface="Symbol" panose="05050102010706020507" pitchFamily="18" charset="2"/>
              </a:rPr>
              <a:t></a:t>
            </a:r>
            <a:r>
              <a:rPr lang="en-US" altLang="zh-CN" sz="2000" baseline="-25000" noProof="1">
                <a:solidFill>
                  <a:srgbClr val="A50021"/>
                </a:solidFill>
                <a:effectLst>
                  <a:outerShdw blurRad="38100" dist="38100" dir="2700000">
                    <a:srgbClr val="C0C0C0"/>
                  </a:outerShdw>
                </a:effectLst>
                <a:latin typeface="Comic Sans MS" panose="030F0702030302020204" pitchFamily="66" charset="0"/>
                <a:cs typeface="+mn-ea"/>
                <a:sym typeface="Symbol" panose="05050102010706020507" pitchFamily="18" charset="2"/>
              </a:rPr>
              <a:t>p</a:t>
            </a:r>
            <a:r>
              <a:rPr lang="en-US" altLang="zh-CN" sz="2000" noProof="1">
                <a:solidFill>
                  <a:schemeClr val="tx1"/>
                </a:solidFill>
                <a:latin typeface="Comic Sans MS" panose="030F0702030302020204" pitchFamily="66" charset="0"/>
                <a:cs typeface="+mn-ea"/>
                <a:sym typeface="Symbol" panose="05050102010706020507" pitchFamily="18" charset="2"/>
              </a:rPr>
              <a:t> </a:t>
            </a:r>
            <a:r>
              <a:rPr lang="zh-CN" altLang="en-US" sz="2000" noProof="1">
                <a:solidFill>
                  <a:schemeClr val="tx1"/>
                </a:solidFill>
                <a:latin typeface="Comic Sans MS" panose="030F0702030302020204" pitchFamily="66" charset="0"/>
                <a:cs typeface="+mn-ea"/>
              </a:rPr>
              <a:t>。</a:t>
            </a:r>
            <a:endParaRPr lang="zh-CN" altLang="en-US" sz="2000" noProof="1">
              <a:solidFill>
                <a:schemeClr val="tx1"/>
              </a:solidFill>
              <a:latin typeface="Comic Sans MS" panose="030F0702030302020204" pitchFamily="66" charset="0"/>
            </a:endParaRPr>
          </a:p>
        </p:txBody>
      </p:sp>
      <p:sp>
        <p:nvSpPr>
          <p:cNvPr id="48139" name="Text Box 46"/>
          <p:cNvSpPr txBox="1">
            <a:spLocks noChangeArrowheads="1"/>
          </p:cNvSpPr>
          <p:nvPr/>
        </p:nvSpPr>
        <p:spPr bwMode="auto">
          <a:xfrm>
            <a:off x="0" y="3575050"/>
            <a:ext cx="1670050"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5" action="ppaction://hlinksldjump"/>
              </a:rPr>
              <a:t>8.3</a:t>
            </a:r>
            <a:r>
              <a:rPr lang="zh-CN" altLang="zh-CN" sz="1600">
                <a:solidFill>
                  <a:schemeClr val="tx1"/>
                </a:solidFill>
                <a:hlinkClick r:id="rId5" action="ppaction://hlinksldjump"/>
              </a:rPr>
              <a:t>绕线转子异步电机转子变频串级调速系统</a:t>
            </a:r>
            <a:endParaRPr lang="zh-CN" altLang="en-US" sz="1600">
              <a:solidFill>
                <a:schemeClr val="tx1"/>
              </a:solidFill>
              <a:latin typeface="Times New Roman" pitchFamily="18" charset="0"/>
            </a:endParaRPr>
          </a:p>
        </p:txBody>
      </p:sp>
      <p:sp>
        <p:nvSpPr>
          <p:cNvPr id="48140"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6" action="ppaction://hlinksldjump"/>
              </a:rPr>
              <a:t>8.2</a:t>
            </a:r>
            <a:r>
              <a:rPr lang="zh-CN" altLang="zh-CN" sz="1600">
                <a:solidFill>
                  <a:schemeClr val="tx1"/>
                </a:solidFill>
                <a:hlinkClick r:id="rId6"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48141"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7" action="ppaction://hlinksldjump"/>
              </a:rPr>
              <a:t>8.1</a:t>
            </a:r>
            <a:r>
              <a:rPr lang="zh-CN" altLang="zh-CN" sz="1600">
                <a:solidFill>
                  <a:schemeClr val="tx1"/>
                </a:solidFill>
                <a:latin typeface="宋体" pitchFamily="2" charset="-122"/>
                <a:hlinkClick r:id="rId7" action="ppaction://hlinksldjump"/>
              </a:rPr>
              <a:t>绕线转子异步电机转子变频控制原理</a:t>
            </a:r>
            <a:endParaRPr lang="zh-CN" altLang="en-US" sz="1600">
              <a:solidFill>
                <a:schemeClr val="tx1"/>
              </a:solidFill>
              <a:latin typeface="宋体" pitchFamily="2" charset="-122"/>
            </a:endParaRPr>
          </a:p>
        </p:txBody>
      </p:sp>
      <p:sp>
        <p:nvSpPr>
          <p:cNvPr id="48142"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8" action="ppaction://hlinksldjump"/>
              </a:rPr>
              <a:t>8.4</a:t>
            </a:r>
            <a:r>
              <a:rPr lang="zh-CN" altLang="zh-CN" sz="1600">
                <a:solidFill>
                  <a:schemeClr val="tx1"/>
                </a:solidFill>
                <a:hlinkClick r:id="rId8"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7475"/>
                                        </p:tgtEl>
                                        <p:attrNameLst>
                                          <p:attrName>style.visibility</p:attrName>
                                        </p:attrNameLst>
                                      </p:cBhvr>
                                      <p:to>
                                        <p:strVal val="visible"/>
                                      </p:to>
                                    </p:set>
                                    <p:animEffect transition="in" filter="wipe(left)">
                                      <p:cBhvr>
                                        <p:cTn id="7" dur="2000"/>
                                        <p:tgtEl>
                                          <p:spTgt spid="6174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460"/>
                                        </p:tgtEl>
                                        <p:attrNameLst>
                                          <p:attrName>style.visibility</p:attrName>
                                        </p:attrNameLst>
                                      </p:cBhvr>
                                      <p:to>
                                        <p:strVal val="visible"/>
                                      </p:to>
                                    </p:set>
                                    <p:animEffect transition="in" filter="wipe(up)">
                                      <p:cBhvr>
                                        <p:cTn id="12" dur="500"/>
                                        <p:tgtEl>
                                          <p:spTgt spid="1946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9461"/>
                                        </p:tgtEl>
                                        <p:attrNameLst>
                                          <p:attrName>style.visibility</p:attrName>
                                        </p:attrNameLst>
                                      </p:cBhvr>
                                      <p:to>
                                        <p:strVal val="visible"/>
                                      </p:to>
                                    </p:set>
                                    <p:animEffect transition="in" filter="wipe(down)">
                                      <p:cBhvr>
                                        <p:cTn id="17" dur="500"/>
                                        <p:tgtEl>
                                          <p:spTgt spid="19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nimBg="1"/>
      <p:bldP spid="1946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Grp="1" noChangeArrowheads="1"/>
          </p:cNvSpPr>
          <p:nvPr>
            <p:ph type="title"/>
          </p:nvPr>
        </p:nvSpPr>
        <p:spPr>
          <a:xfrm>
            <a:off x="1787525" y="801688"/>
            <a:ext cx="6870700" cy="552450"/>
          </a:xfrm>
        </p:spPr>
        <p:txBody>
          <a:bodyPr/>
          <a:lstStyle/>
          <a:p>
            <a:pPr eaLnBrk="1" hangingPunct="1">
              <a:buClr>
                <a:schemeClr val="folHlink"/>
              </a:buClr>
              <a:buSzPct val="75000"/>
              <a:buFont typeface="Wingdings" pitchFamily="2" charset="2"/>
              <a:buChar char="n"/>
            </a:pPr>
            <a:r>
              <a:rPr lang="zh-CN" altLang="en-US" sz="2000" smtClean="0">
                <a:solidFill>
                  <a:srgbClr val="A50021"/>
                </a:solidFill>
                <a:effectLst>
                  <a:outerShdw blurRad="38100" dist="38100" dir="2700000" algn="tl">
                    <a:srgbClr val="C0C0C0"/>
                  </a:outerShdw>
                </a:effectLst>
                <a:latin typeface="Times New Roman" pitchFamily="18" charset="0"/>
                <a:ea typeface="宋体" pitchFamily="2" charset="-122"/>
              </a:rPr>
              <a:t> 转子整流电路的工作状态</a:t>
            </a:r>
            <a:r>
              <a:rPr lang="zh-CN" altLang="en-US" sz="2000" smtClean="0">
                <a:solidFill>
                  <a:srgbClr val="A50021"/>
                </a:solidFill>
                <a:effectLst>
                  <a:outerShdw blurRad="38100" dist="38100" dir="2700000" algn="tl">
                    <a:srgbClr val="C0C0C0"/>
                  </a:outerShdw>
                </a:effectLst>
                <a:ea typeface="宋体" pitchFamily="2" charset="-122"/>
              </a:rPr>
              <a:t> </a:t>
            </a:r>
            <a:r>
              <a:rPr lang="en-US" altLang="zh-CN" sz="2000" smtClean="0">
                <a:solidFill>
                  <a:srgbClr val="A50021"/>
                </a:solidFill>
                <a:effectLst>
                  <a:outerShdw blurRad="38100" dist="38100" dir="2700000" algn="tl">
                    <a:srgbClr val="C0C0C0"/>
                  </a:outerShdw>
                </a:effectLst>
                <a:ea typeface="宋体" pitchFamily="2" charset="-122"/>
              </a:rPr>
              <a:t>(</a:t>
            </a:r>
            <a:r>
              <a:rPr lang="zh-CN" altLang="en-US" sz="2000" smtClean="0">
                <a:solidFill>
                  <a:srgbClr val="A50021"/>
                </a:solidFill>
                <a:effectLst>
                  <a:outerShdw blurRad="38100" dist="38100" dir="2700000" algn="tl">
                    <a:srgbClr val="C0C0C0"/>
                  </a:outerShdw>
                </a:effectLst>
                <a:ea typeface="宋体" pitchFamily="2" charset="-122"/>
              </a:rPr>
              <a:t>三种</a:t>
            </a:r>
            <a:r>
              <a:rPr lang="en-US" altLang="zh-CN" sz="2000" smtClean="0">
                <a:solidFill>
                  <a:srgbClr val="A50021"/>
                </a:solidFill>
                <a:effectLst>
                  <a:outerShdw blurRad="38100" dist="38100" dir="2700000" algn="tl">
                    <a:srgbClr val="C0C0C0"/>
                  </a:outerShdw>
                </a:effectLst>
                <a:ea typeface="宋体" pitchFamily="2" charset="-122"/>
              </a:rPr>
              <a:t>:</a:t>
            </a:r>
            <a:r>
              <a:rPr lang="zh-CN" altLang="en-US" sz="2000" smtClean="0">
                <a:solidFill>
                  <a:srgbClr val="A50021"/>
                </a:solidFill>
                <a:effectLst>
                  <a:outerShdw blurRad="38100" dist="38100" dir="2700000" algn="tl">
                    <a:srgbClr val="C0C0C0"/>
                  </a:outerShdw>
                </a:effectLst>
                <a:ea typeface="宋体" pitchFamily="2" charset="-122"/>
              </a:rPr>
              <a:t>两种正常</a:t>
            </a:r>
            <a:r>
              <a:rPr lang="en-US" altLang="zh-CN" sz="2000" smtClean="0">
                <a:solidFill>
                  <a:srgbClr val="A50021"/>
                </a:solidFill>
                <a:effectLst>
                  <a:outerShdw blurRad="38100" dist="38100" dir="2700000" algn="tl">
                    <a:srgbClr val="C0C0C0"/>
                  </a:outerShdw>
                </a:effectLst>
                <a:ea typeface="宋体" pitchFamily="2" charset="-122"/>
              </a:rPr>
              <a:t>,</a:t>
            </a:r>
            <a:r>
              <a:rPr lang="zh-CN" altLang="en-US" sz="2000" smtClean="0">
                <a:solidFill>
                  <a:srgbClr val="A50021"/>
                </a:solidFill>
                <a:effectLst>
                  <a:outerShdw blurRad="38100" dist="38100" dir="2700000" algn="tl">
                    <a:srgbClr val="C0C0C0"/>
                  </a:outerShdw>
                </a:effectLst>
                <a:ea typeface="宋体" pitchFamily="2" charset="-122"/>
              </a:rPr>
              <a:t>一种非正常故障</a:t>
            </a:r>
            <a:r>
              <a:rPr lang="en-US" altLang="zh-CN" sz="2000" smtClean="0">
                <a:solidFill>
                  <a:srgbClr val="A50021"/>
                </a:solidFill>
                <a:effectLst>
                  <a:outerShdw blurRad="38100" dist="38100" dir="2700000" algn="tl">
                    <a:srgbClr val="C0C0C0"/>
                  </a:outerShdw>
                </a:effectLst>
                <a:ea typeface="宋体" pitchFamily="2" charset="-122"/>
              </a:rPr>
              <a:t>)</a:t>
            </a:r>
          </a:p>
        </p:txBody>
      </p:sp>
      <p:sp>
        <p:nvSpPr>
          <p:cNvPr id="619523" name="Rectangle 3"/>
          <p:cNvSpPr>
            <a:spLocks noGrp="1" noChangeArrowheads="1"/>
          </p:cNvSpPr>
          <p:nvPr>
            <p:ph idx="1"/>
          </p:nvPr>
        </p:nvSpPr>
        <p:spPr>
          <a:xfrm>
            <a:off x="1704975" y="1309688"/>
            <a:ext cx="7439025" cy="5113337"/>
          </a:xfrm>
        </p:spPr>
        <p:txBody>
          <a:bodyPr/>
          <a:lstStyle/>
          <a:p>
            <a:pPr eaLnBrk="1" hangingPunct="1">
              <a:lnSpc>
                <a:spcPct val="120000"/>
              </a:lnSpc>
              <a:spcBef>
                <a:spcPct val="20000"/>
              </a:spcBef>
            </a:pPr>
            <a:r>
              <a:rPr lang="zh-CN" altLang="en-US" dirty="0" smtClean="0">
                <a:solidFill>
                  <a:srgbClr val="FF0000"/>
                </a:solidFill>
                <a:effectLst>
                  <a:outerShdw blurRad="38100" dist="38100" dir="2700000" algn="tl">
                    <a:srgbClr val="C0C0C0"/>
                  </a:outerShdw>
                </a:effectLst>
                <a:latin typeface="Times New Roman" pitchFamily="18" charset="0"/>
                <a:ea typeface="宋体" pitchFamily="2" charset="-122"/>
              </a:rPr>
              <a:t>（</a:t>
            </a:r>
            <a:r>
              <a:rPr lang="en-US" altLang="zh-CN" dirty="0" smtClean="0">
                <a:solidFill>
                  <a:srgbClr val="FF0000"/>
                </a:solidFill>
                <a:effectLst>
                  <a:outerShdw blurRad="38100" dist="38100" dir="2700000" algn="tl">
                    <a:srgbClr val="C0C0C0"/>
                  </a:outerShdw>
                </a:effectLst>
                <a:latin typeface="Times New Roman" pitchFamily="18" charset="0"/>
                <a:ea typeface="宋体" pitchFamily="2" charset="-122"/>
              </a:rPr>
              <a:t>1</a:t>
            </a:r>
            <a:r>
              <a:rPr lang="zh-CN" altLang="en-US" dirty="0" smtClean="0">
                <a:solidFill>
                  <a:srgbClr val="FF0000"/>
                </a:solidFill>
                <a:effectLst>
                  <a:outerShdw blurRad="38100" dist="38100" dir="2700000" algn="tl">
                    <a:srgbClr val="C0C0C0"/>
                  </a:outerShdw>
                </a:effectLst>
                <a:latin typeface="Times New Roman" pitchFamily="18" charset="0"/>
                <a:ea typeface="宋体" pitchFamily="2" charset="-122"/>
              </a:rPr>
              <a:t>）第一种工作状态的特征是</a:t>
            </a:r>
          </a:p>
          <a:p>
            <a:pPr eaLnBrk="1" hangingPunct="1">
              <a:lnSpc>
                <a:spcPct val="120000"/>
              </a:lnSpc>
              <a:spcBef>
                <a:spcPct val="20000"/>
              </a:spcBef>
            </a:pPr>
            <a:r>
              <a:rPr lang="zh-CN" altLang="en-US" dirty="0" smtClean="0">
                <a:effectLst>
                  <a:outerShdw blurRad="38100" dist="38100" dir="2700000" algn="tl">
                    <a:srgbClr val="C0C0C0"/>
                  </a:outerShdw>
                </a:effectLst>
                <a:latin typeface="Times New Roman" pitchFamily="18" charset="0"/>
                <a:ea typeface="宋体" pitchFamily="2" charset="-122"/>
              </a:rPr>
              <a:t>                    </a:t>
            </a:r>
            <a:r>
              <a:rPr lang="en-US" altLang="zh-CN" dirty="0" smtClean="0">
                <a:effectLst>
                  <a:outerShdw blurRad="38100" dist="38100" dir="2700000" algn="tl">
                    <a:srgbClr val="C0C0C0"/>
                  </a:outerShdw>
                </a:effectLst>
                <a:latin typeface="Times New Roman" pitchFamily="18" charset="0"/>
                <a:ea typeface="宋体" pitchFamily="2" charset="-122"/>
              </a:rPr>
              <a:t>0 ≤ </a:t>
            </a:r>
            <a:r>
              <a:rPr lang="en-US" altLang="zh-CN" i="1" dirty="0" smtClean="0">
                <a:effectLst>
                  <a:outerShdw blurRad="38100" dist="38100" dir="2700000" algn="tl">
                    <a:srgbClr val="C0C0C0"/>
                  </a:outerShdw>
                </a:effectLst>
                <a:latin typeface="Times New Roman" pitchFamily="18" charset="0"/>
                <a:ea typeface="宋体" pitchFamily="2" charset="-122"/>
                <a:sym typeface="Symbol" pitchFamily="18" charset="2"/>
              </a:rPr>
              <a:t></a:t>
            </a:r>
            <a:r>
              <a:rPr lang="en-US" altLang="zh-CN" dirty="0" smtClean="0">
                <a:effectLst>
                  <a:outerShdw blurRad="38100" dist="38100" dir="2700000" algn="tl">
                    <a:srgbClr val="C0C0C0"/>
                  </a:outerShdw>
                </a:effectLst>
                <a:latin typeface="Times New Roman" pitchFamily="18" charset="0"/>
                <a:ea typeface="宋体" pitchFamily="2" charset="-122"/>
                <a:sym typeface="Symbol" pitchFamily="18" charset="2"/>
              </a:rPr>
              <a:t> </a:t>
            </a:r>
            <a:r>
              <a:rPr lang="en-US" altLang="zh-CN" dirty="0" smtClean="0">
                <a:effectLst>
                  <a:outerShdw blurRad="38100" dist="38100" dir="2700000" algn="tl">
                    <a:srgbClr val="C0C0C0"/>
                  </a:outerShdw>
                </a:effectLst>
                <a:latin typeface="Times New Roman" pitchFamily="18" charset="0"/>
                <a:ea typeface="宋体" pitchFamily="2" charset="-122"/>
              </a:rPr>
              <a:t>≤ 60°</a:t>
            </a:r>
            <a:r>
              <a:rPr lang="zh-CN" altLang="en-US" dirty="0" smtClean="0">
                <a:effectLst>
                  <a:outerShdw blurRad="38100" dist="38100" dir="2700000" algn="tl">
                    <a:srgbClr val="C0C0C0"/>
                  </a:outerShdw>
                </a:effectLst>
                <a:latin typeface="Times New Roman" pitchFamily="18" charset="0"/>
                <a:ea typeface="宋体" pitchFamily="2" charset="-122"/>
              </a:rPr>
              <a:t>，  </a:t>
            </a:r>
            <a:r>
              <a:rPr lang="zh-CN" altLang="en-US" i="1" dirty="0" smtClean="0">
                <a:effectLst>
                  <a:outerShdw blurRad="38100" dist="38100" dir="2700000" algn="tl">
                    <a:srgbClr val="C0C0C0"/>
                  </a:outerShdw>
                </a:effectLst>
                <a:latin typeface="Times New Roman" pitchFamily="18" charset="0"/>
                <a:ea typeface="宋体" pitchFamily="2" charset="-122"/>
                <a:sym typeface="Symbol" pitchFamily="18" charset="2"/>
              </a:rPr>
              <a:t></a:t>
            </a:r>
            <a:r>
              <a:rPr lang="en-US" altLang="zh-CN" baseline="-25000" dirty="0" smtClean="0">
                <a:effectLst>
                  <a:outerShdw blurRad="38100" dist="38100" dir="2700000" algn="tl">
                    <a:srgbClr val="C0C0C0"/>
                  </a:outerShdw>
                </a:effectLst>
                <a:latin typeface="Times New Roman" pitchFamily="18" charset="0"/>
                <a:ea typeface="宋体" pitchFamily="2" charset="-122"/>
                <a:sym typeface="Symbol" pitchFamily="18" charset="2"/>
              </a:rPr>
              <a:t>p</a:t>
            </a:r>
            <a:r>
              <a:rPr lang="en-US" altLang="zh-CN" i="1" baseline="-25000" dirty="0" smtClean="0">
                <a:effectLst>
                  <a:outerShdw blurRad="38100" dist="38100" dir="2700000" algn="tl">
                    <a:srgbClr val="C0C0C0"/>
                  </a:outerShdw>
                </a:effectLst>
                <a:latin typeface="Times New Roman" pitchFamily="18" charset="0"/>
                <a:ea typeface="宋体" pitchFamily="2" charset="-122"/>
              </a:rPr>
              <a:t> </a:t>
            </a:r>
            <a:r>
              <a:rPr lang="en-US" altLang="zh-CN" i="1" dirty="0" smtClean="0">
                <a:effectLst>
                  <a:outerShdw blurRad="38100" dist="38100" dir="2700000" algn="tl">
                    <a:srgbClr val="C0C0C0"/>
                  </a:outerShdw>
                </a:effectLst>
                <a:latin typeface="Times New Roman" pitchFamily="18" charset="0"/>
                <a:ea typeface="宋体" pitchFamily="2" charset="-122"/>
              </a:rPr>
              <a:t>= </a:t>
            </a:r>
            <a:r>
              <a:rPr lang="en-US" altLang="zh-CN" dirty="0" smtClean="0">
                <a:effectLst>
                  <a:outerShdw blurRad="38100" dist="38100" dir="2700000" algn="tl">
                    <a:srgbClr val="C0C0C0"/>
                  </a:outerShdw>
                </a:effectLst>
                <a:latin typeface="Times New Roman" pitchFamily="18" charset="0"/>
                <a:ea typeface="宋体" pitchFamily="2" charset="-122"/>
              </a:rPr>
              <a:t>0 </a:t>
            </a:r>
          </a:p>
          <a:p>
            <a:pPr eaLnBrk="1" hangingPunct="1">
              <a:lnSpc>
                <a:spcPct val="120000"/>
              </a:lnSpc>
              <a:spcBef>
                <a:spcPct val="20000"/>
              </a:spcBef>
            </a:pPr>
            <a:r>
              <a:rPr lang="en-US" altLang="zh-CN" dirty="0" smtClean="0">
                <a:effectLst>
                  <a:outerShdw blurRad="38100" dist="38100" dir="2700000" algn="tl">
                    <a:srgbClr val="C0C0C0"/>
                  </a:outerShdw>
                </a:effectLst>
                <a:latin typeface="Times New Roman" pitchFamily="18" charset="0"/>
                <a:ea typeface="宋体" pitchFamily="2" charset="-122"/>
              </a:rPr>
              <a:t>    </a:t>
            </a:r>
            <a:r>
              <a:rPr lang="zh-CN" altLang="en-US" dirty="0" smtClean="0">
                <a:effectLst>
                  <a:outerShdw blurRad="38100" dist="38100" dir="2700000" algn="tl">
                    <a:srgbClr val="C0C0C0"/>
                  </a:outerShdw>
                </a:effectLst>
                <a:latin typeface="Times New Roman" pitchFamily="18" charset="0"/>
                <a:ea typeface="宋体" pitchFamily="2" charset="-122"/>
              </a:rPr>
              <a:t>此时，转子整流电路处于正常的不可控整流工作状态，可称之为第一工作区。</a:t>
            </a:r>
            <a:r>
              <a:rPr lang="zh-CN" altLang="en-US" dirty="0" smtClean="0">
                <a:solidFill>
                  <a:srgbClr val="0000CC"/>
                </a:solidFill>
                <a:effectLst>
                  <a:outerShdw blurRad="38100" dist="38100" dir="2700000" algn="tl">
                    <a:srgbClr val="C0C0C0"/>
                  </a:outerShdw>
                </a:effectLst>
                <a:latin typeface="Times New Roman" pitchFamily="18" charset="0"/>
                <a:ea typeface="宋体" pitchFamily="2" charset="-122"/>
              </a:rPr>
              <a:t>换流期间</a:t>
            </a:r>
            <a:r>
              <a:rPr lang="en-US" altLang="zh-CN" dirty="0" smtClean="0">
                <a:solidFill>
                  <a:srgbClr val="0000CC"/>
                </a:solidFill>
                <a:effectLst>
                  <a:outerShdw blurRad="38100" dist="38100" dir="2700000" algn="tl">
                    <a:srgbClr val="C0C0C0"/>
                  </a:outerShdw>
                </a:effectLst>
                <a:latin typeface="Times New Roman" pitchFamily="18" charset="0"/>
                <a:ea typeface="宋体" pitchFamily="2" charset="-122"/>
              </a:rPr>
              <a:t>3</a:t>
            </a:r>
            <a:r>
              <a:rPr lang="zh-CN" altLang="en-US" dirty="0" smtClean="0">
                <a:solidFill>
                  <a:srgbClr val="0000CC"/>
                </a:solidFill>
                <a:effectLst>
                  <a:outerShdw blurRad="38100" dist="38100" dir="2700000" algn="tl">
                    <a:srgbClr val="C0C0C0"/>
                  </a:outerShdw>
                </a:effectLst>
                <a:latin typeface="Times New Roman" pitchFamily="18" charset="0"/>
                <a:ea typeface="宋体" pitchFamily="2" charset="-122"/>
              </a:rPr>
              <a:t>个元件导通</a:t>
            </a:r>
            <a:r>
              <a:rPr lang="en-US" altLang="zh-CN" dirty="0" smtClean="0">
                <a:effectLst>
                  <a:outerShdw blurRad="38100" dist="38100" dir="2700000" algn="tl">
                    <a:srgbClr val="C0C0C0"/>
                  </a:outerShdw>
                </a:effectLst>
                <a:latin typeface="Times New Roman" pitchFamily="18" charset="0"/>
                <a:ea typeface="宋体" pitchFamily="2" charset="-122"/>
              </a:rPr>
              <a:t>,</a:t>
            </a:r>
            <a:r>
              <a:rPr lang="zh-CN" altLang="en-US" dirty="0" smtClean="0">
                <a:solidFill>
                  <a:srgbClr val="0000CC"/>
                </a:solidFill>
                <a:effectLst>
                  <a:outerShdw blurRad="38100" dist="38100" dir="2700000" algn="tl">
                    <a:srgbClr val="C0C0C0"/>
                  </a:outerShdw>
                </a:effectLst>
                <a:latin typeface="Times New Roman" pitchFamily="18" charset="0"/>
                <a:ea typeface="宋体" pitchFamily="2" charset="-122"/>
              </a:rPr>
              <a:t>其余时间</a:t>
            </a:r>
            <a:r>
              <a:rPr lang="en-US" altLang="zh-CN" dirty="0" smtClean="0">
                <a:solidFill>
                  <a:srgbClr val="0000CC"/>
                </a:solidFill>
                <a:effectLst>
                  <a:outerShdw blurRad="38100" dist="38100" dir="2700000" algn="tl">
                    <a:srgbClr val="C0C0C0"/>
                  </a:outerShdw>
                </a:effectLst>
                <a:latin typeface="Times New Roman" pitchFamily="18" charset="0"/>
                <a:ea typeface="宋体" pitchFamily="2" charset="-122"/>
              </a:rPr>
              <a:t>2</a:t>
            </a:r>
            <a:r>
              <a:rPr lang="zh-CN" altLang="en-US" dirty="0" smtClean="0">
                <a:solidFill>
                  <a:srgbClr val="0000CC"/>
                </a:solidFill>
                <a:effectLst>
                  <a:outerShdw blurRad="38100" dist="38100" dir="2700000" algn="tl">
                    <a:srgbClr val="C0C0C0"/>
                  </a:outerShdw>
                </a:effectLst>
                <a:latin typeface="Times New Roman" pitchFamily="18" charset="0"/>
                <a:ea typeface="宋体" pitchFamily="2" charset="-122"/>
              </a:rPr>
              <a:t>个元件导通</a:t>
            </a:r>
            <a:r>
              <a:rPr lang="zh-CN" altLang="en-US" dirty="0" smtClean="0">
                <a:effectLst>
                  <a:outerShdw blurRad="38100" dist="38100" dir="2700000" algn="tl">
                    <a:srgbClr val="C0C0C0"/>
                  </a:outerShdw>
                </a:effectLst>
                <a:latin typeface="Times New Roman" pitchFamily="18" charset="0"/>
                <a:ea typeface="宋体" pitchFamily="2" charset="-122"/>
              </a:rPr>
              <a:t>。</a:t>
            </a:r>
          </a:p>
          <a:p>
            <a:pPr eaLnBrk="1" hangingPunct="1">
              <a:lnSpc>
                <a:spcPct val="120000"/>
              </a:lnSpc>
              <a:spcBef>
                <a:spcPct val="20000"/>
              </a:spcBef>
            </a:pPr>
            <a:r>
              <a:rPr lang="zh-CN" altLang="en-US" dirty="0" smtClean="0">
                <a:solidFill>
                  <a:srgbClr val="FF0000"/>
                </a:solidFill>
                <a:effectLst>
                  <a:outerShdw blurRad="38100" dist="38100" dir="2700000" algn="tl">
                    <a:srgbClr val="C0C0C0"/>
                  </a:outerShdw>
                </a:effectLst>
                <a:latin typeface="Times New Roman" pitchFamily="18" charset="0"/>
                <a:ea typeface="宋体" pitchFamily="2" charset="-122"/>
              </a:rPr>
              <a:t>（</a:t>
            </a:r>
            <a:r>
              <a:rPr lang="en-US" altLang="zh-CN" dirty="0" smtClean="0">
                <a:solidFill>
                  <a:srgbClr val="FF0000"/>
                </a:solidFill>
                <a:effectLst>
                  <a:outerShdw blurRad="38100" dist="38100" dir="2700000" algn="tl">
                    <a:srgbClr val="C0C0C0"/>
                  </a:outerShdw>
                </a:effectLst>
                <a:latin typeface="Times New Roman" pitchFamily="18" charset="0"/>
                <a:ea typeface="宋体" pitchFamily="2" charset="-122"/>
              </a:rPr>
              <a:t>2</a:t>
            </a:r>
            <a:r>
              <a:rPr lang="zh-CN" altLang="en-US" dirty="0" smtClean="0">
                <a:solidFill>
                  <a:srgbClr val="FF0000"/>
                </a:solidFill>
                <a:effectLst>
                  <a:outerShdw blurRad="38100" dist="38100" dir="2700000" algn="tl">
                    <a:srgbClr val="C0C0C0"/>
                  </a:outerShdw>
                </a:effectLst>
                <a:latin typeface="Times New Roman" pitchFamily="18" charset="0"/>
                <a:ea typeface="宋体" pitchFamily="2" charset="-122"/>
              </a:rPr>
              <a:t>）第二种工作状态的特征是</a:t>
            </a:r>
            <a:r>
              <a:rPr lang="zh-CN" altLang="en-US" dirty="0" smtClean="0">
                <a:effectLst>
                  <a:outerShdw blurRad="38100" dist="38100" dir="2700000" algn="tl">
                    <a:srgbClr val="C0C0C0"/>
                  </a:outerShdw>
                </a:effectLst>
                <a:latin typeface="Times New Roman" pitchFamily="18" charset="0"/>
                <a:ea typeface="宋体" pitchFamily="2" charset="-122"/>
              </a:rPr>
              <a:t> </a:t>
            </a:r>
          </a:p>
          <a:p>
            <a:pPr eaLnBrk="1" hangingPunct="1">
              <a:lnSpc>
                <a:spcPct val="120000"/>
              </a:lnSpc>
              <a:spcBef>
                <a:spcPct val="20000"/>
              </a:spcBef>
            </a:pPr>
            <a:r>
              <a:rPr lang="zh-CN" altLang="en-US" i="1" dirty="0" smtClean="0">
                <a:effectLst>
                  <a:outerShdw blurRad="38100" dist="38100" dir="2700000" algn="tl">
                    <a:srgbClr val="C0C0C0"/>
                  </a:outerShdw>
                </a:effectLst>
                <a:latin typeface="Times New Roman" pitchFamily="18" charset="0"/>
                <a:ea typeface="宋体" pitchFamily="2" charset="-122"/>
                <a:sym typeface="Symbol" pitchFamily="18" charset="2"/>
              </a:rPr>
              <a:t>                     </a:t>
            </a:r>
            <a:r>
              <a:rPr lang="en-US" altLang="zh-CN" dirty="0" smtClean="0">
                <a:effectLst>
                  <a:outerShdw blurRad="38100" dist="38100" dir="2700000" algn="tl">
                    <a:srgbClr val="C0C0C0"/>
                  </a:outerShdw>
                </a:effectLst>
                <a:latin typeface="Times New Roman" pitchFamily="18" charset="0"/>
                <a:ea typeface="宋体" pitchFamily="2" charset="-122"/>
                <a:sym typeface="Symbol" pitchFamily="18" charset="2"/>
              </a:rPr>
              <a:t>=</a:t>
            </a:r>
            <a:r>
              <a:rPr lang="en-US" altLang="zh-CN" i="1" dirty="0" smtClean="0">
                <a:effectLst>
                  <a:outerShdw blurRad="38100" dist="38100" dir="2700000" algn="tl">
                    <a:srgbClr val="C0C0C0"/>
                  </a:outerShdw>
                </a:effectLst>
                <a:latin typeface="Times New Roman" pitchFamily="18" charset="0"/>
                <a:ea typeface="宋体" pitchFamily="2" charset="-122"/>
                <a:sym typeface="Symbol" pitchFamily="18" charset="2"/>
              </a:rPr>
              <a:t> </a:t>
            </a:r>
            <a:r>
              <a:rPr lang="en-US" altLang="zh-CN" dirty="0" smtClean="0">
                <a:effectLst>
                  <a:outerShdw blurRad="38100" dist="38100" dir="2700000" algn="tl">
                    <a:srgbClr val="C0C0C0"/>
                  </a:outerShdw>
                </a:effectLst>
                <a:latin typeface="Times New Roman" pitchFamily="18" charset="0"/>
                <a:ea typeface="宋体" pitchFamily="2" charset="-122"/>
                <a:sym typeface="Symbol" pitchFamily="18" charset="2"/>
              </a:rPr>
              <a:t>60°</a:t>
            </a:r>
            <a:r>
              <a:rPr lang="zh-CN" altLang="en-US" dirty="0" smtClean="0">
                <a:effectLst>
                  <a:outerShdw blurRad="38100" dist="38100" dir="2700000" algn="tl">
                    <a:srgbClr val="C0C0C0"/>
                  </a:outerShdw>
                </a:effectLst>
                <a:latin typeface="Times New Roman" pitchFamily="18" charset="0"/>
                <a:ea typeface="宋体" pitchFamily="2" charset="-122"/>
              </a:rPr>
              <a:t>，    </a:t>
            </a:r>
            <a:r>
              <a:rPr lang="en-US" altLang="zh-CN" dirty="0" smtClean="0">
                <a:effectLst>
                  <a:outerShdw blurRad="38100" dist="38100" dir="2700000" algn="tl">
                    <a:srgbClr val="C0C0C0"/>
                  </a:outerShdw>
                </a:effectLst>
                <a:latin typeface="Times New Roman" pitchFamily="18" charset="0"/>
                <a:ea typeface="宋体" pitchFamily="2" charset="-122"/>
              </a:rPr>
              <a:t>0 &lt; </a:t>
            </a:r>
            <a:r>
              <a:rPr lang="en-US" altLang="zh-CN" i="1" dirty="0" smtClean="0">
                <a:effectLst>
                  <a:outerShdw blurRad="38100" dist="38100" dir="2700000" algn="tl">
                    <a:srgbClr val="C0C0C0"/>
                  </a:outerShdw>
                </a:effectLst>
                <a:latin typeface="Times New Roman" pitchFamily="18" charset="0"/>
                <a:ea typeface="宋体" pitchFamily="2" charset="-122"/>
                <a:sym typeface="Symbol" pitchFamily="18" charset="2"/>
              </a:rPr>
              <a:t></a:t>
            </a:r>
            <a:r>
              <a:rPr lang="en-US" altLang="zh-CN" baseline="-25000" dirty="0" smtClean="0">
                <a:effectLst>
                  <a:outerShdw blurRad="38100" dist="38100" dir="2700000" algn="tl">
                    <a:srgbClr val="C0C0C0"/>
                  </a:outerShdw>
                </a:effectLst>
                <a:latin typeface="Times New Roman" pitchFamily="18" charset="0"/>
                <a:ea typeface="宋体" pitchFamily="2" charset="-122"/>
                <a:sym typeface="Symbol" pitchFamily="18" charset="2"/>
              </a:rPr>
              <a:t>p</a:t>
            </a:r>
            <a:r>
              <a:rPr lang="en-US" altLang="zh-CN" i="1" baseline="-25000" dirty="0" smtClean="0">
                <a:effectLst>
                  <a:outerShdw blurRad="38100" dist="38100" dir="2700000" algn="tl">
                    <a:srgbClr val="C0C0C0"/>
                  </a:outerShdw>
                </a:effectLst>
                <a:latin typeface="Times New Roman" pitchFamily="18" charset="0"/>
                <a:ea typeface="宋体" pitchFamily="2" charset="-122"/>
                <a:sym typeface="Symbol" pitchFamily="18" charset="2"/>
              </a:rPr>
              <a:t> </a:t>
            </a:r>
            <a:r>
              <a:rPr lang="en-US" altLang="zh-CN" i="1" dirty="0" smtClean="0">
                <a:effectLst>
                  <a:outerShdw blurRad="38100" dist="38100" dir="2700000" algn="tl">
                    <a:srgbClr val="C0C0C0"/>
                  </a:outerShdw>
                </a:effectLst>
                <a:latin typeface="Times New Roman" pitchFamily="18" charset="0"/>
                <a:ea typeface="宋体" pitchFamily="2" charset="-122"/>
                <a:sym typeface="Symbol" pitchFamily="18" charset="2"/>
              </a:rPr>
              <a:t>&lt; </a:t>
            </a:r>
            <a:r>
              <a:rPr lang="en-US" altLang="zh-CN" dirty="0" smtClean="0">
                <a:effectLst>
                  <a:outerShdw blurRad="38100" dist="38100" dir="2700000" algn="tl">
                    <a:srgbClr val="C0C0C0"/>
                  </a:outerShdw>
                </a:effectLst>
                <a:latin typeface="Times New Roman" pitchFamily="18" charset="0"/>
                <a:ea typeface="宋体" pitchFamily="2" charset="-122"/>
                <a:sym typeface="Symbol" pitchFamily="18" charset="2"/>
              </a:rPr>
              <a:t>30 °</a:t>
            </a:r>
          </a:p>
          <a:p>
            <a:pPr eaLnBrk="1" hangingPunct="1">
              <a:lnSpc>
                <a:spcPct val="120000"/>
              </a:lnSpc>
              <a:spcBef>
                <a:spcPct val="20000"/>
              </a:spcBef>
            </a:pPr>
            <a:r>
              <a:rPr lang="en-US" altLang="zh-CN" dirty="0" smtClean="0">
                <a:effectLst>
                  <a:outerShdw blurRad="38100" dist="38100" dir="2700000" algn="tl">
                    <a:srgbClr val="C0C0C0"/>
                  </a:outerShdw>
                </a:effectLst>
                <a:latin typeface="Times New Roman" pitchFamily="18" charset="0"/>
                <a:ea typeface="宋体" pitchFamily="2" charset="-122"/>
              </a:rPr>
              <a:t>    </a:t>
            </a:r>
            <a:r>
              <a:rPr lang="zh-CN" altLang="en-US" dirty="0" smtClean="0">
                <a:effectLst>
                  <a:outerShdw blurRad="38100" dist="38100" dir="2700000" algn="tl">
                    <a:srgbClr val="C0C0C0"/>
                  </a:outerShdw>
                </a:effectLst>
                <a:latin typeface="Times New Roman" pitchFamily="18" charset="0"/>
                <a:ea typeface="宋体" pitchFamily="2" charset="-122"/>
              </a:rPr>
              <a:t>这时，由于强迫延迟换相的作用，使得整流电路好似处于可控的整流工作状态， </a:t>
            </a:r>
            <a:r>
              <a:rPr lang="zh-CN" altLang="en-US" i="1" dirty="0" smtClean="0">
                <a:effectLst>
                  <a:outerShdw blurRad="38100" dist="38100" dir="2700000" algn="tl">
                    <a:srgbClr val="C0C0C0"/>
                  </a:outerShdw>
                </a:effectLst>
                <a:latin typeface="Times New Roman" pitchFamily="18" charset="0"/>
                <a:ea typeface="宋体" pitchFamily="2" charset="-122"/>
                <a:sym typeface="Symbol" pitchFamily="18" charset="2"/>
              </a:rPr>
              <a:t></a:t>
            </a:r>
            <a:r>
              <a:rPr lang="en-US" altLang="zh-CN" baseline="-25000" dirty="0" smtClean="0">
                <a:effectLst>
                  <a:outerShdw blurRad="38100" dist="38100" dir="2700000" algn="tl">
                    <a:srgbClr val="C0C0C0"/>
                  </a:outerShdw>
                </a:effectLst>
                <a:latin typeface="Times New Roman" pitchFamily="18" charset="0"/>
                <a:ea typeface="宋体" pitchFamily="2" charset="-122"/>
                <a:sym typeface="Symbol" pitchFamily="18" charset="2"/>
              </a:rPr>
              <a:t>p </a:t>
            </a:r>
            <a:r>
              <a:rPr lang="zh-CN" altLang="en-US" dirty="0" smtClean="0">
                <a:effectLst>
                  <a:outerShdw blurRad="38100" dist="38100" dir="2700000" algn="tl">
                    <a:srgbClr val="C0C0C0"/>
                  </a:outerShdw>
                </a:effectLst>
                <a:latin typeface="Times New Roman" pitchFamily="18" charset="0"/>
                <a:ea typeface="宋体" pitchFamily="2" charset="-122"/>
              </a:rPr>
              <a:t>角相当于整流器件的控制角，这一状态称作第二工作区。 </a:t>
            </a:r>
            <a:r>
              <a:rPr lang="zh-CN" altLang="en-US" dirty="0" smtClean="0">
                <a:solidFill>
                  <a:srgbClr val="0000CC"/>
                </a:solidFill>
                <a:effectLst>
                  <a:outerShdw blurRad="38100" dist="38100" dir="2700000" algn="tl">
                    <a:srgbClr val="C0C0C0"/>
                  </a:outerShdw>
                </a:effectLst>
                <a:latin typeface="Times New Roman" pitchFamily="18" charset="0"/>
                <a:ea typeface="宋体" pitchFamily="2" charset="-122"/>
              </a:rPr>
              <a:t>任意时刻</a:t>
            </a:r>
            <a:r>
              <a:rPr lang="en-US" altLang="zh-CN" dirty="0" smtClean="0">
                <a:solidFill>
                  <a:srgbClr val="0000CC"/>
                </a:solidFill>
                <a:effectLst>
                  <a:outerShdw blurRad="38100" dist="38100" dir="2700000" algn="tl">
                    <a:srgbClr val="C0C0C0"/>
                  </a:outerShdw>
                </a:effectLst>
                <a:latin typeface="Times New Roman" pitchFamily="18" charset="0"/>
                <a:ea typeface="宋体" pitchFamily="2" charset="-122"/>
              </a:rPr>
              <a:t>3</a:t>
            </a:r>
            <a:r>
              <a:rPr lang="zh-CN" altLang="en-US" dirty="0" smtClean="0">
                <a:solidFill>
                  <a:srgbClr val="0000CC"/>
                </a:solidFill>
                <a:effectLst>
                  <a:outerShdw blurRad="38100" dist="38100" dir="2700000" algn="tl">
                    <a:srgbClr val="C0C0C0"/>
                  </a:outerShdw>
                </a:effectLst>
                <a:latin typeface="Times New Roman" pitchFamily="18" charset="0"/>
                <a:ea typeface="宋体" pitchFamily="2" charset="-122"/>
              </a:rPr>
              <a:t>个元件导通</a:t>
            </a:r>
            <a:r>
              <a:rPr lang="zh-CN" altLang="en-US" dirty="0" smtClean="0">
                <a:effectLst>
                  <a:outerShdw blurRad="38100" dist="38100" dir="2700000" algn="tl">
                    <a:srgbClr val="C0C0C0"/>
                  </a:outerShdw>
                </a:effectLst>
                <a:latin typeface="Times New Roman" pitchFamily="18" charset="0"/>
                <a:ea typeface="宋体" pitchFamily="2" charset="-122"/>
              </a:rPr>
              <a:t>。</a:t>
            </a:r>
          </a:p>
          <a:p>
            <a:pPr eaLnBrk="1" hangingPunct="1">
              <a:lnSpc>
                <a:spcPct val="120000"/>
              </a:lnSpc>
              <a:spcBef>
                <a:spcPct val="20000"/>
              </a:spcBef>
            </a:pPr>
            <a:r>
              <a:rPr lang="zh-CN" altLang="en-US" dirty="0" smtClean="0">
                <a:solidFill>
                  <a:srgbClr val="FF0000"/>
                </a:solidFill>
                <a:effectLst>
                  <a:outerShdw blurRad="38100" dist="38100" dir="2700000" algn="tl">
                    <a:srgbClr val="C0C0C0"/>
                  </a:outerShdw>
                </a:effectLst>
                <a:latin typeface="Times New Roman" pitchFamily="18" charset="0"/>
                <a:ea typeface="宋体" pitchFamily="2" charset="-122"/>
              </a:rPr>
              <a:t>（</a:t>
            </a:r>
            <a:r>
              <a:rPr lang="en-US" altLang="zh-CN" dirty="0" smtClean="0">
                <a:solidFill>
                  <a:srgbClr val="FF0000"/>
                </a:solidFill>
                <a:effectLst>
                  <a:outerShdw blurRad="38100" dist="38100" dir="2700000" algn="tl">
                    <a:srgbClr val="C0C0C0"/>
                  </a:outerShdw>
                </a:effectLst>
                <a:latin typeface="Times New Roman" pitchFamily="18" charset="0"/>
                <a:ea typeface="宋体" pitchFamily="2" charset="-122"/>
              </a:rPr>
              <a:t>3</a:t>
            </a:r>
            <a:r>
              <a:rPr lang="zh-CN" altLang="en-US" dirty="0" smtClean="0">
                <a:solidFill>
                  <a:srgbClr val="FF0000"/>
                </a:solidFill>
                <a:effectLst>
                  <a:outerShdw blurRad="38100" dist="38100" dir="2700000" algn="tl">
                    <a:srgbClr val="C0C0C0"/>
                  </a:outerShdw>
                </a:effectLst>
                <a:latin typeface="Times New Roman" pitchFamily="18" charset="0"/>
                <a:ea typeface="宋体" pitchFamily="2" charset="-122"/>
              </a:rPr>
              <a:t>）当 </a:t>
            </a:r>
            <a:r>
              <a:rPr lang="zh-CN" altLang="en-US" i="1" dirty="0" smtClean="0">
                <a:solidFill>
                  <a:srgbClr val="FF0000"/>
                </a:solidFill>
                <a:effectLst>
                  <a:outerShdw blurRad="38100" dist="38100" dir="2700000" algn="tl">
                    <a:srgbClr val="C0C0C0"/>
                  </a:outerShdw>
                </a:effectLst>
                <a:latin typeface="Times New Roman" pitchFamily="18" charset="0"/>
                <a:ea typeface="宋体" pitchFamily="2" charset="-122"/>
                <a:sym typeface="Symbol" pitchFamily="18" charset="2"/>
              </a:rPr>
              <a:t> </a:t>
            </a:r>
            <a:r>
              <a:rPr lang="en-US" altLang="zh-CN" baseline="-25000" dirty="0" smtClean="0">
                <a:solidFill>
                  <a:srgbClr val="FF0000"/>
                </a:solidFill>
                <a:effectLst>
                  <a:outerShdw blurRad="38100" dist="38100" dir="2700000" algn="tl">
                    <a:srgbClr val="C0C0C0"/>
                  </a:outerShdw>
                </a:effectLst>
                <a:latin typeface="Times New Roman" pitchFamily="18" charset="0"/>
                <a:ea typeface="宋体" pitchFamily="2" charset="-122"/>
                <a:sym typeface="Symbol" pitchFamily="18" charset="2"/>
              </a:rPr>
              <a:t>p</a:t>
            </a:r>
            <a:r>
              <a:rPr lang="zh-CN" altLang="en-US" i="1" dirty="0" smtClean="0">
                <a:solidFill>
                  <a:srgbClr val="FF0000"/>
                </a:solidFill>
                <a:effectLst>
                  <a:outerShdw blurRad="38100" dist="38100" dir="2700000" algn="tl">
                    <a:srgbClr val="C0C0C0"/>
                  </a:outerShdw>
                </a:effectLst>
                <a:latin typeface="Times New Roman" pitchFamily="18" charset="0"/>
                <a:ea typeface="宋体" pitchFamily="2" charset="-122"/>
                <a:sym typeface="Symbol" pitchFamily="18" charset="2"/>
              </a:rPr>
              <a:t> </a:t>
            </a:r>
            <a:r>
              <a:rPr lang="en-US" altLang="zh-CN" dirty="0" smtClean="0">
                <a:solidFill>
                  <a:srgbClr val="FF0000"/>
                </a:solidFill>
                <a:effectLst>
                  <a:outerShdw blurRad="38100" dist="38100" dir="2700000" algn="tl">
                    <a:srgbClr val="C0C0C0"/>
                  </a:outerShdw>
                </a:effectLst>
                <a:latin typeface="Times New Roman" pitchFamily="18" charset="0"/>
                <a:ea typeface="宋体" pitchFamily="2" charset="-122"/>
                <a:sym typeface="Symbol" pitchFamily="18" charset="2"/>
              </a:rPr>
              <a:t>= 30°</a:t>
            </a:r>
            <a:r>
              <a:rPr lang="zh-CN" altLang="en-US" dirty="0" smtClean="0">
                <a:solidFill>
                  <a:srgbClr val="FF0000"/>
                </a:solidFill>
                <a:effectLst>
                  <a:outerShdw blurRad="38100" dist="38100" dir="2700000" algn="tl">
                    <a:srgbClr val="C0C0C0"/>
                  </a:outerShdw>
                </a:effectLst>
                <a:latin typeface="Times New Roman" pitchFamily="18" charset="0"/>
                <a:ea typeface="宋体" pitchFamily="2" charset="-122"/>
              </a:rPr>
              <a:t>时</a:t>
            </a:r>
            <a:r>
              <a:rPr lang="zh-CN" altLang="en-US" dirty="0" smtClean="0">
                <a:effectLst>
                  <a:outerShdw blurRad="38100" dist="38100" dir="2700000" algn="tl">
                    <a:srgbClr val="C0C0C0"/>
                  </a:outerShdw>
                </a:effectLst>
                <a:latin typeface="Times New Roman" pitchFamily="18" charset="0"/>
                <a:ea typeface="宋体" pitchFamily="2" charset="-122"/>
              </a:rPr>
              <a:t>，</a:t>
            </a:r>
            <a:r>
              <a:rPr lang="zh-CN" altLang="en-US" dirty="0" smtClean="0">
                <a:solidFill>
                  <a:srgbClr val="0000CC"/>
                </a:solidFill>
                <a:effectLst>
                  <a:outerShdw blurRad="38100" dist="38100" dir="2700000" algn="tl">
                    <a:srgbClr val="C0C0C0"/>
                  </a:outerShdw>
                </a:effectLst>
                <a:latin typeface="Times New Roman" pitchFamily="18" charset="0"/>
                <a:ea typeface="宋体" pitchFamily="2" charset="-122"/>
              </a:rPr>
              <a:t>整流电路中会出现</a:t>
            </a:r>
            <a:r>
              <a:rPr lang="en-US" altLang="zh-CN" dirty="0" smtClean="0">
                <a:solidFill>
                  <a:srgbClr val="0000CC"/>
                </a:solidFill>
                <a:effectLst>
                  <a:outerShdw blurRad="38100" dist="38100" dir="2700000" algn="tl">
                    <a:srgbClr val="C0C0C0"/>
                  </a:outerShdw>
                </a:effectLst>
                <a:latin typeface="Times New Roman" pitchFamily="18" charset="0"/>
                <a:ea typeface="宋体" pitchFamily="2" charset="-122"/>
              </a:rPr>
              <a:t>4</a:t>
            </a:r>
            <a:r>
              <a:rPr lang="zh-CN" altLang="en-US" dirty="0" smtClean="0">
                <a:solidFill>
                  <a:srgbClr val="0000CC"/>
                </a:solidFill>
                <a:effectLst>
                  <a:outerShdw blurRad="38100" dist="38100" dir="2700000" algn="tl">
                    <a:srgbClr val="C0C0C0"/>
                  </a:outerShdw>
                </a:effectLst>
                <a:latin typeface="Times New Roman" pitchFamily="18" charset="0"/>
                <a:ea typeface="宋体" pitchFamily="2" charset="-122"/>
              </a:rPr>
              <a:t>个器件同时导通</a:t>
            </a:r>
            <a:r>
              <a:rPr lang="zh-CN" altLang="en-US" dirty="0" smtClean="0">
                <a:effectLst>
                  <a:outerShdw blurRad="38100" dist="38100" dir="2700000" algn="tl">
                    <a:srgbClr val="C0C0C0"/>
                  </a:outerShdw>
                </a:effectLst>
                <a:latin typeface="Times New Roman" pitchFamily="18" charset="0"/>
                <a:ea typeface="宋体" pitchFamily="2" charset="-122"/>
              </a:rPr>
              <a:t>，形成共阳极组和共阴极组器件双换流的重叠现象，此后 </a:t>
            </a:r>
            <a:r>
              <a:rPr lang="zh-CN" altLang="en-US" i="1" dirty="0" smtClean="0">
                <a:effectLst>
                  <a:outerShdw blurRad="38100" dist="38100" dir="2700000" algn="tl">
                    <a:srgbClr val="C0C0C0"/>
                  </a:outerShdw>
                </a:effectLst>
                <a:latin typeface="Times New Roman" pitchFamily="18" charset="0"/>
                <a:ea typeface="宋体" pitchFamily="2" charset="-122"/>
                <a:sym typeface="Symbol" pitchFamily="18" charset="2"/>
              </a:rPr>
              <a:t></a:t>
            </a:r>
            <a:r>
              <a:rPr lang="en-US" altLang="zh-CN" baseline="-25000" dirty="0" smtClean="0">
                <a:effectLst>
                  <a:outerShdw blurRad="38100" dist="38100" dir="2700000" algn="tl">
                    <a:srgbClr val="C0C0C0"/>
                  </a:outerShdw>
                </a:effectLst>
                <a:latin typeface="Times New Roman" pitchFamily="18" charset="0"/>
                <a:ea typeface="宋体" pitchFamily="2" charset="-122"/>
                <a:sym typeface="Symbol" pitchFamily="18" charset="2"/>
              </a:rPr>
              <a:t>p </a:t>
            </a:r>
            <a:r>
              <a:rPr lang="zh-CN" altLang="en-US" dirty="0" smtClean="0">
                <a:effectLst>
                  <a:outerShdw blurRad="38100" dist="38100" dir="2700000" algn="tl">
                    <a:srgbClr val="C0C0C0"/>
                  </a:outerShdw>
                </a:effectLst>
                <a:latin typeface="Times New Roman" pitchFamily="18" charset="0"/>
                <a:ea typeface="宋体" pitchFamily="2" charset="-122"/>
              </a:rPr>
              <a:t>保持为</a:t>
            </a:r>
            <a:r>
              <a:rPr lang="en-US" altLang="zh-CN" dirty="0" smtClean="0">
                <a:effectLst>
                  <a:outerShdw blurRad="38100" dist="38100" dir="2700000" algn="tl">
                    <a:srgbClr val="C0C0C0"/>
                  </a:outerShdw>
                </a:effectLst>
                <a:latin typeface="Times New Roman" pitchFamily="18" charset="0"/>
                <a:ea typeface="宋体" pitchFamily="2" charset="-122"/>
              </a:rPr>
              <a:t>30°</a:t>
            </a:r>
            <a:r>
              <a:rPr lang="zh-CN" altLang="en-US" dirty="0" smtClean="0">
                <a:effectLst>
                  <a:outerShdw blurRad="38100" dist="38100" dir="2700000" algn="tl">
                    <a:srgbClr val="C0C0C0"/>
                  </a:outerShdw>
                </a:effectLst>
                <a:latin typeface="Times New Roman" pitchFamily="18" charset="0"/>
                <a:ea typeface="宋体" pitchFamily="2" charset="-122"/>
              </a:rPr>
              <a:t>，而 </a:t>
            </a:r>
            <a:r>
              <a:rPr lang="zh-CN" altLang="en-US" i="1" dirty="0" smtClean="0">
                <a:effectLst>
                  <a:outerShdw blurRad="38100" dist="38100" dir="2700000" algn="tl">
                    <a:srgbClr val="C0C0C0"/>
                  </a:outerShdw>
                </a:effectLst>
                <a:latin typeface="Times New Roman" pitchFamily="18" charset="0"/>
                <a:ea typeface="宋体" pitchFamily="2" charset="-122"/>
                <a:sym typeface="Symbol" pitchFamily="18" charset="2"/>
              </a:rPr>
              <a:t>  </a:t>
            </a:r>
            <a:r>
              <a:rPr lang="zh-CN" altLang="en-US" dirty="0" smtClean="0">
                <a:effectLst>
                  <a:outerShdw blurRad="38100" dist="38100" dir="2700000" algn="tl">
                    <a:srgbClr val="C0C0C0"/>
                  </a:outerShdw>
                </a:effectLst>
                <a:latin typeface="Times New Roman" pitchFamily="18" charset="0"/>
                <a:ea typeface="宋体" pitchFamily="2" charset="-122"/>
              </a:rPr>
              <a:t>角继续增大，整流电路处于第三种工作状态，这是一种</a:t>
            </a:r>
            <a:r>
              <a:rPr lang="zh-CN" altLang="en-US" dirty="0" smtClean="0">
                <a:solidFill>
                  <a:srgbClr val="0000CC"/>
                </a:solidFill>
                <a:effectLst>
                  <a:outerShdw blurRad="38100" dist="38100" dir="2700000" algn="tl">
                    <a:srgbClr val="C0C0C0"/>
                  </a:outerShdw>
                </a:effectLst>
                <a:latin typeface="Times New Roman" pitchFamily="18" charset="0"/>
                <a:ea typeface="宋体" pitchFamily="2" charset="-122"/>
              </a:rPr>
              <a:t>非正常的故障状态</a:t>
            </a:r>
            <a:r>
              <a:rPr lang="zh-CN" altLang="en-US" dirty="0" smtClean="0">
                <a:effectLst>
                  <a:outerShdw blurRad="38100" dist="38100" dir="2700000" algn="tl">
                    <a:srgbClr val="C0C0C0"/>
                  </a:outerShdw>
                </a:effectLst>
                <a:latin typeface="Times New Roman" pitchFamily="18" charset="0"/>
                <a:ea typeface="宋体" pitchFamily="2" charset="-122"/>
              </a:rPr>
              <a:t>。</a:t>
            </a:r>
          </a:p>
        </p:txBody>
      </p:sp>
      <p:sp>
        <p:nvSpPr>
          <p:cNvPr id="63501" name="矩形 63500"/>
          <p:cNvSpPr/>
          <p:nvPr/>
        </p:nvSpPr>
        <p:spPr>
          <a:xfrm>
            <a:off x="2581275" y="6445250"/>
            <a:ext cx="5638800" cy="366713"/>
          </a:xfrm>
          <a:prstGeom prst="rect">
            <a:avLst/>
          </a:prstGeom>
          <a:noFill/>
          <a:ln w="9525">
            <a:noFill/>
            <a:miter/>
          </a:ln>
        </p:spPr>
        <p:txBody>
          <a:bodyPr>
            <a:spAutoFit/>
          </a:bodyPr>
          <a:lstStyle/>
          <a:p>
            <a:pPr>
              <a:buClr>
                <a:srgbClr val="000000"/>
              </a:buClr>
              <a:defRPr/>
            </a:pPr>
            <a:r>
              <a:rPr lang="zh-CN" altLang="en-US" sz="2000" i="1" noProof="1">
                <a:solidFill>
                  <a:srgbClr val="A50021"/>
                </a:solidFill>
                <a:effectLst>
                  <a:outerShdw blurRad="38100" dist="38100" dir="2700000">
                    <a:srgbClr val="C0C0C0"/>
                  </a:outerShdw>
                </a:effectLst>
                <a:latin typeface="Times New Roman" panose="02020603050405020304" pitchFamily="18" charset="0"/>
                <a:cs typeface="+mn-ea"/>
                <a:sym typeface="Symbol" panose="05050102010706020507" pitchFamily="18" charset="2"/>
              </a:rPr>
              <a:t></a:t>
            </a:r>
            <a:r>
              <a:rPr lang="en-US" altLang="zh-CN" sz="2000" baseline="-25000" noProof="1">
                <a:solidFill>
                  <a:srgbClr val="A50021"/>
                </a:solidFill>
                <a:effectLst>
                  <a:outerShdw blurRad="38100" dist="38100" dir="2700000">
                    <a:srgbClr val="C0C0C0"/>
                  </a:outerShdw>
                </a:effectLst>
                <a:latin typeface="Times New Roman" panose="02020603050405020304" pitchFamily="18" charset="0"/>
                <a:cs typeface="+mn-ea"/>
                <a:sym typeface="Symbol" panose="05050102010706020507" pitchFamily="18" charset="2"/>
              </a:rPr>
              <a:t>p</a:t>
            </a:r>
            <a:r>
              <a:rPr lang="zh-CN" altLang="en-US" sz="2000" noProof="1">
                <a:solidFill>
                  <a:srgbClr val="A50021"/>
                </a:solidFill>
                <a:effectLst>
                  <a:outerShdw blurRad="38100" dist="38100" dir="2700000">
                    <a:srgbClr val="C0C0C0"/>
                  </a:outerShdw>
                </a:effectLst>
                <a:latin typeface="Times New Roman" panose="02020603050405020304" pitchFamily="18" charset="0"/>
                <a:cs typeface="+mn-ea"/>
                <a:sym typeface="Symbol" panose="05050102010706020507" pitchFamily="18" charset="2"/>
              </a:rPr>
              <a:t>：</a:t>
            </a:r>
            <a:r>
              <a:rPr lang="zh-CN" altLang="en-US" sz="2000" noProof="1">
                <a:solidFill>
                  <a:srgbClr val="A50021"/>
                </a:solidFill>
                <a:effectLst>
                  <a:outerShdw blurRad="38100" dist="38100" dir="2700000">
                    <a:srgbClr val="C0C0C0"/>
                  </a:outerShdw>
                </a:effectLst>
                <a:latin typeface="Times New Roman" panose="02020603050405020304" pitchFamily="18" charset="0"/>
                <a:cs typeface="+mn-ea"/>
              </a:rPr>
              <a:t>强迫延时换相角        </a:t>
            </a:r>
            <a:r>
              <a:rPr lang="en-US" altLang="zh-CN" sz="2000" i="1" noProof="1">
                <a:solidFill>
                  <a:srgbClr val="A50021"/>
                </a:solidFill>
                <a:effectLst>
                  <a:outerShdw blurRad="38100" dist="38100" dir="2700000">
                    <a:srgbClr val="C0C0C0"/>
                  </a:outerShdw>
                </a:effectLst>
                <a:latin typeface="Times New Roman" panose="02020603050405020304" pitchFamily="18" charset="0"/>
                <a:cs typeface="+mn-ea"/>
              </a:rPr>
              <a:t>γ</a:t>
            </a:r>
            <a:r>
              <a:rPr lang="zh-CN" altLang="en-US" sz="2000" noProof="1">
                <a:solidFill>
                  <a:srgbClr val="A50021"/>
                </a:solidFill>
                <a:effectLst>
                  <a:outerShdw blurRad="38100" dist="38100" dir="2700000">
                    <a:srgbClr val="C0C0C0"/>
                  </a:outerShdw>
                </a:effectLst>
                <a:latin typeface="Times New Roman" panose="02020603050405020304" pitchFamily="18" charset="0"/>
                <a:cs typeface="+mn-ea"/>
              </a:rPr>
              <a:t>：换相重叠角</a:t>
            </a:r>
            <a:endParaRPr lang="zh-CN" altLang="en-US" sz="2000" noProof="1">
              <a:solidFill>
                <a:srgbClr val="A50021"/>
              </a:solidFill>
              <a:effectLst>
                <a:outerShdw blurRad="38100" dist="38100" dir="2700000">
                  <a:srgbClr val="C0C0C0"/>
                </a:outerShdw>
              </a:effectLst>
              <a:latin typeface="Times New Roman" panose="02020603050405020304" pitchFamily="18" charset="0"/>
            </a:endParaRPr>
          </a:p>
        </p:txBody>
      </p:sp>
      <p:sp>
        <p:nvSpPr>
          <p:cNvPr id="49156" name="Text Box 46"/>
          <p:cNvSpPr txBox="1">
            <a:spLocks noChangeArrowheads="1"/>
          </p:cNvSpPr>
          <p:nvPr/>
        </p:nvSpPr>
        <p:spPr bwMode="auto">
          <a:xfrm>
            <a:off x="0" y="3575050"/>
            <a:ext cx="1670050"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2" action="ppaction://hlinksldjump"/>
              </a:rPr>
              <a:t>8.3</a:t>
            </a:r>
            <a:r>
              <a:rPr lang="zh-CN" altLang="zh-CN" sz="1600">
                <a:solidFill>
                  <a:schemeClr val="tx1"/>
                </a:solidFill>
                <a:hlinkClick r:id="rId2" action="ppaction://hlinksldjump"/>
              </a:rPr>
              <a:t>绕线转子异步电机转子变频串级调速系统</a:t>
            </a:r>
            <a:endParaRPr lang="zh-CN" altLang="en-US" sz="1600">
              <a:solidFill>
                <a:schemeClr val="tx1"/>
              </a:solidFill>
              <a:latin typeface="Times New Roman" pitchFamily="18" charset="0"/>
            </a:endParaRPr>
          </a:p>
        </p:txBody>
      </p:sp>
      <p:sp>
        <p:nvSpPr>
          <p:cNvPr id="49157"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3" action="ppaction://hlinksldjump"/>
              </a:rPr>
              <a:t>8.2</a:t>
            </a:r>
            <a:r>
              <a:rPr lang="zh-CN" altLang="zh-CN" sz="1600">
                <a:solidFill>
                  <a:schemeClr val="tx1"/>
                </a:solidFill>
                <a:hlinkClick r:id="rId3"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49158"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4" action="ppaction://hlinksldjump"/>
              </a:rPr>
              <a:t>8.1</a:t>
            </a:r>
            <a:r>
              <a:rPr lang="zh-CN" altLang="zh-CN" sz="1600">
                <a:solidFill>
                  <a:schemeClr val="tx1"/>
                </a:solidFill>
                <a:latin typeface="宋体" pitchFamily="2" charset="-122"/>
                <a:hlinkClick r:id="rId4" action="ppaction://hlinksldjump"/>
              </a:rPr>
              <a:t>绕线转子异步电机转子变频控制原理</a:t>
            </a:r>
            <a:endParaRPr lang="zh-CN" altLang="en-US" sz="1600">
              <a:solidFill>
                <a:schemeClr val="tx1"/>
              </a:solidFill>
              <a:latin typeface="宋体" pitchFamily="2" charset="-122"/>
            </a:endParaRPr>
          </a:p>
        </p:txBody>
      </p:sp>
      <p:sp>
        <p:nvSpPr>
          <p:cNvPr id="49159"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5" action="ppaction://hlinksldjump"/>
              </a:rPr>
              <a:t>8.4</a:t>
            </a:r>
            <a:r>
              <a:rPr lang="zh-CN" altLang="zh-CN" sz="1600">
                <a:solidFill>
                  <a:schemeClr val="tx1"/>
                </a:solidFill>
                <a:hlinkClick r:id="rId5"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619523">
                                            <p:txEl>
                                              <p:pRg st="0" end="0"/>
                                            </p:txEl>
                                          </p:spTgt>
                                        </p:tgtEl>
                                        <p:attrNameLst>
                                          <p:attrName>style.visibility</p:attrName>
                                        </p:attrNameLst>
                                      </p:cBhvr>
                                      <p:to>
                                        <p:strVal val="visible"/>
                                      </p:to>
                                    </p:set>
                                    <p:animEffect transition="in" filter="barn(inHorizontal)">
                                      <p:cBhvr>
                                        <p:cTn id="7" dur="500"/>
                                        <p:tgtEl>
                                          <p:spTgt spid="6195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619523">
                                            <p:txEl>
                                              <p:pRg st="1" end="1"/>
                                            </p:txEl>
                                          </p:spTgt>
                                        </p:tgtEl>
                                        <p:attrNameLst>
                                          <p:attrName>style.visibility</p:attrName>
                                        </p:attrNameLst>
                                      </p:cBhvr>
                                      <p:to>
                                        <p:strVal val="visible"/>
                                      </p:to>
                                    </p:set>
                                    <p:animEffect transition="in" filter="barn(inHorizontal)">
                                      <p:cBhvr>
                                        <p:cTn id="12" dur="500"/>
                                        <p:tgtEl>
                                          <p:spTgt spid="619523">
                                            <p:txEl>
                                              <p:pRg st="1" end="1"/>
                                            </p:txEl>
                                          </p:spTgt>
                                        </p:tgtEl>
                                      </p:cBhvr>
                                    </p:animEffect>
                                  </p:childTnLst>
                                </p:cTn>
                              </p:par>
                            </p:childTnLst>
                          </p:cTn>
                        </p:par>
                        <p:par>
                          <p:cTn id="13" fill="hold">
                            <p:stCondLst>
                              <p:cond delay="500"/>
                            </p:stCondLst>
                            <p:childTnLst>
                              <p:par>
                                <p:cTn id="14" presetID="16" presetClass="entr" presetSubtype="26" fill="hold" grpId="0" nodeType="afterEffect">
                                  <p:stCondLst>
                                    <p:cond delay="0"/>
                                  </p:stCondLst>
                                  <p:childTnLst>
                                    <p:set>
                                      <p:cBhvr>
                                        <p:cTn id="15" dur="1" fill="hold">
                                          <p:stCondLst>
                                            <p:cond delay="0"/>
                                          </p:stCondLst>
                                        </p:cTn>
                                        <p:tgtEl>
                                          <p:spTgt spid="619523">
                                            <p:txEl>
                                              <p:pRg st="2" end="2"/>
                                            </p:txEl>
                                          </p:spTgt>
                                        </p:tgtEl>
                                        <p:attrNameLst>
                                          <p:attrName>style.visibility</p:attrName>
                                        </p:attrNameLst>
                                      </p:cBhvr>
                                      <p:to>
                                        <p:strVal val="visible"/>
                                      </p:to>
                                    </p:set>
                                    <p:animEffect transition="in" filter="barn(inHorizontal)">
                                      <p:cBhvr>
                                        <p:cTn id="16" dur="500"/>
                                        <p:tgtEl>
                                          <p:spTgt spid="61952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6" fill="hold" grpId="0" nodeType="clickEffect">
                                  <p:stCondLst>
                                    <p:cond delay="0"/>
                                  </p:stCondLst>
                                  <p:childTnLst>
                                    <p:set>
                                      <p:cBhvr>
                                        <p:cTn id="20" dur="1" fill="hold">
                                          <p:stCondLst>
                                            <p:cond delay="0"/>
                                          </p:stCondLst>
                                        </p:cTn>
                                        <p:tgtEl>
                                          <p:spTgt spid="619523">
                                            <p:txEl>
                                              <p:pRg st="3" end="3"/>
                                            </p:txEl>
                                          </p:spTgt>
                                        </p:tgtEl>
                                        <p:attrNameLst>
                                          <p:attrName>style.visibility</p:attrName>
                                        </p:attrNameLst>
                                      </p:cBhvr>
                                      <p:to>
                                        <p:strVal val="visible"/>
                                      </p:to>
                                    </p:set>
                                    <p:animEffect transition="in" filter="barn(inHorizontal)">
                                      <p:cBhvr>
                                        <p:cTn id="21" dur="500"/>
                                        <p:tgtEl>
                                          <p:spTgt spid="61952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6" fill="hold" grpId="0" nodeType="clickEffect">
                                  <p:stCondLst>
                                    <p:cond delay="0"/>
                                  </p:stCondLst>
                                  <p:childTnLst>
                                    <p:set>
                                      <p:cBhvr>
                                        <p:cTn id="25" dur="1" fill="hold">
                                          <p:stCondLst>
                                            <p:cond delay="0"/>
                                          </p:stCondLst>
                                        </p:cTn>
                                        <p:tgtEl>
                                          <p:spTgt spid="619523">
                                            <p:txEl>
                                              <p:pRg st="4" end="4"/>
                                            </p:txEl>
                                          </p:spTgt>
                                        </p:tgtEl>
                                        <p:attrNameLst>
                                          <p:attrName>style.visibility</p:attrName>
                                        </p:attrNameLst>
                                      </p:cBhvr>
                                      <p:to>
                                        <p:strVal val="visible"/>
                                      </p:to>
                                    </p:set>
                                    <p:animEffect transition="in" filter="barn(inHorizontal)">
                                      <p:cBhvr>
                                        <p:cTn id="26" dur="500"/>
                                        <p:tgtEl>
                                          <p:spTgt spid="619523">
                                            <p:txEl>
                                              <p:pRg st="4" end="4"/>
                                            </p:txEl>
                                          </p:spTgt>
                                        </p:tgtEl>
                                      </p:cBhvr>
                                    </p:animEffect>
                                  </p:childTnLst>
                                </p:cTn>
                              </p:par>
                            </p:childTnLst>
                          </p:cTn>
                        </p:par>
                        <p:par>
                          <p:cTn id="27" fill="hold">
                            <p:stCondLst>
                              <p:cond delay="500"/>
                            </p:stCondLst>
                            <p:childTnLst>
                              <p:par>
                                <p:cTn id="28" presetID="16" presetClass="entr" presetSubtype="26" fill="hold" grpId="0" nodeType="afterEffect">
                                  <p:stCondLst>
                                    <p:cond delay="0"/>
                                  </p:stCondLst>
                                  <p:childTnLst>
                                    <p:set>
                                      <p:cBhvr>
                                        <p:cTn id="29" dur="1" fill="hold">
                                          <p:stCondLst>
                                            <p:cond delay="0"/>
                                          </p:stCondLst>
                                        </p:cTn>
                                        <p:tgtEl>
                                          <p:spTgt spid="619523">
                                            <p:txEl>
                                              <p:pRg st="5" end="5"/>
                                            </p:txEl>
                                          </p:spTgt>
                                        </p:tgtEl>
                                        <p:attrNameLst>
                                          <p:attrName>style.visibility</p:attrName>
                                        </p:attrNameLst>
                                      </p:cBhvr>
                                      <p:to>
                                        <p:strVal val="visible"/>
                                      </p:to>
                                    </p:set>
                                    <p:animEffect transition="in" filter="barn(inHorizontal)">
                                      <p:cBhvr>
                                        <p:cTn id="30" dur="500"/>
                                        <p:tgtEl>
                                          <p:spTgt spid="61952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6" fill="hold" grpId="0" nodeType="clickEffect">
                                  <p:stCondLst>
                                    <p:cond delay="0"/>
                                  </p:stCondLst>
                                  <p:childTnLst>
                                    <p:set>
                                      <p:cBhvr>
                                        <p:cTn id="34" dur="1" fill="hold">
                                          <p:stCondLst>
                                            <p:cond delay="0"/>
                                          </p:stCondLst>
                                        </p:cTn>
                                        <p:tgtEl>
                                          <p:spTgt spid="619523">
                                            <p:txEl>
                                              <p:pRg st="6" end="6"/>
                                            </p:txEl>
                                          </p:spTgt>
                                        </p:tgtEl>
                                        <p:attrNameLst>
                                          <p:attrName>style.visibility</p:attrName>
                                        </p:attrNameLst>
                                      </p:cBhvr>
                                      <p:to>
                                        <p:strVal val="visible"/>
                                      </p:to>
                                    </p:set>
                                    <p:animEffect transition="in" filter="barn(inHorizontal)">
                                      <p:cBhvr>
                                        <p:cTn id="35" dur="500"/>
                                        <p:tgtEl>
                                          <p:spTgt spid="6195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52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a:xfrm>
            <a:off x="1697038" y="1165225"/>
            <a:ext cx="4948237" cy="412750"/>
          </a:xfrm>
        </p:spPr>
        <p:txBody>
          <a:bodyPr/>
          <a:lstStyle/>
          <a:p>
            <a:pPr eaLnBrk="1" hangingPunct="1">
              <a:buFontTx/>
              <a:buChar char="•"/>
            </a:pPr>
            <a:r>
              <a:rPr lang="zh-CN" altLang="en-US" sz="2000" dirty="0" smtClean="0">
                <a:effectLst>
                  <a:outerShdw blurRad="38100" dist="38100" dir="2700000" algn="tl">
                    <a:srgbClr val="C0C0C0"/>
                  </a:outerShdw>
                </a:effectLst>
                <a:ea typeface="宋体" pitchFamily="2" charset="-122"/>
              </a:rPr>
              <a:t> 转子整流电流与</a:t>
            </a:r>
            <a:r>
              <a:rPr lang="zh-CN" altLang="en-US" sz="2000" i="1" dirty="0" smtClean="0">
                <a:solidFill>
                  <a:schemeClr val="hlink"/>
                </a:solidFill>
                <a:effectLst>
                  <a:outerShdw blurRad="38100" dist="38100" dir="2700000" algn="tl">
                    <a:srgbClr val="C0C0C0"/>
                  </a:outerShdw>
                </a:effectLst>
                <a:ea typeface="宋体" pitchFamily="2" charset="-122"/>
                <a:sym typeface="Symbol" pitchFamily="18" charset="2"/>
              </a:rPr>
              <a:t></a:t>
            </a:r>
            <a:r>
              <a:rPr lang="zh-CN" altLang="en-US" sz="2000" dirty="0" smtClean="0">
                <a:solidFill>
                  <a:schemeClr val="hlink"/>
                </a:solidFill>
                <a:effectLst>
                  <a:outerShdw blurRad="38100" dist="38100" dir="2700000" algn="tl">
                    <a:srgbClr val="C0C0C0"/>
                  </a:outerShdw>
                </a:effectLst>
                <a:ea typeface="宋体" pitchFamily="2" charset="-122"/>
                <a:sym typeface="Symbol" pitchFamily="18" charset="2"/>
              </a:rPr>
              <a:t> </a:t>
            </a:r>
            <a:r>
              <a:rPr lang="zh-CN" altLang="en-US" sz="2000" dirty="0" smtClean="0">
                <a:effectLst>
                  <a:outerShdw blurRad="38100" dist="38100" dir="2700000" algn="tl">
                    <a:srgbClr val="C0C0C0"/>
                  </a:outerShdw>
                </a:effectLst>
                <a:ea typeface="宋体" pitchFamily="2" charset="-122"/>
              </a:rPr>
              <a:t>、</a:t>
            </a:r>
            <a:r>
              <a:rPr lang="zh-CN" altLang="en-US" sz="2000" i="1" dirty="0" smtClean="0">
                <a:solidFill>
                  <a:schemeClr val="hlink"/>
                </a:solidFill>
                <a:effectLst>
                  <a:outerShdw blurRad="38100" dist="38100" dir="2700000" algn="tl">
                    <a:srgbClr val="C0C0C0"/>
                  </a:outerShdw>
                </a:effectLst>
                <a:latin typeface="Times New Roman" pitchFamily="18" charset="0"/>
                <a:ea typeface="宋体" pitchFamily="2" charset="-122"/>
                <a:sym typeface="Symbol" pitchFamily="18" charset="2"/>
              </a:rPr>
              <a:t></a:t>
            </a:r>
            <a:r>
              <a:rPr lang="en-US" altLang="zh-CN" sz="2000" baseline="-25000" dirty="0" smtClean="0">
                <a:solidFill>
                  <a:schemeClr val="hlink"/>
                </a:solidFill>
                <a:effectLst>
                  <a:outerShdw blurRad="38100" dist="38100" dir="2700000" algn="tl">
                    <a:srgbClr val="C0C0C0"/>
                  </a:outerShdw>
                </a:effectLst>
                <a:latin typeface="Times New Roman" pitchFamily="18" charset="0"/>
                <a:ea typeface="宋体" pitchFamily="2" charset="-122"/>
                <a:sym typeface="Symbol" pitchFamily="18" charset="2"/>
              </a:rPr>
              <a:t>p </a:t>
            </a:r>
            <a:r>
              <a:rPr lang="zh-CN" altLang="en-US" sz="2000" dirty="0" smtClean="0">
                <a:effectLst>
                  <a:outerShdw blurRad="38100" dist="38100" dir="2700000" algn="tl">
                    <a:srgbClr val="C0C0C0"/>
                  </a:outerShdw>
                </a:effectLst>
                <a:ea typeface="宋体" pitchFamily="2" charset="-122"/>
              </a:rPr>
              <a:t>间的函数关系</a:t>
            </a:r>
            <a:r>
              <a:rPr lang="zh-CN" altLang="fr-FR" sz="2000" dirty="0" smtClean="0">
                <a:effectLst>
                  <a:outerShdw blurRad="38100" dist="38100" dir="2700000" algn="tl">
                    <a:srgbClr val="C0C0C0"/>
                  </a:outerShdw>
                </a:effectLst>
                <a:ea typeface="宋体" pitchFamily="2" charset="-122"/>
              </a:rPr>
              <a:t> </a:t>
            </a:r>
            <a:endParaRPr lang="fr-FR" altLang="en-US" sz="2000" dirty="0" smtClean="0">
              <a:effectLst>
                <a:outerShdw blurRad="38100" dist="38100" dir="2700000" algn="tl">
                  <a:srgbClr val="C0C0C0"/>
                </a:outerShdw>
              </a:effectLst>
            </a:endParaRPr>
          </a:p>
        </p:txBody>
      </p:sp>
      <p:pic>
        <p:nvPicPr>
          <p:cNvPr id="50178" name="Picture 4" descr="7z9"/>
          <p:cNvPicPr>
            <a:picLocks noGrp="1" noChangeAspect="1" noChangeArrowheads="1"/>
          </p:cNvPicPr>
          <p:nvPr>
            <p:ph idx="1"/>
          </p:nvPr>
        </p:nvPicPr>
        <p:blipFill>
          <a:blip r:embed="rId2" cstate="print"/>
          <a:srcRect/>
          <a:stretch>
            <a:fillRect/>
          </a:stretch>
        </p:blipFill>
        <p:spPr>
          <a:xfrm>
            <a:off x="2025650" y="1879600"/>
            <a:ext cx="6654800" cy="4386263"/>
          </a:xfrm>
        </p:spPr>
      </p:pic>
      <p:sp>
        <p:nvSpPr>
          <p:cNvPr id="620550" name="Oval 6"/>
          <p:cNvSpPr>
            <a:spLocks noChangeArrowheads="1"/>
          </p:cNvSpPr>
          <p:nvPr/>
        </p:nvSpPr>
        <p:spPr bwMode="auto">
          <a:xfrm>
            <a:off x="4722813" y="5440363"/>
            <a:ext cx="100012" cy="107950"/>
          </a:xfrm>
          <a:prstGeom prst="ellipse">
            <a:avLst/>
          </a:prstGeom>
          <a:solidFill>
            <a:schemeClr val="tx1"/>
          </a:solidFill>
          <a:ln w="9525">
            <a:solidFill>
              <a:schemeClr val="tx1"/>
            </a:solidFill>
            <a:roun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620551" name="Text Box 7"/>
          <p:cNvSpPr txBox="1">
            <a:spLocks noChangeArrowheads="1"/>
          </p:cNvSpPr>
          <p:nvPr/>
        </p:nvSpPr>
        <p:spPr bwMode="auto">
          <a:xfrm>
            <a:off x="2363788" y="6400800"/>
            <a:ext cx="5083175" cy="461963"/>
          </a:xfrm>
          <a:prstGeom prst="rect">
            <a:avLst/>
          </a:prstGeom>
          <a:noFill/>
          <a:ln w="9525">
            <a:noFill/>
            <a:miter lim="800000"/>
            <a:headEnd/>
            <a:tailEnd/>
          </a:ln>
        </p:spPr>
        <p:txBody>
          <a:bodyPr wrap="none">
            <a:spAutoFit/>
          </a:bodyPr>
          <a:lstStyle/>
          <a:p>
            <a:pPr marL="3175" indent="-3175" algn="ctr">
              <a:lnSpc>
                <a:spcPct val="100000"/>
              </a:lnSpc>
              <a:spcBef>
                <a:spcPct val="20000"/>
              </a:spcBef>
              <a:buClr>
                <a:schemeClr val="folHlink"/>
              </a:buClr>
              <a:buSzPct val="75000"/>
              <a:buFont typeface="Wingdings" pitchFamily="2" charset="2"/>
              <a:buNone/>
            </a:pPr>
            <a:r>
              <a:rPr lang="zh-CN" altLang="en-US" sz="2000">
                <a:solidFill>
                  <a:srgbClr val="000009"/>
                </a:solidFill>
                <a:latin typeface="Times New Roman" pitchFamily="18" charset="0"/>
              </a:rPr>
              <a:t>图</a:t>
            </a:r>
            <a:r>
              <a:rPr lang="en-US" altLang="zh-CN" sz="2000">
                <a:solidFill>
                  <a:srgbClr val="000009"/>
                </a:solidFill>
                <a:latin typeface="Times New Roman" pitchFamily="18" charset="0"/>
              </a:rPr>
              <a:t>   </a:t>
            </a:r>
            <a:r>
              <a:rPr lang="zh-CN" altLang="en-US" sz="2000">
                <a:solidFill>
                  <a:srgbClr val="000009"/>
                </a:solidFill>
                <a:latin typeface="Times New Roman" pitchFamily="18" charset="0"/>
              </a:rPr>
              <a:t>转子整流电路的 </a:t>
            </a:r>
            <a:r>
              <a:rPr lang="zh-CN" altLang="en-US" sz="2400" i="1">
                <a:solidFill>
                  <a:srgbClr val="000009"/>
                </a:solidFill>
                <a:latin typeface="Tahoma" pitchFamily="34" charset="0"/>
                <a:sym typeface="Symbol" pitchFamily="18" charset="2"/>
              </a:rPr>
              <a:t></a:t>
            </a:r>
            <a:r>
              <a:rPr lang="zh-CN" altLang="en-US" sz="2400">
                <a:solidFill>
                  <a:srgbClr val="000009"/>
                </a:solidFill>
                <a:latin typeface="Tahoma" pitchFamily="34" charset="0"/>
                <a:sym typeface="Symbol" pitchFamily="18" charset="2"/>
              </a:rPr>
              <a:t> </a:t>
            </a:r>
            <a:r>
              <a:rPr lang="en-US" altLang="zh-CN" sz="2000">
                <a:solidFill>
                  <a:srgbClr val="000009"/>
                </a:solidFill>
                <a:latin typeface="Times New Roman" pitchFamily="18" charset="0"/>
              </a:rPr>
              <a:t>= </a:t>
            </a:r>
            <a:r>
              <a:rPr lang="en-US" altLang="zh-CN" sz="2000" i="1">
                <a:solidFill>
                  <a:srgbClr val="000009"/>
                </a:solidFill>
                <a:latin typeface="Times New Roman" pitchFamily="18" charset="0"/>
              </a:rPr>
              <a:t>f </a:t>
            </a:r>
            <a:r>
              <a:rPr lang="en-US" altLang="zh-CN" sz="2000">
                <a:solidFill>
                  <a:srgbClr val="000009"/>
                </a:solidFill>
                <a:latin typeface="Times New Roman" pitchFamily="18" charset="0"/>
              </a:rPr>
              <a:t>( </a:t>
            </a:r>
            <a:r>
              <a:rPr lang="en-US" altLang="zh-CN" sz="2000" i="1">
                <a:solidFill>
                  <a:srgbClr val="000009"/>
                </a:solidFill>
                <a:latin typeface="Times New Roman" pitchFamily="18" charset="0"/>
              </a:rPr>
              <a:t>I</a:t>
            </a:r>
            <a:r>
              <a:rPr lang="en-US" altLang="zh-CN" sz="2000" baseline="-25000">
                <a:solidFill>
                  <a:srgbClr val="000009"/>
                </a:solidFill>
                <a:latin typeface="Times New Roman" pitchFamily="18" charset="0"/>
              </a:rPr>
              <a:t>d </a:t>
            </a:r>
            <a:r>
              <a:rPr lang="en-US" altLang="zh-CN" sz="2000">
                <a:solidFill>
                  <a:srgbClr val="000009"/>
                </a:solidFill>
                <a:latin typeface="Times New Roman" pitchFamily="18" charset="0"/>
              </a:rPr>
              <a:t>)</a:t>
            </a:r>
            <a:r>
              <a:rPr lang="zh-CN" altLang="en-US" sz="2000">
                <a:solidFill>
                  <a:srgbClr val="000009"/>
                </a:solidFill>
                <a:latin typeface="Times New Roman" pitchFamily="18" charset="0"/>
              </a:rPr>
              <a:t>， </a:t>
            </a:r>
            <a:r>
              <a:rPr lang="zh-CN" altLang="en-US" sz="2400" i="1">
                <a:solidFill>
                  <a:srgbClr val="000009"/>
                </a:solidFill>
                <a:latin typeface="Times New Roman" pitchFamily="18" charset="0"/>
                <a:sym typeface="Symbol" pitchFamily="18" charset="2"/>
              </a:rPr>
              <a:t></a:t>
            </a:r>
            <a:r>
              <a:rPr lang="en-US" altLang="zh-CN" sz="2400" baseline="-25000">
                <a:solidFill>
                  <a:srgbClr val="000009"/>
                </a:solidFill>
                <a:latin typeface="Times New Roman" pitchFamily="18" charset="0"/>
                <a:sym typeface="Symbol" pitchFamily="18" charset="2"/>
              </a:rPr>
              <a:t>p</a:t>
            </a:r>
            <a:r>
              <a:rPr lang="en-US" altLang="zh-CN" sz="3200" baseline="-25000">
                <a:solidFill>
                  <a:srgbClr val="000009"/>
                </a:solidFill>
                <a:latin typeface="Times New Roman" pitchFamily="18" charset="0"/>
                <a:sym typeface="Symbol" pitchFamily="18" charset="2"/>
              </a:rPr>
              <a:t> </a:t>
            </a:r>
            <a:r>
              <a:rPr lang="en-US" altLang="zh-CN" sz="2000">
                <a:solidFill>
                  <a:srgbClr val="000009"/>
                </a:solidFill>
                <a:latin typeface="Times New Roman" pitchFamily="18" charset="0"/>
              </a:rPr>
              <a:t>= </a:t>
            </a:r>
            <a:r>
              <a:rPr lang="en-US" altLang="zh-CN" sz="2000" i="1">
                <a:solidFill>
                  <a:srgbClr val="000009"/>
                </a:solidFill>
                <a:latin typeface="Times New Roman" pitchFamily="18" charset="0"/>
              </a:rPr>
              <a:t>f</a:t>
            </a:r>
            <a:r>
              <a:rPr lang="en-US" altLang="zh-CN" sz="2000">
                <a:solidFill>
                  <a:srgbClr val="000009"/>
                </a:solidFill>
                <a:latin typeface="Times New Roman" pitchFamily="18" charset="0"/>
              </a:rPr>
              <a:t> ( </a:t>
            </a:r>
            <a:r>
              <a:rPr lang="en-US" altLang="zh-CN" sz="2000" i="1">
                <a:solidFill>
                  <a:srgbClr val="000009"/>
                </a:solidFill>
                <a:latin typeface="Times New Roman" pitchFamily="18" charset="0"/>
              </a:rPr>
              <a:t>I</a:t>
            </a:r>
            <a:r>
              <a:rPr lang="en-US" altLang="zh-CN" sz="2000" baseline="-25000">
                <a:solidFill>
                  <a:srgbClr val="000009"/>
                </a:solidFill>
                <a:latin typeface="Times New Roman" pitchFamily="18" charset="0"/>
              </a:rPr>
              <a:t>d </a:t>
            </a:r>
            <a:r>
              <a:rPr lang="en-US" altLang="zh-CN" sz="2000">
                <a:solidFill>
                  <a:srgbClr val="000009"/>
                </a:solidFill>
                <a:latin typeface="Times New Roman" pitchFamily="18" charset="0"/>
              </a:rPr>
              <a:t>)</a:t>
            </a:r>
          </a:p>
        </p:txBody>
      </p:sp>
      <p:sp>
        <p:nvSpPr>
          <p:cNvPr id="50181" name="Text Box 46"/>
          <p:cNvSpPr txBox="1">
            <a:spLocks noChangeArrowheads="1"/>
          </p:cNvSpPr>
          <p:nvPr/>
        </p:nvSpPr>
        <p:spPr bwMode="auto">
          <a:xfrm>
            <a:off x="0" y="3575050"/>
            <a:ext cx="1670050"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3" action="ppaction://hlinksldjump"/>
              </a:rPr>
              <a:t>8.3</a:t>
            </a:r>
            <a:r>
              <a:rPr lang="zh-CN" altLang="zh-CN" sz="1600">
                <a:solidFill>
                  <a:schemeClr val="tx1"/>
                </a:solidFill>
                <a:hlinkClick r:id="rId3" action="ppaction://hlinksldjump"/>
              </a:rPr>
              <a:t>绕线转子异步电机转子变频串级调速系统</a:t>
            </a:r>
            <a:endParaRPr lang="zh-CN" altLang="en-US" sz="1600">
              <a:solidFill>
                <a:schemeClr val="tx1"/>
              </a:solidFill>
              <a:latin typeface="Times New Roman" pitchFamily="18" charset="0"/>
            </a:endParaRPr>
          </a:p>
        </p:txBody>
      </p:sp>
      <p:sp>
        <p:nvSpPr>
          <p:cNvPr id="50182"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4" action="ppaction://hlinksldjump"/>
              </a:rPr>
              <a:t>8.2</a:t>
            </a:r>
            <a:r>
              <a:rPr lang="zh-CN" altLang="zh-CN" sz="1600">
                <a:solidFill>
                  <a:schemeClr val="tx1"/>
                </a:solidFill>
                <a:hlinkClick r:id="rId4"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50183"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5" action="ppaction://hlinksldjump"/>
              </a:rPr>
              <a:t>8.1</a:t>
            </a:r>
            <a:r>
              <a:rPr lang="zh-CN" altLang="zh-CN" sz="1600">
                <a:solidFill>
                  <a:schemeClr val="tx1"/>
                </a:solidFill>
                <a:latin typeface="宋体" pitchFamily="2" charset="-122"/>
                <a:hlinkClick r:id="rId5" action="ppaction://hlinksldjump"/>
              </a:rPr>
              <a:t>绕线转子异步电机转子变频控制原理</a:t>
            </a:r>
            <a:endParaRPr lang="zh-CN" altLang="en-US" sz="1600">
              <a:solidFill>
                <a:schemeClr val="tx1"/>
              </a:solidFill>
              <a:latin typeface="宋体" pitchFamily="2" charset="-122"/>
            </a:endParaRPr>
          </a:p>
        </p:txBody>
      </p:sp>
      <p:sp>
        <p:nvSpPr>
          <p:cNvPr id="50184"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6" action="ppaction://hlinksldjump"/>
              </a:rPr>
              <a:t>8.4</a:t>
            </a:r>
            <a:r>
              <a:rPr lang="zh-CN" altLang="zh-CN" sz="1600">
                <a:solidFill>
                  <a:schemeClr val="tx1"/>
                </a:solidFill>
                <a:hlinkClick r:id="rId6"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20551"/>
                                        </p:tgtEl>
                                        <p:attrNameLst>
                                          <p:attrName>style.visibility</p:attrName>
                                        </p:attrNameLst>
                                      </p:cBhvr>
                                      <p:to>
                                        <p:strVal val="visible"/>
                                      </p:to>
                                    </p:set>
                                    <p:animEffect transition="in" filter="wipe(down)">
                                      <p:cBhvr>
                                        <p:cTn id="7" dur="500"/>
                                        <p:tgtEl>
                                          <p:spTgt spid="620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55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a:xfrm>
            <a:off x="1682750" y="1039813"/>
            <a:ext cx="5557838" cy="360362"/>
          </a:xfrm>
        </p:spPr>
        <p:txBody>
          <a:bodyPr/>
          <a:lstStyle/>
          <a:p>
            <a:pPr eaLnBrk="1" hangingPunct="1">
              <a:buClr>
                <a:schemeClr val="folHlink"/>
              </a:buClr>
              <a:buSzPct val="75000"/>
              <a:buFont typeface="Wingdings" pitchFamily="2" charset="2"/>
              <a:buChar char="n"/>
            </a:pPr>
            <a:r>
              <a:rPr lang="zh-CN" altLang="en-US" sz="2000" smtClean="0">
                <a:effectLst>
                  <a:outerShdw blurRad="38100" dist="38100" dir="2700000" algn="tl">
                    <a:srgbClr val="C0C0C0"/>
                  </a:outerShdw>
                </a:effectLst>
                <a:latin typeface="Times New Roman" pitchFamily="18" charset="0"/>
                <a:ea typeface="宋体" pitchFamily="2" charset="-122"/>
              </a:rPr>
              <a:t> 串级调速时转子整流电路的电流和电压</a:t>
            </a:r>
            <a:r>
              <a:rPr lang="zh-CN" altLang="en-US" sz="2000" smtClean="0">
                <a:effectLst>
                  <a:outerShdw blurRad="38100" dist="38100" dir="2700000" algn="tl">
                    <a:srgbClr val="C0C0C0"/>
                  </a:outerShdw>
                </a:effectLst>
                <a:ea typeface="宋体" pitchFamily="2" charset="-122"/>
              </a:rPr>
              <a:t> </a:t>
            </a:r>
          </a:p>
        </p:txBody>
      </p:sp>
      <p:graphicFrame>
        <p:nvGraphicFramePr>
          <p:cNvPr id="51202" name="Object 4"/>
          <p:cNvGraphicFramePr>
            <a:graphicFrameLocks/>
          </p:cNvGraphicFramePr>
          <p:nvPr/>
        </p:nvGraphicFramePr>
        <p:xfrm>
          <a:off x="1871663" y="1641475"/>
          <a:ext cx="6821487" cy="973138"/>
        </p:xfrm>
        <a:graphic>
          <a:graphicData uri="http://schemas.openxmlformats.org/presentationml/2006/ole">
            <p:oleObj spid="_x0000_s51202" r:id="rId3" imgW="3276600" imgH="469900" progId="">
              <p:embed/>
            </p:oleObj>
          </a:graphicData>
        </a:graphic>
      </p:graphicFrame>
      <p:graphicFrame>
        <p:nvGraphicFramePr>
          <p:cNvPr id="51203" name="Object 6"/>
          <p:cNvGraphicFramePr>
            <a:graphicFrameLocks/>
          </p:cNvGraphicFramePr>
          <p:nvPr/>
        </p:nvGraphicFramePr>
        <p:xfrm>
          <a:off x="1771650" y="3022600"/>
          <a:ext cx="5668963" cy="1047750"/>
        </p:xfrm>
        <a:graphic>
          <a:graphicData uri="http://schemas.openxmlformats.org/presentationml/2006/ole">
            <p:oleObj spid="_x0000_s51203" r:id="rId4" imgW="2641600" imgH="419100" progId="">
              <p:embed/>
            </p:oleObj>
          </a:graphicData>
        </a:graphic>
      </p:graphicFrame>
      <p:graphicFrame>
        <p:nvGraphicFramePr>
          <p:cNvPr id="51204" name="Object 7"/>
          <p:cNvGraphicFramePr>
            <a:graphicFrameLocks noGrp="1"/>
          </p:cNvGraphicFramePr>
          <p:nvPr>
            <p:ph idx="1"/>
          </p:nvPr>
        </p:nvGraphicFramePr>
        <p:xfrm>
          <a:off x="2203450" y="4059238"/>
          <a:ext cx="6192838" cy="1173162"/>
        </p:xfrm>
        <a:graphic>
          <a:graphicData uri="http://schemas.openxmlformats.org/presentationml/2006/ole">
            <p:oleObj spid="_x0000_s51204" r:id="rId5" imgW="2221536" imgH="393529" progId="">
              <p:embed/>
            </p:oleObj>
          </a:graphicData>
        </a:graphic>
      </p:graphicFrame>
      <p:sp>
        <p:nvSpPr>
          <p:cNvPr id="51205" name="Rectangle 9"/>
          <p:cNvSpPr>
            <a:spLocks noGrp="1" noChangeArrowheads="1"/>
          </p:cNvSpPr>
          <p:nvPr>
            <p:ph idx="1"/>
          </p:nvPr>
        </p:nvSpPr>
        <p:spPr>
          <a:xfrm>
            <a:off x="1763713" y="5592763"/>
            <a:ext cx="7380287" cy="865187"/>
          </a:xfrm>
        </p:spPr>
        <p:txBody>
          <a:bodyPr/>
          <a:lstStyle/>
          <a:p>
            <a:pPr eaLnBrk="1" hangingPunct="1">
              <a:lnSpc>
                <a:spcPct val="120000"/>
              </a:lnSpc>
            </a:pPr>
            <a:r>
              <a:rPr lang="zh-CN" altLang="en-US" smtClean="0">
                <a:latin typeface="Times New Roman" pitchFamily="18" charset="0"/>
                <a:ea typeface="宋体" pitchFamily="2" charset="-122"/>
              </a:rPr>
              <a:t>式中   </a:t>
            </a:r>
            <a:r>
              <a:rPr lang="en-US" altLang="zh-CN" i="1" smtClean="0">
                <a:latin typeface="Times New Roman" pitchFamily="18" charset="0"/>
                <a:ea typeface="宋体" pitchFamily="2" charset="-122"/>
              </a:rPr>
              <a:t>R</a:t>
            </a:r>
            <a:r>
              <a:rPr lang="en-US" altLang="zh-CN" baseline="-25000" smtClean="0">
                <a:latin typeface="Times New Roman" pitchFamily="18" charset="0"/>
                <a:ea typeface="宋体" pitchFamily="2" charset="-122"/>
              </a:rPr>
              <a:t>D</a:t>
            </a:r>
            <a:r>
              <a:rPr lang="en-US" altLang="zh-CN" smtClean="0">
                <a:latin typeface="Times New Roman" pitchFamily="18" charset="0"/>
                <a:ea typeface="宋体" pitchFamily="2" charset="-122"/>
              </a:rPr>
              <a:t> = </a:t>
            </a:r>
            <a:r>
              <a:rPr lang="en-US" altLang="zh-CN" i="1" smtClean="0">
                <a:latin typeface="Times New Roman" pitchFamily="18" charset="0"/>
                <a:ea typeface="宋体" pitchFamily="2" charset="-122"/>
              </a:rPr>
              <a:t>sR</a:t>
            </a:r>
            <a:r>
              <a:rPr lang="en-US" altLang="zh-CN" baseline="-25000" smtClean="0">
                <a:latin typeface="Times New Roman" pitchFamily="18" charset="0"/>
                <a:ea typeface="宋体" pitchFamily="2" charset="-122"/>
              </a:rPr>
              <a:t>s</a:t>
            </a:r>
            <a:r>
              <a:rPr lang="en-US" altLang="zh-CN" smtClean="0">
                <a:latin typeface="Times New Roman" pitchFamily="18" charset="0"/>
                <a:ea typeface="宋体" pitchFamily="2" charset="-122"/>
                <a:sym typeface="Symbol" pitchFamily="18" charset="2"/>
              </a:rPr>
              <a:t></a:t>
            </a:r>
            <a:r>
              <a:rPr lang="en-US" altLang="zh-CN" smtClean="0">
                <a:latin typeface="Times New Roman" pitchFamily="18" charset="0"/>
                <a:ea typeface="宋体" pitchFamily="2" charset="-122"/>
              </a:rPr>
              <a:t> + </a:t>
            </a:r>
            <a:r>
              <a:rPr lang="en-US" altLang="zh-CN" i="1" smtClean="0">
                <a:latin typeface="Times New Roman" pitchFamily="18" charset="0"/>
                <a:ea typeface="宋体" pitchFamily="2" charset="-122"/>
              </a:rPr>
              <a:t>R</a:t>
            </a:r>
            <a:r>
              <a:rPr lang="en-US" altLang="zh-CN" baseline="-25000" smtClean="0">
                <a:latin typeface="Times New Roman" pitchFamily="18" charset="0"/>
                <a:ea typeface="宋体" pitchFamily="2" charset="-122"/>
              </a:rPr>
              <a:t>r</a:t>
            </a:r>
            <a:r>
              <a:rPr lang="en-US" altLang="zh-CN" smtClean="0">
                <a:latin typeface="Times New Roman" pitchFamily="18" charset="0"/>
                <a:ea typeface="宋体" pitchFamily="2" charset="-122"/>
              </a:rPr>
              <a:t>  </a:t>
            </a:r>
            <a:r>
              <a:rPr lang="zh-CN" altLang="en-US" smtClean="0">
                <a:latin typeface="Times New Roman" pitchFamily="18" charset="0"/>
                <a:ea typeface="宋体" pitchFamily="2" charset="-122"/>
              </a:rPr>
              <a:t>为折算到转子侧的电动机定子和转子每相等效电阻。    </a:t>
            </a:r>
          </a:p>
        </p:txBody>
      </p:sp>
      <p:sp>
        <p:nvSpPr>
          <p:cNvPr id="51206" name="Text Box 46"/>
          <p:cNvSpPr txBox="1">
            <a:spLocks noChangeArrowheads="1"/>
          </p:cNvSpPr>
          <p:nvPr/>
        </p:nvSpPr>
        <p:spPr bwMode="auto">
          <a:xfrm>
            <a:off x="0" y="3575050"/>
            <a:ext cx="1670050"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6" action="ppaction://hlinksldjump"/>
              </a:rPr>
              <a:t>8.3</a:t>
            </a:r>
            <a:r>
              <a:rPr lang="zh-CN" altLang="zh-CN" sz="1600">
                <a:solidFill>
                  <a:schemeClr val="tx1"/>
                </a:solidFill>
                <a:hlinkClick r:id="rId6" action="ppaction://hlinksldjump"/>
              </a:rPr>
              <a:t>绕线转子异步电机转子变频串级调速系统</a:t>
            </a:r>
            <a:endParaRPr lang="zh-CN" altLang="en-US" sz="1600">
              <a:solidFill>
                <a:schemeClr val="tx1"/>
              </a:solidFill>
              <a:latin typeface="Times New Roman" pitchFamily="18" charset="0"/>
            </a:endParaRPr>
          </a:p>
        </p:txBody>
      </p:sp>
      <p:sp>
        <p:nvSpPr>
          <p:cNvPr id="51207"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7" action="ppaction://hlinksldjump"/>
              </a:rPr>
              <a:t>8.2</a:t>
            </a:r>
            <a:r>
              <a:rPr lang="zh-CN" altLang="zh-CN" sz="1600">
                <a:solidFill>
                  <a:schemeClr val="tx1"/>
                </a:solidFill>
                <a:hlinkClick r:id="rId7"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51208"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8" action="ppaction://hlinksldjump"/>
              </a:rPr>
              <a:t>8.1</a:t>
            </a:r>
            <a:r>
              <a:rPr lang="zh-CN" altLang="zh-CN" sz="1600">
                <a:solidFill>
                  <a:schemeClr val="tx1"/>
                </a:solidFill>
                <a:latin typeface="宋体" pitchFamily="2" charset="-122"/>
                <a:hlinkClick r:id="rId8" action="ppaction://hlinksldjump"/>
              </a:rPr>
              <a:t>绕线转子异步电机转子变频控制原理</a:t>
            </a:r>
            <a:endParaRPr lang="zh-CN" altLang="en-US" sz="1600">
              <a:solidFill>
                <a:schemeClr val="tx1"/>
              </a:solidFill>
              <a:latin typeface="宋体" pitchFamily="2" charset="-122"/>
            </a:endParaRPr>
          </a:p>
        </p:txBody>
      </p:sp>
      <p:sp>
        <p:nvSpPr>
          <p:cNvPr id="51209"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9" action="ppaction://hlinksldjump"/>
              </a:rPr>
              <a:t>8.4</a:t>
            </a:r>
            <a:r>
              <a:rPr lang="zh-CN" altLang="zh-CN" sz="1600">
                <a:solidFill>
                  <a:schemeClr val="tx1"/>
                </a:solidFill>
                <a:hlinkClick r:id="rId9"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idx="1"/>
          </p:nvPr>
        </p:nvSpPr>
        <p:spPr>
          <a:xfrm>
            <a:off x="1679575" y="1016000"/>
            <a:ext cx="7464425" cy="5400675"/>
          </a:xfrm>
        </p:spPr>
        <p:txBody>
          <a:bodyPr/>
          <a:lstStyle/>
          <a:p>
            <a:pPr eaLnBrk="1" hangingPunct="1">
              <a:lnSpc>
                <a:spcPct val="90000"/>
              </a:lnSpc>
              <a:buClr>
                <a:schemeClr val="tx2"/>
              </a:buClr>
              <a:tabLst>
                <a:tab pos="0" algn="l"/>
              </a:tabLst>
            </a:pPr>
            <a:r>
              <a:rPr lang="zh-CN" altLang="en-US" smtClean="0">
                <a:latin typeface="Times New Roman" pitchFamily="18" charset="0"/>
                <a:ea typeface="宋体" pitchFamily="2" charset="-122"/>
              </a:rPr>
              <a:t>当</a:t>
            </a:r>
            <a:r>
              <a:rPr lang="zh-CN" altLang="en-US" i="1" smtClean="0">
                <a:latin typeface="Times New Roman" pitchFamily="18" charset="0"/>
                <a:ea typeface="宋体" pitchFamily="2" charset="-122"/>
                <a:sym typeface="Symbol" pitchFamily="18" charset="2"/>
              </a:rPr>
              <a:t></a:t>
            </a:r>
            <a:r>
              <a:rPr lang="en-US" altLang="zh-CN" baseline="-25000" smtClean="0">
                <a:latin typeface="Times New Roman" pitchFamily="18" charset="0"/>
                <a:ea typeface="宋体" pitchFamily="2" charset="-122"/>
                <a:sym typeface="Symbol" pitchFamily="18" charset="2"/>
              </a:rPr>
              <a:t>p </a:t>
            </a:r>
            <a:r>
              <a:rPr lang="en-US" altLang="zh-CN" smtClean="0">
                <a:latin typeface="Times New Roman" pitchFamily="18" charset="0"/>
                <a:ea typeface="宋体" pitchFamily="2" charset="-122"/>
              </a:rPr>
              <a:t>= 0</a:t>
            </a:r>
            <a:r>
              <a:rPr lang="zh-CN" altLang="en-US" smtClean="0">
                <a:latin typeface="Times New Roman" pitchFamily="18" charset="0"/>
                <a:ea typeface="宋体" pitchFamily="2" charset="-122"/>
              </a:rPr>
              <a:t>， </a:t>
            </a:r>
            <a:r>
              <a:rPr lang="zh-CN" altLang="en-US" i="1" smtClean="0">
                <a:latin typeface="Times New Roman" pitchFamily="18" charset="0"/>
                <a:ea typeface="宋体" pitchFamily="2" charset="-122"/>
                <a:sym typeface="Symbol" pitchFamily="18" charset="2"/>
              </a:rPr>
              <a:t></a:t>
            </a:r>
            <a:r>
              <a:rPr lang="zh-CN" altLang="en-US" smtClean="0">
                <a:latin typeface="Times New Roman" pitchFamily="18" charset="0"/>
                <a:ea typeface="宋体" pitchFamily="2" charset="-122"/>
              </a:rPr>
              <a:t> </a:t>
            </a:r>
            <a:r>
              <a:rPr lang="en-US" altLang="zh-CN" smtClean="0">
                <a:latin typeface="Times New Roman" pitchFamily="18" charset="0"/>
                <a:ea typeface="宋体" pitchFamily="2" charset="-122"/>
              </a:rPr>
              <a:t>= 0 ~ 60 °</a:t>
            </a:r>
            <a:r>
              <a:rPr lang="zh-CN" altLang="en-US" smtClean="0">
                <a:latin typeface="Times New Roman" pitchFamily="18" charset="0"/>
                <a:ea typeface="宋体" pitchFamily="2" charset="-122"/>
              </a:rPr>
              <a:t>时表示转子整流电路工作在第一工作区。</a:t>
            </a:r>
          </a:p>
          <a:p>
            <a:pPr eaLnBrk="1" hangingPunct="1">
              <a:lnSpc>
                <a:spcPct val="125000"/>
              </a:lnSpc>
              <a:spcBef>
                <a:spcPct val="40000"/>
              </a:spcBef>
              <a:buClr>
                <a:schemeClr val="tx2"/>
              </a:buClr>
              <a:tabLst>
                <a:tab pos="0" algn="l"/>
              </a:tabLst>
            </a:pPr>
            <a:endParaRPr lang="zh-CN" altLang="en-US" smtClean="0">
              <a:latin typeface="Times New Roman" pitchFamily="18" charset="0"/>
              <a:ea typeface="宋体" pitchFamily="2" charset="-122"/>
            </a:endParaRPr>
          </a:p>
          <a:p>
            <a:pPr eaLnBrk="1" hangingPunct="1">
              <a:lnSpc>
                <a:spcPct val="125000"/>
              </a:lnSpc>
              <a:spcBef>
                <a:spcPct val="40000"/>
              </a:spcBef>
              <a:buClr>
                <a:schemeClr val="tx2"/>
              </a:buClr>
              <a:tabLst>
                <a:tab pos="0" algn="l"/>
              </a:tabLst>
            </a:pPr>
            <a:endParaRPr lang="zh-CN" altLang="en-US" smtClean="0">
              <a:latin typeface="Times New Roman" pitchFamily="18" charset="0"/>
              <a:ea typeface="宋体" pitchFamily="2" charset="-122"/>
            </a:endParaRPr>
          </a:p>
          <a:p>
            <a:pPr eaLnBrk="1" hangingPunct="1">
              <a:lnSpc>
                <a:spcPct val="125000"/>
              </a:lnSpc>
              <a:spcBef>
                <a:spcPct val="40000"/>
              </a:spcBef>
              <a:buClr>
                <a:schemeClr val="tx2"/>
              </a:buClr>
              <a:tabLst>
                <a:tab pos="0" algn="l"/>
              </a:tabLst>
            </a:pPr>
            <a:endParaRPr lang="zh-CN" altLang="en-US" smtClean="0">
              <a:latin typeface="Times New Roman" pitchFamily="18" charset="0"/>
              <a:ea typeface="宋体" pitchFamily="2" charset="-122"/>
            </a:endParaRPr>
          </a:p>
          <a:p>
            <a:pPr eaLnBrk="1" hangingPunct="1">
              <a:lnSpc>
                <a:spcPct val="125000"/>
              </a:lnSpc>
              <a:spcBef>
                <a:spcPct val="40000"/>
              </a:spcBef>
              <a:buClr>
                <a:schemeClr val="tx2"/>
              </a:buClr>
              <a:tabLst>
                <a:tab pos="0" algn="l"/>
              </a:tabLst>
            </a:pPr>
            <a:endParaRPr lang="zh-CN" altLang="en-US" smtClean="0">
              <a:latin typeface="Times New Roman" pitchFamily="18" charset="0"/>
              <a:ea typeface="宋体" pitchFamily="2" charset="-122"/>
            </a:endParaRPr>
          </a:p>
          <a:p>
            <a:pPr eaLnBrk="1" hangingPunct="1">
              <a:lnSpc>
                <a:spcPct val="125000"/>
              </a:lnSpc>
              <a:spcBef>
                <a:spcPct val="40000"/>
              </a:spcBef>
              <a:buClr>
                <a:schemeClr val="tx2"/>
              </a:buClr>
              <a:tabLst>
                <a:tab pos="0" algn="l"/>
              </a:tabLst>
            </a:pPr>
            <a:r>
              <a:rPr lang="zh-CN" altLang="en-US" smtClean="0">
                <a:latin typeface="Times New Roman" pitchFamily="18" charset="0"/>
                <a:ea typeface="宋体" pitchFamily="2" charset="-122"/>
              </a:rPr>
              <a:t>当 </a:t>
            </a:r>
            <a:r>
              <a:rPr lang="en-US" altLang="zh-CN" smtClean="0">
                <a:latin typeface="Times New Roman" pitchFamily="18" charset="0"/>
                <a:ea typeface="宋体" pitchFamily="2" charset="-122"/>
              </a:rPr>
              <a:t>0 &lt; </a:t>
            </a:r>
            <a:r>
              <a:rPr lang="en-US" altLang="zh-CN" i="1" smtClean="0">
                <a:latin typeface="Times New Roman" pitchFamily="18" charset="0"/>
                <a:ea typeface="宋体" pitchFamily="2" charset="-122"/>
                <a:sym typeface="Symbol" pitchFamily="18" charset="2"/>
              </a:rPr>
              <a:t></a:t>
            </a:r>
            <a:r>
              <a:rPr lang="en-US" altLang="zh-CN" baseline="-25000" smtClean="0">
                <a:latin typeface="Times New Roman" pitchFamily="18" charset="0"/>
                <a:ea typeface="宋体" pitchFamily="2" charset="-122"/>
                <a:sym typeface="Symbol" pitchFamily="18" charset="2"/>
              </a:rPr>
              <a:t>p </a:t>
            </a:r>
            <a:r>
              <a:rPr lang="en-US" altLang="zh-CN" smtClean="0">
                <a:latin typeface="Times New Roman" pitchFamily="18" charset="0"/>
                <a:ea typeface="宋体" pitchFamily="2" charset="-122"/>
              </a:rPr>
              <a:t>&lt; 30°</a:t>
            </a:r>
            <a:r>
              <a:rPr lang="zh-CN" altLang="en-US" smtClean="0">
                <a:latin typeface="Times New Roman" pitchFamily="18" charset="0"/>
                <a:ea typeface="宋体" pitchFamily="2" charset="-122"/>
              </a:rPr>
              <a:t>， </a:t>
            </a:r>
            <a:r>
              <a:rPr lang="zh-CN" altLang="en-US" i="1" smtClean="0">
                <a:latin typeface="Times New Roman" pitchFamily="18" charset="0"/>
                <a:ea typeface="宋体" pitchFamily="2" charset="-122"/>
                <a:sym typeface="Symbol" pitchFamily="18" charset="2"/>
              </a:rPr>
              <a:t></a:t>
            </a:r>
            <a:r>
              <a:rPr lang="zh-CN" altLang="en-US" smtClean="0">
                <a:latin typeface="Times New Roman" pitchFamily="18" charset="0"/>
                <a:ea typeface="宋体" pitchFamily="2" charset="-122"/>
              </a:rPr>
              <a:t> </a:t>
            </a:r>
            <a:r>
              <a:rPr lang="en-US" altLang="zh-CN" smtClean="0">
                <a:latin typeface="Times New Roman" pitchFamily="18" charset="0"/>
                <a:ea typeface="宋体" pitchFamily="2" charset="-122"/>
              </a:rPr>
              <a:t>=60°</a:t>
            </a:r>
            <a:r>
              <a:rPr lang="zh-CN" altLang="en-US" smtClean="0">
                <a:latin typeface="Times New Roman" pitchFamily="18" charset="0"/>
                <a:ea typeface="宋体" pitchFamily="2" charset="-122"/>
              </a:rPr>
              <a:t>时表示转子整流电路工作在第二工作区；</a:t>
            </a:r>
          </a:p>
        </p:txBody>
      </p:sp>
      <p:graphicFrame>
        <p:nvGraphicFramePr>
          <p:cNvPr id="52226" name="Object 3"/>
          <p:cNvGraphicFramePr>
            <a:graphicFrameLocks/>
          </p:cNvGraphicFramePr>
          <p:nvPr/>
        </p:nvGraphicFramePr>
        <p:xfrm>
          <a:off x="2400300" y="2774950"/>
          <a:ext cx="5545138" cy="719138"/>
        </p:xfrm>
        <a:graphic>
          <a:graphicData uri="http://schemas.openxmlformats.org/presentationml/2006/ole">
            <p:oleObj spid="_x0000_s52226" r:id="rId3" imgW="3059372" imgH="431613" progId="">
              <p:embed/>
            </p:oleObj>
          </a:graphicData>
        </a:graphic>
      </p:graphicFrame>
      <p:graphicFrame>
        <p:nvGraphicFramePr>
          <p:cNvPr id="52227" name="Object 4"/>
          <p:cNvGraphicFramePr>
            <a:graphicFrameLocks/>
          </p:cNvGraphicFramePr>
          <p:nvPr/>
        </p:nvGraphicFramePr>
        <p:xfrm>
          <a:off x="2476500" y="1335088"/>
          <a:ext cx="4605338" cy="684212"/>
        </p:xfrm>
        <a:graphic>
          <a:graphicData uri="http://schemas.openxmlformats.org/presentationml/2006/ole">
            <p:oleObj spid="_x0000_s52227" r:id="rId4" imgW="3162300" imgH="469900" progId="">
              <p:embed/>
            </p:oleObj>
          </a:graphicData>
        </a:graphic>
      </p:graphicFrame>
      <p:graphicFrame>
        <p:nvGraphicFramePr>
          <p:cNvPr id="52228" name="Object 5"/>
          <p:cNvGraphicFramePr>
            <a:graphicFrameLocks/>
          </p:cNvGraphicFramePr>
          <p:nvPr/>
        </p:nvGraphicFramePr>
        <p:xfrm>
          <a:off x="2424113" y="2127250"/>
          <a:ext cx="6024562" cy="647700"/>
        </p:xfrm>
        <a:graphic>
          <a:graphicData uri="http://schemas.openxmlformats.org/presentationml/2006/ole">
            <p:oleObj spid="_x0000_s52228" r:id="rId5" imgW="4356100" imgH="419100" progId="">
              <p:embed/>
            </p:oleObj>
          </a:graphicData>
        </a:graphic>
      </p:graphicFrame>
      <p:graphicFrame>
        <p:nvGraphicFramePr>
          <p:cNvPr id="52229" name="Object 6"/>
          <p:cNvGraphicFramePr>
            <a:graphicFrameLocks/>
          </p:cNvGraphicFramePr>
          <p:nvPr/>
        </p:nvGraphicFramePr>
        <p:xfrm>
          <a:off x="2400300" y="5127625"/>
          <a:ext cx="5545138" cy="719138"/>
        </p:xfrm>
        <a:graphic>
          <a:graphicData uri="http://schemas.openxmlformats.org/presentationml/2006/ole">
            <p:oleObj spid="_x0000_s52229" r:id="rId6" imgW="3059372" imgH="431613" progId="">
              <p:embed/>
            </p:oleObj>
          </a:graphicData>
        </a:graphic>
      </p:graphicFrame>
      <p:graphicFrame>
        <p:nvGraphicFramePr>
          <p:cNvPr id="52230" name="Object 7"/>
          <p:cNvGraphicFramePr>
            <a:graphicFrameLocks/>
          </p:cNvGraphicFramePr>
          <p:nvPr/>
        </p:nvGraphicFramePr>
        <p:xfrm>
          <a:off x="2470150" y="3829050"/>
          <a:ext cx="4611688" cy="658813"/>
        </p:xfrm>
        <a:graphic>
          <a:graphicData uri="http://schemas.openxmlformats.org/presentationml/2006/ole">
            <p:oleObj spid="_x0000_s52230" r:id="rId7" imgW="3289300" imgH="469900" progId="">
              <p:embed/>
            </p:oleObj>
          </a:graphicData>
        </a:graphic>
      </p:graphicFrame>
      <p:graphicFrame>
        <p:nvGraphicFramePr>
          <p:cNvPr id="52231" name="Object 8"/>
          <p:cNvGraphicFramePr>
            <a:graphicFrameLocks/>
          </p:cNvGraphicFramePr>
          <p:nvPr/>
        </p:nvGraphicFramePr>
        <p:xfrm>
          <a:off x="2462213" y="4549775"/>
          <a:ext cx="6778625" cy="647700"/>
        </p:xfrm>
        <a:graphic>
          <a:graphicData uri="http://schemas.openxmlformats.org/presentationml/2006/ole">
            <p:oleObj spid="_x0000_s52231" r:id="rId8" imgW="4902200" imgH="419100" progId="">
              <p:embed/>
            </p:oleObj>
          </a:graphicData>
        </a:graphic>
      </p:graphicFrame>
      <p:graphicFrame>
        <p:nvGraphicFramePr>
          <p:cNvPr id="52232" name="Object 9"/>
          <p:cNvGraphicFramePr>
            <a:graphicFrameLocks/>
          </p:cNvGraphicFramePr>
          <p:nvPr/>
        </p:nvGraphicFramePr>
        <p:xfrm>
          <a:off x="2401888" y="6096000"/>
          <a:ext cx="4348162" cy="762000"/>
        </p:xfrm>
        <a:graphic>
          <a:graphicData uri="http://schemas.openxmlformats.org/presentationml/2006/ole">
            <p:oleObj spid="_x0000_s52232" r:id="rId9" imgW="2400300" imgH="457200" progId="">
              <p:embed/>
            </p:oleObj>
          </a:graphicData>
        </a:graphic>
      </p:graphicFrame>
      <p:sp>
        <p:nvSpPr>
          <p:cNvPr id="52233" name="Text Box 46"/>
          <p:cNvSpPr txBox="1">
            <a:spLocks noChangeArrowheads="1"/>
          </p:cNvSpPr>
          <p:nvPr/>
        </p:nvSpPr>
        <p:spPr bwMode="auto">
          <a:xfrm>
            <a:off x="0" y="3575050"/>
            <a:ext cx="1670050"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10" action="ppaction://hlinksldjump"/>
              </a:rPr>
              <a:t>8.3</a:t>
            </a:r>
            <a:r>
              <a:rPr lang="zh-CN" altLang="zh-CN" sz="1600">
                <a:solidFill>
                  <a:schemeClr val="tx1"/>
                </a:solidFill>
                <a:hlinkClick r:id="rId10" action="ppaction://hlinksldjump"/>
              </a:rPr>
              <a:t>绕线转子异步电机转子变频串级调速系统</a:t>
            </a:r>
            <a:endParaRPr lang="zh-CN" altLang="en-US" sz="1600">
              <a:solidFill>
                <a:schemeClr val="tx1"/>
              </a:solidFill>
              <a:latin typeface="Times New Roman" pitchFamily="18" charset="0"/>
            </a:endParaRPr>
          </a:p>
        </p:txBody>
      </p:sp>
      <p:sp>
        <p:nvSpPr>
          <p:cNvPr id="52234"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11" action="ppaction://hlinksldjump"/>
              </a:rPr>
              <a:t>8.2</a:t>
            </a:r>
            <a:r>
              <a:rPr lang="zh-CN" altLang="zh-CN" sz="1600">
                <a:solidFill>
                  <a:schemeClr val="tx1"/>
                </a:solidFill>
                <a:hlinkClick r:id="rId11"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52235"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12" action="ppaction://hlinksldjump"/>
              </a:rPr>
              <a:t>8.1</a:t>
            </a:r>
            <a:r>
              <a:rPr lang="zh-CN" altLang="zh-CN" sz="1600">
                <a:solidFill>
                  <a:schemeClr val="tx1"/>
                </a:solidFill>
                <a:latin typeface="宋体" pitchFamily="2" charset="-122"/>
                <a:hlinkClick r:id="rId12" action="ppaction://hlinksldjump"/>
              </a:rPr>
              <a:t>绕线转子异步电机转子变频控制原理</a:t>
            </a:r>
            <a:endParaRPr lang="zh-CN" altLang="en-US" sz="1600">
              <a:solidFill>
                <a:schemeClr val="tx1"/>
              </a:solidFill>
              <a:latin typeface="宋体" pitchFamily="2" charset="-122"/>
            </a:endParaRPr>
          </a:p>
        </p:txBody>
      </p:sp>
      <p:sp>
        <p:nvSpPr>
          <p:cNvPr id="52236"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13" action="ppaction://hlinksldjump"/>
              </a:rPr>
              <a:t>8.4</a:t>
            </a:r>
            <a:r>
              <a:rPr lang="zh-CN" altLang="zh-CN" sz="1600">
                <a:solidFill>
                  <a:schemeClr val="tx1"/>
                </a:solidFill>
                <a:hlinkClick r:id="rId13"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2594">
                                            <p:txEl>
                                              <p:pRg st="0" end="0"/>
                                            </p:txEl>
                                          </p:spTgt>
                                        </p:tgtEl>
                                        <p:attrNameLst>
                                          <p:attrName>style.visibility</p:attrName>
                                        </p:attrNameLst>
                                      </p:cBhvr>
                                      <p:to>
                                        <p:strVal val="visible"/>
                                      </p:to>
                                    </p:set>
                                    <p:animEffect transition="in" filter="wipe(left)">
                                      <p:cBhvr>
                                        <p:cTn id="7" dur="500"/>
                                        <p:tgtEl>
                                          <p:spTgt spid="6225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2594">
                                            <p:txEl>
                                              <p:pRg st="5" end="5"/>
                                            </p:txEl>
                                          </p:spTgt>
                                        </p:tgtEl>
                                        <p:attrNameLst>
                                          <p:attrName>style.visibility</p:attrName>
                                        </p:attrNameLst>
                                      </p:cBhvr>
                                      <p:to>
                                        <p:strVal val="visible"/>
                                      </p:to>
                                    </p:set>
                                    <p:animEffect transition="in" filter="wipe(left)">
                                      <p:cBhvr>
                                        <p:cTn id="12" dur="500"/>
                                        <p:tgtEl>
                                          <p:spTgt spid="62259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2594"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a:xfrm>
            <a:off x="1671638" y="280988"/>
            <a:ext cx="6194425" cy="579437"/>
          </a:xfrm>
        </p:spPr>
        <p:txBody>
          <a:bodyPr/>
          <a:lstStyle/>
          <a:p>
            <a:pPr eaLnBrk="1" hangingPunct="1"/>
            <a:r>
              <a:rPr lang="zh-CN" altLang="en-US" smtClean="0">
                <a:latin typeface="Times New Roman" pitchFamily="18" charset="0"/>
                <a:ea typeface="宋体" pitchFamily="2" charset="-122"/>
              </a:rPr>
              <a:t>串级调速机械特性方程式</a:t>
            </a:r>
          </a:p>
        </p:txBody>
      </p:sp>
      <p:pic>
        <p:nvPicPr>
          <p:cNvPr id="623619" name="Picture 3" descr="7z10"/>
          <p:cNvPicPr>
            <a:picLocks noChangeAspect="1" noChangeArrowheads="1"/>
          </p:cNvPicPr>
          <p:nvPr/>
        </p:nvPicPr>
        <p:blipFill>
          <a:blip r:embed="rId2" cstate="print"/>
          <a:srcRect/>
          <a:stretch>
            <a:fillRect/>
          </a:stretch>
        </p:blipFill>
        <p:spPr bwMode="auto">
          <a:xfrm>
            <a:off x="3887788" y="1635125"/>
            <a:ext cx="5256212" cy="4799013"/>
          </a:xfrm>
          <a:prstGeom prst="rect">
            <a:avLst/>
          </a:prstGeom>
          <a:noFill/>
          <a:ln w="9525">
            <a:noFill/>
            <a:miter lim="800000"/>
            <a:headEnd/>
            <a:tailEnd/>
          </a:ln>
        </p:spPr>
      </p:pic>
      <p:sp>
        <p:nvSpPr>
          <p:cNvPr id="623620" name="Rectangle 4"/>
          <p:cNvSpPr>
            <a:spLocks noChangeArrowheads="1"/>
          </p:cNvSpPr>
          <p:nvPr/>
        </p:nvSpPr>
        <p:spPr bwMode="auto">
          <a:xfrm>
            <a:off x="4146550" y="6367463"/>
            <a:ext cx="3240088" cy="490537"/>
          </a:xfrm>
          <a:prstGeom prst="rect">
            <a:avLst/>
          </a:prstGeom>
          <a:noFill/>
          <a:ln w="9525">
            <a:noFill/>
            <a:miter lim="800000"/>
            <a:headEnd/>
            <a:tailEnd/>
          </a:ln>
        </p:spPr>
        <p:txBody>
          <a:bodyPr wrap="none" anchor="ctr"/>
          <a:lstStyle/>
          <a:p>
            <a:pPr algn="ctr">
              <a:lnSpc>
                <a:spcPct val="100000"/>
              </a:lnSpc>
            </a:pPr>
            <a:r>
              <a:rPr lang="zh-CN" altLang="en-US" sz="2000">
                <a:solidFill>
                  <a:srgbClr val="0000CC"/>
                </a:solidFill>
                <a:latin typeface="Times New Roman" pitchFamily="18" charset="0"/>
              </a:rPr>
              <a:t> </a:t>
            </a:r>
            <a:r>
              <a:rPr lang="zh-CN" altLang="en-US" sz="2000">
                <a:solidFill>
                  <a:schemeClr val="hlink"/>
                </a:solidFill>
                <a:latin typeface="Times New Roman" pitchFamily="18" charset="0"/>
              </a:rPr>
              <a:t>图</a:t>
            </a:r>
            <a:r>
              <a:rPr lang="en-US" altLang="zh-CN" sz="2000">
                <a:solidFill>
                  <a:schemeClr val="hlink"/>
                </a:solidFill>
                <a:latin typeface="Times New Roman" pitchFamily="18" charset="0"/>
              </a:rPr>
              <a:t>7</a:t>
            </a:r>
            <a:r>
              <a:rPr lang="zh-CN" altLang="en-US" sz="2000">
                <a:solidFill>
                  <a:schemeClr val="hlink"/>
                </a:solidFill>
                <a:latin typeface="Times New Roman" pitchFamily="18" charset="0"/>
              </a:rPr>
              <a:t>－</a:t>
            </a:r>
            <a:r>
              <a:rPr lang="en-US" altLang="zh-CN" sz="2000">
                <a:solidFill>
                  <a:schemeClr val="hlink"/>
                </a:solidFill>
                <a:latin typeface="Times New Roman" pitchFamily="18" charset="0"/>
              </a:rPr>
              <a:t>9 </a:t>
            </a:r>
            <a:r>
              <a:rPr lang="zh-CN" altLang="en-US" sz="2000">
                <a:solidFill>
                  <a:schemeClr val="hlink"/>
                </a:solidFill>
                <a:latin typeface="Times New Roman" pitchFamily="18" charset="0"/>
              </a:rPr>
              <a:t>串级调速系统</a:t>
            </a:r>
          </a:p>
        </p:txBody>
      </p:sp>
      <p:sp>
        <p:nvSpPr>
          <p:cNvPr id="623621" name="Text Box 5"/>
          <p:cNvSpPr txBox="1">
            <a:spLocks noChangeArrowheads="1"/>
          </p:cNvSpPr>
          <p:nvPr/>
        </p:nvSpPr>
        <p:spPr bwMode="auto">
          <a:xfrm>
            <a:off x="1816100" y="2559050"/>
            <a:ext cx="1327150" cy="396875"/>
          </a:xfrm>
          <a:prstGeom prst="rect">
            <a:avLst/>
          </a:prstGeom>
          <a:noFill/>
          <a:ln w="9525">
            <a:noFill/>
            <a:miter lim="800000"/>
            <a:headEnd/>
            <a:tailEnd/>
          </a:ln>
        </p:spPr>
        <p:txBody>
          <a:bodyPr wrap="none">
            <a:spAutoFit/>
          </a:bodyPr>
          <a:lstStyle/>
          <a:p>
            <a:pPr marL="3175" indent="-3175" algn="ctr">
              <a:lnSpc>
                <a:spcPct val="100000"/>
              </a:lnSpc>
              <a:spcBef>
                <a:spcPct val="20000"/>
              </a:spcBef>
              <a:buClr>
                <a:schemeClr val="folHlink"/>
              </a:buClr>
              <a:buSzPct val="75000"/>
              <a:buFont typeface="Wingdings" pitchFamily="2" charset="2"/>
              <a:buNone/>
            </a:pPr>
            <a:r>
              <a:rPr lang="en-US" altLang="zh-CN" sz="2000">
                <a:solidFill>
                  <a:schemeClr val="tx1"/>
                </a:solidFill>
                <a:latin typeface="Times New Roman" pitchFamily="18" charset="0"/>
              </a:rPr>
              <a:t>a</a:t>
            </a:r>
            <a:r>
              <a:rPr lang="zh-CN" altLang="en-US" sz="2000">
                <a:solidFill>
                  <a:schemeClr val="tx1"/>
                </a:solidFill>
                <a:latin typeface="Times New Roman" pitchFamily="18" charset="0"/>
              </a:rPr>
              <a:t>）主电路</a:t>
            </a:r>
          </a:p>
        </p:txBody>
      </p:sp>
      <p:sp>
        <p:nvSpPr>
          <p:cNvPr id="623622" name="Text Box 6"/>
          <p:cNvSpPr txBox="1">
            <a:spLocks noChangeArrowheads="1"/>
          </p:cNvSpPr>
          <p:nvPr/>
        </p:nvSpPr>
        <p:spPr bwMode="auto">
          <a:xfrm>
            <a:off x="1868488" y="5084763"/>
            <a:ext cx="1595437" cy="396875"/>
          </a:xfrm>
          <a:prstGeom prst="rect">
            <a:avLst/>
          </a:prstGeom>
          <a:noFill/>
          <a:ln w="9525">
            <a:noFill/>
            <a:miter lim="800000"/>
            <a:headEnd/>
            <a:tailEnd/>
          </a:ln>
        </p:spPr>
        <p:txBody>
          <a:bodyPr wrap="none">
            <a:spAutoFit/>
          </a:bodyPr>
          <a:lstStyle/>
          <a:p>
            <a:pPr marL="3175" indent="-3175" algn="ctr">
              <a:lnSpc>
                <a:spcPct val="100000"/>
              </a:lnSpc>
              <a:spcBef>
                <a:spcPct val="20000"/>
              </a:spcBef>
              <a:buClr>
                <a:schemeClr val="folHlink"/>
              </a:buClr>
              <a:buSzPct val="75000"/>
              <a:buFont typeface="Wingdings" pitchFamily="2" charset="2"/>
              <a:buNone/>
            </a:pPr>
            <a:r>
              <a:rPr lang="en-US" altLang="zh-CN" sz="2000">
                <a:solidFill>
                  <a:schemeClr val="tx1"/>
                </a:solidFill>
                <a:latin typeface="Times New Roman" pitchFamily="18" charset="0"/>
              </a:rPr>
              <a:t>b</a:t>
            </a:r>
            <a:r>
              <a:rPr lang="zh-CN" altLang="en-US" sz="2000">
                <a:solidFill>
                  <a:schemeClr val="tx1"/>
                </a:solidFill>
                <a:latin typeface="Times New Roman" pitchFamily="18" charset="0"/>
              </a:rPr>
              <a:t>）等效电路</a:t>
            </a:r>
          </a:p>
        </p:txBody>
      </p:sp>
      <p:sp>
        <p:nvSpPr>
          <p:cNvPr id="623623" name="Text Box 7"/>
          <p:cNvSpPr txBox="1">
            <a:spLocks noChangeArrowheads="1"/>
          </p:cNvSpPr>
          <p:nvPr/>
        </p:nvSpPr>
        <p:spPr bwMode="auto">
          <a:xfrm>
            <a:off x="1701800" y="1047750"/>
            <a:ext cx="2940050" cy="457200"/>
          </a:xfrm>
          <a:prstGeom prst="rect">
            <a:avLst/>
          </a:prstGeom>
          <a:noFill/>
          <a:ln w="9525">
            <a:noFill/>
            <a:miter lim="800000"/>
          </a:ln>
          <a:effectLst/>
        </p:spPr>
        <p:txBody>
          <a:bodyPr wrap="none">
            <a:spAutoFit/>
          </a:bodyPr>
          <a:lstStyle/>
          <a:p>
            <a:pPr marL="3175" indent="-3175" algn="ctr">
              <a:spcBef>
                <a:spcPct val="20000"/>
              </a:spcBef>
              <a:buClr>
                <a:schemeClr val="folHlink"/>
              </a:buClr>
              <a:buSzPct val="75000"/>
              <a:buFont typeface="Wingdings" panose="05000000000000000000" pitchFamily="2" charset="2"/>
              <a:buNone/>
              <a:defRPr/>
            </a:pPr>
            <a:r>
              <a:rPr kumimoji="1" lang="zh-CN" altLang="en-US" sz="2400">
                <a:solidFill>
                  <a:schemeClr val="tx1"/>
                </a:solidFill>
                <a:effectLst>
                  <a:outerShdw blurRad="38100" dist="38100" dir="2700000" algn="tl">
                    <a:srgbClr val="C0C0C0"/>
                  </a:outerShdw>
                </a:effectLst>
                <a:latin typeface="Tahoma" panose="020B0604030504040204" pitchFamily="34" charset="0"/>
              </a:rPr>
              <a:t> </a:t>
            </a:r>
            <a:r>
              <a:rPr kumimoji="1" lang="en-US" altLang="zh-CN" sz="2400">
                <a:solidFill>
                  <a:schemeClr val="tx1"/>
                </a:solidFill>
                <a:effectLst>
                  <a:outerShdw blurRad="38100" dist="38100" dir="2700000" algn="tl">
                    <a:srgbClr val="C0C0C0"/>
                  </a:outerShdw>
                </a:effectLst>
                <a:latin typeface="Times New Roman" panose="02020603050405020304" pitchFamily="18" charset="0"/>
              </a:rPr>
              <a:t>1.</a:t>
            </a:r>
            <a:r>
              <a:rPr lang="zh-CN" altLang="en-US" sz="2400">
                <a:solidFill>
                  <a:schemeClr val="tx1"/>
                </a:solidFill>
                <a:latin typeface="Comic Sans MS" panose="030F0702030302020204" pitchFamily="66" charset="0"/>
              </a:rPr>
              <a:t>串级调速</a:t>
            </a:r>
            <a:r>
              <a:rPr kumimoji="1" lang="zh-CN" altLang="en-US" sz="2400">
                <a:solidFill>
                  <a:schemeClr val="tx1"/>
                </a:solidFill>
                <a:effectLst>
                  <a:outerShdw blurRad="38100" dist="38100" dir="2700000" algn="tl">
                    <a:srgbClr val="C0C0C0"/>
                  </a:outerShdw>
                </a:effectLst>
              </a:rPr>
              <a:t>电路</a:t>
            </a:r>
            <a:r>
              <a:rPr kumimoji="1" lang="zh-CN" altLang="en-US" sz="2400">
                <a:solidFill>
                  <a:schemeClr val="tx1"/>
                </a:solidFill>
                <a:effectLst>
                  <a:outerShdw blurRad="38100" dist="38100" dir="2700000" algn="tl">
                    <a:srgbClr val="C0C0C0"/>
                  </a:outerShdw>
                </a:effectLst>
                <a:latin typeface="Tahoma" panose="020B0604030504040204" pitchFamily="34" charset="0"/>
              </a:rPr>
              <a:t>结构</a:t>
            </a:r>
          </a:p>
        </p:txBody>
      </p:sp>
      <p:sp>
        <p:nvSpPr>
          <p:cNvPr id="53255" name="Text Box 46"/>
          <p:cNvSpPr txBox="1">
            <a:spLocks noChangeArrowheads="1"/>
          </p:cNvSpPr>
          <p:nvPr/>
        </p:nvSpPr>
        <p:spPr bwMode="auto">
          <a:xfrm>
            <a:off x="0" y="3575050"/>
            <a:ext cx="1670050"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3" action="ppaction://hlinksldjump"/>
              </a:rPr>
              <a:t>8.3</a:t>
            </a:r>
            <a:r>
              <a:rPr lang="zh-CN" altLang="zh-CN" sz="1600">
                <a:solidFill>
                  <a:schemeClr val="tx1"/>
                </a:solidFill>
                <a:hlinkClick r:id="rId3" action="ppaction://hlinksldjump"/>
              </a:rPr>
              <a:t>绕线转子异步电机转子变频串级调速系统</a:t>
            </a:r>
            <a:endParaRPr lang="zh-CN" altLang="en-US" sz="1600">
              <a:solidFill>
                <a:schemeClr val="tx1"/>
              </a:solidFill>
              <a:latin typeface="Times New Roman" pitchFamily="18" charset="0"/>
            </a:endParaRPr>
          </a:p>
        </p:txBody>
      </p:sp>
      <p:sp>
        <p:nvSpPr>
          <p:cNvPr id="53256"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4" action="ppaction://hlinksldjump"/>
              </a:rPr>
              <a:t>8.2</a:t>
            </a:r>
            <a:r>
              <a:rPr lang="zh-CN" altLang="zh-CN" sz="1600">
                <a:solidFill>
                  <a:schemeClr val="tx1"/>
                </a:solidFill>
                <a:hlinkClick r:id="rId4"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53257"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5" action="ppaction://hlinksldjump"/>
              </a:rPr>
              <a:t>8.1</a:t>
            </a:r>
            <a:r>
              <a:rPr lang="zh-CN" altLang="zh-CN" sz="1600">
                <a:solidFill>
                  <a:schemeClr val="tx1"/>
                </a:solidFill>
                <a:latin typeface="宋体" pitchFamily="2" charset="-122"/>
                <a:hlinkClick r:id="rId5" action="ppaction://hlinksldjump"/>
              </a:rPr>
              <a:t>绕线转子异步电机转子变频控制原理</a:t>
            </a:r>
            <a:endParaRPr lang="zh-CN" altLang="en-US" sz="1600">
              <a:solidFill>
                <a:schemeClr val="tx1"/>
              </a:solidFill>
              <a:latin typeface="宋体" pitchFamily="2" charset="-122"/>
            </a:endParaRPr>
          </a:p>
        </p:txBody>
      </p:sp>
      <p:sp>
        <p:nvSpPr>
          <p:cNvPr id="53258"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6" action="ppaction://hlinksldjump"/>
              </a:rPr>
              <a:t>8.4</a:t>
            </a:r>
            <a:r>
              <a:rPr lang="zh-CN" altLang="zh-CN" sz="1600">
                <a:solidFill>
                  <a:schemeClr val="tx1"/>
                </a:solidFill>
                <a:hlinkClick r:id="rId6"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623619"/>
                                        </p:tgtEl>
                                        <p:attrNameLst>
                                          <p:attrName>style.visibility</p:attrName>
                                        </p:attrNameLst>
                                      </p:cBhvr>
                                      <p:to>
                                        <p:strVal val="visible"/>
                                      </p:to>
                                    </p:set>
                                    <p:anim calcmode="lin" valueType="num">
                                      <p:cBhvr>
                                        <p:cTn id="7" dur="1000" fill="hold"/>
                                        <p:tgtEl>
                                          <p:spTgt spid="623619"/>
                                        </p:tgtEl>
                                        <p:attrNameLst>
                                          <p:attrName>ppt_w</p:attrName>
                                        </p:attrNameLst>
                                      </p:cBhvr>
                                      <p:tavLst>
                                        <p:tav tm="0">
                                          <p:val>
                                            <p:fltVal val="0"/>
                                          </p:val>
                                        </p:tav>
                                        <p:tav tm="100000">
                                          <p:val>
                                            <p:strVal val="#ppt_w"/>
                                          </p:val>
                                        </p:tav>
                                      </p:tavLst>
                                    </p:anim>
                                    <p:anim calcmode="lin" valueType="num">
                                      <p:cBhvr>
                                        <p:cTn id="8" dur="1000" fill="hold"/>
                                        <p:tgtEl>
                                          <p:spTgt spid="623619"/>
                                        </p:tgtEl>
                                        <p:attrNameLst>
                                          <p:attrName>ppt_h</p:attrName>
                                        </p:attrNameLst>
                                      </p:cBhvr>
                                      <p:tavLst>
                                        <p:tav tm="0">
                                          <p:val>
                                            <p:fltVal val="0"/>
                                          </p:val>
                                        </p:tav>
                                        <p:tav tm="100000">
                                          <p:val>
                                            <p:strVal val="#ppt_h"/>
                                          </p:val>
                                        </p:tav>
                                      </p:tavLst>
                                    </p:anim>
                                    <p:anim calcmode="lin" valueType="num">
                                      <p:cBhvr>
                                        <p:cTn id="9" dur="1000" fill="hold"/>
                                        <p:tgtEl>
                                          <p:spTgt spid="623619"/>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23619"/>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3" presetClass="entr" presetSubtype="10" fill="hold" grpId="0" nodeType="afterEffect">
                                  <p:stCondLst>
                                    <p:cond delay="0"/>
                                  </p:stCondLst>
                                  <p:childTnLst>
                                    <p:set>
                                      <p:cBhvr>
                                        <p:cTn id="13" dur="1" fill="hold">
                                          <p:stCondLst>
                                            <p:cond delay="0"/>
                                          </p:stCondLst>
                                        </p:cTn>
                                        <p:tgtEl>
                                          <p:spTgt spid="623620"/>
                                        </p:tgtEl>
                                        <p:attrNameLst>
                                          <p:attrName>style.visibility</p:attrName>
                                        </p:attrNameLst>
                                      </p:cBhvr>
                                      <p:to>
                                        <p:strVal val="visible"/>
                                      </p:to>
                                    </p:set>
                                    <p:animEffect transition="in" filter="blinds(horizontal)">
                                      <p:cBhvr>
                                        <p:cTn id="14" dur="500"/>
                                        <p:tgtEl>
                                          <p:spTgt spid="623620"/>
                                        </p:tgtEl>
                                      </p:cBhvr>
                                    </p:animEffect>
                                  </p:childTnLst>
                                </p:cTn>
                              </p:par>
                            </p:childTnLst>
                          </p:cTn>
                        </p:par>
                        <p:par>
                          <p:cTn id="15" fill="hold">
                            <p:stCondLst>
                              <p:cond delay="1500"/>
                            </p:stCondLst>
                            <p:childTnLst>
                              <p:par>
                                <p:cTn id="16" presetID="22" presetClass="entr" presetSubtype="4" fill="hold" grpId="0" nodeType="afterEffect">
                                  <p:stCondLst>
                                    <p:cond delay="0"/>
                                  </p:stCondLst>
                                  <p:childTnLst>
                                    <p:set>
                                      <p:cBhvr>
                                        <p:cTn id="17" dur="1" fill="hold">
                                          <p:stCondLst>
                                            <p:cond delay="0"/>
                                          </p:stCondLst>
                                        </p:cTn>
                                        <p:tgtEl>
                                          <p:spTgt spid="623621"/>
                                        </p:tgtEl>
                                        <p:attrNameLst>
                                          <p:attrName>style.visibility</p:attrName>
                                        </p:attrNameLst>
                                      </p:cBhvr>
                                      <p:to>
                                        <p:strVal val="visible"/>
                                      </p:to>
                                    </p:set>
                                    <p:animEffect transition="in" filter="wipe(down)">
                                      <p:cBhvr>
                                        <p:cTn id="18" dur="500"/>
                                        <p:tgtEl>
                                          <p:spTgt spid="623621"/>
                                        </p:tgtEl>
                                      </p:cBhvr>
                                    </p:animEffect>
                                  </p:childTnLst>
                                </p:cTn>
                              </p:par>
                            </p:childTnLst>
                          </p:cTn>
                        </p:par>
                        <p:par>
                          <p:cTn id="19" fill="hold">
                            <p:stCondLst>
                              <p:cond delay="2000"/>
                            </p:stCondLst>
                            <p:childTnLst>
                              <p:par>
                                <p:cTn id="20" presetID="5" presetClass="entr" presetSubtype="10" fill="hold" grpId="0" nodeType="afterEffect">
                                  <p:stCondLst>
                                    <p:cond delay="0"/>
                                  </p:stCondLst>
                                  <p:childTnLst>
                                    <p:set>
                                      <p:cBhvr>
                                        <p:cTn id="21" dur="1" fill="hold">
                                          <p:stCondLst>
                                            <p:cond delay="0"/>
                                          </p:stCondLst>
                                        </p:cTn>
                                        <p:tgtEl>
                                          <p:spTgt spid="623622"/>
                                        </p:tgtEl>
                                        <p:attrNameLst>
                                          <p:attrName>style.visibility</p:attrName>
                                        </p:attrNameLst>
                                      </p:cBhvr>
                                      <p:to>
                                        <p:strVal val="visible"/>
                                      </p:to>
                                    </p:set>
                                    <p:animEffect transition="in" filter="checkerboard(across)">
                                      <p:cBhvr>
                                        <p:cTn id="22" dur="500"/>
                                        <p:tgtEl>
                                          <p:spTgt spid="623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620" grpId="0"/>
      <p:bldP spid="623621" grpId="0"/>
      <p:bldP spid="62362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a:xfrm>
            <a:off x="1724025" y="1101725"/>
            <a:ext cx="7239000" cy="325438"/>
          </a:xfrm>
        </p:spPr>
        <p:txBody>
          <a:bodyPr/>
          <a:lstStyle/>
          <a:p>
            <a:pPr eaLnBrk="1" hangingPunct="1">
              <a:defRPr/>
            </a:pPr>
            <a:r>
              <a:rPr lang="en-US" altLang="zh-CN" sz="2000" smtClean="0">
                <a:effectLst>
                  <a:outerShdw blurRad="38100" dist="38100" dir="2700000" algn="tl">
                    <a:srgbClr val="C0C0C0"/>
                  </a:outerShdw>
                </a:effectLst>
                <a:latin typeface="Times New Roman" panose="02020603050405020304" pitchFamily="18" charset="0"/>
                <a:ea typeface="宋体" panose="02010600030101010101" pitchFamily="2" charset="-122"/>
                <a:cs typeface="+mj-cs"/>
              </a:rPr>
              <a:t>2.</a:t>
            </a:r>
            <a:r>
              <a:rPr lang="zh-CN" altLang="en-US" sz="2000" smtClean="0">
                <a:ea typeface="宋体" panose="02010600030101010101" pitchFamily="2" charset="-122"/>
                <a:cs typeface="+mj-cs"/>
              </a:rPr>
              <a:t>串级调速</a:t>
            </a:r>
            <a:r>
              <a:rPr lang="zh-CN" altLang="en-US" sz="2000" smtClean="0">
                <a:effectLst>
                  <a:outerShdw blurRad="38100" dist="38100" dir="2700000" algn="tl">
                    <a:srgbClr val="C0C0C0"/>
                  </a:outerShdw>
                </a:effectLst>
                <a:latin typeface="Times New Roman" panose="02020603050405020304" pitchFamily="18" charset="0"/>
                <a:ea typeface="宋体" panose="02010600030101010101" pitchFamily="2" charset="-122"/>
                <a:cs typeface="+mj-cs"/>
              </a:rPr>
              <a:t>系统的稳态电路方程</a:t>
            </a:r>
          </a:p>
        </p:txBody>
      </p:sp>
      <p:sp>
        <p:nvSpPr>
          <p:cNvPr id="54274" name="Rectangle 3"/>
          <p:cNvSpPr>
            <a:spLocks noGrp="1" noChangeArrowheads="1"/>
          </p:cNvSpPr>
          <p:nvPr>
            <p:ph idx="1"/>
          </p:nvPr>
        </p:nvSpPr>
        <p:spPr>
          <a:xfrm>
            <a:off x="1697038" y="1835150"/>
            <a:ext cx="7696200" cy="3657600"/>
          </a:xfrm>
        </p:spPr>
        <p:txBody>
          <a:bodyPr/>
          <a:lstStyle/>
          <a:p>
            <a:pPr eaLnBrk="1" hangingPunct="1"/>
            <a:r>
              <a:rPr lang="zh-CN" altLang="en-US" smtClean="0">
                <a:latin typeface="Times New Roman" pitchFamily="18" charset="0"/>
                <a:ea typeface="宋体" pitchFamily="2" charset="-122"/>
              </a:rPr>
              <a:t>转子整流电路的输出电压为</a:t>
            </a:r>
          </a:p>
          <a:p>
            <a:pPr eaLnBrk="1" hangingPunct="1"/>
            <a:endParaRPr lang="zh-CN" altLang="en-US" smtClean="0">
              <a:latin typeface="Times New Roman" pitchFamily="18" charset="0"/>
              <a:ea typeface="宋体" pitchFamily="2" charset="-122"/>
            </a:endParaRPr>
          </a:p>
          <a:p>
            <a:pPr eaLnBrk="1" hangingPunct="1"/>
            <a:endParaRPr lang="zh-CN" altLang="en-US" smtClean="0">
              <a:latin typeface="Times New Roman" pitchFamily="18" charset="0"/>
              <a:ea typeface="宋体" pitchFamily="2" charset="-122"/>
            </a:endParaRPr>
          </a:p>
          <a:p>
            <a:pPr eaLnBrk="1" hangingPunct="1"/>
            <a:r>
              <a:rPr lang="zh-CN" altLang="en-US" smtClean="0">
                <a:latin typeface="Times New Roman" pitchFamily="18" charset="0"/>
                <a:ea typeface="宋体" pitchFamily="2" charset="-122"/>
              </a:rPr>
              <a:t>逆变器直流侧电压</a:t>
            </a:r>
          </a:p>
          <a:p>
            <a:pPr eaLnBrk="1" hangingPunct="1"/>
            <a:endParaRPr lang="zh-CN" altLang="en-US" smtClean="0">
              <a:latin typeface="Times New Roman" pitchFamily="18" charset="0"/>
              <a:ea typeface="宋体" pitchFamily="2" charset="-122"/>
            </a:endParaRPr>
          </a:p>
          <a:p>
            <a:pPr eaLnBrk="1" hangingPunct="1"/>
            <a:endParaRPr lang="zh-CN" altLang="en-US" smtClean="0">
              <a:latin typeface="Times New Roman" pitchFamily="18" charset="0"/>
              <a:ea typeface="宋体" pitchFamily="2" charset="-122"/>
            </a:endParaRPr>
          </a:p>
          <a:p>
            <a:pPr eaLnBrk="1" hangingPunct="1"/>
            <a:r>
              <a:rPr lang="zh-CN" altLang="en-US" smtClean="0">
                <a:latin typeface="Times New Roman" pitchFamily="18" charset="0"/>
                <a:ea typeface="宋体" pitchFamily="2" charset="-122"/>
              </a:rPr>
              <a:t>电压平衡方程</a:t>
            </a:r>
          </a:p>
          <a:p>
            <a:pPr eaLnBrk="1" hangingPunct="1"/>
            <a:endParaRPr lang="zh-CN" altLang="en-US" smtClean="0">
              <a:latin typeface="Times New Roman" pitchFamily="18" charset="0"/>
              <a:ea typeface="宋体" pitchFamily="2" charset="-122"/>
            </a:endParaRPr>
          </a:p>
        </p:txBody>
      </p:sp>
      <p:graphicFrame>
        <p:nvGraphicFramePr>
          <p:cNvPr id="54275" name="Object 4"/>
          <p:cNvGraphicFramePr>
            <a:graphicFrameLocks/>
          </p:cNvGraphicFramePr>
          <p:nvPr/>
        </p:nvGraphicFramePr>
        <p:xfrm>
          <a:off x="1831975" y="2019300"/>
          <a:ext cx="4968875" cy="777875"/>
        </p:xfrm>
        <a:graphic>
          <a:graphicData uri="http://schemas.openxmlformats.org/presentationml/2006/ole">
            <p:oleObj spid="_x0000_s54275" r:id="rId3" imgW="2488120" imgH="393529" progId="">
              <p:embed/>
            </p:oleObj>
          </a:graphicData>
        </a:graphic>
      </p:graphicFrame>
      <p:graphicFrame>
        <p:nvGraphicFramePr>
          <p:cNvPr id="54276" name="Object 6"/>
          <p:cNvGraphicFramePr>
            <a:graphicFrameLocks/>
          </p:cNvGraphicFramePr>
          <p:nvPr/>
        </p:nvGraphicFramePr>
        <p:xfrm>
          <a:off x="1774825" y="2970213"/>
          <a:ext cx="5033963" cy="865187"/>
        </p:xfrm>
        <a:graphic>
          <a:graphicData uri="http://schemas.openxmlformats.org/presentationml/2006/ole">
            <p:oleObj spid="_x0000_s54276" r:id="rId4" imgW="2272314" imgH="393529" progId="">
              <p:embed/>
            </p:oleObj>
          </a:graphicData>
        </a:graphic>
      </p:graphicFrame>
      <p:graphicFrame>
        <p:nvGraphicFramePr>
          <p:cNvPr id="54277" name="Object 9"/>
          <p:cNvGraphicFramePr>
            <a:graphicFrameLocks/>
          </p:cNvGraphicFramePr>
          <p:nvPr/>
        </p:nvGraphicFramePr>
        <p:xfrm>
          <a:off x="1798638" y="4105275"/>
          <a:ext cx="1963737" cy="484188"/>
        </p:xfrm>
        <a:graphic>
          <a:graphicData uri="http://schemas.openxmlformats.org/presentationml/2006/ole">
            <p:oleObj spid="_x0000_s54277" r:id="rId5" imgW="927503" imgH="228699" progId="">
              <p:embed/>
            </p:oleObj>
          </a:graphicData>
        </a:graphic>
      </p:graphicFrame>
      <p:sp>
        <p:nvSpPr>
          <p:cNvPr id="54278" name="Text Box 46"/>
          <p:cNvSpPr txBox="1">
            <a:spLocks noChangeArrowheads="1"/>
          </p:cNvSpPr>
          <p:nvPr/>
        </p:nvSpPr>
        <p:spPr bwMode="auto">
          <a:xfrm>
            <a:off x="0" y="3575050"/>
            <a:ext cx="1670050"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6" action="ppaction://hlinksldjump"/>
              </a:rPr>
              <a:t>8.3</a:t>
            </a:r>
            <a:r>
              <a:rPr lang="zh-CN" altLang="zh-CN" sz="1600">
                <a:solidFill>
                  <a:schemeClr val="tx1"/>
                </a:solidFill>
                <a:hlinkClick r:id="rId6" action="ppaction://hlinksldjump"/>
              </a:rPr>
              <a:t>绕线转子异步电机转子变频串级调速系统</a:t>
            </a:r>
            <a:endParaRPr lang="zh-CN" altLang="en-US" sz="1600">
              <a:solidFill>
                <a:schemeClr val="tx1"/>
              </a:solidFill>
              <a:latin typeface="Times New Roman" pitchFamily="18" charset="0"/>
            </a:endParaRPr>
          </a:p>
        </p:txBody>
      </p:sp>
      <p:sp>
        <p:nvSpPr>
          <p:cNvPr id="54279"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7" action="ppaction://hlinksldjump"/>
              </a:rPr>
              <a:t>8.2</a:t>
            </a:r>
            <a:r>
              <a:rPr lang="zh-CN" altLang="zh-CN" sz="1600">
                <a:solidFill>
                  <a:schemeClr val="tx1"/>
                </a:solidFill>
                <a:hlinkClick r:id="rId7"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54280"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8" action="ppaction://hlinksldjump"/>
              </a:rPr>
              <a:t>8.1</a:t>
            </a:r>
            <a:r>
              <a:rPr lang="zh-CN" altLang="zh-CN" sz="1600">
                <a:solidFill>
                  <a:schemeClr val="tx1"/>
                </a:solidFill>
                <a:latin typeface="宋体" pitchFamily="2" charset="-122"/>
                <a:hlinkClick r:id="rId8" action="ppaction://hlinksldjump"/>
              </a:rPr>
              <a:t>绕线转子异步电机转子变频控制原理</a:t>
            </a:r>
            <a:endParaRPr lang="zh-CN" altLang="en-US" sz="1600">
              <a:solidFill>
                <a:schemeClr val="tx1"/>
              </a:solidFill>
              <a:latin typeface="宋体" pitchFamily="2" charset="-122"/>
            </a:endParaRPr>
          </a:p>
        </p:txBody>
      </p:sp>
      <p:sp>
        <p:nvSpPr>
          <p:cNvPr id="54281"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9" action="ppaction://hlinksldjump"/>
              </a:rPr>
              <a:t>8.4</a:t>
            </a:r>
            <a:r>
              <a:rPr lang="zh-CN" altLang="zh-CN" sz="1600">
                <a:solidFill>
                  <a:schemeClr val="tx1"/>
                </a:solidFill>
                <a:hlinkClick r:id="rId9"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2"/>
          <p:cNvSpPr>
            <a:spLocks noGrp="1" noChangeArrowheads="1"/>
          </p:cNvSpPr>
          <p:nvPr>
            <p:ph type="title"/>
          </p:nvPr>
        </p:nvSpPr>
        <p:spPr>
          <a:xfrm>
            <a:off x="1747838" y="976313"/>
            <a:ext cx="5580062" cy="700087"/>
          </a:xfrm>
        </p:spPr>
        <p:txBody>
          <a:bodyPr/>
          <a:lstStyle/>
          <a:p>
            <a:pPr eaLnBrk="1" hangingPunct="1"/>
            <a:r>
              <a:rPr lang="en-US" altLang="zh-CN" sz="2000" smtClean="0">
                <a:effectLst>
                  <a:outerShdw blurRad="38100" dist="38100" dir="2700000" algn="tl">
                    <a:srgbClr val="C0C0C0"/>
                  </a:outerShdw>
                </a:effectLst>
                <a:latin typeface="Times New Roman" pitchFamily="18" charset="0"/>
                <a:ea typeface="宋体" pitchFamily="2" charset="-122"/>
              </a:rPr>
              <a:t>3.</a:t>
            </a:r>
            <a:r>
              <a:rPr lang="zh-CN" altLang="en-US" sz="2000" smtClean="0">
                <a:ea typeface="宋体" pitchFamily="2" charset="-122"/>
              </a:rPr>
              <a:t>串级调速</a:t>
            </a:r>
            <a:r>
              <a:rPr lang="zh-CN" altLang="en-US" sz="2000" smtClean="0">
                <a:effectLst>
                  <a:outerShdw blurRad="38100" dist="38100" dir="2700000" algn="tl">
                    <a:srgbClr val="C0C0C0"/>
                  </a:outerShdw>
                </a:effectLst>
                <a:latin typeface="Times New Roman" pitchFamily="18" charset="0"/>
                <a:ea typeface="宋体" pitchFamily="2" charset="-122"/>
              </a:rPr>
              <a:t>转差率与转速方程</a:t>
            </a:r>
            <a:br>
              <a:rPr lang="zh-CN" altLang="en-US" sz="2000" smtClean="0">
                <a:effectLst>
                  <a:outerShdw blurRad="38100" dist="38100" dir="2700000" algn="tl">
                    <a:srgbClr val="C0C0C0"/>
                  </a:outerShdw>
                </a:effectLst>
                <a:latin typeface="Times New Roman" pitchFamily="18" charset="0"/>
                <a:ea typeface="宋体" pitchFamily="2" charset="-122"/>
              </a:rPr>
            </a:br>
            <a:r>
              <a:rPr lang="zh-CN" altLang="en-US" sz="2000" smtClean="0">
                <a:effectLst>
                  <a:outerShdw blurRad="38100" dist="38100" dir="2700000" algn="tl">
                    <a:srgbClr val="C0C0C0"/>
                  </a:outerShdw>
                </a:effectLst>
                <a:latin typeface="Times New Roman" pitchFamily="18" charset="0"/>
                <a:ea typeface="宋体" pitchFamily="2" charset="-122"/>
              </a:rPr>
              <a:t>（</a:t>
            </a:r>
            <a:r>
              <a:rPr lang="zh-CN" altLang="en-US" sz="2000" smtClean="0">
                <a:solidFill>
                  <a:srgbClr val="A50021"/>
                </a:solidFill>
                <a:effectLst>
                  <a:outerShdw blurRad="38100" dist="38100" dir="2700000" algn="tl">
                    <a:srgbClr val="C0C0C0"/>
                  </a:outerShdw>
                </a:effectLst>
                <a:latin typeface="Times New Roman" pitchFamily="18" charset="0"/>
                <a:ea typeface="宋体" pitchFamily="2" charset="-122"/>
              </a:rPr>
              <a:t>转速特性</a:t>
            </a:r>
            <a:r>
              <a:rPr lang="en-US" altLang="zh-CN" sz="2000" i="1" smtClean="0">
                <a:solidFill>
                  <a:srgbClr val="A50021"/>
                </a:solidFill>
                <a:effectLst>
                  <a:outerShdw blurRad="38100" dist="38100" dir="2700000" algn="tl">
                    <a:srgbClr val="C0C0C0"/>
                  </a:outerShdw>
                </a:effectLst>
                <a:latin typeface="Times New Roman" pitchFamily="18" charset="0"/>
                <a:ea typeface="宋体" pitchFamily="2" charset="-122"/>
              </a:rPr>
              <a:t>n</a:t>
            </a:r>
            <a:r>
              <a:rPr lang="en-US" altLang="zh-CN" sz="2000" smtClean="0">
                <a:solidFill>
                  <a:srgbClr val="A50021"/>
                </a:solidFill>
                <a:effectLst>
                  <a:outerShdw blurRad="38100" dist="38100" dir="2700000" algn="tl">
                    <a:srgbClr val="C0C0C0"/>
                  </a:outerShdw>
                </a:effectLst>
                <a:latin typeface="Times New Roman" pitchFamily="18" charset="0"/>
                <a:ea typeface="宋体" pitchFamily="2" charset="-122"/>
              </a:rPr>
              <a:t>=</a:t>
            </a:r>
            <a:r>
              <a:rPr lang="en-US" altLang="zh-CN" sz="2000" i="1" smtClean="0">
                <a:solidFill>
                  <a:srgbClr val="A50021"/>
                </a:solidFill>
                <a:effectLst>
                  <a:outerShdw blurRad="38100" dist="38100" dir="2700000" algn="tl">
                    <a:srgbClr val="C0C0C0"/>
                  </a:outerShdw>
                </a:effectLst>
                <a:latin typeface="Times New Roman" pitchFamily="18" charset="0"/>
                <a:ea typeface="宋体" pitchFamily="2" charset="-122"/>
              </a:rPr>
              <a:t>f</a:t>
            </a:r>
            <a:r>
              <a:rPr lang="zh-CN" altLang="en-US" sz="2000" smtClean="0">
                <a:solidFill>
                  <a:srgbClr val="A50021"/>
                </a:solidFill>
                <a:effectLst>
                  <a:outerShdw blurRad="38100" dist="38100" dir="2700000" algn="tl">
                    <a:srgbClr val="C0C0C0"/>
                  </a:outerShdw>
                </a:effectLst>
                <a:latin typeface="Times New Roman" pitchFamily="18" charset="0"/>
                <a:ea typeface="宋体" pitchFamily="2" charset="-122"/>
              </a:rPr>
              <a:t>（</a:t>
            </a:r>
            <a:r>
              <a:rPr lang="en-US" altLang="zh-CN" sz="2000" i="1" smtClean="0">
                <a:solidFill>
                  <a:srgbClr val="A50021"/>
                </a:solidFill>
                <a:effectLst>
                  <a:outerShdw blurRad="38100" dist="38100" dir="2700000" algn="tl">
                    <a:srgbClr val="C0C0C0"/>
                  </a:outerShdw>
                </a:effectLst>
                <a:latin typeface="Times New Roman" pitchFamily="18" charset="0"/>
                <a:ea typeface="宋体" pitchFamily="2" charset="-122"/>
              </a:rPr>
              <a:t>I</a:t>
            </a:r>
            <a:r>
              <a:rPr lang="en-US" altLang="zh-CN" sz="2000" baseline="-25000" smtClean="0">
                <a:solidFill>
                  <a:srgbClr val="A50021"/>
                </a:solidFill>
                <a:effectLst>
                  <a:outerShdw blurRad="38100" dist="38100" dir="2700000" algn="tl">
                    <a:srgbClr val="C0C0C0"/>
                  </a:outerShdw>
                </a:effectLst>
                <a:latin typeface="Times New Roman" pitchFamily="18" charset="0"/>
                <a:ea typeface="宋体" pitchFamily="2" charset="-122"/>
              </a:rPr>
              <a:t>d</a:t>
            </a:r>
            <a:r>
              <a:rPr lang="zh-CN" altLang="en-US" sz="2000" smtClean="0">
                <a:solidFill>
                  <a:srgbClr val="A50021"/>
                </a:solidFill>
                <a:effectLst>
                  <a:outerShdw blurRad="38100" dist="38100" dir="2700000" algn="tl">
                    <a:srgbClr val="C0C0C0"/>
                  </a:outerShdw>
                </a:effectLst>
                <a:latin typeface="Times New Roman" pitchFamily="18" charset="0"/>
                <a:ea typeface="宋体" pitchFamily="2" charset="-122"/>
              </a:rPr>
              <a:t>，</a:t>
            </a:r>
            <a:r>
              <a:rPr lang="en-US" altLang="zh-CN" sz="2000" i="1" smtClean="0">
                <a:solidFill>
                  <a:srgbClr val="A50021"/>
                </a:solidFill>
                <a:effectLst>
                  <a:outerShdw blurRad="38100" dist="38100" dir="2700000" algn="tl">
                    <a:srgbClr val="C0C0C0"/>
                  </a:outerShdw>
                </a:effectLst>
                <a:latin typeface="Times New Roman" pitchFamily="18" charset="0"/>
                <a:ea typeface="宋体" pitchFamily="2" charset="-122"/>
              </a:rPr>
              <a:t>β</a:t>
            </a:r>
            <a:r>
              <a:rPr lang="zh-CN" altLang="en-US" sz="2000" smtClean="0">
                <a:solidFill>
                  <a:srgbClr val="A50021"/>
                </a:solidFill>
                <a:effectLst>
                  <a:outerShdw blurRad="38100" dist="38100" dir="2700000" algn="tl">
                    <a:srgbClr val="C0C0C0"/>
                  </a:outerShdw>
                </a:effectLst>
                <a:latin typeface="Times New Roman" pitchFamily="18" charset="0"/>
                <a:ea typeface="宋体" pitchFamily="2" charset="-122"/>
              </a:rPr>
              <a:t>）</a:t>
            </a:r>
            <a:r>
              <a:rPr lang="zh-CN" altLang="en-US" sz="2000" smtClean="0">
                <a:effectLst>
                  <a:outerShdw blurRad="38100" dist="38100" dir="2700000" algn="tl">
                    <a:srgbClr val="C0C0C0"/>
                  </a:outerShdw>
                </a:effectLst>
                <a:latin typeface="Times New Roman" pitchFamily="18" charset="0"/>
                <a:ea typeface="宋体" pitchFamily="2" charset="-122"/>
              </a:rPr>
              <a:t>）</a:t>
            </a:r>
          </a:p>
        </p:txBody>
      </p:sp>
      <p:graphicFrame>
        <p:nvGraphicFramePr>
          <p:cNvPr id="55298" name="Object 4"/>
          <p:cNvGraphicFramePr>
            <a:graphicFrameLocks/>
          </p:cNvGraphicFramePr>
          <p:nvPr/>
        </p:nvGraphicFramePr>
        <p:xfrm>
          <a:off x="1787525" y="1911350"/>
          <a:ext cx="6718300" cy="1752600"/>
        </p:xfrm>
        <a:graphic>
          <a:graphicData uri="http://schemas.openxmlformats.org/presentationml/2006/ole">
            <p:oleObj spid="_x0000_s55298" r:id="rId3" imgW="2919733" imgH="761669" progId="">
              <p:embed/>
            </p:oleObj>
          </a:graphicData>
        </a:graphic>
      </p:graphicFrame>
      <p:sp>
        <p:nvSpPr>
          <p:cNvPr id="625670" name="Rectangle 6"/>
          <p:cNvSpPr>
            <a:spLocks noGrp="1" noChangeArrowheads="1"/>
          </p:cNvSpPr>
          <p:nvPr>
            <p:ph idx="1"/>
          </p:nvPr>
        </p:nvSpPr>
        <p:spPr>
          <a:xfrm>
            <a:off x="1782763" y="3640138"/>
            <a:ext cx="8110537" cy="576262"/>
          </a:xfrm>
        </p:spPr>
        <p:txBody>
          <a:bodyPr/>
          <a:lstStyle/>
          <a:p>
            <a:pPr eaLnBrk="1" hangingPunct="1">
              <a:lnSpc>
                <a:spcPct val="120000"/>
              </a:lnSpc>
              <a:defRPr/>
            </a:pPr>
            <a:r>
              <a:rPr lang="zh-CN" altLang="en-US" smtClean="0">
                <a:solidFill>
                  <a:srgbClr val="A50021"/>
                </a:solidFill>
                <a:ea typeface="宋体" panose="02010600030101010101" pitchFamily="2" charset="-122"/>
                <a:cs typeface="+mn-cs"/>
              </a:rPr>
              <a:t>     将 </a:t>
            </a:r>
            <a:r>
              <a:rPr lang="en-US" altLang="zh-CN" i="1" smtClean="0">
                <a:solidFill>
                  <a:srgbClr val="A50021"/>
                </a:solidFill>
                <a:ea typeface="宋体" panose="02010600030101010101" pitchFamily="2" charset="-122"/>
                <a:cs typeface="+mn-cs"/>
              </a:rPr>
              <a:t>s</a:t>
            </a:r>
            <a:r>
              <a:rPr lang="en-US" altLang="zh-CN" smtClean="0">
                <a:solidFill>
                  <a:srgbClr val="A50021"/>
                </a:solidFill>
                <a:ea typeface="宋体" panose="02010600030101010101" pitchFamily="2" charset="-122"/>
                <a:cs typeface="+mn-cs"/>
              </a:rPr>
              <a:t> = (</a:t>
            </a:r>
            <a:r>
              <a:rPr lang="en-US" altLang="zh-CN" i="1" smtClean="0">
                <a:solidFill>
                  <a:srgbClr val="A50021"/>
                </a:solidFill>
                <a:ea typeface="宋体" panose="02010600030101010101" pitchFamily="2" charset="-122"/>
                <a:cs typeface="+mn-cs"/>
              </a:rPr>
              <a:t>n</a:t>
            </a:r>
            <a:r>
              <a:rPr lang="en-US" altLang="zh-CN" baseline="-25000" smtClean="0">
                <a:solidFill>
                  <a:srgbClr val="A50021"/>
                </a:solidFill>
                <a:ea typeface="宋体" panose="02010600030101010101" pitchFamily="2" charset="-122"/>
                <a:cs typeface="+mn-cs"/>
              </a:rPr>
              <a:t>0</a:t>
            </a:r>
            <a:r>
              <a:rPr lang="en-US" altLang="zh-CN" smtClean="0">
                <a:solidFill>
                  <a:srgbClr val="A50021"/>
                </a:solidFill>
                <a:ea typeface="宋体" panose="02010600030101010101" pitchFamily="2" charset="-122"/>
                <a:cs typeface="+mn-cs"/>
              </a:rPr>
              <a:t> – </a:t>
            </a:r>
            <a:r>
              <a:rPr lang="en-US" altLang="zh-CN" i="1" smtClean="0">
                <a:solidFill>
                  <a:srgbClr val="A50021"/>
                </a:solidFill>
                <a:ea typeface="宋体" panose="02010600030101010101" pitchFamily="2" charset="-122"/>
                <a:cs typeface="+mn-cs"/>
              </a:rPr>
              <a:t>n </a:t>
            </a:r>
            <a:r>
              <a:rPr lang="en-US" altLang="zh-CN" smtClean="0">
                <a:solidFill>
                  <a:srgbClr val="A50021"/>
                </a:solidFill>
                <a:ea typeface="宋体" panose="02010600030101010101" pitchFamily="2" charset="-122"/>
                <a:cs typeface="+mn-cs"/>
              </a:rPr>
              <a:t>) / </a:t>
            </a:r>
            <a:r>
              <a:rPr lang="en-US" altLang="zh-CN" i="1" smtClean="0">
                <a:solidFill>
                  <a:srgbClr val="A50021"/>
                </a:solidFill>
                <a:ea typeface="宋体" panose="02010600030101010101" pitchFamily="2" charset="-122"/>
                <a:cs typeface="+mn-cs"/>
              </a:rPr>
              <a:t>n</a:t>
            </a:r>
            <a:r>
              <a:rPr lang="en-US" altLang="zh-CN" baseline="-25000" smtClean="0">
                <a:solidFill>
                  <a:srgbClr val="A50021"/>
                </a:solidFill>
                <a:ea typeface="宋体" panose="02010600030101010101" pitchFamily="2" charset="-122"/>
                <a:cs typeface="+mn-cs"/>
              </a:rPr>
              <a:t>0</a:t>
            </a:r>
            <a:r>
              <a:rPr lang="zh-CN" altLang="en-US" smtClean="0">
                <a:solidFill>
                  <a:srgbClr val="A50021"/>
                </a:solidFill>
                <a:ea typeface="宋体" panose="02010600030101010101" pitchFamily="2" charset="-122"/>
                <a:cs typeface="+mn-cs"/>
              </a:rPr>
              <a:t>代入上式，得到串级调速时的</a:t>
            </a:r>
            <a:r>
              <a:rPr lang="zh-CN" altLang="en-US" smtClean="0">
                <a:solidFill>
                  <a:srgbClr val="FF0000"/>
                </a:solidFill>
                <a:effectLst>
                  <a:outerShdw blurRad="38100" dist="38100" dir="2700000" algn="tl">
                    <a:srgbClr val="C0C0C0"/>
                  </a:outerShdw>
                </a:effectLst>
                <a:ea typeface="宋体" panose="02010600030101010101" pitchFamily="2" charset="-122"/>
                <a:cs typeface="+mn-cs"/>
              </a:rPr>
              <a:t>转速特性</a:t>
            </a:r>
            <a:r>
              <a:rPr lang="zh-CN" altLang="en-US" smtClean="0">
                <a:solidFill>
                  <a:srgbClr val="A50021"/>
                </a:solidFill>
                <a:ea typeface="宋体" panose="02010600030101010101" pitchFamily="2" charset="-122"/>
                <a:cs typeface="+mn-cs"/>
              </a:rPr>
              <a:t>为</a:t>
            </a:r>
          </a:p>
        </p:txBody>
      </p:sp>
      <p:graphicFrame>
        <p:nvGraphicFramePr>
          <p:cNvPr id="55300" name="Object 7"/>
          <p:cNvGraphicFramePr>
            <a:graphicFrameLocks/>
          </p:cNvGraphicFramePr>
          <p:nvPr/>
        </p:nvGraphicFramePr>
        <p:xfrm>
          <a:off x="1676400" y="4359275"/>
          <a:ext cx="7467600" cy="1477963"/>
        </p:xfrm>
        <a:graphic>
          <a:graphicData uri="http://schemas.openxmlformats.org/presentationml/2006/ole">
            <p:oleObj spid="_x0000_s55300" r:id="rId4" imgW="4483100" imgH="787400" progId="">
              <p:embed/>
            </p:oleObj>
          </a:graphicData>
        </a:graphic>
      </p:graphicFrame>
      <p:sp>
        <p:nvSpPr>
          <p:cNvPr id="55301" name="Text Box 46"/>
          <p:cNvSpPr txBox="1">
            <a:spLocks noChangeArrowheads="1"/>
          </p:cNvSpPr>
          <p:nvPr/>
        </p:nvSpPr>
        <p:spPr bwMode="auto">
          <a:xfrm>
            <a:off x="0" y="3575050"/>
            <a:ext cx="1670050"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5" action="ppaction://hlinksldjump"/>
              </a:rPr>
              <a:t>8.3</a:t>
            </a:r>
            <a:r>
              <a:rPr lang="zh-CN" altLang="zh-CN" sz="1600">
                <a:solidFill>
                  <a:schemeClr val="tx1"/>
                </a:solidFill>
                <a:hlinkClick r:id="rId5" action="ppaction://hlinksldjump"/>
              </a:rPr>
              <a:t>绕线转子异步电机转子变频串级调速系统</a:t>
            </a:r>
            <a:endParaRPr lang="zh-CN" altLang="en-US" sz="1600">
              <a:solidFill>
                <a:schemeClr val="tx1"/>
              </a:solidFill>
              <a:latin typeface="Times New Roman" pitchFamily="18" charset="0"/>
            </a:endParaRPr>
          </a:p>
        </p:txBody>
      </p:sp>
      <p:sp>
        <p:nvSpPr>
          <p:cNvPr id="55302"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6" action="ppaction://hlinksldjump"/>
              </a:rPr>
              <a:t>8.2</a:t>
            </a:r>
            <a:r>
              <a:rPr lang="zh-CN" altLang="zh-CN" sz="1600">
                <a:solidFill>
                  <a:schemeClr val="tx1"/>
                </a:solidFill>
                <a:hlinkClick r:id="rId6"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55303"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7" action="ppaction://hlinksldjump"/>
              </a:rPr>
              <a:t>8.1</a:t>
            </a:r>
            <a:r>
              <a:rPr lang="zh-CN" altLang="zh-CN" sz="1600">
                <a:solidFill>
                  <a:schemeClr val="tx1"/>
                </a:solidFill>
                <a:latin typeface="宋体" pitchFamily="2" charset="-122"/>
                <a:hlinkClick r:id="rId7" action="ppaction://hlinksldjump"/>
              </a:rPr>
              <a:t>绕线转子异步电机转子变频控制原理</a:t>
            </a:r>
            <a:endParaRPr lang="zh-CN" altLang="en-US" sz="1600">
              <a:solidFill>
                <a:schemeClr val="tx1"/>
              </a:solidFill>
              <a:latin typeface="宋体" pitchFamily="2" charset="-122"/>
            </a:endParaRPr>
          </a:p>
        </p:txBody>
      </p:sp>
      <p:sp>
        <p:nvSpPr>
          <p:cNvPr id="55304"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8" action="ppaction://hlinksldjump"/>
              </a:rPr>
              <a:t>8.4</a:t>
            </a:r>
            <a:r>
              <a:rPr lang="zh-CN" altLang="zh-CN" sz="1600">
                <a:solidFill>
                  <a:schemeClr val="tx1"/>
                </a:solidFill>
                <a:hlinkClick r:id="rId8"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Rectangle 2"/>
          <p:cNvSpPr>
            <a:spLocks noGrp="1" noChangeArrowheads="1"/>
          </p:cNvSpPr>
          <p:nvPr>
            <p:ph type="title"/>
          </p:nvPr>
        </p:nvSpPr>
        <p:spPr>
          <a:xfrm>
            <a:off x="1676400" y="1079500"/>
            <a:ext cx="4183063" cy="557213"/>
          </a:xfrm>
        </p:spPr>
        <p:txBody>
          <a:bodyPr/>
          <a:lstStyle/>
          <a:p>
            <a:pPr eaLnBrk="1" hangingPunct="1">
              <a:buFontTx/>
              <a:buChar char="•"/>
              <a:defRPr/>
            </a:pPr>
            <a:r>
              <a:rPr lang="zh-CN" altLang="en-US" sz="2000" smtClean="0">
                <a:effectLst>
                  <a:outerShdw blurRad="38100" dist="38100" dir="2700000" algn="tl">
                    <a:srgbClr val="C0C0C0"/>
                  </a:outerShdw>
                </a:effectLst>
                <a:latin typeface="Times New Roman" panose="02020603050405020304" pitchFamily="18" charset="0"/>
                <a:ea typeface="宋体" panose="02010600030101010101" pitchFamily="2" charset="-122"/>
                <a:cs typeface="+mj-cs"/>
              </a:rPr>
              <a:t> 等效电动势系数公式</a:t>
            </a:r>
          </a:p>
        </p:txBody>
      </p:sp>
      <p:sp>
        <p:nvSpPr>
          <p:cNvPr id="56322" name="Rectangle 3"/>
          <p:cNvSpPr>
            <a:spLocks noGrp="1" noChangeArrowheads="1"/>
          </p:cNvSpPr>
          <p:nvPr>
            <p:ph idx="1"/>
          </p:nvPr>
        </p:nvSpPr>
        <p:spPr>
          <a:xfrm>
            <a:off x="1738313" y="1870075"/>
            <a:ext cx="7405687" cy="442913"/>
          </a:xfrm>
        </p:spPr>
        <p:txBody>
          <a:bodyPr/>
          <a:lstStyle/>
          <a:p>
            <a:pPr eaLnBrk="1" hangingPunct="1"/>
            <a:r>
              <a:rPr lang="zh-CN" altLang="en-US" smtClean="0">
                <a:latin typeface="Times New Roman" pitchFamily="18" charset="0"/>
                <a:ea typeface="宋体" pitchFamily="2" charset="-122"/>
              </a:rPr>
              <a:t>如借用直流电动机的概念和有关算式，引入电动势系数 </a:t>
            </a:r>
            <a:r>
              <a:rPr lang="en-US" altLang="zh-CN" i="1" smtClean="0">
                <a:latin typeface="Times New Roman" pitchFamily="18" charset="0"/>
                <a:ea typeface="宋体" pitchFamily="2" charset="-122"/>
              </a:rPr>
              <a:t>C</a:t>
            </a:r>
            <a:r>
              <a:rPr lang="en-US" altLang="zh-CN" baseline="-25000" smtClean="0">
                <a:latin typeface="Times New Roman" pitchFamily="18" charset="0"/>
                <a:ea typeface="宋体" pitchFamily="2" charset="-122"/>
              </a:rPr>
              <a:t>E </a:t>
            </a:r>
            <a:r>
              <a:rPr lang="zh-CN" altLang="en-US" smtClean="0">
                <a:latin typeface="Times New Roman" pitchFamily="18" charset="0"/>
                <a:ea typeface="宋体" pitchFamily="2" charset="-122"/>
              </a:rPr>
              <a:t>，使 </a:t>
            </a:r>
          </a:p>
        </p:txBody>
      </p:sp>
      <p:sp>
        <p:nvSpPr>
          <p:cNvPr id="626692" name="Rectangle 4"/>
          <p:cNvSpPr>
            <a:spLocks noChangeArrowheads="1"/>
          </p:cNvSpPr>
          <p:nvPr/>
        </p:nvSpPr>
        <p:spPr bwMode="auto">
          <a:xfrm>
            <a:off x="0" y="3124200"/>
            <a:ext cx="9144000" cy="0"/>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graphicFrame>
        <p:nvGraphicFramePr>
          <p:cNvPr id="56324" name="Object 5"/>
          <p:cNvGraphicFramePr>
            <a:graphicFrameLocks/>
          </p:cNvGraphicFramePr>
          <p:nvPr/>
        </p:nvGraphicFramePr>
        <p:xfrm>
          <a:off x="1957388" y="2249488"/>
          <a:ext cx="6705600" cy="1387475"/>
        </p:xfrm>
        <a:graphic>
          <a:graphicData uri="http://schemas.openxmlformats.org/presentationml/2006/ole">
            <p:oleObj spid="_x0000_s56324" r:id="rId3" imgW="2946400" imgH="609600" progId="">
              <p:embed/>
            </p:oleObj>
          </a:graphicData>
        </a:graphic>
      </p:graphicFrame>
      <p:sp>
        <p:nvSpPr>
          <p:cNvPr id="56325" name="Rectangle 7"/>
          <p:cNvSpPr>
            <a:spLocks noChangeArrowheads="1"/>
          </p:cNvSpPr>
          <p:nvPr/>
        </p:nvSpPr>
        <p:spPr bwMode="auto">
          <a:xfrm>
            <a:off x="1789113" y="4241800"/>
            <a:ext cx="3327400" cy="431800"/>
          </a:xfrm>
          <a:prstGeom prst="rect">
            <a:avLst/>
          </a:prstGeom>
          <a:noFill/>
          <a:ln w="9525">
            <a:noFill/>
            <a:miter lim="800000"/>
            <a:headEnd/>
            <a:tailEnd/>
          </a:ln>
        </p:spPr>
        <p:txBody>
          <a:bodyPr/>
          <a:lstStyle/>
          <a:p>
            <a:pPr>
              <a:lnSpc>
                <a:spcPct val="100000"/>
              </a:lnSpc>
              <a:buClr>
                <a:srgbClr val="FF9933"/>
              </a:buClr>
              <a:buFont typeface="Wingdings" pitchFamily="2" charset="2"/>
              <a:buNone/>
            </a:pPr>
            <a:r>
              <a:rPr lang="zh-CN" altLang="en-US" sz="2000">
                <a:solidFill>
                  <a:schemeClr val="tx1"/>
                </a:solidFill>
                <a:latin typeface="Times New Roman" pitchFamily="18" charset="0"/>
              </a:rPr>
              <a:t>转速特性方程的直观形式</a:t>
            </a:r>
            <a:r>
              <a:rPr lang="zh-CN" altLang="en-US" sz="2000">
                <a:solidFill>
                  <a:schemeClr val="tx1"/>
                </a:solidFill>
              </a:rPr>
              <a:t> </a:t>
            </a:r>
          </a:p>
        </p:txBody>
      </p:sp>
      <p:graphicFrame>
        <p:nvGraphicFramePr>
          <p:cNvPr id="56326" name="Object 8"/>
          <p:cNvGraphicFramePr>
            <a:graphicFrameLocks/>
          </p:cNvGraphicFramePr>
          <p:nvPr/>
        </p:nvGraphicFramePr>
        <p:xfrm>
          <a:off x="4960938" y="3865563"/>
          <a:ext cx="2930525" cy="1101725"/>
        </p:xfrm>
        <a:graphic>
          <a:graphicData uri="http://schemas.openxmlformats.org/presentationml/2006/ole">
            <p:oleObj spid="_x0000_s56326" r:id="rId4" imgW="1143000" imgH="431800" progId="">
              <p:embed/>
            </p:oleObj>
          </a:graphicData>
        </a:graphic>
      </p:graphicFrame>
      <p:sp>
        <p:nvSpPr>
          <p:cNvPr id="56327" name="Text Box 10"/>
          <p:cNvSpPr txBox="1">
            <a:spLocks noChangeArrowheads="1"/>
          </p:cNvSpPr>
          <p:nvPr/>
        </p:nvSpPr>
        <p:spPr bwMode="auto">
          <a:xfrm>
            <a:off x="1784350" y="5205413"/>
            <a:ext cx="1025525" cy="396875"/>
          </a:xfrm>
          <a:prstGeom prst="rect">
            <a:avLst/>
          </a:prstGeom>
          <a:noFill/>
          <a:ln w="9525">
            <a:noFill/>
            <a:miter lim="800000"/>
            <a:headEnd/>
            <a:tailEnd/>
          </a:ln>
        </p:spPr>
        <p:txBody>
          <a:bodyPr wrap="none">
            <a:spAutoFit/>
          </a:bodyPr>
          <a:lstStyle/>
          <a:p>
            <a:pPr marL="3175" indent="-3175" algn="ctr">
              <a:lnSpc>
                <a:spcPct val="100000"/>
              </a:lnSpc>
              <a:spcBef>
                <a:spcPct val="20000"/>
              </a:spcBef>
              <a:buClr>
                <a:schemeClr val="folHlink"/>
              </a:buClr>
              <a:buSzPct val="75000"/>
              <a:buFont typeface="Wingdings" pitchFamily="2" charset="2"/>
              <a:buNone/>
            </a:pPr>
            <a:r>
              <a:rPr lang="zh-CN" altLang="en-US" sz="2000">
                <a:solidFill>
                  <a:schemeClr val="tx1"/>
                </a:solidFill>
                <a:latin typeface="Tahoma" pitchFamily="34" charset="0"/>
              </a:rPr>
              <a:t>其中， </a:t>
            </a:r>
          </a:p>
        </p:txBody>
      </p:sp>
      <p:graphicFrame>
        <p:nvGraphicFramePr>
          <p:cNvPr id="56328" name="Object 11"/>
          <p:cNvGraphicFramePr>
            <a:graphicFrameLocks/>
          </p:cNvGraphicFramePr>
          <p:nvPr/>
        </p:nvGraphicFramePr>
        <p:xfrm>
          <a:off x="3048000" y="5081588"/>
          <a:ext cx="3392488" cy="633412"/>
        </p:xfrm>
        <a:graphic>
          <a:graphicData uri="http://schemas.openxmlformats.org/presentationml/2006/ole">
            <p:oleObj spid="_x0000_s56328" r:id="rId5" imgW="1270000" imgH="241300" progId="">
              <p:embed/>
            </p:oleObj>
          </a:graphicData>
        </a:graphic>
      </p:graphicFrame>
      <p:graphicFrame>
        <p:nvGraphicFramePr>
          <p:cNvPr id="56329" name="Object 12"/>
          <p:cNvGraphicFramePr>
            <a:graphicFrameLocks/>
          </p:cNvGraphicFramePr>
          <p:nvPr/>
        </p:nvGraphicFramePr>
        <p:xfrm>
          <a:off x="3044825" y="5724525"/>
          <a:ext cx="5456238" cy="962025"/>
        </p:xfrm>
        <a:graphic>
          <a:graphicData uri="http://schemas.openxmlformats.org/presentationml/2006/ole">
            <p:oleObj spid="_x0000_s56329" r:id="rId6" imgW="2208841" imgH="393529" progId="">
              <p:embed/>
            </p:oleObj>
          </a:graphicData>
        </a:graphic>
      </p:graphicFrame>
      <p:sp>
        <p:nvSpPr>
          <p:cNvPr id="56330" name="Text Box 46"/>
          <p:cNvSpPr txBox="1">
            <a:spLocks noChangeArrowheads="1"/>
          </p:cNvSpPr>
          <p:nvPr/>
        </p:nvSpPr>
        <p:spPr bwMode="auto">
          <a:xfrm>
            <a:off x="0" y="3575050"/>
            <a:ext cx="1670050"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7" action="ppaction://hlinksldjump"/>
              </a:rPr>
              <a:t>8.3</a:t>
            </a:r>
            <a:r>
              <a:rPr lang="zh-CN" altLang="zh-CN" sz="1600">
                <a:solidFill>
                  <a:schemeClr val="tx1"/>
                </a:solidFill>
                <a:hlinkClick r:id="rId7" action="ppaction://hlinksldjump"/>
              </a:rPr>
              <a:t>绕线转子异步电机转子变频串级调速系统</a:t>
            </a:r>
            <a:endParaRPr lang="zh-CN" altLang="en-US" sz="1600">
              <a:solidFill>
                <a:schemeClr val="tx1"/>
              </a:solidFill>
              <a:latin typeface="Times New Roman" pitchFamily="18" charset="0"/>
            </a:endParaRPr>
          </a:p>
        </p:txBody>
      </p:sp>
      <p:sp>
        <p:nvSpPr>
          <p:cNvPr id="56331"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8" action="ppaction://hlinksldjump"/>
              </a:rPr>
              <a:t>8.2</a:t>
            </a:r>
            <a:r>
              <a:rPr lang="zh-CN" altLang="zh-CN" sz="1600">
                <a:solidFill>
                  <a:schemeClr val="tx1"/>
                </a:solidFill>
                <a:hlinkClick r:id="rId8"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56332"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9" action="ppaction://hlinksldjump"/>
              </a:rPr>
              <a:t>8.1</a:t>
            </a:r>
            <a:r>
              <a:rPr lang="zh-CN" altLang="zh-CN" sz="1600">
                <a:solidFill>
                  <a:schemeClr val="tx1"/>
                </a:solidFill>
                <a:latin typeface="宋体" pitchFamily="2" charset="-122"/>
                <a:hlinkClick r:id="rId9" action="ppaction://hlinksldjump"/>
              </a:rPr>
              <a:t>绕线转子异步电机转子变频控制原理</a:t>
            </a:r>
            <a:endParaRPr lang="zh-CN" altLang="en-US" sz="1600">
              <a:solidFill>
                <a:schemeClr val="tx1"/>
              </a:solidFill>
              <a:latin typeface="宋体" pitchFamily="2" charset="-122"/>
            </a:endParaRPr>
          </a:p>
        </p:txBody>
      </p:sp>
      <p:sp>
        <p:nvSpPr>
          <p:cNvPr id="56333"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10" action="ppaction://hlinksldjump"/>
              </a:rPr>
              <a:t>8.4</a:t>
            </a:r>
            <a:r>
              <a:rPr lang="zh-CN" altLang="zh-CN" sz="1600">
                <a:solidFill>
                  <a:schemeClr val="tx1"/>
                </a:solidFill>
                <a:hlinkClick r:id="rId10"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88" name="Rectangle 36"/>
          <p:cNvSpPr>
            <a:spLocks noGrp="1" noChangeArrowheads="1"/>
          </p:cNvSpPr>
          <p:nvPr>
            <p:ph type="title"/>
          </p:nvPr>
        </p:nvSpPr>
        <p:spPr>
          <a:xfrm>
            <a:off x="1701800" y="992188"/>
            <a:ext cx="6296025" cy="579437"/>
          </a:xfrm>
        </p:spPr>
        <p:txBody>
          <a:bodyPr/>
          <a:lstStyle/>
          <a:p>
            <a:pPr eaLnBrk="1" hangingPunct="1">
              <a:buSzPct val="75000"/>
              <a:buFont typeface="Wingdings" panose="05000000000000000000" pitchFamily="2" charset="2"/>
              <a:buChar char="l"/>
              <a:defRPr/>
            </a:pPr>
            <a:r>
              <a:rPr lang="zh-CN" altLang="en-US" sz="2000" dirty="0" smtClean="0">
                <a:effectLst>
                  <a:outerShdw blurRad="38100" dist="38100" dir="2700000" algn="tl">
                    <a:srgbClr val="C0C0C0"/>
                  </a:outerShdw>
                </a:effectLst>
                <a:latin typeface="Times New Roman" panose="02020603050405020304" pitchFamily="18" charset="0"/>
                <a:ea typeface="宋体" panose="02010600030101010101" pitchFamily="2" charset="-122"/>
                <a:cs typeface="+mj-cs"/>
              </a:rPr>
              <a:t> 绕线转子异步电动机转子：可以</a:t>
            </a:r>
            <a:r>
              <a:rPr lang="zh-CN" altLang="en-US" sz="2000" dirty="0" smtClean="0">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j-cs"/>
              </a:rPr>
              <a:t>串电阻调速</a:t>
            </a:r>
            <a:r>
              <a:rPr lang="zh-CN" altLang="en-US" sz="2000" dirty="0" smtClean="0">
                <a:solidFill>
                  <a:srgbClr val="0000CC"/>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j-cs"/>
              </a:rPr>
              <a:t>（原来）</a:t>
            </a:r>
          </a:p>
        </p:txBody>
      </p:sp>
      <p:sp>
        <p:nvSpPr>
          <p:cNvPr id="586789" name="Rectangle 37"/>
          <p:cNvSpPr>
            <a:spLocks noGrp="1" noChangeArrowheads="1"/>
          </p:cNvSpPr>
          <p:nvPr>
            <p:ph idx="1"/>
          </p:nvPr>
        </p:nvSpPr>
        <p:spPr>
          <a:xfrm>
            <a:off x="2276475" y="1968500"/>
            <a:ext cx="2959100" cy="2660650"/>
          </a:xfrm>
        </p:spPr>
        <p:txBody>
          <a:bodyPr/>
          <a:lstStyle/>
          <a:p>
            <a:pPr eaLnBrk="1" hangingPunct="1">
              <a:defRPr/>
            </a:pPr>
            <a:r>
              <a:rPr lang="zh-CN" altLang="en-US" smtClean="0">
                <a:solidFill>
                  <a:srgbClr val="FF3300"/>
                </a:solidFill>
                <a:effectLst>
                  <a:outerShdw blurRad="38100" dist="38100" dir="2700000" algn="tl">
                    <a:srgbClr val="C0C0C0"/>
                  </a:outerShdw>
                </a:effectLst>
                <a:ea typeface="宋体" panose="02010600030101010101" pitchFamily="2" charset="-122"/>
                <a:cs typeface="+mn-cs"/>
              </a:rPr>
              <a:t>原理：</a:t>
            </a:r>
            <a:r>
              <a:rPr lang="zh-CN" altLang="en-US" smtClean="0">
                <a:ea typeface="宋体" panose="02010600030101010101" pitchFamily="2" charset="-122"/>
                <a:cs typeface="+mn-cs"/>
              </a:rPr>
              <a:t>根据电机理论，改变转子电路的串接电阻，可以改变电机的转速。</a:t>
            </a:r>
          </a:p>
          <a:p>
            <a:pPr eaLnBrk="1" hangingPunct="1">
              <a:defRPr/>
            </a:pPr>
            <a:endParaRPr lang="zh-CN" altLang="en-US" smtClean="0">
              <a:ea typeface="宋体" panose="02010600030101010101" pitchFamily="2" charset="-122"/>
              <a:cs typeface="+mn-cs"/>
            </a:endParaRPr>
          </a:p>
          <a:p>
            <a:pPr eaLnBrk="1" hangingPunct="1">
              <a:defRPr/>
            </a:pPr>
            <a:r>
              <a:rPr lang="zh-CN" altLang="en-US" smtClean="0">
                <a:ea typeface="宋体" panose="02010600030101010101" pitchFamily="2" charset="-122"/>
                <a:cs typeface="+mn-cs"/>
              </a:rPr>
              <a:t>转子串电阻调速的原理如图所示，调速过程中，</a:t>
            </a:r>
            <a:r>
              <a:rPr lang="zh-CN" altLang="en-US" smtClean="0">
                <a:solidFill>
                  <a:srgbClr val="FF3300"/>
                </a:solidFill>
                <a:effectLst>
                  <a:outerShdw blurRad="38100" dist="38100" dir="2700000" algn="tl">
                    <a:srgbClr val="C0C0C0"/>
                  </a:outerShdw>
                </a:effectLst>
                <a:ea typeface="宋体" panose="02010600030101010101" pitchFamily="2" charset="-122"/>
                <a:cs typeface="+mn-cs"/>
              </a:rPr>
              <a:t>转差功率完全消耗在转子电阻上</a:t>
            </a:r>
            <a:r>
              <a:rPr lang="zh-CN" altLang="en-US" smtClean="0">
                <a:ea typeface="宋体" panose="02010600030101010101" pitchFamily="2" charset="-122"/>
                <a:cs typeface="+mn-cs"/>
              </a:rPr>
              <a:t>。</a:t>
            </a:r>
          </a:p>
        </p:txBody>
      </p:sp>
      <p:grpSp>
        <p:nvGrpSpPr>
          <p:cNvPr id="10243" name="Group 57"/>
          <p:cNvGrpSpPr>
            <a:grpSpLocks/>
          </p:cNvGrpSpPr>
          <p:nvPr/>
        </p:nvGrpSpPr>
        <p:grpSpPr bwMode="auto">
          <a:xfrm>
            <a:off x="5826125" y="1282700"/>
            <a:ext cx="3084513" cy="4705350"/>
            <a:chOff x="3687" y="820"/>
            <a:chExt cx="1943" cy="2965"/>
          </a:xfrm>
        </p:grpSpPr>
        <p:sp>
          <p:nvSpPr>
            <p:cNvPr id="10244" name="Text Box 4"/>
            <p:cNvSpPr txBox="1">
              <a:spLocks noChangeArrowheads="1"/>
            </p:cNvSpPr>
            <p:nvPr/>
          </p:nvSpPr>
          <p:spPr bwMode="auto">
            <a:xfrm>
              <a:off x="4073" y="820"/>
              <a:ext cx="445" cy="327"/>
            </a:xfrm>
            <a:prstGeom prst="rect">
              <a:avLst/>
            </a:prstGeom>
            <a:noFill/>
            <a:ln w="57150">
              <a:noFill/>
              <a:miter lim="800000"/>
              <a:headEnd/>
              <a:tailEnd/>
            </a:ln>
          </p:spPr>
          <p:txBody>
            <a:bodyPr>
              <a:spAutoFit/>
            </a:bodyPr>
            <a:lstStyle/>
            <a:p>
              <a:pPr>
                <a:lnSpc>
                  <a:spcPct val="100000"/>
                </a:lnSpc>
                <a:spcBef>
                  <a:spcPct val="50000"/>
                </a:spcBef>
              </a:pPr>
              <a:r>
                <a:rPr lang="en-US" altLang="zh-CN" sz="2800">
                  <a:solidFill>
                    <a:schemeClr val="tx1"/>
                  </a:solidFill>
                  <a:latin typeface="Times New Roman" pitchFamily="18" charset="0"/>
                </a:rPr>
                <a:t>~</a:t>
              </a:r>
            </a:p>
          </p:txBody>
        </p:sp>
        <p:grpSp>
          <p:nvGrpSpPr>
            <p:cNvPr id="10245" name="Group 5"/>
            <p:cNvGrpSpPr>
              <a:grpSpLocks/>
            </p:cNvGrpSpPr>
            <p:nvPr/>
          </p:nvGrpSpPr>
          <p:grpSpPr bwMode="auto">
            <a:xfrm>
              <a:off x="3764" y="1164"/>
              <a:ext cx="74" cy="617"/>
              <a:chOff x="4104" y="3408"/>
              <a:chExt cx="48" cy="384"/>
            </a:xfrm>
          </p:grpSpPr>
          <p:sp>
            <p:nvSpPr>
              <p:cNvPr id="586758" name="Line 6"/>
              <p:cNvSpPr>
                <a:spLocks noChangeShapeType="1"/>
              </p:cNvSpPr>
              <p:nvPr/>
            </p:nvSpPr>
            <p:spPr bwMode="auto">
              <a:xfrm flipV="1">
                <a:off x="4128" y="3456"/>
                <a:ext cx="0" cy="336"/>
              </a:xfrm>
              <a:prstGeom prst="line">
                <a:avLst/>
              </a:prstGeom>
              <a:noFill/>
              <a:ln w="38100">
                <a:solidFill>
                  <a:schemeClr val="tx1"/>
                </a:solidFill>
                <a:miter lim="800000"/>
              </a:ln>
              <a:effectLst/>
            </p:spPr>
            <p:txBody>
              <a:bodyPr wrap="none"/>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586759" name="Oval 7"/>
              <p:cNvSpPr>
                <a:spLocks noChangeArrowheads="1"/>
              </p:cNvSpPr>
              <p:nvPr/>
            </p:nvSpPr>
            <p:spPr bwMode="auto">
              <a:xfrm>
                <a:off x="4104" y="3408"/>
                <a:ext cx="48" cy="48"/>
              </a:xfrm>
              <a:prstGeom prst="ellipse">
                <a:avLst/>
              </a:prstGeom>
              <a:noFill/>
              <a:ln w="38100">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grpSp>
        <p:sp>
          <p:nvSpPr>
            <p:cNvPr id="586760" name="Line 8"/>
            <p:cNvSpPr>
              <a:spLocks noChangeShapeType="1"/>
            </p:cNvSpPr>
            <p:nvPr/>
          </p:nvSpPr>
          <p:spPr bwMode="auto">
            <a:xfrm flipH="1" flipV="1">
              <a:off x="4201" y="1239"/>
              <a:ext cx="0" cy="815"/>
            </a:xfrm>
            <a:prstGeom prst="line">
              <a:avLst/>
            </a:prstGeom>
            <a:noFill/>
            <a:ln w="38100">
              <a:solidFill>
                <a:schemeClr val="tx1"/>
              </a:solidFill>
              <a:miter lim="800000"/>
            </a:ln>
            <a:effectLst/>
          </p:spPr>
          <p:txBody>
            <a:bodyPr wrap="none"/>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586761" name="Oval 9"/>
            <p:cNvSpPr>
              <a:spLocks noChangeArrowheads="1"/>
            </p:cNvSpPr>
            <p:nvPr/>
          </p:nvSpPr>
          <p:spPr bwMode="auto">
            <a:xfrm>
              <a:off x="4172" y="1163"/>
              <a:ext cx="74" cy="78"/>
            </a:xfrm>
            <a:prstGeom prst="ellipse">
              <a:avLst/>
            </a:prstGeom>
            <a:noFill/>
            <a:ln w="38100">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grpSp>
          <p:nvGrpSpPr>
            <p:cNvPr id="10250" name="Group 10"/>
            <p:cNvGrpSpPr>
              <a:grpSpLocks/>
            </p:cNvGrpSpPr>
            <p:nvPr/>
          </p:nvGrpSpPr>
          <p:grpSpPr bwMode="auto">
            <a:xfrm>
              <a:off x="4575" y="1178"/>
              <a:ext cx="75" cy="617"/>
              <a:chOff x="4104" y="3408"/>
              <a:chExt cx="48" cy="384"/>
            </a:xfrm>
          </p:grpSpPr>
          <p:sp>
            <p:nvSpPr>
              <p:cNvPr id="586763" name="Line 11"/>
              <p:cNvSpPr>
                <a:spLocks noChangeShapeType="1"/>
              </p:cNvSpPr>
              <p:nvPr/>
            </p:nvSpPr>
            <p:spPr bwMode="auto">
              <a:xfrm flipV="1">
                <a:off x="4128" y="3456"/>
                <a:ext cx="0" cy="336"/>
              </a:xfrm>
              <a:prstGeom prst="line">
                <a:avLst/>
              </a:prstGeom>
              <a:noFill/>
              <a:ln w="38100">
                <a:solidFill>
                  <a:schemeClr val="tx1"/>
                </a:solidFill>
                <a:miter lim="800000"/>
              </a:ln>
              <a:effectLst/>
            </p:spPr>
            <p:txBody>
              <a:bodyPr wrap="none"/>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586764" name="Oval 12"/>
              <p:cNvSpPr>
                <a:spLocks noChangeArrowheads="1"/>
              </p:cNvSpPr>
              <p:nvPr/>
            </p:nvSpPr>
            <p:spPr bwMode="auto">
              <a:xfrm>
                <a:off x="4104" y="3408"/>
                <a:ext cx="48" cy="48"/>
              </a:xfrm>
              <a:prstGeom prst="ellipse">
                <a:avLst/>
              </a:prstGeom>
              <a:noFill/>
              <a:ln w="38100">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grpSp>
        <p:sp>
          <p:nvSpPr>
            <p:cNvPr id="586765" name="Oval 13"/>
            <p:cNvSpPr>
              <a:spLocks noChangeArrowheads="1"/>
            </p:cNvSpPr>
            <p:nvPr/>
          </p:nvSpPr>
          <p:spPr bwMode="auto">
            <a:xfrm>
              <a:off x="3816" y="2054"/>
              <a:ext cx="817" cy="793"/>
            </a:xfrm>
            <a:prstGeom prst="ellipse">
              <a:avLst/>
            </a:prstGeom>
            <a:noFill/>
            <a:ln w="38100">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586766" name="Oval 14"/>
            <p:cNvSpPr>
              <a:spLocks noChangeArrowheads="1"/>
            </p:cNvSpPr>
            <p:nvPr/>
          </p:nvSpPr>
          <p:spPr bwMode="auto">
            <a:xfrm>
              <a:off x="3956" y="2175"/>
              <a:ext cx="544" cy="556"/>
            </a:xfrm>
            <a:prstGeom prst="ellipse">
              <a:avLst/>
            </a:prstGeom>
            <a:solidFill>
              <a:schemeClr val="accent1"/>
            </a:solidFill>
            <a:ln w="38100">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586767" name="Line 15"/>
            <p:cNvSpPr>
              <a:spLocks noChangeShapeType="1"/>
            </p:cNvSpPr>
            <p:nvPr/>
          </p:nvSpPr>
          <p:spPr bwMode="auto">
            <a:xfrm>
              <a:off x="3792" y="1749"/>
              <a:ext cx="191" cy="392"/>
            </a:xfrm>
            <a:prstGeom prst="line">
              <a:avLst/>
            </a:prstGeom>
            <a:noFill/>
            <a:ln w="38100">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586768" name="Line 16"/>
            <p:cNvSpPr>
              <a:spLocks noChangeShapeType="1"/>
            </p:cNvSpPr>
            <p:nvPr/>
          </p:nvSpPr>
          <p:spPr bwMode="auto">
            <a:xfrm flipH="1">
              <a:off x="4446" y="1763"/>
              <a:ext cx="163" cy="349"/>
            </a:xfrm>
            <a:prstGeom prst="line">
              <a:avLst/>
            </a:prstGeom>
            <a:noFill/>
            <a:ln w="38100">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586769" name="Line 17"/>
            <p:cNvSpPr>
              <a:spLocks noChangeShapeType="1"/>
            </p:cNvSpPr>
            <p:nvPr/>
          </p:nvSpPr>
          <p:spPr bwMode="auto">
            <a:xfrm>
              <a:off x="4214" y="2461"/>
              <a:ext cx="763" cy="0"/>
            </a:xfrm>
            <a:prstGeom prst="line">
              <a:avLst/>
            </a:prstGeom>
            <a:noFill/>
            <a:ln w="76200">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586770" name="Rectangle 18"/>
            <p:cNvSpPr>
              <a:spLocks noChangeArrowheads="1"/>
            </p:cNvSpPr>
            <p:nvPr/>
          </p:nvSpPr>
          <p:spPr bwMode="auto">
            <a:xfrm>
              <a:off x="4977" y="2272"/>
              <a:ext cx="653" cy="400"/>
            </a:xfrm>
            <a:prstGeom prst="rect">
              <a:avLst/>
            </a:prstGeom>
            <a:solidFill>
              <a:schemeClr val="accent1"/>
            </a:solidFill>
            <a:ln w="38100">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586771" name="Line 19"/>
            <p:cNvSpPr>
              <a:spLocks noChangeShapeType="1"/>
            </p:cNvSpPr>
            <p:nvPr/>
          </p:nvSpPr>
          <p:spPr bwMode="auto">
            <a:xfrm>
              <a:off x="4977" y="2272"/>
              <a:ext cx="653" cy="400"/>
            </a:xfrm>
            <a:prstGeom prst="line">
              <a:avLst/>
            </a:prstGeom>
            <a:noFill/>
            <a:ln w="38100">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586772" name="Line 20"/>
            <p:cNvSpPr>
              <a:spLocks noChangeShapeType="1"/>
            </p:cNvSpPr>
            <p:nvPr/>
          </p:nvSpPr>
          <p:spPr bwMode="auto">
            <a:xfrm flipV="1">
              <a:off x="4977" y="2272"/>
              <a:ext cx="653" cy="400"/>
            </a:xfrm>
            <a:prstGeom prst="line">
              <a:avLst/>
            </a:prstGeom>
            <a:noFill/>
            <a:ln w="38100">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586773" name="Line 21"/>
            <p:cNvSpPr>
              <a:spLocks noChangeShapeType="1"/>
            </p:cNvSpPr>
            <p:nvPr/>
          </p:nvSpPr>
          <p:spPr bwMode="auto">
            <a:xfrm>
              <a:off x="4228" y="2738"/>
              <a:ext cx="0" cy="407"/>
            </a:xfrm>
            <a:prstGeom prst="line">
              <a:avLst/>
            </a:prstGeom>
            <a:noFill/>
            <a:ln w="38100">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586774" name="Rectangle 22"/>
            <p:cNvSpPr>
              <a:spLocks noChangeArrowheads="1"/>
            </p:cNvSpPr>
            <p:nvPr/>
          </p:nvSpPr>
          <p:spPr bwMode="auto">
            <a:xfrm>
              <a:off x="4174" y="3145"/>
              <a:ext cx="108" cy="291"/>
            </a:xfrm>
            <a:prstGeom prst="rect">
              <a:avLst/>
            </a:prstGeom>
            <a:solidFill>
              <a:schemeClr val="accent1"/>
            </a:solidFill>
            <a:ln w="38100">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586775" name="Rectangle 23"/>
            <p:cNvSpPr>
              <a:spLocks noChangeArrowheads="1"/>
            </p:cNvSpPr>
            <p:nvPr/>
          </p:nvSpPr>
          <p:spPr bwMode="auto">
            <a:xfrm>
              <a:off x="3752" y="3145"/>
              <a:ext cx="109" cy="291"/>
            </a:xfrm>
            <a:prstGeom prst="rect">
              <a:avLst/>
            </a:prstGeom>
            <a:solidFill>
              <a:schemeClr val="accent1"/>
            </a:solidFill>
            <a:ln w="38100">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586776" name="Rectangle 24"/>
            <p:cNvSpPr>
              <a:spLocks noChangeArrowheads="1"/>
            </p:cNvSpPr>
            <p:nvPr/>
          </p:nvSpPr>
          <p:spPr bwMode="auto">
            <a:xfrm>
              <a:off x="4568" y="3145"/>
              <a:ext cx="109" cy="291"/>
            </a:xfrm>
            <a:prstGeom prst="rect">
              <a:avLst/>
            </a:prstGeom>
            <a:solidFill>
              <a:schemeClr val="accent1"/>
            </a:solidFill>
            <a:ln w="38100">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586777" name="Line 25"/>
            <p:cNvSpPr>
              <a:spLocks noChangeShapeType="1"/>
            </p:cNvSpPr>
            <p:nvPr/>
          </p:nvSpPr>
          <p:spPr bwMode="auto">
            <a:xfrm flipH="1">
              <a:off x="4228" y="3436"/>
              <a:ext cx="0" cy="349"/>
            </a:xfrm>
            <a:prstGeom prst="line">
              <a:avLst/>
            </a:prstGeom>
            <a:noFill/>
            <a:ln w="38100">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586778" name="Line 26"/>
            <p:cNvSpPr>
              <a:spLocks noChangeShapeType="1"/>
            </p:cNvSpPr>
            <p:nvPr/>
          </p:nvSpPr>
          <p:spPr bwMode="auto">
            <a:xfrm flipH="1">
              <a:off x="4623" y="3436"/>
              <a:ext cx="0" cy="349"/>
            </a:xfrm>
            <a:prstGeom prst="line">
              <a:avLst/>
            </a:prstGeom>
            <a:noFill/>
            <a:ln w="38100">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586779" name="Line 27"/>
            <p:cNvSpPr>
              <a:spLocks noChangeShapeType="1"/>
            </p:cNvSpPr>
            <p:nvPr/>
          </p:nvSpPr>
          <p:spPr bwMode="auto">
            <a:xfrm flipH="1">
              <a:off x="3806" y="3436"/>
              <a:ext cx="0" cy="349"/>
            </a:xfrm>
            <a:prstGeom prst="line">
              <a:avLst/>
            </a:prstGeom>
            <a:noFill/>
            <a:ln w="38100">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586780" name="Line 28"/>
            <p:cNvSpPr>
              <a:spLocks noChangeShapeType="1"/>
            </p:cNvSpPr>
            <p:nvPr/>
          </p:nvSpPr>
          <p:spPr bwMode="auto">
            <a:xfrm>
              <a:off x="3820" y="3785"/>
              <a:ext cx="816" cy="0"/>
            </a:xfrm>
            <a:prstGeom prst="line">
              <a:avLst/>
            </a:prstGeom>
            <a:noFill/>
            <a:ln w="38100">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586781" name="Line 29"/>
            <p:cNvSpPr>
              <a:spLocks noChangeShapeType="1"/>
            </p:cNvSpPr>
            <p:nvPr/>
          </p:nvSpPr>
          <p:spPr bwMode="auto">
            <a:xfrm>
              <a:off x="4623" y="2869"/>
              <a:ext cx="0" cy="291"/>
            </a:xfrm>
            <a:prstGeom prst="line">
              <a:avLst/>
            </a:prstGeom>
            <a:noFill/>
            <a:ln w="38100">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586782" name="Line 30"/>
            <p:cNvSpPr>
              <a:spLocks noChangeShapeType="1"/>
            </p:cNvSpPr>
            <p:nvPr/>
          </p:nvSpPr>
          <p:spPr bwMode="auto">
            <a:xfrm>
              <a:off x="4405" y="2636"/>
              <a:ext cx="218" cy="233"/>
            </a:xfrm>
            <a:prstGeom prst="line">
              <a:avLst/>
            </a:prstGeom>
            <a:noFill/>
            <a:ln w="38100">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586783" name="Line 31"/>
            <p:cNvSpPr>
              <a:spLocks noChangeShapeType="1"/>
            </p:cNvSpPr>
            <p:nvPr/>
          </p:nvSpPr>
          <p:spPr bwMode="auto">
            <a:xfrm>
              <a:off x="3806" y="2854"/>
              <a:ext cx="0" cy="291"/>
            </a:xfrm>
            <a:prstGeom prst="line">
              <a:avLst/>
            </a:prstGeom>
            <a:noFill/>
            <a:ln w="38100">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586784" name="Line 32"/>
            <p:cNvSpPr>
              <a:spLocks noChangeShapeType="1"/>
            </p:cNvSpPr>
            <p:nvPr/>
          </p:nvSpPr>
          <p:spPr bwMode="auto">
            <a:xfrm flipV="1">
              <a:off x="3806" y="2621"/>
              <a:ext cx="218" cy="233"/>
            </a:xfrm>
            <a:prstGeom prst="line">
              <a:avLst/>
            </a:prstGeom>
            <a:noFill/>
            <a:ln w="38100">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586785" name="Line 33"/>
            <p:cNvSpPr>
              <a:spLocks noChangeShapeType="1"/>
            </p:cNvSpPr>
            <p:nvPr/>
          </p:nvSpPr>
          <p:spPr bwMode="auto">
            <a:xfrm flipV="1">
              <a:off x="3687" y="3157"/>
              <a:ext cx="257" cy="264"/>
            </a:xfrm>
            <a:prstGeom prst="line">
              <a:avLst/>
            </a:prstGeom>
            <a:noFill/>
            <a:ln w="38100">
              <a:solidFill>
                <a:schemeClr val="tx1"/>
              </a:solidFill>
              <a:round/>
              <a:tailEnd type="triangle" w="med" len="med"/>
            </a:ln>
            <a:effectLst/>
          </p:spPr>
          <p:txBody>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586786" name="Line 34"/>
            <p:cNvSpPr>
              <a:spLocks noChangeShapeType="1"/>
            </p:cNvSpPr>
            <p:nvPr/>
          </p:nvSpPr>
          <p:spPr bwMode="auto">
            <a:xfrm flipV="1">
              <a:off x="4113" y="3168"/>
              <a:ext cx="258" cy="264"/>
            </a:xfrm>
            <a:prstGeom prst="line">
              <a:avLst/>
            </a:prstGeom>
            <a:noFill/>
            <a:ln w="38100">
              <a:solidFill>
                <a:schemeClr val="tx1"/>
              </a:solidFill>
              <a:round/>
              <a:tailEnd type="triangle" w="med" len="med"/>
            </a:ln>
            <a:effectLst/>
          </p:spPr>
          <p:txBody>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586787" name="Line 35"/>
            <p:cNvSpPr>
              <a:spLocks noChangeShapeType="1"/>
            </p:cNvSpPr>
            <p:nvPr/>
          </p:nvSpPr>
          <p:spPr bwMode="auto">
            <a:xfrm flipV="1">
              <a:off x="4510" y="3179"/>
              <a:ext cx="258" cy="264"/>
            </a:xfrm>
            <a:prstGeom prst="line">
              <a:avLst/>
            </a:prstGeom>
            <a:noFill/>
            <a:ln w="38100">
              <a:solidFill>
                <a:schemeClr val="tx1"/>
              </a:solidFill>
              <a:round/>
              <a:tailEnd type="triangle" w="med" len="med"/>
            </a:ln>
            <a:effectLst/>
          </p:spPr>
          <p:txBody>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586791" name="Line 39"/>
            <p:cNvSpPr>
              <a:spLocks noChangeShapeType="1"/>
            </p:cNvSpPr>
            <p:nvPr/>
          </p:nvSpPr>
          <p:spPr bwMode="auto">
            <a:xfrm>
              <a:off x="4093" y="1762"/>
              <a:ext cx="0" cy="524"/>
            </a:xfrm>
            <a:prstGeom prst="line">
              <a:avLst/>
            </a:prstGeom>
            <a:noFill/>
            <a:ln w="57150">
              <a:solidFill>
                <a:schemeClr val="hlink"/>
              </a:solidFill>
              <a:miter lim="800000"/>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10277" name="Text Box 40"/>
            <p:cNvSpPr txBox="1">
              <a:spLocks noChangeArrowheads="1"/>
            </p:cNvSpPr>
            <p:nvPr/>
          </p:nvSpPr>
          <p:spPr bwMode="auto">
            <a:xfrm>
              <a:off x="3870" y="1429"/>
              <a:ext cx="405" cy="289"/>
            </a:xfrm>
            <a:prstGeom prst="rect">
              <a:avLst/>
            </a:prstGeom>
            <a:noFill/>
            <a:ln w="9525">
              <a:noFill/>
              <a:miter lim="800000"/>
              <a:headEnd/>
              <a:tailEnd/>
            </a:ln>
          </p:spPr>
          <p:txBody>
            <a:bodyPr>
              <a:spAutoFit/>
            </a:bodyPr>
            <a:lstStyle/>
            <a:p>
              <a:pPr>
                <a:lnSpc>
                  <a:spcPct val="100000"/>
                </a:lnSpc>
              </a:pPr>
              <a:r>
                <a:rPr lang="en-US" altLang="zh-CN" sz="2400" i="1">
                  <a:solidFill>
                    <a:schemeClr val="tx1"/>
                  </a:solidFill>
                  <a:latin typeface="Times New Roman" pitchFamily="18" charset="0"/>
                </a:rPr>
                <a:t>P</a:t>
              </a:r>
              <a:r>
                <a:rPr lang="en-US" altLang="zh-CN" sz="2400" baseline="-25000">
                  <a:solidFill>
                    <a:schemeClr val="tx1"/>
                  </a:solidFill>
                  <a:latin typeface="Times New Roman" pitchFamily="18" charset="0"/>
                </a:rPr>
                <a:t>m</a:t>
              </a:r>
              <a:endParaRPr lang="en-US" altLang="zh-CN" sz="2400">
                <a:solidFill>
                  <a:schemeClr val="tx1"/>
                </a:solidFill>
                <a:latin typeface="Verdana" pitchFamily="34" charset="0"/>
              </a:endParaRPr>
            </a:p>
          </p:txBody>
        </p:sp>
        <p:sp>
          <p:nvSpPr>
            <p:cNvPr id="586794" name="Line 42"/>
            <p:cNvSpPr>
              <a:spLocks noChangeShapeType="1"/>
            </p:cNvSpPr>
            <p:nvPr/>
          </p:nvSpPr>
          <p:spPr bwMode="auto">
            <a:xfrm>
              <a:off x="4390" y="2528"/>
              <a:ext cx="688" cy="0"/>
            </a:xfrm>
            <a:prstGeom prst="line">
              <a:avLst/>
            </a:prstGeom>
            <a:noFill/>
            <a:ln w="57150">
              <a:solidFill>
                <a:srgbClr val="00FF00"/>
              </a:solidFill>
              <a:miter lim="800000"/>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10279" name="Text Box 43"/>
            <p:cNvSpPr txBox="1">
              <a:spLocks noChangeArrowheads="1"/>
            </p:cNvSpPr>
            <p:nvPr/>
          </p:nvSpPr>
          <p:spPr bwMode="auto">
            <a:xfrm>
              <a:off x="4782" y="2612"/>
              <a:ext cx="677" cy="289"/>
            </a:xfrm>
            <a:prstGeom prst="rect">
              <a:avLst/>
            </a:prstGeom>
            <a:noFill/>
            <a:ln w="9525">
              <a:noFill/>
              <a:miter lim="800000"/>
              <a:headEnd/>
              <a:tailEnd/>
            </a:ln>
          </p:spPr>
          <p:txBody>
            <a:bodyPr>
              <a:spAutoFit/>
            </a:bodyPr>
            <a:lstStyle/>
            <a:p>
              <a:pPr>
                <a:lnSpc>
                  <a:spcPct val="100000"/>
                </a:lnSpc>
              </a:pPr>
              <a:r>
                <a:rPr lang="en-US" altLang="zh-CN" sz="2400" i="1">
                  <a:solidFill>
                    <a:schemeClr val="tx1"/>
                  </a:solidFill>
                  <a:latin typeface="Times New Roman" pitchFamily="18" charset="0"/>
                </a:rPr>
                <a:t>P</a:t>
              </a:r>
              <a:r>
                <a:rPr lang="en-US" altLang="zh-CN" sz="2400" baseline="-25000">
                  <a:solidFill>
                    <a:schemeClr val="tx1"/>
                  </a:solidFill>
                  <a:latin typeface="Times New Roman" pitchFamily="18" charset="0"/>
                </a:rPr>
                <a:t>mech</a:t>
              </a:r>
              <a:endParaRPr lang="en-US" altLang="zh-CN" sz="2400">
                <a:solidFill>
                  <a:schemeClr val="tx1"/>
                </a:solidFill>
                <a:latin typeface="Times New Roman" pitchFamily="18" charset="0"/>
              </a:endParaRPr>
            </a:p>
          </p:txBody>
        </p:sp>
        <p:sp>
          <p:nvSpPr>
            <p:cNvPr id="586797" name="Line 45"/>
            <p:cNvSpPr>
              <a:spLocks noChangeShapeType="1"/>
            </p:cNvSpPr>
            <p:nvPr/>
          </p:nvSpPr>
          <p:spPr bwMode="auto">
            <a:xfrm>
              <a:off x="4062" y="2507"/>
              <a:ext cx="0" cy="465"/>
            </a:xfrm>
            <a:prstGeom prst="line">
              <a:avLst/>
            </a:prstGeom>
            <a:noFill/>
            <a:ln w="57150">
              <a:solidFill>
                <a:srgbClr val="FF3300"/>
              </a:solidFill>
              <a:miter lim="800000"/>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10281" name="Text Box 46"/>
            <p:cNvSpPr txBox="1">
              <a:spLocks noChangeArrowheads="1"/>
            </p:cNvSpPr>
            <p:nvPr/>
          </p:nvSpPr>
          <p:spPr bwMode="auto">
            <a:xfrm>
              <a:off x="3905" y="2940"/>
              <a:ext cx="405" cy="288"/>
            </a:xfrm>
            <a:prstGeom prst="rect">
              <a:avLst/>
            </a:prstGeom>
            <a:noFill/>
            <a:ln w="38100">
              <a:noFill/>
              <a:miter lim="800000"/>
              <a:headEnd/>
              <a:tailEnd/>
            </a:ln>
          </p:spPr>
          <p:txBody>
            <a:bodyPr>
              <a:spAutoFit/>
            </a:bodyPr>
            <a:lstStyle/>
            <a:p>
              <a:pPr>
                <a:lnSpc>
                  <a:spcPct val="100000"/>
                </a:lnSpc>
              </a:pPr>
              <a:r>
                <a:rPr lang="en-US" altLang="zh-CN" sz="2400" i="1">
                  <a:solidFill>
                    <a:schemeClr val="tx1"/>
                  </a:solidFill>
                  <a:latin typeface="Times New Roman" pitchFamily="18" charset="0"/>
                </a:rPr>
                <a:t>P</a:t>
              </a:r>
              <a:r>
                <a:rPr lang="en-US" altLang="zh-CN" sz="2400" baseline="-25000">
                  <a:solidFill>
                    <a:schemeClr val="tx1"/>
                  </a:solidFill>
                  <a:latin typeface="Times New Roman" pitchFamily="18" charset="0"/>
                </a:rPr>
                <a:t>s</a:t>
              </a:r>
              <a:endParaRPr lang="en-US" altLang="zh-CN" sz="2400">
                <a:solidFill>
                  <a:schemeClr val="tx1"/>
                </a:solidFill>
                <a:latin typeface="Verdana" pitchFamily="34" charset="0"/>
              </a:endParaRPr>
            </a:p>
          </p:txBody>
        </p:sp>
      </p:grpSp>
      <p:sp>
        <p:nvSpPr>
          <p:cNvPr id="51212" name="Rectangle 55"/>
          <p:cNvSpPr/>
          <p:nvPr/>
        </p:nvSpPr>
        <p:spPr>
          <a:xfrm>
            <a:off x="1835150" y="247650"/>
            <a:ext cx="6891338" cy="647700"/>
          </a:xfrm>
          <a:prstGeom prst="rect">
            <a:avLst/>
          </a:prstGeom>
          <a:noFill/>
          <a:ln w="9525">
            <a:noFill/>
            <a:miter/>
          </a:ln>
        </p:spPr>
        <p:txBody>
          <a:bodyPr lIns="0" tIns="0" bIns="0" anchor="ctr"/>
          <a:lstStyle/>
          <a:p>
            <a:pPr>
              <a:defRPr/>
            </a:pPr>
            <a:r>
              <a:rPr lang="en-US" altLang="zh-CN" sz="2400" noProof="1">
                <a:solidFill>
                  <a:schemeClr val="tx1"/>
                </a:solidFill>
                <a:effectLst>
                  <a:outerShdw blurRad="38100" dist="38100" dir="2700000">
                    <a:srgbClr val="C0C0C0"/>
                  </a:outerShdw>
                </a:effectLst>
                <a:cs typeface="+mn-ea"/>
              </a:rPr>
              <a:t>8</a:t>
            </a:r>
            <a:r>
              <a:rPr lang="en-US" altLang="en-US" sz="2400" noProof="1">
                <a:solidFill>
                  <a:schemeClr val="tx1"/>
                </a:solidFill>
                <a:effectLst>
                  <a:outerShdw blurRad="38100" dist="38100" dir="2700000">
                    <a:srgbClr val="C0C0C0"/>
                  </a:outerShdw>
                </a:effectLst>
                <a:cs typeface="+mn-ea"/>
              </a:rPr>
              <a:t>.1.1  </a:t>
            </a:r>
            <a:r>
              <a:rPr lang="zh-CN" altLang="en-US" sz="2400" noProof="1">
                <a:solidFill>
                  <a:schemeClr val="tx1"/>
                </a:solidFill>
                <a:effectLst>
                  <a:outerShdw blurRad="38100" dist="38100" dir="2700000">
                    <a:srgbClr val="C0C0C0"/>
                  </a:outerShdw>
                </a:effectLst>
                <a:cs typeface="+mn-ea"/>
              </a:rPr>
              <a:t>绕线转子异步电动机转子附加电动势的作用</a:t>
            </a:r>
            <a:endParaRPr lang="zh-CN" altLang="en-US" sz="2400" noProof="1">
              <a:solidFill>
                <a:schemeClr val="tx1"/>
              </a:solidFill>
              <a:effectLst>
                <a:outerShdw blurRad="38100" dist="38100" dir="2700000">
                  <a:srgbClr val="C0C0C0"/>
                </a:outerShdw>
              </a:effectLst>
            </a:endParaRPr>
          </a:p>
        </p:txBody>
      </p:sp>
      <p:sp>
        <p:nvSpPr>
          <p:cNvPr id="10283" name="Text Box 46"/>
          <p:cNvSpPr txBox="1">
            <a:spLocks noChangeArrowheads="1"/>
          </p:cNvSpPr>
          <p:nvPr/>
        </p:nvSpPr>
        <p:spPr bwMode="auto">
          <a:xfrm>
            <a:off x="0" y="3575050"/>
            <a:ext cx="1670050"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2" action="ppaction://hlinksldjump"/>
              </a:rPr>
              <a:t>8.3</a:t>
            </a:r>
            <a:r>
              <a:rPr lang="zh-CN" altLang="zh-CN" sz="1600">
                <a:solidFill>
                  <a:schemeClr val="tx1"/>
                </a:solidFill>
                <a:hlinkClick r:id="rId2" action="ppaction://hlinksldjump"/>
              </a:rPr>
              <a:t>绕线转子异步电机转子变频串级调速系统</a:t>
            </a:r>
            <a:endParaRPr lang="zh-CN" altLang="en-US" sz="1600">
              <a:solidFill>
                <a:schemeClr val="tx1"/>
              </a:solidFill>
              <a:latin typeface="Times New Roman" pitchFamily="18" charset="0"/>
            </a:endParaRPr>
          </a:p>
        </p:txBody>
      </p:sp>
      <p:sp>
        <p:nvSpPr>
          <p:cNvPr id="10284"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3" action="ppaction://hlinksldjump"/>
              </a:rPr>
              <a:t>8.2</a:t>
            </a:r>
            <a:r>
              <a:rPr lang="zh-CN" altLang="zh-CN" sz="1600">
                <a:solidFill>
                  <a:schemeClr val="tx1"/>
                </a:solidFill>
                <a:hlinkClick r:id="rId3"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10285" name="Text Box 49"/>
          <p:cNvSpPr txBox="1">
            <a:spLocks noChangeArrowheads="1"/>
          </p:cNvSpPr>
          <p:nvPr/>
        </p:nvSpPr>
        <p:spPr bwMode="auto">
          <a:xfrm>
            <a:off x="0" y="1079500"/>
            <a:ext cx="1687513"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4" action="ppaction://hlinksldjump"/>
              </a:rPr>
              <a:t>8.1</a:t>
            </a:r>
            <a:r>
              <a:rPr lang="zh-CN" altLang="zh-CN" sz="1600">
                <a:solidFill>
                  <a:schemeClr val="tx1"/>
                </a:solidFill>
                <a:latin typeface="宋体" pitchFamily="2" charset="-122"/>
                <a:hlinkClick r:id="rId4" action="ppaction://hlinksldjump"/>
              </a:rPr>
              <a:t>绕线转子异步电机转子变频控制原理</a:t>
            </a:r>
            <a:endParaRPr lang="zh-CN" altLang="en-US" sz="1600">
              <a:solidFill>
                <a:schemeClr val="tx1"/>
              </a:solidFill>
              <a:latin typeface="宋体" pitchFamily="2" charset="-122"/>
            </a:endParaRPr>
          </a:p>
        </p:txBody>
      </p:sp>
      <p:sp>
        <p:nvSpPr>
          <p:cNvPr id="10286"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5" action="ppaction://hlinksldjump"/>
              </a:rPr>
              <a:t>8.4</a:t>
            </a:r>
            <a:r>
              <a:rPr lang="zh-CN" altLang="zh-CN" sz="1600">
                <a:solidFill>
                  <a:schemeClr val="tx1"/>
                </a:solidFill>
                <a:hlinkClick r:id="rId5"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6789">
                                            <p:txEl>
                                              <p:pRg st="0" end="0"/>
                                            </p:txEl>
                                          </p:spTgt>
                                        </p:tgtEl>
                                        <p:attrNameLst>
                                          <p:attrName>style.visibility</p:attrName>
                                        </p:attrNameLst>
                                      </p:cBhvr>
                                      <p:to>
                                        <p:strVal val="visible"/>
                                      </p:to>
                                    </p:set>
                                    <p:animEffect transition="in" filter="fade">
                                      <p:cBhvr>
                                        <p:cTn id="7" dur="1000"/>
                                        <p:tgtEl>
                                          <p:spTgt spid="586789">
                                            <p:txEl>
                                              <p:pRg st="0" end="0"/>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586789">
                                            <p:txEl>
                                              <p:pRg st="2" end="2"/>
                                            </p:txEl>
                                          </p:spTgt>
                                        </p:tgtEl>
                                        <p:attrNameLst>
                                          <p:attrName>style.visibility</p:attrName>
                                        </p:attrNameLst>
                                      </p:cBhvr>
                                      <p:to>
                                        <p:strVal val="visible"/>
                                      </p:to>
                                    </p:set>
                                    <p:animEffect transition="in" filter="fade">
                                      <p:cBhvr>
                                        <p:cTn id="11" dur="1000"/>
                                        <p:tgtEl>
                                          <p:spTgt spid="58678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89"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p:cNvSpPr>
            <a:spLocks noGrp="1" noChangeArrowheads="1"/>
          </p:cNvSpPr>
          <p:nvPr>
            <p:ph type="title"/>
          </p:nvPr>
        </p:nvSpPr>
        <p:spPr>
          <a:xfrm>
            <a:off x="1692275" y="1046163"/>
            <a:ext cx="4933950" cy="392112"/>
          </a:xfrm>
        </p:spPr>
        <p:txBody>
          <a:bodyPr/>
          <a:lstStyle/>
          <a:p>
            <a:pPr eaLnBrk="1" hangingPunct="1">
              <a:buClr>
                <a:schemeClr val="folHlink"/>
              </a:buClr>
              <a:buSzPct val="75000"/>
            </a:pPr>
            <a:r>
              <a:rPr lang="zh-CN" altLang="en-US" sz="2000" dirty="0" smtClean="0">
                <a:latin typeface="Times New Roman" pitchFamily="18" charset="0"/>
                <a:ea typeface="宋体" pitchFamily="2" charset="-122"/>
              </a:rPr>
              <a:t> </a:t>
            </a:r>
            <a:r>
              <a:rPr lang="en-US" altLang="zh-CN" sz="2000" dirty="0" smtClean="0">
                <a:latin typeface="Times New Roman" pitchFamily="18" charset="0"/>
                <a:ea typeface="宋体" pitchFamily="2" charset="-122"/>
              </a:rPr>
              <a:t>4.</a:t>
            </a:r>
            <a:r>
              <a:rPr lang="zh-CN" altLang="en-US" sz="2000" dirty="0" smtClean="0">
                <a:ea typeface="宋体" pitchFamily="2" charset="-122"/>
              </a:rPr>
              <a:t>串级调速</a:t>
            </a:r>
            <a:r>
              <a:rPr lang="zh-CN" altLang="en-US" sz="2000" dirty="0" smtClean="0">
                <a:latin typeface="Times New Roman" pitchFamily="18" charset="0"/>
                <a:ea typeface="宋体" pitchFamily="2" charset="-122"/>
              </a:rPr>
              <a:t>电磁转矩方程</a:t>
            </a:r>
            <a:br>
              <a:rPr lang="zh-CN" altLang="en-US" sz="2000" dirty="0" smtClean="0">
                <a:latin typeface="Times New Roman" pitchFamily="18" charset="0"/>
                <a:ea typeface="宋体" pitchFamily="2" charset="-122"/>
              </a:rPr>
            </a:br>
            <a:r>
              <a:rPr lang="zh-CN" altLang="en-US" sz="2000" dirty="0" smtClean="0">
                <a:effectLst>
                  <a:outerShdw blurRad="38100" dist="38100" dir="2700000" algn="tl">
                    <a:srgbClr val="C0C0C0"/>
                  </a:outerShdw>
                </a:effectLst>
                <a:latin typeface="Times New Roman" pitchFamily="18" charset="0"/>
                <a:ea typeface="宋体" pitchFamily="2" charset="-122"/>
              </a:rPr>
              <a:t>（</a:t>
            </a:r>
            <a:r>
              <a:rPr lang="zh-CN" altLang="en-US" sz="2000" dirty="0" smtClean="0">
                <a:solidFill>
                  <a:srgbClr val="A50021"/>
                </a:solidFill>
                <a:effectLst>
                  <a:outerShdw blurRad="38100" dist="38100" dir="2700000" algn="tl">
                    <a:srgbClr val="C0C0C0"/>
                  </a:outerShdw>
                </a:effectLst>
                <a:latin typeface="Times New Roman" pitchFamily="18" charset="0"/>
                <a:ea typeface="宋体" pitchFamily="2" charset="-122"/>
              </a:rPr>
              <a:t>转矩特性</a:t>
            </a:r>
            <a:r>
              <a:rPr lang="en-US" altLang="zh-CN" sz="2000" i="1" dirty="0" smtClean="0">
                <a:solidFill>
                  <a:srgbClr val="A50021"/>
                </a:solidFill>
                <a:effectLst>
                  <a:outerShdw blurRad="38100" dist="38100" dir="2700000" algn="tl">
                    <a:srgbClr val="C0C0C0"/>
                  </a:outerShdw>
                </a:effectLst>
                <a:latin typeface="Times New Roman" pitchFamily="18" charset="0"/>
                <a:ea typeface="宋体" pitchFamily="2" charset="-122"/>
              </a:rPr>
              <a:t>T</a:t>
            </a:r>
            <a:r>
              <a:rPr lang="en-US" altLang="zh-CN" sz="2000" baseline="-25000" dirty="0" smtClean="0">
                <a:solidFill>
                  <a:srgbClr val="A50021"/>
                </a:solidFill>
                <a:effectLst>
                  <a:outerShdw blurRad="38100" dist="38100" dir="2700000" algn="tl">
                    <a:srgbClr val="C0C0C0"/>
                  </a:outerShdw>
                </a:effectLst>
                <a:latin typeface="Times New Roman" pitchFamily="18" charset="0"/>
                <a:ea typeface="宋体" pitchFamily="2" charset="-122"/>
              </a:rPr>
              <a:t>e</a:t>
            </a:r>
            <a:r>
              <a:rPr lang="en-US" altLang="zh-CN" sz="2000" dirty="0" smtClean="0">
                <a:solidFill>
                  <a:srgbClr val="A50021"/>
                </a:solidFill>
                <a:effectLst>
                  <a:outerShdw blurRad="38100" dist="38100" dir="2700000" algn="tl">
                    <a:srgbClr val="C0C0C0"/>
                  </a:outerShdw>
                </a:effectLst>
                <a:latin typeface="Times New Roman" pitchFamily="18" charset="0"/>
                <a:ea typeface="宋体" pitchFamily="2" charset="-122"/>
              </a:rPr>
              <a:t>=</a:t>
            </a:r>
            <a:r>
              <a:rPr lang="en-US" altLang="zh-CN" sz="2000" i="1" dirty="0" smtClean="0">
                <a:solidFill>
                  <a:srgbClr val="A50021"/>
                </a:solidFill>
                <a:effectLst>
                  <a:outerShdw blurRad="38100" dist="38100" dir="2700000" algn="tl">
                    <a:srgbClr val="C0C0C0"/>
                  </a:outerShdw>
                </a:effectLst>
                <a:latin typeface="Times New Roman" pitchFamily="18" charset="0"/>
                <a:ea typeface="宋体" pitchFamily="2" charset="-122"/>
              </a:rPr>
              <a:t>f</a:t>
            </a:r>
            <a:r>
              <a:rPr lang="zh-CN" altLang="en-US" sz="2000" dirty="0" smtClean="0">
                <a:solidFill>
                  <a:srgbClr val="A50021"/>
                </a:solidFill>
                <a:effectLst>
                  <a:outerShdw blurRad="38100" dist="38100" dir="2700000" algn="tl">
                    <a:srgbClr val="C0C0C0"/>
                  </a:outerShdw>
                </a:effectLst>
                <a:latin typeface="Times New Roman" pitchFamily="18" charset="0"/>
                <a:ea typeface="宋体" pitchFamily="2" charset="-122"/>
              </a:rPr>
              <a:t>（</a:t>
            </a:r>
            <a:r>
              <a:rPr lang="en-US" altLang="zh-CN" sz="2000" i="1" dirty="0" smtClean="0">
                <a:solidFill>
                  <a:srgbClr val="A50021"/>
                </a:solidFill>
                <a:effectLst>
                  <a:outerShdw blurRad="38100" dist="38100" dir="2700000" algn="tl">
                    <a:srgbClr val="C0C0C0"/>
                  </a:outerShdw>
                </a:effectLst>
                <a:latin typeface="Times New Roman" pitchFamily="18" charset="0"/>
                <a:ea typeface="宋体" pitchFamily="2" charset="-122"/>
              </a:rPr>
              <a:t>I</a:t>
            </a:r>
            <a:r>
              <a:rPr lang="en-US" altLang="zh-CN" sz="2000" baseline="-25000" dirty="0" smtClean="0">
                <a:solidFill>
                  <a:srgbClr val="A50021"/>
                </a:solidFill>
                <a:effectLst>
                  <a:outerShdw blurRad="38100" dist="38100" dir="2700000" algn="tl">
                    <a:srgbClr val="C0C0C0"/>
                  </a:outerShdw>
                </a:effectLst>
                <a:latin typeface="Times New Roman" pitchFamily="18" charset="0"/>
                <a:ea typeface="宋体" pitchFamily="2" charset="-122"/>
              </a:rPr>
              <a:t>d</a:t>
            </a:r>
            <a:r>
              <a:rPr lang="zh-CN" altLang="en-US" sz="2000" dirty="0" smtClean="0">
                <a:solidFill>
                  <a:srgbClr val="A50021"/>
                </a:solidFill>
                <a:effectLst>
                  <a:outerShdw blurRad="38100" dist="38100" dir="2700000" algn="tl">
                    <a:srgbClr val="C0C0C0"/>
                  </a:outerShdw>
                </a:effectLst>
                <a:latin typeface="Times New Roman" pitchFamily="18" charset="0"/>
                <a:ea typeface="宋体" pitchFamily="2" charset="-122"/>
              </a:rPr>
              <a:t>）</a:t>
            </a:r>
            <a:r>
              <a:rPr lang="zh-CN" altLang="en-US" sz="2000" dirty="0" smtClean="0">
                <a:effectLst>
                  <a:outerShdw blurRad="38100" dist="38100" dir="2700000" algn="tl">
                    <a:srgbClr val="C0C0C0"/>
                  </a:outerShdw>
                </a:effectLst>
                <a:latin typeface="Times New Roman" pitchFamily="18" charset="0"/>
                <a:ea typeface="宋体" pitchFamily="2" charset="-122"/>
              </a:rPr>
              <a:t>）</a:t>
            </a:r>
          </a:p>
        </p:txBody>
      </p:sp>
      <p:sp>
        <p:nvSpPr>
          <p:cNvPr id="57346" name="Rectangle 3"/>
          <p:cNvSpPr>
            <a:spLocks noGrp="1" noChangeArrowheads="1"/>
          </p:cNvSpPr>
          <p:nvPr>
            <p:ph idx="1"/>
          </p:nvPr>
        </p:nvSpPr>
        <p:spPr>
          <a:xfrm>
            <a:off x="1728788" y="1738313"/>
            <a:ext cx="5256212" cy="461962"/>
          </a:xfrm>
        </p:spPr>
        <p:txBody>
          <a:bodyPr/>
          <a:lstStyle/>
          <a:p>
            <a:pPr eaLnBrk="1" hangingPunct="1"/>
            <a:r>
              <a:rPr lang="zh-CN" altLang="en-US" smtClean="0">
                <a:latin typeface="Times New Roman" pitchFamily="18" charset="0"/>
                <a:ea typeface="宋体" pitchFamily="2" charset="-122"/>
              </a:rPr>
              <a:t>电磁功率 </a:t>
            </a:r>
            <a:r>
              <a:rPr lang="en-US" altLang="zh-CN" i="1" smtClean="0">
                <a:latin typeface="Times New Roman" pitchFamily="18" charset="0"/>
                <a:ea typeface="宋体" pitchFamily="2" charset="-122"/>
              </a:rPr>
              <a:t>P</a:t>
            </a:r>
            <a:r>
              <a:rPr lang="en-US" altLang="zh-CN" baseline="-25000" smtClean="0">
                <a:latin typeface="Times New Roman" pitchFamily="18" charset="0"/>
                <a:ea typeface="宋体" pitchFamily="2" charset="-122"/>
              </a:rPr>
              <a:t>m </a:t>
            </a:r>
            <a:r>
              <a:rPr lang="en-US" altLang="zh-CN" smtClean="0">
                <a:latin typeface="Times New Roman" pitchFamily="18" charset="0"/>
                <a:ea typeface="宋体" pitchFamily="2" charset="-122"/>
              </a:rPr>
              <a:t>= </a:t>
            </a:r>
            <a:r>
              <a:rPr lang="en-US" altLang="zh-CN" i="1" smtClean="0">
                <a:latin typeface="Times New Roman" pitchFamily="18" charset="0"/>
                <a:ea typeface="宋体" pitchFamily="2" charset="-122"/>
              </a:rPr>
              <a:t>P</a:t>
            </a:r>
            <a:r>
              <a:rPr lang="en-US" altLang="zh-CN" baseline="-25000" smtClean="0">
                <a:latin typeface="Times New Roman" pitchFamily="18" charset="0"/>
                <a:ea typeface="宋体" pitchFamily="2" charset="-122"/>
              </a:rPr>
              <a:t>s</a:t>
            </a:r>
            <a:r>
              <a:rPr lang="en-US" altLang="zh-CN" smtClean="0">
                <a:latin typeface="Times New Roman" pitchFamily="18" charset="0"/>
                <a:ea typeface="宋体" pitchFamily="2" charset="-122"/>
              </a:rPr>
              <a:t> /</a:t>
            </a:r>
            <a:r>
              <a:rPr lang="en-US" altLang="zh-CN" i="1" smtClean="0">
                <a:latin typeface="Times New Roman" pitchFamily="18" charset="0"/>
                <a:ea typeface="宋体" pitchFamily="2" charset="-122"/>
              </a:rPr>
              <a:t>s</a:t>
            </a:r>
            <a:r>
              <a:rPr lang="zh-CN" altLang="en-US" smtClean="0">
                <a:latin typeface="Times New Roman" pitchFamily="18" charset="0"/>
                <a:ea typeface="宋体" pitchFamily="2" charset="-122"/>
              </a:rPr>
              <a:t>，因此电磁转矩为</a:t>
            </a:r>
          </a:p>
        </p:txBody>
      </p:sp>
      <p:graphicFrame>
        <p:nvGraphicFramePr>
          <p:cNvPr id="57347" name="Object 4"/>
          <p:cNvGraphicFramePr>
            <a:graphicFrameLocks/>
          </p:cNvGraphicFramePr>
          <p:nvPr/>
        </p:nvGraphicFramePr>
        <p:xfrm>
          <a:off x="1739900" y="2408238"/>
          <a:ext cx="6569075" cy="920750"/>
        </p:xfrm>
        <a:graphic>
          <a:graphicData uri="http://schemas.openxmlformats.org/presentationml/2006/ole">
            <p:oleObj spid="_x0000_s57347" r:id="rId3" imgW="3059372" imgH="431613" progId="">
              <p:embed/>
            </p:oleObj>
          </a:graphicData>
        </a:graphic>
      </p:graphicFrame>
      <p:sp>
        <p:nvSpPr>
          <p:cNvPr id="57348" name="Text Box 6"/>
          <p:cNvSpPr txBox="1">
            <a:spLocks noChangeArrowheads="1"/>
          </p:cNvSpPr>
          <p:nvPr/>
        </p:nvSpPr>
        <p:spPr bwMode="auto">
          <a:xfrm>
            <a:off x="2763838" y="4176713"/>
            <a:ext cx="4051300" cy="396875"/>
          </a:xfrm>
          <a:prstGeom prst="rect">
            <a:avLst/>
          </a:prstGeom>
          <a:noFill/>
          <a:ln w="9525">
            <a:noFill/>
            <a:miter lim="800000"/>
            <a:headEnd/>
            <a:tailEnd/>
          </a:ln>
        </p:spPr>
        <p:txBody>
          <a:bodyPr wrap="none">
            <a:spAutoFit/>
          </a:bodyPr>
          <a:lstStyle/>
          <a:p>
            <a:pPr marL="3175" indent="-3175">
              <a:lnSpc>
                <a:spcPct val="100000"/>
              </a:lnSpc>
              <a:spcBef>
                <a:spcPct val="20000"/>
              </a:spcBef>
              <a:buClr>
                <a:schemeClr val="folHlink"/>
              </a:buClr>
              <a:buSzPct val="75000"/>
              <a:buFont typeface="Wingdings" pitchFamily="2" charset="2"/>
              <a:buNone/>
            </a:pPr>
            <a:r>
              <a:rPr lang="zh-CN" altLang="en-US" sz="2000">
                <a:solidFill>
                  <a:schemeClr val="tx1"/>
                </a:solidFill>
                <a:latin typeface="Tahoma" pitchFamily="34" charset="0"/>
                <a:sym typeface="Symbol" pitchFamily="18" charset="2"/>
              </a:rPr>
              <a:t></a:t>
            </a:r>
            <a:r>
              <a:rPr lang="en-US" altLang="zh-CN" sz="2000" baseline="-25000">
                <a:solidFill>
                  <a:schemeClr val="tx1"/>
                </a:solidFill>
                <a:latin typeface="Times New Roman" pitchFamily="18" charset="0"/>
                <a:sym typeface="Symbol" pitchFamily="18" charset="2"/>
              </a:rPr>
              <a:t>0  </a:t>
            </a:r>
            <a:r>
              <a:rPr lang="en-US" altLang="zh-CN" sz="2000">
                <a:solidFill>
                  <a:schemeClr val="tx1"/>
                </a:solidFill>
                <a:latin typeface="Times New Roman" pitchFamily="18" charset="0"/>
              </a:rPr>
              <a:t>——</a:t>
            </a:r>
            <a:r>
              <a:rPr lang="en-US" altLang="zh-CN" sz="2000">
                <a:solidFill>
                  <a:schemeClr val="tx1"/>
                </a:solidFill>
                <a:latin typeface="Tahoma" pitchFamily="34" charset="0"/>
              </a:rPr>
              <a:t> </a:t>
            </a:r>
            <a:r>
              <a:rPr lang="zh-CN" altLang="en-US" sz="2000">
                <a:solidFill>
                  <a:schemeClr val="tx1"/>
                </a:solidFill>
                <a:latin typeface="Tahoma" pitchFamily="34" charset="0"/>
              </a:rPr>
              <a:t>理想空载机械角转速</a:t>
            </a:r>
            <a:r>
              <a:rPr lang="en-US" altLang="zh-CN" sz="2000">
                <a:solidFill>
                  <a:schemeClr val="tx1"/>
                </a:solidFill>
                <a:latin typeface="Times New Roman" pitchFamily="18" charset="0"/>
              </a:rPr>
              <a:t>rad/s</a:t>
            </a:r>
            <a:r>
              <a:rPr lang="en-US" altLang="zh-CN" sz="2000">
                <a:solidFill>
                  <a:schemeClr val="tx1"/>
                </a:solidFill>
                <a:latin typeface="Tahoma" pitchFamily="34" charset="0"/>
              </a:rPr>
              <a:t> </a:t>
            </a:r>
          </a:p>
        </p:txBody>
      </p:sp>
      <p:sp>
        <p:nvSpPr>
          <p:cNvPr id="57349" name="Text Box 7"/>
          <p:cNvSpPr txBox="1">
            <a:spLocks noChangeArrowheads="1"/>
          </p:cNvSpPr>
          <p:nvPr/>
        </p:nvSpPr>
        <p:spPr bwMode="auto">
          <a:xfrm>
            <a:off x="1722438" y="4178300"/>
            <a:ext cx="769937" cy="396875"/>
          </a:xfrm>
          <a:prstGeom prst="rect">
            <a:avLst/>
          </a:prstGeom>
          <a:noFill/>
          <a:ln w="9525">
            <a:noFill/>
            <a:miter lim="800000"/>
            <a:headEnd/>
            <a:tailEnd/>
          </a:ln>
        </p:spPr>
        <p:txBody>
          <a:bodyPr wrap="none">
            <a:spAutoFit/>
          </a:bodyPr>
          <a:lstStyle/>
          <a:p>
            <a:pPr marL="3175" indent="-3175" algn="ctr">
              <a:lnSpc>
                <a:spcPct val="100000"/>
              </a:lnSpc>
              <a:spcBef>
                <a:spcPct val="20000"/>
              </a:spcBef>
              <a:buClr>
                <a:schemeClr val="folHlink"/>
              </a:buClr>
              <a:buSzPct val="75000"/>
              <a:buFont typeface="Wingdings" pitchFamily="2" charset="2"/>
              <a:buNone/>
            </a:pPr>
            <a:r>
              <a:rPr lang="zh-CN" altLang="en-US" sz="2000">
                <a:solidFill>
                  <a:schemeClr val="tx1"/>
                </a:solidFill>
                <a:latin typeface="Tahoma" pitchFamily="34" charset="0"/>
              </a:rPr>
              <a:t>式中 </a:t>
            </a:r>
          </a:p>
        </p:txBody>
      </p:sp>
      <p:graphicFrame>
        <p:nvGraphicFramePr>
          <p:cNvPr id="57350" name="Object 8"/>
          <p:cNvGraphicFramePr>
            <a:graphicFrameLocks/>
          </p:cNvGraphicFramePr>
          <p:nvPr/>
        </p:nvGraphicFramePr>
        <p:xfrm>
          <a:off x="2124075" y="5013325"/>
          <a:ext cx="3240088" cy="1079500"/>
        </p:xfrm>
        <a:graphic>
          <a:graphicData uri="http://schemas.openxmlformats.org/presentationml/2006/ole">
            <p:oleObj spid="_x0000_s57350" r:id="rId4" imgW="1511300" imgH="457200" progId="">
              <p:embed/>
            </p:oleObj>
          </a:graphicData>
        </a:graphic>
      </p:graphicFrame>
      <p:sp>
        <p:nvSpPr>
          <p:cNvPr id="57351" name="Text Box 46"/>
          <p:cNvSpPr txBox="1">
            <a:spLocks noChangeArrowheads="1"/>
          </p:cNvSpPr>
          <p:nvPr/>
        </p:nvSpPr>
        <p:spPr bwMode="auto">
          <a:xfrm>
            <a:off x="0" y="3575050"/>
            <a:ext cx="1670050"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5" action="ppaction://hlinksldjump"/>
              </a:rPr>
              <a:t>8.3</a:t>
            </a:r>
            <a:r>
              <a:rPr lang="zh-CN" altLang="zh-CN" sz="1600">
                <a:solidFill>
                  <a:schemeClr val="tx1"/>
                </a:solidFill>
                <a:hlinkClick r:id="rId5" action="ppaction://hlinksldjump"/>
              </a:rPr>
              <a:t>绕线转子异步电机转子变频串级调速系统</a:t>
            </a:r>
            <a:endParaRPr lang="zh-CN" altLang="en-US" sz="1600">
              <a:solidFill>
                <a:schemeClr val="tx1"/>
              </a:solidFill>
              <a:latin typeface="Times New Roman" pitchFamily="18" charset="0"/>
            </a:endParaRPr>
          </a:p>
        </p:txBody>
      </p:sp>
      <p:sp>
        <p:nvSpPr>
          <p:cNvPr id="57352"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6" action="ppaction://hlinksldjump"/>
              </a:rPr>
              <a:t>8.2</a:t>
            </a:r>
            <a:r>
              <a:rPr lang="zh-CN" altLang="zh-CN" sz="1600">
                <a:solidFill>
                  <a:schemeClr val="tx1"/>
                </a:solidFill>
                <a:hlinkClick r:id="rId6"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57353"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7" action="ppaction://hlinksldjump"/>
              </a:rPr>
              <a:t>8.1</a:t>
            </a:r>
            <a:r>
              <a:rPr lang="zh-CN" altLang="zh-CN" sz="1600">
                <a:solidFill>
                  <a:schemeClr val="tx1"/>
                </a:solidFill>
                <a:latin typeface="宋体" pitchFamily="2" charset="-122"/>
                <a:hlinkClick r:id="rId7" action="ppaction://hlinksldjump"/>
              </a:rPr>
              <a:t>绕线转子异步电机转子变频控制原理</a:t>
            </a:r>
            <a:endParaRPr lang="zh-CN" altLang="en-US" sz="1600">
              <a:solidFill>
                <a:schemeClr val="tx1"/>
              </a:solidFill>
              <a:latin typeface="宋体" pitchFamily="2" charset="-122"/>
            </a:endParaRPr>
          </a:p>
        </p:txBody>
      </p:sp>
      <p:sp>
        <p:nvSpPr>
          <p:cNvPr id="57354"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8" action="ppaction://hlinksldjump"/>
              </a:rPr>
              <a:t>8.4</a:t>
            </a:r>
            <a:r>
              <a:rPr lang="zh-CN" altLang="zh-CN" sz="1600">
                <a:solidFill>
                  <a:schemeClr val="tx1"/>
                </a:solidFill>
                <a:hlinkClick r:id="rId8"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a:xfrm>
            <a:off x="5105400" y="984250"/>
            <a:ext cx="3865563" cy="571500"/>
          </a:xfrm>
          <a:solidFill>
            <a:srgbClr val="FDF9A9"/>
          </a:solidFill>
        </p:spPr>
        <p:txBody>
          <a:bodyPr/>
          <a:lstStyle/>
          <a:p>
            <a:pPr algn="ctr" eaLnBrk="1" hangingPunct="1"/>
            <a:r>
              <a:rPr lang="zh-CN" altLang="en-US" sz="2000" smtClean="0">
                <a:latin typeface="Times New Roman" pitchFamily="18" charset="0"/>
                <a:ea typeface="宋体" pitchFamily="2" charset="-122"/>
              </a:rPr>
              <a:t>串级调速的机械特性</a:t>
            </a:r>
            <a:r>
              <a:rPr lang="en-US" altLang="zh-CN" sz="2000" smtClean="0">
                <a:latin typeface="Times New Roman" pitchFamily="18" charset="0"/>
                <a:ea typeface="宋体" pitchFamily="2" charset="-122"/>
              </a:rPr>
              <a:t>:</a:t>
            </a:r>
            <a:r>
              <a:rPr lang="zh-CN" altLang="en-US" sz="2000" smtClean="0">
                <a:latin typeface="Times New Roman" pitchFamily="18" charset="0"/>
                <a:ea typeface="宋体" pitchFamily="2" charset="-122"/>
              </a:rPr>
              <a:t>第一工作区</a:t>
            </a:r>
            <a:br>
              <a:rPr lang="zh-CN" altLang="en-US" sz="2000" smtClean="0">
                <a:latin typeface="Times New Roman" pitchFamily="18" charset="0"/>
                <a:ea typeface="宋体" pitchFamily="2" charset="-122"/>
              </a:rPr>
            </a:br>
            <a:r>
              <a:rPr lang="zh-CN" altLang="en-US" sz="2000" smtClean="0">
                <a:latin typeface="Times New Roman" pitchFamily="18" charset="0"/>
                <a:ea typeface="宋体" pitchFamily="2" charset="-122"/>
              </a:rPr>
              <a:t> </a:t>
            </a:r>
            <a:r>
              <a:rPr lang="zh-CN" altLang="en-US" sz="2000" i="1" smtClean="0">
                <a:latin typeface="Times New Roman" pitchFamily="18" charset="0"/>
                <a:ea typeface="宋体" pitchFamily="2" charset="-122"/>
                <a:sym typeface="Symbol" pitchFamily="18" charset="2"/>
              </a:rPr>
              <a:t></a:t>
            </a:r>
            <a:r>
              <a:rPr lang="en-US" altLang="zh-CN" sz="2000" baseline="-25000" smtClean="0">
                <a:latin typeface="Times New Roman" pitchFamily="18" charset="0"/>
                <a:ea typeface="宋体" pitchFamily="2" charset="-122"/>
                <a:sym typeface="Symbol" pitchFamily="18" charset="2"/>
              </a:rPr>
              <a:t>p</a:t>
            </a:r>
            <a:r>
              <a:rPr lang="en-US" altLang="zh-CN" sz="2000" smtClean="0">
                <a:latin typeface="Times New Roman" pitchFamily="18" charset="0"/>
                <a:ea typeface="宋体" pitchFamily="2" charset="-122"/>
                <a:sym typeface="Symbol" pitchFamily="18" charset="2"/>
              </a:rPr>
              <a:t>= 0 , </a:t>
            </a:r>
            <a:r>
              <a:rPr lang="en-US" altLang="zh-CN" sz="2000" i="1" smtClean="0">
                <a:ea typeface="宋体" pitchFamily="2" charset="-122"/>
                <a:sym typeface="Symbol" pitchFamily="18" charset="2"/>
              </a:rPr>
              <a:t></a:t>
            </a:r>
            <a:r>
              <a:rPr lang="en-US" altLang="zh-CN" sz="2000" smtClean="0">
                <a:latin typeface="Times New Roman" pitchFamily="18" charset="0"/>
                <a:ea typeface="宋体" pitchFamily="2" charset="-122"/>
                <a:sym typeface="Symbol" pitchFamily="18" charset="2"/>
              </a:rPr>
              <a:t> =0</a:t>
            </a:r>
            <a:r>
              <a:rPr lang="en-US" altLang="zh-CN" sz="2000" baseline="30000" smtClean="0">
                <a:latin typeface="Times New Roman" pitchFamily="18" charset="0"/>
                <a:ea typeface="宋体" pitchFamily="2" charset="-122"/>
                <a:sym typeface="Symbol" pitchFamily="18" charset="2"/>
              </a:rPr>
              <a:t>0</a:t>
            </a:r>
            <a:r>
              <a:rPr lang="en-US" altLang="zh-CN" sz="2000" smtClean="0">
                <a:latin typeface="Times New Roman" pitchFamily="18" charset="0"/>
                <a:ea typeface="宋体" pitchFamily="2" charset="-122"/>
                <a:sym typeface="Symbol" pitchFamily="18" charset="2"/>
              </a:rPr>
              <a:t>~60</a:t>
            </a:r>
            <a:r>
              <a:rPr lang="en-US" altLang="zh-CN" sz="2000" baseline="30000" smtClean="0">
                <a:latin typeface="Times New Roman" pitchFamily="18" charset="0"/>
                <a:ea typeface="宋体" pitchFamily="2" charset="-122"/>
                <a:sym typeface="Symbol" pitchFamily="18" charset="2"/>
              </a:rPr>
              <a:t>0</a:t>
            </a:r>
            <a:endParaRPr lang="en-US" altLang="zh-CN" sz="2000" smtClean="0">
              <a:latin typeface="Times New Roman" pitchFamily="18" charset="0"/>
              <a:ea typeface="宋体" pitchFamily="2" charset="-122"/>
              <a:sym typeface="Symbol" pitchFamily="18" charset="2"/>
            </a:endParaRPr>
          </a:p>
        </p:txBody>
      </p:sp>
      <p:sp>
        <p:nvSpPr>
          <p:cNvPr id="629763" name="Rectangle 3"/>
          <p:cNvSpPr>
            <a:spLocks noGrp="1" noChangeArrowheads="1"/>
          </p:cNvSpPr>
          <p:nvPr>
            <p:ph type="body" sz="half" idx="1"/>
          </p:nvPr>
        </p:nvSpPr>
        <p:spPr>
          <a:xfrm>
            <a:off x="1700213" y="4935538"/>
            <a:ext cx="7443787" cy="431800"/>
          </a:xfrm>
        </p:spPr>
        <p:txBody>
          <a:bodyPr/>
          <a:lstStyle/>
          <a:p>
            <a:pPr eaLnBrk="1" hangingPunct="1">
              <a:lnSpc>
                <a:spcPct val="125000"/>
              </a:lnSpc>
            </a:pPr>
            <a:r>
              <a:rPr lang="zh-CN" altLang="en-US" smtClean="0">
                <a:latin typeface="Times New Roman" pitchFamily="18" charset="0"/>
                <a:ea typeface="宋体" pitchFamily="2" charset="-122"/>
              </a:rPr>
              <a:t>第一工作区 </a:t>
            </a:r>
            <a:r>
              <a:rPr lang="zh-CN" altLang="en-US" i="1" smtClean="0">
                <a:latin typeface="Times New Roman" pitchFamily="18" charset="0"/>
                <a:ea typeface="宋体" pitchFamily="2" charset="-122"/>
                <a:sym typeface="Symbol" pitchFamily="18" charset="2"/>
              </a:rPr>
              <a:t></a:t>
            </a:r>
            <a:r>
              <a:rPr lang="en-US" altLang="zh-CN" baseline="-25000" smtClean="0">
                <a:latin typeface="Times New Roman" pitchFamily="18" charset="0"/>
                <a:ea typeface="宋体" pitchFamily="2" charset="-122"/>
                <a:sym typeface="Symbol" pitchFamily="18" charset="2"/>
              </a:rPr>
              <a:t>p</a:t>
            </a:r>
            <a:r>
              <a:rPr lang="en-US" altLang="zh-CN" smtClean="0">
                <a:latin typeface="Times New Roman" pitchFamily="18" charset="0"/>
                <a:ea typeface="宋体" pitchFamily="2" charset="-122"/>
                <a:sym typeface="Symbol" pitchFamily="18" charset="2"/>
              </a:rPr>
              <a:t>= 0 </a:t>
            </a:r>
            <a:r>
              <a:rPr lang="zh-CN" altLang="en-US" smtClean="0">
                <a:latin typeface="Times New Roman" pitchFamily="18" charset="0"/>
                <a:ea typeface="宋体" pitchFamily="2" charset="-122"/>
              </a:rPr>
              <a:t>，令 </a:t>
            </a:r>
            <a:r>
              <a:rPr lang="en-US" altLang="zh-CN" smtClean="0">
                <a:latin typeface="Times New Roman" pitchFamily="18" charset="0"/>
                <a:ea typeface="宋体" pitchFamily="2" charset="-122"/>
              </a:rPr>
              <a:t>d</a:t>
            </a:r>
            <a:r>
              <a:rPr lang="en-US" altLang="zh-CN" i="1" smtClean="0">
                <a:latin typeface="Times New Roman" pitchFamily="18" charset="0"/>
                <a:ea typeface="宋体" pitchFamily="2" charset="-122"/>
              </a:rPr>
              <a:t>T</a:t>
            </a:r>
            <a:r>
              <a:rPr lang="en-US" altLang="zh-CN" baseline="-25000" smtClean="0">
                <a:latin typeface="Times New Roman" pitchFamily="18" charset="0"/>
                <a:ea typeface="宋体" pitchFamily="2" charset="-122"/>
              </a:rPr>
              <a:t>e</a:t>
            </a:r>
            <a:r>
              <a:rPr lang="en-US" altLang="zh-CN" smtClean="0">
                <a:latin typeface="Times New Roman" pitchFamily="18" charset="0"/>
                <a:ea typeface="宋体" pitchFamily="2" charset="-122"/>
              </a:rPr>
              <a:t>/d</a:t>
            </a:r>
            <a:r>
              <a:rPr lang="en-US" altLang="zh-CN" i="1" smtClean="0">
                <a:latin typeface="Times New Roman" pitchFamily="18" charset="0"/>
                <a:ea typeface="宋体" pitchFamily="2" charset="-122"/>
              </a:rPr>
              <a:t>I</a:t>
            </a:r>
            <a:r>
              <a:rPr lang="en-US" altLang="zh-CN" i="1" baseline="-25000" smtClean="0">
                <a:latin typeface="Times New Roman" pitchFamily="18" charset="0"/>
                <a:ea typeface="宋体" pitchFamily="2" charset="-122"/>
              </a:rPr>
              <a:t>d</a:t>
            </a:r>
            <a:r>
              <a:rPr lang="en-US" altLang="zh-CN" i="1" smtClean="0">
                <a:latin typeface="Times New Roman" pitchFamily="18" charset="0"/>
                <a:ea typeface="宋体" pitchFamily="2" charset="-122"/>
              </a:rPr>
              <a:t> </a:t>
            </a:r>
            <a:r>
              <a:rPr lang="en-US" altLang="zh-CN" smtClean="0">
                <a:latin typeface="Times New Roman" pitchFamily="18" charset="0"/>
                <a:ea typeface="宋体" pitchFamily="2" charset="-122"/>
              </a:rPr>
              <a:t>= 0</a:t>
            </a:r>
            <a:r>
              <a:rPr lang="zh-CN" altLang="en-US" smtClean="0">
                <a:latin typeface="Times New Roman" pitchFamily="18" charset="0"/>
                <a:ea typeface="宋体" pitchFamily="2" charset="-122"/>
              </a:rPr>
              <a:t>，求电磁转矩的计算最大值</a:t>
            </a:r>
            <a:r>
              <a:rPr lang="en-US" altLang="zh-CN" i="1" smtClean="0">
                <a:latin typeface="Times New Roman" pitchFamily="18" charset="0"/>
                <a:ea typeface="宋体" pitchFamily="2" charset="-122"/>
              </a:rPr>
              <a:t>T</a:t>
            </a:r>
            <a:r>
              <a:rPr lang="en-US" altLang="zh-CN" baseline="-25000" smtClean="0">
                <a:latin typeface="Times New Roman" pitchFamily="18" charset="0"/>
                <a:ea typeface="宋体" pitchFamily="2" charset="-122"/>
              </a:rPr>
              <a:t>e1m</a:t>
            </a:r>
            <a:endParaRPr lang="en-US" altLang="zh-CN" smtClean="0">
              <a:ea typeface="宋体" pitchFamily="2" charset="-122"/>
            </a:endParaRPr>
          </a:p>
        </p:txBody>
      </p:sp>
      <p:graphicFrame>
        <p:nvGraphicFramePr>
          <p:cNvPr id="58371" name="Object 4"/>
          <p:cNvGraphicFramePr>
            <a:graphicFrameLocks noGrp="1"/>
          </p:cNvGraphicFramePr>
          <p:nvPr>
            <p:ph sz="quarter" idx="2"/>
          </p:nvPr>
        </p:nvGraphicFramePr>
        <p:xfrm>
          <a:off x="1849438" y="3725863"/>
          <a:ext cx="6989762" cy="1031875"/>
        </p:xfrm>
        <a:graphic>
          <a:graphicData uri="http://schemas.openxmlformats.org/presentationml/2006/ole">
            <p:oleObj spid="_x0000_s58371" r:id="rId3" imgW="3059372" imgH="431613" progId="">
              <p:embed/>
            </p:oleObj>
          </a:graphicData>
        </a:graphic>
      </p:graphicFrame>
      <p:graphicFrame>
        <p:nvGraphicFramePr>
          <p:cNvPr id="58372" name="Object 5"/>
          <p:cNvGraphicFramePr>
            <a:graphicFrameLocks noGrp="1"/>
          </p:cNvGraphicFramePr>
          <p:nvPr>
            <p:ph sz="quarter" idx="3"/>
          </p:nvPr>
        </p:nvGraphicFramePr>
        <p:xfrm>
          <a:off x="1831975" y="1638300"/>
          <a:ext cx="5715000" cy="981075"/>
        </p:xfrm>
        <a:graphic>
          <a:graphicData uri="http://schemas.openxmlformats.org/presentationml/2006/ole">
            <p:oleObj spid="_x0000_s58372" r:id="rId4" imgW="3162300" imgH="469900" progId="">
              <p:embed/>
            </p:oleObj>
          </a:graphicData>
        </a:graphic>
      </p:graphicFrame>
      <p:graphicFrame>
        <p:nvGraphicFramePr>
          <p:cNvPr id="58373" name="Object 6"/>
          <p:cNvGraphicFramePr>
            <a:graphicFrameLocks/>
          </p:cNvGraphicFramePr>
          <p:nvPr/>
        </p:nvGraphicFramePr>
        <p:xfrm>
          <a:off x="1785938" y="2741613"/>
          <a:ext cx="7358062" cy="898525"/>
        </p:xfrm>
        <a:graphic>
          <a:graphicData uri="http://schemas.openxmlformats.org/presentationml/2006/ole">
            <p:oleObj spid="_x0000_s58373" r:id="rId5" imgW="4356100" imgH="419100" progId="">
              <p:embed/>
            </p:oleObj>
          </a:graphicData>
        </a:graphic>
      </p:graphicFrame>
      <p:graphicFrame>
        <p:nvGraphicFramePr>
          <p:cNvPr id="58374" name="Object 7"/>
          <p:cNvGraphicFramePr>
            <a:graphicFrameLocks/>
          </p:cNvGraphicFramePr>
          <p:nvPr/>
        </p:nvGraphicFramePr>
        <p:xfrm>
          <a:off x="2678113" y="5245100"/>
          <a:ext cx="1851025" cy="950913"/>
        </p:xfrm>
        <a:graphic>
          <a:graphicData uri="http://schemas.openxmlformats.org/presentationml/2006/ole">
            <p:oleObj spid="_x0000_s58374" r:id="rId6" imgW="914797" imgH="470104" progId="">
              <p:embed/>
            </p:oleObj>
          </a:graphicData>
        </a:graphic>
      </p:graphicFrame>
      <p:graphicFrame>
        <p:nvGraphicFramePr>
          <p:cNvPr id="58375" name="Object 8"/>
          <p:cNvGraphicFramePr>
            <a:graphicFrameLocks/>
          </p:cNvGraphicFramePr>
          <p:nvPr/>
        </p:nvGraphicFramePr>
        <p:xfrm>
          <a:off x="5473700" y="5314950"/>
          <a:ext cx="2016125" cy="879475"/>
        </p:xfrm>
        <a:graphic>
          <a:graphicData uri="http://schemas.openxmlformats.org/presentationml/2006/ole">
            <p:oleObj spid="_x0000_s58375" r:id="rId7" imgW="1079969" imgH="457399" progId="">
              <p:embed/>
            </p:oleObj>
          </a:graphicData>
        </a:graphic>
      </p:graphicFrame>
      <p:sp>
        <p:nvSpPr>
          <p:cNvPr id="58376" name="Text Box 9"/>
          <p:cNvSpPr txBox="1">
            <a:spLocks noChangeArrowheads="1"/>
          </p:cNvSpPr>
          <p:nvPr/>
        </p:nvSpPr>
        <p:spPr bwMode="auto">
          <a:xfrm>
            <a:off x="1697038" y="6156325"/>
            <a:ext cx="7446962" cy="701675"/>
          </a:xfrm>
          <a:prstGeom prst="rect">
            <a:avLst/>
          </a:prstGeom>
          <a:noFill/>
          <a:ln w="9525">
            <a:noFill/>
            <a:miter lim="800000"/>
            <a:headEnd/>
            <a:tailEnd/>
          </a:ln>
        </p:spPr>
        <p:txBody>
          <a:bodyPr>
            <a:spAutoFit/>
          </a:bodyPr>
          <a:lstStyle/>
          <a:p>
            <a:pPr>
              <a:lnSpc>
                <a:spcPct val="100000"/>
              </a:lnSpc>
              <a:spcBef>
                <a:spcPct val="50000"/>
              </a:spcBef>
            </a:pPr>
            <a:r>
              <a:rPr lang="zh-CN" altLang="en-US" sz="2000" dirty="0">
                <a:solidFill>
                  <a:srgbClr val="990000"/>
                </a:solidFill>
                <a:effectLst>
                  <a:outerShdw blurRad="38100" dist="38100" dir="2700000" algn="tl">
                    <a:srgbClr val="000000">
                      <a:alpha val="43137"/>
                    </a:srgbClr>
                  </a:outerShdw>
                </a:effectLst>
                <a:latin typeface="Tahoma" pitchFamily="34" charset="0"/>
              </a:rPr>
              <a:t>注意： </a:t>
            </a:r>
            <a:r>
              <a:rPr lang="en-US" altLang="zh-CN" sz="2000" i="1" dirty="0">
                <a:solidFill>
                  <a:schemeClr val="tx1"/>
                </a:solidFill>
                <a:effectLst>
                  <a:outerShdw blurRad="38100" dist="38100" dir="2700000" algn="tl">
                    <a:srgbClr val="000000">
                      <a:alpha val="43137"/>
                    </a:srgbClr>
                  </a:outerShdw>
                </a:effectLst>
                <a:latin typeface="Tahoma" pitchFamily="34" charset="0"/>
              </a:rPr>
              <a:t>T</a:t>
            </a:r>
            <a:r>
              <a:rPr lang="en-US" altLang="zh-CN" sz="2000" baseline="-25000" dirty="0">
                <a:solidFill>
                  <a:schemeClr val="tx1"/>
                </a:solidFill>
                <a:effectLst>
                  <a:outerShdw blurRad="38100" dist="38100" dir="2700000" algn="tl">
                    <a:srgbClr val="000000">
                      <a:alpha val="43137"/>
                    </a:srgbClr>
                  </a:outerShdw>
                </a:effectLst>
                <a:latin typeface="Tahoma" pitchFamily="34" charset="0"/>
              </a:rPr>
              <a:t>e1m</a:t>
            </a:r>
            <a:r>
              <a:rPr lang="zh-CN" altLang="en-US" sz="2000" dirty="0">
                <a:solidFill>
                  <a:srgbClr val="990000"/>
                </a:solidFill>
                <a:effectLst>
                  <a:outerShdw blurRad="38100" dist="38100" dir="2700000" algn="tl">
                    <a:srgbClr val="000000">
                      <a:alpha val="43137"/>
                    </a:srgbClr>
                  </a:outerShdw>
                </a:effectLst>
                <a:latin typeface="Tahoma" pitchFamily="34" charset="0"/>
              </a:rPr>
              <a:t>是计算最大值，表示保持第一工作区将会达到最大值（实际不存在）。</a:t>
            </a:r>
          </a:p>
        </p:txBody>
      </p:sp>
      <p:sp>
        <p:nvSpPr>
          <p:cNvPr id="629770" name="Text Box 10"/>
          <p:cNvSpPr txBox="1">
            <a:spLocks noChangeArrowheads="1"/>
          </p:cNvSpPr>
          <p:nvPr/>
        </p:nvSpPr>
        <p:spPr bwMode="auto">
          <a:xfrm>
            <a:off x="1677988" y="346075"/>
            <a:ext cx="7466012" cy="427038"/>
          </a:xfrm>
          <a:prstGeom prst="rect">
            <a:avLst/>
          </a:prstGeom>
          <a:solidFill>
            <a:schemeClr val="bg2"/>
          </a:solidFill>
          <a:ln w="9525">
            <a:noFill/>
            <a:miter lim="800000"/>
          </a:ln>
          <a:effectLst/>
        </p:spPr>
        <p:txBody>
          <a:bodyPr>
            <a:spAutoFit/>
          </a:bodyPr>
          <a:lstStyle/>
          <a:p>
            <a:pPr>
              <a:spcBef>
                <a:spcPct val="50000"/>
              </a:spcBef>
              <a:buFontTx/>
              <a:buNone/>
            </a:pPr>
            <a:r>
              <a:rPr lang="zh-CN" altLang="en-US" sz="2200">
                <a:solidFill>
                  <a:srgbClr val="990000"/>
                </a:solidFill>
                <a:effectLst>
                  <a:outerShdw blurRad="38100" dist="38100" dir="2700000" algn="tl">
                    <a:srgbClr val="000000"/>
                  </a:outerShdw>
                </a:effectLst>
                <a:latin typeface="幼圆" pitchFamily="49" charset="-122"/>
                <a:ea typeface="幼圆" pitchFamily="49" charset="-122"/>
              </a:rPr>
              <a:t>下面将根据转子整流电路工作在两个不同工作区分别分析 </a:t>
            </a:r>
          </a:p>
        </p:txBody>
      </p:sp>
      <p:sp>
        <p:nvSpPr>
          <p:cNvPr id="27668" name="Rectangle 2"/>
          <p:cNvSpPr/>
          <p:nvPr/>
        </p:nvSpPr>
        <p:spPr>
          <a:xfrm>
            <a:off x="1774825" y="889000"/>
            <a:ext cx="3724275" cy="701675"/>
          </a:xfrm>
          <a:prstGeom prst="rect">
            <a:avLst/>
          </a:prstGeom>
          <a:noFill/>
          <a:ln w="9525">
            <a:noFill/>
            <a:miter/>
          </a:ln>
        </p:spPr>
        <p:txBody>
          <a:bodyPr anchor="b"/>
          <a:lstStyle/>
          <a:p>
            <a:pPr>
              <a:buClr>
                <a:schemeClr val="folHlink"/>
              </a:buClr>
              <a:buSzPct val="75000"/>
              <a:buFont typeface="Wingdings" pitchFamily="2" charset="2"/>
              <a:buChar char="•"/>
            </a:pPr>
            <a:r>
              <a:rPr lang="zh-CN" altLang="en-US" sz="2000" dirty="0">
                <a:solidFill>
                  <a:schemeClr val="tx1"/>
                </a:solidFill>
              </a:rPr>
              <a:t> </a:t>
            </a:r>
            <a:r>
              <a:rPr lang="en-US" altLang="zh-CN" sz="2000" dirty="0">
                <a:solidFill>
                  <a:schemeClr val="tx1"/>
                </a:solidFill>
              </a:rPr>
              <a:t>5.</a:t>
            </a:r>
            <a:r>
              <a:rPr lang="zh-CN" altLang="en-US" sz="2000" dirty="0">
                <a:solidFill>
                  <a:schemeClr val="tx1"/>
                </a:solidFill>
              </a:rPr>
              <a:t>串级调速机械特性方程</a:t>
            </a:r>
            <a:br>
              <a:rPr lang="zh-CN" altLang="en-US" sz="2000" dirty="0">
                <a:solidFill>
                  <a:schemeClr val="tx1"/>
                </a:solidFill>
              </a:rPr>
            </a:br>
            <a:r>
              <a:rPr lang="zh-CN" altLang="en-US" sz="2000" dirty="0">
                <a:solidFill>
                  <a:schemeClr val="tx1"/>
                </a:solidFill>
                <a:effectLst>
                  <a:outerShdw blurRad="38100" dist="38100" dir="2700000" algn="tl">
                    <a:srgbClr val="C0C0C0"/>
                  </a:outerShdw>
                </a:effectLst>
              </a:rPr>
              <a:t>（</a:t>
            </a:r>
            <a:r>
              <a:rPr lang="zh-CN" altLang="en-US" sz="2000" dirty="0">
                <a:solidFill>
                  <a:srgbClr val="A50021"/>
                </a:solidFill>
                <a:effectLst>
                  <a:outerShdw blurRad="38100" dist="38100" dir="2700000" algn="tl">
                    <a:srgbClr val="C0C0C0"/>
                  </a:outerShdw>
                </a:effectLst>
              </a:rPr>
              <a:t>机械特性</a:t>
            </a:r>
            <a:r>
              <a:rPr lang="en-US" altLang="zh-CN" sz="2000" i="1" dirty="0">
                <a:solidFill>
                  <a:srgbClr val="A50021"/>
                </a:solidFill>
                <a:effectLst>
                  <a:outerShdw blurRad="38100" dist="38100" dir="2700000" algn="tl">
                    <a:srgbClr val="C0C0C0"/>
                  </a:outerShdw>
                </a:effectLst>
              </a:rPr>
              <a:t>T</a:t>
            </a:r>
            <a:r>
              <a:rPr lang="en-US" altLang="zh-CN" sz="2000" baseline="-25000" dirty="0">
                <a:solidFill>
                  <a:srgbClr val="A50021"/>
                </a:solidFill>
                <a:effectLst>
                  <a:outerShdw blurRad="38100" dist="38100" dir="2700000" algn="tl">
                    <a:srgbClr val="C0C0C0"/>
                  </a:outerShdw>
                </a:effectLst>
              </a:rPr>
              <a:t>e</a:t>
            </a:r>
            <a:r>
              <a:rPr lang="en-US" altLang="zh-CN" sz="2000" dirty="0">
                <a:solidFill>
                  <a:srgbClr val="A50021"/>
                </a:solidFill>
                <a:effectLst>
                  <a:outerShdw blurRad="38100" dist="38100" dir="2700000" algn="tl">
                    <a:srgbClr val="C0C0C0"/>
                  </a:outerShdw>
                </a:effectLst>
              </a:rPr>
              <a:t>=</a:t>
            </a:r>
            <a:r>
              <a:rPr lang="en-US" altLang="zh-CN" sz="2000" i="1" dirty="0">
                <a:solidFill>
                  <a:srgbClr val="A50021"/>
                </a:solidFill>
                <a:effectLst>
                  <a:outerShdw blurRad="38100" dist="38100" dir="2700000" algn="tl">
                    <a:srgbClr val="C0C0C0"/>
                  </a:outerShdw>
                </a:effectLst>
              </a:rPr>
              <a:t>f</a:t>
            </a:r>
            <a:r>
              <a:rPr lang="zh-CN" altLang="en-US" sz="2000" dirty="0">
                <a:solidFill>
                  <a:srgbClr val="A50021"/>
                </a:solidFill>
                <a:effectLst>
                  <a:outerShdw blurRad="38100" dist="38100" dir="2700000" algn="tl">
                    <a:srgbClr val="C0C0C0"/>
                  </a:outerShdw>
                </a:effectLst>
              </a:rPr>
              <a:t>（</a:t>
            </a:r>
            <a:r>
              <a:rPr lang="en-US" altLang="zh-CN" sz="2000" i="1" dirty="0">
                <a:solidFill>
                  <a:srgbClr val="A50021"/>
                </a:solidFill>
                <a:effectLst>
                  <a:outerShdw blurRad="38100" dist="38100" dir="2700000" algn="tl">
                    <a:srgbClr val="C0C0C0"/>
                  </a:outerShdw>
                </a:effectLst>
              </a:rPr>
              <a:t>s</a:t>
            </a:r>
            <a:r>
              <a:rPr lang="zh-CN" altLang="en-US" sz="2000" dirty="0">
                <a:solidFill>
                  <a:srgbClr val="A50021"/>
                </a:solidFill>
                <a:effectLst>
                  <a:outerShdw blurRad="38100" dist="38100" dir="2700000" algn="tl">
                    <a:srgbClr val="C0C0C0"/>
                  </a:outerShdw>
                </a:effectLst>
              </a:rPr>
              <a:t>）</a:t>
            </a:r>
            <a:r>
              <a:rPr lang="zh-CN" altLang="en-US" sz="2000" dirty="0">
                <a:solidFill>
                  <a:schemeClr val="tx1"/>
                </a:solidFill>
                <a:effectLst>
                  <a:outerShdw blurRad="38100" dist="38100" dir="2700000" algn="tl">
                    <a:srgbClr val="C0C0C0"/>
                  </a:outerShdw>
                </a:effectLst>
              </a:rPr>
              <a:t>）</a:t>
            </a:r>
          </a:p>
        </p:txBody>
      </p:sp>
      <p:sp>
        <p:nvSpPr>
          <p:cNvPr id="58379" name="Text Box 46"/>
          <p:cNvSpPr txBox="1">
            <a:spLocks noChangeArrowheads="1"/>
          </p:cNvSpPr>
          <p:nvPr/>
        </p:nvSpPr>
        <p:spPr bwMode="auto">
          <a:xfrm>
            <a:off x="0" y="3575050"/>
            <a:ext cx="1670050"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8" action="ppaction://hlinksldjump"/>
              </a:rPr>
              <a:t>8.3</a:t>
            </a:r>
            <a:r>
              <a:rPr lang="zh-CN" altLang="zh-CN" sz="1600">
                <a:solidFill>
                  <a:schemeClr val="tx1"/>
                </a:solidFill>
                <a:hlinkClick r:id="rId8" action="ppaction://hlinksldjump"/>
              </a:rPr>
              <a:t>绕线转子异步电机转子变频串级调速系统</a:t>
            </a:r>
            <a:endParaRPr lang="zh-CN" altLang="en-US" sz="1600">
              <a:solidFill>
                <a:schemeClr val="tx1"/>
              </a:solidFill>
              <a:latin typeface="Times New Roman" pitchFamily="18" charset="0"/>
            </a:endParaRPr>
          </a:p>
        </p:txBody>
      </p:sp>
      <p:sp>
        <p:nvSpPr>
          <p:cNvPr id="58380"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9" action="ppaction://hlinksldjump"/>
              </a:rPr>
              <a:t>8.2</a:t>
            </a:r>
            <a:r>
              <a:rPr lang="zh-CN" altLang="zh-CN" sz="1600">
                <a:solidFill>
                  <a:schemeClr val="tx1"/>
                </a:solidFill>
                <a:hlinkClick r:id="rId9"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58381"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10" action="ppaction://hlinksldjump"/>
              </a:rPr>
              <a:t>8.1</a:t>
            </a:r>
            <a:r>
              <a:rPr lang="zh-CN" altLang="zh-CN" sz="1600">
                <a:solidFill>
                  <a:schemeClr val="tx1"/>
                </a:solidFill>
                <a:latin typeface="宋体" pitchFamily="2" charset="-122"/>
                <a:hlinkClick r:id="rId10" action="ppaction://hlinksldjump"/>
              </a:rPr>
              <a:t>绕线转子异步电机转子变频控制原理</a:t>
            </a:r>
            <a:endParaRPr lang="zh-CN" altLang="en-US" sz="1600">
              <a:solidFill>
                <a:schemeClr val="tx1"/>
              </a:solidFill>
              <a:latin typeface="宋体" pitchFamily="2" charset="-122"/>
            </a:endParaRPr>
          </a:p>
        </p:txBody>
      </p:sp>
      <p:sp>
        <p:nvSpPr>
          <p:cNvPr id="58382"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11" action="ppaction://hlinksldjump"/>
              </a:rPr>
              <a:t>8.4</a:t>
            </a:r>
            <a:r>
              <a:rPr lang="zh-CN" altLang="zh-CN" sz="1600">
                <a:solidFill>
                  <a:schemeClr val="tx1"/>
                </a:solidFill>
                <a:hlinkClick r:id="rId11"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29763">
                                            <p:txEl>
                                              <p:pRg st="0" end="0"/>
                                            </p:txEl>
                                          </p:spTgt>
                                        </p:tgtEl>
                                        <p:attrNameLst>
                                          <p:attrName>style.visibility</p:attrName>
                                        </p:attrNameLst>
                                      </p:cBhvr>
                                      <p:to>
                                        <p:strVal val="visible"/>
                                      </p:to>
                                    </p:set>
                                    <p:animEffect transition="in" filter="box(in)">
                                      <p:cBhvr>
                                        <p:cTn id="7" dur="500"/>
                                        <p:tgtEl>
                                          <p:spTgt spid="6297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76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a:xfrm>
            <a:off x="3213100" y="984250"/>
            <a:ext cx="3911600" cy="454025"/>
          </a:xfrm>
          <a:solidFill>
            <a:srgbClr val="FDF9A9"/>
          </a:solidFill>
        </p:spPr>
        <p:txBody>
          <a:bodyPr/>
          <a:lstStyle/>
          <a:p>
            <a:pPr algn="ctr" eaLnBrk="1" hangingPunct="1"/>
            <a:r>
              <a:rPr lang="zh-CN" altLang="en-US" sz="2000" smtClean="0">
                <a:latin typeface="Times New Roman" pitchFamily="18" charset="0"/>
                <a:ea typeface="宋体" pitchFamily="2" charset="-122"/>
              </a:rPr>
              <a:t>串级调速的机械特性</a:t>
            </a:r>
            <a:r>
              <a:rPr lang="en-US" altLang="zh-CN" sz="2000" smtClean="0">
                <a:latin typeface="Times New Roman" pitchFamily="18" charset="0"/>
                <a:ea typeface="宋体" pitchFamily="2" charset="-122"/>
              </a:rPr>
              <a:t>:</a:t>
            </a:r>
            <a:r>
              <a:rPr lang="zh-CN" altLang="en-US" sz="2000" smtClean="0">
                <a:latin typeface="Times New Roman" pitchFamily="18" charset="0"/>
                <a:ea typeface="宋体" pitchFamily="2" charset="-122"/>
              </a:rPr>
              <a:t>第二工作区</a:t>
            </a:r>
            <a:br>
              <a:rPr lang="zh-CN" altLang="en-US" sz="2000" smtClean="0">
                <a:latin typeface="Times New Roman" pitchFamily="18" charset="0"/>
                <a:ea typeface="宋体" pitchFamily="2" charset="-122"/>
              </a:rPr>
            </a:br>
            <a:r>
              <a:rPr lang="zh-CN" altLang="en-US" sz="2000" smtClean="0">
                <a:latin typeface="Times New Roman" pitchFamily="18" charset="0"/>
                <a:ea typeface="宋体" pitchFamily="2" charset="-122"/>
              </a:rPr>
              <a:t> </a:t>
            </a:r>
            <a:r>
              <a:rPr lang="en-US" altLang="zh-CN" sz="2000" smtClean="0">
                <a:latin typeface="Times New Roman" pitchFamily="18" charset="0"/>
                <a:ea typeface="宋体" pitchFamily="2" charset="-122"/>
              </a:rPr>
              <a:t>0</a:t>
            </a:r>
            <a:r>
              <a:rPr lang="zh-CN" altLang="en-US" sz="2000" smtClean="0">
                <a:latin typeface="Times New Roman" pitchFamily="18" charset="0"/>
                <a:ea typeface="宋体" pitchFamily="2" charset="-122"/>
              </a:rPr>
              <a:t>＜</a:t>
            </a:r>
            <a:r>
              <a:rPr lang="zh-CN" altLang="en-US" sz="2000" i="1" smtClean="0">
                <a:latin typeface="Times New Roman" pitchFamily="18" charset="0"/>
                <a:ea typeface="宋体" pitchFamily="2" charset="-122"/>
                <a:sym typeface="Symbol" pitchFamily="18" charset="2"/>
              </a:rPr>
              <a:t></a:t>
            </a:r>
            <a:r>
              <a:rPr lang="en-US" altLang="zh-CN" sz="2000" baseline="-25000" smtClean="0">
                <a:latin typeface="Times New Roman" pitchFamily="18" charset="0"/>
                <a:ea typeface="宋体" pitchFamily="2" charset="-122"/>
                <a:sym typeface="Symbol" pitchFamily="18" charset="2"/>
              </a:rPr>
              <a:t>p</a:t>
            </a:r>
            <a:r>
              <a:rPr lang="zh-CN" altLang="en-US" sz="2000" smtClean="0">
                <a:latin typeface="Times New Roman" pitchFamily="18" charset="0"/>
                <a:ea typeface="宋体" pitchFamily="2" charset="-122"/>
                <a:sym typeface="Symbol" pitchFamily="18" charset="2"/>
              </a:rPr>
              <a:t>＜</a:t>
            </a:r>
            <a:r>
              <a:rPr lang="en-US" altLang="zh-CN" sz="2000" smtClean="0">
                <a:latin typeface="Times New Roman" pitchFamily="18" charset="0"/>
                <a:ea typeface="宋体" pitchFamily="2" charset="-122"/>
                <a:sym typeface="Symbol" pitchFamily="18" charset="2"/>
              </a:rPr>
              <a:t>30</a:t>
            </a:r>
            <a:r>
              <a:rPr lang="en-US" altLang="zh-CN" sz="2000" baseline="30000" smtClean="0">
                <a:latin typeface="Times New Roman" pitchFamily="18" charset="0"/>
                <a:ea typeface="宋体" pitchFamily="2" charset="-122"/>
                <a:sym typeface="Symbol" pitchFamily="18" charset="2"/>
              </a:rPr>
              <a:t>0</a:t>
            </a:r>
            <a:r>
              <a:rPr lang="en-US" altLang="zh-CN" sz="2000" smtClean="0">
                <a:latin typeface="Times New Roman" pitchFamily="18" charset="0"/>
                <a:ea typeface="宋体" pitchFamily="2" charset="-122"/>
                <a:sym typeface="Symbol" pitchFamily="18" charset="2"/>
              </a:rPr>
              <a:t> , </a:t>
            </a:r>
            <a:r>
              <a:rPr lang="en-US" altLang="zh-CN" sz="2000" i="1" smtClean="0">
                <a:ea typeface="宋体" pitchFamily="2" charset="-122"/>
                <a:sym typeface="Symbol" pitchFamily="18" charset="2"/>
              </a:rPr>
              <a:t></a:t>
            </a:r>
            <a:r>
              <a:rPr lang="en-US" altLang="zh-CN" sz="2000" smtClean="0">
                <a:latin typeface="Times New Roman" pitchFamily="18" charset="0"/>
                <a:ea typeface="宋体" pitchFamily="2" charset="-122"/>
                <a:sym typeface="Symbol" pitchFamily="18" charset="2"/>
              </a:rPr>
              <a:t> =60</a:t>
            </a:r>
            <a:r>
              <a:rPr lang="en-US" altLang="zh-CN" sz="2000" baseline="30000" smtClean="0">
                <a:latin typeface="Times New Roman" pitchFamily="18" charset="0"/>
                <a:ea typeface="宋体" pitchFamily="2" charset="-122"/>
                <a:sym typeface="Symbol" pitchFamily="18" charset="2"/>
              </a:rPr>
              <a:t>0</a:t>
            </a:r>
            <a:endParaRPr lang="en-US" altLang="zh-CN" sz="2000" smtClean="0">
              <a:latin typeface="Times New Roman" pitchFamily="18" charset="0"/>
              <a:ea typeface="宋体" pitchFamily="2" charset="-122"/>
              <a:sym typeface="Symbol" pitchFamily="18" charset="2"/>
            </a:endParaRPr>
          </a:p>
        </p:txBody>
      </p:sp>
      <p:sp>
        <p:nvSpPr>
          <p:cNvPr id="630787" name="Rectangle 3"/>
          <p:cNvSpPr>
            <a:spLocks noGrp="1" noChangeArrowheads="1"/>
          </p:cNvSpPr>
          <p:nvPr>
            <p:ph type="body" sz="half" idx="1"/>
          </p:nvPr>
        </p:nvSpPr>
        <p:spPr>
          <a:xfrm>
            <a:off x="1685925" y="4730750"/>
            <a:ext cx="7458075" cy="804863"/>
          </a:xfrm>
        </p:spPr>
        <p:txBody>
          <a:bodyPr/>
          <a:lstStyle/>
          <a:p>
            <a:pPr eaLnBrk="1" hangingPunct="1">
              <a:lnSpc>
                <a:spcPct val="125000"/>
              </a:lnSpc>
            </a:pPr>
            <a:r>
              <a:rPr lang="zh-CN" altLang="en-US" smtClean="0">
                <a:latin typeface="Times New Roman" pitchFamily="18" charset="0"/>
                <a:ea typeface="宋体" pitchFamily="2" charset="-122"/>
              </a:rPr>
              <a:t>第二工作区， </a:t>
            </a:r>
            <a:r>
              <a:rPr lang="en-US" altLang="zh-CN" smtClean="0">
                <a:latin typeface="Times New Roman" pitchFamily="18" charset="0"/>
                <a:ea typeface="宋体" pitchFamily="2" charset="-122"/>
              </a:rPr>
              <a:t>0</a:t>
            </a:r>
            <a:r>
              <a:rPr lang="zh-CN" altLang="en-US" smtClean="0">
                <a:latin typeface="Times New Roman" pitchFamily="18" charset="0"/>
                <a:ea typeface="宋体" pitchFamily="2" charset="-122"/>
              </a:rPr>
              <a:t>＜</a:t>
            </a:r>
            <a:r>
              <a:rPr lang="zh-CN" altLang="en-US" i="1" smtClean="0">
                <a:latin typeface="Times New Roman" pitchFamily="18" charset="0"/>
                <a:ea typeface="宋体" pitchFamily="2" charset="-122"/>
                <a:sym typeface="Symbol" pitchFamily="18" charset="2"/>
              </a:rPr>
              <a:t></a:t>
            </a:r>
            <a:r>
              <a:rPr lang="en-US" altLang="zh-CN" baseline="-25000" smtClean="0">
                <a:latin typeface="Times New Roman" pitchFamily="18" charset="0"/>
                <a:ea typeface="宋体" pitchFamily="2" charset="-122"/>
                <a:sym typeface="Symbol" pitchFamily="18" charset="2"/>
              </a:rPr>
              <a:t>p</a:t>
            </a:r>
            <a:r>
              <a:rPr lang="zh-CN" altLang="en-US" smtClean="0">
                <a:latin typeface="Times New Roman" pitchFamily="18" charset="0"/>
                <a:ea typeface="宋体" pitchFamily="2" charset="-122"/>
                <a:sym typeface="Symbol" pitchFamily="18" charset="2"/>
              </a:rPr>
              <a:t>＜</a:t>
            </a:r>
            <a:r>
              <a:rPr lang="en-US" altLang="zh-CN" smtClean="0">
                <a:latin typeface="Times New Roman" pitchFamily="18" charset="0"/>
                <a:ea typeface="宋体" pitchFamily="2" charset="-122"/>
                <a:sym typeface="Symbol" pitchFamily="18" charset="2"/>
              </a:rPr>
              <a:t>30</a:t>
            </a:r>
            <a:r>
              <a:rPr lang="en-US" altLang="zh-CN" baseline="30000" smtClean="0">
                <a:latin typeface="Times New Roman" pitchFamily="18" charset="0"/>
                <a:ea typeface="宋体" pitchFamily="2" charset="-122"/>
                <a:sym typeface="Symbol" pitchFamily="18" charset="2"/>
              </a:rPr>
              <a:t>0</a:t>
            </a:r>
            <a:r>
              <a:rPr lang="en-US" altLang="zh-CN" smtClean="0">
                <a:latin typeface="Times New Roman" pitchFamily="18" charset="0"/>
                <a:ea typeface="宋体" pitchFamily="2" charset="-122"/>
                <a:sym typeface="Symbol" pitchFamily="18" charset="2"/>
              </a:rPr>
              <a:t> , </a:t>
            </a:r>
            <a:r>
              <a:rPr lang="en-US" altLang="zh-CN" i="1" smtClean="0">
                <a:ea typeface="宋体" pitchFamily="2" charset="-122"/>
                <a:sym typeface="Symbol" pitchFamily="18" charset="2"/>
              </a:rPr>
              <a:t></a:t>
            </a:r>
            <a:r>
              <a:rPr lang="en-US" altLang="zh-CN" smtClean="0">
                <a:latin typeface="Times New Roman" pitchFamily="18" charset="0"/>
                <a:ea typeface="宋体" pitchFamily="2" charset="-122"/>
                <a:sym typeface="Symbol" pitchFamily="18" charset="2"/>
              </a:rPr>
              <a:t> =60</a:t>
            </a:r>
            <a:r>
              <a:rPr lang="en-US" altLang="zh-CN" baseline="30000" smtClean="0">
                <a:latin typeface="Times New Roman" pitchFamily="18" charset="0"/>
                <a:ea typeface="宋体" pitchFamily="2" charset="-122"/>
                <a:sym typeface="Symbol" pitchFamily="18" charset="2"/>
              </a:rPr>
              <a:t>0</a:t>
            </a:r>
            <a:r>
              <a:rPr lang="en-US" altLang="zh-CN" smtClean="0">
                <a:latin typeface="Times New Roman" pitchFamily="18" charset="0"/>
                <a:ea typeface="宋体" pitchFamily="2" charset="-122"/>
              </a:rPr>
              <a:t> </a:t>
            </a:r>
            <a:r>
              <a:rPr lang="en-US" altLang="zh-CN" smtClean="0">
                <a:latin typeface="Times New Roman" pitchFamily="18" charset="0"/>
                <a:ea typeface="宋体" pitchFamily="2" charset="-122"/>
                <a:sym typeface="Symbol" pitchFamily="18" charset="2"/>
              </a:rPr>
              <a:t> </a:t>
            </a:r>
            <a:r>
              <a:rPr lang="zh-CN" altLang="en-US" smtClean="0">
                <a:latin typeface="Times New Roman" pitchFamily="18" charset="0"/>
                <a:ea typeface="宋体" pitchFamily="2" charset="-122"/>
              </a:rPr>
              <a:t>，令 </a:t>
            </a:r>
            <a:r>
              <a:rPr lang="en-US" altLang="zh-CN" smtClean="0">
                <a:solidFill>
                  <a:srgbClr val="FF0000"/>
                </a:solidFill>
                <a:latin typeface="Times New Roman" pitchFamily="18" charset="0"/>
                <a:ea typeface="宋体" pitchFamily="2" charset="-122"/>
              </a:rPr>
              <a:t>d</a:t>
            </a:r>
            <a:r>
              <a:rPr lang="en-US" altLang="zh-CN" i="1" smtClean="0">
                <a:solidFill>
                  <a:srgbClr val="FF0000"/>
                </a:solidFill>
                <a:latin typeface="Times New Roman" pitchFamily="18" charset="0"/>
                <a:ea typeface="宋体" pitchFamily="2" charset="-122"/>
              </a:rPr>
              <a:t>T</a:t>
            </a:r>
            <a:r>
              <a:rPr lang="en-US" altLang="zh-CN" baseline="-25000" smtClean="0">
                <a:solidFill>
                  <a:srgbClr val="FF0000"/>
                </a:solidFill>
                <a:latin typeface="Times New Roman" pitchFamily="18" charset="0"/>
                <a:ea typeface="宋体" pitchFamily="2" charset="-122"/>
              </a:rPr>
              <a:t>e</a:t>
            </a:r>
            <a:r>
              <a:rPr lang="en-US" altLang="zh-CN" smtClean="0">
                <a:solidFill>
                  <a:srgbClr val="FF0000"/>
                </a:solidFill>
                <a:latin typeface="Times New Roman" pitchFamily="18" charset="0"/>
                <a:ea typeface="宋体" pitchFamily="2" charset="-122"/>
              </a:rPr>
              <a:t>/d </a:t>
            </a:r>
            <a:r>
              <a:rPr lang="en-US" altLang="zh-CN" i="1" smtClean="0">
                <a:solidFill>
                  <a:srgbClr val="FF0000"/>
                </a:solidFill>
                <a:latin typeface="Times New Roman" pitchFamily="18" charset="0"/>
                <a:ea typeface="宋体" pitchFamily="2" charset="-122"/>
                <a:sym typeface="Symbol" pitchFamily="18" charset="2"/>
              </a:rPr>
              <a:t></a:t>
            </a:r>
            <a:r>
              <a:rPr lang="en-US" altLang="zh-CN" baseline="-25000" smtClean="0">
                <a:solidFill>
                  <a:srgbClr val="FF0000"/>
                </a:solidFill>
                <a:latin typeface="Times New Roman" pitchFamily="18" charset="0"/>
                <a:ea typeface="宋体" pitchFamily="2" charset="-122"/>
                <a:sym typeface="Symbol" pitchFamily="18" charset="2"/>
              </a:rPr>
              <a:t>p</a:t>
            </a:r>
            <a:r>
              <a:rPr lang="en-US" altLang="zh-CN" smtClean="0">
                <a:solidFill>
                  <a:srgbClr val="FF0000"/>
                </a:solidFill>
                <a:latin typeface="Times New Roman" pitchFamily="18" charset="0"/>
                <a:ea typeface="宋体" pitchFamily="2" charset="-122"/>
              </a:rPr>
              <a:t> </a:t>
            </a:r>
            <a:r>
              <a:rPr lang="en-US" altLang="zh-CN" i="1" smtClean="0">
                <a:solidFill>
                  <a:srgbClr val="FF0000"/>
                </a:solidFill>
                <a:latin typeface="Times New Roman" pitchFamily="18" charset="0"/>
                <a:ea typeface="宋体" pitchFamily="2" charset="-122"/>
              </a:rPr>
              <a:t> </a:t>
            </a:r>
            <a:r>
              <a:rPr lang="en-US" altLang="zh-CN" smtClean="0">
                <a:solidFill>
                  <a:srgbClr val="FF0000"/>
                </a:solidFill>
                <a:latin typeface="Times New Roman" pitchFamily="18" charset="0"/>
                <a:ea typeface="宋体" pitchFamily="2" charset="-122"/>
              </a:rPr>
              <a:t>= 0</a:t>
            </a:r>
            <a:r>
              <a:rPr lang="zh-CN" altLang="en-US" smtClean="0">
                <a:latin typeface="Times New Roman" pitchFamily="18" charset="0"/>
                <a:ea typeface="宋体" pitchFamily="2" charset="-122"/>
              </a:rPr>
              <a:t>，求电磁转矩计算最大值</a:t>
            </a:r>
            <a:r>
              <a:rPr lang="en-US" altLang="zh-CN" i="1" smtClean="0">
                <a:latin typeface="Times New Roman" pitchFamily="18" charset="0"/>
                <a:ea typeface="宋体" pitchFamily="2" charset="-122"/>
              </a:rPr>
              <a:t>T</a:t>
            </a:r>
            <a:r>
              <a:rPr lang="en-US" altLang="zh-CN" baseline="-25000" smtClean="0">
                <a:latin typeface="Times New Roman" pitchFamily="18" charset="0"/>
                <a:ea typeface="宋体" pitchFamily="2" charset="-122"/>
              </a:rPr>
              <a:t>e2m</a:t>
            </a:r>
          </a:p>
        </p:txBody>
      </p:sp>
      <p:graphicFrame>
        <p:nvGraphicFramePr>
          <p:cNvPr id="59395" name="Object 4"/>
          <p:cNvGraphicFramePr>
            <a:graphicFrameLocks noGrp="1"/>
          </p:cNvGraphicFramePr>
          <p:nvPr>
            <p:ph sz="quarter" idx="2"/>
          </p:nvPr>
        </p:nvGraphicFramePr>
        <p:xfrm>
          <a:off x="1763713" y="3141663"/>
          <a:ext cx="7132637" cy="1031875"/>
        </p:xfrm>
        <a:graphic>
          <a:graphicData uri="http://schemas.openxmlformats.org/presentationml/2006/ole">
            <p:oleObj spid="_x0000_s59395" r:id="rId3" imgW="3059372" imgH="431613" progId="">
              <p:embed/>
            </p:oleObj>
          </a:graphicData>
        </a:graphic>
      </p:graphicFrame>
      <p:graphicFrame>
        <p:nvGraphicFramePr>
          <p:cNvPr id="59396" name="Object 5"/>
          <p:cNvGraphicFramePr>
            <a:graphicFrameLocks noGrp="1"/>
          </p:cNvGraphicFramePr>
          <p:nvPr>
            <p:ph sz="quarter" idx="3"/>
          </p:nvPr>
        </p:nvGraphicFramePr>
        <p:xfrm>
          <a:off x="1663700" y="1520825"/>
          <a:ext cx="6173788" cy="936625"/>
        </p:xfrm>
        <a:graphic>
          <a:graphicData uri="http://schemas.openxmlformats.org/presentationml/2006/ole">
            <p:oleObj spid="_x0000_s59396" r:id="rId4" imgW="3289300" imgH="469900" progId="">
              <p:embed/>
            </p:oleObj>
          </a:graphicData>
        </a:graphic>
      </p:graphicFrame>
      <p:graphicFrame>
        <p:nvGraphicFramePr>
          <p:cNvPr id="59397" name="Object 6"/>
          <p:cNvGraphicFramePr>
            <a:graphicFrameLocks/>
          </p:cNvGraphicFramePr>
          <p:nvPr/>
        </p:nvGraphicFramePr>
        <p:xfrm>
          <a:off x="1695450" y="2405063"/>
          <a:ext cx="7448550" cy="814387"/>
        </p:xfrm>
        <a:graphic>
          <a:graphicData uri="http://schemas.openxmlformats.org/presentationml/2006/ole">
            <p:oleObj spid="_x0000_s59397" r:id="rId5" imgW="4902200" imgH="419100" progId="">
              <p:embed/>
            </p:oleObj>
          </a:graphicData>
        </a:graphic>
      </p:graphicFrame>
      <p:graphicFrame>
        <p:nvGraphicFramePr>
          <p:cNvPr id="59398" name="Object 7"/>
          <p:cNvGraphicFramePr>
            <a:graphicFrameLocks/>
          </p:cNvGraphicFramePr>
          <p:nvPr/>
        </p:nvGraphicFramePr>
        <p:xfrm>
          <a:off x="2346325" y="5487988"/>
          <a:ext cx="1824038" cy="950912"/>
        </p:xfrm>
        <a:graphic>
          <a:graphicData uri="http://schemas.openxmlformats.org/presentationml/2006/ole">
            <p:oleObj spid="_x0000_s59398" r:id="rId6" imgW="901700" imgH="469900" progId="">
              <p:embed/>
            </p:oleObj>
          </a:graphicData>
        </a:graphic>
      </p:graphicFrame>
      <p:graphicFrame>
        <p:nvGraphicFramePr>
          <p:cNvPr id="59399" name="Object 8"/>
          <p:cNvGraphicFramePr>
            <a:graphicFrameLocks/>
          </p:cNvGraphicFramePr>
          <p:nvPr/>
        </p:nvGraphicFramePr>
        <p:xfrm>
          <a:off x="4679950" y="5481638"/>
          <a:ext cx="1970088" cy="903287"/>
        </p:xfrm>
        <a:graphic>
          <a:graphicData uri="http://schemas.openxmlformats.org/presentationml/2006/ole">
            <p:oleObj spid="_x0000_s59399" r:id="rId7" imgW="1054558" imgH="470104" progId="">
              <p:embed/>
            </p:oleObj>
          </a:graphicData>
        </a:graphic>
      </p:graphicFrame>
      <p:sp>
        <p:nvSpPr>
          <p:cNvPr id="59400" name="Text Box 9"/>
          <p:cNvSpPr txBox="1">
            <a:spLocks noChangeArrowheads="1"/>
          </p:cNvSpPr>
          <p:nvPr/>
        </p:nvSpPr>
        <p:spPr bwMode="auto">
          <a:xfrm>
            <a:off x="1763713" y="6418263"/>
            <a:ext cx="7380287" cy="400110"/>
          </a:xfrm>
          <a:prstGeom prst="rect">
            <a:avLst/>
          </a:prstGeom>
          <a:noFill/>
          <a:ln w="9525">
            <a:noFill/>
            <a:miter lim="800000"/>
            <a:headEnd/>
            <a:tailEnd/>
          </a:ln>
        </p:spPr>
        <p:txBody>
          <a:bodyPr>
            <a:spAutoFit/>
          </a:bodyPr>
          <a:lstStyle/>
          <a:p>
            <a:pPr>
              <a:lnSpc>
                <a:spcPct val="100000"/>
              </a:lnSpc>
              <a:spcBef>
                <a:spcPct val="50000"/>
              </a:spcBef>
            </a:pPr>
            <a:r>
              <a:rPr lang="zh-CN" altLang="en-US" sz="2000" dirty="0">
                <a:solidFill>
                  <a:srgbClr val="990000"/>
                </a:solidFill>
                <a:effectLst>
                  <a:outerShdw blurRad="38100" dist="38100" dir="2700000" algn="tl">
                    <a:srgbClr val="000000">
                      <a:alpha val="43137"/>
                    </a:srgbClr>
                  </a:outerShdw>
                </a:effectLst>
                <a:latin typeface="Tahoma" pitchFamily="34" charset="0"/>
              </a:rPr>
              <a:t>注意： </a:t>
            </a:r>
            <a:r>
              <a:rPr lang="en-US" altLang="zh-CN" sz="2000" i="1" dirty="0">
                <a:solidFill>
                  <a:schemeClr val="tx1"/>
                </a:solidFill>
                <a:effectLst>
                  <a:outerShdw blurRad="38100" dist="38100" dir="2700000" algn="tl">
                    <a:srgbClr val="000000">
                      <a:alpha val="43137"/>
                    </a:srgbClr>
                  </a:outerShdw>
                </a:effectLst>
                <a:latin typeface="Tahoma" pitchFamily="34" charset="0"/>
              </a:rPr>
              <a:t>T</a:t>
            </a:r>
            <a:r>
              <a:rPr lang="en-US" altLang="zh-CN" sz="2000" baseline="-25000" dirty="0">
                <a:solidFill>
                  <a:schemeClr val="tx1"/>
                </a:solidFill>
                <a:effectLst>
                  <a:outerShdw blurRad="38100" dist="38100" dir="2700000" algn="tl">
                    <a:srgbClr val="000000">
                      <a:alpha val="43137"/>
                    </a:srgbClr>
                  </a:outerShdw>
                </a:effectLst>
                <a:latin typeface="Tahoma" pitchFamily="34" charset="0"/>
              </a:rPr>
              <a:t>e2m</a:t>
            </a:r>
            <a:r>
              <a:rPr lang="zh-CN" altLang="en-US" sz="2000" dirty="0">
                <a:solidFill>
                  <a:srgbClr val="990000"/>
                </a:solidFill>
                <a:effectLst>
                  <a:outerShdw blurRad="38100" dist="38100" dir="2700000" algn="tl">
                    <a:srgbClr val="000000">
                      <a:alpha val="43137"/>
                    </a:srgbClr>
                  </a:outerShdw>
                </a:effectLst>
                <a:latin typeface="Tahoma" pitchFamily="34" charset="0"/>
              </a:rPr>
              <a:t>是实际最大值，当</a:t>
            </a:r>
            <a:r>
              <a:rPr lang="zh-CN" altLang="en-US" sz="2000" i="1" dirty="0">
                <a:solidFill>
                  <a:srgbClr val="990000"/>
                </a:solidFill>
                <a:effectLst>
                  <a:outerShdw blurRad="38100" dist="38100" dir="2700000" algn="tl">
                    <a:srgbClr val="000000">
                      <a:alpha val="43137"/>
                    </a:srgbClr>
                  </a:outerShdw>
                </a:effectLst>
                <a:latin typeface="Tahoma" pitchFamily="34" charset="0"/>
                <a:sym typeface="Symbol" pitchFamily="18" charset="2"/>
              </a:rPr>
              <a:t></a:t>
            </a:r>
            <a:r>
              <a:rPr lang="en-US" altLang="zh-CN" sz="2000" baseline="-25000" dirty="0">
                <a:solidFill>
                  <a:srgbClr val="990000"/>
                </a:solidFill>
                <a:effectLst>
                  <a:outerShdw blurRad="38100" dist="38100" dir="2700000" algn="tl">
                    <a:srgbClr val="000000">
                      <a:alpha val="43137"/>
                    </a:srgbClr>
                  </a:outerShdw>
                </a:effectLst>
                <a:latin typeface="Tahoma" pitchFamily="34" charset="0"/>
                <a:sym typeface="Symbol" pitchFamily="18" charset="2"/>
              </a:rPr>
              <a:t>p</a:t>
            </a:r>
            <a:r>
              <a:rPr lang="en-US" altLang="zh-CN" sz="2000" dirty="0">
                <a:solidFill>
                  <a:schemeClr val="tx1"/>
                </a:solidFill>
                <a:effectLst>
                  <a:outerShdw blurRad="38100" dist="38100" dir="2700000" algn="tl">
                    <a:srgbClr val="000000">
                      <a:alpha val="43137"/>
                    </a:srgbClr>
                  </a:outerShdw>
                </a:effectLst>
                <a:latin typeface="Tahoma" pitchFamily="34" charset="0"/>
              </a:rPr>
              <a:t> </a:t>
            </a:r>
            <a:r>
              <a:rPr lang="zh-CN" altLang="en-US" sz="2000" dirty="0">
                <a:solidFill>
                  <a:srgbClr val="990000"/>
                </a:solidFill>
                <a:effectLst>
                  <a:outerShdw blurRad="38100" dist="38100" dir="2700000" algn="tl">
                    <a:srgbClr val="000000">
                      <a:alpha val="43137"/>
                    </a:srgbClr>
                  </a:outerShdw>
                </a:effectLst>
                <a:latin typeface="Tahoma" pitchFamily="34" charset="0"/>
              </a:rPr>
              <a:t>＞</a:t>
            </a:r>
            <a:r>
              <a:rPr lang="en-US" altLang="zh-CN" sz="2000" dirty="0">
                <a:solidFill>
                  <a:srgbClr val="990000"/>
                </a:solidFill>
                <a:effectLst>
                  <a:outerShdw blurRad="38100" dist="38100" dir="2700000" algn="tl">
                    <a:srgbClr val="000000">
                      <a:alpha val="43137"/>
                    </a:srgbClr>
                  </a:outerShdw>
                </a:effectLst>
                <a:latin typeface="Tahoma" pitchFamily="34" charset="0"/>
              </a:rPr>
              <a:t>15</a:t>
            </a:r>
            <a:r>
              <a:rPr lang="en-US" altLang="zh-CN" sz="2000" baseline="30000" dirty="0">
                <a:solidFill>
                  <a:srgbClr val="990000"/>
                </a:solidFill>
                <a:effectLst>
                  <a:outerShdw blurRad="38100" dist="38100" dir="2700000" algn="tl">
                    <a:srgbClr val="000000">
                      <a:alpha val="43137"/>
                    </a:srgbClr>
                  </a:outerShdw>
                </a:effectLst>
                <a:latin typeface="Tahoma" pitchFamily="34" charset="0"/>
              </a:rPr>
              <a:t>0</a:t>
            </a:r>
            <a:r>
              <a:rPr lang="zh-CN" altLang="en-US" sz="2000" dirty="0">
                <a:solidFill>
                  <a:srgbClr val="990000"/>
                </a:solidFill>
                <a:effectLst>
                  <a:outerShdw blurRad="38100" dist="38100" dir="2700000" algn="tl">
                    <a:srgbClr val="000000">
                      <a:alpha val="43137"/>
                    </a:srgbClr>
                  </a:outerShdw>
                </a:effectLst>
                <a:latin typeface="Tahoma" pitchFamily="34" charset="0"/>
              </a:rPr>
              <a:t>时</a:t>
            </a:r>
            <a:r>
              <a:rPr lang="en-US" altLang="zh-CN" sz="2000" i="1" dirty="0">
                <a:solidFill>
                  <a:srgbClr val="990000"/>
                </a:solidFill>
                <a:effectLst>
                  <a:outerShdw blurRad="38100" dist="38100" dir="2700000" algn="tl">
                    <a:srgbClr val="000000">
                      <a:alpha val="43137"/>
                    </a:srgbClr>
                  </a:outerShdw>
                </a:effectLst>
                <a:latin typeface="Tahoma" pitchFamily="34" charset="0"/>
              </a:rPr>
              <a:t>T</a:t>
            </a:r>
            <a:r>
              <a:rPr lang="en-US" altLang="zh-CN" sz="2000" i="1" baseline="-25000" dirty="0">
                <a:solidFill>
                  <a:srgbClr val="990000"/>
                </a:solidFill>
                <a:effectLst>
                  <a:outerShdw blurRad="38100" dist="38100" dir="2700000" algn="tl">
                    <a:srgbClr val="000000">
                      <a:alpha val="43137"/>
                    </a:srgbClr>
                  </a:outerShdw>
                </a:effectLst>
                <a:latin typeface="Tahoma" pitchFamily="34" charset="0"/>
              </a:rPr>
              <a:t>e</a:t>
            </a:r>
            <a:r>
              <a:rPr lang="zh-CN" altLang="en-US" sz="2000" dirty="0">
                <a:solidFill>
                  <a:srgbClr val="990000"/>
                </a:solidFill>
                <a:effectLst>
                  <a:outerShdw blurRad="38100" dist="38100" dir="2700000" algn="tl">
                    <a:srgbClr val="000000">
                      <a:alpha val="43137"/>
                    </a:srgbClr>
                  </a:outerShdw>
                </a:effectLst>
                <a:latin typeface="Tahoma" pitchFamily="34" charset="0"/>
              </a:rPr>
              <a:t>下降。</a:t>
            </a:r>
          </a:p>
        </p:txBody>
      </p:sp>
      <p:sp>
        <p:nvSpPr>
          <p:cNvPr id="59401" name="Text Box 10"/>
          <p:cNvSpPr txBox="1">
            <a:spLocks noChangeArrowheads="1"/>
          </p:cNvSpPr>
          <p:nvPr/>
        </p:nvSpPr>
        <p:spPr bwMode="auto">
          <a:xfrm>
            <a:off x="1611313" y="4170363"/>
            <a:ext cx="2112962" cy="395287"/>
          </a:xfrm>
          <a:prstGeom prst="rect">
            <a:avLst/>
          </a:prstGeom>
          <a:noFill/>
          <a:ln w="9525">
            <a:noFill/>
            <a:miter lim="800000"/>
            <a:headEnd/>
            <a:tailEnd/>
          </a:ln>
        </p:spPr>
        <p:txBody>
          <a:bodyPr>
            <a:spAutoFit/>
          </a:bodyPr>
          <a:lstStyle/>
          <a:p>
            <a:pPr>
              <a:lnSpc>
                <a:spcPct val="100000"/>
              </a:lnSpc>
              <a:spcBef>
                <a:spcPct val="50000"/>
              </a:spcBef>
            </a:pPr>
            <a:r>
              <a:rPr lang="zh-CN" altLang="en-US" sz="2000">
                <a:solidFill>
                  <a:schemeClr val="tx1"/>
                </a:solidFill>
                <a:latin typeface="Tahoma" pitchFamily="34" charset="0"/>
              </a:rPr>
              <a:t>将</a:t>
            </a:r>
            <a:r>
              <a:rPr lang="en-US" altLang="zh-CN" sz="2000">
                <a:solidFill>
                  <a:schemeClr val="tx1"/>
                </a:solidFill>
                <a:latin typeface="Tahoma" pitchFamily="34" charset="0"/>
              </a:rPr>
              <a:t>I</a:t>
            </a:r>
            <a:r>
              <a:rPr lang="en-US" altLang="zh-CN" sz="2000" baseline="-25000">
                <a:solidFill>
                  <a:schemeClr val="tx1"/>
                </a:solidFill>
                <a:latin typeface="Tahoma" pitchFamily="34" charset="0"/>
              </a:rPr>
              <a:t>d</a:t>
            </a:r>
            <a:r>
              <a:rPr lang="zh-CN" altLang="en-US" sz="2000">
                <a:solidFill>
                  <a:schemeClr val="tx1"/>
                </a:solidFill>
                <a:latin typeface="Tahoma" pitchFamily="34" charset="0"/>
              </a:rPr>
              <a:t>代入</a:t>
            </a:r>
            <a:r>
              <a:rPr lang="en-US" altLang="zh-CN" sz="2000">
                <a:solidFill>
                  <a:schemeClr val="tx1"/>
                </a:solidFill>
                <a:latin typeface="Tahoma" pitchFamily="34" charset="0"/>
              </a:rPr>
              <a:t>T</a:t>
            </a:r>
            <a:r>
              <a:rPr lang="en-US" altLang="zh-CN" sz="2000" baseline="-25000">
                <a:solidFill>
                  <a:schemeClr val="tx1"/>
                </a:solidFill>
                <a:latin typeface="Tahoma" pitchFamily="34" charset="0"/>
              </a:rPr>
              <a:t>e</a:t>
            </a:r>
            <a:r>
              <a:rPr lang="zh-CN" altLang="en-US" sz="2000">
                <a:solidFill>
                  <a:schemeClr val="tx1"/>
                </a:solidFill>
                <a:latin typeface="Tahoma" pitchFamily="34" charset="0"/>
              </a:rPr>
              <a:t>得：</a:t>
            </a:r>
          </a:p>
        </p:txBody>
      </p:sp>
      <p:graphicFrame>
        <p:nvGraphicFramePr>
          <p:cNvPr id="59402" name="Object 11"/>
          <p:cNvGraphicFramePr>
            <a:graphicFrameLocks/>
          </p:cNvGraphicFramePr>
          <p:nvPr/>
        </p:nvGraphicFramePr>
        <p:xfrm>
          <a:off x="3470275" y="3910013"/>
          <a:ext cx="5673725" cy="957262"/>
        </p:xfrm>
        <a:graphic>
          <a:graphicData uri="http://schemas.openxmlformats.org/presentationml/2006/ole">
            <p:oleObj spid="_x0000_s59402" r:id="rId8" imgW="2400300" imgH="457200" progId="">
              <p:embed/>
            </p:oleObj>
          </a:graphicData>
        </a:graphic>
      </p:graphicFrame>
      <p:sp>
        <p:nvSpPr>
          <p:cNvPr id="59403" name="Text Box 12"/>
          <p:cNvSpPr txBox="1">
            <a:spLocks noChangeArrowheads="1"/>
          </p:cNvSpPr>
          <p:nvPr/>
        </p:nvSpPr>
        <p:spPr bwMode="auto">
          <a:xfrm>
            <a:off x="6894513" y="5746750"/>
            <a:ext cx="1657350" cy="396875"/>
          </a:xfrm>
          <a:prstGeom prst="rect">
            <a:avLst/>
          </a:prstGeom>
          <a:noFill/>
          <a:ln w="9525">
            <a:noFill/>
            <a:miter lim="800000"/>
            <a:headEnd/>
            <a:tailEnd/>
          </a:ln>
        </p:spPr>
        <p:txBody>
          <a:bodyPr>
            <a:spAutoFit/>
          </a:bodyPr>
          <a:lstStyle/>
          <a:p>
            <a:pPr>
              <a:lnSpc>
                <a:spcPct val="100000"/>
              </a:lnSpc>
              <a:spcBef>
                <a:spcPct val="50000"/>
              </a:spcBef>
            </a:pPr>
            <a:r>
              <a:rPr lang="zh-CN" altLang="en-US" sz="2000">
                <a:solidFill>
                  <a:schemeClr val="tx1"/>
                </a:solidFill>
                <a:latin typeface="Tahoma" pitchFamily="34" charset="0"/>
                <a:sym typeface="Symbol" pitchFamily="18" charset="2"/>
              </a:rPr>
              <a:t>这时</a:t>
            </a:r>
            <a:r>
              <a:rPr lang="zh-CN" altLang="en-US" sz="2000" i="1">
                <a:solidFill>
                  <a:schemeClr val="tx1"/>
                </a:solidFill>
                <a:latin typeface="Tahoma" pitchFamily="34" charset="0"/>
                <a:sym typeface="Symbol" pitchFamily="18" charset="2"/>
              </a:rPr>
              <a:t></a:t>
            </a:r>
            <a:r>
              <a:rPr lang="en-US" altLang="zh-CN" sz="2000" baseline="-25000">
                <a:solidFill>
                  <a:schemeClr val="tx1"/>
                </a:solidFill>
                <a:latin typeface="Tahoma" pitchFamily="34" charset="0"/>
                <a:sym typeface="Symbol" pitchFamily="18" charset="2"/>
              </a:rPr>
              <a:t>p</a:t>
            </a:r>
            <a:r>
              <a:rPr lang="en-US" altLang="zh-CN" sz="2000">
                <a:solidFill>
                  <a:schemeClr val="tx1"/>
                </a:solidFill>
                <a:latin typeface="Tahoma" pitchFamily="34" charset="0"/>
                <a:sym typeface="Symbol" pitchFamily="18" charset="2"/>
              </a:rPr>
              <a:t>=15</a:t>
            </a:r>
            <a:r>
              <a:rPr lang="en-US" altLang="zh-CN" sz="2000" baseline="30000">
                <a:solidFill>
                  <a:schemeClr val="tx1"/>
                </a:solidFill>
                <a:latin typeface="Tahoma" pitchFamily="34" charset="0"/>
                <a:sym typeface="Symbol" pitchFamily="18" charset="2"/>
              </a:rPr>
              <a:t>0</a:t>
            </a:r>
            <a:endParaRPr lang="en-US" altLang="zh-CN" sz="2000">
              <a:solidFill>
                <a:schemeClr val="tx1"/>
              </a:solidFill>
              <a:latin typeface="Tahoma" pitchFamily="34" charset="0"/>
              <a:sym typeface="Symbol" pitchFamily="18" charset="2"/>
            </a:endParaRPr>
          </a:p>
        </p:txBody>
      </p:sp>
      <p:sp>
        <p:nvSpPr>
          <p:cNvPr id="59404" name="Text Box 46"/>
          <p:cNvSpPr txBox="1">
            <a:spLocks noChangeArrowheads="1"/>
          </p:cNvSpPr>
          <p:nvPr/>
        </p:nvSpPr>
        <p:spPr bwMode="auto">
          <a:xfrm>
            <a:off x="0" y="3575050"/>
            <a:ext cx="1670050"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9" action="ppaction://hlinksldjump"/>
              </a:rPr>
              <a:t>8.3</a:t>
            </a:r>
            <a:r>
              <a:rPr lang="zh-CN" altLang="zh-CN" sz="1600">
                <a:solidFill>
                  <a:schemeClr val="tx1"/>
                </a:solidFill>
                <a:hlinkClick r:id="rId9" action="ppaction://hlinksldjump"/>
              </a:rPr>
              <a:t>绕线转子异步电机转子变频串级调速系统</a:t>
            </a:r>
            <a:endParaRPr lang="zh-CN" altLang="en-US" sz="1600">
              <a:solidFill>
                <a:schemeClr val="tx1"/>
              </a:solidFill>
              <a:latin typeface="Times New Roman" pitchFamily="18" charset="0"/>
            </a:endParaRPr>
          </a:p>
        </p:txBody>
      </p:sp>
      <p:sp>
        <p:nvSpPr>
          <p:cNvPr id="59405"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10" action="ppaction://hlinksldjump"/>
              </a:rPr>
              <a:t>8.2</a:t>
            </a:r>
            <a:r>
              <a:rPr lang="zh-CN" altLang="zh-CN" sz="1600">
                <a:solidFill>
                  <a:schemeClr val="tx1"/>
                </a:solidFill>
                <a:hlinkClick r:id="rId10"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59406"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11" action="ppaction://hlinksldjump"/>
              </a:rPr>
              <a:t>8.1</a:t>
            </a:r>
            <a:r>
              <a:rPr lang="zh-CN" altLang="zh-CN" sz="1600">
                <a:solidFill>
                  <a:schemeClr val="tx1"/>
                </a:solidFill>
                <a:latin typeface="宋体" pitchFamily="2" charset="-122"/>
                <a:hlinkClick r:id="rId11" action="ppaction://hlinksldjump"/>
              </a:rPr>
              <a:t>绕线转子异步电机转子变频控制原理</a:t>
            </a:r>
            <a:endParaRPr lang="zh-CN" altLang="en-US" sz="1600">
              <a:solidFill>
                <a:schemeClr val="tx1"/>
              </a:solidFill>
              <a:latin typeface="宋体" pitchFamily="2" charset="-122"/>
            </a:endParaRPr>
          </a:p>
        </p:txBody>
      </p:sp>
      <p:sp>
        <p:nvSpPr>
          <p:cNvPr id="59407"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12" action="ppaction://hlinksldjump"/>
              </a:rPr>
              <a:t>8.4</a:t>
            </a:r>
            <a:r>
              <a:rPr lang="zh-CN" altLang="zh-CN" sz="1600">
                <a:solidFill>
                  <a:schemeClr val="tx1"/>
                </a:solidFill>
                <a:hlinkClick r:id="rId12"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30787">
                                            <p:txEl>
                                              <p:pRg st="0" end="0"/>
                                            </p:txEl>
                                          </p:spTgt>
                                        </p:tgtEl>
                                        <p:attrNameLst>
                                          <p:attrName>style.visibility</p:attrName>
                                        </p:attrNameLst>
                                      </p:cBhvr>
                                      <p:to>
                                        <p:strVal val="visible"/>
                                      </p:to>
                                    </p:set>
                                    <p:animEffect transition="in" filter="box(in)">
                                      <p:cBhvr>
                                        <p:cTn id="7" dur="500"/>
                                        <p:tgtEl>
                                          <p:spTgt spid="6307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78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sz="quarter"/>
          </p:nvPr>
        </p:nvSpPr>
        <p:spPr>
          <a:xfrm>
            <a:off x="2263775" y="987425"/>
            <a:ext cx="6227763" cy="623888"/>
          </a:xfrm>
          <a:solidFill>
            <a:srgbClr val="FDF9A9"/>
          </a:solidFill>
        </p:spPr>
        <p:txBody>
          <a:bodyPr/>
          <a:lstStyle/>
          <a:p>
            <a:pPr algn="ctr" eaLnBrk="1" hangingPunct="1"/>
            <a:r>
              <a:rPr lang="zh-CN" altLang="en-US" sz="2000" smtClean="0">
                <a:ea typeface="宋体" pitchFamily="2" charset="-122"/>
              </a:rPr>
              <a:t>转子整流电路是否发生强迫延迟导通现象的临界工作点即一区与二区的交接处：</a:t>
            </a:r>
            <a:r>
              <a:rPr lang="zh-CN" altLang="en-US" sz="2000" i="1" smtClean="0">
                <a:latin typeface="Times New Roman" pitchFamily="18" charset="0"/>
                <a:ea typeface="宋体" pitchFamily="2" charset="-122"/>
                <a:sym typeface="Symbol" pitchFamily="18" charset="2"/>
              </a:rPr>
              <a:t></a:t>
            </a:r>
            <a:r>
              <a:rPr lang="en-US" altLang="zh-CN" sz="2000" baseline="-25000" smtClean="0">
                <a:latin typeface="Times New Roman" pitchFamily="18" charset="0"/>
                <a:ea typeface="宋体" pitchFamily="2" charset="-122"/>
                <a:sym typeface="Symbol" pitchFamily="18" charset="2"/>
              </a:rPr>
              <a:t>p</a:t>
            </a:r>
            <a:r>
              <a:rPr lang="en-US" altLang="zh-CN" sz="2000" smtClean="0">
                <a:latin typeface="Times New Roman" pitchFamily="18" charset="0"/>
                <a:ea typeface="宋体" pitchFamily="2" charset="-122"/>
                <a:sym typeface="Symbol" pitchFamily="18" charset="2"/>
              </a:rPr>
              <a:t>=0</a:t>
            </a:r>
            <a:r>
              <a:rPr lang="en-US" altLang="zh-CN" sz="2000" baseline="30000" smtClean="0">
                <a:latin typeface="Times New Roman" pitchFamily="18" charset="0"/>
                <a:ea typeface="宋体" pitchFamily="2" charset="-122"/>
                <a:sym typeface="Symbol" pitchFamily="18" charset="2"/>
              </a:rPr>
              <a:t>0</a:t>
            </a:r>
            <a:r>
              <a:rPr lang="en-US" altLang="zh-CN" sz="2000" smtClean="0">
                <a:ea typeface="宋体" pitchFamily="2" charset="-122"/>
                <a:sym typeface="Symbol" pitchFamily="18" charset="2"/>
              </a:rPr>
              <a:t> </a:t>
            </a:r>
            <a:r>
              <a:rPr lang="zh-CN" altLang="en-US" sz="2000" smtClean="0">
                <a:ea typeface="宋体" pitchFamily="2" charset="-122"/>
                <a:sym typeface="Symbol" pitchFamily="18" charset="2"/>
              </a:rPr>
              <a:t>，</a:t>
            </a:r>
            <a:r>
              <a:rPr lang="zh-CN" altLang="en-US" sz="2000" i="1" smtClean="0">
                <a:ea typeface="宋体" pitchFamily="2" charset="-122"/>
                <a:sym typeface="Symbol" pitchFamily="18" charset="2"/>
              </a:rPr>
              <a:t></a:t>
            </a:r>
            <a:r>
              <a:rPr lang="zh-CN" altLang="en-US" sz="2000" smtClean="0">
                <a:latin typeface="Times New Roman" pitchFamily="18" charset="0"/>
                <a:ea typeface="宋体" pitchFamily="2" charset="-122"/>
                <a:sym typeface="Symbol" pitchFamily="18" charset="2"/>
              </a:rPr>
              <a:t> </a:t>
            </a:r>
            <a:r>
              <a:rPr lang="en-US" altLang="zh-CN" sz="2000" smtClean="0">
                <a:latin typeface="Times New Roman" pitchFamily="18" charset="0"/>
                <a:ea typeface="宋体" pitchFamily="2" charset="-122"/>
                <a:sym typeface="Symbol" pitchFamily="18" charset="2"/>
              </a:rPr>
              <a:t>=60</a:t>
            </a:r>
            <a:r>
              <a:rPr lang="en-US" altLang="zh-CN" sz="2000" baseline="30000" smtClean="0">
                <a:latin typeface="Times New Roman" pitchFamily="18" charset="0"/>
                <a:ea typeface="宋体" pitchFamily="2" charset="-122"/>
                <a:sym typeface="Symbol" pitchFamily="18" charset="2"/>
              </a:rPr>
              <a:t>0</a:t>
            </a:r>
            <a:r>
              <a:rPr lang="en-US" altLang="zh-CN" sz="2000" smtClean="0">
                <a:latin typeface="Times New Roman" pitchFamily="18" charset="0"/>
                <a:ea typeface="宋体" pitchFamily="2" charset="-122"/>
              </a:rPr>
              <a:t> </a:t>
            </a:r>
          </a:p>
        </p:txBody>
      </p:sp>
      <p:graphicFrame>
        <p:nvGraphicFramePr>
          <p:cNvPr id="60418" name="Object 3"/>
          <p:cNvGraphicFramePr>
            <a:graphicFrameLocks noGrp="1"/>
          </p:cNvGraphicFramePr>
          <p:nvPr>
            <p:ph sz="quarter" idx="1"/>
          </p:nvPr>
        </p:nvGraphicFramePr>
        <p:xfrm>
          <a:off x="3467100" y="1582738"/>
          <a:ext cx="5487988" cy="936625"/>
        </p:xfrm>
        <a:graphic>
          <a:graphicData uri="http://schemas.openxmlformats.org/presentationml/2006/ole">
            <p:oleObj spid="_x0000_s60418" r:id="rId3" imgW="2400300" imgH="457200" progId="">
              <p:embed/>
            </p:oleObj>
          </a:graphicData>
        </a:graphic>
      </p:graphicFrame>
      <p:graphicFrame>
        <p:nvGraphicFramePr>
          <p:cNvPr id="60419" name="Object 4"/>
          <p:cNvGraphicFramePr>
            <a:graphicFrameLocks noGrp="1"/>
          </p:cNvGraphicFramePr>
          <p:nvPr>
            <p:ph sz="quarter" idx="2"/>
          </p:nvPr>
        </p:nvGraphicFramePr>
        <p:xfrm>
          <a:off x="3511550" y="2316163"/>
          <a:ext cx="2865438" cy="1200150"/>
        </p:xfrm>
        <a:graphic>
          <a:graphicData uri="http://schemas.openxmlformats.org/presentationml/2006/ole">
            <p:oleObj spid="_x0000_s60419" r:id="rId4" imgW="1041400" imgH="457200" progId="">
              <p:embed/>
            </p:oleObj>
          </a:graphicData>
        </a:graphic>
      </p:graphicFrame>
      <p:graphicFrame>
        <p:nvGraphicFramePr>
          <p:cNvPr id="60420" name="Object 5"/>
          <p:cNvGraphicFramePr>
            <a:graphicFrameLocks noGrp="1"/>
          </p:cNvGraphicFramePr>
          <p:nvPr>
            <p:ph sz="quarter" idx="3"/>
          </p:nvPr>
        </p:nvGraphicFramePr>
        <p:xfrm>
          <a:off x="3546475" y="3371850"/>
          <a:ext cx="4514850" cy="1179513"/>
        </p:xfrm>
        <a:graphic>
          <a:graphicData uri="http://schemas.openxmlformats.org/presentationml/2006/ole">
            <p:oleObj spid="_x0000_s60420" r:id="rId5" imgW="2006600" imgH="469900" progId="">
              <p:embed/>
            </p:oleObj>
          </a:graphicData>
        </a:graphic>
      </p:graphicFrame>
      <p:sp>
        <p:nvSpPr>
          <p:cNvPr id="60421" name="Text Box 6"/>
          <p:cNvSpPr txBox="1">
            <a:spLocks noChangeArrowheads="1"/>
          </p:cNvSpPr>
          <p:nvPr/>
        </p:nvSpPr>
        <p:spPr bwMode="auto">
          <a:xfrm>
            <a:off x="1649413" y="2752725"/>
            <a:ext cx="1512887" cy="365125"/>
          </a:xfrm>
          <a:prstGeom prst="rect">
            <a:avLst/>
          </a:prstGeom>
          <a:noFill/>
          <a:ln w="9525">
            <a:noFill/>
            <a:miter lim="800000"/>
            <a:headEnd/>
            <a:tailEnd/>
          </a:ln>
        </p:spPr>
        <p:txBody>
          <a:bodyPr>
            <a:spAutoFit/>
          </a:bodyPr>
          <a:lstStyle/>
          <a:p>
            <a:pPr>
              <a:lnSpc>
                <a:spcPct val="100000"/>
              </a:lnSpc>
              <a:spcBef>
                <a:spcPct val="50000"/>
              </a:spcBef>
            </a:pPr>
            <a:r>
              <a:rPr lang="zh-CN" altLang="en-US" sz="1800">
                <a:solidFill>
                  <a:schemeClr val="tx1"/>
                </a:solidFill>
                <a:latin typeface="Tahoma" pitchFamily="34" charset="0"/>
              </a:rPr>
              <a:t>交接转矩</a:t>
            </a:r>
            <a:r>
              <a:rPr lang="en-US" altLang="zh-CN" sz="1800">
                <a:solidFill>
                  <a:schemeClr val="tx1"/>
                </a:solidFill>
                <a:latin typeface="Tahoma" pitchFamily="34" charset="0"/>
              </a:rPr>
              <a:t>:</a:t>
            </a:r>
          </a:p>
        </p:txBody>
      </p:sp>
      <p:graphicFrame>
        <p:nvGraphicFramePr>
          <p:cNvPr id="60422" name="Object 7"/>
          <p:cNvGraphicFramePr>
            <a:graphicFrameLocks noGrp="1"/>
          </p:cNvGraphicFramePr>
          <p:nvPr>
            <p:ph sz="quarter" idx="4"/>
          </p:nvPr>
        </p:nvGraphicFramePr>
        <p:xfrm>
          <a:off x="3402013" y="4398963"/>
          <a:ext cx="2730500" cy="1233487"/>
        </p:xfrm>
        <a:graphic>
          <a:graphicData uri="http://schemas.openxmlformats.org/presentationml/2006/ole">
            <p:oleObj spid="_x0000_s60422" r:id="rId6" imgW="838564" imgH="470104" progId="">
              <p:embed/>
            </p:oleObj>
          </a:graphicData>
        </a:graphic>
      </p:graphicFrame>
      <p:sp>
        <p:nvSpPr>
          <p:cNvPr id="60423" name="Text Box 8"/>
          <p:cNvSpPr txBox="1">
            <a:spLocks noChangeArrowheads="1"/>
          </p:cNvSpPr>
          <p:nvPr/>
        </p:nvSpPr>
        <p:spPr bwMode="auto">
          <a:xfrm>
            <a:off x="1671638" y="4852988"/>
            <a:ext cx="1512887" cy="366712"/>
          </a:xfrm>
          <a:prstGeom prst="rect">
            <a:avLst/>
          </a:prstGeom>
          <a:noFill/>
          <a:ln w="9525">
            <a:noFill/>
            <a:miter lim="800000"/>
            <a:headEnd/>
            <a:tailEnd/>
          </a:ln>
        </p:spPr>
        <p:txBody>
          <a:bodyPr>
            <a:spAutoFit/>
          </a:bodyPr>
          <a:lstStyle/>
          <a:p>
            <a:pPr>
              <a:lnSpc>
                <a:spcPct val="100000"/>
              </a:lnSpc>
              <a:spcBef>
                <a:spcPct val="50000"/>
              </a:spcBef>
            </a:pPr>
            <a:r>
              <a:rPr lang="zh-CN" altLang="en-US" sz="1800">
                <a:solidFill>
                  <a:schemeClr val="tx1"/>
                </a:solidFill>
                <a:latin typeface="Tahoma" pitchFamily="34" charset="0"/>
              </a:rPr>
              <a:t>交接电流</a:t>
            </a:r>
            <a:r>
              <a:rPr lang="en-US" altLang="zh-CN" sz="1800">
                <a:solidFill>
                  <a:schemeClr val="tx1"/>
                </a:solidFill>
                <a:latin typeface="Tahoma" pitchFamily="34" charset="0"/>
              </a:rPr>
              <a:t>:</a:t>
            </a:r>
          </a:p>
        </p:txBody>
      </p:sp>
      <p:sp>
        <p:nvSpPr>
          <p:cNvPr id="631817" name="Text Box 9"/>
          <p:cNvSpPr txBox="1">
            <a:spLocks noChangeArrowheads="1"/>
          </p:cNvSpPr>
          <p:nvPr/>
        </p:nvSpPr>
        <p:spPr bwMode="auto">
          <a:xfrm>
            <a:off x="1757363" y="5591175"/>
            <a:ext cx="6065837" cy="366713"/>
          </a:xfrm>
          <a:prstGeom prst="rect">
            <a:avLst/>
          </a:prstGeom>
          <a:noFill/>
          <a:ln w="9525">
            <a:noFill/>
            <a:miter lim="800000"/>
          </a:ln>
          <a:effectLst/>
        </p:spPr>
        <p:txBody>
          <a:bodyPr>
            <a:spAutoFit/>
          </a:bodyPr>
          <a:lstStyle/>
          <a:p>
            <a:pPr>
              <a:spcBef>
                <a:spcPct val="50000"/>
              </a:spcBef>
            </a:pPr>
            <a:r>
              <a:rPr lang="zh-CN" altLang="en-US" sz="1800">
                <a:solidFill>
                  <a:srgbClr val="A50021"/>
                </a:solidFill>
                <a:effectLst>
                  <a:outerShdw blurRad="38100" dist="38100" dir="2700000" algn="tl">
                    <a:srgbClr val="C0C0C0"/>
                  </a:outerShdw>
                </a:effectLst>
                <a:latin typeface="Tahoma" pitchFamily="34" charset="0"/>
              </a:rPr>
              <a:t>注意</a:t>
            </a:r>
            <a:r>
              <a:rPr lang="en-US" altLang="zh-CN" sz="1800">
                <a:solidFill>
                  <a:srgbClr val="A50021"/>
                </a:solidFill>
                <a:effectLst>
                  <a:outerShdw blurRad="38100" dist="38100" dir="2700000" algn="tl">
                    <a:srgbClr val="C0C0C0"/>
                  </a:outerShdw>
                </a:effectLst>
                <a:latin typeface="Tahoma" pitchFamily="34" charset="0"/>
              </a:rPr>
              <a:t>:  </a:t>
            </a:r>
            <a:r>
              <a:rPr lang="zh-CN" altLang="en-US" sz="1800">
                <a:solidFill>
                  <a:schemeClr val="tx1"/>
                </a:solidFill>
                <a:latin typeface="Tahoma" pitchFamily="34" charset="0"/>
              </a:rPr>
              <a:t>忽略定子电阻</a:t>
            </a:r>
            <a:r>
              <a:rPr lang="en-US" altLang="zh-CN" sz="1800">
                <a:solidFill>
                  <a:schemeClr val="tx1"/>
                </a:solidFill>
                <a:latin typeface="Tahoma" pitchFamily="34" charset="0"/>
              </a:rPr>
              <a:t>, </a:t>
            </a:r>
            <a:r>
              <a:rPr lang="zh-CN" altLang="en-US" sz="1800">
                <a:solidFill>
                  <a:srgbClr val="FF0000"/>
                </a:solidFill>
                <a:effectLst>
                  <a:outerShdw blurRad="38100" dist="38100" dir="2700000" algn="tl">
                    <a:srgbClr val="C0C0C0"/>
                  </a:outerShdw>
                </a:effectLst>
                <a:latin typeface="Tahoma" pitchFamily="34" charset="0"/>
              </a:rPr>
              <a:t>异步机固有特性上的最大转矩</a:t>
            </a:r>
            <a:r>
              <a:rPr lang="en-US" altLang="zh-CN" sz="1800">
                <a:solidFill>
                  <a:schemeClr val="tx1"/>
                </a:solidFill>
                <a:latin typeface="Tahoma" pitchFamily="34" charset="0"/>
              </a:rPr>
              <a:t>:</a:t>
            </a:r>
          </a:p>
        </p:txBody>
      </p:sp>
      <p:graphicFrame>
        <p:nvGraphicFramePr>
          <p:cNvPr id="60425" name="Object 10"/>
          <p:cNvGraphicFramePr>
            <a:graphicFrameLocks/>
          </p:cNvGraphicFramePr>
          <p:nvPr/>
        </p:nvGraphicFramePr>
        <p:xfrm>
          <a:off x="3363913" y="5916613"/>
          <a:ext cx="2092325" cy="941387"/>
        </p:xfrm>
        <a:graphic>
          <a:graphicData uri="http://schemas.openxmlformats.org/presentationml/2006/ole">
            <p:oleObj spid="_x0000_s60425" r:id="rId7" imgW="1016441" imgH="457399" progId="">
              <p:embed/>
            </p:oleObj>
          </a:graphicData>
        </a:graphic>
      </p:graphicFrame>
      <p:sp>
        <p:nvSpPr>
          <p:cNvPr id="60426" name="Text Box 46"/>
          <p:cNvSpPr txBox="1">
            <a:spLocks noChangeArrowheads="1"/>
          </p:cNvSpPr>
          <p:nvPr/>
        </p:nvSpPr>
        <p:spPr bwMode="auto">
          <a:xfrm>
            <a:off x="0" y="3575050"/>
            <a:ext cx="1670050"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8" action="ppaction://hlinksldjump"/>
              </a:rPr>
              <a:t>8.3</a:t>
            </a:r>
            <a:r>
              <a:rPr lang="zh-CN" altLang="zh-CN" sz="1600">
                <a:solidFill>
                  <a:schemeClr val="tx1"/>
                </a:solidFill>
                <a:hlinkClick r:id="rId8" action="ppaction://hlinksldjump"/>
              </a:rPr>
              <a:t>绕线转子异步电机转子变频串级调速系统</a:t>
            </a:r>
            <a:endParaRPr lang="zh-CN" altLang="en-US" sz="1600">
              <a:solidFill>
                <a:schemeClr val="tx1"/>
              </a:solidFill>
              <a:latin typeface="Times New Roman" pitchFamily="18" charset="0"/>
            </a:endParaRPr>
          </a:p>
        </p:txBody>
      </p:sp>
      <p:sp>
        <p:nvSpPr>
          <p:cNvPr id="60427"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9" action="ppaction://hlinksldjump"/>
              </a:rPr>
              <a:t>8.2</a:t>
            </a:r>
            <a:r>
              <a:rPr lang="zh-CN" altLang="zh-CN" sz="1600">
                <a:solidFill>
                  <a:schemeClr val="tx1"/>
                </a:solidFill>
                <a:hlinkClick r:id="rId9"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60428"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10" action="ppaction://hlinksldjump"/>
              </a:rPr>
              <a:t>8.1</a:t>
            </a:r>
            <a:r>
              <a:rPr lang="zh-CN" altLang="zh-CN" sz="1600">
                <a:solidFill>
                  <a:schemeClr val="tx1"/>
                </a:solidFill>
                <a:latin typeface="宋体" pitchFamily="2" charset="-122"/>
                <a:hlinkClick r:id="rId10" action="ppaction://hlinksldjump"/>
              </a:rPr>
              <a:t>绕线转子异步电机转子变频控制原理</a:t>
            </a:r>
            <a:endParaRPr lang="zh-CN" altLang="en-US" sz="1600">
              <a:solidFill>
                <a:schemeClr val="tx1"/>
              </a:solidFill>
              <a:latin typeface="宋体" pitchFamily="2" charset="-122"/>
            </a:endParaRPr>
          </a:p>
        </p:txBody>
      </p:sp>
      <p:sp>
        <p:nvSpPr>
          <p:cNvPr id="60429"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11" action="ppaction://hlinksldjump"/>
              </a:rPr>
              <a:t>8.4</a:t>
            </a:r>
            <a:r>
              <a:rPr lang="zh-CN" altLang="zh-CN" sz="1600">
                <a:solidFill>
                  <a:schemeClr val="tx1"/>
                </a:solidFill>
                <a:hlinkClick r:id="rId11"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a:xfrm>
            <a:off x="1768475" y="419100"/>
            <a:ext cx="6870700" cy="412750"/>
          </a:xfrm>
        </p:spPr>
        <p:txBody>
          <a:bodyPr/>
          <a:lstStyle/>
          <a:p>
            <a:pPr eaLnBrk="1" hangingPunct="1">
              <a:buClr>
                <a:schemeClr val="folHlink"/>
              </a:buClr>
              <a:buSzPct val="75000"/>
              <a:buFont typeface="Wingdings" panose="05000000000000000000" pitchFamily="2" charset="2"/>
              <a:buChar char="n"/>
              <a:defRPr/>
            </a:pPr>
            <a:r>
              <a:rPr lang="zh-CN" altLang="en-US" sz="2800" noProof="1">
                <a:effectLst>
                  <a:outerShdw blurRad="38100" dist="38100" dir="2700000">
                    <a:srgbClr val="C0C0C0"/>
                  </a:outerShdw>
                </a:effectLst>
                <a:latin typeface="Times New Roman" panose="02020603050405020304" pitchFamily="18" charset="0"/>
                <a:ea typeface="宋体" panose="02010600030101010101" pitchFamily="2" charset="-122"/>
              </a:rPr>
              <a:t> 几种最大转矩的关系和计算</a:t>
            </a:r>
          </a:p>
        </p:txBody>
      </p:sp>
      <p:sp>
        <p:nvSpPr>
          <p:cNvPr id="635907" name="Rectangle 3"/>
          <p:cNvSpPr>
            <a:spLocks noGrp="1" noChangeArrowheads="1"/>
          </p:cNvSpPr>
          <p:nvPr>
            <p:ph idx="1"/>
          </p:nvPr>
        </p:nvSpPr>
        <p:spPr>
          <a:xfrm>
            <a:off x="1671638" y="1076325"/>
            <a:ext cx="7472362" cy="1871663"/>
          </a:xfrm>
        </p:spPr>
        <p:txBody>
          <a:bodyPr/>
          <a:lstStyle/>
          <a:p>
            <a:pPr eaLnBrk="1" hangingPunct="1">
              <a:lnSpc>
                <a:spcPct val="110000"/>
              </a:lnSpc>
            </a:pPr>
            <a:r>
              <a:rPr lang="zh-CN" altLang="en-US" smtClean="0">
                <a:effectLst>
                  <a:outerShdw blurRad="38100" dist="38100" dir="2700000" algn="tl">
                    <a:srgbClr val="C0C0C0"/>
                  </a:outerShdw>
                </a:effectLst>
                <a:latin typeface="Times New Roman" pitchFamily="18" charset="0"/>
                <a:ea typeface="宋体" pitchFamily="2" charset="-122"/>
              </a:rPr>
              <a:t>       从异步电动机的铭牌数据可计算出额定转矩</a:t>
            </a:r>
            <a:r>
              <a:rPr lang="en-US" altLang="zh-CN" i="1" smtClean="0">
                <a:effectLst>
                  <a:outerShdw blurRad="38100" dist="38100" dir="2700000" algn="tl">
                    <a:srgbClr val="C0C0C0"/>
                  </a:outerShdw>
                </a:effectLst>
                <a:latin typeface="Times New Roman" pitchFamily="18" charset="0"/>
                <a:ea typeface="宋体" pitchFamily="2" charset="-122"/>
              </a:rPr>
              <a:t>T</a:t>
            </a:r>
            <a:r>
              <a:rPr lang="en-US" altLang="zh-CN" baseline="-25000" smtClean="0">
                <a:effectLst>
                  <a:outerShdw blurRad="38100" dist="38100" dir="2700000" algn="tl">
                    <a:srgbClr val="C0C0C0"/>
                  </a:outerShdw>
                </a:effectLst>
                <a:latin typeface="Times New Roman" pitchFamily="18" charset="0"/>
                <a:ea typeface="宋体" pitchFamily="2" charset="-122"/>
              </a:rPr>
              <a:t>eN</a:t>
            </a:r>
            <a:r>
              <a:rPr lang="zh-CN" altLang="en-US" smtClean="0">
                <a:effectLst>
                  <a:outerShdw blurRad="38100" dist="38100" dir="2700000" algn="tl">
                    <a:srgbClr val="C0C0C0"/>
                  </a:outerShdw>
                </a:effectLst>
                <a:latin typeface="Times New Roman" pitchFamily="18" charset="0"/>
                <a:ea typeface="宋体" pitchFamily="2" charset="-122"/>
              </a:rPr>
              <a:t>和正常运行时的最大转矩</a:t>
            </a:r>
            <a:r>
              <a:rPr lang="en-US" altLang="zh-CN" i="1" smtClean="0">
                <a:effectLst>
                  <a:outerShdw blurRad="38100" dist="38100" dir="2700000" algn="tl">
                    <a:srgbClr val="C0C0C0"/>
                  </a:outerShdw>
                </a:effectLst>
                <a:latin typeface="Times New Roman" pitchFamily="18" charset="0"/>
                <a:ea typeface="宋体" pitchFamily="2" charset="-122"/>
              </a:rPr>
              <a:t>T</a:t>
            </a:r>
            <a:r>
              <a:rPr lang="en-US" altLang="zh-CN" baseline="-25000" smtClean="0">
                <a:effectLst>
                  <a:outerShdw blurRad="38100" dist="38100" dir="2700000" algn="tl">
                    <a:srgbClr val="C0C0C0"/>
                  </a:outerShdw>
                </a:effectLst>
                <a:latin typeface="Times New Roman" pitchFamily="18" charset="0"/>
                <a:ea typeface="宋体" pitchFamily="2" charset="-122"/>
              </a:rPr>
              <a:t>em</a:t>
            </a:r>
            <a:r>
              <a:rPr lang="en-US" altLang="zh-CN" smtClean="0">
                <a:effectLst>
                  <a:outerShdw blurRad="38100" dist="38100" dir="2700000" algn="tl">
                    <a:srgbClr val="C0C0C0"/>
                  </a:outerShdw>
                </a:effectLst>
                <a:latin typeface="Times New Roman" pitchFamily="18" charset="0"/>
                <a:ea typeface="宋体" pitchFamily="2" charset="-122"/>
              </a:rPr>
              <a:t> </a:t>
            </a:r>
            <a:r>
              <a:rPr lang="zh-CN" altLang="en-US" smtClean="0">
                <a:effectLst>
                  <a:outerShdw blurRad="38100" dist="38100" dir="2700000" algn="tl">
                    <a:srgbClr val="C0C0C0"/>
                  </a:outerShdw>
                </a:effectLst>
                <a:latin typeface="Times New Roman" pitchFamily="18" charset="0"/>
                <a:ea typeface="宋体" pitchFamily="2" charset="-122"/>
              </a:rPr>
              <a:t>。</a:t>
            </a:r>
          </a:p>
          <a:p>
            <a:pPr eaLnBrk="1" hangingPunct="1">
              <a:lnSpc>
                <a:spcPct val="110000"/>
              </a:lnSpc>
            </a:pPr>
            <a:r>
              <a:rPr lang="zh-CN" altLang="en-US" smtClean="0">
                <a:effectLst>
                  <a:outerShdw blurRad="38100" dist="38100" dir="2700000" algn="tl">
                    <a:srgbClr val="C0C0C0"/>
                  </a:outerShdw>
                </a:effectLst>
                <a:latin typeface="Times New Roman" pitchFamily="18" charset="0"/>
                <a:ea typeface="宋体" pitchFamily="2" charset="-122"/>
              </a:rPr>
              <a:t>        对串级调速系统来说，有实用意义的是第一工作区的计算最大转矩 </a:t>
            </a:r>
            <a:r>
              <a:rPr lang="en-US" altLang="zh-CN" i="1" smtClean="0">
                <a:effectLst>
                  <a:outerShdw blurRad="38100" dist="38100" dir="2700000" algn="tl">
                    <a:srgbClr val="C0C0C0"/>
                  </a:outerShdw>
                </a:effectLst>
                <a:latin typeface="Times New Roman" pitchFamily="18" charset="0"/>
                <a:ea typeface="宋体" pitchFamily="2" charset="-122"/>
              </a:rPr>
              <a:t>T</a:t>
            </a:r>
            <a:r>
              <a:rPr lang="en-US" altLang="zh-CN" baseline="-25000" smtClean="0">
                <a:effectLst>
                  <a:outerShdw blurRad="38100" dist="38100" dir="2700000" algn="tl">
                    <a:srgbClr val="C0C0C0"/>
                  </a:outerShdw>
                </a:effectLst>
                <a:latin typeface="Times New Roman" pitchFamily="18" charset="0"/>
                <a:ea typeface="宋体" pitchFamily="2" charset="-122"/>
              </a:rPr>
              <a:t>e1m </a:t>
            </a:r>
            <a:r>
              <a:rPr lang="zh-CN" altLang="en-US" smtClean="0">
                <a:effectLst>
                  <a:outerShdw blurRad="38100" dist="38100" dir="2700000" algn="tl">
                    <a:srgbClr val="C0C0C0"/>
                  </a:outerShdw>
                </a:effectLst>
                <a:latin typeface="Times New Roman" pitchFamily="18" charset="0"/>
                <a:ea typeface="宋体" pitchFamily="2" charset="-122"/>
              </a:rPr>
              <a:t>和</a:t>
            </a:r>
            <a:r>
              <a:rPr lang="zh-CN" altLang="en-US" smtClean="0">
                <a:solidFill>
                  <a:schemeClr val="tx2"/>
                </a:solidFill>
                <a:effectLst>
                  <a:outerShdw blurRad="38100" dist="38100" dir="2700000" algn="tl">
                    <a:srgbClr val="C0C0C0"/>
                  </a:outerShdw>
                </a:effectLst>
                <a:latin typeface="Times New Roman" pitchFamily="18" charset="0"/>
                <a:ea typeface="宋体" pitchFamily="2" charset="-122"/>
              </a:rPr>
              <a:t>第二工作区真正的最大转矩 </a:t>
            </a:r>
            <a:r>
              <a:rPr lang="en-US" altLang="zh-CN" i="1" smtClean="0">
                <a:solidFill>
                  <a:schemeClr val="tx2"/>
                </a:solidFill>
                <a:effectLst>
                  <a:outerShdw blurRad="38100" dist="38100" dir="2700000" algn="tl">
                    <a:srgbClr val="C0C0C0"/>
                  </a:outerShdw>
                </a:effectLst>
                <a:latin typeface="Times New Roman" pitchFamily="18" charset="0"/>
                <a:ea typeface="宋体" pitchFamily="2" charset="-122"/>
              </a:rPr>
              <a:t>T</a:t>
            </a:r>
            <a:r>
              <a:rPr lang="en-US" altLang="zh-CN" baseline="-25000" smtClean="0">
                <a:solidFill>
                  <a:schemeClr val="tx2"/>
                </a:solidFill>
                <a:effectLst>
                  <a:outerShdw blurRad="38100" dist="38100" dir="2700000" algn="tl">
                    <a:srgbClr val="C0C0C0"/>
                  </a:outerShdw>
                </a:effectLst>
                <a:latin typeface="Times New Roman" pitchFamily="18" charset="0"/>
                <a:ea typeface="宋体" pitchFamily="2" charset="-122"/>
              </a:rPr>
              <a:t>e2m</a:t>
            </a:r>
            <a:r>
              <a:rPr lang="en-US" altLang="zh-CN" smtClean="0">
                <a:effectLst>
                  <a:outerShdw blurRad="38100" dist="38100" dir="2700000" algn="tl">
                    <a:srgbClr val="C0C0C0"/>
                  </a:outerShdw>
                </a:effectLst>
                <a:latin typeface="Times New Roman" pitchFamily="18" charset="0"/>
                <a:ea typeface="宋体" pitchFamily="2" charset="-122"/>
              </a:rPr>
              <a:t> </a:t>
            </a:r>
            <a:r>
              <a:rPr lang="zh-CN" altLang="en-US" smtClean="0">
                <a:effectLst>
                  <a:outerShdw blurRad="38100" dist="38100" dir="2700000" algn="tl">
                    <a:srgbClr val="C0C0C0"/>
                  </a:outerShdw>
                </a:effectLst>
                <a:latin typeface="Times New Roman" pitchFamily="18" charset="0"/>
                <a:ea typeface="宋体" pitchFamily="2" charset="-122"/>
              </a:rPr>
              <a:t>（可证明，</a:t>
            </a:r>
            <a:r>
              <a:rPr lang="en-US" altLang="zh-CN" i="1" smtClean="0">
                <a:effectLst>
                  <a:outerShdw blurRad="38100" dist="38100" dir="2700000" algn="tl">
                    <a:srgbClr val="C0C0C0"/>
                  </a:outerShdw>
                </a:effectLst>
                <a:latin typeface="Times New Roman" pitchFamily="18" charset="0"/>
                <a:ea typeface="宋体" pitchFamily="2" charset="-122"/>
              </a:rPr>
              <a:t>T</a:t>
            </a:r>
            <a:r>
              <a:rPr lang="en-US" altLang="zh-CN" baseline="-25000" smtClean="0">
                <a:effectLst>
                  <a:outerShdw blurRad="38100" dist="38100" dir="2700000" algn="tl">
                    <a:srgbClr val="C0C0C0"/>
                  </a:outerShdw>
                </a:effectLst>
                <a:latin typeface="Times New Roman" pitchFamily="18" charset="0"/>
                <a:ea typeface="宋体" pitchFamily="2" charset="-122"/>
              </a:rPr>
              <a:t>e2m </a:t>
            </a:r>
            <a:r>
              <a:rPr lang="zh-CN" altLang="en-US" smtClean="0">
                <a:effectLst>
                  <a:outerShdw blurRad="38100" dist="38100" dir="2700000" algn="tl">
                    <a:srgbClr val="C0C0C0"/>
                  </a:outerShdw>
                </a:effectLst>
                <a:latin typeface="Times New Roman" pitchFamily="18" charset="0"/>
                <a:ea typeface="宋体" pitchFamily="2" charset="-122"/>
              </a:rPr>
              <a:t>对应于</a:t>
            </a:r>
            <a:r>
              <a:rPr lang="zh-CN" altLang="en-US" i="1" smtClean="0">
                <a:effectLst>
                  <a:outerShdw blurRad="38100" dist="38100" dir="2700000" algn="tl">
                    <a:srgbClr val="C0C0C0"/>
                  </a:outerShdw>
                </a:effectLst>
                <a:latin typeface="Times New Roman" pitchFamily="18" charset="0"/>
                <a:ea typeface="宋体" pitchFamily="2" charset="-122"/>
                <a:sym typeface="Symbol" pitchFamily="18" charset="2"/>
              </a:rPr>
              <a:t></a:t>
            </a:r>
            <a:r>
              <a:rPr lang="en-US" altLang="zh-CN" baseline="-25000" smtClean="0">
                <a:effectLst>
                  <a:outerShdw blurRad="38100" dist="38100" dir="2700000" algn="tl">
                    <a:srgbClr val="C0C0C0"/>
                  </a:outerShdw>
                </a:effectLst>
                <a:latin typeface="Times New Roman" pitchFamily="18" charset="0"/>
                <a:ea typeface="宋体" pitchFamily="2" charset="-122"/>
                <a:sym typeface="Symbol" pitchFamily="18" charset="2"/>
              </a:rPr>
              <a:t>p</a:t>
            </a:r>
            <a:r>
              <a:rPr lang="en-US" altLang="zh-CN" smtClean="0">
                <a:effectLst>
                  <a:outerShdw blurRad="38100" dist="38100" dir="2700000" algn="tl">
                    <a:srgbClr val="C0C0C0"/>
                  </a:outerShdw>
                </a:effectLst>
                <a:latin typeface="Times New Roman" pitchFamily="18" charset="0"/>
                <a:ea typeface="宋体" pitchFamily="2" charset="-122"/>
                <a:sym typeface="Symbol" pitchFamily="18" charset="2"/>
              </a:rPr>
              <a:t>= 15°</a:t>
            </a:r>
            <a:r>
              <a:rPr lang="zh-CN" altLang="en-US" smtClean="0">
                <a:effectLst>
                  <a:outerShdw blurRad="38100" dist="38100" dir="2700000" algn="tl">
                    <a:srgbClr val="C0C0C0"/>
                  </a:outerShdw>
                </a:effectLst>
                <a:latin typeface="Times New Roman" pitchFamily="18" charset="0"/>
                <a:ea typeface="宋体" pitchFamily="2" charset="-122"/>
              </a:rPr>
              <a:t>）。还有第一、二工作区交界的转矩值，</a:t>
            </a:r>
            <a:r>
              <a:rPr lang="zh-CN" altLang="en-US" smtClean="0">
                <a:solidFill>
                  <a:schemeClr val="tx2"/>
                </a:solidFill>
                <a:effectLst>
                  <a:outerShdw blurRad="38100" dist="38100" dir="2700000" algn="tl">
                    <a:srgbClr val="C0C0C0"/>
                  </a:outerShdw>
                </a:effectLst>
                <a:latin typeface="Times New Roman" pitchFamily="18" charset="0"/>
                <a:ea typeface="宋体" pitchFamily="2" charset="-122"/>
              </a:rPr>
              <a:t>称作交接转矩 </a:t>
            </a:r>
            <a:r>
              <a:rPr lang="en-US" altLang="zh-CN" i="1" smtClean="0">
                <a:solidFill>
                  <a:schemeClr val="tx2"/>
                </a:solidFill>
                <a:effectLst>
                  <a:outerShdw blurRad="38100" dist="38100" dir="2700000" algn="tl">
                    <a:srgbClr val="C0C0C0"/>
                  </a:outerShdw>
                </a:effectLst>
                <a:latin typeface="Times New Roman" pitchFamily="18" charset="0"/>
                <a:ea typeface="宋体" pitchFamily="2" charset="-122"/>
              </a:rPr>
              <a:t>T</a:t>
            </a:r>
            <a:r>
              <a:rPr lang="en-US" altLang="zh-CN" baseline="-25000" smtClean="0">
                <a:solidFill>
                  <a:schemeClr val="tx2"/>
                </a:solidFill>
                <a:effectLst>
                  <a:outerShdw blurRad="38100" dist="38100" dir="2700000" algn="tl">
                    <a:srgbClr val="C0C0C0"/>
                  </a:outerShdw>
                </a:effectLst>
                <a:latin typeface="Times New Roman" pitchFamily="18" charset="0"/>
                <a:ea typeface="宋体" pitchFamily="2" charset="-122"/>
              </a:rPr>
              <a:t>e1-2</a:t>
            </a:r>
            <a:r>
              <a:rPr lang="en-US" altLang="zh-CN" baseline="-25000" smtClean="0">
                <a:effectLst>
                  <a:outerShdw blurRad="38100" dist="38100" dir="2700000" algn="tl">
                    <a:srgbClr val="C0C0C0"/>
                  </a:outerShdw>
                </a:effectLst>
                <a:latin typeface="Times New Roman" pitchFamily="18" charset="0"/>
                <a:ea typeface="宋体" pitchFamily="2" charset="-122"/>
              </a:rPr>
              <a:t> </a:t>
            </a:r>
            <a:r>
              <a:rPr lang="zh-CN" altLang="en-US" smtClean="0">
                <a:effectLst>
                  <a:outerShdw blurRad="38100" dist="38100" dir="2700000" algn="tl">
                    <a:srgbClr val="C0C0C0"/>
                  </a:outerShdw>
                </a:effectLst>
                <a:latin typeface="Times New Roman" pitchFamily="18" charset="0"/>
                <a:ea typeface="宋体" pitchFamily="2" charset="-122"/>
              </a:rPr>
              <a:t>。 </a:t>
            </a:r>
          </a:p>
        </p:txBody>
      </p:sp>
      <p:pic>
        <p:nvPicPr>
          <p:cNvPr id="61443" name="Picture 4"/>
          <p:cNvPicPr>
            <a:picLocks noChangeAspect="1" noChangeArrowheads="1"/>
          </p:cNvPicPr>
          <p:nvPr/>
        </p:nvPicPr>
        <p:blipFill>
          <a:blip r:embed="rId2" cstate="print"/>
          <a:srcRect/>
          <a:stretch>
            <a:fillRect/>
          </a:stretch>
        </p:blipFill>
        <p:spPr bwMode="auto">
          <a:xfrm>
            <a:off x="1809750" y="3236913"/>
            <a:ext cx="3133725" cy="3276600"/>
          </a:xfrm>
          <a:prstGeom prst="rect">
            <a:avLst/>
          </a:prstGeom>
          <a:noFill/>
          <a:ln w="9525">
            <a:noFill/>
            <a:miter lim="800000"/>
            <a:headEnd/>
            <a:tailEnd/>
          </a:ln>
        </p:spPr>
      </p:pic>
      <p:sp>
        <p:nvSpPr>
          <p:cNvPr id="635909" name="Rectangle 5"/>
          <p:cNvSpPr>
            <a:spLocks noChangeArrowheads="1"/>
          </p:cNvSpPr>
          <p:nvPr/>
        </p:nvSpPr>
        <p:spPr bwMode="auto">
          <a:xfrm>
            <a:off x="4895850" y="3321050"/>
            <a:ext cx="4248150" cy="3097213"/>
          </a:xfrm>
          <a:prstGeom prst="rect">
            <a:avLst/>
          </a:prstGeom>
          <a:noFill/>
          <a:ln w="9525">
            <a:noFill/>
            <a:miter lim="800000"/>
          </a:ln>
        </p:spPr>
        <p:txBody>
          <a:bodyPr/>
          <a:lstStyle/>
          <a:p>
            <a:pPr>
              <a:buClr>
                <a:srgbClr val="FF9933"/>
              </a:buClr>
            </a:pPr>
            <a:r>
              <a:rPr lang="zh-CN" altLang="en-US" sz="2000">
                <a:solidFill>
                  <a:schemeClr val="tx1"/>
                </a:solidFill>
                <a:effectLst>
                  <a:outerShdw blurRad="38100" dist="38100" dir="2700000" algn="tl">
                    <a:srgbClr val="C0C0C0"/>
                  </a:outerShdw>
                </a:effectLst>
                <a:latin typeface="Times New Roman" pitchFamily="18" charset="0"/>
              </a:rPr>
              <a:t>        式</a:t>
            </a:r>
            <a:r>
              <a:rPr lang="zh-CN" altLang="en-US" sz="2000">
                <a:solidFill>
                  <a:srgbClr val="FF0000"/>
                </a:solidFill>
                <a:effectLst>
                  <a:outerShdw blurRad="38100" dist="38100" dir="2700000" algn="tl">
                    <a:srgbClr val="C0C0C0"/>
                  </a:outerShdw>
                </a:effectLst>
                <a:latin typeface="Times New Roman" pitchFamily="18" charset="0"/>
              </a:rPr>
              <a:t>（</a:t>
            </a:r>
            <a:r>
              <a:rPr lang="en-US" altLang="zh-CN" sz="2000">
                <a:solidFill>
                  <a:srgbClr val="FF0000"/>
                </a:solidFill>
                <a:effectLst>
                  <a:outerShdw blurRad="38100" dist="38100" dir="2700000" algn="tl">
                    <a:srgbClr val="C0C0C0"/>
                  </a:outerShdw>
                </a:effectLst>
                <a:latin typeface="Times New Roman" pitchFamily="18" charset="0"/>
              </a:rPr>
              <a:t>7-26</a:t>
            </a:r>
            <a:r>
              <a:rPr lang="zh-CN" altLang="en-US" sz="2000">
                <a:solidFill>
                  <a:srgbClr val="FF0000"/>
                </a:solidFill>
                <a:effectLst>
                  <a:outerShdw blurRad="38100" dist="38100" dir="2700000" algn="tl">
                    <a:srgbClr val="C0C0C0"/>
                  </a:outerShdw>
                </a:effectLst>
                <a:latin typeface="Times New Roman" pitchFamily="18" charset="0"/>
              </a:rPr>
              <a:t>）</a:t>
            </a:r>
            <a:r>
              <a:rPr lang="zh-CN" altLang="en-US" sz="2000">
                <a:solidFill>
                  <a:schemeClr val="tx1"/>
                </a:solidFill>
                <a:effectLst>
                  <a:outerShdw blurRad="38100" dist="38100" dir="2700000" algn="tl">
                    <a:srgbClr val="C0C0C0"/>
                  </a:outerShdw>
                </a:effectLst>
                <a:latin typeface="Times New Roman" pitchFamily="18" charset="0"/>
              </a:rPr>
              <a:t>说明，</a:t>
            </a:r>
            <a:r>
              <a:rPr lang="zh-CN" altLang="en-US" sz="2000">
                <a:solidFill>
                  <a:schemeClr val="tx2"/>
                </a:solidFill>
                <a:effectLst>
                  <a:outerShdw blurRad="38100" dist="38100" dir="2700000" algn="tl">
                    <a:srgbClr val="C0C0C0"/>
                  </a:outerShdw>
                </a:effectLst>
                <a:latin typeface="Times New Roman" pitchFamily="18" charset="0"/>
              </a:rPr>
              <a:t>异步电动机串级调速时所能产生的最大转矩比正常接线时减少了</a:t>
            </a:r>
            <a:r>
              <a:rPr lang="en-US" altLang="zh-CN" sz="2000">
                <a:solidFill>
                  <a:schemeClr val="tx2"/>
                </a:solidFill>
                <a:effectLst>
                  <a:outerShdw blurRad="38100" dist="38100" dir="2700000" algn="tl">
                    <a:srgbClr val="C0C0C0"/>
                  </a:outerShdw>
                </a:effectLst>
                <a:latin typeface="Times New Roman" pitchFamily="18" charset="0"/>
              </a:rPr>
              <a:t>17.3%</a:t>
            </a:r>
            <a:r>
              <a:rPr lang="zh-CN" altLang="en-US" sz="2000">
                <a:solidFill>
                  <a:schemeClr val="tx1"/>
                </a:solidFill>
                <a:effectLst>
                  <a:outerShdw blurRad="38100" dist="38100" dir="2700000" algn="tl">
                    <a:srgbClr val="C0C0C0"/>
                  </a:outerShdw>
                </a:effectLst>
                <a:latin typeface="Times New Roman" pitchFamily="18" charset="0"/>
              </a:rPr>
              <a:t>，这在选用电机时必须注意。</a:t>
            </a:r>
          </a:p>
          <a:p>
            <a:pPr>
              <a:buClr>
                <a:srgbClr val="FF9933"/>
              </a:buClr>
            </a:pPr>
            <a:r>
              <a:rPr lang="zh-CN" altLang="en-US" sz="2000">
                <a:solidFill>
                  <a:schemeClr val="tx1"/>
                </a:solidFill>
                <a:effectLst>
                  <a:outerShdw blurRad="38100" dist="38100" dir="2700000" algn="tl">
                    <a:srgbClr val="C0C0C0"/>
                  </a:outerShdw>
                </a:effectLst>
                <a:latin typeface="Times New Roman" pitchFamily="18" charset="0"/>
              </a:rPr>
              <a:t>       式</a:t>
            </a:r>
            <a:r>
              <a:rPr lang="zh-CN" altLang="en-US" sz="2000">
                <a:solidFill>
                  <a:srgbClr val="0000CC"/>
                </a:solidFill>
                <a:effectLst>
                  <a:outerShdw blurRad="38100" dist="38100" dir="2700000" algn="tl">
                    <a:srgbClr val="C0C0C0"/>
                  </a:outerShdw>
                </a:effectLst>
                <a:latin typeface="Times New Roman" pitchFamily="18" charset="0"/>
              </a:rPr>
              <a:t>（</a:t>
            </a:r>
            <a:r>
              <a:rPr lang="en-US" altLang="zh-CN" sz="2000">
                <a:solidFill>
                  <a:srgbClr val="0000CC"/>
                </a:solidFill>
                <a:effectLst>
                  <a:outerShdw blurRad="38100" dist="38100" dir="2700000" algn="tl">
                    <a:srgbClr val="C0C0C0"/>
                  </a:outerShdw>
                </a:effectLst>
                <a:latin typeface="Times New Roman" pitchFamily="18" charset="0"/>
              </a:rPr>
              <a:t>7-27</a:t>
            </a:r>
            <a:r>
              <a:rPr lang="zh-CN" altLang="en-US" sz="2000">
                <a:solidFill>
                  <a:srgbClr val="0000CC"/>
                </a:solidFill>
                <a:effectLst>
                  <a:outerShdw blurRad="38100" dist="38100" dir="2700000" algn="tl">
                    <a:srgbClr val="C0C0C0"/>
                  </a:outerShdw>
                </a:effectLst>
                <a:latin typeface="Times New Roman" pitchFamily="18" charset="0"/>
              </a:rPr>
              <a:t>）</a:t>
            </a:r>
            <a:r>
              <a:rPr lang="zh-CN" altLang="en-US" sz="2000">
                <a:solidFill>
                  <a:schemeClr val="tx1"/>
                </a:solidFill>
                <a:effectLst>
                  <a:outerShdw blurRad="38100" dist="38100" dir="2700000" algn="tl">
                    <a:srgbClr val="C0C0C0"/>
                  </a:outerShdw>
                </a:effectLst>
                <a:latin typeface="Times New Roman" pitchFamily="18" charset="0"/>
              </a:rPr>
              <a:t>说明，</a:t>
            </a:r>
            <a:r>
              <a:rPr lang="en-US" altLang="zh-CN" sz="2000" i="1">
                <a:solidFill>
                  <a:schemeClr val="tx1"/>
                </a:solidFill>
                <a:effectLst>
                  <a:outerShdw blurRad="38100" dist="38100" dir="2700000" algn="tl">
                    <a:srgbClr val="C0C0C0"/>
                  </a:outerShdw>
                </a:effectLst>
                <a:latin typeface="Times New Roman" pitchFamily="18" charset="0"/>
              </a:rPr>
              <a:t>T</a:t>
            </a:r>
            <a:r>
              <a:rPr lang="en-US" altLang="zh-CN" sz="2000" baseline="-25000">
                <a:solidFill>
                  <a:schemeClr val="tx1"/>
                </a:solidFill>
                <a:effectLst>
                  <a:outerShdw blurRad="38100" dist="38100" dir="2700000" algn="tl">
                    <a:srgbClr val="C0C0C0"/>
                  </a:outerShdw>
                </a:effectLst>
                <a:latin typeface="Times New Roman" pitchFamily="18" charset="0"/>
              </a:rPr>
              <a:t>e1-2 </a:t>
            </a:r>
            <a:r>
              <a:rPr lang="en-US" altLang="zh-CN" sz="2000">
                <a:solidFill>
                  <a:schemeClr val="tx1"/>
                </a:solidFill>
                <a:effectLst>
                  <a:outerShdw blurRad="38100" dist="38100" dir="2700000" algn="tl">
                    <a:srgbClr val="C0C0C0"/>
                  </a:outerShdw>
                </a:effectLst>
                <a:latin typeface="Times New Roman" pitchFamily="18" charset="0"/>
              </a:rPr>
              <a:t>= 0.716 </a:t>
            </a:r>
            <a:r>
              <a:rPr lang="en-US" altLang="zh-CN" sz="2000" i="1">
                <a:solidFill>
                  <a:schemeClr val="tx1"/>
                </a:solidFill>
                <a:effectLst>
                  <a:outerShdw blurRad="38100" dist="38100" dir="2700000" algn="tl">
                    <a:srgbClr val="C0C0C0"/>
                  </a:outerShdw>
                </a:effectLst>
                <a:latin typeface="Times New Roman" pitchFamily="18" charset="0"/>
              </a:rPr>
              <a:t>T</a:t>
            </a:r>
            <a:r>
              <a:rPr lang="en-US" altLang="zh-CN" sz="2000" baseline="-25000">
                <a:solidFill>
                  <a:schemeClr val="tx1"/>
                </a:solidFill>
                <a:effectLst>
                  <a:outerShdw blurRad="38100" dist="38100" dir="2700000" algn="tl">
                    <a:srgbClr val="C0C0C0"/>
                  </a:outerShdw>
                </a:effectLst>
                <a:latin typeface="Times New Roman" pitchFamily="18" charset="0"/>
              </a:rPr>
              <a:t>em</a:t>
            </a:r>
            <a:r>
              <a:rPr lang="zh-CN" altLang="en-US" sz="2000">
                <a:solidFill>
                  <a:schemeClr val="tx1"/>
                </a:solidFill>
                <a:effectLst>
                  <a:outerShdw blurRad="38100" dist="38100" dir="2700000" algn="tl">
                    <a:srgbClr val="C0C0C0"/>
                  </a:outerShdw>
                </a:effectLst>
                <a:latin typeface="Times New Roman" pitchFamily="18" charset="0"/>
              </a:rPr>
              <a:t>，而异步电动机的转矩过载能力一般大于</a:t>
            </a:r>
            <a:r>
              <a:rPr lang="en-US" altLang="zh-CN" sz="2000">
                <a:solidFill>
                  <a:schemeClr val="tx1"/>
                </a:solidFill>
                <a:effectLst>
                  <a:outerShdw blurRad="38100" dist="38100" dir="2700000" algn="tl">
                    <a:srgbClr val="C0C0C0"/>
                  </a:outerShdw>
                </a:effectLst>
                <a:latin typeface="Times New Roman" pitchFamily="18" charset="0"/>
              </a:rPr>
              <a:t>2</a:t>
            </a:r>
            <a:r>
              <a:rPr lang="zh-CN" altLang="en-US" sz="2000">
                <a:solidFill>
                  <a:schemeClr val="tx1"/>
                </a:solidFill>
                <a:effectLst>
                  <a:outerShdw blurRad="38100" dist="38100" dir="2700000" algn="tl">
                    <a:srgbClr val="C0C0C0"/>
                  </a:outerShdw>
                </a:effectLst>
                <a:latin typeface="Times New Roman" pitchFamily="18" charset="0"/>
              </a:rPr>
              <a:t>，即</a:t>
            </a:r>
            <a:r>
              <a:rPr lang="en-US" altLang="zh-CN" sz="2000">
                <a:solidFill>
                  <a:schemeClr val="tx1"/>
                </a:solidFill>
                <a:effectLst>
                  <a:outerShdw blurRad="38100" dist="38100" dir="2700000" algn="tl">
                    <a:srgbClr val="C0C0C0"/>
                  </a:outerShdw>
                </a:effectLst>
                <a:latin typeface="Times New Roman" pitchFamily="18" charset="0"/>
              </a:rPr>
              <a:t>T</a:t>
            </a:r>
            <a:r>
              <a:rPr lang="en-US" altLang="zh-CN" sz="2000" baseline="-25000">
                <a:solidFill>
                  <a:schemeClr val="tx1"/>
                </a:solidFill>
                <a:effectLst>
                  <a:outerShdw blurRad="38100" dist="38100" dir="2700000" algn="tl">
                    <a:srgbClr val="C0C0C0"/>
                  </a:outerShdw>
                </a:effectLst>
                <a:latin typeface="Times New Roman" pitchFamily="18" charset="0"/>
              </a:rPr>
              <a:t>em </a:t>
            </a:r>
            <a:r>
              <a:rPr lang="en-US" altLang="zh-CN" sz="2000">
                <a:solidFill>
                  <a:schemeClr val="tx1"/>
                </a:solidFill>
                <a:effectLst>
                  <a:outerShdw blurRad="38100" dist="38100" dir="2700000" algn="tl">
                    <a:srgbClr val="C0C0C0"/>
                  </a:outerShdw>
                </a:effectLst>
                <a:latin typeface="Times New Roman" pitchFamily="18" charset="0"/>
              </a:rPr>
              <a:t>≥ 2T</a:t>
            </a:r>
            <a:r>
              <a:rPr lang="en-US" altLang="zh-CN" sz="2000" baseline="-25000">
                <a:solidFill>
                  <a:schemeClr val="tx1"/>
                </a:solidFill>
                <a:effectLst>
                  <a:outerShdw blurRad="38100" dist="38100" dir="2700000" algn="tl">
                    <a:srgbClr val="C0C0C0"/>
                  </a:outerShdw>
                </a:effectLst>
                <a:latin typeface="Times New Roman" pitchFamily="18" charset="0"/>
              </a:rPr>
              <a:t>eN</a:t>
            </a:r>
            <a:r>
              <a:rPr lang="zh-CN" altLang="en-US" sz="2000">
                <a:solidFill>
                  <a:schemeClr val="tx1"/>
                </a:solidFill>
                <a:effectLst>
                  <a:outerShdw blurRad="38100" dist="38100" dir="2700000" algn="tl">
                    <a:srgbClr val="C0C0C0"/>
                  </a:outerShdw>
                </a:effectLst>
                <a:latin typeface="Times New Roman" pitchFamily="18" charset="0"/>
              </a:rPr>
              <a:t>，所以</a:t>
            </a:r>
            <a:r>
              <a:rPr lang="zh-CN" altLang="en-US" sz="2000">
                <a:solidFill>
                  <a:schemeClr val="tx2"/>
                </a:solidFill>
                <a:effectLst>
                  <a:outerShdw blurRad="38100" dist="38100" dir="2700000" algn="tl">
                    <a:srgbClr val="C0C0C0"/>
                  </a:outerShdw>
                </a:effectLst>
                <a:latin typeface="Times New Roman" pitchFamily="18" charset="0"/>
              </a:rPr>
              <a:t>当电动机在额定负载下工作时，还是处于第一工作区</a:t>
            </a:r>
            <a:r>
              <a:rPr lang="zh-CN" altLang="en-US" sz="2000">
                <a:solidFill>
                  <a:schemeClr val="tx1"/>
                </a:solidFill>
                <a:effectLst>
                  <a:outerShdw blurRad="38100" dist="38100" dir="2700000" algn="tl">
                    <a:srgbClr val="C0C0C0"/>
                  </a:outerShdw>
                </a:effectLst>
                <a:latin typeface="Times New Roman" pitchFamily="18" charset="0"/>
              </a:rPr>
              <a:t>。 </a:t>
            </a:r>
          </a:p>
        </p:txBody>
      </p:sp>
      <p:sp>
        <p:nvSpPr>
          <p:cNvPr id="61445" name="Text Box 46"/>
          <p:cNvSpPr txBox="1">
            <a:spLocks noChangeArrowheads="1"/>
          </p:cNvSpPr>
          <p:nvPr/>
        </p:nvSpPr>
        <p:spPr bwMode="auto">
          <a:xfrm>
            <a:off x="0" y="3575050"/>
            <a:ext cx="1670050"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3" action="ppaction://hlinksldjump"/>
              </a:rPr>
              <a:t>8.3</a:t>
            </a:r>
            <a:r>
              <a:rPr lang="zh-CN" altLang="zh-CN" sz="1600">
                <a:solidFill>
                  <a:schemeClr val="tx1"/>
                </a:solidFill>
                <a:hlinkClick r:id="rId3" action="ppaction://hlinksldjump"/>
              </a:rPr>
              <a:t>绕线转子异步电机转子变频串级调速系统</a:t>
            </a:r>
            <a:endParaRPr lang="zh-CN" altLang="en-US" sz="1600">
              <a:solidFill>
                <a:schemeClr val="tx1"/>
              </a:solidFill>
              <a:latin typeface="Times New Roman" pitchFamily="18" charset="0"/>
            </a:endParaRPr>
          </a:p>
        </p:txBody>
      </p:sp>
      <p:sp>
        <p:nvSpPr>
          <p:cNvPr id="61446"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4" action="ppaction://hlinksldjump"/>
              </a:rPr>
              <a:t>8.2</a:t>
            </a:r>
            <a:r>
              <a:rPr lang="zh-CN" altLang="zh-CN" sz="1600">
                <a:solidFill>
                  <a:schemeClr val="tx1"/>
                </a:solidFill>
                <a:hlinkClick r:id="rId4"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61447"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5" action="ppaction://hlinksldjump"/>
              </a:rPr>
              <a:t>8.1</a:t>
            </a:r>
            <a:r>
              <a:rPr lang="zh-CN" altLang="zh-CN" sz="1600">
                <a:solidFill>
                  <a:schemeClr val="tx1"/>
                </a:solidFill>
                <a:latin typeface="宋体" pitchFamily="2" charset="-122"/>
                <a:hlinkClick r:id="rId5" action="ppaction://hlinksldjump"/>
              </a:rPr>
              <a:t>绕线转子异步电机转子变频控制原理</a:t>
            </a:r>
            <a:endParaRPr lang="zh-CN" altLang="en-US" sz="1600">
              <a:solidFill>
                <a:schemeClr val="tx1"/>
              </a:solidFill>
              <a:latin typeface="宋体" pitchFamily="2" charset="-122"/>
            </a:endParaRPr>
          </a:p>
        </p:txBody>
      </p:sp>
      <p:sp>
        <p:nvSpPr>
          <p:cNvPr id="61448"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6" action="ppaction://hlinksldjump"/>
              </a:rPr>
              <a:t>8.4</a:t>
            </a:r>
            <a:r>
              <a:rPr lang="zh-CN" altLang="zh-CN" sz="1600">
                <a:solidFill>
                  <a:schemeClr val="tx1"/>
                </a:solidFill>
                <a:hlinkClick r:id="rId6"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35907">
                                            <p:txEl>
                                              <p:pRg st="0" end="0"/>
                                            </p:txEl>
                                          </p:spTgt>
                                        </p:tgtEl>
                                        <p:attrNameLst>
                                          <p:attrName>style.visibility</p:attrName>
                                        </p:attrNameLst>
                                      </p:cBhvr>
                                      <p:to>
                                        <p:strVal val="visible"/>
                                      </p:to>
                                    </p:set>
                                    <p:anim calcmode="lin" valueType="num">
                                      <p:cBhvr>
                                        <p:cTn id="7" dur="500" fill="hold"/>
                                        <p:tgtEl>
                                          <p:spTgt spid="63590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35907">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635907">
                                            <p:txEl>
                                              <p:pRg st="1" end="1"/>
                                            </p:txEl>
                                          </p:spTgt>
                                        </p:tgtEl>
                                        <p:attrNameLst>
                                          <p:attrName>style.visibility</p:attrName>
                                        </p:attrNameLst>
                                      </p:cBhvr>
                                      <p:to>
                                        <p:strVal val="visible"/>
                                      </p:to>
                                    </p:set>
                                    <p:anim calcmode="lin" valueType="num">
                                      <p:cBhvr>
                                        <p:cTn id="13" dur="500" fill="hold"/>
                                        <p:tgtEl>
                                          <p:spTgt spid="635907">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635907">
                                            <p:txEl>
                                              <p:pRg st="1" end="1"/>
                                            </p:txEl>
                                          </p:spTgt>
                                        </p:tgtEl>
                                        <p:attrNameLst>
                                          <p:attrName>ppt_h</p:attrName>
                                        </p:attrNameLst>
                                      </p:cBhvr>
                                      <p:tavLst>
                                        <p:tav tm="0">
                                          <p:val>
                                            <p:fltVal val="0"/>
                                          </p:val>
                                        </p:tav>
                                        <p:tav tm="100000">
                                          <p:val>
                                            <p:strVal val="#ppt_h"/>
                                          </p:val>
                                        </p:tav>
                                      </p:tavLst>
                                    </p:anim>
                                  </p:childTnLst>
                                </p:cTn>
                              </p:par>
                            </p:childTnLst>
                          </p:cTn>
                        </p:par>
                        <p:par>
                          <p:cTn id="15" fill="hold">
                            <p:stCondLst>
                              <p:cond delay="500"/>
                            </p:stCondLst>
                            <p:childTnLst>
                              <p:par>
                                <p:cTn id="16" presetID="52" presetClass="entr" presetSubtype="0" fill="hold" grpId="0" nodeType="afterEffect">
                                  <p:stCondLst>
                                    <p:cond delay="0"/>
                                  </p:stCondLst>
                                  <p:childTnLst>
                                    <p:set>
                                      <p:cBhvr>
                                        <p:cTn id="17" dur="1" fill="hold">
                                          <p:stCondLst>
                                            <p:cond delay="0"/>
                                          </p:stCondLst>
                                        </p:cTn>
                                        <p:tgtEl>
                                          <p:spTgt spid="635909">
                                            <p:txEl>
                                              <p:pRg st="1" end="1"/>
                                            </p:txEl>
                                          </p:spTgt>
                                        </p:tgtEl>
                                        <p:attrNameLst>
                                          <p:attrName>style.visibility</p:attrName>
                                        </p:attrNameLst>
                                      </p:cBhvr>
                                      <p:to>
                                        <p:strVal val="visible"/>
                                      </p:to>
                                    </p:set>
                                    <p:animScale>
                                      <p:cBhvr>
                                        <p:cTn id="18" dur="1000" decel="50000" fill="hold">
                                          <p:stCondLst>
                                            <p:cond delay="0"/>
                                          </p:stCondLst>
                                        </p:cTn>
                                        <p:tgtEl>
                                          <p:spTgt spid="635909">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9" dur="1000" decel="50000" fill="hold">
                                          <p:stCondLst>
                                            <p:cond delay="0"/>
                                          </p:stCondLst>
                                        </p:cTn>
                                        <p:tgtEl>
                                          <p:spTgt spid="635909">
                                            <p:txEl>
                                              <p:pRg st="1" end="1"/>
                                            </p:txEl>
                                          </p:spTgt>
                                        </p:tgtEl>
                                        <p:attrNameLst>
                                          <p:attrName>ppt_x,ppt_y</p:attrName>
                                        </p:attrNameLst>
                                      </p:cBhvr>
                                      <p:rCtr x="0" y="0"/>
                                    </p:animMotion>
                                    <p:animEffect transition="in" filter="fade">
                                      <p:cBhvr>
                                        <p:cTn id="20" dur="1000"/>
                                        <p:tgtEl>
                                          <p:spTgt spid="63590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07" grpId="0" build="p"/>
      <p:bldP spid="635909"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idx="1"/>
          </p:nvPr>
        </p:nvSpPr>
        <p:spPr>
          <a:xfrm>
            <a:off x="1828800" y="998538"/>
            <a:ext cx="6989763" cy="4375150"/>
          </a:xfrm>
        </p:spPr>
        <p:txBody>
          <a:bodyPr/>
          <a:lstStyle/>
          <a:p>
            <a:pPr algn="just" eaLnBrk="1" hangingPunct="1">
              <a:spcBef>
                <a:spcPts val="1800"/>
              </a:spcBef>
            </a:pPr>
            <a:r>
              <a:rPr lang="zh-CN" altLang="en-US" smtClean="0">
                <a:ea typeface="宋体" pitchFamily="2" charset="-122"/>
              </a:rPr>
              <a:t>串级调速装置是指整个串级调速系统中除异步电动机以外为实现串级调速而附加的所有功率部件，包括转子整流器、逆变器和逆变变压器。从经济角度出发，必须正确合理地选择这些附加设备的电压和容量，以提高整个调速系统的性能价格比。</a:t>
            </a:r>
            <a:endParaRPr lang="en-US" altLang="zh-CN" smtClean="0">
              <a:ea typeface="宋体" pitchFamily="2" charset="-122"/>
            </a:endParaRPr>
          </a:p>
          <a:p>
            <a:pPr algn="just" eaLnBrk="1" hangingPunct="1">
              <a:spcBef>
                <a:spcPts val="1800"/>
              </a:spcBef>
            </a:pPr>
            <a:r>
              <a:rPr lang="zh-CN" altLang="en-US" smtClean="0">
                <a:solidFill>
                  <a:srgbClr val="C00000"/>
                </a:solidFill>
                <a:effectLst>
                  <a:outerShdw blurRad="38100" dist="38100" dir="2700000" algn="tl">
                    <a:srgbClr val="C0C0C0"/>
                  </a:outerShdw>
                </a:effectLst>
                <a:latin typeface="Times New Roman" pitchFamily="18" charset="0"/>
                <a:ea typeface="宋体" pitchFamily="2" charset="-122"/>
              </a:rPr>
              <a:t>整流器容量</a:t>
            </a:r>
            <a:endParaRPr lang="en-US" altLang="zh-CN" smtClean="0">
              <a:solidFill>
                <a:srgbClr val="C00000"/>
              </a:solidFill>
              <a:effectLst>
                <a:outerShdw blurRad="38100" dist="38100" dir="2700000" algn="tl">
                  <a:srgbClr val="C0C0C0"/>
                </a:outerShdw>
              </a:effectLst>
              <a:latin typeface="Times New Roman" pitchFamily="18" charset="0"/>
              <a:ea typeface="宋体" pitchFamily="2" charset="-122"/>
            </a:endParaRPr>
          </a:p>
          <a:p>
            <a:pPr algn="just" eaLnBrk="1" hangingPunct="1">
              <a:spcBef>
                <a:spcPts val="1800"/>
              </a:spcBef>
              <a:buFont typeface="Wingdings" pitchFamily="2" charset="2"/>
              <a:buChar char="l"/>
            </a:pPr>
            <a:r>
              <a:rPr lang="zh-CN" altLang="en-US" smtClean="0">
                <a:ea typeface="宋体" pitchFamily="2" charset="-122"/>
              </a:rPr>
              <a:t>主要依据其电流与电压的定额。</a:t>
            </a:r>
          </a:p>
          <a:p>
            <a:pPr algn="just" eaLnBrk="1" hangingPunct="1">
              <a:spcBef>
                <a:spcPts val="1800"/>
              </a:spcBef>
              <a:buFont typeface="Wingdings" pitchFamily="2" charset="2"/>
              <a:buChar char="l"/>
            </a:pPr>
            <a:r>
              <a:rPr lang="zh-CN" altLang="en-US" smtClean="0">
                <a:ea typeface="宋体" pitchFamily="2" charset="-122"/>
              </a:rPr>
              <a:t>电流定额决定于异步电动机转子的额定电流和所拖动的负载电流</a:t>
            </a:r>
            <a:r>
              <a:rPr lang="en-US" altLang="zh-CN" i="1" smtClean="0">
                <a:latin typeface="Times New Roman" pitchFamily="18" charset="0"/>
                <a:ea typeface="宋体" pitchFamily="2" charset="-122"/>
              </a:rPr>
              <a:t>I</a:t>
            </a:r>
            <a:r>
              <a:rPr lang="en-US" altLang="zh-CN" baseline="-25000" smtClean="0">
                <a:latin typeface="Times New Roman" pitchFamily="18" charset="0"/>
                <a:ea typeface="宋体" pitchFamily="2" charset="-122"/>
              </a:rPr>
              <a:t>rN</a:t>
            </a:r>
            <a:r>
              <a:rPr lang="zh-CN" altLang="en-US" smtClean="0">
                <a:ea typeface="宋体" pitchFamily="2" charset="-122"/>
              </a:rPr>
              <a:t>；</a:t>
            </a:r>
          </a:p>
          <a:p>
            <a:pPr algn="just" eaLnBrk="1" hangingPunct="1">
              <a:spcBef>
                <a:spcPts val="1800"/>
              </a:spcBef>
              <a:buFont typeface="Wingdings" pitchFamily="2" charset="2"/>
              <a:buChar char="l"/>
            </a:pPr>
            <a:r>
              <a:rPr lang="zh-CN" altLang="en-US" smtClean="0">
                <a:ea typeface="宋体" pitchFamily="2" charset="-122"/>
              </a:rPr>
              <a:t>电压定额则决定于异步电动机转子的额定相电压（即转子开路电动势 </a:t>
            </a:r>
            <a:r>
              <a:rPr lang="en-US" altLang="zh-CN" i="1" smtClean="0">
                <a:latin typeface="Times New Roman" pitchFamily="18" charset="0"/>
                <a:ea typeface="宋体" pitchFamily="2" charset="-122"/>
              </a:rPr>
              <a:t>E</a:t>
            </a:r>
            <a:r>
              <a:rPr lang="en-US" altLang="zh-CN" baseline="-25000" smtClean="0">
                <a:latin typeface="Times New Roman" pitchFamily="18" charset="0"/>
                <a:ea typeface="宋体" pitchFamily="2" charset="-122"/>
              </a:rPr>
              <a:t>r0</a:t>
            </a:r>
            <a:r>
              <a:rPr lang="en-US" altLang="zh-CN" smtClean="0">
                <a:ea typeface="宋体" pitchFamily="2" charset="-122"/>
              </a:rPr>
              <a:t> </a:t>
            </a:r>
            <a:r>
              <a:rPr lang="zh-CN" altLang="en-US" smtClean="0">
                <a:ea typeface="宋体" pitchFamily="2" charset="-122"/>
              </a:rPr>
              <a:t>）和系统的调速范围 </a:t>
            </a:r>
            <a:r>
              <a:rPr lang="en-US" altLang="zh-CN" i="1" smtClean="0">
                <a:latin typeface="Times New Roman" pitchFamily="18" charset="0"/>
                <a:ea typeface="宋体" pitchFamily="2" charset="-122"/>
              </a:rPr>
              <a:t>D</a:t>
            </a:r>
            <a:r>
              <a:rPr lang="zh-CN" altLang="en-US" smtClean="0">
                <a:ea typeface="宋体" pitchFamily="2" charset="-122"/>
              </a:rPr>
              <a:t>。这里</a:t>
            </a:r>
            <a:r>
              <a:rPr lang="en-US" altLang="zh-CN" i="1" smtClean="0">
                <a:latin typeface="Times New Roman" pitchFamily="18" charset="0"/>
                <a:ea typeface="宋体" pitchFamily="2" charset="-122"/>
              </a:rPr>
              <a:t>n</a:t>
            </a:r>
            <a:r>
              <a:rPr lang="en-US" altLang="zh-CN" baseline="-25000" smtClean="0">
                <a:latin typeface="Times New Roman" pitchFamily="18" charset="0"/>
                <a:ea typeface="宋体" pitchFamily="2" charset="-122"/>
              </a:rPr>
              <a:t>1</a:t>
            </a:r>
            <a:r>
              <a:rPr lang="zh-CN" altLang="en-US" smtClean="0">
                <a:ea typeface="宋体" pitchFamily="2" charset="-122"/>
              </a:rPr>
              <a:t>为同步转速。 </a:t>
            </a:r>
          </a:p>
          <a:p>
            <a:pPr algn="just" eaLnBrk="1" hangingPunct="1">
              <a:spcBef>
                <a:spcPts val="1800"/>
              </a:spcBef>
            </a:pPr>
            <a:endParaRPr lang="zh-CN" altLang="en-US" smtClean="0">
              <a:solidFill>
                <a:schemeClr val="hlink"/>
              </a:solidFill>
              <a:ea typeface="宋体" pitchFamily="2" charset="-122"/>
            </a:endParaRPr>
          </a:p>
        </p:txBody>
      </p:sp>
      <p:sp>
        <p:nvSpPr>
          <p:cNvPr id="62466" name="Rectangle 3"/>
          <p:cNvSpPr>
            <a:spLocks noGrp="1" noChangeArrowheads="1"/>
          </p:cNvSpPr>
          <p:nvPr>
            <p:ph type="title"/>
          </p:nvPr>
        </p:nvSpPr>
        <p:spPr>
          <a:xfrm>
            <a:off x="1671638" y="306388"/>
            <a:ext cx="7083425" cy="304800"/>
          </a:xfrm>
        </p:spPr>
        <p:txBody>
          <a:bodyPr anchor="b">
            <a:spAutoFit/>
          </a:bodyPr>
          <a:lstStyle/>
          <a:p>
            <a:pPr eaLnBrk="1" hangingPunct="1"/>
            <a:r>
              <a:rPr lang="zh-CN" altLang="en-US" sz="2200" smtClean="0">
                <a:latin typeface="Times New Roman" pitchFamily="18" charset="0"/>
                <a:ea typeface="宋体" pitchFamily="2" charset="-122"/>
              </a:rPr>
              <a:t>*</a:t>
            </a:r>
            <a:r>
              <a:rPr lang="en-US" altLang="zh-CN" sz="2200" smtClean="0">
                <a:ea typeface="宋体" pitchFamily="2" charset="-122"/>
              </a:rPr>
              <a:t>8.3.3  </a:t>
            </a:r>
            <a:r>
              <a:rPr lang="zh-CN" altLang="en-US" sz="2200" smtClean="0">
                <a:ea typeface="宋体" pitchFamily="2" charset="-122"/>
              </a:rPr>
              <a:t>转子变频器的电压和容量与串级调速系统的效率</a:t>
            </a:r>
            <a:endParaRPr lang="zh-CN" altLang="en-US" sz="2200" smtClean="0">
              <a:latin typeface="Times New Roman" pitchFamily="18" charset="0"/>
              <a:ea typeface="宋体" pitchFamily="2" charset="-122"/>
            </a:endParaRPr>
          </a:p>
        </p:txBody>
      </p:sp>
      <p:graphicFrame>
        <p:nvGraphicFramePr>
          <p:cNvPr id="62467" name="Object 16"/>
          <p:cNvGraphicFramePr>
            <a:graphicFrameLocks/>
          </p:cNvGraphicFramePr>
          <p:nvPr/>
        </p:nvGraphicFramePr>
        <p:xfrm>
          <a:off x="2697163" y="5302250"/>
          <a:ext cx="1785937" cy="1349375"/>
        </p:xfrm>
        <a:graphic>
          <a:graphicData uri="http://schemas.openxmlformats.org/presentationml/2006/ole">
            <p:oleObj spid="_x0000_s62467" r:id="rId3" imgW="571252" imgH="431613" progId="">
              <p:embed/>
            </p:oleObj>
          </a:graphicData>
        </a:graphic>
      </p:graphicFrame>
      <p:sp>
        <p:nvSpPr>
          <p:cNvPr id="62468" name="Rectangle 18"/>
          <p:cNvSpPr>
            <a:spLocks noChangeArrowheads="1"/>
          </p:cNvSpPr>
          <p:nvPr/>
        </p:nvSpPr>
        <p:spPr bwMode="auto">
          <a:xfrm>
            <a:off x="6443663" y="5529263"/>
            <a:ext cx="1908175" cy="755650"/>
          </a:xfrm>
          <a:prstGeom prst="rect">
            <a:avLst/>
          </a:prstGeom>
          <a:noFill/>
          <a:ln w="9525">
            <a:noFill/>
            <a:miter lim="800000"/>
            <a:headEnd/>
            <a:tailEnd/>
          </a:ln>
        </p:spPr>
        <p:txBody>
          <a:bodyPr wrap="none" anchor="ctr"/>
          <a:lstStyle/>
          <a:p>
            <a:pPr algn="ctr"/>
            <a:r>
              <a:rPr lang="en-US" altLang="zh-CN" sz="2400">
                <a:solidFill>
                  <a:schemeClr val="tx1"/>
                </a:solidFill>
                <a:latin typeface="Times New Roman" pitchFamily="18" charset="0"/>
              </a:rPr>
              <a:t>(8-13)</a:t>
            </a:r>
          </a:p>
        </p:txBody>
      </p:sp>
      <p:sp>
        <p:nvSpPr>
          <p:cNvPr id="62469" name="Text Box 46"/>
          <p:cNvSpPr txBox="1">
            <a:spLocks noChangeArrowheads="1"/>
          </p:cNvSpPr>
          <p:nvPr/>
        </p:nvSpPr>
        <p:spPr bwMode="auto">
          <a:xfrm>
            <a:off x="0" y="3575050"/>
            <a:ext cx="1670050"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4" action="ppaction://hlinksldjump"/>
              </a:rPr>
              <a:t>8.3</a:t>
            </a:r>
            <a:r>
              <a:rPr lang="zh-CN" altLang="zh-CN" sz="1600">
                <a:solidFill>
                  <a:schemeClr val="tx1"/>
                </a:solidFill>
                <a:hlinkClick r:id="rId4" action="ppaction://hlinksldjump"/>
              </a:rPr>
              <a:t>绕线转子异步电机转子变频串级调速系统</a:t>
            </a:r>
            <a:endParaRPr lang="zh-CN" altLang="en-US" sz="1600">
              <a:solidFill>
                <a:schemeClr val="tx1"/>
              </a:solidFill>
              <a:latin typeface="Times New Roman" pitchFamily="18" charset="0"/>
            </a:endParaRPr>
          </a:p>
        </p:txBody>
      </p:sp>
      <p:sp>
        <p:nvSpPr>
          <p:cNvPr id="62470"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5" action="ppaction://hlinksldjump"/>
              </a:rPr>
              <a:t>8.2</a:t>
            </a:r>
            <a:r>
              <a:rPr lang="zh-CN" altLang="zh-CN" sz="1600">
                <a:solidFill>
                  <a:schemeClr val="tx1"/>
                </a:solidFill>
                <a:hlinkClick r:id="rId5"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62471"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6" action="ppaction://hlinksldjump"/>
              </a:rPr>
              <a:t>8.1</a:t>
            </a:r>
            <a:r>
              <a:rPr lang="zh-CN" altLang="zh-CN" sz="1600">
                <a:solidFill>
                  <a:schemeClr val="tx1"/>
                </a:solidFill>
                <a:latin typeface="宋体" pitchFamily="2" charset="-122"/>
                <a:hlinkClick r:id="rId6" action="ppaction://hlinksldjump"/>
              </a:rPr>
              <a:t>绕线转子异步电机转子变频控制原理</a:t>
            </a:r>
            <a:endParaRPr lang="zh-CN" altLang="en-US" sz="1600">
              <a:solidFill>
                <a:schemeClr val="tx1"/>
              </a:solidFill>
              <a:latin typeface="宋体" pitchFamily="2" charset="-122"/>
            </a:endParaRPr>
          </a:p>
        </p:txBody>
      </p:sp>
      <p:sp>
        <p:nvSpPr>
          <p:cNvPr id="62472"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7" action="ppaction://hlinksldjump"/>
              </a:rPr>
              <a:t>8.4</a:t>
            </a:r>
            <a:r>
              <a:rPr lang="zh-CN" altLang="zh-CN" sz="1600">
                <a:solidFill>
                  <a:schemeClr val="tx1"/>
                </a:solidFill>
                <a:hlinkClick r:id="rId7"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637954">
                                            <p:txEl>
                                              <p:pRg st="0" end="0"/>
                                            </p:txEl>
                                          </p:spTgt>
                                        </p:tgtEl>
                                        <p:attrNameLst>
                                          <p:attrName>style.visibility</p:attrName>
                                        </p:attrNameLst>
                                      </p:cBhvr>
                                      <p:to>
                                        <p:strVal val="visible"/>
                                      </p:to>
                                    </p:set>
                                    <p:anim calcmode="lin" valueType="num">
                                      <p:cBhvr additive="base">
                                        <p:cTn id="7" dur="500" fill="hold"/>
                                        <p:tgtEl>
                                          <p:spTgt spid="63795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795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637954">
                                            <p:txEl>
                                              <p:pRg st="1" end="1"/>
                                            </p:txEl>
                                          </p:spTgt>
                                        </p:tgtEl>
                                        <p:attrNameLst>
                                          <p:attrName>style.visibility</p:attrName>
                                        </p:attrNameLst>
                                      </p:cBhvr>
                                      <p:to>
                                        <p:strVal val="visible"/>
                                      </p:to>
                                    </p:set>
                                    <p:anim calcmode="lin" valueType="num">
                                      <p:cBhvr additive="base">
                                        <p:cTn id="13" dur="500" fill="hold"/>
                                        <p:tgtEl>
                                          <p:spTgt spid="63795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37954">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637954">
                                            <p:txEl>
                                              <p:pRg st="2" end="2"/>
                                            </p:txEl>
                                          </p:spTgt>
                                        </p:tgtEl>
                                        <p:attrNameLst>
                                          <p:attrName>style.visibility</p:attrName>
                                        </p:attrNameLst>
                                      </p:cBhvr>
                                      <p:to>
                                        <p:strVal val="visible"/>
                                      </p:to>
                                    </p:set>
                                    <p:anim calcmode="lin" valueType="num">
                                      <p:cBhvr additive="base">
                                        <p:cTn id="19" dur="500" fill="hold"/>
                                        <p:tgtEl>
                                          <p:spTgt spid="63795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37954">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637954">
                                            <p:txEl>
                                              <p:pRg st="3" end="3"/>
                                            </p:txEl>
                                          </p:spTgt>
                                        </p:tgtEl>
                                        <p:attrNameLst>
                                          <p:attrName>style.visibility</p:attrName>
                                        </p:attrNameLst>
                                      </p:cBhvr>
                                      <p:to>
                                        <p:strVal val="visible"/>
                                      </p:to>
                                    </p:set>
                                    <p:anim calcmode="lin" valueType="num">
                                      <p:cBhvr additive="base">
                                        <p:cTn id="25" dur="500" fill="hold"/>
                                        <p:tgtEl>
                                          <p:spTgt spid="63795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37954">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637954">
                                            <p:txEl>
                                              <p:pRg st="4" end="4"/>
                                            </p:txEl>
                                          </p:spTgt>
                                        </p:tgtEl>
                                        <p:attrNameLst>
                                          <p:attrName>style.visibility</p:attrName>
                                        </p:attrNameLst>
                                      </p:cBhvr>
                                      <p:to>
                                        <p:strVal val="visible"/>
                                      </p:to>
                                    </p:set>
                                    <p:anim calcmode="lin" valueType="num">
                                      <p:cBhvr additive="base">
                                        <p:cTn id="31" dur="500" fill="hold"/>
                                        <p:tgtEl>
                                          <p:spTgt spid="63795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37954">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p:txBody>
          <a:bodyPr/>
          <a:lstStyle/>
          <a:p>
            <a:pPr eaLnBrk="1" hangingPunct="1"/>
            <a:endParaRPr lang="fr-FR" altLang="zh-CN" smtClean="0">
              <a:ea typeface="宋体" pitchFamily="2" charset="-122"/>
            </a:endParaRPr>
          </a:p>
        </p:txBody>
      </p:sp>
      <p:sp>
        <p:nvSpPr>
          <p:cNvPr id="63490" name="Rectangle 3"/>
          <p:cNvSpPr>
            <a:spLocks noGrp="1" noChangeArrowheads="1"/>
          </p:cNvSpPr>
          <p:nvPr>
            <p:ph idx="1"/>
          </p:nvPr>
        </p:nvSpPr>
        <p:spPr>
          <a:xfrm>
            <a:off x="1803400" y="1168400"/>
            <a:ext cx="7138988" cy="1344613"/>
          </a:xfrm>
        </p:spPr>
        <p:txBody>
          <a:bodyPr/>
          <a:lstStyle/>
          <a:p>
            <a:pPr eaLnBrk="1" hangingPunct="1">
              <a:lnSpc>
                <a:spcPct val="120000"/>
              </a:lnSpc>
            </a:pPr>
            <a:r>
              <a:rPr lang="en-US" altLang="zh-CN" i="1" smtClean="0">
                <a:latin typeface="Times New Roman" pitchFamily="18" charset="0"/>
                <a:ea typeface="宋体" pitchFamily="2" charset="-122"/>
              </a:rPr>
              <a:t>n</a:t>
            </a:r>
            <a:r>
              <a:rPr lang="en-US" altLang="zh-CN" baseline="-25000" smtClean="0">
                <a:latin typeface="Times New Roman" pitchFamily="18" charset="0"/>
                <a:ea typeface="宋体" pitchFamily="2" charset="-122"/>
              </a:rPr>
              <a:t>min </a:t>
            </a:r>
            <a:r>
              <a:rPr lang="zh-CN" altLang="en-US" smtClean="0">
                <a:latin typeface="Times New Roman" pitchFamily="18" charset="0"/>
                <a:ea typeface="宋体" pitchFamily="2" charset="-122"/>
              </a:rPr>
              <a:t>是调速系统的最低转速，对应于最大理想空载转差率 </a:t>
            </a:r>
            <a:r>
              <a:rPr lang="en-US" altLang="zh-CN" i="1" smtClean="0">
                <a:latin typeface="Times New Roman" pitchFamily="18" charset="0"/>
                <a:ea typeface="宋体" pitchFamily="2" charset="-122"/>
              </a:rPr>
              <a:t>s</a:t>
            </a:r>
            <a:r>
              <a:rPr lang="en-US" altLang="zh-CN" baseline="-25000" smtClean="0">
                <a:latin typeface="Times New Roman" pitchFamily="18" charset="0"/>
                <a:ea typeface="宋体" pitchFamily="2" charset="-122"/>
              </a:rPr>
              <a:t>0max</a:t>
            </a:r>
            <a:r>
              <a:rPr lang="en-US" altLang="zh-CN" smtClean="0">
                <a:latin typeface="Times New Roman" pitchFamily="18" charset="0"/>
                <a:ea typeface="宋体" pitchFamily="2" charset="-122"/>
              </a:rPr>
              <a:t> </a:t>
            </a:r>
            <a:r>
              <a:rPr lang="zh-CN" altLang="en-US" smtClean="0">
                <a:latin typeface="Times New Roman" pitchFamily="18" charset="0"/>
                <a:ea typeface="宋体" pitchFamily="2" charset="-122"/>
              </a:rPr>
              <a:t>，</a:t>
            </a:r>
          </a:p>
        </p:txBody>
      </p:sp>
      <p:sp>
        <p:nvSpPr>
          <p:cNvPr id="63491" name="Rectangle 4"/>
          <p:cNvSpPr>
            <a:spLocks noChangeArrowheads="1"/>
          </p:cNvSpPr>
          <p:nvPr/>
        </p:nvSpPr>
        <p:spPr bwMode="auto">
          <a:xfrm>
            <a:off x="0" y="3309938"/>
            <a:ext cx="9144000" cy="0"/>
          </a:xfrm>
          <a:prstGeom prst="rect">
            <a:avLst/>
          </a:prstGeom>
          <a:noFill/>
          <a:ln w="9525">
            <a:noFill/>
            <a:miter lim="800000"/>
            <a:headEnd/>
            <a:tailEnd/>
          </a:ln>
        </p:spPr>
        <p:txBody>
          <a:bodyPr wrap="none" anchor="ctr">
            <a:spAutoFit/>
          </a:bodyPr>
          <a:lstStyle/>
          <a:p>
            <a:endParaRPr lang="zh-CN" altLang="en-US"/>
          </a:p>
        </p:txBody>
      </p:sp>
      <p:sp>
        <p:nvSpPr>
          <p:cNvPr id="63492" name="Rectangle 6"/>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zh-CN" altLang="en-US"/>
          </a:p>
        </p:txBody>
      </p:sp>
      <p:sp>
        <p:nvSpPr>
          <p:cNvPr id="63493" name="Text Box 8"/>
          <p:cNvSpPr txBox="1">
            <a:spLocks noChangeArrowheads="1"/>
          </p:cNvSpPr>
          <p:nvPr/>
        </p:nvSpPr>
        <p:spPr bwMode="auto">
          <a:xfrm>
            <a:off x="7410450" y="3071813"/>
            <a:ext cx="1233488" cy="369887"/>
          </a:xfrm>
          <a:prstGeom prst="rect">
            <a:avLst/>
          </a:prstGeom>
          <a:noFill/>
          <a:ln w="9525">
            <a:noFill/>
            <a:miter lim="800000"/>
            <a:headEnd/>
            <a:tailEnd/>
          </a:ln>
        </p:spPr>
        <p:txBody>
          <a:bodyPr wrap="none">
            <a:spAutoFit/>
          </a:bodyPr>
          <a:lstStyle/>
          <a:p>
            <a:pPr marL="3175" indent="-3175" algn="ctr">
              <a:spcBef>
                <a:spcPct val="20000"/>
              </a:spcBef>
              <a:buClr>
                <a:schemeClr val="folHlink"/>
              </a:buClr>
              <a:buSzPct val="75000"/>
              <a:buFont typeface="Wingdings" pitchFamily="2" charset="2"/>
              <a:buNone/>
            </a:pPr>
            <a:r>
              <a:rPr lang="zh-CN" altLang="en-US" sz="2000">
                <a:latin typeface="Times New Roman" pitchFamily="18" charset="0"/>
              </a:rPr>
              <a:t>（</a:t>
            </a:r>
            <a:r>
              <a:rPr lang="en-US" altLang="zh-CN" sz="2000">
                <a:latin typeface="Times New Roman" pitchFamily="18" charset="0"/>
              </a:rPr>
              <a:t>8-14</a:t>
            </a:r>
            <a:r>
              <a:rPr lang="zh-CN" altLang="en-US" sz="2000">
                <a:latin typeface="Times New Roman" pitchFamily="18" charset="0"/>
              </a:rPr>
              <a:t>） </a:t>
            </a:r>
          </a:p>
        </p:txBody>
      </p:sp>
      <p:sp>
        <p:nvSpPr>
          <p:cNvPr id="63494" name="Text Box 9"/>
          <p:cNvSpPr txBox="1">
            <a:spLocks noChangeArrowheads="1"/>
          </p:cNvSpPr>
          <p:nvPr/>
        </p:nvSpPr>
        <p:spPr bwMode="auto">
          <a:xfrm>
            <a:off x="2003425" y="3786188"/>
            <a:ext cx="6650038" cy="2268537"/>
          </a:xfrm>
          <a:prstGeom prst="rect">
            <a:avLst/>
          </a:prstGeom>
          <a:noFill/>
          <a:ln w="9525">
            <a:noFill/>
            <a:miter lim="800000"/>
            <a:headEnd/>
            <a:tailEnd/>
          </a:ln>
        </p:spPr>
        <p:txBody>
          <a:bodyPr>
            <a:spAutoFit/>
          </a:bodyPr>
          <a:lstStyle/>
          <a:p>
            <a:pPr marL="3175" indent="-3175">
              <a:spcBef>
                <a:spcPts val="1200"/>
              </a:spcBef>
              <a:buClr>
                <a:schemeClr val="folHlink"/>
              </a:buClr>
              <a:buSzPct val="75000"/>
              <a:buFont typeface="Wingdings" pitchFamily="2" charset="2"/>
              <a:buChar char="n"/>
            </a:pPr>
            <a:endParaRPr lang="en-US" altLang="zh-CN" sz="2000">
              <a:latin typeface="Tahoma" pitchFamily="34" charset="0"/>
            </a:endParaRPr>
          </a:p>
          <a:p>
            <a:pPr marL="3175" indent="-3175">
              <a:spcBef>
                <a:spcPts val="1200"/>
              </a:spcBef>
              <a:buClr>
                <a:schemeClr val="folHlink"/>
              </a:buClr>
              <a:buSzPct val="75000"/>
              <a:buFont typeface="Wingdings" pitchFamily="2" charset="2"/>
              <a:buChar char="n"/>
            </a:pPr>
            <a:r>
              <a:rPr lang="zh-CN" altLang="en-US" sz="2000">
                <a:latin typeface="Tahoma" pitchFamily="34" charset="0"/>
              </a:rPr>
              <a:t>调速范围越大时， </a:t>
            </a:r>
            <a:r>
              <a:rPr lang="en-US" altLang="zh-CN" sz="2000" i="1">
                <a:latin typeface="Times New Roman" pitchFamily="18" charset="0"/>
              </a:rPr>
              <a:t>s</a:t>
            </a:r>
            <a:r>
              <a:rPr lang="en-US" altLang="zh-CN" sz="2000" baseline="-25000">
                <a:latin typeface="Times New Roman" pitchFamily="18" charset="0"/>
              </a:rPr>
              <a:t>0max</a:t>
            </a:r>
            <a:r>
              <a:rPr lang="zh-CN" altLang="en-US" sz="2000">
                <a:latin typeface="Tahoma" pitchFamily="34" charset="0"/>
              </a:rPr>
              <a:t>也越大，整流器和逆变器所承受的电压越高（ </a:t>
            </a:r>
            <a:r>
              <a:rPr lang="en-US" altLang="zh-CN" sz="2000" i="1">
                <a:latin typeface="Times New Roman" pitchFamily="18" charset="0"/>
              </a:rPr>
              <a:t>s</a:t>
            </a:r>
            <a:r>
              <a:rPr lang="en-US" altLang="zh-CN" sz="2000" baseline="-25000">
                <a:latin typeface="Times New Roman" pitchFamily="18" charset="0"/>
              </a:rPr>
              <a:t>0max</a:t>
            </a:r>
            <a:r>
              <a:rPr lang="en-US" altLang="zh-CN" sz="2000">
                <a:latin typeface="Times New Roman" pitchFamily="18" charset="0"/>
              </a:rPr>
              <a:t> </a:t>
            </a:r>
            <a:r>
              <a:rPr lang="en-US" altLang="zh-CN" sz="2000" i="1">
                <a:latin typeface="Times New Roman" pitchFamily="18" charset="0"/>
              </a:rPr>
              <a:t>E</a:t>
            </a:r>
            <a:r>
              <a:rPr lang="en-US" altLang="zh-CN" sz="2000" baseline="-25000">
                <a:latin typeface="Times New Roman" pitchFamily="18" charset="0"/>
              </a:rPr>
              <a:t>r0</a:t>
            </a:r>
            <a:r>
              <a:rPr lang="en-US" altLang="zh-CN" sz="2000">
                <a:latin typeface="Tahoma" pitchFamily="34" charset="0"/>
              </a:rPr>
              <a:t> </a:t>
            </a:r>
            <a:r>
              <a:rPr lang="zh-CN" altLang="en-US" sz="2000">
                <a:latin typeface="Tahoma" pitchFamily="34" charset="0"/>
              </a:rPr>
              <a:t>）。</a:t>
            </a:r>
            <a:endParaRPr lang="en-US" altLang="zh-CN" sz="2000">
              <a:latin typeface="Tahoma" pitchFamily="34" charset="0"/>
            </a:endParaRPr>
          </a:p>
          <a:p>
            <a:pPr marL="3175" indent="-3175">
              <a:spcBef>
                <a:spcPts val="1200"/>
              </a:spcBef>
              <a:buClr>
                <a:schemeClr val="folHlink"/>
              </a:buClr>
              <a:buSzPct val="75000"/>
              <a:buFont typeface="Wingdings" pitchFamily="2" charset="2"/>
              <a:buChar char="n"/>
            </a:pPr>
            <a:r>
              <a:rPr lang="zh-CN" altLang="en-US" sz="2000"/>
              <a:t>对于只需要低调速范围的生产机械，如风机水泵等，采用串级调速系统时，只用低电压小功率的变频器就够了。</a:t>
            </a:r>
          </a:p>
          <a:p>
            <a:pPr marL="3175" indent="-3175">
              <a:lnSpc>
                <a:spcPct val="120000"/>
              </a:lnSpc>
              <a:spcBef>
                <a:spcPts val="1200"/>
              </a:spcBef>
              <a:buClr>
                <a:schemeClr val="folHlink"/>
              </a:buClr>
              <a:buSzPct val="75000"/>
              <a:buFont typeface="Wingdings" pitchFamily="2" charset="2"/>
              <a:buNone/>
            </a:pPr>
            <a:endParaRPr lang="zh-CN" altLang="en-US" sz="2000">
              <a:latin typeface="Tahoma" pitchFamily="34" charset="0"/>
            </a:endParaRPr>
          </a:p>
        </p:txBody>
      </p:sp>
      <p:sp>
        <p:nvSpPr>
          <p:cNvPr id="63495"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3496" name="Object 4"/>
          <p:cNvGraphicFramePr>
            <a:graphicFrameLocks/>
          </p:cNvGraphicFramePr>
          <p:nvPr/>
        </p:nvGraphicFramePr>
        <p:xfrm>
          <a:off x="2800350" y="1606550"/>
          <a:ext cx="3786188" cy="681038"/>
        </p:xfrm>
        <a:graphic>
          <a:graphicData uri="http://schemas.openxmlformats.org/presentationml/2006/ole">
            <p:oleObj spid="_x0000_s63496" r:id="rId3" imgW="1320227" imgH="241195" progId="">
              <p:embed/>
            </p:oleObj>
          </a:graphicData>
        </a:graphic>
      </p:graphicFrame>
      <p:sp>
        <p:nvSpPr>
          <p:cNvPr id="63497"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3498" name="Object 6"/>
          <p:cNvGraphicFramePr>
            <a:graphicFrameLocks/>
          </p:cNvGraphicFramePr>
          <p:nvPr/>
        </p:nvGraphicFramePr>
        <p:xfrm>
          <a:off x="1941513" y="2486025"/>
          <a:ext cx="2171700" cy="1000125"/>
        </p:xfrm>
        <a:graphic>
          <a:graphicData uri="http://schemas.openxmlformats.org/presentationml/2006/ole">
            <p:oleObj spid="_x0000_s63498" r:id="rId4" imgW="850531" imgH="393529" progId="">
              <p:embed/>
            </p:oleObj>
          </a:graphicData>
        </a:graphic>
      </p:graphicFrame>
      <p:graphicFrame>
        <p:nvGraphicFramePr>
          <p:cNvPr id="63499" name="Object 13"/>
          <p:cNvGraphicFramePr>
            <a:graphicFrameLocks/>
          </p:cNvGraphicFramePr>
          <p:nvPr/>
        </p:nvGraphicFramePr>
        <p:xfrm>
          <a:off x="4730750" y="2692400"/>
          <a:ext cx="1624013" cy="785813"/>
        </p:xfrm>
        <a:graphic>
          <a:graphicData uri="http://schemas.openxmlformats.org/presentationml/2006/ole">
            <p:oleObj spid="_x0000_s63499" r:id="rId5" imgW="888614" imgH="431613" progId="">
              <p:embed/>
            </p:oleObj>
          </a:graphicData>
        </a:graphic>
      </p:graphicFrame>
      <p:graphicFrame>
        <p:nvGraphicFramePr>
          <p:cNvPr id="63500" name="Object 12"/>
          <p:cNvGraphicFramePr>
            <a:graphicFrameLocks/>
          </p:cNvGraphicFramePr>
          <p:nvPr/>
        </p:nvGraphicFramePr>
        <p:xfrm>
          <a:off x="6423025" y="2717800"/>
          <a:ext cx="1071563" cy="731838"/>
        </p:xfrm>
        <a:graphic>
          <a:graphicData uri="http://schemas.openxmlformats.org/presentationml/2006/ole">
            <p:oleObj spid="_x0000_s63500" r:id="rId6" imgW="571252" imgH="393529" progId="">
              <p:embed/>
            </p:oleObj>
          </a:graphicData>
        </a:graphic>
      </p:graphicFrame>
      <p:sp>
        <p:nvSpPr>
          <p:cNvPr id="63501"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eaLnBrk="0" hangingPunct="0"/>
            <a:r>
              <a:rPr lang="en-US" altLang="zh-CN" sz="1000">
                <a:latin typeface="Times New Roman" pitchFamily="18" charset="0"/>
              </a:rPr>
              <a:t> </a:t>
            </a:r>
            <a:endParaRPr lang="en-US" altLang="zh-CN"/>
          </a:p>
        </p:txBody>
      </p:sp>
      <p:sp>
        <p:nvSpPr>
          <p:cNvPr id="63502" name="Rectangle 15"/>
          <p:cNvSpPr>
            <a:spLocks noChangeArrowheads="1"/>
          </p:cNvSpPr>
          <p:nvPr/>
        </p:nvSpPr>
        <p:spPr bwMode="auto">
          <a:xfrm>
            <a:off x="0" y="428625"/>
            <a:ext cx="9144000" cy="0"/>
          </a:xfrm>
          <a:prstGeom prst="rect">
            <a:avLst/>
          </a:prstGeom>
          <a:noFill/>
          <a:ln w="9525">
            <a:noFill/>
            <a:miter lim="800000"/>
            <a:headEnd/>
            <a:tailEnd/>
          </a:ln>
        </p:spPr>
        <p:txBody>
          <a:bodyPr wrap="none" anchor="ctr">
            <a:spAutoFit/>
          </a:bodyPr>
          <a:lstStyle/>
          <a:p>
            <a:endParaRPr lang="zh-CN" altLang="en-US"/>
          </a:p>
        </p:txBody>
      </p:sp>
      <p:sp>
        <p:nvSpPr>
          <p:cNvPr id="63503" name="Rectangle 16"/>
          <p:cNvSpPr>
            <a:spLocks noChangeArrowheads="1"/>
          </p:cNvSpPr>
          <p:nvPr/>
        </p:nvSpPr>
        <p:spPr bwMode="auto">
          <a:xfrm>
            <a:off x="0" y="819150"/>
            <a:ext cx="9144000" cy="0"/>
          </a:xfrm>
          <a:prstGeom prst="rect">
            <a:avLst/>
          </a:prstGeom>
          <a:noFill/>
          <a:ln w="9525">
            <a:noFill/>
            <a:miter lim="800000"/>
            <a:headEnd/>
            <a:tailEnd/>
          </a:ln>
        </p:spPr>
        <p:txBody>
          <a:bodyPr wrap="none" anchor="ctr">
            <a:spAutoFit/>
          </a:bodyPr>
          <a:lstStyle/>
          <a:p>
            <a:pPr eaLnBrk="0" hangingPunct="0"/>
            <a:r>
              <a:rPr lang="en-US" altLang="zh-CN" sz="1000">
                <a:latin typeface="Times New Roman" pitchFamily="18" charset="0"/>
              </a:rPr>
              <a:t>     </a:t>
            </a:r>
            <a:endParaRPr lang="en-US" altLang="zh-CN"/>
          </a:p>
        </p:txBody>
      </p:sp>
      <p:sp>
        <p:nvSpPr>
          <p:cNvPr id="63504" name="Text Box 46"/>
          <p:cNvSpPr txBox="1">
            <a:spLocks noChangeArrowheads="1"/>
          </p:cNvSpPr>
          <p:nvPr/>
        </p:nvSpPr>
        <p:spPr bwMode="auto">
          <a:xfrm>
            <a:off x="0" y="3575050"/>
            <a:ext cx="1670050"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7" action="ppaction://hlinksldjump"/>
              </a:rPr>
              <a:t>8.3</a:t>
            </a:r>
            <a:r>
              <a:rPr lang="zh-CN" altLang="zh-CN" sz="1600">
                <a:solidFill>
                  <a:schemeClr val="tx1"/>
                </a:solidFill>
                <a:hlinkClick r:id="rId7" action="ppaction://hlinksldjump"/>
              </a:rPr>
              <a:t>绕线转子异步电机转子变频串级调速系统</a:t>
            </a:r>
            <a:endParaRPr lang="zh-CN" altLang="en-US" sz="1600">
              <a:solidFill>
                <a:schemeClr val="tx1"/>
              </a:solidFill>
              <a:latin typeface="Times New Roman" pitchFamily="18" charset="0"/>
            </a:endParaRPr>
          </a:p>
        </p:txBody>
      </p:sp>
      <p:sp>
        <p:nvSpPr>
          <p:cNvPr id="63505"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8" action="ppaction://hlinksldjump"/>
              </a:rPr>
              <a:t>8.2</a:t>
            </a:r>
            <a:r>
              <a:rPr lang="zh-CN" altLang="zh-CN" sz="1600">
                <a:solidFill>
                  <a:schemeClr val="tx1"/>
                </a:solidFill>
                <a:hlinkClick r:id="rId8"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63506"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9" action="ppaction://hlinksldjump"/>
              </a:rPr>
              <a:t>8.1</a:t>
            </a:r>
            <a:r>
              <a:rPr lang="zh-CN" altLang="zh-CN" sz="1600">
                <a:solidFill>
                  <a:schemeClr val="tx1"/>
                </a:solidFill>
                <a:latin typeface="宋体" pitchFamily="2" charset="-122"/>
                <a:hlinkClick r:id="rId9" action="ppaction://hlinksldjump"/>
              </a:rPr>
              <a:t>绕线转子异步电机转子变频控制原理</a:t>
            </a:r>
            <a:endParaRPr lang="zh-CN" altLang="en-US" sz="1600">
              <a:solidFill>
                <a:schemeClr val="tx1"/>
              </a:solidFill>
              <a:latin typeface="宋体" pitchFamily="2" charset="-122"/>
            </a:endParaRPr>
          </a:p>
        </p:txBody>
      </p:sp>
      <p:sp>
        <p:nvSpPr>
          <p:cNvPr id="63507"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10" action="ppaction://hlinksldjump"/>
              </a:rPr>
              <a:t>8.4</a:t>
            </a:r>
            <a:r>
              <a:rPr lang="zh-CN" altLang="zh-CN" sz="1600">
                <a:solidFill>
                  <a:schemeClr val="tx1"/>
                </a:solidFill>
                <a:hlinkClick r:id="rId10"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1"/>
          <p:cNvSpPr>
            <a:spLocks noGrp="1" noChangeArrowheads="1"/>
          </p:cNvSpPr>
          <p:nvPr>
            <p:ph type="title"/>
          </p:nvPr>
        </p:nvSpPr>
        <p:spPr/>
        <p:txBody>
          <a:bodyPr/>
          <a:lstStyle/>
          <a:p>
            <a:endParaRPr lang="zh-CN" altLang="en-US" smtClean="0">
              <a:ea typeface="宋体" pitchFamily="2" charset="-122"/>
            </a:endParaRPr>
          </a:p>
        </p:txBody>
      </p:sp>
      <p:sp>
        <p:nvSpPr>
          <p:cNvPr id="3" name="内容占位符 2"/>
          <p:cNvSpPr>
            <a:spLocks noGrp="1"/>
          </p:cNvSpPr>
          <p:nvPr>
            <p:ph idx="1"/>
          </p:nvPr>
        </p:nvSpPr>
        <p:spPr>
          <a:xfrm>
            <a:off x="1768475" y="1009650"/>
            <a:ext cx="7375525" cy="5797550"/>
          </a:xfrm>
        </p:spPr>
        <p:txBody>
          <a:bodyPr/>
          <a:lstStyle/>
          <a:p>
            <a:pPr>
              <a:spcBef>
                <a:spcPts val="1200"/>
              </a:spcBef>
              <a:defRPr/>
            </a:pPr>
            <a:r>
              <a:rPr lang="zh-CN" altLang="en-US" smtClean="0">
                <a:solidFill>
                  <a:srgbClr val="C00000"/>
                </a:solidFill>
                <a:effectLst>
                  <a:outerShdw blurRad="38100" dist="38100" dir="2700000" algn="tl">
                    <a:srgbClr val="C0C0C0"/>
                  </a:outerShdw>
                </a:effectLst>
                <a:ea typeface="宋体" panose="02010600030101010101" pitchFamily="2" charset="-122"/>
              </a:rPr>
              <a:t>转子变频器容量</a:t>
            </a:r>
            <a:endParaRPr lang="en-US" altLang="zh-CN" smtClean="0">
              <a:solidFill>
                <a:srgbClr val="C00000"/>
              </a:solidFill>
              <a:effectLst>
                <a:outerShdw blurRad="38100" dist="38100" dir="2700000" algn="tl">
                  <a:srgbClr val="C0C0C0"/>
                </a:outerShdw>
              </a:effectLst>
              <a:ea typeface="宋体" panose="02010600030101010101" pitchFamily="2" charset="-122"/>
            </a:endParaRPr>
          </a:p>
          <a:p>
            <a:pPr>
              <a:spcBef>
                <a:spcPts val="1200"/>
              </a:spcBef>
              <a:defRPr/>
            </a:pPr>
            <a:r>
              <a:rPr lang="zh-CN" altLang="en-US" smtClean="0">
                <a:ea typeface="宋体" panose="02010600030101010101" pitchFamily="2" charset="-122"/>
              </a:rPr>
              <a:t>转子变频器和逆变变压器容量的选择主要依据其电流与电压的定额。电压定额取决于系统的调速范围，电流定额取决于异步电动机转子的额定电流和所拖动的负载。</a:t>
            </a:r>
            <a:endParaRPr lang="en-US" altLang="zh-CN" smtClean="0">
              <a:ea typeface="宋体" panose="02010600030101010101" pitchFamily="2" charset="-122"/>
            </a:endParaRPr>
          </a:p>
          <a:p>
            <a:pPr>
              <a:spcBef>
                <a:spcPts val="1200"/>
              </a:spcBef>
              <a:defRPr/>
            </a:pPr>
            <a:r>
              <a:rPr lang="zh-CN" altLang="en-US" smtClean="0">
                <a:solidFill>
                  <a:srgbClr val="C00000"/>
                </a:solidFill>
                <a:effectLst>
                  <a:outerShdw blurRad="38100" dist="38100" dir="2700000" algn="tl">
                    <a:srgbClr val="C0C0C0"/>
                  </a:outerShdw>
                </a:effectLst>
                <a:latin typeface="Times New Roman" panose="02020603050405020304" pitchFamily="18" charset="0"/>
                <a:ea typeface="宋体" panose="02010600030101010101" pitchFamily="2" charset="-122"/>
              </a:rPr>
              <a:t>逆变变压器容量</a:t>
            </a:r>
            <a:endParaRPr lang="en-US" altLang="zh-CN" smtClean="0">
              <a:solidFill>
                <a:srgbClr val="C000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p>
            <a:pPr algn="just" eaLnBrk="1" hangingPunct="1">
              <a:spcBef>
                <a:spcPts val="1200"/>
              </a:spcBef>
              <a:defRPr/>
            </a:pPr>
            <a:r>
              <a:rPr lang="zh-CN" altLang="en-US" smtClean="0">
                <a:ea typeface="宋体" panose="02010600030101010101" pitchFamily="2" charset="-122"/>
              </a:rPr>
              <a:t>用伏安数表示的逆变变压器容量为</a:t>
            </a:r>
            <a:endParaRPr lang="en-US" altLang="zh-CN" smtClean="0">
              <a:ea typeface="宋体" panose="02010600030101010101" pitchFamily="2" charset="-122"/>
            </a:endParaRPr>
          </a:p>
          <a:p>
            <a:pPr algn="just" eaLnBrk="1" hangingPunct="1">
              <a:spcBef>
                <a:spcPts val="1200"/>
              </a:spcBef>
              <a:buFont typeface="Wingdings" pitchFamily="2" charset="2"/>
              <a:buChar char="l"/>
              <a:defRPr/>
            </a:pPr>
            <a:endParaRPr lang="en-US" altLang="zh-CN" smtClean="0">
              <a:ea typeface="宋体" panose="02010600030101010101" pitchFamily="2" charset="-122"/>
            </a:endParaRPr>
          </a:p>
          <a:p>
            <a:pPr algn="just" eaLnBrk="1" hangingPunct="1">
              <a:spcBef>
                <a:spcPts val="1200"/>
              </a:spcBef>
              <a:defRPr/>
            </a:pPr>
            <a:r>
              <a:rPr lang="zh-CN" altLang="en-US" smtClean="0">
                <a:ea typeface="宋体" panose="02010600030101010101" pitchFamily="2" charset="-122"/>
              </a:rPr>
              <a:t>将式（</a:t>
            </a:r>
            <a:r>
              <a:rPr lang="en-US" altLang="zh-CN" smtClean="0">
                <a:ea typeface="宋体" panose="02010600030101010101" pitchFamily="2" charset="-122"/>
              </a:rPr>
              <a:t>8-15</a:t>
            </a:r>
            <a:r>
              <a:rPr lang="zh-CN" altLang="en-US" smtClean="0">
                <a:ea typeface="宋体" panose="02010600030101010101" pitchFamily="2" charset="-122"/>
              </a:rPr>
              <a:t>）代入，得</a:t>
            </a:r>
            <a:endParaRPr lang="en-US" altLang="zh-CN" smtClean="0">
              <a:ea typeface="宋体" panose="02010600030101010101" pitchFamily="2" charset="-122"/>
            </a:endParaRPr>
          </a:p>
          <a:p>
            <a:pPr algn="just" eaLnBrk="1" hangingPunct="1">
              <a:spcBef>
                <a:spcPts val="1200"/>
              </a:spcBef>
              <a:defRPr/>
            </a:pPr>
            <a:r>
              <a:rPr lang="zh-CN" altLang="en-US" smtClean="0">
                <a:ea typeface="宋体" panose="02010600030101010101" pitchFamily="2" charset="-122"/>
              </a:rPr>
              <a:t>当系统调速范围降低时，逆变变压器和整个串级调速装置的容量都相应减小。</a:t>
            </a:r>
            <a:endParaRPr lang="en-US" altLang="zh-CN" smtClean="0">
              <a:ea typeface="宋体" panose="02010600030101010101" pitchFamily="2" charset="-122"/>
            </a:endParaRPr>
          </a:p>
          <a:p>
            <a:pPr algn="just" eaLnBrk="1" hangingPunct="1">
              <a:spcBef>
                <a:spcPts val="1200"/>
              </a:spcBef>
              <a:defRPr/>
            </a:pPr>
            <a:r>
              <a:rPr lang="zh-CN" altLang="en-US" smtClean="0">
                <a:solidFill>
                  <a:srgbClr val="C00000"/>
                </a:solidFill>
                <a:ea typeface="宋体" panose="02010600030101010101" pitchFamily="2" charset="-122"/>
              </a:rPr>
              <a:t>串级调速系统往往被推荐用于有限调速范围的场合（例如</a:t>
            </a:r>
            <a:r>
              <a:rPr lang="en-US" altLang="zh-CN" smtClean="0">
                <a:solidFill>
                  <a:srgbClr val="C00000"/>
                </a:solidFill>
                <a:ea typeface="宋体" panose="02010600030101010101" pitchFamily="2" charset="-122"/>
              </a:rPr>
              <a:t> =1.5~2.0</a:t>
            </a:r>
            <a:r>
              <a:rPr lang="zh-CN" altLang="en-US" smtClean="0">
                <a:solidFill>
                  <a:srgbClr val="C00000"/>
                </a:solidFill>
                <a:ea typeface="宋体" panose="02010600030101010101" pitchFamily="2" charset="-122"/>
              </a:rPr>
              <a:t>范围内无级调速），而很少用于从零转速到额定转速全范围调速的系统。</a:t>
            </a:r>
            <a:endParaRPr lang="en-US" altLang="zh-CN" smtClean="0">
              <a:solidFill>
                <a:srgbClr val="C00000"/>
              </a:solidFill>
              <a:ea typeface="宋体" panose="02010600030101010101" pitchFamily="2" charset="-122"/>
            </a:endParaRPr>
          </a:p>
          <a:p>
            <a:pPr algn="just" eaLnBrk="1" hangingPunct="1">
              <a:spcBef>
                <a:spcPts val="1200"/>
              </a:spcBef>
              <a:defRPr/>
            </a:pPr>
            <a:r>
              <a:rPr lang="zh-CN" altLang="en-US" smtClean="0">
                <a:solidFill>
                  <a:srgbClr val="C00000"/>
                </a:solidFill>
                <a:ea typeface="宋体" panose="02010600030101010101" pitchFamily="2" charset="-122"/>
              </a:rPr>
              <a:t>注意</a:t>
            </a:r>
            <a:r>
              <a:rPr lang="en-US" altLang="zh-CN" smtClean="0">
                <a:solidFill>
                  <a:srgbClr val="C00000"/>
                </a:solidFill>
                <a:ea typeface="宋体" panose="02010600030101010101" pitchFamily="2" charset="-122"/>
              </a:rPr>
              <a:t>:</a:t>
            </a:r>
            <a:r>
              <a:rPr lang="zh-CN" altLang="en-US" smtClean="0">
                <a:ea typeface="宋体" panose="02010600030101010101" pitchFamily="2" charset="-122"/>
              </a:rPr>
              <a:t>必须具备起动装置（如起动电阻、频敏变阻器），使转子从零速起动到最低转速，然后才能投入转子变频器运行。</a:t>
            </a:r>
            <a:endParaRPr lang="zh-CN" altLang="en-US" smtClean="0">
              <a:solidFill>
                <a:srgbClr val="C00000"/>
              </a:solidFill>
              <a:ea typeface="宋体" panose="02010600030101010101" pitchFamily="2" charset="-122"/>
            </a:endParaRPr>
          </a:p>
          <a:p>
            <a:pPr>
              <a:spcBef>
                <a:spcPts val="1200"/>
              </a:spcBef>
              <a:defRPr/>
            </a:pPr>
            <a:endParaRPr lang="zh-CN" altLang="en-US" smtClean="0">
              <a:ea typeface="宋体" panose="02010600030101010101" pitchFamily="2" charset="-122"/>
            </a:endParaRPr>
          </a:p>
          <a:p>
            <a:pPr>
              <a:spcBef>
                <a:spcPts val="1200"/>
              </a:spcBef>
              <a:defRPr/>
            </a:pPr>
            <a:endParaRPr lang="zh-CN" altLang="en-US" smtClean="0">
              <a:ea typeface="宋体" panose="02010600030101010101" pitchFamily="2" charset="-122"/>
            </a:endParaRPr>
          </a:p>
        </p:txBody>
      </p:sp>
      <p:graphicFrame>
        <p:nvGraphicFramePr>
          <p:cNvPr id="64515" name="Object 16"/>
          <p:cNvGraphicFramePr>
            <a:graphicFrameLocks/>
          </p:cNvGraphicFramePr>
          <p:nvPr/>
        </p:nvGraphicFramePr>
        <p:xfrm>
          <a:off x="5826125" y="2892425"/>
          <a:ext cx="1785938" cy="471488"/>
        </p:xfrm>
        <a:graphic>
          <a:graphicData uri="http://schemas.openxmlformats.org/presentationml/2006/ole">
            <p:oleObj spid="_x0000_s64515" r:id="rId3" imgW="825142" imgH="215806" progId="">
              <p:embed/>
            </p:oleObj>
          </a:graphicData>
        </a:graphic>
      </p:graphicFrame>
      <p:graphicFrame>
        <p:nvGraphicFramePr>
          <p:cNvPr id="64516" name="Object 18"/>
          <p:cNvGraphicFramePr>
            <a:graphicFrameLocks/>
          </p:cNvGraphicFramePr>
          <p:nvPr/>
        </p:nvGraphicFramePr>
        <p:xfrm>
          <a:off x="4824413" y="3365500"/>
          <a:ext cx="3962400" cy="928688"/>
        </p:xfrm>
        <a:graphic>
          <a:graphicData uri="http://schemas.openxmlformats.org/presentationml/2006/ole">
            <p:oleObj spid="_x0000_s64516" r:id="rId4" imgW="1828800" imgH="431800" progId="">
              <p:embed/>
            </p:oleObj>
          </a:graphicData>
        </a:graphic>
      </p:graphicFrame>
      <p:sp>
        <p:nvSpPr>
          <p:cNvPr id="64517" name="Text Box 46"/>
          <p:cNvSpPr txBox="1">
            <a:spLocks noChangeArrowheads="1"/>
          </p:cNvSpPr>
          <p:nvPr/>
        </p:nvSpPr>
        <p:spPr bwMode="auto">
          <a:xfrm>
            <a:off x="0" y="3575050"/>
            <a:ext cx="1670050"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5" action="ppaction://hlinksldjump"/>
              </a:rPr>
              <a:t>8.3</a:t>
            </a:r>
            <a:r>
              <a:rPr lang="zh-CN" altLang="zh-CN" sz="1600">
                <a:solidFill>
                  <a:schemeClr val="tx1"/>
                </a:solidFill>
                <a:hlinkClick r:id="rId5" action="ppaction://hlinksldjump"/>
              </a:rPr>
              <a:t>绕线转子异步电机转子变频串级调速系统</a:t>
            </a:r>
            <a:endParaRPr lang="zh-CN" altLang="en-US" sz="1600">
              <a:solidFill>
                <a:schemeClr val="tx1"/>
              </a:solidFill>
              <a:latin typeface="Times New Roman" pitchFamily="18" charset="0"/>
            </a:endParaRPr>
          </a:p>
        </p:txBody>
      </p:sp>
      <p:sp>
        <p:nvSpPr>
          <p:cNvPr id="64518"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6" action="ppaction://hlinksldjump"/>
              </a:rPr>
              <a:t>8.2</a:t>
            </a:r>
            <a:r>
              <a:rPr lang="zh-CN" altLang="zh-CN" sz="1600">
                <a:solidFill>
                  <a:schemeClr val="tx1"/>
                </a:solidFill>
                <a:hlinkClick r:id="rId6"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64519"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7" action="ppaction://hlinksldjump"/>
              </a:rPr>
              <a:t>8.1</a:t>
            </a:r>
            <a:r>
              <a:rPr lang="zh-CN" altLang="zh-CN" sz="1600">
                <a:solidFill>
                  <a:schemeClr val="tx1"/>
                </a:solidFill>
                <a:latin typeface="宋体" pitchFamily="2" charset="-122"/>
                <a:hlinkClick r:id="rId7" action="ppaction://hlinksldjump"/>
              </a:rPr>
              <a:t>绕线转子异步电机转子变频控制原理</a:t>
            </a:r>
            <a:endParaRPr lang="zh-CN" altLang="en-US" sz="1600">
              <a:solidFill>
                <a:schemeClr val="tx1"/>
              </a:solidFill>
              <a:latin typeface="宋体" pitchFamily="2" charset="-122"/>
            </a:endParaRPr>
          </a:p>
        </p:txBody>
      </p:sp>
      <p:sp>
        <p:nvSpPr>
          <p:cNvPr id="64520"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8" action="ppaction://hlinksldjump"/>
              </a:rPr>
              <a:t>8.4</a:t>
            </a:r>
            <a:r>
              <a:rPr lang="zh-CN" altLang="zh-CN" sz="1600">
                <a:solidFill>
                  <a:schemeClr val="tx1"/>
                </a:solidFill>
                <a:hlinkClick r:id="rId8"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a:xfrm>
            <a:off x="1719263" y="309563"/>
            <a:ext cx="4394200" cy="579437"/>
          </a:xfrm>
        </p:spPr>
        <p:txBody>
          <a:bodyPr/>
          <a:lstStyle/>
          <a:p>
            <a:pPr eaLnBrk="1" hangingPunct="1"/>
            <a:r>
              <a:rPr lang="en-US" altLang="en-US" smtClean="0">
                <a:latin typeface="Times New Roman" pitchFamily="18" charset="0"/>
              </a:rPr>
              <a:t>串级调速系统的效率</a:t>
            </a:r>
            <a:endParaRPr lang="zh-CN" altLang="en-US" smtClean="0">
              <a:latin typeface="Times New Roman" pitchFamily="18" charset="0"/>
              <a:ea typeface="宋体" pitchFamily="2" charset="-122"/>
            </a:endParaRPr>
          </a:p>
        </p:txBody>
      </p:sp>
      <p:pic>
        <p:nvPicPr>
          <p:cNvPr id="638979" name="Picture 3" descr="7z12"/>
          <p:cNvPicPr>
            <a:picLocks noChangeAspect="1" noChangeArrowheads="1"/>
          </p:cNvPicPr>
          <p:nvPr/>
        </p:nvPicPr>
        <p:blipFill>
          <a:blip r:embed="rId2" cstate="print"/>
          <a:srcRect/>
          <a:stretch>
            <a:fillRect/>
          </a:stretch>
        </p:blipFill>
        <p:spPr bwMode="auto">
          <a:xfrm>
            <a:off x="1949450" y="1423988"/>
            <a:ext cx="6769100" cy="4194175"/>
          </a:xfrm>
          <a:prstGeom prst="rect">
            <a:avLst/>
          </a:prstGeom>
          <a:noFill/>
          <a:ln w="9525">
            <a:noFill/>
            <a:miter lim="800000"/>
            <a:headEnd/>
            <a:tailEnd/>
          </a:ln>
        </p:spPr>
      </p:pic>
      <p:sp>
        <p:nvSpPr>
          <p:cNvPr id="638980" name="Rectangle 4"/>
          <p:cNvSpPr>
            <a:spLocks noChangeArrowheads="1"/>
          </p:cNvSpPr>
          <p:nvPr/>
        </p:nvSpPr>
        <p:spPr bwMode="auto">
          <a:xfrm>
            <a:off x="2501900" y="5834063"/>
            <a:ext cx="5959475" cy="763587"/>
          </a:xfrm>
          <a:prstGeom prst="rect">
            <a:avLst/>
          </a:prstGeom>
          <a:noFill/>
          <a:ln w="9525">
            <a:noFill/>
            <a:miter lim="800000"/>
            <a:headEnd/>
            <a:tailEnd/>
          </a:ln>
        </p:spPr>
        <p:txBody>
          <a:bodyPr wrap="none" anchor="ctr"/>
          <a:lstStyle/>
          <a:p>
            <a:pPr algn="ctr">
              <a:lnSpc>
                <a:spcPct val="100000"/>
              </a:lnSpc>
            </a:pPr>
            <a:r>
              <a:rPr lang="zh-CN" altLang="en-US" sz="2000">
                <a:solidFill>
                  <a:schemeClr val="hlink"/>
                </a:solidFill>
                <a:latin typeface="Times New Roman" pitchFamily="18" charset="0"/>
              </a:rPr>
              <a:t>图</a:t>
            </a:r>
            <a:r>
              <a:rPr lang="en-US" altLang="zh-CN" sz="2000">
                <a:solidFill>
                  <a:schemeClr val="hlink"/>
                </a:solidFill>
                <a:latin typeface="Times New Roman" pitchFamily="18" charset="0"/>
              </a:rPr>
              <a:t>    </a:t>
            </a:r>
            <a:r>
              <a:rPr lang="zh-CN" altLang="en-US" sz="2000">
                <a:solidFill>
                  <a:schemeClr val="hlink"/>
                </a:solidFill>
                <a:latin typeface="Times New Roman" pitchFamily="18" charset="0"/>
              </a:rPr>
              <a:t>串级调速系统效率分析</a:t>
            </a:r>
          </a:p>
          <a:p>
            <a:pPr algn="ctr">
              <a:lnSpc>
                <a:spcPct val="100000"/>
              </a:lnSpc>
            </a:pPr>
            <a:r>
              <a:rPr lang="en-US" altLang="zh-CN" sz="2000">
                <a:solidFill>
                  <a:schemeClr val="hlink"/>
                </a:solidFill>
                <a:latin typeface="Times New Roman" pitchFamily="18" charset="0"/>
              </a:rPr>
              <a:t>a)</a:t>
            </a:r>
            <a:r>
              <a:rPr lang="zh-CN" altLang="en-US" sz="2000">
                <a:solidFill>
                  <a:schemeClr val="hlink"/>
                </a:solidFill>
                <a:latin typeface="Times New Roman" pitchFamily="18" charset="0"/>
              </a:rPr>
              <a:t>系统的功率传递       </a:t>
            </a:r>
            <a:r>
              <a:rPr lang="en-US" altLang="zh-CN" sz="2000">
                <a:solidFill>
                  <a:schemeClr val="hlink"/>
                </a:solidFill>
                <a:latin typeface="Times New Roman" pitchFamily="18" charset="0"/>
              </a:rPr>
              <a:t>b)</a:t>
            </a:r>
            <a:r>
              <a:rPr lang="zh-CN" altLang="en-US" sz="2000">
                <a:solidFill>
                  <a:schemeClr val="hlink"/>
                </a:solidFill>
                <a:latin typeface="Times New Roman" pitchFamily="18" charset="0"/>
              </a:rPr>
              <a:t>系统的功率流程图 </a:t>
            </a:r>
          </a:p>
        </p:txBody>
      </p:sp>
      <p:sp>
        <p:nvSpPr>
          <p:cNvPr id="65540" name="Text Box 46"/>
          <p:cNvSpPr txBox="1">
            <a:spLocks noChangeArrowheads="1"/>
          </p:cNvSpPr>
          <p:nvPr/>
        </p:nvSpPr>
        <p:spPr bwMode="auto">
          <a:xfrm>
            <a:off x="0" y="3575050"/>
            <a:ext cx="1670050"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3" action="ppaction://hlinksldjump"/>
              </a:rPr>
              <a:t>8.3</a:t>
            </a:r>
            <a:r>
              <a:rPr lang="zh-CN" altLang="zh-CN" sz="1600">
                <a:solidFill>
                  <a:schemeClr val="tx1"/>
                </a:solidFill>
                <a:hlinkClick r:id="rId3" action="ppaction://hlinksldjump"/>
              </a:rPr>
              <a:t>绕线转子异步电机转子变频串级调速系统</a:t>
            </a:r>
            <a:endParaRPr lang="zh-CN" altLang="en-US" sz="1600">
              <a:solidFill>
                <a:schemeClr val="tx1"/>
              </a:solidFill>
              <a:latin typeface="Times New Roman" pitchFamily="18" charset="0"/>
            </a:endParaRPr>
          </a:p>
        </p:txBody>
      </p:sp>
      <p:sp>
        <p:nvSpPr>
          <p:cNvPr id="65541"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4" action="ppaction://hlinksldjump"/>
              </a:rPr>
              <a:t>8.2</a:t>
            </a:r>
            <a:r>
              <a:rPr lang="zh-CN" altLang="zh-CN" sz="1600">
                <a:solidFill>
                  <a:schemeClr val="tx1"/>
                </a:solidFill>
                <a:hlinkClick r:id="rId4"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65542"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5" action="ppaction://hlinksldjump"/>
              </a:rPr>
              <a:t>8.1</a:t>
            </a:r>
            <a:r>
              <a:rPr lang="zh-CN" altLang="zh-CN" sz="1600">
                <a:solidFill>
                  <a:schemeClr val="tx1"/>
                </a:solidFill>
                <a:latin typeface="宋体" pitchFamily="2" charset="-122"/>
                <a:hlinkClick r:id="rId5" action="ppaction://hlinksldjump"/>
              </a:rPr>
              <a:t>绕线转子异步电机转子变频控制原理</a:t>
            </a:r>
            <a:endParaRPr lang="zh-CN" altLang="en-US" sz="1600">
              <a:solidFill>
                <a:schemeClr val="tx1"/>
              </a:solidFill>
              <a:latin typeface="宋体" pitchFamily="2" charset="-122"/>
            </a:endParaRPr>
          </a:p>
        </p:txBody>
      </p:sp>
      <p:sp>
        <p:nvSpPr>
          <p:cNvPr id="65543"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6" action="ppaction://hlinksldjump"/>
              </a:rPr>
              <a:t>8.4</a:t>
            </a:r>
            <a:r>
              <a:rPr lang="zh-CN" altLang="zh-CN" sz="1600">
                <a:solidFill>
                  <a:schemeClr val="tx1"/>
                </a:solidFill>
                <a:hlinkClick r:id="rId6"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638979"/>
                                        </p:tgtEl>
                                        <p:attrNameLst>
                                          <p:attrName>style.visibility</p:attrName>
                                        </p:attrNameLst>
                                      </p:cBhvr>
                                      <p:to>
                                        <p:strVal val="visible"/>
                                      </p:to>
                                    </p:set>
                                    <p:anim calcmode="lin" valueType="num">
                                      <p:cBhvr>
                                        <p:cTn id="7" dur="250" decel="50000" fill="hold">
                                          <p:stCondLst>
                                            <p:cond delay="0"/>
                                          </p:stCondLst>
                                        </p:cTn>
                                        <p:tgtEl>
                                          <p:spTgt spid="638979"/>
                                        </p:tgtEl>
                                        <p:attrNameLst>
                                          <p:attrName>style.rotation</p:attrName>
                                        </p:attrNameLst>
                                      </p:cBhvr>
                                      <p:tavLst>
                                        <p:tav tm="0">
                                          <p:val>
                                            <p:fltVal val="-90"/>
                                          </p:val>
                                        </p:tav>
                                        <p:tav tm="100000">
                                          <p:val>
                                            <p:fltVal val="0"/>
                                          </p:val>
                                        </p:tav>
                                      </p:tavLst>
                                    </p:anim>
                                    <p:anim calcmode="lin" valueType="num">
                                      <p:cBhvr>
                                        <p:cTn id="8" dur="250" decel="50000" fill="hold">
                                          <p:stCondLst>
                                            <p:cond delay="0"/>
                                          </p:stCondLst>
                                        </p:cTn>
                                        <p:tgtEl>
                                          <p:spTgt spid="638979"/>
                                        </p:tgtEl>
                                        <p:attrNameLst>
                                          <p:attrName>ppt_w</p:attrName>
                                        </p:attrNameLst>
                                      </p:cBhvr>
                                      <p:tavLst>
                                        <p:tav tm="0">
                                          <p:val>
                                            <p:strVal val="#ppt_w"/>
                                          </p:val>
                                        </p:tav>
                                        <p:tav tm="100000">
                                          <p:val>
                                            <p:strVal val="#ppt_w*.05"/>
                                          </p:val>
                                        </p:tav>
                                      </p:tavLst>
                                    </p:anim>
                                    <p:anim calcmode="lin" valueType="num">
                                      <p:cBhvr>
                                        <p:cTn id="9" dur="250" accel="50000" fill="hold">
                                          <p:stCondLst>
                                            <p:cond delay="250"/>
                                          </p:stCondLst>
                                        </p:cTn>
                                        <p:tgtEl>
                                          <p:spTgt spid="638979"/>
                                        </p:tgtEl>
                                        <p:attrNameLst>
                                          <p:attrName>ppt_w</p:attrName>
                                        </p:attrNameLst>
                                      </p:cBhvr>
                                      <p:tavLst>
                                        <p:tav tm="0">
                                          <p:val>
                                            <p:strVal val="#ppt_w*.05"/>
                                          </p:val>
                                        </p:tav>
                                        <p:tav tm="100000">
                                          <p:val>
                                            <p:strVal val="#ppt_w"/>
                                          </p:val>
                                        </p:tav>
                                      </p:tavLst>
                                    </p:anim>
                                    <p:anim calcmode="lin" valueType="num">
                                      <p:cBhvr>
                                        <p:cTn id="10" dur="500" fill="hold"/>
                                        <p:tgtEl>
                                          <p:spTgt spid="638979"/>
                                        </p:tgtEl>
                                        <p:attrNameLst>
                                          <p:attrName>ppt_h</p:attrName>
                                        </p:attrNameLst>
                                      </p:cBhvr>
                                      <p:tavLst>
                                        <p:tav tm="0">
                                          <p:val>
                                            <p:strVal val="#ppt_h"/>
                                          </p:val>
                                        </p:tav>
                                        <p:tav tm="100000">
                                          <p:val>
                                            <p:strVal val="#ppt_h"/>
                                          </p:val>
                                        </p:tav>
                                      </p:tavLst>
                                    </p:anim>
                                    <p:anim calcmode="lin" valueType="num">
                                      <p:cBhvr>
                                        <p:cTn id="11" dur="250" decel="50000" fill="hold">
                                          <p:stCondLst>
                                            <p:cond delay="0"/>
                                          </p:stCondLst>
                                        </p:cTn>
                                        <p:tgtEl>
                                          <p:spTgt spid="638979"/>
                                        </p:tgtEl>
                                        <p:attrNameLst>
                                          <p:attrName>ppt_x</p:attrName>
                                        </p:attrNameLst>
                                      </p:cBhvr>
                                      <p:tavLst>
                                        <p:tav tm="0">
                                          <p:val>
                                            <p:strVal val="#ppt_x+.4"/>
                                          </p:val>
                                        </p:tav>
                                        <p:tav tm="100000">
                                          <p:val>
                                            <p:strVal val="#ppt_x"/>
                                          </p:val>
                                        </p:tav>
                                      </p:tavLst>
                                    </p:anim>
                                    <p:anim calcmode="lin" valueType="num">
                                      <p:cBhvr>
                                        <p:cTn id="12" dur="250" decel="50000" fill="hold">
                                          <p:stCondLst>
                                            <p:cond delay="0"/>
                                          </p:stCondLst>
                                        </p:cTn>
                                        <p:tgtEl>
                                          <p:spTgt spid="638979"/>
                                        </p:tgtEl>
                                        <p:attrNameLst>
                                          <p:attrName>ppt_y</p:attrName>
                                        </p:attrNameLst>
                                      </p:cBhvr>
                                      <p:tavLst>
                                        <p:tav tm="0">
                                          <p:val>
                                            <p:strVal val="#ppt_y-.2"/>
                                          </p:val>
                                        </p:tav>
                                        <p:tav tm="100000">
                                          <p:val>
                                            <p:strVal val="#ppt_y+.1"/>
                                          </p:val>
                                        </p:tav>
                                      </p:tavLst>
                                    </p:anim>
                                    <p:anim calcmode="lin" valueType="num">
                                      <p:cBhvr>
                                        <p:cTn id="13" dur="250" accel="50000" fill="hold">
                                          <p:stCondLst>
                                            <p:cond delay="250"/>
                                          </p:stCondLst>
                                        </p:cTn>
                                        <p:tgtEl>
                                          <p:spTgt spid="638979"/>
                                        </p:tgtEl>
                                        <p:attrNameLst>
                                          <p:attrName>ppt_y</p:attrName>
                                        </p:attrNameLst>
                                      </p:cBhvr>
                                      <p:tavLst>
                                        <p:tav tm="0">
                                          <p:val>
                                            <p:strVal val="#ppt_y+.1"/>
                                          </p:val>
                                        </p:tav>
                                        <p:tav tm="100000">
                                          <p:val>
                                            <p:strVal val="#ppt_y"/>
                                          </p:val>
                                        </p:tav>
                                      </p:tavLst>
                                    </p:anim>
                                    <p:animEffect transition="in" filter="fade">
                                      <p:cBhvr>
                                        <p:cTn id="14" dur="500" decel="50000">
                                          <p:stCondLst>
                                            <p:cond delay="0"/>
                                          </p:stCondLst>
                                        </p:cTn>
                                        <p:tgtEl>
                                          <p:spTgt spid="638979"/>
                                        </p:tgtEl>
                                      </p:cBhvr>
                                    </p:animEffect>
                                  </p:childTnLst>
                                </p:cTn>
                              </p:par>
                            </p:childTnLst>
                          </p:cTn>
                        </p:par>
                        <p:par>
                          <p:cTn id="15" fill="hold">
                            <p:stCondLst>
                              <p:cond delay="500"/>
                            </p:stCondLst>
                            <p:childTnLst>
                              <p:par>
                                <p:cTn id="16" presetID="34" presetClass="entr" presetSubtype="0" fill="hold" grpId="0" nodeType="afterEffect">
                                  <p:stCondLst>
                                    <p:cond delay="0"/>
                                  </p:stCondLst>
                                  <p:childTnLst>
                                    <p:set>
                                      <p:cBhvr>
                                        <p:cTn id="17" dur="1" fill="hold">
                                          <p:stCondLst>
                                            <p:cond delay="0"/>
                                          </p:stCondLst>
                                        </p:cTn>
                                        <p:tgtEl>
                                          <p:spTgt spid="638980"/>
                                        </p:tgtEl>
                                        <p:attrNameLst>
                                          <p:attrName>style.visibility</p:attrName>
                                        </p:attrNameLst>
                                      </p:cBhvr>
                                      <p:to>
                                        <p:strVal val="visible"/>
                                      </p:to>
                                    </p:set>
                                    <p:anim from="(-#ppt_w/2)" to="(#ppt_x)" calcmode="lin" valueType="num">
                                      <p:cBhvr>
                                        <p:cTn id="18" dur="600" fill="hold">
                                          <p:stCondLst>
                                            <p:cond delay="0"/>
                                          </p:stCondLst>
                                        </p:cTn>
                                        <p:tgtEl>
                                          <p:spTgt spid="638980"/>
                                        </p:tgtEl>
                                        <p:attrNameLst>
                                          <p:attrName>ppt_x</p:attrName>
                                        </p:attrNameLst>
                                      </p:cBhvr>
                                    </p:anim>
                                    <p:anim from="0" to="-1.0" calcmode="lin" valueType="num">
                                      <p:cBhvr>
                                        <p:cTn id="19" dur="200" decel="50000" autoRev="1" fill="hold">
                                          <p:stCondLst>
                                            <p:cond delay="600"/>
                                          </p:stCondLst>
                                        </p:cTn>
                                        <p:tgtEl>
                                          <p:spTgt spid="638980"/>
                                        </p:tgtEl>
                                        <p:attrNameLst>
                                          <p:attrName>xshear</p:attrName>
                                        </p:attrNameLst>
                                      </p:cBhvr>
                                    </p:anim>
                                    <p:animScale>
                                      <p:cBhvr>
                                        <p:cTn id="20" dur="200" decel="100000" autoRev="1" fill="hold">
                                          <p:stCondLst>
                                            <p:cond delay="600"/>
                                          </p:stCondLst>
                                        </p:cTn>
                                        <p:tgtEl>
                                          <p:spTgt spid="638980"/>
                                        </p:tgtEl>
                                      </p:cBhvr>
                                      <p:from x="100000" y="100000"/>
                                      <p:to x="80000" y="100000"/>
                                    </p:animScale>
                                    <p:anim by="(#ppt_h/3+#ppt_w*0.1)" calcmode="lin" valueType="num">
                                      <p:cBhvr additive="sum">
                                        <p:cTn id="21" dur="200" decel="100000" autoRev="1" fill="hold">
                                          <p:stCondLst>
                                            <p:cond delay="600"/>
                                          </p:stCondLst>
                                        </p:cTn>
                                        <p:tgtEl>
                                          <p:spTgt spid="638980"/>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898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xfrm>
            <a:off x="1695450" y="968375"/>
            <a:ext cx="7081838" cy="581025"/>
          </a:xfrm>
        </p:spPr>
        <p:txBody>
          <a:bodyPr/>
          <a:lstStyle/>
          <a:p>
            <a:pPr eaLnBrk="1" hangingPunct="1">
              <a:buClr>
                <a:schemeClr val="folHlink"/>
              </a:buClr>
              <a:buSzPct val="75000"/>
              <a:buFont typeface="Wingdings" pitchFamily="2" charset="2"/>
              <a:buChar char="n"/>
            </a:pPr>
            <a:r>
              <a:rPr lang="zh-CN" altLang="en-US" sz="2000" smtClean="0">
                <a:latin typeface="Times New Roman" pitchFamily="18" charset="0"/>
                <a:ea typeface="宋体" pitchFamily="2" charset="-122"/>
              </a:rPr>
              <a:t> 串级调速系统功率流程</a:t>
            </a:r>
            <a:r>
              <a:rPr lang="zh-CN" altLang="en-US" sz="2000" smtClean="0">
                <a:ea typeface="宋体" pitchFamily="2" charset="-122"/>
              </a:rPr>
              <a:t> </a:t>
            </a:r>
          </a:p>
        </p:txBody>
      </p:sp>
      <p:sp>
        <p:nvSpPr>
          <p:cNvPr id="640003" name="Rectangle 3"/>
          <p:cNvSpPr>
            <a:spLocks noGrp="1" noChangeArrowheads="1"/>
          </p:cNvSpPr>
          <p:nvPr>
            <p:ph idx="1"/>
          </p:nvPr>
        </p:nvSpPr>
        <p:spPr>
          <a:xfrm>
            <a:off x="1689100" y="1454150"/>
            <a:ext cx="7454900" cy="2184400"/>
          </a:xfrm>
        </p:spPr>
        <p:txBody>
          <a:bodyPr/>
          <a:lstStyle/>
          <a:p>
            <a:pPr eaLnBrk="1" hangingPunct="1">
              <a:lnSpc>
                <a:spcPct val="115000"/>
              </a:lnSpc>
              <a:buClr>
                <a:schemeClr val="tx2"/>
              </a:buClr>
            </a:pPr>
            <a:r>
              <a:rPr lang="zh-CN" altLang="en-US" smtClean="0">
                <a:solidFill>
                  <a:srgbClr val="000000"/>
                </a:solidFill>
                <a:latin typeface="Times New Roman" pitchFamily="18" charset="0"/>
                <a:ea typeface="宋体" pitchFamily="2" charset="-122"/>
              </a:rPr>
              <a:t>在串级调速时（图</a:t>
            </a:r>
            <a:r>
              <a:rPr lang="en-US" altLang="zh-CN" smtClean="0">
                <a:solidFill>
                  <a:srgbClr val="000000"/>
                </a:solidFill>
                <a:latin typeface="Times New Roman" pitchFamily="18" charset="0"/>
                <a:ea typeface="宋体" pitchFamily="2" charset="-122"/>
              </a:rPr>
              <a:t>7-11a</a:t>
            </a:r>
            <a:r>
              <a:rPr lang="zh-CN" altLang="en-US" smtClean="0">
                <a:solidFill>
                  <a:srgbClr val="000000"/>
                </a:solidFill>
                <a:latin typeface="Times New Roman" pitchFamily="18" charset="0"/>
                <a:ea typeface="宋体" pitchFamily="2" charset="-122"/>
              </a:rPr>
              <a:t>），</a:t>
            </a:r>
            <a:r>
              <a:rPr lang="en-US" altLang="zh-CN" i="1" smtClean="0">
                <a:solidFill>
                  <a:srgbClr val="000000"/>
                </a:solidFill>
                <a:latin typeface="Times New Roman" pitchFamily="18" charset="0"/>
                <a:ea typeface="宋体" pitchFamily="2" charset="-122"/>
              </a:rPr>
              <a:t>P</a:t>
            </a:r>
            <a:r>
              <a:rPr lang="en-US" altLang="zh-CN" baseline="-25000" smtClean="0">
                <a:solidFill>
                  <a:srgbClr val="000000"/>
                </a:solidFill>
                <a:latin typeface="Times New Roman" pitchFamily="18" charset="0"/>
                <a:ea typeface="宋体" pitchFamily="2" charset="-122"/>
              </a:rPr>
              <a:t>s</a:t>
            </a:r>
            <a:r>
              <a:rPr lang="zh-CN" altLang="en-US" smtClean="0">
                <a:solidFill>
                  <a:srgbClr val="000000"/>
                </a:solidFill>
                <a:latin typeface="Times New Roman" pitchFamily="18" charset="0"/>
                <a:ea typeface="宋体" pitchFamily="2" charset="-122"/>
              </a:rPr>
              <a:t>未被全部消耗掉，而是扣除了转子铜损  </a:t>
            </a:r>
            <a:r>
              <a:rPr lang="en-US" altLang="zh-CN" i="1" smtClean="0">
                <a:solidFill>
                  <a:srgbClr val="000000"/>
                </a:solidFill>
                <a:latin typeface="Times New Roman" pitchFamily="18" charset="0"/>
                <a:ea typeface="宋体" pitchFamily="2" charset="-122"/>
              </a:rPr>
              <a:t>P</a:t>
            </a:r>
            <a:r>
              <a:rPr lang="en-US" altLang="zh-CN" baseline="-25000" smtClean="0">
                <a:solidFill>
                  <a:srgbClr val="000000"/>
                </a:solidFill>
                <a:latin typeface="Times New Roman" pitchFamily="18" charset="0"/>
                <a:ea typeface="宋体" pitchFamily="2" charset="-122"/>
              </a:rPr>
              <a:t>Cur</a:t>
            </a:r>
            <a:r>
              <a:rPr lang="zh-CN" altLang="en-US" smtClean="0">
                <a:solidFill>
                  <a:srgbClr val="000000"/>
                </a:solidFill>
                <a:latin typeface="Times New Roman" pitchFamily="18" charset="0"/>
                <a:ea typeface="宋体" pitchFamily="2" charset="-122"/>
              </a:rPr>
              <a:t>、杂散损耗 </a:t>
            </a:r>
            <a:r>
              <a:rPr lang="en-US" altLang="zh-CN" i="1" smtClean="0">
                <a:solidFill>
                  <a:srgbClr val="000000"/>
                </a:solidFill>
                <a:latin typeface="Times New Roman" pitchFamily="18" charset="0"/>
                <a:ea typeface="宋体" pitchFamily="2" charset="-122"/>
              </a:rPr>
              <a:t>P</a:t>
            </a:r>
            <a:r>
              <a:rPr lang="en-US" altLang="zh-CN" baseline="-25000" smtClean="0">
                <a:solidFill>
                  <a:srgbClr val="000000"/>
                </a:solidFill>
                <a:latin typeface="Times New Roman" pitchFamily="18" charset="0"/>
                <a:ea typeface="宋体" pitchFamily="2" charset="-122"/>
              </a:rPr>
              <a:t>s</a:t>
            </a:r>
            <a:r>
              <a:rPr lang="en-US" altLang="zh-CN" i="1" baseline="-25000" smtClean="0">
                <a:solidFill>
                  <a:srgbClr val="000000"/>
                </a:solidFill>
                <a:latin typeface="Times New Roman" pitchFamily="18" charset="0"/>
                <a:ea typeface="宋体" pitchFamily="2" charset="-122"/>
              </a:rPr>
              <a:t> </a:t>
            </a:r>
            <a:r>
              <a:rPr lang="zh-CN" altLang="en-US" smtClean="0">
                <a:solidFill>
                  <a:srgbClr val="000000"/>
                </a:solidFill>
                <a:latin typeface="Times New Roman" pitchFamily="18" charset="0"/>
                <a:ea typeface="宋体" pitchFamily="2" charset="-122"/>
              </a:rPr>
              <a:t>和附加的串级调速装置损耗 </a:t>
            </a:r>
            <a:r>
              <a:rPr lang="en-US" altLang="zh-CN" i="1" smtClean="0">
                <a:solidFill>
                  <a:srgbClr val="000000"/>
                </a:solidFill>
                <a:latin typeface="Times New Roman" pitchFamily="18" charset="0"/>
                <a:ea typeface="宋体" pitchFamily="2" charset="-122"/>
              </a:rPr>
              <a:t>P</a:t>
            </a:r>
            <a:r>
              <a:rPr lang="en-US" altLang="zh-CN" baseline="-25000" smtClean="0">
                <a:solidFill>
                  <a:srgbClr val="000000"/>
                </a:solidFill>
                <a:latin typeface="Times New Roman" pitchFamily="18" charset="0"/>
                <a:ea typeface="宋体" pitchFamily="2" charset="-122"/>
              </a:rPr>
              <a:t>tan </a:t>
            </a:r>
            <a:r>
              <a:rPr lang="zh-CN" altLang="en-US" smtClean="0">
                <a:solidFill>
                  <a:srgbClr val="000000"/>
                </a:solidFill>
                <a:latin typeface="Times New Roman" pitchFamily="18" charset="0"/>
                <a:ea typeface="宋体" pitchFamily="2" charset="-122"/>
              </a:rPr>
              <a:t>后通过转子整流器与逆变器返回电网，这部分返回电网的功率称作回馈功率 </a:t>
            </a:r>
            <a:r>
              <a:rPr lang="en-US" altLang="zh-CN" i="1" smtClean="0">
                <a:solidFill>
                  <a:srgbClr val="000000"/>
                </a:solidFill>
                <a:latin typeface="Times New Roman" pitchFamily="18" charset="0"/>
                <a:ea typeface="宋体" pitchFamily="2" charset="-122"/>
              </a:rPr>
              <a:t>P</a:t>
            </a:r>
            <a:r>
              <a:rPr lang="en-US" altLang="zh-CN" baseline="-25000" smtClean="0">
                <a:solidFill>
                  <a:srgbClr val="000000"/>
                </a:solidFill>
                <a:latin typeface="Times New Roman" pitchFamily="18" charset="0"/>
                <a:ea typeface="宋体" pitchFamily="2" charset="-122"/>
              </a:rPr>
              <a:t>f</a:t>
            </a:r>
            <a:r>
              <a:rPr lang="en-US" altLang="zh-CN" smtClean="0">
                <a:solidFill>
                  <a:srgbClr val="000000"/>
                </a:solidFill>
                <a:latin typeface="Times New Roman" pitchFamily="18" charset="0"/>
                <a:ea typeface="宋体" pitchFamily="2" charset="-122"/>
              </a:rPr>
              <a:t> </a:t>
            </a:r>
            <a:r>
              <a:rPr lang="zh-CN" altLang="en-US" smtClean="0">
                <a:solidFill>
                  <a:srgbClr val="000000"/>
                </a:solidFill>
                <a:latin typeface="Times New Roman" pitchFamily="18" charset="0"/>
                <a:ea typeface="宋体" pitchFamily="2" charset="-122"/>
              </a:rPr>
              <a:t>。</a:t>
            </a:r>
          </a:p>
          <a:p>
            <a:pPr eaLnBrk="1" hangingPunct="1">
              <a:lnSpc>
                <a:spcPct val="115000"/>
              </a:lnSpc>
              <a:buClr>
                <a:schemeClr val="tx2"/>
              </a:buClr>
            </a:pPr>
            <a:r>
              <a:rPr lang="zh-CN" altLang="en-US" smtClean="0">
                <a:solidFill>
                  <a:srgbClr val="A50021"/>
                </a:solidFill>
                <a:latin typeface="Times New Roman" pitchFamily="18" charset="0"/>
                <a:ea typeface="宋体" pitchFamily="2" charset="-122"/>
              </a:rPr>
              <a:t>对整个串级调速系统来说，它从电网吸收的净有功功率应为 </a:t>
            </a:r>
            <a:r>
              <a:rPr lang="en-US" altLang="zh-CN" i="1" smtClean="0">
                <a:solidFill>
                  <a:srgbClr val="A50021"/>
                </a:solidFill>
                <a:latin typeface="Times New Roman" pitchFamily="18" charset="0"/>
                <a:ea typeface="宋体" pitchFamily="2" charset="-122"/>
              </a:rPr>
              <a:t>P</a:t>
            </a:r>
            <a:r>
              <a:rPr lang="en-US" altLang="zh-CN" baseline="-25000" smtClean="0">
                <a:solidFill>
                  <a:srgbClr val="A50021"/>
                </a:solidFill>
                <a:latin typeface="Times New Roman" pitchFamily="18" charset="0"/>
                <a:ea typeface="宋体" pitchFamily="2" charset="-122"/>
              </a:rPr>
              <a:t>in</a:t>
            </a:r>
            <a:r>
              <a:rPr lang="en-US" altLang="zh-CN" i="1" smtClean="0">
                <a:solidFill>
                  <a:srgbClr val="A50021"/>
                </a:solidFill>
                <a:latin typeface="Times New Roman" pitchFamily="18" charset="0"/>
                <a:ea typeface="宋体" pitchFamily="2" charset="-122"/>
              </a:rPr>
              <a:t> = P</a:t>
            </a:r>
            <a:r>
              <a:rPr lang="en-US" altLang="zh-CN" baseline="-25000" smtClean="0">
                <a:solidFill>
                  <a:srgbClr val="A50021"/>
                </a:solidFill>
                <a:latin typeface="Times New Roman" pitchFamily="18" charset="0"/>
                <a:ea typeface="宋体" pitchFamily="2" charset="-122"/>
              </a:rPr>
              <a:t>1 </a:t>
            </a:r>
            <a:r>
              <a:rPr lang="en-US" altLang="zh-CN" i="1" smtClean="0">
                <a:solidFill>
                  <a:srgbClr val="A50021"/>
                </a:solidFill>
                <a:latin typeface="Times New Roman" pitchFamily="18" charset="0"/>
                <a:ea typeface="宋体" pitchFamily="2" charset="-122"/>
              </a:rPr>
              <a:t>– P</a:t>
            </a:r>
            <a:r>
              <a:rPr lang="en-US" altLang="zh-CN" baseline="-25000" smtClean="0">
                <a:solidFill>
                  <a:srgbClr val="A50021"/>
                </a:solidFill>
                <a:latin typeface="Times New Roman" pitchFamily="18" charset="0"/>
                <a:ea typeface="宋体" pitchFamily="2" charset="-122"/>
              </a:rPr>
              <a:t>f</a:t>
            </a:r>
            <a:r>
              <a:rPr lang="en-US" altLang="zh-CN" i="1" baseline="-25000" smtClean="0">
                <a:solidFill>
                  <a:srgbClr val="000000"/>
                </a:solidFill>
                <a:latin typeface="Times New Roman" pitchFamily="18" charset="0"/>
                <a:ea typeface="宋体" pitchFamily="2" charset="-122"/>
              </a:rPr>
              <a:t>  </a:t>
            </a:r>
            <a:r>
              <a:rPr lang="zh-CN" altLang="en-US" smtClean="0">
                <a:solidFill>
                  <a:srgbClr val="000000"/>
                </a:solidFill>
                <a:latin typeface="Times New Roman" pitchFamily="18" charset="0"/>
                <a:ea typeface="宋体" pitchFamily="2" charset="-122"/>
              </a:rPr>
              <a:t>。 </a:t>
            </a:r>
            <a:r>
              <a:rPr lang="zh-CN" altLang="en-US" smtClean="0">
                <a:latin typeface="Times New Roman" pitchFamily="18" charset="0"/>
                <a:ea typeface="宋体" pitchFamily="2" charset="-122"/>
              </a:rPr>
              <a:t> </a:t>
            </a:r>
          </a:p>
        </p:txBody>
      </p:sp>
      <p:sp>
        <p:nvSpPr>
          <p:cNvPr id="66563" name="Rectangle 12"/>
          <p:cNvSpPr>
            <a:spLocks noChangeArrowheads="1"/>
          </p:cNvSpPr>
          <p:nvPr/>
        </p:nvSpPr>
        <p:spPr bwMode="auto">
          <a:xfrm>
            <a:off x="1709738" y="3603625"/>
            <a:ext cx="7239000" cy="357188"/>
          </a:xfrm>
          <a:prstGeom prst="rect">
            <a:avLst/>
          </a:prstGeom>
          <a:noFill/>
          <a:ln w="9525">
            <a:noFill/>
            <a:miter lim="800000"/>
            <a:headEnd/>
            <a:tailEnd/>
          </a:ln>
        </p:spPr>
        <p:txBody>
          <a:bodyPr lIns="0" tIns="0" bIns="0" anchor="ctr"/>
          <a:lstStyle/>
          <a:p>
            <a:pPr>
              <a:buClr>
                <a:schemeClr val="folHlink"/>
              </a:buClr>
              <a:buSzPct val="75000"/>
              <a:buFont typeface="Wingdings" pitchFamily="2" charset="2"/>
              <a:buChar char="n"/>
            </a:pPr>
            <a:r>
              <a:rPr lang="zh-CN" altLang="en-US" sz="2000">
                <a:solidFill>
                  <a:schemeClr val="tx1"/>
                </a:solidFill>
                <a:latin typeface="Times New Roman" pitchFamily="18" charset="0"/>
              </a:rPr>
              <a:t> 串级调速系统效率及比较</a:t>
            </a:r>
          </a:p>
        </p:txBody>
      </p:sp>
      <p:sp>
        <p:nvSpPr>
          <p:cNvPr id="66564" name="Rectangle 13"/>
          <p:cNvSpPr>
            <a:spLocks noChangeArrowheads="1"/>
          </p:cNvSpPr>
          <p:nvPr/>
        </p:nvSpPr>
        <p:spPr bwMode="auto">
          <a:xfrm>
            <a:off x="1712913" y="3992563"/>
            <a:ext cx="6140450" cy="398462"/>
          </a:xfrm>
          <a:prstGeom prst="rect">
            <a:avLst/>
          </a:prstGeom>
          <a:noFill/>
          <a:ln w="9525">
            <a:noFill/>
            <a:miter lim="800000"/>
            <a:headEnd/>
            <a:tailEnd/>
          </a:ln>
        </p:spPr>
        <p:txBody>
          <a:bodyPr lIns="0" tIns="0" rIns="90000" bIns="0"/>
          <a:lstStyle/>
          <a:p>
            <a:pPr>
              <a:lnSpc>
                <a:spcPct val="100000"/>
              </a:lnSpc>
              <a:buClr>
                <a:schemeClr val="tx2"/>
              </a:buClr>
              <a:buFont typeface="Wingdings" pitchFamily="2" charset="2"/>
              <a:buNone/>
            </a:pPr>
            <a:r>
              <a:rPr lang="zh-CN" altLang="en-US" sz="2000">
                <a:solidFill>
                  <a:schemeClr val="hlink"/>
                </a:solidFill>
                <a:latin typeface="Times New Roman" pitchFamily="18" charset="0"/>
              </a:rPr>
              <a:t>串级调速系统的总效率</a:t>
            </a:r>
            <a:r>
              <a:rPr lang="zh-CN" altLang="en-US" sz="2000">
                <a:solidFill>
                  <a:srgbClr val="000000"/>
                </a:solidFill>
                <a:latin typeface="Times New Roman" pitchFamily="18" charset="0"/>
              </a:rPr>
              <a:t>      </a:t>
            </a:r>
            <a:endParaRPr lang="zh-CN" altLang="en-US" sz="2000">
              <a:solidFill>
                <a:schemeClr val="tx1"/>
              </a:solidFill>
              <a:latin typeface="Times New Roman" pitchFamily="18" charset="0"/>
            </a:endParaRPr>
          </a:p>
        </p:txBody>
      </p:sp>
      <p:grpSp>
        <p:nvGrpSpPr>
          <p:cNvPr id="66565" name="Group 14"/>
          <p:cNvGrpSpPr>
            <a:grpSpLocks/>
          </p:cNvGrpSpPr>
          <p:nvPr/>
        </p:nvGrpSpPr>
        <p:grpSpPr bwMode="auto">
          <a:xfrm>
            <a:off x="1881188" y="4367213"/>
            <a:ext cx="6624637" cy="1800225"/>
            <a:chOff x="1002" y="1564"/>
            <a:chExt cx="2989" cy="1010"/>
          </a:xfrm>
        </p:grpSpPr>
        <p:graphicFrame>
          <p:nvGraphicFramePr>
            <p:cNvPr id="66566" name="Object 15"/>
            <p:cNvGraphicFramePr>
              <a:graphicFrameLocks/>
            </p:cNvGraphicFramePr>
            <p:nvPr/>
          </p:nvGraphicFramePr>
          <p:xfrm>
            <a:off x="1002" y="1564"/>
            <a:ext cx="2989" cy="527"/>
          </p:xfrm>
          <a:graphic>
            <a:graphicData uri="http://schemas.openxmlformats.org/presentationml/2006/ole">
              <p:oleObj spid="_x0000_s66566" r:id="rId3" imgW="2437342" imgH="431613" progId="">
                <p:embed/>
              </p:oleObj>
            </a:graphicData>
          </a:graphic>
        </p:graphicFrame>
        <p:graphicFrame>
          <p:nvGraphicFramePr>
            <p:cNvPr id="66567" name="Object 16"/>
            <p:cNvGraphicFramePr>
              <a:graphicFrameLocks/>
            </p:cNvGraphicFramePr>
            <p:nvPr/>
          </p:nvGraphicFramePr>
          <p:xfrm>
            <a:off x="1414" y="2107"/>
            <a:ext cx="2475" cy="467"/>
          </p:xfrm>
          <a:graphic>
            <a:graphicData uri="http://schemas.openxmlformats.org/presentationml/2006/ole">
              <p:oleObj spid="_x0000_s66567" r:id="rId4" imgW="2285008" imgH="431613" progId="">
                <p:embed/>
              </p:oleObj>
            </a:graphicData>
          </a:graphic>
        </p:graphicFrame>
      </p:grpSp>
      <p:sp>
        <p:nvSpPr>
          <p:cNvPr id="66568" name="Text Box 17"/>
          <p:cNvSpPr txBox="1">
            <a:spLocks noChangeArrowheads="1"/>
          </p:cNvSpPr>
          <p:nvPr/>
        </p:nvSpPr>
        <p:spPr bwMode="auto">
          <a:xfrm>
            <a:off x="1658938" y="6115050"/>
            <a:ext cx="7485062" cy="701675"/>
          </a:xfrm>
          <a:prstGeom prst="rect">
            <a:avLst/>
          </a:prstGeom>
          <a:noFill/>
          <a:ln w="9525">
            <a:noFill/>
            <a:miter lim="800000"/>
            <a:headEnd/>
            <a:tailEnd/>
          </a:ln>
        </p:spPr>
        <p:txBody>
          <a:bodyPr>
            <a:spAutoFit/>
          </a:bodyPr>
          <a:lstStyle/>
          <a:p>
            <a:pPr marL="3175" indent="-3175">
              <a:lnSpc>
                <a:spcPct val="100000"/>
              </a:lnSpc>
              <a:spcBef>
                <a:spcPct val="20000"/>
              </a:spcBef>
              <a:buClr>
                <a:schemeClr val="folHlink"/>
              </a:buClr>
              <a:buSzPct val="75000"/>
              <a:buFont typeface="Wingdings" pitchFamily="2" charset="2"/>
              <a:buNone/>
            </a:pPr>
            <a:r>
              <a:rPr lang="zh-CN" altLang="en-US" sz="2000">
                <a:solidFill>
                  <a:srgbClr val="000000"/>
                </a:solidFill>
                <a:latin typeface="Tahoma" pitchFamily="34" charset="0"/>
              </a:rPr>
              <a:t>式中   </a:t>
            </a:r>
            <a:r>
              <a:rPr lang="zh-CN" altLang="en-US" sz="2000">
                <a:solidFill>
                  <a:srgbClr val="000000"/>
                </a:solidFill>
                <a:latin typeface="Times New Roman" pitchFamily="18" charset="0"/>
              </a:rPr>
              <a:t>∑</a:t>
            </a:r>
            <a:r>
              <a:rPr lang="en-US" altLang="zh-CN" sz="2000" i="1">
                <a:solidFill>
                  <a:srgbClr val="000000"/>
                </a:solidFill>
                <a:latin typeface="Times New Roman" pitchFamily="18" charset="0"/>
              </a:rPr>
              <a:t>p</a:t>
            </a:r>
            <a:r>
              <a:rPr lang="en-US" altLang="zh-CN" sz="2000">
                <a:solidFill>
                  <a:srgbClr val="000000"/>
                </a:solidFill>
                <a:latin typeface="Tahoma" pitchFamily="34" charset="0"/>
              </a:rPr>
              <a:t> </a:t>
            </a:r>
            <a:r>
              <a:rPr lang="zh-CN" altLang="en-US" sz="2000">
                <a:solidFill>
                  <a:srgbClr val="000000"/>
                </a:solidFill>
                <a:latin typeface="Tahoma" pitchFamily="34" charset="0"/>
              </a:rPr>
              <a:t>是异步电动机定子和转子内的总损耗； </a:t>
            </a:r>
            <a:r>
              <a:rPr lang="en-US" altLang="zh-CN" sz="2000" i="1">
                <a:solidFill>
                  <a:srgbClr val="000000"/>
                </a:solidFill>
                <a:latin typeface="Times New Roman" pitchFamily="18" charset="0"/>
              </a:rPr>
              <a:t>p</a:t>
            </a:r>
            <a:r>
              <a:rPr lang="en-US" altLang="zh-CN" sz="2000" baseline="-25000">
                <a:solidFill>
                  <a:srgbClr val="000000"/>
                </a:solidFill>
                <a:latin typeface="Times New Roman" pitchFamily="18" charset="0"/>
              </a:rPr>
              <a:t>tan </a:t>
            </a:r>
            <a:r>
              <a:rPr lang="zh-CN" altLang="en-US" sz="2000">
                <a:solidFill>
                  <a:schemeClr val="tx1"/>
                </a:solidFill>
                <a:latin typeface="Times New Roman" pitchFamily="18" charset="0"/>
              </a:rPr>
              <a:t>附加的串级调速传动</a:t>
            </a:r>
            <a:r>
              <a:rPr lang="en-US" altLang="zh-CN" sz="2000">
                <a:solidFill>
                  <a:schemeClr val="tx1"/>
                </a:solidFill>
                <a:latin typeface="Times New Roman" pitchFamily="18" charset="0"/>
              </a:rPr>
              <a:t>(tandem drive)</a:t>
            </a:r>
            <a:r>
              <a:rPr lang="zh-CN" altLang="en-US" sz="2000">
                <a:solidFill>
                  <a:schemeClr val="tx1"/>
                </a:solidFill>
                <a:latin typeface="Times New Roman" pitchFamily="18" charset="0"/>
              </a:rPr>
              <a:t>装置损耗</a:t>
            </a:r>
            <a:r>
              <a:rPr lang="zh-CN" altLang="fr-FR" sz="2000">
                <a:solidFill>
                  <a:schemeClr val="tx1"/>
                </a:solidFill>
                <a:latin typeface="Times New Roman" pitchFamily="18" charset="0"/>
              </a:rPr>
              <a:t> </a:t>
            </a:r>
            <a:r>
              <a:rPr lang="zh-CN" altLang="en-US" sz="2000">
                <a:solidFill>
                  <a:srgbClr val="000000"/>
                </a:solidFill>
                <a:latin typeface="Times New Roman" pitchFamily="18" charset="0"/>
              </a:rPr>
              <a:t>。</a:t>
            </a:r>
            <a:endParaRPr lang="zh-CN" altLang="en-US" sz="2000">
              <a:solidFill>
                <a:srgbClr val="000000"/>
              </a:solidFill>
              <a:latin typeface="Times New Roman" pitchFamily="18" charset="0"/>
              <a:cs typeface="Times New Roman" pitchFamily="18" charset="0"/>
            </a:endParaRPr>
          </a:p>
        </p:txBody>
      </p:sp>
      <p:sp>
        <p:nvSpPr>
          <p:cNvPr id="66569" name="Text Box 46"/>
          <p:cNvSpPr txBox="1">
            <a:spLocks noChangeArrowheads="1"/>
          </p:cNvSpPr>
          <p:nvPr/>
        </p:nvSpPr>
        <p:spPr bwMode="auto">
          <a:xfrm>
            <a:off x="0" y="3575050"/>
            <a:ext cx="1670050"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5" action="ppaction://hlinksldjump"/>
              </a:rPr>
              <a:t>8.3</a:t>
            </a:r>
            <a:r>
              <a:rPr lang="zh-CN" altLang="zh-CN" sz="1600">
                <a:solidFill>
                  <a:schemeClr val="tx1"/>
                </a:solidFill>
                <a:hlinkClick r:id="rId5" action="ppaction://hlinksldjump"/>
              </a:rPr>
              <a:t>绕线转子异步电机转子变频串级调速系统</a:t>
            </a:r>
            <a:endParaRPr lang="zh-CN" altLang="en-US" sz="1600">
              <a:solidFill>
                <a:schemeClr val="tx1"/>
              </a:solidFill>
              <a:latin typeface="Times New Roman" pitchFamily="18" charset="0"/>
            </a:endParaRPr>
          </a:p>
        </p:txBody>
      </p:sp>
      <p:sp>
        <p:nvSpPr>
          <p:cNvPr id="66570"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6" action="ppaction://hlinksldjump"/>
              </a:rPr>
              <a:t>8.2</a:t>
            </a:r>
            <a:r>
              <a:rPr lang="zh-CN" altLang="zh-CN" sz="1600">
                <a:solidFill>
                  <a:schemeClr val="tx1"/>
                </a:solidFill>
                <a:hlinkClick r:id="rId6"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66571"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7" action="ppaction://hlinksldjump"/>
              </a:rPr>
              <a:t>8.1</a:t>
            </a:r>
            <a:r>
              <a:rPr lang="zh-CN" altLang="zh-CN" sz="1600">
                <a:solidFill>
                  <a:schemeClr val="tx1"/>
                </a:solidFill>
                <a:latin typeface="宋体" pitchFamily="2" charset="-122"/>
                <a:hlinkClick r:id="rId7" action="ppaction://hlinksldjump"/>
              </a:rPr>
              <a:t>绕线转子异步电机转子变频控制原理</a:t>
            </a:r>
            <a:endParaRPr lang="zh-CN" altLang="en-US" sz="1600">
              <a:solidFill>
                <a:schemeClr val="tx1"/>
              </a:solidFill>
              <a:latin typeface="宋体" pitchFamily="2" charset="-122"/>
            </a:endParaRPr>
          </a:p>
        </p:txBody>
      </p:sp>
      <p:sp>
        <p:nvSpPr>
          <p:cNvPr id="66572"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8" action="ppaction://hlinksldjump"/>
              </a:rPr>
              <a:t>8.4</a:t>
            </a:r>
            <a:r>
              <a:rPr lang="zh-CN" altLang="zh-CN" sz="1600">
                <a:solidFill>
                  <a:schemeClr val="tx1"/>
                </a:solidFill>
                <a:hlinkClick r:id="rId8"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640003">
                                            <p:txEl>
                                              <p:pRg st="0" end="0"/>
                                            </p:txEl>
                                          </p:spTgt>
                                        </p:tgtEl>
                                        <p:attrNameLst>
                                          <p:attrName>style.visibility</p:attrName>
                                        </p:attrNameLst>
                                      </p:cBhvr>
                                      <p:to>
                                        <p:strVal val="visible"/>
                                      </p:to>
                                    </p:set>
                                    <p:anim calcmode="lin" valueType="num">
                                      <p:cBhvr>
                                        <p:cTn id="7" dur="1000" fill="hold"/>
                                        <p:tgtEl>
                                          <p:spTgt spid="64000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64000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64000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40003">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640003">
                                            <p:txEl>
                                              <p:pRg st="1" end="1"/>
                                            </p:txEl>
                                          </p:spTgt>
                                        </p:tgtEl>
                                        <p:attrNameLst>
                                          <p:attrName>style.visibility</p:attrName>
                                        </p:attrNameLst>
                                      </p:cBhvr>
                                      <p:to>
                                        <p:strVal val="visible"/>
                                      </p:to>
                                    </p:set>
                                    <p:anim calcmode="lin" valueType="num">
                                      <p:cBhvr>
                                        <p:cTn id="15" dur="1000" fill="hold"/>
                                        <p:tgtEl>
                                          <p:spTgt spid="64000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64000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64000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640003">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000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noChangeArrowheads="1"/>
          </p:cNvSpPr>
          <p:nvPr>
            <p:ph type="title"/>
          </p:nvPr>
        </p:nvSpPr>
        <p:spPr/>
        <p:txBody>
          <a:bodyPr/>
          <a:lstStyle/>
          <a:p>
            <a:endParaRPr lang="zh-CN" altLang="en-US" smtClean="0">
              <a:ea typeface="宋体" pitchFamily="2" charset="-122"/>
            </a:endParaRPr>
          </a:p>
        </p:txBody>
      </p:sp>
      <p:sp>
        <p:nvSpPr>
          <p:cNvPr id="11266" name="TextBox 43"/>
          <p:cNvSpPr txBox="1">
            <a:spLocks noChangeArrowheads="1"/>
          </p:cNvSpPr>
          <p:nvPr/>
        </p:nvSpPr>
        <p:spPr bwMode="auto">
          <a:xfrm>
            <a:off x="5753100" y="1423988"/>
            <a:ext cx="2519363" cy="314325"/>
          </a:xfrm>
          <a:prstGeom prst="rect">
            <a:avLst/>
          </a:prstGeom>
          <a:noFill/>
          <a:ln w="9525">
            <a:noFill/>
            <a:miter lim="800000"/>
            <a:headEnd/>
            <a:tailEnd/>
          </a:ln>
        </p:spPr>
        <p:txBody>
          <a:bodyPr>
            <a:spAutoFit/>
          </a:bodyPr>
          <a:lstStyle/>
          <a:p>
            <a:r>
              <a:rPr lang="zh-CN" altLang="en-US" sz="1600">
                <a:solidFill>
                  <a:schemeClr val="tx1"/>
                </a:solidFill>
              </a:rPr>
              <a:t>定子与交流电网连接</a:t>
            </a:r>
          </a:p>
        </p:txBody>
      </p:sp>
      <p:sp>
        <p:nvSpPr>
          <p:cNvPr id="11267" name="TextBox 46"/>
          <p:cNvSpPr txBox="1">
            <a:spLocks noChangeArrowheads="1"/>
          </p:cNvSpPr>
          <p:nvPr/>
        </p:nvSpPr>
        <p:spPr bwMode="auto">
          <a:xfrm>
            <a:off x="5559425" y="6378575"/>
            <a:ext cx="3027363" cy="314325"/>
          </a:xfrm>
          <a:prstGeom prst="rect">
            <a:avLst/>
          </a:prstGeom>
          <a:noFill/>
          <a:ln w="9525">
            <a:noFill/>
            <a:miter lim="800000"/>
            <a:headEnd/>
            <a:tailEnd/>
          </a:ln>
        </p:spPr>
        <p:txBody>
          <a:bodyPr>
            <a:spAutoFit/>
          </a:bodyPr>
          <a:lstStyle/>
          <a:p>
            <a:r>
              <a:rPr lang="zh-CN" altLang="en-US" sz="1600">
                <a:solidFill>
                  <a:schemeClr val="tx1"/>
                </a:solidFill>
              </a:rPr>
              <a:t>转子接交流电源或外接电动势</a:t>
            </a:r>
          </a:p>
        </p:txBody>
      </p:sp>
      <p:sp>
        <p:nvSpPr>
          <p:cNvPr id="47" name="Rectangle 3"/>
          <p:cNvSpPr txBox="1">
            <a:spLocks noChangeArrowheads="1"/>
          </p:cNvSpPr>
          <p:nvPr/>
        </p:nvSpPr>
        <p:spPr bwMode="auto">
          <a:xfrm>
            <a:off x="1838325" y="1816100"/>
            <a:ext cx="3803650" cy="4284663"/>
          </a:xfrm>
          <a:prstGeom prst="rect">
            <a:avLst/>
          </a:prstGeom>
          <a:noFill/>
          <a:ln w="9525">
            <a:noFill/>
            <a:miter lim="800000"/>
          </a:ln>
        </p:spPr>
        <p:txBody>
          <a:bodyPr/>
          <a:lstStyle/>
          <a:p>
            <a:pPr marL="342900" indent="-342900" algn="just">
              <a:lnSpc>
                <a:spcPct val="150000"/>
              </a:lnSpc>
              <a:spcBef>
                <a:spcPts val="1800"/>
              </a:spcBef>
              <a:buClr>
                <a:schemeClr val="folHlink"/>
              </a:buClr>
              <a:buSzPct val="75000"/>
              <a:buFont typeface="Wingdings" panose="05000000000000000000" pitchFamily="2" charset="2"/>
              <a:buChar char="n"/>
              <a:defRPr/>
            </a:pPr>
            <a:r>
              <a:rPr kumimoji="1" lang="zh-CN" altLang="en-US" sz="2000" kern="0" dirty="0">
                <a:solidFill>
                  <a:srgbClr val="0000CC"/>
                </a:solidFill>
                <a:effectLst>
                  <a:outerShdw blurRad="38100" dist="38100" dir="2700000" algn="tl">
                    <a:srgbClr val="000000">
                      <a:alpha val="43137"/>
                    </a:srgbClr>
                  </a:outerShdw>
                </a:effectLst>
                <a:latin typeface="Times New Roman" panose="02020603050405020304" pitchFamily="18" charset="0"/>
                <a:ea typeface="+mn-ea"/>
              </a:rPr>
              <a:t>定子侧与交流电网连接</a:t>
            </a:r>
            <a:endParaRPr kumimoji="1" lang="en-US" altLang="zh-CN" sz="2000" kern="0" dirty="0">
              <a:solidFill>
                <a:srgbClr val="0000CC"/>
              </a:solidFill>
              <a:effectLst>
                <a:outerShdw blurRad="38100" dist="38100" dir="2700000" algn="tl">
                  <a:srgbClr val="000000">
                    <a:alpha val="43137"/>
                  </a:srgbClr>
                </a:outerShdw>
              </a:effectLst>
              <a:latin typeface="Times New Roman" panose="02020603050405020304" pitchFamily="18" charset="0"/>
              <a:ea typeface="+mn-ea"/>
            </a:endParaRPr>
          </a:p>
          <a:p>
            <a:pPr marL="342900" indent="-342900" algn="just">
              <a:lnSpc>
                <a:spcPct val="150000"/>
              </a:lnSpc>
              <a:spcBef>
                <a:spcPts val="1800"/>
              </a:spcBef>
              <a:buClr>
                <a:schemeClr val="folHlink"/>
              </a:buClr>
              <a:buSzPct val="75000"/>
              <a:buFont typeface="Wingdings" panose="05000000000000000000" pitchFamily="2" charset="2"/>
              <a:buChar char="n"/>
              <a:defRPr/>
            </a:pPr>
            <a:r>
              <a:rPr kumimoji="1" lang="zh-CN" altLang="en-US" sz="2000" kern="0" dirty="0">
                <a:solidFill>
                  <a:srgbClr val="0000CC"/>
                </a:solidFill>
                <a:effectLst>
                  <a:outerShdw blurRad="38100" dist="38100" dir="2700000" algn="tl">
                    <a:srgbClr val="000000">
                      <a:alpha val="43137"/>
                    </a:srgbClr>
                  </a:outerShdw>
                </a:effectLst>
                <a:latin typeface="Times New Roman" panose="02020603050405020304" pitchFamily="18" charset="0"/>
                <a:ea typeface="+mn-ea"/>
              </a:rPr>
              <a:t>转子侧与电力电子装置连接</a:t>
            </a:r>
            <a:r>
              <a:rPr kumimoji="1" lang="zh-CN" altLang="en-US" sz="2000" kern="0" dirty="0">
                <a:solidFill>
                  <a:schemeClr val="tx1"/>
                </a:solidFill>
                <a:latin typeface="Times New Roman" panose="02020603050405020304" pitchFamily="18" charset="0"/>
                <a:ea typeface="+mn-ea"/>
              </a:rPr>
              <a:t>，</a:t>
            </a:r>
            <a:r>
              <a:rPr lang="zh-CN" altLang="en-US" sz="2000" dirty="0">
                <a:solidFill>
                  <a:schemeClr val="tx1"/>
                </a:solidFill>
              </a:rPr>
              <a:t>改变转子侧外接的电动势，可以</a:t>
            </a:r>
            <a:r>
              <a:rPr lang="zh-CN" altLang="en-US" sz="2000" dirty="0">
                <a:solidFill>
                  <a:srgbClr val="C00000"/>
                </a:solidFill>
                <a:effectLst>
                  <a:outerShdw blurRad="38100" dist="38100" dir="2700000" algn="tl">
                    <a:srgbClr val="000000">
                      <a:alpha val="43137"/>
                    </a:srgbClr>
                  </a:outerShdw>
                </a:effectLst>
              </a:rPr>
              <a:t>控制转差频率</a:t>
            </a:r>
            <a:r>
              <a:rPr lang="zh-CN" altLang="en-US" sz="2000" dirty="0">
                <a:solidFill>
                  <a:schemeClr val="tx1"/>
                </a:solidFill>
              </a:rPr>
              <a:t>；</a:t>
            </a:r>
            <a:endParaRPr lang="en-US" altLang="zh-CN" sz="2000" dirty="0">
              <a:solidFill>
                <a:schemeClr val="tx1"/>
              </a:solidFill>
            </a:endParaRPr>
          </a:p>
          <a:p>
            <a:pPr marL="342900" indent="-342900" algn="just">
              <a:lnSpc>
                <a:spcPct val="150000"/>
              </a:lnSpc>
              <a:spcBef>
                <a:spcPts val="1800"/>
              </a:spcBef>
              <a:buClr>
                <a:schemeClr val="folHlink"/>
              </a:buClr>
              <a:buSzPct val="75000"/>
              <a:buFont typeface="Wingdings" panose="05000000000000000000" pitchFamily="2" charset="2"/>
              <a:buChar char="n"/>
              <a:defRPr/>
            </a:pPr>
            <a:r>
              <a:rPr lang="zh-CN" altLang="en-US" sz="2000" dirty="0">
                <a:solidFill>
                  <a:srgbClr val="0000CC"/>
                </a:solidFill>
                <a:effectLst>
                  <a:outerShdw blurRad="38100" dist="38100" dir="2700000" algn="tl">
                    <a:srgbClr val="000000">
                      <a:alpha val="43137"/>
                    </a:srgbClr>
                  </a:outerShdw>
                </a:effectLst>
              </a:rPr>
              <a:t>同时控制转子侧输出或输入的电功率</a:t>
            </a:r>
            <a:r>
              <a:rPr lang="zh-CN" altLang="en-US" sz="2000" dirty="0">
                <a:solidFill>
                  <a:schemeClr val="tx1"/>
                </a:solidFill>
              </a:rPr>
              <a:t>，只增加不多的转子电路损耗。</a:t>
            </a:r>
          </a:p>
        </p:txBody>
      </p:sp>
      <p:sp>
        <p:nvSpPr>
          <p:cNvPr id="48" name="Rectangle 21"/>
          <p:cNvSpPr>
            <a:spLocks noChangeArrowheads="1"/>
          </p:cNvSpPr>
          <p:nvPr/>
        </p:nvSpPr>
        <p:spPr bwMode="auto">
          <a:xfrm>
            <a:off x="1701800" y="865188"/>
            <a:ext cx="7305675" cy="579437"/>
          </a:xfrm>
          <a:prstGeom prst="rect">
            <a:avLst/>
          </a:prstGeom>
          <a:noFill/>
          <a:ln w="9525">
            <a:noFill/>
            <a:miter lim="800000"/>
          </a:ln>
          <a:effectLst/>
        </p:spPr>
        <p:txBody>
          <a:bodyPr lIns="0" tIns="0" bIns="0" anchor="ctr"/>
          <a:lstStyle/>
          <a:p>
            <a:pPr>
              <a:buSzPct val="75000"/>
              <a:buFont typeface="Wingdings" panose="05000000000000000000" pitchFamily="2" charset="2"/>
              <a:buChar char="l"/>
              <a:defRPr/>
            </a:pPr>
            <a:r>
              <a:rPr lang="zh-CN" altLang="en-US" sz="2000" dirty="0">
                <a:solidFill>
                  <a:schemeClr val="tx1"/>
                </a:solidFill>
                <a:effectLst>
                  <a:outerShdw blurRad="38100" dist="38100" dir="2700000" algn="tl">
                    <a:srgbClr val="C0C0C0"/>
                  </a:outerShdw>
                </a:effectLst>
                <a:latin typeface="Times New Roman" panose="02020603050405020304" pitchFamily="18" charset="0"/>
              </a:rPr>
              <a:t> 绕线转子异步电动机转子：可以</a:t>
            </a:r>
            <a:r>
              <a:rPr lang="zh-CN" altLang="en-US" sz="2000" dirty="0">
                <a:solidFill>
                  <a:srgbClr val="FF0000"/>
                </a:solidFill>
                <a:effectLst>
                  <a:outerShdw blurRad="38100" dist="38100" dir="2700000" algn="tl">
                    <a:srgbClr val="C0C0C0"/>
                  </a:outerShdw>
                </a:effectLst>
                <a:latin typeface="Times New Roman" panose="02020603050405020304" pitchFamily="18" charset="0"/>
              </a:rPr>
              <a:t>串</a:t>
            </a:r>
            <a:r>
              <a:rPr lang="zh-CN" altLang="en-US" sz="2000" dirty="0">
                <a:solidFill>
                  <a:srgbClr val="FF0000"/>
                </a:solidFill>
                <a:effectLst>
                  <a:outerShdw blurRad="38100" dist="38100" dir="2700000" algn="tl">
                    <a:srgbClr val="C0C0C0"/>
                  </a:outerShdw>
                </a:effectLst>
              </a:rPr>
              <a:t>附加电动势</a:t>
            </a:r>
            <a:r>
              <a:rPr lang="zh-CN" altLang="en-US" sz="2000" dirty="0">
                <a:solidFill>
                  <a:srgbClr val="FF0000"/>
                </a:solidFill>
                <a:effectLst>
                  <a:outerShdw blurRad="38100" dist="38100" dir="2700000" algn="tl">
                    <a:srgbClr val="C0C0C0"/>
                  </a:outerShdw>
                </a:effectLst>
                <a:latin typeface="Times New Roman" panose="02020603050405020304" pitchFamily="18" charset="0"/>
              </a:rPr>
              <a:t>调速（现在）</a:t>
            </a:r>
          </a:p>
        </p:txBody>
      </p:sp>
      <p:grpSp>
        <p:nvGrpSpPr>
          <p:cNvPr id="11270" name="Group 57"/>
          <p:cNvGrpSpPr>
            <a:grpSpLocks/>
          </p:cNvGrpSpPr>
          <p:nvPr/>
        </p:nvGrpSpPr>
        <p:grpSpPr bwMode="auto">
          <a:xfrm>
            <a:off x="5948363" y="1549400"/>
            <a:ext cx="2962275" cy="4705350"/>
            <a:chOff x="3764" y="820"/>
            <a:chExt cx="1866" cy="2965"/>
          </a:xfrm>
        </p:grpSpPr>
        <p:sp>
          <p:nvSpPr>
            <p:cNvPr id="11271" name="Text Box 4"/>
            <p:cNvSpPr txBox="1">
              <a:spLocks noChangeArrowheads="1"/>
            </p:cNvSpPr>
            <p:nvPr/>
          </p:nvSpPr>
          <p:spPr bwMode="auto">
            <a:xfrm>
              <a:off x="4073" y="820"/>
              <a:ext cx="445" cy="327"/>
            </a:xfrm>
            <a:prstGeom prst="rect">
              <a:avLst/>
            </a:prstGeom>
            <a:noFill/>
            <a:ln w="57150">
              <a:noFill/>
              <a:miter lim="800000"/>
              <a:headEnd/>
              <a:tailEnd/>
            </a:ln>
          </p:spPr>
          <p:txBody>
            <a:bodyPr>
              <a:spAutoFit/>
            </a:bodyPr>
            <a:lstStyle/>
            <a:p>
              <a:pPr>
                <a:lnSpc>
                  <a:spcPct val="100000"/>
                </a:lnSpc>
                <a:spcBef>
                  <a:spcPct val="50000"/>
                </a:spcBef>
              </a:pPr>
              <a:r>
                <a:rPr lang="en-US" altLang="zh-CN" sz="2800">
                  <a:solidFill>
                    <a:schemeClr val="tx1"/>
                  </a:solidFill>
                  <a:latin typeface="Times New Roman" pitchFamily="18" charset="0"/>
                </a:rPr>
                <a:t>~</a:t>
              </a:r>
            </a:p>
          </p:txBody>
        </p:sp>
        <p:grpSp>
          <p:nvGrpSpPr>
            <p:cNvPr id="11272" name="Group 5"/>
            <p:cNvGrpSpPr>
              <a:grpSpLocks/>
            </p:cNvGrpSpPr>
            <p:nvPr/>
          </p:nvGrpSpPr>
          <p:grpSpPr bwMode="auto">
            <a:xfrm>
              <a:off x="3764" y="1164"/>
              <a:ext cx="74" cy="617"/>
              <a:chOff x="4104" y="3408"/>
              <a:chExt cx="48" cy="384"/>
            </a:xfrm>
          </p:grpSpPr>
          <p:sp>
            <p:nvSpPr>
              <p:cNvPr id="86" name="Line 6"/>
              <p:cNvSpPr>
                <a:spLocks noChangeShapeType="1"/>
              </p:cNvSpPr>
              <p:nvPr/>
            </p:nvSpPr>
            <p:spPr bwMode="auto">
              <a:xfrm flipV="1">
                <a:off x="4128" y="3456"/>
                <a:ext cx="0" cy="336"/>
              </a:xfrm>
              <a:prstGeom prst="line">
                <a:avLst/>
              </a:prstGeom>
              <a:noFill/>
              <a:ln w="38100">
                <a:solidFill>
                  <a:schemeClr val="tx1"/>
                </a:solidFill>
                <a:miter lim="800000"/>
              </a:ln>
              <a:effectLst/>
            </p:spPr>
            <p:txBody>
              <a:bodyPr wrap="none"/>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87" name="Oval 7"/>
              <p:cNvSpPr>
                <a:spLocks noChangeArrowheads="1"/>
              </p:cNvSpPr>
              <p:nvPr/>
            </p:nvSpPr>
            <p:spPr bwMode="auto">
              <a:xfrm>
                <a:off x="4104" y="3408"/>
                <a:ext cx="48" cy="48"/>
              </a:xfrm>
              <a:prstGeom prst="ellipse">
                <a:avLst/>
              </a:prstGeom>
              <a:noFill/>
              <a:ln w="38100">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grpSp>
        <p:sp>
          <p:nvSpPr>
            <p:cNvPr id="52" name="Line 8"/>
            <p:cNvSpPr>
              <a:spLocks noChangeShapeType="1"/>
            </p:cNvSpPr>
            <p:nvPr/>
          </p:nvSpPr>
          <p:spPr bwMode="auto">
            <a:xfrm flipH="1" flipV="1">
              <a:off x="4201" y="1239"/>
              <a:ext cx="0" cy="815"/>
            </a:xfrm>
            <a:prstGeom prst="line">
              <a:avLst/>
            </a:prstGeom>
            <a:noFill/>
            <a:ln w="38100">
              <a:solidFill>
                <a:schemeClr val="tx1"/>
              </a:solidFill>
              <a:miter lim="800000"/>
            </a:ln>
            <a:effectLst/>
          </p:spPr>
          <p:txBody>
            <a:bodyPr wrap="none"/>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53" name="Oval 9"/>
            <p:cNvSpPr>
              <a:spLocks noChangeArrowheads="1"/>
            </p:cNvSpPr>
            <p:nvPr/>
          </p:nvSpPr>
          <p:spPr bwMode="auto">
            <a:xfrm>
              <a:off x="4172" y="1163"/>
              <a:ext cx="74" cy="78"/>
            </a:xfrm>
            <a:prstGeom prst="ellipse">
              <a:avLst/>
            </a:prstGeom>
            <a:noFill/>
            <a:ln w="38100">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grpSp>
          <p:nvGrpSpPr>
            <p:cNvPr id="11277" name="Group 10"/>
            <p:cNvGrpSpPr>
              <a:grpSpLocks/>
            </p:cNvGrpSpPr>
            <p:nvPr/>
          </p:nvGrpSpPr>
          <p:grpSpPr bwMode="auto">
            <a:xfrm>
              <a:off x="4575" y="1178"/>
              <a:ext cx="75" cy="617"/>
              <a:chOff x="4104" y="3408"/>
              <a:chExt cx="48" cy="384"/>
            </a:xfrm>
          </p:grpSpPr>
          <p:sp>
            <p:nvSpPr>
              <p:cNvPr id="84" name="Line 11"/>
              <p:cNvSpPr>
                <a:spLocks noChangeShapeType="1"/>
              </p:cNvSpPr>
              <p:nvPr/>
            </p:nvSpPr>
            <p:spPr bwMode="auto">
              <a:xfrm flipV="1">
                <a:off x="4128" y="3456"/>
                <a:ext cx="0" cy="336"/>
              </a:xfrm>
              <a:prstGeom prst="line">
                <a:avLst/>
              </a:prstGeom>
              <a:noFill/>
              <a:ln w="38100">
                <a:solidFill>
                  <a:schemeClr val="tx1"/>
                </a:solidFill>
                <a:miter lim="800000"/>
              </a:ln>
              <a:effectLst/>
            </p:spPr>
            <p:txBody>
              <a:bodyPr wrap="none"/>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85" name="Oval 12"/>
              <p:cNvSpPr>
                <a:spLocks noChangeArrowheads="1"/>
              </p:cNvSpPr>
              <p:nvPr/>
            </p:nvSpPr>
            <p:spPr bwMode="auto">
              <a:xfrm>
                <a:off x="4104" y="3408"/>
                <a:ext cx="48" cy="48"/>
              </a:xfrm>
              <a:prstGeom prst="ellipse">
                <a:avLst/>
              </a:prstGeom>
              <a:noFill/>
              <a:ln w="38100">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grpSp>
        <p:sp>
          <p:nvSpPr>
            <p:cNvPr id="55" name="Oval 13"/>
            <p:cNvSpPr>
              <a:spLocks noChangeArrowheads="1"/>
            </p:cNvSpPr>
            <p:nvPr/>
          </p:nvSpPr>
          <p:spPr bwMode="auto">
            <a:xfrm>
              <a:off x="3816" y="2054"/>
              <a:ext cx="817" cy="793"/>
            </a:xfrm>
            <a:prstGeom prst="ellipse">
              <a:avLst/>
            </a:prstGeom>
            <a:noFill/>
            <a:ln w="38100">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56" name="Oval 14"/>
            <p:cNvSpPr>
              <a:spLocks noChangeArrowheads="1"/>
            </p:cNvSpPr>
            <p:nvPr/>
          </p:nvSpPr>
          <p:spPr bwMode="auto">
            <a:xfrm>
              <a:off x="3956" y="2175"/>
              <a:ext cx="544" cy="556"/>
            </a:xfrm>
            <a:prstGeom prst="ellipse">
              <a:avLst/>
            </a:prstGeom>
            <a:solidFill>
              <a:schemeClr val="accent1"/>
            </a:solidFill>
            <a:ln w="38100">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57" name="Line 15"/>
            <p:cNvSpPr>
              <a:spLocks noChangeShapeType="1"/>
            </p:cNvSpPr>
            <p:nvPr/>
          </p:nvSpPr>
          <p:spPr bwMode="auto">
            <a:xfrm>
              <a:off x="3792" y="1749"/>
              <a:ext cx="191" cy="392"/>
            </a:xfrm>
            <a:prstGeom prst="line">
              <a:avLst/>
            </a:prstGeom>
            <a:noFill/>
            <a:ln w="38100">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58" name="Line 16"/>
            <p:cNvSpPr>
              <a:spLocks noChangeShapeType="1"/>
            </p:cNvSpPr>
            <p:nvPr/>
          </p:nvSpPr>
          <p:spPr bwMode="auto">
            <a:xfrm flipH="1">
              <a:off x="4446" y="1763"/>
              <a:ext cx="163" cy="349"/>
            </a:xfrm>
            <a:prstGeom prst="line">
              <a:avLst/>
            </a:prstGeom>
            <a:noFill/>
            <a:ln w="38100">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59" name="Line 17"/>
            <p:cNvSpPr>
              <a:spLocks noChangeShapeType="1"/>
            </p:cNvSpPr>
            <p:nvPr/>
          </p:nvSpPr>
          <p:spPr bwMode="auto">
            <a:xfrm>
              <a:off x="4214" y="2461"/>
              <a:ext cx="763" cy="0"/>
            </a:xfrm>
            <a:prstGeom prst="line">
              <a:avLst/>
            </a:prstGeom>
            <a:noFill/>
            <a:ln w="76200">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60" name="Rectangle 18"/>
            <p:cNvSpPr>
              <a:spLocks noChangeArrowheads="1"/>
            </p:cNvSpPr>
            <p:nvPr/>
          </p:nvSpPr>
          <p:spPr bwMode="auto">
            <a:xfrm>
              <a:off x="4977" y="2272"/>
              <a:ext cx="653" cy="400"/>
            </a:xfrm>
            <a:prstGeom prst="rect">
              <a:avLst/>
            </a:prstGeom>
            <a:solidFill>
              <a:schemeClr val="accent1"/>
            </a:solidFill>
            <a:ln w="38100">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61" name="Line 19"/>
            <p:cNvSpPr>
              <a:spLocks noChangeShapeType="1"/>
            </p:cNvSpPr>
            <p:nvPr/>
          </p:nvSpPr>
          <p:spPr bwMode="auto">
            <a:xfrm>
              <a:off x="4977" y="2272"/>
              <a:ext cx="653" cy="400"/>
            </a:xfrm>
            <a:prstGeom prst="line">
              <a:avLst/>
            </a:prstGeom>
            <a:noFill/>
            <a:ln w="38100">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62" name="Line 20"/>
            <p:cNvSpPr>
              <a:spLocks noChangeShapeType="1"/>
            </p:cNvSpPr>
            <p:nvPr/>
          </p:nvSpPr>
          <p:spPr bwMode="auto">
            <a:xfrm flipV="1">
              <a:off x="4977" y="2272"/>
              <a:ext cx="653" cy="400"/>
            </a:xfrm>
            <a:prstGeom prst="line">
              <a:avLst/>
            </a:prstGeom>
            <a:noFill/>
            <a:ln w="38100">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63" name="Line 21"/>
            <p:cNvSpPr>
              <a:spLocks noChangeShapeType="1"/>
            </p:cNvSpPr>
            <p:nvPr/>
          </p:nvSpPr>
          <p:spPr bwMode="auto">
            <a:xfrm>
              <a:off x="4228" y="2738"/>
              <a:ext cx="0" cy="407"/>
            </a:xfrm>
            <a:prstGeom prst="line">
              <a:avLst/>
            </a:prstGeom>
            <a:noFill/>
            <a:ln w="38100">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67" name="Line 25"/>
            <p:cNvSpPr>
              <a:spLocks noChangeShapeType="1"/>
            </p:cNvSpPr>
            <p:nvPr/>
          </p:nvSpPr>
          <p:spPr bwMode="auto">
            <a:xfrm flipH="1">
              <a:off x="4228" y="3436"/>
              <a:ext cx="0" cy="349"/>
            </a:xfrm>
            <a:prstGeom prst="line">
              <a:avLst/>
            </a:prstGeom>
            <a:noFill/>
            <a:ln w="38100">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68" name="Line 26"/>
            <p:cNvSpPr>
              <a:spLocks noChangeShapeType="1"/>
            </p:cNvSpPr>
            <p:nvPr/>
          </p:nvSpPr>
          <p:spPr bwMode="auto">
            <a:xfrm flipH="1">
              <a:off x="4623" y="3436"/>
              <a:ext cx="0" cy="349"/>
            </a:xfrm>
            <a:prstGeom prst="line">
              <a:avLst/>
            </a:prstGeom>
            <a:noFill/>
            <a:ln w="38100">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69" name="Line 27"/>
            <p:cNvSpPr>
              <a:spLocks noChangeShapeType="1"/>
            </p:cNvSpPr>
            <p:nvPr/>
          </p:nvSpPr>
          <p:spPr bwMode="auto">
            <a:xfrm flipH="1">
              <a:off x="3806" y="3436"/>
              <a:ext cx="0" cy="349"/>
            </a:xfrm>
            <a:prstGeom prst="line">
              <a:avLst/>
            </a:prstGeom>
            <a:noFill/>
            <a:ln w="38100">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70" name="Line 28"/>
            <p:cNvSpPr>
              <a:spLocks noChangeShapeType="1"/>
            </p:cNvSpPr>
            <p:nvPr/>
          </p:nvSpPr>
          <p:spPr bwMode="auto">
            <a:xfrm>
              <a:off x="3820" y="3785"/>
              <a:ext cx="816" cy="0"/>
            </a:xfrm>
            <a:prstGeom prst="line">
              <a:avLst/>
            </a:prstGeom>
            <a:noFill/>
            <a:ln w="38100">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71" name="Line 29"/>
            <p:cNvSpPr>
              <a:spLocks noChangeShapeType="1"/>
            </p:cNvSpPr>
            <p:nvPr/>
          </p:nvSpPr>
          <p:spPr bwMode="auto">
            <a:xfrm>
              <a:off x="4623" y="2869"/>
              <a:ext cx="0" cy="291"/>
            </a:xfrm>
            <a:prstGeom prst="line">
              <a:avLst/>
            </a:prstGeom>
            <a:noFill/>
            <a:ln w="38100">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72" name="Line 30"/>
            <p:cNvSpPr>
              <a:spLocks noChangeShapeType="1"/>
            </p:cNvSpPr>
            <p:nvPr/>
          </p:nvSpPr>
          <p:spPr bwMode="auto">
            <a:xfrm>
              <a:off x="4405" y="2636"/>
              <a:ext cx="218" cy="233"/>
            </a:xfrm>
            <a:prstGeom prst="line">
              <a:avLst/>
            </a:prstGeom>
            <a:noFill/>
            <a:ln w="38100">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73" name="Line 31"/>
            <p:cNvSpPr>
              <a:spLocks noChangeShapeType="1"/>
            </p:cNvSpPr>
            <p:nvPr/>
          </p:nvSpPr>
          <p:spPr bwMode="auto">
            <a:xfrm>
              <a:off x="3806" y="2854"/>
              <a:ext cx="0" cy="291"/>
            </a:xfrm>
            <a:prstGeom prst="line">
              <a:avLst/>
            </a:prstGeom>
            <a:noFill/>
            <a:ln w="38100">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74" name="Line 32"/>
            <p:cNvSpPr>
              <a:spLocks noChangeShapeType="1"/>
            </p:cNvSpPr>
            <p:nvPr/>
          </p:nvSpPr>
          <p:spPr bwMode="auto">
            <a:xfrm flipV="1">
              <a:off x="3806" y="2621"/>
              <a:ext cx="218" cy="233"/>
            </a:xfrm>
            <a:prstGeom prst="line">
              <a:avLst/>
            </a:prstGeom>
            <a:noFill/>
            <a:ln w="38100">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11297" name="Text Box 40"/>
            <p:cNvSpPr txBox="1">
              <a:spLocks noChangeArrowheads="1"/>
            </p:cNvSpPr>
            <p:nvPr/>
          </p:nvSpPr>
          <p:spPr bwMode="auto">
            <a:xfrm>
              <a:off x="4590" y="997"/>
              <a:ext cx="405" cy="289"/>
            </a:xfrm>
            <a:prstGeom prst="rect">
              <a:avLst/>
            </a:prstGeom>
            <a:noFill/>
            <a:ln w="9525">
              <a:noFill/>
              <a:miter lim="800000"/>
              <a:headEnd/>
              <a:tailEnd/>
            </a:ln>
          </p:spPr>
          <p:txBody>
            <a:bodyPr>
              <a:spAutoFit/>
            </a:bodyPr>
            <a:lstStyle/>
            <a:p>
              <a:pPr>
                <a:lnSpc>
                  <a:spcPct val="100000"/>
                </a:lnSpc>
              </a:pPr>
              <a:r>
                <a:rPr lang="en-US" altLang="zh-CN" sz="2400" i="1">
                  <a:solidFill>
                    <a:schemeClr val="tx1"/>
                  </a:solidFill>
                  <a:latin typeface="Times New Roman" pitchFamily="18" charset="0"/>
                </a:rPr>
                <a:t>P</a:t>
              </a:r>
              <a:r>
                <a:rPr lang="en-US" altLang="zh-CN" sz="2400" baseline="-25000">
                  <a:solidFill>
                    <a:schemeClr val="tx1"/>
                  </a:solidFill>
                  <a:latin typeface="Times New Roman" pitchFamily="18" charset="0"/>
                </a:rPr>
                <a:t>1</a:t>
              </a:r>
              <a:endParaRPr lang="en-US" altLang="zh-CN" sz="2400" baseline="-25000">
                <a:solidFill>
                  <a:schemeClr val="tx1"/>
                </a:solidFill>
                <a:latin typeface="Verdana" pitchFamily="34" charset="0"/>
              </a:endParaRPr>
            </a:p>
          </p:txBody>
        </p:sp>
        <p:sp>
          <p:nvSpPr>
            <p:cNvPr id="80" name="Line 42"/>
            <p:cNvSpPr>
              <a:spLocks noChangeShapeType="1"/>
            </p:cNvSpPr>
            <p:nvPr/>
          </p:nvSpPr>
          <p:spPr bwMode="auto">
            <a:xfrm>
              <a:off x="4390" y="2528"/>
              <a:ext cx="688" cy="0"/>
            </a:xfrm>
            <a:prstGeom prst="line">
              <a:avLst/>
            </a:prstGeom>
            <a:noFill/>
            <a:ln w="57150">
              <a:solidFill>
                <a:srgbClr val="00FF00"/>
              </a:solidFill>
              <a:miter lim="800000"/>
              <a:tailEnd type="triangle" w="med" len="med"/>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11299" name="Text Box 43"/>
            <p:cNvSpPr txBox="1">
              <a:spLocks noChangeArrowheads="1"/>
            </p:cNvSpPr>
            <p:nvPr/>
          </p:nvSpPr>
          <p:spPr bwMode="auto">
            <a:xfrm>
              <a:off x="4782" y="2612"/>
              <a:ext cx="677" cy="289"/>
            </a:xfrm>
            <a:prstGeom prst="rect">
              <a:avLst/>
            </a:prstGeom>
            <a:noFill/>
            <a:ln w="9525">
              <a:noFill/>
              <a:miter lim="800000"/>
              <a:headEnd/>
              <a:tailEnd/>
            </a:ln>
          </p:spPr>
          <p:txBody>
            <a:bodyPr>
              <a:spAutoFit/>
            </a:bodyPr>
            <a:lstStyle/>
            <a:p>
              <a:pPr>
                <a:lnSpc>
                  <a:spcPct val="100000"/>
                </a:lnSpc>
              </a:pPr>
              <a:r>
                <a:rPr lang="en-US" altLang="zh-CN" sz="2400" i="1">
                  <a:solidFill>
                    <a:schemeClr val="tx1"/>
                  </a:solidFill>
                  <a:latin typeface="Times New Roman" pitchFamily="18" charset="0"/>
                </a:rPr>
                <a:t>P</a:t>
              </a:r>
              <a:r>
                <a:rPr lang="en-US" altLang="zh-CN" sz="2400" baseline="-25000">
                  <a:solidFill>
                    <a:schemeClr val="tx1"/>
                  </a:solidFill>
                  <a:latin typeface="Times New Roman" pitchFamily="18" charset="0"/>
                </a:rPr>
                <a:t>mech</a:t>
              </a:r>
              <a:endParaRPr lang="en-US" altLang="zh-CN" sz="2400">
                <a:solidFill>
                  <a:schemeClr val="tx1"/>
                </a:solidFill>
                <a:latin typeface="Times New Roman" pitchFamily="18" charset="0"/>
              </a:endParaRPr>
            </a:p>
          </p:txBody>
        </p:sp>
        <p:sp>
          <p:nvSpPr>
            <p:cNvPr id="11300" name="Text Box 46"/>
            <p:cNvSpPr txBox="1">
              <a:spLocks noChangeArrowheads="1"/>
            </p:cNvSpPr>
            <p:nvPr/>
          </p:nvSpPr>
          <p:spPr bwMode="auto">
            <a:xfrm>
              <a:off x="4745" y="3343"/>
              <a:ext cx="405" cy="288"/>
            </a:xfrm>
            <a:prstGeom prst="rect">
              <a:avLst/>
            </a:prstGeom>
            <a:noFill/>
            <a:ln w="38100">
              <a:noFill/>
              <a:miter lim="800000"/>
              <a:headEnd/>
              <a:tailEnd/>
            </a:ln>
          </p:spPr>
          <p:txBody>
            <a:bodyPr>
              <a:spAutoFit/>
            </a:bodyPr>
            <a:lstStyle/>
            <a:p>
              <a:pPr>
                <a:lnSpc>
                  <a:spcPct val="100000"/>
                </a:lnSpc>
              </a:pPr>
              <a:r>
                <a:rPr lang="en-US" altLang="zh-CN" sz="2400" i="1">
                  <a:solidFill>
                    <a:schemeClr val="tx1"/>
                  </a:solidFill>
                  <a:latin typeface="Times New Roman" pitchFamily="18" charset="0"/>
                </a:rPr>
                <a:t>P</a:t>
              </a:r>
              <a:r>
                <a:rPr lang="en-US" altLang="zh-CN" sz="2400" baseline="-25000">
                  <a:solidFill>
                    <a:schemeClr val="tx1"/>
                  </a:solidFill>
                  <a:latin typeface="Times New Roman" pitchFamily="18" charset="0"/>
                </a:rPr>
                <a:t>s</a:t>
              </a:r>
              <a:endParaRPr lang="en-US" altLang="zh-CN" sz="2400">
                <a:solidFill>
                  <a:schemeClr val="tx1"/>
                </a:solidFill>
                <a:latin typeface="Verdana" pitchFamily="34" charset="0"/>
              </a:endParaRPr>
            </a:p>
          </p:txBody>
        </p:sp>
      </p:grpSp>
      <p:sp>
        <p:nvSpPr>
          <p:cNvPr id="88" name="上下箭头 87"/>
          <p:cNvSpPr/>
          <p:nvPr/>
        </p:nvSpPr>
        <p:spPr>
          <a:xfrm>
            <a:off x="7431088" y="2360613"/>
            <a:ext cx="144462" cy="50323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9" name="上下箭头 88"/>
          <p:cNvSpPr/>
          <p:nvPr/>
        </p:nvSpPr>
        <p:spPr>
          <a:xfrm>
            <a:off x="7650163" y="4994275"/>
            <a:ext cx="144462" cy="50323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0" name="椭圆 89"/>
          <p:cNvSpPr/>
          <p:nvPr/>
        </p:nvSpPr>
        <p:spPr bwMode="auto">
          <a:xfrm>
            <a:off x="5851525" y="5230813"/>
            <a:ext cx="330200" cy="493712"/>
          </a:xfrm>
          <a:prstGeom prst="ellipse">
            <a:avLst/>
          </a:prstGeom>
          <a:solidFill>
            <a:schemeClr val="accent1"/>
          </a:solidFill>
          <a:ln w="38100" cap="flat" cmpd="sng" algn="ctr">
            <a:solidFill>
              <a:srgbClr val="000009"/>
            </a:solidFill>
            <a:prstDash val="solid"/>
            <a:round/>
            <a:headEnd type="none" w="med" len="med"/>
            <a:tailEnd type="none" w="med" len="med"/>
          </a:ln>
        </p:spPr>
        <p:txBody>
          <a:bodyPr/>
          <a:lstStyle/>
          <a:p>
            <a:pPr algn="ctr">
              <a:buFontTx/>
              <a:buNone/>
              <a:defRPr/>
            </a:pPr>
            <a:endParaRPr lang="zh-CN" altLang="en-US">
              <a:ln w="57150">
                <a:solidFill>
                  <a:srgbClr val="000009"/>
                </a:solidFill>
              </a:ln>
              <a:effectLst>
                <a:outerShdw blurRad="38100" dist="38100" dir="2700000" algn="tl">
                  <a:srgbClr val="000000">
                    <a:alpha val="43137"/>
                  </a:srgbClr>
                </a:outerShdw>
              </a:effectLst>
              <a:latin typeface="Monotype Corsiva" panose="03010101010201010101" pitchFamily="66" charset="0"/>
            </a:endParaRPr>
          </a:p>
        </p:txBody>
      </p:sp>
      <p:sp>
        <p:nvSpPr>
          <p:cNvPr id="91" name="椭圆 90"/>
          <p:cNvSpPr/>
          <p:nvPr/>
        </p:nvSpPr>
        <p:spPr bwMode="auto">
          <a:xfrm>
            <a:off x="6516688" y="5245100"/>
            <a:ext cx="328612" cy="493713"/>
          </a:xfrm>
          <a:prstGeom prst="ellipse">
            <a:avLst/>
          </a:prstGeom>
          <a:solidFill>
            <a:schemeClr val="accent1"/>
          </a:solidFill>
          <a:ln w="38100" cap="flat" cmpd="sng" algn="ctr">
            <a:solidFill>
              <a:srgbClr val="000009"/>
            </a:solidFill>
            <a:prstDash val="solid"/>
            <a:round/>
            <a:headEnd type="none" w="med" len="med"/>
            <a:tailEnd type="none" w="med" len="med"/>
          </a:ln>
        </p:spPr>
        <p:txBody>
          <a:bodyPr/>
          <a:lstStyle/>
          <a:p>
            <a:pPr algn="ctr">
              <a:buFontTx/>
              <a:buNone/>
              <a:defRPr/>
            </a:pPr>
            <a:endParaRPr lang="zh-CN" altLang="en-US">
              <a:ln w="57150">
                <a:solidFill>
                  <a:srgbClr val="000009"/>
                </a:solidFill>
              </a:ln>
              <a:effectLst>
                <a:outerShdw blurRad="38100" dist="38100" dir="2700000" algn="tl">
                  <a:srgbClr val="000000">
                    <a:alpha val="43137"/>
                  </a:srgbClr>
                </a:outerShdw>
              </a:effectLst>
              <a:latin typeface="Monotype Corsiva" panose="03010101010201010101" pitchFamily="66" charset="0"/>
            </a:endParaRPr>
          </a:p>
        </p:txBody>
      </p:sp>
      <p:sp>
        <p:nvSpPr>
          <p:cNvPr id="92" name="椭圆 91"/>
          <p:cNvSpPr/>
          <p:nvPr/>
        </p:nvSpPr>
        <p:spPr bwMode="auto">
          <a:xfrm>
            <a:off x="7146925" y="5254625"/>
            <a:ext cx="330200" cy="493713"/>
          </a:xfrm>
          <a:prstGeom prst="ellipse">
            <a:avLst/>
          </a:prstGeom>
          <a:solidFill>
            <a:schemeClr val="accent1"/>
          </a:solidFill>
          <a:ln w="38100" cap="flat" cmpd="sng" algn="ctr">
            <a:solidFill>
              <a:srgbClr val="000009"/>
            </a:solidFill>
            <a:prstDash val="solid"/>
            <a:round/>
            <a:headEnd type="none" w="med" len="med"/>
            <a:tailEnd type="none" w="med" len="med"/>
          </a:ln>
        </p:spPr>
        <p:txBody>
          <a:bodyPr/>
          <a:lstStyle/>
          <a:p>
            <a:pPr algn="ctr">
              <a:buFontTx/>
              <a:buNone/>
              <a:defRPr/>
            </a:pPr>
            <a:endParaRPr lang="zh-CN" altLang="en-US">
              <a:ln w="57150">
                <a:solidFill>
                  <a:srgbClr val="000009"/>
                </a:solidFill>
              </a:ln>
              <a:effectLst>
                <a:outerShdw blurRad="38100" dist="38100" dir="2700000" algn="tl">
                  <a:srgbClr val="000000">
                    <a:alpha val="43137"/>
                  </a:srgbClr>
                </a:outerShdw>
              </a:effectLst>
              <a:latin typeface="Monotype Corsiva" panose="03010101010201010101" pitchFamily="66" charset="0"/>
            </a:endParaRPr>
          </a:p>
        </p:txBody>
      </p:sp>
      <p:cxnSp>
        <p:nvCxnSpPr>
          <p:cNvPr id="11306" name="直接箭头连接符 93"/>
          <p:cNvCxnSpPr>
            <a:cxnSpLocks noChangeShapeType="1"/>
          </p:cNvCxnSpPr>
          <p:nvPr/>
        </p:nvCxnSpPr>
        <p:spPr bwMode="auto">
          <a:xfrm flipV="1">
            <a:off x="5778500" y="5238750"/>
            <a:ext cx="493713" cy="503238"/>
          </a:xfrm>
          <a:prstGeom prst="straightConnector1">
            <a:avLst/>
          </a:prstGeom>
          <a:noFill/>
          <a:ln w="38100">
            <a:solidFill>
              <a:schemeClr val="tx1"/>
            </a:solidFill>
            <a:round/>
            <a:headEnd/>
            <a:tailEnd type="arrow" w="med" len="med"/>
          </a:ln>
        </p:spPr>
      </p:cxnSp>
      <p:cxnSp>
        <p:nvCxnSpPr>
          <p:cNvPr id="11307" name="直接箭头连接符 96"/>
          <p:cNvCxnSpPr>
            <a:cxnSpLocks noChangeShapeType="1"/>
          </p:cNvCxnSpPr>
          <p:nvPr/>
        </p:nvCxnSpPr>
        <p:spPr bwMode="auto">
          <a:xfrm flipV="1">
            <a:off x="6443663" y="5237163"/>
            <a:ext cx="493712" cy="501650"/>
          </a:xfrm>
          <a:prstGeom prst="straightConnector1">
            <a:avLst/>
          </a:prstGeom>
          <a:noFill/>
          <a:ln w="38100">
            <a:solidFill>
              <a:schemeClr val="tx1"/>
            </a:solidFill>
            <a:round/>
            <a:headEnd/>
            <a:tailEnd type="arrow" w="med" len="med"/>
          </a:ln>
        </p:spPr>
      </p:cxnSp>
      <p:cxnSp>
        <p:nvCxnSpPr>
          <p:cNvPr id="11308" name="直接箭头连接符 97"/>
          <p:cNvCxnSpPr>
            <a:cxnSpLocks noChangeShapeType="1"/>
          </p:cNvCxnSpPr>
          <p:nvPr/>
        </p:nvCxnSpPr>
        <p:spPr bwMode="auto">
          <a:xfrm flipV="1">
            <a:off x="7083425" y="5227638"/>
            <a:ext cx="493713" cy="503237"/>
          </a:xfrm>
          <a:prstGeom prst="straightConnector1">
            <a:avLst/>
          </a:prstGeom>
          <a:noFill/>
          <a:ln w="38100">
            <a:solidFill>
              <a:schemeClr val="tx1"/>
            </a:solidFill>
            <a:round/>
            <a:headEnd/>
            <a:tailEnd type="arrow" w="med" len="med"/>
          </a:ln>
        </p:spPr>
      </p:cxnSp>
      <p:sp>
        <p:nvSpPr>
          <p:cNvPr id="11309" name="Text Box 46"/>
          <p:cNvSpPr txBox="1">
            <a:spLocks noChangeArrowheads="1"/>
          </p:cNvSpPr>
          <p:nvPr/>
        </p:nvSpPr>
        <p:spPr bwMode="auto">
          <a:xfrm>
            <a:off x="0" y="3575050"/>
            <a:ext cx="1670050"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2" action="ppaction://hlinksldjump"/>
              </a:rPr>
              <a:t>8.3</a:t>
            </a:r>
            <a:r>
              <a:rPr lang="zh-CN" altLang="zh-CN" sz="1600">
                <a:solidFill>
                  <a:schemeClr val="tx1"/>
                </a:solidFill>
                <a:hlinkClick r:id="rId2" action="ppaction://hlinksldjump"/>
              </a:rPr>
              <a:t>绕线转子异步电机转子变频串级调速系统</a:t>
            </a:r>
            <a:endParaRPr lang="zh-CN" altLang="en-US" sz="1600">
              <a:solidFill>
                <a:schemeClr val="tx1"/>
              </a:solidFill>
              <a:latin typeface="Times New Roman" pitchFamily="18" charset="0"/>
            </a:endParaRPr>
          </a:p>
        </p:txBody>
      </p:sp>
      <p:sp>
        <p:nvSpPr>
          <p:cNvPr id="11310"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3" action="ppaction://hlinksldjump"/>
              </a:rPr>
              <a:t>8.2</a:t>
            </a:r>
            <a:r>
              <a:rPr lang="zh-CN" altLang="zh-CN" sz="1600">
                <a:solidFill>
                  <a:schemeClr val="tx1"/>
                </a:solidFill>
                <a:hlinkClick r:id="rId3"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11311" name="Text Box 49"/>
          <p:cNvSpPr txBox="1">
            <a:spLocks noChangeArrowheads="1"/>
          </p:cNvSpPr>
          <p:nvPr/>
        </p:nvSpPr>
        <p:spPr bwMode="auto">
          <a:xfrm>
            <a:off x="0" y="1079500"/>
            <a:ext cx="1687513"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4" action="ppaction://hlinksldjump"/>
              </a:rPr>
              <a:t>8.1</a:t>
            </a:r>
            <a:r>
              <a:rPr lang="zh-CN" altLang="zh-CN" sz="1600">
                <a:solidFill>
                  <a:schemeClr val="tx1"/>
                </a:solidFill>
                <a:latin typeface="宋体" pitchFamily="2" charset="-122"/>
                <a:hlinkClick r:id="rId4" action="ppaction://hlinksldjump"/>
              </a:rPr>
              <a:t>绕线转子异步电机转子变频控制原理</a:t>
            </a:r>
            <a:endParaRPr lang="zh-CN" altLang="en-US" sz="1600">
              <a:solidFill>
                <a:schemeClr val="tx1"/>
              </a:solidFill>
              <a:latin typeface="宋体" pitchFamily="2" charset="-122"/>
            </a:endParaRPr>
          </a:p>
        </p:txBody>
      </p:sp>
      <p:sp>
        <p:nvSpPr>
          <p:cNvPr id="11312"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5" action="ppaction://hlinksldjump"/>
              </a:rPr>
              <a:t>8.4</a:t>
            </a:r>
            <a:r>
              <a:rPr lang="zh-CN" altLang="zh-CN" sz="1600">
                <a:solidFill>
                  <a:schemeClr val="tx1"/>
                </a:solidFill>
                <a:hlinkClick r:id="rId5"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diamond(in)">
                                      <p:cBhvr>
                                        <p:cTn id="7" dur="500"/>
                                        <p:tgtEl>
                                          <p:spTgt spid="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47">
                                            <p:txEl>
                                              <p:pRg st="1" end="1"/>
                                            </p:txEl>
                                          </p:spTgt>
                                        </p:tgtEl>
                                        <p:attrNameLst>
                                          <p:attrName>style.visibility</p:attrName>
                                        </p:attrNameLst>
                                      </p:cBhvr>
                                      <p:to>
                                        <p:strVal val="visible"/>
                                      </p:to>
                                    </p:set>
                                    <p:animEffect transition="in" filter="diamond(in)">
                                      <p:cBhvr>
                                        <p:cTn id="12" dur="500"/>
                                        <p:tgtEl>
                                          <p:spTgt spid="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47">
                                            <p:txEl>
                                              <p:pRg st="2" end="2"/>
                                            </p:txEl>
                                          </p:spTgt>
                                        </p:tgtEl>
                                        <p:attrNameLst>
                                          <p:attrName>style.visibility</p:attrName>
                                        </p:attrNameLst>
                                      </p:cBhvr>
                                      <p:to>
                                        <p:strVal val="visible"/>
                                      </p:to>
                                    </p:set>
                                    <p:animEffect transition="in" filter="diamond(in)">
                                      <p:cBhvr>
                                        <p:cTn id="17" dur="500"/>
                                        <p:tgtEl>
                                          <p:spTgt spid="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a:xfrm>
            <a:off x="1724025" y="847725"/>
            <a:ext cx="6870700" cy="757238"/>
          </a:xfrm>
        </p:spPr>
        <p:txBody>
          <a:bodyPr/>
          <a:lstStyle/>
          <a:p>
            <a:pPr eaLnBrk="1" hangingPunct="1">
              <a:buClr>
                <a:schemeClr val="folHlink"/>
              </a:buClr>
              <a:buFont typeface="Wingdings" pitchFamily="2" charset="2"/>
              <a:buChar char="n"/>
            </a:pPr>
            <a:r>
              <a:rPr lang="zh-CN" altLang="en-US" sz="2000" smtClean="0">
                <a:ea typeface="宋体" pitchFamily="2" charset="-122"/>
              </a:rPr>
              <a:t> 转子回路串电阻调速的效率 </a:t>
            </a:r>
            <a:endParaRPr lang="fr-FR" altLang="zh-CN" sz="2000" smtClean="0">
              <a:ea typeface="宋体" pitchFamily="2" charset="-122"/>
            </a:endParaRPr>
          </a:p>
        </p:txBody>
      </p:sp>
      <p:sp>
        <p:nvSpPr>
          <p:cNvPr id="67586" name="Rectangle 3"/>
          <p:cNvSpPr>
            <a:spLocks noGrp="1" noChangeArrowheads="1"/>
          </p:cNvSpPr>
          <p:nvPr>
            <p:ph idx="1"/>
          </p:nvPr>
        </p:nvSpPr>
        <p:spPr>
          <a:xfrm>
            <a:off x="1709738" y="1765300"/>
            <a:ext cx="7434262" cy="419100"/>
          </a:xfrm>
        </p:spPr>
        <p:txBody>
          <a:bodyPr/>
          <a:lstStyle/>
          <a:p>
            <a:pPr eaLnBrk="1" hangingPunct="1"/>
            <a:r>
              <a:rPr lang="zh-CN" altLang="en-US" smtClean="0">
                <a:ea typeface="宋体" pitchFamily="2" charset="-122"/>
              </a:rPr>
              <a:t>当电动机转子回路串电阻调速时，调速系统的效率是</a:t>
            </a:r>
            <a:endParaRPr lang="fr-FR" altLang="zh-CN" smtClean="0">
              <a:ea typeface="宋体" pitchFamily="2" charset="-122"/>
            </a:endParaRPr>
          </a:p>
        </p:txBody>
      </p:sp>
      <p:graphicFrame>
        <p:nvGraphicFramePr>
          <p:cNvPr id="67587" name="Object 4"/>
          <p:cNvGraphicFramePr>
            <a:graphicFrameLocks/>
          </p:cNvGraphicFramePr>
          <p:nvPr/>
        </p:nvGraphicFramePr>
        <p:xfrm>
          <a:off x="1919288" y="2314575"/>
          <a:ext cx="7224712" cy="949325"/>
        </p:xfrm>
        <a:graphic>
          <a:graphicData uri="http://schemas.openxmlformats.org/presentationml/2006/ole">
            <p:oleObj spid="_x0000_s67587" r:id="rId3" imgW="3300567" imgH="431613" progId="">
              <p:embed/>
            </p:oleObj>
          </a:graphicData>
        </a:graphic>
      </p:graphicFrame>
      <p:graphicFrame>
        <p:nvGraphicFramePr>
          <p:cNvPr id="67588" name="Object 5"/>
          <p:cNvGraphicFramePr>
            <a:graphicFrameLocks/>
          </p:cNvGraphicFramePr>
          <p:nvPr/>
        </p:nvGraphicFramePr>
        <p:xfrm>
          <a:off x="2871788" y="3308350"/>
          <a:ext cx="3938587" cy="949325"/>
        </p:xfrm>
        <a:graphic>
          <a:graphicData uri="http://schemas.openxmlformats.org/presentationml/2006/ole">
            <p:oleObj spid="_x0000_s67588" r:id="rId4" imgW="1802618" imgH="431613" progId="">
              <p:embed/>
            </p:oleObj>
          </a:graphicData>
        </a:graphic>
      </p:graphicFrame>
      <p:sp>
        <p:nvSpPr>
          <p:cNvPr id="67589" name="Text Box 6"/>
          <p:cNvSpPr txBox="1">
            <a:spLocks noChangeArrowheads="1"/>
          </p:cNvSpPr>
          <p:nvPr/>
        </p:nvSpPr>
        <p:spPr bwMode="auto">
          <a:xfrm>
            <a:off x="2317750" y="3573463"/>
            <a:ext cx="328613" cy="396875"/>
          </a:xfrm>
          <a:prstGeom prst="rect">
            <a:avLst/>
          </a:prstGeom>
          <a:noFill/>
          <a:ln w="9525">
            <a:noFill/>
            <a:miter lim="800000"/>
            <a:headEnd/>
            <a:tailEnd/>
          </a:ln>
        </p:spPr>
        <p:txBody>
          <a:bodyPr wrap="none">
            <a:spAutoFit/>
          </a:bodyPr>
          <a:lstStyle/>
          <a:p>
            <a:pPr>
              <a:lnSpc>
                <a:spcPct val="100000"/>
              </a:lnSpc>
            </a:pPr>
            <a:r>
              <a:rPr lang="fr-FR" altLang="zh-CN" sz="2000">
                <a:solidFill>
                  <a:schemeClr val="tx1"/>
                </a:solidFill>
                <a:latin typeface="Times New Roman" pitchFamily="18" charset="0"/>
              </a:rPr>
              <a:t>=</a:t>
            </a:r>
            <a:endParaRPr lang="fr-FR" altLang="zh-CN" sz="2000">
              <a:solidFill>
                <a:schemeClr val="tx1"/>
              </a:solidFill>
              <a:latin typeface="Times New Roman" pitchFamily="18" charset="0"/>
              <a:cs typeface="Times New Roman" pitchFamily="18" charset="0"/>
            </a:endParaRPr>
          </a:p>
        </p:txBody>
      </p:sp>
      <p:sp>
        <p:nvSpPr>
          <p:cNvPr id="67590" name="Text Box 7"/>
          <p:cNvSpPr txBox="1">
            <a:spLocks noChangeArrowheads="1"/>
          </p:cNvSpPr>
          <p:nvPr/>
        </p:nvSpPr>
        <p:spPr bwMode="auto">
          <a:xfrm>
            <a:off x="1668463" y="4897438"/>
            <a:ext cx="7475537" cy="1006475"/>
          </a:xfrm>
          <a:prstGeom prst="rect">
            <a:avLst/>
          </a:prstGeom>
          <a:noFill/>
          <a:ln w="9525">
            <a:noFill/>
            <a:miter lim="800000"/>
            <a:headEnd/>
            <a:tailEnd/>
          </a:ln>
        </p:spPr>
        <p:txBody>
          <a:bodyPr>
            <a:spAutoFit/>
          </a:bodyPr>
          <a:lstStyle/>
          <a:p>
            <a:pPr>
              <a:lnSpc>
                <a:spcPct val="100000"/>
              </a:lnSpc>
            </a:pPr>
            <a:r>
              <a:rPr lang="zh-CN" altLang="en-US" sz="2000">
                <a:solidFill>
                  <a:schemeClr val="tx1"/>
                </a:solidFill>
              </a:rPr>
              <a:t>其中，</a:t>
            </a:r>
            <a:r>
              <a:rPr lang="en-US" altLang="zh-CN" sz="2000" i="1">
                <a:solidFill>
                  <a:srgbClr val="000000"/>
                </a:solidFill>
                <a:latin typeface="Times New Roman" pitchFamily="18" charset="0"/>
              </a:rPr>
              <a:t>P</a:t>
            </a:r>
            <a:r>
              <a:rPr lang="en-US" altLang="zh-CN" sz="2000" baseline="-25000">
                <a:solidFill>
                  <a:srgbClr val="000000"/>
                </a:solidFill>
                <a:latin typeface="Times New Roman" pitchFamily="18" charset="0"/>
              </a:rPr>
              <a:t>m</a:t>
            </a:r>
            <a:r>
              <a:rPr lang="en-US" altLang="zh-CN" sz="2000">
                <a:solidFill>
                  <a:schemeClr val="tx1"/>
                </a:solidFill>
                <a:latin typeface="Times New Roman" pitchFamily="18" charset="0"/>
              </a:rPr>
              <a:t>(1- </a:t>
            </a:r>
            <a:r>
              <a:rPr lang="en-US" altLang="zh-CN" sz="2000" i="1">
                <a:solidFill>
                  <a:schemeClr val="tx1"/>
                </a:solidFill>
                <a:latin typeface="Times New Roman" pitchFamily="18" charset="0"/>
              </a:rPr>
              <a:t>s</a:t>
            </a:r>
            <a:r>
              <a:rPr lang="en-US" altLang="zh-CN" sz="2000">
                <a:solidFill>
                  <a:schemeClr val="tx1"/>
                </a:solidFill>
                <a:latin typeface="Times New Roman" pitchFamily="18" charset="0"/>
              </a:rPr>
              <a:t>)</a:t>
            </a:r>
            <a:r>
              <a:rPr lang="en-US" altLang="zh-CN" sz="2000" i="1">
                <a:solidFill>
                  <a:srgbClr val="000000"/>
                </a:solidFill>
                <a:latin typeface="Times New Roman" pitchFamily="18" charset="0"/>
              </a:rPr>
              <a:t> </a:t>
            </a:r>
            <a:r>
              <a:rPr lang="zh-CN" altLang="en-US" sz="2000">
                <a:solidFill>
                  <a:schemeClr val="tx1"/>
                </a:solidFill>
              </a:rPr>
              <a:t>项随</a:t>
            </a:r>
            <a:r>
              <a:rPr lang="en-US" altLang="zh-CN" sz="2000" i="1">
                <a:solidFill>
                  <a:schemeClr val="tx1"/>
                </a:solidFill>
                <a:latin typeface="Times New Roman" pitchFamily="18" charset="0"/>
              </a:rPr>
              <a:t>s </a:t>
            </a:r>
            <a:r>
              <a:rPr lang="zh-CN" altLang="en-US" sz="2000">
                <a:solidFill>
                  <a:schemeClr val="tx1"/>
                </a:solidFill>
              </a:rPr>
              <a:t>的变化和串级调速时一样，而</a:t>
            </a:r>
            <a:r>
              <a:rPr lang="zh-CN" altLang="en-US" sz="2000">
                <a:solidFill>
                  <a:srgbClr val="800000"/>
                </a:solidFill>
              </a:rPr>
              <a:t>所串电阻越大时，</a:t>
            </a:r>
            <a:r>
              <a:rPr lang="en-US" altLang="zh-CN" sz="2000" i="1">
                <a:solidFill>
                  <a:srgbClr val="800000"/>
                </a:solidFill>
                <a:latin typeface="Times New Roman" pitchFamily="18" charset="0"/>
              </a:rPr>
              <a:t>p</a:t>
            </a:r>
            <a:r>
              <a:rPr lang="en-US" altLang="zh-CN" sz="2000" baseline="-25000">
                <a:solidFill>
                  <a:srgbClr val="800000"/>
                </a:solidFill>
                <a:latin typeface="Times New Roman" pitchFamily="18" charset="0"/>
              </a:rPr>
              <a:t>Cus </a:t>
            </a:r>
            <a:r>
              <a:rPr lang="zh-CN" altLang="en-US" sz="2000">
                <a:solidFill>
                  <a:srgbClr val="800000"/>
                </a:solidFill>
              </a:rPr>
              <a:t>越大，</a:t>
            </a:r>
            <a:r>
              <a:rPr lang="zh-CN" altLang="en-US" sz="2000">
                <a:solidFill>
                  <a:srgbClr val="800000"/>
                </a:solidFill>
                <a:latin typeface="Times New Roman" pitchFamily="18" charset="0"/>
              </a:rPr>
              <a:t>∑</a:t>
            </a:r>
            <a:r>
              <a:rPr lang="en-US" altLang="zh-CN" sz="2000" i="1">
                <a:solidFill>
                  <a:srgbClr val="800000"/>
                </a:solidFill>
                <a:latin typeface="Times New Roman" pitchFamily="18" charset="0"/>
              </a:rPr>
              <a:t>p </a:t>
            </a:r>
            <a:r>
              <a:rPr lang="zh-CN" altLang="en-US" sz="2000">
                <a:solidFill>
                  <a:srgbClr val="800000"/>
                </a:solidFill>
              </a:rPr>
              <a:t>也越大</a:t>
            </a:r>
            <a:r>
              <a:rPr lang="zh-CN" altLang="en-US" sz="2000">
                <a:solidFill>
                  <a:schemeClr val="tx1"/>
                </a:solidFill>
              </a:rPr>
              <a:t>，因而效率 </a:t>
            </a:r>
            <a:r>
              <a:rPr lang="zh-CN" altLang="en-US" sz="2000" i="1">
                <a:solidFill>
                  <a:srgbClr val="000000"/>
                </a:solidFill>
                <a:latin typeface="Times New Roman" pitchFamily="18" charset="0"/>
                <a:sym typeface="Symbol" pitchFamily="18" charset="2"/>
              </a:rPr>
              <a:t></a:t>
            </a:r>
            <a:r>
              <a:rPr lang="en-US" altLang="zh-CN" sz="2000" baseline="-25000">
                <a:solidFill>
                  <a:srgbClr val="000000"/>
                </a:solidFill>
                <a:latin typeface="Times New Roman" pitchFamily="18" charset="0"/>
                <a:sym typeface="Symbol" pitchFamily="18" charset="2"/>
              </a:rPr>
              <a:t>R </a:t>
            </a:r>
            <a:r>
              <a:rPr lang="zh-CN" altLang="en-US" sz="2000">
                <a:solidFill>
                  <a:schemeClr val="tx1"/>
                </a:solidFill>
              </a:rPr>
              <a:t>越低，几乎是随着转速的降低而成比例地减少。</a:t>
            </a:r>
            <a:r>
              <a:rPr lang="zh-CN" altLang="fr-FR" sz="2000">
                <a:solidFill>
                  <a:schemeClr val="tx1"/>
                </a:solidFill>
              </a:rPr>
              <a:t> </a:t>
            </a:r>
            <a:endParaRPr lang="fr-FR" altLang="zh-CN" sz="2000">
              <a:solidFill>
                <a:schemeClr val="tx1"/>
              </a:solidFill>
            </a:endParaRPr>
          </a:p>
        </p:txBody>
      </p:sp>
      <p:sp>
        <p:nvSpPr>
          <p:cNvPr id="67591" name="Text Box 46"/>
          <p:cNvSpPr txBox="1">
            <a:spLocks noChangeArrowheads="1"/>
          </p:cNvSpPr>
          <p:nvPr/>
        </p:nvSpPr>
        <p:spPr bwMode="auto">
          <a:xfrm>
            <a:off x="0" y="3575050"/>
            <a:ext cx="1670050"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5" action="ppaction://hlinksldjump"/>
              </a:rPr>
              <a:t>8.3</a:t>
            </a:r>
            <a:r>
              <a:rPr lang="zh-CN" altLang="zh-CN" sz="1600">
                <a:solidFill>
                  <a:schemeClr val="tx1"/>
                </a:solidFill>
                <a:hlinkClick r:id="rId5" action="ppaction://hlinksldjump"/>
              </a:rPr>
              <a:t>绕线转子异步电机转子变频串级调速系统</a:t>
            </a:r>
            <a:endParaRPr lang="zh-CN" altLang="en-US" sz="1600">
              <a:solidFill>
                <a:schemeClr val="tx1"/>
              </a:solidFill>
              <a:latin typeface="Times New Roman" pitchFamily="18" charset="0"/>
            </a:endParaRPr>
          </a:p>
        </p:txBody>
      </p:sp>
      <p:sp>
        <p:nvSpPr>
          <p:cNvPr id="67592"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6" action="ppaction://hlinksldjump"/>
              </a:rPr>
              <a:t>8.2</a:t>
            </a:r>
            <a:r>
              <a:rPr lang="zh-CN" altLang="zh-CN" sz="1600">
                <a:solidFill>
                  <a:schemeClr val="tx1"/>
                </a:solidFill>
                <a:hlinkClick r:id="rId6"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67593"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7" action="ppaction://hlinksldjump"/>
              </a:rPr>
              <a:t>8.1</a:t>
            </a:r>
            <a:r>
              <a:rPr lang="zh-CN" altLang="zh-CN" sz="1600">
                <a:solidFill>
                  <a:schemeClr val="tx1"/>
                </a:solidFill>
                <a:latin typeface="宋体" pitchFamily="2" charset="-122"/>
                <a:hlinkClick r:id="rId7" action="ppaction://hlinksldjump"/>
              </a:rPr>
              <a:t>绕线转子异步电机转子变频控制原理</a:t>
            </a:r>
            <a:endParaRPr lang="zh-CN" altLang="en-US" sz="1600">
              <a:solidFill>
                <a:schemeClr val="tx1"/>
              </a:solidFill>
              <a:latin typeface="宋体" pitchFamily="2" charset="-122"/>
            </a:endParaRPr>
          </a:p>
        </p:txBody>
      </p:sp>
      <p:sp>
        <p:nvSpPr>
          <p:cNvPr id="67594"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8" action="ppaction://hlinksldjump"/>
              </a:rPr>
              <a:t>8.4</a:t>
            </a:r>
            <a:r>
              <a:rPr lang="zh-CN" altLang="zh-CN" sz="1600">
                <a:solidFill>
                  <a:schemeClr val="tx1"/>
                </a:solidFill>
                <a:hlinkClick r:id="rId8"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a:xfrm>
            <a:off x="1709738" y="1004888"/>
            <a:ext cx="3151187" cy="357187"/>
          </a:xfrm>
        </p:spPr>
        <p:txBody>
          <a:bodyPr/>
          <a:lstStyle/>
          <a:p>
            <a:pPr eaLnBrk="1" hangingPunct="1">
              <a:buClr>
                <a:schemeClr val="folHlink"/>
              </a:buClr>
              <a:buSzPct val="75000"/>
              <a:buFont typeface="Wingdings" pitchFamily="2" charset="2"/>
              <a:buChar char="n"/>
            </a:pPr>
            <a:r>
              <a:rPr lang="zh-CN" altLang="en-US" sz="2000" smtClean="0">
                <a:latin typeface="Times New Roman" pitchFamily="18" charset="0"/>
                <a:ea typeface="宋体" pitchFamily="2" charset="-122"/>
              </a:rPr>
              <a:t> 效率的比较</a:t>
            </a:r>
            <a:endParaRPr lang="zh-CN" altLang="en-US" sz="2000" smtClean="0">
              <a:solidFill>
                <a:schemeClr val="hlink"/>
              </a:solidFill>
              <a:latin typeface="Times New Roman" pitchFamily="18" charset="0"/>
              <a:ea typeface="宋体" pitchFamily="2" charset="-122"/>
            </a:endParaRPr>
          </a:p>
        </p:txBody>
      </p:sp>
      <p:sp>
        <p:nvSpPr>
          <p:cNvPr id="643075" name="Rectangle 3"/>
          <p:cNvSpPr>
            <a:spLocks noGrp="1"/>
          </p:cNvSpPr>
          <p:nvPr>
            <p:ph idx="1"/>
          </p:nvPr>
        </p:nvSpPr>
        <p:spPr>
          <a:xfrm>
            <a:off x="1682750" y="1409700"/>
            <a:ext cx="7461250" cy="1308100"/>
          </a:xfrm>
        </p:spPr>
        <p:txBody>
          <a:bodyPr/>
          <a:lstStyle/>
          <a:p>
            <a:pPr eaLnBrk="1" hangingPunct="1">
              <a:buClr>
                <a:srgbClr val="A50021"/>
              </a:buClr>
              <a:defRPr/>
            </a:pPr>
            <a:r>
              <a:rPr lang="zh-CN" altLang="en-US" noProof="1">
                <a:solidFill>
                  <a:srgbClr val="A50021"/>
                </a:solidFill>
                <a:effectLst>
                  <a:outerShdw blurRad="38100" dist="38100" dir="2700000">
                    <a:srgbClr val="C0C0C0"/>
                  </a:outerShdw>
                </a:effectLst>
                <a:latin typeface="Times New Roman" panose="02020603050405020304" pitchFamily="18" charset="0"/>
                <a:ea typeface="宋体" panose="02010600030101010101" pitchFamily="2" charset="-122"/>
              </a:rPr>
              <a:t>串级调速系统的总效率是比较高的，且当电动机转速降低时，</a:t>
            </a:r>
            <a:r>
              <a:rPr lang="zh-CN" altLang="en-US" i="1" noProof="1">
                <a:solidFill>
                  <a:srgbClr val="A50021"/>
                </a:solidFill>
                <a:effectLst>
                  <a:outerShdw blurRad="38100" dist="38100" dir="2700000">
                    <a:srgbClr val="C0C0C0"/>
                  </a:outerShdw>
                </a:effectLst>
                <a:latin typeface="Times New Roman" panose="02020603050405020304" pitchFamily="18" charset="0"/>
                <a:ea typeface="宋体" panose="02010600030101010101" pitchFamily="2" charset="-122"/>
                <a:sym typeface="Symbol" panose="05050102010706020507" pitchFamily="18" charset="2"/>
              </a:rPr>
              <a:t></a:t>
            </a:r>
            <a:r>
              <a:rPr lang="en-US" altLang="zh-CN" baseline="-25000" noProof="1">
                <a:solidFill>
                  <a:srgbClr val="A50021"/>
                </a:solidFill>
                <a:effectLst>
                  <a:outerShdw blurRad="38100" dist="38100" dir="2700000">
                    <a:srgbClr val="C0C0C0"/>
                  </a:outerShdw>
                </a:effectLst>
                <a:latin typeface="Times New Roman" panose="02020603050405020304" pitchFamily="18" charset="0"/>
                <a:ea typeface="宋体" panose="02010600030101010101" pitchFamily="2" charset="-122"/>
                <a:sym typeface="Symbol" panose="05050102010706020507" pitchFamily="18" charset="2"/>
              </a:rPr>
              <a:t>sch</a:t>
            </a:r>
            <a:r>
              <a:rPr lang="en-US" altLang="zh-CN" i="1" baseline="-25000" noProof="1">
                <a:solidFill>
                  <a:srgbClr val="A50021"/>
                </a:solidFill>
                <a:effectLst>
                  <a:outerShdw blurRad="38100" dist="38100" dir="2700000">
                    <a:srgbClr val="C0C0C0"/>
                  </a:outerShdw>
                </a:effectLst>
                <a:latin typeface="Times New Roman" panose="02020603050405020304" pitchFamily="18" charset="0"/>
                <a:ea typeface="宋体" panose="02010600030101010101" pitchFamily="2" charset="-122"/>
                <a:sym typeface="Symbol" panose="05050102010706020507" pitchFamily="18" charset="2"/>
              </a:rPr>
              <a:t> </a:t>
            </a:r>
            <a:r>
              <a:rPr lang="zh-CN" altLang="en-US" noProof="1">
                <a:solidFill>
                  <a:srgbClr val="A50021"/>
                </a:solidFill>
                <a:effectLst>
                  <a:outerShdw blurRad="38100" dist="38100" dir="2700000">
                    <a:srgbClr val="C0C0C0"/>
                  </a:outerShdw>
                </a:effectLst>
                <a:latin typeface="Times New Roman" panose="02020603050405020304" pitchFamily="18" charset="0"/>
                <a:ea typeface="宋体" panose="02010600030101010101" pitchFamily="2" charset="-122"/>
              </a:rPr>
              <a:t>的减少并不多。</a:t>
            </a:r>
          </a:p>
          <a:p>
            <a:pPr eaLnBrk="1" hangingPunct="1">
              <a:buClr>
                <a:srgbClr val="A50021"/>
              </a:buClr>
              <a:defRPr/>
            </a:pPr>
            <a:r>
              <a:rPr lang="zh-CN" altLang="en-US" noProof="1">
                <a:solidFill>
                  <a:srgbClr val="000000"/>
                </a:solidFill>
                <a:latin typeface="Times New Roman" panose="02020603050405020304" pitchFamily="18" charset="0"/>
                <a:ea typeface="宋体" panose="02010600030101010101" pitchFamily="2" charset="-122"/>
              </a:rPr>
              <a:t>而绕线转子异步电动机转子回路串电阻调速时的效率几乎随转速的降低而成比例地减少。</a:t>
            </a:r>
          </a:p>
        </p:txBody>
      </p:sp>
      <p:pic>
        <p:nvPicPr>
          <p:cNvPr id="643076" name="Picture 4" descr="7z13"/>
          <p:cNvPicPr>
            <a:picLocks noChangeAspect="1" noChangeArrowheads="1"/>
          </p:cNvPicPr>
          <p:nvPr/>
        </p:nvPicPr>
        <p:blipFill>
          <a:blip r:embed="rId2" cstate="print"/>
          <a:srcRect/>
          <a:stretch>
            <a:fillRect/>
          </a:stretch>
        </p:blipFill>
        <p:spPr bwMode="auto">
          <a:xfrm>
            <a:off x="3627438" y="2724150"/>
            <a:ext cx="3967162" cy="3443288"/>
          </a:xfrm>
          <a:prstGeom prst="rect">
            <a:avLst/>
          </a:prstGeom>
          <a:noFill/>
          <a:ln w="9525">
            <a:noFill/>
            <a:miter lim="800000"/>
            <a:headEnd/>
            <a:tailEnd/>
          </a:ln>
        </p:spPr>
      </p:pic>
      <p:sp>
        <p:nvSpPr>
          <p:cNvPr id="643077" name="Rectangle 5"/>
          <p:cNvSpPr>
            <a:spLocks noChangeArrowheads="1"/>
          </p:cNvSpPr>
          <p:nvPr/>
        </p:nvSpPr>
        <p:spPr bwMode="auto">
          <a:xfrm>
            <a:off x="3260725" y="6248400"/>
            <a:ext cx="4419600" cy="609600"/>
          </a:xfrm>
          <a:prstGeom prst="rect">
            <a:avLst/>
          </a:prstGeom>
          <a:noFill/>
          <a:ln w="9525">
            <a:noFill/>
            <a:miter lim="800000"/>
            <a:headEnd/>
            <a:tailEnd/>
          </a:ln>
        </p:spPr>
        <p:txBody>
          <a:bodyPr wrap="none" anchor="ctr"/>
          <a:lstStyle/>
          <a:p>
            <a:pPr algn="ctr">
              <a:lnSpc>
                <a:spcPct val="100000"/>
              </a:lnSpc>
            </a:pPr>
            <a:r>
              <a:rPr lang="zh-CN" altLang="en-US" sz="2000">
                <a:solidFill>
                  <a:schemeClr val="hlink"/>
                </a:solidFill>
                <a:latin typeface="Times New Roman" pitchFamily="18" charset="0"/>
              </a:rPr>
              <a:t>图</a:t>
            </a:r>
            <a:r>
              <a:rPr lang="en-US" altLang="zh-CN" sz="2000">
                <a:solidFill>
                  <a:schemeClr val="hlink"/>
                </a:solidFill>
                <a:latin typeface="Times New Roman" pitchFamily="18" charset="0"/>
              </a:rPr>
              <a:t>  </a:t>
            </a:r>
            <a:r>
              <a:rPr lang="zh-CN" altLang="en-US" sz="2000">
                <a:solidFill>
                  <a:schemeClr val="hlink"/>
                </a:solidFill>
                <a:latin typeface="Times New Roman" pitchFamily="18" charset="0"/>
              </a:rPr>
              <a:t>电气串级调速系统与转子串电阻</a:t>
            </a:r>
          </a:p>
          <a:p>
            <a:pPr algn="ctr">
              <a:lnSpc>
                <a:spcPct val="100000"/>
              </a:lnSpc>
            </a:pPr>
            <a:r>
              <a:rPr lang="zh-CN" altLang="en-US" sz="2000">
                <a:solidFill>
                  <a:schemeClr val="hlink"/>
                </a:solidFill>
                <a:latin typeface="Times New Roman" pitchFamily="18" charset="0"/>
              </a:rPr>
              <a:t>调速系统 </a:t>
            </a:r>
            <a:r>
              <a:rPr lang="zh-CN" altLang="en-US" sz="2000" i="1">
                <a:solidFill>
                  <a:schemeClr val="hlink"/>
                </a:solidFill>
                <a:latin typeface="Times New Roman" pitchFamily="18" charset="0"/>
                <a:sym typeface="Symbol" pitchFamily="18" charset="2"/>
              </a:rPr>
              <a:t> </a:t>
            </a:r>
            <a:r>
              <a:rPr lang="en-US" altLang="zh-CN" sz="2000">
                <a:solidFill>
                  <a:schemeClr val="hlink"/>
                </a:solidFill>
                <a:latin typeface="Times New Roman" pitchFamily="18" charset="0"/>
              </a:rPr>
              <a:t>= </a:t>
            </a:r>
            <a:r>
              <a:rPr lang="en-US" altLang="zh-CN" sz="2000" i="1">
                <a:solidFill>
                  <a:schemeClr val="hlink"/>
                </a:solidFill>
                <a:latin typeface="Times New Roman" pitchFamily="18" charset="0"/>
              </a:rPr>
              <a:t>f </a:t>
            </a:r>
            <a:r>
              <a:rPr lang="en-US" altLang="zh-CN" sz="2000">
                <a:solidFill>
                  <a:schemeClr val="hlink"/>
                </a:solidFill>
                <a:latin typeface="Times New Roman" pitchFamily="18" charset="0"/>
              </a:rPr>
              <a:t>(s) </a:t>
            </a:r>
            <a:r>
              <a:rPr lang="zh-CN" altLang="en-US" sz="2000">
                <a:solidFill>
                  <a:schemeClr val="hlink"/>
                </a:solidFill>
                <a:latin typeface="Times New Roman" pitchFamily="18" charset="0"/>
              </a:rPr>
              <a:t>的比较 </a:t>
            </a:r>
          </a:p>
        </p:txBody>
      </p:sp>
      <p:sp>
        <p:nvSpPr>
          <p:cNvPr id="68613" name="Text Box 46"/>
          <p:cNvSpPr txBox="1">
            <a:spLocks noChangeArrowheads="1"/>
          </p:cNvSpPr>
          <p:nvPr/>
        </p:nvSpPr>
        <p:spPr bwMode="auto">
          <a:xfrm>
            <a:off x="0" y="3575050"/>
            <a:ext cx="1670050"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3" action="ppaction://hlinksldjump"/>
              </a:rPr>
              <a:t>8.3</a:t>
            </a:r>
            <a:r>
              <a:rPr lang="zh-CN" altLang="zh-CN" sz="1600">
                <a:solidFill>
                  <a:schemeClr val="tx1"/>
                </a:solidFill>
                <a:hlinkClick r:id="rId3" action="ppaction://hlinksldjump"/>
              </a:rPr>
              <a:t>绕线转子异步电机转子变频串级调速系统</a:t>
            </a:r>
            <a:endParaRPr lang="zh-CN" altLang="en-US" sz="1600">
              <a:solidFill>
                <a:schemeClr val="tx1"/>
              </a:solidFill>
              <a:latin typeface="Times New Roman" pitchFamily="18" charset="0"/>
            </a:endParaRPr>
          </a:p>
        </p:txBody>
      </p:sp>
      <p:sp>
        <p:nvSpPr>
          <p:cNvPr id="68614"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4" action="ppaction://hlinksldjump"/>
              </a:rPr>
              <a:t>8.2</a:t>
            </a:r>
            <a:r>
              <a:rPr lang="zh-CN" altLang="zh-CN" sz="1600">
                <a:solidFill>
                  <a:schemeClr val="tx1"/>
                </a:solidFill>
                <a:hlinkClick r:id="rId4"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68615"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5" action="ppaction://hlinksldjump"/>
              </a:rPr>
              <a:t>8.1</a:t>
            </a:r>
            <a:r>
              <a:rPr lang="zh-CN" altLang="zh-CN" sz="1600">
                <a:solidFill>
                  <a:schemeClr val="tx1"/>
                </a:solidFill>
                <a:latin typeface="宋体" pitchFamily="2" charset="-122"/>
                <a:hlinkClick r:id="rId5" action="ppaction://hlinksldjump"/>
              </a:rPr>
              <a:t>绕线转子异步电机转子变频控制原理</a:t>
            </a:r>
            <a:endParaRPr lang="zh-CN" altLang="en-US" sz="1600">
              <a:solidFill>
                <a:schemeClr val="tx1"/>
              </a:solidFill>
              <a:latin typeface="宋体" pitchFamily="2" charset="-122"/>
            </a:endParaRPr>
          </a:p>
        </p:txBody>
      </p:sp>
      <p:sp>
        <p:nvSpPr>
          <p:cNvPr id="68616"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6" action="ppaction://hlinksldjump"/>
              </a:rPr>
              <a:t>8.4</a:t>
            </a:r>
            <a:r>
              <a:rPr lang="zh-CN" altLang="zh-CN" sz="1600">
                <a:solidFill>
                  <a:schemeClr val="tx1"/>
                </a:solidFill>
                <a:hlinkClick r:id="rId6"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643076"/>
                                        </p:tgtEl>
                                        <p:attrNameLst>
                                          <p:attrName>style.visibility</p:attrName>
                                        </p:attrNameLst>
                                      </p:cBhvr>
                                      <p:to>
                                        <p:strVal val="visible"/>
                                      </p:to>
                                    </p:set>
                                    <p:animEffect transition="in" filter="barn(inHorizontal)">
                                      <p:cBhvr>
                                        <p:cTn id="7" dur="500"/>
                                        <p:tgtEl>
                                          <p:spTgt spid="64307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43077"/>
                                        </p:tgtEl>
                                        <p:attrNameLst>
                                          <p:attrName>style.visibility</p:attrName>
                                        </p:attrNameLst>
                                      </p:cBhvr>
                                      <p:to>
                                        <p:strVal val="visible"/>
                                      </p:to>
                                    </p:set>
                                    <p:animEffect transition="in" filter="wipe(down)">
                                      <p:cBhvr>
                                        <p:cTn id="11" dur="500"/>
                                        <p:tgtEl>
                                          <p:spTgt spid="643077"/>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643075">
                                            <p:txEl>
                                              <p:pRg st="0" end="0"/>
                                            </p:txEl>
                                          </p:spTgt>
                                        </p:tgtEl>
                                        <p:attrNameLst>
                                          <p:attrName>style.visibility</p:attrName>
                                        </p:attrNameLst>
                                      </p:cBhvr>
                                      <p:to>
                                        <p:strVal val="visible"/>
                                      </p:to>
                                    </p:set>
                                    <p:animEffect transition="in" filter="checkerboard(across)">
                                      <p:cBhvr>
                                        <p:cTn id="16" dur="500"/>
                                        <p:tgtEl>
                                          <p:spTgt spid="64307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643075">
                                            <p:txEl>
                                              <p:pRg st="1" end="1"/>
                                            </p:txEl>
                                          </p:spTgt>
                                        </p:tgtEl>
                                        <p:attrNameLst>
                                          <p:attrName>style.visibility</p:attrName>
                                        </p:attrNameLst>
                                      </p:cBhvr>
                                      <p:to>
                                        <p:strVal val="visible"/>
                                      </p:to>
                                    </p:set>
                                    <p:animEffect transition="in" filter="checkerboard(across)">
                                      <p:cBhvr>
                                        <p:cTn id="21" dur="500"/>
                                        <p:tgtEl>
                                          <p:spTgt spid="6430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075" grpId="0" build="p"/>
      <p:bldP spid="64307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a:xfrm>
            <a:off x="1676400" y="276225"/>
            <a:ext cx="6418263" cy="579438"/>
          </a:xfrm>
        </p:spPr>
        <p:txBody>
          <a:bodyPr/>
          <a:lstStyle/>
          <a:p>
            <a:pPr eaLnBrk="1" hangingPunct="1"/>
            <a:r>
              <a:rPr lang="zh-CN" altLang="en-US" smtClean="0">
                <a:latin typeface="Times New Roman" pitchFamily="18" charset="0"/>
                <a:ea typeface="宋体" pitchFamily="2" charset="-122"/>
              </a:rPr>
              <a:t>串级调速系统的功率因数</a:t>
            </a:r>
          </a:p>
        </p:txBody>
      </p:sp>
      <p:sp>
        <p:nvSpPr>
          <p:cNvPr id="644099" name="Rectangle 3"/>
          <p:cNvSpPr>
            <a:spLocks noGrp="1"/>
          </p:cNvSpPr>
          <p:nvPr>
            <p:ph idx="1"/>
          </p:nvPr>
        </p:nvSpPr>
        <p:spPr>
          <a:xfrm>
            <a:off x="1682750" y="966788"/>
            <a:ext cx="7461250" cy="2230437"/>
          </a:xfrm>
        </p:spPr>
        <p:txBody>
          <a:bodyPr/>
          <a:lstStyle/>
          <a:p>
            <a:pPr eaLnBrk="1" hangingPunct="1">
              <a:lnSpc>
                <a:spcPct val="120000"/>
              </a:lnSpc>
              <a:defRPr/>
            </a:pPr>
            <a:r>
              <a:rPr lang="zh-CN" altLang="en-US" noProof="1">
                <a:solidFill>
                  <a:srgbClr val="000000"/>
                </a:solidFill>
                <a:latin typeface="Times New Roman" panose="02020603050405020304" pitchFamily="18" charset="0"/>
                <a:ea typeface="宋体" panose="02010600030101010101" pitchFamily="2" charset="-122"/>
              </a:rPr>
              <a:t>        </a:t>
            </a:r>
            <a:r>
              <a:rPr lang="zh-CN" altLang="en-US" noProof="1">
                <a:solidFill>
                  <a:srgbClr val="A50021"/>
                </a:solidFill>
                <a:effectLst>
                  <a:outerShdw blurRad="38100" dist="38100" dir="2700000">
                    <a:srgbClr val="C0C0C0"/>
                  </a:outerShdw>
                </a:effectLst>
                <a:latin typeface="Times New Roman" panose="02020603050405020304" pitchFamily="18" charset="0"/>
                <a:ea typeface="宋体" panose="02010600030101010101" pitchFamily="2" charset="-122"/>
              </a:rPr>
              <a:t>串级调速系统的功率因数</a:t>
            </a:r>
            <a:r>
              <a:rPr lang="zh-CN" altLang="en-US" noProof="1">
                <a:solidFill>
                  <a:srgbClr val="000000"/>
                </a:solidFill>
                <a:latin typeface="Times New Roman" panose="02020603050405020304" pitchFamily="18" charset="0"/>
                <a:ea typeface="宋体" panose="02010600030101010101" pitchFamily="2" charset="-122"/>
              </a:rPr>
              <a:t>与系统所用的</a:t>
            </a:r>
            <a:r>
              <a:rPr lang="zh-CN" altLang="en-US" noProof="1">
                <a:solidFill>
                  <a:srgbClr val="0000CC"/>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异步电动机</a:t>
            </a:r>
            <a:r>
              <a:rPr lang="zh-CN" altLang="en-US" noProof="1">
                <a:solidFill>
                  <a:srgbClr val="000000"/>
                </a:solidFill>
                <a:latin typeface="Times New Roman" panose="02020603050405020304" pitchFamily="18" charset="0"/>
                <a:ea typeface="宋体" panose="02010600030101010101" pitchFamily="2" charset="-122"/>
              </a:rPr>
              <a:t>、</a:t>
            </a:r>
            <a:r>
              <a:rPr lang="zh-CN" altLang="en-US" noProof="1">
                <a:solidFill>
                  <a:srgbClr val="0000CC"/>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不可控整流器</a:t>
            </a:r>
            <a:r>
              <a:rPr lang="zh-CN" altLang="en-US" noProof="1">
                <a:solidFill>
                  <a:srgbClr val="000000"/>
                </a:solidFill>
                <a:latin typeface="Times New Roman" panose="02020603050405020304" pitchFamily="18" charset="0"/>
                <a:ea typeface="宋体" panose="02010600030101010101" pitchFamily="2" charset="-122"/>
              </a:rPr>
              <a:t>和</a:t>
            </a:r>
            <a:r>
              <a:rPr lang="zh-CN" altLang="en-US" noProof="1">
                <a:solidFill>
                  <a:srgbClr val="0000CC"/>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逆变器</a:t>
            </a:r>
            <a:r>
              <a:rPr lang="zh-CN" altLang="en-US" noProof="1">
                <a:solidFill>
                  <a:srgbClr val="000000"/>
                </a:solidFill>
                <a:latin typeface="Times New Roman" panose="02020603050405020304" pitchFamily="18" charset="0"/>
                <a:ea typeface="宋体" panose="02010600030101010101" pitchFamily="2" charset="-122"/>
              </a:rPr>
              <a:t>三大部分有关：</a:t>
            </a:r>
          </a:p>
          <a:p>
            <a:pPr lvl="1" indent="-192405" eaLnBrk="1" hangingPunct="1">
              <a:lnSpc>
                <a:spcPct val="120000"/>
              </a:lnSpc>
              <a:buClr>
                <a:schemeClr val="tx2"/>
              </a:buClr>
              <a:buFont typeface="Wingdings" pitchFamily="2" charset="2"/>
              <a:buChar char="l"/>
              <a:defRPr/>
            </a:pPr>
            <a:r>
              <a:rPr lang="zh-CN" altLang="en-US" noProof="1">
                <a:solidFill>
                  <a:srgbClr val="0000CC"/>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异步电动机</a:t>
            </a:r>
            <a:r>
              <a:rPr lang="zh-CN" altLang="en-US" noProof="1">
                <a:solidFill>
                  <a:srgbClr val="000000"/>
                </a:solidFill>
                <a:latin typeface="Times New Roman" panose="02020603050405020304" pitchFamily="18" charset="0"/>
                <a:ea typeface="宋体" panose="02010600030101010101" pitchFamily="2" charset="-122"/>
              </a:rPr>
              <a:t>本身的功率因数就会随着负载的减轻而下降；</a:t>
            </a:r>
          </a:p>
          <a:p>
            <a:pPr lvl="1" indent="-192405" eaLnBrk="1" hangingPunct="1">
              <a:lnSpc>
                <a:spcPct val="120000"/>
              </a:lnSpc>
              <a:buClr>
                <a:schemeClr val="tx2"/>
              </a:buClr>
              <a:buFont typeface="Wingdings" pitchFamily="2" charset="2"/>
              <a:buChar char="l"/>
              <a:defRPr/>
            </a:pPr>
            <a:r>
              <a:rPr lang="zh-CN" altLang="en-US" noProof="1">
                <a:solidFill>
                  <a:srgbClr val="0000CC"/>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转子整流器</a:t>
            </a:r>
            <a:r>
              <a:rPr lang="zh-CN" altLang="en-US" noProof="1">
                <a:solidFill>
                  <a:srgbClr val="000000"/>
                </a:solidFill>
                <a:latin typeface="Times New Roman" panose="02020603050405020304" pitchFamily="18" charset="0"/>
                <a:ea typeface="宋体" panose="02010600030101010101" pitchFamily="2" charset="-122"/>
              </a:rPr>
              <a:t>的换相重迭和强迫延迟导通等作用都会通过电机从电网吸收换相无功功率；</a:t>
            </a:r>
          </a:p>
          <a:p>
            <a:pPr lvl="1" indent="-192405" eaLnBrk="1" hangingPunct="1">
              <a:lnSpc>
                <a:spcPct val="120000"/>
              </a:lnSpc>
              <a:buClr>
                <a:schemeClr val="tx2"/>
              </a:buClr>
              <a:buFont typeface="Wingdings" pitchFamily="2" charset="2"/>
              <a:buChar char="l"/>
              <a:defRPr/>
            </a:pPr>
            <a:r>
              <a:rPr lang="zh-CN" altLang="en-US" noProof="1">
                <a:solidFill>
                  <a:srgbClr val="0000CC"/>
                </a:solidFill>
                <a:effectLst>
                  <a:outerShdw blurRad="38100" dist="38100" dir="2700000" algn="tl">
                    <a:srgbClr val="000000">
                      <a:alpha val="43137"/>
                    </a:srgbClr>
                  </a:outerShdw>
                </a:effectLst>
                <a:ea typeface="宋体" panose="02010600030101010101" pitchFamily="2" charset="-122"/>
              </a:rPr>
              <a:t>逆变器</a:t>
            </a:r>
            <a:r>
              <a:rPr lang="zh-CN" altLang="en-US" noProof="1">
                <a:ea typeface="宋体" panose="02010600030101010101" pitchFamily="2" charset="-122"/>
              </a:rPr>
              <a:t>的相控作用使其电流与电压不同相，也要消耗无功功率。</a:t>
            </a:r>
          </a:p>
        </p:txBody>
      </p:sp>
      <p:sp>
        <p:nvSpPr>
          <p:cNvPr id="69635" name="Rectangle 4"/>
          <p:cNvSpPr>
            <a:spLocks noChangeArrowheads="1"/>
          </p:cNvSpPr>
          <p:nvPr/>
        </p:nvSpPr>
        <p:spPr bwMode="auto">
          <a:xfrm>
            <a:off x="1725613" y="3746500"/>
            <a:ext cx="7239000" cy="257175"/>
          </a:xfrm>
          <a:prstGeom prst="rect">
            <a:avLst/>
          </a:prstGeom>
          <a:noFill/>
          <a:ln w="9525">
            <a:noFill/>
            <a:miter lim="800000"/>
            <a:headEnd/>
            <a:tailEnd/>
          </a:ln>
        </p:spPr>
        <p:txBody>
          <a:bodyPr lIns="0" tIns="0" bIns="0" anchor="ctr"/>
          <a:lstStyle/>
          <a:p>
            <a:r>
              <a:rPr lang="zh-CN" altLang="en-US" sz="2000">
                <a:solidFill>
                  <a:schemeClr val="tx1"/>
                </a:solidFill>
                <a:latin typeface="Times New Roman" pitchFamily="18" charset="0"/>
              </a:rPr>
              <a:t> 功率因数计算公式</a:t>
            </a:r>
          </a:p>
        </p:txBody>
      </p:sp>
      <p:sp>
        <p:nvSpPr>
          <p:cNvPr id="69636" name="Rectangle 5"/>
          <p:cNvSpPr>
            <a:spLocks noChangeArrowheads="1"/>
          </p:cNvSpPr>
          <p:nvPr/>
        </p:nvSpPr>
        <p:spPr bwMode="auto">
          <a:xfrm>
            <a:off x="2895600" y="5508625"/>
            <a:ext cx="5472113" cy="955675"/>
          </a:xfrm>
          <a:prstGeom prst="rect">
            <a:avLst/>
          </a:prstGeom>
          <a:noFill/>
          <a:ln w="9525">
            <a:noFill/>
            <a:miter lim="800000"/>
            <a:headEnd/>
            <a:tailEnd/>
          </a:ln>
        </p:spPr>
        <p:txBody>
          <a:bodyPr lIns="0" tIns="0" rIns="90000" bIns="0"/>
          <a:lstStyle/>
          <a:p>
            <a:pPr algn="just">
              <a:lnSpc>
                <a:spcPct val="100000"/>
              </a:lnSpc>
              <a:buClr>
                <a:srgbClr val="FF9933"/>
              </a:buClr>
              <a:buFont typeface="Wingdings" pitchFamily="2" charset="2"/>
              <a:buNone/>
            </a:pPr>
            <a:r>
              <a:rPr lang="zh-CN" altLang="en-US" sz="2000" i="1">
                <a:solidFill>
                  <a:srgbClr val="000000"/>
                </a:solidFill>
                <a:latin typeface="Times New Roman" pitchFamily="18" charset="0"/>
              </a:rPr>
              <a:t> </a:t>
            </a:r>
            <a:r>
              <a:rPr lang="en-US" altLang="zh-CN" sz="2000" i="1">
                <a:solidFill>
                  <a:srgbClr val="000000"/>
                </a:solidFill>
                <a:latin typeface="Times New Roman" pitchFamily="18" charset="0"/>
              </a:rPr>
              <a:t>s  </a:t>
            </a:r>
            <a:r>
              <a:rPr lang="en-US" altLang="zh-CN" sz="2000">
                <a:solidFill>
                  <a:srgbClr val="000000"/>
                </a:solidFill>
                <a:latin typeface="Times New Roman" pitchFamily="18" charset="0"/>
              </a:rPr>
              <a:t>—</a:t>
            </a:r>
            <a:r>
              <a:rPr lang="zh-CN" altLang="en-US" sz="2000">
                <a:solidFill>
                  <a:srgbClr val="000000"/>
                </a:solidFill>
                <a:latin typeface="Times New Roman" pitchFamily="18" charset="0"/>
              </a:rPr>
              <a:t>系统总的视在功率；</a:t>
            </a:r>
            <a:endParaRPr lang="zh-CN" altLang="en-US" sz="2000">
              <a:solidFill>
                <a:schemeClr val="tx1"/>
              </a:solidFill>
              <a:latin typeface="Times New Roman" pitchFamily="18" charset="0"/>
            </a:endParaRPr>
          </a:p>
          <a:p>
            <a:pPr algn="just">
              <a:lnSpc>
                <a:spcPct val="100000"/>
              </a:lnSpc>
              <a:buClr>
                <a:srgbClr val="FF9933"/>
              </a:buClr>
              <a:buFont typeface="Wingdings" pitchFamily="2" charset="2"/>
              <a:buNone/>
            </a:pPr>
            <a:r>
              <a:rPr lang="en-US" altLang="zh-CN" sz="2000" i="1">
                <a:solidFill>
                  <a:srgbClr val="000000"/>
                </a:solidFill>
                <a:latin typeface="Times New Roman" pitchFamily="18" charset="0"/>
              </a:rPr>
              <a:t>Q</a:t>
            </a:r>
            <a:r>
              <a:rPr lang="en-US" altLang="zh-CN" sz="2000" baseline="-25000">
                <a:solidFill>
                  <a:srgbClr val="000000"/>
                </a:solidFill>
                <a:latin typeface="Times New Roman" pitchFamily="18" charset="0"/>
              </a:rPr>
              <a:t>1 </a:t>
            </a:r>
            <a:r>
              <a:rPr lang="en-US" altLang="zh-CN" sz="2000">
                <a:solidFill>
                  <a:srgbClr val="000000"/>
                </a:solidFill>
                <a:latin typeface="Times New Roman" pitchFamily="18" charset="0"/>
              </a:rPr>
              <a:t>—</a:t>
            </a:r>
            <a:r>
              <a:rPr lang="zh-CN" altLang="en-US" sz="2000">
                <a:solidFill>
                  <a:srgbClr val="000000"/>
                </a:solidFill>
                <a:latin typeface="Times New Roman" pitchFamily="18" charset="0"/>
              </a:rPr>
              <a:t>电动机从电网吸收的无功功率；</a:t>
            </a:r>
            <a:endParaRPr lang="zh-CN" altLang="en-US" sz="2000">
              <a:solidFill>
                <a:schemeClr val="tx1"/>
              </a:solidFill>
              <a:latin typeface="Times New Roman" pitchFamily="18" charset="0"/>
            </a:endParaRPr>
          </a:p>
          <a:p>
            <a:pPr>
              <a:lnSpc>
                <a:spcPct val="100000"/>
              </a:lnSpc>
              <a:buClr>
                <a:srgbClr val="FF9933"/>
              </a:buClr>
              <a:buFont typeface="Wingdings" pitchFamily="2" charset="2"/>
              <a:buNone/>
            </a:pPr>
            <a:r>
              <a:rPr lang="en-US" altLang="zh-CN" sz="2000" i="1">
                <a:solidFill>
                  <a:srgbClr val="000000"/>
                </a:solidFill>
                <a:latin typeface="Times New Roman" pitchFamily="18" charset="0"/>
              </a:rPr>
              <a:t>Q</a:t>
            </a:r>
            <a:r>
              <a:rPr lang="en-US" altLang="zh-CN" sz="2000" baseline="-25000">
                <a:solidFill>
                  <a:srgbClr val="000000"/>
                </a:solidFill>
                <a:latin typeface="Times New Roman" pitchFamily="18" charset="0"/>
              </a:rPr>
              <a:t>f</a:t>
            </a:r>
            <a:r>
              <a:rPr lang="en-US" altLang="zh-CN" sz="2000">
                <a:solidFill>
                  <a:srgbClr val="000000"/>
                </a:solidFill>
                <a:latin typeface="Times New Roman" pitchFamily="18" charset="0"/>
              </a:rPr>
              <a:t> —</a:t>
            </a:r>
            <a:r>
              <a:rPr lang="zh-CN" altLang="en-US" sz="2000">
                <a:solidFill>
                  <a:srgbClr val="000000"/>
                </a:solidFill>
                <a:latin typeface="Times New Roman" pitchFamily="18" charset="0"/>
              </a:rPr>
              <a:t>逆变变压器从电网吸收的无功功率。</a:t>
            </a:r>
            <a:endParaRPr lang="zh-CN" altLang="en-US" sz="2000">
              <a:solidFill>
                <a:schemeClr val="tx1"/>
              </a:solidFill>
            </a:endParaRPr>
          </a:p>
        </p:txBody>
      </p:sp>
      <p:graphicFrame>
        <p:nvGraphicFramePr>
          <p:cNvPr id="69637" name="Object 6"/>
          <p:cNvGraphicFramePr>
            <a:graphicFrameLocks/>
          </p:cNvGraphicFramePr>
          <p:nvPr/>
        </p:nvGraphicFramePr>
        <p:xfrm>
          <a:off x="2046288" y="4173538"/>
          <a:ext cx="6002337" cy="1166812"/>
        </p:xfrm>
        <a:graphic>
          <a:graphicData uri="http://schemas.openxmlformats.org/presentationml/2006/ole">
            <p:oleObj spid="_x0000_s69637" r:id="rId3" imgW="2438400" imgH="469900" progId="">
              <p:embed/>
            </p:oleObj>
          </a:graphicData>
        </a:graphic>
      </p:graphicFrame>
      <p:sp>
        <p:nvSpPr>
          <p:cNvPr id="69638" name="Text Box 7"/>
          <p:cNvSpPr txBox="1">
            <a:spLocks noChangeArrowheads="1"/>
          </p:cNvSpPr>
          <p:nvPr/>
        </p:nvSpPr>
        <p:spPr bwMode="auto">
          <a:xfrm>
            <a:off x="1722438" y="5654675"/>
            <a:ext cx="695325" cy="396875"/>
          </a:xfrm>
          <a:prstGeom prst="rect">
            <a:avLst/>
          </a:prstGeom>
          <a:noFill/>
          <a:ln w="9525">
            <a:noFill/>
            <a:miter lim="800000"/>
            <a:headEnd/>
            <a:tailEnd/>
          </a:ln>
        </p:spPr>
        <p:txBody>
          <a:bodyPr wrap="none">
            <a:spAutoFit/>
          </a:bodyPr>
          <a:lstStyle/>
          <a:p>
            <a:pPr marL="3175" indent="-3175">
              <a:lnSpc>
                <a:spcPct val="100000"/>
              </a:lnSpc>
              <a:spcBef>
                <a:spcPct val="20000"/>
              </a:spcBef>
              <a:buClr>
                <a:schemeClr val="folHlink"/>
              </a:buClr>
              <a:buSzPct val="75000"/>
              <a:buFont typeface="Wingdings" pitchFamily="2" charset="2"/>
              <a:buNone/>
            </a:pPr>
            <a:r>
              <a:rPr lang="zh-CN" altLang="en-US" sz="2000">
                <a:solidFill>
                  <a:srgbClr val="000000"/>
                </a:solidFill>
                <a:latin typeface="Tahoma" pitchFamily="34" charset="0"/>
              </a:rPr>
              <a:t>式中</a:t>
            </a:r>
          </a:p>
        </p:txBody>
      </p:sp>
      <p:sp>
        <p:nvSpPr>
          <p:cNvPr id="69639" name="Rectangle 8"/>
          <p:cNvSpPr>
            <a:spLocks noChangeArrowheads="1"/>
          </p:cNvSpPr>
          <p:nvPr/>
        </p:nvSpPr>
        <p:spPr bwMode="auto">
          <a:xfrm>
            <a:off x="1676400" y="3190875"/>
            <a:ext cx="6870700" cy="439738"/>
          </a:xfrm>
          <a:prstGeom prst="rect">
            <a:avLst/>
          </a:prstGeom>
          <a:noFill/>
          <a:ln w="9525">
            <a:noFill/>
            <a:miter lim="800000"/>
            <a:headEnd/>
            <a:tailEnd/>
          </a:ln>
        </p:spPr>
        <p:txBody>
          <a:bodyPr anchor="b"/>
          <a:lstStyle/>
          <a:p>
            <a:pPr>
              <a:buClr>
                <a:schemeClr val="folHlink"/>
              </a:buClr>
              <a:buSzPct val="75000"/>
              <a:buFont typeface="Wingdings" pitchFamily="2" charset="2"/>
              <a:buChar char="n"/>
            </a:pPr>
            <a:r>
              <a:rPr lang="zh-CN" altLang="en-US" sz="2000">
                <a:solidFill>
                  <a:schemeClr val="tx1"/>
                </a:solidFill>
                <a:latin typeface="Times New Roman" pitchFamily="18" charset="0"/>
              </a:rPr>
              <a:t> 串级调速系统的功率因数</a:t>
            </a:r>
          </a:p>
        </p:txBody>
      </p:sp>
      <p:sp>
        <p:nvSpPr>
          <p:cNvPr id="69640" name="Text Box 46"/>
          <p:cNvSpPr txBox="1">
            <a:spLocks noChangeArrowheads="1"/>
          </p:cNvSpPr>
          <p:nvPr/>
        </p:nvSpPr>
        <p:spPr bwMode="auto">
          <a:xfrm>
            <a:off x="0" y="3575050"/>
            <a:ext cx="1670050"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4" action="ppaction://hlinksldjump"/>
              </a:rPr>
              <a:t>8.3</a:t>
            </a:r>
            <a:r>
              <a:rPr lang="zh-CN" altLang="zh-CN" sz="1600">
                <a:solidFill>
                  <a:schemeClr val="tx1"/>
                </a:solidFill>
                <a:hlinkClick r:id="rId4" action="ppaction://hlinksldjump"/>
              </a:rPr>
              <a:t>绕线转子异步电机转子变频串级调速系统</a:t>
            </a:r>
            <a:endParaRPr lang="zh-CN" altLang="en-US" sz="1600">
              <a:solidFill>
                <a:schemeClr val="tx1"/>
              </a:solidFill>
              <a:latin typeface="Times New Roman" pitchFamily="18" charset="0"/>
            </a:endParaRPr>
          </a:p>
        </p:txBody>
      </p:sp>
      <p:sp>
        <p:nvSpPr>
          <p:cNvPr id="69641"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5" action="ppaction://hlinksldjump"/>
              </a:rPr>
              <a:t>8.2</a:t>
            </a:r>
            <a:r>
              <a:rPr lang="zh-CN" altLang="zh-CN" sz="1600">
                <a:solidFill>
                  <a:schemeClr val="tx1"/>
                </a:solidFill>
                <a:hlinkClick r:id="rId5"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69642"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6" action="ppaction://hlinksldjump"/>
              </a:rPr>
              <a:t>8.1</a:t>
            </a:r>
            <a:r>
              <a:rPr lang="zh-CN" altLang="zh-CN" sz="1600">
                <a:solidFill>
                  <a:schemeClr val="tx1"/>
                </a:solidFill>
                <a:latin typeface="宋体" pitchFamily="2" charset="-122"/>
                <a:hlinkClick r:id="rId6" action="ppaction://hlinksldjump"/>
              </a:rPr>
              <a:t>绕线转子异步电机转子变频控制原理</a:t>
            </a:r>
            <a:endParaRPr lang="zh-CN" altLang="en-US" sz="1600">
              <a:solidFill>
                <a:schemeClr val="tx1"/>
              </a:solidFill>
              <a:latin typeface="宋体" pitchFamily="2" charset="-122"/>
            </a:endParaRPr>
          </a:p>
        </p:txBody>
      </p:sp>
      <p:sp>
        <p:nvSpPr>
          <p:cNvPr id="69643"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7" action="ppaction://hlinksldjump"/>
              </a:rPr>
              <a:t>8.4</a:t>
            </a:r>
            <a:r>
              <a:rPr lang="zh-CN" altLang="zh-CN" sz="1600">
                <a:solidFill>
                  <a:schemeClr val="tx1"/>
                </a:solidFill>
                <a:hlinkClick r:id="rId7"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644099">
                                            <p:txEl>
                                              <p:pRg st="0" end="0"/>
                                            </p:txEl>
                                          </p:spTgt>
                                        </p:tgtEl>
                                        <p:attrNameLst>
                                          <p:attrName>style.visibility</p:attrName>
                                        </p:attrNameLst>
                                      </p:cBhvr>
                                      <p:to>
                                        <p:strVal val="visible"/>
                                      </p:to>
                                    </p:set>
                                    <p:anim calcmode="lin" valueType="num">
                                      <p:cBhvr>
                                        <p:cTn id="7" dur="1000" fill="hold"/>
                                        <p:tgtEl>
                                          <p:spTgt spid="644099">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644099">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644099">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childTnLst>
                                    <p:set>
                                      <p:cBhvr>
                                        <p:cTn id="13" dur="1" fill="hold">
                                          <p:stCondLst>
                                            <p:cond delay="0"/>
                                          </p:stCondLst>
                                        </p:cTn>
                                        <p:tgtEl>
                                          <p:spTgt spid="644099">
                                            <p:txEl>
                                              <p:pRg st="1" end="1"/>
                                            </p:txEl>
                                          </p:spTgt>
                                        </p:tgtEl>
                                        <p:attrNameLst>
                                          <p:attrName>style.visibility</p:attrName>
                                        </p:attrNameLst>
                                      </p:cBhvr>
                                      <p:to>
                                        <p:strVal val="visible"/>
                                      </p:to>
                                    </p:set>
                                    <p:anim calcmode="lin" valueType="num">
                                      <p:cBhvr>
                                        <p:cTn id="14" dur="1000" fill="hold"/>
                                        <p:tgtEl>
                                          <p:spTgt spid="644099">
                                            <p:txEl>
                                              <p:pRg st="1" end="1"/>
                                            </p:txEl>
                                          </p:spTgt>
                                        </p:tgtEl>
                                        <p:attrNameLst>
                                          <p:attrName>ppt_w</p:attrName>
                                        </p:attrNameLst>
                                      </p:cBhvr>
                                      <p:tavLst>
                                        <p:tav tm="0">
                                          <p:val>
                                            <p:strVal val="#ppt_w+.3"/>
                                          </p:val>
                                        </p:tav>
                                        <p:tav tm="100000">
                                          <p:val>
                                            <p:strVal val="#ppt_w"/>
                                          </p:val>
                                        </p:tav>
                                      </p:tavLst>
                                    </p:anim>
                                    <p:anim calcmode="lin" valueType="num">
                                      <p:cBhvr>
                                        <p:cTn id="15" dur="1000" fill="hold"/>
                                        <p:tgtEl>
                                          <p:spTgt spid="644099">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64409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0" presetClass="entr" presetSubtype="0" decel="100000" fill="hold" grpId="0" nodeType="clickEffect">
                                  <p:stCondLst>
                                    <p:cond delay="0"/>
                                  </p:stCondLst>
                                  <p:childTnLst>
                                    <p:set>
                                      <p:cBhvr>
                                        <p:cTn id="20" dur="1" fill="hold">
                                          <p:stCondLst>
                                            <p:cond delay="0"/>
                                          </p:stCondLst>
                                        </p:cTn>
                                        <p:tgtEl>
                                          <p:spTgt spid="644099">
                                            <p:txEl>
                                              <p:pRg st="2" end="2"/>
                                            </p:txEl>
                                          </p:spTgt>
                                        </p:tgtEl>
                                        <p:attrNameLst>
                                          <p:attrName>style.visibility</p:attrName>
                                        </p:attrNameLst>
                                      </p:cBhvr>
                                      <p:to>
                                        <p:strVal val="visible"/>
                                      </p:to>
                                    </p:set>
                                    <p:anim calcmode="lin" valueType="num">
                                      <p:cBhvr>
                                        <p:cTn id="21" dur="1000" fill="hold"/>
                                        <p:tgtEl>
                                          <p:spTgt spid="644099">
                                            <p:txEl>
                                              <p:pRg st="2" end="2"/>
                                            </p:txEl>
                                          </p:spTgt>
                                        </p:tgtEl>
                                        <p:attrNameLst>
                                          <p:attrName>ppt_w</p:attrName>
                                        </p:attrNameLst>
                                      </p:cBhvr>
                                      <p:tavLst>
                                        <p:tav tm="0">
                                          <p:val>
                                            <p:strVal val="#ppt_w+.3"/>
                                          </p:val>
                                        </p:tav>
                                        <p:tav tm="100000">
                                          <p:val>
                                            <p:strVal val="#ppt_w"/>
                                          </p:val>
                                        </p:tav>
                                      </p:tavLst>
                                    </p:anim>
                                    <p:anim calcmode="lin" valueType="num">
                                      <p:cBhvr>
                                        <p:cTn id="22" dur="1000" fill="hold"/>
                                        <p:tgtEl>
                                          <p:spTgt spid="644099">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644099">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0" presetClass="entr" presetSubtype="0" decel="100000" fill="hold" grpId="0" nodeType="clickEffect">
                                  <p:stCondLst>
                                    <p:cond delay="0"/>
                                  </p:stCondLst>
                                  <p:childTnLst>
                                    <p:set>
                                      <p:cBhvr>
                                        <p:cTn id="27" dur="1" fill="hold">
                                          <p:stCondLst>
                                            <p:cond delay="0"/>
                                          </p:stCondLst>
                                        </p:cTn>
                                        <p:tgtEl>
                                          <p:spTgt spid="644099">
                                            <p:txEl>
                                              <p:pRg st="3" end="3"/>
                                            </p:txEl>
                                          </p:spTgt>
                                        </p:tgtEl>
                                        <p:attrNameLst>
                                          <p:attrName>style.visibility</p:attrName>
                                        </p:attrNameLst>
                                      </p:cBhvr>
                                      <p:to>
                                        <p:strVal val="visible"/>
                                      </p:to>
                                    </p:set>
                                    <p:anim calcmode="lin" valueType="num">
                                      <p:cBhvr>
                                        <p:cTn id="28" dur="1000" fill="hold"/>
                                        <p:tgtEl>
                                          <p:spTgt spid="644099">
                                            <p:txEl>
                                              <p:pRg st="3" end="3"/>
                                            </p:txEl>
                                          </p:spTgt>
                                        </p:tgtEl>
                                        <p:attrNameLst>
                                          <p:attrName>ppt_w</p:attrName>
                                        </p:attrNameLst>
                                      </p:cBhvr>
                                      <p:tavLst>
                                        <p:tav tm="0">
                                          <p:val>
                                            <p:strVal val="#ppt_w+.3"/>
                                          </p:val>
                                        </p:tav>
                                        <p:tav tm="100000">
                                          <p:val>
                                            <p:strVal val="#ppt_w"/>
                                          </p:val>
                                        </p:tav>
                                      </p:tavLst>
                                    </p:anim>
                                    <p:anim calcmode="lin" valueType="num">
                                      <p:cBhvr>
                                        <p:cTn id="29" dur="1000" fill="hold"/>
                                        <p:tgtEl>
                                          <p:spTgt spid="644099">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64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4099"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p:nvPr>
        </p:nvSpPr>
        <p:spPr>
          <a:xfrm>
            <a:off x="1681163" y="1136650"/>
            <a:ext cx="7239000" cy="292100"/>
          </a:xfrm>
        </p:spPr>
        <p:txBody>
          <a:bodyPr/>
          <a:lstStyle/>
          <a:p>
            <a:pPr eaLnBrk="1" hangingPunct="1">
              <a:buClr>
                <a:schemeClr val="folHlink"/>
              </a:buClr>
              <a:buFont typeface="Wingdings" panose="05000000000000000000" pitchFamily="2" charset="2"/>
              <a:buChar char="n"/>
              <a:defRPr/>
            </a:pPr>
            <a:r>
              <a:rPr lang="zh-CN" altLang="en-US" sz="2800" noProof="1">
                <a:solidFill>
                  <a:srgbClr val="A50021"/>
                </a:solidFill>
                <a:effectLst>
                  <a:outerShdw blurRad="38100" dist="38100" dir="2700000">
                    <a:srgbClr val="C0C0C0"/>
                  </a:outerShdw>
                </a:effectLst>
                <a:latin typeface="Times New Roman" panose="02020603050405020304" pitchFamily="18" charset="0"/>
                <a:ea typeface="宋体" panose="02010600030101010101" pitchFamily="2" charset="-122"/>
              </a:rPr>
              <a:t> 功率因数范围</a:t>
            </a:r>
          </a:p>
        </p:txBody>
      </p:sp>
      <p:sp>
        <p:nvSpPr>
          <p:cNvPr id="646147" name="Rectangle 3"/>
          <p:cNvSpPr>
            <a:spLocks noGrp="1" noChangeArrowheads="1"/>
          </p:cNvSpPr>
          <p:nvPr>
            <p:ph idx="1"/>
          </p:nvPr>
        </p:nvSpPr>
        <p:spPr>
          <a:xfrm>
            <a:off x="1751013" y="1768475"/>
            <a:ext cx="7329487" cy="3986213"/>
          </a:xfrm>
        </p:spPr>
        <p:txBody>
          <a:bodyPr/>
          <a:lstStyle/>
          <a:p>
            <a:pPr eaLnBrk="1" hangingPunct="1">
              <a:buClr>
                <a:srgbClr val="0033CC"/>
              </a:buClr>
            </a:pPr>
            <a:r>
              <a:rPr lang="zh-CN" altLang="en-US" sz="2400" smtClean="0">
                <a:latin typeface="Times New Roman" pitchFamily="18" charset="0"/>
                <a:ea typeface="宋体" pitchFamily="2" charset="-122"/>
              </a:rPr>
              <a:t>一般串级调速系统在高速运行时的功率因数为</a:t>
            </a:r>
            <a:r>
              <a:rPr lang="en-US" altLang="zh-CN" sz="2400" smtClean="0">
                <a:solidFill>
                  <a:srgbClr val="FF0000"/>
                </a:solidFill>
                <a:latin typeface="Times New Roman" pitchFamily="18" charset="0"/>
                <a:ea typeface="宋体" pitchFamily="2" charset="-122"/>
              </a:rPr>
              <a:t>0.6~0.65</a:t>
            </a:r>
            <a:r>
              <a:rPr lang="zh-CN" altLang="en-US" sz="2400" smtClean="0">
                <a:latin typeface="Times New Roman" pitchFamily="18" charset="0"/>
                <a:ea typeface="宋体" pitchFamily="2" charset="-122"/>
              </a:rPr>
              <a:t>，比正常接线时电动机的功率因数减少</a:t>
            </a:r>
            <a:r>
              <a:rPr lang="en-US" altLang="zh-CN" sz="2400" smtClean="0">
                <a:latin typeface="Times New Roman" pitchFamily="18" charset="0"/>
                <a:ea typeface="宋体" pitchFamily="2" charset="-122"/>
              </a:rPr>
              <a:t>0.1</a:t>
            </a:r>
            <a:r>
              <a:rPr lang="zh-CN" altLang="en-US" sz="2400" smtClean="0">
                <a:latin typeface="Times New Roman" pitchFamily="18" charset="0"/>
                <a:ea typeface="宋体" pitchFamily="2" charset="-122"/>
              </a:rPr>
              <a:t>左右；</a:t>
            </a:r>
          </a:p>
          <a:p>
            <a:pPr eaLnBrk="1" hangingPunct="1">
              <a:buClr>
                <a:srgbClr val="0033CC"/>
              </a:buClr>
            </a:pPr>
            <a:endParaRPr lang="zh-CN" altLang="en-US" sz="2400" smtClean="0">
              <a:latin typeface="Times New Roman" pitchFamily="18" charset="0"/>
              <a:ea typeface="宋体" pitchFamily="2" charset="-122"/>
            </a:endParaRPr>
          </a:p>
          <a:p>
            <a:pPr eaLnBrk="1" hangingPunct="1">
              <a:buClr>
                <a:srgbClr val="0033CC"/>
              </a:buClr>
            </a:pPr>
            <a:r>
              <a:rPr lang="zh-CN" altLang="en-US" sz="2400" smtClean="0">
                <a:latin typeface="Times New Roman" pitchFamily="18" charset="0"/>
                <a:ea typeface="宋体" pitchFamily="2" charset="-122"/>
              </a:rPr>
              <a:t>在</a:t>
            </a:r>
            <a:r>
              <a:rPr lang="zh-CN" altLang="en-US" sz="2400" smtClean="0">
                <a:solidFill>
                  <a:srgbClr val="FF0000"/>
                </a:solidFill>
                <a:latin typeface="Times New Roman" pitchFamily="18" charset="0"/>
                <a:ea typeface="宋体" pitchFamily="2" charset="-122"/>
              </a:rPr>
              <a:t>低速时可降到</a:t>
            </a:r>
            <a:r>
              <a:rPr lang="en-US" altLang="zh-CN" sz="2400" smtClean="0">
                <a:solidFill>
                  <a:srgbClr val="FF0000"/>
                </a:solidFill>
                <a:latin typeface="Times New Roman" pitchFamily="18" charset="0"/>
                <a:ea typeface="宋体" pitchFamily="2" charset="-122"/>
              </a:rPr>
              <a:t>0.4~0.5</a:t>
            </a:r>
            <a:r>
              <a:rPr lang="zh-CN" altLang="en-US" sz="2400" smtClean="0">
                <a:latin typeface="Times New Roman" pitchFamily="18" charset="0"/>
                <a:ea typeface="宋体" pitchFamily="2" charset="-122"/>
              </a:rPr>
              <a:t>（对调速范围为</a:t>
            </a:r>
            <a:r>
              <a:rPr lang="en-US" altLang="zh-CN" sz="2400" smtClean="0">
                <a:latin typeface="Times New Roman" pitchFamily="18" charset="0"/>
                <a:ea typeface="宋体" pitchFamily="2" charset="-122"/>
              </a:rPr>
              <a:t>2</a:t>
            </a:r>
            <a:r>
              <a:rPr lang="zh-CN" altLang="en-US" sz="2400" smtClean="0">
                <a:latin typeface="Times New Roman" pitchFamily="18" charset="0"/>
                <a:ea typeface="宋体" pitchFamily="2" charset="-122"/>
              </a:rPr>
              <a:t>的系统）。这是串级调速系统的主要缺点。</a:t>
            </a:r>
          </a:p>
          <a:p>
            <a:pPr eaLnBrk="1" hangingPunct="1">
              <a:buClr>
                <a:srgbClr val="0033CC"/>
              </a:buClr>
            </a:pPr>
            <a:endParaRPr lang="zh-CN" altLang="en-US" sz="2400" smtClean="0">
              <a:latin typeface="Times New Roman" pitchFamily="18" charset="0"/>
              <a:ea typeface="宋体" pitchFamily="2" charset="-122"/>
            </a:endParaRPr>
          </a:p>
          <a:p>
            <a:pPr eaLnBrk="1" hangingPunct="1">
              <a:buClr>
                <a:srgbClr val="0033CC"/>
              </a:buClr>
            </a:pPr>
            <a:r>
              <a:rPr lang="zh-CN" altLang="en-US" sz="2400" smtClean="0">
                <a:latin typeface="Times New Roman" pitchFamily="18" charset="0"/>
                <a:ea typeface="宋体" pitchFamily="2" charset="-122"/>
              </a:rPr>
              <a:t>对于宽调速的串级调速系统，随着转差率的增大，系统的功率因数还要下降，这是串级调速系统能否被推广应用的</a:t>
            </a:r>
            <a:r>
              <a:rPr lang="zh-CN" altLang="en-US" sz="2400" smtClean="0">
                <a:solidFill>
                  <a:srgbClr val="FF0000"/>
                </a:solidFill>
                <a:latin typeface="Times New Roman" pitchFamily="18" charset="0"/>
                <a:ea typeface="宋体" pitchFamily="2" charset="-122"/>
              </a:rPr>
              <a:t>关键问题之一</a:t>
            </a:r>
            <a:r>
              <a:rPr lang="zh-CN" altLang="en-US" sz="2400" smtClean="0">
                <a:latin typeface="Times New Roman" pitchFamily="18" charset="0"/>
                <a:ea typeface="宋体" pitchFamily="2" charset="-122"/>
              </a:rPr>
              <a:t>。</a:t>
            </a:r>
          </a:p>
        </p:txBody>
      </p:sp>
      <p:sp>
        <p:nvSpPr>
          <p:cNvPr id="70659" name="Text Box 46"/>
          <p:cNvSpPr txBox="1">
            <a:spLocks noChangeArrowheads="1"/>
          </p:cNvSpPr>
          <p:nvPr/>
        </p:nvSpPr>
        <p:spPr bwMode="auto">
          <a:xfrm>
            <a:off x="0" y="3575050"/>
            <a:ext cx="1670050"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2" action="ppaction://hlinksldjump"/>
              </a:rPr>
              <a:t>8.3</a:t>
            </a:r>
            <a:r>
              <a:rPr lang="zh-CN" altLang="zh-CN" sz="1600">
                <a:solidFill>
                  <a:schemeClr val="tx1"/>
                </a:solidFill>
                <a:hlinkClick r:id="rId2" action="ppaction://hlinksldjump"/>
              </a:rPr>
              <a:t>绕线转子异步电机转子变频串级调速系统</a:t>
            </a:r>
            <a:endParaRPr lang="zh-CN" altLang="en-US" sz="1600">
              <a:solidFill>
                <a:schemeClr val="tx1"/>
              </a:solidFill>
              <a:latin typeface="Times New Roman" pitchFamily="18" charset="0"/>
            </a:endParaRPr>
          </a:p>
        </p:txBody>
      </p:sp>
      <p:sp>
        <p:nvSpPr>
          <p:cNvPr id="70660"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3" action="ppaction://hlinksldjump"/>
              </a:rPr>
              <a:t>8.2</a:t>
            </a:r>
            <a:r>
              <a:rPr lang="zh-CN" altLang="zh-CN" sz="1600">
                <a:solidFill>
                  <a:schemeClr val="tx1"/>
                </a:solidFill>
                <a:hlinkClick r:id="rId3"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70661"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4" action="ppaction://hlinksldjump"/>
              </a:rPr>
              <a:t>8.1</a:t>
            </a:r>
            <a:r>
              <a:rPr lang="zh-CN" altLang="zh-CN" sz="1600">
                <a:solidFill>
                  <a:schemeClr val="tx1"/>
                </a:solidFill>
                <a:latin typeface="宋体" pitchFamily="2" charset="-122"/>
                <a:hlinkClick r:id="rId4" action="ppaction://hlinksldjump"/>
              </a:rPr>
              <a:t>绕线转子异步电机转子变频控制原理</a:t>
            </a:r>
            <a:endParaRPr lang="zh-CN" altLang="en-US" sz="1600">
              <a:solidFill>
                <a:schemeClr val="tx1"/>
              </a:solidFill>
              <a:latin typeface="宋体" pitchFamily="2" charset="-122"/>
            </a:endParaRPr>
          </a:p>
        </p:txBody>
      </p:sp>
      <p:sp>
        <p:nvSpPr>
          <p:cNvPr id="70662"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5" action="ppaction://hlinksldjump"/>
              </a:rPr>
              <a:t>8.4</a:t>
            </a:r>
            <a:r>
              <a:rPr lang="zh-CN" altLang="zh-CN" sz="1600">
                <a:solidFill>
                  <a:schemeClr val="tx1"/>
                </a:solidFill>
                <a:hlinkClick r:id="rId5"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6147">
                                            <p:txEl>
                                              <p:pRg st="0" end="0"/>
                                            </p:txEl>
                                          </p:spTgt>
                                        </p:tgtEl>
                                        <p:attrNameLst>
                                          <p:attrName>style.visibility</p:attrName>
                                        </p:attrNameLst>
                                      </p:cBhvr>
                                      <p:to>
                                        <p:strVal val="visible"/>
                                      </p:to>
                                    </p:set>
                                    <p:animEffect transition="in" filter="blinds(horizontal)">
                                      <p:cBhvr>
                                        <p:cTn id="7" dur="500"/>
                                        <p:tgtEl>
                                          <p:spTgt spid="64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46147">
                                            <p:txEl>
                                              <p:pRg st="2" end="2"/>
                                            </p:txEl>
                                          </p:spTgt>
                                        </p:tgtEl>
                                        <p:attrNameLst>
                                          <p:attrName>style.visibility</p:attrName>
                                        </p:attrNameLst>
                                      </p:cBhvr>
                                      <p:to>
                                        <p:strVal val="visible"/>
                                      </p:to>
                                    </p:set>
                                    <p:animEffect transition="in" filter="blinds(horizontal)">
                                      <p:cBhvr>
                                        <p:cTn id="12" dur="500"/>
                                        <p:tgtEl>
                                          <p:spTgt spid="64614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46147">
                                            <p:txEl>
                                              <p:pRg st="4" end="4"/>
                                            </p:txEl>
                                          </p:spTgt>
                                        </p:tgtEl>
                                        <p:attrNameLst>
                                          <p:attrName>style.visibility</p:attrName>
                                        </p:attrNameLst>
                                      </p:cBhvr>
                                      <p:to>
                                        <p:strVal val="visible"/>
                                      </p:to>
                                    </p:set>
                                    <p:animEffect transition="in" filter="blinds(horizontal)">
                                      <p:cBhvr>
                                        <p:cTn id="17" dur="500"/>
                                        <p:tgtEl>
                                          <p:spTgt spid="6461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147"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1" name="Rectangle 3"/>
          <p:cNvSpPr>
            <a:spLocks noGrp="1" noChangeArrowheads="1"/>
          </p:cNvSpPr>
          <p:nvPr>
            <p:ph idx="1"/>
          </p:nvPr>
        </p:nvSpPr>
        <p:spPr>
          <a:xfrm>
            <a:off x="3397250" y="6588125"/>
            <a:ext cx="4784725" cy="269875"/>
          </a:xfrm>
        </p:spPr>
        <p:txBody>
          <a:bodyPr/>
          <a:lstStyle/>
          <a:p>
            <a:pPr algn="ctr" eaLnBrk="1" hangingPunct="1">
              <a:lnSpc>
                <a:spcPct val="90000"/>
              </a:lnSpc>
            </a:pPr>
            <a:r>
              <a:rPr lang="zh-CN" altLang="en-US" sz="1600" smtClean="0">
                <a:latin typeface="Times New Roman" pitchFamily="18" charset="0"/>
                <a:ea typeface="宋体" pitchFamily="2" charset="-122"/>
              </a:rPr>
              <a:t>图</a:t>
            </a:r>
            <a:r>
              <a:rPr lang="en-US" altLang="zh-CN" sz="1600" smtClean="0">
                <a:latin typeface="Times New Roman" pitchFamily="18" charset="0"/>
                <a:ea typeface="宋体" pitchFamily="2" charset="-122"/>
              </a:rPr>
              <a:t>8-11   </a:t>
            </a:r>
            <a:r>
              <a:rPr lang="zh-CN" altLang="en-US" sz="1600" smtClean="0">
                <a:latin typeface="Times New Roman" pitchFamily="18" charset="0"/>
                <a:ea typeface="宋体" pitchFamily="2" charset="-122"/>
              </a:rPr>
              <a:t>双闭环控制的串级调速系统</a:t>
            </a:r>
            <a:r>
              <a:rPr lang="zh-CN" altLang="en-US" sz="1600" smtClean="0">
                <a:ea typeface="宋体" pitchFamily="2" charset="-122"/>
              </a:rPr>
              <a:t> </a:t>
            </a:r>
          </a:p>
        </p:txBody>
      </p:sp>
      <p:pic>
        <p:nvPicPr>
          <p:cNvPr id="657412" name="Picture 4" descr="7z17"/>
          <p:cNvPicPr>
            <a:picLocks noChangeAspect="1" noChangeArrowheads="1"/>
          </p:cNvPicPr>
          <p:nvPr/>
        </p:nvPicPr>
        <p:blipFill>
          <a:blip r:embed="rId2" cstate="print"/>
          <a:srcRect/>
          <a:stretch>
            <a:fillRect/>
          </a:stretch>
        </p:blipFill>
        <p:spPr bwMode="auto">
          <a:xfrm>
            <a:off x="3119438" y="2817813"/>
            <a:ext cx="5378450" cy="3741737"/>
          </a:xfrm>
          <a:prstGeom prst="rect">
            <a:avLst/>
          </a:prstGeom>
          <a:noFill/>
          <a:ln w="9525">
            <a:noFill/>
            <a:miter lim="800000"/>
            <a:headEnd/>
            <a:tailEnd/>
          </a:ln>
        </p:spPr>
      </p:pic>
      <p:sp>
        <p:nvSpPr>
          <p:cNvPr id="71683" name="Rectangle 6"/>
          <p:cNvSpPr>
            <a:spLocks noChangeArrowheads="1"/>
          </p:cNvSpPr>
          <p:nvPr/>
        </p:nvSpPr>
        <p:spPr bwMode="auto">
          <a:xfrm>
            <a:off x="1690688" y="339725"/>
            <a:ext cx="6149975" cy="471488"/>
          </a:xfrm>
          <a:prstGeom prst="rect">
            <a:avLst/>
          </a:prstGeom>
          <a:noFill/>
          <a:ln w="9525">
            <a:noFill/>
            <a:miter lim="800000"/>
            <a:headEnd/>
            <a:tailEnd/>
          </a:ln>
        </p:spPr>
        <p:txBody>
          <a:bodyPr anchor="b"/>
          <a:lstStyle/>
          <a:p>
            <a:r>
              <a:rPr lang="en-US" altLang="zh-CN" sz="2800">
                <a:solidFill>
                  <a:schemeClr val="tx1"/>
                </a:solidFill>
              </a:rPr>
              <a:t>8.3.4  </a:t>
            </a:r>
            <a:r>
              <a:rPr lang="zh-CN" altLang="en-US" sz="2800">
                <a:solidFill>
                  <a:schemeClr val="tx1"/>
                </a:solidFill>
              </a:rPr>
              <a:t>串级调速系统的双闭环控制</a:t>
            </a:r>
            <a:endParaRPr lang="zh-CN" altLang="en-US" sz="2800">
              <a:solidFill>
                <a:schemeClr val="tx1"/>
              </a:solidFill>
              <a:latin typeface="Times New Roman" pitchFamily="18" charset="0"/>
            </a:endParaRPr>
          </a:p>
        </p:txBody>
      </p:sp>
      <p:sp>
        <p:nvSpPr>
          <p:cNvPr id="15" name="内容占位符 2"/>
          <p:cNvSpPr txBox="1"/>
          <p:nvPr/>
        </p:nvSpPr>
        <p:spPr bwMode="auto">
          <a:xfrm>
            <a:off x="1716088" y="852488"/>
            <a:ext cx="7358062" cy="1916112"/>
          </a:xfrm>
          <a:prstGeom prst="rect">
            <a:avLst/>
          </a:prstGeom>
          <a:noFill/>
          <a:ln w="9525">
            <a:noFill/>
            <a:miter lim="800000"/>
          </a:ln>
        </p:spPr>
        <p:txBody>
          <a:bodyPr lIns="0" tIns="0" rIns="90000" bIns="0"/>
          <a:lstStyle/>
          <a:p>
            <a:pPr algn="just" eaLnBrk="0" hangingPunct="0">
              <a:lnSpc>
                <a:spcPct val="100000"/>
              </a:lnSpc>
              <a:buClr>
                <a:srgbClr val="FF9933"/>
              </a:buClr>
              <a:buFont typeface="Wingdings" panose="05000000000000000000" pitchFamily="2" charset="2"/>
              <a:buNone/>
              <a:defRPr/>
            </a:pPr>
            <a:r>
              <a:rPr lang="zh-CN" altLang="en-US" sz="1800" kern="0" dirty="0">
                <a:solidFill>
                  <a:schemeClr val="tx1"/>
                </a:solidFill>
                <a:latin typeface="+mn-lt"/>
                <a:ea typeface="+mn-ea"/>
                <a:cs typeface="Arial" panose="020B0604020202020204" pitchFamily="34" charset="0"/>
              </a:rPr>
              <a:t>由于</a:t>
            </a:r>
            <a:r>
              <a:rPr lang="zh-CN" altLang="en-US" sz="1800" kern="0" dirty="0">
                <a:solidFill>
                  <a:srgbClr val="C00000"/>
                </a:solidFill>
                <a:latin typeface="+mn-lt"/>
                <a:ea typeface="+mn-ea"/>
                <a:cs typeface="Arial" panose="020B0604020202020204" pitchFamily="34" charset="0"/>
              </a:rPr>
              <a:t>串级调速系统机械特性的静差率较大</a:t>
            </a:r>
            <a:r>
              <a:rPr lang="zh-CN" altLang="en-US" sz="1800" kern="0" dirty="0">
                <a:solidFill>
                  <a:schemeClr val="tx1"/>
                </a:solidFill>
                <a:latin typeface="+mn-lt"/>
                <a:ea typeface="+mn-ea"/>
                <a:cs typeface="Arial" panose="020B0604020202020204" pitchFamily="34" charset="0"/>
              </a:rPr>
              <a:t>，所以开环控制的串级调速系统系统</a:t>
            </a:r>
            <a:r>
              <a:rPr lang="zh-CN" altLang="en-US" sz="1800" kern="0" dirty="0">
                <a:solidFill>
                  <a:srgbClr val="C00000"/>
                </a:solidFill>
                <a:latin typeface="+mn-lt"/>
                <a:ea typeface="+mn-ea"/>
                <a:cs typeface="Arial" panose="020B0604020202020204" pitchFamily="34" charset="0"/>
              </a:rPr>
              <a:t>只能用于对调速精度要求不高的场合</a:t>
            </a:r>
            <a:r>
              <a:rPr lang="zh-CN" altLang="en-US" sz="1800" kern="0" dirty="0">
                <a:solidFill>
                  <a:schemeClr val="tx1"/>
                </a:solidFill>
                <a:latin typeface="+mn-lt"/>
                <a:ea typeface="+mn-ea"/>
                <a:cs typeface="Arial" panose="020B0604020202020204" pitchFamily="34" charset="0"/>
              </a:rPr>
              <a:t>。</a:t>
            </a:r>
            <a:endParaRPr lang="en-US" altLang="zh-CN" sz="1800" kern="0" dirty="0">
              <a:solidFill>
                <a:schemeClr val="tx1"/>
              </a:solidFill>
              <a:latin typeface="+mn-lt"/>
              <a:ea typeface="+mn-ea"/>
              <a:cs typeface="Arial" panose="020B0604020202020204" pitchFamily="34" charset="0"/>
            </a:endParaRPr>
          </a:p>
          <a:p>
            <a:pPr algn="just" eaLnBrk="0" hangingPunct="0">
              <a:lnSpc>
                <a:spcPct val="100000"/>
              </a:lnSpc>
              <a:buClr>
                <a:srgbClr val="FF9933"/>
              </a:buClr>
              <a:buFont typeface="Wingdings" panose="05000000000000000000" pitchFamily="2" charset="2"/>
              <a:buNone/>
              <a:defRPr/>
            </a:pPr>
            <a:r>
              <a:rPr lang="zh-CN" altLang="en-US" sz="1800" kern="0" dirty="0">
                <a:solidFill>
                  <a:srgbClr val="0000CC"/>
                </a:solidFill>
                <a:effectLst>
                  <a:outerShdw blurRad="38100" dist="38100" dir="2700000" algn="tl">
                    <a:srgbClr val="000000">
                      <a:alpha val="43137"/>
                    </a:srgbClr>
                  </a:outerShdw>
                </a:effectLst>
                <a:latin typeface="+mn-lt"/>
                <a:ea typeface="+mn-ea"/>
                <a:cs typeface="Arial" panose="020B0604020202020204" pitchFamily="34" charset="0"/>
              </a:rPr>
              <a:t>为了提高静态调速精度，并获得较好的动态性能，须采用闭环控制。</a:t>
            </a:r>
            <a:endParaRPr lang="en-US" altLang="zh-CN" sz="1800" kern="0" dirty="0">
              <a:solidFill>
                <a:srgbClr val="0000CC"/>
              </a:solidFill>
              <a:effectLst>
                <a:outerShdw blurRad="38100" dist="38100" dir="2700000" algn="tl">
                  <a:srgbClr val="000000">
                    <a:alpha val="43137"/>
                  </a:srgbClr>
                </a:outerShdw>
              </a:effectLst>
              <a:latin typeface="+mn-lt"/>
              <a:ea typeface="+mn-ea"/>
              <a:cs typeface="Arial" panose="020B0604020202020204" pitchFamily="34" charset="0"/>
            </a:endParaRPr>
          </a:p>
          <a:p>
            <a:pPr algn="just" eaLnBrk="0" hangingPunct="0">
              <a:lnSpc>
                <a:spcPct val="100000"/>
              </a:lnSpc>
              <a:buClr>
                <a:srgbClr val="FF9933"/>
              </a:buClr>
              <a:buFont typeface="Wingdings" panose="05000000000000000000" pitchFamily="2" charset="2"/>
              <a:buNone/>
              <a:defRPr/>
            </a:pPr>
            <a:r>
              <a:rPr lang="zh-CN" altLang="en-US" sz="1800" kern="0" dirty="0">
                <a:solidFill>
                  <a:schemeClr val="tx1"/>
                </a:solidFill>
                <a:latin typeface="+mn-lt"/>
                <a:ea typeface="+mn-ea"/>
                <a:cs typeface="Arial" panose="020B0604020202020204" pitchFamily="34" charset="0"/>
              </a:rPr>
              <a:t>和直流调速系统一样，通常采用具有电流反馈与转速反馈的双闭环控制方式。由于串级调速系统的转子整流器是不可控的，系统本身不能产生电气制动作用，</a:t>
            </a:r>
            <a:r>
              <a:rPr lang="zh-CN" altLang="en-US" sz="1800" kern="0" dirty="0">
                <a:solidFill>
                  <a:srgbClr val="C00000"/>
                </a:solidFill>
                <a:effectLst>
                  <a:outerShdw blurRad="38100" dist="38100" dir="2700000" algn="tl">
                    <a:srgbClr val="000000">
                      <a:alpha val="43137"/>
                    </a:srgbClr>
                  </a:outerShdw>
                </a:effectLst>
                <a:latin typeface="+mn-lt"/>
                <a:ea typeface="+mn-ea"/>
                <a:cs typeface="Arial" panose="020B0604020202020204" pitchFamily="34" charset="0"/>
              </a:rPr>
              <a:t>所谓动态性能的改善只是起动与加速过程性能的改善</a:t>
            </a:r>
            <a:r>
              <a:rPr lang="zh-CN" altLang="en-US" sz="1800" kern="0" dirty="0">
                <a:solidFill>
                  <a:schemeClr val="tx1"/>
                </a:solidFill>
                <a:latin typeface="+mn-lt"/>
                <a:ea typeface="+mn-ea"/>
                <a:cs typeface="Arial" panose="020B0604020202020204" pitchFamily="34" charset="0"/>
              </a:rPr>
              <a:t>，</a:t>
            </a:r>
            <a:r>
              <a:rPr lang="zh-CN" altLang="en-US" sz="1800" kern="0" dirty="0">
                <a:solidFill>
                  <a:srgbClr val="0000CC"/>
                </a:solidFill>
                <a:effectLst>
                  <a:outerShdw blurRad="38100" dist="38100" dir="2700000" algn="tl">
                    <a:srgbClr val="000000">
                      <a:alpha val="43137"/>
                    </a:srgbClr>
                  </a:outerShdw>
                </a:effectLst>
                <a:latin typeface="+mn-lt"/>
                <a:ea typeface="+mn-ea"/>
                <a:cs typeface="Arial" panose="020B0604020202020204" pitchFamily="34" charset="0"/>
              </a:rPr>
              <a:t>减速时只能靠负载自由降速</a:t>
            </a:r>
            <a:r>
              <a:rPr lang="zh-CN" altLang="en-US" sz="1800" kern="0" dirty="0">
                <a:solidFill>
                  <a:schemeClr val="tx1"/>
                </a:solidFill>
                <a:latin typeface="+mn-lt"/>
                <a:ea typeface="+mn-ea"/>
                <a:cs typeface="Arial" panose="020B0604020202020204" pitchFamily="34" charset="0"/>
              </a:rPr>
              <a:t>。</a:t>
            </a:r>
          </a:p>
          <a:p>
            <a:pPr eaLnBrk="0" hangingPunct="0">
              <a:lnSpc>
                <a:spcPct val="100000"/>
              </a:lnSpc>
              <a:buClr>
                <a:srgbClr val="FF9933"/>
              </a:buClr>
              <a:buFont typeface="Wingdings" panose="05000000000000000000" pitchFamily="2" charset="2"/>
              <a:buNone/>
              <a:defRPr/>
            </a:pPr>
            <a:endParaRPr lang="zh-CN" altLang="en-US" sz="1800" kern="0" dirty="0">
              <a:solidFill>
                <a:schemeClr val="tx1"/>
              </a:solidFill>
              <a:latin typeface="+mn-lt"/>
              <a:ea typeface="+mn-ea"/>
              <a:cs typeface="Arial" panose="020B0604020202020204" pitchFamily="34" charset="0"/>
            </a:endParaRPr>
          </a:p>
        </p:txBody>
      </p:sp>
      <p:sp>
        <p:nvSpPr>
          <p:cNvPr id="71685" name="Text Box 46"/>
          <p:cNvSpPr txBox="1">
            <a:spLocks noChangeArrowheads="1"/>
          </p:cNvSpPr>
          <p:nvPr/>
        </p:nvSpPr>
        <p:spPr bwMode="auto">
          <a:xfrm>
            <a:off x="0" y="3575050"/>
            <a:ext cx="1670050"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3" action="ppaction://hlinksldjump"/>
              </a:rPr>
              <a:t>8.3</a:t>
            </a:r>
            <a:r>
              <a:rPr lang="zh-CN" altLang="zh-CN" sz="1600">
                <a:solidFill>
                  <a:schemeClr val="tx1"/>
                </a:solidFill>
                <a:hlinkClick r:id="rId3" action="ppaction://hlinksldjump"/>
              </a:rPr>
              <a:t>绕线转子异步电机转子变频串级调速系统</a:t>
            </a:r>
            <a:endParaRPr lang="zh-CN" altLang="en-US" sz="1600">
              <a:solidFill>
                <a:schemeClr val="tx1"/>
              </a:solidFill>
              <a:latin typeface="Times New Roman" pitchFamily="18" charset="0"/>
            </a:endParaRPr>
          </a:p>
        </p:txBody>
      </p:sp>
      <p:sp>
        <p:nvSpPr>
          <p:cNvPr id="71686"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4" action="ppaction://hlinksldjump"/>
              </a:rPr>
              <a:t>8.2</a:t>
            </a:r>
            <a:r>
              <a:rPr lang="zh-CN" altLang="zh-CN" sz="1600">
                <a:solidFill>
                  <a:schemeClr val="tx1"/>
                </a:solidFill>
                <a:hlinkClick r:id="rId4"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71687"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5" action="ppaction://hlinksldjump"/>
              </a:rPr>
              <a:t>8.1</a:t>
            </a:r>
            <a:r>
              <a:rPr lang="zh-CN" altLang="zh-CN" sz="1600">
                <a:solidFill>
                  <a:schemeClr val="tx1"/>
                </a:solidFill>
                <a:latin typeface="宋体" pitchFamily="2" charset="-122"/>
                <a:hlinkClick r:id="rId5" action="ppaction://hlinksldjump"/>
              </a:rPr>
              <a:t>绕线转子异步电机转子变频控制原理</a:t>
            </a:r>
            <a:endParaRPr lang="zh-CN" altLang="en-US" sz="1600">
              <a:solidFill>
                <a:schemeClr val="tx1"/>
              </a:solidFill>
              <a:latin typeface="宋体" pitchFamily="2" charset="-122"/>
            </a:endParaRPr>
          </a:p>
        </p:txBody>
      </p:sp>
      <p:sp>
        <p:nvSpPr>
          <p:cNvPr id="71688"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6" action="ppaction://hlinksldjump"/>
              </a:rPr>
              <a:t>8.4</a:t>
            </a:r>
            <a:r>
              <a:rPr lang="zh-CN" altLang="zh-CN" sz="1600">
                <a:solidFill>
                  <a:schemeClr val="tx1"/>
                </a:solidFill>
                <a:hlinkClick r:id="rId6"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657412"/>
                                        </p:tgtEl>
                                        <p:attrNameLst>
                                          <p:attrName>style.visibility</p:attrName>
                                        </p:attrNameLst>
                                      </p:cBhvr>
                                      <p:to>
                                        <p:strVal val="visible"/>
                                      </p:to>
                                    </p:set>
                                    <p:animEffect transition="in" filter="fade">
                                      <p:cBhvr>
                                        <p:cTn id="7" dur="500"/>
                                        <p:tgtEl>
                                          <p:spTgt spid="657412"/>
                                        </p:tgtEl>
                                      </p:cBhvr>
                                    </p:animEffect>
                                    <p:anim calcmode="lin" valueType="num">
                                      <p:cBhvr>
                                        <p:cTn id="8" dur="500" fill="hold"/>
                                        <p:tgtEl>
                                          <p:spTgt spid="657412"/>
                                        </p:tgtEl>
                                        <p:attrNameLst>
                                          <p:attrName>ppt_x</p:attrName>
                                        </p:attrNameLst>
                                      </p:cBhvr>
                                      <p:tavLst>
                                        <p:tav tm="0">
                                          <p:val>
                                            <p:strVal val="#ppt_x"/>
                                          </p:val>
                                        </p:tav>
                                        <p:tav tm="100000">
                                          <p:val>
                                            <p:strVal val="#ppt_x"/>
                                          </p:val>
                                        </p:tav>
                                      </p:tavLst>
                                    </p:anim>
                                    <p:anim calcmode="lin" valueType="num">
                                      <p:cBhvr>
                                        <p:cTn id="9" dur="450" decel="100000" fill="hold"/>
                                        <p:tgtEl>
                                          <p:spTgt spid="657412"/>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657412"/>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657411">
                                            <p:txEl>
                                              <p:pRg st="0" end="0"/>
                                            </p:txEl>
                                          </p:spTgt>
                                        </p:tgtEl>
                                        <p:attrNameLst>
                                          <p:attrName>style.visibility</p:attrName>
                                        </p:attrNameLst>
                                      </p:cBhvr>
                                      <p:to>
                                        <p:strVal val="visible"/>
                                      </p:to>
                                    </p:set>
                                    <p:anim calcmode="lin" valueType="num">
                                      <p:cBhvr additive="base">
                                        <p:cTn id="14" dur="500" fill="hold"/>
                                        <p:tgtEl>
                                          <p:spTgt spid="657411">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65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7411"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a:xfrm>
            <a:off x="1757363" y="935038"/>
            <a:ext cx="6870700" cy="503237"/>
          </a:xfrm>
        </p:spPr>
        <p:txBody>
          <a:bodyPr/>
          <a:lstStyle/>
          <a:p>
            <a:pPr eaLnBrk="1" hangingPunct="1">
              <a:buClr>
                <a:schemeClr val="folHlink"/>
              </a:buClr>
              <a:buSzPct val="75000"/>
              <a:buFont typeface="Wingdings" pitchFamily="2" charset="2"/>
              <a:buChar char="n"/>
            </a:pPr>
            <a:r>
              <a:rPr lang="zh-CN" altLang="en-US" sz="2000" smtClean="0">
                <a:latin typeface="Times New Roman" pitchFamily="18" charset="0"/>
                <a:ea typeface="宋体" pitchFamily="2" charset="-122"/>
              </a:rPr>
              <a:t> 控制环节说明</a:t>
            </a:r>
          </a:p>
        </p:txBody>
      </p:sp>
      <p:sp>
        <p:nvSpPr>
          <p:cNvPr id="658435" name="Rectangle 3"/>
          <p:cNvSpPr>
            <a:spLocks noGrp="1" noChangeArrowheads="1"/>
          </p:cNvSpPr>
          <p:nvPr>
            <p:ph idx="1"/>
          </p:nvPr>
        </p:nvSpPr>
        <p:spPr>
          <a:xfrm>
            <a:off x="1682750" y="1409700"/>
            <a:ext cx="7461250" cy="1701800"/>
          </a:xfrm>
        </p:spPr>
        <p:txBody>
          <a:bodyPr/>
          <a:lstStyle/>
          <a:p>
            <a:pPr eaLnBrk="1" hangingPunct="1">
              <a:lnSpc>
                <a:spcPct val="90000"/>
              </a:lnSpc>
            </a:pPr>
            <a:r>
              <a:rPr lang="zh-CN" altLang="en-US" smtClean="0">
                <a:latin typeface="Times New Roman" pitchFamily="18" charset="0"/>
                <a:ea typeface="宋体" pitchFamily="2" charset="-122"/>
              </a:rPr>
              <a:t>        图</a:t>
            </a:r>
            <a:r>
              <a:rPr lang="en-US" altLang="zh-CN" smtClean="0">
                <a:latin typeface="Times New Roman" pitchFamily="18" charset="0"/>
                <a:ea typeface="宋体" pitchFamily="2" charset="-122"/>
              </a:rPr>
              <a:t>8-11</a:t>
            </a:r>
            <a:r>
              <a:rPr lang="zh-CN" altLang="en-US" smtClean="0">
                <a:latin typeface="Times New Roman" pitchFamily="18" charset="0"/>
                <a:ea typeface="宋体" pitchFamily="2" charset="-122"/>
              </a:rPr>
              <a:t>所示为双闭环控制的串级调速系统原理图。图中，转速反馈信号取自异步电动机轴上联接的测速发电机，电流反馈信号取自逆变器交流侧的电流互感器，也可通过霍尔变换器或直流互感器取自转子直流回路。</a:t>
            </a:r>
          </a:p>
          <a:p>
            <a:pPr eaLnBrk="1" hangingPunct="1">
              <a:lnSpc>
                <a:spcPct val="90000"/>
              </a:lnSpc>
            </a:pPr>
            <a:r>
              <a:rPr lang="zh-CN" altLang="en-US" smtClean="0">
                <a:latin typeface="Times New Roman" pitchFamily="18" charset="0"/>
                <a:ea typeface="宋体" pitchFamily="2" charset="-122"/>
              </a:rPr>
              <a:t>       </a:t>
            </a:r>
            <a:r>
              <a:rPr lang="zh-CN" altLang="en-US" smtClean="0">
                <a:solidFill>
                  <a:srgbClr val="800000"/>
                </a:solidFill>
                <a:latin typeface="Times New Roman" pitchFamily="18" charset="0"/>
                <a:ea typeface="宋体" pitchFamily="2" charset="-122"/>
              </a:rPr>
              <a:t>为了防止逆变器逆变颠覆，在电流调节器</a:t>
            </a:r>
            <a:r>
              <a:rPr lang="en-US" altLang="zh-CN" smtClean="0">
                <a:solidFill>
                  <a:srgbClr val="800000"/>
                </a:solidFill>
                <a:latin typeface="Times New Roman" pitchFamily="18" charset="0"/>
                <a:ea typeface="宋体" pitchFamily="2" charset="-122"/>
              </a:rPr>
              <a:t>ACR</a:t>
            </a:r>
            <a:r>
              <a:rPr lang="zh-CN" altLang="en-US" smtClean="0">
                <a:solidFill>
                  <a:srgbClr val="800000"/>
                </a:solidFill>
                <a:latin typeface="Times New Roman" pitchFamily="18" charset="0"/>
                <a:ea typeface="宋体" pitchFamily="2" charset="-122"/>
              </a:rPr>
              <a:t>输出电压为零时，应整定触发脉冲输出相位角为 </a:t>
            </a:r>
            <a:r>
              <a:rPr lang="zh-CN" altLang="en-US" i="1" smtClean="0">
                <a:solidFill>
                  <a:srgbClr val="FF0000"/>
                </a:solidFill>
                <a:latin typeface="Times New Roman" pitchFamily="18" charset="0"/>
                <a:ea typeface="宋体" pitchFamily="2" charset="-122"/>
                <a:sym typeface="Symbol" pitchFamily="18" charset="2"/>
              </a:rPr>
              <a:t> </a:t>
            </a:r>
            <a:r>
              <a:rPr lang="en-US" altLang="zh-CN" smtClean="0">
                <a:solidFill>
                  <a:srgbClr val="FF0000"/>
                </a:solidFill>
                <a:latin typeface="Times New Roman" pitchFamily="18" charset="0"/>
                <a:ea typeface="宋体" pitchFamily="2" charset="-122"/>
                <a:sym typeface="Symbol" pitchFamily="18" charset="2"/>
              </a:rPr>
              <a:t>= </a:t>
            </a:r>
            <a:r>
              <a:rPr lang="en-US" altLang="zh-CN" i="1" smtClean="0">
                <a:solidFill>
                  <a:srgbClr val="FF0000"/>
                </a:solidFill>
                <a:latin typeface="Times New Roman" pitchFamily="18" charset="0"/>
                <a:ea typeface="宋体" pitchFamily="2" charset="-122"/>
                <a:sym typeface="Symbol" pitchFamily="18" charset="2"/>
              </a:rPr>
              <a:t></a:t>
            </a:r>
            <a:r>
              <a:rPr lang="en-US" altLang="zh-CN" baseline="-25000" smtClean="0">
                <a:solidFill>
                  <a:srgbClr val="FF0000"/>
                </a:solidFill>
                <a:latin typeface="Times New Roman" pitchFamily="18" charset="0"/>
                <a:ea typeface="宋体" pitchFamily="2" charset="-122"/>
                <a:sym typeface="Symbol" pitchFamily="18" charset="2"/>
              </a:rPr>
              <a:t>min</a:t>
            </a:r>
            <a:r>
              <a:rPr lang="en-US" altLang="zh-CN" smtClean="0">
                <a:solidFill>
                  <a:srgbClr val="800000"/>
                </a:solidFill>
                <a:latin typeface="Times New Roman" pitchFamily="18" charset="0"/>
                <a:ea typeface="宋体" pitchFamily="2" charset="-122"/>
                <a:sym typeface="Symbol" pitchFamily="18" charset="2"/>
              </a:rPr>
              <a:t> </a:t>
            </a:r>
            <a:r>
              <a:rPr lang="zh-CN" altLang="en-US" smtClean="0">
                <a:solidFill>
                  <a:srgbClr val="800000"/>
                </a:solidFill>
                <a:latin typeface="Times New Roman" pitchFamily="18" charset="0"/>
                <a:ea typeface="宋体" pitchFamily="2" charset="-122"/>
              </a:rPr>
              <a:t>。</a:t>
            </a:r>
            <a:r>
              <a:rPr lang="zh-CN" altLang="en-US" smtClean="0">
                <a:ea typeface="宋体" pitchFamily="2" charset="-122"/>
              </a:rPr>
              <a:t>  </a:t>
            </a:r>
          </a:p>
        </p:txBody>
      </p:sp>
      <p:sp>
        <p:nvSpPr>
          <p:cNvPr id="72707" name="Rectangle 4"/>
          <p:cNvSpPr>
            <a:spLocks noChangeArrowheads="1"/>
          </p:cNvSpPr>
          <p:nvPr/>
        </p:nvSpPr>
        <p:spPr bwMode="auto">
          <a:xfrm>
            <a:off x="1733550" y="3481388"/>
            <a:ext cx="5145088" cy="579437"/>
          </a:xfrm>
          <a:prstGeom prst="rect">
            <a:avLst/>
          </a:prstGeom>
          <a:noFill/>
          <a:ln w="9525">
            <a:noFill/>
            <a:miter lim="800000"/>
            <a:headEnd/>
            <a:tailEnd/>
          </a:ln>
        </p:spPr>
        <p:txBody>
          <a:bodyPr lIns="0" tIns="0" bIns="0" anchor="ctr"/>
          <a:lstStyle/>
          <a:p>
            <a:pPr>
              <a:buClr>
                <a:schemeClr val="folHlink"/>
              </a:buClr>
              <a:buSzPct val="75000"/>
              <a:buFont typeface="Wingdings" pitchFamily="2" charset="2"/>
              <a:buChar char="n"/>
            </a:pPr>
            <a:r>
              <a:rPr lang="zh-CN" altLang="en-US" sz="2000">
                <a:solidFill>
                  <a:schemeClr val="tx1"/>
                </a:solidFill>
                <a:latin typeface="Times New Roman" pitchFamily="18" charset="0"/>
              </a:rPr>
              <a:t> 系统比较</a:t>
            </a:r>
          </a:p>
        </p:txBody>
      </p:sp>
      <p:sp>
        <p:nvSpPr>
          <p:cNvPr id="658437" name="Rectangle 5"/>
          <p:cNvSpPr>
            <a:spLocks noChangeArrowheads="1"/>
          </p:cNvSpPr>
          <p:nvPr/>
        </p:nvSpPr>
        <p:spPr bwMode="auto">
          <a:xfrm>
            <a:off x="1711325" y="4029075"/>
            <a:ext cx="7432675" cy="1409700"/>
          </a:xfrm>
          <a:prstGeom prst="rect">
            <a:avLst/>
          </a:prstGeom>
          <a:noFill/>
          <a:ln w="9525">
            <a:noFill/>
            <a:miter lim="800000"/>
            <a:headEnd/>
            <a:tailEnd/>
          </a:ln>
        </p:spPr>
        <p:txBody>
          <a:bodyPr lIns="0" tIns="0" rIns="90000" bIns="0"/>
          <a:lstStyle/>
          <a:p>
            <a:pPr>
              <a:lnSpc>
                <a:spcPct val="100000"/>
              </a:lnSpc>
              <a:buClr>
                <a:schemeClr val="tx2"/>
              </a:buClr>
              <a:buFont typeface="Wingdings" pitchFamily="2" charset="2"/>
              <a:buNone/>
            </a:pPr>
            <a:r>
              <a:rPr lang="zh-CN" altLang="en-US" sz="2000">
                <a:solidFill>
                  <a:schemeClr val="tx1"/>
                </a:solidFill>
                <a:latin typeface="Times New Roman" pitchFamily="18" charset="0"/>
              </a:rPr>
              <a:t>图</a:t>
            </a:r>
            <a:r>
              <a:rPr lang="en-US" altLang="zh-CN" sz="2000">
                <a:solidFill>
                  <a:schemeClr val="tx1"/>
                </a:solidFill>
                <a:latin typeface="Times New Roman" pitchFamily="18" charset="0"/>
              </a:rPr>
              <a:t>8-11</a:t>
            </a:r>
            <a:r>
              <a:rPr lang="zh-CN" altLang="en-US" sz="2000">
                <a:solidFill>
                  <a:schemeClr val="tx1"/>
                </a:solidFill>
                <a:latin typeface="Times New Roman" pitchFamily="18" charset="0"/>
              </a:rPr>
              <a:t>所示的系统与</a:t>
            </a:r>
            <a:r>
              <a:rPr lang="zh-CN" altLang="en-US" sz="2000">
                <a:solidFill>
                  <a:srgbClr val="FF3300"/>
                </a:solidFill>
                <a:latin typeface="Times New Roman" pitchFamily="18" charset="0"/>
              </a:rPr>
              <a:t>直流不可逆双闭环调速系统</a:t>
            </a:r>
            <a:r>
              <a:rPr lang="zh-CN" altLang="en-US" sz="2000">
                <a:solidFill>
                  <a:schemeClr val="tx1"/>
                </a:solidFill>
                <a:latin typeface="Times New Roman" pitchFamily="18" charset="0"/>
              </a:rPr>
              <a:t>一样，具有静态稳速与动态恒流的作用。</a:t>
            </a:r>
          </a:p>
          <a:p>
            <a:pPr>
              <a:lnSpc>
                <a:spcPct val="100000"/>
              </a:lnSpc>
              <a:buClr>
                <a:schemeClr val="tx2"/>
              </a:buClr>
              <a:buFont typeface="Wingdings" pitchFamily="2" charset="2"/>
              <a:buNone/>
            </a:pPr>
            <a:endParaRPr lang="zh-CN" altLang="en-US" sz="2000">
              <a:solidFill>
                <a:schemeClr val="tx1"/>
              </a:solidFill>
              <a:latin typeface="Times New Roman" pitchFamily="18" charset="0"/>
            </a:endParaRPr>
          </a:p>
          <a:p>
            <a:pPr>
              <a:lnSpc>
                <a:spcPct val="100000"/>
              </a:lnSpc>
              <a:buClr>
                <a:schemeClr val="tx2"/>
              </a:buClr>
              <a:buFont typeface="Wingdings" pitchFamily="2" charset="2"/>
              <a:buNone/>
            </a:pPr>
            <a:r>
              <a:rPr lang="zh-CN" altLang="en-US" sz="2000">
                <a:solidFill>
                  <a:schemeClr val="tx1"/>
                </a:solidFill>
                <a:latin typeface="Times New Roman" pitchFamily="18" charset="0"/>
              </a:rPr>
              <a:t>所不同的是它的控制作用都是通过异步电动机</a:t>
            </a:r>
            <a:r>
              <a:rPr lang="zh-CN" altLang="en-US" sz="2000">
                <a:solidFill>
                  <a:srgbClr val="FF3300"/>
                </a:solidFill>
                <a:latin typeface="Times New Roman" pitchFamily="18" charset="0"/>
              </a:rPr>
              <a:t>转子回路</a:t>
            </a:r>
            <a:r>
              <a:rPr lang="zh-CN" altLang="en-US" sz="2000">
                <a:solidFill>
                  <a:schemeClr val="tx1"/>
                </a:solidFill>
                <a:latin typeface="Times New Roman" pitchFamily="18" charset="0"/>
              </a:rPr>
              <a:t>实现的。</a:t>
            </a:r>
            <a:r>
              <a:rPr lang="zh-CN" altLang="en-US" sz="2000">
                <a:solidFill>
                  <a:schemeClr val="tx1"/>
                </a:solidFill>
              </a:rPr>
              <a:t> </a:t>
            </a:r>
          </a:p>
        </p:txBody>
      </p:sp>
      <p:sp>
        <p:nvSpPr>
          <p:cNvPr id="72709" name="Text Box 46"/>
          <p:cNvSpPr txBox="1">
            <a:spLocks noChangeArrowheads="1"/>
          </p:cNvSpPr>
          <p:nvPr/>
        </p:nvSpPr>
        <p:spPr bwMode="auto">
          <a:xfrm>
            <a:off x="0" y="3575050"/>
            <a:ext cx="1670050"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2" action="ppaction://hlinksldjump"/>
              </a:rPr>
              <a:t>8.3</a:t>
            </a:r>
            <a:r>
              <a:rPr lang="zh-CN" altLang="zh-CN" sz="1600">
                <a:solidFill>
                  <a:schemeClr val="tx1"/>
                </a:solidFill>
                <a:hlinkClick r:id="rId2" action="ppaction://hlinksldjump"/>
              </a:rPr>
              <a:t>绕线转子异步电机转子变频串级调速系统</a:t>
            </a:r>
            <a:endParaRPr lang="zh-CN" altLang="en-US" sz="1600">
              <a:solidFill>
                <a:schemeClr val="tx1"/>
              </a:solidFill>
              <a:latin typeface="Times New Roman" pitchFamily="18" charset="0"/>
            </a:endParaRPr>
          </a:p>
        </p:txBody>
      </p:sp>
      <p:sp>
        <p:nvSpPr>
          <p:cNvPr id="72710"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3" action="ppaction://hlinksldjump"/>
              </a:rPr>
              <a:t>8.2</a:t>
            </a:r>
            <a:r>
              <a:rPr lang="zh-CN" altLang="zh-CN" sz="1600">
                <a:solidFill>
                  <a:schemeClr val="tx1"/>
                </a:solidFill>
                <a:hlinkClick r:id="rId3"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72711"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4" action="ppaction://hlinksldjump"/>
              </a:rPr>
              <a:t>8.1</a:t>
            </a:r>
            <a:r>
              <a:rPr lang="zh-CN" altLang="zh-CN" sz="1600">
                <a:solidFill>
                  <a:schemeClr val="tx1"/>
                </a:solidFill>
                <a:latin typeface="宋体" pitchFamily="2" charset="-122"/>
                <a:hlinkClick r:id="rId4" action="ppaction://hlinksldjump"/>
              </a:rPr>
              <a:t>绕线转子异步电机转子变频控制原理</a:t>
            </a:r>
            <a:endParaRPr lang="zh-CN" altLang="en-US" sz="1600">
              <a:solidFill>
                <a:schemeClr val="tx1"/>
              </a:solidFill>
              <a:latin typeface="宋体" pitchFamily="2" charset="-122"/>
            </a:endParaRPr>
          </a:p>
        </p:txBody>
      </p:sp>
      <p:sp>
        <p:nvSpPr>
          <p:cNvPr id="72712"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5" action="ppaction://hlinksldjump"/>
              </a:rPr>
              <a:t>8.4</a:t>
            </a:r>
            <a:r>
              <a:rPr lang="zh-CN" altLang="zh-CN" sz="1600">
                <a:solidFill>
                  <a:schemeClr val="tx1"/>
                </a:solidFill>
                <a:hlinkClick r:id="rId5"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58435">
                                            <p:txEl>
                                              <p:pRg st="0" end="0"/>
                                            </p:txEl>
                                          </p:spTgt>
                                        </p:tgtEl>
                                        <p:attrNameLst>
                                          <p:attrName>style.visibility</p:attrName>
                                        </p:attrNameLst>
                                      </p:cBhvr>
                                      <p:to>
                                        <p:strVal val="visible"/>
                                      </p:to>
                                    </p:set>
                                    <p:animEffect transition="in" filter="circle(in)">
                                      <p:cBhvr>
                                        <p:cTn id="7" dur="2000"/>
                                        <p:tgtEl>
                                          <p:spTgt spid="658435">
                                            <p:txEl>
                                              <p:pRg st="0" end="0"/>
                                            </p:txEl>
                                          </p:spTgt>
                                        </p:tgtEl>
                                      </p:cBhvr>
                                    </p:animEffect>
                                  </p:childTnLst>
                                </p:cTn>
                              </p:par>
                            </p:childTnLst>
                          </p:cTn>
                        </p:par>
                        <p:par>
                          <p:cTn id="8" fill="hold">
                            <p:stCondLst>
                              <p:cond delay="2000"/>
                            </p:stCondLst>
                            <p:childTnLst>
                              <p:par>
                                <p:cTn id="9" presetID="6" presetClass="entr" presetSubtype="16" fill="hold" grpId="0" nodeType="afterEffect">
                                  <p:stCondLst>
                                    <p:cond delay="0"/>
                                  </p:stCondLst>
                                  <p:childTnLst>
                                    <p:set>
                                      <p:cBhvr>
                                        <p:cTn id="10" dur="1" fill="hold">
                                          <p:stCondLst>
                                            <p:cond delay="0"/>
                                          </p:stCondLst>
                                        </p:cTn>
                                        <p:tgtEl>
                                          <p:spTgt spid="658435">
                                            <p:txEl>
                                              <p:pRg st="1" end="1"/>
                                            </p:txEl>
                                          </p:spTgt>
                                        </p:tgtEl>
                                        <p:attrNameLst>
                                          <p:attrName>style.visibility</p:attrName>
                                        </p:attrNameLst>
                                      </p:cBhvr>
                                      <p:to>
                                        <p:strVal val="visible"/>
                                      </p:to>
                                    </p:set>
                                    <p:animEffect transition="in" filter="circle(in)">
                                      <p:cBhvr>
                                        <p:cTn id="11" dur="2000"/>
                                        <p:tgtEl>
                                          <p:spTgt spid="65843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58437">
                                            <p:txEl>
                                              <p:pRg st="0" end="0"/>
                                            </p:txEl>
                                          </p:spTgt>
                                        </p:tgtEl>
                                        <p:attrNameLst>
                                          <p:attrName>style.visibility</p:attrName>
                                        </p:attrNameLst>
                                      </p:cBhvr>
                                      <p:to>
                                        <p:strVal val="visible"/>
                                      </p:to>
                                    </p:set>
                                    <p:animEffect transition="in" filter="blinds(horizontal)">
                                      <p:cBhvr>
                                        <p:cTn id="16" dur="500"/>
                                        <p:tgtEl>
                                          <p:spTgt spid="658437">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58437">
                                            <p:txEl>
                                              <p:pRg st="2" end="2"/>
                                            </p:txEl>
                                          </p:spTgt>
                                        </p:tgtEl>
                                        <p:attrNameLst>
                                          <p:attrName>style.visibility</p:attrName>
                                        </p:attrNameLst>
                                      </p:cBhvr>
                                      <p:to>
                                        <p:strVal val="visible"/>
                                      </p:to>
                                    </p:set>
                                    <p:animEffect transition="in" filter="blinds(horizontal)">
                                      <p:cBhvr>
                                        <p:cTn id="21" dur="500"/>
                                        <p:tgtEl>
                                          <p:spTgt spid="65843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8435" grpId="0" build="p"/>
      <p:bldP spid="658437"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p:cNvSpPr>
            <a:spLocks noGrp="1" noChangeArrowheads="1"/>
          </p:cNvSpPr>
          <p:nvPr>
            <p:ph idx="1"/>
          </p:nvPr>
        </p:nvSpPr>
        <p:spPr>
          <a:xfrm>
            <a:off x="1697038" y="1179513"/>
            <a:ext cx="7446962" cy="1619250"/>
          </a:xfrm>
        </p:spPr>
        <p:txBody>
          <a:bodyPr/>
          <a:lstStyle/>
          <a:p>
            <a:pPr eaLnBrk="1" hangingPunct="1">
              <a:lnSpc>
                <a:spcPct val="125000"/>
              </a:lnSpc>
            </a:pPr>
            <a:r>
              <a:rPr lang="zh-CN" altLang="en-US" smtClean="0">
                <a:latin typeface="Times New Roman" pitchFamily="18" charset="0"/>
                <a:ea typeface="宋体" pitchFamily="2" charset="-122"/>
              </a:rPr>
              <a:t>         在图</a:t>
            </a:r>
            <a:r>
              <a:rPr lang="en-US" altLang="zh-CN" smtClean="0">
                <a:latin typeface="Times New Roman" pitchFamily="18" charset="0"/>
                <a:ea typeface="宋体" pitchFamily="2" charset="-122"/>
              </a:rPr>
              <a:t>7</a:t>
            </a:r>
            <a:r>
              <a:rPr lang="zh-CN" altLang="en-US" smtClean="0">
                <a:latin typeface="Times New Roman" pitchFamily="18" charset="0"/>
                <a:ea typeface="宋体" pitchFamily="2" charset="-122"/>
              </a:rPr>
              <a:t>－</a:t>
            </a:r>
            <a:r>
              <a:rPr lang="en-US" altLang="zh-CN" smtClean="0">
                <a:latin typeface="Times New Roman" pitchFamily="18" charset="0"/>
                <a:ea typeface="宋体" pitchFamily="2" charset="-122"/>
              </a:rPr>
              <a:t>16</a:t>
            </a:r>
            <a:r>
              <a:rPr lang="zh-CN" altLang="en-US" smtClean="0">
                <a:latin typeface="Times New Roman" pitchFamily="18" charset="0"/>
                <a:ea typeface="宋体" pitchFamily="2" charset="-122"/>
              </a:rPr>
              <a:t>所示的系统中，可控整流装置、调节器以及反馈环节的动态结构图均与直流调速系统中相同，本节不再赘述。</a:t>
            </a:r>
          </a:p>
          <a:p>
            <a:pPr eaLnBrk="1" hangingPunct="1">
              <a:lnSpc>
                <a:spcPct val="125000"/>
              </a:lnSpc>
            </a:pPr>
            <a:r>
              <a:rPr lang="zh-CN" altLang="en-US" smtClean="0">
                <a:latin typeface="Times New Roman" pitchFamily="18" charset="0"/>
                <a:ea typeface="宋体" pitchFamily="2" charset="-122"/>
              </a:rPr>
              <a:t>        但是，在异步电动机转子直流回路中，不少物理量都与转差率有关，所以要单独处理。</a:t>
            </a:r>
          </a:p>
        </p:txBody>
      </p:sp>
      <p:sp>
        <p:nvSpPr>
          <p:cNvPr id="73730" name="Rectangle 3"/>
          <p:cNvSpPr>
            <a:spLocks noGrp="1" noChangeArrowheads="1"/>
          </p:cNvSpPr>
          <p:nvPr>
            <p:ph type="title"/>
          </p:nvPr>
        </p:nvSpPr>
        <p:spPr>
          <a:xfrm>
            <a:off x="1676400" y="327025"/>
            <a:ext cx="5564188" cy="331788"/>
          </a:xfrm>
        </p:spPr>
        <p:txBody>
          <a:bodyPr anchor="b">
            <a:spAutoFit/>
          </a:bodyPr>
          <a:lstStyle/>
          <a:p>
            <a:pPr eaLnBrk="1" hangingPunct="1"/>
            <a:r>
              <a:rPr lang="zh-CN" altLang="en-US" smtClean="0">
                <a:latin typeface="Times New Roman" pitchFamily="18" charset="0"/>
                <a:ea typeface="宋体" pitchFamily="2" charset="-122"/>
              </a:rPr>
              <a:t>*串级调速系统的动态数学模型</a:t>
            </a:r>
          </a:p>
        </p:txBody>
      </p:sp>
      <p:sp>
        <p:nvSpPr>
          <p:cNvPr id="73731" name="Rectangle 4"/>
          <p:cNvSpPr>
            <a:spLocks noChangeArrowheads="1"/>
          </p:cNvSpPr>
          <p:nvPr/>
        </p:nvSpPr>
        <p:spPr bwMode="auto">
          <a:xfrm>
            <a:off x="1738313" y="2840038"/>
            <a:ext cx="3840162" cy="579437"/>
          </a:xfrm>
          <a:prstGeom prst="rect">
            <a:avLst/>
          </a:prstGeom>
          <a:noFill/>
          <a:ln w="9525">
            <a:noFill/>
            <a:miter lim="800000"/>
            <a:headEnd/>
            <a:tailEnd/>
          </a:ln>
        </p:spPr>
        <p:txBody>
          <a:bodyPr lIns="0" tIns="0" bIns="0" anchor="ctr"/>
          <a:lstStyle/>
          <a:p>
            <a:r>
              <a:rPr lang="en-US" altLang="zh-CN" sz="2000">
                <a:solidFill>
                  <a:schemeClr val="tx1"/>
                </a:solidFill>
                <a:latin typeface="Times New Roman" pitchFamily="18" charset="0"/>
              </a:rPr>
              <a:t>1</a:t>
            </a:r>
            <a:r>
              <a:rPr lang="zh-CN" altLang="en-US" sz="2000">
                <a:solidFill>
                  <a:schemeClr val="tx1"/>
                </a:solidFill>
                <a:latin typeface="Times New Roman" pitchFamily="18" charset="0"/>
              </a:rPr>
              <a:t>．转子直流回路的传递函数</a:t>
            </a:r>
          </a:p>
        </p:txBody>
      </p:sp>
      <p:sp>
        <p:nvSpPr>
          <p:cNvPr id="73732" name="Rectangle 5"/>
          <p:cNvSpPr>
            <a:spLocks noChangeArrowheads="1"/>
          </p:cNvSpPr>
          <p:nvPr/>
        </p:nvSpPr>
        <p:spPr bwMode="auto">
          <a:xfrm>
            <a:off x="1692275" y="3525838"/>
            <a:ext cx="6234113" cy="419100"/>
          </a:xfrm>
          <a:prstGeom prst="rect">
            <a:avLst/>
          </a:prstGeom>
          <a:noFill/>
          <a:ln w="9525">
            <a:noFill/>
            <a:miter lim="800000"/>
            <a:headEnd/>
            <a:tailEnd/>
          </a:ln>
        </p:spPr>
        <p:txBody>
          <a:bodyPr lIns="0" tIns="0" rIns="90000" bIns="0"/>
          <a:lstStyle/>
          <a:p>
            <a:pPr>
              <a:lnSpc>
                <a:spcPct val="100000"/>
              </a:lnSpc>
              <a:buClr>
                <a:srgbClr val="FF9933"/>
              </a:buClr>
              <a:buFont typeface="Wingdings" pitchFamily="2" charset="2"/>
              <a:buNone/>
            </a:pPr>
            <a:r>
              <a:rPr lang="zh-CN" altLang="en-US" sz="2000">
                <a:solidFill>
                  <a:schemeClr val="tx1"/>
                </a:solidFill>
                <a:latin typeface="Times New Roman" pitchFamily="18" charset="0"/>
              </a:rPr>
              <a:t>串级调速系统转子直流回路的动态电压平衡方程</a:t>
            </a:r>
          </a:p>
        </p:txBody>
      </p:sp>
      <p:graphicFrame>
        <p:nvGraphicFramePr>
          <p:cNvPr id="73733" name="Object 6"/>
          <p:cNvGraphicFramePr>
            <a:graphicFrameLocks/>
          </p:cNvGraphicFramePr>
          <p:nvPr/>
        </p:nvGraphicFramePr>
        <p:xfrm>
          <a:off x="2109788" y="3862388"/>
          <a:ext cx="3779837" cy="976312"/>
        </p:xfrm>
        <a:graphic>
          <a:graphicData uri="http://schemas.openxmlformats.org/presentationml/2006/ole">
            <p:oleObj spid="_x0000_s73733" r:id="rId3" imgW="1510644" imgH="393529" progId="">
              <p:embed/>
            </p:oleObj>
          </a:graphicData>
        </a:graphic>
      </p:graphicFrame>
      <p:sp>
        <p:nvSpPr>
          <p:cNvPr id="73734" name="Text Box 7"/>
          <p:cNvSpPr txBox="1">
            <a:spLocks noChangeArrowheads="1"/>
          </p:cNvSpPr>
          <p:nvPr/>
        </p:nvSpPr>
        <p:spPr bwMode="auto">
          <a:xfrm>
            <a:off x="1690688" y="4987925"/>
            <a:ext cx="692150" cy="396875"/>
          </a:xfrm>
          <a:prstGeom prst="rect">
            <a:avLst/>
          </a:prstGeom>
          <a:noFill/>
          <a:ln w="9525">
            <a:noFill/>
            <a:miter lim="800000"/>
            <a:headEnd/>
            <a:tailEnd/>
          </a:ln>
        </p:spPr>
        <p:txBody>
          <a:bodyPr wrap="none">
            <a:spAutoFit/>
          </a:bodyPr>
          <a:lstStyle/>
          <a:p>
            <a:pPr marL="3175" indent="-3175" algn="ctr">
              <a:lnSpc>
                <a:spcPct val="100000"/>
              </a:lnSpc>
              <a:spcBef>
                <a:spcPct val="20000"/>
              </a:spcBef>
              <a:buClr>
                <a:schemeClr val="folHlink"/>
              </a:buClr>
              <a:buSzPct val="75000"/>
              <a:buFont typeface="Wingdings" pitchFamily="2" charset="2"/>
              <a:buNone/>
            </a:pPr>
            <a:r>
              <a:rPr lang="zh-CN" altLang="en-US" sz="2000">
                <a:solidFill>
                  <a:schemeClr val="tx1"/>
                </a:solidFill>
                <a:latin typeface="Tahoma" pitchFamily="34" charset="0"/>
              </a:rPr>
              <a:t>式中</a:t>
            </a:r>
          </a:p>
        </p:txBody>
      </p:sp>
      <p:sp>
        <p:nvSpPr>
          <p:cNvPr id="73735" name="Text Box 8"/>
          <p:cNvSpPr txBox="1">
            <a:spLocks noChangeArrowheads="1"/>
          </p:cNvSpPr>
          <p:nvPr/>
        </p:nvSpPr>
        <p:spPr bwMode="auto">
          <a:xfrm>
            <a:off x="2246313" y="4918075"/>
            <a:ext cx="6897687" cy="882650"/>
          </a:xfrm>
          <a:prstGeom prst="rect">
            <a:avLst/>
          </a:prstGeom>
          <a:noFill/>
          <a:ln w="9525">
            <a:noFill/>
            <a:miter lim="800000"/>
            <a:headEnd/>
            <a:tailEnd/>
          </a:ln>
        </p:spPr>
        <p:txBody>
          <a:bodyPr>
            <a:spAutoFit/>
          </a:bodyPr>
          <a:lstStyle/>
          <a:p>
            <a:pPr marL="3175" indent="-3175" algn="just">
              <a:lnSpc>
                <a:spcPct val="120000"/>
              </a:lnSpc>
              <a:spcBef>
                <a:spcPct val="20000"/>
              </a:spcBef>
              <a:buClr>
                <a:schemeClr val="folHlink"/>
              </a:buClr>
              <a:buSzPct val="75000"/>
              <a:buFont typeface="Wingdings" pitchFamily="2" charset="2"/>
              <a:buNone/>
            </a:pPr>
            <a:r>
              <a:rPr lang="en-US" altLang="zh-CN" sz="2000" i="1">
                <a:solidFill>
                  <a:schemeClr val="tx1"/>
                </a:solidFill>
                <a:latin typeface="Times New Roman" pitchFamily="18" charset="0"/>
              </a:rPr>
              <a:t>U</a:t>
            </a:r>
            <a:r>
              <a:rPr lang="en-US" altLang="zh-CN" sz="2000" baseline="-25000">
                <a:solidFill>
                  <a:schemeClr val="tx1"/>
                </a:solidFill>
                <a:latin typeface="Times New Roman" pitchFamily="18" charset="0"/>
              </a:rPr>
              <a:t>d0</a:t>
            </a:r>
            <a:r>
              <a:rPr lang="en-US" altLang="zh-CN" sz="2000" i="1" baseline="-25000">
                <a:solidFill>
                  <a:schemeClr val="tx1"/>
                </a:solidFill>
                <a:latin typeface="Times New Roman" pitchFamily="18" charset="0"/>
              </a:rPr>
              <a:t> </a:t>
            </a:r>
            <a:r>
              <a:rPr lang="en-US" altLang="zh-CN" sz="2000">
                <a:solidFill>
                  <a:schemeClr val="tx1"/>
                </a:solidFill>
                <a:latin typeface="Times New Roman" pitchFamily="18" charset="0"/>
              </a:rPr>
              <a:t>= 2.34</a:t>
            </a:r>
            <a:r>
              <a:rPr lang="en-US" altLang="zh-CN" sz="2000" i="1">
                <a:solidFill>
                  <a:schemeClr val="tx1"/>
                </a:solidFill>
                <a:latin typeface="Times New Roman" pitchFamily="18" charset="0"/>
              </a:rPr>
              <a:t>E</a:t>
            </a:r>
            <a:r>
              <a:rPr lang="en-US" altLang="zh-CN" sz="2000" baseline="-25000">
                <a:solidFill>
                  <a:schemeClr val="tx1"/>
                </a:solidFill>
                <a:latin typeface="Times New Roman" pitchFamily="18" charset="0"/>
              </a:rPr>
              <a:t>r</a:t>
            </a:r>
            <a:r>
              <a:rPr lang="en-US" altLang="zh-CN" sz="2000" i="1" baseline="-25000">
                <a:solidFill>
                  <a:schemeClr val="tx1"/>
                </a:solidFill>
                <a:latin typeface="Times New Roman" pitchFamily="18" charset="0"/>
              </a:rPr>
              <a:t>0 </a:t>
            </a:r>
            <a:r>
              <a:rPr lang="en-US" altLang="zh-CN" sz="2000">
                <a:solidFill>
                  <a:schemeClr val="tx1"/>
                </a:solidFill>
                <a:latin typeface="Times New Roman" pitchFamily="18" charset="0"/>
              </a:rPr>
              <a:t>cos</a:t>
            </a:r>
            <a:r>
              <a:rPr lang="en-US" altLang="zh-CN" sz="2000" i="1">
                <a:solidFill>
                  <a:schemeClr val="tx1"/>
                </a:solidFill>
                <a:latin typeface="Times New Roman" pitchFamily="18" charset="0"/>
                <a:sym typeface="Symbol" pitchFamily="18" charset="2"/>
              </a:rPr>
              <a:t></a:t>
            </a:r>
            <a:r>
              <a:rPr lang="en-US" altLang="zh-CN" sz="2000" baseline="-25000">
                <a:solidFill>
                  <a:schemeClr val="tx1"/>
                </a:solidFill>
                <a:latin typeface="Times New Roman" pitchFamily="18" charset="0"/>
                <a:sym typeface="Symbol" pitchFamily="18" charset="2"/>
              </a:rPr>
              <a:t>p</a:t>
            </a:r>
            <a:r>
              <a:rPr lang="en-US" altLang="zh-CN" sz="2000">
                <a:solidFill>
                  <a:schemeClr val="tx1"/>
                </a:solidFill>
                <a:latin typeface="Times New Roman" pitchFamily="18" charset="0"/>
              </a:rPr>
              <a:t>—</a:t>
            </a:r>
            <a:r>
              <a:rPr lang="zh-CN" altLang="en-US" sz="2000">
                <a:solidFill>
                  <a:schemeClr val="tx1"/>
                </a:solidFill>
                <a:latin typeface="Times New Roman" pitchFamily="18" charset="0"/>
              </a:rPr>
              <a:t>当 </a:t>
            </a:r>
            <a:r>
              <a:rPr lang="en-US" altLang="zh-CN" sz="2000" i="1">
                <a:solidFill>
                  <a:schemeClr val="tx1"/>
                </a:solidFill>
                <a:latin typeface="Times New Roman" pitchFamily="18" charset="0"/>
              </a:rPr>
              <a:t>s </a:t>
            </a:r>
            <a:r>
              <a:rPr lang="en-US" altLang="zh-CN" sz="2000">
                <a:solidFill>
                  <a:schemeClr val="tx1"/>
                </a:solidFill>
                <a:latin typeface="Times New Roman" pitchFamily="18" charset="0"/>
              </a:rPr>
              <a:t>= 1 </a:t>
            </a:r>
            <a:r>
              <a:rPr lang="zh-CN" altLang="en-US" sz="2000">
                <a:solidFill>
                  <a:schemeClr val="tx1"/>
                </a:solidFill>
                <a:latin typeface="Times New Roman" pitchFamily="18" charset="0"/>
              </a:rPr>
              <a:t>时转子整流器输出的空载电压；</a:t>
            </a:r>
          </a:p>
          <a:p>
            <a:pPr marL="3175" indent="-3175" algn="just">
              <a:lnSpc>
                <a:spcPct val="120000"/>
              </a:lnSpc>
              <a:spcBef>
                <a:spcPct val="20000"/>
              </a:spcBef>
              <a:buClr>
                <a:schemeClr val="folHlink"/>
              </a:buClr>
              <a:buSzPct val="75000"/>
              <a:buFont typeface="Wingdings" pitchFamily="2" charset="2"/>
              <a:buNone/>
            </a:pPr>
            <a:r>
              <a:rPr lang="en-US" altLang="zh-CN" sz="2000" i="1">
                <a:solidFill>
                  <a:schemeClr val="tx1"/>
                </a:solidFill>
                <a:latin typeface="Times New Roman" pitchFamily="18" charset="0"/>
              </a:rPr>
              <a:t>U</a:t>
            </a:r>
            <a:r>
              <a:rPr lang="en-US" altLang="zh-CN" sz="2000" baseline="-25000">
                <a:solidFill>
                  <a:schemeClr val="tx1"/>
                </a:solidFill>
                <a:latin typeface="Times New Roman" pitchFamily="18" charset="0"/>
              </a:rPr>
              <a:t>i0</a:t>
            </a:r>
            <a:r>
              <a:rPr lang="en-US" altLang="zh-CN" sz="2000">
                <a:solidFill>
                  <a:schemeClr val="tx1"/>
                </a:solidFill>
                <a:latin typeface="Times New Roman" pitchFamily="18" charset="0"/>
              </a:rPr>
              <a:t> = 2.34</a:t>
            </a:r>
            <a:r>
              <a:rPr lang="en-US" altLang="zh-CN" sz="2000" i="1">
                <a:solidFill>
                  <a:schemeClr val="tx1"/>
                </a:solidFill>
                <a:latin typeface="Times New Roman" pitchFamily="18" charset="0"/>
              </a:rPr>
              <a:t>U</a:t>
            </a:r>
            <a:r>
              <a:rPr lang="en-US" altLang="zh-CN" sz="2000" baseline="-25000">
                <a:solidFill>
                  <a:schemeClr val="tx1"/>
                </a:solidFill>
                <a:latin typeface="Times New Roman" pitchFamily="18" charset="0"/>
              </a:rPr>
              <a:t>T2 </a:t>
            </a:r>
            <a:r>
              <a:rPr lang="en-US" altLang="zh-CN" sz="2000">
                <a:solidFill>
                  <a:schemeClr val="tx1"/>
                </a:solidFill>
                <a:latin typeface="Times New Roman" pitchFamily="18" charset="0"/>
              </a:rPr>
              <a:t>cos</a:t>
            </a:r>
            <a:r>
              <a:rPr lang="en-US" altLang="zh-CN" sz="2000" i="1">
                <a:solidFill>
                  <a:schemeClr val="tx1"/>
                </a:solidFill>
                <a:latin typeface="Times New Roman" pitchFamily="18" charset="0"/>
                <a:sym typeface="Symbol" pitchFamily="18" charset="2"/>
              </a:rPr>
              <a:t></a:t>
            </a:r>
            <a:r>
              <a:rPr lang="en-US" altLang="zh-CN" sz="2000">
                <a:solidFill>
                  <a:schemeClr val="tx1"/>
                </a:solidFill>
                <a:latin typeface="Times New Roman" pitchFamily="18" charset="0"/>
              </a:rPr>
              <a:t> —</a:t>
            </a:r>
            <a:r>
              <a:rPr lang="zh-CN" altLang="en-US" sz="2000">
                <a:solidFill>
                  <a:schemeClr val="tx1"/>
                </a:solidFill>
                <a:latin typeface="Times New Roman" pitchFamily="18" charset="0"/>
              </a:rPr>
              <a:t>逆变器直流侧的空载电压；</a:t>
            </a:r>
          </a:p>
        </p:txBody>
      </p:sp>
      <p:sp>
        <p:nvSpPr>
          <p:cNvPr id="73736" name="Text Box 46"/>
          <p:cNvSpPr txBox="1">
            <a:spLocks noChangeArrowheads="1"/>
          </p:cNvSpPr>
          <p:nvPr/>
        </p:nvSpPr>
        <p:spPr bwMode="auto">
          <a:xfrm>
            <a:off x="0" y="3575050"/>
            <a:ext cx="1670050"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4" action="ppaction://hlinksldjump"/>
              </a:rPr>
              <a:t>8.3</a:t>
            </a:r>
            <a:r>
              <a:rPr lang="zh-CN" altLang="zh-CN" sz="1600">
                <a:solidFill>
                  <a:schemeClr val="tx1"/>
                </a:solidFill>
                <a:hlinkClick r:id="rId4" action="ppaction://hlinksldjump"/>
              </a:rPr>
              <a:t>绕线转子异步电机转子变频串级调速系统</a:t>
            </a:r>
            <a:endParaRPr lang="zh-CN" altLang="en-US" sz="1600">
              <a:solidFill>
                <a:schemeClr val="tx1"/>
              </a:solidFill>
              <a:latin typeface="Times New Roman" pitchFamily="18" charset="0"/>
            </a:endParaRPr>
          </a:p>
        </p:txBody>
      </p:sp>
      <p:sp>
        <p:nvSpPr>
          <p:cNvPr id="73737"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5" action="ppaction://hlinksldjump"/>
              </a:rPr>
              <a:t>8.2</a:t>
            </a:r>
            <a:r>
              <a:rPr lang="zh-CN" altLang="zh-CN" sz="1600">
                <a:solidFill>
                  <a:schemeClr val="tx1"/>
                </a:solidFill>
                <a:hlinkClick r:id="rId5"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73738"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6" action="ppaction://hlinksldjump"/>
              </a:rPr>
              <a:t>8.1</a:t>
            </a:r>
            <a:r>
              <a:rPr lang="zh-CN" altLang="zh-CN" sz="1600">
                <a:solidFill>
                  <a:schemeClr val="tx1"/>
                </a:solidFill>
                <a:latin typeface="宋体" pitchFamily="2" charset="-122"/>
                <a:hlinkClick r:id="rId6" action="ppaction://hlinksldjump"/>
              </a:rPr>
              <a:t>绕线转子异步电机转子变频控制原理</a:t>
            </a:r>
            <a:endParaRPr lang="zh-CN" altLang="en-US" sz="1600">
              <a:solidFill>
                <a:schemeClr val="tx1"/>
              </a:solidFill>
              <a:latin typeface="宋体" pitchFamily="2" charset="-122"/>
            </a:endParaRPr>
          </a:p>
        </p:txBody>
      </p:sp>
      <p:sp>
        <p:nvSpPr>
          <p:cNvPr id="73739"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7" action="ppaction://hlinksldjump"/>
              </a:rPr>
              <a:t>8.4</a:t>
            </a:r>
            <a:r>
              <a:rPr lang="zh-CN" altLang="zh-CN" sz="1600">
                <a:solidFill>
                  <a:schemeClr val="tx1"/>
                </a:solidFill>
                <a:hlinkClick r:id="rId7"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661506">
                                            <p:txEl>
                                              <p:pRg st="0" end="0"/>
                                            </p:txEl>
                                          </p:spTgt>
                                        </p:tgtEl>
                                        <p:attrNameLst>
                                          <p:attrName>style.visibility</p:attrName>
                                        </p:attrNameLst>
                                      </p:cBhvr>
                                      <p:to>
                                        <p:strVal val="visible"/>
                                      </p:to>
                                    </p:set>
                                    <p:anim calcmode="lin" valueType="num">
                                      <p:cBhvr additive="base">
                                        <p:cTn id="7" dur="500" fill="hold"/>
                                        <p:tgtEl>
                                          <p:spTgt spid="66150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6150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661506">
                                            <p:txEl>
                                              <p:pRg st="1" end="1"/>
                                            </p:txEl>
                                          </p:spTgt>
                                        </p:tgtEl>
                                        <p:attrNameLst>
                                          <p:attrName>style.visibility</p:attrName>
                                        </p:attrNameLst>
                                      </p:cBhvr>
                                      <p:to>
                                        <p:strVal val="visible"/>
                                      </p:to>
                                    </p:set>
                                    <p:anim calcmode="lin" valueType="num">
                                      <p:cBhvr additive="base">
                                        <p:cTn id="13" dur="500" fill="hold"/>
                                        <p:tgtEl>
                                          <p:spTgt spid="66150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61506">
                                            <p:txEl>
                                              <p:pRg st="1" end="1"/>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1506"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a:xfrm>
            <a:off x="1746250" y="960438"/>
            <a:ext cx="6870700" cy="328612"/>
          </a:xfrm>
        </p:spPr>
        <p:txBody>
          <a:bodyPr/>
          <a:lstStyle/>
          <a:p>
            <a:pPr eaLnBrk="1" hangingPunct="1">
              <a:buFontTx/>
              <a:buChar char="•"/>
            </a:pPr>
            <a:r>
              <a:rPr lang="zh-CN" altLang="en-US" smtClean="0">
                <a:latin typeface="Times New Roman" pitchFamily="18" charset="0"/>
                <a:ea typeface="宋体" pitchFamily="2" charset="-122"/>
              </a:rPr>
              <a:t> 转子直流回路的传递函数</a:t>
            </a:r>
          </a:p>
        </p:txBody>
      </p:sp>
      <p:sp>
        <p:nvSpPr>
          <p:cNvPr id="74754" name="Rectangle 3"/>
          <p:cNvSpPr>
            <a:spLocks noGrp="1" noChangeArrowheads="1"/>
          </p:cNvSpPr>
          <p:nvPr>
            <p:ph idx="1"/>
          </p:nvPr>
        </p:nvSpPr>
        <p:spPr>
          <a:xfrm>
            <a:off x="1765300" y="1343025"/>
            <a:ext cx="5307013" cy="385763"/>
          </a:xfrm>
        </p:spPr>
        <p:txBody>
          <a:bodyPr/>
          <a:lstStyle/>
          <a:p>
            <a:pPr eaLnBrk="1" hangingPunct="1"/>
            <a:r>
              <a:rPr lang="zh-CN" altLang="en-US" smtClean="0">
                <a:latin typeface="Times New Roman" pitchFamily="18" charset="0"/>
                <a:ea typeface="宋体" pitchFamily="2" charset="-122"/>
              </a:rPr>
              <a:t>   由上式可求得转子直流回路的传递函数</a:t>
            </a:r>
          </a:p>
        </p:txBody>
      </p:sp>
      <p:graphicFrame>
        <p:nvGraphicFramePr>
          <p:cNvPr id="74755" name="Object 4"/>
          <p:cNvGraphicFramePr>
            <a:graphicFrameLocks/>
          </p:cNvGraphicFramePr>
          <p:nvPr/>
        </p:nvGraphicFramePr>
        <p:xfrm>
          <a:off x="2225675" y="2176463"/>
          <a:ext cx="4479925" cy="1436687"/>
        </p:xfrm>
        <a:graphic>
          <a:graphicData uri="http://schemas.openxmlformats.org/presentationml/2006/ole">
            <p:oleObj spid="_x0000_s74755" r:id="rId3" imgW="1929563" imgH="622030" progId="">
              <p:embed/>
            </p:oleObj>
          </a:graphicData>
        </a:graphic>
      </p:graphicFrame>
      <p:graphicFrame>
        <p:nvGraphicFramePr>
          <p:cNvPr id="74756" name="Object 6"/>
          <p:cNvGraphicFramePr>
            <a:graphicFrameLocks/>
          </p:cNvGraphicFramePr>
          <p:nvPr/>
        </p:nvGraphicFramePr>
        <p:xfrm>
          <a:off x="3014663" y="3419475"/>
          <a:ext cx="1096962" cy="857250"/>
        </p:xfrm>
        <a:graphic>
          <a:graphicData uri="http://schemas.openxmlformats.org/presentationml/2006/ole">
            <p:oleObj spid="_x0000_s74756" r:id="rId4" imgW="495300" imgH="393700" progId="">
              <p:embed/>
            </p:oleObj>
          </a:graphicData>
        </a:graphic>
      </p:graphicFrame>
      <p:graphicFrame>
        <p:nvGraphicFramePr>
          <p:cNvPr id="74757" name="Object 7"/>
          <p:cNvGraphicFramePr>
            <a:graphicFrameLocks/>
          </p:cNvGraphicFramePr>
          <p:nvPr/>
        </p:nvGraphicFramePr>
        <p:xfrm>
          <a:off x="3009900" y="4065588"/>
          <a:ext cx="1266825" cy="901700"/>
        </p:xfrm>
        <a:graphic>
          <a:graphicData uri="http://schemas.openxmlformats.org/presentationml/2006/ole">
            <p:oleObj spid="_x0000_s74757" r:id="rId5" imgW="546100" imgH="393700" progId="">
              <p:embed/>
            </p:oleObj>
          </a:graphicData>
        </a:graphic>
      </p:graphicFrame>
      <p:sp>
        <p:nvSpPr>
          <p:cNvPr id="74758" name="Text Box 8"/>
          <p:cNvSpPr txBox="1">
            <a:spLocks noChangeArrowheads="1"/>
          </p:cNvSpPr>
          <p:nvPr/>
        </p:nvSpPr>
        <p:spPr bwMode="auto">
          <a:xfrm>
            <a:off x="4354513" y="3556000"/>
            <a:ext cx="5113337" cy="1125538"/>
          </a:xfrm>
          <a:prstGeom prst="rect">
            <a:avLst/>
          </a:prstGeom>
          <a:noFill/>
          <a:ln w="9525">
            <a:noFill/>
            <a:miter lim="800000"/>
            <a:headEnd/>
            <a:tailEnd/>
          </a:ln>
        </p:spPr>
        <p:txBody>
          <a:bodyPr>
            <a:spAutoFit/>
          </a:bodyPr>
          <a:lstStyle/>
          <a:p>
            <a:pPr marL="3175" indent="-3175">
              <a:lnSpc>
                <a:spcPct val="100000"/>
              </a:lnSpc>
              <a:spcBef>
                <a:spcPct val="20000"/>
              </a:spcBef>
              <a:buClr>
                <a:schemeClr val="folHlink"/>
              </a:buClr>
              <a:buSzPct val="75000"/>
              <a:buFont typeface="Wingdings" pitchFamily="2" charset="2"/>
              <a:buNone/>
            </a:pPr>
            <a:r>
              <a:rPr lang="en-US" altLang="zh-CN" sz="2000">
                <a:solidFill>
                  <a:schemeClr val="tx1"/>
                </a:solidFill>
                <a:latin typeface="Times New Roman" pitchFamily="18" charset="0"/>
              </a:rPr>
              <a:t>—</a:t>
            </a:r>
            <a:r>
              <a:rPr lang="en-US" altLang="zh-CN" sz="2000">
                <a:solidFill>
                  <a:schemeClr val="tx1"/>
                </a:solidFill>
                <a:latin typeface="Tahoma" pitchFamily="34" charset="0"/>
              </a:rPr>
              <a:t> </a:t>
            </a:r>
            <a:r>
              <a:rPr lang="zh-CN" altLang="en-US" sz="2000">
                <a:solidFill>
                  <a:schemeClr val="tx1"/>
                </a:solidFill>
                <a:latin typeface="Tahoma" pitchFamily="34" charset="0"/>
              </a:rPr>
              <a:t>转子直流回路的时间常数；</a:t>
            </a:r>
          </a:p>
          <a:p>
            <a:pPr marL="3175" indent="-3175">
              <a:lnSpc>
                <a:spcPct val="100000"/>
              </a:lnSpc>
              <a:spcBef>
                <a:spcPct val="20000"/>
              </a:spcBef>
              <a:buClr>
                <a:schemeClr val="folHlink"/>
              </a:buClr>
              <a:buSzPct val="75000"/>
              <a:buFont typeface="Wingdings" pitchFamily="2" charset="2"/>
              <a:buNone/>
            </a:pPr>
            <a:endParaRPr lang="zh-CN" altLang="en-US" sz="2000">
              <a:solidFill>
                <a:schemeClr val="tx1"/>
              </a:solidFill>
              <a:latin typeface="Tahoma" pitchFamily="34" charset="0"/>
            </a:endParaRPr>
          </a:p>
          <a:p>
            <a:pPr marL="3175" indent="-3175">
              <a:lnSpc>
                <a:spcPct val="100000"/>
              </a:lnSpc>
              <a:spcBef>
                <a:spcPct val="20000"/>
              </a:spcBef>
              <a:buClr>
                <a:schemeClr val="folHlink"/>
              </a:buClr>
              <a:buSzPct val="75000"/>
              <a:buFont typeface="Wingdings" pitchFamily="2" charset="2"/>
              <a:buNone/>
            </a:pPr>
            <a:r>
              <a:rPr lang="en-US" altLang="zh-CN" sz="2000">
                <a:solidFill>
                  <a:schemeClr val="tx1"/>
                </a:solidFill>
                <a:latin typeface="Times New Roman" pitchFamily="18" charset="0"/>
              </a:rPr>
              <a:t>—</a:t>
            </a:r>
            <a:r>
              <a:rPr lang="en-US" altLang="zh-CN" sz="2000">
                <a:solidFill>
                  <a:schemeClr val="tx1"/>
                </a:solidFill>
                <a:latin typeface="Tahoma" pitchFamily="34" charset="0"/>
              </a:rPr>
              <a:t> </a:t>
            </a:r>
            <a:r>
              <a:rPr lang="zh-CN" altLang="en-US" sz="2000">
                <a:solidFill>
                  <a:schemeClr val="tx1"/>
                </a:solidFill>
                <a:latin typeface="Tahoma" pitchFamily="34" charset="0"/>
              </a:rPr>
              <a:t>转子直流回路的放大系数。</a:t>
            </a:r>
          </a:p>
        </p:txBody>
      </p:sp>
      <p:sp>
        <p:nvSpPr>
          <p:cNvPr id="74759" name="Text Box 9"/>
          <p:cNvSpPr txBox="1">
            <a:spLocks noChangeArrowheads="1"/>
          </p:cNvSpPr>
          <p:nvPr/>
        </p:nvSpPr>
        <p:spPr bwMode="auto">
          <a:xfrm>
            <a:off x="2008188" y="3624263"/>
            <a:ext cx="692150" cy="396875"/>
          </a:xfrm>
          <a:prstGeom prst="rect">
            <a:avLst/>
          </a:prstGeom>
          <a:noFill/>
          <a:ln w="9525">
            <a:noFill/>
            <a:miter lim="800000"/>
            <a:headEnd/>
            <a:tailEnd/>
          </a:ln>
        </p:spPr>
        <p:txBody>
          <a:bodyPr wrap="none">
            <a:spAutoFit/>
          </a:bodyPr>
          <a:lstStyle/>
          <a:p>
            <a:pPr marL="3175" indent="-3175" algn="ctr">
              <a:lnSpc>
                <a:spcPct val="100000"/>
              </a:lnSpc>
              <a:spcBef>
                <a:spcPct val="20000"/>
              </a:spcBef>
              <a:buClr>
                <a:schemeClr val="folHlink"/>
              </a:buClr>
              <a:buSzPct val="75000"/>
              <a:buFont typeface="Wingdings" pitchFamily="2" charset="2"/>
              <a:buNone/>
            </a:pPr>
            <a:r>
              <a:rPr lang="zh-CN" altLang="en-US" sz="2000">
                <a:solidFill>
                  <a:schemeClr val="tx1"/>
                </a:solidFill>
                <a:latin typeface="Tahoma" pitchFamily="34" charset="0"/>
              </a:rPr>
              <a:t>式中</a:t>
            </a:r>
          </a:p>
        </p:txBody>
      </p:sp>
      <p:sp>
        <p:nvSpPr>
          <p:cNvPr id="74760" name="Rectangle 10"/>
          <p:cNvSpPr>
            <a:spLocks noChangeArrowheads="1"/>
          </p:cNvSpPr>
          <p:nvPr/>
        </p:nvSpPr>
        <p:spPr bwMode="auto">
          <a:xfrm>
            <a:off x="1722438" y="1673225"/>
            <a:ext cx="3670300" cy="592138"/>
          </a:xfrm>
          <a:prstGeom prst="rect">
            <a:avLst/>
          </a:prstGeom>
          <a:noFill/>
          <a:ln w="9525">
            <a:noFill/>
            <a:miter lim="800000"/>
            <a:headEnd/>
            <a:tailEnd/>
          </a:ln>
        </p:spPr>
        <p:txBody>
          <a:bodyPr lIns="0" tIns="0" bIns="0" anchor="ctr"/>
          <a:lstStyle/>
          <a:p>
            <a:pPr>
              <a:buFont typeface="Arial" pitchFamily="34" charset="0"/>
              <a:buChar char="•"/>
            </a:pPr>
            <a:r>
              <a:rPr lang="zh-CN" altLang="en-US" sz="2000">
                <a:solidFill>
                  <a:schemeClr val="tx1"/>
                </a:solidFill>
                <a:latin typeface="Times New Roman" pitchFamily="18" charset="0"/>
              </a:rPr>
              <a:t> 转子直流回路的动态结构图</a:t>
            </a:r>
            <a:r>
              <a:rPr lang="zh-CN" altLang="en-US" sz="2000">
                <a:solidFill>
                  <a:schemeClr val="tx1"/>
                </a:solidFill>
              </a:rPr>
              <a:t> </a:t>
            </a:r>
          </a:p>
        </p:txBody>
      </p:sp>
      <p:sp>
        <p:nvSpPr>
          <p:cNvPr id="663563" name="Rectangle 11"/>
          <p:cNvSpPr>
            <a:spLocks noChangeArrowheads="1"/>
          </p:cNvSpPr>
          <p:nvPr/>
        </p:nvSpPr>
        <p:spPr bwMode="auto">
          <a:xfrm>
            <a:off x="2801938" y="6486525"/>
            <a:ext cx="5491162" cy="287338"/>
          </a:xfrm>
          <a:prstGeom prst="rect">
            <a:avLst/>
          </a:prstGeom>
          <a:noFill/>
          <a:ln w="9525">
            <a:noFill/>
            <a:miter lim="800000"/>
            <a:headEnd/>
            <a:tailEnd/>
          </a:ln>
        </p:spPr>
        <p:txBody>
          <a:bodyPr lIns="0" tIns="0" rIns="90000" bIns="0"/>
          <a:lstStyle/>
          <a:p>
            <a:pPr algn="ctr">
              <a:buClr>
                <a:srgbClr val="FF9933"/>
              </a:buClr>
              <a:buFont typeface="Wingdings" pitchFamily="2" charset="2"/>
              <a:buNone/>
            </a:pPr>
            <a:r>
              <a:rPr lang="zh-CN" altLang="en-US" sz="2000">
                <a:solidFill>
                  <a:schemeClr val="hlink"/>
                </a:solidFill>
                <a:latin typeface="Times New Roman" pitchFamily="18" charset="0"/>
              </a:rPr>
              <a:t>图</a:t>
            </a:r>
            <a:r>
              <a:rPr lang="en-US" altLang="zh-CN" sz="2000">
                <a:solidFill>
                  <a:schemeClr val="hlink"/>
                </a:solidFill>
                <a:latin typeface="Times New Roman" pitchFamily="18" charset="0"/>
              </a:rPr>
              <a:t>   </a:t>
            </a:r>
            <a:r>
              <a:rPr lang="zh-CN" altLang="en-US" sz="2000">
                <a:solidFill>
                  <a:schemeClr val="hlink"/>
                </a:solidFill>
                <a:latin typeface="Times New Roman" pitchFamily="18" charset="0"/>
              </a:rPr>
              <a:t>转子直流回路动态结构图 </a:t>
            </a:r>
          </a:p>
        </p:txBody>
      </p:sp>
      <p:pic>
        <p:nvPicPr>
          <p:cNvPr id="663564" name="Picture 12" descr="7z18"/>
          <p:cNvPicPr>
            <a:picLocks noChangeAspect="1" noChangeArrowheads="1"/>
          </p:cNvPicPr>
          <p:nvPr/>
        </p:nvPicPr>
        <p:blipFill>
          <a:blip r:embed="rId6" cstate="print"/>
          <a:srcRect/>
          <a:stretch>
            <a:fillRect/>
          </a:stretch>
        </p:blipFill>
        <p:spPr bwMode="auto">
          <a:xfrm>
            <a:off x="4629150" y="4697413"/>
            <a:ext cx="4232275" cy="1701800"/>
          </a:xfrm>
          <a:prstGeom prst="rect">
            <a:avLst/>
          </a:prstGeom>
          <a:noFill/>
          <a:ln w="9525">
            <a:noFill/>
            <a:miter lim="800000"/>
            <a:headEnd/>
            <a:tailEnd/>
          </a:ln>
        </p:spPr>
      </p:pic>
      <p:sp>
        <p:nvSpPr>
          <p:cNvPr id="74763" name="Text Box 46"/>
          <p:cNvSpPr txBox="1">
            <a:spLocks noChangeArrowheads="1"/>
          </p:cNvSpPr>
          <p:nvPr/>
        </p:nvSpPr>
        <p:spPr bwMode="auto">
          <a:xfrm>
            <a:off x="0" y="3575050"/>
            <a:ext cx="1670050"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7" action="ppaction://hlinksldjump"/>
              </a:rPr>
              <a:t>8.3</a:t>
            </a:r>
            <a:r>
              <a:rPr lang="zh-CN" altLang="zh-CN" sz="1600">
                <a:solidFill>
                  <a:schemeClr val="tx1"/>
                </a:solidFill>
                <a:hlinkClick r:id="rId7" action="ppaction://hlinksldjump"/>
              </a:rPr>
              <a:t>绕线转子异步电机转子变频串级调速系统</a:t>
            </a:r>
            <a:endParaRPr lang="zh-CN" altLang="en-US" sz="1600">
              <a:solidFill>
                <a:schemeClr val="tx1"/>
              </a:solidFill>
              <a:latin typeface="Times New Roman" pitchFamily="18" charset="0"/>
            </a:endParaRPr>
          </a:p>
        </p:txBody>
      </p:sp>
      <p:sp>
        <p:nvSpPr>
          <p:cNvPr id="74764"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8" action="ppaction://hlinksldjump"/>
              </a:rPr>
              <a:t>8.2</a:t>
            </a:r>
            <a:r>
              <a:rPr lang="zh-CN" altLang="zh-CN" sz="1600">
                <a:solidFill>
                  <a:schemeClr val="tx1"/>
                </a:solidFill>
                <a:hlinkClick r:id="rId8"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74765"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9" action="ppaction://hlinksldjump"/>
              </a:rPr>
              <a:t>8.1</a:t>
            </a:r>
            <a:r>
              <a:rPr lang="zh-CN" altLang="zh-CN" sz="1600">
                <a:solidFill>
                  <a:schemeClr val="tx1"/>
                </a:solidFill>
                <a:latin typeface="宋体" pitchFamily="2" charset="-122"/>
                <a:hlinkClick r:id="rId9" action="ppaction://hlinksldjump"/>
              </a:rPr>
              <a:t>绕线转子异步电机转子变频控制原理</a:t>
            </a:r>
            <a:endParaRPr lang="zh-CN" altLang="en-US" sz="1600">
              <a:solidFill>
                <a:schemeClr val="tx1"/>
              </a:solidFill>
              <a:latin typeface="宋体" pitchFamily="2" charset="-122"/>
            </a:endParaRPr>
          </a:p>
        </p:txBody>
      </p:sp>
      <p:sp>
        <p:nvSpPr>
          <p:cNvPr id="74766"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10" action="ppaction://hlinksldjump"/>
              </a:rPr>
              <a:t>8.4</a:t>
            </a:r>
            <a:r>
              <a:rPr lang="zh-CN" altLang="zh-CN" sz="1600">
                <a:solidFill>
                  <a:schemeClr val="tx1"/>
                </a:solidFill>
                <a:hlinkClick r:id="rId10"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63564"/>
                                        </p:tgtEl>
                                        <p:attrNameLst>
                                          <p:attrName>style.visibility</p:attrName>
                                        </p:attrNameLst>
                                      </p:cBhvr>
                                      <p:to>
                                        <p:strVal val="visible"/>
                                      </p:to>
                                    </p:set>
                                    <p:animEffect transition="in" filter="checkerboard(across)">
                                      <p:cBhvr>
                                        <p:cTn id="7" dur="500"/>
                                        <p:tgtEl>
                                          <p:spTgt spid="663564"/>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663563">
                                            <p:txEl>
                                              <p:pRg st="0" end="0"/>
                                            </p:txEl>
                                          </p:spTgt>
                                        </p:tgtEl>
                                        <p:attrNameLst>
                                          <p:attrName>style.visibility</p:attrName>
                                        </p:attrNameLst>
                                      </p:cBhvr>
                                      <p:to>
                                        <p:strVal val="visible"/>
                                      </p:to>
                                    </p:set>
                                    <p:anim calcmode="lin" valueType="num">
                                      <p:cBhvr additive="base">
                                        <p:cTn id="11" dur="500" fill="hold"/>
                                        <p:tgtEl>
                                          <p:spTgt spid="66356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6356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56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body" sz="half" idx="1"/>
          </p:nvPr>
        </p:nvSpPr>
        <p:spPr>
          <a:xfrm>
            <a:off x="1695450" y="1330325"/>
            <a:ext cx="5819775" cy="576263"/>
          </a:xfrm>
        </p:spPr>
        <p:txBody>
          <a:bodyPr/>
          <a:lstStyle/>
          <a:p>
            <a:pPr eaLnBrk="1" hangingPunct="1"/>
            <a:r>
              <a:rPr lang="zh-CN" altLang="en-US" smtClean="0">
                <a:latin typeface="Times New Roman" pitchFamily="18" charset="0"/>
                <a:ea typeface="宋体" pitchFamily="2" charset="-122"/>
              </a:rPr>
              <a:t>将电力拖动系统的运动方程式：</a:t>
            </a:r>
          </a:p>
        </p:txBody>
      </p:sp>
      <p:graphicFrame>
        <p:nvGraphicFramePr>
          <p:cNvPr id="75778" name="Object 3"/>
          <p:cNvGraphicFramePr>
            <a:graphicFrameLocks/>
          </p:cNvGraphicFramePr>
          <p:nvPr/>
        </p:nvGraphicFramePr>
        <p:xfrm>
          <a:off x="3170238" y="1552575"/>
          <a:ext cx="2930525" cy="1050925"/>
        </p:xfrm>
        <a:graphic>
          <a:graphicData uri="http://schemas.openxmlformats.org/presentationml/2006/ole">
            <p:oleObj spid="_x0000_s75778" r:id="rId3" imgW="1168907" imgH="419282" progId="">
              <p:embed/>
            </p:oleObj>
          </a:graphicData>
        </a:graphic>
      </p:graphicFrame>
      <p:graphicFrame>
        <p:nvGraphicFramePr>
          <p:cNvPr id="75779" name="Object 4"/>
          <p:cNvGraphicFramePr>
            <a:graphicFrameLocks noGrp="1"/>
          </p:cNvGraphicFramePr>
          <p:nvPr>
            <p:ph sz="half" idx="2"/>
          </p:nvPr>
        </p:nvGraphicFramePr>
        <p:xfrm>
          <a:off x="3200400" y="2679700"/>
          <a:ext cx="4003675" cy="1171575"/>
        </p:xfrm>
        <a:graphic>
          <a:graphicData uri="http://schemas.openxmlformats.org/presentationml/2006/ole">
            <p:oleObj spid="_x0000_s75779" r:id="rId4" imgW="1473200" imgH="419100" progId="">
              <p:embed/>
            </p:oleObj>
          </a:graphicData>
        </a:graphic>
      </p:graphicFrame>
      <p:sp>
        <p:nvSpPr>
          <p:cNvPr id="75780" name="Text Box 5"/>
          <p:cNvSpPr txBox="1">
            <a:spLocks noChangeArrowheads="1"/>
          </p:cNvSpPr>
          <p:nvPr/>
        </p:nvSpPr>
        <p:spPr bwMode="auto">
          <a:xfrm>
            <a:off x="1800225" y="3074988"/>
            <a:ext cx="946150" cy="398462"/>
          </a:xfrm>
          <a:prstGeom prst="rect">
            <a:avLst/>
          </a:prstGeom>
          <a:noFill/>
          <a:ln w="9525">
            <a:noFill/>
            <a:miter lim="800000"/>
            <a:headEnd/>
            <a:tailEnd/>
          </a:ln>
        </p:spPr>
        <p:txBody>
          <a:bodyPr wrap="none">
            <a:spAutoFit/>
          </a:bodyPr>
          <a:lstStyle/>
          <a:p>
            <a:pPr marL="3175" indent="-3175" algn="ctr">
              <a:lnSpc>
                <a:spcPct val="100000"/>
              </a:lnSpc>
              <a:spcBef>
                <a:spcPct val="20000"/>
              </a:spcBef>
              <a:buClr>
                <a:schemeClr val="folHlink"/>
              </a:buClr>
              <a:buSzPct val="75000"/>
              <a:buFont typeface="Wingdings" pitchFamily="2" charset="2"/>
              <a:buNone/>
            </a:pPr>
            <a:r>
              <a:rPr lang="zh-CN" altLang="en-US" sz="2000">
                <a:solidFill>
                  <a:schemeClr val="tx1"/>
                </a:solidFill>
                <a:latin typeface="Tahoma" pitchFamily="34" charset="0"/>
              </a:rPr>
              <a:t>或写成</a:t>
            </a:r>
          </a:p>
        </p:txBody>
      </p:sp>
      <p:sp>
        <p:nvSpPr>
          <p:cNvPr id="75781" name="Text Box 6"/>
          <p:cNvSpPr txBox="1">
            <a:spLocks noChangeArrowheads="1"/>
          </p:cNvSpPr>
          <p:nvPr/>
        </p:nvSpPr>
        <p:spPr bwMode="auto">
          <a:xfrm>
            <a:off x="1857375" y="3892550"/>
            <a:ext cx="5949950" cy="396875"/>
          </a:xfrm>
          <a:prstGeom prst="rect">
            <a:avLst/>
          </a:prstGeom>
          <a:noFill/>
          <a:ln w="9525">
            <a:noFill/>
            <a:miter lim="800000"/>
            <a:headEnd/>
            <a:tailEnd/>
          </a:ln>
        </p:spPr>
        <p:txBody>
          <a:bodyPr>
            <a:spAutoFit/>
          </a:bodyPr>
          <a:lstStyle/>
          <a:p>
            <a:pPr marL="3175" indent="-3175">
              <a:lnSpc>
                <a:spcPct val="100000"/>
              </a:lnSpc>
              <a:spcBef>
                <a:spcPct val="20000"/>
              </a:spcBef>
              <a:buClr>
                <a:schemeClr val="folHlink"/>
              </a:buClr>
              <a:buSzPct val="75000"/>
              <a:buFont typeface="Wingdings" pitchFamily="2" charset="2"/>
              <a:buNone/>
            </a:pPr>
            <a:r>
              <a:rPr lang="zh-CN" altLang="en-US" sz="2000">
                <a:solidFill>
                  <a:schemeClr val="tx1"/>
                </a:solidFill>
                <a:latin typeface="Times New Roman" pitchFamily="18" charset="0"/>
              </a:rPr>
              <a:t>式中  </a:t>
            </a:r>
            <a:r>
              <a:rPr lang="en-US" altLang="zh-CN" sz="2000" i="1">
                <a:solidFill>
                  <a:schemeClr val="tx1"/>
                </a:solidFill>
                <a:latin typeface="Times New Roman" pitchFamily="18" charset="0"/>
              </a:rPr>
              <a:t>I</a:t>
            </a:r>
            <a:r>
              <a:rPr lang="en-US" altLang="zh-CN" sz="2000" baseline="-25000">
                <a:solidFill>
                  <a:schemeClr val="tx1"/>
                </a:solidFill>
                <a:latin typeface="Times New Roman" pitchFamily="18" charset="0"/>
              </a:rPr>
              <a:t>L</a:t>
            </a:r>
            <a:r>
              <a:rPr lang="en-US" altLang="zh-CN" sz="2000">
                <a:solidFill>
                  <a:schemeClr val="tx1"/>
                </a:solidFill>
                <a:latin typeface="Times New Roman" pitchFamily="18" charset="0"/>
              </a:rPr>
              <a:t> —</a:t>
            </a:r>
            <a:r>
              <a:rPr lang="zh-CN" altLang="en-US" sz="2000">
                <a:solidFill>
                  <a:schemeClr val="tx1"/>
                </a:solidFill>
                <a:latin typeface="Times New Roman" pitchFamily="18" charset="0"/>
              </a:rPr>
              <a:t>负载转矩 </a:t>
            </a:r>
            <a:r>
              <a:rPr lang="en-US" altLang="zh-CN" sz="2000" i="1">
                <a:solidFill>
                  <a:schemeClr val="tx1"/>
                </a:solidFill>
                <a:latin typeface="Times New Roman" pitchFamily="18" charset="0"/>
              </a:rPr>
              <a:t>T</a:t>
            </a:r>
            <a:r>
              <a:rPr lang="en-US" altLang="zh-CN" sz="2000" baseline="-25000">
                <a:solidFill>
                  <a:schemeClr val="tx1"/>
                </a:solidFill>
                <a:latin typeface="Times New Roman" pitchFamily="18" charset="0"/>
              </a:rPr>
              <a:t>L</a:t>
            </a:r>
            <a:r>
              <a:rPr lang="en-US" altLang="zh-CN" sz="2000" i="1" baseline="-25000">
                <a:solidFill>
                  <a:schemeClr val="tx1"/>
                </a:solidFill>
                <a:latin typeface="Times New Roman" pitchFamily="18" charset="0"/>
              </a:rPr>
              <a:t> </a:t>
            </a:r>
            <a:r>
              <a:rPr lang="zh-CN" altLang="en-US" sz="2000">
                <a:solidFill>
                  <a:schemeClr val="tx1"/>
                </a:solidFill>
                <a:latin typeface="Times New Roman" pitchFamily="18" charset="0"/>
              </a:rPr>
              <a:t>所对应的等效直流电流。</a:t>
            </a:r>
          </a:p>
        </p:txBody>
      </p:sp>
      <p:sp>
        <p:nvSpPr>
          <p:cNvPr id="75782" name="Rectangle 7"/>
          <p:cNvSpPr>
            <a:spLocks noGrp="1" noChangeArrowheads="1"/>
          </p:cNvSpPr>
          <p:nvPr>
            <p:ph type="title"/>
          </p:nvPr>
        </p:nvSpPr>
        <p:spPr>
          <a:xfrm>
            <a:off x="1765300" y="963613"/>
            <a:ext cx="4505325" cy="274637"/>
          </a:xfrm>
        </p:spPr>
        <p:txBody>
          <a:bodyPr anchor="b">
            <a:spAutoFit/>
          </a:bodyPr>
          <a:lstStyle/>
          <a:p>
            <a:pPr eaLnBrk="1" hangingPunct="1"/>
            <a:r>
              <a:rPr lang="en-US" altLang="zh-CN" sz="2000" smtClean="0">
                <a:latin typeface="Times New Roman" pitchFamily="18" charset="0"/>
                <a:ea typeface="宋体" pitchFamily="2" charset="-122"/>
              </a:rPr>
              <a:t>2</a:t>
            </a:r>
            <a:r>
              <a:rPr lang="zh-CN" altLang="en-US" sz="2000" smtClean="0">
                <a:latin typeface="Times New Roman" pitchFamily="18" charset="0"/>
                <a:ea typeface="宋体" pitchFamily="2" charset="-122"/>
              </a:rPr>
              <a:t>．异步电动机的传递函数</a:t>
            </a:r>
            <a:r>
              <a:rPr lang="zh-CN" altLang="en-US" sz="2000" smtClean="0">
                <a:ea typeface="宋体" pitchFamily="2" charset="-122"/>
              </a:rPr>
              <a:t> </a:t>
            </a:r>
          </a:p>
        </p:txBody>
      </p:sp>
      <p:sp>
        <p:nvSpPr>
          <p:cNvPr id="75783" name="Rectangle 8"/>
          <p:cNvSpPr>
            <a:spLocks noChangeArrowheads="1"/>
          </p:cNvSpPr>
          <p:nvPr/>
        </p:nvSpPr>
        <p:spPr bwMode="auto">
          <a:xfrm>
            <a:off x="1677988" y="4327525"/>
            <a:ext cx="5307012" cy="606425"/>
          </a:xfrm>
          <a:prstGeom prst="rect">
            <a:avLst/>
          </a:prstGeom>
          <a:noFill/>
          <a:ln w="9525">
            <a:noFill/>
            <a:miter lim="800000"/>
            <a:headEnd/>
            <a:tailEnd/>
          </a:ln>
        </p:spPr>
        <p:txBody>
          <a:bodyPr lIns="0" tIns="0" rIns="90000" bIns="0"/>
          <a:lstStyle/>
          <a:p>
            <a:pPr>
              <a:lnSpc>
                <a:spcPct val="100000"/>
              </a:lnSpc>
              <a:buClr>
                <a:srgbClr val="FF9933"/>
              </a:buClr>
              <a:buFont typeface="Wingdings" pitchFamily="2" charset="2"/>
              <a:buNone/>
            </a:pPr>
            <a:r>
              <a:rPr lang="zh-CN" altLang="en-US" sz="2000">
                <a:solidFill>
                  <a:schemeClr val="tx1"/>
                </a:solidFill>
                <a:latin typeface="Times New Roman" pitchFamily="18" charset="0"/>
              </a:rPr>
              <a:t>带入异步电动机的电磁转矩方程：</a:t>
            </a:r>
          </a:p>
        </p:txBody>
      </p:sp>
      <p:graphicFrame>
        <p:nvGraphicFramePr>
          <p:cNvPr id="75784" name="Object 9"/>
          <p:cNvGraphicFramePr>
            <a:graphicFrameLocks/>
          </p:cNvGraphicFramePr>
          <p:nvPr/>
        </p:nvGraphicFramePr>
        <p:xfrm>
          <a:off x="1814513" y="4759325"/>
          <a:ext cx="4900612" cy="1016000"/>
        </p:xfrm>
        <a:graphic>
          <a:graphicData uri="http://schemas.openxmlformats.org/presentationml/2006/ole">
            <p:oleObj spid="_x0000_s75784" r:id="rId5" imgW="2094591" imgH="431613" progId="">
              <p:embed/>
            </p:oleObj>
          </a:graphicData>
        </a:graphic>
      </p:graphicFrame>
      <p:sp>
        <p:nvSpPr>
          <p:cNvPr id="75785" name="Rectangle 10"/>
          <p:cNvSpPr>
            <a:spLocks noChangeArrowheads="1"/>
          </p:cNvSpPr>
          <p:nvPr/>
        </p:nvSpPr>
        <p:spPr bwMode="auto">
          <a:xfrm>
            <a:off x="1674813" y="5799138"/>
            <a:ext cx="5654675" cy="498475"/>
          </a:xfrm>
          <a:prstGeom prst="rect">
            <a:avLst/>
          </a:prstGeom>
          <a:noFill/>
          <a:ln w="9525">
            <a:noFill/>
            <a:miter lim="800000"/>
            <a:headEnd/>
            <a:tailEnd/>
          </a:ln>
        </p:spPr>
        <p:txBody>
          <a:bodyPr/>
          <a:lstStyle/>
          <a:p>
            <a:pPr>
              <a:lnSpc>
                <a:spcPct val="100000"/>
              </a:lnSpc>
              <a:buClr>
                <a:srgbClr val="FF9933"/>
              </a:buClr>
              <a:buFont typeface="Wingdings" pitchFamily="2" charset="2"/>
              <a:buNone/>
            </a:pPr>
            <a:r>
              <a:rPr lang="zh-CN" altLang="en-US" sz="2000">
                <a:solidFill>
                  <a:schemeClr val="tx1"/>
                </a:solidFill>
                <a:latin typeface="Times New Roman" pitchFamily="18" charset="0"/>
              </a:rPr>
              <a:t>可推得异步电动机在串级调速时的传递函数为：</a:t>
            </a:r>
          </a:p>
        </p:txBody>
      </p:sp>
      <p:sp>
        <p:nvSpPr>
          <p:cNvPr id="75786" name="Text Box 46"/>
          <p:cNvSpPr txBox="1">
            <a:spLocks noChangeArrowheads="1"/>
          </p:cNvSpPr>
          <p:nvPr/>
        </p:nvSpPr>
        <p:spPr bwMode="auto">
          <a:xfrm>
            <a:off x="0" y="3575050"/>
            <a:ext cx="1670050"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6" action="ppaction://hlinksldjump"/>
              </a:rPr>
              <a:t>8.3</a:t>
            </a:r>
            <a:r>
              <a:rPr lang="zh-CN" altLang="zh-CN" sz="1600">
                <a:solidFill>
                  <a:schemeClr val="tx1"/>
                </a:solidFill>
                <a:hlinkClick r:id="rId6" action="ppaction://hlinksldjump"/>
              </a:rPr>
              <a:t>绕线转子异步电机转子变频串级调速系统</a:t>
            </a:r>
            <a:endParaRPr lang="zh-CN" altLang="en-US" sz="1600">
              <a:solidFill>
                <a:schemeClr val="tx1"/>
              </a:solidFill>
              <a:latin typeface="Times New Roman" pitchFamily="18" charset="0"/>
            </a:endParaRPr>
          </a:p>
        </p:txBody>
      </p:sp>
      <p:sp>
        <p:nvSpPr>
          <p:cNvPr id="75787"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7" action="ppaction://hlinksldjump"/>
              </a:rPr>
              <a:t>8.2</a:t>
            </a:r>
            <a:r>
              <a:rPr lang="zh-CN" altLang="zh-CN" sz="1600">
                <a:solidFill>
                  <a:schemeClr val="tx1"/>
                </a:solidFill>
                <a:hlinkClick r:id="rId7"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75788"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8" action="ppaction://hlinksldjump"/>
              </a:rPr>
              <a:t>8.1</a:t>
            </a:r>
            <a:r>
              <a:rPr lang="zh-CN" altLang="zh-CN" sz="1600">
                <a:solidFill>
                  <a:schemeClr val="tx1"/>
                </a:solidFill>
                <a:latin typeface="宋体" pitchFamily="2" charset="-122"/>
                <a:hlinkClick r:id="rId8" action="ppaction://hlinksldjump"/>
              </a:rPr>
              <a:t>绕线转子异步电机转子变频控制原理</a:t>
            </a:r>
            <a:endParaRPr lang="zh-CN" altLang="en-US" sz="1600">
              <a:solidFill>
                <a:schemeClr val="tx1"/>
              </a:solidFill>
              <a:latin typeface="宋体" pitchFamily="2" charset="-122"/>
            </a:endParaRPr>
          </a:p>
        </p:txBody>
      </p:sp>
      <p:sp>
        <p:nvSpPr>
          <p:cNvPr id="75789"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9" action="ppaction://hlinksldjump"/>
              </a:rPr>
              <a:t>8.4</a:t>
            </a:r>
            <a:r>
              <a:rPr lang="zh-CN" altLang="zh-CN" sz="1600">
                <a:solidFill>
                  <a:schemeClr val="tx1"/>
                </a:solidFill>
                <a:hlinkClick r:id="rId9"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a:xfrm>
            <a:off x="1766888" y="862013"/>
            <a:ext cx="6870700" cy="639762"/>
          </a:xfrm>
        </p:spPr>
        <p:txBody>
          <a:bodyPr/>
          <a:lstStyle/>
          <a:p>
            <a:pPr eaLnBrk="1" hangingPunct="1">
              <a:buFontTx/>
              <a:buChar char="•"/>
            </a:pPr>
            <a:r>
              <a:rPr lang="zh-CN" altLang="en-US" sz="2000" smtClean="0">
                <a:latin typeface="Times New Roman" pitchFamily="18" charset="0"/>
                <a:ea typeface="宋体" pitchFamily="2" charset="-122"/>
              </a:rPr>
              <a:t> 串级调速时的传递函数</a:t>
            </a:r>
          </a:p>
        </p:txBody>
      </p:sp>
      <p:graphicFrame>
        <p:nvGraphicFramePr>
          <p:cNvPr id="76802" name="Object 3"/>
          <p:cNvGraphicFramePr>
            <a:graphicFrameLocks/>
          </p:cNvGraphicFramePr>
          <p:nvPr/>
        </p:nvGraphicFramePr>
        <p:xfrm>
          <a:off x="2138363" y="1366838"/>
          <a:ext cx="5324475" cy="1487487"/>
        </p:xfrm>
        <a:graphic>
          <a:graphicData uri="http://schemas.openxmlformats.org/presentationml/2006/ole">
            <p:oleObj spid="_x0000_s76802" r:id="rId3" imgW="2272314" imgH="634725" progId="">
              <p:embed/>
            </p:oleObj>
          </a:graphicData>
        </a:graphic>
      </p:graphicFrame>
      <p:graphicFrame>
        <p:nvGraphicFramePr>
          <p:cNvPr id="76803" name="Object 5"/>
          <p:cNvGraphicFramePr>
            <a:graphicFrameLocks/>
          </p:cNvGraphicFramePr>
          <p:nvPr/>
        </p:nvGraphicFramePr>
        <p:xfrm>
          <a:off x="2717800" y="2930525"/>
          <a:ext cx="2247900" cy="1050925"/>
        </p:xfrm>
        <a:graphic>
          <a:graphicData uri="http://schemas.openxmlformats.org/presentationml/2006/ole">
            <p:oleObj spid="_x0000_s76803" r:id="rId4" imgW="978325" imgH="457399" progId="">
              <p:embed/>
            </p:oleObj>
          </a:graphicData>
        </a:graphic>
      </p:graphicFrame>
      <p:sp>
        <p:nvSpPr>
          <p:cNvPr id="76804" name="Text Box 7"/>
          <p:cNvSpPr txBox="1">
            <a:spLocks noChangeArrowheads="1"/>
          </p:cNvSpPr>
          <p:nvPr/>
        </p:nvSpPr>
        <p:spPr bwMode="auto">
          <a:xfrm>
            <a:off x="1933575" y="3246438"/>
            <a:ext cx="6548438" cy="366712"/>
          </a:xfrm>
          <a:prstGeom prst="rect">
            <a:avLst/>
          </a:prstGeom>
          <a:noFill/>
          <a:ln w="9525">
            <a:noFill/>
            <a:miter lim="800000"/>
            <a:headEnd/>
            <a:tailEnd/>
          </a:ln>
        </p:spPr>
        <p:txBody>
          <a:bodyPr>
            <a:spAutoFit/>
          </a:bodyPr>
          <a:lstStyle/>
          <a:p>
            <a:pPr marL="3175" indent="-3175">
              <a:spcBef>
                <a:spcPct val="20000"/>
              </a:spcBef>
              <a:buClr>
                <a:schemeClr val="folHlink"/>
              </a:buClr>
              <a:buSzPct val="75000"/>
              <a:buFont typeface="Wingdings" pitchFamily="2" charset="2"/>
              <a:buNone/>
            </a:pPr>
            <a:r>
              <a:rPr lang="zh-CN" altLang="en-US" sz="2000">
                <a:solidFill>
                  <a:schemeClr val="tx1"/>
                </a:solidFill>
                <a:latin typeface="Times New Roman" pitchFamily="18" charset="0"/>
              </a:rPr>
              <a:t>式中                                          </a:t>
            </a:r>
            <a:r>
              <a:rPr lang="en-US" altLang="zh-CN" sz="2000">
                <a:solidFill>
                  <a:schemeClr val="tx1"/>
                </a:solidFill>
                <a:latin typeface="Times New Roman" pitchFamily="18" charset="0"/>
              </a:rPr>
              <a:t>— </a:t>
            </a:r>
            <a:r>
              <a:rPr lang="zh-CN" altLang="en-US" sz="2000">
                <a:solidFill>
                  <a:schemeClr val="tx1"/>
                </a:solidFill>
                <a:latin typeface="Times New Roman" pitchFamily="18" charset="0"/>
              </a:rPr>
              <a:t>机电时间常数，</a:t>
            </a:r>
            <a:endParaRPr lang="zh-CN" altLang="en-US" sz="2000">
              <a:solidFill>
                <a:schemeClr val="tx1"/>
              </a:solidFill>
              <a:latin typeface="Tahoma" pitchFamily="34" charset="0"/>
            </a:endParaRPr>
          </a:p>
        </p:txBody>
      </p:sp>
      <p:sp>
        <p:nvSpPr>
          <p:cNvPr id="76805" name="Text Box 8"/>
          <p:cNvSpPr txBox="1">
            <a:spLocks noChangeArrowheads="1"/>
          </p:cNvSpPr>
          <p:nvPr/>
        </p:nvSpPr>
        <p:spPr bwMode="auto">
          <a:xfrm>
            <a:off x="1781175" y="3983038"/>
            <a:ext cx="7173913" cy="793750"/>
          </a:xfrm>
          <a:prstGeom prst="rect">
            <a:avLst/>
          </a:prstGeom>
          <a:noFill/>
          <a:ln w="9525">
            <a:noFill/>
            <a:miter lim="800000"/>
            <a:headEnd/>
            <a:tailEnd/>
          </a:ln>
        </p:spPr>
        <p:txBody>
          <a:bodyPr>
            <a:spAutoFit/>
          </a:bodyPr>
          <a:lstStyle/>
          <a:p>
            <a:pPr marL="3175" indent="-3175">
              <a:lnSpc>
                <a:spcPct val="115000"/>
              </a:lnSpc>
              <a:spcBef>
                <a:spcPct val="20000"/>
              </a:spcBef>
              <a:buClr>
                <a:schemeClr val="folHlink"/>
              </a:buClr>
              <a:buSzPct val="75000"/>
              <a:buFont typeface="Wingdings" pitchFamily="2" charset="2"/>
              <a:buNone/>
            </a:pPr>
            <a:r>
              <a:rPr lang="zh-CN" altLang="en-US" sz="2000" i="1">
                <a:solidFill>
                  <a:schemeClr val="tx1"/>
                </a:solidFill>
                <a:latin typeface="Times New Roman" pitchFamily="18" charset="0"/>
              </a:rPr>
              <a:t> </a:t>
            </a:r>
            <a:r>
              <a:rPr lang="en-US" altLang="zh-CN" sz="2000" i="1">
                <a:solidFill>
                  <a:schemeClr val="tx1"/>
                </a:solidFill>
                <a:latin typeface="Times New Roman" pitchFamily="18" charset="0"/>
              </a:rPr>
              <a:t>T</a:t>
            </a:r>
            <a:r>
              <a:rPr lang="en-US" altLang="zh-CN" sz="2000" baseline="-25000">
                <a:solidFill>
                  <a:schemeClr val="tx1"/>
                </a:solidFill>
                <a:latin typeface="Times New Roman" pitchFamily="18" charset="0"/>
              </a:rPr>
              <a:t>M </a:t>
            </a:r>
            <a:r>
              <a:rPr lang="zh-CN" altLang="en-US" sz="2000">
                <a:solidFill>
                  <a:schemeClr val="tx1"/>
                </a:solidFill>
                <a:latin typeface="Times New Roman" pitchFamily="18" charset="0"/>
              </a:rPr>
              <a:t>与 </a:t>
            </a:r>
            <a:r>
              <a:rPr lang="en-US" altLang="zh-CN" sz="2000" i="1">
                <a:solidFill>
                  <a:schemeClr val="tx1"/>
                </a:solidFill>
                <a:latin typeface="Times New Roman" pitchFamily="18" charset="0"/>
              </a:rPr>
              <a:t>R </a:t>
            </a:r>
            <a:r>
              <a:rPr lang="zh-CN" altLang="en-US" sz="2000">
                <a:solidFill>
                  <a:schemeClr val="tx1"/>
                </a:solidFill>
                <a:latin typeface="Times New Roman" pitchFamily="18" charset="0"/>
              </a:rPr>
              <a:t>、</a:t>
            </a:r>
            <a:r>
              <a:rPr lang="en-US" altLang="zh-CN" sz="2000" i="1">
                <a:solidFill>
                  <a:schemeClr val="tx1"/>
                </a:solidFill>
                <a:latin typeface="Times New Roman" pitchFamily="18" charset="0"/>
              </a:rPr>
              <a:t>C</a:t>
            </a:r>
            <a:r>
              <a:rPr lang="en-US" altLang="zh-CN" sz="2000" baseline="-25000">
                <a:solidFill>
                  <a:schemeClr val="tx1"/>
                </a:solidFill>
                <a:latin typeface="Times New Roman" pitchFamily="18" charset="0"/>
              </a:rPr>
              <a:t>E</a:t>
            </a:r>
            <a:r>
              <a:rPr lang="en-US" altLang="zh-CN" sz="2000" i="1" baseline="-25000">
                <a:solidFill>
                  <a:schemeClr val="tx1"/>
                </a:solidFill>
                <a:latin typeface="Times New Roman" pitchFamily="18" charset="0"/>
              </a:rPr>
              <a:t> </a:t>
            </a:r>
            <a:r>
              <a:rPr lang="zh-CN" altLang="en-US" sz="2000">
                <a:solidFill>
                  <a:schemeClr val="tx1"/>
                </a:solidFill>
                <a:latin typeface="Times New Roman" pitchFamily="18" charset="0"/>
              </a:rPr>
              <a:t>、</a:t>
            </a:r>
            <a:r>
              <a:rPr lang="en-US" altLang="zh-CN" sz="2000" i="1">
                <a:solidFill>
                  <a:schemeClr val="tx1"/>
                </a:solidFill>
                <a:latin typeface="Times New Roman" pitchFamily="18" charset="0"/>
              </a:rPr>
              <a:t>C</a:t>
            </a:r>
            <a:r>
              <a:rPr lang="en-US" altLang="zh-CN" sz="2000" baseline="-25000">
                <a:solidFill>
                  <a:schemeClr val="tx1"/>
                </a:solidFill>
                <a:latin typeface="Times New Roman" pitchFamily="18" charset="0"/>
              </a:rPr>
              <a:t>M</a:t>
            </a:r>
            <a:r>
              <a:rPr lang="en-US" altLang="zh-CN" sz="2000" i="1" baseline="-25000">
                <a:solidFill>
                  <a:schemeClr val="tx1"/>
                </a:solidFill>
                <a:latin typeface="Times New Roman" pitchFamily="18" charset="0"/>
              </a:rPr>
              <a:t> </a:t>
            </a:r>
            <a:r>
              <a:rPr lang="zh-CN" altLang="en-US" sz="2000">
                <a:solidFill>
                  <a:schemeClr val="tx1"/>
                </a:solidFill>
                <a:latin typeface="Times New Roman" pitchFamily="18" charset="0"/>
              </a:rPr>
              <a:t>都有关系，所以也不是常数，而是 </a:t>
            </a:r>
            <a:r>
              <a:rPr lang="en-US" altLang="zh-CN" sz="2000" i="1">
                <a:solidFill>
                  <a:schemeClr val="tx1"/>
                </a:solidFill>
                <a:latin typeface="Times New Roman" pitchFamily="18" charset="0"/>
              </a:rPr>
              <a:t>I</a:t>
            </a:r>
            <a:r>
              <a:rPr lang="en-US" altLang="zh-CN" sz="2000" baseline="-25000">
                <a:solidFill>
                  <a:schemeClr val="tx1"/>
                </a:solidFill>
                <a:latin typeface="Times New Roman" pitchFamily="18" charset="0"/>
              </a:rPr>
              <a:t>d</a:t>
            </a:r>
            <a:r>
              <a:rPr lang="en-US" altLang="zh-CN" sz="2000" i="1" baseline="-25000">
                <a:solidFill>
                  <a:schemeClr val="tx1"/>
                </a:solidFill>
                <a:latin typeface="Times New Roman" pitchFamily="18" charset="0"/>
              </a:rPr>
              <a:t> </a:t>
            </a:r>
            <a:r>
              <a:rPr lang="zh-CN" altLang="en-US" sz="2000">
                <a:solidFill>
                  <a:schemeClr val="tx1"/>
                </a:solidFill>
                <a:latin typeface="Times New Roman" pitchFamily="18" charset="0"/>
              </a:rPr>
              <a:t>和 </a:t>
            </a:r>
            <a:r>
              <a:rPr lang="en-US" altLang="zh-CN" sz="2000" i="1">
                <a:solidFill>
                  <a:schemeClr val="tx1"/>
                </a:solidFill>
                <a:latin typeface="Times New Roman" pitchFamily="18" charset="0"/>
              </a:rPr>
              <a:t>n </a:t>
            </a:r>
            <a:r>
              <a:rPr lang="zh-CN" altLang="en-US" sz="2000">
                <a:solidFill>
                  <a:schemeClr val="tx1"/>
                </a:solidFill>
                <a:latin typeface="Times New Roman" pitchFamily="18" charset="0"/>
              </a:rPr>
              <a:t>的函数。</a:t>
            </a:r>
            <a:endParaRPr lang="zh-CN" altLang="en-US" sz="2000">
              <a:solidFill>
                <a:schemeClr val="tx1"/>
              </a:solidFill>
              <a:latin typeface="Tahoma" pitchFamily="34" charset="0"/>
            </a:endParaRPr>
          </a:p>
        </p:txBody>
      </p:sp>
      <p:sp>
        <p:nvSpPr>
          <p:cNvPr id="76806" name="Text Box 46"/>
          <p:cNvSpPr txBox="1">
            <a:spLocks noChangeArrowheads="1"/>
          </p:cNvSpPr>
          <p:nvPr/>
        </p:nvSpPr>
        <p:spPr bwMode="auto">
          <a:xfrm>
            <a:off x="0" y="3575050"/>
            <a:ext cx="1670050"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5" action="ppaction://hlinksldjump"/>
              </a:rPr>
              <a:t>8.3</a:t>
            </a:r>
            <a:r>
              <a:rPr lang="zh-CN" altLang="zh-CN" sz="1600">
                <a:solidFill>
                  <a:schemeClr val="tx1"/>
                </a:solidFill>
                <a:hlinkClick r:id="rId5" action="ppaction://hlinksldjump"/>
              </a:rPr>
              <a:t>绕线转子异步电机转子变频串级调速系统</a:t>
            </a:r>
            <a:endParaRPr lang="zh-CN" altLang="en-US" sz="1600">
              <a:solidFill>
                <a:schemeClr val="tx1"/>
              </a:solidFill>
              <a:latin typeface="Times New Roman" pitchFamily="18" charset="0"/>
            </a:endParaRPr>
          </a:p>
        </p:txBody>
      </p:sp>
      <p:sp>
        <p:nvSpPr>
          <p:cNvPr id="76807"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6" action="ppaction://hlinksldjump"/>
              </a:rPr>
              <a:t>8.2</a:t>
            </a:r>
            <a:r>
              <a:rPr lang="zh-CN" altLang="zh-CN" sz="1600">
                <a:solidFill>
                  <a:schemeClr val="tx1"/>
                </a:solidFill>
                <a:hlinkClick r:id="rId6"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76808"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7" action="ppaction://hlinksldjump"/>
              </a:rPr>
              <a:t>8.1</a:t>
            </a:r>
            <a:r>
              <a:rPr lang="zh-CN" altLang="zh-CN" sz="1600">
                <a:solidFill>
                  <a:schemeClr val="tx1"/>
                </a:solidFill>
                <a:latin typeface="宋体" pitchFamily="2" charset="-122"/>
                <a:hlinkClick r:id="rId7" action="ppaction://hlinksldjump"/>
              </a:rPr>
              <a:t>绕线转子异步电机转子变频控制原理</a:t>
            </a:r>
            <a:endParaRPr lang="zh-CN" altLang="en-US" sz="1600">
              <a:solidFill>
                <a:schemeClr val="tx1"/>
              </a:solidFill>
              <a:latin typeface="宋体" pitchFamily="2" charset="-122"/>
            </a:endParaRPr>
          </a:p>
        </p:txBody>
      </p:sp>
      <p:sp>
        <p:nvSpPr>
          <p:cNvPr id="76809"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8" action="ppaction://hlinksldjump"/>
              </a:rPr>
              <a:t>8.4</a:t>
            </a:r>
            <a:r>
              <a:rPr lang="zh-CN" altLang="zh-CN" sz="1600">
                <a:solidFill>
                  <a:schemeClr val="tx1"/>
                </a:solidFill>
                <a:hlinkClick r:id="rId8"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4"/>
          <p:cNvSpPr>
            <a:spLocks noGrp="1" noChangeArrowheads="1"/>
          </p:cNvSpPr>
          <p:nvPr>
            <p:ph idx="1"/>
          </p:nvPr>
        </p:nvSpPr>
        <p:spPr>
          <a:xfrm>
            <a:off x="2714625" y="6556375"/>
            <a:ext cx="4868863" cy="301625"/>
          </a:xfrm>
        </p:spPr>
        <p:txBody>
          <a:bodyPr/>
          <a:lstStyle/>
          <a:p>
            <a:pPr algn="just" eaLnBrk="1" hangingPunct="1">
              <a:spcBef>
                <a:spcPct val="10000"/>
              </a:spcBef>
              <a:spcAft>
                <a:spcPct val="10000"/>
              </a:spcAft>
            </a:pPr>
            <a:r>
              <a:rPr lang="zh-CN" altLang="en-US" sz="1600" smtClean="0">
                <a:ea typeface="宋体" pitchFamily="2" charset="-122"/>
              </a:rPr>
              <a:t>图</a:t>
            </a:r>
            <a:r>
              <a:rPr lang="en-US" altLang="zh-CN" sz="1600" smtClean="0">
                <a:ea typeface="宋体" pitchFamily="2" charset="-122"/>
              </a:rPr>
              <a:t>8-1   </a:t>
            </a:r>
            <a:r>
              <a:rPr lang="zh-CN" altLang="en-US" sz="1600" smtClean="0">
                <a:ea typeface="宋体" pitchFamily="2" charset="-122"/>
              </a:rPr>
              <a:t>绕线型异步电动机转子附加电动势的原理图</a:t>
            </a:r>
          </a:p>
        </p:txBody>
      </p:sp>
      <p:pic>
        <p:nvPicPr>
          <p:cNvPr id="12290" name="Picture 5" descr="0701"/>
          <p:cNvPicPr>
            <a:picLocks noChangeAspect="1" noChangeArrowheads="1"/>
          </p:cNvPicPr>
          <p:nvPr/>
        </p:nvPicPr>
        <p:blipFill>
          <a:blip r:embed="rId2" cstate="print"/>
          <a:srcRect/>
          <a:stretch>
            <a:fillRect/>
          </a:stretch>
        </p:blipFill>
        <p:spPr bwMode="auto">
          <a:xfrm>
            <a:off x="3492500" y="3711575"/>
            <a:ext cx="2751138" cy="2767013"/>
          </a:xfrm>
          <a:prstGeom prst="rect">
            <a:avLst/>
          </a:prstGeom>
          <a:noFill/>
          <a:ln w="9525">
            <a:noFill/>
            <a:miter lim="800000"/>
            <a:headEnd/>
            <a:tailEnd/>
          </a:ln>
        </p:spPr>
      </p:pic>
      <p:sp>
        <p:nvSpPr>
          <p:cNvPr id="452621" name="AutoShape 13"/>
          <p:cNvSpPr>
            <a:spLocks noChangeArrowheads="1"/>
          </p:cNvSpPr>
          <p:nvPr/>
        </p:nvSpPr>
        <p:spPr bwMode="auto">
          <a:xfrm>
            <a:off x="6932613" y="5984875"/>
            <a:ext cx="755650" cy="252413"/>
          </a:xfrm>
          <a:prstGeom prst="leftRightArrow">
            <a:avLst>
              <a:gd name="adj1" fmla="val 50000"/>
              <a:gd name="adj2" fmla="val 59874"/>
            </a:avLst>
          </a:prstGeom>
          <a:noFill/>
          <a:ln w="21590">
            <a:solidFill>
              <a:schemeClr val="tx1"/>
            </a:solidFill>
            <a:miter lim="800000"/>
          </a:ln>
          <a:effectLst/>
        </p:spPr>
        <p:txBody>
          <a:bodyPr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452622" name="Rectangle 14"/>
          <p:cNvSpPr>
            <a:spLocks noChangeArrowheads="1"/>
          </p:cNvSpPr>
          <p:nvPr/>
        </p:nvSpPr>
        <p:spPr bwMode="auto">
          <a:xfrm>
            <a:off x="6826250" y="5576888"/>
            <a:ext cx="1439863" cy="365125"/>
          </a:xfrm>
          <a:prstGeom prst="rect">
            <a:avLst/>
          </a:prstGeom>
          <a:noFill/>
          <a:ln w="21590">
            <a:noFill/>
            <a:miter lim="800000"/>
          </a:ln>
          <a:effectLst/>
        </p:spPr>
        <p:txBody>
          <a:bodyPr wrap="none" anchor="ctr"/>
          <a:lstStyle/>
          <a:p>
            <a:pPr algn="ctr">
              <a:buFontTx/>
              <a:buNone/>
              <a:defRPr/>
            </a:pPr>
            <a:r>
              <a:rPr kumimoji="1" lang="en-US" altLang="zh-CN" sz="2000" i="1">
                <a:solidFill>
                  <a:srgbClr val="A50021"/>
                </a:solidFill>
                <a:effectLst>
                  <a:outerShdw blurRad="38100" dist="38100" dir="2700000" algn="tl">
                    <a:srgbClr val="C0C0C0"/>
                  </a:outerShdw>
                </a:effectLst>
                <a:latin typeface="Times New Roman" panose="02020603050405020304" pitchFamily="18" charset="0"/>
              </a:rPr>
              <a:t>P</a:t>
            </a:r>
            <a:r>
              <a:rPr kumimoji="1" lang="en-US" altLang="zh-CN" sz="2000" baseline="-25000">
                <a:solidFill>
                  <a:srgbClr val="A50021"/>
                </a:solidFill>
                <a:effectLst>
                  <a:outerShdw blurRad="38100" dist="38100" dir="2700000" algn="tl">
                    <a:srgbClr val="C0C0C0"/>
                  </a:outerShdw>
                </a:effectLst>
                <a:latin typeface="Times New Roman" panose="02020603050405020304" pitchFamily="18" charset="0"/>
              </a:rPr>
              <a:t>s</a:t>
            </a:r>
            <a:r>
              <a:rPr kumimoji="1" lang="zh-CN" altLang="en-US" sz="2000">
                <a:solidFill>
                  <a:srgbClr val="A50021"/>
                </a:solidFill>
                <a:effectLst>
                  <a:outerShdw blurRad="38100" dist="38100" dir="2700000" algn="tl">
                    <a:srgbClr val="C0C0C0"/>
                  </a:outerShdw>
                </a:effectLst>
                <a:latin typeface="Times New Roman" panose="02020603050405020304" pitchFamily="18" charset="0"/>
              </a:rPr>
              <a:t>转差功率</a:t>
            </a:r>
            <a:endParaRPr kumimoji="1" lang="zh-CN" altLang="en-US" sz="2000" baseline="-25000">
              <a:solidFill>
                <a:srgbClr val="A50021"/>
              </a:solidFill>
              <a:effectLst>
                <a:outerShdw blurRad="38100" dist="38100" dir="2700000" algn="tl">
                  <a:srgbClr val="C0C0C0"/>
                </a:outerShdw>
              </a:effectLst>
              <a:latin typeface="Times New Roman" panose="02020603050405020304" pitchFamily="18" charset="0"/>
            </a:endParaRPr>
          </a:p>
        </p:txBody>
      </p:sp>
      <p:sp>
        <p:nvSpPr>
          <p:cNvPr id="452623" name="AutoShape 15"/>
          <p:cNvSpPr>
            <a:spLocks noChangeArrowheads="1"/>
          </p:cNvSpPr>
          <p:nvPr/>
        </p:nvSpPr>
        <p:spPr bwMode="auto">
          <a:xfrm>
            <a:off x="4259263" y="3019425"/>
            <a:ext cx="288925" cy="647700"/>
          </a:xfrm>
          <a:prstGeom prst="upDownArrow">
            <a:avLst>
              <a:gd name="adj1" fmla="val 50000"/>
              <a:gd name="adj2" fmla="val 44835"/>
            </a:avLst>
          </a:prstGeom>
          <a:noFill/>
          <a:ln w="22225">
            <a:solidFill>
              <a:schemeClr val="tx1"/>
            </a:solidFill>
            <a:miter lim="800000"/>
          </a:ln>
          <a:effectLst/>
        </p:spPr>
        <p:txBody>
          <a:bodyPr vert="eaVert" wrap="none" anchor="ct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452624" name="Rectangle 16"/>
          <p:cNvSpPr>
            <a:spLocks noChangeArrowheads="1"/>
          </p:cNvSpPr>
          <p:nvPr/>
        </p:nvSpPr>
        <p:spPr bwMode="auto">
          <a:xfrm>
            <a:off x="4670425" y="3190875"/>
            <a:ext cx="1584325" cy="431800"/>
          </a:xfrm>
          <a:prstGeom prst="rect">
            <a:avLst/>
          </a:prstGeom>
          <a:noFill/>
          <a:ln w="9525">
            <a:noFill/>
            <a:miter lim="800000"/>
          </a:ln>
          <a:effectLst/>
        </p:spPr>
        <p:txBody>
          <a:bodyPr wrap="none" anchor="ctr"/>
          <a:lstStyle/>
          <a:p>
            <a:pPr algn="ctr">
              <a:buFontTx/>
              <a:buNone/>
              <a:defRPr/>
            </a:pPr>
            <a:r>
              <a:rPr lang="en-US" altLang="zh-CN" sz="2000" i="1">
                <a:solidFill>
                  <a:srgbClr val="A50021"/>
                </a:solidFill>
                <a:effectLst>
                  <a:outerShdw blurRad="38100" dist="38100" dir="2700000" algn="tl">
                    <a:srgbClr val="C0C0C0"/>
                  </a:outerShdw>
                </a:effectLst>
                <a:latin typeface="Times New Roman" panose="02020603050405020304" pitchFamily="18" charset="0"/>
              </a:rPr>
              <a:t>P</a:t>
            </a:r>
            <a:r>
              <a:rPr lang="en-US" altLang="zh-CN" sz="2000" baseline="-25000">
                <a:solidFill>
                  <a:srgbClr val="A50021"/>
                </a:solidFill>
                <a:effectLst>
                  <a:outerShdw blurRad="38100" dist="38100" dir="2700000" algn="tl">
                    <a:srgbClr val="C0C0C0"/>
                  </a:outerShdw>
                </a:effectLst>
                <a:latin typeface="Times New Roman" panose="02020603050405020304" pitchFamily="18" charset="0"/>
              </a:rPr>
              <a:t>1</a:t>
            </a:r>
            <a:r>
              <a:rPr lang="zh-CN" altLang="en-US" sz="2000">
                <a:solidFill>
                  <a:srgbClr val="A50021"/>
                </a:solidFill>
                <a:effectLst>
                  <a:outerShdw blurRad="38100" dist="38100" dir="2700000" algn="tl">
                    <a:srgbClr val="C0C0C0"/>
                  </a:outerShdw>
                </a:effectLst>
                <a:latin typeface="Times New Roman" panose="02020603050405020304" pitchFamily="18" charset="0"/>
              </a:rPr>
              <a:t>定子功率</a:t>
            </a:r>
          </a:p>
        </p:txBody>
      </p:sp>
      <p:sp>
        <p:nvSpPr>
          <p:cNvPr id="1043" name="Rectangle 17"/>
          <p:cNvSpPr/>
          <p:nvPr/>
        </p:nvSpPr>
        <p:spPr>
          <a:xfrm>
            <a:off x="1776413" y="938213"/>
            <a:ext cx="7304087" cy="2052637"/>
          </a:xfrm>
          <a:prstGeom prst="rect">
            <a:avLst/>
          </a:prstGeom>
          <a:noFill/>
          <a:ln w="9525">
            <a:noFill/>
            <a:miter/>
          </a:ln>
        </p:spPr>
        <p:txBody>
          <a:bodyPr lIns="0" tIns="0" rIns="90000" bIns="0"/>
          <a:lstStyle/>
          <a:p>
            <a:pPr algn="just">
              <a:lnSpc>
                <a:spcPct val="125000"/>
              </a:lnSpc>
              <a:spcBef>
                <a:spcPts val="1800"/>
              </a:spcBef>
              <a:buClr>
                <a:srgbClr val="FF9933"/>
              </a:buClr>
            </a:pPr>
            <a:r>
              <a:rPr lang="zh-CN" altLang="en-US" sz="1800" dirty="0">
                <a:solidFill>
                  <a:schemeClr val="tx1"/>
                </a:solidFill>
              </a:rPr>
              <a:t>在</a:t>
            </a:r>
            <a:r>
              <a:rPr lang="zh-CN" altLang="en-US" sz="1800" dirty="0">
                <a:solidFill>
                  <a:srgbClr val="FF0000"/>
                </a:solidFill>
                <a:effectLst>
                  <a:outerShdw blurRad="38100" dist="38100" dir="2700000" algn="tl">
                    <a:srgbClr val="000000">
                      <a:alpha val="43137"/>
                    </a:srgbClr>
                  </a:outerShdw>
                </a:effectLst>
              </a:rPr>
              <a:t>转子绕组回路</a:t>
            </a:r>
            <a:r>
              <a:rPr lang="zh-CN" altLang="en-US" sz="1800" dirty="0">
                <a:solidFill>
                  <a:schemeClr val="tx1"/>
                </a:solidFill>
              </a:rPr>
              <a:t>中引入一个</a:t>
            </a:r>
            <a:r>
              <a:rPr lang="zh-CN" altLang="en-US" sz="1800" dirty="0">
                <a:solidFill>
                  <a:srgbClr val="FF0000"/>
                </a:solidFill>
                <a:effectLst>
                  <a:outerShdw blurRad="38100" dist="38100" dir="2700000" algn="tl">
                    <a:srgbClr val="000000">
                      <a:alpha val="43137"/>
                    </a:srgbClr>
                  </a:outerShdw>
                </a:effectLst>
              </a:rPr>
              <a:t>可控的</a:t>
            </a:r>
            <a:r>
              <a:rPr lang="zh-CN" altLang="en-US" sz="1800" dirty="0">
                <a:solidFill>
                  <a:srgbClr val="FF0000"/>
                </a:solidFill>
              </a:rPr>
              <a:t>交流</a:t>
            </a:r>
            <a:r>
              <a:rPr lang="zh-CN" altLang="en-US" sz="1800" dirty="0">
                <a:solidFill>
                  <a:srgbClr val="FF0000"/>
                </a:solidFill>
                <a:effectLst>
                  <a:outerShdw blurRad="38100" dist="38100" dir="2700000" algn="tl">
                    <a:srgbClr val="000000">
                      <a:alpha val="43137"/>
                    </a:srgbClr>
                  </a:outerShdw>
                </a:effectLst>
              </a:rPr>
              <a:t>附加电动势</a:t>
            </a:r>
            <a:r>
              <a:rPr lang="en-US" altLang="zh-CN" sz="1800" i="1" dirty="0" err="1">
                <a:solidFill>
                  <a:srgbClr val="FF0000"/>
                </a:solidFill>
                <a:effectLst>
                  <a:outerShdw blurRad="38100" dist="38100" dir="2700000" algn="tl">
                    <a:srgbClr val="000000">
                      <a:alpha val="43137"/>
                    </a:srgbClr>
                  </a:outerShdw>
                </a:effectLst>
                <a:latin typeface="Times New Roman" pitchFamily="18" charset="0"/>
              </a:rPr>
              <a:t>E</a:t>
            </a:r>
            <a:r>
              <a:rPr lang="en-US" altLang="zh-CN" sz="1800" baseline="-25000" dirty="0" err="1">
                <a:solidFill>
                  <a:srgbClr val="FF0000"/>
                </a:solidFill>
                <a:effectLst>
                  <a:outerShdw blurRad="38100" dist="38100" dir="2700000" algn="tl">
                    <a:srgbClr val="000000">
                      <a:alpha val="43137"/>
                    </a:srgbClr>
                  </a:outerShdw>
                </a:effectLst>
                <a:latin typeface="Times New Roman" pitchFamily="18" charset="0"/>
              </a:rPr>
              <a:t>add</a:t>
            </a:r>
            <a:r>
              <a:rPr lang="zh-CN" altLang="en-US" sz="1800" dirty="0">
                <a:solidFill>
                  <a:schemeClr val="tx1"/>
                </a:solidFill>
              </a:rPr>
              <a:t>来代替外接电阻</a:t>
            </a:r>
            <a:r>
              <a:rPr lang="en-US" altLang="zh-CN" sz="1800" dirty="0">
                <a:solidFill>
                  <a:schemeClr val="tx1"/>
                </a:solidFill>
              </a:rPr>
              <a:t>;</a:t>
            </a:r>
          </a:p>
          <a:p>
            <a:pPr algn="just">
              <a:lnSpc>
                <a:spcPct val="125000"/>
              </a:lnSpc>
              <a:spcBef>
                <a:spcPts val="1800"/>
              </a:spcBef>
              <a:buClr>
                <a:srgbClr val="FF9933"/>
              </a:buClr>
            </a:pPr>
            <a:r>
              <a:rPr lang="zh-CN" altLang="en-US" sz="1800" dirty="0">
                <a:solidFill>
                  <a:srgbClr val="A50021"/>
                </a:solidFill>
                <a:effectLst>
                  <a:outerShdw blurRad="38100" dist="38100" dir="2700000" algn="tl">
                    <a:srgbClr val="C0C0C0"/>
                  </a:outerShdw>
                </a:effectLst>
              </a:rPr>
              <a:t>附加电动势的幅值和频率与交流电压</a:t>
            </a:r>
            <a:r>
              <a:rPr lang="en-US" altLang="zh-CN" sz="1800" i="1" dirty="0">
                <a:solidFill>
                  <a:srgbClr val="A50021"/>
                </a:solidFill>
                <a:effectLst>
                  <a:outerShdw blurRad="38100" dist="38100" dir="2700000" algn="tl">
                    <a:srgbClr val="C0C0C0"/>
                  </a:outerShdw>
                </a:effectLst>
                <a:latin typeface="Times New Roman" pitchFamily="18" charset="0"/>
              </a:rPr>
              <a:t>U</a:t>
            </a:r>
            <a:r>
              <a:rPr lang="zh-CN" altLang="en-US" sz="1800" dirty="0">
                <a:solidFill>
                  <a:srgbClr val="A50021"/>
                </a:solidFill>
                <a:effectLst>
                  <a:outerShdw blurRad="38100" dist="38100" dir="2700000" algn="tl">
                    <a:srgbClr val="C0C0C0"/>
                  </a:outerShdw>
                </a:effectLst>
              </a:rPr>
              <a:t>相同</a:t>
            </a:r>
            <a:r>
              <a:rPr lang="zh-CN" altLang="en-US" sz="1800" dirty="0">
                <a:solidFill>
                  <a:schemeClr val="tx1"/>
                </a:solidFill>
              </a:rPr>
              <a:t>，</a:t>
            </a:r>
            <a:r>
              <a:rPr lang="zh-CN" altLang="en-US" sz="1800" dirty="0">
                <a:solidFill>
                  <a:srgbClr val="006666"/>
                </a:solidFill>
                <a:effectLst>
                  <a:outerShdw blurRad="38100" dist="38100" dir="2700000" algn="tl">
                    <a:srgbClr val="C0C0C0"/>
                  </a:outerShdw>
                </a:effectLst>
              </a:rPr>
              <a:t>相位与转子电动势</a:t>
            </a:r>
            <a:r>
              <a:rPr lang="en-US" altLang="zh-CN" sz="1800" i="1" dirty="0" err="1">
                <a:solidFill>
                  <a:srgbClr val="006666"/>
                </a:solidFill>
                <a:effectLst>
                  <a:outerShdw blurRad="38100" dist="38100" dir="2700000" algn="tl">
                    <a:srgbClr val="C0C0C0"/>
                  </a:outerShdw>
                </a:effectLst>
                <a:latin typeface="Times New Roman" pitchFamily="18" charset="0"/>
              </a:rPr>
              <a:t>E</a:t>
            </a:r>
            <a:r>
              <a:rPr lang="en-US" altLang="zh-CN" sz="1800" baseline="-25000" dirty="0" err="1">
                <a:solidFill>
                  <a:srgbClr val="006666"/>
                </a:solidFill>
                <a:effectLst>
                  <a:outerShdw blurRad="38100" dist="38100" dir="2700000" algn="tl">
                    <a:srgbClr val="C0C0C0"/>
                  </a:outerShdw>
                </a:effectLst>
                <a:latin typeface="Times New Roman" pitchFamily="18" charset="0"/>
              </a:rPr>
              <a:t>r</a:t>
            </a:r>
            <a:r>
              <a:rPr lang="zh-CN" altLang="en-US" sz="1800" dirty="0">
                <a:solidFill>
                  <a:srgbClr val="006666"/>
                </a:solidFill>
                <a:effectLst>
                  <a:outerShdw blurRad="38100" dist="38100" dir="2700000" algn="tl">
                    <a:srgbClr val="C0C0C0"/>
                  </a:outerShdw>
                </a:effectLst>
              </a:rPr>
              <a:t>相反</a:t>
            </a:r>
            <a:r>
              <a:rPr lang="zh-CN" altLang="en-US" sz="1800" dirty="0">
                <a:solidFill>
                  <a:schemeClr val="tx1"/>
                </a:solidFill>
              </a:rPr>
              <a:t> ；</a:t>
            </a:r>
            <a:endParaRPr lang="en-US" altLang="zh-CN" sz="1800" dirty="0">
              <a:solidFill>
                <a:schemeClr val="tx1"/>
              </a:solidFill>
            </a:endParaRPr>
          </a:p>
          <a:p>
            <a:pPr algn="just">
              <a:lnSpc>
                <a:spcPct val="125000"/>
              </a:lnSpc>
              <a:spcBef>
                <a:spcPts val="1800"/>
              </a:spcBef>
              <a:buClr>
                <a:srgbClr val="FF9933"/>
              </a:buClr>
            </a:pPr>
            <a:r>
              <a:rPr lang="zh-CN" altLang="en-US" sz="1800" dirty="0">
                <a:solidFill>
                  <a:srgbClr val="0000CC"/>
                </a:solidFill>
                <a:effectLst>
                  <a:outerShdw blurRad="38100" dist="38100" dir="2700000" algn="tl">
                    <a:srgbClr val="C0C0C0"/>
                  </a:outerShdw>
                </a:effectLst>
              </a:rPr>
              <a:t>则它对转子电流的作用与外接电阻是相同的，附加电动势将会吸收原先消耗在外接电阻上的转差功率。</a:t>
            </a:r>
          </a:p>
        </p:txBody>
      </p:sp>
      <p:sp>
        <p:nvSpPr>
          <p:cNvPr id="12296" name="标题 20"/>
          <p:cNvSpPr>
            <a:spLocks noGrp="1" noChangeArrowheads="1"/>
          </p:cNvSpPr>
          <p:nvPr>
            <p:ph type="title"/>
          </p:nvPr>
        </p:nvSpPr>
        <p:spPr>
          <a:xfrm>
            <a:off x="1776413" y="133350"/>
            <a:ext cx="7239000" cy="741363"/>
          </a:xfrm>
        </p:spPr>
        <p:txBody>
          <a:bodyPr/>
          <a:lstStyle/>
          <a:p>
            <a:endParaRPr lang="zh-CN" altLang="en-US" smtClean="0">
              <a:ea typeface="宋体" pitchFamily="2" charset="-122"/>
            </a:endParaRPr>
          </a:p>
        </p:txBody>
      </p:sp>
      <p:sp>
        <p:nvSpPr>
          <p:cNvPr id="22" name="AutoShape 46"/>
          <p:cNvSpPr>
            <a:spLocks noChangeArrowheads="1"/>
          </p:cNvSpPr>
          <p:nvPr/>
        </p:nvSpPr>
        <p:spPr bwMode="auto">
          <a:xfrm>
            <a:off x="6848475" y="3455988"/>
            <a:ext cx="1655763" cy="579437"/>
          </a:xfrm>
          <a:prstGeom prst="wedgeRoundRectCallout">
            <a:avLst>
              <a:gd name="adj1" fmla="val -117403"/>
              <a:gd name="adj2" fmla="val 244819"/>
              <a:gd name="adj3" fmla="val 16667"/>
            </a:avLst>
          </a:prstGeom>
          <a:noFill/>
          <a:ln w="9525">
            <a:solidFill>
              <a:schemeClr val="tx1"/>
            </a:solidFill>
            <a:prstDash val="sysDot"/>
            <a:miter lim="800000"/>
            <a:headEnd/>
            <a:tailEnd/>
          </a:ln>
        </p:spPr>
        <p:txBody>
          <a:bodyPr/>
          <a:lstStyle/>
          <a:p>
            <a:pPr marL="3175" indent="-3175" algn="ctr">
              <a:spcBef>
                <a:spcPct val="20000"/>
              </a:spcBef>
              <a:buClr>
                <a:schemeClr val="folHlink"/>
              </a:buClr>
              <a:buSzPct val="75000"/>
              <a:buFont typeface="Wingdings" pitchFamily="2" charset="2"/>
              <a:buNone/>
            </a:pPr>
            <a:r>
              <a:rPr lang="zh-CN" altLang="en-US" sz="1600" dirty="0">
                <a:solidFill>
                  <a:srgbClr val="FF3300"/>
                </a:solidFill>
                <a:effectLst>
                  <a:outerShdw blurRad="38100" dist="38100" dir="2700000" algn="tl">
                    <a:srgbClr val="000000">
                      <a:alpha val="43137"/>
                    </a:srgbClr>
                  </a:outerShdw>
                </a:effectLst>
                <a:latin typeface="Tahoma" pitchFamily="34" charset="0"/>
              </a:rPr>
              <a:t>引入可控的</a:t>
            </a:r>
            <a:r>
              <a:rPr lang="zh-CN" altLang="en-US" sz="1600" dirty="0">
                <a:solidFill>
                  <a:srgbClr val="FF3300"/>
                </a:solidFill>
                <a:latin typeface="Tahoma" pitchFamily="34" charset="0"/>
              </a:rPr>
              <a:t>交流</a:t>
            </a:r>
            <a:r>
              <a:rPr lang="zh-CN" altLang="en-US" sz="1600" dirty="0">
                <a:solidFill>
                  <a:srgbClr val="FF3300"/>
                </a:solidFill>
                <a:effectLst>
                  <a:outerShdw blurRad="38100" dist="38100" dir="2700000" algn="tl">
                    <a:srgbClr val="000000">
                      <a:alpha val="43137"/>
                    </a:srgbClr>
                  </a:outerShdw>
                </a:effectLst>
                <a:latin typeface="Tahoma" pitchFamily="34" charset="0"/>
              </a:rPr>
              <a:t>附加电动势</a:t>
            </a:r>
          </a:p>
        </p:txBody>
      </p:sp>
      <p:sp>
        <p:nvSpPr>
          <p:cNvPr id="12298" name="Text Box 46"/>
          <p:cNvSpPr txBox="1">
            <a:spLocks noChangeArrowheads="1"/>
          </p:cNvSpPr>
          <p:nvPr/>
        </p:nvSpPr>
        <p:spPr bwMode="auto">
          <a:xfrm>
            <a:off x="0" y="3575050"/>
            <a:ext cx="1670050"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3" action="ppaction://hlinksldjump"/>
              </a:rPr>
              <a:t>8.3</a:t>
            </a:r>
            <a:r>
              <a:rPr lang="zh-CN" altLang="zh-CN" sz="1600">
                <a:solidFill>
                  <a:schemeClr val="tx1"/>
                </a:solidFill>
                <a:hlinkClick r:id="rId3" action="ppaction://hlinksldjump"/>
              </a:rPr>
              <a:t>绕线转子异步电机转子变频串级调速系统</a:t>
            </a:r>
            <a:endParaRPr lang="zh-CN" altLang="en-US" sz="1600">
              <a:solidFill>
                <a:schemeClr val="tx1"/>
              </a:solidFill>
              <a:latin typeface="Times New Roman" pitchFamily="18" charset="0"/>
            </a:endParaRPr>
          </a:p>
        </p:txBody>
      </p:sp>
      <p:sp>
        <p:nvSpPr>
          <p:cNvPr id="12299"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4" action="ppaction://hlinksldjump"/>
              </a:rPr>
              <a:t>8.2</a:t>
            </a:r>
            <a:r>
              <a:rPr lang="zh-CN" altLang="zh-CN" sz="1600">
                <a:solidFill>
                  <a:schemeClr val="tx1"/>
                </a:solidFill>
                <a:hlinkClick r:id="rId4"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12300" name="Text Box 49"/>
          <p:cNvSpPr txBox="1">
            <a:spLocks noChangeArrowheads="1"/>
          </p:cNvSpPr>
          <p:nvPr/>
        </p:nvSpPr>
        <p:spPr bwMode="auto">
          <a:xfrm>
            <a:off x="0" y="1079500"/>
            <a:ext cx="1687513"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dirty="0">
                <a:solidFill>
                  <a:schemeClr val="tx1"/>
                </a:solidFill>
                <a:latin typeface="宋体" pitchFamily="2" charset="-122"/>
                <a:hlinkClick r:id="rId5" action="ppaction://hlinksldjump"/>
              </a:rPr>
              <a:t>8.1</a:t>
            </a:r>
            <a:r>
              <a:rPr lang="zh-CN" altLang="zh-CN" sz="1600">
                <a:solidFill>
                  <a:schemeClr val="tx1"/>
                </a:solidFill>
                <a:latin typeface="宋体" pitchFamily="2" charset="-122"/>
                <a:hlinkClick r:id="rId5" action="ppaction://hlinksldjump"/>
              </a:rPr>
              <a:t>绕线转子异步电机转子变频控制原理</a:t>
            </a:r>
            <a:endParaRPr lang="zh-CN" altLang="en-US" sz="1600">
              <a:solidFill>
                <a:schemeClr val="tx1"/>
              </a:solidFill>
              <a:latin typeface="宋体" pitchFamily="2" charset="-122"/>
            </a:endParaRPr>
          </a:p>
        </p:txBody>
      </p:sp>
      <p:sp>
        <p:nvSpPr>
          <p:cNvPr id="12301"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6" action="ppaction://hlinksldjump"/>
              </a:rPr>
              <a:t>8.4</a:t>
            </a:r>
            <a:r>
              <a:rPr lang="zh-CN" altLang="zh-CN" sz="1600">
                <a:solidFill>
                  <a:schemeClr val="tx1"/>
                </a:solidFill>
                <a:hlinkClick r:id="rId6"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452623"/>
                                        </p:tgtEl>
                                        <p:attrNameLst>
                                          <p:attrName>style.visibility</p:attrName>
                                        </p:attrNameLst>
                                      </p:cBhvr>
                                      <p:to>
                                        <p:strVal val="visible"/>
                                      </p:to>
                                    </p:set>
                                    <p:animEffect transition="in" filter="barn(inHorizontal)">
                                      <p:cBhvr>
                                        <p:cTn id="7" dur="500"/>
                                        <p:tgtEl>
                                          <p:spTgt spid="452623"/>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452624"/>
                                        </p:tgtEl>
                                        <p:attrNameLst>
                                          <p:attrName>style.visibility</p:attrName>
                                        </p:attrNameLst>
                                      </p:cBhvr>
                                      <p:to>
                                        <p:strVal val="visible"/>
                                      </p:to>
                                    </p:set>
                                    <p:animEffect transition="in" filter="barn(inHorizontal)">
                                      <p:cBhvr>
                                        <p:cTn id="10" dur="500"/>
                                        <p:tgtEl>
                                          <p:spTgt spid="452624"/>
                                        </p:tgtEl>
                                      </p:cBhvr>
                                    </p:animEffect>
                                  </p:childTnLst>
                                </p:cTn>
                              </p:par>
                              <p:par>
                                <p:cTn id="11" presetID="22" presetClass="entr" presetSubtype="1" fill="hold" grpId="1" nodeType="withEffect">
                                  <p:stCondLst>
                                    <p:cond delay="0"/>
                                  </p:stCondLst>
                                  <p:childTnLst>
                                    <p:set>
                                      <p:cBhvr>
                                        <p:cTn id="12" dur="1" fill="hold">
                                          <p:stCondLst>
                                            <p:cond delay="0"/>
                                          </p:stCondLst>
                                        </p:cTn>
                                        <p:tgtEl>
                                          <p:spTgt spid="452624"/>
                                        </p:tgtEl>
                                        <p:attrNameLst>
                                          <p:attrName>style.visibility</p:attrName>
                                        </p:attrNameLst>
                                      </p:cBhvr>
                                      <p:to>
                                        <p:strVal val="visible"/>
                                      </p:to>
                                    </p:set>
                                    <p:animEffect transition="in" filter="wipe(up)">
                                      <p:cBhvr>
                                        <p:cTn id="13" dur="500"/>
                                        <p:tgtEl>
                                          <p:spTgt spid="45262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grpId="0" nodeType="clickEffect">
                                  <p:stCondLst>
                                    <p:cond delay="0"/>
                                  </p:stCondLst>
                                  <p:childTnLst>
                                    <p:set>
                                      <p:cBhvr>
                                        <p:cTn id="17" dur="1" fill="hold">
                                          <p:stCondLst>
                                            <p:cond delay="0"/>
                                          </p:stCondLst>
                                        </p:cTn>
                                        <p:tgtEl>
                                          <p:spTgt spid="452621"/>
                                        </p:tgtEl>
                                        <p:attrNameLst>
                                          <p:attrName>style.visibility</p:attrName>
                                        </p:attrNameLst>
                                      </p:cBhvr>
                                      <p:to>
                                        <p:strVal val="visible"/>
                                      </p:to>
                                    </p:set>
                                    <p:animEffect transition="in" filter="wipe(right)">
                                      <p:cBhvr>
                                        <p:cTn id="18" dur="500"/>
                                        <p:tgtEl>
                                          <p:spTgt spid="452621"/>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452622"/>
                                        </p:tgtEl>
                                        <p:attrNameLst>
                                          <p:attrName>style.visibility</p:attrName>
                                        </p:attrNameLst>
                                      </p:cBhvr>
                                      <p:to>
                                        <p:strVal val="visible"/>
                                      </p:to>
                                    </p:set>
                                    <p:animEffect transition="in" filter="wipe(right)">
                                      <p:cBhvr>
                                        <p:cTn id="21" dur="500"/>
                                        <p:tgtEl>
                                          <p:spTgt spid="452622"/>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blinds(horizontal)">
                                      <p:cBhvr>
                                        <p:cTn id="2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21" grpId="0" animBg="1"/>
      <p:bldP spid="452622" grpId="0"/>
      <p:bldP spid="452623" grpId="0" animBg="1"/>
      <p:bldP spid="452624" grpId="0"/>
      <p:bldP spid="452624" grpId="1"/>
      <p:bldP spid="22"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p:nvPr>
        </p:nvSpPr>
        <p:spPr>
          <a:xfrm>
            <a:off x="1727200" y="1057275"/>
            <a:ext cx="4405313" cy="454025"/>
          </a:xfrm>
        </p:spPr>
        <p:txBody>
          <a:bodyPr/>
          <a:lstStyle/>
          <a:p>
            <a:pPr eaLnBrk="1" hangingPunct="1"/>
            <a:r>
              <a:rPr lang="en-US" altLang="zh-CN" sz="2000" smtClean="0">
                <a:latin typeface="Times New Roman" pitchFamily="18" charset="0"/>
                <a:ea typeface="宋体" pitchFamily="2" charset="-122"/>
              </a:rPr>
              <a:t>3</a:t>
            </a:r>
            <a:r>
              <a:rPr lang="zh-CN" altLang="en-US" sz="2000" smtClean="0">
                <a:latin typeface="Times New Roman" pitchFamily="18" charset="0"/>
                <a:ea typeface="宋体" pitchFamily="2" charset="-122"/>
              </a:rPr>
              <a:t>．串级调速系统的动态结构图</a:t>
            </a:r>
            <a:r>
              <a:rPr lang="zh-CN" altLang="en-US" sz="2000" smtClean="0">
                <a:ea typeface="宋体" pitchFamily="2" charset="-122"/>
              </a:rPr>
              <a:t> </a:t>
            </a:r>
          </a:p>
        </p:txBody>
      </p:sp>
      <p:sp>
        <p:nvSpPr>
          <p:cNvPr id="668675" name="Rectangle 3"/>
          <p:cNvSpPr>
            <a:spLocks noGrp="1" noChangeArrowheads="1"/>
          </p:cNvSpPr>
          <p:nvPr>
            <p:ph type="body" sz="half" idx="1"/>
          </p:nvPr>
        </p:nvSpPr>
        <p:spPr>
          <a:xfrm>
            <a:off x="2870200" y="5073650"/>
            <a:ext cx="5484813" cy="388938"/>
          </a:xfrm>
        </p:spPr>
        <p:txBody>
          <a:bodyPr/>
          <a:lstStyle/>
          <a:p>
            <a:pPr algn="ctr" eaLnBrk="1" hangingPunct="1">
              <a:lnSpc>
                <a:spcPct val="90000"/>
              </a:lnSpc>
            </a:pPr>
            <a:r>
              <a:rPr lang="zh-CN" altLang="en-US" smtClean="0">
                <a:solidFill>
                  <a:schemeClr val="hlink"/>
                </a:solidFill>
                <a:latin typeface="Times New Roman" pitchFamily="18" charset="0"/>
                <a:ea typeface="宋体" pitchFamily="2" charset="-122"/>
              </a:rPr>
              <a:t>图</a:t>
            </a:r>
            <a:r>
              <a:rPr lang="en-US" altLang="zh-CN" smtClean="0">
                <a:solidFill>
                  <a:schemeClr val="hlink"/>
                </a:solidFill>
                <a:latin typeface="Times New Roman" pitchFamily="18" charset="0"/>
                <a:ea typeface="宋体" pitchFamily="2" charset="-122"/>
              </a:rPr>
              <a:t>8-13  </a:t>
            </a:r>
            <a:r>
              <a:rPr lang="zh-CN" altLang="en-US" smtClean="0">
                <a:solidFill>
                  <a:schemeClr val="hlink"/>
                </a:solidFill>
                <a:latin typeface="Times New Roman" pitchFamily="18" charset="0"/>
                <a:ea typeface="宋体" pitchFamily="2" charset="-122"/>
              </a:rPr>
              <a:t>双闭环控制串级调速系统动态结构图</a:t>
            </a:r>
            <a:r>
              <a:rPr lang="zh-CN" altLang="en-US" smtClean="0">
                <a:ea typeface="宋体" pitchFamily="2" charset="-122"/>
              </a:rPr>
              <a:t> </a:t>
            </a:r>
          </a:p>
        </p:txBody>
      </p:sp>
      <p:pic>
        <p:nvPicPr>
          <p:cNvPr id="668676" name="Picture 4" descr="7z19"/>
          <p:cNvPicPr>
            <a:picLocks noChangeAspect="1" noChangeArrowheads="1"/>
          </p:cNvPicPr>
          <p:nvPr/>
        </p:nvPicPr>
        <p:blipFill>
          <a:blip r:embed="rId2" cstate="print"/>
          <a:srcRect/>
          <a:stretch>
            <a:fillRect/>
          </a:stretch>
        </p:blipFill>
        <p:spPr bwMode="auto">
          <a:xfrm>
            <a:off x="1725613" y="1479550"/>
            <a:ext cx="7418387" cy="3521075"/>
          </a:xfrm>
          <a:prstGeom prst="rect">
            <a:avLst/>
          </a:prstGeom>
          <a:noFill/>
          <a:ln w="9525">
            <a:noFill/>
            <a:miter lim="800000"/>
            <a:headEnd/>
            <a:tailEnd/>
          </a:ln>
        </p:spPr>
      </p:pic>
      <p:sp>
        <p:nvSpPr>
          <p:cNvPr id="77837" name="矩形 77836"/>
          <p:cNvSpPr/>
          <p:nvPr/>
        </p:nvSpPr>
        <p:spPr>
          <a:xfrm>
            <a:off x="1728788" y="5529263"/>
            <a:ext cx="7415212" cy="1127125"/>
          </a:xfrm>
          <a:prstGeom prst="rect">
            <a:avLst/>
          </a:prstGeom>
          <a:noFill/>
          <a:ln w="9525">
            <a:noFill/>
            <a:miter/>
          </a:ln>
        </p:spPr>
        <p:txBody>
          <a:bodyPr>
            <a:spAutoFit/>
          </a:bodyPr>
          <a:lstStyle/>
          <a:p>
            <a:pPr>
              <a:spcBef>
                <a:spcPct val="20000"/>
              </a:spcBef>
            </a:pPr>
            <a:r>
              <a:rPr lang="zh-CN" altLang="en-US" sz="2000">
                <a:solidFill>
                  <a:schemeClr val="tx1"/>
                </a:solidFill>
                <a:effectLst>
                  <a:outerShdw blurRad="38100" dist="38100" dir="2700000" algn="tl">
                    <a:srgbClr val="C0C0C0"/>
                  </a:outerShdw>
                </a:effectLst>
                <a:latin typeface="Monotype Corsiva" pitchFamily="66" charset="0"/>
              </a:rPr>
              <a:t>在采用工程设计方法进行动态设计时，可以象直流调速系统那样：</a:t>
            </a:r>
          </a:p>
          <a:p>
            <a:pPr lvl="1">
              <a:spcBef>
                <a:spcPct val="20000"/>
              </a:spcBef>
            </a:pPr>
            <a:r>
              <a:rPr lang="zh-CN" altLang="en-US" sz="2000">
                <a:solidFill>
                  <a:schemeClr val="tx2"/>
                </a:solidFill>
                <a:effectLst>
                  <a:outerShdw blurRad="38100" dist="38100" dir="2700000" algn="tl">
                    <a:srgbClr val="C0C0C0"/>
                  </a:outerShdw>
                </a:effectLst>
                <a:latin typeface="Monotype Corsiva" pitchFamily="66" charset="0"/>
              </a:rPr>
              <a:t>转速环按典型</a:t>
            </a:r>
            <a:r>
              <a:rPr lang="en-US" altLang="zh-CN" sz="2000">
                <a:solidFill>
                  <a:schemeClr val="tx2"/>
                </a:solidFill>
                <a:effectLst>
                  <a:outerShdw blurRad="38100" dist="38100" dir="2700000" algn="tl">
                    <a:srgbClr val="C0C0C0"/>
                  </a:outerShdw>
                </a:effectLst>
                <a:latin typeface="Monotype Corsiva" pitchFamily="66" charset="0"/>
              </a:rPr>
              <a:t>II</a:t>
            </a:r>
            <a:r>
              <a:rPr lang="zh-CN" altLang="en-US" sz="2000">
                <a:solidFill>
                  <a:schemeClr val="tx2"/>
                </a:solidFill>
                <a:effectLst>
                  <a:outerShdw blurRad="38100" dist="38100" dir="2700000" algn="tl">
                    <a:srgbClr val="C0C0C0"/>
                  </a:outerShdw>
                </a:effectLst>
                <a:latin typeface="Monotype Corsiva" pitchFamily="66" charset="0"/>
              </a:rPr>
              <a:t>型系统设计。 </a:t>
            </a:r>
          </a:p>
          <a:p>
            <a:pPr lvl="1">
              <a:spcBef>
                <a:spcPct val="20000"/>
              </a:spcBef>
            </a:pPr>
            <a:r>
              <a:rPr lang="zh-CN" altLang="en-US" sz="2000">
                <a:solidFill>
                  <a:schemeClr val="tx2"/>
                </a:solidFill>
                <a:effectLst>
                  <a:outerShdw blurRad="38100" dist="38100" dir="2700000" algn="tl">
                    <a:srgbClr val="C0C0C0"/>
                  </a:outerShdw>
                </a:effectLst>
                <a:latin typeface="Monotype Corsiva" pitchFamily="66" charset="0"/>
              </a:rPr>
              <a:t>电流环按典型</a:t>
            </a:r>
            <a:r>
              <a:rPr lang="en-US" altLang="zh-CN" sz="2000">
                <a:solidFill>
                  <a:schemeClr val="tx2"/>
                </a:solidFill>
                <a:effectLst>
                  <a:outerShdw blurRad="38100" dist="38100" dir="2700000" algn="tl">
                    <a:srgbClr val="C0C0C0"/>
                  </a:outerShdw>
                </a:effectLst>
                <a:latin typeface="Monotype Corsiva" pitchFamily="66" charset="0"/>
              </a:rPr>
              <a:t>I</a:t>
            </a:r>
            <a:r>
              <a:rPr lang="zh-CN" altLang="en-US" sz="2000">
                <a:solidFill>
                  <a:schemeClr val="tx2"/>
                </a:solidFill>
                <a:effectLst>
                  <a:outerShdw blurRad="38100" dist="38100" dir="2700000" algn="tl">
                    <a:srgbClr val="C0C0C0"/>
                  </a:outerShdw>
                </a:effectLst>
                <a:latin typeface="Monotype Corsiva" pitchFamily="66" charset="0"/>
              </a:rPr>
              <a:t>型系统设计；</a:t>
            </a:r>
          </a:p>
        </p:txBody>
      </p:sp>
      <p:sp>
        <p:nvSpPr>
          <p:cNvPr id="77829" name="Text Box 46"/>
          <p:cNvSpPr txBox="1">
            <a:spLocks noChangeArrowheads="1"/>
          </p:cNvSpPr>
          <p:nvPr/>
        </p:nvSpPr>
        <p:spPr bwMode="auto">
          <a:xfrm>
            <a:off x="0" y="3575050"/>
            <a:ext cx="1670050"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3" action="ppaction://hlinksldjump"/>
              </a:rPr>
              <a:t>8.3</a:t>
            </a:r>
            <a:r>
              <a:rPr lang="zh-CN" altLang="zh-CN" sz="1600">
                <a:solidFill>
                  <a:schemeClr val="tx1"/>
                </a:solidFill>
                <a:hlinkClick r:id="rId3" action="ppaction://hlinksldjump"/>
              </a:rPr>
              <a:t>绕线转子异步电机转子变频串级调速系统</a:t>
            </a:r>
            <a:endParaRPr lang="zh-CN" altLang="en-US" sz="1600">
              <a:solidFill>
                <a:schemeClr val="tx1"/>
              </a:solidFill>
              <a:latin typeface="Times New Roman" pitchFamily="18" charset="0"/>
            </a:endParaRPr>
          </a:p>
        </p:txBody>
      </p:sp>
      <p:sp>
        <p:nvSpPr>
          <p:cNvPr id="77830"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4" action="ppaction://hlinksldjump"/>
              </a:rPr>
              <a:t>8.2</a:t>
            </a:r>
            <a:r>
              <a:rPr lang="zh-CN" altLang="zh-CN" sz="1600">
                <a:solidFill>
                  <a:schemeClr val="tx1"/>
                </a:solidFill>
                <a:hlinkClick r:id="rId4"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77831"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5" action="ppaction://hlinksldjump"/>
              </a:rPr>
              <a:t>8.1</a:t>
            </a:r>
            <a:r>
              <a:rPr lang="zh-CN" altLang="zh-CN" sz="1600">
                <a:solidFill>
                  <a:schemeClr val="tx1"/>
                </a:solidFill>
                <a:latin typeface="宋体" pitchFamily="2" charset="-122"/>
                <a:hlinkClick r:id="rId5" action="ppaction://hlinksldjump"/>
              </a:rPr>
              <a:t>绕线转子异步电机转子变频控制原理</a:t>
            </a:r>
            <a:endParaRPr lang="zh-CN" altLang="en-US" sz="1600">
              <a:solidFill>
                <a:schemeClr val="tx1"/>
              </a:solidFill>
              <a:latin typeface="宋体" pitchFamily="2" charset="-122"/>
            </a:endParaRPr>
          </a:p>
        </p:txBody>
      </p:sp>
      <p:sp>
        <p:nvSpPr>
          <p:cNvPr id="77832"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6" action="ppaction://hlinksldjump"/>
              </a:rPr>
              <a:t>8.4</a:t>
            </a:r>
            <a:r>
              <a:rPr lang="zh-CN" altLang="zh-CN" sz="1600">
                <a:solidFill>
                  <a:schemeClr val="tx1"/>
                </a:solidFill>
                <a:hlinkClick r:id="rId6"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668676"/>
                                        </p:tgtEl>
                                        <p:attrNameLst>
                                          <p:attrName>style.visibility</p:attrName>
                                        </p:attrNameLst>
                                      </p:cBhvr>
                                      <p:to>
                                        <p:strVal val="visible"/>
                                      </p:to>
                                    </p:set>
                                    <p:animEffect transition="in" filter="fade">
                                      <p:cBhvr>
                                        <p:cTn id="7" dur="2000"/>
                                        <p:tgtEl>
                                          <p:spTgt spid="668676"/>
                                        </p:tgtEl>
                                      </p:cBhvr>
                                    </p:animEffect>
                                    <p:anim calcmode="lin" valueType="num">
                                      <p:cBhvr>
                                        <p:cTn id="8" dur="2000" fill="hold"/>
                                        <p:tgtEl>
                                          <p:spTgt spid="668676"/>
                                        </p:tgtEl>
                                        <p:attrNameLst>
                                          <p:attrName>style.rotation</p:attrName>
                                        </p:attrNameLst>
                                      </p:cBhvr>
                                      <p:tavLst>
                                        <p:tav tm="0">
                                          <p:val>
                                            <p:fltVal val="720"/>
                                          </p:val>
                                        </p:tav>
                                        <p:tav tm="100000">
                                          <p:val>
                                            <p:fltVal val="0"/>
                                          </p:val>
                                        </p:tav>
                                      </p:tavLst>
                                    </p:anim>
                                    <p:anim calcmode="lin" valueType="num">
                                      <p:cBhvr>
                                        <p:cTn id="9" dur="2000" fill="hold"/>
                                        <p:tgtEl>
                                          <p:spTgt spid="668676"/>
                                        </p:tgtEl>
                                        <p:attrNameLst>
                                          <p:attrName>ppt_h</p:attrName>
                                        </p:attrNameLst>
                                      </p:cBhvr>
                                      <p:tavLst>
                                        <p:tav tm="0">
                                          <p:val>
                                            <p:fltVal val="0"/>
                                          </p:val>
                                        </p:tav>
                                        <p:tav tm="100000">
                                          <p:val>
                                            <p:strVal val="#ppt_h"/>
                                          </p:val>
                                        </p:tav>
                                      </p:tavLst>
                                    </p:anim>
                                    <p:anim calcmode="lin" valueType="num">
                                      <p:cBhvr>
                                        <p:cTn id="10" dur="2000" fill="hold"/>
                                        <p:tgtEl>
                                          <p:spTgt spid="668676"/>
                                        </p:tgtEl>
                                        <p:attrNameLst>
                                          <p:attrName>ppt_w</p:attrName>
                                        </p:attrNameLst>
                                      </p:cBhvr>
                                      <p:tavLst>
                                        <p:tav tm="0">
                                          <p:val>
                                            <p:fltVal val="0"/>
                                          </p:val>
                                        </p:tav>
                                        <p:tav tm="100000">
                                          <p:val>
                                            <p:strVal val="#ppt_w"/>
                                          </p:val>
                                        </p:tav>
                                      </p:tavLst>
                                    </p:anim>
                                  </p:childTnLst>
                                </p:cTn>
                              </p:par>
                            </p:childTnLst>
                          </p:cTn>
                        </p:par>
                        <p:par>
                          <p:cTn id="11" fill="hold">
                            <p:stCondLst>
                              <p:cond delay="2000"/>
                            </p:stCondLst>
                            <p:childTnLst>
                              <p:par>
                                <p:cTn id="12" presetID="2" presetClass="entr" presetSubtype="4" fill="hold" grpId="0" nodeType="afterEffect">
                                  <p:stCondLst>
                                    <p:cond delay="0"/>
                                  </p:stCondLst>
                                  <p:childTnLst>
                                    <p:set>
                                      <p:cBhvr>
                                        <p:cTn id="13" dur="1" fill="hold">
                                          <p:stCondLst>
                                            <p:cond delay="0"/>
                                          </p:stCondLst>
                                        </p:cTn>
                                        <p:tgtEl>
                                          <p:spTgt spid="668675">
                                            <p:txEl>
                                              <p:pRg st="0" end="0"/>
                                            </p:txEl>
                                          </p:spTgt>
                                        </p:tgtEl>
                                        <p:attrNameLst>
                                          <p:attrName>style.visibility</p:attrName>
                                        </p:attrNameLst>
                                      </p:cBhvr>
                                      <p:to>
                                        <p:strVal val="visible"/>
                                      </p:to>
                                    </p:set>
                                    <p:anim calcmode="lin" valueType="num">
                                      <p:cBhvr additive="base">
                                        <p:cTn id="14" dur="500" fill="hold"/>
                                        <p:tgtEl>
                                          <p:spTgt spid="66867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66867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8675"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a:xfrm>
            <a:off x="1652588" y="182563"/>
            <a:ext cx="5838825" cy="850900"/>
          </a:xfrm>
        </p:spPr>
        <p:txBody>
          <a:bodyPr/>
          <a:lstStyle/>
          <a:p>
            <a:pPr eaLnBrk="1" hangingPunct="1"/>
            <a:r>
              <a:rPr lang="en-US" altLang="en-US" sz="2800" smtClean="0">
                <a:latin typeface="Times New Roman" pitchFamily="18" charset="0"/>
              </a:rPr>
              <a:t>串级调速系统的起动方式</a:t>
            </a:r>
            <a:endParaRPr lang="zh-CN" altLang="en-US" sz="2800" smtClean="0">
              <a:latin typeface="Times New Roman" pitchFamily="18" charset="0"/>
              <a:ea typeface="宋体" pitchFamily="2" charset="-122"/>
            </a:endParaRPr>
          </a:p>
        </p:txBody>
      </p:sp>
      <p:sp>
        <p:nvSpPr>
          <p:cNvPr id="673795" name="Rectangle 3"/>
          <p:cNvSpPr>
            <a:spLocks noGrp="1" noChangeArrowheads="1"/>
          </p:cNvSpPr>
          <p:nvPr>
            <p:ph idx="1"/>
          </p:nvPr>
        </p:nvSpPr>
        <p:spPr>
          <a:xfrm>
            <a:off x="1709738" y="977900"/>
            <a:ext cx="7434262" cy="2714625"/>
          </a:xfrm>
        </p:spPr>
        <p:txBody>
          <a:bodyPr/>
          <a:lstStyle/>
          <a:p>
            <a:pPr marL="3175" indent="-3175" eaLnBrk="1" hangingPunct="1">
              <a:lnSpc>
                <a:spcPct val="120000"/>
              </a:lnSpc>
            </a:pPr>
            <a:r>
              <a:rPr lang="zh-CN" altLang="en-US" dirty="0" smtClean="0">
                <a:ea typeface="宋体" pitchFamily="2" charset="-122"/>
              </a:rPr>
              <a:t>   串级调速系统是依靠逆变器提供附加电动势而工作的，为了使系统工作正常，对系统的起动与停车控制必须有合理的措施予以保证。</a:t>
            </a:r>
          </a:p>
          <a:p>
            <a:pPr marL="3175" indent="-3175" eaLnBrk="1" hangingPunct="1">
              <a:lnSpc>
                <a:spcPct val="120000"/>
              </a:lnSpc>
            </a:pPr>
            <a:r>
              <a:rPr lang="zh-CN" altLang="en-US" dirty="0" smtClean="0">
                <a:ea typeface="宋体" pitchFamily="2" charset="-122"/>
              </a:rPr>
              <a:t>   </a:t>
            </a:r>
            <a:r>
              <a:rPr lang="zh-CN" altLang="en-US" u="sng" dirty="0" smtClean="0">
                <a:solidFill>
                  <a:schemeClr val="tx2"/>
                </a:solidFill>
                <a:effectLst>
                  <a:outerShdw blurRad="38100" dist="38100" dir="2700000" algn="tl">
                    <a:srgbClr val="000000">
                      <a:alpha val="43137"/>
                    </a:srgbClr>
                  </a:outerShdw>
                </a:effectLst>
                <a:ea typeface="宋体" pitchFamily="2" charset="-122"/>
              </a:rPr>
              <a:t>总的原则：</a:t>
            </a:r>
            <a:r>
              <a:rPr lang="zh-CN" altLang="en-US" dirty="0" smtClean="0">
                <a:solidFill>
                  <a:srgbClr val="0033CC"/>
                </a:solidFill>
                <a:ea typeface="宋体" pitchFamily="2" charset="-122"/>
              </a:rPr>
              <a:t>是</a:t>
            </a:r>
            <a:r>
              <a:rPr lang="zh-CN" altLang="en-US" dirty="0" smtClean="0">
                <a:solidFill>
                  <a:srgbClr val="A50021"/>
                </a:solidFill>
                <a:ea typeface="宋体" pitchFamily="2" charset="-122"/>
              </a:rPr>
              <a:t>在起动时必须使逆变器先电机而接上电网，停车时则比电机后脱离电网</a:t>
            </a:r>
            <a:r>
              <a:rPr lang="zh-CN" altLang="en-US" dirty="0" smtClean="0">
                <a:solidFill>
                  <a:srgbClr val="0033CC"/>
                </a:solidFill>
                <a:ea typeface="宋体" pitchFamily="2" charset="-122"/>
              </a:rPr>
              <a:t>，以防止逆变器交流侧断电，使晶闸管无法关断，造成逆变器的短路事故。</a:t>
            </a:r>
          </a:p>
          <a:p>
            <a:pPr marL="3175" indent="-3175" eaLnBrk="1" hangingPunct="1">
              <a:lnSpc>
                <a:spcPct val="120000"/>
              </a:lnSpc>
            </a:pPr>
            <a:r>
              <a:rPr lang="zh-CN" altLang="en-US" dirty="0" smtClean="0">
                <a:ea typeface="宋体" pitchFamily="2" charset="-122"/>
              </a:rPr>
              <a:t>   串级调速系统的起动方式通常有</a:t>
            </a:r>
            <a:r>
              <a:rPr lang="zh-CN" altLang="en-US" dirty="0" smtClean="0">
                <a:solidFill>
                  <a:srgbClr val="A50021"/>
                </a:solidFill>
                <a:ea typeface="宋体" pitchFamily="2" charset="-122"/>
              </a:rPr>
              <a:t>间接起动</a:t>
            </a:r>
            <a:r>
              <a:rPr lang="zh-CN" altLang="en-US" dirty="0" smtClean="0">
                <a:ea typeface="宋体" pitchFamily="2" charset="-122"/>
              </a:rPr>
              <a:t>和</a:t>
            </a:r>
            <a:r>
              <a:rPr lang="zh-CN" altLang="en-US" dirty="0" smtClean="0">
                <a:solidFill>
                  <a:srgbClr val="A50021"/>
                </a:solidFill>
                <a:ea typeface="宋体" pitchFamily="2" charset="-122"/>
              </a:rPr>
              <a:t>直接起动</a:t>
            </a:r>
            <a:r>
              <a:rPr lang="zh-CN" altLang="en-US" dirty="0" smtClean="0">
                <a:ea typeface="宋体" pitchFamily="2" charset="-122"/>
              </a:rPr>
              <a:t>两种。</a:t>
            </a:r>
          </a:p>
        </p:txBody>
      </p:sp>
      <p:sp>
        <p:nvSpPr>
          <p:cNvPr id="78851" name="Rectangle 4"/>
          <p:cNvSpPr>
            <a:spLocks noChangeArrowheads="1"/>
          </p:cNvSpPr>
          <p:nvPr/>
        </p:nvSpPr>
        <p:spPr bwMode="auto">
          <a:xfrm>
            <a:off x="1670050" y="3467100"/>
            <a:ext cx="2679700" cy="741363"/>
          </a:xfrm>
          <a:prstGeom prst="rect">
            <a:avLst/>
          </a:prstGeom>
          <a:noFill/>
          <a:ln w="9525">
            <a:noFill/>
            <a:miter lim="800000"/>
            <a:headEnd/>
            <a:tailEnd/>
          </a:ln>
        </p:spPr>
        <p:txBody>
          <a:bodyPr lIns="0" tIns="0" bIns="0" anchor="ctr"/>
          <a:lstStyle/>
          <a:p>
            <a:r>
              <a:rPr lang="en-US" altLang="zh-CN" sz="2000">
                <a:solidFill>
                  <a:srgbClr val="FF0000"/>
                </a:solidFill>
                <a:latin typeface="Times New Roman" pitchFamily="18" charset="0"/>
              </a:rPr>
              <a:t>1. </a:t>
            </a:r>
            <a:r>
              <a:rPr lang="zh-CN" altLang="en-US" sz="2000">
                <a:solidFill>
                  <a:srgbClr val="FF0000"/>
                </a:solidFill>
                <a:latin typeface="Times New Roman" pitchFamily="18" charset="0"/>
              </a:rPr>
              <a:t>间接起动</a:t>
            </a:r>
            <a:r>
              <a:rPr lang="zh-CN" altLang="en-US" sz="2000">
                <a:solidFill>
                  <a:schemeClr val="tx1"/>
                </a:solidFill>
              </a:rPr>
              <a:t> </a:t>
            </a:r>
          </a:p>
        </p:txBody>
      </p:sp>
      <p:sp>
        <p:nvSpPr>
          <p:cNvPr id="673797" name="Rectangle 5"/>
          <p:cNvSpPr>
            <a:spLocks noChangeArrowheads="1"/>
          </p:cNvSpPr>
          <p:nvPr/>
        </p:nvSpPr>
        <p:spPr bwMode="auto">
          <a:xfrm>
            <a:off x="1676400" y="3916363"/>
            <a:ext cx="7467600" cy="1533525"/>
          </a:xfrm>
          <a:prstGeom prst="rect">
            <a:avLst/>
          </a:prstGeom>
          <a:noFill/>
          <a:ln w="9525">
            <a:noFill/>
            <a:miter lim="800000"/>
            <a:headEnd/>
            <a:tailEnd/>
          </a:ln>
        </p:spPr>
        <p:txBody>
          <a:bodyPr lIns="0" tIns="0" rIns="90000" bIns="0"/>
          <a:lstStyle/>
          <a:p>
            <a:pPr>
              <a:lnSpc>
                <a:spcPct val="130000"/>
              </a:lnSpc>
              <a:buClr>
                <a:srgbClr val="FF9933"/>
              </a:buClr>
              <a:buFont typeface="Wingdings" pitchFamily="2" charset="2"/>
              <a:buNone/>
            </a:pPr>
            <a:r>
              <a:rPr lang="zh-CN" altLang="en-US" sz="2000">
                <a:solidFill>
                  <a:schemeClr val="tx1"/>
                </a:solidFill>
                <a:latin typeface="Times New Roman" pitchFamily="18" charset="0"/>
              </a:rPr>
              <a:t>         为了使串级调速装置不受过电压损坏，须采用间接起动方式，即将电动机转子先接入电阻或频敏变阻器起动，待转速升高到串级调速系统的设计最低转速时，才把串级调速装置投入运行。 </a:t>
            </a:r>
          </a:p>
        </p:txBody>
      </p:sp>
      <p:sp>
        <p:nvSpPr>
          <p:cNvPr id="78853" name="Text Box 46"/>
          <p:cNvSpPr txBox="1">
            <a:spLocks noChangeArrowheads="1"/>
          </p:cNvSpPr>
          <p:nvPr/>
        </p:nvSpPr>
        <p:spPr bwMode="auto">
          <a:xfrm>
            <a:off x="0" y="3575050"/>
            <a:ext cx="1670050"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2" action="ppaction://hlinksldjump"/>
              </a:rPr>
              <a:t>8.3</a:t>
            </a:r>
            <a:r>
              <a:rPr lang="zh-CN" altLang="zh-CN" sz="1600">
                <a:solidFill>
                  <a:schemeClr val="tx1"/>
                </a:solidFill>
                <a:hlinkClick r:id="rId2" action="ppaction://hlinksldjump"/>
              </a:rPr>
              <a:t>绕线转子异步电机转子变频串级调速系统</a:t>
            </a:r>
            <a:endParaRPr lang="zh-CN" altLang="en-US" sz="1600">
              <a:solidFill>
                <a:schemeClr val="tx1"/>
              </a:solidFill>
              <a:latin typeface="Times New Roman" pitchFamily="18" charset="0"/>
            </a:endParaRPr>
          </a:p>
        </p:txBody>
      </p:sp>
      <p:sp>
        <p:nvSpPr>
          <p:cNvPr id="78854"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3" action="ppaction://hlinksldjump"/>
              </a:rPr>
              <a:t>8.2</a:t>
            </a:r>
            <a:r>
              <a:rPr lang="zh-CN" altLang="zh-CN" sz="1600">
                <a:solidFill>
                  <a:schemeClr val="tx1"/>
                </a:solidFill>
                <a:hlinkClick r:id="rId3"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78855"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4" action="ppaction://hlinksldjump"/>
              </a:rPr>
              <a:t>8.1</a:t>
            </a:r>
            <a:r>
              <a:rPr lang="zh-CN" altLang="zh-CN" sz="1600">
                <a:solidFill>
                  <a:schemeClr val="tx1"/>
                </a:solidFill>
                <a:latin typeface="宋体" pitchFamily="2" charset="-122"/>
                <a:hlinkClick r:id="rId4" action="ppaction://hlinksldjump"/>
              </a:rPr>
              <a:t>绕线转子异步电机转子变频控制原理</a:t>
            </a:r>
            <a:endParaRPr lang="zh-CN" altLang="en-US" sz="1600">
              <a:solidFill>
                <a:schemeClr val="tx1"/>
              </a:solidFill>
              <a:latin typeface="宋体" pitchFamily="2" charset="-122"/>
            </a:endParaRPr>
          </a:p>
        </p:txBody>
      </p:sp>
      <p:sp>
        <p:nvSpPr>
          <p:cNvPr id="78856"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5" action="ppaction://hlinksldjump"/>
              </a:rPr>
              <a:t>8.4</a:t>
            </a:r>
            <a:r>
              <a:rPr lang="zh-CN" altLang="zh-CN" sz="1600">
                <a:solidFill>
                  <a:schemeClr val="tx1"/>
                </a:solidFill>
                <a:hlinkClick r:id="rId5"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673795">
                                            <p:txEl>
                                              <p:pRg st="0" end="0"/>
                                            </p:txEl>
                                          </p:spTgt>
                                        </p:tgtEl>
                                        <p:attrNameLst>
                                          <p:attrName>style.visibility</p:attrName>
                                        </p:attrNameLst>
                                      </p:cBhvr>
                                      <p:to>
                                        <p:strVal val="visible"/>
                                      </p:to>
                                    </p:set>
                                    <p:anim calcmode="lin" valueType="num">
                                      <p:cBhvr>
                                        <p:cTn id="7" dur="1000" fill="hold"/>
                                        <p:tgtEl>
                                          <p:spTgt spid="67379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673795">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673795">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73795">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673795">
                                            <p:txEl>
                                              <p:pRg st="1" end="1"/>
                                            </p:txEl>
                                          </p:spTgt>
                                        </p:tgtEl>
                                        <p:attrNameLst>
                                          <p:attrName>style.visibility</p:attrName>
                                        </p:attrNameLst>
                                      </p:cBhvr>
                                      <p:to>
                                        <p:strVal val="visible"/>
                                      </p:to>
                                    </p:set>
                                    <p:anim calcmode="lin" valueType="num">
                                      <p:cBhvr>
                                        <p:cTn id="15" dur="1000" fill="hold"/>
                                        <p:tgtEl>
                                          <p:spTgt spid="673795">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673795">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673795">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673795">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par>
                          <p:cTn id="19" fill="hold">
                            <p:stCondLst>
                              <p:cond delay="1000"/>
                            </p:stCondLst>
                            <p:childTnLst>
                              <p:par>
                                <p:cTn id="20" presetID="15" presetClass="entr" presetSubtype="0" fill="hold" grpId="0" nodeType="afterEffect">
                                  <p:stCondLst>
                                    <p:cond delay="0"/>
                                  </p:stCondLst>
                                  <p:childTnLst>
                                    <p:set>
                                      <p:cBhvr>
                                        <p:cTn id="21" dur="1" fill="hold">
                                          <p:stCondLst>
                                            <p:cond delay="0"/>
                                          </p:stCondLst>
                                        </p:cTn>
                                        <p:tgtEl>
                                          <p:spTgt spid="673795">
                                            <p:txEl>
                                              <p:pRg st="2" end="2"/>
                                            </p:txEl>
                                          </p:spTgt>
                                        </p:tgtEl>
                                        <p:attrNameLst>
                                          <p:attrName>style.visibility</p:attrName>
                                        </p:attrNameLst>
                                      </p:cBhvr>
                                      <p:to>
                                        <p:strVal val="visible"/>
                                      </p:to>
                                    </p:set>
                                    <p:anim calcmode="lin" valueType="num">
                                      <p:cBhvr>
                                        <p:cTn id="22" dur="1000" fill="hold"/>
                                        <p:tgtEl>
                                          <p:spTgt spid="673795">
                                            <p:txEl>
                                              <p:pRg st="2" end="2"/>
                                            </p:txEl>
                                          </p:spTgt>
                                        </p:tgtEl>
                                        <p:attrNameLst>
                                          <p:attrName>ppt_w</p:attrName>
                                        </p:attrNameLst>
                                      </p:cBhvr>
                                      <p:tavLst>
                                        <p:tav tm="0">
                                          <p:val>
                                            <p:fltVal val="0"/>
                                          </p:val>
                                        </p:tav>
                                        <p:tav tm="100000">
                                          <p:val>
                                            <p:strVal val="#ppt_w"/>
                                          </p:val>
                                        </p:tav>
                                      </p:tavLst>
                                    </p:anim>
                                    <p:anim calcmode="lin" valueType="num">
                                      <p:cBhvr>
                                        <p:cTn id="23" dur="1000" fill="hold"/>
                                        <p:tgtEl>
                                          <p:spTgt spid="673795">
                                            <p:txEl>
                                              <p:pRg st="2" end="2"/>
                                            </p:txEl>
                                          </p:spTgt>
                                        </p:tgtEl>
                                        <p:attrNameLst>
                                          <p:attrName>ppt_h</p:attrName>
                                        </p:attrNameLst>
                                      </p:cBhvr>
                                      <p:tavLst>
                                        <p:tav tm="0">
                                          <p:val>
                                            <p:fltVal val="0"/>
                                          </p:val>
                                        </p:tav>
                                        <p:tav tm="100000">
                                          <p:val>
                                            <p:strVal val="#ppt_h"/>
                                          </p:val>
                                        </p:tav>
                                      </p:tavLst>
                                    </p:anim>
                                    <p:anim calcmode="lin" valueType="num">
                                      <p:cBhvr>
                                        <p:cTn id="24" dur="1000" fill="hold"/>
                                        <p:tgtEl>
                                          <p:spTgt spid="673795">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673795">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673797">
                                            <p:txEl>
                                              <p:pRg st="0" end="0"/>
                                            </p:txEl>
                                          </p:spTgt>
                                        </p:tgtEl>
                                        <p:attrNameLst>
                                          <p:attrName>style.visibility</p:attrName>
                                        </p:attrNameLst>
                                      </p:cBhvr>
                                      <p:to>
                                        <p:strVal val="visible"/>
                                      </p:to>
                                    </p:set>
                                    <p:animEffect transition="in" filter="checkerboard(across)">
                                      <p:cBhvr>
                                        <p:cTn id="30" dur="500"/>
                                        <p:tgtEl>
                                          <p:spTgt spid="67379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3795" grpId="0" build="p"/>
      <p:bldP spid="673797"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43" name="Picture 3" descr="7z20"/>
          <p:cNvPicPr>
            <a:picLocks noChangeAspect="1" noChangeArrowheads="1"/>
          </p:cNvPicPr>
          <p:nvPr/>
        </p:nvPicPr>
        <p:blipFill>
          <a:blip r:embed="rId2" cstate="print"/>
          <a:srcRect/>
          <a:stretch>
            <a:fillRect/>
          </a:stretch>
        </p:blipFill>
        <p:spPr bwMode="auto">
          <a:xfrm>
            <a:off x="1879600" y="2898775"/>
            <a:ext cx="4348163" cy="3721100"/>
          </a:xfrm>
          <a:prstGeom prst="rect">
            <a:avLst/>
          </a:prstGeom>
          <a:noFill/>
          <a:ln w="9525">
            <a:noFill/>
            <a:miter lim="800000"/>
            <a:headEnd/>
            <a:tailEnd/>
          </a:ln>
        </p:spPr>
      </p:pic>
      <p:sp>
        <p:nvSpPr>
          <p:cNvPr id="675844" name="Rectangle 4"/>
          <p:cNvSpPr>
            <a:spLocks noChangeArrowheads="1"/>
          </p:cNvSpPr>
          <p:nvPr/>
        </p:nvSpPr>
        <p:spPr bwMode="auto">
          <a:xfrm>
            <a:off x="2271713" y="6443663"/>
            <a:ext cx="6378575" cy="414337"/>
          </a:xfrm>
          <a:prstGeom prst="rect">
            <a:avLst/>
          </a:prstGeom>
          <a:noFill/>
          <a:ln w="9525">
            <a:noFill/>
            <a:miter lim="800000"/>
            <a:headEnd/>
            <a:tailEnd/>
          </a:ln>
        </p:spPr>
        <p:txBody>
          <a:bodyPr/>
          <a:lstStyle/>
          <a:p>
            <a:pPr marL="342900" indent="-342900" algn="ctr">
              <a:spcBef>
                <a:spcPct val="20000"/>
              </a:spcBef>
              <a:buClr>
                <a:schemeClr val="folHlink"/>
              </a:buClr>
              <a:buSzPct val="75000"/>
              <a:buFont typeface="Wingdings" pitchFamily="2" charset="2"/>
              <a:buNone/>
            </a:pPr>
            <a:r>
              <a:rPr lang="zh-CN" altLang="en-US" sz="2000">
                <a:solidFill>
                  <a:schemeClr val="hlink"/>
                </a:solidFill>
                <a:latin typeface="Times New Roman" pitchFamily="18" charset="0"/>
              </a:rPr>
              <a:t>图</a:t>
            </a:r>
            <a:r>
              <a:rPr lang="en-US" altLang="zh-CN" sz="2000">
                <a:solidFill>
                  <a:schemeClr val="hlink"/>
                </a:solidFill>
                <a:latin typeface="Times New Roman" pitchFamily="18" charset="0"/>
              </a:rPr>
              <a:t>7-14</a:t>
            </a:r>
            <a:r>
              <a:rPr lang="zh-CN" altLang="en-US" sz="2000">
                <a:solidFill>
                  <a:schemeClr val="hlink"/>
                </a:solidFill>
                <a:latin typeface="Times New Roman" pitchFamily="18" charset="0"/>
              </a:rPr>
              <a:t>串级调速系统间接起动控制原理图</a:t>
            </a:r>
            <a:endParaRPr lang="zh-CN" altLang="en-US" sz="2800">
              <a:solidFill>
                <a:schemeClr val="tx1"/>
              </a:solidFill>
              <a:latin typeface="Verdana" pitchFamily="34" charset="0"/>
            </a:endParaRPr>
          </a:p>
        </p:txBody>
      </p:sp>
      <p:sp>
        <p:nvSpPr>
          <p:cNvPr id="675845" name="Rectangle 5"/>
          <p:cNvSpPr>
            <a:spLocks noChangeArrowheads="1"/>
          </p:cNvSpPr>
          <p:nvPr/>
        </p:nvSpPr>
        <p:spPr bwMode="auto">
          <a:xfrm>
            <a:off x="1789113" y="266700"/>
            <a:ext cx="3165475" cy="495300"/>
          </a:xfrm>
          <a:prstGeom prst="rect">
            <a:avLst/>
          </a:prstGeom>
          <a:noFill/>
          <a:ln w="9525">
            <a:noFill/>
            <a:miter lim="800000"/>
          </a:ln>
        </p:spPr>
        <p:txBody>
          <a:bodyPr anchor="b"/>
          <a:lstStyle/>
          <a:p>
            <a:pPr>
              <a:buFontTx/>
              <a:buChar char="•"/>
              <a:defRPr/>
            </a:pPr>
            <a:r>
              <a:rPr lang="zh-CN" altLang="en-US" sz="2000">
                <a:solidFill>
                  <a:srgbClr val="FF0000"/>
                </a:solidFill>
                <a:effectLst>
                  <a:outerShdw blurRad="38100" dist="38100" dir="2700000" algn="tl">
                    <a:srgbClr val="C0C0C0"/>
                  </a:outerShdw>
                </a:effectLst>
                <a:latin typeface="Times New Roman" panose="02020603050405020304" pitchFamily="18" charset="0"/>
              </a:rPr>
              <a:t> 间接起动操作顺序</a:t>
            </a:r>
            <a:endParaRPr lang="zh-CN" altLang="en-US" sz="2000">
              <a:solidFill>
                <a:srgbClr val="FF0000"/>
              </a:solidFill>
              <a:effectLst>
                <a:outerShdw blurRad="38100" dist="38100" dir="2700000" algn="tl">
                  <a:srgbClr val="C0C0C0"/>
                </a:outerShdw>
              </a:effectLst>
            </a:endParaRPr>
          </a:p>
        </p:txBody>
      </p:sp>
      <p:sp>
        <p:nvSpPr>
          <p:cNvPr id="675846" name="Rectangle 6"/>
          <p:cNvSpPr>
            <a:spLocks noGrp="1" noChangeArrowheads="1"/>
          </p:cNvSpPr>
          <p:nvPr>
            <p:ph idx="1"/>
          </p:nvPr>
        </p:nvSpPr>
        <p:spPr>
          <a:xfrm>
            <a:off x="1703388" y="1027113"/>
            <a:ext cx="7346950" cy="1905000"/>
          </a:xfrm>
        </p:spPr>
        <p:txBody>
          <a:bodyPr/>
          <a:lstStyle/>
          <a:p>
            <a:pPr eaLnBrk="1" hangingPunct="1">
              <a:buClr>
                <a:schemeClr val="tx1"/>
              </a:buClr>
            </a:pPr>
            <a:r>
              <a:rPr lang="zh-CN" altLang="en-US" smtClean="0">
                <a:ea typeface="宋体" pitchFamily="2" charset="-122"/>
              </a:rPr>
              <a:t>（</a:t>
            </a:r>
            <a:r>
              <a:rPr lang="en-US" altLang="zh-CN" smtClean="0">
                <a:ea typeface="宋体" pitchFamily="2" charset="-122"/>
              </a:rPr>
              <a:t>1</a:t>
            </a:r>
            <a:r>
              <a:rPr lang="zh-CN" altLang="en-US" smtClean="0">
                <a:ea typeface="宋体" pitchFamily="2" charset="-122"/>
              </a:rPr>
              <a:t>）先合上装置电源总开关</a:t>
            </a:r>
            <a:r>
              <a:rPr lang="en-US" altLang="zh-CN" smtClean="0">
                <a:solidFill>
                  <a:srgbClr val="A50021"/>
                </a:solidFill>
                <a:ea typeface="宋体" pitchFamily="2" charset="-122"/>
              </a:rPr>
              <a:t>S</a:t>
            </a:r>
            <a:r>
              <a:rPr lang="zh-CN" altLang="en-US" smtClean="0">
                <a:ea typeface="宋体" pitchFamily="2" charset="-122"/>
              </a:rPr>
              <a:t>，使逆变器在 </a:t>
            </a:r>
            <a:r>
              <a:rPr lang="zh-CN" altLang="en-US" i="1" smtClean="0">
                <a:ea typeface="宋体" pitchFamily="2" charset="-122"/>
                <a:sym typeface="Symbol" pitchFamily="18" charset="2"/>
              </a:rPr>
              <a:t></a:t>
            </a:r>
            <a:r>
              <a:rPr lang="en-US" altLang="zh-CN" baseline="-25000" smtClean="0">
                <a:ea typeface="宋体" pitchFamily="2" charset="-122"/>
                <a:sym typeface="Symbol" pitchFamily="18" charset="2"/>
              </a:rPr>
              <a:t>min</a:t>
            </a:r>
            <a:r>
              <a:rPr lang="en-US" altLang="zh-CN" i="1" smtClean="0">
                <a:ea typeface="宋体" pitchFamily="2" charset="-122"/>
                <a:sym typeface="Symbol" pitchFamily="18" charset="2"/>
              </a:rPr>
              <a:t> </a:t>
            </a:r>
            <a:r>
              <a:rPr lang="zh-CN" altLang="en-US" smtClean="0">
                <a:ea typeface="宋体" pitchFamily="2" charset="-122"/>
              </a:rPr>
              <a:t>下等待工作。</a:t>
            </a:r>
          </a:p>
          <a:p>
            <a:pPr eaLnBrk="1" hangingPunct="1">
              <a:buClr>
                <a:schemeClr val="tx1"/>
              </a:buClr>
            </a:pPr>
            <a:r>
              <a:rPr lang="zh-CN" altLang="en-US" smtClean="0">
                <a:ea typeface="宋体" pitchFamily="2" charset="-122"/>
              </a:rPr>
              <a:t>（</a:t>
            </a:r>
            <a:r>
              <a:rPr lang="en-US" altLang="zh-CN" smtClean="0">
                <a:ea typeface="宋体" pitchFamily="2" charset="-122"/>
              </a:rPr>
              <a:t>2</a:t>
            </a:r>
            <a:r>
              <a:rPr lang="zh-CN" altLang="en-US" smtClean="0">
                <a:ea typeface="宋体" pitchFamily="2" charset="-122"/>
              </a:rPr>
              <a:t>）然后依次接通接触器</a:t>
            </a:r>
            <a:r>
              <a:rPr lang="en-US" altLang="zh-CN" smtClean="0">
                <a:solidFill>
                  <a:srgbClr val="A50021"/>
                </a:solidFill>
                <a:ea typeface="宋体" pitchFamily="2" charset="-122"/>
              </a:rPr>
              <a:t>K1</a:t>
            </a:r>
            <a:r>
              <a:rPr lang="zh-CN" altLang="en-US" smtClean="0">
                <a:ea typeface="宋体" pitchFamily="2" charset="-122"/>
              </a:rPr>
              <a:t>，接入起动电阻</a:t>
            </a:r>
            <a:r>
              <a:rPr lang="en-US" altLang="zh-CN" smtClean="0">
                <a:ea typeface="宋体" pitchFamily="2" charset="-122"/>
              </a:rPr>
              <a:t>R</a:t>
            </a:r>
            <a:r>
              <a:rPr lang="zh-CN" altLang="en-US" smtClean="0">
                <a:ea typeface="宋体" pitchFamily="2" charset="-122"/>
              </a:rPr>
              <a:t>，再接通</a:t>
            </a:r>
            <a:r>
              <a:rPr lang="en-US" altLang="zh-CN" smtClean="0">
                <a:solidFill>
                  <a:srgbClr val="A50021"/>
                </a:solidFill>
                <a:ea typeface="宋体" pitchFamily="2" charset="-122"/>
              </a:rPr>
              <a:t>K0</a:t>
            </a:r>
            <a:r>
              <a:rPr lang="zh-CN" altLang="en-US" smtClean="0">
                <a:ea typeface="宋体" pitchFamily="2" charset="-122"/>
              </a:rPr>
              <a:t>，把电机定子回路与电网接通，电动机便以转子串电阻的方式起动。</a:t>
            </a:r>
          </a:p>
          <a:p>
            <a:pPr eaLnBrk="1" hangingPunct="1">
              <a:buClr>
                <a:schemeClr val="tx1"/>
              </a:buClr>
            </a:pPr>
            <a:r>
              <a:rPr lang="zh-CN" altLang="en-US" smtClean="0">
                <a:ea typeface="宋体" pitchFamily="2" charset="-122"/>
              </a:rPr>
              <a:t>（</a:t>
            </a:r>
            <a:r>
              <a:rPr lang="en-US" altLang="zh-CN" smtClean="0">
                <a:ea typeface="宋体" pitchFamily="2" charset="-122"/>
              </a:rPr>
              <a:t>3</a:t>
            </a:r>
            <a:r>
              <a:rPr lang="zh-CN" altLang="en-US" smtClean="0">
                <a:ea typeface="宋体" pitchFamily="2" charset="-122"/>
              </a:rPr>
              <a:t>）待起动到所设计的</a:t>
            </a:r>
            <a:r>
              <a:rPr lang="en-US" altLang="zh-CN" i="1" smtClean="0">
                <a:ea typeface="宋体" pitchFamily="2" charset="-122"/>
              </a:rPr>
              <a:t>n</a:t>
            </a:r>
            <a:r>
              <a:rPr lang="en-US" altLang="zh-CN" baseline="-25000" smtClean="0">
                <a:ea typeface="宋体" pitchFamily="2" charset="-122"/>
              </a:rPr>
              <a:t>min</a:t>
            </a:r>
            <a:r>
              <a:rPr lang="zh-CN" altLang="en-US" smtClean="0">
                <a:ea typeface="宋体" pitchFamily="2" charset="-122"/>
              </a:rPr>
              <a:t>（</a:t>
            </a:r>
            <a:r>
              <a:rPr lang="en-US" altLang="zh-CN" i="1" smtClean="0">
                <a:ea typeface="宋体" pitchFamily="2" charset="-122"/>
              </a:rPr>
              <a:t>s</a:t>
            </a:r>
            <a:r>
              <a:rPr lang="en-US" altLang="zh-CN" baseline="-25000" smtClean="0">
                <a:ea typeface="宋体" pitchFamily="2" charset="-122"/>
              </a:rPr>
              <a:t>max</a:t>
            </a:r>
            <a:r>
              <a:rPr lang="zh-CN" altLang="en-US" smtClean="0">
                <a:ea typeface="宋体" pitchFamily="2" charset="-122"/>
              </a:rPr>
              <a:t>）时接通</a:t>
            </a:r>
            <a:r>
              <a:rPr lang="en-US" altLang="zh-CN" smtClean="0">
                <a:solidFill>
                  <a:srgbClr val="A50021"/>
                </a:solidFill>
                <a:ea typeface="宋体" pitchFamily="2" charset="-122"/>
              </a:rPr>
              <a:t>K2</a:t>
            </a:r>
            <a:r>
              <a:rPr lang="zh-CN" altLang="en-US" smtClean="0">
                <a:ea typeface="宋体" pitchFamily="2" charset="-122"/>
              </a:rPr>
              <a:t>，使电动机转子接到串级调速装置，</a:t>
            </a:r>
            <a:r>
              <a:rPr lang="zh-CN" altLang="en-US" smtClean="0">
                <a:solidFill>
                  <a:srgbClr val="FF3300"/>
                </a:solidFill>
                <a:ea typeface="宋体" pitchFamily="2" charset="-122"/>
              </a:rPr>
              <a:t>同时断开</a:t>
            </a:r>
            <a:r>
              <a:rPr lang="en-US" altLang="zh-CN" smtClean="0">
                <a:solidFill>
                  <a:srgbClr val="FF3300"/>
                </a:solidFill>
                <a:ea typeface="宋体" pitchFamily="2" charset="-122"/>
              </a:rPr>
              <a:t>K1</a:t>
            </a:r>
            <a:r>
              <a:rPr lang="zh-CN" altLang="en-US" smtClean="0">
                <a:ea typeface="宋体" pitchFamily="2" charset="-122"/>
              </a:rPr>
              <a:t>，切断起动电阻，此后电动机就可以串级调速的方式继续加速到所需的转速运行。 </a:t>
            </a:r>
          </a:p>
        </p:txBody>
      </p:sp>
      <p:sp>
        <p:nvSpPr>
          <p:cNvPr id="675848" name="Rectangle 8"/>
          <p:cNvSpPr>
            <a:spLocks noChangeArrowheads="1"/>
          </p:cNvSpPr>
          <p:nvPr/>
        </p:nvSpPr>
        <p:spPr bwMode="auto">
          <a:xfrm>
            <a:off x="6388100" y="3078163"/>
            <a:ext cx="2755900" cy="3224212"/>
          </a:xfrm>
          <a:prstGeom prst="rect">
            <a:avLst/>
          </a:prstGeom>
          <a:noFill/>
          <a:ln w="9525">
            <a:noFill/>
            <a:miter lim="800000"/>
            <a:headEnd/>
            <a:tailEnd/>
          </a:ln>
        </p:spPr>
        <p:txBody>
          <a:bodyPr lIns="0" tIns="0" rIns="90000" bIns="0"/>
          <a:lstStyle/>
          <a:p>
            <a:pPr>
              <a:lnSpc>
                <a:spcPct val="100000"/>
              </a:lnSpc>
              <a:spcBef>
                <a:spcPct val="30000"/>
              </a:spcBef>
              <a:buClr>
                <a:srgbClr val="FF9933"/>
              </a:buClr>
              <a:buFont typeface="Wingdings" pitchFamily="2" charset="2"/>
              <a:buNone/>
            </a:pPr>
            <a:r>
              <a:rPr lang="zh-CN" altLang="en-US" sz="1600">
                <a:solidFill>
                  <a:srgbClr val="0000CC"/>
                </a:solidFill>
                <a:latin typeface="Times New Roman" pitchFamily="18" charset="0"/>
              </a:rPr>
              <a:t>停车操作顺序</a:t>
            </a:r>
            <a:endParaRPr lang="zh-CN" altLang="en-US" sz="2000">
              <a:solidFill>
                <a:srgbClr val="0000CC"/>
              </a:solidFill>
              <a:latin typeface="Times New Roman" pitchFamily="18" charset="0"/>
            </a:endParaRPr>
          </a:p>
          <a:p>
            <a:pPr>
              <a:lnSpc>
                <a:spcPct val="100000"/>
              </a:lnSpc>
              <a:spcBef>
                <a:spcPct val="30000"/>
              </a:spcBef>
              <a:buClr>
                <a:srgbClr val="FF9933"/>
              </a:buClr>
              <a:buFont typeface="Wingdings" pitchFamily="2" charset="2"/>
              <a:buNone/>
            </a:pPr>
            <a:r>
              <a:rPr lang="zh-CN" altLang="en-US" sz="2000">
                <a:solidFill>
                  <a:srgbClr val="0000CC"/>
                </a:solidFill>
                <a:latin typeface="Times New Roman" pitchFamily="18" charset="0"/>
              </a:rPr>
              <a:t>（</a:t>
            </a:r>
            <a:r>
              <a:rPr lang="en-US" altLang="zh-CN" sz="2000">
                <a:solidFill>
                  <a:srgbClr val="0000CC"/>
                </a:solidFill>
                <a:latin typeface="Times New Roman" pitchFamily="18" charset="0"/>
              </a:rPr>
              <a:t>1</a:t>
            </a:r>
            <a:r>
              <a:rPr lang="zh-CN" altLang="en-US" sz="2000">
                <a:solidFill>
                  <a:srgbClr val="0000CC"/>
                </a:solidFill>
                <a:latin typeface="Times New Roman" pitchFamily="18" charset="0"/>
              </a:rPr>
              <a:t>）由于没有制动作用，应先断开</a:t>
            </a:r>
            <a:r>
              <a:rPr lang="en-US" altLang="zh-CN" sz="2000">
                <a:solidFill>
                  <a:srgbClr val="0000CC"/>
                </a:solidFill>
                <a:latin typeface="Times New Roman" pitchFamily="18" charset="0"/>
              </a:rPr>
              <a:t>K2</a:t>
            </a:r>
            <a:r>
              <a:rPr lang="zh-CN" altLang="en-US" sz="2000">
                <a:solidFill>
                  <a:srgbClr val="0000CC"/>
                </a:solidFill>
                <a:latin typeface="Times New Roman" pitchFamily="18" charset="0"/>
              </a:rPr>
              <a:t>，使电动机转子回路与串级调速装置脱离；</a:t>
            </a:r>
          </a:p>
          <a:p>
            <a:pPr>
              <a:lnSpc>
                <a:spcPct val="100000"/>
              </a:lnSpc>
              <a:spcBef>
                <a:spcPct val="30000"/>
              </a:spcBef>
              <a:buClr>
                <a:srgbClr val="FF9933"/>
              </a:buClr>
              <a:buFont typeface="Wingdings" pitchFamily="2" charset="2"/>
              <a:buNone/>
            </a:pPr>
            <a:r>
              <a:rPr lang="zh-CN" altLang="en-US" sz="2000">
                <a:solidFill>
                  <a:srgbClr val="0000CC"/>
                </a:solidFill>
                <a:latin typeface="Times New Roman" pitchFamily="18" charset="0"/>
              </a:rPr>
              <a:t>（</a:t>
            </a:r>
            <a:r>
              <a:rPr lang="en-US" altLang="zh-CN" sz="2000">
                <a:solidFill>
                  <a:srgbClr val="0000CC"/>
                </a:solidFill>
                <a:latin typeface="Times New Roman" pitchFamily="18" charset="0"/>
              </a:rPr>
              <a:t>2</a:t>
            </a:r>
            <a:r>
              <a:rPr lang="zh-CN" altLang="en-US" sz="2000">
                <a:solidFill>
                  <a:srgbClr val="0000CC"/>
                </a:solidFill>
                <a:latin typeface="Times New Roman" pitchFamily="18" charset="0"/>
              </a:rPr>
              <a:t>）再断开</a:t>
            </a:r>
            <a:r>
              <a:rPr lang="en-US" altLang="zh-CN" sz="2000">
                <a:solidFill>
                  <a:srgbClr val="0000CC"/>
                </a:solidFill>
                <a:latin typeface="Times New Roman" pitchFamily="18" charset="0"/>
              </a:rPr>
              <a:t>K0</a:t>
            </a:r>
            <a:r>
              <a:rPr lang="zh-CN" altLang="en-US" sz="2000">
                <a:solidFill>
                  <a:srgbClr val="0000CC"/>
                </a:solidFill>
                <a:latin typeface="Times New Roman" pitchFamily="18" charset="0"/>
              </a:rPr>
              <a:t>，以防止当</a:t>
            </a:r>
            <a:r>
              <a:rPr lang="en-US" altLang="zh-CN" sz="2000">
                <a:solidFill>
                  <a:srgbClr val="0000CC"/>
                </a:solidFill>
                <a:latin typeface="Times New Roman" pitchFamily="18" charset="0"/>
              </a:rPr>
              <a:t>K0</a:t>
            </a:r>
            <a:r>
              <a:rPr lang="zh-CN" altLang="en-US" sz="2000">
                <a:solidFill>
                  <a:srgbClr val="0000CC"/>
                </a:solidFill>
                <a:latin typeface="Times New Roman" pitchFamily="18" charset="0"/>
              </a:rPr>
              <a:t>断开时在转子侧感生断闸高电压而损坏整流器与逆变器。 </a:t>
            </a:r>
          </a:p>
        </p:txBody>
      </p:sp>
      <p:sp>
        <p:nvSpPr>
          <p:cNvPr id="79878" name="Text Box 46"/>
          <p:cNvSpPr txBox="1">
            <a:spLocks noChangeArrowheads="1"/>
          </p:cNvSpPr>
          <p:nvPr/>
        </p:nvSpPr>
        <p:spPr bwMode="auto">
          <a:xfrm>
            <a:off x="0" y="3575050"/>
            <a:ext cx="1670050"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3" action="ppaction://hlinksldjump"/>
              </a:rPr>
              <a:t>8.3</a:t>
            </a:r>
            <a:r>
              <a:rPr lang="zh-CN" altLang="zh-CN" sz="1600">
                <a:solidFill>
                  <a:schemeClr val="tx1"/>
                </a:solidFill>
                <a:hlinkClick r:id="rId3" action="ppaction://hlinksldjump"/>
              </a:rPr>
              <a:t>绕线转子异步电机转子变频串级调速系统</a:t>
            </a:r>
            <a:endParaRPr lang="zh-CN" altLang="en-US" sz="1600">
              <a:solidFill>
                <a:schemeClr val="tx1"/>
              </a:solidFill>
              <a:latin typeface="Times New Roman" pitchFamily="18" charset="0"/>
            </a:endParaRPr>
          </a:p>
        </p:txBody>
      </p:sp>
      <p:sp>
        <p:nvSpPr>
          <p:cNvPr id="79879"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4" action="ppaction://hlinksldjump"/>
              </a:rPr>
              <a:t>8.2</a:t>
            </a:r>
            <a:r>
              <a:rPr lang="zh-CN" altLang="zh-CN" sz="1600">
                <a:solidFill>
                  <a:schemeClr val="tx1"/>
                </a:solidFill>
                <a:hlinkClick r:id="rId4"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79880"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5" action="ppaction://hlinksldjump"/>
              </a:rPr>
              <a:t>8.1</a:t>
            </a:r>
            <a:r>
              <a:rPr lang="zh-CN" altLang="zh-CN" sz="1600">
                <a:solidFill>
                  <a:schemeClr val="tx1"/>
                </a:solidFill>
                <a:latin typeface="宋体" pitchFamily="2" charset="-122"/>
                <a:hlinkClick r:id="rId5" action="ppaction://hlinksldjump"/>
              </a:rPr>
              <a:t>绕线转子异步电机转子变频控制原理</a:t>
            </a:r>
            <a:endParaRPr lang="zh-CN" altLang="en-US" sz="1600">
              <a:solidFill>
                <a:schemeClr val="tx1"/>
              </a:solidFill>
              <a:latin typeface="宋体" pitchFamily="2" charset="-122"/>
            </a:endParaRPr>
          </a:p>
        </p:txBody>
      </p:sp>
      <p:sp>
        <p:nvSpPr>
          <p:cNvPr id="79881"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6" action="ppaction://hlinksldjump"/>
              </a:rPr>
              <a:t>8.4</a:t>
            </a:r>
            <a:r>
              <a:rPr lang="zh-CN" altLang="zh-CN" sz="1600">
                <a:solidFill>
                  <a:schemeClr val="tx1"/>
                </a:solidFill>
                <a:hlinkClick r:id="rId6"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8" presetClass="entr" presetSubtype="0" accel="50000" fill="hold" nodeType="clickEffect">
                                  <p:stCondLst>
                                    <p:cond delay="0"/>
                                  </p:stCondLst>
                                  <p:childTnLst>
                                    <p:set>
                                      <p:cBhvr>
                                        <p:cTn id="6" dur="1" fill="hold">
                                          <p:stCondLst>
                                            <p:cond delay="0"/>
                                          </p:stCondLst>
                                        </p:cTn>
                                        <p:tgtEl>
                                          <p:spTgt spid="675843"/>
                                        </p:tgtEl>
                                        <p:attrNameLst>
                                          <p:attrName>style.visibility</p:attrName>
                                        </p:attrNameLst>
                                      </p:cBhvr>
                                      <p:to>
                                        <p:strVal val="visible"/>
                                      </p:to>
                                    </p:set>
                                    <p:anim calcmode="lin" valueType="num">
                                      <p:cBhvr>
                                        <p:cTn id="7" dur="1000" fill="hold"/>
                                        <p:tgtEl>
                                          <p:spTgt spid="675843"/>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675843"/>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675843"/>
                                        </p:tgtEl>
                                        <p:attrNameLst>
                                          <p:attrName>ppt_y</p:attrName>
                                        </p:attrNameLst>
                                      </p:cBhvr>
                                      <p:tavLst>
                                        <p:tav tm="0">
                                          <p:val>
                                            <p:strVal val="#ppt_y"/>
                                          </p:val>
                                        </p:tav>
                                        <p:tav tm="100000">
                                          <p:val>
                                            <p:strVal val="#ppt_y"/>
                                          </p:val>
                                        </p:tav>
                                      </p:tavLst>
                                    </p:anim>
                                    <p:animEffect transition="in" filter="fade">
                                      <p:cBhvr>
                                        <p:cTn id="10" dur="1000"/>
                                        <p:tgtEl>
                                          <p:spTgt spid="675843"/>
                                        </p:tgtEl>
                                      </p:cBhvr>
                                    </p:animEffect>
                                  </p:childTnLst>
                                </p:cTn>
                              </p:par>
                            </p:childTnLst>
                          </p:cTn>
                        </p:par>
                        <p:par>
                          <p:cTn id="11" fill="hold">
                            <p:stCondLst>
                              <p:cond delay="1000"/>
                            </p:stCondLst>
                            <p:childTnLst>
                              <p:par>
                                <p:cTn id="12" presetID="22" presetClass="entr" presetSubtype="4" fill="hold" grpId="0" nodeType="afterEffect">
                                  <p:stCondLst>
                                    <p:cond delay="0"/>
                                  </p:stCondLst>
                                  <p:childTnLst>
                                    <p:set>
                                      <p:cBhvr>
                                        <p:cTn id="13" dur="1" fill="hold">
                                          <p:stCondLst>
                                            <p:cond delay="0"/>
                                          </p:stCondLst>
                                        </p:cTn>
                                        <p:tgtEl>
                                          <p:spTgt spid="675844"/>
                                        </p:tgtEl>
                                        <p:attrNameLst>
                                          <p:attrName>style.visibility</p:attrName>
                                        </p:attrNameLst>
                                      </p:cBhvr>
                                      <p:to>
                                        <p:strVal val="visible"/>
                                      </p:to>
                                    </p:set>
                                    <p:animEffect transition="in" filter="wipe(down)">
                                      <p:cBhvr>
                                        <p:cTn id="14" dur="500"/>
                                        <p:tgtEl>
                                          <p:spTgt spid="675844"/>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675846">
                                            <p:txEl>
                                              <p:pRg st="0" end="0"/>
                                            </p:txEl>
                                          </p:spTgt>
                                        </p:tgtEl>
                                        <p:attrNameLst>
                                          <p:attrName>style.visibility</p:attrName>
                                        </p:attrNameLst>
                                      </p:cBhvr>
                                      <p:to>
                                        <p:strVal val="visible"/>
                                      </p:to>
                                    </p:set>
                                    <p:animEffect transition="in" filter="blinds(horizontal)">
                                      <p:cBhvr>
                                        <p:cTn id="19" dur="500"/>
                                        <p:tgtEl>
                                          <p:spTgt spid="675846">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675846">
                                            <p:txEl>
                                              <p:pRg st="1" end="1"/>
                                            </p:txEl>
                                          </p:spTgt>
                                        </p:tgtEl>
                                        <p:attrNameLst>
                                          <p:attrName>style.visibility</p:attrName>
                                        </p:attrNameLst>
                                      </p:cBhvr>
                                      <p:to>
                                        <p:strVal val="visible"/>
                                      </p:to>
                                    </p:set>
                                    <p:animEffect transition="in" filter="blinds(horizontal)">
                                      <p:cBhvr>
                                        <p:cTn id="24" dur="500"/>
                                        <p:tgtEl>
                                          <p:spTgt spid="675846">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675846">
                                            <p:txEl>
                                              <p:pRg st="2" end="2"/>
                                            </p:txEl>
                                          </p:spTgt>
                                        </p:tgtEl>
                                        <p:attrNameLst>
                                          <p:attrName>style.visibility</p:attrName>
                                        </p:attrNameLst>
                                      </p:cBhvr>
                                      <p:to>
                                        <p:strVal val="visible"/>
                                      </p:to>
                                    </p:set>
                                    <p:animEffect transition="in" filter="blinds(horizontal)">
                                      <p:cBhvr>
                                        <p:cTn id="29" dur="500"/>
                                        <p:tgtEl>
                                          <p:spTgt spid="675846">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9" presetClass="entr" presetSubtype="0" accel="100000" fill="hold" grpId="0" nodeType="clickEffect">
                                  <p:stCondLst>
                                    <p:cond delay="0"/>
                                  </p:stCondLst>
                                  <p:childTnLst>
                                    <p:set>
                                      <p:cBhvr>
                                        <p:cTn id="33" dur="1" fill="hold">
                                          <p:stCondLst>
                                            <p:cond delay="0"/>
                                          </p:stCondLst>
                                        </p:cTn>
                                        <p:tgtEl>
                                          <p:spTgt spid="675848">
                                            <p:txEl>
                                              <p:pRg st="0" end="0"/>
                                            </p:txEl>
                                          </p:spTgt>
                                        </p:tgtEl>
                                        <p:attrNameLst>
                                          <p:attrName>style.visibility</p:attrName>
                                        </p:attrNameLst>
                                      </p:cBhvr>
                                      <p:to>
                                        <p:strVal val="visible"/>
                                      </p:to>
                                    </p:set>
                                    <p:anim calcmode="lin" valueType="num">
                                      <p:cBhvr>
                                        <p:cTn id="34" dur="500" fill="hold"/>
                                        <p:tgtEl>
                                          <p:spTgt spid="675848">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35" dur="500" fill="hold"/>
                                        <p:tgtEl>
                                          <p:spTgt spid="675848">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36" dur="500" fill="hold"/>
                                        <p:tgtEl>
                                          <p:spTgt spid="675848">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37" dur="500" fill="hold"/>
                                        <p:tgtEl>
                                          <p:spTgt spid="67584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9" presetClass="entr" presetSubtype="0" accel="100000" fill="hold" grpId="0" nodeType="clickEffect">
                                  <p:stCondLst>
                                    <p:cond delay="0"/>
                                  </p:stCondLst>
                                  <p:childTnLst>
                                    <p:set>
                                      <p:cBhvr>
                                        <p:cTn id="41" dur="1" fill="hold">
                                          <p:stCondLst>
                                            <p:cond delay="0"/>
                                          </p:stCondLst>
                                        </p:cTn>
                                        <p:tgtEl>
                                          <p:spTgt spid="675848">
                                            <p:txEl>
                                              <p:pRg st="1" end="1"/>
                                            </p:txEl>
                                          </p:spTgt>
                                        </p:tgtEl>
                                        <p:attrNameLst>
                                          <p:attrName>style.visibility</p:attrName>
                                        </p:attrNameLst>
                                      </p:cBhvr>
                                      <p:to>
                                        <p:strVal val="visible"/>
                                      </p:to>
                                    </p:set>
                                    <p:anim calcmode="lin" valueType="num">
                                      <p:cBhvr>
                                        <p:cTn id="42" dur="500" fill="hold"/>
                                        <p:tgtEl>
                                          <p:spTgt spid="675848">
                                            <p:txEl>
                                              <p:pRg st="1" end="1"/>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43" dur="500" fill="hold"/>
                                        <p:tgtEl>
                                          <p:spTgt spid="675848">
                                            <p:txEl>
                                              <p:pRg st="1" end="1"/>
                                            </p:txEl>
                                          </p:spTgt>
                                        </p:tgtEl>
                                        <p:attrNameLst>
                                          <p:attrName>ppt_w</p:attrName>
                                        </p:attrNameLst>
                                      </p:cBhvr>
                                      <p:tavLst>
                                        <p:tav tm="0">
                                          <p:val>
                                            <p:strVal val="#ppt_w+.3"/>
                                          </p:val>
                                        </p:tav>
                                        <p:tav tm="50000">
                                          <p:val>
                                            <p:strVal val="#ppt_w+.3"/>
                                          </p:val>
                                        </p:tav>
                                        <p:tav tm="100000">
                                          <p:val>
                                            <p:strVal val="#ppt_w"/>
                                          </p:val>
                                        </p:tav>
                                      </p:tavLst>
                                    </p:anim>
                                    <p:anim calcmode="lin" valueType="num">
                                      <p:cBhvr>
                                        <p:cTn id="44" dur="500" fill="hold"/>
                                        <p:tgtEl>
                                          <p:spTgt spid="675848">
                                            <p:txEl>
                                              <p:pRg st="1" end="1"/>
                                            </p:txEl>
                                          </p:spTgt>
                                        </p:tgtEl>
                                        <p:attrNameLst>
                                          <p:attrName>ppt_x</p:attrName>
                                        </p:attrNameLst>
                                      </p:cBhvr>
                                      <p:tavLst>
                                        <p:tav tm="0">
                                          <p:val>
                                            <p:strVal val="#ppt_x-.3"/>
                                          </p:val>
                                        </p:tav>
                                        <p:tav tm="50000">
                                          <p:val>
                                            <p:strVal val="#ppt_x"/>
                                          </p:val>
                                        </p:tav>
                                        <p:tav tm="100000">
                                          <p:val>
                                            <p:strVal val="#ppt_x"/>
                                          </p:val>
                                        </p:tav>
                                      </p:tavLst>
                                    </p:anim>
                                    <p:anim calcmode="lin" valueType="num">
                                      <p:cBhvr>
                                        <p:cTn id="45" dur="500" fill="hold"/>
                                        <p:tgtEl>
                                          <p:spTgt spid="67584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39" presetClass="entr" presetSubtype="0" accel="100000" fill="hold" grpId="0" nodeType="clickEffect">
                                  <p:stCondLst>
                                    <p:cond delay="0"/>
                                  </p:stCondLst>
                                  <p:childTnLst>
                                    <p:set>
                                      <p:cBhvr>
                                        <p:cTn id="49" dur="1" fill="hold">
                                          <p:stCondLst>
                                            <p:cond delay="0"/>
                                          </p:stCondLst>
                                        </p:cTn>
                                        <p:tgtEl>
                                          <p:spTgt spid="675848">
                                            <p:txEl>
                                              <p:pRg st="2" end="2"/>
                                            </p:txEl>
                                          </p:spTgt>
                                        </p:tgtEl>
                                        <p:attrNameLst>
                                          <p:attrName>style.visibility</p:attrName>
                                        </p:attrNameLst>
                                      </p:cBhvr>
                                      <p:to>
                                        <p:strVal val="visible"/>
                                      </p:to>
                                    </p:set>
                                    <p:anim calcmode="lin" valueType="num">
                                      <p:cBhvr>
                                        <p:cTn id="50" dur="500" fill="hold"/>
                                        <p:tgtEl>
                                          <p:spTgt spid="675848">
                                            <p:txEl>
                                              <p:pRg st="2" end="2"/>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51" dur="500" fill="hold"/>
                                        <p:tgtEl>
                                          <p:spTgt spid="675848">
                                            <p:txEl>
                                              <p:pRg st="2" end="2"/>
                                            </p:txEl>
                                          </p:spTgt>
                                        </p:tgtEl>
                                        <p:attrNameLst>
                                          <p:attrName>ppt_w</p:attrName>
                                        </p:attrNameLst>
                                      </p:cBhvr>
                                      <p:tavLst>
                                        <p:tav tm="0">
                                          <p:val>
                                            <p:strVal val="#ppt_w+.3"/>
                                          </p:val>
                                        </p:tav>
                                        <p:tav tm="50000">
                                          <p:val>
                                            <p:strVal val="#ppt_w+.3"/>
                                          </p:val>
                                        </p:tav>
                                        <p:tav tm="100000">
                                          <p:val>
                                            <p:strVal val="#ppt_w"/>
                                          </p:val>
                                        </p:tav>
                                      </p:tavLst>
                                    </p:anim>
                                    <p:anim calcmode="lin" valueType="num">
                                      <p:cBhvr>
                                        <p:cTn id="52" dur="500" fill="hold"/>
                                        <p:tgtEl>
                                          <p:spTgt spid="675848">
                                            <p:txEl>
                                              <p:pRg st="2" end="2"/>
                                            </p:txEl>
                                          </p:spTgt>
                                        </p:tgtEl>
                                        <p:attrNameLst>
                                          <p:attrName>ppt_x</p:attrName>
                                        </p:attrNameLst>
                                      </p:cBhvr>
                                      <p:tavLst>
                                        <p:tav tm="0">
                                          <p:val>
                                            <p:strVal val="#ppt_x-.3"/>
                                          </p:val>
                                        </p:tav>
                                        <p:tav tm="50000">
                                          <p:val>
                                            <p:strVal val="#ppt_x"/>
                                          </p:val>
                                        </p:tav>
                                        <p:tav tm="100000">
                                          <p:val>
                                            <p:strVal val="#ppt_x"/>
                                          </p:val>
                                        </p:tav>
                                      </p:tavLst>
                                    </p:anim>
                                    <p:anim calcmode="lin" valueType="num">
                                      <p:cBhvr>
                                        <p:cTn id="53" dur="500" fill="hold"/>
                                        <p:tgtEl>
                                          <p:spTgt spid="675848">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44" grpId="0"/>
      <p:bldP spid="675846" grpId="0" build="p"/>
      <p:bldP spid="675848"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a:xfrm>
            <a:off x="1670050" y="1082675"/>
            <a:ext cx="4221163" cy="400050"/>
          </a:xfrm>
        </p:spPr>
        <p:txBody>
          <a:bodyPr/>
          <a:lstStyle/>
          <a:p>
            <a:pPr eaLnBrk="1" hangingPunct="1"/>
            <a:r>
              <a:rPr lang="en-US" altLang="zh-CN" sz="2000" dirty="0" smtClean="0">
                <a:solidFill>
                  <a:srgbClr val="C00000"/>
                </a:solidFill>
                <a:effectLst>
                  <a:outerShdw blurRad="38100" dist="38100" dir="2700000" algn="tl">
                    <a:srgbClr val="000000">
                      <a:alpha val="43137"/>
                    </a:srgbClr>
                  </a:outerShdw>
                </a:effectLst>
                <a:latin typeface="Times New Roman" pitchFamily="18" charset="0"/>
                <a:ea typeface="宋体" pitchFamily="2" charset="-122"/>
              </a:rPr>
              <a:t>2</a:t>
            </a:r>
            <a:r>
              <a:rPr lang="zh-CN" altLang="en-US" sz="2000" dirty="0" smtClean="0">
                <a:solidFill>
                  <a:srgbClr val="C00000"/>
                </a:solidFill>
                <a:effectLst>
                  <a:outerShdw blurRad="38100" dist="38100" dir="2700000" algn="tl">
                    <a:srgbClr val="000000">
                      <a:alpha val="43137"/>
                    </a:srgbClr>
                  </a:outerShdw>
                </a:effectLst>
                <a:latin typeface="Times New Roman" pitchFamily="18" charset="0"/>
                <a:ea typeface="宋体" pitchFamily="2" charset="-122"/>
              </a:rPr>
              <a:t>．直接起动</a:t>
            </a:r>
            <a:r>
              <a:rPr lang="zh-CN" altLang="en-US" sz="2000" dirty="0" smtClean="0">
                <a:solidFill>
                  <a:srgbClr val="C00000"/>
                </a:solidFill>
                <a:effectLst>
                  <a:outerShdw blurRad="38100" dist="38100" dir="2700000" algn="tl">
                    <a:srgbClr val="000000">
                      <a:alpha val="43137"/>
                    </a:srgbClr>
                  </a:outerShdw>
                </a:effectLst>
                <a:ea typeface="宋体" pitchFamily="2" charset="-122"/>
              </a:rPr>
              <a:t> </a:t>
            </a:r>
          </a:p>
        </p:txBody>
      </p:sp>
      <p:sp>
        <p:nvSpPr>
          <p:cNvPr id="677891" name="Rectangle 3"/>
          <p:cNvSpPr>
            <a:spLocks noGrp="1" noChangeArrowheads="1"/>
          </p:cNvSpPr>
          <p:nvPr>
            <p:ph idx="1"/>
          </p:nvPr>
        </p:nvSpPr>
        <p:spPr>
          <a:xfrm>
            <a:off x="1749425" y="1471613"/>
            <a:ext cx="6861175" cy="1747837"/>
          </a:xfrm>
        </p:spPr>
        <p:txBody>
          <a:bodyPr/>
          <a:lstStyle/>
          <a:p>
            <a:pPr eaLnBrk="1" hangingPunct="1">
              <a:lnSpc>
                <a:spcPct val="130000"/>
              </a:lnSpc>
            </a:pPr>
            <a:r>
              <a:rPr lang="zh-CN" altLang="en-US" smtClean="0">
                <a:latin typeface="Times New Roman" pitchFamily="18" charset="0"/>
                <a:ea typeface="宋体" pitchFamily="2" charset="-122"/>
              </a:rPr>
              <a:t>直接起动又称串级调速方式起动。在起动控制时让逆变器先于电动机接通交流电网，然后使电动机的定子与交流电网接通，此时转子呈开路状态，可防止因电动机起动时的合闸过电压通过转子回路损坏整流装置，最后再使转子回路与整流器接通。 </a:t>
            </a:r>
          </a:p>
        </p:txBody>
      </p:sp>
      <p:sp>
        <p:nvSpPr>
          <p:cNvPr id="80899" name="Rectangle 4"/>
          <p:cNvSpPr>
            <a:spLocks noChangeArrowheads="1"/>
          </p:cNvSpPr>
          <p:nvPr/>
        </p:nvSpPr>
        <p:spPr bwMode="auto">
          <a:xfrm>
            <a:off x="1819275" y="3492500"/>
            <a:ext cx="7239000" cy="390525"/>
          </a:xfrm>
          <a:prstGeom prst="rect">
            <a:avLst/>
          </a:prstGeom>
          <a:noFill/>
          <a:ln w="9525">
            <a:noFill/>
            <a:miter lim="800000"/>
            <a:headEnd/>
            <a:tailEnd/>
          </a:ln>
        </p:spPr>
        <p:txBody>
          <a:bodyPr lIns="0" tIns="0" bIns="0" anchor="ctr"/>
          <a:lstStyle/>
          <a:p>
            <a:pPr>
              <a:buFont typeface="Arial" pitchFamily="34" charset="0"/>
              <a:buChar char="•"/>
            </a:pPr>
            <a:r>
              <a:rPr lang="zh-CN" altLang="en-US" sz="2000">
                <a:solidFill>
                  <a:schemeClr val="tx1"/>
                </a:solidFill>
                <a:latin typeface="Times New Roman" pitchFamily="18" charset="0"/>
              </a:rPr>
              <a:t> 直接起动操作顺序</a:t>
            </a:r>
          </a:p>
        </p:txBody>
      </p:sp>
      <p:sp>
        <p:nvSpPr>
          <p:cNvPr id="677893" name="Rectangle 5"/>
          <p:cNvSpPr>
            <a:spLocks noChangeArrowheads="1"/>
          </p:cNvSpPr>
          <p:nvPr/>
        </p:nvSpPr>
        <p:spPr bwMode="auto">
          <a:xfrm>
            <a:off x="1754188" y="4033838"/>
            <a:ext cx="7389812" cy="1800225"/>
          </a:xfrm>
          <a:prstGeom prst="rect">
            <a:avLst/>
          </a:prstGeom>
          <a:noFill/>
          <a:ln w="9525">
            <a:noFill/>
            <a:miter lim="800000"/>
            <a:headEnd/>
            <a:tailEnd/>
          </a:ln>
        </p:spPr>
        <p:txBody>
          <a:bodyPr lIns="0" tIns="0" rIns="90000" bIns="0"/>
          <a:lstStyle/>
          <a:p>
            <a:pPr>
              <a:lnSpc>
                <a:spcPct val="100000"/>
              </a:lnSpc>
              <a:spcBef>
                <a:spcPct val="50000"/>
              </a:spcBef>
              <a:buClr>
                <a:srgbClr val="FF9933"/>
              </a:buClr>
              <a:buFont typeface="Wingdings" pitchFamily="2" charset="2"/>
              <a:buNone/>
            </a:pPr>
            <a:r>
              <a:rPr lang="zh-CN" altLang="en-US" sz="2000">
                <a:solidFill>
                  <a:schemeClr val="tx1"/>
                </a:solidFill>
                <a:latin typeface="Times New Roman" pitchFamily="18" charset="0"/>
              </a:rPr>
              <a:t>（</a:t>
            </a:r>
            <a:r>
              <a:rPr lang="en-US" altLang="zh-CN" sz="2000">
                <a:solidFill>
                  <a:schemeClr val="tx1"/>
                </a:solidFill>
                <a:latin typeface="Times New Roman" pitchFamily="18" charset="0"/>
              </a:rPr>
              <a:t>1</a:t>
            </a:r>
            <a:r>
              <a:rPr lang="zh-CN" altLang="en-US" sz="2000">
                <a:solidFill>
                  <a:schemeClr val="tx1"/>
                </a:solidFill>
                <a:latin typeface="Times New Roman" pitchFamily="18" charset="0"/>
              </a:rPr>
              <a:t>）接触器的工作顺序为</a:t>
            </a:r>
            <a:r>
              <a:rPr lang="zh-CN" altLang="en-US" sz="2000">
                <a:solidFill>
                  <a:srgbClr val="A50021"/>
                </a:solidFill>
                <a:latin typeface="Times New Roman" pitchFamily="18" charset="0"/>
              </a:rPr>
              <a:t> </a:t>
            </a:r>
            <a:r>
              <a:rPr lang="en-US" altLang="zh-CN" sz="2000">
                <a:solidFill>
                  <a:srgbClr val="A50021"/>
                </a:solidFill>
                <a:latin typeface="Times New Roman" pitchFamily="18" charset="0"/>
              </a:rPr>
              <a:t>S</a:t>
            </a:r>
            <a:r>
              <a:rPr lang="zh-CN" altLang="en-US" sz="2000">
                <a:solidFill>
                  <a:schemeClr val="tx1"/>
                </a:solidFill>
                <a:latin typeface="Times New Roman" pitchFamily="18" charset="0"/>
              </a:rPr>
              <a:t>－</a:t>
            </a:r>
            <a:r>
              <a:rPr lang="en-US" altLang="zh-CN" sz="2000">
                <a:solidFill>
                  <a:srgbClr val="A50021"/>
                </a:solidFill>
                <a:latin typeface="Times New Roman" pitchFamily="18" charset="0"/>
              </a:rPr>
              <a:t>K0</a:t>
            </a:r>
            <a:r>
              <a:rPr lang="zh-CN" altLang="en-US" sz="2000">
                <a:solidFill>
                  <a:schemeClr val="tx1"/>
                </a:solidFill>
                <a:latin typeface="Times New Roman" pitchFamily="18" charset="0"/>
              </a:rPr>
              <a:t>－</a:t>
            </a:r>
            <a:r>
              <a:rPr lang="en-US" altLang="zh-CN" sz="2000">
                <a:solidFill>
                  <a:srgbClr val="A50021"/>
                </a:solidFill>
                <a:latin typeface="Times New Roman" pitchFamily="18" charset="0"/>
              </a:rPr>
              <a:t>K2</a:t>
            </a:r>
            <a:r>
              <a:rPr lang="zh-CN" altLang="en-US" sz="2000">
                <a:solidFill>
                  <a:schemeClr val="tx1"/>
                </a:solidFill>
                <a:latin typeface="Times New Roman" pitchFamily="18" charset="0"/>
              </a:rPr>
              <a:t>，此时不需要起动电阻。当转子回路接通时，由于转子整流电压小于逆变电压，直流回路无电流，电动机尚不能起动。</a:t>
            </a:r>
          </a:p>
          <a:p>
            <a:pPr>
              <a:lnSpc>
                <a:spcPct val="100000"/>
              </a:lnSpc>
              <a:spcBef>
                <a:spcPct val="50000"/>
              </a:spcBef>
              <a:buClr>
                <a:srgbClr val="FF9933"/>
              </a:buClr>
              <a:buFont typeface="Wingdings" pitchFamily="2" charset="2"/>
              <a:buNone/>
            </a:pPr>
            <a:r>
              <a:rPr lang="zh-CN" altLang="en-US" sz="2000">
                <a:solidFill>
                  <a:schemeClr val="tx1"/>
                </a:solidFill>
                <a:latin typeface="Times New Roman" pitchFamily="18" charset="0"/>
              </a:rPr>
              <a:t>（</a:t>
            </a:r>
            <a:r>
              <a:rPr lang="en-US" altLang="zh-CN" sz="2000">
                <a:solidFill>
                  <a:schemeClr val="tx1"/>
                </a:solidFill>
                <a:latin typeface="Times New Roman" pitchFamily="18" charset="0"/>
              </a:rPr>
              <a:t>2</a:t>
            </a:r>
            <a:r>
              <a:rPr lang="zh-CN" altLang="en-US" sz="2000">
                <a:solidFill>
                  <a:schemeClr val="tx1"/>
                </a:solidFill>
                <a:latin typeface="Times New Roman" pitchFamily="18" charset="0"/>
              </a:rPr>
              <a:t>）待发出给定信号后，随着 </a:t>
            </a:r>
            <a:r>
              <a:rPr lang="zh-CN" altLang="en-US" sz="2000" i="1">
                <a:solidFill>
                  <a:schemeClr val="tx1"/>
                </a:solidFill>
                <a:latin typeface="Times New Roman" pitchFamily="18" charset="0"/>
                <a:sym typeface="Symbol" pitchFamily="18" charset="2"/>
              </a:rPr>
              <a:t> </a:t>
            </a:r>
            <a:r>
              <a:rPr lang="zh-CN" altLang="en-US" sz="2000">
                <a:solidFill>
                  <a:schemeClr val="tx1"/>
                </a:solidFill>
                <a:latin typeface="Times New Roman" pitchFamily="18" charset="0"/>
              </a:rPr>
              <a:t>的增大，逆变电压降低，产生直流电流，电动机才逐渐加速，直至达到给定转速。 </a:t>
            </a:r>
          </a:p>
        </p:txBody>
      </p:sp>
      <p:sp>
        <p:nvSpPr>
          <p:cNvPr id="80901" name="Text Box 46"/>
          <p:cNvSpPr txBox="1">
            <a:spLocks noChangeArrowheads="1"/>
          </p:cNvSpPr>
          <p:nvPr/>
        </p:nvSpPr>
        <p:spPr bwMode="auto">
          <a:xfrm>
            <a:off x="0" y="3575050"/>
            <a:ext cx="1670050"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2" action="ppaction://hlinksldjump"/>
              </a:rPr>
              <a:t>8.3</a:t>
            </a:r>
            <a:r>
              <a:rPr lang="zh-CN" altLang="zh-CN" sz="1600">
                <a:solidFill>
                  <a:schemeClr val="tx1"/>
                </a:solidFill>
                <a:hlinkClick r:id="rId2" action="ppaction://hlinksldjump"/>
              </a:rPr>
              <a:t>绕线转子异步电机转子变频串级调速系统</a:t>
            </a:r>
            <a:endParaRPr lang="zh-CN" altLang="en-US" sz="1600">
              <a:solidFill>
                <a:schemeClr val="tx1"/>
              </a:solidFill>
              <a:latin typeface="Times New Roman" pitchFamily="18" charset="0"/>
            </a:endParaRPr>
          </a:p>
        </p:txBody>
      </p:sp>
      <p:sp>
        <p:nvSpPr>
          <p:cNvPr id="80902"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3" action="ppaction://hlinksldjump"/>
              </a:rPr>
              <a:t>8.2</a:t>
            </a:r>
            <a:r>
              <a:rPr lang="zh-CN" altLang="zh-CN" sz="1600">
                <a:solidFill>
                  <a:schemeClr val="tx1"/>
                </a:solidFill>
                <a:hlinkClick r:id="rId3"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80903"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4" action="ppaction://hlinksldjump"/>
              </a:rPr>
              <a:t>8.1</a:t>
            </a:r>
            <a:r>
              <a:rPr lang="zh-CN" altLang="zh-CN" sz="1600">
                <a:solidFill>
                  <a:schemeClr val="tx1"/>
                </a:solidFill>
                <a:latin typeface="宋体" pitchFamily="2" charset="-122"/>
                <a:hlinkClick r:id="rId4" action="ppaction://hlinksldjump"/>
              </a:rPr>
              <a:t>绕线转子异步电机转子变频控制原理</a:t>
            </a:r>
            <a:endParaRPr lang="zh-CN" altLang="en-US" sz="1600">
              <a:solidFill>
                <a:schemeClr val="tx1"/>
              </a:solidFill>
              <a:latin typeface="宋体" pitchFamily="2" charset="-122"/>
            </a:endParaRPr>
          </a:p>
        </p:txBody>
      </p:sp>
      <p:sp>
        <p:nvSpPr>
          <p:cNvPr id="80904"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5" action="ppaction://hlinksldjump"/>
              </a:rPr>
              <a:t>8.4</a:t>
            </a:r>
            <a:r>
              <a:rPr lang="zh-CN" altLang="zh-CN" sz="1600">
                <a:solidFill>
                  <a:schemeClr val="tx1"/>
                </a:solidFill>
                <a:hlinkClick r:id="rId5"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677891">
                                            <p:txEl>
                                              <p:pRg st="0" end="0"/>
                                            </p:txEl>
                                          </p:spTgt>
                                        </p:tgtEl>
                                        <p:attrNameLst>
                                          <p:attrName>style.visibility</p:attrName>
                                        </p:attrNameLst>
                                      </p:cBhvr>
                                      <p:to>
                                        <p:strVal val="visible"/>
                                      </p:to>
                                    </p:set>
                                    <p:animEffect transition="in" filter="wheel(4)">
                                      <p:cBhvr>
                                        <p:cTn id="7" dur="2000"/>
                                        <p:tgtEl>
                                          <p:spTgt spid="6778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5" presetClass="entr" presetSubtype="0" fill="hold" grpId="0" nodeType="clickEffect">
                                  <p:stCondLst>
                                    <p:cond delay="0"/>
                                  </p:stCondLst>
                                  <p:childTnLst>
                                    <p:set>
                                      <p:cBhvr>
                                        <p:cTn id="11" dur="1" fill="hold">
                                          <p:stCondLst>
                                            <p:cond delay="0"/>
                                          </p:stCondLst>
                                        </p:cTn>
                                        <p:tgtEl>
                                          <p:spTgt spid="677893">
                                            <p:txEl>
                                              <p:pRg st="0" end="0"/>
                                            </p:txEl>
                                          </p:spTgt>
                                        </p:tgtEl>
                                        <p:attrNameLst>
                                          <p:attrName>style.visibility</p:attrName>
                                        </p:attrNameLst>
                                      </p:cBhvr>
                                      <p:to>
                                        <p:strVal val="visible"/>
                                      </p:to>
                                    </p:set>
                                    <p:anim calcmode="lin" valueType="num">
                                      <p:cBhvr>
                                        <p:cTn id="12" dur="500" decel="50000" fill="hold">
                                          <p:stCondLst>
                                            <p:cond delay="0"/>
                                          </p:stCondLst>
                                        </p:cTn>
                                        <p:tgtEl>
                                          <p:spTgt spid="677893">
                                            <p:txEl>
                                              <p:pRg st="0" end="0"/>
                                            </p:txEl>
                                          </p:spTgt>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677893">
                                            <p:txEl>
                                              <p:pRg st="0" end="0"/>
                                            </p:txEl>
                                          </p:spTgt>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677893">
                                            <p:txEl>
                                              <p:pRg st="0" end="0"/>
                                            </p:txEl>
                                          </p:spTgt>
                                        </p:tgtEl>
                                        <p:attrNameLst>
                                          <p:attrName>ppt_w</p:attrName>
                                        </p:attrNameLst>
                                      </p:cBhvr>
                                      <p:tavLst>
                                        <p:tav tm="0">
                                          <p:val>
                                            <p:strVal val="#ppt_w*.05"/>
                                          </p:val>
                                        </p:tav>
                                        <p:tav tm="100000">
                                          <p:val>
                                            <p:strVal val="#ppt_w"/>
                                          </p:val>
                                        </p:tav>
                                      </p:tavLst>
                                    </p:anim>
                                    <p:anim calcmode="lin" valueType="num">
                                      <p:cBhvr>
                                        <p:cTn id="15" dur="1000" fill="hold"/>
                                        <p:tgtEl>
                                          <p:spTgt spid="677893">
                                            <p:txEl>
                                              <p:pRg st="0" end="0"/>
                                            </p:txEl>
                                          </p:spTgt>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677893">
                                            <p:txEl>
                                              <p:pRg st="0" end="0"/>
                                            </p:txEl>
                                          </p:spTgt>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677893">
                                            <p:txEl>
                                              <p:pRg st="0" end="0"/>
                                            </p:txEl>
                                          </p:spTgt>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677893">
                                            <p:txEl>
                                              <p:pRg st="0" end="0"/>
                                            </p:txEl>
                                          </p:spTgt>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67789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5" presetClass="entr" presetSubtype="0" fill="hold" grpId="0" nodeType="clickEffect">
                                  <p:stCondLst>
                                    <p:cond delay="0"/>
                                  </p:stCondLst>
                                  <p:childTnLst>
                                    <p:set>
                                      <p:cBhvr>
                                        <p:cTn id="23" dur="1" fill="hold">
                                          <p:stCondLst>
                                            <p:cond delay="0"/>
                                          </p:stCondLst>
                                        </p:cTn>
                                        <p:tgtEl>
                                          <p:spTgt spid="677893">
                                            <p:txEl>
                                              <p:pRg st="1" end="1"/>
                                            </p:txEl>
                                          </p:spTgt>
                                        </p:tgtEl>
                                        <p:attrNameLst>
                                          <p:attrName>style.visibility</p:attrName>
                                        </p:attrNameLst>
                                      </p:cBhvr>
                                      <p:to>
                                        <p:strVal val="visible"/>
                                      </p:to>
                                    </p:set>
                                    <p:anim calcmode="lin" valueType="num">
                                      <p:cBhvr>
                                        <p:cTn id="24" dur="500" decel="50000" fill="hold">
                                          <p:stCondLst>
                                            <p:cond delay="0"/>
                                          </p:stCondLst>
                                        </p:cTn>
                                        <p:tgtEl>
                                          <p:spTgt spid="677893">
                                            <p:txEl>
                                              <p:pRg st="1" end="1"/>
                                            </p:txEl>
                                          </p:spTgt>
                                        </p:tgtEl>
                                        <p:attrNameLst>
                                          <p:attrName>style.rotation</p:attrName>
                                        </p:attrNameLst>
                                      </p:cBhvr>
                                      <p:tavLst>
                                        <p:tav tm="0">
                                          <p:val>
                                            <p:fltVal val="-90"/>
                                          </p:val>
                                        </p:tav>
                                        <p:tav tm="100000">
                                          <p:val>
                                            <p:fltVal val="0"/>
                                          </p:val>
                                        </p:tav>
                                      </p:tavLst>
                                    </p:anim>
                                    <p:anim calcmode="lin" valueType="num">
                                      <p:cBhvr>
                                        <p:cTn id="25" dur="500" decel="50000" fill="hold">
                                          <p:stCondLst>
                                            <p:cond delay="0"/>
                                          </p:stCondLst>
                                        </p:cTn>
                                        <p:tgtEl>
                                          <p:spTgt spid="677893">
                                            <p:txEl>
                                              <p:pRg st="1" end="1"/>
                                            </p:txEl>
                                          </p:spTgt>
                                        </p:tgtEl>
                                        <p:attrNameLst>
                                          <p:attrName>ppt_w</p:attrName>
                                        </p:attrNameLst>
                                      </p:cBhvr>
                                      <p:tavLst>
                                        <p:tav tm="0">
                                          <p:val>
                                            <p:strVal val="#ppt_w"/>
                                          </p:val>
                                        </p:tav>
                                        <p:tav tm="100000">
                                          <p:val>
                                            <p:strVal val="#ppt_w*.05"/>
                                          </p:val>
                                        </p:tav>
                                      </p:tavLst>
                                    </p:anim>
                                    <p:anim calcmode="lin" valueType="num">
                                      <p:cBhvr>
                                        <p:cTn id="26" dur="500" accel="50000" fill="hold">
                                          <p:stCondLst>
                                            <p:cond delay="500"/>
                                          </p:stCondLst>
                                        </p:cTn>
                                        <p:tgtEl>
                                          <p:spTgt spid="677893">
                                            <p:txEl>
                                              <p:pRg st="1" end="1"/>
                                            </p:txEl>
                                          </p:spTgt>
                                        </p:tgtEl>
                                        <p:attrNameLst>
                                          <p:attrName>ppt_w</p:attrName>
                                        </p:attrNameLst>
                                      </p:cBhvr>
                                      <p:tavLst>
                                        <p:tav tm="0">
                                          <p:val>
                                            <p:strVal val="#ppt_w*.05"/>
                                          </p:val>
                                        </p:tav>
                                        <p:tav tm="100000">
                                          <p:val>
                                            <p:strVal val="#ppt_w"/>
                                          </p:val>
                                        </p:tav>
                                      </p:tavLst>
                                    </p:anim>
                                    <p:anim calcmode="lin" valueType="num">
                                      <p:cBhvr>
                                        <p:cTn id="27" dur="1000" fill="hold"/>
                                        <p:tgtEl>
                                          <p:spTgt spid="677893">
                                            <p:txEl>
                                              <p:pRg st="1" end="1"/>
                                            </p:txEl>
                                          </p:spTgt>
                                        </p:tgtEl>
                                        <p:attrNameLst>
                                          <p:attrName>ppt_h</p:attrName>
                                        </p:attrNameLst>
                                      </p:cBhvr>
                                      <p:tavLst>
                                        <p:tav tm="0">
                                          <p:val>
                                            <p:strVal val="#ppt_h"/>
                                          </p:val>
                                        </p:tav>
                                        <p:tav tm="100000">
                                          <p:val>
                                            <p:strVal val="#ppt_h"/>
                                          </p:val>
                                        </p:tav>
                                      </p:tavLst>
                                    </p:anim>
                                    <p:anim calcmode="lin" valueType="num">
                                      <p:cBhvr>
                                        <p:cTn id="28" dur="500" decel="50000" fill="hold">
                                          <p:stCondLst>
                                            <p:cond delay="0"/>
                                          </p:stCondLst>
                                        </p:cTn>
                                        <p:tgtEl>
                                          <p:spTgt spid="677893">
                                            <p:txEl>
                                              <p:pRg st="1" end="1"/>
                                            </p:txEl>
                                          </p:spTgt>
                                        </p:tgtEl>
                                        <p:attrNameLst>
                                          <p:attrName>ppt_x</p:attrName>
                                        </p:attrNameLst>
                                      </p:cBhvr>
                                      <p:tavLst>
                                        <p:tav tm="0">
                                          <p:val>
                                            <p:strVal val="#ppt_x+.4"/>
                                          </p:val>
                                        </p:tav>
                                        <p:tav tm="100000">
                                          <p:val>
                                            <p:strVal val="#ppt_x"/>
                                          </p:val>
                                        </p:tav>
                                      </p:tavLst>
                                    </p:anim>
                                    <p:anim calcmode="lin" valueType="num">
                                      <p:cBhvr>
                                        <p:cTn id="29" dur="500" decel="50000" fill="hold">
                                          <p:stCondLst>
                                            <p:cond delay="0"/>
                                          </p:stCondLst>
                                        </p:cTn>
                                        <p:tgtEl>
                                          <p:spTgt spid="677893">
                                            <p:txEl>
                                              <p:pRg st="1" end="1"/>
                                            </p:txEl>
                                          </p:spTgt>
                                        </p:tgtEl>
                                        <p:attrNameLst>
                                          <p:attrName>ppt_y</p:attrName>
                                        </p:attrNameLst>
                                      </p:cBhvr>
                                      <p:tavLst>
                                        <p:tav tm="0">
                                          <p:val>
                                            <p:strVal val="#ppt_y-.2"/>
                                          </p:val>
                                        </p:tav>
                                        <p:tav tm="100000">
                                          <p:val>
                                            <p:strVal val="#ppt_y+.1"/>
                                          </p:val>
                                        </p:tav>
                                      </p:tavLst>
                                    </p:anim>
                                    <p:anim calcmode="lin" valueType="num">
                                      <p:cBhvr>
                                        <p:cTn id="30" dur="500" accel="50000" fill="hold">
                                          <p:stCondLst>
                                            <p:cond delay="500"/>
                                          </p:stCondLst>
                                        </p:cTn>
                                        <p:tgtEl>
                                          <p:spTgt spid="677893">
                                            <p:txEl>
                                              <p:pRg st="1" end="1"/>
                                            </p:txEl>
                                          </p:spTgt>
                                        </p:tgtEl>
                                        <p:attrNameLst>
                                          <p:attrName>ppt_y</p:attrName>
                                        </p:attrNameLst>
                                      </p:cBhvr>
                                      <p:tavLst>
                                        <p:tav tm="0">
                                          <p:val>
                                            <p:strVal val="#ppt_y+.1"/>
                                          </p:val>
                                        </p:tav>
                                        <p:tav tm="100000">
                                          <p:val>
                                            <p:strVal val="#ppt_y"/>
                                          </p:val>
                                        </p:tav>
                                      </p:tavLst>
                                    </p:anim>
                                    <p:animEffect transition="in" filter="fade">
                                      <p:cBhvr>
                                        <p:cTn id="31" dur="1000" decel="50000">
                                          <p:stCondLst>
                                            <p:cond delay="0"/>
                                          </p:stCondLst>
                                        </p:cTn>
                                        <p:tgtEl>
                                          <p:spTgt spid="67789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7891" grpId="0" build="p"/>
      <p:bldP spid="67789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a:xfrm>
            <a:off x="1689100" y="182563"/>
            <a:ext cx="7454900" cy="762000"/>
          </a:xfrm>
        </p:spPr>
        <p:txBody>
          <a:bodyPr/>
          <a:lstStyle/>
          <a:p>
            <a:pPr eaLnBrk="1" hangingPunct="1"/>
            <a:r>
              <a:rPr lang="zh-CN" altLang="en-US" smtClean="0">
                <a:ea typeface="宋体" pitchFamily="2" charset="-122"/>
              </a:rPr>
              <a:t>*</a:t>
            </a:r>
            <a:r>
              <a:rPr lang="en-US" altLang="zh-CN" smtClean="0">
                <a:ea typeface="宋体" pitchFamily="2" charset="-122"/>
              </a:rPr>
              <a:t> 8.4  </a:t>
            </a:r>
            <a:r>
              <a:rPr lang="zh-CN" altLang="en-US" smtClean="0">
                <a:ea typeface="宋体" pitchFamily="2" charset="-122"/>
              </a:rPr>
              <a:t>绕线转子异步电机转子变频双馈控制系统</a:t>
            </a:r>
          </a:p>
        </p:txBody>
      </p:sp>
      <p:sp>
        <p:nvSpPr>
          <p:cNvPr id="706564" name="Rectangle 4"/>
          <p:cNvSpPr>
            <a:spLocks noChangeArrowheads="1"/>
          </p:cNvSpPr>
          <p:nvPr/>
        </p:nvSpPr>
        <p:spPr bwMode="auto">
          <a:xfrm>
            <a:off x="331788" y="3402013"/>
            <a:ext cx="9144000" cy="0"/>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706565" name="Rectangle 5"/>
          <p:cNvSpPr>
            <a:spLocks noChangeArrowheads="1"/>
          </p:cNvSpPr>
          <p:nvPr/>
        </p:nvSpPr>
        <p:spPr bwMode="auto">
          <a:xfrm>
            <a:off x="0" y="3314700"/>
            <a:ext cx="9144000" cy="0"/>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706566" name="Rectangle 6"/>
          <p:cNvSpPr>
            <a:spLocks noChangeArrowheads="1"/>
          </p:cNvSpPr>
          <p:nvPr/>
        </p:nvSpPr>
        <p:spPr bwMode="auto">
          <a:xfrm>
            <a:off x="0" y="3314700"/>
            <a:ext cx="9144000" cy="0"/>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706567" name="Rectangle 7"/>
          <p:cNvSpPr>
            <a:spLocks noChangeArrowheads="1"/>
          </p:cNvSpPr>
          <p:nvPr/>
        </p:nvSpPr>
        <p:spPr bwMode="auto">
          <a:xfrm>
            <a:off x="0" y="3319463"/>
            <a:ext cx="9144000" cy="0"/>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706568" name="Rectangle 8"/>
          <p:cNvSpPr>
            <a:spLocks noChangeArrowheads="1"/>
          </p:cNvSpPr>
          <p:nvPr/>
        </p:nvSpPr>
        <p:spPr bwMode="auto">
          <a:xfrm>
            <a:off x="0" y="3314700"/>
            <a:ext cx="9144000" cy="0"/>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706569" name="Rectangle 9"/>
          <p:cNvSpPr>
            <a:spLocks noChangeArrowheads="1"/>
          </p:cNvSpPr>
          <p:nvPr/>
        </p:nvSpPr>
        <p:spPr bwMode="auto">
          <a:xfrm>
            <a:off x="0" y="3314700"/>
            <a:ext cx="9144000" cy="0"/>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706570" name="Rectangle 10"/>
          <p:cNvSpPr>
            <a:spLocks noChangeArrowheads="1"/>
          </p:cNvSpPr>
          <p:nvPr/>
        </p:nvSpPr>
        <p:spPr bwMode="auto">
          <a:xfrm>
            <a:off x="0" y="3314700"/>
            <a:ext cx="9144000" cy="0"/>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706571" name="Rectangle 11"/>
          <p:cNvSpPr>
            <a:spLocks noChangeArrowheads="1"/>
          </p:cNvSpPr>
          <p:nvPr/>
        </p:nvSpPr>
        <p:spPr bwMode="auto">
          <a:xfrm>
            <a:off x="0" y="3314700"/>
            <a:ext cx="9144000" cy="0"/>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706572" name="Rectangle 12"/>
          <p:cNvSpPr>
            <a:spLocks noChangeArrowheads="1"/>
          </p:cNvSpPr>
          <p:nvPr/>
        </p:nvSpPr>
        <p:spPr bwMode="auto">
          <a:xfrm>
            <a:off x="0" y="3314700"/>
            <a:ext cx="9144000" cy="0"/>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706573" name="Rectangle 13"/>
          <p:cNvSpPr>
            <a:spLocks noChangeArrowheads="1"/>
          </p:cNvSpPr>
          <p:nvPr/>
        </p:nvSpPr>
        <p:spPr bwMode="auto">
          <a:xfrm>
            <a:off x="0" y="3314700"/>
            <a:ext cx="9144000" cy="0"/>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706574" name="Rectangle 14"/>
          <p:cNvSpPr>
            <a:spLocks noChangeArrowheads="1"/>
          </p:cNvSpPr>
          <p:nvPr/>
        </p:nvSpPr>
        <p:spPr bwMode="auto">
          <a:xfrm>
            <a:off x="0" y="3314700"/>
            <a:ext cx="9144000" cy="0"/>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706575" name="Rectangle 15"/>
          <p:cNvSpPr>
            <a:spLocks noChangeArrowheads="1"/>
          </p:cNvSpPr>
          <p:nvPr/>
        </p:nvSpPr>
        <p:spPr bwMode="auto">
          <a:xfrm>
            <a:off x="0" y="3309938"/>
            <a:ext cx="9144000" cy="0"/>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706576" name="Rectangle 16"/>
          <p:cNvSpPr>
            <a:spLocks noChangeArrowheads="1"/>
          </p:cNvSpPr>
          <p:nvPr/>
        </p:nvSpPr>
        <p:spPr bwMode="auto">
          <a:xfrm>
            <a:off x="0" y="3309938"/>
            <a:ext cx="9144000" cy="0"/>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81935" name="Rectangle 25"/>
          <p:cNvSpPr>
            <a:spLocks noChangeArrowheads="1"/>
          </p:cNvSpPr>
          <p:nvPr/>
        </p:nvSpPr>
        <p:spPr bwMode="auto">
          <a:xfrm>
            <a:off x="1716088" y="4259263"/>
            <a:ext cx="7427912" cy="2547937"/>
          </a:xfrm>
          <a:prstGeom prst="rect">
            <a:avLst/>
          </a:prstGeom>
          <a:noFill/>
          <a:ln w="9525">
            <a:noFill/>
            <a:miter lim="800000"/>
            <a:headEnd/>
            <a:tailEnd/>
          </a:ln>
        </p:spPr>
        <p:txBody>
          <a:bodyPr lIns="0" tIns="0" rIns="90000" bIns="0"/>
          <a:lstStyle/>
          <a:p>
            <a:r>
              <a:rPr lang="zh-CN" altLang="en-US" sz="1900">
                <a:solidFill>
                  <a:schemeClr val="tx1"/>
                </a:solidFill>
              </a:rPr>
              <a:t>双馈变频调速系统常用于要求大起动转矩、有限调速范围的场合。适用于在同步转速上下调速的大功率有限调速范围的生产机械，如大型球磨机。</a:t>
            </a:r>
          </a:p>
          <a:p>
            <a:r>
              <a:rPr lang="zh-CN" altLang="en-US" sz="1900">
                <a:solidFill>
                  <a:schemeClr val="tx1"/>
                </a:solidFill>
              </a:rPr>
              <a:t>双馈变频调速系统更适用于大功率带位势负载的可逆调速系统，例如矿井提升机。需要提升满载车厢时，电机多工作在次同步电动状态；下放车厢时，电机反转，多工作在超同步发电状态，传动系统回馈发电。</a:t>
            </a:r>
            <a:endParaRPr lang="en-US" altLang="zh-CN" sz="1900">
              <a:solidFill>
                <a:schemeClr val="tx1"/>
              </a:solidFill>
            </a:endParaRPr>
          </a:p>
          <a:p>
            <a:r>
              <a:rPr lang="zh-CN" altLang="en-US" sz="1900">
                <a:solidFill>
                  <a:schemeClr val="tx1"/>
                </a:solidFill>
              </a:rPr>
              <a:t>为了提高运行性能，可采用按气隙磁链定向的矢量控制。</a:t>
            </a:r>
            <a:endParaRPr lang="en-US" altLang="zh-CN" sz="1900">
              <a:solidFill>
                <a:schemeClr val="tx1"/>
              </a:solidFill>
            </a:endParaRPr>
          </a:p>
          <a:p>
            <a:r>
              <a:rPr lang="zh-CN" altLang="en-US" sz="1900">
                <a:solidFill>
                  <a:schemeClr val="tx1"/>
                </a:solidFill>
              </a:rPr>
              <a:t>参考式</a:t>
            </a:r>
            <a:r>
              <a:rPr lang="en-US" altLang="zh-CN" sz="1900">
                <a:solidFill>
                  <a:schemeClr val="tx1"/>
                </a:solidFill>
              </a:rPr>
              <a:t>7-49</a:t>
            </a:r>
            <a:r>
              <a:rPr lang="zh-CN" altLang="en-US" sz="1900">
                <a:solidFill>
                  <a:schemeClr val="tx1"/>
                </a:solidFill>
              </a:rPr>
              <a:t>，</a:t>
            </a:r>
            <a:r>
              <a:rPr lang="en-US" altLang="zh-CN" sz="1900">
                <a:solidFill>
                  <a:schemeClr val="tx1"/>
                </a:solidFill>
              </a:rPr>
              <a:t>7-50</a:t>
            </a:r>
            <a:r>
              <a:rPr lang="zh-CN" altLang="en-US" sz="1900">
                <a:solidFill>
                  <a:schemeClr val="tx1"/>
                </a:solidFill>
              </a:rPr>
              <a:t>可得</a:t>
            </a:r>
            <a:r>
              <a:rPr lang="en-US" altLang="zh-CN" sz="1900">
                <a:solidFill>
                  <a:schemeClr val="tx1"/>
                </a:solidFill>
              </a:rPr>
              <a:t> </a:t>
            </a:r>
            <a:r>
              <a:rPr lang="zh-CN" altLang="en-US" sz="1900">
                <a:solidFill>
                  <a:schemeClr val="tx1"/>
                </a:solidFill>
              </a:rPr>
              <a:t>异步电动机在</a:t>
            </a:r>
            <a:r>
              <a:rPr lang="en-US" altLang="zh-CN" sz="1900">
                <a:solidFill>
                  <a:schemeClr val="tx1"/>
                </a:solidFill>
              </a:rPr>
              <a:t>d</a:t>
            </a:r>
            <a:r>
              <a:rPr lang="zh-CN" altLang="en-US" sz="1900">
                <a:solidFill>
                  <a:schemeClr val="tx1"/>
                </a:solidFill>
              </a:rPr>
              <a:t>轴和</a:t>
            </a:r>
            <a:r>
              <a:rPr lang="en-US" altLang="zh-CN" sz="1900">
                <a:solidFill>
                  <a:schemeClr val="tx1"/>
                </a:solidFill>
              </a:rPr>
              <a:t>q</a:t>
            </a:r>
            <a:r>
              <a:rPr lang="zh-CN" altLang="en-US" sz="1900">
                <a:solidFill>
                  <a:schemeClr val="tx1"/>
                </a:solidFill>
              </a:rPr>
              <a:t>轴上的动态等值电路，如图</a:t>
            </a:r>
            <a:r>
              <a:rPr lang="en-US" altLang="zh-CN" sz="1900">
                <a:solidFill>
                  <a:schemeClr val="tx1"/>
                </a:solidFill>
              </a:rPr>
              <a:t>8-15</a:t>
            </a:r>
            <a:r>
              <a:rPr lang="zh-CN" altLang="en-US" sz="1900">
                <a:solidFill>
                  <a:schemeClr val="tx1"/>
                </a:solidFill>
              </a:rPr>
              <a:t>所示。</a:t>
            </a:r>
          </a:p>
          <a:p>
            <a:endParaRPr lang="zh-CN" altLang="en-US" sz="1900">
              <a:solidFill>
                <a:schemeClr val="tx1"/>
              </a:solidFill>
            </a:endParaRPr>
          </a:p>
        </p:txBody>
      </p:sp>
      <p:graphicFrame>
        <p:nvGraphicFramePr>
          <p:cNvPr id="81936" name="Object 1"/>
          <p:cNvGraphicFramePr>
            <a:graphicFrameLocks/>
          </p:cNvGraphicFramePr>
          <p:nvPr/>
        </p:nvGraphicFramePr>
        <p:xfrm>
          <a:off x="2894013" y="498475"/>
          <a:ext cx="5873750" cy="4260850"/>
        </p:xfrm>
        <a:graphic>
          <a:graphicData uri="http://schemas.openxmlformats.org/presentationml/2006/ole">
            <p:oleObj spid="_x0000_s81936" r:id="rId3" imgW="7296232" imgH="6715138" progId="">
              <p:embed/>
            </p:oleObj>
          </a:graphicData>
        </a:graphic>
      </p:graphicFrame>
      <p:sp>
        <p:nvSpPr>
          <p:cNvPr id="81937" name="矩形 27"/>
          <p:cNvSpPr>
            <a:spLocks noChangeArrowheads="1"/>
          </p:cNvSpPr>
          <p:nvPr/>
        </p:nvSpPr>
        <p:spPr bwMode="auto">
          <a:xfrm>
            <a:off x="1860550" y="908050"/>
            <a:ext cx="4572000" cy="368300"/>
          </a:xfrm>
          <a:prstGeom prst="rect">
            <a:avLst/>
          </a:prstGeom>
          <a:noFill/>
          <a:ln w="9525">
            <a:noFill/>
            <a:miter lim="800000"/>
            <a:headEnd/>
            <a:tailEnd/>
          </a:ln>
        </p:spPr>
        <p:txBody>
          <a:bodyPr>
            <a:spAutoFit/>
          </a:bodyPr>
          <a:lstStyle/>
          <a:p>
            <a:r>
              <a:rPr lang="zh-CN" altLang="en-US" sz="2000">
                <a:solidFill>
                  <a:srgbClr val="0000CC"/>
                </a:solidFill>
              </a:rPr>
              <a:t>双馈控制变频调速系统原理结构图</a:t>
            </a:r>
          </a:p>
        </p:txBody>
      </p:sp>
      <p:sp>
        <p:nvSpPr>
          <p:cNvPr id="81938" name="Text Box 46"/>
          <p:cNvSpPr txBox="1">
            <a:spLocks noChangeArrowheads="1"/>
          </p:cNvSpPr>
          <p:nvPr/>
        </p:nvSpPr>
        <p:spPr bwMode="auto">
          <a:xfrm>
            <a:off x="0" y="3575050"/>
            <a:ext cx="1670050"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4" action="ppaction://hlinksldjump"/>
              </a:rPr>
              <a:t>8.3</a:t>
            </a:r>
            <a:r>
              <a:rPr lang="zh-CN" altLang="zh-CN" sz="1600">
                <a:solidFill>
                  <a:schemeClr val="tx1"/>
                </a:solidFill>
                <a:hlinkClick r:id="rId4" action="ppaction://hlinksldjump"/>
              </a:rPr>
              <a:t>绕线转子异步电机转子变频串级调速系统</a:t>
            </a:r>
            <a:endParaRPr lang="zh-CN" altLang="en-US" sz="1600">
              <a:solidFill>
                <a:schemeClr val="tx1"/>
              </a:solidFill>
              <a:latin typeface="Times New Roman" pitchFamily="18" charset="0"/>
            </a:endParaRPr>
          </a:p>
        </p:txBody>
      </p:sp>
      <p:sp>
        <p:nvSpPr>
          <p:cNvPr id="81939"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5" action="ppaction://hlinksldjump"/>
              </a:rPr>
              <a:t>8.2</a:t>
            </a:r>
            <a:r>
              <a:rPr lang="zh-CN" altLang="zh-CN" sz="1600">
                <a:solidFill>
                  <a:schemeClr val="tx1"/>
                </a:solidFill>
                <a:hlinkClick r:id="rId5"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81940"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6" action="ppaction://hlinksldjump"/>
              </a:rPr>
              <a:t>8.1</a:t>
            </a:r>
            <a:r>
              <a:rPr lang="zh-CN" altLang="zh-CN" sz="1600">
                <a:solidFill>
                  <a:schemeClr val="tx1"/>
                </a:solidFill>
                <a:latin typeface="宋体" pitchFamily="2" charset="-122"/>
                <a:hlinkClick r:id="rId6" action="ppaction://hlinksldjump"/>
              </a:rPr>
              <a:t>绕线转子异步电机转子变频控制原理</a:t>
            </a:r>
            <a:endParaRPr lang="zh-CN" altLang="en-US" sz="1600">
              <a:solidFill>
                <a:schemeClr val="tx1"/>
              </a:solidFill>
              <a:latin typeface="宋体" pitchFamily="2" charset="-122"/>
            </a:endParaRPr>
          </a:p>
        </p:txBody>
      </p:sp>
      <p:sp>
        <p:nvSpPr>
          <p:cNvPr id="81941" name="Text Box 52"/>
          <p:cNvSpPr txBox="1">
            <a:spLocks noChangeArrowheads="1"/>
          </p:cNvSpPr>
          <p:nvPr/>
        </p:nvSpPr>
        <p:spPr bwMode="auto">
          <a:xfrm>
            <a:off x="0" y="4711700"/>
            <a:ext cx="1716088"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7" action="ppaction://hlinksldjump"/>
              </a:rPr>
              <a:t>8.4</a:t>
            </a:r>
            <a:r>
              <a:rPr lang="zh-CN" altLang="zh-CN" sz="1600">
                <a:solidFill>
                  <a:schemeClr val="tx1"/>
                </a:solidFill>
                <a:hlinkClick r:id="rId7"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noChangeArrowheads="1"/>
          </p:cNvSpPr>
          <p:nvPr>
            <p:ph type="title"/>
          </p:nvPr>
        </p:nvSpPr>
        <p:spPr/>
        <p:txBody>
          <a:bodyPr/>
          <a:lstStyle/>
          <a:p>
            <a:endParaRPr lang="zh-CN" altLang="en-US" smtClean="0">
              <a:ea typeface="宋体" pitchFamily="2" charset="-122"/>
            </a:endParaRPr>
          </a:p>
        </p:txBody>
      </p:sp>
      <p:sp>
        <p:nvSpPr>
          <p:cNvPr id="82946" name="内容占位符 2"/>
          <p:cNvSpPr>
            <a:spLocks noGrp="1" noChangeArrowheads="1"/>
          </p:cNvSpPr>
          <p:nvPr>
            <p:ph idx="1"/>
          </p:nvPr>
        </p:nvSpPr>
        <p:spPr>
          <a:xfrm>
            <a:off x="1703388" y="846138"/>
            <a:ext cx="7402512" cy="2949575"/>
          </a:xfrm>
        </p:spPr>
        <p:txBody>
          <a:bodyPr/>
          <a:lstStyle/>
          <a:p>
            <a:r>
              <a:rPr lang="zh-CN" altLang="en-US" smtClean="0">
                <a:ea typeface="宋体" pitchFamily="2" charset="-122"/>
              </a:rPr>
              <a:t>按气隙磁链</a:t>
            </a:r>
            <a:r>
              <a:rPr lang="en-US" altLang="zh-CN" smtClean="0">
                <a:ea typeface="宋体" pitchFamily="2" charset="-122"/>
              </a:rPr>
              <a:t> </a:t>
            </a:r>
            <a:r>
              <a:rPr lang="zh-CN" altLang="en-US" smtClean="0">
                <a:ea typeface="宋体" pitchFamily="2" charset="-122"/>
              </a:rPr>
              <a:t>    定向时，把</a:t>
            </a:r>
            <a:r>
              <a:rPr lang="en-US" altLang="zh-CN" smtClean="0">
                <a:ea typeface="宋体" pitchFamily="2" charset="-122"/>
              </a:rPr>
              <a:t> </a:t>
            </a:r>
            <a:r>
              <a:rPr lang="zh-CN" altLang="en-US" smtClean="0">
                <a:ea typeface="宋体" pitchFamily="2" charset="-122"/>
              </a:rPr>
              <a:t>  轴取在</a:t>
            </a:r>
            <a:r>
              <a:rPr lang="en-US" altLang="zh-CN" smtClean="0">
                <a:ea typeface="宋体" pitchFamily="2" charset="-122"/>
              </a:rPr>
              <a:t> </a:t>
            </a:r>
            <a:r>
              <a:rPr lang="zh-CN" altLang="en-US" smtClean="0">
                <a:ea typeface="宋体" pitchFamily="2" charset="-122"/>
              </a:rPr>
              <a:t>  方向上，则</a:t>
            </a:r>
            <a:endParaRPr lang="en-US" altLang="zh-CN" smtClean="0">
              <a:ea typeface="宋体" pitchFamily="2" charset="-122"/>
            </a:endParaRPr>
          </a:p>
          <a:p>
            <a:endParaRPr lang="en-US" altLang="zh-CN" smtClean="0">
              <a:ea typeface="宋体" pitchFamily="2" charset="-122"/>
            </a:endParaRPr>
          </a:p>
          <a:p>
            <a:endParaRPr lang="en-US" altLang="zh-CN" smtClean="0">
              <a:ea typeface="宋体" pitchFamily="2" charset="-122"/>
            </a:endParaRPr>
          </a:p>
          <a:p>
            <a:r>
              <a:rPr lang="zh-CN" altLang="en-US" smtClean="0">
                <a:ea typeface="宋体" pitchFamily="2" charset="-122"/>
              </a:rPr>
              <a:t>异步电动机按气隙磁链定向的电磁转矩方程为</a:t>
            </a:r>
            <a:endParaRPr lang="en-US" altLang="zh-CN" smtClean="0">
              <a:ea typeface="宋体" pitchFamily="2" charset="-122"/>
            </a:endParaRPr>
          </a:p>
          <a:p>
            <a:endParaRPr lang="en-US" altLang="zh-CN" smtClean="0">
              <a:ea typeface="宋体" pitchFamily="2" charset="-122"/>
            </a:endParaRPr>
          </a:p>
          <a:p>
            <a:endParaRPr lang="en-US" altLang="zh-CN" smtClean="0">
              <a:ea typeface="宋体" pitchFamily="2" charset="-122"/>
            </a:endParaRPr>
          </a:p>
          <a:p>
            <a:endParaRPr lang="en-US" altLang="zh-CN" smtClean="0">
              <a:ea typeface="宋体" pitchFamily="2" charset="-122"/>
            </a:endParaRPr>
          </a:p>
          <a:p>
            <a:r>
              <a:rPr lang="zh-CN" altLang="en-US" smtClean="0">
                <a:ea typeface="宋体" pitchFamily="2" charset="-122"/>
              </a:rPr>
              <a:t>电磁转矩的幅值</a:t>
            </a:r>
            <a:r>
              <a:rPr lang="en-US" altLang="zh-CN" smtClean="0">
                <a:ea typeface="宋体" pitchFamily="2" charset="-122"/>
              </a:rPr>
              <a:t>    </a:t>
            </a:r>
            <a:r>
              <a:rPr lang="zh-CN" altLang="en-US" smtClean="0">
                <a:ea typeface="宋体" pitchFamily="2" charset="-122"/>
              </a:rPr>
              <a:t>与    和</a:t>
            </a:r>
            <a:r>
              <a:rPr lang="en-US" altLang="zh-CN" smtClean="0">
                <a:ea typeface="宋体" pitchFamily="2" charset="-122"/>
              </a:rPr>
              <a:t> </a:t>
            </a:r>
            <a:r>
              <a:rPr lang="zh-CN" altLang="en-US" smtClean="0">
                <a:ea typeface="宋体" pitchFamily="2" charset="-122"/>
              </a:rPr>
              <a:t>    成正比。在矢量控制的双馈调速系统中，应设置气隙磁链调节器和转子电流</a:t>
            </a:r>
            <a:r>
              <a:rPr lang="en-US" altLang="zh-CN" smtClean="0">
                <a:ea typeface="宋体" pitchFamily="2" charset="-122"/>
              </a:rPr>
              <a:t> </a:t>
            </a:r>
            <a:r>
              <a:rPr lang="zh-CN" altLang="en-US" smtClean="0">
                <a:ea typeface="宋体" pitchFamily="2" charset="-122"/>
              </a:rPr>
              <a:t>轴分量调节器。</a:t>
            </a:r>
          </a:p>
          <a:p>
            <a:endParaRPr lang="zh-CN" altLang="en-US" smtClean="0">
              <a:ea typeface="宋体" pitchFamily="2" charset="-122"/>
            </a:endParaRPr>
          </a:p>
        </p:txBody>
      </p:sp>
      <p:sp>
        <p:nvSpPr>
          <p:cNvPr id="8294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2948" name="Object 1"/>
          <p:cNvGraphicFramePr>
            <a:graphicFrameLocks/>
          </p:cNvGraphicFramePr>
          <p:nvPr/>
        </p:nvGraphicFramePr>
        <p:xfrm>
          <a:off x="2989263" y="728663"/>
          <a:ext cx="500062" cy="522287"/>
        </p:xfrm>
        <a:graphic>
          <a:graphicData uri="http://schemas.openxmlformats.org/presentationml/2006/ole">
            <p:oleObj spid="_x0000_s82948" r:id="rId3" imgW="215806" imgH="228501" progId="">
              <p:embed/>
            </p:oleObj>
          </a:graphicData>
        </a:graphic>
      </p:graphicFrame>
      <p:sp>
        <p:nvSpPr>
          <p:cNvPr id="8294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2950" name="Object 3"/>
          <p:cNvGraphicFramePr>
            <a:graphicFrameLocks/>
          </p:cNvGraphicFramePr>
          <p:nvPr/>
        </p:nvGraphicFramePr>
        <p:xfrm>
          <a:off x="4570413" y="714375"/>
          <a:ext cx="285750" cy="428625"/>
        </p:xfrm>
        <a:graphic>
          <a:graphicData uri="http://schemas.openxmlformats.org/presentationml/2006/ole">
            <p:oleObj spid="_x0000_s82950" r:id="rId4" imgW="139579" imgH="177646" progId="">
              <p:embed/>
            </p:oleObj>
          </a:graphicData>
        </a:graphic>
      </p:graphicFrame>
      <p:graphicFrame>
        <p:nvGraphicFramePr>
          <p:cNvPr id="82951" name="Object 6"/>
          <p:cNvGraphicFramePr>
            <a:graphicFrameLocks/>
          </p:cNvGraphicFramePr>
          <p:nvPr/>
        </p:nvGraphicFramePr>
        <p:xfrm>
          <a:off x="5564188" y="742950"/>
          <a:ext cx="500062" cy="522288"/>
        </p:xfrm>
        <a:graphic>
          <a:graphicData uri="http://schemas.openxmlformats.org/presentationml/2006/ole">
            <p:oleObj spid="_x0000_s82951" r:id="rId5" imgW="215806" imgH="228501" progId="">
              <p:embed/>
            </p:oleObj>
          </a:graphicData>
        </a:graphic>
      </p:graphicFrame>
      <p:sp>
        <p:nvSpPr>
          <p:cNvPr id="82952"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2953" name="Object 7"/>
          <p:cNvGraphicFramePr>
            <a:graphicFrameLocks/>
          </p:cNvGraphicFramePr>
          <p:nvPr/>
        </p:nvGraphicFramePr>
        <p:xfrm>
          <a:off x="2554288" y="1185863"/>
          <a:ext cx="1524000" cy="571500"/>
        </p:xfrm>
        <a:graphic>
          <a:graphicData uri="http://schemas.openxmlformats.org/presentationml/2006/ole">
            <p:oleObj spid="_x0000_s82953" r:id="rId6" imgW="609600" imgH="228600" progId="">
              <p:embed/>
            </p:oleObj>
          </a:graphicData>
        </a:graphic>
      </p:graphicFrame>
      <p:sp>
        <p:nvSpPr>
          <p:cNvPr id="82954"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2955" name="Object 9"/>
          <p:cNvGraphicFramePr>
            <a:graphicFrameLocks/>
          </p:cNvGraphicFramePr>
          <p:nvPr/>
        </p:nvGraphicFramePr>
        <p:xfrm>
          <a:off x="4627563" y="1235075"/>
          <a:ext cx="1143000" cy="539750"/>
        </p:xfrm>
        <a:graphic>
          <a:graphicData uri="http://schemas.openxmlformats.org/presentationml/2006/ole">
            <p:oleObj spid="_x0000_s82955" r:id="rId7" imgW="508000" imgH="241300" progId="">
              <p:embed/>
            </p:oleObj>
          </a:graphicData>
        </a:graphic>
      </p:graphicFrame>
      <p:sp>
        <p:nvSpPr>
          <p:cNvPr id="82956" name="Rectangle 1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sp>
        <p:nvSpPr>
          <p:cNvPr id="82957" name="Rectangle 1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2958" name="Object 13"/>
          <p:cNvGraphicFramePr>
            <a:graphicFrameLocks/>
          </p:cNvGraphicFramePr>
          <p:nvPr/>
        </p:nvGraphicFramePr>
        <p:xfrm>
          <a:off x="1908175" y="1831975"/>
          <a:ext cx="5510213" cy="1000125"/>
        </p:xfrm>
        <a:graphic>
          <a:graphicData uri="http://schemas.openxmlformats.org/presentationml/2006/ole">
            <p:oleObj spid="_x0000_s82958" r:id="rId8" imgW="2679700" imgH="482600" progId="">
              <p:embed/>
            </p:oleObj>
          </a:graphicData>
        </a:graphic>
      </p:graphicFrame>
      <p:sp>
        <p:nvSpPr>
          <p:cNvPr id="82959" name="Rectangle 1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2960" name="Object 15"/>
          <p:cNvGraphicFramePr>
            <a:graphicFrameLocks/>
          </p:cNvGraphicFramePr>
          <p:nvPr/>
        </p:nvGraphicFramePr>
        <p:xfrm>
          <a:off x="3468688" y="2919413"/>
          <a:ext cx="366712" cy="442912"/>
        </p:xfrm>
        <a:graphic>
          <a:graphicData uri="http://schemas.openxmlformats.org/presentationml/2006/ole">
            <p:oleObj spid="_x0000_s82960" r:id="rId9" imgW="152334" imgH="228501" progId="">
              <p:embed/>
            </p:oleObj>
          </a:graphicData>
        </a:graphic>
      </p:graphicFrame>
      <p:sp>
        <p:nvSpPr>
          <p:cNvPr id="82961" name="Rectangle 1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2962" name="Object 17"/>
          <p:cNvGraphicFramePr>
            <a:graphicFrameLocks/>
          </p:cNvGraphicFramePr>
          <p:nvPr/>
        </p:nvGraphicFramePr>
        <p:xfrm>
          <a:off x="4040188" y="2957513"/>
          <a:ext cx="355600" cy="371475"/>
        </p:xfrm>
        <a:graphic>
          <a:graphicData uri="http://schemas.openxmlformats.org/presentationml/2006/ole">
            <p:oleObj spid="_x0000_s82962" r:id="rId10" imgW="215806" imgH="228501" progId="">
              <p:embed/>
            </p:oleObj>
          </a:graphicData>
        </a:graphic>
      </p:graphicFrame>
      <p:sp>
        <p:nvSpPr>
          <p:cNvPr id="82963" name="Rectangle 2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82964" name="Object 19"/>
          <p:cNvGraphicFramePr>
            <a:graphicFrameLocks/>
          </p:cNvGraphicFramePr>
          <p:nvPr/>
        </p:nvGraphicFramePr>
        <p:xfrm>
          <a:off x="4502150" y="2849563"/>
          <a:ext cx="750888" cy="500062"/>
        </p:xfrm>
        <a:graphic>
          <a:graphicData uri="http://schemas.openxmlformats.org/presentationml/2006/ole">
            <p:oleObj spid="_x0000_s82964" r:id="rId11" imgW="164957" imgH="241091" progId="">
              <p:embed/>
            </p:oleObj>
          </a:graphicData>
        </a:graphic>
      </p:graphicFrame>
      <p:sp>
        <p:nvSpPr>
          <p:cNvPr id="82965" name="矩形 21"/>
          <p:cNvSpPr>
            <a:spLocks noChangeArrowheads="1"/>
          </p:cNvSpPr>
          <p:nvPr/>
        </p:nvSpPr>
        <p:spPr bwMode="auto">
          <a:xfrm>
            <a:off x="7802563" y="2224088"/>
            <a:ext cx="901700" cy="285750"/>
          </a:xfrm>
          <a:prstGeom prst="rect">
            <a:avLst/>
          </a:prstGeom>
          <a:noFill/>
          <a:ln w="9525">
            <a:noFill/>
            <a:miter lim="800000"/>
            <a:headEnd/>
            <a:tailEnd/>
          </a:ln>
        </p:spPr>
        <p:txBody>
          <a:bodyPr wrap="none">
            <a:spAutoFit/>
          </a:bodyPr>
          <a:lstStyle/>
          <a:p>
            <a:r>
              <a:rPr lang="zh-CN" altLang="en-US" sz="1400" b="0">
                <a:solidFill>
                  <a:schemeClr val="tx1"/>
                </a:solidFill>
              </a:rPr>
              <a:t>（</a:t>
            </a:r>
            <a:r>
              <a:rPr lang="en-US" altLang="zh-CN" sz="1400" b="0">
                <a:solidFill>
                  <a:schemeClr val="tx1"/>
                </a:solidFill>
              </a:rPr>
              <a:t>8-36</a:t>
            </a:r>
            <a:r>
              <a:rPr lang="zh-CN" altLang="en-US" sz="1400" b="0">
                <a:solidFill>
                  <a:schemeClr val="tx1"/>
                </a:solidFill>
              </a:rPr>
              <a:t>）</a:t>
            </a:r>
          </a:p>
        </p:txBody>
      </p:sp>
      <p:graphicFrame>
        <p:nvGraphicFramePr>
          <p:cNvPr id="82966" name="Object 1"/>
          <p:cNvGraphicFramePr>
            <a:graphicFrameLocks/>
          </p:cNvGraphicFramePr>
          <p:nvPr/>
        </p:nvGraphicFramePr>
        <p:xfrm>
          <a:off x="3313113" y="3565525"/>
          <a:ext cx="4810125" cy="2808288"/>
        </p:xfrm>
        <a:graphic>
          <a:graphicData uri="http://schemas.openxmlformats.org/presentationml/2006/ole">
            <p:oleObj spid="_x0000_s82966" r:id="rId12" imgW="6810338" imgH="4533804" progId="">
              <p:embed/>
            </p:oleObj>
          </a:graphicData>
        </a:graphic>
      </p:graphicFrame>
      <p:sp>
        <p:nvSpPr>
          <p:cNvPr id="82967" name="Rectangle 3"/>
          <p:cNvSpPr>
            <a:spLocks noChangeArrowheads="1"/>
          </p:cNvSpPr>
          <p:nvPr/>
        </p:nvSpPr>
        <p:spPr bwMode="auto">
          <a:xfrm>
            <a:off x="3570288" y="6294438"/>
            <a:ext cx="4373562" cy="481012"/>
          </a:xfrm>
          <a:prstGeom prst="rect">
            <a:avLst/>
          </a:prstGeom>
          <a:noFill/>
          <a:ln w="9525">
            <a:noFill/>
            <a:miter lim="800000"/>
            <a:headEnd/>
            <a:tailEnd/>
          </a:ln>
        </p:spPr>
        <p:txBody>
          <a:bodyPr wrap="none" anchor="ctr">
            <a:spAutoFit/>
          </a:bodyPr>
          <a:lstStyle/>
          <a:p>
            <a:pPr indent="266700" algn="ctr" eaLnBrk="0" hangingPunct="0"/>
            <a:r>
              <a:rPr lang="zh-CN" sz="1400">
                <a:solidFill>
                  <a:schemeClr val="tx1"/>
                </a:solidFill>
                <a:latin typeface="宋体" pitchFamily="2" charset="-122"/>
              </a:rPr>
              <a:t>图</a:t>
            </a:r>
            <a:r>
              <a:rPr lang="en-US" altLang="zh-CN" sz="1400">
                <a:solidFill>
                  <a:schemeClr val="tx1"/>
                </a:solidFill>
                <a:latin typeface="Times New Roman" pitchFamily="18" charset="0"/>
              </a:rPr>
              <a:t>8-15</a:t>
            </a:r>
            <a:r>
              <a:rPr lang="en-US" altLang="zh-CN" sz="1400">
                <a:solidFill>
                  <a:schemeClr val="tx1"/>
                </a:solidFill>
                <a:latin typeface="宋体" pitchFamily="2" charset="-122"/>
              </a:rPr>
              <a:t>  </a:t>
            </a:r>
            <a:r>
              <a:rPr lang="zh-CN" altLang="en-US" sz="1400">
                <a:solidFill>
                  <a:schemeClr val="tx1"/>
                </a:solidFill>
                <a:latin typeface="宋体" pitchFamily="2" charset="-122"/>
              </a:rPr>
              <a:t>异步电动机在</a:t>
            </a:r>
            <a:r>
              <a:rPr lang="en-US" altLang="zh-CN" sz="1400">
                <a:solidFill>
                  <a:schemeClr val="tx1"/>
                </a:solidFill>
                <a:latin typeface="宋体" pitchFamily="2" charset="-122"/>
              </a:rPr>
              <a:t>d</a:t>
            </a:r>
            <a:r>
              <a:rPr lang="zh-CN" altLang="en-US" sz="1400">
                <a:solidFill>
                  <a:schemeClr val="tx1"/>
                </a:solidFill>
                <a:latin typeface="宋体" pitchFamily="2" charset="-122"/>
              </a:rPr>
              <a:t>轴和</a:t>
            </a:r>
            <a:r>
              <a:rPr lang="en-US" altLang="zh-CN" sz="1400">
                <a:solidFill>
                  <a:schemeClr val="tx1"/>
                </a:solidFill>
                <a:latin typeface="宋体" pitchFamily="2" charset="-122"/>
              </a:rPr>
              <a:t>q</a:t>
            </a:r>
            <a:r>
              <a:rPr lang="zh-CN" altLang="en-US" sz="1400">
                <a:solidFill>
                  <a:schemeClr val="tx1"/>
                </a:solidFill>
                <a:latin typeface="宋体" pitchFamily="2" charset="-122"/>
              </a:rPr>
              <a:t>轴上的动态等值电路</a:t>
            </a:r>
            <a:endParaRPr lang="zh-CN" altLang="en-US" sz="1400">
              <a:solidFill>
                <a:schemeClr val="tx1"/>
              </a:solidFill>
            </a:endParaRPr>
          </a:p>
          <a:p>
            <a:pPr indent="266700" algn="ctr" eaLnBrk="0" hangingPunct="0"/>
            <a:r>
              <a:rPr lang="en-US" altLang="zh-CN" sz="1400">
                <a:solidFill>
                  <a:schemeClr val="tx1"/>
                </a:solidFill>
                <a:latin typeface="Times New Roman" pitchFamily="18" charset="0"/>
              </a:rPr>
              <a:t>a)  d</a:t>
            </a:r>
            <a:r>
              <a:rPr lang="zh-CN" altLang="en-US" sz="1400">
                <a:solidFill>
                  <a:schemeClr val="tx1"/>
                </a:solidFill>
                <a:latin typeface="Times New Roman" pitchFamily="18" charset="0"/>
              </a:rPr>
              <a:t>轴电路     </a:t>
            </a:r>
            <a:r>
              <a:rPr lang="en-US" altLang="zh-CN" sz="1400">
                <a:solidFill>
                  <a:schemeClr val="tx1"/>
                </a:solidFill>
                <a:latin typeface="Times New Roman" pitchFamily="18" charset="0"/>
              </a:rPr>
              <a:t>b)  </a:t>
            </a:r>
            <a:r>
              <a:rPr lang="en-US" altLang="zh-CN" sz="1400">
                <a:solidFill>
                  <a:schemeClr val="tx1"/>
                </a:solidFill>
                <a:latin typeface="宋体" pitchFamily="2" charset="-122"/>
              </a:rPr>
              <a:t>q</a:t>
            </a:r>
            <a:r>
              <a:rPr lang="zh-CN" altLang="en-US" sz="1400">
                <a:solidFill>
                  <a:schemeClr val="tx1"/>
                </a:solidFill>
                <a:latin typeface="宋体" pitchFamily="2" charset="-122"/>
              </a:rPr>
              <a:t>轴电路</a:t>
            </a:r>
            <a:endParaRPr lang="zh-CN" altLang="en-US" sz="1400">
              <a:solidFill>
                <a:schemeClr val="tx1"/>
              </a:solidFill>
            </a:endParaRPr>
          </a:p>
        </p:txBody>
      </p:sp>
      <p:sp>
        <p:nvSpPr>
          <p:cNvPr id="82968" name="Text Box 46"/>
          <p:cNvSpPr txBox="1">
            <a:spLocks noChangeArrowheads="1"/>
          </p:cNvSpPr>
          <p:nvPr/>
        </p:nvSpPr>
        <p:spPr bwMode="auto">
          <a:xfrm>
            <a:off x="0" y="3575050"/>
            <a:ext cx="1670050"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13" action="ppaction://hlinksldjump"/>
              </a:rPr>
              <a:t>8.3</a:t>
            </a:r>
            <a:r>
              <a:rPr lang="zh-CN" altLang="zh-CN" sz="1600">
                <a:solidFill>
                  <a:schemeClr val="tx1"/>
                </a:solidFill>
                <a:hlinkClick r:id="rId13" action="ppaction://hlinksldjump"/>
              </a:rPr>
              <a:t>绕线转子异步电机转子变频串级调速系统</a:t>
            </a:r>
            <a:endParaRPr lang="zh-CN" altLang="en-US" sz="1600">
              <a:solidFill>
                <a:schemeClr val="tx1"/>
              </a:solidFill>
              <a:latin typeface="Times New Roman" pitchFamily="18" charset="0"/>
            </a:endParaRPr>
          </a:p>
        </p:txBody>
      </p:sp>
      <p:sp>
        <p:nvSpPr>
          <p:cNvPr id="82969"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14" action="ppaction://hlinksldjump"/>
              </a:rPr>
              <a:t>8.2</a:t>
            </a:r>
            <a:r>
              <a:rPr lang="zh-CN" altLang="zh-CN" sz="1600">
                <a:solidFill>
                  <a:schemeClr val="tx1"/>
                </a:solidFill>
                <a:hlinkClick r:id="rId14"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82970"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15" action="ppaction://hlinksldjump"/>
              </a:rPr>
              <a:t>8.1</a:t>
            </a:r>
            <a:r>
              <a:rPr lang="zh-CN" altLang="zh-CN" sz="1600">
                <a:solidFill>
                  <a:schemeClr val="tx1"/>
                </a:solidFill>
                <a:latin typeface="宋体" pitchFamily="2" charset="-122"/>
                <a:hlinkClick r:id="rId15" action="ppaction://hlinksldjump"/>
              </a:rPr>
              <a:t>绕线转子异步电机转子变频控制原理</a:t>
            </a:r>
            <a:endParaRPr lang="zh-CN" altLang="en-US" sz="1600">
              <a:solidFill>
                <a:schemeClr val="tx1"/>
              </a:solidFill>
              <a:latin typeface="宋体" pitchFamily="2" charset="-122"/>
            </a:endParaRPr>
          </a:p>
        </p:txBody>
      </p:sp>
      <p:sp>
        <p:nvSpPr>
          <p:cNvPr id="82971" name="Text Box 52"/>
          <p:cNvSpPr txBox="1">
            <a:spLocks noChangeArrowheads="1"/>
          </p:cNvSpPr>
          <p:nvPr/>
        </p:nvSpPr>
        <p:spPr bwMode="auto">
          <a:xfrm>
            <a:off x="0" y="4711700"/>
            <a:ext cx="1716088"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16" action="ppaction://hlinksldjump"/>
              </a:rPr>
              <a:t>8.4</a:t>
            </a:r>
            <a:r>
              <a:rPr lang="zh-CN" altLang="zh-CN" sz="1600">
                <a:solidFill>
                  <a:schemeClr val="tx1"/>
                </a:solidFill>
                <a:hlinkClick r:id="rId16"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ChangeArrowheads="1"/>
          </p:cNvSpPr>
          <p:nvPr>
            <p:ph type="title"/>
          </p:nvPr>
        </p:nvSpPr>
        <p:spPr>
          <a:xfrm>
            <a:off x="1689100" y="182563"/>
            <a:ext cx="7454900" cy="762000"/>
          </a:xfrm>
        </p:spPr>
        <p:txBody>
          <a:bodyPr/>
          <a:lstStyle/>
          <a:p>
            <a:pPr eaLnBrk="1" hangingPunct="1"/>
            <a:r>
              <a:rPr lang="en-US" altLang="zh-CN" smtClean="0">
                <a:ea typeface="宋体" pitchFamily="2" charset="-122"/>
              </a:rPr>
              <a:t>8.4.2</a:t>
            </a:r>
            <a:r>
              <a:rPr lang="zh-CN" altLang="en-US" smtClean="0">
                <a:ea typeface="宋体" pitchFamily="2" charset="-122"/>
              </a:rPr>
              <a:t> 双馈控制风力发电系统</a:t>
            </a:r>
          </a:p>
        </p:txBody>
      </p:sp>
      <p:sp>
        <p:nvSpPr>
          <p:cNvPr id="706563" name="Rectangle 3"/>
          <p:cNvSpPr>
            <a:spLocks noGrp="1" noChangeArrowheads="1"/>
          </p:cNvSpPr>
          <p:nvPr>
            <p:ph type="body" sz="half" idx="1"/>
          </p:nvPr>
        </p:nvSpPr>
        <p:spPr>
          <a:xfrm>
            <a:off x="1722438" y="890588"/>
            <a:ext cx="7421562" cy="2940050"/>
          </a:xfrm>
        </p:spPr>
        <p:txBody>
          <a:bodyPr/>
          <a:lstStyle/>
          <a:p>
            <a:pPr algn="just" eaLnBrk="1" hangingPunct="1">
              <a:lnSpc>
                <a:spcPct val="80000"/>
              </a:lnSpc>
              <a:defRPr/>
            </a:pPr>
            <a:r>
              <a:rPr lang="zh-CN" altLang="en-US" smtClean="0">
                <a:solidFill>
                  <a:srgbClr val="A50021"/>
                </a:solidFill>
                <a:effectLst>
                  <a:outerShdw blurRad="38100" dist="38100" dir="2700000" algn="tl">
                    <a:srgbClr val="C0C0C0"/>
                  </a:outerShdw>
                </a:effectLst>
                <a:ea typeface="宋体" panose="02010600030101010101" pitchFamily="2" charset="-122"/>
              </a:rPr>
              <a:t>风能</a:t>
            </a:r>
            <a:r>
              <a:rPr lang="zh-CN" altLang="en-US" smtClean="0">
                <a:ea typeface="宋体" panose="02010600030101010101" pitchFamily="2" charset="-122"/>
              </a:rPr>
              <a:t>是一种重要的可再生能源，利用风力发电具有清洁、无污染且占地小等独特优点，因此风力发电技术已成为当前运动控制学科研究的一个热点。风能具有随机性和间歇性的特点，风速往往是在不停的变化之中，而且变化范围很大，因此风力发电机组的转速与输出电功率也会随之变化，当风力发电机组与电网并联运行时，</a:t>
            </a:r>
            <a:r>
              <a:rPr lang="zh-CN" altLang="en-US" smtClean="0">
                <a:solidFill>
                  <a:srgbClr val="FF0000"/>
                </a:solidFill>
                <a:effectLst>
                  <a:outerShdw blurRad="38100" dist="38100" dir="2700000" algn="tl">
                    <a:srgbClr val="C0C0C0"/>
                  </a:outerShdw>
                </a:effectLst>
                <a:ea typeface="宋体" panose="02010600030101010101" pitchFamily="2" charset="-122"/>
              </a:rPr>
              <a:t>必须要求风力发电机组发出的电能频率与相位和电网频率与相位保持一致</a:t>
            </a:r>
            <a:r>
              <a:rPr lang="zh-CN" altLang="en-US" smtClean="0">
                <a:ea typeface="宋体" panose="02010600030101010101" pitchFamily="2" charset="-122"/>
              </a:rPr>
              <a:t>。</a:t>
            </a:r>
            <a:endParaRPr lang="en-US" altLang="zh-CN" smtClean="0">
              <a:ea typeface="宋体" panose="02010600030101010101" pitchFamily="2" charset="-122"/>
            </a:endParaRPr>
          </a:p>
          <a:p>
            <a:pPr algn="just">
              <a:defRPr/>
            </a:pPr>
            <a:r>
              <a:rPr lang="zh-CN" altLang="en-US" smtClean="0">
                <a:ea typeface="宋体" panose="02010600030101010101" pitchFamily="2" charset="-122"/>
              </a:rPr>
              <a:t>风力发电机组的转速会随时变化，而用电电源却需要恒压恒频，所以需要风力发电机实现“变速恒频”控制。</a:t>
            </a:r>
            <a:endParaRPr lang="en-US" altLang="zh-CN" smtClean="0">
              <a:ea typeface="宋体" panose="02010600030101010101" pitchFamily="2" charset="-122"/>
            </a:endParaRPr>
          </a:p>
          <a:p>
            <a:pPr algn="just">
              <a:defRPr/>
            </a:pPr>
            <a:r>
              <a:rPr lang="zh-CN" altLang="en-US" smtClean="0">
                <a:ea typeface="宋体" panose="02010600030101010101" pitchFamily="2" charset="-122"/>
              </a:rPr>
              <a:t>双馈控制的绕线转子异步发电机是能够实现变速恒频控制的一种方案。此时绕线转子异步电机运行在双馈发电工作状态。</a:t>
            </a:r>
            <a:endParaRPr lang="en-US" altLang="zh-CN" smtClean="0">
              <a:ea typeface="宋体" panose="02010600030101010101" pitchFamily="2" charset="-122"/>
            </a:endParaRPr>
          </a:p>
          <a:p>
            <a:pPr algn="just" eaLnBrk="1" hangingPunct="1">
              <a:lnSpc>
                <a:spcPct val="80000"/>
              </a:lnSpc>
              <a:defRPr/>
            </a:pPr>
            <a:endParaRPr lang="zh-CN" altLang="en-US" smtClean="0">
              <a:solidFill>
                <a:schemeClr val="hlink"/>
              </a:solidFill>
              <a:ea typeface="宋体" panose="02010600030101010101" pitchFamily="2" charset="-122"/>
            </a:endParaRPr>
          </a:p>
        </p:txBody>
      </p:sp>
      <p:sp>
        <p:nvSpPr>
          <p:cNvPr id="706564" name="Rectangle 4"/>
          <p:cNvSpPr>
            <a:spLocks noChangeArrowheads="1"/>
          </p:cNvSpPr>
          <p:nvPr/>
        </p:nvSpPr>
        <p:spPr bwMode="auto">
          <a:xfrm>
            <a:off x="331788" y="3402013"/>
            <a:ext cx="9144000" cy="0"/>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706565" name="Rectangle 5"/>
          <p:cNvSpPr>
            <a:spLocks noChangeArrowheads="1"/>
          </p:cNvSpPr>
          <p:nvPr/>
        </p:nvSpPr>
        <p:spPr bwMode="auto">
          <a:xfrm>
            <a:off x="0" y="3314700"/>
            <a:ext cx="9144000" cy="0"/>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706566" name="Rectangle 6"/>
          <p:cNvSpPr>
            <a:spLocks noChangeArrowheads="1"/>
          </p:cNvSpPr>
          <p:nvPr/>
        </p:nvSpPr>
        <p:spPr bwMode="auto">
          <a:xfrm>
            <a:off x="0" y="3314700"/>
            <a:ext cx="9144000" cy="0"/>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706567" name="Rectangle 7"/>
          <p:cNvSpPr>
            <a:spLocks noChangeArrowheads="1"/>
          </p:cNvSpPr>
          <p:nvPr/>
        </p:nvSpPr>
        <p:spPr bwMode="auto">
          <a:xfrm>
            <a:off x="0" y="3319463"/>
            <a:ext cx="9144000" cy="0"/>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706568" name="Rectangle 8"/>
          <p:cNvSpPr>
            <a:spLocks noChangeArrowheads="1"/>
          </p:cNvSpPr>
          <p:nvPr/>
        </p:nvSpPr>
        <p:spPr bwMode="auto">
          <a:xfrm>
            <a:off x="0" y="3314700"/>
            <a:ext cx="9144000" cy="0"/>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706569" name="Rectangle 9"/>
          <p:cNvSpPr>
            <a:spLocks noChangeArrowheads="1"/>
          </p:cNvSpPr>
          <p:nvPr/>
        </p:nvSpPr>
        <p:spPr bwMode="auto">
          <a:xfrm>
            <a:off x="0" y="3314700"/>
            <a:ext cx="9144000" cy="0"/>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706570" name="Rectangle 10"/>
          <p:cNvSpPr>
            <a:spLocks noChangeArrowheads="1"/>
          </p:cNvSpPr>
          <p:nvPr/>
        </p:nvSpPr>
        <p:spPr bwMode="auto">
          <a:xfrm>
            <a:off x="0" y="3314700"/>
            <a:ext cx="9144000" cy="0"/>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706571" name="Rectangle 11"/>
          <p:cNvSpPr>
            <a:spLocks noChangeArrowheads="1"/>
          </p:cNvSpPr>
          <p:nvPr/>
        </p:nvSpPr>
        <p:spPr bwMode="auto">
          <a:xfrm>
            <a:off x="0" y="3314700"/>
            <a:ext cx="9144000" cy="0"/>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706572" name="Rectangle 12"/>
          <p:cNvSpPr>
            <a:spLocks noChangeArrowheads="1"/>
          </p:cNvSpPr>
          <p:nvPr/>
        </p:nvSpPr>
        <p:spPr bwMode="auto">
          <a:xfrm>
            <a:off x="0" y="3314700"/>
            <a:ext cx="9144000" cy="0"/>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706573" name="Rectangle 13"/>
          <p:cNvSpPr>
            <a:spLocks noChangeArrowheads="1"/>
          </p:cNvSpPr>
          <p:nvPr/>
        </p:nvSpPr>
        <p:spPr bwMode="auto">
          <a:xfrm>
            <a:off x="0" y="3314700"/>
            <a:ext cx="9144000" cy="0"/>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706574" name="Rectangle 14"/>
          <p:cNvSpPr>
            <a:spLocks noChangeArrowheads="1"/>
          </p:cNvSpPr>
          <p:nvPr/>
        </p:nvSpPr>
        <p:spPr bwMode="auto">
          <a:xfrm>
            <a:off x="0" y="3314700"/>
            <a:ext cx="9144000" cy="0"/>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706575" name="Rectangle 15"/>
          <p:cNvSpPr>
            <a:spLocks noChangeArrowheads="1"/>
          </p:cNvSpPr>
          <p:nvPr/>
        </p:nvSpPr>
        <p:spPr bwMode="auto">
          <a:xfrm>
            <a:off x="0" y="3309938"/>
            <a:ext cx="9144000" cy="0"/>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706576" name="Rectangle 16"/>
          <p:cNvSpPr>
            <a:spLocks noChangeArrowheads="1"/>
          </p:cNvSpPr>
          <p:nvPr/>
        </p:nvSpPr>
        <p:spPr bwMode="auto">
          <a:xfrm>
            <a:off x="0" y="3309938"/>
            <a:ext cx="9144000" cy="0"/>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706584" name="Rectangle 24"/>
          <p:cNvSpPr>
            <a:spLocks noChangeArrowheads="1"/>
          </p:cNvSpPr>
          <p:nvPr/>
        </p:nvSpPr>
        <p:spPr bwMode="auto">
          <a:xfrm>
            <a:off x="1744663" y="3952875"/>
            <a:ext cx="4841875" cy="500063"/>
          </a:xfrm>
          <a:prstGeom prst="rect">
            <a:avLst/>
          </a:prstGeom>
          <a:noFill/>
          <a:ln w="9525">
            <a:noFill/>
            <a:miter lim="800000"/>
          </a:ln>
          <a:effectLst/>
        </p:spPr>
        <p:txBody>
          <a:bodyPr lIns="0" tIns="0" bIns="0" anchor="ctr"/>
          <a:lstStyle/>
          <a:p>
            <a:r>
              <a:rPr lang="zh-CN" altLang="en-US" sz="2000">
                <a:solidFill>
                  <a:srgbClr val="A50021"/>
                </a:solidFill>
                <a:effectLst>
                  <a:outerShdw blurRad="38100" dist="38100" dir="2700000" algn="tl">
                    <a:srgbClr val="C0C0C0"/>
                  </a:outerShdw>
                </a:effectLst>
              </a:rPr>
              <a:t>绕线转子异步风力发电机组 </a:t>
            </a:r>
          </a:p>
        </p:txBody>
      </p:sp>
      <p:sp>
        <p:nvSpPr>
          <p:cNvPr id="83985" name="Rectangle 25"/>
          <p:cNvSpPr>
            <a:spLocks noChangeArrowheads="1"/>
          </p:cNvSpPr>
          <p:nvPr/>
        </p:nvSpPr>
        <p:spPr bwMode="auto">
          <a:xfrm>
            <a:off x="1716088" y="4522788"/>
            <a:ext cx="7427912" cy="2155825"/>
          </a:xfrm>
          <a:prstGeom prst="rect">
            <a:avLst/>
          </a:prstGeom>
          <a:noFill/>
          <a:ln w="9525">
            <a:noFill/>
            <a:miter lim="800000"/>
            <a:headEnd/>
            <a:tailEnd/>
          </a:ln>
        </p:spPr>
        <p:txBody>
          <a:bodyPr lIns="0" tIns="0" rIns="90000" bIns="0"/>
          <a:lstStyle/>
          <a:p>
            <a:pPr algn="just">
              <a:lnSpc>
                <a:spcPct val="80000"/>
              </a:lnSpc>
              <a:spcBef>
                <a:spcPct val="35000"/>
              </a:spcBef>
              <a:buClr>
                <a:srgbClr val="FF9933"/>
              </a:buClr>
              <a:buFont typeface="Wingdings" pitchFamily="2" charset="2"/>
              <a:buNone/>
            </a:pPr>
            <a:r>
              <a:rPr lang="zh-CN" altLang="en-US" sz="2000">
                <a:solidFill>
                  <a:srgbClr val="000000"/>
                </a:solidFill>
                <a:latin typeface="Times New Roman" pitchFamily="18" charset="0"/>
              </a:rPr>
              <a:t>绕线转子异步发电机可作为</a:t>
            </a:r>
            <a:r>
              <a:rPr lang="zh-CN" altLang="en-US" sz="2000">
                <a:solidFill>
                  <a:srgbClr val="FF0000"/>
                </a:solidFill>
                <a:latin typeface="Times New Roman" pitchFamily="18" charset="0"/>
              </a:rPr>
              <a:t>变速恒频风力发电机</a:t>
            </a:r>
            <a:r>
              <a:rPr lang="en-US" altLang="zh-CN" sz="2000" baseline="30000">
                <a:solidFill>
                  <a:srgbClr val="000000"/>
                </a:solidFill>
              </a:rPr>
              <a:t>[56]</a:t>
            </a:r>
            <a:r>
              <a:rPr lang="zh-CN" altLang="en-US" sz="2000">
                <a:solidFill>
                  <a:srgbClr val="000000"/>
                </a:solidFill>
                <a:latin typeface="Times New Roman" pitchFamily="18" charset="0"/>
              </a:rPr>
              <a:t>，发电机定子绕组直接与电网连接，转子绕组由滑环引出后与转子侧变频器连接。通过转子回路中的变频器控制转差功率的大小和流向来实现变速恒频，实现发电机组的并网运行，见图</a:t>
            </a:r>
            <a:r>
              <a:rPr lang="en-US" altLang="zh-CN" sz="2000">
                <a:solidFill>
                  <a:srgbClr val="000000"/>
                </a:solidFill>
                <a:latin typeface="Times New Roman" pitchFamily="18" charset="0"/>
              </a:rPr>
              <a:t>8-16</a:t>
            </a:r>
            <a:r>
              <a:rPr lang="zh-CN" altLang="en-US" sz="2000">
                <a:solidFill>
                  <a:srgbClr val="000000"/>
                </a:solidFill>
                <a:latin typeface="Times New Roman" pitchFamily="18" charset="0"/>
              </a:rPr>
              <a:t>。</a:t>
            </a:r>
          </a:p>
          <a:p>
            <a:pPr algn="just">
              <a:lnSpc>
                <a:spcPct val="80000"/>
              </a:lnSpc>
              <a:spcBef>
                <a:spcPct val="35000"/>
              </a:spcBef>
              <a:buClr>
                <a:srgbClr val="FF9933"/>
              </a:buClr>
              <a:buFont typeface="Wingdings" pitchFamily="2" charset="2"/>
              <a:buNone/>
            </a:pPr>
            <a:r>
              <a:rPr lang="zh-CN" altLang="en-US" sz="2000">
                <a:solidFill>
                  <a:srgbClr val="000000"/>
                </a:solidFill>
                <a:latin typeface="Times New Roman" pitchFamily="18" charset="0"/>
              </a:rPr>
              <a:t>转子侧和电网侧变频器均采用</a:t>
            </a:r>
            <a:r>
              <a:rPr lang="en-US" altLang="zh-CN" sz="2000">
                <a:solidFill>
                  <a:srgbClr val="000000"/>
                </a:solidFill>
              </a:rPr>
              <a:t>PWM</a:t>
            </a:r>
            <a:r>
              <a:rPr lang="zh-CN" altLang="en-US" sz="2000">
                <a:solidFill>
                  <a:srgbClr val="000000"/>
                </a:solidFill>
                <a:latin typeface="Times New Roman" pitchFamily="18" charset="0"/>
              </a:rPr>
              <a:t>四象限变频器，则转差功率可以由转子输出至电网或由电网输入转子，发电机运行在超同步回馈制动状态或次同步回馈制动状态，大大拓宽了风力发电机的速度范围。</a:t>
            </a:r>
            <a:r>
              <a:rPr lang="zh-CN" altLang="en-US" sz="2000">
                <a:solidFill>
                  <a:schemeClr val="tx1"/>
                </a:solidFill>
              </a:rPr>
              <a:t> </a:t>
            </a:r>
            <a:endParaRPr lang="zh-CN" altLang="en-US" sz="2000">
              <a:solidFill>
                <a:schemeClr val="tx1"/>
              </a:solidFill>
              <a:cs typeface="Times New Roman" pitchFamily="18" charset="0"/>
            </a:endParaRPr>
          </a:p>
        </p:txBody>
      </p:sp>
      <p:sp>
        <p:nvSpPr>
          <p:cNvPr id="83986" name="Text Box 46"/>
          <p:cNvSpPr txBox="1">
            <a:spLocks noChangeArrowheads="1"/>
          </p:cNvSpPr>
          <p:nvPr/>
        </p:nvSpPr>
        <p:spPr bwMode="auto">
          <a:xfrm>
            <a:off x="0" y="3575050"/>
            <a:ext cx="1670050"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2" action="ppaction://hlinksldjump"/>
              </a:rPr>
              <a:t>8.3</a:t>
            </a:r>
            <a:r>
              <a:rPr lang="zh-CN" altLang="zh-CN" sz="1600">
                <a:solidFill>
                  <a:schemeClr val="tx1"/>
                </a:solidFill>
                <a:hlinkClick r:id="rId2" action="ppaction://hlinksldjump"/>
              </a:rPr>
              <a:t>绕线转子异步电机转子变频串级调速系统</a:t>
            </a:r>
            <a:endParaRPr lang="zh-CN" altLang="en-US" sz="1600">
              <a:solidFill>
                <a:schemeClr val="tx1"/>
              </a:solidFill>
              <a:latin typeface="Times New Roman" pitchFamily="18" charset="0"/>
            </a:endParaRPr>
          </a:p>
        </p:txBody>
      </p:sp>
      <p:sp>
        <p:nvSpPr>
          <p:cNvPr id="83987"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3" action="ppaction://hlinksldjump"/>
              </a:rPr>
              <a:t>8.2</a:t>
            </a:r>
            <a:r>
              <a:rPr lang="zh-CN" altLang="zh-CN" sz="1600">
                <a:solidFill>
                  <a:schemeClr val="tx1"/>
                </a:solidFill>
                <a:hlinkClick r:id="rId3"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83988"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4" action="ppaction://hlinksldjump"/>
              </a:rPr>
              <a:t>8.1</a:t>
            </a:r>
            <a:r>
              <a:rPr lang="zh-CN" altLang="zh-CN" sz="1600">
                <a:solidFill>
                  <a:schemeClr val="tx1"/>
                </a:solidFill>
                <a:latin typeface="宋体" pitchFamily="2" charset="-122"/>
                <a:hlinkClick r:id="rId4" action="ppaction://hlinksldjump"/>
              </a:rPr>
              <a:t>绕线转子异步电机转子变频控制原理</a:t>
            </a:r>
            <a:endParaRPr lang="zh-CN" altLang="en-US" sz="1600">
              <a:solidFill>
                <a:schemeClr val="tx1"/>
              </a:solidFill>
              <a:latin typeface="宋体" pitchFamily="2" charset="-122"/>
            </a:endParaRPr>
          </a:p>
        </p:txBody>
      </p:sp>
      <p:sp>
        <p:nvSpPr>
          <p:cNvPr id="83989" name="Text Box 52"/>
          <p:cNvSpPr txBox="1">
            <a:spLocks noChangeArrowheads="1"/>
          </p:cNvSpPr>
          <p:nvPr/>
        </p:nvSpPr>
        <p:spPr bwMode="auto">
          <a:xfrm>
            <a:off x="0" y="4711700"/>
            <a:ext cx="1716088"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5" action="ppaction://hlinksldjump"/>
              </a:rPr>
              <a:t>8.4</a:t>
            </a:r>
            <a:r>
              <a:rPr lang="zh-CN" altLang="zh-CN" sz="1600">
                <a:solidFill>
                  <a:schemeClr val="tx1"/>
                </a:solidFill>
                <a:hlinkClick r:id="rId5"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title"/>
          </p:nvPr>
        </p:nvSpPr>
        <p:spPr>
          <a:xfrm>
            <a:off x="1682750" y="808038"/>
            <a:ext cx="7461250" cy="868362"/>
          </a:xfrm>
        </p:spPr>
        <p:txBody>
          <a:bodyPr/>
          <a:lstStyle/>
          <a:p>
            <a:r>
              <a:rPr lang="zh-CN" altLang="en-US" sz="2000" smtClean="0">
                <a:ea typeface="宋体" pitchFamily="2" charset="-122"/>
              </a:rPr>
              <a:t>绕线转子异步电机转子由风机带动作发电机运行，由于风机叶片的转速不高，而异步电机转速一般在</a:t>
            </a:r>
            <a:r>
              <a:rPr lang="en-US" altLang="zh-CN" sz="2000" smtClean="0">
                <a:ea typeface="宋体" pitchFamily="2" charset="-122"/>
              </a:rPr>
              <a:t>1000</a:t>
            </a:r>
            <a:r>
              <a:rPr lang="zh-CN" altLang="en-US" sz="2000" smtClean="0">
                <a:ea typeface="宋体" pitchFamily="2" charset="-122"/>
              </a:rPr>
              <a:t>转</a:t>
            </a:r>
            <a:r>
              <a:rPr lang="en-US" altLang="zh-CN" sz="2000" smtClean="0">
                <a:ea typeface="宋体" pitchFamily="2" charset="-122"/>
              </a:rPr>
              <a:t>/</a:t>
            </a:r>
            <a:r>
              <a:rPr lang="zh-CN" altLang="en-US" sz="2000" smtClean="0">
                <a:ea typeface="宋体" pitchFamily="2" charset="-122"/>
              </a:rPr>
              <a:t>分以上，故</a:t>
            </a:r>
            <a:r>
              <a:rPr lang="zh-CN" altLang="en-US" sz="2000" smtClean="0">
                <a:solidFill>
                  <a:srgbClr val="C00000"/>
                </a:solidFill>
                <a:ea typeface="宋体" pitchFamily="2" charset="-122"/>
              </a:rPr>
              <a:t>必须经齿轮箱升速</a:t>
            </a:r>
            <a:r>
              <a:rPr lang="zh-CN" altLang="en-US" sz="2000" smtClean="0">
                <a:ea typeface="宋体" pitchFamily="2" charset="-122"/>
              </a:rPr>
              <a:t>。</a:t>
            </a:r>
          </a:p>
        </p:txBody>
      </p:sp>
      <p:sp>
        <p:nvSpPr>
          <p:cNvPr id="708612" name="Rectangle 4"/>
          <p:cNvSpPr>
            <a:spLocks noChangeArrowheads="1"/>
          </p:cNvSpPr>
          <p:nvPr/>
        </p:nvSpPr>
        <p:spPr bwMode="auto">
          <a:xfrm>
            <a:off x="331788" y="3402013"/>
            <a:ext cx="9144000" cy="0"/>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708613" name="Rectangle 5"/>
          <p:cNvSpPr>
            <a:spLocks noChangeArrowheads="1"/>
          </p:cNvSpPr>
          <p:nvPr/>
        </p:nvSpPr>
        <p:spPr bwMode="auto">
          <a:xfrm>
            <a:off x="0" y="3314700"/>
            <a:ext cx="9144000" cy="0"/>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708614" name="Rectangle 6"/>
          <p:cNvSpPr>
            <a:spLocks noChangeArrowheads="1"/>
          </p:cNvSpPr>
          <p:nvPr/>
        </p:nvSpPr>
        <p:spPr bwMode="auto">
          <a:xfrm>
            <a:off x="0" y="3314700"/>
            <a:ext cx="9144000" cy="0"/>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708615" name="Rectangle 7"/>
          <p:cNvSpPr>
            <a:spLocks noChangeArrowheads="1"/>
          </p:cNvSpPr>
          <p:nvPr/>
        </p:nvSpPr>
        <p:spPr bwMode="auto">
          <a:xfrm>
            <a:off x="0" y="3319463"/>
            <a:ext cx="9144000" cy="0"/>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708616" name="Rectangle 8"/>
          <p:cNvSpPr>
            <a:spLocks noChangeArrowheads="1"/>
          </p:cNvSpPr>
          <p:nvPr/>
        </p:nvSpPr>
        <p:spPr bwMode="auto">
          <a:xfrm>
            <a:off x="0" y="3314700"/>
            <a:ext cx="9144000" cy="0"/>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708617" name="Rectangle 9"/>
          <p:cNvSpPr>
            <a:spLocks noChangeArrowheads="1"/>
          </p:cNvSpPr>
          <p:nvPr/>
        </p:nvSpPr>
        <p:spPr bwMode="auto">
          <a:xfrm>
            <a:off x="0" y="3314700"/>
            <a:ext cx="9144000" cy="0"/>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708618" name="Rectangle 10"/>
          <p:cNvSpPr>
            <a:spLocks noChangeArrowheads="1"/>
          </p:cNvSpPr>
          <p:nvPr/>
        </p:nvSpPr>
        <p:spPr bwMode="auto">
          <a:xfrm>
            <a:off x="0" y="3314700"/>
            <a:ext cx="9144000" cy="0"/>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708619" name="Rectangle 11"/>
          <p:cNvSpPr>
            <a:spLocks noChangeArrowheads="1"/>
          </p:cNvSpPr>
          <p:nvPr/>
        </p:nvSpPr>
        <p:spPr bwMode="auto">
          <a:xfrm>
            <a:off x="0" y="3314700"/>
            <a:ext cx="9144000" cy="0"/>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708620" name="Rectangle 12"/>
          <p:cNvSpPr>
            <a:spLocks noChangeArrowheads="1"/>
          </p:cNvSpPr>
          <p:nvPr/>
        </p:nvSpPr>
        <p:spPr bwMode="auto">
          <a:xfrm>
            <a:off x="0" y="3314700"/>
            <a:ext cx="9144000" cy="0"/>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708621" name="Rectangle 13"/>
          <p:cNvSpPr>
            <a:spLocks noChangeArrowheads="1"/>
          </p:cNvSpPr>
          <p:nvPr/>
        </p:nvSpPr>
        <p:spPr bwMode="auto">
          <a:xfrm>
            <a:off x="0" y="3314700"/>
            <a:ext cx="9144000" cy="0"/>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708622" name="Rectangle 14"/>
          <p:cNvSpPr>
            <a:spLocks noChangeArrowheads="1"/>
          </p:cNvSpPr>
          <p:nvPr/>
        </p:nvSpPr>
        <p:spPr bwMode="auto">
          <a:xfrm>
            <a:off x="0" y="3314700"/>
            <a:ext cx="9144000" cy="0"/>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708623" name="Rectangle 15"/>
          <p:cNvSpPr>
            <a:spLocks noChangeArrowheads="1"/>
          </p:cNvSpPr>
          <p:nvPr/>
        </p:nvSpPr>
        <p:spPr bwMode="auto">
          <a:xfrm>
            <a:off x="0" y="3309938"/>
            <a:ext cx="9144000" cy="0"/>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708624" name="Rectangle 16"/>
          <p:cNvSpPr>
            <a:spLocks noChangeArrowheads="1"/>
          </p:cNvSpPr>
          <p:nvPr/>
        </p:nvSpPr>
        <p:spPr bwMode="auto">
          <a:xfrm>
            <a:off x="0" y="3309938"/>
            <a:ext cx="9144000" cy="0"/>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pic>
        <p:nvPicPr>
          <p:cNvPr id="85007" name="Picture 17" descr="0715"/>
          <p:cNvPicPr>
            <a:picLocks noChangeAspect="1" noChangeArrowheads="1"/>
          </p:cNvPicPr>
          <p:nvPr/>
        </p:nvPicPr>
        <p:blipFill>
          <a:blip r:embed="rId2" cstate="print"/>
          <a:srcRect/>
          <a:stretch>
            <a:fillRect/>
          </a:stretch>
        </p:blipFill>
        <p:spPr bwMode="auto">
          <a:xfrm>
            <a:off x="2016125" y="1844675"/>
            <a:ext cx="6337300" cy="4200525"/>
          </a:xfrm>
          <a:prstGeom prst="rect">
            <a:avLst/>
          </a:prstGeom>
          <a:noFill/>
          <a:ln w="9525">
            <a:noFill/>
            <a:miter lim="800000"/>
            <a:headEnd/>
            <a:tailEnd/>
          </a:ln>
        </p:spPr>
      </p:pic>
      <p:sp>
        <p:nvSpPr>
          <p:cNvPr id="708626" name="Rectangle 18"/>
          <p:cNvSpPr>
            <a:spLocks noChangeArrowheads="1"/>
          </p:cNvSpPr>
          <p:nvPr/>
        </p:nvSpPr>
        <p:spPr bwMode="auto">
          <a:xfrm>
            <a:off x="2743200" y="6138863"/>
            <a:ext cx="6176963" cy="414337"/>
          </a:xfrm>
          <a:prstGeom prst="rect">
            <a:avLst/>
          </a:prstGeom>
          <a:noFill/>
          <a:ln w="9525">
            <a:noFill/>
            <a:miter lim="800000"/>
            <a:headEnd/>
            <a:tailEnd/>
          </a:ln>
        </p:spPr>
        <p:txBody>
          <a:bodyPr/>
          <a:lstStyle/>
          <a:p>
            <a:pPr algn="ctr">
              <a:lnSpc>
                <a:spcPct val="100000"/>
              </a:lnSpc>
              <a:buClr>
                <a:srgbClr val="FF9933"/>
              </a:buClr>
              <a:buFont typeface="Wingdings" pitchFamily="2" charset="2"/>
              <a:buNone/>
            </a:pPr>
            <a:r>
              <a:rPr lang="zh-CN" altLang="en-US" sz="2000">
                <a:solidFill>
                  <a:schemeClr val="tx1"/>
                </a:solidFill>
                <a:latin typeface="Times New Roman" pitchFamily="18" charset="0"/>
              </a:rPr>
              <a:t>图</a:t>
            </a:r>
            <a:r>
              <a:rPr lang="en-US" altLang="zh-CN" sz="2000">
                <a:solidFill>
                  <a:schemeClr val="tx1"/>
                </a:solidFill>
                <a:latin typeface="Times New Roman" pitchFamily="18" charset="0"/>
              </a:rPr>
              <a:t>8-16 </a:t>
            </a:r>
            <a:r>
              <a:rPr lang="zh-CN" altLang="en-US" sz="2000">
                <a:solidFill>
                  <a:schemeClr val="tx1"/>
                </a:solidFill>
                <a:latin typeface="Times New Roman" pitchFamily="18" charset="0"/>
              </a:rPr>
              <a:t>绕线转子异步风力发电机组原理图</a:t>
            </a:r>
          </a:p>
        </p:txBody>
      </p:sp>
      <p:sp>
        <p:nvSpPr>
          <p:cNvPr id="85009" name="Text Box 46"/>
          <p:cNvSpPr txBox="1">
            <a:spLocks noChangeArrowheads="1"/>
          </p:cNvSpPr>
          <p:nvPr/>
        </p:nvSpPr>
        <p:spPr bwMode="auto">
          <a:xfrm>
            <a:off x="0" y="3575050"/>
            <a:ext cx="1670050"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3" action="ppaction://hlinksldjump"/>
              </a:rPr>
              <a:t>8.3</a:t>
            </a:r>
            <a:r>
              <a:rPr lang="zh-CN" altLang="zh-CN" sz="1600">
                <a:solidFill>
                  <a:schemeClr val="tx1"/>
                </a:solidFill>
                <a:hlinkClick r:id="rId3" action="ppaction://hlinksldjump"/>
              </a:rPr>
              <a:t>绕线转子异步电机转子变频串级调速系统</a:t>
            </a:r>
            <a:endParaRPr lang="zh-CN" altLang="en-US" sz="1600">
              <a:solidFill>
                <a:schemeClr val="tx1"/>
              </a:solidFill>
              <a:latin typeface="Times New Roman" pitchFamily="18" charset="0"/>
            </a:endParaRPr>
          </a:p>
        </p:txBody>
      </p:sp>
      <p:sp>
        <p:nvSpPr>
          <p:cNvPr id="85010"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4" action="ppaction://hlinksldjump"/>
              </a:rPr>
              <a:t>8.2</a:t>
            </a:r>
            <a:r>
              <a:rPr lang="zh-CN" altLang="zh-CN" sz="1600">
                <a:solidFill>
                  <a:schemeClr val="tx1"/>
                </a:solidFill>
                <a:hlinkClick r:id="rId4"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85011"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5" action="ppaction://hlinksldjump"/>
              </a:rPr>
              <a:t>8.1</a:t>
            </a:r>
            <a:r>
              <a:rPr lang="zh-CN" altLang="zh-CN" sz="1600">
                <a:solidFill>
                  <a:schemeClr val="tx1"/>
                </a:solidFill>
                <a:latin typeface="宋体" pitchFamily="2" charset="-122"/>
                <a:hlinkClick r:id="rId5" action="ppaction://hlinksldjump"/>
              </a:rPr>
              <a:t>绕线转子异步电机转子变频控制原理</a:t>
            </a:r>
            <a:endParaRPr lang="zh-CN" altLang="en-US" sz="1600">
              <a:solidFill>
                <a:schemeClr val="tx1"/>
              </a:solidFill>
              <a:latin typeface="宋体" pitchFamily="2" charset="-122"/>
            </a:endParaRPr>
          </a:p>
        </p:txBody>
      </p:sp>
      <p:sp>
        <p:nvSpPr>
          <p:cNvPr id="85012" name="Text Box 52"/>
          <p:cNvSpPr txBox="1">
            <a:spLocks noChangeArrowheads="1"/>
          </p:cNvSpPr>
          <p:nvPr/>
        </p:nvSpPr>
        <p:spPr bwMode="auto">
          <a:xfrm>
            <a:off x="0" y="4711700"/>
            <a:ext cx="1716088"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6" action="ppaction://hlinksldjump"/>
              </a:rPr>
              <a:t>8.4</a:t>
            </a:r>
            <a:r>
              <a:rPr lang="zh-CN" altLang="zh-CN" sz="1600">
                <a:solidFill>
                  <a:schemeClr val="tx1"/>
                </a:solidFill>
                <a:hlinkClick r:id="rId6"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08626">
                                            <p:txEl>
                                              <p:pRg st="0" end="0"/>
                                            </p:txEl>
                                          </p:spTgt>
                                        </p:tgtEl>
                                        <p:attrNameLst>
                                          <p:attrName>style.visibility</p:attrName>
                                        </p:attrNameLst>
                                      </p:cBhvr>
                                      <p:to>
                                        <p:strVal val="visible"/>
                                      </p:to>
                                    </p:set>
                                    <p:animEffect transition="in" filter="wipe(down)">
                                      <p:cBhvr>
                                        <p:cTn id="7" dur="500"/>
                                        <p:tgtEl>
                                          <p:spTgt spid="7086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8626" grpId="0" build="p" advAuto="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14"/>
          <p:cNvSpPr>
            <a:spLocks noGrp="1" noChangeArrowheads="1"/>
          </p:cNvSpPr>
          <p:nvPr>
            <p:ph type="title"/>
          </p:nvPr>
        </p:nvSpPr>
        <p:spPr/>
        <p:txBody>
          <a:bodyPr/>
          <a:lstStyle/>
          <a:p>
            <a:endParaRPr lang="zh-CN" altLang="en-US" smtClean="0">
              <a:ea typeface="宋体" pitchFamily="2" charset="-122"/>
            </a:endParaRPr>
          </a:p>
        </p:txBody>
      </p:sp>
      <p:sp>
        <p:nvSpPr>
          <p:cNvPr id="86018" name="文本占位符 15"/>
          <p:cNvSpPr>
            <a:spLocks noGrp="1" noChangeArrowheads="1"/>
          </p:cNvSpPr>
          <p:nvPr>
            <p:ph type="body" sz="half" idx="1"/>
          </p:nvPr>
        </p:nvSpPr>
        <p:spPr>
          <a:xfrm>
            <a:off x="1827213" y="1184275"/>
            <a:ext cx="7237412" cy="5248275"/>
          </a:xfrm>
        </p:spPr>
        <p:txBody>
          <a:bodyPr/>
          <a:lstStyle/>
          <a:p>
            <a:pPr>
              <a:spcBef>
                <a:spcPts val="1800"/>
              </a:spcBef>
              <a:buFont typeface="Wingdings" pitchFamily="2" charset="2"/>
              <a:buChar char="l"/>
            </a:pPr>
            <a:r>
              <a:rPr lang="zh-CN" altLang="en-US" sz="2400" smtClean="0">
                <a:ea typeface="宋体" pitchFamily="2" charset="-122"/>
              </a:rPr>
              <a:t>发电机转速大于其定子旋转磁场同步转速时，</a:t>
            </a:r>
            <a:r>
              <a:rPr lang="zh-CN" altLang="en-US" sz="2400" smtClean="0">
                <a:solidFill>
                  <a:srgbClr val="C00000"/>
                </a:solidFill>
                <a:ea typeface="宋体" pitchFamily="2" charset="-122"/>
              </a:rPr>
              <a:t>控制</a:t>
            </a:r>
            <a:r>
              <a:rPr lang="en-US" altLang="zh-CN" sz="2400" smtClean="0">
                <a:solidFill>
                  <a:srgbClr val="C00000"/>
                </a:solidFill>
                <a:ea typeface="宋体" pitchFamily="2" charset="-122"/>
              </a:rPr>
              <a:t>CU1</a:t>
            </a:r>
            <a:r>
              <a:rPr lang="zh-CN" altLang="en-US" sz="2400" smtClean="0">
                <a:solidFill>
                  <a:srgbClr val="C00000"/>
                </a:solidFill>
                <a:ea typeface="宋体" pitchFamily="2" charset="-122"/>
              </a:rPr>
              <a:t>整流而</a:t>
            </a:r>
            <a:r>
              <a:rPr lang="en-US" altLang="zh-CN" sz="2400" smtClean="0">
                <a:solidFill>
                  <a:srgbClr val="C00000"/>
                </a:solidFill>
                <a:ea typeface="宋体" pitchFamily="2" charset="-122"/>
              </a:rPr>
              <a:t>CU2</a:t>
            </a:r>
            <a:r>
              <a:rPr lang="zh-CN" altLang="en-US" sz="2400" smtClean="0">
                <a:solidFill>
                  <a:srgbClr val="C00000"/>
                </a:solidFill>
                <a:ea typeface="宋体" pitchFamily="2" charset="-122"/>
              </a:rPr>
              <a:t>逆变</a:t>
            </a:r>
            <a:r>
              <a:rPr lang="zh-CN" altLang="en-US" sz="2400" smtClean="0">
                <a:ea typeface="宋体" pitchFamily="2" charset="-122"/>
              </a:rPr>
              <a:t>，电机处于超同步发电状态，发电机轴上输入功率通过定子绕组和转子绕组同时馈入电网。</a:t>
            </a:r>
            <a:r>
              <a:rPr lang="zh-CN" altLang="en-US" sz="2400" smtClean="0">
                <a:solidFill>
                  <a:srgbClr val="C00000"/>
                </a:solidFill>
                <a:ea typeface="宋体" pitchFamily="2" charset="-122"/>
              </a:rPr>
              <a:t>电机处于超同步发电机状态。</a:t>
            </a:r>
            <a:endParaRPr lang="en-US" altLang="zh-CN" sz="2400" smtClean="0">
              <a:ea typeface="宋体" pitchFamily="2" charset="-122"/>
            </a:endParaRPr>
          </a:p>
          <a:p>
            <a:pPr>
              <a:spcBef>
                <a:spcPts val="1800"/>
              </a:spcBef>
              <a:buFont typeface="Wingdings" pitchFamily="2" charset="2"/>
              <a:buChar char="l"/>
            </a:pPr>
            <a:r>
              <a:rPr lang="zh-CN" altLang="en-US" sz="2400" smtClean="0">
                <a:ea typeface="宋体" pitchFamily="2" charset="-122"/>
              </a:rPr>
              <a:t>当风速较低时，发电机转速</a:t>
            </a:r>
            <a:r>
              <a:rPr lang="en-US" altLang="zh-CN" sz="2400" smtClean="0">
                <a:ea typeface="宋体" pitchFamily="2" charset="-122"/>
              </a:rPr>
              <a:t> </a:t>
            </a:r>
            <a:r>
              <a:rPr lang="zh-CN" altLang="en-US" sz="2400" smtClean="0">
                <a:ea typeface="宋体" pitchFamily="2" charset="-122"/>
              </a:rPr>
              <a:t>小于其定子旋转磁场同步转速</a:t>
            </a:r>
            <a:r>
              <a:rPr lang="en-US" altLang="zh-CN" sz="2400" smtClean="0">
                <a:ea typeface="宋体" pitchFamily="2" charset="-122"/>
              </a:rPr>
              <a:t> </a:t>
            </a:r>
            <a:r>
              <a:rPr lang="zh-CN" altLang="en-US" sz="2400" smtClean="0">
                <a:ea typeface="宋体" pitchFamily="2" charset="-122"/>
              </a:rPr>
              <a:t>，</a:t>
            </a:r>
            <a:r>
              <a:rPr lang="zh-CN" altLang="en-US" sz="2400" smtClean="0">
                <a:solidFill>
                  <a:srgbClr val="C00000"/>
                </a:solidFill>
                <a:ea typeface="宋体" pitchFamily="2" charset="-122"/>
              </a:rPr>
              <a:t>控制</a:t>
            </a:r>
            <a:r>
              <a:rPr lang="en-US" altLang="zh-CN" sz="2400" smtClean="0">
                <a:solidFill>
                  <a:srgbClr val="C00000"/>
                </a:solidFill>
                <a:ea typeface="宋体" pitchFamily="2" charset="-122"/>
              </a:rPr>
              <a:t>CU1</a:t>
            </a:r>
            <a:r>
              <a:rPr lang="zh-CN" altLang="en-US" sz="2400" smtClean="0">
                <a:solidFill>
                  <a:srgbClr val="C00000"/>
                </a:solidFill>
                <a:ea typeface="宋体" pitchFamily="2" charset="-122"/>
              </a:rPr>
              <a:t>逆变而</a:t>
            </a:r>
            <a:r>
              <a:rPr lang="en-US" altLang="zh-CN" sz="2400" smtClean="0">
                <a:solidFill>
                  <a:srgbClr val="C00000"/>
                </a:solidFill>
                <a:ea typeface="宋体" pitchFamily="2" charset="-122"/>
              </a:rPr>
              <a:t>CU2</a:t>
            </a:r>
            <a:r>
              <a:rPr lang="zh-CN" altLang="en-US" sz="2400" smtClean="0">
                <a:solidFill>
                  <a:srgbClr val="C00000"/>
                </a:solidFill>
                <a:ea typeface="宋体" pitchFamily="2" charset="-122"/>
              </a:rPr>
              <a:t>整流，</a:t>
            </a:r>
            <a:r>
              <a:rPr lang="zh-CN" altLang="en-US" sz="2400" smtClean="0">
                <a:ea typeface="宋体" pitchFamily="2" charset="-122"/>
              </a:rPr>
              <a:t>电网通过</a:t>
            </a:r>
            <a:r>
              <a:rPr lang="en-US" altLang="zh-CN" sz="2400" smtClean="0">
                <a:ea typeface="宋体" pitchFamily="2" charset="-122"/>
              </a:rPr>
              <a:t>CU2</a:t>
            </a:r>
            <a:r>
              <a:rPr lang="zh-CN" altLang="en-US" sz="2400" smtClean="0">
                <a:ea typeface="宋体" pitchFamily="2" charset="-122"/>
              </a:rPr>
              <a:t>和</a:t>
            </a:r>
            <a:r>
              <a:rPr lang="en-US" altLang="zh-CN" sz="2400" smtClean="0">
                <a:ea typeface="宋体" pitchFamily="2" charset="-122"/>
              </a:rPr>
              <a:t>CU1</a:t>
            </a:r>
            <a:r>
              <a:rPr lang="zh-CN" altLang="en-US" sz="2400" smtClean="0">
                <a:ea typeface="宋体" pitchFamily="2" charset="-122"/>
              </a:rPr>
              <a:t>向发电机转子提供转差功率，</a:t>
            </a:r>
            <a:r>
              <a:rPr lang="zh-CN" altLang="en-US" sz="2400" smtClean="0">
                <a:solidFill>
                  <a:srgbClr val="C00000"/>
                </a:solidFill>
                <a:ea typeface="宋体" pitchFamily="2" charset="-122"/>
              </a:rPr>
              <a:t>电机处于次同步发电机状态。</a:t>
            </a:r>
            <a:endParaRPr lang="en-US" altLang="zh-CN" sz="2400" smtClean="0">
              <a:solidFill>
                <a:srgbClr val="C00000"/>
              </a:solidFill>
              <a:ea typeface="宋体" pitchFamily="2" charset="-122"/>
            </a:endParaRPr>
          </a:p>
          <a:p>
            <a:pPr>
              <a:spcBef>
                <a:spcPts val="1800"/>
              </a:spcBef>
              <a:buFont typeface="Wingdings" pitchFamily="2" charset="2"/>
              <a:buChar char="l"/>
            </a:pPr>
            <a:r>
              <a:rPr lang="zh-CN" altLang="en-US" sz="2400" smtClean="0">
                <a:ea typeface="宋体" pitchFamily="2" charset="-122"/>
              </a:rPr>
              <a:t>近年常采用低速的多极永磁同步发电机和全功率的</a:t>
            </a:r>
            <a:r>
              <a:rPr lang="en-US" altLang="zh-CN" sz="2400" smtClean="0">
                <a:ea typeface="宋体" pitchFamily="2" charset="-122"/>
              </a:rPr>
              <a:t>PWM</a:t>
            </a:r>
            <a:r>
              <a:rPr lang="zh-CN" altLang="en-US" sz="2400" smtClean="0">
                <a:ea typeface="宋体" pitchFamily="2" charset="-122"/>
              </a:rPr>
              <a:t>变频器构成风力发电系统，可以省去齿轮箱。</a:t>
            </a:r>
          </a:p>
          <a:p>
            <a:pPr>
              <a:spcBef>
                <a:spcPts val="1800"/>
              </a:spcBef>
              <a:buFont typeface="Wingdings" pitchFamily="2" charset="2"/>
              <a:buChar char="l"/>
            </a:pPr>
            <a:endParaRPr lang="zh-CN" altLang="en-US" sz="2400" smtClean="0">
              <a:ea typeface="宋体" pitchFamily="2" charset="-122"/>
            </a:endParaRPr>
          </a:p>
        </p:txBody>
      </p:sp>
      <p:sp>
        <p:nvSpPr>
          <p:cNvPr id="86019" name="Text Box 46"/>
          <p:cNvSpPr txBox="1">
            <a:spLocks noChangeArrowheads="1"/>
          </p:cNvSpPr>
          <p:nvPr/>
        </p:nvSpPr>
        <p:spPr bwMode="auto">
          <a:xfrm>
            <a:off x="0" y="3575050"/>
            <a:ext cx="1670050"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2" action="ppaction://hlinksldjump"/>
              </a:rPr>
              <a:t>8.3</a:t>
            </a:r>
            <a:r>
              <a:rPr lang="zh-CN" altLang="zh-CN" sz="1600">
                <a:solidFill>
                  <a:schemeClr val="tx1"/>
                </a:solidFill>
                <a:hlinkClick r:id="rId2" action="ppaction://hlinksldjump"/>
              </a:rPr>
              <a:t>绕线转子异步电机转子变频串级调速系统</a:t>
            </a:r>
            <a:endParaRPr lang="zh-CN" altLang="en-US" sz="1600">
              <a:solidFill>
                <a:schemeClr val="tx1"/>
              </a:solidFill>
              <a:latin typeface="Times New Roman" pitchFamily="18" charset="0"/>
            </a:endParaRPr>
          </a:p>
        </p:txBody>
      </p:sp>
      <p:sp>
        <p:nvSpPr>
          <p:cNvPr id="86020"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3" action="ppaction://hlinksldjump"/>
              </a:rPr>
              <a:t>8.2</a:t>
            </a:r>
            <a:r>
              <a:rPr lang="zh-CN" altLang="zh-CN" sz="1600">
                <a:solidFill>
                  <a:schemeClr val="tx1"/>
                </a:solidFill>
                <a:hlinkClick r:id="rId3"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86021" name="Text Box 49"/>
          <p:cNvSpPr txBox="1">
            <a:spLocks noChangeArrowheads="1"/>
          </p:cNvSpPr>
          <p:nvPr/>
        </p:nvSpPr>
        <p:spPr bwMode="auto">
          <a:xfrm>
            <a:off x="0" y="1079500"/>
            <a:ext cx="1687513"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latin typeface="宋体" pitchFamily="2" charset="-122"/>
                <a:hlinkClick r:id="rId4" action="ppaction://hlinksldjump"/>
              </a:rPr>
              <a:t>8.1</a:t>
            </a:r>
            <a:r>
              <a:rPr lang="zh-CN" altLang="zh-CN" sz="1600">
                <a:solidFill>
                  <a:schemeClr val="tx1"/>
                </a:solidFill>
                <a:latin typeface="宋体" pitchFamily="2" charset="-122"/>
                <a:hlinkClick r:id="rId4" action="ppaction://hlinksldjump"/>
              </a:rPr>
              <a:t>绕线转子异步电机转子变频控制原理</a:t>
            </a:r>
            <a:endParaRPr lang="zh-CN" altLang="en-US" sz="1600">
              <a:solidFill>
                <a:schemeClr val="tx1"/>
              </a:solidFill>
              <a:latin typeface="宋体" pitchFamily="2" charset="-122"/>
            </a:endParaRPr>
          </a:p>
        </p:txBody>
      </p:sp>
      <p:sp>
        <p:nvSpPr>
          <p:cNvPr id="86022" name="Text Box 52"/>
          <p:cNvSpPr txBox="1">
            <a:spLocks noChangeArrowheads="1"/>
          </p:cNvSpPr>
          <p:nvPr/>
        </p:nvSpPr>
        <p:spPr bwMode="auto">
          <a:xfrm>
            <a:off x="0" y="4711700"/>
            <a:ext cx="1716088"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5" action="ppaction://hlinksldjump"/>
              </a:rPr>
              <a:t>8.4</a:t>
            </a:r>
            <a:r>
              <a:rPr lang="zh-CN" altLang="zh-CN" sz="1600">
                <a:solidFill>
                  <a:schemeClr val="tx1"/>
                </a:solidFill>
                <a:hlinkClick r:id="rId5"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1" name="Picture 2" descr="124"/>
          <p:cNvPicPr>
            <a:picLocks noChangeAspect="1" noChangeArrowheads="1"/>
          </p:cNvPicPr>
          <p:nvPr/>
        </p:nvPicPr>
        <p:blipFill>
          <a:blip r:embed="rId2" cstate="print"/>
          <a:srcRect/>
          <a:stretch>
            <a:fillRect/>
          </a:stretch>
        </p:blipFill>
        <p:spPr bwMode="auto">
          <a:xfrm>
            <a:off x="7419975" y="4368800"/>
            <a:ext cx="1724025" cy="1724025"/>
          </a:xfrm>
          <a:prstGeom prst="rect">
            <a:avLst/>
          </a:prstGeom>
          <a:noFill/>
          <a:ln w="9525">
            <a:noFill/>
            <a:miter lim="800000"/>
            <a:headEnd/>
            <a:tailEnd/>
          </a:ln>
        </p:spPr>
      </p:pic>
      <p:sp>
        <p:nvSpPr>
          <p:cNvPr id="712707" name="Rectangle 3"/>
          <p:cNvSpPr>
            <a:spLocks noChangeArrowheads="1"/>
          </p:cNvSpPr>
          <p:nvPr/>
        </p:nvSpPr>
        <p:spPr bwMode="auto">
          <a:xfrm>
            <a:off x="2806700" y="1616075"/>
            <a:ext cx="5256213" cy="1493838"/>
          </a:xfrm>
          <a:prstGeom prst="rect">
            <a:avLst/>
          </a:prstGeom>
          <a:noFill/>
          <a:ln w="9525">
            <a:noFill/>
            <a:miter lim="800000"/>
          </a:ln>
          <a:effectLst/>
        </p:spPr>
        <p:txBody>
          <a:bodyPr>
            <a:spAutoFit/>
          </a:bodyPr>
          <a:lstStyle/>
          <a:p>
            <a:r>
              <a:rPr lang="zh-CN" altLang="en-US" sz="3200">
                <a:solidFill>
                  <a:srgbClr val="A50021"/>
                </a:solidFill>
                <a:latin typeface="仿宋_GB2312" pitchFamily="49" charset="-122"/>
                <a:ea typeface="仿宋_GB2312" pitchFamily="49" charset="-122"/>
              </a:rPr>
              <a:t>小结：</a:t>
            </a:r>
          </a:p>
          <a:p>
            <a:r>
              <a:rPr lang="zh-CN" altLang="en-US" sz="2000">
                <a:solidFill>
                  <a:schemeClr val="tx1"/>
                </a:solidFill>
                <a:latin typeface="宋体" pitchFamily="2" charset="-122"/>
              </a:rPr>
              <a:t>通过本单元的学习，</a:t>
            </a:r>
            <a:r>
              <a:rPr lang="zh-CN" altLang="en-US" sz="2000">
                <a:solidFill>
                  <a:schemeClr val="tx1"/>
                </a:solidFill>
                <a:latin typeface="Monotype Corsiva" pitchFamily="66" charset="0"/>
              </a:rPr>
              <a:t>重点</a:t>
            </a:r>
            <a:r>
              <a:rPr lang="zh-CN" altLang="en-US" sz="2000">
                <a:solidFill>
                  <a:schemeClr val="tx1"/>
                </a:solidFill>
                <a:effectLst>
                  <a:outerShdw blurRad="38100" dist="38100" dir="2700000" algn="tl">
                    <a:srgbClr val="C0C0C0"/>
                  </a:outerShdw>
                </a:effectLst>
                <a:latin typeface="Monotype Corsiva" pitchFamily="66" charset="0"/>
              </a:rPr>
              <a:t>掌握</a:t>
            </a:r>
            <a:r>
              <a:rPr lang="zh-CN" altLang="en-US" sz="2000">
                <a:solidFill>
                  <a:schemeClr val="tx1"/>
                </a:solidFill>
                <a:latin typeface="Monotype Corsiva" pitchFamily="66" charset="0"/>
              </a:rPr>
              <a:t>异步电动机双馈调速工作原理、异步电动机在次同步电动状态下的双馈系统</a:t>
            </a:r>
            <a:r>
              <a:rPr lang="en-US" altLang="zh-CN" sz="2000">
                <a:solidFill>
                  <a:schemeClr val="tx1"/>
                </a:solidFill>
                <a:latin typeface="Monotype Corsiva" pitchFamily="66" charset="0"/>
              </a:rPr>
              <a:t>---</a:t>
            </a:r>
            <a:r>
              <a:rPr lang="zh-CN" altLang="en-US" sz="2000">
                <a:solidFill>
                  <a:schemeClr val="tx1"/>
                </a:solidFill>
                <a:latin typeface="Monotype Corsiva" pitchFamily="66" charset="0"/>
              </a:rPr>
              <a:t>串级调速系统。 </a:t>
            </a:r>
          </a:p>
        </p:txBody>
      </p:sp>
      <p:sp>
        <p:nvSpPr>
          <p:cNvPr id="712708" name="Rectangle 4"/>
          <p:cNvSpPr>
            <a:spLocks noChangeArrowheads="1"/>
          </p:cNvSpPr>
          <p:nvPr/>
        </p:nvSpPr>
        <p:spPr bwMode="auto">
          <a:xfrm>
            <a:off x="2808288" y="3543300"/>
            <a:ext cx="5302250" cy="1189038"/>
          </a:xfrm>
          <a:prstGeom prst="rect">
            <a:avLst/>
          </a:prstGeom>
          <a:noFill/>
          <a:ln w="9525">
            <a:noFill/>
            <a:miter lim="800000"/>
            <a:headEnd/>
            <a:tailEnd/>
          </a:ln>
        </p:spPr>
        <p:txBody>
          <a:bodyPr>
            <a:spAutoFit/>
          </a:bodyPr>
          <a:lstStyle/>
          <a:p>
            <a:pPr>
              <a:lnSpc>
                <a:spcPct val="100000"/>
              </a:lnSpc>
            </a:pPr>
            <a:r>
              <a:rPr lang="zh-CN" altLang="en-US" sz="3200">
                <a:solidFill>
                  <a:srgbClr val="A50021"/>
                </a:solidFill>
                <a:latin typeface="仿宋_GB2312" pitchFamily="49" charset="-122"/>
                <a:ea typeface="仿宋_GB2312" pitchFamily="49" charset="-122"/>
              </a:rPr>
              <a:t>作业</a:t>
            </a:r>
            <a:r>
              <a:rPr lang="en-US" altLang="zh-CN" sz="3200">
                <a:solidFill>
                  <a:srgbClr val="A50021"/>
                </a:solidFill>
                <a:latin typeface="仿宋_GB2312" pitchFamily="49" charset="-122"/>
                <a:ea typeface="仿宋_GB2312" pitchFamily="49" charset="-122"/>
              </a:rPr>
              <a:t>:</a:t>
            </a:r>
          </a:p>
          <a:p>
            <a:pPr>
              <a:lnSpc>
                <a:spcPct val="100000"/>
              </a:lnSpc>
            </a:pPr>
            <a:r>
              <a:rPr lang="zh-CN" altLang="en-US" sz="2000">
                <a:solidFill>
                  <a:schemeClr val="tx1"/>
                </a:solidFill>
                <a:latin typeface="Monotype Corsiva" pitchFamily="66" charset="0"/>
              </a:rPr>
              <a:t>对应章节全部思考题和习题。</a:t>
            </a:r>
          </a:p>
          <a:p>
            <a:pPr>
              <a:lnSpc>
                <a:spcPct val="100000"/>
              </a:lnSpc>
            </a:pPr>
            <a:endParaRPr lang="zh-CN" altLang="en-US" sz="2000">
              <a:solidFill>
                <a:schemeClr val="tx1"/>
              </a:solidFill>
              <a:latin typeface="Monotype Corsiva" pitchFamily="66" charset="0"/>
            </a:endParaRPr>
          </a:p>
        </p:txBody>
      </p:sp>
      <p:pic>
        <p:nvPicPr>
          <p:cNvPr id="712709" name="Picture 5" descr="82"/>
          <p:cNvPicPr>
            <a:picLocks noChangeAspect="1" noChangeArrowheads="1"/>
          </p:cNvPicPr>
          <p:nvPr/>
        </p:nvPicPr>
        <p:blipFill>
          <a:blip r:embed="rId3" cstate="print"/>
          <a:srcRect/>
          <a:stretch>
            <a:fillRect/>
          </a:stretch>
        </p:blipFill>
        <p:spPr bwMode="auto">
          <a:xfrm>
            <a:off x="1871663" y="1544638"/>
            <a:ext cx="896937" cy="896937"/>
          </a:xfrm>
          <a:prstGeom prst="rect">
            <a:avLst/>
          </a:prstGeom>
          <a:noFill/>
          <a:ln w="9525">
            <a:noFill/>
            <a:miter lim="800000"/>
            <a:headEnd/>
            <a:tailEnd/>
          </a:ln>
        </p:spPr>
      </p:pic>
      <p:pic>
        <p:nvPicPr>
          <p:cNvPr id="712710" name="Picture 6" descr="82"/>
          <p:cNvPicPr>
            <a:picLocks noChangeAspect="1" noChangeArrowheads="1"/>
          </p:cNvPicPr>
          <p:nvPr/>
        </p:nvPicPr>
        <p:blipFill>
          <a:blip r:embed="rId3" cstate="print"/>
          <a:srcRect/>
          <a:stretch>
            <a:fillRect/>
          </a:stretch>
        </p:blipFill>
        <p:spPr bwMode="auto">
          <a:xfrm>
            <a:off x="1838325" y="3473450"/>
            <a:ext cx="896938" cy="895350"/>
          </a:xfrm>
          <a:prstGeom prst="rect">
            <a:avLst/>
          </a:prstGeom>
          <a:noFill/>
          <a:ln w="9525">
            <a:noFill/>
            <a:miter lim="800000"/>
            <a:headEnd/>
            <a:tailEnd/>
          </a:ln>
        </p:spPr>
      </p:pic>
      <p:sp>
        <p:nvSpPr>
          <p:cNvPr id="712711" name="Rectangle 7"/>
          <p:cNvSpPr>
            <a:spLocks noGrp="1" noChangeArrowheads="1"/>
          </p:cNvSpPr>
          <p:nvPr>
            <p:ph type="title"/>
          </p:nvPr>
        </p:nvSpPr>
        <p:spPr>
          <a:xfrm>
            <a:off x="1722438" y="239713"/>
            <a:ext cx="6781800" cy="684212"/>
          </a:xfrm>
        </p:spPr>
        <p:txBody>
          <a:bodyPr lIns="92075" tIns="46038" rIns="92075" bIns="46038" anchor="b"/>
          <a:lstStyle/>
          <a:p>
            <a:pPr eaLnBrk="1" hangingPunct="1"/>
            <a:r>
              <a:rPr lang="zh-CN" altLang="en-US" sz="3600" smtClean="0">
                <a:solidFill>
                  <a:srgbClr val="A50021"/>
                </a:solidFill>
                <a:ea typeface="隶书" pitchFamily="49" charset="-122"/>
              </a:rPr>
              <a:t>本单元学习要求</a:t>
            </a: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12711"/>
                                        </p:tgtEl>
                                        <p:attrNameLst>
                                          <p:attrName>style.visibility</p:attrName>
                                        </p:attrNameLst>
                                      </p:cBhvr>
                                      <p:to>
                                        <p:strVal val="visible"/>
                                      </p:to>
                                    </p:set>
                                    <p:animEffect transition="in" filter="box(in)">
                                      <p:cBhvr>
                                        <p:cTn id="7" dur="500"/>
                                        <p:tgtEl>
                                          <p:spTgt spid="712711"/>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712709"/>
                                        </p:tgtEl>
                                        <p:attrNameLst>
                                          <p:attrName>style.visibility</p:attrName>
                                        </p:attrNameLst>
                                      </p:cBhvr>
                                      <p:to>
                                        <p:strVal val="visible"/>
                                      </p:to>
                                    </p:set>
                                    <p:animEffect transition="in" filter="diamond(in)">
                                      <p:cBhvr>
                                        <p:cTn id="12" dur="2000"/>
                                        <p:tgtEl>
                                          <p:spTgt spid="712709"/>
                                        </p:tgtEl>
                                      </p:cBhvr>
                                    </p:animEffect>
                                  </p:childTnLst>
                                </p:cTn>
                              </p:par>
                              <p:par>
                                <p:cTn id="13" presetID="8" presetClass="entr" presetSubtype="16" fill="hold" grpId="0" nodeType="withEffect">
                                  <p:stCondLst>
                                    <p:cond delay="0"/>
                                  </p:stCondLst>
                                  <p:childTnLst>
                                    <p:set>
                                      <p:cBhvr>
                                        <p:cTn id="14" dur="1" fill="hold">
                                          <p:stCondLst>
                                            <p:cond delay="0"/>
                                          </p:stCondLst>
                                        </p:cTn>
                                        <p:tgtEl>
                                          <p:spTgt spid="712707">
                                            <p:txEl>
                                              <p:pRg st="0" end="0"/>
                                            </p:txEl>
                                          </p:spTgt>
                                        </p:tgtEl>
                                        <p:attrNameLst>
                                          <p:attrName>style.visibility</p:attrName>
                                        </p:attrNameLst>
                                      </p:cBhvr>
                                      <p:to>
                                        <p:strVal val="visible"/>
                                      </p:to>
                                    </p:set>
                                    <p:animEffect transition="in" filter="diamond(in)">
                                      <p:cBhvr>
                                        <p:cTn id="15" dur="2000"/>
                                        <p:tgtEl>
                                          <p:spTgt spid="712707">
                                            <p:txEl>
                                              <p:pRg st="0" end="0"/>
                                            </p:txEl>
                                          </p:spTgt>
                                        </p:tgtEl>
                                      </p:cBhvr>
                                    </p:animEffect>
                                  </p:childTnLst>
                                </p:cTn>
                              </p:par>
                              <p:par>
                                <p:cTn id="16" presetID="8" presetClass="entr" presetSubtype="16" fill="hold" grpId="0" nodeType="withEffect">
                                  <p:stCondLst>
                                    <p:cond delay="0"/>
                                  </p:stCondLst>
                                  <p:childTnLst>
                                    <p:set>
                                      <p:cBhvr>
                                        <p:cTn id="17" dur="1" fill="hold">
                                          <p:stCondLst>
                                            <p:cond delay="0"/>
                                          </p:stCondLst>
                                        </p:cTn>
                                        <p:tgtEl>
                                          <p:spTgt spid="712707">
                                            <p:txEl>
                                              <p:pRg st="1" end="1"/>
                                            </p:txEl>
                                          </p:spTgt>
                                        </p:tgtEl>
                                        <p:attrNameLst>
                                          <p:attrName>style.visibility</p:attrName>
                                        </p:attrNameLst>
                                      </p:cBhvr>
                                      <p:to>
                                        <p:strVal val="visible"/>
                                      </p:to>
                                    </p:set>
                                    <p:animEffect transition="in" filter="diamond(in)">
                                      <p:cBhvr>
                                        <p:cTn id="18" dur="2000"/>
                                        <p:tgtEl>
                                          <p:spTgt spid="71270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nodeType="clickEffect">
                                  <p:stCondLst>
                                    <p:cond delay="0"/>
                                  </p:stCondLst>
                                  <p:childTnLst>
                                    <p:set>
                                      <p:cBhvr>
                                        <p:cTn id="22" dur="1" fill="hold">
                                          <p:stCondLst>
                                            <p:cond delay="0"/>
                                          </p:stCondLst>
                                        </p:cTn>
                                        <p:tgtEl>
                                          <p:spTgt spid="712710"/>
                                        </p:tgtEl>
                                        <p:attrNameLst>
                                          <p:attrName>style.visibility</p:attrName>
                                        </p:attrNameLst>
                                      </p:cBhvr>
                                      <p:to>
                                        <p:strVal val="visible"/>
                                      </p:to>
                                    </p:set>
                                    <p:anim calcmode="lin" valueType="num">
                                      <p:cBhvr>
                                        <p:cTn id="23" dur="500" fill="hold"/>
                                        <p:tgtEl>
                                          <p:spTgt spid="712710"/>
                                        </p:tgtEl>
                                        <p:attrNameLst>
                                          <p:attrName>ppt_w</p:attrName>
                                        </p:attrNameLst>
                                      </p:cBhvr>
                                      <p:tavLst>
                                        <p:tav tm="0">
                                          <p:val>
                                            <p:fltVal val="0"/>
                                          </p:val>
                                        </p:tav>
                                        <p:tav tm="100000">
                                          <p:val>
                                            <p:strVal val="#ppt_w"/>
                                          </p:val>
                                        </p:tav>
                                      </p:tavLst>
                                    </p:anim>
                                    <p:anim calcmode="lin" valueType="num">
                                      <p:cBhvr>
                                        <p:cTn id="24" dur="500" fill="hold"/>
                                        <p:tgtEl>
                                          <p:spTgt spid="712710"/>
                                        </p:tgtEl>
                                        <p:attrNameLst>
                                          <p:attrName>ppt_h</p:attrName>
                                        </p:attrNameLst>
                                      </p:cBhvr>
                                      <p:tavLst>
                                        <p:tav tm="0">
                                          <p:val>
                                            <p:strVal val="#ppt_h"/>
                                          </p:val>
                                        </p:tav>
                                        <p:tav tm="100000">
                                          <p:val>
                                            <p:strVal val="#ppt_h"/>
                                          </p:val>
                                        </p:tav>
                                      </p:tavLst>
                                    </p:anim>
                                  </p:childTnLst>
                                </p:cTn>
                              </p:par>
                              <p:par>
                                <p:cTn id="25" presetID="17" presetClass="entr" presetSubtype="10" fill="hold" grpId="0" nodeType="withEffect">
                                  <p:stCondLst>
                                    <p:cond delay="0"/>
                                  </p:stCondLst>
                                  <p:childTnLst>
                                    <p:set>
                                      <p:cBhvr>
                                        <p:cTn id="26" dur="1" fill="hold">
                                          <p:stCondLst>
                                            <p:cond delay="0"/>
                                          </p:stCondLst>
                                        </p:cTn>
                                        <p:tgtEl>
                                          <p:spTgt spid="712708"/>
                                        </p:tgtEl>
                                        <p:attrNameLst>
                                          <p:attrName>style.visibility</p:attrName>
                                        </p:attrNameLst>
                                      </p:cBhvr>
                                      <p:to>
                                        <p:strVal val="visible"/>
                                      </p:to>
                                    </p:set>
                                    <p:anim calcmode="lin" valueType="num">
                                      <p:cBhvr>
                                        <p:cTn id="27" dur="500" fill="hold"/>
                                        <p:tgtEl>
                                          <p:spTgt spid="712708"/>
                                        </p:tgtEl>
                                        <p:attrNameLst>
                                          <p:attrName>ppt_w</p:attrName>
                                        </p:attrNameLst>
                                      </p:cBhvr>
                                      <p:tavLst>
                                        <p:tav tm="0">
                                          <p:val>
                                            <p:fltVal val="0"/>
                                          </p:val>
                                        </p:tav>
                                        <p:tav tm="100000">
                                          <p:val>
                                            <p:strVal val="#ppt_w"/>
                                          </p:val>
                                        </p:tav>
                                      </p:tavLst>
                                    </p:anim>
                                    <p:anim calcmode="lin" valueType="num">
                                      <p:cBhvr>
                                        <p:cTn id="28" dur="500" fill="hold"/>
                                        <p:tgtEl>
                                          <p:spTgt spid="71270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07" grpId="0" build="allAtOnce"/>
      <p:bldP spid="712708" grpId="0"/>
      <p:bldP spid="7127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a:xfrm>
            <a:off x="1679575" y="271463"/>
            <a:ext cx="6032500" cy="623887"/>
          </a:xfrm>
        </p:spPr>
        <p:txBody>
          <a:bodyPr/>
          <a:lstStyle/>
          <a:p>
            <a:pPr eaLnBrk="1" hangingPunct="1">
              <a:defRPr/>
            </a:pPr>
            <a:r>
              <a:rPr lang="zh-CN" altLang="en-US" smtClean="0">
                <a:effectLst>
                  <a:outerShdw blurRad="38100" dist="38100" dir="2700000" algn="tl">
                    <a:srgbClr val="C0C0C0"/>
                  </a:outerShdw>
                </a:effectLst>
                <a:ea typeface="宋体" panose="02010600030101010101" pitchFamily="2" charset="-122"/>
                <a:cs typeface="+mj-cs"/>
              </a:rPr>
              <a:t>转子附加电动势的作用（</a:t>
            </a:r>
            <a:r>
              <a:rPr lang="zh-CN" altLang="en-US" smtClean="0">
                <a:solidFill>
                  <a:srgbClr val="FF0000"/>
                </a:solidFill>
                <a:effectLst>
                  <a:outerShdw blurRad="38100" dist="38100" dir="2700000" algn="tl">
                    <a:srgbClr val="C0C0C0"/>
                  </a:outerShdw>
                </a:effectLst>
                <a:ea typeface="宋体" panose="02010600030101010101" pitchFamily="2" charset="-122"/>
                <a:cs typeface="+mj-cs"/>
              </a:rPr>
              <a:t>引出调速原理</a:t>
            </a:r>
            <a:r>
              <a:rPr lang="zh-CN" altLang="en-US" smtClean="0">
                <a:effectLst>
                  <a:outerShdw blurRad="38100" dist="38100" dir="2700000" algn="tl">
                    <a:srgbClr val="C0C0C0"/>
                  </a:outerShdw>
                </a:effectLst>
                <a:ea typeface="宋体" panose="02010600030101010101" pitchFamily="2" charset="-122"/>
                <a:cs typeface="+mj-cs"/>
              </a:rPr>
              <a:t>）</a:t>
            </a:r>
          </a:p>
        </p:txBody>
      </p:sp>
      <p:sp>
        <p:nvSpPr>
          <p:cNvPr id="3082" name="Rectangle 4"/>
          <p:cNvSpPr>
            <a:spLocks noGrp="1" noChangeArrowheads="1"/>
          </p:cNvSpPr>
          <p:nvPr>
            <p:ph idx="1"/>
          </p:nvPr>
        </p:nvSpPr>
        <p:spPr>
          <a:xfrm>
            <a:off x="1725613" y="1073150"/>
            <a:ext cx="7418387" cy="2154238"/>
          </a:xfrm>
        </p:spPr>
        <p:txBody>
          <a:bodyPr/>
          <a:lstStyle/>
          <a:p>
            <a:pPr algn="just" eaLnBrk="1" hangingPunct="1">
              <a:spcBef>
                <a:spcPct val="10000"/>
              </a:spcBef>
              <a:spcAft>
                <a:spcPct val="10000"/>
              </a:spcAft>
            </a:pPr>
            <a:r>
              <a:rPr lang="zh-CN" altLang="en-US" dirty="0" smtClean="0">
                <a:ea typeface="宋体" pitchFamily="2" charset="-122"/>
              </a:rPr>
              <a:t>    根据图</a:t>
            </a:r>
            <a:r>
              <a:rPr lang="en-US" altLang="zh-CN" dirty="0" smtClean="0">
                <a:ea typeface="宋体" pitchFamily="2" charset="-122"/>
              </a:rPr>
              <a:t>8-1 </a:t>
            </a:r>
            <a:r>
              <a:rPr lang="zh-CN" altLang="en-US" dirty="0" smtClean="0">
                <a:solidFill>
                  <a:srgbClr val="C00000"/>
                </a:solidFill>
                <a:effectLst>
                  <a:outerShdw blurRad="38100" dist="38100" dir="2700000" algn="tl">
                    <a:srgbClr val="C0C0C0"/>
                  </a:outerShdw>
                </a:effectLst>
                <a:ea typeface="宋体" pitchFamily="2" charset="-122"/>
              </a:rPr>
              <a:t>异步电动机运行时其转子相电动势</a:t>
            </a:r>
            <a:r>
              <a:rPr lang="zh-CN" altLang="en-US" dirty="0" smtClean="0">
                <a:ea typeface="宋体" pitchFamily="2" charset="-122"/>
              </a:rPr>
              <a:t>为</a:t>
            </a:r>
          </a:p>
          <a:p>
            <a:pPr algn="just" eaLnBrk="1" hangingPunct="1">
              <a:spcBef>
                <a:spcPct val="10000"/>
              </a:spcBef>
              <a:spcAft>
                <a:spcPct val="10000"/>
              </a:spcAft>
            </a:pPr>
            <a:endParaRPr lang="zh-CN" altLang="en-US" dirty="0" smtClean="0">
              <a:ea typeface="宋体" pitchFamily="2" charset="-122"/>
            </a:endParaRPr>
          </a:p>
          <a:p>
            <a:pPr algn="just" eaLnBrk="1" hangingPunct="1">
              <a:spcBef>
                <a:spcPct val="10000"/>
              </a:spcBef>
              <a:spcAft>
                <a:spcPct val="10000"/>
              </a:spcAft>
            </a:pPr>
            <a:r>
              <a:rPr lang="zh-CN" altLang="en-US" dirty="0" smtClean="0">
                <a:ea typeface="宋体" pitchFamily="2" charset="-122"/>
              </a:rPr>
              <a:t>							</a:t>
            </a:r>
            <a:endParaRPr lang="en-US" altLang="zh-CN" dirty="0" smtClean="0">
              <a:ea typeface="宋体" pitchFamily="2" charset="-122"/>
            </a:endParaRPr>
          </a:p>
          <a:p>
            <a:pPr algn="just" eaLnBrk="1" hangingPunct="1">
              <a:spcBef>
                <a:spcPct val="10000"/>
              </a:spcBef>
              <a:spcAft>
                <a:spcPct val="10000"/>
              </a:spcAft>
            </a:pPr>
            <a:r>
              <a:rPr lang="en-US" altLang="zh-CN" dirty="0" smtClean="0">
                <a:ea typeface="宋体" pitchFamily="2" charset="-122"/>
              </a:rPr>
              <a:t>    </a:t>
            </a:r>
            <a:r>
              <a:rPr lang="zh-CN" altLang="en-US" dirty="0" smtClean="0">
                <a:ea typeface="宋体" pitchFamily="2" charset="-122"/>
              </a:rPr>
              <a:t>式中</a:t>
            </a:r>
            <a:r>
              <a:rPr lang="en-US" altLang="zh-CN" i="1" dirty="0" smtClean="0">
                <a:ea typeface="宋体" pitchFamily="2" charset="-122"/>
              </a:rPr>
              <a:t>S</a:t>
            </a:r>
            <a:r>
              <a:rPr lang="zh-CN" altLang="en-US" dirty="0" smtClean="0">
                <a:ea typeface="宋体" pitchFamily="2" charset="-122"/>
              </a:rPr>
              <a:t> </a:t>
            </a:r>
            <a:r>
              <a:rPr lang="en-US" altLang="zh-CN" dirty="0" smtClean="0">
                <a:ea typeface="宋体" pitchFamily="2" charset="-122"/>
              </a:rPr>
              <a:t>——</a:t>
            </a:r>
            <a:r>
              <a:rPr lang="zh-CN" altLang="en-US" dirty="0" smtClean="0">
                <a:ea typeface="宋体" pitchFamily="2" charset="-122"/>
              </a:rPr>
              <a:t>异步电动机的转差率；</a:t>
            </a:r>
            <a:r>
              <a:rPr lang="en-US" altLang="zh-CN" i="1" dirty="0" smtClean="0">
                <a:latin typeface="Times New Roman" pitchFamily="18" charset="0"/>
                <a:ea typeface="宋体" pitchFamily="2" charset="-122"/>
              </a:rPr>
              <a:t> </a:t>
            </a:r>
          </a:p>
          <a:p>
            <a:pPr algn="just" eaLnBrk="1" hangingPunct="1">
              <a:spcBef>
                <a:spcPct val="10000"/>
              </a:spcBef>
              <a:spcAft>
                <a:spcPct val="10000"/>
              </a:spcAft>
            </a:pPr>
            <a:r>
              <a:rPr lang="en-US" altLang="zh-CN" i="1" dirty="0" smtClean="0">
                <a:effectLst>
                  <a:outerShdw blurRad="38100" dist="38100" dir="2700000" algn="tl">
                    <a:srgbClr val="000000">
                      <a:alpha val="43137"/>
                    </a:srgbClr>
                  </a:outerShdw>
                </a:effectLst>
                <a:latin typeface="Times New Roman" pitchFamily="18" charset="0"/>
                <a:ea typeface="宋体" pitchFamily="2" charset="-122"/>
              </a:rPr>
              <a:t>            E</a:t>
            </a:r>
            <a:r>
              <a:rPr lang="en-US" altLang="zh-CN" baseline="-25000" dirty="0" smtClean="0">
                <a:effectLst>
                  <a:outerShdw blurRad="38100" dist="38100" dir="2700000" algn="tl">
                    <a:srgbClr val="000000">
                      <a:alpha val="43137"/>
                    </a:srgbClr>
                  </a:outerShdw>
                </a:effectLst>
                <a:latin typeface="Times New Roman" pitchFamily="18" charset="0"/>
                <a:ea typeface="宋体" pitchFamily="2" charset="-122"/>
              </a:rPr>
              <a:t>r0</a:t>
            </a:r>
            <a:r>
              <a:rPr lang="zh-CN" altLang="en-US" dirty="0" smtClean="0">
                <a:effectLst>
                  <a:outerShdw blurRad="38100" dist="38100" dir="2700000" algn="tl">
                    <a:srgbClr val="000000">
                      <a:alpha val="43137"/>
                    </a:srgbClr>
                  </a:outerShdw>
                </a:effectLst>
                <a:latin typeface="Times New Roman" pitchFamily="18" charset="0"/>
                <a:ea typeface="宋体" pitchFamily="2" charset="-122"/>
              </a:rPr>
              <a:t> </a:t>
            </a:r>
            <a:r>
              <a:rPr lang="en-US" altLang="zh-CN" dirty="0" smtClean="0"/>
              <a:t>——</a:t>
            </a:r>
            <a:r>
              <a:rPr lang="zh-CN" altLang="en-US" dirty="0" smtClean="0">
                <a:latin typeface="Times New Roman" pitchFamily="18" charset="0"/>
                <a:ea typeface="宋体" pitchFamily="2" charset="-122"/>
              </a:rPr>
              <a:t>绕线</a:t>
            </a:r>
            <a:r>
              <a:rPr lang="zh-CN" altLang="en-US" dirty="0" smtClean="0">
                <a:latin typeface="Times New Roman" pitchFamily="18" charset="0"/>
                <a:ea typeface="宋体" pitchFamily="2" charset="-122"/>
              </a:rPr>
              <a:t>型异步电动机</a:t>
            </a:r>
            <a:r>
              <a:rPr lang="zh-CN" altLang="en-US" dirty="0" smtClean="0">
                <a:solidFill>
                  <a:srgbClr val="0000CC"/>
                </a:solidFill>
                <a:latin typeface="Times New Roman" pitchFamily="18" charset="0"/>
                <a:ea typeface="宋体" pitchFamily="2" charset="-122"/>
              </a:rPr>
              <a:t>转子开路相电动势</a:t>
            </a:r>
            <a:r>
              <a:rPr lang="zh-CN" altLang="en-US" dirty="0" smtClean="0">
                <a:latin typeface="Times New Roman" pitchFamily="18" charset="0"/>
                <a:ea typeface="宋体" pitchFamily="2" charset="-122"/>
              </a:rPr>
              <a:t>，也就是</a:t>
            </a:r>
            <a:r>
              <a:rPr lang="zh-CN" altLang="en-US" dirty="0" smtClean="0">
                <a:solidFill>
                  <a:srgbClr val="0000CC"/>
                </a:solidFill>
                <a:effectLst>
                  <a:outerShdw blurRad="38100" dist="38100" dir="2700000" algn="tl">
                    <a:srgbClr val="000000">
                      <a:alpha val="43137"/>
                    </a:srgbClr>
                  </a:outerShdw>
                </a:effectLst>
                <a:latin typeface="Times New Roman" pitchFamily="18" charset="0"/>
                <a:ea typeface="宋体" pitchFamily="2" charset="-122"/>
              </a:rPr>
              <a:t>转子开路额定相电压值</a:t>
            </a:r>
            <a:r>
              <a:rPr lang="zh-CN" altLang="en-US" dirty="0" smtClean="0">
                <a:latin typeface="Times New Roman" pitchFamily="18" charset="0"/>
                <a:ea typeface="宋体" pitchFamily="2" charset="-122"/>
              </a:rPr>
              <a:t>。</a:t>
            </a:r>
            <a:endParaRPr lang="zh-CN" altLang="en-US" dirty="0" smtClean="0">
              <a:ea typeface="宋体" pitchFamily="2" charset="-122"/>
            </a:endParaRPr>
          </a:p>
        </p:txBody>
      </p:sp>
      <p:sp>
        <p:nvSpPr>
          <p:cNvPr id="453637" name="Rectangle 5"/>
          <p:cNvSpPr>
            <a:spLocks noChangeArrowheads="1"/>
          </p:cNvSpPr>
          <p:nvPr/>
        </p:nvSpPr>
        <p:spPr bwMode="auto">
          <a:xfrm>
            <a:off x="4479925" y="2940050"/>
            <a:ext cx="184150" cy="750888"/>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graphicFrame>
        <p:nvGraphicFramePr>
          <p:cNvPr id="13316" name="Object 6"/>
          <p:cNvGraphicFramePr>
            <a:graphicFrameLocks/>
          </p:cNvGraphicFramePr>
          <p:nvPr/>
        </p:nvGraphicFramePr>
        <p:xfrm>
          <a:off x="2898775" y="1490663"/>
          <a:ext cx="1654175" cy="593725"/>
        </p:xfrm>
        <a:graphic>
          <a:graphicData uri="http://schemas.openxmlformats.org/presentationml/2006/ole">
            <p:oleObj spid="_x0000_s13316" r:id="rId3" imgW="622300" imgH="228600" progId="">
              <p:embed/>
            </p:oleObj>
          </a:graphicData>
        </a:graphic>
      </p:graphicFrame>
      <p:sp>
        <p:nvSpPr>
          <p:cNvPr id="453641" name="Rectangle 9"/>
          <p:cNvSpPr>
            <a:spLocks noChangeArrowheads="1"/>
          </p:cNvSpPr>
          <p:nvPr/>
        </p:nvSpPr>
        <p:spPr bwMode="auto">
          <a:xfrm>
            <a:off x="4479925" y="2817813"/>
            <a:ext cx="184150" cy="750887"/>
          </a:xfrm>
          <a:prstGeom prst="rect">
            <a:avLst/>
          </a:prstGeom>
          <a:noFill/>
          <a:ln w="9525">
            <a:noFill/>
            <a:miter lim="800000"/>
          </a:ln>
          <a:effectLst/>
        </p:spPr>
        <p:txBody>
          <a:bodyPr wrap="none" anchor="ctr">
            <a:spAutoFit/>
          </a:bodyPr>
          <a:lstStyle/>
          <a:p>
            <a:pPr algn="ctr">
              <a:buFontTx/>
              <a:buNone/>
              <a:defRPr/>
            </a:pPr>
            <a:endParaRPr lang="zh-CN" altLang="en-US">
              <a:effectLst>
                <a:outerShdw blurRad="38100" dist="38100" dir="2700000" algn="tl">
                  <a:srgbClr val="000000">
                    <a:alpha val="43137"/>
                  </a:srgbClr>
                </a:outerShdw>
              </a:effectLst>
              <a:latin typeface="Monotype Corsiva" panose="03010101010201010101" pitchFamily="66" charset="0"/>
            </a:endParaRPr>
          </a:p>
        </p:txBody>
      </p:sp>
      <p:sp>
        <p:nvSpPr>
          <p:cNvPr id="3093" name="Rectangle 19"/>
          <p:cNvSpPr>
            <a:spLocks noChangeArrowheads="1"/>
          </p:cNvSpPr>
          <p:nvPr/>
        </p:nvSpPr>
        <p:spPr bwMode="auto">
          <a:xfrm>
            <a:off x="2014538" y="3497263"/>
            <a:ext cx="7000875" cy="2994025"/>
          </a:xfrm>
          <a:prstGeom prst="rect">
            <a:avLst/>
          </a:prstGeom>
          <a:noFill/>
          <a:ln w="9525">
            <a:noFill/>
            <a:miter lim="800000"/>
          </a:ln>
        </p:spPr>
        <p:txBody>
          <a:bodyPr lIns="0" tIns="0" rIns="90000" bIns="0"/>
          <a:lstStyle/>
          <a:p>
            <a:pPr>
              <a:lnSpc>
                <a:spcPct val="100000"/>
              </a:lnSpc>
              <a:buClr>
                <a:srgbClr val="FF9933"/>
              </a:buClr>
              <a:buFont typeface="Wingdings" panose="05000000000000000000" pitchFamily="2" charset="2"/>
              <a:buNone/>
              <a:defRPr/>
            </a:pPr>
            <a:r>
              <a:rPr lang="zh-CN" altLang="en-US" sz="2000" dirty="0">
                <a:solidFill>
                  <a:srgbClr val="C00000"/>
                </a:solidFill>
                <a:effectLst>
                  <a:outerShdw blurRad="38100" dist="38100" dir="2700000" algn="tl">
                    <a:srgbClr val="000000">
                      <a:alpha val="43137"/>
                    </a:srgbClr>
                  </a:outerShdw>
                </a:effectLst>
              </a:rPr>
              <a:t>在转子短路情况下，转子相电流</a:t>
            </a:r>
            <a:r>
              <a:rPr lang="zh-CN" altLang="en-US" sz="2000" dirty="0">
                <a:solidFill>
                  <a:schemeClr val="tx1"/>
                </a:solidFill>
              </a:rPr>
              <a:t>的表达式为</a:t>
            </a:r>
          </a:p>
          <a:p>
            <a:pPr>
              <a:lnSpc>
                <a:spcPct val="100000"/>
              </a:lnSpc>
              <a:buClr>
                <a:srgbClr val="FF9933"/>
              </a:buClr>
              <a:buFont typeface="Wingdings" panose="05000000000000000000" pitchFamily="2" charset="2"/>
              <a:buNone/>
              <a:defRPr/>
            </a:pPr>
            <a:endParaRPr lang="zh-CN" altLang="en-US" sz="2000" dirty="0">
              <a:solidFill>
                <a:schemeClr val="tx1"/>
              </a:solidFill>
            </a:endParaRPr>
          </a:p>
          <a:p>
            <a:pPr>
              <a:lnSpc>
                <a:spcPct val="100000"/>
              </a:lnSpc>
              <a:buClr>
                <a:srgbClr val="FF9933"/>
              </a:buClr>
              <a:buFont typeface="Wingdings" panose="05000000000000000000" pitchFamily="2" charset="2"/>
              <a:buNone/>
              <a:defRPr/>
            </a:pPr>
            <a:endParaRPr lang="zh-CN" altLang="en-US" sz="2000" dirty="0">
              <a:solidFill>
                <a:schemeClr val="tx1"/>
              </a:solidFill>
            </a:endParaRPr>
          </a:p>
          <a:p>
            <a:pPr>
              <a:lnSpc>
                <a:spcPct val="100000"/>
              </a:lnSpc>
              <a:buClr>
                <a:srgbClr val="FF9933"/>
              </a:buClr>
              <a:buFont typeface="Wingdings" panose="05000000000000000000" pitchFamily="2" charset="2"/>
              <a:buNone/>
              <a:defRPr/>
            </a:pPr>
            <a:endParaRPr lang="zh-CN" altLang="en-US" sz="2000" dirty="0">
              <a:solidFill>
                <a:schemeClr val="tx1"/>
              </a:solidFill>
            </a:endParaRPr>
          </a:p>
          <a:p>
            <a:pPr>
              <a:lnSpc>
                <a:spcPct val="100000"/>
              </a:lnSpc>
              <a:buClr>
                <a:srgbClr val="FF9933"/>
              </a:buClr>
              <a:buFont typeface="Wingdings" panose="05000000000000000000" pitchFamily="2" charset="2"/>
              <a:buNone/>
              <a:defRPr/>
            </a:pPr>
            <a:endParaRPr lang="zh-CN" altLang="en-US" sz="2000" dirty="0">
              <a:solidFill>
                <a:schemeClr val="tx1"/>
              </a:solidFill>
            </a:endParaRPr>
          </a:p>
          <a:p>
            <a:pPr>
              <a:lnSpc>
                <a:spcPct val="100000"/>
              </a:lnSpc>
              <a:buClr>
                <a:srgbClr val="FF9933"/>
              </a:buClr>
              <a:buFont typeface="Wingdings" panose="05000000000000000000" pitchFamily="2" charset="2"/>
              <a:buNone/>
              <a:defRPr/>
            </a:pPr>
            <a:r>
              <a:rPr lang="zh-CN" altLang="en-US" sz="2000" dirty="0">
                <a:solidFill>
                  <a:schemeClr val="tx1"/>
                </a:solidFill>
              </a:rPr>
              <a:t>                              		</a:t>
            </a:r>
          </a:p>
          <a:p>
            <a:pPr>
              <a:lnSpc>
                <a:spcPct val="100000"/>
              </a:lnSpc>
              <a:buClr>
                <a:srgbClr val="FF9933"/>
              </a:buClr>
              <a:buFont typeface="Wingdings" panose="05000000000000000000" pitchFamily="2" charset="2"/>
              <a:buNone/>
              <a:defRPr/>
            </a:pPr>
            <a:r>
              <a:rPr lang="zh-CN" altLang="en-US" sz="2000" dirty="0">
                <a:solidFill>
                  <a:schemeClr val="tx1"/>
                </a:solidFill>
              </a:rPr>
              <a:t>式中</a:t>
            </a:r>
            <a:r>
              <a:rPr lang="en-US" altLang="zh-CN" sz="2000" i="1" dirty="0" err="1">
                <a:solidFill>
                  <a:schemeClr val="tx1"/>
                </a:solidFill>
              </a:rPr>
              <a:t>R</a:t>
            </a:r>
            <a:r>
              <a:rPr lang="en-US" altLang="zh-CN" sz="2000" baseline="-25000" dirty="0" err="1">
                <a:solidFill>
                  <a:schemeClr val="tx1"/>
                </a:solidFill>
              </a:rPr>
              <a:t>r</a:t>
            </a:r>
            <a:r>
              <a:rPr lang="zh-CN" altLang="en-US" sz="2000" baseline="-25000" dirty="0">
                <a:solidFill>
                  <a:schemeClr val="tx1"/>
                </a:solidFill>
              </a:rPr>
              <a:t> </a:t>
            </a:r>
            <a:r>
              <a:rPr lang="en-US" altLang="zh-CN" sz="2000" dirty="0">
                <a:solidFill>
                  <a:schemeClr val="tx1"/>
                </a:solidFill>
              </a:rPr>
              <a:t>——</a:t>
            </a:r>
            <a:r>
              <a:rPr lang="zh-CN" altLang="en-US" sz="2000" dirty="0">
                <a:solidFill>
                  <a:schemeClr val="tx1"/>
                </a:solidFill>
              </a:rPr>
              <a:t>转子绕组每相电阻；</a:t>
            </a:r>
            <a:endParaRPr lang="en-US" altLang="zh-CN" sz="2000" dirty="0">
              <a:solidFill>
                <a:schemeClr val="tx1"/>
              </a:solidFill>
            </a:endParaRPr>
          </a:p>
          <a:p>
            <a:pPr>
              <a:lnSpc>
                <a:spcPct val="100000"/>
              </a:lnSpc>
              <a:buClr>
                <a:srgbClr val="FF9933"/>
              </a:buClr>
              <a:buFont typeface="Wingdings" panose="05000000000000000000" pitchFamily="2" charset="2"/>
              <a:buNone/>
              <a:defRPr/>
            </a:pPr>
            <a:r>
              <a:rPr lang="en-US" altLang="zh-CN" sz="2000" dirty="0">
                <a:solidFill>
                  <a:schemeClr val="tx1"/>
                </a:solidFill>
              </a:rPr>
              <a:t>       </a:t>
            </a:r>
            <a:r>
              <a:rPr lang="zh-CN" altLang="en-US" sz="2000" dirty="0">
                <a:solidFill>
                  <a:schemeClr val="tx1"/>
                </a:solidFill>
              </a:rPr>
              <a:t> </a:t>
            </a:r>
            <a:r>
              <a:rPr lang="en-US" altLang="zh-CN" sz="2000" i="1" dirty="0">
                <a:solidFill>
                  <a:schemeClr val="tx1"/>
                </a:solidFill>
              </a:rPr>
              <a:t>X</a:t>
            </a:r>
            <a:r>
              <a:rPr lang="en-US" altLang="zh-CN" sz="2000" baseline="-25000" dirty="0">
                <a:solidFill>
                  <a:schemeClr val="tx1"/>
                </a:solidFill>
              </a:rPr>
              <a:t>r0</a:t>
            </a:r>
            <a:r>
              <a:rPr lang="zh-CN" altLang="en-US" sz="2000" dirty="0">
                <a:solidFill>
                  <a:schemeClr val="tx1"/>
                </a:solidFill>
              </a:rPr>
              <a:t>  </a:t>
            </a:r>
            <a:r>
              <a:rPr lang="en-US" altLang="zh-CN" sz="2000" dirty="0">
                <a:solidFill>
                  <a:schemeClr val="tx1"/>
                </a:solidFill>
              </a:rPr>
              <a:t>——s=1</a:t>
            </a:r>
            <a:r>
              <a:rPr lang="zh-CN" altLang="en-US" sz="2000" dirty="0">
                <a:solidFill>
                  <a:schemeClr val="tx1"/>
                </a:solidFill>
              </a:rPr>
              <a:t>时的转子绕组每相漏抗。</a:t>
            </a:r>
            <a:endParaRPr lang="en-US" sz="2000" dirty="0">
              <a:solidFill>
                <a:schemeClr val="tx1"/>
              </a:solidFill>
            </a:endParaRPr>
          </a:p>
        </p:txBody>
      </p:sp>
      <p:graphicFrame>
        <p:nvGraphicFramePr>
          <p:cNvPr id="13319" name="Object 20"/>
          <p:cNvGraphicFramePr>
            <a:graphicFrameLocks/>
          </p:cNvGraphicFramePr>
          <p:nvPr/>
        </p:nvGraphicFramePr>
        <p:xfrm>
          <a:off x="2805113" y="3968750"/>
          <a:ext cx="2790825" cy="1041400"/>
        </p:xfrm>
        <a:graphic>
          <a:graphicData uri="http://schemas.openxmlformats.org/presentationml/2006/ole">
            <p:oleObj spid="_x0000_s13319" r:id="rId4" imgW="1270000" imgH="469900" progId="">
              <p:embed/>
            </p:oleObj>
          </a:graphicData>
        </a:graphic>
      </p:graphicFrame>
      <p:sp>
        <p:nvSpPr>
          <p:cNvPr id="13320" name="Text Box 46"/>
          <p:cNvSpPr txBox="1">
            <a:spLocks noChangeArrowheads="1"/>
          </p:cNvSpPr>
          <p:nvPr/>
        </p:nvSpPr>
        <p:spPr bwMode="auto">
          <a:xfrm>
            <a:off x="0" y="3575050"/>
            <a:ext cx="1670050"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5" action="ppaction://hlinksldjump"/>
              </a:rPr>
              <a:t>8.3</a:t>
            </a:r>
            <a:r>
              <a:rPr lang="zh-CN" altLang="zh-CN" sz="1600">
                <a:solidFill>
                  <a:schemeClr val="tx1"/>
                </a:solidFill>
                <a:hlinkClick r:id="rId5" action="ppaction://hlinksldjump"/>
              </a:rPr>
              <a:t>绕线转子异步电机转子变频串级调速系统</a:t>
            </a:r>
            <a:endParaRPr lang="zh-CN" altLang="en-US" sz="1600">
              <a:solidFill>
                <a:schemeClr val="tx1"/>
              </a:solidFill>
              <a:latin typeface="Times New Roman" pitchFamily="18" charset="0"/>
            </a:endParaRPr>
          </a:p>
        </p:txBody>
      </p:sp>
      <p:sp>
        <p:nvSpPr>
          <p:cNvPr id="13321"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6" action="ppaction://hlinksldjump"/>
              </a:rPr>
              <a:t>8.2</a:t>
            </a:r>
            <a:r>
              <a:rPr lang="zh-CN" altLang="zh-CN" sz="1600">
                <a:solidFill>
                  <a:schemeClr val="tx1"/>
                </a:solidFill>
                <a:hlinkClick r:id="rId6"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13322" name="Text Box 49"/>
          <p:cNvSpPr txBox="1">
            <a:spLocks noChangeArrowheads="1"/>
          </p:cNvSpPr>
          <p:nvPr/>
        </p:nvSpPr>
        <p:spPr bwMode="auto">
          <a:xfrm>
            <a:off x="0" y="1079500"/>
            <a:ext cx="1687513"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dirty="0">
                <a:solidFill>
                  <a:schemeClr val="tx1"/>
                </a:solidFill>
                <a:latin typeface="宋体" pitchFamily="2" charset="-122"/>
                <a:hlinkClick r:id="rId7" action="ppaction://hlinksldjump"/>
              </a:rPr>
              <a:t>8.1</a:t>
            </a:r>
            <a:r>
              <a:rPr lang="zh-CN" altLang="zh-CN" sz="1600" dirty="0">
                <a:solidFill>
                  <a:schemeClr val="tx1"/>
                </a:solidFill>
                <a:latin typeface="宋体" pitchFamily="2" charset="-122"/>
                <a:hlinkClick r:id="rId7" action="ppaction://hlinksldjump"/>
              </a:rPr>
              <a:t>绕线转子异步电机转子变频控制原理</a:t>
            </a:r>
            <a:endParaRPr lang="zh-CN" altLang="en-US" sz="1600" dirty="0">
              <a:solidFill>
                <a:schemeClr val="tx1"/>
              </a:solidFill>
              <a:latin typeface="宋体" pitchFamily="2" charset="-122"/>
            </a:endParaRPr>
          </a:p>
        </p:txBody>
      </p:sp>
      <p:sp>
        <p:nvSpPr>
          <p:cNvPr id="13323"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8" action="ppaction://hlinksldjump"/>
              </a:rPr>
              <a:t>8.4</a:t>
            </a:r>
            <a:r>
              <a:rPr lang="zh-CN" altLang="zh-CN" sz="1600">
                <a:solidFill>
                  <a:schemeClr val="tx1"/>
                </a:solidFill>
                <a:hlinkClick r:id="rId8"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ChangeArrowheads="1"/>
          </p:cNvSpPr>
          <p:nvPr>
            <p:ph type="title"/>
          </p:nvPr>
        </p:nvSpPr>
        <p:spPr>
          <a:xfrm>
            <a:off x="1714500" y="327025"/>
            <a:ext cx="7035800" cy="444500"/>
          </a:xfrm>
        </p:spPr>
        <p:txBody>
          <a:bodyPr/>
          <a:lstStyle/>
          <a:p>
            <a:pPr eaLnBrk="1" hangingPunct="1">
              <a:buClr>
                <a:schemeClr val="folHlink"/>
              </a:buClr>
              <a:buSzPct val="75000"/>
              <a:buFont typeface="Wingdings" pitchFamily="2" charset="2"/>
              <a:buChar char="n"/>
            </a:pPr>
            <a:r>
              <a:rPr lang="zh-CN" altLang="en-US" smtClean="0">
                <a:effectLst>
                  <a:outerShdw blurRad="38100" dist="38100" dir="2700000" algn="tl">
                    <a:srgbClr val="C0C0C0"/>
                  </a:outerShdw>
                </a:effectLst>
                <a:ea typeface="宋体" pitchFamily="2" charset="-122"/>
              </a:rPr>
              <a:t>转子附加电动势的作用</a:t>
            </a:r>
            <a:r>
              <a:rPr lang="en-US" altLang="zh-CN" smtClean="0">
                <a:latin typeface="Times New Roman" pitchFamily="18" charset="0"/>
                <a:ea typeface="宋体" pitchFamily="2" charset="-122"/>
              </a:rPr>
              <a:t>(</a:t>
            </a:r>
            <a:r>
              <a:rPr lang="zh-CN" altLang="en-US" smtClean="0">
                <a:solidFill>
                  <a:srgbClr val="FF0000"/>
                </a:solidFill>
                <a:effectLst>
                  <a:outerShdw blurRad="38100" dist="38100" dir="2700000" algn="tl">
                    <a:srgbClr val="C0C0C0"/>
                  </a:outerShdw>
                </a:effectLst>
                <a:latin typeface="Times New Roman" pitchFamily="18" charset="0"/>
                <a:ea typeface="宋体" pitchFamily="2" charset="-122"/>
              </a:rPr>
              <a:t>引出调速原理</a:t>
            </a:r>
            <a:r>
              <a:rPr lang="en-US" altLang="zh-CN" smtClean="0">
                <a:latin typeface="Times New Roman" pitchFamily="18" charset="0"/>
                <a:ea typeface="宋体" pitchFamily="2" charset="-122"/>
              </a:rPr>
              <a:t>)</a:t>
            </a:r>
          </a:p>
        </p:txBody>
      </p:sp>
      <p:sp>
        <p:nvSpPr>
          <p:cNvPr id="590851" name="Rectangle 3"/>
          <p:cNvSpPr>
            <a:spLocks noGrp="1" noChangeArrowheads="1"/>
          </p:cNvSpPr>
          <p:nvPr>
            <p:ph type="body" sz="half" idx="1"/>
          </p:nvPr>
        </p:nvSpPr>
        <p:spPr>
          <a:xfrm>
            <a:off x="2049463" y="1117600"/>
            <a:ext cx="3362325" cy="415925"/>
          </a:xfrm>
        </p:spPr>
        <p:txBody>
          <a:bodyPr/>
          <a:lstStyle/>
          <a:p>
            <a:pPr eaLnBrk="1" hangingPunct="1"/>
            <a:r>
              <a:rPr lang="zh-CN" altLang="en-US" sz="2800" dirty="0" smtClean="0">
                <a:solidFill>
                  <a:srgbClr val="A50021"/>
                </a:solidFill>
                <a:effectLst>
                  <a:outerShdw blurRad="38100" dist="38100" dir="2700000" algn="tl">
                    <a:srgbClr val="000000">
                      <a:alpha val="43137"/>
                    </a:srgbClr>
                  </a:outerShdw>
                </a:effectLst>
                <a:latin typeface="华文行楷" pitchFamily="2" charset="-122"/>
                <a:ea typeface="华文行楷" pitchFamily="2" charset="-122"/>
              </a:rPr>
              <a:t>复习一下</a:t>
            </a:r>
            <a:r>
              <a:rPr lang="en-US" altLang="zh-CN" sz="2800" dirty="0" smtClean="0">
                <a:solidFill>
                  <a:srgbClr val="A50021"/>
                </a:solidFill>
                <a:effectLst>
                  <a:outerShdw blurRad="38100" dist="38100" dir="2700000" algn="tl">
                    <a:srgbClr val="000000">
                      <a:alpha val="43137"/>
                    </a:srgbClr>
                  </a:outerShdw>
                </a:effectLst>
                <a:latin typeface="华文行楷" pitchFamily="2" charset="-122"/>
                <a:ea typeface="华文行楷" pitchFamily="2" charset="-122"/>
              </a:rPr>
              <a:t>:</a:t>
            </a:r>
            <a:endParaRPr lang="zh-CN" altLang="en-US" sz="2800" dirty="0" smtClean="0">
              <a:solidFill>
                <a:srgbClr val="A50021"/>
              </a:solidFill>
              <a:effectLst>
                <a:outerShdw blurRad="38100" dist="38100" dir="2700000" algn="tl">
                  <a:srgbClr val="000000">
                    <a:alpha val="43137"/>
                  </a:srgbClr>
                </a:outerShdw>
              </a:effectLst>
              <a:latin typeface="华文行楷" pitchFamily="2" charset="-122"/>
              <a:ea typeface="华文行楷" pitchFamily="2" charset="-122"/>
            </a:endParaRPr>
          </a:p>
        </p:txBody>
      </p:sp>
      <p:graphicFrame>
        <p:nvGraphicFramePr>
          <p:cNvPr id="14339" name="Object 4"/>
          <p:cNvGraphicFramePr>
            <a:graphicFrameLocks noGrp="1"/>
          </p:cNvGraphicFramePr>
          <p:nvPr>
            <p:ph sz="quarter" idx="2"/>
          </p:nvPr>
        </p:nvGraphicFramePr>
        <p:xfrm>
          <a:off x="2087563" y="1763713"/>
          <a:ext cx="2287587" cy="1204912"/>
        </p:xfrm>
        <a:graphic>
          <a:graphicData uri="http://schemas.openxmlformats.org/presentationml/2006/ole">
            <p:oleObj spid="_x0000_s14339" r:id="rId3" imgW="990600" imgH="444500" progId="">
              <p:embed/>
            </p:oleObj>
          </a:graphicData>
        </a:graphic>
      </p:graphicFrame>
      <p:graphicFrame>
        <p:nvGraphicFramePr>
          <p:cNvPr id="14340" name="Object 9"/>
          <p:cNvGraphicFramePr>
            <a:graphicFrameLocks noGrp="1"/>
          </p:cNvGraphicFramePr>
          <p:nvPr>
            <p:ph sz="quarter" idx="3"/>
          </p:nvPr>
        </p:nvGraphicFramePr>
        <p:xfrm>
          <a:off x="5119688" y="2006600"/>
          <a:ext cx="1527175" cy="677863"/>
        </p:xfrm>
        <a:graphic>
          <a:graphicData uri="http://schemas.openxmlformats.org/presentationml/2006/ole">
            <p:oleObj spid="_x0000_s14340" r:id="rId4" imgW="609865" imgH="228699" progId="">
              <p:embed/>
            </p:oleObj>
          </a:graphicData>
        </a:graphic>
      </p:graphicFrame>
      <p:graphicFrame>
        <p:nvGraphicFramePr>
          <p:cNvPr id="14341" name="Object 10"/>
          <p:cNvGraphicFramePr>
            <a:graphicFrameLocks/>
          </p:cNvGraphicFramePr>
          <p:nvPr/>
        </p:nvGraphicFramePr>
        <p:xfrm>
          <a:off x="2151063" y="3413125"/>
          <a:ext cx="4892675" cy="657225"/>
        </p:xfrm>
        <a:graphic>
          <a:graphicData uri="http://schemas.openxmlformats.org/presentationml/2006/ole">
            <p:oleObj spid="_x0000_s14341" r:id="rId5" imgW="1701800" imgH="228600" progId="">
              <p:embed/>
            </p:oleObj>
          </a:graphicData>
        </a:graphic>
      </p:graphicFrame>
      <p:sp>
        <p:nvSpPr>
          <p:cNvPr id="590866" name="Rectangle 18"/>
          <p:cNvSpPr>
            <a:spLocks noChangeArrowheads="1"/>
          </p:cNvSpPr>
          <p:nvPr/>
        </p:nvSpPr>
        <p:spPr bwMode="auto">
          <a:xfrm>
            <a:off x="1730375" y="5045075"/>
            <a:ext cx="7413625" cy="728663"/>
          </a:xfrm>
          <a:prstGeom prst="rect">
            <a:avLst/>
          </a:prstGeom>
          <a:solidFill>
            <a:srgbClr val="FFFF99"/>
          </a:solidFill>
          <a:ln w="9525">
            <a:noFill/>
            <a:miter lim="800000"/>
          </a:ln>
          <a:effectLst/>
        </p:spPr>
        <p:txBody>
          <a:bodyPr anchor="ctr">
            <a:spAutoFit/>
          </a:bodyPr>
          <a:lstStyle/>
          <a:p>
            <a:r>
              <a:rPr lang="zh-CN" altLang="en-US" sz="2200">
                <a:solidFill>
                  <a:srgbClr val="FF0000"/>
                </a:solidFill>
                <a:effectLst>
                  <a:outerShdw blurRad="38100" dist="38100" dir="2700000" algn="tl">
                    <a:srgbClr val="000000"/>
                  </a:outerShdw>
                </a:effectLst>
              </a:rPr>
              <a:t>调速原理：在转子回路中串入一附加电势</a:t>
            </a:r>
            <a:r>
              <a:rPr lang="en-US" altLang="zh-CN" sz="2400" i="1">
                <a:solidFill>
                  <a:schemeClr val="tx1"/>
                </a:solidFill>
                <a:latin typeface="Times New Roman" pitchFamily="18" charset="0"/>
              </a:rPr>
              <a:t>E</a:t>
            </a:r>
            <a:r>
              <a:rPr lang="en-US" altLang="zh-CN" sz="2400" baseline="-25000">
                <a:solidFill>
                  <a:schemeClr val="tx1"/>
                </a:solidFill>
                <a:latin typeface="Times New Roman" pitchFamily="18" charset="0"/>
              </a:rPr>
              <a:t>add</a:t>
            </a:r>
            <a:r>
              <a:rPr lang="zh-CN" altLang="en-US" sz="2200">
                <a:solidFill>
                  <a:srgbClr val="FF0000"/>
                </a:solidFill>
                <a:effectLst>
                  <a:outerShdw blurRad="38100" dist="38100" dir="2700000" algn="tl">
                    <a:srgbClr val="000000"/>
                  </a:outerShdw>
                </a:effectLst>
              </a:rPr>
              <a:t>改变转子回路电流 ，从而改变电机的转矩，以达到调速的目的  。 </a:t>
            </a:r>
          </a:p>
        </p:txBody>
      </p:sp>
      <p:sp>
        <p:nvSpPr>
          <p:cNvPr id="14343" name="Text Box 46"/>
          <p:cNvSpPr txBox="1">
            <a:spLocks noChangeArrowheads="1"/>
          </p:cNvSpPr>
          <p:nvPr/>
        </p:nvSpPr>
        <p:spPr bwMode="auto">
          <a:xfrm>
            <a:off x="0" y="3575050"/>
            <a:ext cx="1670050"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6" action="ppaction://hlinksldjump"/>
              </a:rPr>
              <a:t>8.3</a:t>
            </a:r>
            <a:r>
              <a:rPr lang="zh-CN" altLang="zh-CN" sz="1600">
                <a:solidFill>
                  <a:schemeClr val="tx1"/>
                </a:solidFill>
                <a:hlinkClick r:id="rId6" action="ppaction://hlinksldjump"/>
              </a:rPr>
              <a:t>绕线转子异步电机转子变频串级调速系统</a:t>
            </a:r>
            <a:endParaRPr lang="zh-CN" altLang="en-US" sz="1600">
              <a:solidFill>
                <a:schemeClr val="tx1"/>
              </a:solidFill>
              <a:latin typeface="Times New Roman" pitchFamily="18" charset="0"/>
            </a:endParaRPr>
          </a:p>
        </p:txBody>
      </p:sp>
      <p:sp>
        <p:nvSpPr>
          <p:cNvPr id="14344" name="Text Box 48"/>
          <p:cNvSpPr txBox="1">
            <a:spLocks noChangeArrowheads="1"/>
          </p:cNvSpPr>
          <p:nvPr/>
        </p:nvSpPr>
        <p:spPr bwMode="auto">
          <a:xfrm>
            <a:off x="0" y="2176463"/>
            <a:ext cx="1703388" cy="1077912"/>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7" action="ppaction://hlinksldjump"/>
              </a:rPr>
              <a:t>8.2</a:t>
            </a:r>
            <a:r>
              <a:rPr lang="zh-CN" altLang="zh-CN" sz="1600">
                <a:solidFill>
                  <a:schemeClr val="tx1"/>
                </a:solidFill>
                <a:hlinkClick r:id="rId7" action="ppaction://hlinksldjump"/>
              </a:rPr>
              <a:t>绕线转子异步电机转子变频控制的四种基本工况</a:t>
            </a:r>
            <a:endParaRPr lang="zh-CN" altLang="en-US" sz="1600">
              <a:solidFill>
                <a:schemeClr val="tx1"/>
              </a:solidFill>
              <a:latin typeface="Times New Roman" pitchFamily="18" charset="0"/>
            </a:endParaRPr>
          </a:p>
        </p:txBody>
      </p:sp>
      <p:sp>
        <p:nvSpPr>
          <p:cNvPr id="14345" name="Text Box 49"/>
          <p:cNvSpPr txBox="1">
            <a:spLocks noChangeArrowheads="1"/>
          </p:cNvSpPr>
          <p:nvPr/>
        </p:nvSpPr>
        <p:spPr bwMode="auto">
          <a:xfrm>
            <a:off x="0" y="1079500"/>
            <a:ext cx="1687513" cy="830263"/>
          </a:xfrm>
          <a:prstGeom prst="rect">
            <a:avLst/>
          </a:prstGeom>
          <a:solidFill>
            <a:srgbClr val="FFE6E6"/>
          </a:solidFill>
          <a:ln w="9525">
            <a:noFill/>
            <a:miter lim="800000"/>
            <a:headEnd/>
            <a:tailEnd/>
          </a:ln>
        </p:spPr>
        <p:txBody>
          <a:bodyPr>
            <a:spAutoFit/>
          </a:bodyPr>
          <a:lstStyle/>
          <a:p>
            <a:pPr>
              <a:lnSpc>
                <a:spcPct val="100000"/>
              </a:lnSpc>
              <a:spcBef>
                <a:spcPct val="50000"/>
              </a:spcBef>
            </a:pPr>
            <a:r>
              <a:rPr lang="en-US" altLang="zh-CN" sz="1600" dirty="0">
                <a:solidFill>
                  <a:schemeClr val="tx1"/>
                </a:solidFill>
                <a:latin typeface="宋体" pitchFamily="2" charset="-122"/>
                <a:hlinkClick r:id="rId8" action="ppaction://hlinksldjump"/>
              </a:rPr>
              <a:t>8.1</a:t>
            </a:r>
            <a:r>
              <a:rPr lang="zh-CN" altLang="zh-CN" sz="1600" dirty="0">
                <a:solidFill>
                  <a:schemeClr val="tx1"/>
                </a:solidFill>
                <a:latin typeface="宋体" pitchFamily="2" charset="-122"/>
                <a:hlinkClick r:id="rId8" action="ppaction://hlinksldjump"/>
              </a:rPr>
              <a:t>绕线转子异步电机转子变频控制原理</a:t>
            </a:r>
            <a:endParaRPr lang="zh-CN" altLang="en-US" sz="1600" dirty="0">
              <a:solidFill>
                <a:schemeClr val="tx1"/>
              </a:solidFill>
              <a:latin typeface="宋体" pitchFamily="2" charset="-122"/>
            </a:endParaRPr>
          </a:p>
        </p:txBody>
      </p:sp>
      <p:sp>
        <p:nvSpPr>
          <p:cNvPr id="14346" name="Text Box 52"/>
          <p:cNvSpPr txBox="1">
            <a:spLocks noChangeArrowheads="1"/>
          </p:cNvSpPr>
          <p:nvPr/>
        </p:nvSpPr>
        <p:spPr bwMode="auto">
          <a:xfrm>
            <a:off x="0" y="4711700"/>
            <a:ext cx="1716088" cy="830263"/>
          </a:xfrm>
          <a:prstGeom prst="rect">
            <a:avLst/>
          </a:prstGeom>
          <a:solidFill>
            <a:schemeClr val="bg1"/>
          </a:solidFill>
          <a:ln w="9525">
            <a:noFill/>
            <a:miter lim="800000"/>
            <a:headEnd/>
            <a:tailEnd/>
          </a:ln>
        </p:spPr>
        <p:txBody>
          <a:bodyPr>
            <a:spAutoFit/>
          </a:bodyPr>
          <a:lstStyle/>
          <a:p>
            <a:pPr>
              <a:lnSpc>
                <a:spcPct val="100000"/>
              </a:lnSpc>
              <a:spcBef>
                <a:spcPct val="50000"/>
              </a:spcBef>
            </a:pPr>
            <a:r>
              <a:rPr lang="en-US" altLang="zh-CN" sz="1600">
                <a:solidFill>
                  <a:schemeClr val="tx1"/>
                </a:solidFill>
                <a:hlinkClick r:id="rId9" action="ppaction://hlinksldjump"/>
              </a:rPr>
              <a:t>8.4</a:t>
            </a:r>
            <a:r>
              <a:rPr lang="zh-CN" altLang="zh-CN" sz="1600">
                <a:solidFill>
                  <a:schemeClr val="tx1"/>
                </a:solidFill>
                <a:hlinkClick r:id="rId9" action="ppaction://hlinksldjump"/>
              </a:rPr>
              <a:t>绕线转子异步电机转子变频双馈控制系统</a:t>
            </a:r>
            <a:endParaRPr lang="zh-CN" altLang="en-US" sz="1600">
              <a:solidFill>
                <a:schemeClr val="tx1"/>
              </a:solidFill>
              <a:latin typeface="Times New Roman" pitchFamily="18" charset="0"/>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0851">
                                            <p:txEl>
                                              <p:pRg st="0" end="0"/>
                                            </p:txEl>
                                          </p:spTgt>
                                        </p:tgtEl>
                                        <p:attrNameLst>
                                          <p:attrName>style.visibility</p:attrName>
                                        </p:attrNameLst>
                                      </p:cBhvr>
                                      <p:to>
                                        <p:strVal val="visible"/>
                                      </p:to>
                                    </p:set>
                                    <p:animEffect transition="in" filter="blinds(horizontal)">
                                      <p:cBhvr>
                                        <p:cTn id="7" dur="500"/>
                                        <p:tgtEl>
                                          <p:spTgt spid="5908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andarddesign">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90000"/>
          </a:lnSpc>
          <a:spcBef>
            <a:spcPct val="0"/>
          </a:spcBef>
          <a:spcAft>
            <a:spcPct val="0"/>
          </a:spcAft>
          <a:buClrTx/>
          <a:buSzTx/>
          <a:buFontTx/>
          <a:buNone/>
          <a:defRPr kumimoji="0" lang="de-DE" sz="4800" b="1" i="0" u="none" strike="noStrike" cap="none" normalizeH="0" baseline="0" smtClean="0">
            <a:ln>
              <a:noFill/>
            </a:ln>
            <a:solidFill>
              <a:schemeClr val="accent1"/>
            </a:solidFill>
            <a:effectLst>
              <a:outerShdw blurRad="38100" dist="38100" dir="2700000" algn="tl">
                <a:srgbClr val="000000">
                  <a:alpha val="43137"/>
                </a:srgbClr>
              </a:outerShdw>
            </a:effectLst>
            <a:latin typeface="Monotype Corsiva" panose="03010101010201010101" pitchFamily="66"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90000"/>
          </a:lnSpc>
          <a:spcBef>
            <a:spcPct val="0"/>
          </a:spcBef>
          <a:spcAft>
            <a:spcPct val="0"/>
          </a:spcAft>
          <a:buClrTx/>
          <a:buSzTx/>
          <a:buFontTx/>
          <a:buNone/>
          <a:defRPr kumimoji="0" lang="de-DE" sz="4800" b="1" i="0" u="none" strike="noStrike" cap="none" normalizeH="0" baseline="0" smtClean="0">
            <a:ln>
              <a:noFill/>
            </a:ln>
            <a:solidFill>
              <a:schemeClr val="accent1"/>
            </a:solidFill>
            <a:effectLst>
              <a:outerShdw blurRad="38100" dist="38100" dir="2700000" algn="tl">
                <a:srgbClr val="000000">
                  <a:alpha val="43137"/>
                </a:srgbClr>
              </a:outerShdw>
            </a:effectLst>
            <a:latin typeface="Monotype Corsiva" panose="03010101010201010101" pitchFamily="66" charset="0"/>
            <a:ea typeface="宋体" panose="02010600030101010101" pitchFamily="2" charset="-122"/>
          </a:defRPr>
        </a:defPPr>
      </a:lstStyle>
    </a:lnDef>
  </a:objectDefaults>
  <a:extraClrSchemeLst>
    <a:extraClrScheme>
      <a:clrScheme name="Standarddesign 1">
        <a:dk1>
          <a:srgbClr val="000000"/>
        </a:dk1>
        <a:lt1>
          <a:srgbClr val="FFFFFF"/>
        </a:lt1>
        <a:dk2>
          <a:srgbClr val="000000"/>
        </a:dk2>
        <a:lt2>
          <a:srgbClr val="CCCCCC"/>
        </a:lt2>
        <a:accent1>
          <a:srgbClr val="FF9900"/>
        </a:accent1>
        <a:accent2>
          <a:srgbClr val="66FF33"/>
        </a:accent2>
        <a:accent3>
          <a:srgbClr val="FFFFFF"/>
        </a:accent3>
        <a:accent4>
          <a:srgbClr val="000000"/>
        </a:accent4>
        <a:accent5>
          <a:srgbClr val="FFCAAA"/>
        </a:accent5>
        <a:accent6>
          <a:srgbClr val="5CE72D"/>
        </a:accent6>
        <a:hlink>
          <a:srgbClr val="003399"/>
        </a:hlink>
        <a:folHlink>
          <a:srgbClr val="6666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TotalTime>
  <Pages>0</Pages>
  <Words>9155</Words>
  <Characters>0</Characters>
  <Application>Microsoft Office PowerPoint</Application>
  <DocSecurity>0</DocSecurity>
  <PresentationFormat>全屏显示(4:3)</PresentationFormat>
  <Lines>0</Lines>
  <Paragraphs>871</Paragraphs>
  <Slides>79</Slides>
  <Notes>1</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79</vt:i4>
      </vt:variant>
    </vt:vector>
  </HeadingPairs>
  <TitlesOfParts>
    <vt:vector size="80" baseType="lpstr">
      <vt:lpstr>Standarddesign</vt:lpstr>
      <vt:lpstr>电力拖动自动控制系统 —运动控制系统</vt:lpstr>
      <vt:lpstr>第8章 绕线转子异步电机转子变频控制系统</vt:lpstr>
      <vt:lpstr>8.1绕线转子异步电机转子变频控制原理</vt:lpstr>
      <vt:lpstr>8.1绕线转子异步电机转子变频控制原理</vt:lpstr>
      <vt:lpstr> 绕线转子异步电动机转子：可以串电阻调速（原来）</vt:lpstr>
      <vt:lpstr>幻灯片 6</vt:lpstr>
      <vt:lpstr>幻灯片 7</vt:lpstr>
      <vt:lpstr>转子附加电动势的作用（引出调速原理）</vt:lpstr>
      <vt:lpstr>转子附加电动势的作用(引出调速原理)</vt:lpstr>
      <vt:lpstr>转子附加电动势的作用（引出调速原理）</vt:lpstr>
      <vt:lpstr>转子附加电动势的作用(调速原理)</vt:lpstr>
      <vt:lpstr>转子附加电动势的作用(调速原理)</vt:lpstr>
      <vt:lpstr>转子附加电动势的作用(调速原理)</vt:lpstr>
      <vt:lpstr>转子附加电动势的作用(调速原理)</vt:lpstr>
      <vt:lpstr>8.1.2  转子电路变频器</vt:lpstr>
      <vt:lpstr>幻灯片 16</vt:lpstr>
      <vt:lpstr>（2）转差功率输入状态</vt:lpstr>
      <vt:lpstr>幻灯片 18</vt:lpstr>
      <vt:lpstr>幻灯片 19</vt:lpstr>
      <vt:lpstr>8.2  绕线转子异步电机转子变频控制的四种基本工况</vt:lpstr>
      <vt:lpstr>8.2  绕线转子异步电机转子变频控制的四种基本工况</vt:lpstr>
      <vt:lpstr> 异步电机的功率关系</vt:lpstr>
      <vt:lpstr>幻灯片 23</vt:lpstr>
      <vt:lpstr>1. 电动机在次同步转速下作电动运行</vt:lpstr>
      <vt:lpstr>2. 电动机在超同步转速下作电动运行</vt:lpstr>
      <vt:lpstr>3. 电机在超同步转速下作发电运行</vt:lpstr>
      <vt:lpstr>4. 电机在次同步转速下作发电（回馈制动）运行</vt:lpstr>
      <vt:lpstr>8.3  绕线转子异步电机转子变频串级调速系统</vt:lpstr>
      <vt:lpstr>8.3  绕线转子异步电机转子变频串级调速系统</vt:lpstr>
      <vt:lpstr>幻灯片 30</vt:lpstr>
      <vt:lpstr> 系统组成</vt:lpstr>
      <vt:lpstr>幻灯片 32</vt:lpstr>
      <vt:lpstr> 工作过程</vt:lpstr>
      <vt:lpstr>幻灯片 34</vt:lpstr>
      <vt:lpstr>8.3.2  异步电动机串级调速机械特性的特征</vt:lpstr>
      <vt:lpstr>整流后转子回路电压平衡方程式</vt:lpstr>
      <vt:lpstr>幻灯片 37</vt:lpstr>
      <vt:lpstr>幻灯片 38</vt:lpstr>
      <vt:lpstr> 串级调速时的机械特性图</vt:lpstr>
      <vt:lpstr>1. 转子整流电路</vt:lpstr>
      <vt:lpstr> 2.电路分析</vt:lpstr>
      <vt:lpstr> 转子整流电路的工作状态 (三种:两种正常,一种非正常故障)</vt:lpstr>
      <vt:lpstr> 转子整流电流与 、p 间的函数关系 </vt:lpstr>
      <vt:lpstr> 串级调速时转子整流电路的电流和电压 </vt:lpstr>
      <vt:lpstr>幻灯片 45</vt:lpstr>
      <vt:lpstr>串级调速机械特性方程式</vt:lpstr>
      <vt:lpstr>2.串级调速系统的稳态电路方程</vt:lpstr>
      <vt:lpstr>3.串级调速转差率与转速方程 （转速特性n=f（Id，β））</vt:lpstr>
      <vt:lpstr> 等效电动势系数公式</vt:lpstr>
      <vt:lpstr> 4.串级调速电磁转矩方程 （转矩特性Te=f（Id））</vt:lpstr>
      <vt:lpstr>串级调速的机械特性:第一工作区  p= 0 ,  =00~600</vt:lpstr>
      <vt:lpstr>串级调速的机械特性:第二工作区  0＜p＜300 ,  =600</vt:lpstr>
      <vt:lpstr>转子整流电路是否发生强迫延迟导通现象的临界工作点即一区与二区的交接处：p=00 ， =600 </vt:lpstr>
      <vt:lpstr> 几种最大转矩的关系和计算</vt:lpstr>
      <vt:lpstr>*8.3.3  转子变频器的电压和容量与串级调速系统的效率</vt:lpstr>
      <vt:lpstr>幻灯片 56</vt:lpstr>
      <vt:lpstr>幻灯片 57</vt:lpstr>
      <vt:lpstr>串级调速系统的效率</vt:lpstr>
      <vt:lpstr> 串级调速系统功率流程 </vt:lpstr>
      <vt:lpstr> 转子回路串电阻调速的效率 </vt:lpstr>
      <vt:lpstr> 效率的比较</vt:lpstr>
      <vt:lpstr>串级调速系统的功率因数</vt:lpstr>
      <vt:lpstr> 功率因数范围</vt:lpstr>
      <vt:lpstr>幻灯片 64</vt:lpstr>
      <vt:lpstr> 控制环节说明</vt:lpstr>
      <vt:lpstr>*串级调速系统的动态数学模型</vt:lpstr>
      <vt:lpstr> 转子直流回路的传递函数</vt:lpstr>
      <vt:lpstr>2．异步电动机的传递函数 </vt:lpstr>
      <vt:lpstr> 串级调速时的传递函数</vt:lpstr>
      <vt:lpstr>3．串级调速系统的动态结构图 </vt:lpstr>
      <vt:lpstr>串级调速系统的起动方式</vt:lpstr>
      <vt:lpstr>幻灯片 72</vt:lpstr>
      <vt:lpstr>2．直接起动 </vt:lpstr>
      <vt:lpstr>* 8.4  绕线转子异步电机转子变频双馈控制系统</vt:lpstr>
      <vt:lpstr>幻灯片 75</vt:lpstr>
      <vt:lpstr>8.4.2 双馈控制风力发电系统</vt:lpstr>
      <vt:lpstr>绕线转子异步电机转子由风机带动作发电机运行，由于风机叶片的转速不高，而异步电机转速一般在1000转/分以上，故必须经齿轮箱升速。</vt:lpstr>
      <vt:lpstr>幻灯片 78</vt:lpstr>
      <vt:lpstr>本单元学习要求</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Kein Folientitel</dc:title>
  <dc:creator>Demar</dc:creator>
  <cp:lastModifiedBy>asus</cp:lastModifiedBy>
  <cp:revision>267</cp:revision>
  <cp:lastPrinted>2002-01-11T10:06:32Z</cp:lastPrinted>
  <dcterms:created xsi:type="dcterms:W3CDTF">2001-10-29T11:18:38Z</dcterms:created>
  <dcterms:modified xsi:type="dcterms:W3CDTF">2020-03-29T11:21:14Z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