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86" r:id="rId2"/>
    <p:sldId id="425" r:id="rId3"/>
    <p:sldId id="735" r:id="rId4"/>
    <p:sldId id="619" r:id="rId5"/>
    <p:sldId id="730" r:id="rId6"/>
    <p:sldId id="736" r:id="rId7"/>
    <p:sldId id="622" r:id="rId8"/>
    <p:sldId id="740" r:id="rId9"/>
    <p:sldId id="744" r:id="rId10"/>
    <p:sldId id="626" r:id="rId11"/>
    <p:sldId id="629" r:id="rId12"/>
    <p:sldId id="633" r:id="rId13"/>
    <p:sldId id="636" r:id="rId14"/>
    <p:sldId id="638" r:id="rId15"/>
    <p:sldId id="641" r:id="rId16"/>
    <p:sldId id="737" r:id="rId17"/>
    <p:sldId id="642" r:id="rId18"/>
    <p:sldId id="644" r:id="rId19"/>
    <p:sldId id="645" r:id="rId20"/>
    <p:sldId id="646" r:id="rId21"/>
    <p:sldId id="732" r:id="rId22"/>
    <p:sldId id="733" r:id="rId23"/>
    <p:sldId id="738" r:id="rId24"/>
    <p:sldId id="739" r:id="rId25"/>
    <p:sldId id="741" r:id="rId26"/>
    <p:sldId id="647" r:id="rId27"/>
    <p:sldId id="649" r:id="rId28"/>
    <p:sldId id="652" r:id="rId29"/>
    <p:sldId id="656" r:id="rId30"/>
    <p:sldId id="658" r:id="rId31"/>
    <p:sldId id="659" r:id="rId32"/>
    <p:sldId id="660" r:id="rId33"/>
    <p:sldId id="663" r:id="rId34"/>
    <p:sldId id="665" r:id="rId35"/>
    <p:sldId id="667" r:id="rId36"/>
    <p:sldId id="669" r:id="rId37"/>
    <p:sldId id="742" r:id="rId38"/>
    <p:sldId id="670" r:id="rId39"/>
    <p:sldId id="672" r:id="rId40"/>
    <p:sldId id="674" r:id="rId41"/>
    <p:sldId id="676" r:id="rId42"/>
    <p:sldId id="678" r:id="rId43"/>
    <p:sldId id="681" r:id="rId44"/>
    <p:sldId id="683" r:id="rId45"/>
    <p:sldId id="684" r:id="rId46"/>
    <p:sldId id="685" r:id="rId47"/>
    <p:sldId id="687" r:id="rId48"/>
    <p:sldId id="690" r:id="rId49"/>
    <p:sldId id="692" r:id="rId50"/>
    <p:sldId id="694" r:id="rId51"/>
    <p:sldId id="696" r:id="rId52"/>
    <p:sldId id="697" r:id="rId53"/>
    <p:sldId id="699" r:id="rId54"/>
    <p:sldId id="702" r:id="rId55"/>
    <p:sldId id="703" r:id="rId56"/>
    <p:sldId id="705" r:id="rId57"/>
    <p:sldId id="707" r:id="rId58"/>
    <p:sldId id="709" r:id="rId59"/>
    <p:sldId id="711" r:id="rId60"/>
    <p:sldId id="713" r:id="rId61"/>
    <p:sldId id="714" r:id="rId62"/>
    <p:sldId id="716" r:id="rId63"/>
    <p:sldId id="743" r:id="rId64"/>
    <p:sldId id="718" r:id="rId65"/>
    <p:sldId id="720" r:id="rId66"/>
    <p:sldId id="721" r:id="rId67"/>
    <p:sldId id="723" r:id="rId68"/>
    <p:sldId id="725" r:id="rId69"/>
    <p:sldId id="726" r:id="rId70"/>
    <p:sldId id="728" r:id="rId71"/>
    <p:sldId id="729" r:id="rId72"/>
    <p:sldId id="734" r:id="rId73"/>
  </p:sldIdLst>
  <p:sldSz cx="9144000" cy="6858000" type="screen4x3"/>
  <p:notesSz cx="9144000" cy="6858000"/>
  <p:defaultTextStyle>
    <a:defPPr>
      <a:defRPr lang="de-DE"/>
    </a:defPPr>
    <a:lvl1pPr algn="ctr" rtl="0" fontAlgn="base">
      <a:lnSpc>
        <a:spcPct val="90000"/>
      </a:lnSpc>
      <a:spcBef>
        <a:spcPct val="0"/>
      </a:spcBef>
      <a:spcAft>
        <a:spcPct val="0"/>
      </a:spcAft>
      <a:defRPr sz="4800" b="1" kern="1200">
        <a:solidFill>
          <a:schemeClr val="accent1"/>
        </a:solidFill>
        <a:latin typeface="Monotype Corsiva" pitchFamily="66" charset="0"/>
        <a:ea typeface="宋体" pitchFamily="2" charset="-122"/>
        <a:cs typeface="+mn-cs"/>
      </a:defRPr>
    </a:lvl1pPr>
    <a:lvl2pPr marL="457200" algn="ctr" rtl="0" fontAlgn="base">
      <a:lnSpc>
        <a:spcPct val="90000"/>
      </a:lnSpc>
      <a:spcBef>
        <a:spcPct val="0"/>
      </a:spcBef>
      <a:spcAft>
        <a:spcPct val="0"/>
      </a:spcAft>
      <a:defRPr sz="4800" b="1" kern="1200">
        <a:solidFill>
          <a:schemeClr val="accent1"/>
        </a:solidFill>
        <a:latin typeface="Monotype Corsiva" pitchFamily="66" charset="0"/>
        <a:ea typeface="宋体" pitchFamily="2" charset="-122"/>
        <a:cs typeface="+mn-cs"/>
      </a:defRPr>
    </a:lvl2pPr>
    <a:lvl3pPr marL="914400" algn="ctr" rtl="0" fontAlgn="base">
      <a:lnSpc>
        <a:spcPct val="90000"/>
      </a:lnSpc>
      <a:spcBef>
        <a:spcPct val="0"/>
      </a:spcBef>
      <a:spcAft>
        <a:spcPct val="0"/>
      </a:spcAft>
      <a:defRPr sz="4800" b="1" kern="1200">
        <a:solidFill>
          <a:schemeClr val="accent1"/>
        </a:solidFill>
        <a:latin typeface="Monotype Corsiva" pitchFamily="66" charset="0"/>
        <a:ea typeface="宋体" pitchFamily="2" charset="-122"/>
        <a:cs typeface="+mn-cs"/>
      </a:defRPr>
    </a:lvl3pPr>
    <a:lvl4pPr marL="1371600" algn="ctr" rtl="0" fontAlgn="base">
      <a:lnSpc>
        <a:spcPct val="90000"/>
      </a:lnSpc>
      <a:spcBef>
        <a:spcPct val="0"/>
      </a:spcBef>
      <a:spcAft>
        <a:spcPct val="0"/>
      </a:spcAft>
      <a:defRPr sz="4800" b="1" kern="1200">
        <a:solidFill>
          <a:schemeClr val="accent1"/>
        </a:solidFill>
        <a:latin typeface="Monotype Corsiva" pitchFamily="66" charset="0"/>
        <a:ea typeface="宋体" pitchFamily="2" charset="-122"/>
        <a:cs typeface="+mn-cs"/>
      </a:defRPr>
    </a:lvl4pPr>
    <a:lvl5pPr marL="1828800" algn="ctr" rtl="0" fontAlgn="base">
      <a:lnSpc>
        <a:spcPct val="90000"/>
      </a:lnSpc>
      <a:spcBef>
        <a:spcPct val="0"/>
      </a:spcBef>
      <a:spcAft>
        <a:spcPct val="0"/>
      </a:spcAft>
      <a:defRPr sz="4800" b="1" kern="1200">
        <a:solidFill>
          <a:schemeClr val="accent1"/>
        </a:solidFill>
        <a:latin typeface="Monotype Corsiva" pitchFamily="66" charset="0"/>
        <a:ea typeface="宋体" pitchFamily="2" charset="-122"/>
        <a:cs typeface="+mn-cs"/>
      </a:defRPr>
    </a:lvl5pPr>
    <a:lvl6pPr marL="2286000" algn="l" defTabSz="914400" rtl="0" eaLnBrk="1" latinLnBrk="0" hangingPunct="1">
      <a:defRPr sz="4800" b="1" kern="1200">
        <a:solidFill>
          <a:schemeClr val="accent1"/>
        </a:solidFill>
        <a:latin typeface="Monotype Corsiva" pitchFamily="66" charset="0"/>
        <a:ea typeface="宋体" pitchFamily="2" charset="-122"/>
        <a:cs typeface="+mn-cs"/>
      </a:defRPr>
    </a:lvl6pPr>
    <a:lvl7pPr marL="2743200" algn="l" defTabSz="914400" rtl="0" eaLnBrk="1" latinLnBrk="0" hangingPunct="1">
      <a:defRPr sz="4800" b="1" kern="1200">
        <a:solidFill>
          <a:schemeClr val="accent1"/>
        </a:solidFill>
        <a:latin typeface="Monotype Corsiva" pitchFamily="66" charset="0"/>
        <a:ea typeface="宋体" pitchFamily="2" charset="-122"/>
        <a:cs typeface="+mn-cs"/>
      </a:defRPr>
    </a:lvl7pPr>
    <a:lvl8pPr marL="3200400" algn="l" defTabSz="914400" rtl="0" eaLnBrk="1" latinLnBrk="0" hangingPunct="1">
      <a:defRPr sz="4800" b="1" kern="1200">
        <a:solidFill>
          <a:schemeClr val="accent1"/>
        </a:solidFill>
        <a:latin typeface="Monotype Corsiva" pitchFamily="66" charset="0"/>
        <a:ea typeface="宋体" pitchFamily="2" charset="-122"/>
        <a:cs typeface="+mn-cs"/>
      </a:defRPr>
    </a:lvl8pPr>
    <a:lvl9pPr marL="3657600" algn="l" defTabSz="914400" rtl="0" eaLnBrk="1" latinLnBrk="0" hangingPunct="1">
      <a:defRPr sz="4800" b="1" kern="1200">
        <a:solidFill>
          <a:schemeClr val="accent1"/>
        </a:solidFill>
        <a:latin typeface="Monotype Corsiva"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FFFFFF"/>
    <a:srgbClr val="FFE6E6"/>
    <a:srgbClr val="FF9900"/>
    <a:srgbClr val="66FF33"/>
    <a:srgbClr val="000009"/>
    <a:srgbClr val="CCCCCC"/>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8971" autoAdjust="0"/>
  </p:normalViewPr>
  <p:slideViewPr>
    <p:cSldViewPr snapToGrid="0">
      <p:cViewPr varScale="1">
        <p:scale>
          <a:sx n="103" d="100"/>
          <a:sy n="103" d="100"/>
        </p:scale>
        <p:origin x="-1770" y="-96"/>
      </p:cViewPr>
      <p:guideLst>
        <p:guide orient="horz" pos="4319"/>
        <p:guide/>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3954"/>
    </p:cViewPr>
  </p:sorterViewPr>
  <p:notesViewPr>
    <p:cSldViewPr snapToGrid="0">
      <p:cViewPr varScale="1">
        <p:scale>
          <a:sx n="73" d="100"/>
          <a:sy n="73" d="100"/>
        </p:scale>
        <p:origin x="-840" y="-90"/>
      </p:cViewPr>
      <p:guideLst>
        <p:guide orient="horz" pos="288"/>
        <p:guide pos="24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5.wmf"/><Relationship Id="rId4"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9"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latin typeface="Arial" pitchFamily="34" charset="0"/>
              </a:defRPr>
            </a:lvl1pPr>
          </a:lstStyle>
          <a:p>
            <a:pPr>
              <a:defRPr/>
            </a:pPr>
            <a:fld id="{5AC2E1E2-7CCA-4989-A87A-1479CFC27FB7}" type="slidenum">
              <a:rPr lang="zh-CN" altLang="de-DE"/>
              <a:pPr>
                <a:defRPr/>
              </a:pPr>
              <a:t>‹#›</a:t>
            </a:fld>
            <a:endParaRPr lang="de-DE"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idx="2"/>
          </p:nvPr>
        </p:nvSpPr>
        <p:spPr bwMode="auto">
          <a:xfrm>
            <a:off x="6477000" y="457200"/>
            <a:ext cx="1885950" cy="1414463"/>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381000" y="1885950"/>
            <a:ext cx="84582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zh-CN" noProof="0" smtClean="0"/>
              <a:t>Klicken Sie, um die Formate des Vorlagentextes zu bearbeiten</a:t>
            </a:r>
          </a:p>
          <a:p>
            <a:pPr lvl="1"/>
            <a:r>
              <a:rPr lang="de-DE" altLang="zh-CN" noProof="0" smtClean="0"/>
              <a:t>Zweite Ebene</a:t>
            </a:r>
          </a:p>
          <a:p>
            <a:pPr lvl="2"/>
            <a:r>
              <a:rPr lang="de-DE" altLang="zh-CN" noProof="0" smtClean="0"/>
              <a:t>Dritte Ebene</a:t>
            </a:r>
          </a:p>
          <a:p>
            <a:pPr lvl="3"/>
            <a:r>
              <a:rPr lang="de-DE" altLang="zh-CN" noProof="0" smtClean="0"/>
              <a:t>Vierte Ebene</a:t>
            </a:r>
          </a:p>
          <a:p>
            <a:pPr lvl="4"/>
            <a:r>
              <a:rPr lang="de-DE" altLang="zh-CN" noProof="0" smtClean="0"/>
              <a:t>Fünfte Ebene</a:t>
            </a:r>
          </a:p>
        </p:txBody>
      </p:sp>
    </p:spTree>
  </p:cSld>
  <p:clrMap bg1="lt1" tx1="dk1" bg2="lt2" tx2="dk2" accent1="accent1" accent2="accent2" accent3="accent3" accent4="accent4" accent5="accent5" accent6="accent6" hlink="hlink" folHlink="folHlink"/>
  <p:notesStyle>
    <a:lvl1pPr indent="193675"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itchFamily="34" charset="0"/>
        <a:ea typeface="+mn-ea"/>
        <a:cs typeface="+mn-cs"/>
      </a:defRPr>
    </a:lvl1pPr>
    <a:lvl2pPr marL="195263" indent="188913"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itchFamily="34" charset="0"/>
        <a:ea typeface="+mn-ea"/>
        <a:cs typeface="+mn-cs"/>
      </a:defRPr>
    </a:lvl2pPr>
    <a:lvl3pPr marL="385763" indent="188913"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itchFamily="34" charset="0"/>
        <a:ea typeface="+mn-ea"/>
        <a:cs typeface="+mn-cs"/>
      </a:defRPr>
    </a:lvl3pPr>
    <a:lvl4pPr marL="576263" indent="185738"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itchFamily="34" charset="0"/>
        <a:ea typeface="+mn-ea"/>
        <a:cs typeface="+mn-cs"/>
      </a:defRPr>
    </a:lvl4pPr>
    <a:lvl5pPr marL="763588" indent="192088"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ltLang="zh-CN" smtClean="0">
              <a:latin typeface="Arial" charset="0"/>
            </a:endParaRPr>
          </a:p>
        </p:txBody>
      </p:sp>
      <p:sp>
        <p:nvSpPr>
          <p:cNvPr id="77828" name="Rectangle 4"/>
          <p:cNvSpPr>
            <a:spLocks noChangeArrowheads="1"/>
          </p:cNvSpPr>
          <p:nvPr/>
        </p:nvSpPr>
        <p:spPr bwMode="auto">
          <a:xfrm>
            <a:off x="430213" y="596900"/>
            <a:ext cx="4141787" cy="850900"/>
          </a:xfrm>
          <a:prstGeom prst="rect">
            <a:avLst/>
          </a:prstGeom>
          <a:noFill/>
          <a:ln w="9525">
            <a:noFill/>
            <a:miter lim="800000"/>
            <a:headEnd/>
            <a:tailEnd/>
          </a:ln>
        </p:spPr>
        <p:txBody>
          <a:bodyPr lIns="87591" tIns="43800" rIns="87591" bIns="43800">
            <a:spAutoFit/>
          </a:bodyPr>
          <a:lstStyle/>
          <a:p>
            <a:pPr algn="l" defTabSz="730250">
              <a:lnSpc>
                <a:spcPct val="100000"/>
              </a:lnSpc>
              <a:tabLst>
                <a:tab pos="758825" algn="l"/>
              </a:tabLst>
            </a:pPr>
            <a:r>
              <a:rPr lang="de-DE" altLang="zh-CN" sz="1000">
                <a:solidFill>
                  <a:schemeClr val="tx1"/>
                </a:solidFill>
                <a:latin typeface="Arial" charset="0"/>
              </a:rPr>
              <a:t>Kurzbeschreibung</a:t>
            </a:r>
          </a:p>
          <a:p>
            <a:pPr algn="l" defTabSz="730250">
              <a:lnSpc>
                <a:spcPct val="100000"/>
              </a:lnSpc>
              <a:tabLst>
                <a:tab pos="758825" algn="l"/>
              </a:tabLst>
            </a:pPr>
            <a:r>
              <a:rPr lang="de-DE" altLang="zh-CN" sz="1000">
                <a:solidFill>
                  <a:schemeClr val="tx1"/>
                </a:solidFill>
                <a:latin typeface="Arial" charset="0"/>
              </a:rPr>
              <a:t>Titel:</a:t>
            </a:r>
            <a:br>
              <a:rPr lang="de-DE" altLang="zh-CN" sz="1000">
                <a:solidFill>
                  <a:schemeClr val="tx1"/>
                </a:solidFill>
                <a:latin typeface="Arial" charset="0"/>
              </a:rPr>
            </a:br>
            <a:endParaRPr lang="de-DE" altLang="zh-CN" sz="1000">
              <a:solidFill>
                <a:schemeClr val="tx1"/>
              </a:solidFill>
              <a:latin typeface="Arial" charset="0"/>
            </a:endParaRPr>
          </a:p>
          <a:p>
            <a:pPr algn="l" defTabSz="730250">
              <a:lnSpc>
                <a:spcPct val="100000"/>
              </a:lnSpc>
              <a:tabLst>
                <a:tab pos="758825" algn="l"/>
              </a:tabLst>
            </a:pPr>
            <a:r>
              <a:rPr lang="de-DE" altLang="zh-CN" sz="1000">
                <a:solidFill>
                  <a:schemeClr val="tx1"/>
                </a:solidFill>
                <a:latin typeface="Arial" charset="0"/>
              </a:rPr>
              <a:t>Bearbeiter:  	</a:t>
            </a:r>
          </a:p>
          <a:p>
            <a:pPr algn="l" defTabSz="730250">
              <a:lnSpc>
                <a:spcPct val="100000"/>
              </a:lnSpc>
              <a:tabLst>
                <a:tab pos="758825" algn="l"/>
              </a:tabLst>
            </a:pPr>
            <a:r>
              <a:rPr lang="de-DE" altLang="zh-CN" sz="1000">
                <a:solidFill>
                  <a:schemeClr val="tx1"/>
                </a:solidFill>
                <a:latin typeface="Arial" charset="0"/>
              </a:rPr>
              <a:t>Datum: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无标题"/>
          <p:cNvPicPr>
            <a:picLocks noChangeAspect="1" noChangeArrowheads="1"/>
          </p:cNvPicPr>
          <p:nvPr/>
        </p:nvPicPr>
        <p:blipFill>
          <a:blip r:embed="rId2" cstate="print"/>
          <a:srcRect/>
          <a:stretch>
            <a:fillRect/>
          </a:stretch>
        </p:blipFill>
        <p:spPr bwMode="auto">
          <a:xfrm>
            <a:off x="0" y="6411913"/>
            <a:ext cx="1698625" cy="446087"/>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print"/>
          <a:srcRect l="2609" r="2246"/>
          <a:stretch>
            <a:fillRect/>
          </a:stretch>
        </p:blipFill>
        <p:spPr bwMode="auto">
          <a:xfrm>
            <a:off x="0" y="0"/>
            <a:ext cx="9180513" cy="2181225"/>
          </a:xfrm>
          <a:prstGeom prst="rect">
            <a:avLst/>
          </a:prstGeom>
          <a:noFill/>
          <a:ln w="9525">
            <a:noFill/>
            <a:miter lim="800000"/>
            <a:headEnd/>
            <a:tailEnd/>
          </a:ln>
        </p:spPr>
      </p:pic>
      <p:sp>
        <p:nvSpPr>
          <p:cNvPr id="211970" name="Rectangle 2"/>
          <p:cNvSpPr>
            <a:spLocks noGrp="1" noChangeArrowheads="1"/>
          </p:cNvSpPr>
          <p:nvPr>
            <p:ph type="subTitle" idx="1"/>
          </p:nvPr>
        </p:nvSpPr>
        <p:spPr>
          <a:xfrm>
            <a:off x="2201863" y="3848100"/>
            <a:ext cx="6400800" cy="1752600"/>
          </a:xfrm>
        </p:spPr>
        <p:txBody>
          <a:bodyPr/>
          <a:lstStyle>
            <a:lvl1pPr algn="ctr">
              <a:defRPr/>
            </a:lvl1pPr>
          </a:lstStyle>
          <a:p>
            <a:r>
              <a:rPr lang="zh-CN" altLang="en-US"/>
              <a:t>单击此处编辑母版副标题样式</a:t>
            </a:r>
          </a:p>
        </p:txBody>
      </p:sp>
      <p:sp>
        <p:nvSpPr>
          <p:cNvPr id="211974" name="Rectangle 6"/>
          <p:cNvSpPr>
            <a:spLocks noGrp="1" noChangeArrowheads="1"/>
          </p:cNvSpPr>
          <p:nvPr>
            <p:ph type="ctrTitle"/>
          </p:nvPr>
        </p:nvSpPr>
        <p:spPr>
          <a:xfrm>
            <a:off x="1771650" y="1987550"/>
            <a:ext cx="7372350" cy="1470025"/>
          </a:xfrm>
        </p:spPr>
        <p:txBody>
          <a:bodyPr/>
          <a:lstStyle>
            <a:lvl1pPr>
              <a:defRPr/>
            </a:lvl1pPr>
          </a:lstStyle>
          <a:p>
            <a:r>
              <a:rPr lang="zh-CN" altLang="en-US"/>
              <a:t>单击此处编辑母版标题样式</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4250" y="206375"/>
            <a:ext cx="1809750" cy="62261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05000" y="206375"/>
            <a:ext cx="5276850" cy="62261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06375"/>
            <a:ext cx="7239000" cy="741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906588" y="1184275"/>
            <a:ext cx="3354387"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13375" y="1184275"/>
            <a:ext cx="3354388"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6588" y="1184275"/>
            <a:ext cx="3354387"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13375" y="1184275"/>
            <a:ext cx="3354388"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bwMode="auto">
          <a:xfrm>
            <a:off x="1906588" y="1184275"/>
            <a:ext cx="6861175" cy="5248275"/>
          </a:xfrm>
          <a:prstGeom prst="rect">
            <a:avLst/>
          </a:prstGeom>
          <a:noFill/>
          <a:ln w="9525">
            <a:noFill/>
            <a:miter lim="800000"/>
            <a:headEnd/>
            <a:tailEnd/>
          </a:ln>
        </p:spPr>
        <p:txBody>
          <a:bodyPr vert="horz" wrap="square" lIns="0" tIns="0" rIns="90000" bIns="0" numCol="1" anchor="t" anchorCtr="0" compatLnSpc="1">
            <a:prstTxWarp prst="textNoShape">
              <a:avLst/>
            </a:prstTxWarp>
          </a:bodyPr>
          <a:lstStyle/>
          <a:p>
            <a:pPr lvl="0"/>
            <a:r>
              <a:rPr lang="en-US" altLang="zh-CN" smtClean="0"/>
              <a:t>Klicken Sie, um die Formate des Vorlagentextes zu bearbeiten</a:t>
            </a:r>
          </a:p>
          <a:p>
            <a:pPr lvl="1"/>
            <a:r>
              <a:rPr lang="en-US" altLang="zh-CN" smtClean="0"/>
              <a:t>Zweite Ebene</a:t>
            </a:r>
          </a:p>
          <a:p>
            <a:pPr lvl="2"/>
            <a:r>
              <a:rPr lang="en-US" altLang="zh-CN" smtClean="0"/>
              <a:t>Dritte Ebene</a:t>
            </a:r>
          </a:p>
          <a:p>
            <a:pPr lvl="3"/>
            <a:r>
              <a:rPr lang="en-US" altLang="zh-CN" smtClean="0"/>
              <a:t>Vierte Ebene</a:t>
            </a:r>
          </a:p>
          <a:p>
            <a:pPr lvl="4"/>
            <a:r>
              <a:rPr lang="en-US" altLang="zh-CN" smtClean="0"/>
              <a:t>Fünfte Ebene</a:t>
            </a:r>
          </a:p>
        </p:txBody>
      </p:sp>
      <p:sp>
        <p:nvSpPr>
          <p:cNvPr id="1031" name="Rectangle 7"/>
          <p:cNvSpPr>
            <a:spLocks noChangeArrowheads="1"/>
          </p:cNvSpPr>
          <p:nvPr/>
        </p:nvSpPr>
        <p:spPr bwMode="auto">
          <a:xfrm>
            <a:off x="1693863" y="0"/>
            <a:ext cx="7450137" cy="950913"/>
          </a:xfrm>
          <a:prstGeom prst="rect">
            <a:avLst/>
          </a:prstGeom>
          <a:solidFill>
            <a:srgbClr val="BCC7DC"/>
          </a:solidFill>
          <a:ln w="9525">
            <a:noFill/>
            <a:miter lim="800000"/>
            <a:headEnd/>
            <a:tailEnd/>
          </a:ln>
          <a:effectLst/>
        </p:spPr>
        <p:txBody>
          <a:bodyPr anchor="ctr">
            <a:spAutoFit/>
          </a:bodyPr>
          <a:lstStyle/>
          <a:p>
            <a:pPr>
              <a:defRPr/>
            </a:pPr>
            <a:endParaRPr lang="zh-CN" altLang="en-US"/>
          </a:p>
        </p:txBody>
      </p:sp>
      <p:sp>
        <p:nvSpPr>
          <p:cNvPr id="1033" name="Rectangle 9"/>
          <p:cNvSpPr>
            <a:spLocks noChangeArrowheads="1"/>
          </p:cNvSpPr>
          <p:nvPr/>
        </p:nvSpPr>
        <p:spPr bwMode="auto">
          <a:xfrm>
            <a:off x="1692275" y="0"/>
            <a:ext cx="7451725" cy="207963"/>
          </a:xfrm>
          <a:prstGeom prst="rect">
            <a:avLst/>
          </a:prstGeom>
          <a:solidFill>
            <a:schemeClr val="accent1"/>
          </a:solidFill>
          <a:ln w="9525">
            <a:noFill/>
            <a:miter lim="800000"/>
            <a:headEnd/>
            <a:tailEnd/>
          </a:ln>
          <a:effectLst/>
        </p:spPr>
        <p:txBody>
          <a:bodyPr anchor="ctr">
            <a:spAutoFit/>
          </a:bodyPr>
          <a:lstStyle/>
          <a:p>
            <a:pPr>
              <a:defRPr/>
            </a:pPr>
            <a:endParaRPr lang="zh-CN" altLang="en-US"/>
          </a:p>
        </p:txBody>
      </p:sp>
      <p:sp>
        <p:nvSpPr>
          <p:cNvPr id="1035" name="Rectangle 11"/>
          <p:cNvSpPr>
            <a:spLocks noChangeArrowheads="1"/>
          </p:cNvSpPr>
          <p:nvPr/>
        </p:nvSpPr>
        <p:spPr bwMode="auto">
          <a:xfrm>
            <a:off x="0" y="949325"/>
            <a:ext cx="1697038" cy="5908675"/>
          </a:xfrm>
          <a:prstGeom prst="rect">
            <a:avLst/>
          </a:prstGeom>
          <a:solidFill>
            <a:schemeClr val="accent1"/>
          </a:solidFill>
          <a:ln w="9525">
            <a:noFill/>
            <a:miter lim="800000"/>
            <a:headEnd/>
            <a:tailEnd/>
          </a:ln>
        </p:spPr>
        <p:txBody>
          <a:bodyPr/>
          <a:lstStyle/>
          <a:p>
            <a:pPr>
              <a:defRPr/>
            </a:pPr>
            <a:endParaRPr lang="zh-CN" altLang="en-US">
              <a:solidFill>
                <a:schemeClr val="tx1"/>
              </a:solidFill>
            </a:endParaRPr>
          </a:p>
        </p:txBody>
      </p:sp>
      <p:sp>
        <p:nvSpPr>
          <p:cNvPr id="30726" name="Rectangle 2"/>
          <p:cNvSpPr>
            <a:spLocks noGrp="1" noChangeArrowheads="1"/>
          </p:cNvSpPr>
          <p:nvPr>
            <p:ph type="title"/>
          </p:nvPr>
        </p:nvSpPr>
        <p:spPr bwMode="auto">
          <a:xfrm>
            <a:off x="1905000" y="206375"/>
            <a:ext cx="7239000" cy="741363"/>
          </a:xfrm>
          <a:prstGeom prst="rect">
            <a:avLst/>
          </a:prstGeom>
          <a:noFill/>
          <a:ln w="9525">
            <a:noFill/>
            <a:miter lim="800000"/>
            <a:headEnd/>
            <a:tailEnd/>
          </a:ln>
        </p:spPr>
        <p:txBody>
          <a:bodyPr vert="horz" wrap="square" lIns="0" tIns="0" rIns="91440" bIns="0" numCol="1" anchor="ctr" anchorCtr="0" compatLnSpc="1">
            <a:prstTxWarp prst="textNoShape">
              <a:avLst/>
            </a:prstTxWarp>
          </a:bodyPr>
          <a:lstStyle/>
          <a:p>
            <a:pPr lvl="0"/>
            <a:r>
              <a:rPr lang="en-US" altLang="zh-CN" smtClean="0"/>
              <a:t>Klicken Sie, um das Titelformat zu bearbeiten</a:t>
            </a:r>
          </a:p>
        </p:txBody>
      </p:sp>
      <p:pic>
        <p:nvPicPr>
          <p:cNvPr id="30727" name="Picture 22" descr="mc"/>
          <p:cNvPicPr>
            <a:picLocks noChangeAspect="1" noChangeArrowheads="1"/>
          </p:cNvPicPr>
          <p:nvPr/>
        </p:nvPicPr>
        <p:blipFill>
          <a:blip r:embed="rId14" cstate="print"/>
          <a:srcRect/>
          <a:stretch>
            <a:fillRect/>
          </a:stretch>
        </p:blipFill>
        <p:spPr bwMode="auto">
          <a:xfrm>
            <a:off x="0" y="0"/>
            <a:ext cx="1700213" cy="950913"/>
          </a:xfrm>
          <a:prstGeom prst="rect">
            <a:avLst/>
          </a:prstGeom>
          <a:noFill/>
          <a:ln w="9525">
            <a:noFill/>
            <a:miter lim="800000"/>
            <a:headEnd/>
            <a:tailEnd/>
          </a:ln>
        </p:spPr>
      </p:pic>
      <p:pic>
        <p:nvPicPr>
          <p:cNvPr id="30728" name="Picture 51" descr="无标题"/>
          <p:cNvPicPr>
            <a:picLocks noChangeAspect="1" noChangeArrowheads="1"/>
          </p:cNvPicPr>
          <p:nvPr/>
        </p:nvPicPr>
        <p:blipFill>
          <a:blip r:embed="rId15" cstate="print"/>
          <a:srcRect/>
          <a:stretch>
            <a:fillRect/>
          </a:stretch>
        </p:blipFill>
        <p:spPr bwMode="auto">
          <a:xfrm>
            <a:off x="0" y="6411913"/>
            <a:ext cx="1698625" cy="446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spd="med">
    <p:wipe dir="d"/>
  </p:transition>
  <p:txStyles>
    <p:titleStyle>
      <a:lvl1pPr algn="l" rtl="0" eaLnBrk="0" fontAlgn="base" hangingPunct="0">
        <a:lnSpc>
          <a:spcPct val="90000"/>
        </a:lnSpc>
        <a:spcBef>
          <a:spcPct val="0"/>
        </a:spcBef>
        <a:spcAft>
          <a:spcPct val="0"/>
        </a:spcAft>
        <a:defRPr sz="2400" b="1">
          <a:solidFill>
            <a:schemeClr val="tx1"/>
          </a:solidFill>
          <a:latin typeface="+mj-lt"/>
          <a:ea typeface="+mj-ea"/>
          <a:cs typeface="+mj-cs"/>
        </a:defRPr>
      </a:lvl1pPr>
      <a:lvl2pPr algn="l" rtl="0" eaLnBrk="0" fontAlgn="base" hangingPunct="0">
        <a:lnSpc>
          <a:spcPct val="90000"/>
        </a:lnSpc>
        <a:spcBef>
          <a:spcPct val="0"/>
        </a:spcBef>
        <a:spcAft>
          <a:spcPct val="0"/>
        </a:spcAft>
        <a:defRPr sz="2400" b="1">
          <a:solidFill>
            <a:schemeClr val="tx1"/>
          </a:solidFill>
          <a:latin typeface="Arial" pitchFamily="34" charset="0"/>
        </a:defRPr>
      </a:lvl2pPr>
      <a:lvl3pPr algn="l" rtl="0" eaLnBrk="0" fontAlgn="base" hangingPunct="0">
        <a:lnSpc>
          <a:spcPct val="90000"/>
        </a:lnSpc>
        <a:spcBef>
          <a:spcPct val="0"/>
        </a:spcBef>
        <a:spcAft>
          <a:spcPct val="0"/>
        </a:spcAft>
        <a:defRPr sz="2400" b="1">
          <a:solidFill>
            <a:schemeClr val="tx1"/>
          </a:solidFill>
          <a:latin typeface="Arial" pitchFamily="34" charset="0"/>
        </a:defRPr>
      </a:lvl3pPr>
      <a:lvl4pPr algn="l" rtl="0" eaLnBrk="0" fontAlgn="base" hangingPunct="0">
        <a:lnSpc>
          <a:spcPct val="90000"/>
        </a:lnSpc>
        <a:spcBef>
          <a:spcPct val="0"/>
        </a:spcBef>
        <a:spcAft>
          <a:spcPct val="0"/>
        </a:spcAft>
        <a:defRPr sz="2400" b="1">
          <a:solidFill>
            <a:schemeClr val="tx1"/>
          </a:solidFill>
          <a:latin typeface="Arial" pitchFamily="34" charset="0"/>
        </a:defRPr>
      </a:lvl4pPr>
      <a:lvl5pPr algn="l" rtl="0" eaLnBrk="0" fontAlgn="base" hangingPunct="0">
        <a:lnSpc>
          <a:spcPct val="90000"/>
        </a:lnSpc>
        <a:spcBef>
          <a:spcPct val="0"/>
        </a:spcBef>
        <a:spcAft>
          <a:spcPct val="0"/>
        </a:spcAft>
        <a:defRPr sz="2400" b="1">
          <a:solidFill>
            <a:schemeClr val="tx1"/>
          </a:solidFill>
          <a:latin typeface="Arial" pitchFamily="34" charset="0"/>
        </a:defRPr>
      </a:lvl5pPr>
      <a:lvl6pPr marL="457200" algn="l" rtl="0" fontAlgn="base">
        <a:lnSpc>
          <a:spcPct val="90000"/>
        </a:lnSpc>
        <a:spcBef>
          <a:spcPct val="0"/>
        </a:spcBef>
        <a:spcAft>
          <a:spcPct val="0"/>
        </a:spcAft>
        <a:defRPr sz="2400" b="1">
          <a:solidFill>
            <a:schemeClr val="tx1"/>
          </a:solidFill>
          <a:latin typeface="Arial" pitchFamily="34" charset="0"/>
        </a:defRPr>
      </a:lvl6pPr>
      <a:lvl7pPr marL="914400" algn="l" rtl="0" fontAlgn="base">
        <a:lnSpc>
          <a:spcPct val="90000"/>
        </a:lnSpc>
        <a:spcBef>
          <a:spcPct val="0"/>
        </a:spcBef>
        <a:spcAft>
          <a:spcPct val="0"/>
        </a:spcAft>
        <a:defRPr sz="2400" b="1">
          <a:solidFill>
            <a:schemeClr val="tx1"/>
          </a:solidFill>
          <a:latin typeface="Arial" pitchFamily="34" charset="0"/>
        </a:defRPr>
      </a:lvl7pPr>
      <a:lvl8pPr marL="1371600" algn="l" rtl="0" fontAlgn="base">
        <a:lnSpc>
          <a:spcPct val="90000"/>
        </a:lnSpc>
        <a:spcBef>
          <a:spcPct val="0"/>
        </a:spcBef>
        <a:spcAft>
          <a:spcPct val="0"/>
        </a:spcAft>
        <a:defRPr sz="2400" b="1">
          <a:solidFill>
            <a:schemeClr val="tx1"/>
          </a:solidFill>
          <a:latin typeface="Arial" pitchFamily="34" charset="0"/>
        </a:defRPr>
      </a:lvl8pPr>
      <a:lvl9pPr marL="1828800" algn="l" rtl="0" fontAlgn="base">
        <a:lnSpc>
          <a:spcPct val="90000"/>
        </a:lnSpc>
        <a:spcBef>
          <a:spcPct val="0"/>
        </a:spcBef>
        <a:spcAft>
          <a:spcPct val="0"/>
        </a:spcAft>
        <a:defRPr sz="2400" b="1">
          <a:solidFill>
            <a:schemeClr val="tx1"/>
          </a:solidFill>
          <a:latin typeface="Arial" pitchFamily="34" charset="0"/>
        </a:defRPr>
      </a:lvl9pPr>
    </p:titleStyle>
    <p:bodyStyle>
      <a:lvl1pPr algn="l" rtl="0" eaLnBrk="0" fontAlgn="base" hangingPunct="0">
        <a:spcBef>
          <a:spcPct val="0"/>
        </a:spcBef>
        <a:spcAft>
          <a:spcPct val="0"/>
        </a:spcAft>
        <a:buClr>
          <a:srgbClr val="FF9933"/>
        </a:buClr>
        <a:buFont typeface="Wingdings" pitchFamily="2" charset="2"/>
        <a:defRPr sz="2000" b="1">
          <a:solidFill>
            <a:schemeClr val="tx1"/>
          </a:solidFill>
          <a:latin typeface="+mn-lt"/>
          <a:ea typeface="+mn-ea"/>
          <a:cs typeface="+mn-cs"/>
        </a:defRPr>
      </a:lvl1pPr>
      <a:lvl2pPr marL="381000" indent="-192088" algn="l" rtl="0" eaLnBrk="0" fontAlgn="base" hangingPunct="0">
        <a:spcBef>
          <a:spcPct val="0"/>
        </a:spcBef>
        <a:spcAft>
          <a:spcPct val="0"/>
        </a:spcAft>
        <a:buClr>
          <a:srgbClr val="FF9933"/>
        </a:buClr>
        <a:buSzPct val="80000"/>
        <a:buFont typeface="Wingdings" pitchFamily="2" charset="2"/>
        <a:buChar char="n"/>
        <a:defRPr b="1">
          <a:solidFill>
            <a:schemeClr val="tx1"/>
          </a:solidFill>
          <a:latin typeface="+mn-lt"/>
        </a:defRPr>
      </a:lvl2pPr>
      <a:lvl3pPr marL="569913" indent="-187325"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defRPr>
      </a:lvl3pPr>
      <a:lvl4pPr marL="757238" indent="-176213"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defRPr>
      </a:lvl4pPr>
      <a:lvl5pPr marL="950913" indent="-192088"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defRPr>
      </a:lvl5pPr>
      <a:lvl6pPr marL="1408113" indent="-192088" algn="l" rtl="0" fontAlgn="base">
        <a:spcBef>
          <a:spcPct val="0"/>
        </a:spcBef>
        <a:spcAft>
          <a:spcPct val="0"/>
        </a:spcAft>
        <a:buClr>
          <a:srgbClr val="FF9933"/>
        </a:buClr>
        <a:buSzPct val="80000"/>
        <a:buFont typeface="Wingdings" pitchFamily="2" charset="2"/>
        <a:buChar char="n"/>
        <a:defRPr sz="1600" b="1">
          <a:solidFill>
            <a:schemeClr val="tx1"/>
          </a:solidFill>
          <a:latin typeface="+mn-lt"/>
        </a:defRPr>
      </a:lvl6pPr>
      <a:lvl7pPr marL="1865313" indent="-192088" algn="l" rtl="0" fontAlgn="base">
        <a:spcBef>
          <a:spcPct val="0"/>
        </a:spcBef>
        <a:spcAft>
          <a:spcPct val="0"/>
        </a:spcAft>
        <a:buClr>
          <a:srgbClr val="FF9933"/>
        </a:buClr>
        <a:buSzPct val="80000"/>
        <a:buFont typeface="Wingdings" pitchFamily="2" charset="2"/>
        <a:buChar char="n"/>
        <a:defRPr sz="1600" b="1">
          <a:solidFill>
            <a:schemeClr val="tx1"/>
          </a:solidFill>
          <a:latin typeface="+mn-lt"/>
        </a:defRPr>
      </a:lvl7pPr>
      <a:lvl8pPr marL="2322513" indent="-192088" algn="l" rtl="0" fontAlgn="base">
        <a:spcBef>
          <a:spcPct val="0"/>
        </a:spcBef>
        <a:spcAft>
          <a:spcPct val="0"/>
        </a:spcAft>
        <a:buClr>
          <a:srgbClr val="FF9933"/>
        </a:buClr>
        <a:buSzPct val="80000"/>
        <a:buFont typeface="Wingdings" pitchFamily="2" charset="2"/>
        <a:buChar char="n"/>
        <a:defRPr sz="1600" b="1">
          <a:solidFill>
            <a:schemeClr val="tx1"/>
          </a:solidFill>
          <a:latin typeface="+mn-lt"/>
        </a:defRPr>
      </a:lvl8pPr>
      <a:lvl9pPr marL="2779713" indent="-192088" algn="l" rtl="0" fontAlgn="base">
        <a:spcBef>
          <a:spcPct val="0"/>
        </a:spcBef>
        <a:spcAft>
          <a:spcPct val="0"/>
        </a:spcAft>
        <a:buClr>
          <a:srgbClr val="FF9933"/>
        </a:buClr>
        <a:buSzPct val="80000"/>
        <a:buFont typeface="Wingdings" pitchFamily="2" charset="2"/>
        <a:buChar char="n"/>
        <a:defRPr sz="16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slide" Target="slide37.xml"/><Relationship Id="rId3" Type="http://schemas.openxmlformats.org/officeDocument/2006/relationships/oleObject" Target="../embeddings/oleObject2.bin"/><Relationship Id="rId7" Type="http://schemas.openxmlformats.org/officeDocument/2006/relationships/oleObject" Target="../embeddings/oleObject5.bin"/><Relationship Id="rId12" Type="http://schemas.openxmlformats.org/officeDocument/2006/relationships/slide" Target="slide2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slide" Target="slide16.xml"/><Relationship Id="rId5" Type="http://schemas.openxmlformats.org/officeDocument/2006/relationships/oleObject" Target="../embeddings/oleObject3.bin"/><Relationship Id="rId10" Type="http://schemas.openxmlformats.org/officeDocument/2006/relationships/slide" Target="slide63.xml"/><Relationship Id="rId4" Type="http://schemas.openxmlformats.org/officeDocument/2006/relationships/image" Target="../media/image11.png"/><Relationship Id="rId9" Type="http://schemas.openxmlformats.org/officeDocument/2006/relationships/slide" Target="slide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slide" Target="slide25.xml"/><Relationship Id="rId3" Type="http://schemas.openxmlformats.org/officeDocument/2006/relationships/image" Target="../media/image17.png"/><Relationship Id="rId7" Type="http://schemas.openxmlformats.org/officeDocument/2006/relationships/image" Target="../media/image18.png"/><Relationship Id="rId12"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slide" Target="slide63.xml"/><Relationship Id="rId5" Type="http://schemas.openxmlformats.org/officeDocument/2006/relationships/oleObject" Target="../embeddings/oleObject8.bin"/><Relationship Id="rId10" Type="http://schemas.openxmlformats.org/officeDocument/2006/relationships/slide" Target="slide6.xml"/><Relationship Id="rId4" Type="http://schemas.openxmlformats.org/officeDocument/2006/relationships/oleObject" Target="../embeddings/oleObject7.bin"/><Relationship Id="rId9" Type="http://schemas.openxmlformats.org/officeDocument/2006/relationships/oleObject" Target="../embeddings/oleObject11.bin"/><Relationship Id="rId14" Type="http://schemas.openxmlformats.org/officeDocument/2006/relationships/slide" Target="slide37.xml"/></Relationships>
</file>

<file path=ppt/slides/_rels/slide13.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21.png"/><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slide" Target="slide37.xml"/><Relationship Id="rId5" Type="http://schemas.openxmlformats.org/officeDocument/2006/relationships/image" Target="../media/image22.png"/><Relationship Id="rId10" Type="http://schemas.openxmlformats.org/officeDocument/2006/relationships/slide" Target="slide25.xml"/><Relationship Id="rId4" Type="http://schemas.openxmlformats.org/officeDocument/2006/relationships/oleObject" Target="../embeddings/oleObject12.bin"/><Relationship Id="rId9" Type="http://schemas.openxmlformats.org/officeDocument/2006/relationships/slide" Target="slide16.xml"/></Relationships>
</file>

<file path=ppt/slides/_rels/slide14.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14.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15.bin"/><Relationship Id="rId9" Type="http://schemas.openxmlformats.org/officeDocument/2006/relationships/slide" Target="slide37.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27.png"/><Relationship Id="rId7"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6.xml"/><Relationship Id="rId5" Type="http://schemas.openxmlformats.org/officeDocument/2006/relationships/oleObject" Target="../embeddings/oleObject17.bin"/><Relationship Id="rId10" Type="http://schemas.openxmlformats.org/officeDocument/2006/relationships/slide" Target="slide37.xml"/><Relationship Id="rId4" Type="http://schemas.openxmlformats.org/officeDocument/2006/relationships/oleObject" Target="../embeddings/oleObject16.bin"/><Relationship Id="rId9" Type="http://schemas.openxmlformats.org/officeDocument/2006/relationships/slide" Target="slide25.xml"/></Relationships>
</file>

<file path=ppt/slides/_rels/slide1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19.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1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21.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2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25.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2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28.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31.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image" Target="../media/image37.png"/><Relationship Id="rId7" Type="http://schemas.openxmlformats.org/officeDocument/2006/relationships/slide" Target="slide25.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63.xml"/><Relationship Id="rId4" Type="http://schemas.openxmlformats.org/officeDocument/2006/relationships/slide" Target="slide6.xml"/></Relationships>
</file>

<file path=ppt/slides/_rels/slide3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oleObject18.bin"/><Relationship Id="rId7"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6.xml"/><Relationship Id="rId5" Type="http://schemas.openxmlformats.org/officeDocument/2006/relationships/oleObject" Target="../embeddings/oleObject20.bin"/><Relationship Id="rId10" Type="http://schemas.openxmlformats.org/officeDocument/2006/relationships/slide" Target="slide37.xml"/><Relationship Id="rId4" Type="http://schemas.openxmlformats.org/officeDocument/2006/relationships/oleObject" Target="../embeddings/oleObject19.bin"/><Relationship Id="rId9" Type="http://schemas.openxmlformats.org/officeDocument/2006/relationships/slide" Target="slide25.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slide" Target="slide16.xml"/><Relationship Id="rId3" Type="http://schemas.openxmlformats.org/officeDocument/2006/relationships/oleObject" Target="../embeddings/oleObject21.bin"/><Relationship Id="rId7" Type="http://schemas.openxmlformats.org/officeDocument/2006/relationships/oleObject" Target="../embeddings/oleObject25.bin"/><Relationship Id="rId12"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11" Type="http://schemas.openxmlformats.org/officeDocument/2006/relationships/slide" Target="slide6.xml"/><Relationship Id="rId5" Type="http://schemas.openxmlformats.org/officeDocument/2006/relationships/oleObject" Target="../embeddings/oleObject23.bin"/><Relationship Id="rId15" Type="http://schemas.openxmlformats.org/officeDocument/2006/relationships/slide" Target="slide37.xml"/><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 Id="rId14" Type="http://schemas.openxmlformats.org/officeDocument/2006/relationships/slide" Target="slide25.xml"/></Relationships>
</file>

<file path=ppt/slides/_rels/slide34.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29.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30.bin"/><Relationship Id="rId9" Type="http://schemas.openxmlformats.org/officeDocument/2006/relationships/slide" Target="slide37.xml"/></Relationships>
</file>

<file path=ppt/slides/_rels/slide35.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image" Target="../media/image51.png"/><Relationship Id="rId7" Type="http://schemas.openxmlformats.org/officeDocument/2006/relationships/slide" Target="slide25.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63.xml"/><Relationship Id="rId4" Type="http://schemas.openxmlformats.org/officeDocument/2006/relationships/slide" Target="slide6.xml"/></Relationships>
</file>

<file path=ppt/slides/_rels/slide3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3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38.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39.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40.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31.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32.bin"/><Relationship Id="rId9" Type="http://schemas.openxmlformats.org/officeDocument/2006/relationships/slide" Target="slide37.xml"/></Relationships>
</file>

<file path=ppt/slides/_rels/slide41.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33.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34.bin"/><Relationship Id="rId9" Type="http://schemas.openxmlformats.org/officeDocument/2006/relationships/slide" Target="slide37.xml"/></Relationships>
</file>

<file path=ppt/slides/_rels/slide4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oleObject35.bin"/><Relationship Id="rId7"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6.xml"/><Relationship Id="rId5" Type="http://schemas.openxmlformats.org/officeDocument/2006/relationships/oleObject" Target="../embeddings/oleObject37.bin"/><Relationship Id="rId10" Type="http://schemas.openxmlformats.org/officeDocument/2006/relationships/slide" Target="slide37.xml"/><Relationship Id="rId4" Type="http://schemas.openxmlformats.org/officeDocument/2006/relationships/oleObject" Target="../embeddings/oleObject36.bin"/><Relationship Id="rId9" Type="http://schemas.openxmlformats.org/officeDocument/2006/relationships/slide" Target="slide25.xml"/></Relationships>
</file>

<file path=ppt/slides/_rels/slide43.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38.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39.bin"/><Relationship Id="rId9" Type="http://schemas.openxmlformats.org/officeDocument/2006/relationships/slide" Target="slide37.xml"/></Relationships>
</file>

<file path=ppt/slides/_rels/slide4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oleObject40.bin"/><Relationship Id="rId7"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6.xml"/><Relationship Id="rId5" Type="http://schemas.openxmlformats.org/officeDocument/2006/relationships/oleObject" Target="../embeddings/oleObject42.bin"/><Relationship Id="rId10" Type="http://schemas.openxmlformats.org/officeDocument/2006/relationships/slide" Target="slide37.xml"/><Relationship Id="rId4" Type="http://schemas.openxmlformats.org/officeDocument/2006/relationships/oleObject" Target="../embeddings/oleObject41.bin"/><Relationship Id="rId9" Type="http://schemas.openxmlformats.org/officeDocument/2006/relationships/slide" Target="slide25.xml"/></Relationships>
</file>

<file path=ppt/slides/_rels/slide45.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43.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44.bin"/><Relationship Id="rId9" Type="http://schemas.openxmlformats.org/officeDocument/2006/relationships/slide" Target="slide37.xml"/></Relationships>
</file>

<file path=ppt/slides/_rels/slide4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47.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oleObject" Target="../embeddings/oleObject45.bin"/><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8.bin"/><Relationship Id="rId11" Type="http://schemas.openxmlformats.org/officeDocument/2006/relationships/slide" Target="slide37.xml"/><Relationship Id="rId5" Type="http://schemas.openxmlformats.org/officeDocument/2006/relationships/oleObject" Target="../embeddings/oleObject47.bin"/><Relationship Id="rId10" Type="http://schemas.openxmlformats.org/officeDocument/2006/relationships/slide" Target="slide25.xml"/><Relationship Id="rId4" Type="http://schemas.openxmlformats.org/officeDocument/2006/relationships/oleObject" Target="../embeddings/oleObject46.bin"/><Relationship Id="rId9" Type="http://schemas.openxmlformats.org/officeDocument/2006/relationships/slide" Target="slide16.xml"/></Relationships>
</file>

<file path=ppt/slides/_rels/slide48.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4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oleObject" Target="../embeddings/oleObject49.bin"/><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2.bin"/><Relationship Id="rId11" Type="http://schemas.openxmlformats.org/officeDocument/2006/relationships/slide" Target="slide37.xml"/><Relationship Id="rId5" Type="http://schemas.openxmlformats.org/officeDocument/2006/relationships/oleObject" Target="../embeddings/oleObject51.bin"/><Relationship Id="rId10" Type="http://schemas.openxmlformats.org/officeDocument/2006/relationships/slide" Target="slide25.xml"/><Relationship Id="rId4" Type="http://schemas.openxmlformats.org/officeDocument/2006/relationships/oleObject" Target="../embeddings/oleObject50.bin"/><Relationship Id="rId9" Type="http://schemas.openxmlformats.org/officeDocument/2006/relationships/slide" Target="slide16.xml"/></Relationships>
</file>

<file path=ppt/slides/_rels/slide5.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5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53.bin"/><Relationship Id="rId7" Type="http://schemas.openxmlformats.org/officeDocument/2006/relationships/slide" Target="slide25.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16.xml"/><Relationship Id="rId5" Type="http://schemas.openxmlformats.org/officeDocument/2006/relationships/slide" Target="slide63.xml"/><Relationship Id="rId4" Type="http://schemas.openxmlformats.org/officeDocument/2006/relationships/slide" Target="slide6.xml"/></Relationships>
</file>

<file path=ppt/slides/_rels/slide51.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5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oleObject" Target="../embeddings/oleObject54.bin"/><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7.bin"/><Relationship Id="rId11" Type="http://schemas.openxmlformats.org/officeDocument/2006/relationships/slide" Target="slide37.xml"/><Relationship Id="rId5" Type="http://schemas.openxmlformats.org/officeDocument/2006/relationships/oleObject" Target="../embeddings/oleObject56.bin"/><Relationship Id="rId10" Type="http://schemas.openxmlformats.org/officeDocument/2006/relationships/slide" Target="slide25.xml"/><Relationship Id="rId4" Type="http://schemas.openxmlformats.org/officeDocument/2006/relationships/oleObject" Target="../embeddings/oleObject55.bin"/><Relationship Id="rId9" Type="http://schemas.openxmlformats.org/officeDocument/2006/relationships/slide" Target="slide16.xml"/></Relationships>
</file>

<file path=ppt/slides/_rels/slide5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slide" Target="slide37.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1.bin"/><Relationship Id="rId11" Type="http://schemas.openxmlformats.org/officeDocument/2006/relationships/slide" Target="slide25.xml"/><Relationship Id="rId5" Type="http://schemas.openxmlformats.org/officeDocument/2006/relationships/oleObject" Target="../embeddings/oleObject60.bin"/><Relationship Id="rId10" Type="http://schemas.openxmlformats.org/officeDocument/2006/relationships/slide" Target="slide16.xml"/><Relationship Id="rId4" Type="http://schemas.openxmlformats.org/officeDocument/2006/relationships/oleObject" Target="../embeddings/oleObject59.bin"/><Relationship Id="rId9" Type="http://schemas.openxmlformats.org/officeDocument/2006/relationships/slide" Target="slide63.xml"/></Relationships>
</file>

<file path=ppt/slides/_rels/slide54.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5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5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57.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oleObject" Target="../embeddings/oleObject63.bin"/><Relationship Id="rId7" Type="http://schemas.openxmlformats.org/officeDocument/2006/relationships/oleObject" Target="../embeddings/oleObject67.bin"/><Relationship Id="rId12" Type="http://schemas.openxmlformats.org/officeDocument/2006/relationships/slide" Target="slide37.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6.bin"/><Relationship Id="rId11" Type="http://schemas.openxmlformats.org/officeDocument/2006/relationships/slide" Target="slide25.xml"/><Relationship Id="rId5" Type="http://schemas.openxmlformats.org/officeDocument/2006/relationships/oleObject" Target="../embeddings/oleObject65.bin"/><Relationship Id="rId10" Type="http://schemas.openxmlformats.org/officeDocument/2006/relationships/slide" Target="slide16.xml"/><Relationship Id="rId4" Type="http://schemas.openxmlformats.org/officeDocument/2006/relationships/oleObject" Target="../embeddings/oleObject64.bin"/><Relationship Id="rId9" Type="http://schemas.openxmlformats.org/officeDocument/2006/relationships/slide" Target="slide63.xml"/></Relationships>
</file>

<file path=ppt/slides/_rels/slide58.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oleObject68.bin"/><Relationship Id="rId7"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slide" Target="slide6.xml"/><Relationship Id="rId5" Type="http://schemas.openxmlformats.org/officeDocument/2006/relationships/oleObject" Target="../embeddings/oleObject70.bin"/><Relationship Id="rId10" Type="http://schemas.openxmlformats.org/officeDocument/2006/relationships/slide" Target="slide37.xml"/><Relationship Id="rId4" Type="http://schemas.openxmlformats.org/officeDocument/2006/relationships/oleObject" Target="../embeddings/oleObject69.bin"/><Relationship Id="rId9" Type="http://schemas.openxmlformats.org/officeDocument/2006/relationships/slide" Target="slide25.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slide" Target="slide37.xml"/><Relationship Id="rId3" Type="http://schemas.openxmlformats.org/officeDocument/2006/relationships/oleObject" Target="../embeddings/oleObject71.bin"/><Relationship Id="rId7" Type="http://schemas.openxmlformats.org/officeDocument/2006/relationships/oleObject" Target="../embeddings/oleObject75.bin"/><Relationship Id="rId12" Type="http://schemas.openxmlformats.org/officeDocument/2006/relationships/slide" Target="slide25.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4.bin"/><Relationship Id="rId11" Type="http://schemas.openxmlformats.org/officeDocument/2006/relationships/slide" Target="slide16.xml"/><Relationship Id="rId5" Type="http://schemas.openxmlformats.org/officeDocument/2006/relationships/oleObject" Target="../embeddings/oleObject73.bin"/><Relationship Id="rId10" Type="http://schemas.openxmlformats.org/officeDocument/2006/relationships/slide" Target="slide63.xml"/><Relationship Id="rId4" Type="http://schemas.openxmlformats.org/officeDocument/2006/relationships/oleObject" Target="../embeddings/oleObject72.bin"/><Relationship Id="rId9"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60.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61.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77.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image" Target="../media/image107.png"/><Relationship Id="rId9" Type="http://schemas.openxmlformats.org/officeDocument/2006/relationships/slide" Target="slide37.xml"/></Relationships>
</file>

<file path=ppt/slides/_rels/slide6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109.png"/><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78.bin"/><Relationship Id="rId9" Type="http://schemas.openxmlformats.org/officeDocument/2006/relationships/slide" Target="slide37.xml"/></Relationships>
</file>

<file path=ppt/slides/_rels/slide6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6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79.bin"/><Relationship Id="rId7" Type="http://schemas.openxmlformats.org/officeDocument/2006/relationships/slide" Target="slide25.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slide" Target="slide16.xml"/><Relationship Id="rId5" Type="http://schemas.openxmlformats.org/officeDocument/2006/relationships/slide" Target="slide63.xml"/><Relationship Id="rId4" Type="http://schemas.openxmlformats.org/officeDocument/2006/relationships/slide" Target="slide6.xml"/></Relationships>
</file>

<file path=ppt/slides/_rels/slide6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oleObject" Target="../embeddings/oleObject80.bin"/><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3.bin"/><Relationship Id="rId11" Type="http://schemas.openxmlformats.org/officeDocument/2006/relationships/slide" Target="slide37.xml"/><Relationship Id="rId5" Type="http://schemas.openxmlformats.org/officeDocument/2006/relationships/oleObject" Target="../embeddings/oleObject82.bin"/><Relationship Id="rId10" Type="http://schemas.openxmlformats.org/officeDocument/2006/relationships/slide" Target="slide25.xml"/><Relationship Id="rId4" Type="http://schemas.openxmlformats.org/officeDocument/2006/relationships/oleObject" Target="../embeddings/oleObject81.bin"/><Relationship Id="rId9" Type="http://schemas.openxmlformats.org/officeDocument/2006/relationships/slide" Target="slide16.xml"/></Relationships>
</file>

<file path=ppt/slides/_rels/slide67.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oleObject84.bin"/><Relationship Id="rId7" Type="http://schemas.openxmlformats.org/officeDocument/2006/relationships/slide" Target="slide63.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slide" Target="slide6.xml"/><Relationship Id="rId5" Type="http://schemas.openxmlformats.org/officeDocument/2006/relationships/oleObject" Target="../embeddings/oleObject86.bin"/><Relationship Id="rId10" Type="http://schemas.openxmlformats.org/officeDocument/2006/relationships/slide" Target="slide37.xml"/><Relationship Id="rId4" Type="http://schemas.openxmlformats.org/officeDocument/2006/relationships/oleObject" Target="../embeddings/oleObject85.bin"/><Relationship Id="rId9" Type="http://schemas.openxmlformats.org/officeDocument/2006/relationships/slide" Target="slide25.xml"/></Relationships>
</file>

<file path=ppt/slides/_rels/slide68.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image" Target="../media/image120.png"/><Relationship Id="rId7" Type="http://schemas.openxmlformats.org/officeDocument/2006/relationships/slide" Target="slide25.xml"/><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63.xml"/><Relationship Id="rId4" Type="http://schemas.openxmlformats.org/officeDocument/2006/relationships/slide" Target="slide6.xml"/></Relationships>
</file>

<file path=ppt/slides/_rels/slide69.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87.bin"/><Relationship Id="rId7" Type="http://schemas.openxmlformats.org/officeDocument/2006/relationships/slide" Target="slide16.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slide" Target="slide63.xml"/><Relationship Id="rId5" Type="http://schemas.openxmlformats.org/officeDocument/2006/relationships/slide" Target="slide6.xml"/><Relationship Id="rId4" Type="http://schemas.openxmlformats.org/officeDocument/2006/relationships/oleObject" Target="../embeddings/oleObject88.bin"/><Relationship Id="rId9" Type="http://schemas.openxmlformats.org/officeDocument/2006/relationships/slide" Target="slide37.xml"/></Relationships>
</file>

<file path=ppt/slides/_rels/slide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_rels/slide70.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71.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image" Target="../media/image124.png"/><Relationship Id="rId7" Type="http://schemas.openxmlformats.org/officeDocument/2006/relationships/slide" Target="slide25.xml"/><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63.xml"/><Relationship Id="rId4" Type="http://schemas.openxmlformats.org/officeDocument/2006/relationships/slide" Target="slide6.xml"/></Relationships>
</file>

<file path=ppt/slides/_rels/slide7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 Target="slide6.xml"/><Relationship Id="rId7" Type="http://schemas.openxmlformats.org/officeDocument/2006/relationships/slide" Target="slide3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25.xml"/><Relationship Id="rId5" Type="http://schemas.openxmlformats.org/officeDocument/2006/relationships/slide" Target="slide16.xml"/><Relationship Id="rId4" Type="http://schemas.openxmlformats.org/officeDocument/2006/relationships/slide" Target="slide63.xml"/></Relationships>
</file>

<file path=ppt/slides/_rels/slide9.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25.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77"/>
          <p:cNvSpPr>
            <a:spLocks noGrp="1" noChangeArrowheads="1"/>
          </p:cNvSpPr>
          <p:nvPr>
            <p:ph type="ctrTitle"/>
          </p:nvPr>
        </p:nvSpPr>
        <p:spPr>
          <a:xfrm>
            <a:off x="1893888" y="2133600"/>
            <a:ext cx="7008812" cy="1470025"/>
          </a:xfrm>
        </p:spPr>
        <p:txBody>
          <a:bodyPr/>
          <a:lstStyle/>
          <a:p>
            <a:pPr algn="r" eaLnBrk="1" hangingPunct="1"/>
            <a:r>
              <a:rPr lang="zh-CN" altLang="fr-FR" sz="5400" b="0" smtClean="0">
                <a:latin typeface="Times New Roman" pitchFamily="18" charset="0"/>
                <a:ea typeface="黑体" pitchFamily="49" charset="-122"/>
              </a:rPr>
              <a:t>电力拖动自动控制系统</a:t>
            </a:r>
            <a:br>
              <a:rPr lang="zh-CN" altLang="fr-FR" sz="5400" b="0" smtClean="0">
                <a:latin typeface="Times New Roman" pitchFamily="18" charset="0"/>
                <a:ea typeface="黑体" pitchFamily="49" charset="-122"/>
              </a:rPr>
            </a:br>
            <a:r>
              <a:rPr lang="fr-FR" altLang="zh-CN" sz="5400" b="0" smtClean="0">
                <a:latin typeface="Times New Roman" pitchFamily="18" charset="0"/>
                <a:ea typeface="黑体" pitchFamily="49" charset="-122"/>
              </a:rPr>
              <a:t>—</a:t>
            </a:r>
            <a:r>
              <a:rPr lang="zh-CN" altLang="fr-FR" sz="5400" b="0" smtClean="0">
                <a:latin typeface="Times New Roman" pitchFamily="18" charset="0"/>
                <a:ea typeface="黑体" pitchFamily="49" charset="-122"/>
              </a:rPr>
              <a:t>运动控制系统</a:t>
            </a:r>
            <a:endParaRPr lang="zh-CN" altLang="en-US" sz="5400" b="0" smtClean="0">
              <a:latin typeface="Times New Roman" pitchFamily="18" charset="0"/>
              <a:ea typeface="黑体" pitchFamily="49" charset="-122"/>
            </a:endParaRPr>
          </a:p>
        </p:txBody>
      </p:sp>
      <p:sp>
        <p:nvSpPr>
          <p:cNvPr id="32771" name="Rectangle 3"/>
          <p:cNvSpPr>
            <a:spLocks noGrp="1" noChangeArrowheads="1"/>
          </p:cNvSpPr>
          <p:nvPr>
            <p:ph type="subTitle" idx="1"/>
          </p:nvPr>
        </p:nvSpPr>
        <p:spPr/>
        <p:txBody>
          <a:bodyPr/>
          <a:lstStyle/>
          <a:p>
            <a:pPr eaLnBrk="1" hangingPunct="1"/>
            <a:r>
              <a:rPr lang="zh-CN" altLang="de-DE" smtClean="0">
                <a:ea typeface="宋体" pitchFamily="2" charset="-122"/>
              </a:rPr>
              <a:t> </a:t>
            </a:r>
          </a:p>
        </p:txBody>
      </p:sp>
      <p:sp>
        <p:nvSpPr>
          <p:cNvPr id="32772" name="Text Box 5"/>
          <p:cNvSpPr txBox="1">
            <a:spLocks noChangeArrowheads="1"/>
          </p:cNvSpPr>
          <p:nvPr/>
        </p:nvSpPr>
        <p:spPr bwMode="auto">
          <a:xfrm>
            <a:off x="3184525" y="5070475"/>
            <a:ext cx="90488" cy="365125"/>
          </a:xfrm>
          <a:prstGeom prst="rect">
            <a:avLst/>
          </a:prstGeom>
          <a:noFill/>
          <a:ln w="9525">
            <a:noFill/>
            <a:miter lim="800000"/>
            <a:headEnd/>
            <a:tailEnd/>
          </a:ln>
        </p:spPr>
        <p:txBody>
          <a:bodyPr wrap="none" lIns="0" tIns="0" rIns="90000" bIns="0">
            <a:spAutoFit/>
          </a:bodyPr>
          <a:lstStyle/>
          <a:p>
            <a:pPr algn="l">
              <a:lnSpc>
                <a:spcPct val="100000"/>
              </a:lnSpc>
            </a:pPr>
            <a:endParaRPr lang="en-US" altLang="zh-CN" sz="2400" b="0">
              <a:solidFill>
                <a:schemeClr val="tx1"/>
              </a:solidFill>
              <a:latin typeface="Arial" charset="0"/>
            </a:endParaRPr>
          </a:p>
        </p:txBody>
      </p:sp>
      <p:sp>
        <p:nvSpPr>
          <p:cNvPr id="32773" name="Text Box 2079"/>
          <p:cNvSpPr txBox="1">
            <a:spLocks noChangeArrowheads="1"/>
          </p:cNvSpPr>
          <p:nvPr/>
        </p:nvSpPr>
        <p:spPr bwMode="auto">
          <a:xfrm>
            <a:off x="3775075" y="4297363"/>
            <a:ext cx="1973263" cy="750887"/>
          </a:xfrm>
          <a:prstGeom prst="rect">
            <a:avLst/>
          </a:prstGeom>
          <a:noFill/>
          <a:ln w="9525">
            <a:noFill/>
            <a:miter lim="800000"/>
            <a:headEnd/>
            <a:tailEnd/>
          </a:ln>
        </p:spPr>
        <p:txBody>
          <a:bodyPr>
            <a:spAutoFit/>
          </a:bodyPr>
          <a:lstStyle/>
          <a:p>
            <a:pPr>
              <a:spcBef>
                <a:spcPct val="50000"/>
              </a:spcBef>
            </a:pPr>
            <a:endParaRPr lang="zh-CN" altLang="en-US"/>
          </a:p>
        </p:txBody>
      </p:sp>
      <p:sp>
        <p:nvSpPr>
          <p:cNvPr id="105504" name="Text Box 2080"/>
          <p:cNvSpPr txBox="1">
            <a:spLocks noChangeArrowheads="1"/>
          </p:cNvSpPr>
          <p:nvPr/>
        </p:nvSpPr>
        <p:spPr bwMode="auto">
          <a:xfrm>
            <a:off x="3173413" y="4375150"/>
            <a:ext cx="4741862" cy="530225"/>
          </a:xfrm>
          <a:prstGeom prst="rect">
            <a:avLst/>
          </a:prstGeom>
          <a:noFill/>
          <a:ln w="9525">
            <a:noFill/>
            <a:miter lim="800000"/>
            <a:headEnd/>
            <a:tailEnd/>
          </a:ln>
          <a:effectLst/>
        </p:spPr>
        <p:txBody>
          <a:bodyPr>
            <a:spAutoFit/>
          </a:bodyPr>
          <a:lstStyle/>
          <a:p>
            <a:pPr>
              <a:spcBef>
                <a:spcPct val="50000"/>
              </a:spcBef>
              <a:defRPr/>
            </a:pPr>
            <a:r>
              <a:rPr lang="zh-CN" altLang="en-US" sz="3200">
                <a:solidFill>
                  <a:schemeClr val="tx1"/>
                </a:solidFill>
                <a:effectLst>
                  <a:outerShdw blurRad="38100" dist="38100" dir="2700000" algn="tl">
                    <a:srgbClr val="C0C0C0"/>
                  </a:outerShdw>
                </a:effectLst>
              </a:rPr>
              <a:t>电气工程学院 自动化</a:t>
            </a:r>
          </a:p>
        </p:txBody>
      </p:sp>
      <p:sp>
        <p:nvSpPr>
          <p:cNvPr id="32775" name="Text Box 2081"/>
          <p:cNvSpPr txBox="1">
            <a:spLocks noChangeArrowheads="1"/>
          </p:cNvSpPr>
          <p:nvPr/>
        </p:nvSpPr>
        <p:spPr bwMode="auto">
          <a:xfrm>
            <a:off x="4821238" y="5081588"/>
            <a:ext cx="1501775" cy="585787"/>
          </a:xfrm>
          <a:prstGeom prst="rect">
            <a:avLst/>
          </a:prstGeom>
          <a:noFill/>
          <a:ln w="9525">
            <a:noFill/>
            <a:miter lim="800000"/>
            <a:headEnd/>
            <a:tailEnd/>
          </a:ln>
        </p:spPr>
        <p:txBody>
          <a:bodyPr>
            <a:spAutoFit/>
          </a:bodyPr>
          <a:lstStyle/>
          <a:p>
            <a:pPr>
              <a:spcBef>
                <a:spcPct val="50000"/>
              </a:spcBef>
            </a:pPr>
            <a:r>
              <a:rPr lang="zh-CN" altLang="en-US" sz="3600">
                <a:solidFill>
                  <a:schemeClr val="tx1"/>
                </a:solidFill>
                <a:ea typeface="华文行楷" pitchFamily="2" charset="-122"/>
              </a:rPr>
              <a:t>杨霞</a:t>
            </a:r>
          </a:p>
        </p:txBody>
      </p:sp>
      <p:sp>
        <p:nvSpPr>
          <p:cNvPr id="32776" name="Text Box 2082"/>
          <p:cNvSpPr txBox="1">
            <a:spLocks noChangeArrowheads="1"/>
          </p:cNvSpPr>
          <p:nvPr/>
        </p:nvSpPr>
        <p:spPr bwMode="auto">
          <a:xfrm>
            <a:off x="4440238" y="5865813"/>
            <a:ext cx="2298700" cy="431800"/>
          </a:xfrm>
          <a:prstGeom prst="rect">
            <a:avLst/>
          </a:prstGeom>
          <a:noFill/>
          <a:ln w="9525">
            <a:noFill/>
            <a:miter lim="800000"/>
            <a:headEnd/>
            <a:tailEnd/>
          </a:ln>
        </p:spPr>
        <p:txBody>
          <a:bodyPr>
            <a:spAutoFit/>
          </a:bodyPr>
          <a:lstStyle/>
          <a:p>
            <a:pPr>
              <a:spcBef>
                <a:spcPct val="50000"/>
              </a:spcBef>
            </a:pPr>
            <a:r>
              <a:rPr lang="en-US" altLang="zh-CN" sz="2400" dirty="0" smtClean="0">
                <a:solidFill>
                  <a:schemeClr val="tx1"/>
                </a:solidFill>
              </a:rPr>
              <a:t>2020</a:t>
            </a:r>
            <a:r>
              <a:rPr lang="zh-CN" altLang="en-US" sz="2400" dirty="0" smtClean="0">
                <a:solidFill>
                  <a:schemeClr val="tx1"/>
                </a:solidFill>
              </a:rPr>
              <a:t>年</a:t>
            </a:r>
            <a:r>
              <a:rPr lang="en-US" altLang="zh-CN" sz="2400" smtClean="0">
                <a:solidFill>
                  <a:schemeClr val="tx1"/>
                </a:solidFill>
              </a:rPr>
              <a:t>3</a:t>
            </a:r>
            <a:r>
              <a:rPr lang="zh-CN" altLang="en-US" sz="2400" smtClean="0">
                <a:solidFill>
                  <a:schemeClr val="tx1"/>
                </a:solidFill>
              </a:rPr>
              <a:t>月</a:t>
            </a:r>
            <a:endParaRPr lang="zh-CN" altLang="en-US" sz="2400" dirty="0">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85925" y="247650"/>
            <a:ext cx="6450013" cy="701675"/>
          </a:xfrm>
        </p:spPr>
        <p:txBody>
          <a:bodyPr/>
          <a:lstStyle/>
          <a:p>
            <a:pPr eaLnBrk="1" hangingPunct="1"/>
            <a:r>
              <a:rPr lang="en-US" altLang="zh-CN" smtClean="0">
                <a:ea typeface="宋体" pitchFamily="2" charset="-122"/>
              </a:rPr>
              <a:t>9.1.2 </a:t>
            </a:r>
            <a:r>
              <a:rPr lang="zh-CN" altLang="en-US" smtClean="0">
                <a:ea typeface="宋体" pitchFamily="2" charset="-122"/>
              </a:rPr>
              <a:t>同步电动机的分类 </a:t>
            </a:r>
          </a:p>
        </p:txBody>
      </p:sp>
      <p:sp>
        <p:nvSpPr>
          <p:cNvPr id="719876" name="Rectangle 4"/>
          <p:cNvSpPr>
            <a:spLocks noChangeArrowheads="1"/>
          </p:cNvSpPr>
          <p:nvPr/>
        </p:nvSpPr>
        <p:spPr bwMode="auto">
          <a:xfrm>
            <a:off x="1689100" y="908050"/>
            <a:ext cx="7454900" cy="1589088"/>
          </a:xfrm>
          <a:prstGeom prst="rect">
            <a:avLst/>
          </a:prstGeom>
          <a:noFill/>
          <a:ln w="9525">
            <a:noFill/>
            <a:miter lim="800000"/>
            <a:headEnd/>
            <a:tailEnd/>
          </a:ln>
          <a:effectLst/>
        </p:spPr>
        <p:txBody>
          <a:bodyPr/>
          <a:lstStyle/>
          <a:p>
            <a:pPr algn="l">
              <a:lnSpc>
                <a:spcPct val="100000"/>
              </a:lnSpc>
              <a:buClr>
                <a:srgbClr val="FF9933"/>
              </a:buClr>
              <a:buFont typeface="Wingdings" pitchFamily="2" charset="2"/>
              <a:buNone/>
              <a:defRPr/>
            </a:pPr>
            <a:r>
              <a:rPr lang="zh-CN" altLang="en-US" sz="2000">
                <a:solidFill>
                  <a:srgbClr val="A50021"/>
                </a:solidFill>
                <a:effectLst>
                  <a:outerShdw blurRad="38100" dist="38100" dir="2700000" algn="tl">
                    <a:srgbClr val="C0C0C0"/>
                  </a:outerShdw>
                </a:effectLst>
                <a:latin typeface="Arial" pitchFamily="34" charset="0"/>
              </a:rPr>
              <a:t>同步电动机按励磁方式分为</a:t>
            </a:r>
            <a:r>
              <a:rPr lang="zh-CN" altLang="en-US" sz="2000">
                <a:solidFill>
                  <a:schemeClr val="tx1"/>
                </a:solidFill>
                <a:latin typeface="Arial" pitchFamily="34" charset="0"/>
              </a:rPr>
              <a:t>：</a:t>
            </a:r>
            <a:r>
              <a:rPr lang="zh-CN" altLang="en-US" sz="2000">
                <a:solidFill>
                  <a:srgbClr val="0000CC"/>
                </a:solidFill>
                <a:effectLst>
                  <a:outerShdw blurRad="38100" dist="38100" dir="2700000" algn="tl">
                    <a:srgbClr val="C0C0C0"/>
                  </a:outerShdw>
                </a:effectLst>
                <a:latin typeface="Arial" pitchFamily="34" charset="0"/>
              </a:rPr>
              <a:t>可控励磁同步电动机</a:t>
            </a:r>
            <a:r>
              <a:rPr lang="zh-CN" altLang="en-US" sz="2000">
                <a:solidFill>
                  <a:schemeClr val="tx1"/>
                </a:solidFill>
                <a:effectLst>
                  <a:outerShdw blurRad="38100" dist="38100" dir="2700000" algn="tl">
                    <a:srgbClr val="C0C0C0"/>
                  </a:outerShdw>
                </a:effectLst>
                <a:latin typeface="Arial" pitchFamily="34" charset="0"/>
              </a:rPr>
              <a:t>和</a:t>
            </a:r>
            <a:r>
              <a:rPr lang="zh-CN" altLang="en-US" sz="2000">
                <a:solidFill>
                  <a:srgbClr val="0000CC"/>
                </a:solidFill>
                <a:effectLst>
                  <a:outerShdw blurRad="38100" dist="38100" dir="2700000" algn="tl">
                    <a:srgbClr val="C0C0C0"/>
                  </a:outerShdw>
                </a:effectLst>
                <a:latin typeface="Arial" pitchFamily="34" charset="0"/>
              </a:rPr>
              <a:t>永磁同步电动机</a:t>
            </a:r>
            <a:r>
              <a:rPr lang="zh-CN" altLang="en-US" sz="2000">
                <a:solidFill>
                  <a:schemeClr val="tx1"/>
                </a:solidFill>
                <a:effectLst>
                  <a:outerShdw blurRad="38100" dist="38100" dir="2700000" algn="tl">
                    <a:srgbClr val="C0C0C0"/>
                  </a:outerShdw>
                </a:effectLst>
                <a:latin typeface="Arial" pitchFamily="34" charset="0"/>
              </a:rPr>
              <a:t>两种。</a:t>
            </a:r>
          </a:p>
          <a:p>
            <a:pPr algn="l">
              <a:lnSpc>
                <a:spcPct val="100000"/>
              </a:lnSpc>
              <a:buClr>
                <a:srgbClr val="FF9933"/>
              </a:buClr>
              <a:buFont typeface="Wingdings" pitchFamily="2" charset="2"/>
              <a:buNone/>
              <a:defRPr/>
            </a:pPr>
            <a:r>
              <a:rPr lang="zh-CN" altLang="en-US" sz="2000">
                <a:solidFill>
                  <a:srgbClr val="0000FF"/>
                </a:solidFill>
                <a:effectLst>
                  <a:outerShdw blurRad="38100" dist="38100" dir="2700000" algn="tl">
                    <a:srgbClr val="C0C0C0"/>
                  </a:outerShdw>
                </a:effectLst>
                <a:latin typeface="Arial" pitchFamily="34" charset="0"/>
              </a:rPr>
              <a:t>可控励磁同步电动机：</a:t>
            </a:r>
          </a:p>
          <a:p>
            <a:pPr algn="l">
              <a:lnSpc>
                <a:spcPct val="100000"/>
              </a:lnSpc>
              <a:buClr>
                <a:srgbClr val="FF9933"/>
              </a:buClr>
              <a:buFont typeface="Wingdings" pitchFamily="2" charset="2"/>
              <a:buNone/>
              <a:defRPr/>
            </a:pPr>
            <a:r>
              <a:rPr lang="zh-CN" altLang="en-US" sz="2000">
                <a:solidFill>
                  <a:schemeClr val="tx1"/>
                </a:solidFill>
                <a:latin typeface="Arial" pitchFamily="34" charset="0"/>
              </a:rPr>
              <a:t>在转子侧有独立的直流励磁，可以通过调节转子的直流励磁电流，改变输入功率因数，可以滞后，也可以超前。</a:t>
            </a:r>
          </a:p>
        </p:txBody>
      </p:sp>
      <p:sp>
        <p:nvSpPr>
          <p:cNvPr id="40964" name="Rectangle 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sp>
        <p:nvSpPr>
          <p:cNvPr id="719878" name="Rectangle 6"/>
          <p:cNvSpPr>
            <a:spLocks noChangeArrowheads="1"/>
          </p:cNvSpPr>
          <p:nvPr/>
        </p:nvSpPr>
        <p:spPr bwMode="auto">
          <a:xfrm>
            <a:off x="1747838" y="2460625"/>
            <a:ext cx="4751387" cy="454025"/>
          </a:xfrm>
          <a:prstGeom prst="rect">
            <a:avLst/>
          </a:prstGeom>
          <a:noFill/>
          <a:ln w="9525">
            <a:noFill/>
            <a:miter lim="800000"/>
            <a:headEnd/>
            <a:tailEnd/>
          </a:ln>
          <a:effectLst/>
        </p:spPr>
        <p:txBody>
          <a:bodyPr lIns="0" tIns="0" bIns="0" anchor="ctr"/>
          <a:lstStyle/>
          <a:p>
            <a:pPr algn="l">
              <a:defRPr/>
            </a:pPr>
            <a:r>
              <a:rPr lang="zh-CN" altLang="en-US" sz="2000">
                <a:solidFill>
                  <a:srgbClr val="0000FF"/>
                </a:solidFill>
                <a:effectLst>
                  <a:outerShdw blurRad="38100" dist="38100" dir="2700000" algn="tl">
                    <a:srgbClr val="C0C0C0"/>
                  </a:outerShdw>
                </a:effectLst>
                <a:latin typeface="Arial" pitchFamily="34" charset="0"/>
              </a:rPr>
              <a:t>永磁同步电动机：</a:t>
            </a:r>
          </a:p>
        </p:txBody>
      </p:sp>
      <p:sp>
        <p:nvSpPr>
          <p:cNvPr id="40966" name="Rectangle 7"/>
          <p:cNvSpPr>
            <a:spLocks noChangeArrowheads="1"/>
          </p:cNvSpPr>
          <p:nvPr/>
        </p:nvSpPr>
        <p:spPr bwMode="auto">
          <a:xfrm>
            <a:off x="1677988" y="2833688"/>
            <a:ext cx="7402512" cy="1549400"/>
          </a:xfrm>
          <a:prstGeom prst="rect">
            <a:avLst/>
          </a:prstGeom>
          <a:noFill/>
          <a:ln w="9525">
            <a:noFill/>
            <a:miter lim="800000"/>
            <a:headEnd/>
            <a:tailEnd/>
          </a:ln>
        </p:spPr>
        <p:txBody>
          <a:bodyPr/>
          <a:lstStyle/>
          <a:p>
            <a:pPr algn="l">
              <a:lnSpc>
                <a:spcPct val="100000"/>
              </a:lnSpc>
              <a:spcBef>
                <a:spcPct val="20000"/>
              </a:spcBef>
              <a:buClr>
                <a:srgbClr val="FF9933"/>
              </a:buClr>
              <a:buFont typeface="Wingdings" pitchFamily="2" charset="2"/>
              <a:buNone/>
            </a:pPr>
            <a:r>
              <a:rPr lang="zh-CN" altLang="en-US" sz="1900">
                <a:solidFill>
                  <a:schemeClr val="tx1"/>
                </a:solidFill>
                <a:latin typeface="Arial" charset="0"/>
              </a:rPr>
              <a:t>采用永磁材料磁极</a:t>
            </a:r>
            <a:r>
              <a:rPr lang="en-US" altLang="zh-CN" sz="1900">
                <a:solidFill>
                  <a:schemeClr val="tx1"/>
                </a:solidFill>
                <a:latin typeface="Arial" charset="0"/>
              </a:rPr>
              <a:t>(</a:t>
            </a:r>
            <a:r>
              <a:rPr lang="zh-CN" altLang="en-US" sz="1900">
                <a:solidFill>
                  <a:schemeClr val="tx1"/>
                </a:solidFill>
                <a:latin typeface="Arial" charset="0"/>
              </a:rPr>
              <a:t>无需直流励磁</a:t>
            </a:r>
            <a:r>
              <a:rPr lang="en-US" altLang="zh-CN" sz="1900">
                <a:solidFill>
                  <a:schemeClr val="tx1"/>
                </a:solidFill>
                <a:latin typeface="Arial" charset="0"/>
              </a:rPr>
              <a:t>)</a:t>
            </a:r>
            <a:r>
              <a:rPr lang="zh-CN" altLang="en-US" sz="1900">
                <a:solidFill>
                  <a:schemeClr val="tx1"/>
                </a:solidFill>
                <a:latin typeface="Arial" charset="0"/>
              </a:rPr>
              <a:t>，磁能积高，体积小、重量轻；</a:t>
            </a:r>
          </a:p>
          <a:p>
            <a:pPr algn="l">
              <a:lnSpc>
                <a:spcPct val="100000"/>
              </a:lnSpc>
              <a:spcBef>
                <a:spcPct val="20000"/>
              </a:spcBef>
              <a:buClr>
                <a:srgbClr val="FF9933"/>
              </a:buClr>
              <a:buFont typeface="Wingdings" pitchFamily="2" charset="2"/>
              <a:buNone/>
            </a:pPr>
            <a:r>
              <a:rPr lang="zh-CN" altLang="en-US" sz="1900">
                <a:solidFill>
                  <a:schemeClr val="tx1"/>
                </a:solidFill>
                <a:latin typeface="Arial" charset="0"/>
              </a:rPr>
              <a:t>转子没有铜损和铁损，没有滑环和电刷的摩擦损耗，运行效率高；</a:t>
            </a:r>
          </a:p>
          <a:p>
            <a:pPr algn="l">
              <a:lnSpc>
                <a:spcPct val="100000"/>
              </a:lnSpc>
              <a:spcBef>
                <a:spcPct val="20000"/>
              </a:spcBef>
              <a:buClr>
                <a:srgbClr val="FF9933"/>
              </a:buClr>
              <a:buFont typeface="Wingdings" pitchFamily="2" charset="2"/>
              <a:buNone/>
            </a:pPr>
            <a:r>
              <a:rPr lang="zh-CN" altLang="en-US" sz="1900">
                <a:solidFill>
                  <a:schemeClr val="tx1"/>
                </a:solidFill>
                <a:latin typeface="Arial" charset="0"/>
              </a:rPr>
              <a:t>转动惯量小</a:t>
            </a:r>
            <a:r>
              <a:rPr lang="en-US" altLang="zh-CN" sz="1900">
                <a:solidFill>
                  <a:schemeClr val="tx1"/>
                </a:solidFill>
                <a:latin typeface="Arial" charset="0"/>
              </a:rPr>
              <a:t>,</a:t>
            </a:r>
            <a:r>
              <a:rPr lang="zh-CN" altLang="en-US" sz="1900">
                <a:solidFill>
                  <a:schemeClr val="tx1"/>
                </a:solidFill>
                <a:latin typeface="Arial" charset="0"/>
              </a:rPr>
              <a:t>允许脉冲转矩大</a:t>
            </a:r>
            <a:r>
              <a:rPr lang="en-US" altLang="zh-CN" sz="1900">
                <a:solidFill>
                  <a:schemeClr val="tx1"/>
                </a:solidFill>
                <a:latin typeface="Arial" charset="0"/>
              </a:rPr>
              <a:t>,</a:t>
            </a:r>
            <a:r>
              <a:rPr lang="zh-CN" altLang="en-US" sz="1900">
                <a:solidFill>
                  <a:schemeClr val="tx1"/>
                </a:solidFill>
                <a:latin typeface="Arial" charset="0"/>
              </a:rPr>
              <a:t>可获得较高的加速度</a:t>
            </a:r>
            <a:r>
              <a:rPr lang="en-US" altLang="zh-CN" sz="1900">
                <a:solidFill>
                  <a:schemeClr val="tx1"/>
                </a:solidFill>
                <a:latin typeface="Arial" charset="0"/>
              </a:rPr>
              <a:t>,</a:t>
            </a:r>
            <a:r>
              <a:rPr lang="zh-CN" altLang="en-US" sz="1900">
                <a:solidFill>
                  <a:schemeClr val="tx1"/>
                </a:solidFill>
                <a:latin typeface="Arial" charset="0"/>
              </a:rPr>
              <a:t>动态性能好；</a:t>
            </a:r>
          </a:p>
          <a:p>
            <a:pPr algn="l">
              <a:lnSpc>
                <a:spcPct val="100000"/>
              </a:lnSpc>
              <a:spcBef>
                <a:spcPct val="20000"/>
              </a:spcBef>
              <a:buClr>
                <a:srgbClr val="FF9933"/>
              </a:buClr>
              <a:buFont typeface="Wingdings" pitchFamily="2" charset="2"/>
              <a:buNone/>
            </a:pPr>
            <a:r>
              <a:rPr lang="zh-CN" altLang="en-US" sz="1900">
                <a:solidFill>
                  <a:schemeClr val="tx1"/>
                </a:solidFill>
                <a:latin typeface="Arial" charset="0"/>
              </a:rPr>
              <a:t>结构紧凑，运行可靠。</a:t>
            </a:r>
          </a:p>
        </p:txBody>
      </p:sp>
      <p:sp>
        <p:nvSpPr>
          <p:cNvPr id="719880" name="Rectangle 8"/>
          <p:cNvSpPr>
            <a:spLocks noChangeArrowheads="1"/>
          </p:cNvSpPr>
          <p:nvPr/>
        </p:nvSpPr>
        <p:spPr bwMode="auto">
          <a:xfrm>
            <a:off x="1747838" y="4391025"/>
            <a:ext cx="4503737" cy="349250"/>
          </a:xfrm>
          <a:prstGeom prst="rect">
            <a:avLst/>
          </a:prstGeom>
          <a:noFill/>
          <a:ln w="9525">
            <a:noFill/>
            <a:miter lim="800000"/>
            <a:headEnd/>
            <a:tailEnd/>
          </a:ln>
          <a:effectLst/>
        </p:spPr>
        <p:txBody>
          <a:bodyPr lIns="0" tIns="0" bIns="0" anchor="ctr"/>
          <a:lstStyle/>
          <a:p>
            <a:pPr algn="l">
              <a:defRPr/>
            </a:pPr>
            <a:r>
              <a:rPr lang="zh-CN" altLang="en-US" sz="2000" dirty="0">
                <a:solidFill>
                  <a:srgbClr val="CC0066"/>
                </a:solidFill>
                <a:effectLst>
                  <a:outerShdw blurRad="38100" dist="38100" dir="2700000" algn="tl">
                    <a:srgbClr val="C0C0C0"/>
                  </a:outerShdw>
                </a:effectLst>
                <a:latin typeface="Arial" pitchFamily="34" charset="0"/>
              </a:rPr>
              <a:t>永磁同步电动机气隙磁场分布</a:t>
            </a:r>
          </a:p>
        </p:txBody>
      </p:sp>
      <p:sp>
        <p:nvSpPr>
          <p:cNvPr id="719881" name="Rectangle 9"/>
          <p:cNvSpPr>
            <a:spLocks noChangeArrowheads="1"/>
          </p:cNvSpPr>
          <p:nvPr/>
        </p:nvSpPr>
        <p:spPr bwMode="auto">
          <a:xfrm>
            <a:off x="1714500" y="4765675"/>
            <a:ext cx="7429500" cy="1774825"/>
          </a:xfrm>
          <a:prstGeom prst="rect">
            <a:avLst/>
          </a:prstGeom>
          <a:noFill/>
          <a:ln w="9525">
            <a:noFill/>
            <a:miter lim="800000"/>
            <a:headEnd/>
            <a:tailEnd/>
          </a:ln>
          <a:effectLst/>
        </p:spPr>
        <p:txBody>
          <a:bodyPr/>
          <a:lstStyle/>
          <a:p>
            <a:pPr algn="l">
              <a:lnSpc>
                <a:spcPct val="100000"/>
              </a:lnSpc>
              <a:spcBef>
                <a:spcPct val="25000"/>
              </a:spcBef>
              <a:buClr>
                <a:srgbClr val="FF9933"/>
              </a:buClr>
              <a:buFont typeface="Wingdings" pitchFamily="2" charset="2"/>
              <a:buBlip>
                <a:blip r:embed="rId2"/>
              </a:buBlip>
              <a:defRPr/>
            </a:pPr>
            <a:r>
              <a:rPr lang="zh-CN" altLang="en-US" sz="1900">
                <a:solidFill>
                  <a:srgbClr val="FF0000"/>
                </a:solidFill>
                <a:effectLst>
                  <a:outerShdw blurRad="38100" dist="38100" dir="2700000" algn="tl">
                    <a:srgbClr val="C0C0C0"/>
                  </a:outerShdw>
                </a:effectLst>
                <a:latin typeface="Arial" pitchFamily="34" charset="0"/>
              </a:rPr>
              <a:t> 正弦波永磁同步电动机</a:t>
            </a:r>
            <a:r>
              <a:rPr lang="en-US" altLang="zh-CN" sz="1900">
                <a:solidFill>
                  <a:schemeClr val="tx1"/>
                </a:solidFill>
                <a:latin typeface="Arial" pitchFamily="34" charset="0"/>
              </a:rPr>
              <a:t>——</a:t>
            </a:r>
            <a:r>
              <a:rPr lang="zh-CN" altLang="en-US" sz="1900">
                <a:solidFill>
                  <a:schemeClr val="tx1"/>
                </a:solidFill>
                <a:latin typeface="Arial" pitchFamily="34" charset="0"/>
              </a:rPr>
              <a:t>磁极采用永磁材料，输入三相正弦波电流时，气隙磁场为正弦分布，称作正弦波永磁同步电动机，或简称永磁同步电动机缩写为</a:t>
            </a:r>
            <a:r>
              <a:rPr lang="en-US" altLang="zh-CN" sz="1900">
                <a:solidFill>
                  <a:srgbClr val="FF0000"/>
                </a:solidFill>
                <a:effectLst>
                  <a:outerShdw blurRad="38100" dist="38100" dir="2700000" algn="tl">
                    <a:srgbClr val="C0C0C0"/>
                  </a:outerShdw>
                </a:effectLst>
                <a:latin typeface="Arial" pitchFamily="34" charset="0"/>
              </a:rPr>
              <a:t>PMSM</a:t>
            </a:r>
            <a:r>
              <a:rPr lang="zh-CN" altLang="en-US" sz="1900">
                <a:solidFill>
                  <a:schemeClr val="tx1"/>
                </a:solidFill>
                <a:latin typeface="Arial" pitchFamily="34" charset="0"/>
              </a:rPr>
              <a:t>。</a:t>
            </a:r>
          </a:p>
          <a:p>
            <a:pPr algn="l">
              <a:lnSpc>
                <a:spcPct val="100000"/>
              </a:lnSpc>
              <a:spcBef>
                <a:spcPct val="25000"/>
              </a:spcBef>
              <a:buClr>
                <a:srgbClr val="FF9933"/>
              </a:buClr>
              <a:buFont typeface="Wingdings" pitchFamily="2" charset="2"/>
              <a:buBlip>
                <a:blip r:embed="rId2"/>
              </a:buBlip>
              <a:defRPr/>
            </a:pPr>
            <a:r>
              <a:rPr lang="zh-CN" altLang="en-US" sz="1900">
                <a:solidFill>
                  <a:schemeClr val="tx1"/>
                </a:solidFill>
                <a:latin typeface="Arial" pitchFamily="34" charset="0"/>
              </a:rPr>
              <a:t> </a:t>
            </a:r>
            <a:r>
              <a:rPr lang="zh-CN" altLang="en-US" sz="1900">
                <a:solidFill>
                  <a:srgbClr val="FF0000"/>
                </a:solidFill>
                <a:effectLst>
                  <a:outerShdw blurRad="38100" dist="38100" dir="2700000" algn="tl">
                    <a:srgbClr val="C0C0C0"/>
                  </a:outerShdw>
                </a:effectLst>
                <a:latin typeface="Arial" pitchFamily="34" charset="0"/>
              </a:rPr>
              <a:t>梯形波永磁同步电动机</a:t>
            </a:r>
            <a:r>
              <a:rPr lang="en-US" altLang="zh-CN" sz="1900">
                <a:solidFill>
                  <a:schemeClr val="tx1"/>
                </a:solidFill>
                <a:latin typeface="Arial" pitchFamily="34" charset="0"/>
              </a:rPr>
              <a:t>——</a:t>
            </a:r>
            <a:r>
              <a:rPr lang="zh-CN" altLang="en-US" sz="1900">
                <a:solidFill>
                  <a:schemeClr val="tx1"/>
                </a:solidFill>
                <a:latin typeface="Arial" pitchFamily="34" charset="0"/>
              </a:rPr>
              <a:t>气隙磁场呈梯形波分布，性能更接近于直流电动机。梯形波永磁同步电动机构成的自控变频同步电动机又称作</a:t>
            </a:r>
            <a:r>
              <a:rPr lang="zh-CN" altLang="en-US" sz="1900">
                <a:solidFill>
                  <a:srgbClr val="FF0000"/>
                </a:solidFill>
                <a:effectLst>
                  <a:outerShdw blurRad="38100" dist="38100" dir="2700000" algn="tl">
                    <a:srgbClr val="C0C0C0"/>
                  </a:outerShdw>
                </a:effectLst>
                <a:latin typeface="Arial" pitchFamily="34" charset="0"/>
              </a:rPr>
              <a:t>无刷直流电动机</a:t>
            </a:r>
            <a:r>
              <a:rPr lang="zh-CN" altLang="en-US" sz="1900">
                <a:solidFill>
                  <a:schemeClr val="tx1"/>
                </a:solidFill>
                <a:latin typeface="Arial" pitchFamily="34" charset="0"/>
              </a:rPr>
              <a:t>，缩写为</a:t>
            </a:r>
            <a:r>
              <a:rPr lang="en-US" altLang="zh-CN" sz="1900">
                <a:solidFill>
                  <a:srgbClr val="FF0000"/>
                </a:solidFill>
                <a:effectLst>
                  <a:outerShdw blurRad="38100" dist="38100" dir="2700000" algn="tl">
                    <a:srgbClr val="C0C0C0"/>
                  </a:outerShdw>
                </a:effectLst>
                <a:latin typeface="Arial" pitchFamily="34" charset="0"/>
              </a:rPr>
              <a:t>BLDM</a:t>
            </a:r>
            <a:r>
              <a:rPr lang="zh-CN" altLang="en-US" sz="1900">
                <a:solidFill>
                  <a:schemeClr val="tx1"/>
                </a:solidFill>
                <a:latin typeface="Arial" pitchFamily="34" charset="0"/>
              </a:rPr>
              <a:t>。</a:t>
            </a:r>
          </a:p>
        </p:txBody>
      </p:sp>
      <p:sp>
        <p:nvSpPr>
          <p:cNvPr id="40969"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40970"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40971"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40972"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40973"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p:txBody>
          <a:bodyPr/>
          <a:lstStyle/>
          <a:p>
            <a:pPr eaLnBrk="1" hangingPunct="1"/>
            <a:r>
              <a:rPr lang="en-US" altLang="zh-CN" smtClean="0">
                <a:ea typeface="宋体" pitchFamily="2" charset="-122"/>
              </a:rPr>
              <a:t>9.1.3 </a:t>
            </a:r>
            <a:r>
              <a:rPr lang="zh-CN" altLang="en-US" smtClean="0">
                <a:ea typeface="宋体" pitchFamily="2" charset="-122"/>
              </a:rPr>
              <a:t>同步电动机的矩角特性</a:t>
            </a:r>
          </a:p>
        </p:txBody>
      </p:sp>
      <p:sp>
        <p:nvSpPr>
          <p:cNvPr id="722948" name="Rectangle 4"/>
          <p:cNvSpPr>
            <a:spLocks noChangeArrowheads="1"/>
          </p:cNvSpPr>
          <p:nvPr/>
        </p:nvSpPr>
        <p:spPr bwMode="auto">
          <a:xfrm>
            <a:off x="1689100" y="936625"/>
            <a:ext cx="7454900" cy="506413"/>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dirty="0">
                <a:solidFill>
                  <a:schemeClr val="tx1"/>
                </a:solidFill>
                <a:latin typeface="Arial" pitchFamily="34" charset="0"/>
              </a:rPr>
              <a:t>在忽略定子电阻时，同步电动机从定子侧输入的</a:t>
            </a:r>
            <a:r>
              <a:rPr lang="zh-CN" altLang="en-US" sz="2000" dirty="0">
                <a:solidFill>
                  <a:schemeClr val="tx1"/>
                </a:solidFill>
                <a:effectLst>
                  <a:outerShdw blurRad="38100" dist="38100" dir="2700000" algn="tl">
                    <a:srgbClr val="C0C0C0"/>
                  </a:outerShdw>
                </a:effectLst>
                <a:latin typeface="Arial" pitchFamily="34" charset="0"/>
              </a:rPr>
              <a:t>电磁功率</a:t>
            </a:r>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9"/>
          <p:cNvGraphicFramePr>
            <a:graphicFrameLocks noChangeAspect="1"/>
          </p:cNvGraphicFramePr>
          <p:nvPr/>
        </p:nvGraphicFramePr>
        <p:xfrm>
          <a:off x="1946275" y="1793875"/>
          <a:ext cx="5440363" cy="973138"/>
        </p:xfrm>
        <a:graphic>
          <a:graphicData uri="http://schemas.openxmlformats.org/presentationml/2006/ole">
            <p:oleObj spid="_x0000_s2050" name="Equation" r:id="rId3" imgW="2451100" imgH="457200" progId="">
              <p:embed/>
            </p:oleObj>
          </a:graphicData>
        </a:graphic>
      </p:graphicFrame>
      <p:sp>
        <p:nvSpPr>
          <p:cNvPr id="2058" name="Rectangle 10"/>
          <p:cNvSpPr>
            <a:spLocks noChangeArrowheads="1"/>
          </p:cNvSpPr>
          <p:nvPr/>
        </p:nvSpPr>
        <p:spPr bwMode="auto">
          <a:xfrm>
            <a:off x="6615113" y="4710418"/>
            <a:ext cx="2470150" cy="601662"/>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dirty="0">
                <a:solidFill>
                  <a:schemeClr val="tx1"/>
                </a:solidFill>
                <a:latin typeface="Arial" charset="0"/>
              </a:rPr>
              <a:t>图</a:t>
            </a:r>
            <a:r>
              <a:rPr lang="en-US" altLang="zh-CN" sz="1600" dirty="0">
                <a:solidFill>
                  <a:schemeClr val="tx1"/>
                </a:solidFill>
                <a:latin typeface="Arial" charset="0"/>
              </a:rPr>
              <a:t>9-1  </a:t>
            </a:r>
            <a:r>
              <a:rPr lang="zh-CN" altLang="en-US" sz="1600" dirty="0">
                <a:solidFill>
                  <a:schemeClr val="tx1"/>
                </a:solidFill>
                <a:latin typeface="Arial" charset="0"/>
              </a:rPr>
              <a:t>凸极同步电动机</a:t>
            </a:r>
          </a:p>
          <a:p>
            <a:pPr>
              <a:lnSpc>
                <a:spcPct val="100000"/>
              </a:lnSpc>
              <a:buClr>
                <a:srgbClr val="FF9933"/>
              </a:buClr>
              <a:buFont typeface="Wingdings" pitchFamily="2" charset="2"/>
              <a:buNone/>
            </a:pPr>
            <a:r>
              <a:rPr lang="zh-CN" altLang="en-US" sz="1600" dirty="0">
                <a:solidFill>
                  <a:schemeClr val="tx1"/>
                </a:solidFill>
                <a:latin typeface="Arial" charset="0"/>
              </a:rPr>
              <a:t>稳定运行相量图</a:t>
            </a:r>
          </a:p>
        </p:txBody>
      </p:sp>
      <p:pic>
        <p:nvPicPr>
          <p:cNvPr id="2059" name="Picture 11" descr="0801"/>
          <p:cNvPicPr>
            <a:picLocks noChangeAspect="1" noChangeArrowheads="1"/>
          </p:cNvPicPr>
          <p:nvPr/>
        </p:nvPicPr>
        <p:blipFill>
          <a:blip r:embed="rId4" cstate="print"/>
          <a:srcRect/>
          <a:stretch>
            <a:fillRect/>
          </a:stretch>
        </p:blipFill>
        <p:spPr bwMode="auto">
          <a:xfrm>
            <a:off x="7415198" y="1727509"/>
            <a:ext cx="1571768" cy="2976563"/>
          </a:xfrm>
          <a:prstGeom prst="rect">
            <a:avLst/>
          </a:prstGeom>
          <a:noFill/>
          <a:ln w="9525">
            <a:noFill/>
            <a:miter lim="800000"/>
            <a:headEnd/>
            <a:tailEnd/>
          </a:ln>
        </p:spPr>
      </p:pic>
      <p:graphicFrame>
        <p:nvGraphicFramePr>
          <p:cNvPr id="2051" name="Object 12"/>
          <p:cNvGraphicFramePr>
            <a:graphicFrameLocks noChangeAspect="1"/>
          </p:cNvGraphicFramePr>
          <p:nvPr/>
        </p:nvGraphicFramePr>
        <p:xfrm>
          <a:off x="1938338" y="3827463"/>
          <a:ext cx="1677987" cy="817562"/>
        </p:xfrm>
        <a:graphic>
          <a:graphicData uri="http://schemas.openxmlformats.org/presentationml/2006/ole">
            <p:oleObj spid="_x0000_s2051" name="Equation" r:id="rId5" imgW="1295400" imgH="939800" progId="">
              <p:embed/>
            </p:oleObj>
          </a:graphicData>
        </a:graphic>
      </p:graphicFrame>
      <p:graphicFrame>
        <p:nvGraphicFramePr>
          <p:cNvPr id="2052" name="Object 19"/>
          <p:cNvGraphicFramePr>
            <a:graphicFrameLocks noChangeAspect="1"/>
          </p:cNvGraphicFramePr>
          <p:nvPr>
            <p:ph idx="1"/>
          </p:nvPr>
        </p:nvGraphicFramePr>
        <p:xfrm>
          <a:off x="2001838" y="2659063"/>
          <a:ext cx="4241800" cy="1031875"/>
        </p:xfrm>
        <a:graphic>
          <a:graphicData uri="http://schemas.openxmlformats.org/presentationml/2006/ole">
            <p:oleObj spid="_x0000_s2052" name="Equation" r:id="rId6" imgW="2832100" imgH="1917700" progId="">
              <p:embed/>
            </p:oleObj>
          </a:graphicData>
        </a:graphic>
      </p:graphicFrame>
      <p:graphicFrame>
        <p:nvGraphicFramePr>
          <p:cNvPr id="2053" name="Object 23"/>
          <p:cNvGraphicFramePr>
            <a:graphicFrameLocks noChangeAspect="1"/>
          </p:cNvGraphicFramePr>
          <p:nvPr/>
        </p:nvGraphicFramePr>
        <p:xfrm>
          <a:off x="3984625" y="3821113"/>
          <a:ext cx="2632075" cy="882650"/>
        </p:xfrm>
        <a:graphic>
          <a:graphicData uri="http://schemas.openxmlformats.org/presentationml/2006/ole">
            <p:oleObj spid="_x0000_s2053" name="Equation" r:id="rId7" imgW="1295400" imgH="939800" progId="">
              <p:embed/>
            </p:oleObj>
          </a:graphicData>
        </a:graphic>
      </p:graphicFrame>
      <p:sp>
        <p:nvSpPr>
          <p:cNvPr id="722971" name="Rectangle 27"/>
          <p:cNvSpPr>
            <a:spLocks noChangeArrowheads="1"/>
          </p:cNvSpPr>
          <p:nvPr/>
        </p:nvSpPr>
        <p:spPr bwMode="auto">
          <a:xfrm>
            <a:off x="1693863" y="4762500"/>
            <a:ext cx="2447925" cy="401638"/>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rgbClr val="FF0000"/>
                </a:solidFill>
                <a:effectLst>
                  <a:outerShdw blurRad="38100" dist="38100" dir="2700000" algn="tl">
                    <a:srgbClr val="C0C0C0"/>
                  </a:outerShdw>
                </a:effectLst>
                <a:latin typeface="Arial" pitchFamily="34" charset="0"/>
              </a:rPr>
              <a:t>电磁转矩 </a:t>
            </a:r>
          </a:p>
        </p:txBody>
      </p:sp>
      <p:graphicFrame>
        <p:nvGraphicFramePr>
          <p:cNvPr id="2054" name="Object 28"/>
          <p:cNvGraphicFramePr>
            <a:graphicFrameLocks noChangeAspect="1"/>
          </p:cNvGraphicFramePr>
          <p:nvPr/>
        </p:nvGraphicFramePr>
        <p:xfrm>
          <a:off x="1789113" y="5108575"/>
          <a:ext cx="4576762" cy="850900"/>
        </p:xfrm>
        <a:graphic>
          <a:graphicData uri="http://schemas.openxmlformats.org/presentationml/2006/ole">
            <p:oleObj spid="_x0000_s2054" name="Equation" r:id="rId8" imgW="2374900" imgH="482600" progId="">
              <p:embed/>
            </p:oleObj>
          </a:graphicData>
        </a:graphic>
      </p:graphicFrame>
      <p:sp>
        <p:nvSpPr>
          <p:cNvPr id="722973" name="Rectangle 29"/>
          <p:cNvSpPr>
            <a:spLocks noChangeArrowheads="1"/>
          </p:cNvSpPr>
          <p:nvPr/>
        </p:nvSpPr>
        <p:spPr bwMode="auto">
          <a:xfrm>
            <a:off x="1716088" y="5973763"/>
            <a:ext cx="6496050" cy="711200"/>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chemeClr val="tx1"/>
                </a:solidFill>
                <a:latin typeface="Arial" pitchFamily="34" charset="0"/>
              </a:rPr>
              <a:t>第</a:t>
            </a:r>
            <a:r>
              <a:rPr lang="en-US" altLang="zh-CN" sz="2000">
                <a:solidFill>
                  <a:schemeClr val="tx1"/>
                </a:solidFill>
                <a:latin typeface="Arial" pitchFamily="34" charset="0"/>
              </a:rPr>
              <a:t>1</a:t>
            </a:r>
            <a:r>
              <a:rPr lang="zh-CN" altLang="en-US" sz="2000">
                <a:solidFill>
                  <a:schemeClr val="tx1"/>
                </a:solidFill>
                <a:latin typeface="Arial" pitchFamily="34" charset="0"/>
              </a:rPr>
              <a:t>部分由转子磁动势产生，是同步电动机的</a:t>
            </a:r>
            <a:r>
              <a:rPr lang="zh-CN" altLang="en-US" sz="2000">
                <a:solidFill>
                  <a:srgbClr val="FF0000"/>
                </a:solidFill>
                <a:effectLst>
                  <a:outerShdw blurRad="38100" dist="38100" dir="2700000" algn="tl">
                    <a:srgbClr val="C0C0C0"/>
                  </a:outerShdw>
                </a:effectLst>
                <a:latin typeface="Arial" pitchFamily="34" charset="0"/>
              </a:rPr>
              <a:t>主转矩</a:t>
            </a:r>
            <a:r>
              <a:rPr lang="zh-CN" altLang="en-US" sz="2000">
                <a:solidFill>
                  <a:schemeClr val="tx1"/>
                </a:solidFill>
                <a:latin typeface="Arial" pitchFamily="34" charset="0"/>
              </a:rPr>
              <a:t>；</a:t>
            </a:r>
          </a:p>
          <a:p>
            <a:pPr algn="just">
              <a:lnSpc>
                <a:spcPct val="100000"/>
              </a:lnSpc>
              <a:buClr>
                <a:srgbClr val="FF9933"/>
              </a:buClr>
              <a:buFont typeface="Wingdings" pitchFamily="2" charset="2"/>
              <a:buNone/>
              <a:defRPr/>
            </a:pPr>
            <a:r>
              <a:rPr lang="zh-CN" altLang="en-US" sz="2000">
                <a:solidFill>
                  <a:schemeClr val="tx1"/>
                </a:solidFill>
                <a:latin typeface="Arial" pitchFamily="34" charset="0"/>
              </a:rPr>
              <a:t>第</a:t>
            </a:r>
            <a:r>
              <a:rPr lang="en-US" altLang="zh-CN" sz="2000">
                <a:solidFill>
                  <a:schemeClr val="tx1"/>
                </a:solidFill>
                <a:latin typeface="Arial" pitchFamily="34" charset="0"/>
              </a:rPr>
              <a:t>2</a:t>
            </a:r>
            <a:r>
              <a:rPr lang="zh-CN" altLang="en-US" sz="2000">
                <a:solidFill>
                  <a:schemeClr val="tx1"/>
                </a:solidFill>
                <a:latin typeface="Arial" pitchFamily="34" charset="0"/>
              </a:rPr>
              <a:t>部分由于磁路不对称产生，称作</a:t>
            </a:r>
            <a:r>
              <a:rPr lang="zh-CN" altLang="en-US" sz="2000">
                <a:solidFill>
                  <a:srgbClr val="FF0000"/>
                </a:solidFill>
                <a:effectLst>
                  <a:outerShdw blurRad="38100" dist="38100" dir="2700000" algn="tl">
                    <a:srgbClr val="C0C0C0"/>
                  </a:outerShdw>
                </a:effectLst>
                <a:latin typeface="Arial" pitchFamily="34" charset="0"/>
              </a:rPr>
              <a:t>磁阻反应转矩</a:t>
            </a:r>
            <a:r>
              <a:rPr lang="zh-CN" altLang="en-US" sz="2000">
                <a:solidFill>
                  <a:schemeClr val="tx1"/>
                </a:solidFill>
                <a:latin typeface="Arial" pitchFamily="34" charset="0"/>
              </a:rPr>
              <a:t>。</a:t>
            </a:r>
          </a:p>
        </p:txBody>
      </p:sp>
      <p:sp>
        <p:nvSpPr>
          <p:cNvPr id="722974" name="Rectangle 30"/>
          <p:cNvSpPr>
            <a:spLocks noChangeArrowheads="1"/>
          </p:cNvSpPr>
          <p:nvPr/>
        </p:nvSpPr>
        <p:spPr bwMode="auto">
          <a:xfrm>
            <a:off x="1722438" y="1393825"/>
            <a:ext cx="1200150" cy="366713"/>
          </a:xfrm>
          <a:prstGeom prst="rect">
            <a:avLst/>
          </a:prstGeom>
          <a:noFill/>
          <a:ln w="9525">
            <a:noFill/>
            <a:miter lim="800000"/>
            <a:headEnd/>
            <a:tailEnd/>
          </a:ln>
          <a:effectLst/>
        </p:spPr>
        <p:txBody>
          <a:bodyPr wrap="none">
            <a:spAutoFit/>
          </a:bodyPr>
          <a:lstStyle/>
          <a:p>
            <a:pPr>
              <a:defRPr/>
            </a:pPr>
            <a:r>
              <a:rPr lang="zh-CN" altLang="en-US" sz="2000">
                <a:solidFill>
                  <a:srgbClr val="FF0000"/>
                </a:solidFill>
                <a:effectLst>
                  <a:outerShdw blurRad="38100" dist="38100" dir="2700000" algn="tl">
                    <a:srgbClr val="C0C0C0"/>
                  </a:outerShdw>
                </a:effectLst>
              </a:rPr>
              <a:t>电磁功率</a:t>
            </a:r>
          </a:p>
        </p:txBody>
      </p:sp>
      <p:sp>
        <p:nvSpPr>
          <p:cNvPr id="2063"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9" action="ppaction://hlinksldjump"/>
              </a:rPr>
              <a:t>9.1 </a:t>
            </a:r>
            <a:r>
              <a:rPr lang="zh-CN" altLang="en-US" sz="1800">
                <a:solidFill>
                  <a:srgbClr val="0000CC"/>
                </a:solidFill>
                <a:latin typeface="Arial" charset="0"/>
                <a:hlinkClick r:id="rId9" action="ppaction://hlinksldjump"/>
              </a:rPr>
              <a:t>同步电动机的稳态模型与调速方法</a:t>
            </a:r>
            <a:endParaRPr lang="zh-CN" altLang="en-US" sz="1800">
              <a:solidFill>
                <a:srgbClr val="0000CC"/>
              </a:solidFill>
              <a:latin typeface="Arial" charset="0"/>
            </a:endParaRPr>
          </a:p>
        </p:txBody>
      </p:sp>
      <p:sp>
        <p:nvSpPr>
          <p:cNvPr id="206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10" action="ppaction://hlinksldjump"/>
              </a:rPr>
              <a:t>9.5 </a:t>
            </a:r>
            <a:r>
              <a:rPr lang="zh-CN" altLang="en-US" sz="2000">
                <a:solidFill>
                  <a:schemeClr val="tx1"/>
                </a:solidFill>
                <a:latin typeface="Arial" charset="0"/>
                <a:hlinkClick r:id="rId10" action="ppaction://hlinksldjump"/>
              </a:rPr>
              <a:t>同步电动机直接转矩控制系统</a:t>
            </a:r>
            <a:endParaRPr lang="zh-CN" altLang="en-US" sz="2000">
              <a:solidFill>
                <a:schemeClr val="tx1"/>
              </a:solidFill>
              <a:latin typeface="Arial" charset="0"/>
            </a:endParaRPr>
          </a:p>
        </p:txBody>
      </p:sp>
      <p:sp>
        <p:nvSpPr>
          <p:cNvPr id="2065"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9.2 </a:t>
            </a:r>
            <a:r>
              <a:rPr lang="zh-CN" altLang="en-US" sz="1800">
                <a:solidFill>
                  <a:schemeClr val="tx1"/>
                </a:solidFill>
                <a:latin typeface="Arial" charset="0"/>
                <a:hlinkClick r:id="rId11" action="ppaction://hlinksldjump"/>
              </a:rPr>
              <a:t>他控变频同步电动机调速系统</a:t>
            </a:r>
            <a:endParaRPr lang="zh-CN" altLang="en-US" sz="1800">
              <a:solidFill>
                <a:schemeClr val="tx1"/>
              </a:solidFill>
              <a:latin typeface="Arial" charset="0"/>
            </a:endParaRPr>
          </a:p>
        </p:txBody>
      </p:sp>
      <p:sp>
        <p:nvSpPr>
          <p:cNvPr id="2066"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2" action="ppaction://hlinksldjump"/>
              </a:rPr>
              <a:t>9.3 </a:t>
            </a:r>
            <a:r>
              <a:rPr lang="zh-CN" altLang="en-US" sz="1800">
                <a:solidFill>
                  <a:schemeClr val="tx1"/>
                </a:solidFill>
                <a:latin typeface="Arial" charset="0"/>
                <a:hlinkClick r:id="rId12" action="ppaction://hlinksldjump"/>
              </a:rPr>
              <a:t>自控变频同步电动机调速系统</a:t>
            </a:r>
            <a:endParaRPr lang="zh-CN" altLang="en-US" sz="1800">
              <a:solidFill>
                <a:schemeClr val="tx1"/>
              </a:solidFill>
              <a:latin typeface="Arial" charset="0"/>
            </a:endParaRPr>
          </a:p>
        </p:txBody>
      </p:sp>
      <p:sp>
        <p:nvSpPr>
          <p:cNvPr id="2067"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3" action="ppaction://hlinksldjump"/>
              </a:rPr>
              <a:t>9.4 </a:t>
            </a:r>
            <a:r>
              <a:rPr lang="zh-CN" altLang="en-US" sz="1800">
                <a:solidFill>
                  <a:schemeClr val="tx1"/>
                </a:solidFill>
                <a:latin typeface="Arial" charset="0"/>
                <a:hlinkClick r:id="rId13" action="ppaction://hlinksldjump"/>
              </a:rPr>
              <a:t>同步电动机矢量控制系统</a:t>
            </a:r>
            <a:endParaRPr lang="zh-CN" altLang="en-US" sz="1800">
              <a:solidFill>
                <a:schemeClr val="tx1"/>
              </a:solidFill>
              <a:latin typeface="Arial" charset="0"/>
            </a:endParaRPr>
          </a:p>
        </p:txBody>
      </p:sp>
      <p:sp>
        <p:nvSpPr>
          <p:cNvPr id="20" name="TextBox 19"/>
          <p:cNvSpPr txBox="1"/>
          <p:nvPr/>
        </p:nvSpPr>
        <p:spPr>
          <a:xfrm>
            <a:off x="6890327" y="5486400"/>
            <a:ext cx="1810328" cy="397032"/>
          </a:xfrm>
          <a:prstGeom prst="rect">
            <a:avLst/>
          </a:prstGeom>
          <a:noFill/>
        </p:spPr>
        <p:txBody>
          <a:bodyPr wrap="square" rtlCol="0">
            <a:spAutoFit/>
          </a:bodyPr>
          <a:lstStyle/>
          <a:p>
            <a:pPr algn="l"/>
            <a:r>
              <a:rPr lang="zh-CN" altLang="en-US" sz="11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其中</a:t>
            </a:r>
            <a:r>
              <a:rPr lang="zh-CN" altLang="en-US" sz="11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1100"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a:t>
            </a:r>
            <a:r>
              <a:rPr lang="en-US" altLang="zh-CN" sz="1100" i="1" baseline="-25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e</a:t>
            </a:r>
            <a:r>
              <a:rPr lang="zh-CN" altLang="en-US" sz="11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1100"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CN" sz="1100" i="1" baseline="-25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zh-CN" altLang="en-US" sz="11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由</a:t>
            </a:r>
            <a:r>
              <a:rPr lang="el-GR" altLang="zh-CN" sz="1100"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θ</a:t>
            </a:r>
            <a:r>
              <a:rPr lang="zh-CN" altLang="en-US" sz="11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确定，故称</a:t>
            </a:r>
            <a:r>
              <a:rPr lang="el-GR" altLang="zh-CN" sz="1100"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θ</a:t>
            </a:r>
            <a:r>
              <a:rPr lang="zh-CN" altLang="en-US" sz="11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为功率角或转矩角</a:t>
            </a:r>
            <a:endParaRPr lang="zh-CN" altLang="en-US" sz="11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
          <p:cNvSpPr>
            <a:spLocks noChangeArrowheads="1"/>
          </p:cNvSpPr>
          <p:nvPr/>
        </p:nvSpPr>
        <p:spPr bwMode="auto">
          <a:xfrm>
            <a:off x="1814513" y="2517775"/>
            <a:ext cx="4117975" cy="322263"/>
          </a:xfrm>
          <a:prstGeom prst="rect">
            <a:avLst/>
          </a:prstGeom>
          <a:noFill/>
          <a:ln w="9525">
            <a:noFill/>
            <a:miter lim="800000"/>
            <a:headEnd/>
            <a:tailEnd/>
          </a:ln>
        </p:spPr>
        <p:txBody>
          <a:bodyPr/>
          <a:lstStyle/>
          <a:p>
            <a:pPr algn="l">
              <a:lnSpc>
                <a:spcPct val="100000"/>
              </a:lnSpc>
              <a:buClr>
                <a:srgbClr val="FF9933"/>
              </a:buClr>
              <a:buFont typeface="Wingdings" pitchFamily="2" charset="2"/>
              <a:buNone/>
            </a:pPr>
            <a:r>
              <a:rPr lang="zh-CN" altLang="en-US" sz="2000">
                <a:solidFill>
                  <a:schemeClr val="tx1"/>
                </a:solidFill>
                <a:latin typeface="Arial" charset="0"/>
              </a:rPr>
              <a:t>图</a:t>
            </a:r>
            <a:r>
              <a:rPr lang="en-US" altLang="zh-CN" sz="2000">
                <a:solidFill>
                  <a:schemeClr val="tx1"/>
                </a:solidFill>
                <a:latin typeface="Arial" charset="0"/>
              </a:rPr>
              <a:t>9-2  </a:t>
            </a:r>
            <a:r>
              <a:rPr lang="zh-CN" altLang="en-US" sz="2000">
                <a:solidFill>
                  <a:schemeClr val="tx1"/>
                </a:solidFill>
                <a:latin typeface="Arial" charset="0"/>
              </a:rPr>
              <a:t>凸极同步电动机的矩角特性</a:t>
            </a:r>
          </a:p>
        </p:txBody>
      </p:sp>
      <p:sp>
        <p:nvSpPr>
          <p:cNvPr id="308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3081" name="Picture 8" descr="0802"/>
          <p:cNvPicPr>
            <a:picLocks noChangeAspect="1" noChangeArrowheads="1"/>
          </p:cNvPicPr>
          <p:nvPr/>
        </p:nvPicPr>
        <p:blipFill>
          <a:blip r:embed="rId3" cstate="print"/>
          <a:srcRect/>
          <a:stretch>
            <a:fillRect/>
          </a:stretch>
        </p:blipFill>
        <p:spPr bwMode="auto">
          <a:xfrm>
            <a:off x="1719263" y="180975"/>
            <a:ext cx="4237037" cy="2370138"/>
          </a:xfrm>
          <a:prstGeom prst="rect">
            <a:avLst/>
          </a:prstGeom>
          <a:noFill/>
          <a:ln w="9525">
            <a:noFill/>
            <a:miter lim="800000"/>
            <a:headEnd/>
            <a:tailEnd/>
          </a:ln>
        </p:spPr>
      </p:pic>
      <p:sp>
        <p:nvSpPr>
          <p:cNvPr id="3082" name="Rectangle 10"/>
          <p:cNvSpPr>
            <a:spLocks noChangeArrowheads="1"/>
          </p:cNvSpPr>
          <p:nvPr/>
        </p:nvSpPr>
        <p:spPr bwMode="auto">
          <a:xfrm>
            <a:off x="5873750" y="1157288"/>
            <a:ext cx="2173288" cy="4413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隐极同步电动机 </a:t>
            </a:r>
          </a:p>
        </p:txBody>
      </p:sp>
      <p:sp>
        <p:nvSpPr>
          <p:cNvPr id="3083" name="Rectangle 11"/>
          <p:cNvSpPr>
            <a:spLocks noChangeArrowheads="1"/>
          </p:cNvSpPr>
          <p:nvPr/>
        </p:nvSpPr>
        <p:spPr bwMode="auto">
          <a:xfrm>
            <a:off x="5865813" y="1771650"/>
            <a:ext cx="1936750" cy="13398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电磁功率</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电磁转矩 </a:t>
            </a:r>
          </a:p>
        </p:txBody>
      </p:sp>
      <p:graphicFrame>
        <p:nvGraphicFramePr>
          <p:cNvPr id="3074" name="Object 12"/>
          <p:cNvGraphicFramePr>
            <a:graphicFrameLocks noChangeAspect="1"/>
          </p:cNvGraphicFramePr>
          <p:nvPr/>
        </p:nvGraphicFramePr>
        <p:xfrm>
          <a:off x="7810500" y="1050925"/>
          <a:ext cx="1223963" cy="623888"/>
        </p:xfrm>
        <a:graphic>
          <a:graphicData uri="http://schemas.openxmlformats.org/presentationml/2006/ole">
            <p:oleObj spid="_x0000_s3074" name="Equation" r:id="rId4" imgW="469696" imgH="241195" progId="">
              <p:embed/>
            </p:oleObj>
          </a:graphicData>
        </a:graphic>
      </p:graphicFrame>
      <p:graphicFrame>
        <p:nvGraphicFramePr>
          <p:cNvPr id="3075" name="Object 13"/>
          <p:cNvGraphicFramePr>
            <a:graphicFrameLocks noChangeAspect="1"/>
          </p:cNvGraphicFramePr>
          <p:nvPr/>
        </p:nvGraphicFramePr>
        <p:xfrm>
          <a:off x="6980238" y="1598613"/>
          <a:ext cx="2163762" cy="808037"/>
        </p:xfrm>
        <a:graphic>
          <a:graphicData uri="http://schemas.openxmlformats.org/presentationml/2006/ole">
            <p:oleObj spid="_x0000_s3075" name="Equation" r:id="rId5" imgW="1079032" imgH="431613" progId="">
              <p:embed/>
            </p:oleObj>
          </a:graphicData>
        </a:graphic>
      </p:graphicFrame>
      <p:graphicFrame>
        <p:nvGraphicFramePr>
          <p:cNvPr id="3076" name="Object 14"/>
          <p:cNvGraphicFramePr>
            <a:graphicFrameLocks noChangeAspect="1"/>
          </p:cNvGraphicFramePr>
          <p:nvPr/>
        </p:nvGraphicFramePr>
        <p:xfrm>
          <a:off x="7081838" y="2463800"/>
          <a:ext cx="1925637" cy="868363"/>
        </p:xfrm>
        <a:graphic>
          <a:graphicData uri="http://schemas.openxmlformats.org/presentationml/2006/ole">
            <p:oleObj spid="_x0000_s3076" name="Equation" r:id="rId6" imgW="1028254" imgH="431613" progId="">
              <p:embed/>
            </p:oleObj>
          </a:graphicData>
        </a:graphic>
      </p:graphicFrame>
      <p:sp>
        <p:nvSpPr>
          <p:cNvPr id="3084" name="Rectangle 15"/>
          <p:cNvSpPr>
            <a:spLocks noChangeArrowheads="1"/>
          </p:cNvSpPr>
          <p:nvPr/>
        </p:nvSpPr>
        <p:spPr bwMode="auto">
          <a:xfrm>
            <a:off x="1825625" y="5849938"/>
            <a:ext cx="4029075" cy="360362"/>
          </a:xfrm>
          <a:prstGeom prst="rect">
            <a:avLst/>
          </a:prstGeom>
          <a:noFill/>
          <a:ln w="9525">
            <a:noFill/>
            <a:miter lim="800000"/>
            <a:headEnd/>
            <a:tailEnd/>
          </a:ln>
        </p:spPr>
        <p:txBody>
          <a:bodyPr/>
          <a:lstStyle/>
          <a:p>
            <a:pPr algn="l">
              <a:lnSpc>
                <a:spcPct val="100000"/>
              </a:lnSpc>
              <a:buClr>
                <a:srgbClr val="FF9933"/>
              </a:buClr>
              <a:buFont typeface="Wingdings" pitchFamily="2" charset="2"/>
              <a:buNone/>
            </a:pPr>
            <a:r>
              <a:rPr lang="zh-CN" altLang="en-US" sz="2000">
                <a:solidFill>
                  <a:schemeClr val="tx1"/>
                </a:solidFill>
                <a:latin typeface="Arial" charset="0"/>
              </a:rPr>
              <a:t>图</a:t>
            </a:r>
            <a:r>
              <a:rPr lang="en-US" altLang="zh-CN" sz="2000">
                <a:solidFill>
                  <a:schemeClr val="tx1"/>
                </a:solidFill>
                <a:latin typeface="Arial" charset="0"/>
              </a:rPr>
              <a:t>9-3  </a:t>
            </a:r>
            <a:r>
              <a:rPr lang="zh-CN" altLang="en-US" sz="2000">
                <a:solidFill>
                  <a:schemeClr val="tx1"/>
                </a:solidFill>
                <a:latin typeface="Arial" charset="0"/>
              </a:rPr>
              <a:t>隐极同步电动机的矩角特性</a:t>
            </a:r>
          </a:p>
        </p:txBody>
      </p:sp>
      <p:pic>
        <p:nvPicPr>
          <p:cNvPr id="3085" name="Picture 16" descr="0803"/>
          <p:cNvPicPr>
            <a:picLocks noChangeAspect="1" noChangeArrowheads="1"/>
          </p:cNvPicPr>
          <p:nvPr/>
        </p:nvPicPr>
        <p:blipFill>
          <a:blip r:embed="rId7" cstate="print"/>
          <a:srcRect/>
          <a:stretch>
            <a:fillRect/>
          </a:stretch>
        </p:blipFill>
        <p:spPr bwMode="auto">
          <a:xfrm>
            <a:off x="1722438" y="3306763"/>
            <a:ext cx="4275137" cy="2451100"/>
          </a:xfrm>
          <a:prstGeom prst="rect">
            <a:avLst/>
          </a:prstGeom>
          <a:noFill/>
          <a:ln w="9525">
            <a:noFill/>
            <a:miter lim="800000"/>
            <a:headEnd/>
            <a:tailEnd/>
          </a:ln>
        </p:spPr>
      </p:pic>
      <p:graphicFrame>
        <p:nvGraphicFramePr>
          <p:cNvPr id="3077" name="Object 17"/>
          <p:cNvGraphicFramePr>
            <a:graphicFrameLocks noChangeAspect="1"/>
          </p:cNvGraphicFramePr>
          <p:nvPr/>
        </p:nvGraphicFramePr>
        <p:xfrm>
          <a:off x="5970588" y="4089400"/>
          <a:ext cx="1008062" cy="962025"/>
        </p:xfrm>
        <a:graphic>
          <a:graphicData uri="http://schemas.openxmlformats.org/presentationml/2006/ole">
            <p:oleObj spid="_x0000_s3077" name="Equation" r:id="rId8" imgW="406048" imgH="393359" progId="">
              <p:embed/>
            </p:oleObj>
          </a:graphicData>
        </a:graphic>
      </p:graphicFrame>
      <p:sp>
        <p:nvSpPr>
          <p:cNvPr id="3086" name="Rectangle 18"/>
          <p:cNvSpPr>
            <a:spLocks noChangeArrowheads="1"/>
          </p:cNvSpPr>
          <p:nvPr/>
        </p:nvSpPr>
        <p:spPr bwMode="auto">
          <a:xfrm>
            <a:off x="7332663" y="4305300"/>
            <a:ext cx="1771650" cy="396875"/>
          </a:xfrm>
          <a:prstGeom prst="rect">
            <a:avLst/>
          </a:prstGeom>
          <a:noFill/>
          <a:ln w="9525">
            <a:noFill/>
            <a:miter lim="800000"/>
            <a:headEnd/>
            <a:tailEnd/>
          </a:ln>
        </p:spPr>
        <p:txBody>
          <a:bodyPr wrap="none" anchor="ctr">
            <a:spAutoFit/>
          </a:bodyPr>
          <a:lstStyle/>
          <a:p>
            <a:pPr algn="l">
              <a:lnSpc>
                <a:spcPct val="100000"/>
              </a:lnSpc>
            </a:pPr>
            <a:r>
              <a:rPr kumimoji="1" lang="zh-CN" altLang="en-US" sz="2000">
                <a:solidFill>
                  <a:schemeClr val="tx1"/>
                </a:solidFill>
                <a:latin typeface="Times New Roman" pitchFamily="18" charset="0"/>
              </a:rPr>
              <a:t>电磁转矩最大</a:t>
            </a:r>
            <a:r>
              <a:rPr kumimoji="1" lang="zh-CN" altLang="en-US" sz="2000" b="0">
                <a:solidFill>
                  <a:schemeClr val="tx1"/>
                </a:solidFill>
                <a:latin typeface="Times New Roman" pitchFamily="18" charset="0"/>
              </a:rPr>
              <a:t> </a:t>
            </a:r>
          </a:p>
        </p:txBody>
      </p:sp>
      <p:graphicFrame>
        <p:nvGraphicFramePr>
          <p:cNvPr id="3078" name="Object 19"/>
          <p:cNvGraphicFramePr>
            <a:graphicFrameLocks noChangeAspect="1"/>
          </p:cNvGraphicFramePr>
          <p:nvPr/>
        </p:nvGraphicFramePr>
        <p:xfrm>
          <a:off x="6656388" y="4986338"/>
          <a:ext cx="2447925" cy="1184275"/>
        </p:xfrm>
        <a:graphic>
          <a:graphicData uri="http://schemas.openxmlformats.org/presentationml/2006/ole">
            <p:oleObj spid="_x0000_s3078" name="Equation" r:id="rId9" imgW="888614" imgH="431613" progId="">
              <p:embed/>
            </p:oleObj>
          </a:graphicData>
        </a:graphic>
      </p:graphicFrame>
      <p:sp>
        <p:nvSpPr>
          <p:cNvPr id="3087"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10" action="ppaction://hlinksldjump"/>
              </a:rPr>
              <a:t>9.1 </a:t>
            </a:r>
            <a:r>
              <a:rPr lang="zh-CN" altLang="en-US" sz="1800">
                <a:solidFill>
                  <a:srgbClr val="0000CC"/>
                </a:solidFill>
                <a:latin typeface="Arial" charset="0"/>
                <a:hlinkClick r:id="rId10" action="ppaction://hlinksldjump"/>
              </a:rPr>
              <a:t>同步电动机的稳态模型与调速方法</a:t>
            </a:r>
            <a:endParaRPr lang="zh-CN" altLang="en-US" sz="1800">
              <a:solidFill>
                <a:srgbClr val="0000CC"/>
              </a:solidFill>
              <a:latin typeface="Arial" charset="0"/>
            </a:endParaRPr>
          </a:p>
        </p:txBody>
      </p:sp>
      <p:sp>
        <p:nvSpPr>
          <p:cNvPr id="3088"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11" action="ppaction://hlinksldjump"/>
              </a:rPr>
              <a:t>9.5 </a:t>
            </a:r>
            <a:r>
              <a:rPr lang="zh-CN" altLang="en-US" sz="2000">
                <a:solidFill>
                  <a:schemeClr val="tx1"/>
                </a:solidFill>
                <a:latin typeface="Arial" charset="0"/>
                <a:hlinkClick r:id="rId11" action="ppaction://hlinksldjump"/>
              </a:rPr>
              <a:t>同步电动机直接转矩控制系统</a:t>
            </a:r>
            <a:endParaRPr lang="zh-CN" altLang="en-US" sz="2000">
              <a:solidFill>
                <a:schemeClr val="tx1"/>
              </a:solidFill>
              <a:latin typeface="Arial" charset="0"/>
            </a:endParaRPr>
          </a:p>
        </p:txBody>
      </p:sp>
      <p:sp>
        <p:nvSpPr>
          <p:cNvPr id="3089"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2" action="ppaction://hlinksldjump"/>
              </a:rPr>
              <a:t>9.2 </a:t>
            </a:r>
            <a:r>
              <a:rPr lang="zh-CN" altLang="en-US" sz="1800">
                <a:solidFill>
                  <a:schemeClr val="tx1"/>
                </a:solidFill>
                <a:latin typeface="Arial" charset="0"/>
                <a:hlinkClick r:id="rId12" action="ppaction://hlinksldjump"/>
              </a:rPr>
              <a:t>他控变频同步电动机调速系统</a:t>
            </a:r>
            <a:endParaRPr lang="zh-CN" altLang="en-US" sz="1800">
              <a:solidFill>
                <a:schemeClr val="tx1"/>
              </a:solidFill>
              <a:latin typeface="Arial" charset="0"/>
            </a:endParaRPr>
          </a:p>
        </p:txBody>
      </p:sp>
      <p:sp>
        <p:nvSpPr>
          <p:cNvPr id="3090"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3" action="ppaction://hlinksldjump"/>
              </a:rPr>
              <a:t>9.3 </a:t>
            </a:r>
            <a:r>
              <a:rPr lang="zh-CN" altLang="en-US" sz="1800">
                <a:solidFill>
                  <a:schemeClr val="tx1"/>
                </a:solidFill>
                <a:latin typeface="Arial" charset="0"/>
                <a:hlinkClick r:id="rId13" action="ppaction://hlinksldjump"/>
              </a:rPr>
              <a:t>自控变频同步电动机调速系统</a:t>
            </a:r>
            <a:endParaRPr lang="zh-CN" altLang="en-US" sz="1800">
              <a:solidFill>
                <a:schemeClr val="tx1"/>
              </a:solidFill>
              <a:latin typeface="Arial" charset="0"/>
            </a:endParaRPr>
          </a:p>
        </p:txBody>
      </p:sp>
      <p:sp>
        <p:nvSpPr>
          <p:cNvPr id="3091"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4" action="ppaction://hlinksldjump"/>
              </a:rPr>
              <a:t>9.4 </a:t>
            </a:r>
            <a:r>
              <a:rPr lang="zh-CN" altLang="en-US" sz="1800">
                <a:solidFill>
                  <a:schemeClr val="tx1"/>
                </a:solidFill>
                <a:latin typeface="Arial" charset="0"/>
                <a:hlinkClick r:id="rId14"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808163" y="271463"/>
            <a:ext cx="4110037" cy="582612"/>
          </a:xfrm>
        </p:spPr>
        <p:txBody>
          <a:bodyPr/>
          <a:lstStyle/>
          <a:p>
            <a:pPr eaLnBrk="1" hangingPunct="1"/>
            <a:r>
              <a:rPr lang="en-US" altLang="zh-CN" smtClean="0">
                <a:ea typeface="宋体" pitchFamily="2" charset="-122"/>
              </a:rPr>
              <a:t>9.1.4 </a:t>
            </a:r>
            <a:r>
              <a:rPr lang="zh-CN" altLang="en-US" smtClean="0">
                <a:ea typeface="宋体" pitchFamily="2" charset="-122"/>
              </a:rPr>
              <a:t>同步电动机的稳定运行</a:t>
            </a:r>
          </a:p>
        </p:txBody>
      </p:sp>
      <p:sp>
        <p:nvSpPr>
          <p:cNvPr id="4101" name="Rectangle 4"/>
          <p:cNvSpPr>
            <a:spLocks noChangeArrowheads="1"/>
          </p:cNvSpPr>
          <p:nvPr/>
        </p:nvSpPr>
        <p:spPr bwMode="auto">
          <a:xfrm>
            <a:off x="5846763" y="3495675"/>
            <a:ext cx="3297237" cy="260350"/>
          </a:xfrm>
          <a:prstGeom prst="rect">
            <a:avLst/>
          </a:prstGeom>
          <a:noFill/>
          <a:ln w="9525">
            <a:noFill/>
            <a:miter lim="800000"/>
            <a:headEnd/>
            <a:tailEnd/>
          </a:ln>
        </p:spPr>
        <p:txBody>
          <a:bodyPr/>
          <a:lstStyle/>
          <a:p>
            <a:pPr algn="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9-4  </a:t>
            </a:r>
            <a:r>
              <a:rPr lang="zh-CN" altLang="en-US" sz="1600">
                <a:solidFill>
                  <a:schemeClr val="tx1"/>
                </a:solidFill>
                <a:latin typeface="Arial" charset="0"/>
              </a:rPr>
              <a:t>隐极同步电动机的矩角特性</a:t>
            </a: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4103" name="Picture 9" descr="0804"/>
          <p:cNvPicPr>
            <a:picLocks noChangeAspect="1" noChangeArrowheads="1"/>
          </p:cNvPicPr>
          <p:nvPr/>
        </p:nvPicPr>
        <p:blipFill>
          <a:blip r:embed="rId3" cstate="print"/>
          <a:srcRect/>
          <a:stretch>
            <a:fillRect/>
          </a:stretch>
        </p:blipFill>
        <p:spPr bwMode="auto">
          <a:xfrm>
            <a:off x="5994400" y="990600"/>
            <a:ext cx="3149600" cy="2511425"/>
          </a:xfrm>
          <a:prstGeom prst="rect">
            <a:avLst/>
          </a:prstGeom>
          <a:noFill/>
          <a:ln w="9525">
            <a:noFill/>
            <a:miter lim="800000"/>
            <a:headEnd/>
            <a:tailEnd/>
          </a:ln>
        </p:spPr>
      </p:pic>
      <p:graphicFrame>
        <p:nvGraphicFramePr>
          <p:cNvPr id="4098" name="Object 11"/>
          <p:cNvGraphicFramePr>
            <a:graphicFrameLocks noChangeAspect="1"/>
          </p:cNvGraphicFramePr>
          <p:nvPr/>
        </p:nvGraphicFramePr>
        <p:xfrm>
          <a:off x="2778125" y="1501775"/>
          <a:ext cx="1728788" cy="1090613"/>
        </p:xfrm>
        <a:graphic>
          <a:graphicData uri="http://schemas.openxmlformats.org/presentationml/2006/ole">
            <p:oleObj spid="_x0000_s4098" name="Equation" r:id="rId4" imgW="622080" imgH="393480" progId="">
              <p:embed/>
            </p:oleObj>
          </a:graphicData>
        </a:graphic>
      </p:graphicFrame>
      <p:sp>
        <p:nvSpPr>
          <p:cNvPr id="4104" name="Rectangle 12"/>
          <p:cNvSpPr>
            <a:spLocks noChangeArrowheads="1"/>
          </p:cNvSpPr>
          <p:nvPr/>
        </p:nvSpPr>
        <p:spPr bwMode="auto">
          <a:xfrm>
            <a:off x="2717800" y="2770188"/>
            <a:ext cx="1995488" cy="396875"/>
          </a:xfrm>
          <a:prstGeom prst="rect">
            <a:avLst/>
          </a:prstGeom>
          <a:noFill/>
          <a:ln w="9525">
            <a:noFill/>
            <a:miter lim="800000"/>
            <a:headEnd/>
            <a:tailEnd/>
          </a:ln>
        </p:spPr>
        <p:txBody>
          <a:bodyPr anchor="ctr">
            <a:spAutoFit/>
          </a:bodyPr>
          <a:lstStyle/>
          <a:p>
            <a:pPr algn="l">
              <a:lnSpc>
                <a:spcPct val="100000"/>
              </a:lnSpc>
            </a:pPr>
            <a:r>
              <a:rPr kumimoji="1" lang="zh-CN" altLang="en-US" sz="2000">
                <a:solidFill>
                  <a:schemeClr val="tx1"/>
                </a:solidFill>
                <a:latin typeface="Times New Roman" pitchFamily="18" charset="0"/>
              </a:rPr>
              <a:t>能够稳定运行</a:t>
            </a:r>
          </a:p>
        </p:txBody>
      </p:sp>
      <p:sp>
        <p:nvSpPr>
          <p:cNvPr id="4105" name="Rectangle 13"/>
          <p:cNvSpPr>
            <a:spLocks noChangeArrowheads="1"/>
          </p:cNvSpPr>
          <p:nvPr/>
        </p:nvSpPr>
        <p:spPr bwMode="auto">
          <a:xfrm>
            <a:off x="5821363" y="6505575"/>
            <a:ext cx="3322637" cy="352425"/>
          </a:xfrm>
          <a:prstGeom prst="rect">
            <a:avLst/>
          </a:prstGeom>
          <a:noFill/>
          <a:ln w="9525">
            <a:noFill/>
            <a:miter lim="800000"/>
            <a:headEnd/>
            <a:tailEnd/>
          </a:ln>
        </p:spPr>
        <p:txBody>
          <a:bodyPr/>
          <a:lstStyle/>
          <a:p>
            <a:pPr algn="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9-5  </a:t>
            </a:r>
            <a:r>
              <a:rPr lang="zh-CN" altLang="en-US" sz="1600">
                <a:solidFill>
                  <a:schemeClr val="tx1"/>
                </a:solidFill>
                <a:latin typeface="Arial" charset="0"/>
              </a:rPr>
              <a:t>隐极同步电动机的矩角特性</a:t>
            </a:r>
          </a:p>
        </p:txBody>
      </p:sp>
      <p:sp>
        <p:nvSpPr>
          <p:cNvPr id="4106" name="Rectangle 14"/>
          <p:cNvSpPr>
            <a:spLocks noChangeArrowheads="1"/>
          </p:cNvSpPr>
          <p:nvPr/>
        </p:nvSpPr>
        <p:spPr bwMode="auto">
          <a:xfrm>
            <a:off x="1827213" y="5588000"/>
            <a:ext cx="3879850" cy="396875"/>
          </a:xfrm>
          <a:prstGeom prst="rect">
            <a:avLst/>
          </a:prstGeom>
          <a:noFill/>
          <a:ln w="9525">
            <a:noFill/>
            <a:miter lim="800000"/>
            <a:headEnd/>
            <a:tailEnd/>
          </a:ln>
        </p:spPr>
        <p:txBody>
          <a:bodyPr anchor="ctr">
            <a:spAutoFit/>
          </a:bodyPr>
          <a:lstStyle/>
          <a:p>
            <a:pPr algn="l">
              <a:lnSpc>
                <a:spcPct val="100000"/>
              </a:lnSpc>
            </a:pPr>
            <a:r>
              <a:rPr kumimoji="1" lang="zh-CN" altLang="en-US" sz="2000">
                <a:solidFill>
                  <a:schemeClr val="tx1"/>
                </a:solidFill>
                <a:latin typeface="Times New Roman" pitchFamily="18" charset="0"/>
              </a:rPr>
              <a:t>不能稳定运行，产生失步现象</a:t>
            </a:r>
            <a:r>
              <a:rPr kumimoji="1" lang="zh-CN" altLang="en-US" sz="2000" b="0">
                <a:solidFill>
                  <a:schemeClr val="tx1"/>
                </a:solidFill>
                <a:latin typeface="Times New Roman" pitchFamily="18" charset="0"/>
              </a:rPr>
              <a:t>。</a:t>
            </a:r>
          </a:p>
        </p:txBody>
      </p:sp>
      <p:pic>
        <p:nvPicPr>
          <p:cNvPr id="4107" name="Picture 15" descr="0805"/>
          <p:cNvPicPr>
            <a:picLocks noChangeAspect="1" noChangeArrowheads="1"/>
          </p:cNvPicPr>
          <p:nvPr/>
        </p:nvPicPr>
        <p:blipFill>
          <a:blip r:embed="rId5" cstate="print"/>
          <a:srcRect/>
          <a:stretch>
            <a:fillRect/>
          </a:stretch>
        </p:blipFill>
        <p:spPr bwMode="auto">
          <a:xfrm>
            <a:off x="5927725" y="3798888"/>
            <a:ext cx="3216275" cy="2738437"/>
          </a:xfrm>
          <a:prstGeom prst="rect">
            <a:avLst/>
          </a:prstGeom>
          <a:noFill/>
          <a:ln w="9525">
            <a:noFill/>
            <a:miter lim="800000"/>
            <a:headEnd/>
            <a:tailEnd/>
          </a:ln>
        </p:spPr>
      </p:pic>
      <p:graphicFrame>
        <p:nvGraphicFramePr>
          <p:cNvPr id="4099" name="Object 16"/>
          <p:cNvGraphicFramePr>
            <a:graphicFrameLocks noChangeAspect="1"/>
          </p:cNvGraphicFramePr>
          <p:nvPr/>
        </p:nvGraphicFramePr>
        <p:xfrm>
          <a:off x="2682875" y="4556125"/>
          <a:ext cx="1800225" cy="1039813"/>
        </p:xfrm>
        <a:graphic>
          <a:graphicData uri="http://schemas.openxmlformats.org/presentationml/2006/ole">
            <p:oleObj spid="_x0000_s4099" name="Equation" r:id="rId6" imgW="672808" imgH="393529" progId="">
              <p:embed/>
            </p:oleObj>
          </a:graphicData>
        </a:graphic>
      </p:graphicFrame>
      <p:sp>
        <p:nvSpPr>
          <p:cNvPr id="4108"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7" action="ppaction://hlinksldjump"/>
              </a:rPr>
              <a:t>9.1 </a:t>
            </a:r>
            <a:r>
              <a:rPr lang="zh-CN" altLang="en-US" sz="1800">
                <a:solidFill>
                  <a:srgbClr val="0000CC"/>
                </a:solidFill>
                <a:latin typeface="Arial" charset="0"/>
                <a:hlinkClick r:id="rId7" action="ppaction://hlinksldjump"/>
              </a:rPr>
              <a:t>同步电动机的稳态模型与调速方法</a:t>
            </a:r>
            <a:endParaRPr lang="zh-CN" altLang="en-US" sz="1800">
              <a:solidFill>
                <a:srgbClr val="0000CC"/>
              </a:solidFill>
              <a:latin typeface="Arial" charset="0"/>
            </a:endParaRPr>
          </a:p>
        </p:txBody>
      </p:sp>
      <p:sp>
        <p:nvSpPr>
          <p:cNvPr id="410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8" action="ppaction://hlinksldjump"/>
              </a:rPr>
              <a:t>9.5 </a:t>
            </a:r>
            <a:r>
              <a:rPr lang="zh-CN" altLang="en-US" sz="2000">
                <a:solidFill>
                  <a:schemeClr val="tx1"/>
                </a:solidFill>
                <a:latin typeface="Arial" charset="0"/>
                <a:hlinkClick r:id="rId8" action="ppaction://hlinksldjump"/>
              </a:rPr>
              <a:t>同步电动机直接转矩控制系统</a:t>
            </a:r>
            <a:endParaRPr lang="zh-CN" altLang="en-US" sz="2000">
              <a:solidFill>
                <a:schemeClr val="tx1"/>
              </a:solidFill>
              <a:latin typeface="Arial" charset="0"/>
            </a:endParaRPr>
          </a:p>
        </p:txBody>
      </p:sp>
      <p:sp>
        <p:nvSpPr>
          <p:cNvPr id="4110"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9.2 </a:t>
            </a:r>
            <a:r>
              <a:rPr lang="zh-CN" altLang="en-US" sz="1800">
                <a:solidFill>
                  <a:schemeClr val="tx1"/>
                </a:solidFill>
                <a:latin typeface="Arial" charset="0"/>
                <a:hlinkClick r:id="rId9" action="ppaction://hlinksldjump"/>
              </a:rPr>
              <a:t>他控变频同步电动机调速系统</a:t>
            </a:r>
            <a:endParaRPr lang="zh-CN" altLang="en-US" sz="1800">
              <a:solidFill>
                <a:schemeClr val="tx1"/>
              </a:solidFill>
              <a:latin typeface="Arial" charset="0"/>
            </a:endParaRPr>
          </a:p>
        </p:txBody>
      </p:sp>
      <p:sp>
        <p:nvSpPr>
          <p:cNvPr id="4111"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9.3 </a:t>
            </a:r>
            <a:r>
              <a:rPr lang="zh-CN" altLang="en-US" sz="1800">
                <a:solidFill>
                  <a:schemeClr val="tx1"/>
                </a:solidFill>
                <a:latin typeface="Arial" charset="0"/>
                <a:hlinkClick r:id="rId10" action="ppaction://hlinksldjump"/>
              </a:rPr>
              <a:t>自控变频同步电动机调速系统</a:t>
            </a:r>
            <a:endParaRPr lang="zh-CN" altLang="en-US" sz="1800">
              <a:solidFill>
                <a:schemeClr val="tx1"/>
              </a:solidFill>
              <a:latin typeface="Arial" charset="0"/>
            </a:endParaRPr>
          </a:p>
        </p:txBody>
      </p:sp>
      <p:sp>
        <p:nvSpPr>
          <p:cNvPr id="4112"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9.4 </a:t>
            </a:r>
            <a:r>
              <a:rPr lang="zh-CN" altLang="en-US" sz="1800">
                <a:solidFill>
                  <a:schemeClr val="tx1"/>
                </a:solidFill>
                <a:latin typeface="Arial" charset="0"/>
                <a:hlinkClick r:id="rId11"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711325" y="220663"/>
            <a:ext cx="5283200" cy="701675"/>
          </a:xfrm>
        </p:spPr>
        <p:txBody>
          <a:bodyPr/>
          <a:lstStyle/>
          <a:p>
            <a:pPr eaLnBrk="1" hangingPunct="1"/>
            <a:r>
              <a:rPr lang="en-US" altLang="zh-CN" smtClean="0">
                <a:ea typeface="宋体" pitchFamily="2" charset="-122"/>
              </a:rPr>
              <a:t>9.1.5 </a:t>
            </a:r>
            <a:r>
              <a:rPr lang="zh-CN" altLang="en-US" smtClean="0">
                <a:ea typeface="宋体" pitchFamily="2" charset="-122"/>
              </a:rPr>
              <a:t>同步电动机的起动</a:t>
            </a:r>
          </a:p>
        </p:txBody>
      </p:sp>
      <p:sp>
        <p:nvSpPr>
          <p:cNvPr id="732163" name="Rectangle 3"/>
          <p:cNvSpPr>
            <a:spLocks noChangeArrowheads="1"/>
          </p:cNvSpPr>
          <p:nvPr/>
        </p:nvSpPr>
        <p:spPr bwMode="auto">
          <a:xfrm>
            <a:off x="1682750" y="923925"/>
            <a:ext cx="7461250" cy="1617663"/>
          </a:xfrm>
          <a:prstGeom prst="rect">
            <a:avLst/>
          </a:prstGeom>
          <a:noFill/>
          <a:ln w="9525">
            <a:noFill/>
            <a:miter lim="800000"/>
            <a:headEnd/>
            <a:tailEnd/>
          </a:ln>
          <a:effectLst/>
        </p:spPr>
        <p:txBody>
          <a:bodyPr/>
          <a:lstStyle/>
          <a:p>
            <a:pPr algn="l">
              <a:lnSpc>
                <a:spcPct val="100000"/>
              </a:lnSpc>
              <a:buClr>
                <a:srgbClr val="FF9933"/>
              </a:buClr>
              <a:buFont typeface="Wingdings" pitchFamily="2" charset="2"/>
              <a:buNone/>
              <a:defRPr/>
            </a:pPr>
            <a:r>
              <a:rPr lang="zh-CN" altLang="en-US" sz="2000">
                <a:solidFill>
                  <a:schemeClr val="tx1"/>
                </a:solidFill>
                <a:effectLst>
                  <a:outerShdw blurRad="38100" dist="38100" dir="2700000" algn="tl">
                    <a:srgbClr val="C0C0C0"/>
                  </a:outerShdw>
                </a:effectLst>
                <a:latin typeface="Arial" pitchFamily="34" charset="0"/>
              </a:rPr>
              <a:t>当同步电动机在工频电源下起动时，定子磁动势以同步转速旋转，电动机转速具有较大的滞后，不能快速跟上同步转速；</a:t>
            </a:r>
          </a:p>
          <a:p>
            <a:pPr algn="l">
              <a:lnSpc>
                <a:spcPct val="100000"/>
              </a:lnSpc>
              <a:buClr>
                <a:srgbClr val="FF9933"/>
              </a:buClr>
              <a:buFont typeface="Wingdings" pitchFamily="2" charset="2"/>
              <a:buNone/>
              <a:defRPr/>
            </a:pPr>
            <a:r>
              <a:rPr lang="zh-CN" altLang="en-US" sz="2000">
                <a:solidFill>
                  <a:schemeClr val="tx1"/>
                </a:solidFill>
                <a:effectLst>
                  <a:outerShdw blurRad="38100" dist="38100" dir="2700000" algn="tl">
                    <a:srgbClr val="C0C0C0"/>
                  </a:outerShdw>
                </a:effectLst>
                <a:latin typeface="Arial" pitchFamily="34" charset="0"/>
              </a:rPr>
              <a:t>在一个周期内，电磁转矩平均值等于零，故</a:t>
            </a:r>
            <a:r>
              <a:rPr lang="zh-CN" altLang="en-US" sz="2000">
                <a:solidFill>
                  <a:srgbClr val="FF0000"/>
                </a:solidFill>
                <a:effectLst>
                  <a:outerShdw blurRad="38100" dist="38100" dir="2700000" algn="tl">
                    <a:srgbClr val="C0C0C0"/>
                  </a:outerShdw>
                </a:effectLst>
                <a:latin typeface="Arial" pitchFamily="34" charset="0"/>
              </a:rPr>
              <a:t>同步电动机不能起动</a:t>
            </a:r>
            <a:r>
              <a:rPr lang="zh-CN" altLang="en-US" sz="2000">
                <a:solidFill>
                  <a:schemeClr val="tx1"/>
                </a:solidFill>
                <a:effectLst>
                  <a:outerShdw blurRad="38100" dist="38100" dir="2700000" algn="tl">
                    <a:srgbClr val="C0C0C0"/>
                  </a:outerShdw>
                </a:effectLst>
                <a:latin typeface="Arial" pitchFamily="34" charset="0"/>
              </a:rPr>
              <a:t>。</a:t>
            </a:r>
          </a:p>
          <a:p>
            <a:pPr algn="l">
              <a:lnSpc>
                <a:spcPct val="100000"/>
              </a:lnSpc>
              <a:buClr>
                <a:srgbClr val="FF9933"/>
              </a:buClr>
              <a:buFont typeface="Wingdings" pitchFamily="2" charset="2"/>
              <a:buNone/>
              <a:defRPr/>
            </a:pPr>
            <a:r>
              <a:rPr lang="zh-CN" altLang="en-US" sz="2000">
                <a:solidFill>
                  <a:srgbClr val="FF0000"/>
                </a:solidFill>
                <a:effectLst>
                  <a:outerShdw blurRad="38100" dist="38100" dir="2700000" algn="tl">
                    <a:srgbClr val="C0C0C0"/>
                  </a:outerShdw>
                </a:effectLst>
                <a:latin typeface="Arial" pitchFamily="34" charset="0"/>
              </a:rPr>
              <a:t>同步电动机中转子有起动绕组</a:t>
            </a:r>
            <a:r>
              <a:rPr lang="zh-CN" altLang="en-US" sz="2000">
                <a:solidFill>
                  <a:schemeClr val="tx1"/>
                </a:solidFill>
                <a:effectLst>
                  <a:outerShdw blurRad="38100" dist="38100" dir="2700000" algn="tl">
                    <a:srgbClr val="C0C0C0"/>
                  </a:outerShdw>
                </a:effectLst>
                <a:latin typeface="Arial" pitchFamily="34" charset="0"/>
              </a:rPr>
              <a:t>，使电动机按异步电动机的方式起动，当转速接近同步转速时再通入励磁电流牵入同步。</a:t>
            </a:r>
          </a:p>
        </p:txBody>
      </p:sp>
      <p:sp>
        <p:nvSpPr>
          <p:cNvPr id="5126" name="Rectangle 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sp>
        <p:nvSpPr>
          <p:cNvPr id="512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128" name="Rectangle 6"/>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5129" name="Rectangle 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5130"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5131"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132"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133" name="Rectangle 11"/>
          <p:cNvSpPr>
            <a:spLocks noChangeArrowheads="1"/>
          </p:cNvSpPr>
          <p:nvPr/>
        </p:nvSpPr>
        <p:spPr bwMode="auto">
          <a:xfrm>
            <a:off x="1711325" y="2497138"/>
            <a:ext cx="6450013" cy="701675"/>
          </a:xfrm>
          <a:prstGeom prst="rect">
            <a:avLst/>
          </a:prstGeom>
          <a:noFill/>
          <a:ln w="9525">
            <a:noFill/>
            <a:miter lim="800000"/>
            <a:headEnd/>
            <a:tailEnd/>
          </a:ln>
        </p:spPr>
        <p:txBody>
          <a:bodyPr lIns="0" tIns="0" bIns="0" anchor="ctr"/>
          <a:lstStyle/>
          <a:p>
            <a:pPr algn="l"/>
            <a:r>
              <a:rPr lang="en-US" altLang="zh-CN" sz="2400">
                <a:solidFill>
                  <a:schemeClr val="tx1"/>
                </a:solidFill>
                <a:latin typeface="Arial" charset="0"/>
              </a:rPr>
              <a:t>9.1.6 </a:t>
            </a:r>
            <a:r>
              <a:rPr lang="zh-CN" altLang="en-US" sz="2400">
                <a:solidFill>
                  <a:schemeClr val="tx1"/>
                </a:solidFill>
                <a:latin typeface="Arial" charset="0"/>
              </a:rPr>
              <a:t>同步电动机的调速</a:t>
            </a:r>
          </a:p>
        </p:txBody>
      </p:sp>
      <p:sp>
        <p:nvSpPr>
          <p:cNvPr id="732172" name="Rectangle 12"/>
          <p:cNvSpPr>
            <a:spLocks noChangeArrowheads="1"/>
          </p:cNvSpPr>
          <p:nvPr/>
        </p:nvSpPr>
        <p:spPr bwMode="auto">
          <a:xfrm>
            <a:off x="1673225" y="3036888"/>
            <a:ext cx="7407275" cy="2009775"/>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chemeClr val="tx1"/>
                </a:solidFill>
                <a:latin typeface="Arial" pitchFamily="34" charset="0"/>
              </a:rPr>
              <a:t>同步电动机的转速恒等于同步转速</a:t>
            </a: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r>
              <a:rPr lang="zh-CN" altLang="en-US" sz="2000">
                <a:solidFill>
                  <a:srgbClr val="FF0000"/>
                </a:solidFill>
                <a:effectLst>
                  <a:outerShdw blurRad="38100" dist="38100" dir="2700000" algn="tl">
                    <a:srgbClr val="C0C0C0"/>
                  </a:outerShdw>
                </a:effectLst>
                <a:latin typeface="Arial" pitchFamily="34" charset="0"/>
              </a:rPr>
              <a:t>同步电动机有确定的极对数，同步电动机的调速只能是改变电源频率的变频调速</a:t>
            </a:r>
            <a:r>
              <a:rPr lang="zh-CN" altLang="en-US" sz="2000">
                <a:solidFill>
                  <a:schemeClr val="tx1"/>
                </a:solidFill>
                <a:latin typeface="Arial" pitchFamily="34" charset="0"/>
              </a:rPr>
              <a:t>。</a:t>
            </a:r>
          </a:p>
        </p:txBody>
      </p:sp>
      <p:graphicFrame>
        <p:nvGraphicFramePr>
          <p:cNvPr id="5122" name="Object 13"/>
          <p:cNvGraphicFramePr>
            <a:graphicFrameLocks noChangeAspect="1"/>
          </p:cNvGraphicFramePr>
          <p:nvPr/>
        </p:nvGraphicFramePr>
        <p:xfrm>
          <a:off x="5848350" y="2794000"/>
          <a:ext cx="2016125" cy="1030288"/>
        </p:xfrm>
        <a:graphic>
          <a:graphicData uri="http://schemas.openxmlformats.org/presentationml/2006/ole">
            <p:oleObj spid="_x0000_s5122" name="Equation" r:id="rId3" imgW="875920" imgH="444307" progId="">
              <p:embed/>
            </p:oleObj>
          </a:graphicData>
        </a:graphic>
      </p:graphicFrame>
      <p:sp>
        <p:nvSpPr>
          <p:cNvPr id="732174" name="Rectangle 14"/>
          <p:cNvSpPr>
            <a:spLocks noChangeArrowheads="1"/>
          </p:cNvSpPr>
          <p:nvPr/>
        </p:nvSpPr>
        <p:spPr bwMode="auto">
          <a:xfrm>
            <a:off x="1682750" y="4457700"/>
            <a:ext cx="7461250" cy="2190750"/>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dirty="0">
                <a:solidFill>
                  <a:schemeClr val="tx1"/>
                </a:solidFill>
                <a:latin typeface="Arial" pitchFamily="34" charset="0"/>
              </a:rPr>
              <a:t>忽略定子漏阻抗压降，则定子电压 </a:t>
            </a:r>
          </a:p>
          <a:p>
            <a:pPr algn="just">
              <a:lnSpc>
                <a:spcPct val="100000"/>
              </a:lnSpc>
              <a:buClr>
                <a:srgbClr val="FF9933"/>
              </a:buClr>
              <a:buFont typeface="Wingdings" pitchFamily="2" charset="2"/>
              <a:buNone/>
              <a:defRPr/>
            </a:pPr>
            <a:endParaRPr lang="zh-CN" altLang="en-US" sz="2000" dirty="0">
              <a:solidFill>
                <a:schemeClr val="tx1"/>
              </a:solidFill>
              <a:latin typeface="Arial" pitchFamily="34" charset="0"/>
            </a:endParaRPr>
          </a:p>
          <a:p>
            <a:pPr algn="just">
              <a:lnSpc>
                <a:spcPct val="100000"/>
              </a:lnSpc>
              <a:buClr>
                <a:srgbClr val="FF9933"/>
              </a:buClr>
              <a:buFont typeface="Wingdings" pitchFamily="2" charset="2"/>
              <a:buNone/>
              <a:defRPr/>
            </a:pPr>
            <a:endParaRPr lang="zh-CN" altLang="en-US" sz="2000" dirty="0">
              <a:solidFill>
                <a:schemeClr val="tx1"/>
              </a:solidFill>
              <a:latin typeface="Arial" pitchFamily="34" charset="0"/>
            </a:endParaRPr>
          </a:p>
          <a:p>
            <a:pPr algn="just">
              <a:lnSpc>
                <a:spcPct val="100000"/>
              </a:lnSpc>
              <a:buClr>
                <a:srgbClr val="FF9933"/>
              </a:buClr>
              <a:buFont typeface="Wingdings" pitchFamily="2" charset="2"/>
              <a:buNone/>
              <a:defRPr/>
            </a:pPr>
            <a:r>
              <a:rPr lang="zh-CN" altLang="en-US" sz="2000" dirty="0">
                <a:solidFill>
                  <a:srgbClr val="0000CC"/>
                </a:solidFill>
                <a:effectLst>
                  <a:outerShdw blurRad="38100" dist="38100" dir="2700000" algn="tl">
                    <a:srgbClr val="C0C0C0"/>
                  </a:outerShdw>
                </a:effectLst>
                <a:latin typeface="Arial" pitchFamily="34" charset="0"/>
              </a:rPr>
              <a:t>同步电动机变频调速的电压频率特性与异步电动机变频调速相同。</a:t>
            </a:r>
          </a:p>
          <a:p>
            <a:pPr algn="just">
              <a:lnSpc>
                <a:spcPct val="100000"/>
              </a:lnSpc>
              <a:spcBef>
                <a:spcPts val="600"/>
              </a:spcBef>
              <a:buClr>
                <a:srgbClr val="FF9933"/>
              </a:buClr>
              <a:buFont typeface="Wingdings" pitchFamily="2" charset="2"/>
              <a:buNone/>
              <a:defRPr/>
            </a:pPr>
            <a:r>
              <a:rPr lang="zh-CN" altLang="en-US" sz="2000" dirty="0">
                <a:solidFill>
                  <a:srgbClr val="0000CC"/>
                </a:solidFill>
                <a:effectLst>
                  <a:outerShdw blurRad="38100" dist="38100" dir="2700000" algn="tl">
                    <a:srgbClr val="C0C0C0"/>
                  </a:outerShdw>
                </a:effectLst>
                <a:latin typeface="Arial" pitchFamily="34" charset="0"/>
              </a:rPr>
              <a:t>基频以下采用带定子压降补偿的恒压频比控制方式，基频以上采用电压恒定的控制方式。</a:t>
            </a:r>
          </a:p>
        </p:txBody>
      </p:sp>
      <p:graphicFrame>
        <p:nvGraphicFramePr>
          <p:cNvPr id="5123" name="Object 15"/>
          <p:cNvGraphicFramePr>
            <a:graphicFrameLocks noChangeAspect="1"/>
          </p:cNvGraphicFramePr>
          <p:nvPr/>
        </p:nvGraphicFramePr>
        <p:xfrm>
          <a:off x="2406650" y="4791075"/>
          <a:ext cx="3830638" cy="685800"/>
        </p:xfrm>
        <a:graphic>
          <a:graphicData uri="http://schemas.openxmlformats.org/presentationml/2006/ole">
            <p:oleObj spid="_x0000_s5123" name="Equation" r:id="rId4" imgW="1320227" imgH="241195" progId="">
              <p:embed/>
            </p:oleObj>
          </a:graphicData>
        </a:graphic>
      </p:graphicFrame>
      <p:sp>
        <p:nvSpPr>
          <p:cNvPr id="5136"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5137"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5138"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5139"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5140"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ChangeArrowheads="1"/>
          </p:cNvSpPr>
          <p:nvPr/>
        </p:nvSpPr>
        <p:spPr bwMode="auto">
          <a:xfrm>
            <a:off x="2598738" y="6283325"/>
            <a:ext cx="5124450" cy="392113"/>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2000">
                <a:solidFill>
                  <a:schemeClr val="tx1"/>
                </a:solidFill>
                <a:latin typeface="Arial" charset="0"/>
              </a:rPr>
              <a:t>图</a:t>
            </a:r>
            <a:r>
              <a:rPr lang="en-US" altLang="zh-CN" sz="2000">
                <a:solidFill>
                  <a:schemeClr val="tx1"/>
                </a:solidFill>
                <a:latin typeface="Arial" charset="0"/>
              </a:rPr>
              <a:t>9-6  </a:t>
            </a:r>
            <a:r>
              <a:rPr lang="zh-CN" altLang="en-US" sz="2000">
                <a:solidFill>
                  <a:schemeClr val="tx1"/>
                </a:solidFill>
                <a:latin typeface="Arial" charset="0"/>
              </a:rPr>
              <a:t>同步电动机变频调速机械特性</a:t>
            </a:r>
          </a:p>
        </p:txBody>
      </p:sp>
      <p:sp>
        <p:nvSpPr>
          <p:cNvPr id="61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150" name="Picture 12" descr="0806"/>
          <p:cNvPicPr>
            <a:picLocks noChangeAspect="1" noChangeArrowheads="1"/>
          </p:cNvPicPr>
          <p:nvPr/>
        </p:nvPicPr>
        <p:blipFill>
          <a:blip r:embed="rId3" cstate="print"/>
          <a:srcRect/>
          <a:stretch>
            <a:fillRect/>
          </a:stretch>
        </p:blipFill>
        <p:spPr bwMode="auto">
          <a:xfrm>
            <a:off x="1670050" y="1852613"/>
            <a:ext cx="3897313" cy="3278187"/>
          </a:xfrm>
          <a:prstGeom prst="rect">
            <a:avLst/>
          </a:prstGeom>
          <a:noFill/>
          <a:ln w="9525">
            <a:noFill/>
            <a:miter lim="800000"/>
            <a:headEnd/>
            <a:tailEnd/>
          </a:ln>
        </p:spPr>
      </p:pic>
      <p:sp>
        <p:nvSpPr>
          <p:cNvPr id="735245" name="Rectangle 13"/>
          <p:cNvSpPr>
            <a:spLocks noChangeArrowheads="1"/>
          </p:cNvSpPr>
          <p:nvPr/>
        </p:nvSpPr>
        <p:spPr bwMode="auto">
          <a:xfrm>
            <a:off x="5546725" y="2222500"/>
            <a:ext cx="1270000" cy="396875"/>
          </a:xfrm>
          <a:prstGeom prst="rect">
            <a:avLst/>
          </a:prstGeom>
          <a:noFill/>
          <a:ln w="9525">
            <a:noFill/>
            <a:miter lim="800000"/>
            <a:headEnd/>
            <a:tailEnd/>
          </a:ln>
          <a:effectLst/>
        </p:spPr>
        <p:txBody>
          <a:bodyPr wrap="none" anchor="ctr">
            <a:spAutoFit/>
          </a:bodyPr>
          <a:lstStyle/>
          <a:p>
            <a:pPr algn="l">
              <a:lnSpc>
                <a:spcPct val="100000"/>
              </a:lnSpc>
              <a:defRPr/>
            </a:pPr>
            <a:r>
              <a:rPr kumimoji="1" lang="zh-CN" altLang="en-US" sz="2000">
                <a:solidFill>
                  <a:srgbClr val="FF0000"/>
                </a:solidFill>
                <a:effectLst>
                  <a:outerShdw blurRad="38100" dist="38100" dir="2700000" algn="tl">
                    <a:srgbClr val="C0C0C0"/>
                  </a:outerShdw>
                </a:effectLst>
                <a:latin typeface="Times New Roman" pitchFamily="18" charset="0"/>
              </a:rPr>
              <a:t>基频以下 </a:t>
            </a:r>
          </a:p>
        </p:txBody>
      </p:sp>
      <p:graphicFrame>
        <p:nvGraphicFramePr>
          <p:cNvPr id="6146" name="Object 15"/>
          <p:cNvGraphicFramePr>
            <a:graphicFrameLocks noChangeAspect="1"/>
          </p:cNvGraphicFramePr>
          <p:nvPr/>
        </p:nvGraphicFramePr>
        <p:xfrm>
          <a:off x="5724525" y="2636838"/>
          <a:ext cx="2592388" cy="793750"/>
        </p:xfrm>
        <a:graphic>
          <a:graphicData uri="http://schemas.openxmlformats.org/presentationml/2006/ole">
            <p:oleObj spid="_x0000_s6146" name="Equation" r:id="rId4" imgW="1397000" imgH="431800" progId="">
              <p:embed/>
            </p:oleObj>
          </a:graphicData>
        </a:graphic>
      </p:graphicFrame>
      <p:sp>
        <p:nvSpPr>
          <p:cNvPr id="735248" name="Rectangle 16"/>
          <p:cNvSpPr>
            <a:spLocks noChangeArrowheads="1"/>
          </p:cNvSpPr>
          <p:nvPr/>
        </p:nvSpPr>
        <p:spPr bwMode="auto">
          <a:xfrm>
            <a:off x="5580063" y="4070350"/>
            <a:ext cx="1270000" cy="396875"/>
          </a:xfrm>
          <a:prstGeom prst="rect">
            <a:avLst/>
          </a:prstGeom>
          <a:noFill/>
          <a:ln w="9525">
            <a:noFill/>
            <a:miter lim="800000"/>
            <a:headEnd/>
            <a:tailEnd/>
          </a:ln>
          <a:effectLst/>
        </p:spPr>
        <p:txBody>
          <a:bodyPr wrap="none" anchor="ctr">
            <a:spAutoFit/>
          </a:bodyPr>
          <a:lstStyle/>
          <a:p>
            <a:pPr algn="l">
              <a:lnSpc>
                <a:spcPct val="100000"/>
              </a:lnSpc>
              <a:defRPr/>
            </a:pPr>
            <a:r>
              <a:rPr kumimoji="1" lang="zh-CN" altLang="en-US" sz="2000">
                <a:solidFill>
                  <a:srgbClr val="FF0000"/>
                </a:solidFill>
                <a:effectLst>
                  <a:outerShdw blurRad="38100" dist="38100" dir="2700000" algn="tl">
                    <a:srgbClr val="C0C0C0"/>
                  </a:outerShdw>
                </a:effectLst>
                <a:latin typeface="Times New Roman" pitchFamily="18" charset="0"/>
              </a:rPr>
              <a:t>基频以上 </a:t>
            </a:r>
          </a:p>
        </p:txBody>
      </p:sp>
      <p:graphicFrame>
        <p:nvGraphicFramePr>
          <p:cNvPr id="6147" name="Object 18"/>
          <p:cNvGraphicFramePr>
            <a:graphicFrameLocks noChangeAspect="1"/>
          </p:cNvGraphicFramePr>
          <p:nvPr/>
        </p:nvGraphicFramePr>
        <p:xfrm>
          <a:off x="5724525" y="4437063"/>
          <a:ext cx="3311525" cy="866775"/>
        </p:xfrm>
        <a:graphic>
          <a:graphicData uri="http://schemas.openxmlformats.org/presentationml/2006/ole">
            <p:oleObj spid="_x0000_s6147" name="Equation" r:id="rId5" imgW="1637589" imgH="431613" progId="">
              <p:embed/>
            </p:oleObj>
          </a:graphicData>
        </a:graphic>
      </p:graphicFrame>
      <p:sp>
        <p:nvSpPr>
          <p:cNvPr id="6153"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6" action="ppaction://hlinksldjump"/>
              </a:rPr>
              <a:t>9.1 </a:t>
            </a:r>
            <a:r>
              <a:rPr lang="zh-CN" altLang="en-US" sz="1800">
                <a:solidFill>
                  <a:srgbClr val="0000CC"/>
                </a:solidFill>
                <a:latin typeface="Arial" charset="0"/>
                <a:hlinkClick r:id="rId6" action="ppaction://hlinksldjump"/>
              </a:rPr>
              <a:t>同步电动机的稳态模型与调速方法</a:t>
            </a:r>
            <a:endParaRPr lang="zh-CN" altLang="en-US" sz="1800">
              <a:solidFill>
                <a:srgbClr val="0000CC"/>
              </a:solidFill>
              <a:latin typeface="Arial" charset="0"/>
            </a:endParaRPr>
          </a:p>
        </p:txBody>
      </p:sp>
      <p:sp>
        <p:nvSpPr>
          <p:cNvPr id="615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7" action="ppaction://hlinksldjump"/>
              </a:rPr>
              <a:t>9.5 </a:t>
            </a:r>
            <a:r>
              <a:rPr lang="zh-CN" altLang="en-US" sz="2000">
                <a:solidFill>
                  <a:schemeClr val="tx1"/>
                </a:solidFill>
                <a:latin typeface="Arial" charset="0"/>
                <a:hlinkClick r:id="rId7" action="ppaction://hlinksldjump"/>
              </a:rPr>
              <a:t>同步电动机直接转矩控制系统</a:t>
            </a:r>
            <a:endParaRPr lang="zh-CN" altLang="en-US" sz="2000">
              <a:solidFill>
                <a:schemeClr val="tx1"/>
              </a:solidFill>
              <a:latin typeface="Arial" charset="0"/>
            </a:endParaRPr>
          </a:p>
        </p:txBody>
      </p:sp>
      <p:sp>
        <p:nvSpPr>
          <p:cNvPr id="6155"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9.2 </a:t>
            </a:r>
            <a:r>
              <a:rPr lang="zh-CN" altLang="en-US" sz="1800">
                <a:solidFill>
                  <a:schemeClr val="tx1"/>
                </a:solidFill>
                <a:latin typeface="Arial" charset="0"/>
                <a:hlinkClick r:id="rId8" action="ppaction://hlinksldjump"/>
              </a:rPr>
              <a:t>他控变频同步电动机调速系统</a:t>
            </a:r>
            <a:endParaRPr lang="zh-CN" altLang="en-US" sz="1800">
              <a:solidFill>
                <a:schemeClr val="tx1"/>
              </a:solidFill>
              <a:latin typeface="Arial" charset="0"/>
            </a:endParaRPr>
          </a:p>
        </p:txBody>
      </p:sp>
      <p:sp>
        <p:nvSpPr>
          <p:cNvPr id="6156"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9.3 </a:t>
            </a:r>
            <a:r>
              <a:rPr lang="zh-CN" altLang="en-US" sz="1800">
                <a:solidFill>
                  <a:schemeClr val="tx1"/>
                </a:solidFill>
                <a:latin typeface="Arial" charset="0"/>
                <a:hlinkClick r:id="rId9" action="ppaction://hlinksldjump"/>
              </a:rPr>
              <a:t>自控变频同步电动机调速系统</a:t>
            </a:r>
            <a:endParaRPr lang="zh-CN" altLang="en-US" sz="1800">
              <a:solidFill>
                <a:schemeClr val="tx1"/>
              </a:solidFill>
              <a:latin typeface="Arial" charset="0"/>
            </a:endParaRPr>
          </a:p>
        </p:txBody>
      </p:sp>
      <p:sp>
        <p:nvSpPr>
          <p:cNvPr id="6157"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9.4 </a:t>
            </a:r>
            <a:r>
              <a:rPr lang="zh-CN" altLang="en-US" sz="1800">
                <a:solidFill>
                  <a:schemeClr val="tx1"/>
                </a:solidFill>
                <a:latin typeface="Arial" charset="0"/>
                <a:hlinkClick r:id="rId10"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05000" y="206375"/>
            <a:ext cx="7064375" cy="741363"/>
          </a:xfrm>
        </p:spPr>
        <p:txBody>
          <a:bodyPr/>
          <a:lstStyle/>
          <a:p>
            <a:pPr eaLnBrk="1" hangingPunct="1"/>
            <a:r>
              <a:rPr lang="en-US" altLang="zh-CN" smtClean="0">
                <a:ea typeface="宋体" pitchFamily="2" charset="-122"/>
              </a:rPr>
              <a:t>9.2</a:t>
            </a:r>
            <a:r>
              <a:rPr lang="zh-CN" altLang="en-US" smtClean="0">
                <a:ea typeface="宋体" pitchFamily="2" charset="-122"/>
              </a:rPr>
              <a:t>他控变频同步电动机调速系统</a:t>
            </a:r>
          </a:p>
        </p:txBody>
      </p:sp>
      <p:sp>
        <p:nvSpPr>
          <p:cNvPr id="846852" name="Rectangle 4"/>
          <p:cNvSpPr>
            <a:spLocks noChangeArrowheads="1"/>
          </p:cNvSpPr>
          <p:nvPr/>
        </p:nvSpPr>
        <p:spPr bwMode="auto">
          <a:xfrm>
            <a:off x="1897063" y="1385888"/>
            <a:ext cx="4029075" cy="700087"/>
          </a:xfrm>
          <a:prstGeom prst="rect">
            <a:avLst/>
          </a:prstGeom>
          <a:noFill/>
          <a:ln w="9525">
            <a:noFill/>
            <a:miter lim="800000"/>
            <a:headEnd/>
            <a:tailEnd/>
          </a:ln>
          <a:effectLst/>
        </p:spPr>
        <p:txBody>
          <a:bodyPr lIns="0" tIns="0" bIns="0" anchor="ctr"/>
          <a:lstStyle/>
          <a:p>
            <a:pPr algn="l">
              <a:defRPr/>
            </a:pPr>
            <a:r>
              <a:rPr lang="zh-CN" altLang="en-US">
                <a:solidFill>
                  <a:schemeClr val="tx1"/>
                </a:solidFill>
                <a:effectLst>
                  <a:outerShdw blurRad="38100" dist="38100" dir="2700000" algn="tl">
                    <a:srgbClr val="C0C0C0"/>
                  </a:outerShdw>
                </a:effectLst>
                <a:latin typeface="Arial" pitchFamily="34" charset="0"/>
              </a:rPr>
              <a:t>知识点：</a:t>
            </a:r>
          </a:p>
        </p:txBody>
      </p:sp>
      <p:sp>
        <p:nvSpPr>
          <p:cNvPr id="846853" name="Rectangle 5"/>
          <p:cNvSpPr>
            <a:spLocks noGrp="1" noChangeArrowheads="1"/>
          </p:cNvSpPr>
          <p:nvPr>
            <p:ph type="body" idx="1"/>
          </p:nvPr>
        </p:nvSpPr>
        <p:spPr>
          <a:xfrm>
            <a:off x="2895600" y="2705100"/>
            <a:ext cx="5980113" cy="1882775"/>
          </a:xfrm>
          <a:noFill/>
        </p:spPr>
        <p:txBody>
          <a:bodyPr/>
          <a:lstStyle/>
          <a:p>
            <a:pPr algn="ctr" eaLnBrk="1" hangingPunct="1"/>
            <a:r>
              <a:rPr lang="zh-CN" altLang="en-US" sz="4800" smtClean="0">
                <a:latin typeface="隶书" pitchFamily="49" charset="-122"/>
                <a:ea typeface="隶书" pitchFamily="49" charset="-122"/>
              </a:rPr>
              <a:t>他控变频同步电动机调速系统</a:t>
            </a:r>
          </a:p>
        </p:txBody>
      </p:sp>
      <p:sp>
        <p:nvSpPr>
          <p:cNvPr id="41989"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41990"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41991"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41992"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41993"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6853">
                                            <p:txEl>
                                              <p:pRg st="0" end="0"/>
                                            </p:txEl>
                                          </p:spTgt>
                                        </p:tgtEl>
                                        <p:attrNameLst>
                                          <p:attrName>style.visibility</p:attrName>
                                        </p:attrNameLst>
                                      </p:cBhvr>
                                      <p:to>
                                        <p:strVal val="visible"/>
                                      </p:to>
                                    </p:set>
                                    <p:animEffect transition="in" filter="wipe(left)">
                                      <p:cBhvr>
                                        <p:cTn id="7" dur="500"/>
                                        <p:tgtEl>
                                          <p:spTgt spid="8468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08163" y="193675"/>
            <a:ext cx="5951537" cy="739775"/>
          </a:xfrm>
        </p:spPr>
        <p:txBody>
          <a:bodyPr/>
          <a:lstStyle/>
          <a:p>
            <a:pPr eaLnBrk="1" hangingPunct="1"/>
            <a:r>
              <a:rPr lang="en-US" altLang="zh-CN" sz="2800" smtClean="0">
                <a:ea typeface="宋体" pitchFamily="2" charset="-122"/>
              </a:rPr>
              <a:t>9.2</a:t>
            </a:r>
            <a:r>
              <a:rPr lang="zh-CN" altLang="en-US" sz="2800" smtClean="0">
                <a:ea typeface="宋体" pitchFamily="2" charset="-122"/>
              </a:rPr>
              <a:t>他控变频同步电动机调速系统</a:t>
            </a:r>
          </a:p>
        </p:txBody>
      </p:sp>
      <p:sp>
        <p:nvSpPr>
          <p:cNvPr id="736259" name="Rectangle 3"/>
          <p:cNvSpPr>
            <a:spLocks noChangeArrowheads="1"/>
          </p:cNvSpPr>
          <p:nvPr/>
        </p:nvSpPr>
        <p:spPr bwMode="auto">
          <a:xfrm>
            <a:off x="1695450" y="957263"/>
            <a:ext cx="7448550" cy="1498600"/>
          </a:xfrm>
          <a:prstGeom prst="rect">
            <a:avLst/>
          </a:prstGeom>
          <a:noFill/>
          <a:ln w="9525">
            <a:noFill/>
            <a:miter lim="800000"/>
            <a:headEnd/>
            <a:tailEnd/>
          </a:ln>
          <a:effectLst/>
        </p:spPr>
        <p:txBody>
          <a:bodyPr/>
          <a:lstStyle/>
          <a:p>
            <a:pPr algn="just">
              <a:lnSpc>
                <a:spcPct val="100000"/>
              </a:lnSpc>
              <a:spcBef>
                <a:spcPct val="20000"/>
              </a:spcBef>
              <a:buClr>
                <a:srgbClr val="FF9933"/>
              </a:buClr>
              <a:buFont typeface="Wingdings" pitchFamily="2" charset="2"/>
              <a:buNone/>
              <a:defRPr/>
            </a:pPr>
            <a:r>
              <a:rPr lang="zh-CN" altLang="en-US" sz="2000" dirty="0">
                <a:solidFill>
                  <a:srgbClr val="A50021"/>
                </a:solidFill>
                <a:effectLst>
                  <a:outerShdw blurRad="38100" dist="38100" dir="2700000" algn="tl">
                    <a:srgbClr val="C0C0C0"/>
                  </a:outerShdw>
                </a:effectLst>
                <a:latin typeface="Arial" pitchFamily="34" charset="0"/>
              </a:rPr>
              <a:t>他控变频调速的特点：</a:t>
            </a:r>
          </a:p>
          <a:p>
            <a:pPr algn="just">
              <a:lnSpc>
                <a:spcPct val="100000"/>
              </a:lnSpc>
              <a:spcBef>
                <a:spcPts val="600"/>
              </a:spcBef>
              <a:buClr>
                <a:srgbClr val="FF9933"/>
              </a:buClr>
              <a:buFont typeface="Wingdings" pitchFamily="2" charset="2"/>
              <a:buNone/>
              <a:defRPr/>
            </a:pPr>
            <a:r>
              <a:rPr lang="zh-CN" altLang="en-US" sz="2000" dirty="0">
                <a:solidFill>
                  <a:schemeClr val="tx1"/>
                </a:solidFill>
                <a:latin typeface="Arial" pitchFamily="34" charset="0"/>
              </a:rPr>
              <a:t>电源频率与同步电动机的实际转速无直接的必然联系。</a:t>
            </a:r>
          </a:p>
          <a:p>
            <a:pPr algn="just">
              <a:lnSpc>
                <a:spcPct val="100000"/>
              </a:lnSpc>
              <a:spcBef>
                <a:spcPts val="600"/>
              </a:spcBef>
              <a:buClr>
                <a:srgbClr val="FF9933"/>
              </a:buClr>
              <a:buFont typeface="Wingdings" pitchFamily="2" charset="2"/>
              <a:buNone/>
              <a:defRPr/>
            </a:pPr>
            <a:r>
              <a:rPr lang="zh-CN" altLang="en-US" sz="2000" dirty="0">
                <a:solidFill>
                  <a:schemeClr val="tx1"/>
                </a:solidFill>
                <a:latin typeface="Arial" pitchFamily="34" charset="0"/>
              </a:rPr>
              <a:t>控制系统结构简单，可以同时实现多台同步电动机调速。</a:t>
            </a:r>
          </a:p>
          <a:p>
            <a:pPr algn="just">
              <a:lnSpc>
                <a:spcPct val="100000"/>
              </a:lnSpc>
              <a:spcBef>
                <a:spcPts val="600"/>
              </a:spcBef>
              <a:buClr>
                <a:srgbClr val="FF9933"/>
              </a:buClr>
              <a:buFont typeface="Wingdings" pitchFamily="2" charset="2"/>
              <a:buNone/>
              <a:defRPr/>
            </a:pPr>
            <a:r>
              <a:rPr lang="zh-CN" altLang="en-US" sz="2000" dirty="0">
                <a:solidFill>
                  <a:schemeClr val="tx1"/>
                </a:solidFill>
                <a:latin typeface="Arial" pitchFamily="34" charset="0"/>
              </a:rPr>
              <a:t>没有从根本上消除失步问题。</a:t>
            </a:r>
          </a:p>
        </p:txBody>
      </p:sp>
      <p:sp>
        <p:nvSpPr>
          <p:cNvPr id="4301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36267" name="Rectangle 11"/>
          <p:cNvSpPr>
            <a:spLocks noChangeArrowheads="1"/>
          </p:cNvSpPr>
          <p:nvPr/>
        </p:nvSpPr>
        <p:spPr bwMode="auto">
          <a:xfrm>
            <a:off x="1808163" y="2776538"/>
            <a:ext cx="7335837" cy="425450"/>
          </a:xfrm>
          <a:prstGeom prst="rect">
            <a:avLst/>
          </a:prstGeom>
          <a:noFill/>
          <a:ln w="9525">
            <a:noFill/>
            <a:miter lim="800000"/>
            <a:headEnd/>
            <a:tailEnd/>
          </a:ln>
          <a:effectLst/>
        </p:spPr>
        <p:txBody>
          <a:bodyPr lIns="0" tIns="0" bIns="0" anchor="ctr"/>
          <a:lstStyle/>
          <a:p>
            <a:pPr algn="l">
              <a:defRPr/>
            </a:pPr>
            <a:r>
              <a:rPr lang="en-US" altLang="zh-CN" sz="2400" dirty="0">
                <a:solidFill>
                  <a:srgbClr val="FF0000"/>
                </a:solidFill>
                <a:effectLst>
                  <a:outerShdw blurRad="38100" dist="38100" dir="2700000" algn="tl">
                    <a:srgbClr val="C0C0C0"/>
                  </a:outerShdw>
                </a:effectLst>
                <a:latin typeface="Arial" pitchFamily="34" charset="0"/>
              </a:rPr>
              <a:t>9.2.1</a:t>
            </a:r>
            <a:r>
              <a:rPr lang="zh-CN" altLang="en-US" sz="2400" dirty="0">
                <a:solidFill>
                  <a:srgbClr val="FF0000"/>
                </a:solidFill>
                <a:effectLst>
                  <a:outerShdw blurRad="38100" dist="38100" dir="2700000" algn="tl">
                    <a:srgbClr val="C0C0C0"/>
                  </a:outerShdw>
                </a:effectLst>
                <a:latin typeface="Arial" pitchFamily="34" charset="0"/>
              </a:rPr>
              <a:t>转速开环恒压频比控制的同步电动机群调速系统</a:t>
            </a:r>
          </a:p>
        </p:txBody>
      </p:sp>
      <p:sp>
        <p:nvSpPr>
          <p:cNvPr id="736268" name="Rectangle 12"/>
          <p:cNvSpPr>
            <a:spLocks noChangeArrowheads="1"/>
          </p:cNvSpPr>
          <p:nvPr/>
        </p:nvSpPr>
        <p:spPr bwMode="auto">
          <a:xfrm>
            <a:off x="1695450" y="3344863"/>
            <a:ext cx="7239000" cy="2740025"/>
          </a:xfrm>
          <a:prstGeom prst="rect">
            <a:avLst/>
          </a:prstGeom>
          <a:noFill/>
          <a:ln w="9525">
            <a:noFill/>
            <a:miter lim="800000"/>
            <a:headEnd/>
            <a:tailEnd/>
          </a:ln>
          <a:effectLst/>
        </p:spPr>
        <p:txBody>
          <a:bodyPr/>
          <a:lstStyle/>
          <a:p>
            <a:pPr algn="l">
              <a:lnSpc>
                <a:spcPct val="100000"/>
              </a:lnSpc>
              <a:spcBef>
                <a:spcPct val="25000"/>
              </a:spcBef>
              <a:buClr>
                <a:srgbClr val="FF9933"/>
              </a:buClr>
              <a:buFont typeface="Wingdings" pitchFamily="2" charset="2"/>
              <a:buNone/>
              <a:defRPr/>
            </a:pPr>
            <a:r>
              <a:rPr lang="zh-CN" altLang="en-US" sz="2000">
                <a:solidFill>
                  <a:srgbClr val="A50021"/>
                </a:solidFill>
                <a:effectLst>
                  <a:outerShdw blurRad="38100" dist="38100" dir="2700000" algn="tl">
                    <a:srgbClr val="C0C0C0"/>
                  </a:outerShdw>
                </a:effectLst>
                <a:latin typeface="Arial" pitchFamily="34" charset="0"/>
              </a:rPr>
              <a:t>特点：</a:t>
            </a:r>
          </a:p>
          <a:p>
            <a:pPr algn="l">
              <a:lnSpc>
                <a:spcPct val="100000"/>
              </a:lnSpc>
              <a:spcBef>
                <a:spcPct val="25000"/>
              </a:spcBef>
              <a:buClr>
                <a:srgbClr val="FF9933"/>
              </a:buClr>
              <a:buFont typeface="Wingdings" pitchFamily="2" charset="2"/>
              <a:buNone/>
              <a:defRPr/>
            </a:pPr>
            <a:r>
              <a:rPr lang="zh-CN" altLang="en-US" sz="2000">
                <a:solidFill>
                  <a:srgbClr val="0000FF"/>
                </a:solidFill>
                <a:effectLst>
                  <a:outerShdw blurRad="38100" dist="38100" dir="2700000" algn="tl">
                    <a:srgbClr val="C0C0C0"/>
                  </a:outerShdw>
                </a:effectLst>
                <a:latin typeface="Arial" pitchFamily="34" charset="0"/>
              </a:rPr>
              <a:t>多台永磁或磁阻同步电动机并联接在公共的变频器上，由统一的频率给定信号同时调节各台电动机的转速</a:t>
            </a:r>
            <a:r>
              <a:rPr lang="zh-CN" altLang="en-US" sz="2000">
                <a:solidFill>
                  <a:schemeClr val="tx1"/>
                </a:solidFill>
                <a:latin typeface="Arial" pitchFamily="34" charset="0"/>
              </a:rPr>
              <a:t>。</a:t>
            </a:r>
          </a:p>
          <a:p>
            <a:pPr algn="l">
              <a:lnSpc>
                <a:spcPct val="100000"/>
              </a:lnSpc>
              <a:spcBef>
                <a:spcPct val="25000"/>
              </a:spcBef>
              <a:buClr>
                <a:srgbClr val="FF9933"/>
              </a:buClr>
              <a:buFont typeface="Wingdings" pitchFamily="2" charset="2"/>
              <a:buNone/>
              <a:defRPr/>
            </a:pPr>
            <a:r>
              <a:rPr lang="zh-CN" altLang="en-US" sz="2000">
                <a:solidFill>
                  <a:schemeClr val="tx1"/>
                </a:solidFill>
                <a:latin typeface="Arial" pitchFamily="34" charset="0"/>
              </a:rPr>
              <a:t>转子振荡和失步问题并未解决。</a:t>
            </a:r>
          </a:p>
          <a:p>
            <a:pPr algn="l">
              <a:lnSpc>
                <a:spcPct val="100000"/>
              </a:lnSpc>
              <a:spcBef>
                <a:spcPct val="25000"/>
              </a:spcBef>
              <a:buClr>
                <a:srgbClr val="FF9933"/>
              </a:buClr>
              <a:buFont typeface="Wingdings" pitchFamily="2" charset="2"/>
              <a:buNone/>
              <a:defRPr/>
            </a:pPr>
            <a:r>
              <a:rPr lang="zh-CN" altLang="en-US" sz="2000">
                <a:solidFill>
                  <a:schemeClr val="tx1"/>
                </a:solidFill>
                <a:latin typeface="Arial" pitchFamily="34" charset="0"/>
              </a:rPr>
              <a:t>各台同步电动机的</a:t>
            </a:r>
            <a:r>
              <a:rPr lang="zh-CN" altLang="en-US" sz="2000">
                <a:solidFill>
                  <a:srgbClr val="FF0000"/>
                </a:solidFill>
                <a:effectLst>
                  <a:outerShdw blurRad="38100" dist="38100" dir="2700000" algn="tl">
                    <a:srgbClr val="C0C0C0"/>
                  </a:outerShdw>
                </a:effectLst>
                <a:latin typeface="Arial" pitchFamily="34" charset="0"/>
              </a:rPr>
              <a:t>负载不能太大</a:t>
            </a:r>
            <a:r>
              <a:rPr lang="zh-CN" altLang="en-US" sz="2000">
                <a:solidFill>
                  <a:schemeClr val="tx1"/>
                </a:solidFill>
                <a:latin typeface="Arial" pitchFamily="34" charset="0"/>
              </a:rPr>
              <a:t>，否则会造成负载大的同步电动机失步，进而使整个调速系统崩溃。</a:t>
            </a:r>
          </a:p>
        </p:txBody>
      </p:sp>
      <p:sp>
        <p:nvSpPr>
          <p:cNvPr id="4301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4301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43017"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43018"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43019"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2582863" y="6432550"/>
            <a:ext cx="5164137" cy="42545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9-7  </a:t>
            </a:r>
            <a:r>
              <a:rPr lang="zh-CN" altLang="en-US" sz="1600">
                <a:solidFill>
                  <a:schemeClr val="tx1"/>
                </a:solidFill>
                <a:latin typeface="Arial" charset="0"/>
              </a:rPr>
              <a:t>多台同步电动机的恒压频比控制调速系统</a:t>
            </a:r>
          </a:p>
        </p:txBody>
      </p:sp>
      <p:sp>
        <p:nvSpPr>
          <p:cNvPr id="440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44036" name="Picture 5" descr="0807"/>
          <p:cNvPicPr>
            <a:picLocks noChangeAspect="1" noChangeArrowheads="1"/>
          </p:cNvPicPr>
          <p:nvPr/>
        </p:nvPicPr>
        <p:blipFill>
          <a:blip r:embed="rId2" cstate="print"/>
          <a:srcRect/>
          <a:stretch>
            <a:fillRect/>
          </a:stretch>
        </p:blipFill>
        <p:spPr bwMode="auto">
          <a:xfrm>
            <a:off x="2560638" y="2019300"/>
            <a:ext cx="5832475" cy="3922713"/>
          </a:xfrm>
          <a:prstGeom prst="rect">
            <a:avLst/>
          </a:prstGeom>
          <a:noFill/>
          <a:ln w="9525">
            <a:noFill/>
            <a:miter lim="800000"/>
            <a:headEnd/>
            <a:tailEnd/>
          </a:ln>
        </p:spPr>
      </p:pic>
      <p:sp>
        <p:nvSpPr>
          <p:cNvPr id="738310" name="Rectangle 6"/>
          <p:cNvSpPr>
            <a:spLocks noChangeArrowheads="1"/>
          </p:cNvSpPr>
          <p:nvPr/>
        </p:nvSpPr>
        <p:spPr bwMode="auto">
          <a:xfrm>
            <a:off x="1684338" y="950913"/>
            <a:ext cx="7459662" cy="1190625"/>
          </a:xfrm>
          <a:prstGeom prst="rect">
            <a:avLst/>
          </a:prstGeom>
          <a:noFill/>
          <a:ln w="9525">
            <a:noFill/>
            <a:miter lim="800000"/>
            <a:headEnd/>
            <a:tailEnd/>
          </a:ln>
          <a:effectLst/>
        </p:spPr>
        <p:txBody>
          <a:bodyPr>
            <a:spAutoFit/>
          </a:bodyPr>
          <a:lstStyle/>
          <a:p>
            <a:pPr algn="l">
              <a:defRPr/>
            </a:pPr>
            <a:r>
              <a:rPr lang="zh-CN" altLang="en-US" sz="2000">
                <a:solidFill>
                  <a:srgbClr val="CC0000"/>
                </a:solidFill>
                <a:effectLst>
                  <a:outerShdw blurRad="38100" dist="38100" dir="2700000" algn="tl">
                    <a:srgbClr val="C0C0C0"/>
                  </a:outerShdw>
                </a:effectLst>
              </a:rPr>
              <a:t>适用场合：</a:t>
            </a:r>
            <a:r>
              <a:rPr lang="zh-CN" altLang="en-US" sz="2000">
                <a:solidFill>
                  <a:schemeClr val="tx1"/>
                </a:solidFill>
              </a:rPr>
              <a:t>       </a:t>
            </a:r>
          </a:p>
          <a:p>
            <a:pPr algn="l">
              <a:defRPr/>
            </a:pPr>
            <a:r>
              <a:rPr lang="zh-CN" altLang="en-US" sz="2000">
                <a:solidFill>
                  <a:srgbClr val="0000CC"/>
                </a:solidFill>
              </a:rPr>
              <a:t>转速开环恒压频比控制</a:t>
            </a:r>
            <a:r>
              <a:rPr lang="zh-CN" altLang="en-US" sz="2000">
                <a:solidFill>
                  <a:schemeClr val="tx1"/>
                </a:solidFill>
              </a:rPr>
              <a:t>的同步电动机群调速系统，是一种最简单的</a:t>
            </a:r>
            <a:r>
              <a:rPr lang="zh-CN" altLang="en-US" sz="2000">
                <a:solidFill>
                  <a:srgbClr val="0000CC"/>
                </a:solidFill>
              </a:rPr>
              <a:t>他控变频调速</a:t>
            </a:r>
            <a:r>
              <a:rPr lang="zh-CN" altLang="en-US" sz="2000">
                <a:solidFill>
                  <a:schemeClr val="tx1"/>
                </a:solidFill>
              </a:rPr>
              <a:t>系统，多用于</a:t>
            </a:r>
            <a:r>
              <a:rPr lang="zh-CN" altLang="en-US" sz="2000">
                <a:solidFill>
                  <a:srgbClr val="0000CC"/>
                </a:solidFill>
              </a:rPr>
              <a:t>化纺工业小容量多电动机拖动系统</a:t>
            </a:r>
            <a:r>
              <a:rPr lang="zh-CN" altLang="en-US" sz="2000">
                <a:solidFill>
                  <a:schemeClr val="tx1"/>
                </a:solidFill>
              </a:rPr>
              <a:t>中。</a:t>
            </a:r>
          </a:p>
        </p:txBody>
      </p:sp>
      <p:sp>
        <p:nvSpPr>
          <p:cNvPr id="4403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4403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44040"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44041"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44042"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1749425" y="322263"/>
            <a:ext cx="5637213" cy="517525"/>
          </a:xfrm>
        </p:spPr>
        <p:txBody>
          <a:bodyPr/>
          <a:lstStyle/>
          <a:p>
            <a:pPr eaLnBrk="1" hangingPunct="1">
              <a:defRPr/>
            </a:pPr>
            <a:r>
              <a:rPr lang="en-US" altLang="zh-CN" dirty="0" smtClean="0">
                <a:solidFill>
                  <a:srgbClr val="FF0000"/>
                </a:solidFill>
                <a:effectLst>
                  <a:outerShdw blurRad="38100" dist="38100" dir="2700000" algn="tl">
                    <a:srgbClr val="C0C0C0"/>
                  </a:outerShdw>
                </a:effectLst>
                <a:ea typeface="宋体" pitchFamily="2" charset="-122"/>
              </a:rPr>
              <a:t>9.2.2</a:t>
            </a:r>
            <a:r>
              <a:rPr lang="zh-CN" altLang="en-US" dirty="0" smtClean="0">
                <a:solidFill>
                  <a:srgbClr val="FF0000"/>
                </a:solidFill>
                <a:effectLst>
                  <a:outerShdw blurRad="38100" dist="38100" dir="2700000" algn="tl">
                    <a:srgbClr val="C0C0C0"/>
                  </a:outerShdw>
                </a:effectLst>
                <a:ea typeface="宋体" pitchFamily="2" charset="-122"/>
              </a:rPr>
              <a:t>大功率同步电动机调速系统</a:t>
            </a:r>
          </a:p>
        </p:txBody>
      </p:sp>
      <p:sp>
        <p:nvSpPr>
          <p:cNvPr id="45059" name="Rectangle 3"/>
          <p:cNvSpPr>
            <a:spLocks noChangeArrowheads="1"/>
          </p:cNvSpPr>
          <p:nvPr/>
        </p:nvSpPr>
        <p:spPr bwMode="auto">
          <a:xfrm>
            <a:off x="1670050" y="969963"/>
            <a:ext cx="7473950" cy="1827212"/>
          </a:xfrm>
          <a:prstGeom prst="rect">
            <a:avLst/>
          </a:prstGeom>
          <a:noFill/>
          <a:ln w="9525">
            <a:noFill/>
            <a:miter lim="800000"/>
            <a:headEnd/>
            <a:tailEnd/>
          </a:ln>
        </p:spPr>
        <p:txBody>
          <a:bodyPr/>
          <a:lstStyle/>
          <a:p>
            <a:pPr algn="l">
              <a:lnSpc>
                <a:spcPct val="100000"/>
              </a:lnSpc>
              <a:spcBef>
                <a:spcPts val="600"/>
              </a:spcBef>
              <a:buClr>
                <a:srgbClr val="FF9933"/>
              </a:buClr>
              <a:buFont typeface="Wingdings" pitchFamily="2" charset="2"/>
              <a:buNone/>
            </a:pPr>
            <a:r>
              <a:rPr lang="zh-CN" altLang="en-US" sz="2000">
                <a:solidFill>
                  <a:schemeClr val="tx1"/>
                </a:solidFill>
                <a:latin typeface="Arial" charset="0"/>
              </a:rPr>
              <a:t>可以采用恒压频比控制，在起动过程中，同步电动机定子电源频率按斜坡规律变化，</a:t>
            </a:r>
            <a:r>
              <a:rPr lang="zh-CN" altLang="en-US" sz="2000">
                <a:solidFill>
                  <a:srgbClr val="FF0000"/>
                </a:solidFill>
                <a:latin typeface="Arial" charset="0"/>
              </a:rPr>
              <a:t>将动态转差限制在允许的范围内</a:t>
            </a:r>
            <a:r>
              <a:rPr lang="zh-CN" altLang="en-US" sz="2000">
                <a:solidFill>
                  <a:schemeClr val="tx1"/>
                </a:solidFill>
                <a:latin typeface="Arial" charset="0"/>
              </a:rPr>
              <a:t>，以保证同步电动机顺利起动。</a:t>
            </a:r>
            <a:endParaRPr lang="en-US" altLang="zh-CN" sz="2000">
              <a:solidFill>
                <a:schemeClr val="tx1"/>
              </a:solidFill>
              <a:latin typeface="Arial" charset="0"/>
            </a:endParaRPr>
          </a:p>
          <a:p>
            <a:pPr algn="l">
              <a:lnSpc>
                <a:spcPct val="100000"/>
              </a:lnSpc>
              <a:spcBef>
                <a:spcPts val="600"/>
              </a:spcBef>
              <a:buClr>
                <a:srgbClr val="FF9933"/>
              </a:buClr>
              <a:buFont typeface="Wingdings" pitchFamily="2" charset="2"/>
              <a:buNone/>
            </a:pPr>
            <a:r>
              <a:rPr lang="zh-CN" altLang="en-US" sz="2000">
                <a:solidFill>
                  <a:schemeClr val="tx1"/>
                </a:solidFill>
                <a:latin typeface="Arial" charset="0"/>
              </a:rPr>
              <a:t>起动结束后，同步电动机转速等于同步转速，</a:t>
            </a:r>
            <a:r>
              <a:rPr lang="zh-CN" altLang="en-US" sz="2000">
                <a:solidFill>
                  <a:srgbClr val="FF0000"/>
                </a:solidFill>
                <a:latin typeface="Arial" charset="0"/>
              </a:rPr>
              <a:t>稳态转差等于零</a:t>
            </a:r>
            <a:r>
              <a:rPr lang="zh-CN" altLang="en-US" sz="2000">
                <a:solidFill>
                  <a:schemeClr val="tx1"/>
                </a:solidFill>
                <a:latin typeface="Arial" charset="0"/>
              </a:rPr>
              <a:t>。</a:t>
            </a:r>
            <a:endParaRPr lang="en-US" altLang="zh-CN" sz="2000">
              <a:solidFill>
                <a:schemeClr val="tx1"/>
              </a:solidFill>
              <a:latin typeface="Arial" charset="0"/>
            </a:endParaRPr>
          </a:p>
          <a:p>
            <a:pPr algn="l">
              <a:lnSpc>
                <a:spcPct val="100000"/>
              </a:lnSpc>
              <a:spcBef>
                <a:spcPts val="600"/>
              </a:spcBef>
              <a:buClr>
                <a:srgbClr val="FF9933"/>
              </a:buClr>
              <a:buFont typeface="Wingdings" pitchFamily="2" charset="2"/>
              <a:buNone/>
            </a:pPr>
            <a:r>
              <a:rPr lang="zh-CN" altLang="en-US" sz="2000">
                <a:solidFill>
                  <a:schemeClr val="tx1"/>
                </a:solidFill>
                <a:latin typeface="Arial" charset="0"/>
              </a:rPr>
              <a:t>也可以采用转速闭环控制的矢量控制或直接转矩控制。</a:t>
            </a:r>
          </a:p>
        </p:txBody>
      </p:sp>
      <p:sp>
        <p:nvSpPr>
          <p:cNvPr id="739339" name="Rectangle 11"/>
          <p:cNvSpPr>
            <a:spLocks noChangeArrowheads="1"/>
          </p:cNvSpPr>
          <p:nvPr/>
        </p:nvSpPr>
        <p:spPr bwMode="auto">
          <a:xfrm>
            <a:off x="1689100" y="2995613"/>
            <a:ext cx="7454900" cy="2822575"/>
          </a:xfrm>
          <a:prstGeom prst="rect">
            <a:avLst/>
          </a:prstGeom>
          <a:noFill/>
          <a:ln w="9525">
            <a:noFill/>
            <a:miter lim="800000"/>
            <a:headEnd/>
            <a:tailEnd/>
          </a:ln>
        </p:spPr>
        <p:txBody>
          <a:bodyPr/>
          <a:lstStyle/>
          <a:p>
            <a:pPr algn="l">
              <a:lnSpc>
                <a:spcPct val="100000"/>
              </a:lnSpc>
              <a:spcBef>
                <a:spcPts val="1200"/>
              </a:spcBef>
              <a:buClr>
                <a:srgbClr val="FF9933"/>
              </a:buClr>
              <a:buFont typeface="Wingdings" pitchFamily="2" charset="2"/>
              <a:buNone/>
              <a:defRPr/>
            </a:pPr>
            <a:r>
              <a:rPr lang="zh-CN" altLang="en-US" sz="2000" dirty="0">
                <a:solidFill>
                  <a:srgbClr val="FF3300"/>
                </a:solidFill>
                <a:effectLst>
                  <a:outerShdw blurRad="38100" dist="38100" dir="2700000" algn="tl">
                    <a:srgbClr val="C0C0C0"/>
                  </a:outerShdw>
                </a:effectLst>
                <a:latin typeface="宋体" pitchFamily="2" charset="-122"/>
              </a:rPr>
              <a:t>大型同步电动机转子上一般都具有励磁绕组</a:t>
            </a:r>
            <a:r>
              <a:rPr lang="zh-CN" altLang="en-US" sz="2000" dirty="0">
                <a:solidFill>
                  <a:schemeClr val="tx1"/>
                </a:solidFill>
                <a:latin typeface="宋体" pitchFamily="2" charset="-122"/>
              </a:rPr>
              <a:t>，通过滑环由直流励磁电源供电，或者由交流励磁发电机经过随转子一起旋转的整流器供电。</a:t>
            </a:r>
          </a:p>
          <a:p>
            <a:pPr algn="l">
              <a:lnSpc>
                <a:spcPct val="100000"/>
              </a:lnSpc>
              <a:spcBef>
                <a:spcPts val="1200"/>
              </a:spcBef>
              <a:buClr>
                <a:srgbClr val="FF9933"/>
              </a:buClr>
              <a:buFont typeface="Wingdings" pitchFamily="2" charset="2"/>
              <a:buNone/>
              <a:defRPr/>
            </a:pPr>
            <a:r>
              <a:rPr lang="zh-CN" altLang="en-US" sz="2000" dirty="0">
                <a:solidFill>
                  <a:schemeClr val="tx1"/>
                </a:solidFill>
                <a:latin typeface="Times New Roman" pitchFamily="18" charset="0"/>
              </a:rPr>
              <a:t>对于经常在</a:t>
            </a:r>
            <a:r>
              <a:rPr lang="zh-CN" altLang="en-US" sz="2000" dirty="0">
                <a:solidFill>
                  <a:srgbClr val="0000CC"/>
                </a:solidFill>
                <a:effectLst>
                  <a:outerShdw blurRad="38100" dist="38100" dir="2700000" algn="tl">
                    <a:srgbClr val="C0C0C0"/>
                  </a:outerShdw>
                </a:effectLst>
                <a:latin typeface="Times New Roman" pitchFamily="18" charset="0"/>
              </a:rPr>
              <a:t>高速运行</a:t>
            </a:r>
            <a:r>
              <a:rPr lang="zh-CN" altLang="en-US" sz="2000" dirty="0">
                <a:solidFill>
                  <a:schemeClr val="tx1"/>
                </a:solidFill>
                <a:latin typeface="Times New Roman" pitchFamily="18" charset="0"/>
              </a:rPr>
              <a:t>的机械设备，定子常用交</a:t>
            </a:r>
            <a:r>
              <a:rPr lang="en-US" altLang="zh-CN" sz="2000" dirty="0">
                <a:solidFill>
                  <a:schemeClr val="tx1"/>
                </a:solidFill>
                <a:latin typeface="Times New Roman" pitchFamily="18" charset="0"/>
              </a:rPr>
              <a:t>-</a:t>
            </a:r>
            <a:r>
              <a:rPr lang="zh-CN" altLang="en-US" sz="2000" dirty="0">
                <a:solidFill>
                  <a:schemeClr val="tx1"/>
                </a:solidFill>
                <a:latin typeface="Times New Roman" pitchFamily="18" charset="0"/>
              </a:rPr>
              <a:t>直</a:t>
            </a:r>
            <a:r>
              <a:rPr lang="en-US" altLang="zh-CN" sz="2000" dirty="0">
                <a:solidFill>
                  <a:schemeClr val="tx1"/>
                </a:solidFill>
                <a:latin typeface="Times New Roman" pitchFamily="18" charset="0"/>
              </a:rPr>
              <a:t>-</a:t>
            </a:r>
            <a:r>
              <a:rPr lang="zh-CN" altLang="en-US" sz="2000" dirty="0">
                <a:solidFill>
                  <a:schemeClr val="tx1"/>
                </a:solidFill>
                <a:latin typeface="Times New Roman" pitchFamily="18" charset="0"/>
              </a:rPr>
              <a:t>交电流型变压变频器供电，其电机侧变换器（即逆变器）比给异步电动机供电时更简单，可以</a:t>
            </a:r>
            <a:r>
              <a:rPr lang="zh-CN" altLang="en-US" sz="2000" dirty="0">
                <a:solidFill>
                  <a:srgbClr val="FF3300"/>
                </a:solidFill>
                <a:effectLst>
                  <a:outerShdw blurRad="38100" dist="38100" dir="2700000" algn="tl">
                    <a:srgbClr val="C0C0C0"/>
                  </a:outerShdw>
                </a:effectLst>
                <a:latin typeface="Times New Roman" pitchFamily="18" charset="0"/>
              </a:rPr>
              <a:t>省去强迫换流电路</a:t>
            </a:r>
            <a:r>
              <a:rPr lang="zh-CN" altLang="en-US" sz="2000" dirty="0">
                <a:solidFill>
                  <a:schemeClr val="tx1"/>
                </a:solidFill>
                <a:latin typeface="Times New Roman" pitchFamily="18" charset="0"/>
              </a:rPr>
              <a:t>，而</a:t>
            </a:r>
            <a:r>
              <a:rPr lang="zh-CN" altLang="en-US" sz="2000" dirty="0">
                <a:solidFill>
                  <a:srgbClr val="FF3300"/>
                </a:solidFill>
                <a:effectLst>
                  <a:outerShdw blurRad="38100" dist="38100" dir="2700000" algn="tl">
                    <a:srgbClr val="C0C0C0"/>
                  </a:outerShdw>
                </a:effectLst>
                <a:latin typeface="Times New Roman" pitchFamily="18" charset="0"/>
              </a:rPr>
              <a:t>利用同步电动机定子中的感应电动势实现换相</a:t>
            </a:r>
            <a:r>
              <a:rPr lang="zh-CN" altLang="en-US" sz="2000" dirty="0">
                <a:solidFill>
                  <a:schemeClr val="tx1"/>
                </a:solidFill>
                <a:latin typeface="Times New Roman" pitchFamily="18" charset="0"/>
              </a:rPr>
              <a:t>。这样的逆变器称作负载换流逆变器（</a:t>
            </a:r>
            <a:r>
              <a:rPr lang="en-US" altLang="zh-CN" sz="2000" dirty="0">
                <a:solidFill>
                  <a:schemeClr val="tx1"/>
                </a:solidFill>
                <a:latin typeface="Times New Roman" pitchFamily="18" charset="0"/>
              </a:rPr>
              <a:t>Load-commutated Inverter</a:t>
            </a:r>
            <a:r>
              <a:rPr lang="zh-CN" altLang="en-US" sz="2000" dirty="0">
                <a:solidFill>
                  <a:schemeClr val="tx1"/>
                </a:solidFill>
                <a:latin typeface="Times New Roman" pitchFamily="18" charset="0"/>
              </a:rPr>
              <a:t>，简称</a:t>
            </a:r>
            <a:r>
              <a:rPr lang="en-US" altLang="zh-CN" sz="2000" dirty="0">
                <a:solidFill>
                  <a:schemeClr val="tx1"/>
                </a:solidFill>
                <a:latin typeface="Times New Roman" pitchFamily="18" charset="0"/>
              </a:rPr>
              <a:t>LCI</a:t>
            </a:r>
            <a:r>
              <a:rPr lang="zh-CN" altLang="en-US" sz="2000" dirty="0">
                <a:solidFill>
                  <a:schemeClr val="tx1"/>
                </a:solidFill>
                <a:latin typeface="Times New Roman" pitchFamily="18" charset="0"/>
              </a:rPr>
              <a:t>）。</a:t>
            </a:r>
          </a:p>
        </p:txBody>
      </p:sp>
      <p:sp>
        <p:nvSpPr>
          <p:cNvPr id="4506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4506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45063"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45064"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45065"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65300" y="206375"/>
            <a:ext cx="7239000" cy="741363"/>
          </a:xfrm>
        </p:spPr>
        <p:txBody>
          <a:bodyPr/>
          <a:lstStyle/>
          <a:p>
            <a:pPr eaLnBrk="1" hangingPunct="1"/>
            <a:r>
              <a:rPr lang="zh-CN" altLang="en-US" sz="3200" smtClean="0">
                <a:latin typeface="Times New Roman" pitchFamily="18" charset="0"/>
                <a:ea typeface="黑体" pitchFamily="49" charset="-122"/>
              </a:rPr>
              <a:t>第</a:t>
            </a:r>
            <a:r>
              <a:rPr lang="en-US" altLang="zh-CN" sz="3200" smtClean="0">
                <a:latin typeface="Times New Roman" pitchFamily="18" charset="0"/>
                <a:ea typeface="黑体" pitchFamily="49" charset="-122"/>
              </a:rPr>
              <a:t>9</a:t>
            </a:r>
            <a:r>
              <a:rPr lang="zh-CN" altLang="en-US" sz="3200" smtClean="0">
                <a:latin typeface="Times New Roman" pitchFamily="18" charset="0"/>
                <a:ea typeface="黑体" pitchFamily="49" charset="-122"/>
              </a:rPr>
              <a:t>章 </a:t>
            </a:r>
            <a:r>
              <a:rPr lang="zh-CN" altLang="en-US" sz="3200" smtClean="0">
                <a:ea typeface="宋体" pitchFamily="2" charset="-122"/>
              </a:rPr>
              <a:t>同步电动机变压变频调速系统</a:t>
            </a:r>
          </a:p>
        </p:txBody>
      </p:sp>
      <p:sp>
        <p:nvSpPr>
          <p:cNvPr id="239654" name="Rectangle 38"/>
          <p:cNvSpPr>
            <a:spLocks noChangeArrowheads="1"/>
          </p:cNvSpPr>
          <p:nvPr/>
        </p:nvSpPr>
        <p:spPr bwMode="auto">
          <a:xfrm>
            <a:off x="3687763" y="1030288"/>
            <a:ext cx="2747962" cy="530225"/>
          </a:xfrm>
          <a:prstGeom prst="rect">
            <a:avLst/>
          </a:prstGeom>
          <a:noFill/>
          <a:ln w="9525">
            <a:noFill/>
            <a:miter lim="800000"/>
            <a:headEnd/>
            <a:tailEnd/>
          </a:ln>
          <a:effectLst/>
        </p:spPr>
        <p:txBody>
          <a:bodyPr>
            <a:spAutoFit/>
          </a:bodyPr>
          <a:lstStyle/>
          <a:p>
            <a:pPr>
              <a:defRPr/>
            </a:pPr>
            <a:r>
              <a:rPr lang="zh-CN" altLang="en-US" sz="3200">
                <a:solidFill>
                  <a:schemeClr val="tx1"/>
                </a:solidFill>
                <a:effectLst>
                  <a:outerShdw blurRad="38100" dist="38100" dir="2700000" algn="tl">
                    <a:srgbClr val="C0C0C0"/>
                  </a:outerShdw>
                </a:effectLst>
              </a:rPr>
              <a:t>内  容  提  要</a:t>
            </a:r>
          </a:p>
        </p:txBody>
      </p:sp>
      <p:sp>
        <p:nvSpPr>
          <p:cNvPr id="33796" name="Rectangle 58"/>
          <p:cNvSpPr>
            <a:spLocks noGrp="1" noChangeArrowheads="1"/>
          </p:cNvSpPr>
          <p:nvPr>
            <p:ph type="body" idx="1"/>
          </p:nvPr>
        </p:nvSpPr>
        <p:spPr>
          <a:xfrm>
            <a:off x="2565400" y="1808163"/>
            <a:ext cx="6227763" cy="3384550"/>
          </a:xfrm>
          <a:noFill/>
        </p:spPr>
        <p:txBody>
          <a:bodyPr/>
          <a:lstStyle/>
          <a:p>
            <a:pPr eaLnBrk="1" hangingPunct="1">
              <a:spcBef>
                <a:spcPct val="35000"/>
              </a:spcBef>
            </a:pPr>
            <a:r>
              <a:rPr lang="en-US" altLang="zh-CN" sz="2400" smtClean="0">
                <a:ea typeface="宋体" pitchFamily="2" charset="-122"/>
              </a:rPr>
              <a:t>9.1 </a:t>
            </a:r>
            <a:r>
              <a:rPr lang="zh-CN" altLang="en-US" sz="2400" smtClean="0">
                <a:ea typeface="宋体" pitchFamily="2" charset="-122"/>
              </a:rPr>
              <a:t>同步电动机的稳态模型与调速方法</a:t>
            </a:r>
          </a:p>
          <a:p>
            <a:pPr eaLnBrk="1" hangingPunct="1">
              <a:spcBef>
                <a:spcPct val="35000"/>
              </a:spcBef>
            </a:pPr>
            <a:r>
              <a:rPr lang="en-US" altLang="zh-CN" sz="2400" smtClean="0">
                <a:ea typeface="宋体" pitchFamily="2" charset="-122"/>
              </a:rPr>
              <a:t>9.2 </a:t>
            </a:r>
            <a:r>
              <a:rPr lang="zh-CN" altLang="en-US" sz="2400" smtClean="0">
                <a:ea typeface="宋体" pitchFamily="2" charset="-122"/>
              </a:rPr>
              <a:t>他控变频同步电动机调速系统</a:t>
            </a:r>
          </a:p>
          <a:p>
            <a:pPr eaLnBrk="1" hangingPunct="1">
              <a:spcBef>
                <a:spcPct val="35000"/>
              </a:spcBef>
            </a:pPr>
            <a:r>
              <a:rPr lang="en-US" altLang="zh-CN" sz="2400" smtClean="0">
                <a:ea typeface="宋体" pitchFamily="2" charset="-122"/>
              </a:rPr>
              <a:t>9.3 </a:t>
            </a:r>
            <a:r>
              <a:rPr lang="zh-CN" altLang="en-US" sz="2400" smtClean="0">
                <a:ea typeface="宋体" pitchFamily="2" charset="-122"/>
              </a:rPr>
              <a:t>自控变频同步电动机调速系统</a:t>
            </a:r>
          </a:p>
          <a:p>
            <a:pPr eaLnBrk="1" hangingPunct="1">
              <a:spcBef>
                <a:spcPct val="35000"/>
              </a:spcBef>
            </a:pPr>
            <a:r>
              <a:rPr lang="en-US" altLang="zh-CN" sz="2400" smtClean="0">
                <a:ea typeface="宋体" pitchFamily="2" charset="-122"/>
              </a:rPr>
              <a:t>9.4 </a:t>
            </a:r>
            <a:r>
              <a:rPr lang="zh-CN" altLang="en-US" sz="2400" smtClean="0">
                <a:ea typeface="宋体" pitchFamily="2" charset="-122"/>
              </a:rPr>
              <a:t>同步电动机矢量控制系统</a:t>
            </a:r>
          </a:p>
          <a:p>
            <a:pPr eaLnBrk="1" hangingPunct="1">
              <a:spcBef>
                <a:spcPct val="35000"/>
              </a:spcBef>
            </a:pPr>
            <a:r>
              <a:rPr lang="en-US" altLang="zh-CN" sz="2400" smtClean="0">
                <a:ea typeface="宋体" pitchFamily="2" charset="-122"/>
              </a:rPr>
              <a:t>9.5 </a:t>
            </a:r>
            <a:r>
              <a:rPr lang="zh-CN" altLang="en-US" sz="2400" smtClean="0">
                <a:ea typeface="宋体" pitchFamily="2" charset="-122"/>
              </a:rPr>
              <a:t>同步电动机直接转矩控制系统</a:t>
            </a:r>
          </a:p>
        </p:txBody>
      </p:sp>
      <p:sp>
        <p:nvSpPr>
          <p:cNvPr id="33797"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33798"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33799"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33800"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33801"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3044825" y="6140450"/>
            <a:ext cx="4983163" cy="293688"/>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9-8  </a:t>
            </a:r>
            <a:r>
              <a:rPr lang="zh-CN" altLang="en-US" sz="1600">
                <a:solidFill>
                  <a:schemeClr val="tx1"/>
                </a:solidFill>
                <a:latin typeface="Arial" charset="0"/>
              </a:rPr>
              <a:t>变压变频器供电的同步电动机调速系统</a:t>
            </a:r>
          </a:p>
        </p:txBody>
      </p:sp>
      <p:sp>
        <p:nvSpPr>
          <p:cNvPr id="460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46084" name="Picture 5" descr="0808"/>
          <p:cNvPicPr>
            <a:picLocks noChangeAspect="1" noChangeArrowheads="1"/>
          </p:cNvPicPr>
          <p:nvPr/>
        </p:nvPicPr>
        <p:blipFill>
          <a:blip r:embed="rId2" cstate="print"/>
          <a:srcRect/>
          <a:stretch>
            <a:fillRect/>
          </a:stretch>
        </p:blipFill>
        <p:spPr bwMode="auto">
          <a:xfrm>
            <a:off x="3036888" y="1538288"/>
            <a:ext cx="4105275" cy="3976687"/>
          </a:xfrm>
          <a:prstGeom prst="rect">
            <a:avLst/>
          </a:prstGeom>
          <a:noFill/>
          <a:ln w="9525">
            <a:noFill/>
            <a:miter lim="800000"/>
            <a:headEnd/>
            <a:tailEnd/>
          </a:ln>
        </p:spPr>
      </p:pic>
      <p:sp>
        <p:nvSpPr>
          <p:cNvPr id="4608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4608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46087"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46088"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46089"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8z2"/>
          <p:cNvPicPr>
            <a:picLocks noChangeAspect="1" noChangeArrowheads="1"/>
          </p:cNvPicPr>
          <p:nvPr/>
        </p:nvPicPr>
        <p:blipFill>
          <a:blip r:embed="rId2" cstate="print"/>
          <a:srcRect/>
          <a:stretch>
            <a:fillRect/>
          </a:stretch>
        </p:blipFill>
        <p:spPr bwMode="auto">
          <a:xfrm>
            <a:off x="1735138" y="1069975"/>
            <a:ext cx="7272337" cy="5276850"/>
          </a:xfrm>
          <a:prstGeom prst="rect">
            <a:avLst/>
          </a:prstGeom>
          <a:noFill/>
          <a:ln w="9525">
            <a:noFill/>
            <a:miter lim="800000"/>
            <a:headEnd/>
            <a:tailEnd/>
          </a:ln>
        </p:spPr>
      </p:pic>
      <p:sp>
        <p:nvSpPr>
          <p:cNvPr id="834563" name="Rectangle 3"/>
          <p:cNvSpPr>
            <a:spLocks noGrp="1" noChangeArrowheads="1"/>
          </p:cNvSpPr>
          <p:nvPr>
            <p:ph type="title"/>
          </p:nvPr>
        </p:nvSpPr>
        <p:spPr>
          <a:xfrm>
            <a:off x="1803400" y="274638"/>
            <a:ext cx="2584450" cy="579437"/>
          </a:xfrm>
        </p:spPr>
        <p:txBody>
          <a:bodyPr/>
          <a:lstStyle/>
          <a:p>
            <a:pPr eaLnBrk="1" hangingPunct="1">
              <a:buClr>
                <a:schemeClr val="folHlink"/>
              </a:buClr>
              <a:buSzPct val="75000"/>
              <a:buFont typeface="Wingdings" pitchFamily="2" charset="2"/>
              <a:buChar char="n"/>
              <a:defRPr/>
            </a:pPr>
            <a:r>
              <a:rPr lang="zh-CN" altLang="en-US" smtClean="0">
                <a:solidFill>
                  <a:srgbClr val="FF3300"/>
                </a:solidFill>
                <a:effectLst>
                  <a:outerShdw blurRad="38100" dist="38100" dir="2700000" algn="tl">
                    <a:srgbClr val="C0C0C0"/>
                  </a:outerShdw>
                </a:effectLst>
                <a:latin typeface="Times New Roman" pitchFamily="18" charset="0"/>
                <a:ea typeface="宋体" pitchFamily="2" charset="-122"/>
              </a:rPr>
              <a:t> 系统组成</a:t>
            </a:r>
          </a:p>
        </p:txBody>
      </p:sp>
      <p:sp>
        <p:nvSpPr>
          <p:cNvPr id="834564" name="Rectangle 4"/>
          <p:cNvSpPr>
            <a:spLocks noChangeArrowheads="1"/>
          </p:cNvSpPr>
          <p:nvPr/>
        </p:nvSpPr>
        <p:spPr bwMode="auto">
          <a:xfrm>
            <a:off x="1746250" y="6378575"/>
            <a:ext cx="7397750" cy="427038"/>
          </a:xfrm>
          <a:prstGeom prst="rect">
            <a:avLst/>
          </a:prstGeom>
          <a:noFill/>
          <a:ln w="9525">
            <a:noFill/>
            <a:miter lim="800000"/>
            <a:headEnd/>
            <a:tailEnd/>
          </a:ln>
          <a:effectLst/>
        </p:spPr>
        <p:txBody>
          <a:bodyPr/>
          <a:lstStyle/>
          <a:p>
            <a:pPr marL="3175" indent="-3175">
              <a:lnSpc>
                <a:spcPct val="100000"/>
              </a:lnSpc>
              <a:spcBef>
                <a:spcPct val="20000"/>
              </a:spcBef>
              <a:buClr>
                <a:schemeClr val="folHlink"/>
              </a:buClr>
              <a:buSzPct val="75000"/>
              <a:buFont typeface="Wingdings" pitchFamily="2" charset="2"/>
              <a:buNone/>
              <a:defRPr/>
            </a:pPr>
            <a:r>
              <a:rPr kumimoji="1" lang="zh-CN" altLang="en-US" sz="1800">
                <a:solidFill>
                  <a:schemeClr val="tx1"/>
                </a:solidFill>
                <a:latin typeface="Times New Roman" pitchFamily="18" charset="0"/>
              </a:rPr>
              <a:t>由交</a:t>
            </a:r>
            <a:r>
              <a:rPr kumimoji="1" lang="en-US" altLang="zh-CN" sz="1800">
                <a:solidFill>
                  <a:schemeClr val="tx1"/>
                </a:solidFill>
                <a:latin typeface="Times New Roman" pitchFamily="18" charset="0"/>
              </a:rPr>
              <a:t>-</a:t>
            </a:r>
            <a:r>
              <a:rPr kumimoji="1" lang="zh-CN" altLang="en-US" sz="1800">
                <a:solidFill>
                  <a:schemeClr val="tx1"/>
                </a:solidFill>
                <a:latin typeface="Times New Roman" pitchFamily="18" charset="0"/>
              </a:rPr>
              <a:t>直</a:t>
            </a:r>
            <a:r>
              <a:rPr kumimoji="1" lang="en-US" altLang="zh-CN" sz="1800">
                <a:solidFill>
                  <a:schemeClr val="tx1"/>
                </a:solidFill>
                <a:latin typeface="Times New Roman" pitchFamily="18" charset="0"/>
              </a:rPr>
              <a:t>-</a:t>
            </a:r>
            <a:r>
              <a:rPr kumimoji="1" lang="zh-CN" altLang="en-US" sz="1800">
                <a:solidFill>
                  <a:schemeClr val="tx1"/>
                </a:solidFill>
                <a:latin typeface="Times New Roman" pitchFamily="18" charset="0"/>
              </a:rPr>
              <a:t>交电流型</a:t>
            </a:r>
            <a:r>
              <a:rPr kumimoji="1" lang="zh-CN" altLang="en-US" sz="1800">
                <a:solidFill>
                  <a:srgbClr val="FF0000"/>
                </a:solidFill>
                <a:effectLst>
                  <a:outerShdw blurRad="38100" dist="38100" dir="2700000" algn="tl">
                    <a:srgbClr val="C0C0C0"/>
                  </a:outerShdw>
                </a:effectLst>
                <a:latin typeface="Times New Roman" pitchFamily="18" charset="0"/>
              </a:rPr>
              <a:t>负载换流</a:t>
            </a:r>
            <a:r>
              <a:rPr kumimoji="1" lang="zh-CN" altLang="en-US" sz="1800">
                <a:solidFill>
                  <a:schemeClr val="tx1"/>
                </a:solidFill>
                <a:latin typeface="Times New Roman" pitchFamily="18" charset="0"/>
              </a:rPr>
              <a:t>变压变频器供电的同步电动机调速系统</a:t>
            </a:r>
          </a:p>
        </p:txBody>
      </p:sp>
      <p:sp>
        <p:nvSpPr>
          <p:cNvPr id="47109"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47110"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47111"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47112"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47113"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7" name="Rectangle 3"/>
          <p:cNvSpPr>
            <a:spLocks noGrp="1" noChangeArrowheads="1"/>
          </p:cNvSpPr>
          <p:nvPr>
            <p:ph type="body" idx="1"/>
          </p:nvPr>
        </p:nvSpPr>
        <p:spPr>
          <a:xfrm>
            <a:off x="1751013" y="1008063"/>
            <a:ext cx="7392987" cy="2114550"/>
          </a:xfrm>
        </p:spPr>
        <p:txBody>
          <a:bodyPr/>
          <a:lstStyle/>
          <a:p>
            <a:pPr eaLnBrk="1" hangingPunct="1">
              <a:lnSpc>
                <a:spcPct val="90000"/>
              </a:lnSpc>
              <a:spcBef>
                <a:spcPct val="50000"/>
              </a:spcBef>
              <a:buClr>
                <a:schemeClr val="tx2"/>
              </a:buClr>
              <a:defRPr/>
            </a:pPr>
            <a:r>
              <a:rPr lang="zh-CN" altLang="en-US" sz="2200" smtClean="0">
                <a:solidFill>
                  <a:srgbClr val="FF3300"/>
                </a:solidFill>
                <a:effectLst>
                  <a:outerShdw blurRad="38100" dist="38100" dir="2700000" algn="tl">
                    <a:srgbClr val="C0C0C0"/>
                  </a:outerShdw>
                </a:effectLst>
                <a:latin typeface="Times New Roman" pitchFamily="18" charset="0"/>
                <a:ea typeface="宋体" pitchFamily="2" charset="-122"/>
              </a:rPr>
              <a:t>换流问题</a:t>
            </a:r>
            <a:endParaRPr lang="zh-CN" altLang="en-US" sz="2200" smtClean="0">
              <a:latin typeface="Times New Roman" pitchFamily="18" charset="0"/>
              <a:ea typeface="宋体" pitchFamily="2" charset="-122"/>
            </a:endParaRPr>
          </a:p>
          <a:p>
            <a:pPr eaLnBrk="1" hangingPunct="1">
              <a:lnSpc>
                <a:spcPct val="90000"/>
              </a:lnSpc>
              <a:spcBef>
                <a:spcPct val="50000"/>
              </a:spcBef>
              <a:buClr>
                <a:schemeClr val="tx2"/>
              </a:buClr>
              <a:defRPr/>
            </a:pPr>
            <a:r>
              <a:rPr lang="en-US" altLang="zh-CN" sz="2200" smtClean="0">
                <a:latin typeface="Times New Roman" pitchFamily="18" charset="0"/>
                <a:ea typeface="宋体" pitchFamily="2" charset="-122"/>
              </a:rPr>
              <a:t>LCI</a:t>
            </a:r>
            <a:r>
              <a:rPr lang="zh-CN" altLang="en-US" sz="2200" smtClean="0">
                <a:latin typeface="Times New Roman" pitchFamily="18" charset="0"/>
                <a:ea typeface="宋体" pitchFamily="2" charset="-122"/>
              </a:rPr>
              <a:t>同步调速系统在</a:t>
            </a:r>
            <a:r>
              <a:rPr lang="zh-CN" altLang="en-US" sz="2200" smtClean="0">
                <a:solidFill>
                  <a:srgbClr val="CC0000"/>
                </a:solidFill>
                <a:effectLst>
                  <a:outerShdw blurRad="38100" dist="38100" dir="2700000" algn="tl">
                    <a:srgbClr val="C0C0C0"/>
                  </a:outerShdw>
                </a:effectLst>
                <a:latin typeface="Times New Roman" pitchFamily="18" charset="0"/>
                <a:ea typeface="宋体" pitchFamily="2" charset="-122"/>
              </a:rPr>
              <a:t>起动和低速</a:t>
            </a:r>
            <a:r>
              <a:rPr lang="zh-CN" altLang="en-US" sz="2200" smtClean="0">
                <a:effectLst>
                  <a:outerShdw blurRad="38100" dist="38100" dir="2700000" algn="tl">
                    <a:srgbClr val="C0C0C0"/>
                  </a:outerShdw>
                </a:effectLst>
                <a:latin typeface="Times New Roman" pitchFamily="18" charset="0"/>
                <a:ea typeface="宋体" pitchFamily="2" charset="-122"/>
              </a:rPr>
              <a:t>时存在换流问题：</a:t>
            </a:r>
            <a:r>
              <a:rPr lang="zh-CN" altLang="en-US" sz="2200" smtClean="0">
                <a:latin typeface="Times New Roman" pitchFamily="18" charset="0"/>
                <a:ea typeface="宋体" pitchFamily="2" charset="-122"/>
              </a:rPr>
              <a:t> </a:t>
            </a:r>
          </a:p>
          <a:p>
            <a:pPr eaLnBrk="1" hangingPunct="1">
              <a:lnSpc>
                <a:spcPct val="90000"/>
              </a:lnSpc>
              <a:spcBef>
                <a:spcPct val="50000"/>
              </a:spcBef>
              <a:buClr>
                <a:schemeClr val="tx2"/>
              </a:buClr>
              <a:defRPr/>
            </a:pPr>
            <a:r>
              <a:rPr lang="zh-CN" altLang="en-US" sz="2200" smtClean="0">
                <a:latin typeface="Times New Roman" pitchFamily="18" charset="0"/>
                <a:ea typeface="宋体" pitchFamily="2" charset="-122"/>
              </a:rPr>
              <a:t>低速时同步电动机感应电动势不够大，不足以保证可靠换流；</a:t>
            </a:r>
          </a:p>
          <a:p>
            <a:pPr eaLnBrk="1" hangingPunct="1">
              <a:lnSpc>
                <a:spcPct val="90000"/>
              </a:lnSpc>
              <a:spcBef>
                <a:spcPct val="50000"/>
              </a:spcBef>
              <a:buClr>
                <a:schemeClr val="tx2"/>
              </a:buClr>
              <a:defRPr/>
            </a:pPr>
            <a:r>
              <a:rPr lang="zh-CN" altLang="en-US" sz="2200" smtClean="0">
                <a:latin typeface="Times New Roman" pitchFamily="18" charset="0"/>
                <a:ea typeface="宋体" pitchFamily="2" charset="-122"/>
              </a:rPr>
              <a:t>当电机静止时，感应电动势为零，根本就无法换流。</a:t>
            </a:r>
          </a:p>
        </p:txBody>
      </p:sp>
      <p:sp>
        <p:nvSpPr>
          <p:cNvPr id="835589" name="Rectangle 5"/>
          <p:cNvSpPr>
            <a:spLocks noChangeArrowheads="1"/>
          </p:cNvSpPr>
          <p:nvPr/>
        </p:nvSpPr>
        <p:spPr bwMode="auto">
          <a:xfrm>
            <a:off x="1709738" y="3289300"/>
            <a:ext cx="7434262" cy="2946400"/>
          </a:xfrm>
          <a:prstGeom prst="rect">
            <a:avLst/>
          </a:prstGeom>
          <a:noFill/>
          <a:ln w="9525">
            <a:noFill/>
            <a:miter lim="800000"/>
            <a:headEnd/>
            <a:tailEnd/>
          </a:ln>
          <a:effectLst/>
        </p:spPr>
        <p:txBody>
          <a:bodyPr lIns="0" tIns="0" rIns="90000" bIns="0"/>
          <a:lstStyle/>
          <a:p>
            <a:pPr indent="19050" algn="l">
              <a:lnSpc>
                <a:spcPct val="125000"/>
              </a:lnSpc>
              <a:spcBef>
                <a:spcPct val="35000"/>
              </a:spcBef>
              <a:buClr>
                <a:schemeClr val="tx2"/>
              </a:buClr>
              <a:buFont typeface="Wingdings" pitchFamily="2" charset="2"/>
              <a:buNone/>
              <a:defRPr/>
            </a:pPr>
            <a:r>
              <a:rPr lang="zh-CN" altLang="en-US" sz="2200">
                <a:solidFill>
                  <a:srgbClr val="FF3300"/>
                </a:solidFill>
                <a:effectLst>
                  <a:outerShdw blurRad="38100" dist="38100" dir="2700000" algn="tl">
                    <a:srgbClr val="C0C0C0"/>
                  </a:outerShdw>
                </a:effectLst>
                <a:latin typeface="Times New Roman" pitchFamily="18" charset="0"/>
              </a:rPr>
              <a:t>解决方案</a:t>
            </a:r>
            <a:endParaRPr lang="zh-CN" altLang="en-US" sz="2200">
              <a:solidFill>
                <a:schemeClr val="tx1"/>
              </a:solidFill>
              <a:latin typeface="Times New Roman" pitchFamily="18" charset="0"/>
            </a:endParaRPr>
          </a:p>
          <a:p>
            <a:pPr indent="19050" algn="l">
              <a:lnSpc>
                <a:spcPct val="125000"/>
              </a:lnSpc>
              <a:spcBef>
                <a:spcPct val="35000"/>
              </a:spcBef>
              <a:buClr>
                <a:schemeClr val="tx2"/>
              </a:buClr>
              <a:buFont typeface="Wingdings" pitchFamily="2" charset="2"/>
              <a:buNone/>
              <a:defRPr/>
            </a:pPr>
            <a:r>
              <a:rPr lang="zh-CN" altLang="en-US" sz="2200">
                <a:solidFill>
                  <a:schemeClr val="tx1"/>
                </a:solidFill>
                <a:latin typeface="Times New Roman" pitchFamily="18" charset="0"/>
              </a:rPr>
              <a:t>采用“</a:t>
            </a:r>
            <a:r>
              <a:rPr lang="zh-CN" altLang="en-US" sz="2200">
                <a:solidFill>
                  <a:srgbClr val="CC0000"/>
                </a:solidFill>
                <a:effectLst>
                  <a:outerShdw blurRad="38100" dist="38100" dir="2700000" algn="tl">
                    <a:srgbClr val="C0C0C0"/>
                  </a:outerShdw>
                </a:effectLst>
                <a:latin typeface="Times New Roman" pitchFamily="18" charset="0"/>
              </a:rPr>
              <a:t>直流侧电流断续</a:t>
            </a:r>
            <a:r>
              <a:rPr lang="zh-CN" altLang="en-US" sz="2200">
                <a:solidFill>
                  <a:schemeClr val="tx1"/>
                </a:solidFill>
                <a:latin typeface="Times New Roman" pitchFamily="18" charset="0"/>
              </a:rPr>
              <a:t>”的特殊方法，使中间直流环节电抗器的旁路晶闸管导通，让电抗器放电，同时切断直流电流，允许逆变器换相，换相后再关断旁路晶闸管，使电流恢复正常。</a:t>
            </a:r>
          </a:p>
          <a:p>
            <a:pPr indent="19050" algn="l">
              <a:lnSpc>
                <a:spcPct val="125000"/>
              </a:lnSpc>
              <a:spcBef>
                <a:spcPct val="35000"/>
              </a:spcBef>
              <a:buClr>
                <a:schemeClr val="tx2"/>
              </a:buClr>
              <a:buFont typeface="Wingdings" pitchFamily="2" charset="2"/>
              <a:buNone/>
              <a:defRPr/>
            </a:pPr>
            <a:r>
              <a:rPr lang="zh-CN" altLang="en-US" sz="2200">
                <a:solidFill>
                  <a:schemeClr val="tx1"/>
                </a:solidFill>
                <a:latin typeface="Times New Roman" pitchFamily="18" charset="0"/>
              </a:rPr>
              <a:t>用这种换流方式可</a:t>
            </a:r>
            <a:r>
              <a:rPr lang="zh-CN" altLang="en-US" sz="2200">
                <a:solidFill>
                  <a:srgbClr val="CC0000"/>
                </a:solidFill>
                <a:effectLst>
                  <a:outerShdw blurRad="38100" dist="38100" dir="2700000" algn="tl">
                    <a:srgbClr val="C0C0C0"/>
                  </a:outerShdw>
                </a:effectLst>
                <a:latin typeface="Times New Roman" pitchFamily="18" charset="0"/>
              </a:rPr>
              <a:t>使电动机转速升到额定值的 </a:t>
            </a:r>
            <a:r>
              <a:rPr lang="en-US" altLang="zh-CN" sz="2200">
                <a:solidFill>
                  <a:srgbClr val="CC0000"/>
                </a:solidFill>
                <a:effectLst>
                  <a:outerShdw blurRad="38100" dist="38100" dir="2700000" algn="tl">
                    <a:srgbClr val="C0C0C0"/>
                  </a:outerShdw>
                </a:effectLst>
                <a:latin typeface="Times New Roman" pitchFamily="18" charset="0"/>
              </a:rPr>
              <a:t>3%~5%</a:t>
            </a:r>
            <a:r>
              <a:rPr lang="zh-CN" altLang="en-US" sz="2200">
                <a:solidFill>
                  <a:schemeClr val="tx1"/>
                </a:solidFill>
                <a:latin typeface="Times New Roman" pitchFamily="18" charset="0"/>
              </a:rPr>
              <a:t>，然后再切换到</a:t>
            </a:r>
            <a:r>
              <a:rPr lang="zh-CN" altLang="en-US" sz="2200">
                <a:solidFill>
                  <a:srgbClr val="CC0000"/>
                </a:solidFill>
                <a:effectLst>
                  <a:outerShdw blurRad="38100" dist="38100" dir="2700000" algn="tl">
                    <a:srgbClr val="C0C0C0"/>
                  </a:outerShdw>
                </a:effectLst>
                <a:latin typeface="Times New Roman" pitchFamily="18" charset="0"/>
              </a:rPr>
              <a:t>负载电动势换流</a:t>
            </a:r>
            <a:r>
              <a:rPr lang="zh-CN" altLang="en-US" sz="2200">
                <a:solidFill>
                  <a:schemeClr val="tx1"/>
                </a:solidFill>
                <a:latin typeface="Times New Roman" pitchFamily="18" charset="0"/>
              </a:rPr>
              <a:t>。 </a:t>
            </a:r>
          </a:p>
        </p:txBody>
      </p:sp>
      <p:sp>
        <p:nvSpPr>
          <p:cNvPr id="48132"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48133"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48134"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48135"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48136"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35589">
                                            <p:txEl>
                                              <p:pRg st="0" end="0"/>
                                            </p:txEl>
                                          </p:spTgt>
                                        </p:tgtEl>
                                        <p:attrNameLst>
                                          <p:attrName>style.visibility</p:attrName>
                                        </p:attrNameLst>
                                      </p:cBhvr>
                                      <p:to>
                                        <p:strVal val="visible"/>
                                      </p:to>
                                    </p:set>
                                    <p:animEffect transition="in" filter="wedge">
                                      <p:cBhvr>
                                        <p:cTn id="7" dur="2000"/>
                                        <p:tgtEl>
                                          <p:spTgt spid="835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835589">
                                            <p:txEl>
                                              <p:pRg st="1" end="1"/>
                                            </p:txEl>
                                          </p:spTgt>
                                        </p:tgtEl>
                                        <p:attrNameLst>
                                          <p:attrName>style.visibility</p:attrName>
                                        </p:attrNameLst>
                                      </p:cBhvr>
                                      <p:to>
                                        <p:strVal val="visible"/>
                                      </p:to>
                                    </p:set>
                                    <p:animEffect transition="in" filter="wedge">
                                      <p:cBhvr>
                                        <p:cTn id="12" dur="2000"/>
                                        <p:tgtEl>
                                          <p:spTgt spid="8355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835589">
                                            <p:txEl>
                                              <p:pRg st="2" end="2"/>
                                            </p:txEl>
                                          </p:spTgt>
                                        </p:tgtEl>
                                        <p:attrNameLst>
                                          <p:attrName>style.visibility</p:attrName>
                                        </p:attrNameLst>
                                      </p:cBhvr>
                                      <p:to>
                                        <p:strVal val="visible"/>
                                      </p:to>
                                    </p:set>
                                    <p:animEffect transition="in" filter="wedge">
                                      <p:cBhvr>
                                        <p:cTn id="17" dur="2000"/>
                                        <p:tgtEl>
                                          <p:spTgt spid="8355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1733550" y="206375"/>
            <a:ext cx="7050088" cy="741363"/>
          </a:xfrm>
        </p:spPr>
        <p:txBody>
          <a:bodyPr/>
          <a:lstStyle/>
          <a:p>
            <a:pPr eaLnBrk="1" hangingPunct="1">
              <a:defRPr/>
            </a:pPr>
            <a:r>
              <a:rPr lang="en-US" altLang="zh-CN" sz="2000" dirty="0" smtClean="0">
                <a:solidFill>
                  <a:srgbClr val="FF0000"/>
                </a:solidFill>
                <a:effectLst>
                  <a:outerShdw blurRad="38100" dist="38100" dir="2700000" algn="tl">
                    <a:srgbClr val="000000">
                      <a:alpha val="43137"/>
                    </a:srgbClr>
                  </a:outerShdw>
                </a:effectLst>
                <a:ea typeface="宋体" pitchFamily="2" charset="-122"/>
              </a:rPr>
              <a:t>9.2.3</a:t>
            </a:r>
            <a:r>
              <a:rPr lang="zh-CN" altLang="zh-CN" sz="2000" dirty="0" smtClean="0">
                <a:solidFill>
                  <a:srgbClr val="FF0000"/>
                </a:solidFill>
                <a:effectLst>
                  <a:outerShdw blurRad="38100" dist="38100" dir="2700000" algn="tl">
                    <a:srgbClr val="000000">
                      <a:alpha val="43137"/>
                    </a:srgbClr>
                  </a:outerShdw>
                </a:effectLst>
                <a:ea typeface="宋体" pitchFamily="2" charset="-122"/>
              </a:rPr>
              <a:t>由交</a:t>
            </a:r>
            <a:r>
              <a:rPr lang="en-US" altLang="zh-CN" sz="2000" dirty="0" smtClean="0">
                <a:solidFill>
                  <a:srgbClr val="FF0000"/>
                </a:solidFill>
                <a:effectLst>
                  <a:outerShdw blurRad="38100" dist="38100" dir="2700000" algn="tl">
                    <a:srgbClr val="000000">
                      <a:alpha val="43137"/>
                    </a:srgbClr>
                  </a:outerShdw>
                </a:effectLst>
                <a:ea typeface="宋体" pitchFamily="2" charset="-122"/>
              </a:rPr>
              <a:t>-</a:t>
            </a:r>
            <a:r>
              <a:rPr lang="zh-CN" altLang="zh-CN" sz="2000" dirty="0" smtClean="0">
                <a:solidFill>
                  <a:srgbClr val="FF0000"/>
                </a:solidFill>
                <a:effectLst>
                  <a:outerShdw blurRad="38100" dist="38100" dir="2700000" algn="tl">
                    <a:srgbClr val="000000">
                      <a:alpha val="43137"/>
                    </a:srgbClr>
                  </a:outerShdw>
                </a:effectLst>
                <a:ea typeface="宋体" pitchFamily="2" charset="-122"/>
              </a:rPr>
              <a:t>交变压变频器供电的大型低速同步电动机调速系统</a:t>
            </a:r>
            <a:endParaRPr kumimoji="1" lang="zh-CN" altLang="en-US" sz="2000" dirty="0" smtClean="0">
              <a:solidFill>
                <a:srgbClr val="FF0000"/>
              </a:solidFill>
              <a:effectLst>
                <a:outerShdw blurRad="38100" dist="38100" dir="2700000" algn="tl">
                  <a:srgbClr val="000000">
                    <a:alpha val="43137"/>
                  </a:srgbClr>
                </a:outerShdw>
              </a:effectLst>
              <a:ea typeface="宋体" pitchFamily="2" charset="-122"/>
            </a:endParaRPr>
          </a:p>
        </p:txBody>
      </p:sp>
      <p:sp>
        <p:nvSpPr>
          <p:cNvPr id="47107" name="内容占位符 2"/>
          <p:cNvSpPr>
            <a:spLocks noGrp="1" noChangeArrowheads="1"/>
          </p:cNvSpPr>
          <p:nvPr>
            <p:ph idx="1"/>
          </p:nvPr>
        </p:nvSpPr>
        <p:spPr>
          <a:xfrm>
            <a:off x="1925638" y="1184275"/>
            <a:ext cx="6861175" cy="5248275"/>
          </a:xfrm>
        </p:spPr>
        <p:txBody>
          <a:bodyPr/>
          <a:lstStyle/>
          <a:p>
            <a:pPr eaLnBrk="1" hangingPunct="1">
              <a:lnSpc>
                <a:spcPct val="150000"/>
              </a:lnSpc>
              <a:defRPr/>
            </a:pPr>
            <a:r>
              <a:rPr lang="zh-CN" altLang="zh-CN" sz="2400" dirty="0" smtClean="0">
                <a:ea typeface="宋体" pitchFamily="2" charset="-122"/>
              </a:rPr>
              <a:t>另一类大型同步电动机变压变频调速系统用于</a:t>
            </a:r>
            <a:r>
              <a:rPr lang="zh-CN" altLang="zh-CN" sz="2400" dirty="0" smtClean="0">
                <a:solidFill>
                  <a:srgbClr val="C00000"/>
                </a:solidFill>
                <a:effectLst>
                  <a:outerShdw blurRad="38100" dist="38100" dir="2700000" algn="tl">
                    <a:srgbClr val="000000">
                      <a:alpha val="43137"/>
                    </a:srgbClr>
                  </a:outerShdw>
                </a:effectLst>
                <a:ea typeface="宋体" pitchFamily="2" charset="-122"/>
              </a:rPr>
              <a:t>低速的电力拖动，例如无齿轮传动的可逆轧机、矿井提升机、水泥转窑</a:t>
            </a:r>
            <a:r>
              <a:rPr lang="zh-CN" altLang="zh-CN" sz="2400" dirty="0" smtClean="0">
                <a:ea typeface="宋体" pitchFamily="2" charset="-122"/>
              </a:rPr>
              <a:t>等。</a:t>
            </a:r>
            <a:endParaRPr lang="en-US" altLang="zh-CN" sz="2400" dirty="0" smtClean="0">
              <a:ea typeface="宋体" pitchFamily="2" charset="-122"/>
            </a:endParaRPr>
          </a:p>
          <a:p>
            <a:pPr eaLnBrk="1" hangingPunct="1">
              <a:lnSpc>
                <a:spcPct val="150000"/>
              </a:lnSpc>
              <a:defRPr/>
            </a:pPr>
            <a:endParaRPr lang="en-US" altLang="zh-CN" sz="2400" dirty="0" smtClean="0">
              <a:ea typeface="宋体" pitchFamily="2" charset="-122"/>
            </a:endParaRPr>
          </a:p>
          <a:p>
            <a:pPr eaLnBrk="1" hangingPunct="1">
              <a:lnSpc>
                <a:spcPct val="150000"/>
              </a:lnSpc>
              <a:defRPr/>
            </a:pPr>
            <a:r>
              <a:rPr lang="zh-CN" altLang="zh-CN" sz="2400" dirty="0" smtClean="0">
                <a:ea typeface="宋体" pitchFamily="2" charset="-122"/>
              </a:rPr>
              <a:t>该系统由</a:t>
            </a:r>
            <a:r>
              <a:rPr lang="zh-CN" altLang="zh-CN" sz="2400" dirty="0" smtClean="0">
                <a:solidFill>
                  <a:srgbClr val="C00000"/>
                </a:solidFill>
                <a:effectLst>
                  <a:outerShdw blurRad="38100" dist="38100" dir="2700000" algn="tl">
                    <a:srgbClr val="000000">
                      <a:alpha val="43137"/>
                    </a:srgbClr>
                  </a:outerShdw>
                </a:effectLst>
                <a:ea typeface="宋体" pitchFamily="2" charset="-122"/>
              </a:rPr>
              <a:t>交</a:t>
            </a:r>
            <a:r>
              <a:rPr lang="en-US" altLang="zh-CN" sz="2400" dirty="0" smtClean="0">
                <a:solidFill>
                  <a:srgbClr val="C00000"/>
                </a:solidFill>
                <a:effectLst>
                  <a:outerShdw blurRad="38100" dist="38100" dir="2700000" algn="tl">
                    <a:srgbClr val="000000">
                      <a:alpha val="43137"/>
                    </a:srgbClr>
                  </a:outerShdw>
                </a:effectLst>
                <a:ea typeface="宋体" pitchFamily="2" charset="-122"/>
              </a:rPr>
              <a:t>-</a:t>
            </a:r>
            <a:r>
              <a:rPr lang="zh-CN" altLang="zh-CN" sz="2400" dirty="0" smtClean="0">
                <a:solidFill>
                  <a:srgbClr val="C00000"/>
                </a:solidFill>
                <a:effectLst>
                  <a:outerShdw blurRad="38100" dist="38100" dir="2700000" algn="tl">
                    <a:srgbClr val="000000">
                      <a:alpha val="43137"/>
                    </a:srgbClr>
                  </a:outerShdw>
                </a:effectLst>
                <a:ea typeface="宋体" pitchFamily="2" charset="-122"/>
              </a:rPr>
              <a:t>交变压变频器</a:t>
            </a:r>
            <a:r>
              <a:rPr lang="zh-CN" altLang="zh-CN" sz="2400" dirty="0" smtClean="0">
                <a:ea typeface="宋体" pitchFamily="2" charset="-122"/>
              </a:rPr>
              <a:t>（又称周波变换器）供电，其输出频率为</a:t>
            </a:r>
            <a:r>
              <a:rPr lang="en-US" altLang="zh-CN" sz="2400" dirty="0" smtClean="0">
                <a:ea typeface="宋体" pitchFamily="2" charset="-122"/>
              </a:rPr>
              <a:t>20~25Hz</a:t>
            </a:r>
            <a:r>
              <a:rPr lang="zh-CN" altLang="zh-CN" sz="2400" dirty="0" smtClean="0">
                <a:ea typeface="宋体" pitchFamily="2" charset="-122"/>
              </a:rPr>
              <a:t>（当电网频率为</a:t>
            </a:r>
            <a:r>
              <a:rPr lang="en-US" altLang="zh-CN" sz="2400" dirty="0" smtClean="0">
                <a:ea typeface="宋体" pitchFamily="2" charset="-122"/>
              </a:rPr>
              <a:t>50Hz</a:t>
            </a:r>
            <a:r>
              <a:rPr lang="zh-CN" altLang="zh-CN" sz="2400" dirty="0" smtClean="0">
                <a:ea typeface="宋体" pitchFamily="2" charset="-122"/>
              </a:rPr>
              <a:t>时），对于一台</a:t>
            </a:r>
            <a:r>
              <a:rPr lang="en-US" altLang="zh-CN" sz="2400" dirty="0" smtClean="0">
                <a:ea typeface="宋体" pitchFamily="2" charset="-122"/>
              </a:rPr>
              <a:t>20</a:t>
            </a:r>
            <a:r>
              <a:rPr lang="zh-CN" altLang="zh-CN" sz="2400" dirty="0" smtClean="0">
                <a:ea typeface="宋体" pitchFamily="2" charset="-122"/>
              </a:rPr>
              <a:t>极同步电动机，同步转速为</a:t>
            </a:r>
            <a:r>
              <a:rPr lang="en-US" altLang="zh-CN" sz="2400" dirty="0" smtClean="0">
                <a:ea typeface="宋体" pitchFamily="2" charset="-122"/>
              </a:rPr>
              <a:t>120~150r/min</a:t>
            </a:r>
            <a:r>
              <a:rPr lang="zh-CN" altLang="zh-CN" sz="2400" dirty="0" smtClean="0">
                <a:ea typeface="宋体" pitchFamily="2" charset="-122"/>
              </a:rPr>
              <a:t>，直接用来拖动轧钢机等设备是很合适的，可以</a:t>
            </a:r>
            <a:r>
              <a:rPr lang="zh-CN" altLang="zh-CN" sz="2400" dirty="0" smtClean="0">
                <a:solidFill>
                  <a:srgbClr val="C00000"/>
                </a:solidFill>
                <a:effectLst>
                  <a:outerShdw blurRad="38100" dist="38100" dir="2700000" algn="tl">
                    <a:srgbClr val="000000">
                      <a:alpha val="43137"/>
                    </a:srgbClr>
                  </a:outerShdw>
                </a:effectLst>
                <a:ea typeface="宋体" pitchFamily="2" charset="-122"/>
              </a:rPr>
              <a:t>省去庞大齿轮传动装置</a:t>
            </a:r>
            <a:r>
              <a:rPr lang="zh-CN" altLang="zh-CN" sz="2400" dirty="0" smtClean="0">
                <a:ea typeface="宋体" pitchFamily="2" charset="-122"/>
              </a:rPr>
              <a:t>。</a:t>
            </a:r>
          </a:p>
        </p:txBody>
      </p:sp>
      <p:sp>
        <p:nvSpPr>
          <p:cNvPr id="49156"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49157"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49158"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49159"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49160"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noChangeArrowheads="1"/>
          </p:cNvSpPr>
          <p:nvPr>
            <p:ph type="title"/>
          </p:nvPr>
        </p:nvSpPr>
        <p:spPr>
          <a:xfrm>
            <a:off x="1684338" y="206375"/>
            <a:ext cx="7459662" cy="741363"/>
          </a:xfrm>
        </p:spPr>
        <p:txBody>
          <a:bodyPr/>
          <a:lstStyle/>
          <a:p>
            <a:pPr eaLnBrk="1" hangingPunct="1"/>
            <a:r>
              <a:rPr lang="en-US" altLang="zh-CN" sz="2000" smtClean="0">
                <a:ea typeface="宋体" pitchFamily="2" charset="-122"/>
              </a:rPr>
              <a:t>9.2.3</a:t>
            </a:r>
            <a:r>
              <a:rPr lang="zh-CN" altLang="zh-CN" sz="2000" smtClean="0">
                <a:ea typeface="宋体" pitchFamily="2" charset="-122"/>
              </a:rPr>
              <a:t>由交</a:t>
            </a:r>
            <a:r>
              <a:rPr lang="en-US" altLang="zh-CN" sz="2000" smtClean="0">
                <a:ea typeface="宋体" pitchFamily="2" charset="-122"/>
              </a:rPr>
              <a:t>-</a:t>
            </a:r>
            <a:r>
              <a:rPr lang="zh-CN" altLang="zh-CN" sz="2000" smtClean="0">
                <a:ea typeface="宋体" pitchFamily="2" charset="-122"/>
              </a:rPr>
              <a:t>交变压变频器供电的大型低速同步电动机调速系统</a:t>
            </a:r>
            <a:br>
              <a:rPr lang="zh-CN" altLang="zh-CN" sz="2000" smtClean="0">
                <a:ea typeface="宋体" pitchFamily="2" charset="-122"/>
              </a:rPr>
            </a:br>
            <a:endParaRPr kumimoji="1" lang="zh-CN" altLang="en-US" sz="2000" smtClean="0">
              <a:ea typeface="宋体" pitchFamily="2" charset="-122"/>
            </a:endParaRPr>
          </a:p>
        </p:txBody>
      </p:sp>
      <p:pic>
        <p:nvPicPr>
          <p:cNvPr id="50179" name="图片 10" descr="8z3"/>
          <p:cNvPicPr>
            <a:picLocks noChangeAspect="1" noChangeArrowheads="1"/>
          </p:cNvPicPr>
          <p:nvPr/>
        </p:nvPicPr>
        <p:blipFill>
          <a:blip r:embed="rId2" cstate="print"/>
          <a:srcRect/>
          <a:stretch>
            <a:fillRect/>
          </a:stretch>
        </p:blipFill>
        <p:spPr bwMode="auto">
          <a:xfrm>
            <a:off x="1733550" y="1436688"/>
            <a:ext cx="7092950" cy="4776787"/>
          </a:xfrm>
          <a:prstGeom prst="rect">
            <a:avLst/>
          </a:prstGeom>
          <a:noFill/>
          <a:ln w="9525">
            <a:noFill/>
            <a:miter lim="800000"/>
            <a:headEnd/>
            <a:tailEnd/>
          </a:ln>
        </p:spPr>
      </p:pic>
      <p:sp>
        <p:nvSpPr>
          <p:cNvPr id="50180"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50181"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50182" name="Rectangle 8"/>
          <p:cNvSpPr>
            <a:spLocks noChangeArrowheads="1"/>
          </p:cNvSpPr>
          <p:nvPr/>
        </p:nvSpPr>
        <p:spPr bwMode="auto">
          <a:xfrm>
            <a:off x="-1588" y="2093913"/>
            <a:ext cx="1697038" cy="7350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50183"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50184"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05000" y="206375"/>
            <a:ext cx="7064375" cy="741363"/>
          </a:xfrm>
        </p:spPr>
        <p:txBody>
          <a:bodyPr/>
          <a:lstStyle/>
          <a:p>
            <a:pPr eaLnBrk="1" hangingPunct="1"/>
            <a:r>
              <a:rPr lang="en-US" altLang="zh-CN" smtClean="0">
                <a:ea typeface="宋体" pitchFamily="2" charset="-122"/>
              </a:rPr>
              <a:t>9.3 </a:t>
            </a:r>
            <a:r>
              <a:rPr lang="zh-CN" altLang="en-US" smtClean="0">
                <a:ea typeface="宋体" pitchFamily="2" charset="-122"/>
              </a:rPr>
              <a:t>自控变频同步电动机调速系统</a:t>
            </a:r>
          </a:p>
        </p:txBody>
      </p:sp>
      <p:sp>
        <p:nvSpPr>
          <p:cNvPr id="846852" name="Rectangle 4"/>
          <p:cNvSpPr>
            <a:spLocks noChangeArrowheads="1"/>
          </p:cNvSpPr>
          <p:nvPr/>
        </p:nvSpPr>
        <p:spPr bwMode="auto">
          <a:xfrm>
            <a:off x="1897063" y="1385888"/>
            <a:ext cx="4029075" cy="700087"/>
          </a:xfrm>
          <a:prstGeom prst="rect">
            <a:avLst/>
          </a:prstGeom>
          <a:noFill/>
          <a:ln w="9525">
            <a:noFill/>
            <a:miter lim="800000"/>
            <a:headEnd/>
            <a:tailEnd/>
          </a:ln>
          <a:effectLst/>
        </p:spPr>
        <p:txBody>
          <a:bodyPr lIns="0" tIns="0" bIns="0" anchor="ctr"/>
          <a:lstStyle/>
          <a:p>
            <a:pPr algn="l">
              <a:defRPr/>
            </a:pPr>
            <a:r>
              <a:rPr lang="zh-CN" altLang="en-US">
                <a:solidFill>
                  <a:schemeClr val="tx1"/>
                </a:solidFill>
                <a:effectLst>
                  <a:outerShdw blurRad="38100" dist="38100" dir="2700000" algn="tl">
                    <a:srgbClr val="C0C0C0"/>
                  </a:outerShdw>
                </a:effectLst>
                <a:latin typeface="Arial" pitchFamily="34" charset="0"/>
              </a:rPr>
              <a:t>知识点：</a:t>
            </a:r>
          </a:p>
        </p:txBody>
      </p:sp>
      <p:sp>
        <p:nvSpPr>
          <p:cNvPr id="846853" name="Rectangle 5"/>
          <p:cNvSpPr>
            <a:spLocks noGrp="1" noChangeArrowheads="1"/>
          </p:cNvSpPr>
          <p:nvPr>
            <p:ph type="body" idx="1"/>
          </p:nvPr>
        </p:nvSpPr>
        <p:spPr>
          <a:xfrm>
            <a:off x="2895600" y="2705100"/>
            <a:ext cx="5980113" cy="1882775"/>
          </a:xfrm>
          <a:noFill/>
        </p:spPr>
        <p:txBody>
          <a:bodyPr/>
          <a:lstStyle/>
          <a:p>
            <a:pPr algn="ctr" eaLnBrk="1" hangingPunct="1"/>
            <a:r>
              <a:rPr lang="zh-CN" altLang="en-US" sz="4800" smtClean="0">
                <a:latin typeface="隶书" pitchFamily="49" charset="-122"/>
                <a:ea typeface="隶书" pitchFamily="49" charset="-122"/>
              </a:rPr>
              <a:t>自控变频同步电动机调速系统</a:t>
            </a:r>
          </a:p>
        </p:txBody>
      </p:sp>
      <p:sp>
        <p:nvSpPr>
          <p:cNvPr id="5120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5120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5120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51208"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51209"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6853">
                                            <p:txEl>
                                              <p:pRg st="0" end="0"/>
                                            </p:txEl>
                                          </p:spTgt>
                                        </p:tgtEl>
                                        <p:attrNameLst>
                                          <p:attrName>style.visibility</p:attrName>
                                        </p:attrNameLst>
                                      </p:cBhvr>
                                      <p:to>
                                        <p:strVal val="visible"/>
                                      </p:to>
                                    </p:set>
                                    <p:animEffect transition="in" filter="wipe(left)">
                                      <p:cBhvr>
                                        <p:cTn id="7" dur="500"/>
                                        <p:tgtEl>
                                          <p:spTgt spid="8468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684338" y="271463"/>
            <a:ext cx="5194300" cy="609600"/>
          </a:xfrm>
        </p:spPr>
        <p:txBody>
          <a:bodyPr/>
          <a:lstStyle/>
          <a:p>
            <a:pPr marL="838200" indent="-838200" eaLnBrk="1" hangingPunct="1"/>
            <a:r>
              <a:rPr lang="en-US" altLang="zh-CN" smtClean="0">
                <a:ea typeface="宋体" pitchFamily="2" charset="-122"/>
              </a:rPr>
              <a:t>9.3</a:t>
            </a:r>
            <a:r>
              <a:rPr lang="zh-CN" altLang="en-US" smtClean="0">
                <a:ea typeface="宋体" pitchFamily="2" charset="-122"/>
              </a:rPr>
              <a:t>*自控变频同步电动机调速系统</a:t>
            </a:r>
          </a:p>
        </p:txBody>
      </p:sp>
      <p:sp>
        <p:nvSpPr>
          <p:cNvPr id="741379" name="Rectangle 3"/>
          <p:cNvSpPr>
            <a:spLocks noChangeArrowheads="1"/>
          </p:cNvSpPr>
          <p:nvPr/>
        </p:nvSpPr>
        <p:spPr bwMode="auto">
          <a:xfrm>
            <a:off x="1670050" y="942975"/>
            <a:ext cx="7473950" cy="1368425"/>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dirty="0">
                <a:solidFill>
                  <a:srgbClr val="0000FF"/>
                </a:solidFill>
                <a:effectLst>
                  <a:outerShdw blurRad="38100" dist="38100" dir="2700000" algn="tl">
                    <a:srgbClr val="C0C0C0"/>
                  </a:outerShdw>
                </a:effectLst>
                <a:latin typeface="Arial" pitchFamily="34" charset="0"/>
              </a:rPr>
              <a:t>他控变频同步电动机调速系统变频器的输出频率与转子转速或位置无直接的关系，若控制不当，仍然会造成失步。</a:t>
            </a:r>
          </a:p>
          <a:p>
            <a:pPr algn="just">
              <a:lnSpc>
                <a:spcPct val="100000"/>
              </a:lnSpc>
              <a:buClr>
                <a:srgbClr val="FF9933"/>
              </a:buClr>
              <a:buFont typeface="Wingdings" pitchFamily="2" charset="2"/>
              <a:buNone/>
              <a:defRPr/>
            </a:pPr>
            <a:r>
              <a:rPr lang="zh-CN" altLang="en-US" sz="2000" dirty="0">
                <a:solidFill>
                  <a:srgbClr val="FF0000"/>
                </a:solidFill>
                <a:effectLst>
                  <a:outerShdw blurRad="38100" dist="38100" dir="2700000" algn="tl">
                    <a:srgbClr val="C0C0C0"/>
                  </a:outerShdw>
                </a:effectLst>
                <a:latin typeface="Arial" pitchFamily="34" charset="0"/>
              </a:rPr>
              <a:t>根据转子位置直接控制变频装置的输出电压或电流的相位</a:t>
            </a:r>
            <a:r>
              <a:rPr lang="zh-CN" altLang="en-US" sz="2000" dirty="0">
                <a:solidFill>
                  <a:srgbClr val="A50021"/>
                </a:solidFill>
                <a:effectLst>
                  <a:outerShdw blurRad="38100" dist="38100" dir="2700000" algn="tl">
                    <a:srgbClr val="C0C0C0"/>
                  </a:outerShdw>
                </a:effectLst>
                <a:latin typeface="Arial" pitchFamily="34" charset="0"/>
              </a:rPr>
              <a:t>，</a:t>
            </a:r>
            <a:r>
              <a:rPr lang="zh-CN" altLang="en-US" sz="2000" dirty="0">
                <a:solidFill>
                  <a:srgbClr val="0000FF"/>
                </a:solidFill>
                <a:effectLst>
                  <a:outerShdw blurRad="38100" dist="38100" dir="2700000" algn="tl">
                    <a:srgbClr val="C0C0C0"/>
                  </a:outerShdw>
                </a:effectLst>
                <a:latin typeface="Arial" pitchFamily="34" charset="0"/>
              </a:rPr>
              <a:t>就能从根本上杜绝失步现象</a:t>
            </a:r>
            <a:r>
              <a:rPr lang="zh-CN" altLang="en-US" sz="2000" dirty="0">
                <a:solidFill>
                  <a:srgbClr val="A50021"/>
                </a:solidFill>
                <a:effectLst>
                  <a:outerShdw blurRad="38100" dist="38100" dir="2700000" algn="tl">
                    <a:srgbClr val="C0C0C0"/>
                  </a:outerShdw>
                </a:effectLst>
                <a:latin typeface="Arial" pitchFamily="34" charset="0"/>
              </a:rPr>
              <a:t>，这就是自控变频同步电动机的初衷。</a:t>
            </a:r>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2229"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52230"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2231"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2232" name="Rectangle 8"/>
          <p:cNvSpPr>
            <a:spLocks noChangeArrowheads="1"/>
          </p:cNvSpPr>
          <p:nvPr/>
        </p:nvSpPr>
        <p:spPr bwMode="auto">
          <a:xfrm>
            <a:off x="3249613" y="6092825"/>
            <a:ext cx="4902200" cy="53657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9-9  </a:t>
            </a:r>
            <a:r>
              <a:rPr lang="zh-CN" altLang="en-US" sz="1600">
                <a:solidFill>
                  <a:schemeClr val="tx1"/>
                </a:solidFill>
                <a:latin typeface="Arial" charset="0"/>
              </a:rPr>
              <a:t>自控变频同步电动机调速原理图</a:t>
            </a:r>
          </a:p>
          <a:p>
            <a:pPr>
              <a:lnSpc>
                <a:spcPct val="100000"/>
              </a:lnSpc>
              <a:buClr>
                <a:srgbClr val="FF9933"/>
              </a:buClr>
              <a:buFont typeface="Wingdings" pitchFamily="2" charset="2"/>
              <a:buNone/>
            </a:pPr>
            <a:r>
              <a:rPr lang="en-US" altLang="zh-CN" sz="1600">
                <a:solidFill>
                  <a:schemeClr val="tx1"/>
                </a:solidFill>
                <a:latin typeface="Arial" charset="0"/>
              </a:rPr>
              <a:t>UI——</a:t>
            </a:r>
            <a:r>
              <a:rPr lang="zh-CN" altLang="en-US" sz="1600">
                <a:solidFill>
                  <a:schemeClr val="tx1"/>
                </a:solidFill>
                <a:latin typeface="Arial" charset="0"/>
              </a:rPr>
              <a:t>逆变器     </a:t>
            </a:r>
            <a:r>
              <a:rPr lang="en-US" altLang="zh-CN" sz="1600">
                <a:solidFill>
                  <a:schemeClr val="tx1"/>
                </a:solidFill>
                <a:latin typeface="Arial" charset="0"/>
              </a:rPr>
              <a:t>BQ——</a:t>
            </a:r>
            <a:r>
              <a:rPr lang="zh-CN" altLang="en-US" sz="1600">
                <a:solidFill>
                  <a:schemeClr val="tx1"/>
                </a:solidFill>
                <a:latin typeface="Arial" charset="0"/>
              </a:rPr>
              <a:t>转子位置检测器</a:t>
            </a:r>
          </a:p>
        </p:txBody>
      </p:sp>
      <p:pic>
        <p:nvPicPr>
          <p:cNvPr id="52233" name="Picture 9" descr="0809"/>
          <p:cNvPicPr>
            <a:picLocks noChangeAspect="1" noChangeArrowheads="1"/>
          </p:cNvPicPr>
          <p:nvPr/>
        </p:nvPicPr>
        <p:blipFill>
          <a:blip r:embed="rId2" cstate="print"/>
          <a:srcRect/>
          <a:stretch>
            <a:fillRect/>
          </a:stretch>
        </p:blipFill>
        <p:spPr bwMode="auto">
          <a:xfrm>
            <a:off x="3598863" y="2589213"/>
            <a:ext cx="5545137" cy="3441700"/>
          </a:xfrm>
          <a:prstGeom prst="rect">
            <a:avLst/>
          </a:prstGeom>
          <a:noFill/>
          <a:ln w="9525">
            <a:noFill/>
            <a:miter lim="800000"/>
            <a:headEnd/>
            <a:tailEnd/>
          </a:ln>
        </p:spPr>
      </p:pic>
      <p:sp>
        <p:nvSpPr>
          <p:cNvPr id="52234" name="Rectangle 10"/>
          <p:cNvSpPr>
            <a:spLocks noChangeArrowheads="1"/>
          </p:cNvSpPr>
          <p:nvPr/>
        </p:nvSpPr>
        <p:spPr bwMode="auto">
          <a:xfrm>
            <a:off x="1882775" y="3109913"/>
            <a:ext cx="1414463" cy="1616075"/>
          </a:xfrm>
          <a:prstGeom prst="rect">
            <a:avLst/>
          </a:prstGeom>
          <a:noFill/>
          <a:ln w="9525">
            <a:noFill/>
            <a:miter lim="800000"/>
            <a:headEnd/>
            <a:tailEnd/>
          </a:ln>
        </p:spPr>
        <p:txBody>
          <a:bodyPr>
            <a:spAutoFit/>
          </a:bodyPr>
          <a:lstStyle/>
          <a:p>
            <a:pPr algn="l">
              <a:lnSpc>
                <a:spcPct val="100000"/>
              </a:lnSpc>
            </a:pPr>
            <a:r>
              <a:rPr kumimoji="1" lang="zh-CN" altLang="en-US" sz="2000">
                <a:solidFill>
                  <a:schemeClr val="tx1"/>
                </a:solidFill>
                <a:latin typeface="Times New Roman" pitchFamily="18" charset="0"/>
              </a:rPr>
              <a:t>需要两套可控功率单元，系统结构复杂。</a:t>
            </a:r>
          </a:p>
        </p:txBody>
      </p:sp>
      <p:sp>
        <p:nvSpPr>
          <p:cNvPr id="5223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5223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5223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52238"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52239"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25613" y="207963"/>
            <a:ext cx="6450012" cy="701675"/>
          </a:xfrm>
        </p:spPr>
        <p:txBody>
          <a:bodyPr/>
          <a:lstStyle/>
          <a:p>
            <a:pPr marL="838200" indent="-838200" eaLnBrk="1" hangingPunct="1"/>
            <a:r>
              <a:rPr lang="en-US" altLang="zh-CN" smtClean="0">
                <a:ea typeface="宋体" pitchFamily="2" charset="-122"/>
              </a:rPr>
              <a:t>9.3.1</a:t>
            </a:r>
            <a:r>
              <a:rPr lang="zh-CN" altLang="en-US" smtClean="0">
                <a:ea typeface="宋体" pitchFamily="2" charset="-122"/>
              </a:rPr>
              <a:t>自控变频同步电动机</a:t>
            </a:r>
          </a:p>
        </p:txBody>
      </p:sp>
      <p:sp>
        <p:nvSpPr>
          <p:cNvPr id="53251" name="Rectangle 3"/>
          <p:cNvSpPr>
            <a:spLocks noChangeArrowheads="1"/>
          </p:cNvSpPr>
          <p:nvPr/>
        </p:nvSpPr>
        <p:spPr bwMode="auto">
          <a:xfrm>
            <a:off x="1682750" y="1008063"/>
            <a:ext cx="7461250" cy="195738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dirty="0">
                <a:solidFill>
                  <a:schemeClr val="tx1"/>
                </a:solidFill>
                <a:effectLst>
                  <a:outerShdw blurRad="38100" dist="38100" dir="2700000" algn="tl">
                    <a:srgbClr val="000000">
                      <a:alpha val="43137"/>
                    </a:srgbClr>
                  </a:outerShdw>
                </a:effectLst>
                <a:latin typeface="Arial" charset="0"/>
              </a:rPr>
              <a:t>在基频以下调速时，需要电压频率协调控制</a:t>
            </a:r>
            <a:r>
              <a:rPr lang="zh-CN" altLang="en-US" sz="2000" dirty="0">
                <a:solidFill>
                  <a:schemeClr val="tx1"/>
                </a:solidFill>
                <a:latin typeface="Arial" charset="0"/>
              </a:rPr>
              <a:t>。</a:t>
            </a:r>
          </a:p>
          <a:p>
            <a:pPr algn="just">
              <a:lnSpc>
                <a:spcPct val="100000"/>
              </a:lnSpc>
              <a:buClr>
                <a:srgbClr val="FF9933"/>
              </a:buClr>
              <a:buFont typeface="Wingdings" pitchFamily="2" charset="2"/>
              <a:buNone/>
            </a:pPr>
            <a:r>
              <a:rPr lang="zh-CN" altLang="en-US" sz="2000" dirty="0">
                <a:solidFill>
                  <a:srgbClr val="0000FF"/>
                </a:solidFill>
                <a:effectLst>
                  <a:outerShdw blurRad="38100" dist="38100" dir="2700000" algn="tl">
                    <a:srgbClr val="000000">
                      <a:alpha val="43137"/>
                    </a:srgbClr>
                  </a:outerShdw>
                </a:effectLst>
                <a:latin typeface="Arial" charset="0"/>
              </a:rPr>
              <a:t>需要一套直流调压装置</a:t>
            </a:r>
            <a:r>
              <a:rPr lang="zh-CN" altLang="en-US" sz="2000" dirty="0">
                <a:solidFill>
                  <a:schemeClr val="tx1"/>
                </a:solidFill>
                <a:latin typeface="Arial" charset="0"/>
              </a:rPr>
              <a:t>，</a:t>
            </a:r>
            <a:r>
              <a:rPr lang="zh-CN" altLang="en-US" sz="2000" dirty="0">
                <a:solidFill>
                  <a:srgbClr val="0000FF"/>
                </a:solidFill>
                <a:effectLst>
                  <a:outerShdw blurRad="38100" dist="38100" dir="2700000" algn="tl">
                    <a:srgbClr val="000000">
                      <a:alpha val="43137"/>
                    </a:srgbClr>
                  </a:outerShdw>
                </a:effectLst>
                <a:latin typeface="Arial" charset="0"/>
              </a:rPr>
              <a:t>为逆变器提供可调的直流电源</a:t>
            </a:r>
            <a:r>
              <a:rPr lang="zh-CN" altLang="en-US" sz="2000" dirty="0">
                <a:solidFill>
                  <a:schemeClr val="tx1"/>
                </a:solidFill>
                <a:latin typeface="Arial" charset="0"/>
              </a:rPr>
              <a:t>。</a:t>
            </a:r>
          </a:p>
          <a:p>
            <a:pPr algn="just">
              <a:lnSpc>
                <a:spcPct val="100000"/>
              </a:lnSpc>
              <a:buClr>
                <a:srgbClr val="FF9933"/>
              </a:buClr>
              <a:buFont typeface="Wingdings" pitchFamily="2" charset="2"/>
              <a:buNone/>
            </a:pPr>
            <a:r>
              <a:rPr lang="zh-CN" altLang="en-US" sz="2000" dirty="0">
                <a:solidFill>
                  <a:schemeClr val="tx1"/>
                </a:solidFill>
                <a:latin typeface="Arial" charset="0"/>
              </a:rPr>
              <a:t>调速时</a:t>
            </a:r>
            <a:r>
              <a:rPr lang="zh-CN" altLang="en-US" sz="2000" dirty="0">
                <a:solidFill>
                  <a:srgbClr val="7030A0"/>
                </a:solidFill>
                <a:effectLst>
                  <a:outerShdw blurRad="38100" dist="38100" dir="2700000" algn="tl">
                    <a:srgbClr val="000000">
                      <a:alpha val="43137"/>
                    </a:srgbClr>
                  </a:outerShdw>
                </a:effectLst>
                <a:latin typeface="Arial" charset="0"/>
              </a:rPr>
              <a:t>改变直流电压</a:t>
            </a:r>
            <a:r>
              <a:rPr lang="zh-CN" altLang="en-US" sz="2000" dirty="0">
                <a:solidFill>
                  <a:schemeClr val="tx1"/>
                </a:solidFill>
                <a:latin typeface="Arial" charset="0"/>
              </a:rPr>
              <a:t>，</a:t>
            </a:r>
            <a:r>
              <a:rPr lang="zh-CN" altLang="en-US" sz="2000" dirty="0">
                <a:solidFill>
                  <a:srgbClr val="7030A0"/>
                </a:solidFill>
                <a:effectLst>
                  <a:outerShdw blurRad="38100" dist="38100" dir="2700000" algn="tl">
                    <a:srgbClr val="000000">
                      <a:alpha val="43137"/>
                    </a:srgbClr>
                  </a:outerShdw>
                </a:effectLst>
                <a:latin typeface="Arial" charset="0"/>
              </a:rPr>
              <a:t>转速将随之变化</a:t>
            </a:r>
            <a:r>
              <a:rPr lang="zh-CN" altLang="en-US" sz="2000" dirty="0">
                <a:solidFill>
                  <a:schemeClr val="tx1"/>
                </a:solidFill>
                <a:latin typeface="Arial" charset="0"/>
              </a:rPr>
              <a:t>，逆变器的</a:t>
            </a:r>
            <a:r>
              <a:rPr lang="zh-CN" altLang="en-US" sz="2000" dirty="0">
                <a:solidFill>
                  <a:srgbClr val="7030A0"/>
                </a:solidFill>
                <a:effectLst>
                  <a:outerShdw blurRad="38100" dist="38100" dir="2700000" algn="tl">
                    <a:srgbClr val="000000">
                      <a:alpha val="43137"/>
                    </a:srgbClr>
                  </a:outerShdw>
                </a:effectLst>
                <a:latin typeface="Arial" charset="0"/>
              </a:rPr>
              <a:t>输出频率自动跟踪转速</a:t>
            </a:r>
            <a:r>
              <a:rPr lang="zh-CN" altLang="en-US" sz="2000" dirty="0">
                <a:solidFill>
                  <a:schemeClr val="tx1"/>
                </a:solidFill>
                <a:latin typeface="Arial" charset="0"/>
              </a:rPr>
              <a:t>。</a:t>
            </a:r>
          </a:p>
          <a:p>
            <a:pPr algn="just">
              <a:lnSpc>
                <a:spcPct val="100000"/>
              </a:lnSpc>
              <a:buClr>
                <a:srgbClr val="FF9933"/>
              </a:buClr>
              <a:buFont typeface="Wingdings" pitchFamily="2" charset="2"/>
              <a:buNone/>
            </a:pPr>
            <a:r>
              <a:rPr lang="zh-CN" altLang="en-US" sz="2000" dirty="0">
                <a:solidFill>
                  <a:schemeClr val="tx1"/>
                </a:solidFill>
                <a:effectLst>
                  <a:outerShdw blurRad="38100" dist="38100" dir="2700000" algn="tl">
                    <a:srgbClr val="000000">
                      <a:alpha val="43137"/>
                    </a:srgbClr>
                  </a:outerShdw>
                </a:effectLst>
                <a:latin typeface="Arial" charset="0"/>
              </a:rPr>
              <a:t>在表面上只控制了电压，实际上也自动地控制了频率，这就是自控变频同步电动机变压变频调速。</a:t>
            </a:r>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3253"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50182" name="Rectangle 8"/>
          <p:cNvSpPr>
            <a:spLocks noChangeArrowheads="1"/>
          </p:cNvSpPr>
          <p:nvPr/>
        </p:nvSpPr>
        <p:spPr bwMode="auto">
          <a:xfrm>
            <a:off x="1701800" y="2860675"/>
            <a:ext cx="7442200" cy="10128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defRPr/>
            </a:pPr>
            <a:r>
              <a:rPr lang="zh-CN" altLang="en-US" sz="2000" dirty="0">
                <a:solidFill>
                  <a:srgbClr val="C00000"/>
                </a:solidFill>
                <a:effectLst>
                  <a:outerShdw blurRad="38100" dist="38100" dir="2700000" algn="tl">
                    <a:srgbClr val="000000">
                      <a:alpha val="43137"/>
                    </a:srgbClr>
                  </a:outerShdw>
                </a:effectLst>
                <a:latin typeface="Arial" charset="0"/>
              </a:rPr>
              <a:t>采用</a:t>
            </a:r>
            <a:r>
              <a:rPr lang="en-US" altLang="zh-CN" sz="2000" dirty="0">
                <a:solidFill>
                  <a:srgbClr val="C00000"/>
                </a:solidFill>
                <a:effectLst>
                  <a:outerShdw blurRad="38100" dist="38100" dir="2700000" algn="tl">
                    <a:srgbClr val="000000">
                      <a:alpha val="43137"/>
                    </a:srgbClr>
                  </a:outerShdw>
                </a:effectLst>
                <a:latin typeface="Arial" charset="0"/>
              </a:rPr>
              <a:t>PWM</a:t>
            </a:r>
            <a:r>
              <a:rPr lang="zh-CN" altLang="en-US" sz="2000" dirty="0">
                <a:solidFill>
                  <a:srgbClr val="C00000"/>
                </a:solidFill>
                <a:effectLst>
                  <a:outerShdw blurRad="38100" dist="38100" dir="2700000" algn="tl">
                    <a:srgbClr val="000000">
                      <a:alpha val="43137"/>
                    </a:srgbClr>
                  </a:outerShdw>
                </a:effectLst>
                <a:latin typeface="Arial" charset="0"/>
              </a:rPr>
              <a:t>逆变器，既完成变频，又实现调压。</a:t>
            </a:r>
          </a:p>
          <a:p>
            <a:pPr algn="just">
              <a:lnSpc>
                <a:spcPct val="100000"/>
              </a:lnSpc>
              <a:buClr>
                <a:srgbClr val="FF9933"/>
              </a:buClr>
              <a:buFont typeface="Wingdings" pitchFamily="2" charset="2"/>
              <a:buNone/>
              <a:defRPr/>
            </a:pPr>
            <a:r>
              <a:rPr lang="zh-CN" altLang="en-US" sz="2000" dirty="0">
                <a:solidFill>
                  <a:srgbClr val="0000CC"/>
                </a:solidFill>
                <a:effectLst>
                  <a:outerShdw blurRad="38100" dist="38100" dir="2700000" algn="tl">
                    <a:srgbClr val="000000">
                      <a:alpha val="43137"/>
                    </a:srgbClr>
                  </a:outerShdw>
                </a:effectLst>
                <a:latin typeface="Arial" charset="0"/>
              </a:rPr>
              <a:t>可控整流器就可以用不可控整流器，或直接由直流母线供电，系统结构简单，</a:t>
            </a:r>
            <a:r>
              <a:rPr lang="zh-CN" altLang="en-US" sz="2000" dirty="0">
                <a:solidFill>
                  <a:srgbClr val="C00000"/>
                </a:solidFill>
                <a:effectLst>
                  <a:outerShdw blurRad="38100" dist="38100" dir="2700000" algn="tl">
                    <a:srgbClr val="000000">
                      <a:alpha val="43137"/>
                    </a:srgbClr>
                  </a:outerShdw>
                </a:effectLst>
                <a:latin typeface="Arial" charset="0"/>
              </a:rPr>
              <a:t>只需一套可控功率单元</a:t>
            </a:r>
            <a:r>
              <a:rPr lang="zh-CN" altLang="en-US" sz="2000" dirty="0">
                <a:solidFill>
                  <a:srgbClr val="0000CC"/>
                </a:solidFill>
                <a:effectLst>
                  <a:outerShdw blurRad="38100" dist="38100" dir="2700000" algn="tl">
                    <a:srgbClr val="000000">
                      <a:alpha val="43137"/>
                    </a:srgbClr>
                  </a:outerShdw>
                </a:effectLst>
                <a:latin typeface="Arial" charset="0"/>
              </a:rPr>
              <a:t>。</a:t>
            </a:r>
          </a:p>
        </p:txBody>
      </p:sp>
      <p:sp>
        <p:nvSpPr>
          <p:cNvPr id="53255" name="Rectangle 9"/>
          <p:cNvSpPr>
            <a:spLocks noChangeArrowheads="1"/>
          </p:cNvSpPr>
          <p:nvPr/>
        </p:nvSpPr>
        <p:spPr bwMode="auto">
          <a:xfrm>
            <a:off x="2714625" y="6518275"/>
            <a:ext cx="5843588" cy="33972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9-10  PWM</a:t>
            </a:r>
            <a:r>
              <a:rPr lang="zh-CN" altLang="en-US" sz="1600">
                <a:solidFill>
                  <a:schemeClr val="tx1"/>
                </a:solidFill>
                <a:latin typeface="Arial" charset="0"/>
              </a:rPr>
              <a:t>控制的自控变频同步电动机及调速原理图</a:t>
            </a:r>
          </a:p>
        </p:txBody>
      </p:sp>
      <p:pic>
        <p:nvPicPr>
          <p:cNvPr id="53256" name="Picture 10" descr="0810"/>
          <p:cNvPicPr>
            <a:picLocks noChangeAspect="1" noChangeArrowheads="1"/>
          </p:cNvPicPr>
          <p:nvPr/>
        </p:nvPicPr>
        <p:blipFill>
          <a:blip r:embed="rId2" cstate="print"/>
          <a:srcRect/>
          <a:stretch>
            <a:fillRect/>
          </a:stretch>
        </p:blipFill>
        <p:spPr bwMode="auto">
          <a:xfrm>
            <a:off x="3536950" y="3844925"/>
            <a:ext cx="3925888" cy="2505075"/>
          </a:xfrm>
          <a:prstGeom prst="rect">
            <a:avLst/>
          </a:prstGeom>
          <a:noFill/>
          <a:ln w="9525">
            <a:noFill/>
            <a:miter lim="800000"/>
            <a:headEnd/>
            <a:tailEnd/>
          </a:ln>
        </p:spPr>
      </p:pic>
      <p:sp>
        <p:nvSpPr>
          <p:cNvPr id="53257"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53258"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53259"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53260"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53261"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00213" y="195263"/>
            <a:ext cx="6450012" cy="701675"/>
          </a:xfrm>
        </p:spPr>
        <p:txBody>
          <a:bodyPr/>
          <a:lstStyle/>
          <a:p>
            <a:pPr marL="838200" indent="-838200" eaLnBrk="1" hangingPunct="1"/>
            <a:r>
              <a:rPr lang="en-US" altLang="zh-CN" smtClean="0">
                <a:ea typeface="宋体" pitchFamily="2" charset="-122"/>
              </a:rPr>
              <a:t>9.3.1</a:t>
            </a:r>
            <a:r>
              <a:rPr lang="zh-CN" altLang="en-US" smtClean="0">
                <a:ea typeface="宋体" pitchFamily="2" charset="-122"/>
              </a:rPr>
              <a:t>自控变频同步电动机</a:t>
            </a:r>
          </a:p>
        </p:txBody>
      </p:sp>
      <p:sp>
        <p:nvSpPr>
          <p:cNvPr id="746499" name="Rectangle 3"/>
          <p:cNvSpPr>
            <a:spLocks noChangeArrowheads="1"/>
          </p:cNvSpPr>
          <p:nvPr/>
        </p:nvSpPr>
        <p:spPr bwMode="auto">
          <a:xfrm>
            <a:off x="1670050" y="982663"/>
            <a:ext cx="7473950" cy="1798637"/>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1900" dirty="0">
                <a:solidFill>
                  <a:schemeClr val="tx1"/>
                </a:solidFill>
                <a:latin typeface="Arial" pitchFamily="34" charset="0"/>
              </a:rPr>
              <a:t>从电动机本身看，自控变频同步电动机是一台同步电动机，可以是</a:t>
            </a:r>
            <a:r>
              <a:rPr lang="zh-CN" altLang="en-US" sz="1900" dirty="0">
                <a:solidFill>
                  <a:schemeClr val="tx1"/>
                </a:solidFill>
                <a:effectLst>
                  <a:outerShdw blurRad="38100" dist="38100" dir="2700000" algn="tl">
                    <a:srgbClr val="000000">
                      <a:alpha val="43137"/>
                    </a:srgbClr>
                  </a:outerShdw>
                </a:effectLst>
                <a:latin typeface="华文行楷" pitchFamily="2" charset="-122"/>
                <a:ea typeface="华文行楷" pitchFamily="2" charset="-122"/>
              </a:rPr>
              <a:t>永磁式的</a:t>
            </a:r>
            <a:r>
              <a:rPr lang="zh-CN" altLang="en-US" sz="1900" dirty="0">
                <a:solidFill>
                  <a:schemeClr val="tx1"/>
                </a:solidFill>
                <a:latin typeface="Arial" pitchFamily="34" charset="0"/>
              </a:rPr>
              <a:t>，容量大时也可以用</a:t>
            </a:r>
            <a:r>
              <a:rPr lang="zh-CN" altLang="en-US" sz="1900" dirty="0">
                <a:solidFill>
                  <a:schemeClr val="tx1"/>
                </a:solidFill>
                <a:latin typeface="华文行楷" pitchFamily="2" charset="-122"/>
                <a:ea typeface="华文行楷" pitchFamily="2" charset="-122"/>
              </a:rPr>
              <a:t>励磁式的</a:t>
            </a:r>
            <a:r>
              <a:rPr lang="zh-CN" altLang="en-US" sz="1900" dirty="0">
                <a:solidFill>
                  <a:schemeClr val="tx1"/>
                </a:solidFill>
                <a:latin typeface="Arial" pitchFamily="34" charset="0"/>
              </a:rPr>
              <a:t>。</a:t>
            </a:r>
          </a:p>
          <a:p>
            <a:pPr algn="just">
              <a:lnSpc>
                <a:spcPct val="100000"/>
              </a:lnSpc>
              <a:buClr>
                <a:srgbClr val="FF9933"/>
              </a:buClr>
              <a:buFont typeface="Wingdings" pitchFamily="2" charset="2"/>
              <a:buNone/>
              <a:defRPr/>
            </a:pPr>
            <a:r>
              <a:rPr lang="zh-CN" altLang="en-US" sz="1900" dirty="0">
                <a:solidFill>
                  <a:srgbClr val="7030A0"/>
                </a:solidFill>
                <a:effectLst>
                  <a:outerShdw blurRad="38100" dist="38100" dir="2700000" algn="tl">
                    <a:srgbClr val="000000">
                      <a:alpha val="43137"/>
                    </a:srgbClr>
                  </a:outerShdw>
                </a:effectLst>
                <a:latin typeface="Arial" pitchFamily="34" charset="0"/>
              </a:rPr>
              <a:t>把电动机和逆变器、转子位置检测器</a:t>
            </a:r>
            <a:r>
              <a:rPr lang="en-US" altLang="zh-CN" sz="1900" dirty="0">
                <a:solidFill>
                  <a:srgbClr val="7030A0"/>
                </a:solidFill>
                <a:effectLst>
                  <a:outerShdw blurRad="38100" dist="38100" dir="2700000" algn="tl">
                    <a:srgbClr val="000000">
                      <a:alpha val="43137"/>
                    </a:srgbClr>
                  </a:outerShdw>
                </a:effectLst>
                <a:latin typeface="Arial" pitchFamily="34" charset="0"/>
              </a:rPr>
              <a:t>BQ</a:t>
            </a:r>
            <a:r>
              <a:rPr lang="zh-CN" altLang="en-US" sz="1900" dirty="0">
                <a:solidFill>
                  <a:srgbClr val="7030A0"/>
                </a:solidFill>
                <a:effectLst>
                  <a:outerShdw blurRad="38100" dist="38100" dir="2700000" algn="tl">
                    <a:srgbClr val="000000">
                      <a:alpha val="43137"/>
                    </a:srgbClr>
                  </a:outerShdw>
                </a:effectLst>
                <a:latin typeface="Arial" pitchFamily="34" charset="0"/>
              </a:rPr>
              <a:t>合起来看，如同是一台直流电动机</a:t>
            </a:r>
            <a:r>
              <a:rPr lang="zh-CN" altLang="en-US" sz="1900" dirty="0">
                <a:solidFill>
                  <a:schemeClr val="tx1"/>
                </a:solidFill>
                <a:latin typeface="Arial" pitchFamily="34" charset="0"/>
              </a:rPr>
              <a:t>。</a:t>
            </a:r>
          </a:p>
          <a:p>
            <a:pPr algn="just">
              <a:lnSpc>
                <a:spcPct val="100000"/>
              </a:lnSpc>
              <a:buClr>
                <a:srgbClr val="FF9933"/>
              </a:buClr>
              <a:buFont typeface="Wingdings" pitchFamily="2" charset="2"/>
              <a:buNone/>
              <a:defRPr/>
            </a:pPr>
            <a:r>
              <a:rPr lang="zh-CN" altLang="en-US" sz="1900" dirty="0">
                <a:solidFill>
                  <a:srgbClr val="0000FF"/>
                </a:solidFill>
                <a:effectLst>
                  <a:outerShdw blurRad="38100" dist="38100" dir="2700000" algn="tl">
                    <a:srgbClr val="C0C0C0"/>
                  </a:outerShdw>
                </a:effectLst>
                <a:latin typeface="Arial" pitchFamily="34" charset="0"/>
              </a:rPr>
              <a:t>从外部看来，改变直流电压，就可实现调速，相当于直流电动机的调压调速。</a:t>
            </a:r>
          </a:p>
        </p:txBody>
      </p:sp>
      <p:sp>
        <p:nvSpPr>
          <p:cNvPr id="542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4277"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4278"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746503" name="Rectangle 7"/>
          <p:cNvSpPr>
            <a:spLocks noChangeArrowheads="1"/>
          </p:cNvSpPr>
          <p:nvPr/>
        </p:nvSpPr>
        <p:spPr bwMode="auto">
          <a:xfrm>
            <a:off x="1684338" y="2811463"/>
            <a:ext cx="7434262" cy="1039812"/>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1900">
                <a:solidFill>
                  <a:schemeClr val="tx1"/>
                </a:solidFill>
                <a:latin typeface="Arial" pitchFamily="34" charset="0"/>
              </a:rPr>
              <a:t>在自控变频同步电动机中采用的电力电子逆变器和转子位置检测器就相当于电子式换向器，用静止的电力电子电路代替了容易产生火花的旋转接触式换向器，用</a:t>
            </a:r>
            <a:r>
              <a:rPr lang="zh-CN" altLang="en-US" sz="1900">
                <a:solidFill>
                  <a:srgbClr val="FF0000"/>
                </a:solidFill>
                <a:effectLst>
                  <a:outerShdw blurRad="38100" dist="38100" dir="2700000" algn="tl">
                    <a:srgbClr val="C0C0C0"/>
                  </a:outerShdw>
                </a:effectLst>
                <a:latin typeface="Arial" pitchFamily="34" charset="0"/>
              </a:rPr>
              <a:t>电子换向取代机械换向</a:t>
            </a:r>
            <a:r>
              <a:rPr lang="zh-CN" altLang="en-US" sz="1900">
                <a:solidFill>
                  <a:schemeClr val="tx1"/>
                </a:solidFill>
                <a:latin typeface="Arial" pitchFamily="34" charset="0"/>
              </a:rPr>
              <a:t>。</a:t>
            </a:r>
          </a:p>
        </p:txBody>
      </p:sp>
      <p:sp>
        <p:nvSpPr>
          <p:cNvPr id="746504" name="Rectangle 8"/>
          <p:cNvSpPr>
            <a:spLocks noChangeArrowheads="1"/>
          </p:cNvSpPr>
          <p:nvPr/>
        </p:nvSpPr>
        <p:spPr bwMode="auto">
          <a:xfrm>
            <a:off x="1682750" y="3795713"/>
            <a:ext cx="7461250" cy="1247775"/>
          </a:xfrm>
          <a:prstGeom prst="rect">
            <a:avLst/>
          </a:prstGeom>
          <a:noFill/>
          <a:ln w="9525">
            <a:noFill/>
            <a:miter lim="800000"/>
            <a:headEnd/>
            <a:tailEnd/>
          </a:ln>
          <a:effectLst/>
        </p:spPr>
        <p:txBody>
          <a:bodyPr/>
          <a:lstStyle/>
          <a:p>
            <a:pPr algn="l">
              <a:lnSpc>
                <a:spcPct val="100000"/>
              </a:lnSpc>
              <a:spcBef>
                <a:spcPct val="40000"/>
              </a:spcBef>
              <a:buClr>
                <a:srgbClr val="FF9933"/>
              </a:buClr>
              <a:buFont typeface="Wingdings" pitchFamily="2" charset="2"/>
              <a:buNone/>
              <a:defRPr/>
            </a:pPr>
            <a:r>
              <a:rPr lang="zh-CN" altLang="en-US" sz="1900">
                <a:solidFill>
                  <a:srgbClr val="FF0000"/>
                </a:solidFill>
                <a:effectLst>
                  <a:outerShdw blurRad="38100" dist="38100" dir="2700000" algn="tl">
                    <a:srgbClr val="C0C0C0"/>
                  </a:outerShdw>
                </a:effectLst>
                <a:latin typeface="Arial" pitchFamily="34" charset="0"/>
              </a:rPr>
              <a:t>无换向器电动机</a:t>
            </a:r>
            <a:r>
              <a:rPr lang="en-US" altLang="zh-CN" sz="1900">
                <a:solidFill>
                  <a:schemeClr val="tx1"/>
                </a:solidFill>
                <a:latin typeface="Arial" pitchFamily="34" charset="0"/>
              </a:rPr>
              <a:t>——</a:t>
            </a:r>
            <a:r>
              <a:rPr lang="zh-CN" altLang="en-US" sz="1900">
                <a:solidFill>
                  <a:schemeClr val="tx1"/>
                </a:solidFill>
                <a:latin typeface="Arial" pitchFamily="34" charset="0"/>
              </a:rPr>
              <a:t>由于采用电子换相取代了机械式的换向器，多用于带直流励磁的同步电动机。</a:t>
            </a:r>
          </a:p>
          <a:p>
            <a:pPr algn="l">
              <a:lnSpc>
                <a:spcPct val="100000"/>
              </a:lnSpc>
              <a:spcBef>
                <a:spcPct val="40000"/>
              </a:spcBef>
              <a:buClr>
                <a:srgbClr val="FF9933"/>
              </a:buClr>
              <a:buFont typeface="Wingdings" pitchFamily="2" charset="2"/>
              <a:buNone/>
              <a:defRPr/>
            </a:pPr>
            <a:r>
              <a:rPr lang="zh-CN" altLang="en-US" sz="1900">
                <a:solidFill>
                  <a:srgbClr val="FF0000"/>
                </a:solidFill>
                <a:effectLst>
                  <a:outerShdw blurRad="38100" dist="38100" dir="2700000" algn="tl">
                    <a:srgbClr val="C0C0C0"/>
                  </a:outerShdw>
                </a:effectLst>
                <a:latin typeface="Arial" pitchFamily="34" charset="0"/>
              </a:rPr>
              <a:t>正弦波永磁自控变频同步电动机</a:t>
            </a:r>
            <a:r>
              <a:rPr lang="en-US" altLang="zh-CN" sz="1900">
                <a:solidFill>
                  <a:schemeClr val="tx1"/>
                </a:solidFill>
                <a:latin typeface="Arial" pitchFamily="34" charset="0"/>
              </a:rPr>
              <a:t>——</a:t>
            </a:r>
            <a:r>
              <a:rPr lang="zh-CN" altLang="en-US" sz="1900">
                <a:solidFill>
                  <a:schemeClr val="tx1"/>
                </a:solidFill>
                <a:latin typeface="Arial" pitchFamily="34" charset="0"/>
              </a:rPr>
              <a:t>以正弦波永磁同步电动机为核心，构成的自控变频同步电动机。</a:t>
            </a:r>
          </a:p>
        </p:txBody>
      </p:sp>
      <p:sp>
        <p:nvSpPr>
          <p:cNvPr id="746505" name="Rectangle 9"/>
          <p:cNvSpPr>
            <a:spLocks noChangeArrowheads="1"/>
          </p:cNvSpPr>
          <p:nvPr/>
        </p:nvSpPr>
        <p:spPr bwMode="auto">
          <a:xfrm>
            <a:off x="1684338" y="5233988"/>
            <a:ext cx="7421562" cy="1576387"/>
          </a:xfrm>
          <a:prstGeom prst="rect">
            <a:avLst/>
          </a:prstGeom>
          <a:noFill/>
          <a:ln w="9525">
            <a:noFill/>
            <a:miter lim="800000"/>
            <a:headEnd/>
            <a:tailEnd/>
          </a:ln>
          <a:effectLst/>
        </p:spPr>
        <p:txBody>
          <a:bodyPr/>
          <a:lstStyle/>
          <a:p>
            <a:pPr algn="l">
              <a:lnSpc>
                <a:spcPct val="100000"/>
              </a:lnSpc>
              <a:buClr>
                <a:srgbClr val="FF9933"/>
              </a:buClr>
              <a:buFont typeface="Wingdings" pitchFamily="2" charset="2"/>
              <a:buNone/>
              <a:defRPr/>
            </a:pPr>
            <a:r>
              <a:rPr lang="zh-CN" altLang="en-US" sz="1900">
                <a:solidFill>
                  <a:srgbClr val="FF0000"/>
                </a:solidFill>
                <a:effectLst>
                  <a:outerShdw blurRad="38100" dist="38100" dir="2700000" algn="tl">
                    <a:srgbClr val="C0C0C0"/>
                  </a:outerShdw>
                </a:effectLst>
                <a:latin typeface="Arial" pitchFamily="34" charset="0"/>
              </a:rPr>
              <a:t>梯形波永磁自控变频同步电动机即无刷直流电动机</a:t>
            </a:r>
            <a:r>
              <a:rPr lang="en-US" altLang="zh-CN" sz="1900">
                <a:solidFill>
                  <a:schemeClr val="tx1"/>
                </a:solidFill>
                <a:latin typeface="Arial" pitchFamily="34" charset="0"/>
              </a:rPr>
              <a:t>——</a:t>
            </a:r>
            <a:r>
              <a:rPr lang="zh-CN" altLang="en-US" sz="1900">
                <a:solidFill>
                  <a:schemeClr val="tx1"/>
                </a:solidFill>
                <a:latin typeface="Arial" pitchFamily="34" charset="0"/>
              </a:rPr>
              <a:t>以梯形波永磁同步电动机为核心的自控变频同步电动机，性能更接近于直流电动机。但没有电刷，故称无刷直流电动机。</a:t>
            </a:r>
          </a:p>
          <a:p>
            <a:pPr algn="l">
              <a:lnSpc>
                <a:spcPct val="100000"/>
              </a:lnSpc>
              <a:buClr>
                <a:srgbClr val="FF9933"/>
              </a:buClr>
              <a:buFont typeface="Wingdings" pitchFamily="2" charset="2"/>
              <a:buNone/>
              <a:defRPr/>
            </a:pPr>
            <a:r>
              <a:rPr lang="zh-CN" altLang="en-US" sz="1900">
                <a:solidFill>
                  <a:schemeClr val="tx1"/>
                </a:solidFill>
                <a:latin typeface="Arial" pitchFamily="34" charset="0"/>
              </a:rPr>
              <a:t>尽管在名称上有区别，本质上都是一样的，所以统称作“自控变频同步电动机”。</a:t>
            </a:r>
          </a:p>
        </p:txBody>
      </p:sp>
      <p:sp>
        <p:nvSpPr>
          <p:cNvPr id="54282"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54283"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54284"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54285"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54286"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33538" y="284163"/>
            <a:ext cx="6905625" cy="569912"/>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52227" name="Rectangle 3"/>
          <p:cNvSpPr>
            <a:spLocks noChangeArrowheads="1"/>
          </p:cNvSpPr>
          <p:nvPr/>
        </p:nvSpPr>
        <p:spPr bwMode="auto">
          <a:xfrm>
            <a:off x="1657350" y="984250"/>
            <a:ext cx="7486650" cy="13144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defRPr/>
            </a:pPr>
            <a:r>
              <a:rPr lang="zh-CN" altLang="en-US" sz="2000" dirty="0">
                <a:solidFill>
                  <a:schemeClr val="tx1"/>
                </a:solidFill>
                <a:latin typeface="Arial" charset="0"/>
              </a:rPr>
              <a:t>无刷直流电动机实质上是一种</a:t>
            </a:r>
            <a:r>
              <a:rPr lang="zh-CN" altLang="en-US" sz="2000" dirty="0">
                <a:solidFill>
                  <a:srgbClr val="C00000"/>
                </a:solidFill>
                <a:effectLst>
                  <a:outerShdw blurRad="38100" dist="38100" dir="2700000" algn="tl">
                    <a:srgbClr val="000000">
                      <a:alpha val="43137"/>
                    </a:srgbClr>
                  </a:outerShdw>
                </a:effectLst>
                <a:latin typeface="Arial" charset="0"/>
              </a:rPr>
              <a:t>特定类型的永磁同步电动机</a:t>
            </a:r>
            <a:r>
              <a:rPr lang="zh-CN" altLang="en-US" sz="2000" dirty="0">
                <a:solidFill>
                  <a:schemeClr val="tx1"/>
                </a:solidFill>
                <a:latin typeface="Arial" charset="0"/>
              </a:rPr>
              <a:t>，转子磁极采用瓦形磁钢，经专门的磁路设计，</a:t>
            </a:r>
            <a:r>
              <a:rPr lang="zh-CN" altLang="en-US" sz="2000" dirty="0">
                <a:solidFill>
                  <a:srgbClr val="C00000"/>
                </a:solidFill>
                <a:effectLst>
                  <a:outerShdw blurRad="38100" dist="38100" dir="2700000" algn="tl">
                    <a:srgbClr val="000000">
                      <a:alpha val="43137"/>
                    </a:srgbClr>
                  </a:outerShdw>
                </a:effectLst>
                <a:latin typeface="Arial" charset="0"/>
              </a:rPr>
              <a:t>可获得梯形波的气隙磁场，感应的电动势也是梯形波的</a:t>
            </a:r>
            <a:r>
              <a:rPr lang="zh-CN" altLang="en-US" sz="2000" dirty="0">
                <a:solidFill>
                  <a:schemeClr val="tx1"/>
                </a:solidFill>
                <a:latin typeface="Arial" charset="0"/>
              </a:rPr>
              <a:t>。</a:t>
            </a:r>
          </a:p>
          <a:p>
            <a:pPr algn="just">
              <a:lnSpc>
                <a:spcPct val="100000"/>
              </a:lnSpc>
              <a:buClr>
                <a:srgbClr val="FF9933"/>
              </a:buClr>
              <a:buFont typeface="Wingdings" pitchFamily="2" charset="2"/>
              <a:buNone/>
              <a:defRPr/>
            </a:pPr>
            <a:r>
              <a:rPr lang="zh-CN" altLang="en-US" sz="2000" dirty="0">
                <a:solidFill>
                  <a:srgbClr val="0000CC"/>
                </a:solidFill>
                <a:effectLst>
                  <a:outerShdw blurRad="38100" dist="38100" dir="2700000" algn="tl">
                    <a:srgbClr val="000000">
                      <a:alpha val="43137"/>
                    </a:srgbClr>
                  </a:outerShdw>
                </a:effectLst>
                <a:latin typeface="Arial" charset="0"/>
              </a:rPr>
              <a:t>逆变器提供与电动势严格同相的方波电流</a:t>
            </a:r>
            <a:r>
              <a:rPr lang="zh-CN" altLang="en-US" sz="2000" dirty="0">
                <a:solidFill>
                  <a:schemeClr val="tx1"/>
                </a:solidFill>
                <a:latin typeface="Arial" charset="0"/>
              </a:rPr>
              <a:t>。</a:t>
            </a:r>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5301"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5302"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5303" name="Rectangle 7"/>
          <p:cNvSpPr>
            <a:spLocks noChangeArrowheads="1"/>
          </p:cNvSpPr>
          <p:nvPr/>
        </p:nvSpPr>
        <p:spPr bwMode="auto">
          <a:xfrm>
            <a:off x="2335213" y="5986463"/>
            <a:ext cx="6275387" cy="43815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9-11  </a:t>
            </a:r>
            <a:r>
              <a:rPr lang="zh-CN" altLang="en-US" sz="1600">
                <a:solidFill>
                  <a:schemeClr val="tx1"/>
                </a:solidFill>
                <a:latin typeface="Arial" charset="0"/>
              </a:rPr>
              <a:t>梯形波永磁同步电动机的电动势波形与近似的电流波形图</a:t>
            </a:r>
          </a:p>
        </p:txBody>
      </p:sp>
      <p:pic>
        <p:nvPicPr>
          <p:cNvPr id="55304" name="Picture 8" descr="0811"/>
          <p:cNvPicPr>
            <a:picLocks noChangeAspect="1" noChangeArrowheads="1"/>
          </p:cNvPicPr>
          <p:nvPr/>
        </p:nvPicPr>
        <p:blipFill>
          <a:blip r:embed="rId2" cstate="print"/>
          <a:srcRect/>
          <a:stretch>
            <a:fillRect/>
          </a:stretch>
        </p:blipFill>
        <p:spPr bwMode="auto">
          <a:xfrm>
            <a:off x="2511425" y="2530475"/>
            <a:ext cx="5618163" cy="3228975"/>
          </a:xfrm>
          <a:prstGeom prst="rect">
            <a:avLst/>
          </a:prstGeom>
          <a:noFill/>
          <a:ln w="9525">
            <a:noFill/>
            <a:miter lim="800000"/>
            <a:headEnd/>
            <a:tailEnd/>
          </a:ln>
        </p:spPr>
      </p:pic>
      <p:sp>
        <p:nvSpPr>
          <p:cNvPr id="5530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5530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5530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55308"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55309"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pPr eaLnBrk="1" hangingPunct="1">
              <a:defRPr/>
            </a:pPr>
            <a:r>
              <a:rPr lang="zh-CN" altLang="en-US" sz="3200" smtClean="0">
                <a:effectLst>
                  <a:outerShdw blurRad="38100" dist="38100" dir="2700000" algn="tl">
                    <a:srgbClr val="C0C0C0"/>
                  </a:outerShdw>
                </a:effectLst>
                <a:ea typeface="宋体" pitchFamily="2" charset="-122"/>
              </a:rPr>
              <a:t>本章知识结构：</a:t>
            </a:r>
          </a:p>
        </p:txBody>
      </p:sp>
      <p:pic>
        <p:nvPicPr>
          <p:cNvPr id="34819" name="Picture 4"/>
          <p:cNvPicPr>
            <a:picLocks noChangeAspect="1" noChangeArrowheads="1"/>
          </p:cNvPicPr>
          <p:nvPr/>
        </p:nvPicPr>
        <p:blipFill>
          <a:blip r:embed="rId2" cstate="print"/>
          <a:srcRect/>
          <a:stretch>
            <a:fillRect/>
          </a:stretch>
        </p:blipFill>
        <p:spPr bwMode="auto">
          <a:xfrm>
            <a:off x="1687513" y="1584325"/>
            <a:ext cx="7456487" cy="4197350"/>
          </a:xfrm>
          <a:prstGeom prst="rect">
            <a:avLst/>
          </a:prstGeom>
          <a:noFill/>
          <a:ln w="9525">
            <a:noFill/>
            <a:miter lim="800000"/>
            <a:headEnd/>
            <a:tailEnd/>
          </a:ln>
        </p:spPr>
      </p:pic>
      <p:sp>
        <p:nvSpPr>
          <p:cNvPr id="34820"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34821"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34822"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34823"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34824"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2022475" y="5640388"/>
            <a:ext cx="6510338" cy="41275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9-12  </a:t>
            </a:r>
            <a:r>
              <a:rPr lang="zh-CN" altLang="en-US" sz="1600">
                <a:solidFill>
                  <a:schemeClr val="tx1"/>
                </a:solidFill>
                <a:latin typeface="Arial" charset="0"/>
              </a:rPr>
              <a:t>梯形波永磁同步电动机的等效电路及逆变器主电路原理图</a:t>
            </a:r>
          </a:p>
        </p:txBody>
      </p:sp>
      <p:sp>
        <p:nvSpPr>
          <p:cNvPr id="5632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6324"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6325"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pic>
        <p:nvPicPr>
          <p:cNvPr id="56326" name="Picture 7" descr="0812"/>
          <p:cNvPicPr>
            <a:picLocks noChangeAspect="1" noChangeArrowheads="1"/>
          </p:cNvPicPr>
          <p:nvPr/>
        </p:nvPicPr>
        <p:blipFill>
          <a:blip r:embed="rId2" cstate="print"/>
          <a:srcRect/>
          <a:stretch>
            <a:fillRect/>
          </a:stretch>
        </p:blipFill>
        <p:spPr bwMode="auto">
          <a:xfrm>
            <a:off x="2339975" y="2136775"/>
            <a:ext cx="6119813" cy="3189288"/>
          </a:xfrm>
          <a:prstGeom prst="rect">
            <a:avLst/>
          </a:prstGeom>
          <a:noFill/>
          <a:ln w="9525">
            <a:noFill/>
            <a:miter lim="800000"/>
            <a:headEnd/>
            <a:tailEnd/>
          </a:ln>
        </p:spPr>
      </p:pic>
      <p:sp>
        <p:nvSpPr>
          <p:cNvPr id="56327" name="Rectangle 9"/>
          <p:cNvSpPr>
            <a:spLocks noGrp="1" noChangeArrowheads="1"/>
          </p:cNvSpPr>
          <p:nvPr>
            <p:ph type="title"/>
          </p:nvPr>
        </p:nvSpPr>
        <p:spPr>
          <a:xfrm>
            <a:off x="1633538" y="284163"/>
            <a:ext cx="6905625" cy="569912"/>
          </a:xfrm>
          <a:noFill/>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5632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5632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56330"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56331"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56332"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633538" y="193675"/>
            <a:ext cx="6891337" cy="830263"/>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57347" name="Rectangle 3"/>
          <p:cNvSpPr>
            <a:spLocks noChangeArrowheads="1"/>
          </p:cNvSpPr>
          <p:nvPr/>
        </p:nvSpPr>
        <p:spPr bwMode="auto">
          <a:xfrm>
            <a:off x="2003425" y="3027363"/>
            <a:ext cx="3203575" cy="525462"/>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2000">
                <a:solidFill>
                  <a:schemeClr val="tx1"/>
                </a:solidFill>
                <a:latin typeface="Arial" charset="0"/>
              </a:rPr>
              <a:t>图</a:t>
            </a:r>
            <a:r>
              <a:rPr lang="en-US" altLang="zh-CN" sz="2000">
                <a:solidFill>
                  <a:schemeClr val="tx1"/>
                </a:solidFill>
                <a:latin typeface="Arial" charset="0"/>
              </a:rPr>
              <a:t>9-13  PWM</a:t>
            </a:r>
            <a:r>
              <a:rPr lang="zh-CN" altLang="en-US" sz="2000">
                <a:solidFill>
                  <a:schemeClr val="tx1"/>
                </a:solidFill>
                <a:latin typeface="Arial" charset="0"/>
              </a:rPr>
              <a:t>逆变器输出电压</a:t>
            </a:r>
          </a:p>
        </p:txBody>
      </p:sp>
      <p:sp>
        <p:nvSpPr>
          <p:cNvPr id="573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49"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7350"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pic>
        <p:nvPicPr>
          <p:cNvPr id="57351" name="Picture 7" descr="0813"/>
          <p:cNvPicPr>
            <a:picLocks noChangeAspect="1" noChangeArrowheads="1"/>
          </p:cNvPicPr>
          <p:nvPr/>
        </p:nvPicPr>
        <p:blipFill>
          <a:blip r:embed="rId2" cstate="print"/>
          <a:srcRect/>
          <a:stretch>
            <a:fillRect/>
          </a:stretch>
        </p:blipFill>
        <p:spPr bwMode="auto">
          <a:xfrm>
            <a:off x="1754188" y="1027113"/>
            <a:ext cx="4022725" cy="1712912"/>
          </a:xfrm>
          <a:prstGeom prst="rect">
            <a:avLst/>
          </a:prstGeom>
          <a:noFill/>
          <a:ln w="9525">
            <a:noFill/>
            <a:miter lim="800000"/>
            <a:headEnd/>
            <a:tailEnd/>
          </a:ln>
        </p:spPr>
      </p:pic>
      <p:pic>
        <p:nvPicPr>
          <p:cNvPr id="57352" name="Picture 8" descr="0814"/>
          <p:cNvPicPr>
            <a:picLocks noChangeAspect="1" noChangeArrowheads="1"/>
          </p:cNvPicPr>
          <p:nvPr/>
        </p:nvPicPr>
        <p:blipFill>
          <a:blip r:embed="rId3" cstate="print"/>
          <a:srcRect/>
          <a:stretch>
            <a:fillRect/>
          </a:stretch>
        </p:blipFill>
        <p:spPr bwMode="auto">
          <a:xfrm>
            <a:off x="4427538" y="3903663"/>
            <a:ext cx="4321175" cy="1943100"/>
          </a:xfrm>
          <a:prstGeom prst="rect">
            <a:avLst/>
          </a:prstGeom>
          <a:noFill/>
          <a:ln w="9525">
            <a:noFill/>
            <a:miter lim="800000"/>
            <a:headEnd/>
            <a:tailEnd/>
          </a:ln>
        </p:spPr>
      </p:pic>
      <p:sp>
        <p:nvSpPr>
          <p:cNvPr id="57353" name="Rectangle 9"/>
          <p:cNvSpPr>
            <a:spLocks noChangeArrowheads="1"/>
          </p:cNvSpPr>
          <p:nvPr/>
        </p:nvSpPr>
        <p:spPr bwMode="auto">
          <a:xfrm>
            <a:off x="4932363" y="6051550"/>
            <a:ext cx="3565525" cy="701675"/>
          </a:xfrm>
          <a:prstGeom prst="rect">
            <a:avLst/>
          </a:prstGeom>
          <a:noFill/>
          <a:ln w="9525">
            <a:noFill/>
            <a:miter lim="800000"/>
            <a:headEnd/>
            <a:tailEnd/>
          </a:ln>
        </p:spPr>
        <p:txBody>
          <a:bodyPr anchor="ctr">
            <a:spAutoFit/>
          </a:bodyPr>
          <a:lstStyle/>
          <a:p>
            <a:pPr>
              <a:lnSpc>
                <a:spcPct val="100000"/>
              </a:lnSpc>
            </a:pPr>
            <a:r>
              <a:rPr kumimoji="1" lang="zh-CN" altLang="en-US" sz="2000">
                <a:solidFill>
                  <a:schemeClr val="tx1"/>
                </a:solidFill>
                <a:latin typeface="Times New Roman" pitchFamily="18" charset="0"/>
              </a:rPr>
              <a:t>图</a:t>
            </a:r>
            <a:r>
              <a:rPr kumimoji="1" lang="en-US" altLang="zh-CN" sz="2000">
                <a:solidFill>
                  <a:schemeClr val="tx1"/>
                </a:solidFill>
                <a:latin typeface="Times New Roman" pitchFamily="18" charset="0"/>
              </a:rPr>
              <a:t>9-14  </a:t>
            </a:r>
            <a:r>
              <a:rPr kumimoji="1" lang="zh-CN" altLang="en-US" sz="2000">
                <a:solidFill>
                  <a:schemeClr val="tx1"/>
                </a:solidFill>
                <a:latin typeface="Times New Roman" pitchFamily="18" charset="0"/>
              </a:rPr>
              <a:t>梯形波永磁同步电动机的转矩脉动</a:t>
            </a:r>
          </a:p>
        </p:txBody>
      </p:sp>
      <p:sp>
        <p:nvSpPr>
          <p:cNvPr id="57354"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4" action="ppaction://hlinksldjump"/>
              </a:rPr>
              <a:t>9.1 </a:t>
            </a:r>
            <a:r>
              <a:rPr lang="zh-CN" altLang="en-US" sz="1800">
                <a:solidFill>
                  <a:srgbClr val="0000CC"/>
                </a:solidFill>
                <a:latin typeface="Arial" charset="0"/>
                <a:hlinkClick r:id="rId4" action="ppaction://hlinksldjump"/>
              </a:rPr>
              <a:t>同步电动机的稳态模型与调速方法</a:t>
            </a:r>
            <a:endParaRPr lang="zh-CN" altLang="en-US" sz="1800">
              <a:solidFill>
                <a:srgbClr val="0000CC"/>
              </a:solidFill>
              <a:latin typeface="Arial" charset="0"/>
            </a:endParaRPr>
          </a:p>
        </p:txBody>
      </p:sp>
      <p:sp>
        <p:nvSpPr>
          <p:cNvPr id="57355"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5" action="ppaction://hlinksldjump"/>
              </a:rPr>
              <a:t>9.5 </a:t>
            </a:r>
            <a:r>
              <a:rPr lang="zh-CN" altLang="en-US" sz="2000">
                <a:solidFill>
                  <a:schemeClr val="tx1"/>
                </a:solidFill>
                <a:latin typeface="Arial" charset="0"/>
                <a:hlinkClick r:id="rId5" action="ppaction://hlinksldjump"/>
              </a:rPr>
              <a:t>同步电动机直接转矩控制系统</a:t>
            </a:r>
            <a:endParaRPr lang="zh-CN" altLang="en-US" sz="2000">
              <a:solidFill>
                <a:schemeClr val="tx1"/>
              </a:solidFill>
              <a:latin typeface="Arial" charset="0"/>
            </a:endParaRPr>
          </a:p>
        </p:txBody>
      </p:sp>
      <p:sp>
        <p:nvSpPr>
          <p:cNvPr id="57356"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9.2 </a:t>
            </a:r>
            <a:r>
              <a:rPr lang="zh-CN" altLang="en-US" sz="1800">
                <a:solidFill>
                  <a:schemeClr val="tx1"/>
                </a:solidFill>
                <a:latin typeface="Arial" charset="0"/>
                <a:hlinkClick r:id="rId6" action="ppaction://hlinksldjump"/>
              </a:rPr>
              <a:t>他控变频同步电动机调速系统</a:t>
            </a:r>
            <a:endParaRPr lang="zh-CN" altLang="en-US" sz="1800">
              <a:solidFill>
                <a:schemeClr val="tx1"/>
              </a:solidFill>
              <a:latin typeface="Arial" charset="0"/>
            </a:endParaRPr>
          </a:p>
        </p:txBody>
      </p:sp>
      <p:sp>
        <p:nvSpPr>
          <p:cNvPr id="57357"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9.3 </a:t>
            </a:r>
            <a:r>
              <a:rPr lang="zh-CN" altLang="en-US" sz="1800">
                <a:solidFill>
                  <a:schemeClr val="tx1"/>
                </a:solidFill>
                <a:latin typeface="Arial" charset="0"/>
                <a:hlinkClick r:id="rId7" action="ppaction://hlinksldjump"/>
              </a:rPr>
              <a:t>自控变频同步电动机调速系统</a:t>
            </a:r>
            <a:endParaRPr lang="zh-CN" altLang="en-US" sz="1800">
              <a:solidFill>
                <a:schemeClr val="tx1"/>
              </a:solidFill>
              <a:latin typeface="Arial" charset="0"/>
            </a:endParaRPr>
          </a:p>
        </p:txBody>
      </p:sp>
      <p:sp>
        <p:nvSpPr>
          <p:cNvPr id="57358"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9.4 </a:t>
            </a:r>
            <a:r>
              <a:rPr lang="zh-CN" altLang="en-US" sz="1800">
                <a:solidFill>
                  <a:schemeClr val="tx1"/>
                </a:solidFill>
                <a:latin typeface="Arial" charset="0"/>
                <a:hlinkClick r:id="rId8"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1608138" y="246063"/>
            <a:ext cx="7335837" cy="647700"/>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7174" name="Rectangle 3"/>
          <p:cNvSpPr>
            <a:spLocks noChangeArrowheads="1"/>
          </p:cNvSpPr>
          <p:nvPr/>
        </p:nvSpPr>
        <p:spPr bwMode="auto">
          <a:xfrm>
            <a:off x="1697038" y="969963"/>
            <a:ext cx="7446962" cy="162718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defRPr/>
            </a:pPr>
            <a:r>
              <a:rPr lang="en-US" altLang="zh-CN" sz="2000" dirty="0">
                <a:solidFill>
                  <a:schemeClr val="tx1"/>
                </a:solidFill>
                <a:latin typeface="Arial" charset="0"/>
              </a:rPr>
              <a:t>PWM</a:t>
            </a:r>
            <a:r>
              <a:rPr lang="zh-CN" altLang="en-US" sz="2000" dirty="0">
                <a:solidFill>
                  <a:schemeClr val="tx1"/>
                </a:solidFill>
                <a:latin typeface="Arial" charset="0"/>
              </a:rPr>
              <a:t>逆变器输出电压为调制方波序列，换相的顺序与三相桥式晶闸管可控整流电路相同，并按直流</a:t>
            </a:r>
            <a:r>
              <a:rPr lang="en-US" altLang="zh-CN" sz="2000" dirty="0">
                <a:solidFill>
                  <a:schemeClr val="tx1"/>
                </a:solidFill>
                <a:latin typeface="Arial" charset="0"/>
              </a:rPr>
              <a:t>PWM</a:t>
            </a:r>
            <a:r>
              <a:rPr lang="zh-CN" altLang="en-US" sz="2000" dirty="0">
                <a:solidFill>
                  <a:schemeClr val="tx1"/>
                </a:solidFill>
                <a:latin typeface="Arial" charset="0"/>
              </a:rPr>
              <a:t>的方法对方波进行调制，</a:t>
            </a:r>
            <a:r>
              <a:rPr lang="zh-CN" altLang="en-US" sz="2000" dirty="0">
                <a:solidFill>
                  <a:srgbClr val="C00000"/>
                </a:solidFill>
                <a:effectLst>
                  <a:outerShdw blurRad="38100" dist="38100" dir="2700000" algn="tl">
                    <a:srgbClr val="000000">
                      <a:alpha val="43137"/>
                    </a:srgbClr>
                  </a:outerShdw>
                </a:effectLst>
                <a:latin typeface="Arial" charset="0"/>
              </a:rPr>
              <a:t>同时完成变压变频功能</a:t>
            </a:r>
            <a:r>
              <a:rPr lang="zh-CN" altLang="en-US" sz="2000" dirty="0">
                <a:solidFill>
                  <a:schemeClr val="tx1"/>
                </a:solidFill>
                <a:latin typeface="Arial" charset="0"/>
              </a:rPr>
              <a:t>。</a:t>
            </a:r>
          </a:p>
          <a:p>
            <a:pPr algn="just">
              <a:lnSpc>
                <a:spcPct val="100000"/>
              </a:lnSpc>
              <a:buClr>
                <a:srgbClr val="FF9933"/>
              </a:buClr>
              <a:buFont typeface="Wingdings" pitchFamily="2" charset="2"/>
              <a:buNone/>
              <a:defRPr/>
            </a:pPr>
            <a:r>
              <a:rPr lang="zh-CN" altLang="en-US" sz="2000" dirty="0">
                <a:solidFill>
                  <a:schemeClr val="tx1"/>
                </a:solidFill>
                <a:latin typeface="Arial" charset="0"/>
              </a:rPr>
              <a:t>换相时电流波形不可能突跳，其波形实际上只能是近似梯形的，因而通过气隙传送到转子的电磁功率也是梯形波。</a:t>
            </a:r>
          </a:p>
        </p:txBody>
      </p:sp>
      <p:sp>
        <p:nvSpPr>
          <p:cNvPr id="717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176"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7177"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7178" name="Rectangle 7"/>
          <p:cNvSpPr>
            <a:spLocks noChangeArrowheads="1"/>
          </p:cNvSpPr>
          <p:nvPr/>
        </p:nvSpPr>
        <p:spPr bwMode="auto">
          <a:xfrm>
            <a:off x="1697038" y="2555875"/>
            <a:ext cx="4289425" cy="4794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梯形波永磁同步电动机的电压方程 </a:t>
            </a:r>
          </a:p>
        </p:txBody>
      </p:sp>
      <p:graphicFrame>
        <p:nvGraphicFramePr>
          <p:cNvPr id="7170" name="Object 8"/>
          <p:cNvGraphicFramePr>
            <a:graphicFrameLocks noChangeAspect="1"/>
          </p:cNvGraphicFramePr>
          <p:nvPr/>
        </p:nvGraphicFramePr>
        <p:xfrm>
          <a:off x="1722438" y="3046413"/>
          <a:ext cx="7421562" cy="1574800"/>
        </p:xfrm>
        <a:graphic>
          <a:graphicData uri="http://schemas.openxmlformats.org/presentationml/2006/ole">
            <p:oleObj spid="_x0000_s7170" name="Equation" r:id="rId3" imgW="3606800" imgH="711200" progId="">
              <p:embed/>
            </p:oleObj>
          </a:graphicData>
        </a:graphic>
      </p:graphicFrame>
      <p:sp>
        <p:nvSpPr>
          <p:cNvPr id="7179" name="Rectangle 9"/>
          <p:cNvSpPr>
            <a:spLocks noChangeArrowheads="1"/>
          </p:cNvSpPr>
          <p:nvPr/>
        </p:nvSpPr>
        <p:spPr bwMode="auto">
          <a:xfrm>
            <a:off x="1695450" y="4697413"/>
            <a:ext cx="7448550" cy="165417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在非换相情况下，同时只有两相导通，从逆变器直流侧看进去，为两相绕组串联，则电磁功率</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电磁转矩 </a:t>
            </a:r>
          </a:p>
        </p:txBody>
      </p:sp>
      <p:graphicFrame>
        <p:nvGraphicFramePr>
          <p:cNvPr id="7171" name="Object 10"/>
          <p:cNvGraphicFramePr>
            <a:graphicFrameLocks noChangeAspect="1"/>
          </p:cNvGraphicFramePr>
          <p:nvPr/>
        </p:nvGraphicFramePr>
        <p:xfrm>
          <a:off x="5287963" y="4995863"/>
          <a:ext cx="2374900" cy="781050"/>
        </p:xfrm>
        <a:graphic>
          <a:graphicData uri="http://schemas.openxmlformats.org/presentationml/2006/ole">
            <p:oleObj spid="_x0000_s7171" name="Equation" r:id="rId4" imgW="698500" imgH="228600" progId="">
              <p:embed/>
            </p:oleObj>
          </a:graphicData>
        </a:graphic>
      </p:graphicFrame>
      <p:graphicFrame>
        <p:nvGraphicFramePr>
          <p:cNvPr id="7172" name="Object 11"/>
          <p:cNvGraphicFramePr>
            <a:graphicFrameLocks noChangeAspect="1"/>
          </p:cNvGraphicFramePr>
          <p:nvPr/>
        </p:nvGraphicFramePr>
        <p:xfrm>
          <a:off x="3019425" y="5630863"/>
          <a:ext cx="5184775" cy="989012"/>
        </p:xfrm>
        <a:graphic>
          <a:graphicData uri="http://schemas.openxmlformats.org/presentationml/2006/ole">
            <p:oleObj spid="_x0000_s7172" name="Equation" r:id="rId5" imgW="2451100" imgH="469900" progId="">
              <p:embed/>
            </p:oleObj>
          </a:graphicData>
        </a:graphic>
      </p:graphicFrame>
      <p:sp>
        <p:nvSpPr>
          <p:cNvPr id="7180"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6" action="ppaction://hlinksldjump"/>
              </a:rPr>
              <a:t>9.1 </a:t>
            </a:r>
            <a:r>
              <a:rPr lang="zh-CN" altLang="en-US" sz="1800">
                <a:solidFill>
                  <a:srgbClr val="0000CC"/>
                </a:solidFill>
                <a:latin typeface="Arial" charset="0"/>
                <a:hlinkClick r:id="rId6" action="ppaction://hlinksldjump"/>
              </a:rPr>
              <a:t>同步电动机的稳态模型与调速方法</a:t>
            </a:r>
            <a:endParaRPr lang="zh-CN" altLang="en-US" sz="1800">
              <a:solidFill>
                <a:srgbClr val="0000CC"/>
              </a:solidFill>
              <a:latin typeface="Arial" charset="0"/>
            </a:endParaRPr>
          </a:p>
        </p:txBody>
      </p:sp>
      <p:sp>
        <p:nvSpPr>
          <p:cNvPr id="7181"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7" action="ppaction://hlinksldjump"/>
              </a:rPr>
              <a:t>9.5 </a:t>
            </a:r>
            <a:r>
              <a:rPr lang="zh-CN" altLang="en-US" sz="2000">
                <a:solidFill>
                  <a:schemeClr val="tx1"/>
                </a:solidFill>
                <a:latin typeface="Arial" charset="0"/>
                <a:hlinkClick r:id="rId7" action="ppaction://hlinksldjump"/>
              </a:rPr>
              <a:t>同步电动机直接转矩控制系统</a:t>
            </a:r>
            <a:endParaRPr lang="zh-CN" altLang="en-US" sz="2000">
              <a:solidFill>
                <a:schemeClr val="tx1"/>
              </a:solidFill>
              <a:latin typeface="Arial" charset="0"/>
            </a:endParaRPr>
          </a:p>
        </p:txBody>
      </p:sp>
      <p:sp>
        <p:nvSpPr>
          <p:cNvPr id="7182"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9.2 </a:t>
            </a:r>
            <a:r>
              <a:rPr lang="zh-CN" altLang="en-US" sz="1800">
                <a:solidFill>
                  <a:schemeClr val="tx1"/>
                </a:solidFill>
                <a:latin typeface="Arial" charset="0"/>
                <a:hlinkClick r:id="rId8" action="ppaction://hlinksldjump"/>
              </a:rPr>
              <a:t>他控变频同步电动机调速系统</a:t>
            </a:r>
            <a:endParaRPr lang="zh-CN" altLang="en-US" sz="1800">
              <a:solidFill>
                <a:schemeClr val="tx1"/>
              </a:solidFill>
              <a:latin typeface="Arial" charset="0"/>
            </a:endParaRPr>
          </a:p>
        </p:txBody>
      </p:sp>
      <p:sp>
        <p:nvSpPr>
          <p:cNvPr id="7183"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9.3 </a:t>
            </a:r>
            <a:r>
              <a:rPr lang="zh-CN" altLang="en-US" sz="1800">
                <a:solidFill>
                  <a:schemeClr val="tx1"/>
                </a:solidFill>
                <a:latin typeface="Arial" charset="0"/>
                <a:hlinkClick r:id="rId9" action="ppaction://hlinksldjump"/>
              </a:rPr>
              <a:t>自控变频同步电动机调速系统</a:t>
            </a:r>
            <a:endParaRPr lang="zh-CN" altLang="en-US" sz="1800">
              <a:solidFill>
                <a:schemeClr val="tx1"/>
              </a:solidFill>
              <a:latin typeface="Arial" charset="0"/>
            </a:endParaRPr>
          </a:p>
        </p:txBody>
      </p:sp>
      <p:sp>
        <p:nvSpPr>
          <p:cNvPr id="7184"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9.4 </a:t>
            </a:r>
            <a:r>
              <a:rPr lang="zh-CN" altLang="en-US" sz="1800">
                <a:solidFill>
                  <a:schemeClr val="tx1"/>
                </a:solidFill>
                <a:latin typeface="Arial" charset="0"/>
                <a:hlinkClick r:id="rId10"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Rectangle 2"/>
          <p:cNvSpPr>
            <a:spLocks noGrp="1" noChangeArrowheads="1"/>
          </p:cNvSpPr>
          <p:nvPr>
            <p:ph type="title"/>
          </p:nvPr>
        </p:nvSpPr>
        <p:spPr>
          <a:xfrm>
            <a:off x="1620838" y="258763"/>
            <a:ext cx="7335837" cy="595312"/>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8203" name="Rectangle 3"/>
          <p:cNvSpPr>
            <a:spLocks noChangeArrowheads="1"/>
          </p:cNvSpPr>
          <p:nvPr/>
        </p:nvSpPr>
        <p:spPr bwMode="auto">
          <a:xfrm>
            <a:off x="1670050" y="982663"/>
            <a:ext cx="7473950" cy="23082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不考虑换相过程及</a:t>
            </a:r>
            <a:r>
              <a:rPr lang="en-US" altLang="zh-CN" sz="2000">
                <a:solidFill>
                  <a:schemeClr val="tx1"/>
                </a:solidFill>
                <a:latin typeface="Arial" charset="0"/>
              </a:rPr>
              <a:t>PWM</a:t>
            </a:r>
            <a:r>
              <a:rPr lang="zh-CN" altLang="en-US" sz="2000">
                <a:solidFill>
                  <a:schemeClr val="tx1"/>
                </a:solidFill>
                <a:latin typeface="Arial" charset="0"/>
              </a:rPr>
              <a:t>调制等因素的影响，</a:t>
            </a:r>
            <a:r>
              <a:rPr lang="en-US" altLang="zh-CN" sz="2000">
                <a:solidFill>
                  <a:schemeClr val="tx1"/>
                </a:solidFill>
                <a:latin typeface="Arial" charset="0"/>
              </a:rPr>
              <a:t>VT1</a:t>
            </a:r>
            <a:r>
              <a:rPr lang="zh-CN" altLang="en-US" sz="2000">
                <a:solidFill>
                  <a:schemeClr val="tx1"/>
                </a:solidFill>
                <a:latin typeface="Arial" charset="0"/>
              </a:rPr>
              <a:t>和</a:t>
            </a:r>
            <a:r>
              <a:rPr lang="en-US" altLang="zh-CN" sz="2000">
                <a:solidFill>
                  <a:schemeClr val="tx1"/>
                </a:solidFill>
                <a:latin typeface="Arial" charset="0"/>
              </a:rPr>
              <a:t>VT6</a:t>
            </a:r>
            <a:r>
              <a:rPr lang="zh-CN" altLang="en-US" sz="2000">
                <a:solidFill>
                  <a:schemeClr val="tx1"/>
                </a:solidFill>
                <a:latin typeface="Arial" charset="0"/>
              </a:rPr>
              <a:t>导通时，</a:t>
            </a:r>
            <a:r>
              <a:rPr lang="en-US" altLang="zh-CN" sz="2000">
                <a:solidFill>
                  <a:schemeClr val="tx1"/>
                </a:solidFill>
                <a:latin typeface="Arial" charset="0"/>
              </a:rPr>
              <a:t>A</a:t>
            </a:r>
            <a:r>
              <a:rPr lang="zh-CN" altLang="en-US" sz="2000">
                <a:solidFill>
                  <a:schemeClr val="tx1"/>
                </a:solidFill>
                <a:latin typeface="Arial" charset="0"/>
              </a:rPr>
              <a:t>、</a:t>
            </a:r>
            <a:r>
              <a:rPr lang="en-US" altLang="zh-CN" sz="2000">
                <a:solidFill>
                  <a:schemeClr val="tx1"/>
                </a:solidFill>
                <a:latin typeface="Arial" charset="0"/>
              </a:rPr>
              <a:t>B</a:t>
            </a:r>
            <a:r>
              <a:rPr lang="zh-CN" altLang="en-US" sz="2000">
                <a:solidFill>
                  <a:schemeClr val="tx1"/>
                </a:solidFill>
                <a:latin typeface="Arial" charset="0"/>
              </a:rPr>
              <a:t>两相导通，而</a:t>
            </a:r>
            <a:r>
              <a:rPr lang="en-US" altLang="zh-CN" sz="2000">
                <a:solidFill>
                  <a:schemeClr val="tx1"/>
                </a:solidFill>
                <a:latin typeface="Arial" charset="0"/>
              </a:rPr>
              <a:t>C</a:t>
            </a:r>
            <a:r>
              <a:rPr lang="zh-CN" altLang="en-US" sz="2000">
                <a:solidFill>
                  <a:schemeClr val="tx1"/>
                </a:solidFill>
                <a:latin typeface="Arial" charset="0"/>
              </a:rPr>
              <a:t>相关断</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无刷直流电动机的电压方程 </a:t>
            </a:r>
          </a:p>
        </p:txBody>
      </p:sp>
      <p:sp>
        <p:nvSpPr>
          <p:cNvPr id="82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205"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8206"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8207" name="Rectangle 7"/>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zh-CN" altLang="en-US"/>
          </a:p>
        </p:txBody>
      </p:sp>
      <p:sp>
        <p:nvSpPr>
          <p:cNvPr id="820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209"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0"/>
          <p:cNvGraphicFramePr>
            <a:graphicFrameLocks noChangeAspect="1"/>
          </p:cNvGraphicFramePr>
          <p:nvPr/>
        </p:nvGraphicFramePr>
        <p:xfrm>
          <a:off x="2117725" y="1638300"/>
          <a:ext cx="2054225" cy="627063"/>
        </p:xfrm>
        <a:graphic>
          <a:graphicData uri="http://schemas.openxmlformats.org/presentationml/2006/ole">
            <p:oleObj spid="_x0000_s8194" name="Equation" r:id="rId3" imgW="787320" imgH="482400" progId="">
              <p:embed/>
            </p:oleObj>
          </a:graphicData>
        </a:graphic>
      </p:graphicFrame>
      <p:sp>
        <p:nvSpPr>
          <p:cNvPr id="8210" name="Rectangle 1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12"/>
          <p:cNvGraphicFramePr>
            <a:graphicFrameLocks noChangeAspect="1"/>
          </p:cNvGraphicFramePr>
          <p:nvPr/>
        </p:nvGraphicFramePr>
        <p:xfrm>
          <a:off x="6030913" y="1562100"/>
          <a:ext cx="2592387" cy="704850"/>
        </p:xfrm>
        <a:graphic>
          <a:graphicData uri="http://schemas.openxmlformats.org/presentationml/2006/ole">
            <p:oleObj spid="_x0000_s8195" name="Equation" r:id="rId4" imgW="876300" imgH="241300" progId="">
              <p:embed/>
            </p:oleObj>
          </a:graphicData>
        </a:graphic>
      </p:graphicFrame>
      <p:sp>
        <p:nvSpPr>
          <p:cNvPr id="8211" name="Rectangle 1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 name="Object 14"/>
          <p:cNvGraphicFramePr>
            <a:graphicFrameLocks noChangeAspect="1"/>
          </p:cNvGraphicFramePr>
          <p:nvPr/>
        </p:nvGraphicFramePr>
        <p:xfrm>
          <a:off x="1809750" y="2413000"/>
          <a:ext cx="4751388" cy="1000125"/>
        </p:xfrm>
        <a:graphic>
          <a:graphicData uri="http://schemas.openxmlformats.org/presentationml/2006/ole">
            <p:oleObj spid="_x0000_s8196" name="Equation" r:id="rId5" imgW="1993900" imgH="419100" progId="">
              <p:embed/>
            </p:oleObj>
          </a:graphicData>
        </a:graphic>
      </p:graphicFrame>
      <p:graphicFrame>
        <p:nvGraphicFramePr>
          <p:cNvPr id="8197" name="Object 15"/>
          <p:cNvGraphicFramePr>
            <a:graphicFrameLocks noChangeAspect="1"/>
          </p:cNvGraphicFramePr>
          <p:nvPr/>
        </p:nvGraphicFramePr>
        <p:xfrm>
          <a:off x="4511675" y="1698625"/>
          <a:ext cx="1139825" cy="536575"/>
        </p:xfrm>
        <a:graphic>
          <a:graphicData uri="http://schemas.openxmlformats.org/presentationml/2006/ole">
            <p:oleObj spid="_x0000_s8197" name="Equation" r:id="rId6" imgW="787320" imgH="482400" progId="">
              <p:embed/>
            </p:oleObj>
          </a:graphicData>
        </a:graphic>
      </p:graphicFrame>
      <p:sp>
        <p:nvSpPr>
          <p:cNvPr id="8212" name="Rectangle 17"/>
          <p:cNvSpPr>
            <a:spLocks noChangeArrowheads="1"/>
          </p:cNvSpPr>
          <p:nvPr/>
        </p:nvSpPr>
        <p:spPr bwMode="auto">
          <a:xfrm>
            <a:off x="1682750" y="3325813"/>
            <a:ext cx="3832225" cy="33655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采用</a:t>
            </a:r>
            <a:r>
              <a:rPr lang="en-US" altLang="zh-CN" sz="2000">
                <a:solidFill>
                  <a:schemeClr val="tx1"/>
                </a:solidFill>
                <a:latin typeface="Arial" charset="0"/>
              </a:rPr>
              <a:t>PWM</a:t>
            </a:r>
            <a:r>
              <a:rPr lang="zh-CN" altLang="en-US" sz="2000">
                <a:solidFill>
                  <a:schemeClr val="tx1"/>
                </a:solidFill>
                <a:latin typeface="Arial" charset="0"/>
              </a:rPr>
              <a:t>控制 </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电压方程 </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状态方程</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电枢漏磁时间常数 </a:t>
            </a:r>
          </a:p>
        </p:txBody>
      </p:sp>
      <p:graphicFrame>
        <p:nvGraphicFramePr>
          <p:cNvPr id="8198" name="Object 18"/>
          <p:cNvGraphicFramePr>
            <a:graphicFrameLocks noChangeAspect="1"/>
          </p:cNvGraphicFramePr>
          <p:nvPr/>
        </p:nvGraphicFramePr>
        <p:xfrm>
          <a:off x="4114800" y="3173413"/>
          <a:ext cx="3095625" cy="714375"/>
        </p:xfrm>
        <a:graphic>
          <a:graphicData uri="http://schemas.openxmlformats.org/presentationml/2006/ole">
            <p:oleObj spid="_x0000_s8198" name="Equation" r:id="rId7" imgW="863225" imgH="203112" progId="">
              <p:embed/>
            </p:oleObj>
          </a:graphicData>
        </a:graphic>
      </p:graphicFrame>
      <p:graphicFrame>
        <p:nvGraphicFramePr>
          <p:cNvPr id="8199" name="Object 19"/>
          <p:cNvGraphicFramePr>
            <a:graphicFrameLocks noChangeAspect="1"/>
          </p:cNvGraphicFramePr>
          <p:nvPr/>
        </p:nvGraphicFramePr>
        <p:xfrm>
          <a:off x="3976688" y="3973513"/>
          <a:ext cx="4176712" cy="957262"/>
        </p:xfrm>
        <a:graphic>
          <a:graphicData uri="http://schemas.openxmlformats.org/presentationml/2006/ole">
            <p:oleObj spid="_x0000_s8199" name="Equation" r:id="rId8" imgW="1828800" imgH="419100" progId="">
              <p:embed/>
            </p:oleObj>
          </a:graphicData>
        </a:graphic>
      </p:graphicFrame>
      <p:graphicFrame>
        <p:nvGraphicFramePr>
          <p:cNvPr id="8200" name="Object 20"/>
          <p:cNvGraphicFramePr>
            <a:graphicFrameLocks noChangeAspect="1"/>
          </p:cNvGraphicFramePr>
          <p:nvPr/>
        </p:nvGraphicFramePr>
        <p:xfrm>
          <a:off x="4070350" y="4941888"/>
          <a:ext cx="3671888" cy="1038225"/>
        </p:xfrm>
        <a:graphic>
          <a:graphicData uri="http://schemas.openxmlformats.org/presentationml/2006/ole">
            <p:oleObj spid="_x0000_s8200" name="Equation" r:id="rId9" imgW="1600200" imgH="457200" progId="">
              <p:embed/>
            </p:oleObj>
          </a:graphicData>
        </a:graphic>
      </p:graphicFrame>
      <p:graphicFrame>
        <p:nvGraphicFramePr>
          <p:cNvPr id="8201" name="Object 21"/>
          <p:cNvGraphicFramePr>
            <a:graphicFrameLocks noChangeAspect="1"/>
          </p:cNvGraphicFramePr>
          <p:nvPr/>
        </p:nvGraphicFramePr>
        <p:xfrm>
          <a:off x="4156075" y="5715000"/>
          <a:ext cx="1368425" cy="1184275"/>
        </p:xfrm>
        <a:graphic>
          <a:graphicData uri="http://schemas.openxmlformats.org/presentationml/2006/ole">
            <p:oleObj spid="_x0000_s8201" name="Equation" r:id="rId10" imgW="495085" imgH="431613" progId="">
              <p:embed/>
            </p:oleObj>
          </a:graphicData>
        </a:graphic>
      </p:graphicFrame>
      <p:sp>
        <p:nvSpPr>
          <p:cNvPr id="821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11" action="ppaction://hlinksldjump"/>
              </a:rPr>
              <a:t>9.1 </a:t>
            </a:r>
            <a:r>
              <a:rPr lang="zh-CN" altLang="en-US" sz="1800">
                <a:solidFill>
                  <a:srgbClr val="0000CC"/>
                </a:solidFill>
                <a:latin typeface="Arial" charset="0"/>
                <a:hlinkClick r:id="rId11" action="ppaction://hlinksldjump"/>
              </a:rPr>
              <a:t>同步电动机的稳态模型与调速方法</a:t>
            </a:r>
            <a:endParaRPr lang="zh-CN" altLang="en-US" sz="1800">
              <a:solidFill>
                <a:srgbClr val="0000CC"/>
              </a:solidFill>
              <a:latin typeface="Arial" charset="0"/>
            </a:endParaRPr>
          </a:p>
        </p:txBody>
      </p:sp>
      <p:sp>
        <p:nvSpPr>
          <p:cNvPr id="821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12" action="ppaction://hlinksldjump"/>
              </a:rPr>
              <a:t>9.5 </a:t>
            </a:r>
            <a:r>
              <a:rPr lang="zh-CN" altLang="en-US" sz="2000">
                <a:solidFill>
                  <a:schemeClr val="tx1"/>
                </a:solidFill>
                <a:latin typeface="Arial" charset="0"/>
                <a:hlinkClick r:id="rId12" action="ppaction://hlinksldjump"/>
              </a:rPr>
              <a:t>同步电动机直接转矩控制系统</a:t>
            </a:r>
            <a:endParaRPr lang="zh-CN" altLang="en-US" sz="2000">
              <a:solidFill>
                <a:schemeClr val="tx1"/>
              </a:solidFill>
              <a:latin typeface="Arial" charset="0"/>
            </a:endParaRPr>
          </a:p>
        </p:txBody>
      </p:sp>
      <p:sp>
        <p:nvSpPr>
          <p:cNvPr id="821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3" action="ppaction://hlinksldjump"/>
              </a:rPr>
              <a:t>9.2 </a:t>
            </a:r>
            <a:r>
              <a:rPr lang="zh-CN" altLang="en-US" sz="1800">
                <a:solidFill>
                  <a:schemeClr val="tx1"/>
                </a:solidFill>
                <a:latin typeface="Arial" charset="0"/>
                <a:hlinkClick r:id="rId13" action="ppaction://hlinksldjump"/>
              </a:rPr>
              <a:t>他控变频同步电动机调速系统</a:t>
            </a:r>
            <a:endParaRPr lang="zh-CN" altLang="en-US" sz="1800">
              <a:solidFill>
                <a:schemeClr val="tx1"/>
              </a:solidFill>
              <a:latin typeface="Arial" charset="0"/>
            </a:endParaRPr>
          </a:p>
        </p:txBody>
      </p:sp>
      <p:sp>
        <p:nvSpPr>
          <p:cNvPr id="8216"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4" action="ppaction://hlinksldjump"/>
              </a:rPr>
              <a:t>9.3 </a:t>
            </a:r>
            <a:r>
              <a:rPr lang="zh-CN" altLang="en-US" sz="1800">
                <a:solidFill>
                  <a:schemeClr val="tx1"/>
                </a:solidFill>
                <a:latin typeface="Arial" charset="0"/>
                <a:hlinkClick r:id="rId14" action="ppaction://hlinksldjump"/>
              </a:rPr>
              <a:t>自控变频同步电动机调速系统</a:t>
            </a:r>
            <a:endParaRPr lang="zh-CN" altLang="en-US" sz="1800">
              <a:solidFill>
                <a:schemeClr val="tx1"/>
              </a:solidFill>
              <a:latin typeface="Arial" charset="0"/>
            </a:endParaRPr>
          </a:p>
        </p:txBody>
      </p:sp>
      <p:sp>
        <p:nvSpPr>
          <p:cNvPr id="8217"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5" action="ppaction://hlinksldjump"/>
              </a:rPr>
              <a:t>9.4 </a:t>
            </a:r>
            <a:r>
              <a:rPr lang="zh-CN" altLang="en-US" sz="1800">
                <a:solidFill>
                  <a:schemeClr val="tx1"/>
                </a:solidFill>
                <a:latin typeface="Arial" charset="0"/>
                <a:hlinkClick r:id="rId15"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635125" y="258763"/>
            <a:ext cx="7335838" cy="582612"/>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9221" name="Rectangle 3"/>
          <p:cNvSpPr>
            <a:spLocks noChangeArrowheads="1"/>
          </p:cNvSpPr>
          <p:nvPr/>
        </p:nvSpPr>
        <p:spPr bwMode="auto">
          <a:xfrm>
            <a:off x="1709738" y="968375"/>
            <a:ext cx="6183312" cy="43973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根据电机和电力拖动系统基本理论 </a:t>
            </a:r>
          </a:p>
        </p:txBody>
      </p:sp>
      <p:sp>
        <p:nvSpPr>
          <p:cNvPr id="922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922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2"/>
          <p:cNvGraphicFramePr>
            <a:graphicFrameLocks noChangeAspect="1"/>
          </p:cNvGraphicFramePr>
          <p:nvPr/>
        </p:nvGraphicFramePr>
        <p:xfrm>
          <a:off x="2146300" y="1292225"/>
          <a:ext cx="3240088" cy="2349500"/>
        </p:xfrm>
        <a:graphic>
          <a:graphicData uri="http://schemas.openxmlformats.org/presentationml/2006/ole">
            <p:oleObj spid="_x0000_s9218" name="Equation" r:id="rId3" imgW="1524000" imgH="1104900" progId="">
              <p:embed/>
            </p:oleObj>
          </a:graphicData>
        </a:graphic>
      </p:graphicFrame>
      <p:sp>
        <p:nvSpPr>
          <p:cNvPr id="9224" name="Rectangle 13"/>
          <p:cNvSpPr>
            <a:spLocks noChangeArrowheads="1"/>
          </p:cNvSpPr>
          <p:nvPr/>
        </p:nvSpPr>
        <p:spPr bwMode="auto">
          <a:xfrm>
            <a:off x="1697038" y="3763963"/>
            <a:ext cx="4276725" cy="43973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无刷直流电动机的状态方程</a:t>
            </a:r>
          </a:p>
        </p:txBody>
      </p:sp>
      <p:graphicFrame>
        <p:nvGraphicFramePr>
          <p:cNvPr id="9219" name="Object 14"/>
          <p:cNvGraphicFramePr>
            <a:graphicFrameLocks noChangeAspect="1"/>
          </p:cNvGraphicFramePr>
          <p:nvPr/>
        </p:nvGraphicFramePr>
        <p:xfrm>
          <a:off x="1954213" y="4056063"/>
          <a:ext cx="3743325" cy="2078037"/>
        </p:xfrm>
        <a:graphic>
          <a:graphicData uri="http://schemas.openxmlformats.org/presentationml/2006/ole">
            <p:oleObj spid="_x0000_s9219" name="Equation" r:id="rId4" imgW="1651000" imgH="914400" progId="">
              <p:embed/>
            </p:oleObj>
          </a:graphicData>
        </a:graphic>
      </p:graphicFrame>
      <p:sp>
        <p:nvSpPr>
          <p:cNvPr id="922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922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922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9228"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9229"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620838" y="296863"/>
            <a:ext cx="7335837" cy="542925"/>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58371" name="Rectangle 3"/>
          <p:cNvSpPr>
            <a:spLocks noChangeArrowheads="1"/>
          </p:cNvSpPr>
          <p:nvPr/>
        </p:nvSpPr>
        <p:spPr bwMode="auto">
          <a:xfrm>
            <a:off x="3646488" y="3240088"/>
            <a:ext cx="3732212" cy="30638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9-15  </a:t>
            </a:r>
            <a:r>
              <a:rPr lang="zh-CN" altLang="en-US" sz="1600">
                <a:solidFill>
                  <a:schemeClr val="tx1"/>
                </a:solidFill>
                <a:latin typeface="Arial" charset="0"/>
              </a:rPr>
              <a:t>无刷直流电动机的动态结构图</a:t>
            </a:r>
          </a:p>
        </p:txBody>
      </p:sp>
      <p:sp>
        <p:nvSpPr>
          <p:cNvPr id="5837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3"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8374"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58375" name="Rectangle 7"/>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zh-CN" altLang="en-US"/>
          </a:p>
        </p:txBody>
      </p:sp>
      <p:sp>
        <p:nvSpPr>
          <p:cNvPr id="5837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8377"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58378" name="Rectangle 1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pic>
        <p:nvPicPr>
          <p:cNvPr id="58379" name="Picture 11" descr="0815"/>
          <p:cNvPicPr>
            <a:picLocks noChangeAspect="1" noChangeArrowheads="1"/>
          </p:cNvPicPr>
          <p:nvPr/>
        </p:nvPicPr>
        <p:blipFill>
          <a:blip r:embed="rId2" cstate="print"/>
          <a:srcRect/>
          <a:stretch>
            <a:fillRect/>
          </a:stretch>
        </p:blipFill>
        <p:spPr bwMode="auto">
          <a:xfrm>
            <a:off x="1881188" y="966788"/>
            <a:ext cx="6992937" cy="2160587"/>
          </a:xfrm>
          <a:prstGeom prst="rect">
            <a:avLst/>
          </a:prstGeom>
          <a:noFill/>
          <a:ln w="9525">
            <a:noFill/>
            <a:miter lim="800000"/>
            <a:headEnd/>
            <a:tailEnd/>
          </a:ln>
        </p:spPr>
      </p:pic>
      <p:sp>
        <p:nvSpPr>
          <p:cNvPr id="58380" name="Rectangle 12"/>
          <p:cNvSpPr>
            <a:spLocks noChangeArrowheads="1"/>
          </p:cNvSpPr>
          <p:nvPr/>
        </p:nvSpPr>
        <p:spPr bwMode="auto">
          <a:xfrm>
            <a:off x="3998913" y="6510338"/>
            <a:ext cx="4479925" cy="347662"/>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9-16  </a:t>
            </a:r>
            <a:r>
              <a:rPr lang="zh-CN" altLang="en-US" sz="1600">
                <a:solidFill>
                  <a:schemeClr val="tx1"/>
                </a:solidFill>
                <a:latin typeface="Arial" charset="0"/>
              </a:rPr>
              <a:t>无刷直流电动机调速系统</a:t>
            </a:r>
          </a:p>
        </p:txBody>
      </p:sp>
      <p:pic>
        <p:nvPicPr>
          <p:cNvPr id="58381" name="Picture 13" descr="0816"/>
          <p:cNvPicPr>
            <a:picLocks noChangeAspect="1" noChangeArrowheads="1"/>
          </p:cNvPicPr>
          <p:nvPr/>
        </p:nvPicPr>
        <p:blipFill>
          <a:blip r:embed="rId3" cstate="print"/>
          <a:srcRect/>
          <a:stretch>
            <a:fillRect/>
          </a:stretch>
        </p:blipFill>
        <p:spPr bwMode="auto">
          <a:xfrm>
            <a:off x="3600450" y="3589338"/>
            <a:ext cx="5543550" cy="2867025"/>
          </a:xfrm>
          <a:prstGeom prst="rect">
            <a:avLst/>
          </a:prstGeom>
          <a:noFill/>
          <a:ln w="9525">
            <a:noFill/>
            <a:miter lim="800000"/>
            <a:headEnd/>
            <a:tailEnd/>
          </a:ln>
        </p:spPr>
      </p:pic>
      <p:sp>
        <p:nvSpPr>
          <p:cNvPr id="761870" name="Rectangle 14"/>
          <p:cNvSpPr>
            <a:spLocks noChangeArrowheads="1"/>
          </p:cNvSpPr>
          <p:nvPr/>
        </p:nvSpPr>
        <p:spPr bwMode="auto">
          <a:xfrm>
            <a:off x="1892300" y="4225925"/>
            <a:ext cx="1685925" cy="2014538"/>
          </a:xfrm>
          <a:prstGeom prst="rect">
            <a:avLst/>
          </a:prstGeom>
          <a:noFill/>
          <a:ln w="9525">
            <a:noFill/>
            <a:miter lim="800000"/>
            <a:headEnd/>
            <a:tailEnd/>
          </a:ln>
          <a:effectLst/>
        </p:spPr>
        <p:txBody>
          <a:bodyPr anchor="ctr">
            <a:spAutoFit/>
          </a:bodyPr>
          <a:lstStyle/>
          <a:p>
            <a:pPr algn="l">
              <a:lnSpc>
                <a:spcPct val="100000"/>
              </a:lnSpc>
              <a:buClr>
                <a:schemeClr val="folHlink"/>
              </a:buClr>
              <a:buSzPct val="75000"/>
              <a:buFont typeface="Wingdings" pitchFamily="2" charset="2"/>
              <a:buChar char="l"/>
              <a:defRPr/>
            </a:pPr>
            <a:r>
              <a:rPr kumimoji="1" lang="en-US" altLang="zh-CN" sz="1800">
                <a:solidFill>
                  <a:schemeClr val="tx1"/>
                </a:solidFill>
                <a:latin typeface="Times New Roman" pitchFamily="18" charset="0"/>
              </a:rPr>
              <a:t>ASR</a:t>
            </a:r>
            <a:r>
              <a:rPr kumimoji="1" lang="zh-CN" altLang="en-US" sz="1800">
                <a:solidFill>
                  <a:schemeClr val="tx1"/>
                </a:solidFill>
                <a:latin typeface="Times New Roman" pitchFamily="18" charset="0"/>
              </a:rPr>
              <a:t>和</a:t>
            </a:r>
            <a:r>
              <a:rPr kumimoji="1" lang="en-US" altLang="zh-CN" sz="1800">
                <a:solidFill>
                  <a:schemeClr val="tx1"/>
                </a:solidFill>
                <a:latin typeface="Times New Roman" pitchFamily="18" charset="0"/>
              </a:rPr>
              <a:t>ACR</a:t>
            </a:r>
            <a:r>
              <a:rPr kumimoji="1" lang="zh-CN" altLang="en-US" sz="1800">
                <a:solidFill>
                  <a:schemeClr val="tx1"/>
                </a:solidFill>
                <a:latin typeface="Times New Roman" pitchFamily="18" charset="0"/>
              </a:rPr>
              <a:t>均为</a:t>
            </a:r>
            <a:r>
              <a:rPr kumimoji="1" lang="zh-CN" altLang="en-US" sz="1800">
                <a:solidFill>
                  <a:srgbClr val="FF0000"/>
                </a:solidFill>
                <a:effectLst>
                  <a:outerShdw blurRad="38100" dist="38100" dir="2700000" algn="tl">
                    <a:srgbClr val="C0C0C0"/>
                  </a:outerShdw>
                </a:effectLst>
                <a:latin typeface="Times New Roman" pitchFamily="18" charset="0"/>
              </a:rPr>
              <a:t>带有积分和输出限幅的</a:t>
            </a:r>
            <a:r>
              <a:rPr kumimoji="1" lang="en-US" altLang="zh-CN" sz="1800">
                <a:solidFill>
                  <a:srgbClr val="FF0000"/>
                </a:solidFill>
                <a:effectLst>
                  <a:outerShdw blurRad="38100" dist="38100" dir="2700000" algn="tl">
                    <a:srgbClr val="C0C0C0"/>
                  </a:outerShdw>
                </a:effectLst>
                <a:latin typeface="Times New Roman" pitchFamily="18" charset="0"/>
              </a:rPr>
              <a:t>PI</a:t>
            </a:r>
            <a:r>
              <a:rPr kumimoji="1" lang="zh-CN" altLang="en-US" sz="1800">
                <a:solidFill>
                  <a:srgbClr val="FF0000"/>
                </a:solidFill>
                <a:effectLst>
                  <a:outerShdw blurRad="38100" dist="38100" dir="2700000" algn="tl">
                    <a:srgbClr val="C0C0C0"/>
                  </a:outerShdw>
                </a:effectLst>
                <a:latin typeface="Times New Roman" pitchFamily="18" charset="0"/>
              </a:rPr>
              <a:t>调节器</a:t>
            </a:r>
            <a:r>
              <a:rPr kumimoji="1" lang="zh-CN" altLang="en-US" sz="1800">
                <a:solidFill>
                  <a:schemeClr val="tx1"/>
                </a:solidFill>
                <a:latin typeface="Times New Roman" pitchFamily="18" charset="0"/>
              </a:rPr>
              <a:t>，调节器可参照直流调速系统的方法设计。</a:t>
            </a:r>
          </a:p>
        </p:txBody>
      </p:sp>
      <p:sp>
        <p:nvSpPr>
          <p:cNvPr id="5838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4" action="ppaction://hlinksldjump"/>
              </a:rPr>
              <a:t>9.1 </a:t>
            </a:r>
            <a:r>
              <a:rPr lang="zh-CN" altLang="en-US" sz="1800">
                <a:solidFill>
                  <a:srgbClr val="0000CC"/>
                </a:solidFill>
                <a:latin typeface="Arial" charset="0"/>
                <a:hlinkClick r:id="rId4" action="ppaction://hlinksldjump"/>
              </a:rPr>
              <a:t>同步电动机的稳态模型与调速方法</a:t>
            </a:r>
            <a:endParaRPr lang="zh-CN" altLang="en-US" sz="1800">
              <a:solidFill>
                <a:srgbClr val="0000CC"/>
              </a:solidFill>
              <a:latin typeface="Arial" charset="0"/>
            </a:endParaRPr>
          </a:p>
        </p:txBody>
      </p:sp>
      <p:sp>
        <p:nvSpPr>
          <p:cNvPr id="5838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5" action="ppaction://hlinksldjump"/>
              </a:rPr>
              <a:t>9.5 </a:t>
            </a:r>
            <a:r>
              <a:rPr lang="zh-CN" altLang="en-US" sz="2000">
                <a:solidFill>
                  <a:schemeClr val="tx1"/>
                </a:solidFill>
                <a:latin typeface="Arial" charset="0"/>
                <a:hlinkClick r:id="rId5" action="ppaction://hlinksldjump"/>
              </a:rPr>
              <a:t>同步电动机直接转矩控制系统</a:t>
            </a:r>
            <a:endParaRPr lang="zh-CN" altLang="en-US" sz="2000">
              <a:solidFill>
                <a:schemeClr val="tx1"/>
              </a:solidFill>
              <a:latin typeface="Arial" charset="0"/>
            </a:endParaRPr>
          </a:p>
        </p:txBody>
      </p:sp>
      <p:sp>
        <p:nvSpPr>
          <p:cNvPr id="5838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9.2 </a:t>
            </a:r>
            <a:r>
              <a:rPr lang="zh-CN" altLang="en-US" sz="1800">
                <a:solidFill>
                  <a:schemeClr val="tx1"/>
                </a:solidFill>
                <a:latin typeface="Arial" charset="0"/>
                <a:hlinkClick r:id="rId6" action="ppaction://hlinksldjump"/>
              </a:rPr>
              <a:t>他控变频同步电动机调速系统</a:t>
            </a:r>
            <a:endParaRPr lang="zh-CN" altLang="en-US" sz="1800">
              <a:solidFill>
                <a:schemeClr val="tx1"/>
              </a:solidFill>
              <a:latin typeface="Arial" charset="0"/>
            </a:endParaRPr>
          </a:p>
        </p:txBody>
      </p:sp>
      <p:sp>
        <p:nvSpPr>
          <p:cNvPr id="58386"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9.3 </a:t>
            </a:r>
            <a:r>
              <a:rPr lang="zh-CN" altLang="en-US" sz="1800">
                <a:solidFill>
                  <a:schemeClr val="tx1"/>
                </a:solidFill>
                <a:latin typeface="Arial" charset="0"/>
                <a:hlinkClick r:id="rId7" action="ppaction://hlinksldjump"/>
              </a:rPr>
              <a:t>自控变频同步电动机调速系统</a:t>
            </a:r>
            <a:endParaRPr lang="zh-CN" altLang="en-US" sz="1800">
              <a:solidFill>
                <a:schemeClr val="tx1"/>
              </a:solidFill>
              <a:latin typeface="Arial" charset="0"/>
            </a:endParaRPr>
          </a:p>
        </p:txBody>
      </p:sp>
      <p:sp>
        <p:nvSpPr>
          <p:cNvPr id="58387"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9.4 </a:t>
            </a:r>
            <a:r>
              <a:rPr lang="zh-CN" altLang="en-US" sz="1800">
                <a:solidFill>
                  <a:schemeClr val="tx1"/>
                </a:solidFill>
                <a:latin typeface="Arial" charset="0"/>
                <a:hlinkClick r:id="rId8"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646238" y="192088"/>
            <a:ext cx="7335837" cy="661987"/>
          </a:xfrm>
        </p:spPr>
        <p:txBody>
          <a:bodyPr/>
          <a:lstStyle/>
          <a:p>
            <a:pPr marL="838200" indent="-838200" eaLnBrk="1" hangingPunct="1"/>
            <a:r>
              <a:rPr lang="en-US" altLang="zh-CN" smtClean="0">
                <a:ea typeface="宋体" pitchFamily="2" charset="-122"/>
              </a:rPr>
              <a:t>9.3.2</a:t>
            </a:r>
            <a:r>
              <a:rPr lang="zh-CN" altLang="en-US" smtClean="0">
                <a:ea typeface="宋体" pitchFamily="2" charset="-122"/>
              </a:rPr>
              <a:t>梯形波永磁同步电动机的自控变频调速系统</a:t>
            </a:r>
          </a:p>
        </p:txBody>
      </p:sp>
      <p:sp>
        <p:nvSpPr>
          <p:cNvPr id="59395" name="Rectangle 3"/>
          <p:cNvSpPr>
            <a:spLocks noChangeArrowheads="1"/>
          </p:cNvSpPr>
          <p:nvPr/>
        </p:nvSpPr>
        <p:spPr bwMode="auto">
          <a:xfrm>
            <a:off x="3213100" y="5157788"/>
            <a:ext cx="4333875" cy="50323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9-17  </a:t>
            </a:r>
            <a:r>
              <a:rPr lang="zh-CN" altLang="en-US" sz="1600">
                <a:solidFill>
                  <a:schemeClr val="tx1"/>
                </a:solidFill>
                <a:latin typeface="Arial" charset="0"/>
              </a:rPr>
              <a:t>无刷直流电动机调速系统结构图</a:t>
            </a:r>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939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59398" name="Picture 10" descr="0817"/>
          <p:cNvPicPr>
            <a:picLocks noChangeAspect="1" noChangeArrowheads="1"/>
          </p:cNvPicPr>
          <p:nvPr/>
        </p:nvPicPr>
        <p:blipFill>
          <a:blip r:embed="rId2" cstate="print"/>
          <a:srcRect/>
          <a:stretch>
            <a:fillRect/>
          </a:stretch>
        </p:blipFill>
        <p:spPr bwMode="auto">
          <a:xfrm>
            <a:off x="1854200" y="2800350"/>
            <a:ext cx="7289800" cy="1639888"/>
          </a:xfrm>
          <a:prstGeom prst="rect">
            <a:avLst/>
          </a:prstGeom>
          <a:noFill/>
          <a:ln w="9525">
            <a:noFill/>
            <a:miter lim="800000"/>
            <a:headEnd/>
            <a:tailEnd/>
          </a:ln>
        </p:spPr>
      </p:pic>
      <p:sp>
        <p:nvSpPr>
          <p:cNvPr id="59399"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59400"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59401"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59402" name="Rectangle 9"/>
          <p:cNvSpPr>
            <a:spLocks noChangeArrowheads="1"/>
          </p:cNvSpPr>
          <p:nvPr/>
        </p:nvSpPr>
        <p:spPr bwMode="auto">
          <a:xfrm>
            <a:off x="7938" y="2995613"/>
            <a:ext cx="1682750" cy="722312"/>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59403"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05000" y="206375"/>
            <a:ext cx="7064375" cy="741363"/>
          </a:xfrm>
        </p:spPr>
        <p:txBody>
          <a:bodyPr/>
          <a:lstStyle/>
          <a:p>
            <a:pPr eaLnBrk="1" hangingPunct="1"/>
            <a:r>
              <a:rPr lang="en-US" altLang="zh-CN" smtClean="0">
                <a:ea typeface="宋体" pitchFamily="2" charset="-122"/>
              </a:rPr>
              <a:t>9.4 </a:t>
            </a:r>
            <a:r>
              <a:rPr lang="zh-CN" altLang="en-US" smtClean="0">
                <a:ea typeface="宋体" pitchFamily="2" charset="-122"/>
              </a:rPr>
              <a:t>同步电动机矢量控制系统</a:t>
            </a:r>
          </a:p>
        </p:txBody>
      </p:sp>
      <p:sp>
        <p:nvSpPr>
          <p:cNvPr id="846852" name="Rectangle 4"/>
          <p:cNvSpPr>
            <a:spLocks noChangeArrowheads="1"/>
          </p:cNvSpPr>
          <p:nvPr/>
        </p:nvSpPr>
        <p:spPr bwMode="auto">
          <a:xfrm>
            <a:off x="1897063" y="1385888"/>
            <a:ext cx="4029075" cy="700087"/>
          </a:xfrm>
          <a:prstGeom prst="rect">
            <a:avLst/>
          </a:prstGeom>
          <a:noFill/>
          <a:ln w="9525">
            <a:noFill/>
            <a:miter lim="800000"/>
            <a:headEnd/>
            <a:tailEnd/>
          </a:ln>
          <a:effectLst/>
        </p:spPr>
        <p:txBody>
          <a:bodyPr lIns="0" tIns="0" bIns="0" anchor="ctr"/>
          <a:lstStyle/>
          <a:p>
            <a:pPr algn="l">
              <a:defRPr/>
            </a:pPr>
            <a:r>
              <a:rPr lang="zh-CN" altLang="en-US">
                <a:solidFill>
                  <a:schemeClr val="tx1"/>
                </a:solidFill>
                <a:effectLst>
                  <a:outerShdw blurRad="38100" dist="38100" dir="2700000" algn="tl">
                    <a:srgbClr val="C0C0C0"/>
                  </a:outerShdw>
                </a:effectLst>
                <a:latin typeface="Arial" pitchFamily="34" charset="0"/>
              </a:rPr>
              <a:t>知识点：</a:t>
            </a:r>
          </a:p>
        </p:txBody>
      </p:sp>
      <p:sp>
        <p:nvSpPr>
          <p:cNvPr id="846853" name="Rectangle 5"/>
          <p:cNvSpPr>
            <a:spLocks noGrp="1" noChangeArrowheads="1"/>
          </p:cNvSpPr>
          <p:nvPr>
            <p:ph type="body" idx="1"/>
          </p:nvPr>
        </p:nvSpPr>
        <p:spPr>
          <a:xfrm>
            <a:off x="2895600" y="2705100"/>
            <a:ext cx="5980113" cy="1882775"/>
          </a:xfrm>
          <a:noFill/>
        </p:spPr>
        <p:txBody>
          <a:bodyPr/>
          <a:lstStyle/>
          <a:p>
            <a:pPr algn="ctr" eaLnBrk="1" hangingPunct="1"/>
            <a:r>
              <a:rPr lang="zh-CN" altLang="en-US" sz="4800" smtClean="0">
                <a:latin typeface="隶书" pitchFamily="49" charset="-122"/>
                <a:ea typeface="隶书" pitchFamily="49" charset="-122"/>
              </a:rPr>
              <a:t>同步电动机矢量控制系统</a:t>
            </a:r>
          </a:p>
        </p:txBody>
      </p:sp>
      <p:sp>
        <p:nvSpPr>
          <p:cNvPr id="6042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6042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6042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6042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60425"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6853">
                                            <p:txEl>
                                              <p:pRg st="0" end="0"/>
                                            </p:txEl>
                                          </p:spTgt>
                                        </p:tgtEl>
                                        <p:attrNameLst>
                                          <p:attrName>style.visibility</p:attrName>
                                        </p:attrNameLst>
                                      </p:cBhvr>
                                      <p:to>
                                        <p:strVal val="visible"/>
                                      </p:to>
                                    </p:set>
                                    <p:animEffect transition="in" filter="wipe(left)">
                                      <p:cBhvr>
                                        <p:cTn id="7" dur="500"/>
                                        <p:tgtEl>
                                          <p:spTgt spid="8468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95450" y="220663"/>
            <a:ext cx="5380038" cy="762000"/>
          </a:xfrm>
        </p:spPr>
        <p:txBody>
          <a:bodyPr/>
          <a:lstStyle/>
          <a:p>
            <a:pPr marL="838200" indent="-838200" eaLnBrk="1" hangingPunct="1"/>
            <a:r>
              <a:rPr lang="en-US" altLang="zh-CN" sz="2800" smtClean="0">
                <a:ea typeface="宋体" pitchFamily="2" charset="-122"/>
              </a:rPr>
              <a:t>9.4</a:t>
            </a:r>
            <a:r>
              <a:rPr lang="zh-CN" altLang="en-US" sz="2800" smtClean="0">
                <a:ea typeface="宋体" pitchFamily="2" charset="-122"/>
              </a:rPr>
              <a:t>*</a:t>
            </a:r>
            <a:r>
              <a:rPr lang="en-US" altLang="zh-CN" sz="2800" smtClean="0">
                <a:ea typeface="宋体" pitchFamily="2" charset="-122"/>
              </a:rPr>
              <a:t> </a:t>
            </a:r>
            <a:r>
              <a:rPr lang="zh-CN" altLang="en-US" sz="2800" smtClean="0">
                <a:ea typeface="宋体" pitchFamily="2" charset="-122"/>
              </a:rPr>
              <a:t>同步电动机矢量控制系统</a:t>
            </a:r>
          </a:p>
        </p:txBody>
      </p:sp>
      <p:sp>
        <p:nvSpPr>
          <p:cNvPr id="764931" name="Rectangle 3"/>
          <p:cNvSpPr>
            <a:spLocks noChangeArrowheads="1"/>
          </p:cNvSpPr>
          <p:nvPr/>
        </p:nvSpPr>
        <p:spPr bwMode="auto">
          <a:xfrm>
            <a:off x="1709738" y="931863"/>
            <a:ext cx="7434262" cy="2006600"/>
          </a:xfrm>
          <a:prstGeom prst="rect">
            <a:avLst/>
          </a:prstGeom>
          <a:noFill/>
          <a:ln w="9525">
            <a:noFill/>
            <a:miter lim="800000"/>
            <a:headEnd/>
            <a:tailEnd/>
          </a:ln>
          <a:effectLst/>
        </p:spPr>
        <p:txBody>
          <a:bodyPr/>
          <a:lstStyle/>
          <a:p>
            <a:pPr algn="l">
              <a:lnSpc>
                <a:spcPct val="100000"/>
              </a:lnSpc>
              <a:buClr>
                <a:srgbClr val="FF9933"/>
              </a:buClr>
              <a:buFont typeface="Wingdings" pitchFamily="2" charset="2"/>
              <a:buNone/>
              <a:defRPr/>
            </a:pPr>
            <a:r>
              <a:rPr lang="zh-CN" altLang="en-US" sz="2000">
                <a:solidFill>
                  <a:schemeClr val="tx1"/>
                </a:solidFill>
                <a:latin typeface="Arial" pitchFamily="34" charset="0"/>
              </a:rPr>
              <a:t>通过坐标变换，把同步电动机等效成直流电动机，再模仿直流电动机的控制方法进行控制。</a:t>
            </a:r>
          </a:p>
          <a:p>
            <a:pPr algn="l">
              <a:lnSpc>
                <a:spcPct val="100000"/>
              </a:lnSpc>
              <a:buClr>
                <a:srgbClr val="FF9933"/>
              </a:buClr>
              <a:buFont typeface="Wingdings" pitchFamily="2" charset="2"/>
              <a:buNone/>
              <a:defRPr/>
            </a:pPr>
            <a:r>
              <a:rPr lang="zh-CN" altLang="en-US" sz="2000">
                <a:solidFill>
                  <a:schemeClr val="tx1"/>
                </a:solidFill>
                <a:latin typeface="Arial" pitchFamily="34" charset="0"/>
              </a:rPr>
              <a:t>在同步电动机矢量控制系统中，</a:t>
            </a:r>
            <a:r>
              <a:rPr lang="zh-CN" altLang="en-US" sz="2000">
                <a:solidFill>
                  <a:srgbClr val="FF0000"/>
                </a:solidFill>
                <a:effectLst>
                  <a:outerShdw blurRad="38100" dist="38100" dir="2700000" algn="tl">
                    <a:srgbClr val="C0C0C0"/>
                  </a:outerShdw>
                </a:effectLst>
                <a:latin typeface="Arial" pitchFamily="34" charset="0"/>
              </a:rPr>
              <a:t>为了准确地定向，需要检测转子位置。</a:t>
            </a:r>
          </a:p>
          <a:p>
            <a:pPr algn="l">
              <a:lnSpc>
                <a:spcPct val="100000"/>
              </a:lnSpc>
              <a:buClr>
                <a:srgbClr val="FF9933"/>
              </a:buClr>
              <a:buFont typeface="Wingdings" pitchFamily="2" charset="2"/>
              <a:buNone/>
              <a:defRPr/>
            </a:pPr>
            <a:r>
              <a:rPr lang="zh-CN" altLang="en-US" sz="2000">
                <a:solidFill>
                  <a:schemeClr val="tx1"/>
                </a:solidFill>
                <a:latin typeface="Arial" pitchFamily="34" charset="0"/>
              </a:rPr>
              <a:t>因此，</a:t>
            </a:r>
            <a:r>
              <a:rPr lang="zh-CN" altLang="en-US" sz="2000">
                <a:solidFill>
                  <a:srgbClr val="FF0000"/>
                </a:solidFill>
                <a:effectLst>
                  <a:outerShdw blurRad="38100" dist="38100" dir="2700000" algn="tl">
                    <a:srgbClr val="C0C0C0"/>
                  </a:outerShdw>
                </a:effectLst>
                <a:latin typeface="Arial" pitchFamily="34" charset="0"/>
              </a:rPr>
              <a:t>同步电动机矢量控制变频调速也可归属于自控变频同步电动机调速系统。</a:t>
            </a:r>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1445"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1446"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144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144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61449"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61450" name="Rectangle 10"/>
          <p:cNvSpPr>
            <a:spLocks noChangeArrowheads="1"/>
          </p:cNvSpPr>
          <p:nvPr/>
        </p:nvSpPr>
        <p:spPr bwMode="auto">
          <a:xfrm>
            <a:off x="0" y="2876550"/>
            <a:ext cx="9144000" cy="0"/>
          </a:xfrm>
          <a:prstGeom prst="rect">
            <a:avLst/>
          </a:prstGeom>
          <a:noFill/>
          <a:ln w="9525">
            <a:noFill/>
            <a:miter lim="800000"/>
            <a:headEnd/>
            <a:tailEnd/>
          </a:ln>
        </p:spPr>
        <p:txBody>
          <a:bodyPr wrap="none" anchor="ctr">
            <a:spAutoFit/>
          </a:bodyPr>
          <a:lstStyle/>
          <a:p>
            <a:endParaRPr lang="zh-CN" altLang="en-US"/>
          </a:p>
        </p:txBody>
      </p:sp>
      <p:sp>
        <p:nvSpPr>
          <p:cNvPr id="61451" name="Rectangle 11"/>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zh-CN" altLang="en-US"/>
          </a:p>
        </p:txBody>
      </p:sp>
      <p:sp>
        <p:nvSpPr>
          <p:cNvPr id="61452" name="Rectangle 12"/>
          <p:cNvSpPr>
            <a:spLocks noChangeArrowheads="1"/>
          </p:cNvSpPr>
          <p:nvPr/>
        </p:nvSpPr>
        <p:spPr bwMode="auto">
          <a:xfrm>
            <a:off x="1695450" y="2884488"/>
            <a:ext cx="6111875" cy="620712"/>
          </a:xfrm>
          <a:prstGeom prst="rect">
            <a:avLst/>
          </a:prstGeom>
          <a:noFill/>
          <a:ln w="9525">
            <a:noFill/>
            <a:miter lim="800000"/>
            <a:headEnd/>
            <a:tailEnd/>
          </a:ln>
        </p:spPr>
        <p:txBody>
          <a:bodyPr lIns="0" tIns="0" bIns="0" anchor="ctr"/>
          <a:lstStyle/>
          <a:p>
            <a:pPr marL="838200" indent="-838200" algn="l"/>
            <a:r>
              <a:rPr lang="en-US" altLang="zh-CN" sz="2400">
                <a:solidFill>
                  <a:schemeClr val="tx1"/>
                </a:solidFill>
                <a:latin typeface="Arial" charset="0"/>
              </a:rPr>
              <a:t>9.4.1</a:t>
            </a:r>
            <a:r>
              <a:rPr lang="zh-CN" altLang="en-US" sz="2400">
                <a:solidFill>
                  <a:schemeClr val="tx1"/>
                </a:solidFill>
                <a:latin typeface="Arial" charset="0"/>
              </a:rPr>
              <a:t>可控励磁同步电动机动态数学模型</a:t>
            </a:r>
          </a:p>
        </p:txBody>
      </p:sp>
      <p:sp>
        <p:nvSpPr>
          <p:cNvPr id="61453" name="Rectangle 13"/>
          <p:cNvSpPr>
            <a:spLocks noChangeArrowheads="1"/>
          </p:cNvSpPr>
          <p:nvPr/>
        </p:nvSpPr>
        <p:spPr bwMode="auto">
          <a:xfrm>
            <a:off x="1689100" y="3592513"/>
            <a:ext cx="7454900" cy="1993900"/>
          </a:xfrm>
          <a:prstGeom prst="rect">
            <a:avLst/>
          </a:prstGeom>
          <a:noFill/>
          <a:ln w="9525">
            <a:noFill/>
            <a:miter lim="800000"/>
            <a:headEnd/>
            <a:tailEnd/>
          </a:ln>
        </p:spPr>
        <p:txBody>
          <a:bodyPr/>
          <a:lstStyle/>
          <a:p>
            <a:pPr algn="l">
              <a:lnSpc>
                <a:spcPct val="100000"/>
              </a:lnSpc>
              <a:buClr>
                <a:srgbClr val="FF9933"/>
              </a:buClr>
              <a:buFont typeface="Wingdings" pitchFamily="2" charset="2"/>
              <a:buNone/>
            </a:pPr>
            <a:r>
              <a:rPr lang="zh-CN" altLang="en-US" sz="2000">
                <a:solidFill>
                  <a:schemeClr val="tx1"/>
                </a:solidFill>
                <a:latin typeface="Arial" charset="0"/>
              </a:rPr>
              <a:t>作如下假定：</a:t>
            </a:r>
          </a:p>
          <a:p>
            <a:pPr algn="l">
              <a:lnSpc>
                <a:spcPct val="100000"/>
              </a:lnSpc>
              <a:buClr>
                <a:srgbClr val="FF9933"/>
              </a:buClr>
              <a:buFont typeface="Wingdings" pitchFamily="2" charset="2"/>
              <a:buNone/>
            </a:pPr>
            <a:r>
              <a:rPr lang="zh-CN" altLang="en-US" sz="2000">
                <a:solidFill>
                  <a:schemeClr val="tx1"/>
                </a:solidFill>
                <a:latin typeface="Arial" charset="0"/>
              </a:rPr>
              <a:t>（</a:t>
            </a:r>
            <a:r>
              <a:rPr lang="en-US" altLang="zh-CN" sz="2000">
                <a:solidFill>
                  <a:schemeClr val="tx1"/>
                </a:solidFill>
                <a:latin typeface="Arial" charset="0"/>
              </a:rPr>
              <a:t>1</a:t>
            </a:r>
            <a:r>
              <a:rPr lang="zh-CN" altLang="en-US" sz="2000">
                <a:solidFill>
                  <a:schemeClr val="tx1"/>
                </a:solidFill>
                <a:latin typeface="Arial" charset="0"/>
              </a:rPr>
              <a:t>）忽略空间谐波，设定子三相绕组对称，所产生的磁动势沿气隙按正弦规律分布；</a:t>
            </a:r>
          </a:p>
          <a:p>
            <a:pPr algn="l">
              <a:lnSpc>
                <a:spcPct val="100000"/>
              </a:lnSpc>
              <a:buClr>
                <a:srgbClr val="FF9933"/>
              </a:buClr>
              <a:buFont typeface="Wingdings" pitchFamily="2" charset="2"/>
              <a:buNone/>
            </a:pPr>
            <a:r>
              <a:rPr lang="zh-CN" altLang="en-US" sz="2000">
                <a:solidFill>
                  <a:schemeClr val="tx1"/>
                </a:solidFill>
                <a:latin typeface="Arial" charset="0"/>
              </a:rPr>
              <a:t>（</a:t>
            </a:r>
            <a:r>
              <a:rPr lang="en-US" altLang="zh-CN" sz="2000">
                <a:solidFill>
                  <a:schemeClr val="tx1"/>
                </a:solidFill>
                <a:latin typeface="Arial" charset="0"/>
              </a:rPr>
              <a:t>2</a:t>
            </a:r>
            <a:r>
              <a:rPr lang="zh-CN" altLang="en-US" sz="2000">
                <a:solidFill>
                  <a:schemeClr val="tx1"/>
                </a:solidFill>
                <a:latin typeface="Arial" charset="0"/>
              </a:rPr>
              <a:t>）忽略磁路饱和，各绕组的自感和互感都是恒定的；</a:t>
            </a:r>
          </a:p>
          <a:p>
            <a:pPr algn="l">
              <a:lnSpc>
                <a:spcPct val="100000"/>
              </a:lnSpc>
              <a:buClr>
                <a:srgbClr val="FF9933"/>
              </a:buClr>
              <a:buFont typeface="Wingdings" pitchFamily="2" charset="2"/>
              <a:buNone/>
            </a:pPr>
            <a:r>
              <a:rPr lang="zh-CN" altLang="en-US" sz="2000">
                <a:solidFill>
                  <a:schemeClr val="tx1"/>
                </a:solidFill>
                <a:latin typeface="Arial" charset="0"/>
              </a:rPr>
              <a:t>（</a:t>
            </a:r>
            <a:r>
              <a:rPr lang="en-US" altLang="zh-CN" sz="2000">
                <a:solidFill>
                  <a:schemeClr val="tx1"/>
                </a:solidFill>
                <a:latin typeface="Arial" charset="0"/>
              </a:rPr>
              <a:t>3</a:t>
            </a:r>
            <a:r>
              <a:rPr lang="zh-CN" altLang="en-US" sz="2000">
                <a:solidFill>
                  <a:schemeClr val="tx1"/>
                </a:solidFill>
                <a:latin typeface="Arial" charset="0"/>
              </a:rPr>
              <a:t>）忽略铁心损耗；</a:t>
            </a:r>
          </a:p>
          <a:p>
            <a:pPr algn="l">
              <a:lnSpc>
                <a:spcPct val="100000"/>
              </a:lnSpc>
              <a:buClr>
                <a:srgbClr val="FF9933"/>
              </a:buClr>
              <a:buFont typeface="Wingdings" pitchFamily="2" charset="2"/>
              <a:buNone/>
            </a:pPr>
            <a:r>
              <a:rPr lang="zh-CN" altLang="en-US" sz="2000">
                <a:solidFill>
                  <a:schemeClr val="tx1"/>
                </a:solidFill>
                <a:latin typeface="Arial" charset="0"/>
              </a:rPr>
              <a:t>（</a:t>
            </a:r>
            <a:r>
              <a:rPr lang="en-US" altLang="zh-CN" sz="2000">
                <a:solidFill>
                  <a:schemeClr val="tx1"/>
                </a:solidFill>
                <a:latin typeface="Arial" charset="0"/>
              </a:rPr>
              <a:t>4</a:t>
            </a:r>
            <a:r>
              <a:rPr lang="zh-CN" altLang="en-US" sz="2000">
                <a:solidFill>
                  <a:schemeClr val="tx1"/>
                </a:solidFill>
                <a:latin typeface="Arial" charset="0"/>
              </a:rPr>
              <a:t>）不考虑频率变化和温度变化对绕组电阻的影响。</a:t>
            </a:r>
          </a:p>
        </p:txBody>
      </p:sp>
      <p:sp>
        <p:nvSpPr>
          <p:cNvPr id="61454"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61455"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61456"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61457"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61458"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681163" y="182563"/>
            <a:ext cx="6046787" cy="739775"/>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62467" name="Rectangle 3"/>
          <p:cNvSpPr>
            <a:spLocks noChangeArrowheads="1"/>
          </p:cNvSpPr>
          <p:nvPr/>
        </p:nvSpPr>
        <p:spPr bwMode="auto">
          <a:xfrm>
            <a:off x="1674813" y="957263"/>
            <a:ext cx="7469187" cy="19812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定子三相绕组是静止的，转子以角速度旋转，转子上的励磁绕组在励磁电压供电下流过励磁电流。</a:t>
            </a:r>
          </a:p>
          <a:p>
            <a:pPr algn="just">
              <a:lnSpc>
                <a:spcPct val="100000"/>
              </a:lnSpc>
              <a:buClr>
                <a:srgbClr val="FF9933"/>
              </a:buClr>
              <a:buFont typeface="Wingdings" pitchFamily="2" charset="2"/>
              <a:buNone/>
            </a:pPr>
            <a:r>
              <a:rPr lang="zh-CN" altLang="en-US" sz="2000">
                <a:solidFill>
                  <a:schemeClr val="tx1"/>
                </a:solidFill>
                <a:latin typeface="Arial" charset="0"/>
              </a:rPr>
              <a:t>沿励磁磁极的轴线为</a:t>
            </a:r>
            <a:r>
              <a:rPr lang="en-US" altLang="zh-CN" sz="2000">
                <a:solidFill>
                  <a:schemeClr val="tx1"/>
                </a:solidFill>
                <a:latin typeface="Arial" charset="0"/>
              </a:rPr>
              <a:t>d</a:t>
            </a:r>
            <a:r>
              <a:rPr lang="zh-CN" altLang="en-US" sz="2000">
                <a:solidFill>
                  <a:schemeClr val="tx1"/>
                </a:solidFill>
                <a:latin typeface="Arial" charset="0"/>
              </a:rPr>
              <a:t>轴，与</a:t>
            </a:r>
            <a:r>
              <a:rPr lang="en-US" altLang="zh-CN" sz="2000">
                <a:solidFill>
                  <a:schemeClr val="tx1"/>
                </a:solidFill>
                <a:latin typeface="Arial" charset="0"/>
              </a:rPr>
              <a:t>d</a:t>
            </a:r>
            <a:r>
              <a:rPr lang="zh-CN" altLang="en-US" sz="2000">
                <a:solidFill>
                  <a:schemeClr val="tx1"/>
                </a:solidFill>
                <a:latin typeface="Arial" charset="0"/>
              </a:rPr>
              <a:t>轴正交的是</a:t>
            </a:r>
            <a:r>
              <a:rPr lang="en-US" altLang="zh-CN" sz="2000">
                <a:solidFill>
                  <a:schemeClr val="tx1"/>
                </a:solidFill>
                <a:latin typeface="Arial" charset="0"/>
              </a:rPr>
              <a:t>q</a:t>
            </a:r>
            <a:r>
              <a:rPr lang="zh-CN" altLang="en-US" sz="2000">
                <a:solidFill>
                  <a:schemeClr val="tx1"/>
                </a:solidFill>
                <a:latin typeface="Arial" charset="0"/>
              </a:rPr>
              <a:t>轴，</a:t>
            </a:r>
            <a:r>
              <a:rPr lang="en-US" altLang="zh-CN" sz="2000">
                <a:solidFill>
                  <a:schemeClr val="tx1"/>
                </a:solidFill>
                <a:latin typeface="Arial" charset="0"/>
              </a:rPr>
              <a:t>dq</a:t>
            </a:r>
            <a:r>
              <a:rPr lang="zh-CN" altLang="en-US" sz="2000">
                <a:solidFill>
                  <a:schemeClr val="tx1"/>
                </a:solidFill>
                <a:latin typeface="Arial" charset="0"/>
              </a:rPr>
              <a:t>坐标系固定在转子上，与转子同步旋转。</a:t>
            </a:r>
          </a:p>
          <a:p>
            <a:pPr algn="just">
              <a:lnSpc>
                <a:spcPct val="100000"/>
              </a:lnSpc>
              <a:buClr>
                <a:srgbClr val="FF9933"/>
              </a:buClr>
              <a:buFont typeface="Wingdings" pitchFamily="2" charset="2"/>
              <a:buNone/>
            </a:pPr>
            <a:r>
              <a:rPr lang="zh-CN" altLang="en-US" sz="2000">
                <a:solidFill>
                  <a:schemeClr val="tx1"/>
                </a:solidFill>
                <a:latin typeface="Arial" charset="0"/>
              </a:rPr>
              <a:t>阻尼绕组是多导条类似笼型的绕组，等效成在</a:t>
            </a:r>
            <a:r>
              <a:rPr lang="en-US" altLang="zh-CN" sz="2000">
                <a:solidFill>
                  <a:schemeClr val="tx1"/>
                </a:solidFill>
                <a:latin typeface="Arial" charset="0"/>
              </a:rPr>
              <a:t>d</a:t>
            </a:r>
            <a:r>
              <a:rPr lang="zh-CN" altLang="en-US" sz="2000">
                <a:solidFill>
                  <a:schemeClr val="tx1"/>
                </a:solidFill>
                <a:latin typeface="Arial" charset="0"/>
              </a:rPr>
              <a:t>轴和</a:t>
            </a:r>
            <a:r>
              <a:rPr lang="en-US" altLang="zh-CN" sz="2000">
                <a:solidFill>
                  <a:schemeClr val="tx1"/>
                </a:solidFill>
                <a:latin typeface="Arial" charset="0"/>
              </a:rPr>
              <a:t>q</a:t>
            </a:r>
            <a:r>
              <a:rPr lang="zh-CN" altLang="en-US" sz="2000">
                <a:solidFill>
                  <a:schemeClr val="tx1"/>
                </a:solidFill>
                <a:latin typeface="Arial" charset="0"/>
              </a:rPr>
              <a:t>轴各自短路的两个独立的绕组。</a:t>
            </a:r>
          </a:p>
        </p:txBody>
      </p:sp>
      <p:sp>
        <p:nvSpPr>
          <p:cNvPr id="624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2469"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2470"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247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2472"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62473"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62474" name="Rectangle 10"/>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zh-CN" altLang="en-US"/>
          </a:p>
        </p:txBody>
      </p:sp>
      <p:sp>
        <p:nvSpPr>
          <p:cNvPr id="62475" name="Rectangle 11"/>
          <p:cNvSpPr>
            <a:spLocks noChangeArrowheads="1"/>
          </p:cNvSpPr>
          <p:nvPr/>
        </p:nvSpPr>
        <p:spPr bwMode="auto">
          <a:xfrm>
            <a:off x="3333750" y="6530975"/>
            <a:ext cx="4611688" cy="32702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9-18  </a:t>
            </a:r>
            <a:r>
              <a:rPr lang="zh-CN" altLang="en-US" sz="1600">
                <a:solidFill>
                  <a:schemeClr val="tx1"/>
                </a:solidFill>
                <a:latin typeface="Arial" charset="0"/>
              </a:rPr>
              <a:t>带有阻尼绕组的同步电动机物理模型</a:t>
            </a:r>
          </a:p>
        </p:txBody>
      </p:sp>
      <p:pic>
        <p:nvPicPr>
          <p:cNvPr id="62476" name="Picture 12" descr="0818"/>
          <p:cNvPicPr>
            <a:picLocks noChangeAspect="1" noChangeArrowheads="1"/>
          </p:cNvPicPr>
          <p:nvPr/>
        </p:nvPicPr>
        <p:blipFill>
          <a:blip r:embed="rId2" cstate="print"/>
          <a:srcRect/>
          <a:stretch>
            <a:fillRect/>
          </a:stretch>
        </p:blipFill>
        <p:spPr bwMode="auto">
          <a:xfrm>
            <a:off x="3962400" y="2995613"/>
            <a:ext cx="3316288" cy="3500437"/>
          </a:xfrm>
          <a:prstGeom prst="rect">
            <a:avLst/>
          </a:prstGeom>
          <a:noFill/>
          <a:ln w="9525">
            <a:noFill/>
            <a:miter lim="800000"/>
            <a:headEnd/>
            <a:tailEnd/>
          </a:ln>
        </p:spPr>
      </p:pic>
      <p:sp>
        <p:nvSpPr>
          <p:cNvPr id="62477"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2478"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2479"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2480"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2481"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4" name="Rectangle 10"/>
          <p:cNvSpPr>
            <a:spLocks noChangeArrowheads="1"/>
          </p:cNvSpPr>
          <p:nvPr/>
        </p:nvSpPr>
        <p:spPr bwMode="auto">
          <a:xfrm>
            <a:off x="1682750" y="936994"/>
            <a:ext cx="7461250" cy="5921006"/>
          </a:xfrm>
          <a:prstGeom prst="rect">
            <a:avLst/>
          </a:prstGeom>
          <a:noFill/>
          <a:ln w="9525">
            <a:noFill/>
            <a:miter lim="800000"/>
            <a:headEnd/>
            <a:tailEnd/>
          </a:ln>
          <a:effectLst/>
        </p:spPr>
        <p:txBody>
          <a:bodyPr lIns="0" tIns="0" rIns="90000" bIns="0"/>
          <a:lstStyle/>
          <a:p>
            <a:pPr algn="just">
              <a:lnSpc>
                <a:spcPct val="100000"/>
              </a:lnSpc>
              <a:spcBef>
                <a:spcPts val="1200"/>
              </a:spcBef>
              <a:defRPr/>
            </a:pPr>
            <a:r>
              <a:rPr lang="zh-CN" altLang="en-US" sz="2000" dirty="0" smtClean="0">
                <a:solidFill>
                  <a:srgbClr val="A50021"/>
                </a:solidFill>
                <a:effectLst>
                  <a:outerShdw blurRad="38100" dist="38100" dir="2700000" algn="tl">
                    <a:srgbClr val="000000">
                      <a:alpha val="43137"/>
                    </a:srgbClr>
                  </a:outerShdw>
                </a:effectLst>
              </a:rPr>
              <a:t>同步电动机直接投入电网运行时，存在失步与起动困难两大问题，曾制约着同步电动机的应用。</a:t>
            </a:r>
          </a:p>
          <a:p>
            <a:pPr algn="just">
              <a:lnSpc>
                <a:spcPct val="100000"/>
              </a:lnSpc>
              <a:spcBef>
                <a:spcPts val="1200"/>
              </a:spcBef>
              <a:defRPr/>
            </a:pPr>
            <a:r>
              <a:rPr lang="zh-CN" altLang="en-US" sz="2000" dirty="0" smtClean="0">
                <a:solidFill>
                  <a:schemeClr val="tx1"/>
                </a:solidFill>
                <a:effectLst>
                  <a:outerShdw blurRad="38100" dist="38100" dir="2700000" algn="tl">
                    <a:srgbClr val="000000">
                      <a:alpha val="43137"/>
                    </a:srgbClr>
                  </a:outerShdw>
                </a:effectLst>
              </a:rPr>
              <a:t>同步电动机的转速恒等于同步转速，所以同步电动机的调速只能是变频调速。</a:t>
            </a:r>
          </a:p>
          <a:p>
            <a:pPr algn="just">
              <a:lnSpc>
                <a:spcPct val="100000"/>
              </a:lnSpc>
              <a:spcBef>
                <a:spcPts val="1200"/>
              </a:spcBef>
              <a:buClr>
                <a:srgbClr val="FF9933"/>
              </a:buClr>
              <a:buFont typeface="Wingdings" pitchFamily="2" charset="2"/>
              <a:buNone/>
              <a:defRPr/>
            </a:pPr>
            <a:r>
              <a:rPr lang="zh-CN" altLang="en-US" sz="2000" dirty="0" smtClean="0">
                <a:solidFill>
                  <a:srgbClr val="0000FF"/>
                </a:solidFill>
                <a:effectLst>
                  <a:outerShdw blurRad="38100" dist="38100" dir="2700000" algn="tl">
                    <a:srgbClr val="000000">
                      <a:alpha val="43137"/>
                    </a:srgbClr>
                  </a:outerShdw>
                </a:effectLst>
                <a:latin typeface="Arial" pitchFamily="34" charset="0"/>
              </a:rPr>
              <a:t>变频</a:t>
            </a:r>
            <a:r>
              <a:rPr lang="zh-CN" altLang="en-US" sz="2000" dirty="0">
                <a:solidFill>
                  <a:srgbClr val="0000FF"/>
                </a:solidFill>
                <a:effectLst>
                  <a:outerShdw blurRad="38100" dist="38100" dir="2700000" algn="tl">
                    <a:srgbClr val="000000">
                      <a:alpha val="43137"/>
                    </a:srgbClr>
                  </a:outerShdw>
                </a:effectLst>
                <a:latin typeface="Arial" pitchFamily="34" charset="0"/>
              </a:rPr>
              <a:t>技术的发展与成熟不仅实现了同步电动机的调速，同时也解决了失步与起动问题，使之不再是限制同步电动机运行的障碍。随着变频技术的发展，同步电动机调速系统的应用日益广泛。</a:t>
            </a:r>
          </a:p>
          <a:p>
            <a:pPr algn="just">
              <a:lnSpc>
                <a:spcPct val="100000"/>
              </a:lnSpc>
              <a:spcBef>
                <a:spcPts val="1200"/>
              </a:spcBef>
              <a:buClr>
                <a:srgbClr val="FF9933"/>
              </a:buClr>
              <a:buFont typeface="Wingdings" pitchFamily="2" charset="2"/>
              <a:buNone/>
              <a:defRPr/>
            </a:pPr>
            <a:r>
              <a:rPr lang="zh-CN" altLang="zh-CN" sz="2000" dirty="0" smtClean="0">
                <a:solidFill>
                  <a:schemeClr val="tx1"/>
                </a:solidFill>
                <a:effectLst>
                  <a:outerShdw blurRad="38100" dist="38100" dir="2700000" algn="tl">
                    <a:srgbClr val="000000">
                      <a:alpha val="43137"/>
                    </a:srgbClr>
                  </a:outerShdw>
                </a:effectLst>
              </a:rPr>
              <a:t>根据</a:t>
            </a:r>
            <a:r>
              <a:rPr lang="zh-CN" altLang="zh-CN" sz="2000" dirty="0" smtClean="0">
                <a:solidFill>
                  <a:schemeClr val="tx1"/>
                </a:solidFill>
                <a:effectLst>
                  <a:outerShdw blurRad="38100" dist="38100" dir="2700000" algn="tl">
                    <a:srgbClr val="000000">
                      <a:alpha val="43137"/>
                    </a:srgbClr>
                  </a:outerShdw>
                </a:effectLst>
              </a:rPr>
              <a:t>对同步电动机定子频率的控制方法不同，同步电动机变压变频调速系统可分为：</a:t>
            </a:r>
            <a:r>
              <a:rPr lang="zh-CN" altLang="zh-CN" sz="2000" dirty="0" smtClean="0">
                <a:solidFill>
                  <a:srgbClr val="C00000"/>
                </a:solidFill>
                <a:effectLst>
                  <a:outerShdw blurRad="38100" dist="38100" dir="2700000" algn="tl">
                    <a:srgbClr val="000000">
                      <a:alpha val="43137"/>
                    </a:srgbClr>
                  </a:outerShdw>
                </a:effectLst>
              </a:rPr>
              <a:t>自控变频</a:t>
            </a:r>
            <a:r>
              <a:rPr lang="zh-CN" altLang="zh-CN" sz="2000" dirty="0" smtClean="0">
                <a:solidFill>
                  <a:schemeClr val="tx1"/>
                </a:solidFill>
                <a:effectLst>
                  <a:outerShdw blurRad="38100" dist="38100" dir="2700000" algn="tl">
                    <a:srgbClr val="000000">
                      <a:alpha val="43137"/>
                    </a:srgbClr>
                  </a:outerShdw>
                </a:effectLst>
              </a:rPr>
              <a:t>和</a:t>
            </a:r>
            <a:r>
              <a:rPr lang="zh-CN" altLang="zh-CN" sz="2000" dirty="0" smtClean="0">
                <a:solidFill>
                  <a:srgbClr val="C00000"/>
                </a:solidFill>
                <a:effectLst>
                  <a:outerShdw blurRad="38100" dist="38100" dir="2700000" algn="tl">
                    <a:srgbClr val="000000">
                      <a:alpha val="43137"/>
                    </a:srgbClr>
                  </a:outerShdw>
                </a:effectLst>
              </a:rPr>
              <a:t>他控变频</a:t>
            </a:r>
            <a:r>
              <a:rPr lang="zh-CN" altLang="zh-CN" sz="2000" dirty="0" smtClean="0">
                <a:solidFill>
                  <a:schemeClr val="tx1"/>
                </a:solidFill>
                <a:effectLst>
                  <a:outerShdw blurRad="38100" dist="38100" dir="2700000" algn="tl">
                    <a:srgbClr val="000000">
                      <a:alpha val="43137"/>
                    </a:srgbClr>
                  </a:outerShdw>
                </a:effectLst>
              </a:rPr>
              <a:t>两大</a:t>
            </a:r>
            <a:r>
              <a:rPr lang="zh-CN" altLang="zh-CN" sz="2000" dirty="0" smtClean="0">
                <a:solidFill>
                  <a:schemeClr val="tx1"/>
                </a:solidFill>
                <a:effectLst>
                  <a:outerShdw blurRad="38100" dist="38100" dir="2700000" algn="tl">
                    <a:srgbClr val="000000">
                      <a:alpha val="43137"/>
                    </a:srgbClr>
                  </a:outerShdw>
                </a:effectLst>
              </a:rPr>
              <a:t>类</a:t>
            </a:r>
            <a:r>
              <a:rPr lang="zh-CN" altLang="en-US" sz="2000" dirty="0" smtClean="0">
                <a:solidFill>
                  <a:schemeClr val="tx1"/>
                </a:solidFill>
                <a:effectLst>
                  <a:outerShdw blurRad="38100" dist="38100" dir="2700000" algn="tl">
                    <a:srgbClr val="000000">
                      <a:alpha val="43137"/>
                    </a:srgbClr>
                  </a:outerShdw>
                </a:effectLst>
              </a:rPr>
              <a:t>，</a:t>
            </a:r>
            <a:r>
              <a:rPr lang="zh-CN" altLang="en-US" sz="2000" dirty="0" smtClean="0">
                <a:solidFill>
                  <a:schemeClr val="tx1"/>
                </a:solidFill>
                <a:effectLst>
                  <a:outerShdw blurRad="38100" dist="38100" dir="2700000" algn="tl">
                    <a:srgbClr val="000000">
                      <a:alpha val="43137"/>
                    </a:srgbClr>
                  </a:outerShdw>
                </a:effectLst>
                <a:latin typeface="Arial" pitchFamily="34" charset="0"/>
              </a:rPr>
              <a:t>适用于</a:t>
            </a:r>
            <a:r>
              <a:rPr lang="zh-CN" altLang="en-US" sz="2000" dirty="0" smtClean="0">
                <a:solidFill>
                  <a:schemeClr val="tx1"/>
                </a:solidFill>
                <a:effectLst>
                  <a:outerShdw blurRad="38100" dist="38100" dir="2700000" algn="tl">
                    <a:srgbClr val="000000">
                      <a:alpha val="43137"/>
                    </a:srgbClr>
                  </a:outerShdw>
                </a:effectLst>
                <a:latin typeface="Arial" pitchFamily="34" charset="0"/>
              </a:rPr>
              <a:t>不同的应用场合</a:t>
            </a:r>
            <a:r>
              <a:rPr lang="zh-CN" altLang="zh-CN" sz="2000" dirty="0" smtClean="0">
                <a:solidFill>
                  <a:schemeClr val="tx1"/>
                </a:solidFill>
                <a:effectLst>
                  <a:outerShdw blurRad="38100" dist="38100" dir="2700000" algn="tl">
                    <a:srgbClr val="000000">
                      <a:alpha val="43137"/>
                    </a:srgbClr>
                  </a:outerShdw>
                </a:effectLst>
              </a:rPr>
              <a:t>。</a:t>
            </a:r>
            <a:endParaRPr lang="zh-CN" altLang="zh-CN" sz="2000" dirty="0" smtClean="0">
              <a:solidFill>
                <a:schemeClr val="tx1"/>
              </a:solidFill>
              <a:effectLst>
                <a:outerShdw blurRad="38100" dist="38100" dir="2700000" algn="tl">
                  <a:srgbClr val="000000">
                    <a:alpha val="43137"/>
                  </a:srgbClr>
                </a:outerShdw>
              </a:effectLst>
            </a:endParaRPr>
          </a:p>
          <a:p>
            <a:pPr algn="just">
              <a:lnSpc>
                <a:spcPct val="100000"/>
              </a:lnSpc>
              <a:spcBef>
                <a:spcPts val="1200"/>
              </a:spcBef>
            </a:pPr>
            <a:r>
              <a:rPr lang="en-US" altLang="zh-CN" sz="2000" dirty="0" smtClean="0">
                <a:solidFill>
                  <a:srgbClr val="0000CC"/>
                </a:solidFill>
                <a:effectLst>
                  <a:outerShdw blurRad="38100" dist="38100" dir="2700000" algn="tl">
                    <a:srgbClr val="000000">
                      <a:alpha val="43137"/>
                    </a:srgbClr>
                  </a:outerShdw>
                </a:effectLst>
                <a:latin typeface="宋体" pitchFamily="2" charset="-122"/>
              </a:rPr>
              <a:t>(</a:t>
            </a:r>
            <a:r>
              <a:rPr lang="en-US" altLang="zh-CN" sz="2000" dirty="0" smtClean="0">
                <a:solidFill>
                  <a:srgbClr val="0000CC"/>
                </a:solidFill>
                <a:effectLst>
                  <a:outerShdw blurRad="38100" dist="38100" dir="2700000" algn="tl">
                    <a:srgbClr val="000000">
                      <a:alpha val="43137"/>
                    </a:srgbClr>
                  </a:outerShdw>
                </a:effectLst>
                <a:latin typeface="宋体" pitchFamily="2" charset="-122"/>
              </a:rPr>
              <a:t>1)</a:t>
            </a:r>
            <a:r>
              <a:rPr lang="zh-CN" altLang="en-US" sz="2000" dirty="0" smtClean="0">
                <a:solidFill>
                  <a:srgbClr val="0000CC"/>
                </a:solidFill>
                <a:effectLst>
                  <a:outerShdw blurRad="38100" dist="38100" dir="2700000" algn="tl">
                    <a:srgbClr val="000000">
                      <a:alpha val="43137"/>
                    </a:srgbClr>
                  </a:outerShdw>
                </a:effectLst>
                <a:latin typeface="宋体" pitchFamily="2" charset="-122"/>
              </a:rPr>
              <a:t>他控变频调速系统</a:t>
            </a:r>
          </a:p>
          <a:p>
            <a:pPr algn="just">
              <a:lnSpc>
                <a:spcPct val="100000"/>
              </a:lnSpc>
              <a:spcBef>
                <a:spcPts val="1200"/>
              </a:spcBef>
              <a:defRPr/>
            </a:pPr>
            <a:r>
              <a:rPr lang="zh-CN" altLang="en-US" sz="2000" dirty="0" smtClean="0">
                <a:solidFill>
                  <a:schemeClr val="tx1"/>
                </a:solidFill>
                <a:effectLst>
                  <a:outerShdw blurRad="38100" dist="38100" dir="2700000" algn="tl">
                    <a:srgbClr val="000000">
                      <a:alpha val="43137"/>
                    </a:srgbClr>
                  </a:outerShdw>
                </a:effectLst>
                <a:latin typeface="宋体" pitchFamily="2" charset="-122"/>
                <a:cs typeface="Times New Roman" pitchFamily="18" charset="0"/>
              </a:rPr>
              <a:t>    用独立的变压变频装置给同步电动机供电</a:t>
            </a:r>
            <a:r>
              <a:rPr lang="zh-CN" altLang="en-US" sz="2000" dirty="0" smtClean="0">
                <a:solidFill>
                  <a:schemeClr val="tx1"/>
                </a:solidFill>
                <a:effectLst>
                  <a:outerShdw blurRad="38100" dist="38100" dir="2700000" algn="tl">
                    <a:srgbClr val="000000">
                      <a:alpha val="43137"/>
                    </a:srgbClr>
                  </a:outerShdw>
                </a:effectLst>
                <a:latin typeface="宋体" pitchFamily="2" charset="-122"/>
              </a:rPr>
              <a:t>。</a:t>
            </a:r>
          </a:p>
          <a:p>
            <a:pPr algn="just">
              <a:lnSpc>
                <a:spcPct val="100000"/>
              </a:lnSpc>
              <a:spcBef>
                <a:spcPts val="1200"/>
              </a:spcBef>
              <a:defRPr/>
            </a:pPr>
            <a:r>
              <a:rPr lang="en-US" altLang="zh-CN" sz="2000" dirty="0" smtClean="0">
                <a:solidFill>
                  <a:srgbClr val="0000CC"/>
                </a:solidFill>
                <a:effectLst>
                  <a:outerShdw blurRad="38100" dist="38100" dir="2700000" algn="tl">
                    <a:srgbClr val="000000">
                      <a:alpha val="43137"/>
                    </a:srgbClr>
                  </a:outerShdw>
                </a:effectLst>
                <a:latin typeface="宋体" pitchFamily="2" charset="-122"/>
              </a:rPr>
              <a:t>(2)</a:t>
            </a:r>
            <a:r>
              <a:rPr lang="zh-CN" altLang="en-US" sz="2000" dirty="0" smtClean="0">
                <a:solidFill>
                  <a:srgbClr val="0000CC"/>
                </a:solidFill>
                <a:effectLst>
                  <a:outerShdw blurRad="38100" dist="38100" dir="2700000" algn="tl">
                    <a:srgbClr val="000000">
                      <a:alpha val="43137"/>
                    </a:srgbClr>
                  </a:outerShdw>
                </a:effectLst>
                <a:latin typeface="宋体" pitchFamily="2" charset="-122"/>
              </a:rPr>
              <a:t>自控变频调速系统</a:t>
            </a:r>
            <a:r>
              <a:rPr lang="zh-CN" altLang="en-US" sz="2000" dirty="0" smtClean="0">
                <a:solidFill>
                  <a:srgbClr val="CC0000"/>
                </a:solidFill>
                <a:effectLst>
                  <a:outerShdw blurRad="38100" dist="38100" dir="2700000" algn="tl">
                    <a:srgbClr val="000000">
                      <a:alpha val="43137"/>
                    </a:srgbClr>
                  </a:outerShdw>
                </a:effectLst>
                <a:latin typeface="Arial" pitchFamily="34" charset="0"/>
              </a:rPr>
              <a:t> </a:t>
            </a:r>
          </a:p>
          <a:p>
            <a:pPr algn="just">
              <a:lnSpc>
                <a:spcPct val="100000"/>
              </a:lnSpc>
              <a:spcBef>
                <a:spcPts val="1200"/>
              </a:spcBef>
              <a:defRPr/>
            </a:pPr>
            <a:r>
              <a:rPr lang="zh-CN" altLang="en-US" sz="2000" dirty="0" smtClean="0">
                <a:solidFill>
                  <a:schemeClr val="tx1"/>
                </a:solidFill>
                <a:effectLst>
                  <a:outerShdw blurRad="38100" dist="38100" dir="2700000" algn="tl">
                    <a:srgbClr val="000000">
                      <a:alpha val="43137"/>
                    </a:srgbClr>
                  </a:outerShdw>
                </a:effectLst>
                <a:latin typeface="宋体" pitchFamily="2" charset="-122"/>
              </a:rPr>
              <a:t>    </a:t>
            </a:r>
            <a:r>
              <a:rPr lang="zh-CN" altLang="zh-CN" sz="2000" dirty="0" smtClean="0">
                <a:solidFill>
                  <a:schemeClr val="tx1"/>
                </a:solidFill>
                <a:effectLst>
                  <a:outerShdw blurRad="38100" dist="38100" dir="2700000" algn="tl">
                    <a:srgbClr val="000000">
                      <a:alpha val="43137"/>
                    </a:srgbClr>
                  </a:outerShdw>
                </a:effectLst>
              </a:rPr>
              <a:t>自控</a:t>
            </a:r>
            <a:r>
              <a:rPr lang="zh-CN" altLang="zh-CN" sz="2000" dirty="0" smtClean="0">
                <a:solidFill>
                  <a:schemeClr val="tx1"/>
                </a:solidFill>
                <a:effectLst>
                  <a:outerShdw blurRad="38100" dist="38100" dir="2700000" algn="tl">
                    <a:srgbClr val="000000">
                      <a:alpha val="43137"/>
                    </a:srgbClr>
                  </a:outerShdw>
                </a:effectLst>
              </a:rPr>
              <a:t>变频调速是根据检测到的转子位置来控制逆变器开关器件的通断， 从而使逆变器的输出频率追随电动机的转速。</a:t>
            </a:r>
            <a:r>
              <a:rPr lang="zh-CN" altLang="en-US" sz="2000" dirty="0" smtClean="0">
                <a:solidFill>
                  <a:schemeClr val="tx1"/>
                </a:solidFill>
                <a:effectLst>
                  <a:outerShdw blurRad="38100" dist="38100" dir="2700000" algn="tl">
                    <a:srgbClr val="000000">
                      <a:alpha val="43137"/>
                    </a:srgbClr>
                  </a:outerShdw>
                </a:effectLst>
                <a:latin typeface="Arial" pitchFamily="34" charset="0"/>
              </a:rPr>
              <a:t> </a:t>
            </a:r>
          </a:p>
          <a:p>
            <a:pPr algn="just">
              <a:lnSpc>
                <a:spcPct val="100000"/>
              </a:lnSpc>
              <a:spcBef>
                <a:spcPts val="1200"/>
              </a:spcBef>
              <a:buClr>
                <a:srgbClr val="FF9933"/>
              </a:buClr>
              <a:buFont typeface="Wingdings" pitchFamily="2" charset="2"/>
              <a:buNone/>
              <a:defRPr/>
            </a:pPr>
            <a:endParaRPr lang="zh-CN" altLang="en-US" sz="2000" dirty="0">
              <a:solidFill>
                <a:schemeClr val="tx1"/>
              </a:solidFill>
              <a:effectLst>
                <a:outerShdw blurRad="38100" dist="38100" dir="2700000" algn="tl">
                  <a:srgbClr val="000000">
                    <a:alpha val="43137"/>
                  </a:srgbClr>
                </a:outerShdw>
              </a:effectLst>
              <a:latin typeface="Arial" pitchFamily="34" charset="0"/>
            </a:endParaRPr>
          </a:p>
        </p:txBody>
      </p:sp>
      <p:sp>
        <p:nvSpPr>
          <p:cNvPr id="35844"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35845"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35846"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35847"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35848"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695450" y="168275"/>
            <a:ext cx="6086475" cy="687388"/>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10245" name="Rectangle 3"/>
          <p:cNvSpPr>
            <a:spLocks noChangeArrowheads="1"/>
          </p:cNvSpPr>
          <p:nvPr/>
        </p:nvSpPr>
        <p:spPr bwMode="auto">
          <a:xfrm>
            <a:off x="1662113" y="957263"/>
            <a:ext cx="7481887" cy="37623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考虑同步电动机的凸极效应和阻尼绕组，同步电动机：</a:t>
            </a:r>
          </a:p>
        </p:txBody>
      </p:sp>
      <p:sp>
        <p:nvSpPr>
          <p:cNvPr id="1024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7"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10248"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1024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50"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10251"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10252" name="Rectangle 10"/>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12"/>
          <p:cNvGraphicFramePr>
            <a:graphicFrameLocks noChangeAspect="1"/>
          </p:cNvGraphicFramePr>
          <p:nvPr/>
        </p:nvGraphicFramePr>
        <p:xfrm>
          <a:off x="2062163" y="1330325"/>
          <a:ext cx="2605087" cy="2951163"/>
        </p:xfrm>
        <a:graphic>
          <a:graphicData uri="http://schemas.openxmlformats.org/presentationml/2006/ole">
            <p:oleObj spid="_x0000_s10242" name="Equation" r:id="rId3" imgW="1079500" imgH="1219200" progId="">
              <p:embed/>
            </p:oleObj>
          </a:graphicData>
        </a:graphic>
      </p:graphicFrame>
      <p:sp>
        <p:nvSpPr>
          <p:cNvPr id="769037" name="Rectangle 13"/>
          <p:cNvSpPr>
            <a:spLocks noChangeArrowheads="1"/>
          </p:cNvSpPr>
          <p:nvPr/>
        </p:nvSpPr>
        <p:spPr bwMode="auto">
          <a:xfrm>
            <a:off x="4619625" y="4106863"/>
            <a:ext cx="2090738" cy="441325"/>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rgbClr val="A50021"/>
                </a:solidFill>
                <a:effectLst>
                  <a:outerShdw blurRad="38100" dist="38100" dir="2700000" algn="tl">
                    <a:srgbClr val="C0C0C0"/>
                  </a:outerShdw>
                </a:effectLst>
                <a:latin typeface="Arial" pitchFamily="34" charset="0"/>
              </a:rPr>
              <a:t>转子电压方程 </a:t>
            </a:r>
          </a:p>
        </p:txBody>
      </p:sp>
      <p:graphicFrame>
        <p:nvGraphicFramePr>
          <p:cNvPr id="10243" name="Object 14"/>
          <p:cNvGraphicFramePr>
            <a:graphicFrameLocks noChangeAspect="1"/>
          </p:cNvGraphicFramePr>
          <p:nvPr/>
        </p:nvGraphicFramePr>
        <p:xfrm>
          <a:off x="6372225" y="3833813"/>
          <a:ext cx="2771775" cy="3024187"/>
        </p:xfrm>
        <a:graphic>
          <a:graphicData uri="http://schemas.openxmlformats.org/presentationml/2006/ole">
            <p:oleObj spid="_x0000_s10243" name="Equation" r:id="rId4" imgW="1155700" imgH="1257300" progId="">
              <p:embed/>
            </p:oleObj>
          </a:graphicData>
        </a:graphic>
      </p:graphicFrame>
      <p:sp>
        <p:nvSpPr>
          <p:cNvPr id="769039" name="Rectangle 15"/>
          <p:cNvSpPr>
            <a:spLocks noChangeArrowheads="1"/>
          </p:cNvSpPr>
          <p:nvPr/>
        </p:nvSpPr>
        <p:spPr bwMode="auto">
          <a:xfrm>
            <a:off x="4949825" y="1684338"/>
            <a:ext cx="2090738" cy="441325"/>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rgbClr val="A50021"/>
                </a:solidFill>
                <a:effectLst>
                  <a:outerShdw blurRad="38100" dist="38100" dir="2700000" algn="tl">
                    <a:srgbClr val="C0C0C0"/>
                  </a:outerShdw>
                </a:effectLst>
                <a:latin typeface="Arial" pitchFamily="34" charset="0"/>
              </a:rPr>
              <a:t>定子电压方程 </a:t>
            </a:r>
          </a:p>
        </p:txBody>
      </p:sp>
      <p:sp>
        <p:nvSpPr>
          <p:cNvPr id="1025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1025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1025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10258"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10259"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709738" y="273050"/>
            <a:ext cx="6203950" cy="622300"/>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11269" name="Rectangle 3"/>
          <p:cNvSpPr>
            <a:spLocks noChangeArrowheads="1"/>
          </p:cNvSpPr>
          <p:nvPr/>
        </p:nvSpPr>
        <p:spPr bwMode="auto">
          <a:xfrm>
            <a:off x="1712913" y="944563"/>
            <a:ext cx="7431087" cy="10541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按照坐标变换原理，将定子电压方程从</a:t>
            </a:r>
            <a:r>
              <a:rPr lang="en-US" altLang="zh-CN" sz="2000">
                <a:solidFill>
                  <a:schemeClr val="tx1"/>
                </a:solidFill>
                <a:latin typeface="Arial" charset="0"/>
              </a:rPr>
              <a:t>ABC</a:t>
            </a:r>
            <a:r>
              <a:rPr lang="zh-CN" altLang="en-US" sz="2000">
                <a:solidFill>
                  <a:schemeClr val="tx1"/>
                </a:solidFill>
                <a:latin typeface="Arial" charset="0"/>
              </a:rPr>
              <a:t>三相坐标系变换到</a:t>
            </a:r>
            <a:r>
              <a:rPr lang="en-US" altLang="zh-CN" sz="2000">
                <a:solidFill>
                  <a:schemeClr val="tx1"/>
                </a:solidFill>
                <a:latin typeface="Arial" charset="0"/>
              </a:rPr>
              <a:t>dq</a:t>
            </a:r>
            <a:r>
              <a:rPr lang="zh-CN" altLang="en-US" sz="2000">
                <a:solidFill>
                  <a:schemeClr val="tx1"/>
                </a:solidFill>
                <a:latin typeface="Arial" charset="0"/>
              </a:rPr>
              <a:t>二相旋转坐标系。</a:t>
            </a:r>
          </a:p>
          <a:p>
            <a:pPr algn="just">
              <a:lnSpc>
                <a:spcPct val="100000"/>
              </a:lnSpc>
              <a:buClr>
                <a:srgbClr val="FF9933"/>
              </a:buClr>
              <a:buFont typeface="Wingdings" pitchFamily="2" charset="2"/>
              <a:buNone/>
            </a:pPr>
            <a:r>
              <a:rPr lang="zh-CN" altLang="en-US" sz="2000">
                <a:solidFill>
                  <a:schemeClr val="tx1"/>
                </a:solidFill>
                <a:latin typeface="Arial" charset="0"/>
              </a:rPr>
              <a:t>定子电压方程</a:t>
            </a:r>
          </a:p>
        </p:txBody>
      </p:sp>
      <p:sp>
        <p:nvSpPr>
          <p:cNvPr id="1127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27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3"/>
          <p:cNvGraphicFramePr>
            <a:graphicFrameLocks noChangeAspect="1"/>
          </p:cNvGraphicFramePr>
          <p:nvPr/>
        </p:nvGraphicFramePr>
        <p:xfrm>
          <a:off x="3708400" y="1176338"/>
          <a:ext cx="3671888" cy="1924050"/>
        </p:xfrm>
        <a:graphic>
          <a:graphicData uri="http://schemas.openxmlformats.org/presentationml/2006/ole">
            <p:oleObj spid="_x0000_s11266" name="Equation" r:id="rId3" imgW="1600200" imgH="838200" progId="">
              <p:embed/>
            </p:oleObj>
          </a:graphicData>
        </a:graphic>
      </p:graphicFrame>
      <p:sp>
        <p:nvSpPr>
          <p:cNvPr id="11272" name="Rectangle 14"/>
          <p:cNvSpPr>
            <a:spLocks noChangeArrowheads="1"/>
          </p:cNvSpPr>
          <p:nvPr/>
        </p:nvSpPr>
        <p:spPr bwMode="auto">
          <a:xfrm>
            <a:off x="1752600" y="3030538"/>
            <a:ext cx="4741863" cy="4413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在</a:t>
            </a:r>
            <a:r>
              <a:rPr lang="en-US" altLang="zh-CN" sz="2000">
                <a:solidFill>
                  <a:schemeClr val="tx1"/>
                </a:solidFill>
                <a:latin typeface="Arial" charset="0"/>
              </a:rPr>
              <a:t>dq</a:t>
            </a:r>
            <a:r>
              <a:rPr lang="zh-CN" altLang="en-US" sz="2000">
                <a:solidFill>
                  <a:schemeClr val="tx1"/>
                </a:solidFill>
                <a:latin typeface="Arial" charset="0"/>
              </a:rPr>
              <a:t>两相旋转坐标系上的磁链方程为</a:t>
            </a:r>
          </a:p>
        </p:txBody>
      </p:sp>
      <p:graphicFrame>
        <p:nvGraphicFramePr>
          <p:cNvPr id="11267" name="Object 15"/>
          <p:cNvGraphicFramePr>
            <a:graphicFrameLocks noChangeAspect="1"/>
          </p:cNvGraphicFramePr>
          <p:nvPr/>
        </p:nvGraphicFramePr>
        <p:xfrm>
          <a:off x="1793875" y="3373438"/>
          <a:ext cx="5041900" cy="3535362"/>
        </p:xfrm>
        <a:graphic>
          <a:graphicData uri="http://schemas.openxmlformats.org/presentationml/2006/ole">
            <p:oleObj spid="_x0000_s11267" name="Equation" r:id="rId4" imgW="1752600" imgH="1231900" progId="">
              <p:embed/>
            </p:oleObj>
          </a:graphicData>
        </a:graphic>
      </p:graphicFrame>
      <p:sp>
        <p:nvSpPr>
          <p:cNvPr id="1127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1127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1127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11276"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11277"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682750" y="301625"/>
            <a:ext cx="5969000" cy="568325"/>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12294" name="Rectangle 3"/>
          <p:cNvSpPr>
            <a:spLocks noChangeArrowheads="1"/>
          </p:cNvSpPr>
          <p:nvPr/>
        </p:nvSpPr>
        <p:spPr bwMode="auto">
          <a:xfrm>
            <a:off x="1685925" y="1009650"/>
            <a:ext cx="6492875" cy="4413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同步电动机在</a:t>
            </a:r>
            <a:r>
              <a:rPr lang="en-US" altLang="zh-CN" sz="2000">
                <a:solidFill>
                  <a:schemeClr val="tx1"/>
                </a:solidFill>
                <a:latin typeface="Arial" charset="0"/>
              </a:rPr>
              <a:t>dq</a:t>
            </a:r>
            <a:r>
              <a:rPr lang="zh-CN" altLang="en-US" sz="2000">
                <a:solidFill>
                  <a:schemeClr val="tx1"/>
                </a:solidFill>
                <a:latin typeface="Arial" charset="0"/>
              </a:rPr>
              <a:t>坐标系上的转矩和运动方程分别为</a:t>
            </a:r>
          </a:p>
        </p:txBody>
      </p:sp>
      <p:sp>
        <p:nvSpPr>
          <p:cNvPr id="1229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2296"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12297"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1229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2299"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12300" name="Rectangle 9"/>
          <p:cNvSpPr>
            <a:spLocks noChangeArrowheads="1"/>
          </p:cNvSpPr>
          <p:nvPr/>
        </p:nvSpPr>
        <p:spPr bwMode="auto">
          <a:xfrm>
            <a:off x="0" y="2819400"/>
            <a:ext cx="9144000" cy="0"/>
          </a:xfrm>
          <a:prstGeom prst="rect">
            <a:avLst/>
          </a:prstGeom>
          <a:noFill/>
          <a:ln w="9525">
            <a:noFill/>
            <a:miter lim="800000"/>
            <a:headEnd/>
            <a:tailEnd/>
          </a:ln>
        </p:spPr>
        <p:txBody>
          <a:bodyPr wrap="none" anchor="ctr">
            <a:spAutoFit/>
          </a:bodyPr>
          <a:lstStyle/>
          <a:p>
            <a:endParaRPr lang="zh-CN" altLang="en-US"/>
          </a:p>
        </p:txBody>
      </p:sp>
      <p:sp>
        <p:nvSpPr>
          <p:cNvPr id="12301" name="Rectangle 10"/>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12302" name="Rectangle 11"/>
          <p:cNvSpPr>
            <a:spLocks noChangeArrowheads="1"/>
          </p:cNvSpPr>
          <p:nvPr/>
        </p:nvSpPr>
        <p:spPr bwMode="auto">
          <a:xfrm>
            <a:off x="0" y="2814638"/>
            <a:ext cx="9144000" cy="0"/>
          </a:xfrm>
          <a:prstGeom prst="rect">
            <a:avLst/>
          </a:prstGeom>
          <a:noFill/>
          <a:ln w="9525">
            <a:noFill/>
            <a:miter lim="800000"/>
            <a:headEnd/>
            <a:tailEnd/>
          </a:ln>
        </p:spPr>
        <p:txBody>
          <a:bodyPr wrap="none" anchor="ctr">
            <a:spAutoFit/>
          </a:bodyPr>
          <a:lstStyle/>
          <a:p>
            <a:endParaRPr lang="zh-CN" altLang="en-US"/>
          </a:p>
        </p:txBody>
      </p:sp>
      <p:sp>
        <p:nvSpPr>
          <p:cNvPr id="12303"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13"/>
          <p:cNvGraphicFramePr>
            <a:graphicFrameLocks noChangeAspect="1"/>
          </p:cNvGraphicFramePr>
          <p:nvPr/>
        </p:nvGraphicFramePr>
        <p:xfrm>
          <a:off x="1858963" y="1385888"/>
          <a:ext cx="5257800" cy="882650"/>
        </p:xfrm>
        <a:graphic>
          <a:graphicData uri="http://schemas.openxmlformats.org/presentationml/2006/ole">
            <p:oleObj spid="_x0000_s12290" name="Equation" r:id="rId3" imgW="1422400" imgH="241300" progId="">
              <p:embed/>
            </p:oleObj>
          </a:graphicData>
        </a:graphic>
      </p:graphicFrame>
      <p:sp>
        <p:nvSpPr>
          <p:cNvPr id="12304"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1" name="Object 15"/>
          <p:cNvGraphicFramePr>
            <a:graphicFrameLocks noChangeAspect="1"/>
          </p:cNvGraphicFramePr>
          <p:nvPr/>
        </p:nvGraphicFramePr>
        <p:xfrm>
          <a:off x="1812925" y="2108200"/>
          <a:ext cx="6840538" cy="1025525"/>
        </p:xfrm>
        <a:graphic>
          <a:graphicData uri="http://schemas.openxmlformats.org/presentationml/2006/ole">
            <p:oleObj spid="_x0000_s12291" name="Equation" r:id="rId4" imgW="2857500" imgH="431800" progId="">
              <p:embed/>
            </p:oleObj>
          </a:graphicData>
        </a:graphic>
      </p:graphicFrame>
      <p:sp>
        <p:nvSpPr>
          <p:cNvPr id="12305" name="Rectangle 16"/>
          <p:cNvSpPr>
            <a:spLocks noChangeArrowheads="1"/>
          </p:cNvSpPr>
          <p:nvPr/>
        </p:nvSpPr>
        <p:spPr bwMode="auto">
          <a:xfrm>
            <a:off x="1701800" y="3276600"/>
            <a:ext cx="2455863" cy="42703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转矩方程整理后得 </a:t>
            </a:r>
          </a:p>
        </p:txBody>
      </p:sp>
      <p:graphicFrame>
        <p:nvGraphicFramePr>
          <p:cNvPr id="12292" name="Object 17"/>
          <p:cNvGraphicFramePr>
            <a:graphicFrameLocks noChangeAspect="1"/>
          </p:cNvGraphicFramePr>
          <p:nvPr/>
        </p:nvGraphicFramePr>
        <p:xfrm>
          <a:off x="1711325" y="3644900"/>
          <a:ext cx="6007100" cy="1374775"/>
        </p:xfrm>
        <a:graphic>
          <a:graphicData uri="http://schemas.openxmlformats.org/presentationml/2006/ole">
            <p:oleObj spid="_x0000_s12292" name="Equation" r:id="rId5" imgW="2082600" imgH="482400" progId="">
              <p:embed/>
            </p:oleObj>
          </a:graphicData>
        </a:graphic>
      </p:graphicFrame>
      <p:sp>
        <p:nvSpPr>
          <p:cNvPr id="12306" name="Rectangle 18"/>
          <p:cNvSpPr>
            <a:spLocks noChangeArrowheads="1"/>
          </p:cNvSpPr>
          <p:nvPr/>
        </p:nvSpPr>
        <p:spPr bwMode="auto">
          <a:xfrm>
            <a:off x="1687513" y="5148263"/>
            <a:ext cx="7456487" cy="1655762"/>
          </a:xfrm>
          <a:prstGeom prst="rect">
            <a:avLst/>
          </a:prstGeom>
          <a:noFill/>
          <a:ln w="9525">
            <a:noFill/>
            <a:miter lim="800000"/>
            <a:headEnd/>
            <a:tailEnd/>
          </a:ln>
        </p:spPr>
        <p:txBody>
          <a:bodyPr/>
          <a:lstStyle/>
          <a:p>
            <a:pPr algn="l">
              <a:lnSpc>
                <a:spcPct val="100000"/>
              </a:lnSpc>
              <a:buClr>
                <a:srgbClr val="FF9933"/>
              </a:buClr>
              <a:buFont typeface="Wingdings" pitchFamily="2" charset="2"/>
              <a:buNone/>
            </a:pPr>
            <a:r>
              <a:rPr lang="zh-CN" altLang="en-US" sz="2000">
                <a:solidFill>
                  <a:schemeClr val="tx1"/>
                </a:solidFill>
                <a:latin typeface="Arial" charset="0"/>
              </a:rPr>
              <a:t>第一项是转子励磁磁动势和定子电枢反应磁动势转矩分量相互作用所产生的转矩，是同步电动机主要的电磁转矩。</a:t>
            </a:r>
          </a:p>
          <a:p>
            <a:pPr algn="l">
              <a:lnSpc>
                <a:spcPct val="100000"/>
              </a:lnSpc>
              <a:buClr>
                <a:srgbClr val="FF9933"/>
              </a:buClr>
              <a:buFont typeface="Wingdings" pitchFamily="2" charset="2"/>
              <a:buNone/>
            </a:pPr>
            <a:r>
              <a:rPr lang="zh-CN" altLang="en-US" sz="2000">
                <a:solidFill>
                  <a:schemeClr val="tx1"/>
                </a:solidFill>
                <a:latin typeface="Arial" charset="0"/>
              </a:rPr>
              <a:t>第二项是由凸极效应造成的磁阻变化在电枢反应磁动势作用下产生的转矩，称作反应转矩或磁阻转矩。</a:t>
            </a:r>
          </a:p>
          <a:p>
            <a:pPr algn="l">
              <a:lnSpc>
                <a:spcPct val="100000"/>
              </a:lnSpc>
              <a:buClr>
                <a:srgbClr val="FF9933"/>
              </a:buClr>
              <a:buFont typeface="Wingdings" pitchFamily="2" charset="2"/>
              <a:buNone/>
            </a:pPr>
            <a:r>
              <a:rPr lang="zh-CN" altLang="en-US" sz="2000">
                <a:solidFill>
                  <a:schemeClr val="tx1"/>
                </a:solidFill>
                <a:latin typeface="Arial" charset="0"/>
              </a:rPr>
              <a:t>第三项是电枢反应磁动势与阻尼绕组磁动势相互作用的转矩。</a:t>
            </a:r>
          </a:p>
        </p:txBody>
      </p:sp>
      <p:sp>
        <p:nvSpPr>
          <p:cNvPr id="12307"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6" action="ppaction://hlinksldjump"/>
              </a:rPr>
              <a:t>9.1 </a:t>
            </a:r>
            <a:r>
              <a:rPr lang="zh-CN" altLang="en-US" sz="1800">
                <a:solidFill>
                  <a:srgbClr val="0000CC"/>
                </a:solidFill>
                <a:latin typeface="Arial" charset="0"/>
                <a:hlinkClick r:id="rId6" action="ppaction://hlinksldjump"/>
              </a:rPr>
              <a:t>同步电动机的稳态模型与调速方法</a:t>
            </a:r>
            <a:endParaRPr lang="zh-CN" altLang="en-US" sz="1800">
              <a:solidFill>
                <a:srgbClr val="0000CC"/>
              </a:solidFill>
              <a:latin typeface="Arial" charset="0"/>
            </a:endParaRPr>
          </a:p>
        </p:txBody>
      </p:sp>
      <p:sp>
        <p:nvSpPr>
          <p:cNvPr id="12308"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7" action="ppaction://hlinksldjump"/>
              </a:rPr>
              <a:t>9.5 </a:t>
            </a:r>
            <a:r>
              <a:rPr lang="zh-CN" altLang="en-US" sz="2000">
                <a:solidFill>
                  <a:schemeClr val="tx1"/>
                </a:solidFill>
                <a:latin typeface="Arial" charset="0"/>
                <a:hlinkClick r:id="rId7" action="ppaction://hlinksldjump"/>
              </a:rPr>
              <a:t>同步电动机直接转矩控制系统</a:t>
            </a:r>
            <a:endParaRPr lang="zh-CN" altLang="en-US" sz="2000">
              <a:solidFill>
                <a:schemeClr val="tx1"/>
              </a:solidFill>
              <a:latin typeface="Arial" charset="0"/>
            </a:endParaRPr>
          </a:p>
        </p:txBody>
      </p:sp>
      <p:sp>
        <p:nvSpPr>
          <p:cNvPr id="12309"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9.2 </a:t>
            </a:r>
            <a:r>
              <a:rPr lang="zh-CN" altLang="en-US" sz="1800">
                <a:solidFill>
                  <a:schemeClr val="tx1"/>
                </a:solidFill>
                <a:latin typeface="Arial" charset="0"/>
                <a:hlinkClick r:id="rId8" action="ppaction://hlinksldjump"/>
              </a:rPr>
              <a:t>他控变频同步电动机调速系统</a:t>
            </a:r>
            <a:endParaRPr lang="zh-CN" altLang="en-US" sz="1800">
              <a:solidFill>
                <a:schemeClr val="tx1"/>
              </a:solidFill>
              <a:latin typeface="Arial" charset="0"/>
            </a:endParaRPr>
          </a:p>
        </p:txBody>
      </p:sp>
      <p:sp>
        <p:nvSpPr>
          <p:cNvPr id="12310"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9.3 </a:t>
            </a:r>
            <a:r>
              <a:rPr lang="zh-CN" altLang="en-US" sz="1800">
                <a:solidFill>
                  <a:schemeClr val="tx1"/>
                </a:solidFill>
                <a:latin typeface="Arial" charset="0"/>
                <a:hlinkClick r:id="rId9" action="ppaction://hlinksldjump"/>
              </a:rPr>
              <a:t>自控变频同步电动机调速系统</a:t>
            </a:r>
            <a:endParaRPr lang="zh-CN" altLang="en-US" sz="1800">
              <a:solidFill>
                <a:schemeClr val="tx1"/>
              </a:solidFill>
              <a:latin typeface="Arial" charset="0"/>
            </a:endParaRPr>
          </a:p>
        </p:txBody>
      </p:sp>
      <p:sp>
        <p:nvSpPr>
          <p:cNvPr id="12311"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9.4 </a:t>
            </a:r>
            <a:r>
              <a:rPr lang="zh-CN" altLang="en-US" sz="1800">
                <a:solidFill>
                  <a:schemeClr val="tx1"/>
                </a:solidFill>
                <a:latin typeface="Arial" charset="0"/>
                <a:hlinkClick r:id="rId10"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735138" y="336550"/>
            <a:ext cx="6138862" cy="519113"/>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13317" name="Rectangle 3"/>
          <p:cNvSpPr>
            <a:spLocks noChangeArrowheads="1"/>
          </p:cNvSpPr>
          <p:nvPr/>
        </p:nvSpPr>
        <p:spPr bwMode="auto">
          <a:xfrm>
            <a:off x="1739900" y="881063"/>
            <a:ext cx="4557713" cy="5048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同步电动机的电压矩阵方程式</a:t>
            </a:r>
          </a:p>
        </p:txBody>
      </p:sp>
      <p:sp>
        <p:nvSpPr>
          <p:cNvPr id="133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331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13"/>
          <p:cNvGraphicFramePr>
            <a:graphicFrameLocks noChangeAspect="1"/>
          </p:cNvGraphicFramePr>
          <p:nvPr/>
        </p:nvGraphicFramePr>
        <p:xfrm>
          <a:off x="2840038" y="1257300"/>
          <a:ext cx="5472112" cy="3768725"/>
        </p:xfrm>
        <a:graphic>
          <a:graphicData uri="http://schemas.openxmlformats.org/presentationml/2006/ole">
            <p:oleObj spid="_x0000_s13314" name="Equation" r:id="rId3" imgW="3238500" imgH="2362200" progId="">
              <p:embed/>
            </p:oleObj>
          </a:graphicData>
        </a:graphic>
      </p:graphicFrame>
      <p:sp>
        <p:nvSpPr>
          <p:cNvPr id="13320" name="Rectangle 14"/>
          <p:cNvSpPr>
            <a:spLocks noChangeArrowheads="1"/>
          </p:cNvSpPr>
          <p:nvPr/>
        </p:nvSpPr>
        <p:spPr bwMode="auto">
          <a:xfrm>
            <a:off x="1714500" y="4999038"/>
            <a:ext cx="1930400" cy="4381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运动方程 </a:t>
            </a:r>
          </a:p>
        </p:txBody>
      </p:sp>
      <p:graphicFrame>
        <p:nvGraphicFramePr>
          <p:cNvPr id="13315" name="Object 15"/>
          <p:cNvGraphicFramePr>
            <a:graphicFrameLocks noChangeAspect="1"/>
          </p:cNvGraphicFramePr>
          <p:nvPr/>
        </p:nvGraphicFramePr>
        <p:xfrm>
          <a:off x="1716088" y="5314950"/>
          <a:ext cx="5688012" cy="1543050"/>
        </p:xfrm>
        <a:graphic>
          <a:graphicData uri="http://schemas.openxmlformats.org/presentationml/2006/ole">
            <p:oleObj spid="_x0000_s13315" name="Equation" r:id="rId4" imgW="3035300" imgH="863600" progId="">
              <p:embed/>
            </p:oleObj>
          </a:graphicData>
        </a:graphic>
      </p:graphicFrame>
      <p:sp>
        <p:nvSpPr>
          <p:cNvPr id="776208" name="Rectangle 16"/>
          <p:cNvSpPr>
            <a:spLocks noChangeArrowheads="1"/>
          </p:cNvSpPr>
          <p:nvPr/>
        </p:nvSpPr>
        <p:spPr bwMode="auto">
          <a:xfrm>
            <a:off x="5372100" y="5956300"/>
            <a:ext cx="3711575" cy="792163"/>
          </a:xfrm>
          <a:prstGeom prst="rect">
            <a:avLst/>
          </a:prstGeom>
          <a:noFill/>
          <a:ln w="9525">
            <a:noFill/>
            <a:miter lim="800000"/>
            <a:headEnd/>
            <a:tailEnd/>
          </a:ln>
          <a:effectLst/>
        </p:spPr>
        <p:txBody>
          <a:bodyPr>
            <a:spAutoFit/>
          </a:bodyPr>
          <a:lstStyle/>
          <a:p>
            <a:pPr algn="l">
              <a:lnSpc>
                <a:spcPct val="110000"/>
              </a:lnSpc>
              <a:buClr>
                <a:srgbClr val="FF9933"/>
              </a:buClr>
              <a:buFont typeface="Wingdings" pitchFamily="2" charset="2"/>
              <a:buNone/>
              <a:defRPr/>
            </a:pPr>
            <a:r>
              <a:rPr lang="zh-CN" altLang="en-US" sz="1400">
                <a:solidFill>
                  <a:srgbClr val="A50021"/>
                </a:solidFill>
                <a:effectLst>
                  <a:outerShdw blurRad="38100" dist="38100" dir="2700000" algn="tl">
                    <a:srgbClr val="C0C0C0"/>
                  </a:outerShdw>
                </a:effectLst>
              </a:rPr>
              <a:t>励磁绕组的存在，增加了状态变量的维数，提高了微分方程的阶次，而凸极效应使得</a:t>
            </a:r>
            <a:r>
              <a:rPr lang="en-US" altLang="zh-CN" sz="1400">
                <a:solidFill>
                  <a:srgbClr val="A50021"/>
                </a:solidFill>
                <a:effectLst>
                  <a:outerShdw blurRad="38100" dist="38100" dir="2700000" algn="tl">
                    <a:srgbClr val="C0C0C0"/>
                  </a:outerShdw>
                </a:effectLst>
              </a:rPr>
              <a:t>d</a:t>
            </a:r>
            <a:r>
              <a:rPr lang="zh-CN" altLang="en-US" sz="1400">
                <a:solidFill>
                  <a:srgbClr val="A50021"/>
                </a:solidFill>
                <a:effectLst>
                  <a:outerShdw blurRad="38100" dist="38100" dir="2700000" algn="tl">
                    <a:srgbClr val="C0C0C0"/>
                  </a:outerShdw>
                </a:effectLst>
              </a:rPr>
              <a:t>轴和</a:t>
            </a:r>
            <a:r>
              <a:rPr lang="en-US" altLang="zh-CN" sz="1400">
                <a:solidFill>
                  <a:srgbClr val="A50021"/>
                </a:solidFill>
                <a:effectLst>
                  <a:outerShdw blurRad="38100" dist="38100" dir="2700000" algn="tl">
                    <a:srgbClr val="C0C0C0"/>
                  </a:outerShdw>
                </a:effectLst>
              </a:rPr>
              <a:t>q</a:t>
            </a:r>
            <a:r>
              <a:rPr lang="zh-CN" altLang="en-US" sz="1400">
                <a:solidFill>
                  <a:srgbClr val="A50021"/>
                </a:solidFill>
                <a:effectLst>
                  <a:outerShdw blurRad="38100" dist="38100" dir="2700000" algn="tl">
                    <a:srgbClr val="C0C0C0"/>
                  </a:outerShdw>
                </a:effectLst>
              </a:rPr>
              <a:t>轴参数不等，增加了数学模型的复杂性。</a:t>
            </a:r>
          </a:p>
        </p:txBody>
      </p:sp>
      <p:sp>
        <p:nvSpPr>
          <p:cNvPr id="13322"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13323"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13324"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13325"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13326"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641475" y="195263"/>
            <a:ext cx="6059488" cy="700087"/>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14342" name="Rectangle 3"/>
          <p:cNvSpPr>
            <a:spLocks noChangeArrowheads="1"/>
          </p:cNvSpPr>
          <p:nvPr/>
        </p:nvSpPr>
        <p:spPr bwMode="auto">
          <a:xfrm>
            <a:off x="1687513" y="944563"/>
            <a:ext cx="5486400" cy="226853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隐极式同步电动机的</a:t>
            </a:r>
            <a:r>
              <a:rPr lang="en-US" altLang="zh-CN" sz="2000">
                <a:solidFill>
                  <a:schemeClr val="tx1"/>
                </a:solidFill>
                <a:latin typeface="Arial" charset="0"/>
              </a:rPr>
              <a:t>dq</a:t>
            </a:r>
            <a:r>
              <a:rPr lang="zh-CN" altLang="en-US" sz="2000">
                <a:solidFill>
                  <a:schemeClr val="tx1"/>
                </a:solidFill>
                <a:latin typeface="Arial" charset="0"/>
              </a:rPr>
              <a:t>轴对称 </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忽略阻尼绕组的作用，则动态数学模型为</a:t>
            </a:r>
          </a:p>
        </p:txBody>
      </p:sp>
      <p:sp>
        <p:nvSpPr>
          <p:cNvPr id="143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34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14"/>
          <p:cNvGraphicFramePr>
            <a:graphicFrameLocks noChangeAspect="1"/>
          </p:cNvGraphicFramePr>
          <p:nvPr/>
        </p:nvGraphicFramePr>
        <p:xfrm>
          <a:off x="1841500" y="1447800"/>
          <a:ext cx="4341813" cy="587375"/>
        </p:xfrm>
        <a:graphic>
          <a:graphicData uri="http://schemas.openxmlformats.org/presentationml/2006/ole">
            <p:oleObj spid="_x0000_s14338" name="Equation" r:id="rId3" imgW="1803240" imgH="241200" progId="">
              <p:embed/>
            </p:oleObj>
          </a:graphicData>
        </a:graphic>
      </p:graphicFrame>
      <p:graphicFrame>
        <p:nvGraphicFramePr>
          <p:cNvPr id="14339" name="Object 16"/>
          <p:cNvGraphicFramePr>
            <a:graphicFrameLocks noChangeAspect="1"/>
          </p:cNvGraphicFramePr>
          <p:nvPr/>
        </p:nvGraphicFramePr>
        <p:xfrm>
          <a:off x="1847850" y="3005138"/>
          <a:ext cx="6913563" cy="1416050"/>
        </p:xfrm>
        <a:graphic>
          <a:graphicData uri="http://schemas.openxmlformats.org/presentationml/2006/ole">
            <p:oleObj spid="_x0000_s14339" name="Equation" r:id="rId4" imgW="3581400" imgH="736600" progId="">
              <p:embed/>
            </p:oleObj>
          </a:graphicData>
        </a:graphic>
      </p:graphicFrame>
      <p:graphicFrame>
        <p:nvGraphicFramePr>
          <p:cNvPr id="14340" name="Object 18"/>
          <p:cNvGraphicFramePr>
            <a:graphicFrameLocks noChangeAspect="1"/>
          </p:cNvGraphicFramePr>
          <p:nvPr/>
        </p:nvGraphicFramePr>
        <p:xfrm>
          <a:off x="1938338" y="4837113"/>
          <a:ext cx="5688012" cy="1028700"/>
        </p:xfrm>
        <a:graphic>
          <a:graphicData uri="http://schemas.openxmlformats.org/presentationml/2006/ole">
            <p:oleObj spid="_x0000_s14340" name="Equation" r:id="rId5" imgW="2374900" imgH="431800" progId="">
              <p:embed/>
            </p:oleObj>
          </a:graphicData>
        </a:graphic>
      </p:graphicFrame>
      <p:sp>
        <p:nvSpPr>
          <p:cNvPr id="1434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6" action="ppaction://hlinksldjump"/>
              </a:rPr>
              <a:t>9.1 </a:t>
            </a:r>
            <a:r>
              <a:rPr lang="zh-CN" altLang="en-US" sz="1800">
                <a:solidFill>
                  <a:srgbClr val="0000CC"/>
                </a:solidFill>
                <a:latin typeface="Arial" charset="0"/>
                <a:hlinkClick r:id="rId6" action="ppaction://hlinksldjump"/>
              </a:rPr>
              <a:t>同步电动机的稳态模型与调速方法</a:t>
            </a:r>
            <a:endParaRPr lang="zh-CN" altLang="en-US" sz="1800">
              <a:solidFill>
                <a:srgbClr val="0000CC"/>
              </a:solidFill>
              <a:latin typeface="Arial" charset="0"/>
            </a:endParaRPr>
          </a:p>
        </p:txBody>
      </p:sp>
      <p:sp>
        <p:nvSpPr>
          <p:cNvPr id="1434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7" action="ppaction://hlinksldjump"/>
              </a:rPr>
              <a:t>9.5 </a:t>
            </a:r>
            <a:r>
              <a:rPr lang="zh-CN" altLang="en-US" sz="2000">
                <a:solidFill>
                  <a:schemeClr val="tx1"/>
                </a:solidFill>
                <a:latin typeface="Arial" charset="0"/>
                <a:hlinkClick r:id="rId7" action="ppaction://hlinksldjump"/>
              </a:rPr>
              <a:t>同步电动机直接转矩控制系统</a:t>
            </a:r>
            <a:endParaRPr lang="zh-CN" altLang="en-US" sz="2000">
              <a:solidFill>
                <a:schemeClr val="tx1"/>
              </a:solidFill>
              <a:latin typeface="Arial" charset="0"/>
            </a:endParaRPr>
          </a:p>
        </p:txBody>
      </p:sp>
      <p:sp>
        <p:nvSpPr>
          <p:cNvPr id="1434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9.2 </a:t>
            </a:r>
            <a:r>
              <a:rPr lang="zh-CN" altLang="en-US" sz="1800">
                <a:solidFill>
                  <a:schemeClr val="tx1"/>
                </a:solidFill>
                <a:latin typeface="Arial" charset="0"/>
                <a:hlinkClick r:id="rId8" action="ppaction://hlinksldjump"/>
              </a:rPr>
              <a:t>他控变频同步电动机调速系统</a:t>
            </a:r>
            <a:endParaRPr lang="zh-CN" altLang="en-US" sz="1800">
              <a:solidFill>
                <a:schemeClr val="tx1"/>
              </a:solidFill>
              <a:latin typeface="Arial" charset="0"/>
            </a:endParaRPr>
          </a:p>
        </p:txBody>
      </p:sp>
      <p:sp>
        <p:nvSpPr>
          <p:cNvPr id="14348"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9.3 </a:t>
            </a:r>
            <a:r>
              <a:rPr lang="zh-CN" altLang="en-US" sz="1800">
                <a:solidFill>
                  <a:schemeClr val="tx1"/>
                </a:solidFill>
                <a:latin typeface="Arial" charset="0"/>
                <a:hlinkClick r:id="rId9" action="ppaction://hlinksldjump"/>
              </a:rPr>
              <a:t>自控变频同步电动机调速系统</a:t>
            </a:r>
            <a:endParaRPr lang="zh-CN" altLang="en-US" sz="1800">
              <a:solidFill>
                <a:schemeClr val="tx1"/>
              </a:solidFill>
              <a:latin typeface="Arial" charset="0"/>
            </a:endParaRPr>
          </a:p>
        </p:txBody>
      </p:sp>
      <p:sp>
        <p:nvSpPr>
          <p:cNvPr id="14349"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9.4 </a:t>
            </a:r>
            <a:r>
              <a:rPr lang="zh-CN" altLang="en-US" sz="1800">
                <a:solidFill>
                  <a:schemeClr val="tx1"/>
                </a:solidFill>
                <a:latin typeface="Arial" charset="0"/>
                <a:hlinkClick r:id="rId10"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695450" y="261938"/>
            <a:ext cx="6176963" cy="620712"/>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15365" name="Rectangle 3"/>
          <p:cNvSpPr>
            <a:spLocks noChangeArrowheads="1"/>
          </p:cNvSpPr>
          <p:nvPr/>
        </p:nvSpPr>
        <p:spPr bwMode="auto">
          <a:xfrm>
            <a:off x="1712913" y="969963"/>
            <a:ext cx="5876925" cy="588803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隐极式同步电动机的状态方程 </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漏磁系数 </a:t>
            </a:r>
          </a:p>
        </p:txBody>
      </p:sp>
      <p:sp>
        <p:nvSpPr>
          <p:cNvPr id="1536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6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16"/>
          <p:cNvGraphicFramePr>
            <a:graphicFrameLocks noChangeAspect="1"/>
          </p:cNvGraphicFramePr>
          <p:nvPr/>
        </p:nvGraphicFramePr>
        <p:xfrm>
          <a:off x="1854200" y="1377950"/>
          <a:ext cx="7112000" cy="4094163"/>
        </p:xfrm>
        <a:graphic>
          <a:graphicData uri="http://schemas.openxmlformats.org/presentationml/2006/ole">
            <p:oleObj spid="_x0000_s15362" name="Equation" r:id="rId3" imgW="3619500" imgH="1879600" progId="">
              <p:embed/>
            </p:oleObj>
          </a:graphicData>
        </a:graphic>
      </p:graphicFrame>
      <p:graphicFrame>
        <p:nvGraphicFramePr>
          <p:cNvPr id="15363" name="Object 18"/>
          <p:cNvGraphicFramePr>
            <a:graphicFrameLocks noChangeAspect="1"/>
          </p:cNvGraphicFramePr>
          <p:nvPr/>
        </p:nvGraphicFramePr>
        <p:xfrm>
          <a:off x="3589338" y="5516563"/>
          <a:ext cx="1728787" cy="1000125"/>
        </p:xfrm>
        <a:graphic>
          <a:graphicData uri="http://schemas.openxmlformats.org/presentationml/2006/ole">
            <p:oleObj spid="_x0000_s15363" name="Equation" r:id="rId4" imgW="799753" imgH="469696" progId="">
              <p:embed/>
            </p:oleObj>
          </a:graphicData>
        </a:graphic>
      </p:graphicFrame>
      <p:sp>
        <p:nvSpPr>
          <p:cNvPr id="1536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1536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15370"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15371"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15372"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682750" y="260350"/>
            <a:ext cx="6059488" cy="635000"/>
          </a:xfrm>
        </p:spPr>
        <p:txBody>
          <a:bodyPr/>
          <a:lstStyle/>
          <a:p>
            <a:pPr marL="838200" indent="-838200" eaLnBrk="1" hangingPunct="1"/>
            <a:r>
              <a:rPr lang="en-US" altLang="zh-CN" smtClean="0">
                <a:ea typeface="宋体" pitchFamily="2" charset="-122"/>
              </a:rPr>
              <a:t>9.4.1</a:t>
            </a:r>
            <a:r>
              <a:rPr lang="zh-CN" altLang="en-US" smtClean="0">
                <a:ea typeface="宋体" pitchFamily="2" charset="-122"/>
              </a:rPr>
              <a:t>可控励磁同步电动机动态数学模型</a:t>
            </a:r>
          </a:p>
        </p:txBody>
      </p:sp>
      <p:sp>
        <p:nvSpPr>
          <p:cNvPr id="63491" name="Rectangle 3"/>
          <p:cNvSpPr>
            <a:spLocks noChangeArrowheads="1"/>
          </p:cNvSpPr>
          <p:nvPr/>
        </p:nvSpPr>
        <p:spPr bwMode="auto">
          <a:xfrm>
            <a:off x="3294063" y="6588125"/>
            <a:ext cx="4192587" cy="26987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9-19  </a:t>
            </a:r>
            <a:r>
              <a:rPr lang="zh-CN" altLang="en-US" sz="1600">
                <a:solidFill>
                  <a:schemeClr val="tx1"/>
                </a:solidFill>
                <a:latin typeface="Arial" charset="0"/>
              </a:rPr>
              <a:t>隐极式同步电动机动态结构图</a:t>
            </a:r>
            <a:endParaRPr lang="zh-CN" altLang="en-US" sz="2000">
              <a:solidFill>
                <a:schemeClr val="tx1"/>
              </a:solidFill>
              <a:latin typeface="Arial" charset="0"/>
            </a:endParaRPr>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3493"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3494"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349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3496"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63497" name="Rectangle 9"/>
          <p:cNvSpPr>
            <a:spLocks noChangeArrowheads="1"/>
          </p:cNvSpPr>
          <p:nvPr/>
        </p:nvSpPr>
        <p:spPr bwMode="auto">
          <a:xfrm>
            <a:off x="0" y="2819400"/>
            <a:ext cx="9144000" cy="0"/>
          </a:xfrm>
          <a:prstGeom prst="rect">
            <a:avLst/>
          </a:prstGeom>
          <a:noFill/>
          <a:ln w="9525">
            <a:noFill/>
            <a:miter lim="800000"/>
            <a:headEnd/>
            <a:tailEnd/>
          </a:ln>
        </p:spPr>
        <p:txBody>
          <a:bodyPr wrap="none" anchor="ctr">
            <a:spAutoFit/>
          </a:bodyPr>
          <a:lstStyle/>
          <a:p>
            <a:endParaRPr lang="zh-CN" altLang="en-US"/>
          </a:p>
        </p:txBody>
      </p:sp>
      <p:sp>
        <p:nvSpPr>
          <p:cNvPr id="63498" name="Rectangle 10"/>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63499" name="Rectangle 11"/>
          <p:cNvSpPr>
            <a:spLocks noChangeArrowheads="1"/>
          </p:cNvSpPr>
          <p:nvPr/>
        </p:nvSpPr>
        <p:spPr bwMode="auto">
          <a:xfrm>
            <a:off x="0" y="2814638"/>
            <a:ext cx="9144000" cy="0"/>
          </a:xfrm>
          <a:prstGeom prst="rect">
            <a:avLst/>
          </a:prstGeom>
          <a:noFill/>
          <a:ln w="9525">
            <a:noFill/>
            <a:miter lim="800000"/>
            <a:headEnd/>
            <a:tailEnd/>
          </a:ln>
        </p:spPr>
        <p:txBody>
          <a:bodyPr wrap="none" anchor="ctr">
            <a:spAutoFit/>
          </a:bodyPr>
          <a:lstStyle/>
          <a:p>
            <a:endParaRPr lang="zh-CN" altLang="en-US"/>
          </a:p>
        </p:txBody>
      </p:sp>
      <p:sp>
        <p:nvSpPr>
          <p:cNvPr id="63500" name="Rectangle 12"/>
          <p:cNvSpPr>
            <a:spLocks noChangeArrowheads="1"/>
          </p:cNvSpPr>
          <p:nvPr/>
        </p:nvSpPr>
        <p:spPr bwMode="auto">
          <a:xfrm>
            <a:off x="0" y="2995613"/>
            <a:ext cx="9144000" cy="0"/>
          </a:xfrm>
          <a:prstGeom prst="rect">
            <a:avLst/>
          </a:prstGeom>
          <a:noFill/>
          <a:ln w="9525">
            <a:noFill/>
            <a:miter lim="800000"/>
            <a:headEnd/>
            <a:tailEnd/>
          </a:ln>
        </p:spPr>
        <p:txBody>
          <a:bodyPr wrap="none" anchor="ctr">
            <a:spAutoFit/>
          </a:bodyPr>
          <a:lstStyle/>
          <a:p>
            <a:endParaRPr lang="zh-CN" altLang="en-US"/>
          </a:p>
        </p:txBody>
      </p:sp>
      <p:sp>
        <p:nvSpPr>
          <p:cNvPr id="63501" name="Rectangle 1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63502"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sp>
        <p:nvSpPr>
          <p:cNvPr id="63503" name="Rectangle 15"/>
          <p:cNvSpPr>
            <a:spLocks noChangeArrowheads="1"/>
          </p:cNvSpPr>
          <p:nvPr/>
        </p:nvSpPr>
        <p:spPr bwMode="auto">
          <a:xfrm>
            <a:off x="0" y="2586038"/>
            <a:ext cx="9144000" cy="0"/>
          </a:xfrm>
          <a:prstGeom prst="rect">
            <a:avLst/>
          </a:prstGeom>
          <a:noFill/>
          <a:ln w="9525">
            <a:noFill/>
            <a:miter lim="800000"/>
            <a:headEnd/>
            <a:tailEnd/>
          </a:ln>
        </p:spPr>
        <p:txBody>
          <a:bodyPr wrap="none" anchor="ctr">
            <a:spAutoFit/>
          </a:bodyPr>
          <a:lstStyle/>
          <a:p>
            <a:endParaRPr lang="zh-CN" altLang="en-US"/>
          </a:p>
        </p:txBody>
      </p:sp>
      <p:sp>
        <p:nvSpPr>
          <p:cNvPr id="63504" name="Rectangle 16"/>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pic>
        <p:nvPicPr>
          <p:cNvPr id="63505" name="Picture 17" descr="0819"/>
          <p:cNvPicPr>
            <a:picLocks noChangeAspect="1" noChangeArrowheads="1"/>
          </p:cNvPicPr>
          <p:nvPr/>
        </p:nvPicPr>
        <p:blipFill>
          <a:blip r:embed="rId2" cstate="print"/>
          <a:srcRect/>
          <a:stretch>
            <a:fillRect/>
          </a:stretch>
        </p:blipFill>
        <p:spPr bwMode="auto">
          <a:xfrm>
            <a:off x="1974850" y="2497138"/>
            <a:ext cx="6742113" cy="4129087"/>
          </a:xfrm>
          <a:prstGeom prst="rect">
            <a:avLst/>
          </a:prstGeom>
          <a:noFill/>
          <a:ln w="9525">
            <a:noFill/>
            <a:miter lim="800000"/>
            <a:headEnd/>
            <a:tailEnd/>
          </a:ln>
        </p:spPr>
      </p:pic>
      <p:sp>
        <p:nvSpPr>
          <p:cNvPr id="59410" name="Rectangle 18"/>
          <p:cNvSpPr>
            <a:spLocks noChangeArrowheads="1"/>
          </p:cNvSpPr>
          <p:nvPr/>
        </p:nvSpPr>
        <p:spPr bwMode="auto">
          <a:xfrm>
            <a:off x="1674813" y="901700"/>
            <a:ext cx="7469187" cy="180498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defRPr/>
            </a:pPr>
            <a:r>
              <a:rPr lang="zh-CN" altLang="en-US" sz="2000" dirty="0">
                <a:solidFill>
                  <a:srgbClr val="C00000"/>
                </a:solidFill>
                <a:effectLst>
                  <a:outerShdw blurRad="38100" dist="38100" dir="2700000" algn="tl">
                    <a:srgbClr val="000000">
                      <a:alpha val="43137"/>
                    </a:srgbClr>
                  </a:outerShdw>
                </a:effectLst>
                <a:latin typeface="Arial" charset="0"/>
              </a:rPr>
              <a:t>同步电动机也是个非线性、强耦合的多变量系统</a:t>
            </a:r>
            <a:r>
              <a:rPr lang="zh-CN" altLang="en-US" sz="2000" dirty="0">
                <a:solidFill>
                  <a:schemeClr val="tx1"/>
                </a:solidFill>
                <a:latin typeface="Arial" charset="0"/>
              </a:rPr>
              <a:t>，若考虑阻尼绕组的作用和凸极效应时，动态模型更为复杂，与异步电动机相比，其非线性、强耦合的程度有过之而无不及。</a:t>
            </a:r>
          </a:p>
          <a:p>
            <a:pPr algn="just">
              <a:lnSpc>
                <a:spcPct val="100000"/>
              </a:lnSpc>
              <a:buClr>
                <a:srgbClr val="FF9933"/>
              </a:buClr>
              <a:buFont typeface="Wingdings" pitchFamily="2" charset="2"/>
              <a:buNone/>
              <a:defRPr/>
            </a:pPr>
            <a:r>
              <a:rPr lang="zh-CN" altLang="en-US" sz="2000" dirty="0">
                <a:solidFill>
                  <a:schemeClr val="tx1"/>
                </a:solidFill>
                <a:latin typeface="Arial" charset="0"/>
              </a:rPr>
              <a:t>为了达到良好的控制效果，往往采用电流闭环控制的方式，实现对象的近似解耦。 </a:t>
            </a:r>
          </a:p>
        </p:txBody>
      </p:sp>
      <p:sp>
        <p:nvSpPr>
          <p:cNvPr id="63507"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3508"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3509"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3510"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3511"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1674813" y="182563"/>
            <a:ext cx="7191375" cy="700087"/>
          </a:xfrm>
        </p:spPr>
        <p:txBody>
          <a:bodyPr/>
          <a:lstStyle/>
          <a:p>
            <a:pPr marL="838200" indent="-838200" eaLnBrk="1" hangingPunct="1">
              <a:defRPr/>
            </a:pPr>
            <a:r>
              <a:rPr lang="en-US" altLang="zh-CN" sz="2200" dirty="0" smtClean="0">
                <a:ea typeface="宋体" pitchFamily="2" charset="-122"/>
              </a:rPr>
              <a:t>9.4.2</a:t>
            </a:r>
            <a:r>
              <a:rPr lang="zh-CN" altLang="en-US" sz="2200" dirty="0" smtClean="0">
                <a:ea typeface="宋体" pitchFamily="2" charset="-122"/>
              </a:rPr>
              <a:t>可控励磁同步电动机</a:t>
            </a:r>
            <a:r>
              <a:rPr lang="zh-CN" altLang="en-US" sz="2200" dirty="0" smtClean="0">
                <a:solidFill>
                  <a:srgbClr val="FF0000"/>
                </a:solidFill>
                <a:effectLst>
                  <a:outerShdw blurRad="38100" dist="38100" dir="2700000" algn="tl">
                    <a:srgbClr val="C0C0C0"/>
                  </a:outerShdw>
                </a:effectLst>
                <a:ea typeface="宋体" pitchFamily="2" charset="-122"/>
              </a:rPr>
              <a:t>按气隙磁链定向</a:t>
            </a:r>
            <a:r>
              <a:rPr lang="zh-CN" altLang="en-US" sz="2200" dirty="0" smtClean="0">
                <a:ea typeface="宋体" pitchFamily="2" charset="-122"/>
              </a:rPr>
              <a:t>矢量控制系统</a:t>
            </a:r>
          </a:p>
        </p:txBody>
      </p:sp>
      <p:sp>
        <p:nvSpPr>
          <p:cNvPr id="782339" name="Rectangle 3"/>
          <p:cNvSpPr>
            <a:spLocks noChangeArrowheads="1"/>
          </p:cNvSpPr>
          <p:nvPr/>
        </p:nvSpPr>
        <p:spPr bwMode="auto">
          <a:xfrm>
            <a:off x="1687513" y="904875"/>
            <a:ext cx="7456487" cy="1335088"/>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chemeClr val="tx1"/>
                </a:solidFill>
                <a:latin typeface="Arial" pitchFamily="34" charset="0"/>
              </a:rPr>
              <a:t>保持同步电动机的气隙磁链恒定，采用</a:t>
            </a:r>
            <a:r>
              <a:rPr lang="zh-CN" altLang="en-US" sz="2000">
                <a:solidFill>
                  <a:srgbClr val="FF0000"/>
                </a:solidFill>
                <a:effectLst>
                  <a:outerShdw blurRad="38100" dist="38100" dir="2700000" algn="tl">
                    <a:srgbClr val="C0C0C0"/>
                  </a:outerShdw>
                </a:effectLst>
                <a:latin typeface="Arial" pitchFamily="34" charset="0"/>
              </a:rPr>
              <a:t>按气隙磁链定向</a:t>
            </a:r>
            <a:r>
              <a:rPr lang="zh-CN" altLang="en-US" sz="2000">
                <a:solidFill>
                  <a:schemeClr val="tx1"/>
                </a:solidFill>
                <a:latin typeface="Arial" pitchFamily="34" charset="0"/>
              </a:rPr>
              <a:t>。</a:t>
            </a:r>
          </a:p>
          <a:p>
            <a:pPr algn="just">
              <a:lnSpc>
                <a:spcPct val="100000"/>
              </a:lnSpc>
              <a:buClr>
                <a:srgbClr val="FF9933"/>
              </a:buClr>
              <a:buFont typeface="Wingdings" pitchFamily="2" charset="2"/>
              <a:buNone/>
              <a:defRPr/>
            </a:pPr>
            <a:r>
              <a:rPr lang="zh-CN" altLang="en-US" sz="2000">
                <a:solidFill>
                  <a:schemeClr val="tx1"/>
                </a:solidFill>
                <a:latin typeface="Arial" pitchFamily="34" charset="0"/>
              </a:rPr>
              <a:t>忽略阻尼绕组的作用，在可控励磁同步电动机中，除转子直流励磁外，定子磁动势还产生电枢反应，直流励磁与电枢反应合成起来产生气隙磁链。 </a:t>
            </a:r>
          </a:p>
        </p:txBody>
      </p:sp>
      <p:sp>
        <p:nvSpPr>
          <p:cNvPr id="163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82353" name="Rectangle 17"/>
          <p:cNvSpPr>
            <a:spLocks noChangeArrowheads="1"/>
          </p:cNvSpPr>
          <p:nvPr/>
        </p:nvSpPr>
        <p:spPr bwMode="auto">
          <a:xfrm>
            <a:off x="1687513" y="2112963"/>
            <a:ext cx="7456487" cy="2341562"/>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chemeClr val="tx1"/>
                </a:solidFill>
                <a:latin typeface="Arial" pitchFamily="34" charset="0"/>
              </a:rPr>
              <a:t>同步电动机</a:t>
            </a:r>
            <a:r>
              <a:rPr lang="zh-CN" altLang="en-US" sz="2000">
                <a:solidFill>
                  <a:srgbClr val="FF0000"/>
                </a:solidFill>
                <a:effectLst>
                  <a:outerShdw blurRad="38100" dist="38100" dir="2700000" algn="tl">
                    <a:srgbClr val="C0C0C0"/>
                  </a:outerShdw>
                </a:effectLst>
                <a:latin typeface="Arial" pitchFamily="34" charset="0"/>
              </a:rPr>
              <a:t>气隙磁链是指与定子和转子交链的主磁链</a:t>
            </a:r>
            <a:r>
              <a:rPr lang="zh-CN" altLang="en-US" sz="2000">
                <a:solidFill>
                  <a:schemeClr val="tx1"/>
                </a:solidFill>
                <a:latin typeface="Arial" pitchFamily="34" charset="0"/>
              </a:rPr>
              <a:t>，沿</a:t>
            </a:r>
            <a:r>
              <a:rPr lang="en-US" altLang="zh-CN" sz="2000">
                <a:solidFill>
                  <a:schemeClr val="tx1"/>
                </a:solidFill>
                <a:latin typeface="Arial" pitchFamily="34" charset="0"/>
              </a:rPr>
              <a:t>dq</a:t>
            </a:r>
            <a:r>
              <a:rPr lang="zh-CN" altLang="en-US" sz="2000">
                <a:solidFill>
                  <a:schemeClr val="tx1"/>
                </a:solidFill>
                <a:latin typeface="Arial" pitchFamily="34" charset="0"/>
              </a:rPr>
              <a:t>轴分解得在</a:t>
            </a:r>
            <a:r>
              <a:rPr lang="en-US" altLang="zh-CN" sz="2000">
                <a:solidFill>
                  <a:schemeClr val="tx1"/>
                </a:solidFill>
                <a:latin typeface="Arial" pitchFamily="34" charset="0"/>
              </a:rPr>
              <a:t>dq</a:t>
            </a:r>
            <a:r>
              <a:rPr lang="zh-CN" altLang="en-US" sz="2000">
                <a:solidFill>
                  <a:schemeClr val="tx1"/>
                </a:solidFill>
                <a:latin typeface="Arial" pitchFamily="34" charset="0"/>
              </a:rPr>
              <a:t>坐标系的表达式</a:t>
            </a: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r>
              <a:rPr lang="zh-CN" altLang="en-US" sz="2000">
                <a:solidFill>
                  <a:schemeClr val="tx1"/>
                </a:solidFill>
                <a:latin typeface="Arial" pitchFamily="34" charset="0"/>
              </a:rPr>
              <a:t>气隙磁链矢量可以用其幅值和角度来表示</a:t>
            </a:r>
          </a:p>
        </p:txBody>
      </p:sp>
      <p:graphicFrame>
        <p:nvGraphicFramePr>
          <p:cNvPr id="16386" name="Object 18"/>
          <p:cNvGraphicFramePr>
            <a:graphicFrameLocks noChangeAspect="1"/>
          </p:cNvGraphicFramePr>
          <p:nvPr/>
        </p:nvGraphicFramePr>
        <p:xfrm>
          <a:off x="2352675" y="2749550"/>
          <a:ext cx="2519363" cy="1003300"/>
        </p:xfrm>
        <a:graphic>
          <a:graphicData uri="http://schemas.openxmlformats.org/presentationml/2006/ole">
            <p:oleObj spid="_x0000_s16386" name="Equation" r:id="rId3" imgW="1218671" imgH="482391" progId="">
              <p:embed/>
            </p:oleObj>
          </a:graphicData>
        </a:graphic>
      </p:graphicFrame>
      <p:graphicFrame>
        <p:nvGraphicFramePr>
          <p:cNvPr id="16387" name="Object 19"/>
          <p:cNvGraphicFramePr>
            <a:graphicFrameLocks noChangeAspect="1"/>
          </p:cNvGraphicFramePr>
          <p:nvPr/>
        </p:nvGraphicFramePr>
        <p:xfrm>
          <a:off x="2384425" y="3817938"/>
          <a:ext cx="4319588" cy="866775"/>
        </p:xfrm>
        <a:graphic>
          <a:graphicData uri="http://schemas.openxmlformats.org/presentationml/2006/ole">
            <p:oleObj spid="_x0000_s16387" name="Equation" r:id="rId4" imgW="2070100" imgH="419100" progId="">
              <p:embed/>
            </p:oleObj>
          </a:graphicData>
        </a:graphic>
      </p:graphicFrame>
      <p:sp>
        <p:nvSpPr>
          <p:cNvPr id="16395" name="Rectangle 20"/>
          <p:cNvSpPr>
            <a:spLocks noChangeArrowheads="1"/>
          </p:cNvSpPr>
          <p:nvPr/>
        </p:nvSpPr>
        <p:spPr bwMode="auto">
          <a:xfrm>
            <a:off x="1687513" y="4622800"/>
            <a:ext cx="5956300" cy="224948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定子磁链</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电磁转矩  </a:t>
            </a:r>
          </a:p>
        </p:txBody>
      </p:sp>
      <p:graphicFrame>
        <p:nvGraphicFramePr>
          <p:cNvPr id="16388" name="Object 21"/>
          <p:cNvGraphicFramePr>
            <a:graphicFrameLocks noChangeAspect="1"/>
          </p:cNvGraphicFramePr>
          <p:nvPr/>
        </p:nvGraphicFramePr>
        <p:xfrm>
          <a:off x="2408238" y="4970463"/>
          <a:ext cx="5256212" cy="1016000"/>
        </p:xfrm>
        <a:graphic>
          <a:graphicData uri="http://schemas.openxmlformats.org/presentationml/2006/ole">
            <p:oleObj spid="_x0000_s16388" name="Equation" r:id="rId5" imgW="2514600" imgH="482600" progId="">
              <p:embed/>
            </p:oleObj>
          </a:graphicData>
        </a:graphic>
      </p:graphicFrame>
      <p:graphicFrame>
        <p:nvGraphicFramePr>
          <p:cNvPr id="16389" name="Object 22"/>
          <p:cNvGraphicFramePr>
            <a:graphicFrameLocks noChangeAspect="1"/>
          </p:cNvGraphicFramePr>
          <p:nvPr/>
        </p:nvGraphicFramePr>
        <p:xfrm>
          <a:off x="2449513" y="6170613"/>
          <a:ext cx="4248150" cy="676275"/>
        </p:xfrm>
        <a:graphic>
          <a:graphicData uri="http://schemas.openxmlformats.org/presentationml/2006/ole">
            <p:oleObj spid="_x0000_s16389" name="Equation" r:id="rId6" imgW="1497950" imgH="241195" progId="">
              <p:embed/>
            </p:oleObj>
          </a:graphicData>
        </a:graphic>
      </p:graphicFrame>
      <p:sp>
        <p:nvSpPr>
          <p:cNvPr id="16396"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7" action="ppaction://hlinksldjump"/>
              </a:rPr>
              <a:t>9.1 </a:t>
            </a:r>
            <a:r>
              <a:rPr lang="zh-CN" altLang="en-US" sz="1800">
                <a:solidFill>
                  <a:srgbClr val="0000CC"/>
                </a:solidFill>
                <a:latin typeface="Arial" charset="0"/>
                <a:hlinkClick r:id="rId7" action="ppaction://hlinksldjump"/>
              </a:rPr>
              <a:t>同步电动机的稳态模型与调速方法</a:t>
            </a:r>
            <a:endParaRPr lang="zh-CN" altLang="en-US" sz="1800">
              <a:solidFill>
                <a:srgbClr val="0000CC"/>
              </a:solidFill>
              <a:latin typeface="Arial" charset="0"/>
            </a:endParaRPr>
          </a:p>
        </p:txBody>
      </p:sp>
      <p:sp>
        <p:nvSpPr>
          <p:cNvPr id="16397"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8" action="ppaction://hlinksldjump"/>
              </a:rPr>
              <a:t>9.5 </a:t>
            </a:r>
            <a:r>
              <a:rPr lang="zh-CN" altLang="en-US" sz="2000">
                <a:solidFill>
                  <a:schemeClr val="tx1"/>
                </a:solidFill>
                <a:latin typeface="Arial" charset="0"/>
                <a:hlinkClick r:id="rId8" action="ppaction://hlinksldjump"/>
              </a:rPr>
              <a:t>同步电动机直接转矩控制系统</a:t>
            </a:r>
            <a:endParaRPr lang="zh-CN" altLang="en-US" sz="2000">
              <a:solidFill>
                <a:schemeClr val="tx1"/>
              </a:solidFill>
              <a:latin typeface="Arial" charset="0"/>
            </a:endParaRPr>
          </a:p>
        </p:txBody>
      </p:sp>
      <p:sp>
        <p:nvSpPr>
          <p:cNvPr id="16398"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9.2 </a:t>
            </a:r>
            <a:r>
              <a:rPr lang="zh-CN" altLang="en-US" sz="1800">
                <a:solidFill>
                  <a:schemeClr val="tx1"/>
                </a:solidFill>
                <a:latin typeface="Arial" charset="0"/>
                <a:hlinkClick r:id="rId9" action="ppaction://hlinksldjump"/>
              </a:rPr>
              <a:t>他控变频同步电动机调速系统</a:t>
            </a:r>
            <a:endParaRPr lang="zh-CN" altLang="en-US" sz="1800">
              <a:solidFill>
                <a:schemeClr val="tx1"/>
              </a:solidFill>
              <a:latin typeface="Arial" charset="0"/>
            </a:endParaRPr>
          </a:p>
        </p:txBody>
      </p:sp>
      <p:sp>
        <p:nvSpPr>
          <p:cNvPr id="16399"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9.3 </a:t>
            </a:r>
            <a:r>
              <a:rPr lang="zh-CN" altLang="en-US" sz="1800">
                <a:solidFill>
                  <a:schemeClr val="tx1"/>
                </a:solidFill>
                <a:latin typeface="Arial" charset="0"/>
                <a:hlinkClick r:id="rId10" action="ppaction://hlinksldjump"/>
              </a:rPr>
              <a:t>自控变频同步电动机调速系统</a:t>
            </a:r>
            <a:endParaRPr lang="zh-CN" altLang="en-US" sz="1800">
              <a:solidFill>
                <a:schemeClr val="tx1"/>
              </a:solidFill>
              <a:latin typeface="Arial" charset="0"/>
            </a:endParaRPr>
          </a:p>
        </p:txBody>
      </p:sp>
      <p:sp>
        <p:nvSpPr>
          <p:cNvPr id="16400"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9.4 </a:t>
            </a:r>
            <a:r>
              <a:rPr lang="zh-CN" altLang="en-US" sz="1800">
                <a:solidFill>
                  <a:schemeClr val="tx1"/>
                </a:solidFill>
                <a:latin typeface="Arial" charset="0"/>
                <a:hlinkClick r:id="rId11"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660525" y="195263"/>
            <a:ext cx="7177088" cy="884237"/>
          </a:xfrm>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785411" name="Rectangle 3"/>
          <p:cNvSpPr>
            <a:spLocks noChangeArrowheads="1"/>
          </p:cNvSpPr>
          <p:nvPr/>
        </p:nvSpPr>
        <p:spPr bwMode="auto">
          <a:xfrm>
            <a:off x="1698625" y="952500"/>
            <a:ext cx="7445375" cy="982663"/>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chemeClr val="tx1"/>
                </a:solidFill>
                <a:latin typeface="Arial" pitchFamily="34" charset="0"/>
              </a:rPr>
              <a:t>定义</a:t>
            </a:r>
            <a:r>
              <a:rPr lang="en-US" altLang="zh-CN" sz="2000">
                <a:solidFill>
                  <a:schemeClr val="tx1"/>
                </a:solidFill>
                <a:latin typeface="Arial" pitchFamily="34" charset="0"/>
              </a:rPr>
              <a:t>mt</a:t>
            </a:r>
            <a:r>
              <a:rPr lang="zh-CN" altLang="en-US" sz="2000">
                <a:solidFill>
                  <a:schemeClr val="tx1"/>
                </a:solidFill>
                <a:latin typeface="Arial" pitchFamily="34" charset="0"/>
              </a:rPr>
              <a:t>坐标系，使</a:t>
            </a:r>
            <a:r>
              <a:rPr lang="en-US" altLang="zh-CN" sz="2000">
                <a:solidFill>
                  <a:srgbClr val="FF0000"/>
                </a:solidFill>
                <a:effectLst>
                  <a:outerShdw blurRad="38100" dist="38100" dir="2700000" algn="tl">
                    <a:srgbClr val="C0C0C0"/>
                  </a:outerShdw>
                </a:effectLst>
                <a:latin typeface="Arial" pitchFamily="34" charset="0"/>
              </a:rPr>
              <a:t>m</a:t>
            </a:r>
            <a:r>
              <a:rPr lang="zh-CN" altLang="en-US" sz="2000">
                <a:solidFill>
                  <a:srgbClr val="FF0000"/>
                </a:solidFill>
                <a:effectLst>
                  <a:outerShdw blurRad="38100" dist="38100" dir="2700000" algn="tl">
                    <a:srgbClr val="C0C0C0"/>
                  </a:outerShdw>
                </a:effectLst>
                <a:latin typeface="Arial" pitchFamily="34" charset="0"/>
              </a:rPr>
              <a:t>轴与气隙合成磁链矢量重合</a:t>
            </a:r>
            <a:r>
              <a:rPr lang="zh-CN" altLang="en-US" sz="2000">
                <a:solidFill>
                  <a:schemeClr val="tx1"/>
                </a:solidFill>
                <a:latin typeface="Arial" pitchFamily="34" charset="0"/>
              </a:rPr>
              <a:t>，</a:t>
            </a:r>
            <a:r>
              <a:rPr lang="en-US" altLang="zh-CN" sz="2000">
                <a:solidFill>
                  <a:schemeClr val="tx1"/>
                </a:solidFill>
                <a:latin typeface="Arial" pitchFamily="34" charset="0"/>
              </a:rPr>
              <a:t>t</a:t>
            </a:r>
            <a:r>
              <a:rPr lang="zh-CN" altLang="en-US" sz="2000">
                <a:solidFill>
                  <a:schemeClr val="tx1"/>
                </a:solidFill>
                <a:latin typeface="Arial" pitchFamily="34" charset="0"/>
              </a:rPr>
              <a:t>轴与</a:t>
            </a:r>
            <a:r>
              <a:rPr lang="en-US" altLang="zh-CN" sz="2000">
                <a:solidFill>
                  <a:schemeClr val="tx1"/>
                </a:solidFill>
                <a:latin typeface="Arial" pitchFamily="34" charset="0"/>
              </a:rPr>
              <a:t>m</a:t>
            </a:r>
            <a:r>
              <a:rPr lang="zh-CN" altLang="en-US" sz="2000">
                <a:solidFill>
                  <a:schemeClr val="tx1"/>
                </a:solidFill>
                <a:latin typeface="Arial" pitchFamily="34" charset="0"/>
              </a:rPr>
              <a:t>轴正交。</a:t>
            </a:r>
          </a:p>
          <a:p>
            <a:pPr algn="just">
              <a:lnSpc>
                <a:spcPct val="100000"/>
              </a:lnSpc>
              <a:buClr>
                <a:srgbClr val="FF9933"/>
              </a:buClr>
              <a:buFont typeface="Wingdings" pitchFamily="2" charset="2"/>
              <a:buNone/>
              <a:defRPr/>
            </a:pPr>
            <a:r>
              <a:rPr lang="zh-CN" altLang="en-US" sz="2000">
                <a:solidFill>
                  <a:schemeClr val="tx1"/>
                </a:solidFill>
                <a:latin typeface="Arial" pitchFamily="34" charset="0"/>
              </a:rPr>
              <a:t>将定子三相电流合成矢量和励磁电流矢量沿</a:t>
            </a:r>
            <a:r>
              <a:rPr lang="en-US" altLang="zh-CN" sz="2000">
                <a:solidFill>
                  <a:schemeClr val="tx1"/>
                </a:solidFill>
                <a:latin typeface="Arial" pitchFamily="34" charset="0"/>
              </a:rPr>
              <a:t>m</a:t>
            </a:r>
            <a:r>
              <a:rPr lang="zh-CN" altLang="en-US" sz="2000">
                <a:solidFill>
                  <a:schemeClr val="tx1"/>
                </a:solidFill>
                <a:latin typeface="Arial" pitchFamily="34" charset="0"/>
              </a:rPr>
              <a:t>、</a:t>
            </a:r>
            <a:r>
              <a:rPr lang="en-US" altLang="zh-CN" sz="2000">
                <a:solidFill>
                  <a:schemeClr val="tx1"/>
                </a:solidFill>
                <a:latin typeface="Arial" pitchFamily="34" charset="0"/>
              </a:rPr>
              <a:t>t</a:t>
            </a:r>
            <a:r>
              <a:rPr lang="zh-CN" altLang="en-US" sz="2000">
                <a:solidFill>
                  <a:schemeClr val="tx1"/>
                </a:solidFill>
                <a:latin typeface="Arial" pitchFamily="34" charset="0"/>
              </a:rPr>
              <a:t>轴分解为励磁分量和转矩分量，</a:t>
            </a:r>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451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451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4519" name="Rectangle 10"/>
          <p:cNvSpPr>
            <a:spLocks noChangeArrowheads="1"/>
          </p:cNvSpPr>
          <p:nvPr/>
        </p:nvSpPr>
        <p:spPr bwMode="auto">
          <a:xfrm>
            <a:off x="2974975" y="6194425"/>
            <a:ext cx="4833938" cy="388938"/>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9-20 </a:t>
            </a:r>
            <a:r>
              <a:rPr lang="zh-CN" altLang="en-US" sz="1600">
                <a:solidFill>
                  <a:schemeClr val="tx1"/>
                </a:solidFill>
                <a:latin typeface="Arial" charset="0"/>
              </a:rPr>
              <a:t>可控励磁同步电动机空间矢量图</a:t>
            </a:r>
          </a:p>
        </p:txBody>
      </p:sp>
      <p:pic>
        <p:nvPicPr>
          <p:cNvPr id="64520" name="Picture 11" descr="0820"/>
          <p:cNvPicPr>
            <a:picLocks noChangeAspect="1" noChangeArrowheads="1"/>
          </p:cNvPicPr>
          <p:nvPr/>
        </p:nvPicPr>
        <p:blipFill>
          <a:blip r:embed="rId2" cstate="print"/>
          <a:srcRect/>
          <a:stretch>
            <a:fillRect/>
          </a:stretch>
        </p:blipFill>
        <p:spPr bwMode="auto">
          <a:xfrm>
            <a:off x="1844675" y="3006725"/>
            <a:ext cx="7129463" cy="3114675"/>
          </a:xfrm>
          <a:prstGeom prst="rect">
            <a:avLst/>
          </a:prstGeom>
          <a:noFill/>
          <a:ln w="9525">
            <a:noFill/>
            <a:miter lim="800000"/>
            <a:headEnd/>
            <a:tailEnd/>
          </a:ln>
        </p:spPr>
      </p:pic>
      <p:sp>
        <p:nvSpPr>
          <p:cNvPr id="6452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452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452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452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4525"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1674813" y="195263"/>
            <a:ext cx="7191375" cy="765175"/>
          </a:xfrm>
        </p:spPr>
        <p:txBody>
          <a:bodyPr/>
          <a:lstStyle/>
          <a:p>
            <a:pPr marL="838200" indent="-838200" eaLnBrk="1" hangingPunct="1">
              <a:defRPr/>
            </a:pPr>
            <a:r>
              <a:rPr lang="en-US" altLang="zh-CN" sz="2200" dirty="0" smtClean="0">
                <a:ea typeface="宋体" pitchFamily="2" charset="-122"/>
              </a:rPr>
              <a:t>9.4.2</a:t>
            </a:r>
            <a:r>
              <a:rPr lang="zh-CN" altLang="en-US" sz="2200" dirty="0" smtClean="0">
                <a:ea typeface="宋体" pitchFamily="2" charset="-122"/>
              </a:rPr>
              <a:t>可控励磁同步电动机</a:t>
            </a:r>
            <a:r>
              <a:rPr lang="zh-CN" altLang="en-US" sz="2200" dirty="0" smtClean="0">
                <a:effectLst>
                  <a:outerShdw blurRad="38100" dist="38100" dir="2700000" algn="tl">
                    <a:srgbClr val="C0C0C0"/>
                  </a:outerShdw>
                </a:effectLst>
                <a:ea typeface="宋体" pitchFamily="2" charset="-122"/>
              </a:rPr>
              <a:t>按气隙磁链定向</a:t>
            </a:r>
            <a:r>
              <a:rPr lang="zh-CN" altLang="en-US" sz="2200" dirty="0" smtClean="0">
                <a:ea typeface="宋体" pitchFamily="2" charset="-122"/>
              </a:rPr>
              <a:t>矢量控制系统</a:t>
            </a:r>
          </a:p>
        </p:txBody>
      </p:sp>
      <p:sp>
        <p:nvSpPr>
          <p:cNvPr id="17415" name="Rectangle 3"/>
          <p:cNvSpPr>
            <a:spLocks noChangeArrowheads="1"/>
          </p:cNvSpPr>
          <p:nvPr/>
        </p:nvSpPr>
        <p:spPr bwMode="auto">
          <a:xfrm>
            <a:off x="1712913" y="977900"/>
            <a:ext cx="6323012" cy="44608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励磁分量和转矩分量与在</a:t>
            </a:r>
            <a:r>
              <a:rPr lang="en-US" altLang="zh-CN" sz="2000">
                <a:solidFill>
                  <a:schemeClr val="tx1"/>
                </a:solidFill>
                <a:latin typeface="Arial" charset="0"/>
              </a:rPr>
              <a:t>dq</a:t>
            </a:r>
            <a:r>
              <a:rPr lang="zh-CN" altLang="en-US" sz="2000">
                <a:solidFill>
                  <a:schemeClr val="tx1"/>
                </a:solidFill>
                <a:latin typeface="Arial" charset="0"/>
              </a:rPr>
              <a:t>坐标系中相应分量的关系 </a:t>
            </a:r>
          </a:p>
        </p:txBody>
      </p:sp>
      <p:sp>
        <p:nvSpPr>
          <p:cNvPr id="174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8" name="Rectangle 6"/>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17419" name="Rectangle 7"/>
          <p:cNvSpPr>
            <a:spLocks noChangeArrowheads="1"/>
          </p:cNvSpPr>
          <p:nvPr/>
        </p:nvSpPr>
        <p:spPr bwMode="auto">
          <a:xfrm>
            <a:off x="0" y="2995613"/>
            <a:ext cx="9144000" cy="0"/>
          </a:xfrm>
          <a:prstGeom prst="rect">
            <a:avLst/>
          </a:prstGeom>
          <a:noFill/>
          <a:ln w="9525">
            <a:noFill/>
            <a:miter lim="800000"/>
            <a:headEnd/>
            <a:tailEnd/>
          </a:ln>
        </p:spPr>
        <p:txBody>
          <a:bodyPr wrap="none" anchor="ctr">
            <a:spAutoFit/>
          </a:bodyPr>
          <a:lstStyle/>
          <a:p>
            <a:endParaRPr lang="zh-CN" altLang="en-US"/>
          </a:p>
        </p:txBody>
      </p:sp>
      <p:sp>
        <p:nvSpPr>
          <p:cNvPr id="1742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1"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17422" name="Rectangle 1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11"/>
          <p:cNvGraphicFramePr>
            <a:graphicFrameLocks noChangeAspect="1"/>
          </p:cNvGraphicFramePr>
          <p:nvPr/>
        </p:nvGraphicFramePr>
        <p:xfrm>
          <a:off x="1801813" y="1417638"/>
          <a:ext cx="4537075" cy="1168400"/>
        </p:xfrm>
        <a:graphic>
          <a:graphicData uri="http://schemas.openxmlformats.org/presentationml/2006/ole">
            <p:oleObj spid="_x0000_s17410" name="Equation" r:id="rId3" imgW="1879600" imgH="482600" progId="">
              <p:embed/>
            </p:oleObj>
          </a:graphicData>
        </a:graphic>
      </p:graphicFrame>
      <p:sp>
        <p:nvSpPr>
          <p:cNvPr id="17423" name="Rectangle 1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1" name="Object 13"/>
          <p:cNvGraphicFramePr>
            <a:graphicFrameLocks noChangeAspect="1"/>
          </p:cNvGraphicFramePr>
          <p:nvPr/>
        </p:nvGraphicFramePr>
        <p:xfrm>
          <a:off x="1793875" y="2616200"/>
          <a:ext cx="4895850" cy="1254125"/>
        </p:xfrm>
        <a:graphic>
          <a:graphicData uri="http://schemas.openxmlformats.org/presentationml/2006/ole">
            <p:oleObj spid="_x0000_s17411" name="Equation" r:id="rId4" imgW="1892300" imgH="482600" progId="">
              <p:embed/>
            </p:oleObj>
          </a:graphicData>
        </a:graphic>
      </p:graphicFrame>
      <p:sp>
        <p:nvSpPr>
          <p:cNvPr id="17424" name="Rectangle 14"/>
          <p:cNvSpPr>
            <a:spLocks noChangeArrowheads="1"/>
          </p:cNvSpPr>
          <p:nvPr/>
        </p:nvSpPr>
        <p:spPr bwMode="auto">
          <a:xfrm>
            <a:off x="1674813" y="3849688"/>
            <a:ext cx="3892550" cy="1674812"/>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按气隙磁链定向</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由此导出</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p:txBody>
      </p:sp>
      <p:graphicFrame>
        <p:nvGraphicFramePr>
          <p:cNvPr id="17412" name="Object 15"/>
          <p:cNvGraphicFramePr>
            <a:graphicFrameLocks noChangeAspect="1"/>
          </p:cNvGraphicFramePr>
          <p:nvPr/>
        </p:nvGraphicFramePr>
        <p:xfrm>
          <a:off x="1736725" y="4203700"/>
          <a:ext cx="7200900" cy="939800"/>
        </p:xfrm>
        <a:graphic>
          <a:graphicData uri="http://schemas.openxmlformats.org/presentationml/2006/ole">
            <p:oleObj spid="_x0000_s17412" name="Equation" r:id="rId5" imgW="3721100" imgH="482600" progId="">
              <p:embed/>
            </p:oleObj>
          </a:graphicData>
        </a:graphic>
      </p:graphicFrame>
      <p:graphicFrame>
        <p:nvGraphicFramePr>
          <p:cNvPr id="17413" name="Object 16"/>
          <p:cNvGraphicFramePr>
            <a:graphicFrameLocks noChangeAspect="1"/>
          </p:cNvGraphicFramePr>
          <p:nvPr/>
        </p:nvGraphicFramePr>
        <p:xfrm>
          <a:off x="1831975" y="5424488"/>
          <a:ext cx="2016125" cy="1238250"/>
        </p:xfrm>
        <a:graphic>
          <a:graphicData uri="http://schemas.openxmlformats.org/presentationml/2006/ole">
            <p:oleObj spid="_x0000_s17413" name="Equation" r:id="rId6" imgW="787058" imgH="482391" progId="">
              <p:embed/>
            </p:oleObj>
          </a:graphicData>
        </a:graphic>
      </p:graphicFrame>
      <p:sp>
        <p:nvSpPr>
          <p:cNvPr id="1742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7" action="ppaction://hlinksldjump"/>
              </a:rPr>
              <a:t>9.1 </a:t>
            </a:r>
            <a:r>
              <a:rPr lang="zh-CN" altLang="en-US" sz="1800">
                <a:solidFill>
                  <a:srgbClr val="0000CC"/>
                </a:solidFill>
                <a:latin typeface="Arial" charset="0"/>
                <a:hlinkClick r:id="rId7" action="ppaction://hlinksldjump"/>
              </a:rPr>
              <a:t>同步电动机的稳态模型与调速方法</a:t>
            </a:r>
            <a:endParaRPr lang="zh-CN" altLang="en-US" sz="1800">
              <a:solidFill>
                <a:srgbClr val="0000CC"/>
              </a:solidFill>
              <a:latin typeface="Arial" charset="0"/>
            </a:endParaRPr>
          </a:p>
        </p:txBody>
      </p:sp>
      <p:sp>
        <p:nvSpPr>
          <p:cNvPr id="1742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8" action="ppaction://hlinksldjump"/>
              </a:rPr>
              <a:t>9.5 </a:t>
            </a:r>
            <a:r>
              <a:rPr lang="zh-CN" altLang="en-US" sz="2000">
                <a:solidFill>
                  <a:schemeClr val="tx1"/>
                </a:solidFill>
                <a:latin typeface="Arial" charset="0"/>
                <a:hlinkClick r:id="rId8" action="ppaction://hlinksldjump"/>
              </a:rPr>
              <a:t>同步电动机直接转矩控制系统</a:t>
            </a:r>
            <a:endParaRPr lang="zh-CN" altLang="en-US" sz="2000">
              <a:solidFill>
                <a:schemeClr val="tx1"/>
              </a:solidFill>
              <a:latin typeface="Arial" charset="0"/>
            </a:endParaRPr>
          </a:p>
        </p:txBody>
      </p:sp>
      <p:sp>
        <p:nvSpPr>
          <p:cNvPr id="1742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9.2 </a:t>
            </a:r>
            <a:r>
              <a:rPr lang="zh-CN" altLang="en-US" sz="1800">
                <a:solidFill>
                  <a:schemeClr val="tx1"/>
                </a:solidFill>
                <a:latin typeface="Arial" charset="0"/>
                <a:hlinkClick r:id="rId9" action="ppaction://hlinksldjump"/>
              </a:rPr>
              <a:t>他控变频同步电动机调速系统</a:t>
            </a:r>
            <a:endParaRPr lang="zh-CN" altLang="en-US" sz="1800">
              <a:solidFill>
                <a:schemeClr val="tx1"/>
              </a:solidFill>
              <a:latin typeface="Arial" charset="0"/>
            </a:endParaRPr>
          </a:p>
        </p:txBody>
      </p:sp>
      <p:sp>
        <p:nvSpPr>
          <p:cNvPr id="17428"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9.3 </a:t>
            </a:r>
            <a:r>
              <a:rPr lang="zh-CN" altLang="en-US" sz="1800">
                <a:solidFill>
                  <a:schemeClr val="tx1"/>
                </a:solidFill>
                <a:latin typeface="Arial" charset="0"/>
                <a:hlinkClick r:id="rId10" action="ppaction://hlinksldjump"/>
              </a:rPr>
              <a:t>自控变频同步电动机调速系统</a:t>
            </a:r>
            <a:endParaRPr lang="zh-CN" altLang="en-US" sz="1800">
              <a:solidFill>
                <a:schemeClr val="tx1"/>
              </a:solidFill>
              <a:latin typeface="Arial" charset="0"/>
            </a:endParaRPr>
          </a:p>
        </p:txBody>
      </p:sp>
      <p:sp>
        <p:nvSpPr>
          <p:cNvPr id="17429"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9.4 </a:t>
            </a:r>
            <a:r>
              <a:rPr lang="zh-CN" altLang="en-US" sz="1800">
                <a:solidFill>
                  <a:schemeClr val="tx1"/>
                </a:solidFill>
                <a:latin typeface="Arial" charset="0"/>
                <a:hlinkClick r:id="rId11"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747838" y="1028985"/>
            <a:ext cx="3802062" cy="336550"/>
          </a:xfrm>
        </p:spPr>
        <p:txBody>
          <a:bodyPr/>
          <a:lstStyle/>
          <a:p>
            <a:pPr eaLnBrk="1" hangingPunct="1">
              <a:buClr>
                <a:schemeClr val="folHlink"/>
              </a:buClr>
              <a:buSzPct val="80000"/>
              <a:buFont typeface="Wingdings" pitchFamily="2" charset="2"/>
              <a:buChar char="n"/>
              <a:defRPr/>
            </a:pPr>
            <a:r>
              <a:rPr lang="zh-CN" altLang="en-US" dirty="0" smtClean="0">
                <a:solidFill>
                  <a:srgbClr val="CC0000"/>
                </a:solidFill>
                <a:effectLst>
                  <a:outerShdw blurRad="38100" dist="38100" dir="2700000" algn="tl">
                    <a:srgbClr val="C0C0C0"/>
                  </a:outerShdw>
                </a:effectLst>
                <a:latin typeface="Times New Roman" pitchFamily="18" charset="0"/>
                <a:ea typeface="隶书" pitchFamily="49" charset="-122"/>
              </a:rPr>
              <a:t>  同步电机的特点与问题</a:t>
            </a:r>
          </a:p>
        </p:txBody>
      </p:sp>
      <p:sp>
        <p:nvSpPr>
          <p:cNvPr id="828419" name="Rectangle 3"/>
          <p:cNvSpPr>
            <a:spLocks noGrp="1" noChangeArrowheads="1"/>
          </p:cNvSpPr>
          <p:nvPr>
            <p:ph type="body" idx="1"/>
          </p:nvPr>
        </p:nvSpPr>
        <p:spPr>
          <a:xfrm>
            <a:off x="1725613" y="1543616"/>
            <a:ext cx="7418387" cy="1306513"/>
          </a:xfrm>
        </p:spPr>
        <p:txBody>
          <a:bodyPr/>
          <a:lstStyle/>
          <a:p>
            <a:pPr eaLnBrk="1" hangingPunct="1">
              <a:spcBef>
                <a:spcPts val="1200"/>
              </a:spcBef>
              <a:buClr>
                <a:schemeClr val="hlink"/>
              </a:buClr>
              <a:defRPr/>
            </a:pPr>
            <a:r>
              <a:rPr lang="zh-CN" altLang="en-US" dirty="0" smtClean="0">
                <a:solidFill>
                  <a:srgbClr val="0000CC"/>
                </a:solidFill>
                <a:effectLst>
                  <a:outerShdw blurRad="38100" dist="38100" dir="2700000" algn="tl">
                    <a:srgbClr val="C0C0C0"/>
                  </a:outerShdw>
                </a:effectLst>
                <a:ea typeface="宋体" pitchFamily="2" charset="-122"/>
              </a:rPr>
              <a:t>优点：</a:t>
            </a:r>
            <a:r>
              <a:rPr lang="zh-CN" altLang="en-US" dirty="0" smtClean="0">
                <a:latin typeface="Times New Roman" pitchFamily="18" charset="0"/>
                <a:ea typeface="宋体" pitchFamily="2" charset="-122"/>
              </a:rPr>
              <a:t>（</a:t>
            </a:r>
            <a:r>
              <a:rPr lang="en-US" altLang="zh-CN" dirty="0" smtClean="0">
                <a:latin typeface="Times New Roman" pitchFamily="18" charset="0"/>
                <a:ea typeface="宋体" pitchFamily="2" charset="-122"/>
              </a:rPr>
              <a:t>1</a:t>
            </a:r>
            <a:r>
              <a:rPr lang="zh-CN" altLang="en-US" dirty="0" smtClean="0">
                <a:latin typeface="Times New Roman" pitchFamily="18" charset="0"/>
                <a:ea typeface="宋体" pitchFamily="2" charset="-122"/>
              </a:rPr>
              <a:t>）转速与电压频率严格同步；（</a:t>
            </a:r>
            <a:r>
              <a:rPr lang="en-US" altLang="zh-CN" dirty="0" smtClean="0">
                <a:latin typeface="Times New Roman" pitchFamily="18" charset="0"/>
                <a:ea typeface="宋体" pitchFamily="2" charset="-122"/>
              </a:rPr>
              <a:t>2</a:t>
            </a:r>
            <a:r>
              <a:rPr lang="zh-CN" altLang="en-US" dirty="0" smtClean="0">
                <a:latin typeface="Times New Roman" pitchFamily="18" charset="0"/>
                <a:ea typeface="宋体" pitchFamily="2" charset="-122"/>
              </a:rPr>
              <a:t>）功率因数高到</a:t>
            </a:r>
            <a:r>
              <a:rPr lang="en-US" altLang="zh-CN" dirty="0" smtClean="0">
                <a:latin typeface="Times New Roman" pitchFamily="18" charset="0"/>
                <a:ea typeface="宋体" pitchFamily="2" charset="-122"/>
              </a:rPr>
              <a:t>1.0</a:t>
            </a:r>
            <a:r>
              <a:rPr lang="zh-CN" altLang="en-US" dirty="0" smtClean="0">
                <a:latin typeface="Times New Roman" pitchFamily="18" charset="0"/>
                <a:ea typeface="宋体" pitchFamily="2" charset="-122"/>
              </a:rPr>
              <a:t>，甚至超前；</a:t>
            </a:r>
          </a:p>
          <a:p>
            <a:pPr eaLnBrk="1" hangingPunct="1">
              <a:spcBef>
                <a:spcPts val="1200"/>
              </a:spcBef>
              <a:buClr>
                <a:schemeClr val="hlink"/>
              </a:buClr>
              <a:defRPr/>
            </a:pPr>
            <a:r>
              <a:rPr lang="zh-CN" altLang="en-US" dirty="0" smtClean="0">
                <a:solidFill>
                  <a:srgbClr val="0000CC"/>
                </a:solidFill>
                <a:effectLst>
                  <a:outerShdw blurRad="38100" dist="38100" dir="2700000" algn="tl">
                    <a:srgbClr val="C0C0C0"/>
                  </a:outerShdw>
                </a:effectLst>
                <a:ea typeface="宋体" pitchFamily="2" charset="-122"/>
              </a:rPr>
              <a:t>存在的问题：</a:t>
            </a:r>
            <a:r>
              <a:rPr lang="zh-CN" altLang="en-US" dirty="0" smtClean="0">
                <a:latin typeface="Times New Roman" pitchFamily="18" charset="0"/>
                <a:ea typeface="宋体" pitchFamily="2" charset="-122"/>
              </a:rPr>
              <a:t>（</a:t>
            </a:r>
            <a:r>
              <a:rPr lang="en-US" altLang="zh-CN" dirty="0" smtClean="0">
                <a:latin typeface="Times New Roman" pitchFamily="18" charset="0"/>
                <a:ea typeface="宋体" pitchFamily="2" charset="-122"/>
              </a:rPr>
              <a:t>1</a:t>
            </a:r>
            <a:r>
              <a:rPr lang="zh-CN" altLang="en-US" dirty="0" smtClean="0">
                <a:latin typeface="Times New Roman" pitchFamily="18" charset="0"/>
                <a:ea typeface="宋体" pitchFamily="2" charset="-122"/>
              </a:rPr>
              <a:t>）起动困难；（</a:t>
            </a:r>
            <a:r>
              <a:rPr lang="en-US" altLang="zh-CN" dirty="0" smtClean="0">
                <a:latin typeface="Times New Roman" pitchFamily="18" charset="0"/>
                <a:ea typeface="宋体" pitchFamily="2" charset="-122"/>
              </a:rPr>
              <a:t>2</a:t>
            </a:r>
            <a:r>
              <a:rPr lang="zh-CN" altLang="en-US" dirty="0" smtClean="0">
                <a:latin typeface="Times New Roman" pitchFamily="18" charset="0"/>
                <a:ea typeface="宋体" pitchFamily="2" charset="-122"/>
              </a:rPr>
              <a:t>）重载时有振荡，甚至存在失步危险；</a:t>
            </a:r>
          </a:p>
        </p:txBody>
      </p:sp>
      <p:sp>
        <p:nvSpPr>
          <p:cNvPr id="828421" name="Rectangle 5"/>
          <p:cNvSpPr>
            <a:spLocks noChangeArrowheads="1"/>
          </p:cNvSpPr>
          <p:nvPr/>
        </p:nvSpPr>
        <p:spPr bwMode="auto">
          <a:xfrm>
            <a:off x="1725613" y="3040474"/>
            <a:ext cx="3055937" cy="393700"/>
          </a:xfrm>
          <a:prstGeom prst="rect">
            <a:avLst/>
          </a:prstGeom>
          <a:noFill/>
          <a:ln w="9525">
            <a:noFill/>
            <a:miter lim="800000"/>
            <a:headEnd/>
            <a:tailEnd/>
          </a:ln>
          <a:effectLst/>
        </p:spPr>
        <p:txBody>
          <a:bodyPr lIns="0" tIns="0" bIns="0" anchor="ctr"/>
          <a:lstStyle/>
          <a:p>
            <a:pPr algn="l">
              <a:buClr>
                <a:schemeClr val="folHlink"/>
              </a:buClr>
              <a:buSzPct val="80000"/>
              <a:buFont typeface="Wingdings" pitchFamily="2" charset="2"/>
              <a:buChar char="n"/>
              <a:defRPr/>
            </a:pPr>
            <a:r>
              <a:rPr lang="zh-CN" altLang="en-US" sz="2400">
                <a:solidFill>
                  <a:srgbClr val="CC0000"/>
                </a:solidFill>
                <a:effectLst>
                  <a:outerShdw blurRad="38100" dist="38100" dir="2700000" algn="tl">
                    <a:srgbClr val="C0C0C0"/>
                  </a:outerShdw>
                </a:effectLst>
                <a:latin typeface="隶书" pitchFamily="49" charset="-122"/>
                <a:ea typeface="隶书" pitchFamily="49" charset="-122"/>
              </a:rPr>
              <a:t> 解决思路</a:t>
            </a:r>
          </a:p>
        </p:txBody>
      </p:sp>
      <p:sp>
        <p:nvSpPr>
          <p:cNvPr id="828422" name="Rectangle 6"/>
          <p:cNvSpPr>
            <a:spLocks noChangeArrowheads="1"/>
          </p:cNvSpPr>
          <p:nvPr/>
        </p:nvSpPr>
        <p:spPr bwMode="auto">
          <a:xfrm>
            <a:off x="1706563" y="3601721"/>
            <a:ext cx="7437437" cy="990600"/>
          </a:xfrm>
          <a:prstGeom prst="rect">
            <a:avLst/>
          </a:prstGeom>
          <a:noFill/>
          <a:ln w="9525">
            <a:noFill/>
            <a:miter lim="800000"/>
            <a:headEnd/>
            <a:tailEnd/>
          </a:ln>
          <a:effectLst/>
        </p:spPr>
        <p:txBody>
          <a:bodyPr lIns="0" tIns="0" rIns="90000" bIns="0"/>
          <a:lstStyle/>
          <a:p>
            <a:pPr algn="l">
              <a:lnSpc>
                <a:spcPct val="100000"/>
              </a:lnSpc>
              <a:spcBef>
                <a:spcPts val="1200"/>
              </a:spcBef>
              <a:buClr>
                <a:schemeClr val="tx2"/>
              </a:buClr>
              <a:buFont typeface="Wingdings" pitchFamily="2" charset="2"/>
              <a:buNone/>
              <a:defRPr/>
            </a:pPr>
            <a:r>
              <a:rPr lang="zh-CN" altLang="en-US" sz="2000" dirty="0">
                <a:solidFill>
                  <a:srgbClr val="0000CC"/>
                </a:solidFill>
                <a:effectLst>
                  <a:outerShdw blurRad="38100" dist="38100" dir="2700000" algn="tl">
                    <a:srgbClr val="C0C0C0"/>
                  </a:outerShdw>
                </a:effectLst>
                <a:latin typeface="Arial" pitchFamily="34" charset="0"/>
              </a:rPr>
              <a:t>问题的根源：</a:t>
            </a:r>
            <a:r>
              <a:rPr lang="zh-CN" altLang="en-US" sz="2000" dirty="0">
                <a:solidFill>
                  <a:schemeClr val="tx1"/>
                </a:solidFill>
                <a:latin typeface="Arial" pitchFamily="34" charset="0"/>
              </a:rPr>
              <a:t>供电电源频率固定不变。</a:t>
            </a:r>
          </a:p>
          <a:p>
            <a:pPr algn="l">
              <a:lnSpc>
                <a:spcPct val="100000"/>
              </a:lnSpc>
              <a:spcBef>
                <a:spcPts val="1200"/>
              </a:spcBef>
              <a:buClr>
                <a:srgbClr val="FF9933"/>
              </a:buClr>
              <a:buFont typeface="Wingdings" pitchFamily="2" charset="2"/>
              <a:buNone/>
              <a:defRPr/>
            </a:pPr>
            <a:r>
              <a:rPr lang="zh-CN" altLang="en-US" sz="2000" dirty="0">
                <a:solidFill>
                  <a:srgbClr val="0000CC"/>
                </a:solidFill>
                <a:effectLst>
                  <a:outerShdw blurRad="38100" dist="38100" dir="2700000" algn="tl">
                    <a:srgbClr val="C0C0C0"/>
                  </a:outerShdw>
                </a:effectLst>
                <a:latin typeface="Arial" pitchFamily="34" charset="0"/>
              </a:rPr>
              <a:t>解决办法：</a:t>
            </a:r>
            <a:r>
              <a:rPr lang="zh-CN" altLang="en-US" sz="2000" dirty="0">
                <a:solidFill>
                  <a:schemeClr val="tx1"/>
                </a:solidFill>
                <a:latin typeface="Arial" pitchFamily="34" charset="0"/>
              </a:rPr>
              <a:t>采用</a:t>
            </a:r>
            <a:r>
              <a:rPr lang="zh-CN" altLang="en-US" sz="2000" dirty="0">
                <a:solidFill>
                  <a:schemeClr val="tx1"/>
                </a:solidFill>
                <a:latin typeface="宋体" pitchFamily="2" charset="-122"/>
              </a:rPr>
              <a:t>电压</a:t>
            </a:r>
            <a:r>
              <a:rPr lang="en-US" altLang="zh-CN" sz="2000" dirty="0">
                <a:solidFill>
                  <a:schemeClr val="tx1"/>
                </a:solidFill>
                <a:latin typeface="宋体" pitchFamily="2" charset="-122"/>
              </a:rPr>
              <a:t>-</a:t>
            </a:r>
            <a:r>
              <a:rPr lang="zh-CN" altLang="en-US" sz="2000" dirty="0">
                <a:solidFill>
                  <a:schemeClr val="tx1"/>
                </a:solidFill>
                <a:latin typeface="宋体" pitchFamily="2" charset="-122"/>
              </a:rPr>
              <a:t>频率协调控制，可解决由固定频率电源供电而产生的问题。例如：</a:t>
            </a:r>
          </a:p>
          <a:p>
            <a:pPr algn="l">
              <a:lnSpc>
                <a:spcPct val="100000"/>
              </a:lnSpc>
              <a:buClr>
                <a:srgbClr val="FF9933"/>
              </a:buClr>
              <a:buFont typeface="Wingdings" pitchFamily="2" charset="2"/>
              <a:buNone/>
              <a:defRPr/>
            </a:pPr>
            <a:endParaRPr lang="zh-CN" altLang="en-US" sz="2000" dirty="0">
              <a:solidFill>
                <a:schemeClr val="tx1"/>
              </a:solidFill>
              <a:latin typeface="Arial" pitchFamily="34" charset="0"/>
            </a:endParaRPr>
          </a:p>
        </p:txBody>
      </p:sp>
      <p:sp>
        <p:nvSpPr>
          <p:cNvPr id="828423" name="Rectangle 7"/>
          <p:cNvSpPr>
            <a:spLocks noChangeArrowheads="1"/>
          </p:cNvSpPr>
          <p:nvPr/>
        </p:nvSpPr>
        <p:spPr bwMode="auto">
          <a:xfrm>
            <a:off x="2049463" y="4776894"/>
            <a:ext cx="7094537" cy="1244600"/>
          </a:xfrm>
          <a:prstGeom prst="rect">
            <a:avLst/>
          </a:prstGeom>
          <a:noFill/>
          <a:ln w="9525">
            <a:noFill/>
            <a:miter lim="800000"/>
            <a:headEnd/>
            <a:tailEnd/>
          </a:ln>
          <a:effectLst/>
        </p:spPr>
        <p:txBody>
          <a:bodyPr lIns="0" tIns="0" rIns="90000" bIns="0"/>
          <a:lstStyle/>
          <a:p>
            <a:pPr algn="l">
              <a:lnSpc>
                <a:spcPct val="100000"/>
              </a:lnSpc>
              <a:spcBef>
                <a:spcPts val="1200"/>
              </a:spcBef>
              <a:buClr>
                <a:srgbClr val="FF9933"/>
              </a:buClr>
              <a:buFont typeface="Wingdings" pitchFamily="2" charset="2"/>
              <a:buNone/>
              <a:defRPr/>
            </a:pPr>
            <a:r>
              <a:rPr lang="zh-CN" altLang="en-US" sz="2000" dirty="0">
                <a:solidFill>
                  <a:srgbClr val="660066"/>
                </a:solidFill>
                <a:effectLst>
                  <a:outerShdw blurRad="38100" dist="38100" dir="2700000" algn="tl">
                    <a:srgbClr val="C0C0C0"/>
                  </a:outerShdw>
                </a:effectLst>
                <a:latin typeface="宋体" pitchFamily="2" charset="-122"/>
              </a:rPr>
              <a:t>对于起动问题：</a:t>
            </a:r>
            <a:r>
              <a:rPr lang="zh-CN" altLang="en-US" sz="2000" dirty="0">
                <a:solidFill>
                  <a:schemeClr val="tx1"/>
                </a:solidFill>
                <a:latin typeface="宋体" pitchFamily="2" charset="-122"/>
              </a:rPr>
              <a:t>通过变频电源频率的平滑调节，使电机转速逐渐上升，实现软起动。</a:t>
            </a:r>
          </a:p>
          <a:p>
            <a:pPr algn="l">
              <a:lnSpc>
                <a:spcPct val="100000"/>
              </a:lnSpc>
              <a:spcBef>
                <a:spcPts val="1200"/>
              </a:spcBef>
              <a:buClr>
                <a:srgbClr val="FF9933"/>
              </a:buClr>
              <a:buFont typeface="Wingdings" pitchFamily="2" charset="2"/>
              <a:buNone/>
              <a:defRPr/>
            </a:pPr>
            <a:r>
              <a:rPr lang="zh-CN" altLang="en-US" sz="2000" dirty="0">
                <a:solidFill>
                  <a:srgbClr val="660066"/>
                </a:solidFill>
                <a:effectLst>
                  <a:outerShdw blurRad="38100" dist="38100" dir="2700000" algn="tl">
                    <a:srgbClr val="C0C0C0"/>
                  </a:outerShdw>
                </a:effectLst>
                <a:latin typeface="宋体" pitchFamily="2" charset="-122"/>
              </a:rPr>
              <a:t>对于</a:t>
            </a:r>
            <a:r>
              <a:rPr lang="zh-CN" altLang="en-US" sz="2000" dirty="0">
                <a:solidFill>
                  <a:srgbClr val="660066"/>
                </a:solidFill>
                <a:effectLst>
                  <a:outerShdw blurRad="38100" dist="38100" dir="2700000" algn="tl">
                    <a:srgbClr val="C0C0C0"/>
                  </a:outerShdw>
                </a:effectLst>
                <a:latin typeface="宋体" pitchFamily="2" charset="-122"/>
                <a:cs typeface="Times New Roman" pitchFamily="18" charset="0"/>
              </a:rPr>
              <a:t>振荡和失步问题</a:t>
            </a:r>
            <a:r>
              <a:rPr lang="zh-CN" altLang="en-US" sz="2000" dirty="0">
                <a:solidFill>
                  <a:srgbClr val="660066"/>
                </a:solidFill>
                <a:effectLst>
                  <a:outerShdw blurRad="38100" dist="38100" dir="2700000" algn="tl">
                    <a:srgbClr val="C0C0C0"/>
                  </a:outerShdw>
                </a:effectLst>
                <a:latin typeface="宋体" pitchFamily="2" charset="-122"/>
              </a:rPr>
              <a:t> ：</a:t>
            </a:r>
            <a:r>
              <a:rPr lang="zh-CN" altLang="en-US" sz="2000" dirty="0">
                <a:solidFill>
                  <a:schemeClr val="tx1"/>
                </a:solidFill>
                <a:latin typeface="宋体" pitchFamily="2" charset="-122"/>
              </a:rPr>
              <a:t>由于采用频率闭环控制，同步转速可以跟着频率改变，于是就不会振荡和失步了。 </a:t>
            </a:r>
          </a:p>
        </p:txBody>
      </p:sp>
      <p:sp>
        <p:nvSpPr>
          <p:cNvPr id="36873" name="Rectangle 15"/>
          <p:cNvSpPr>
            <a:spLocks noChangeArrowheads="1"/>
          </p:cNvSpPr>
          <p:nvPr/>
        </p:nvSpPr>
        <p:spPr bwMode="auto">
          <a:xfrm>
            <a:off x="1808163" y="204788"/>
            <a:ext cx="6734175" cy="727075"/>
          </a:xfrm>
          <a:prstGeom prst="rect">
            <a:avLst/>
          </a:prstGeom>
          <a:noFill/>
          <a:ln w="9525">
            <a:noFill/>
            <a:miter lim="800000"/>
            <a:headEnd/>
            <a:tailEnd/>
          </a:ln>
        </p:spPr>
        <p:txBody>
          <a:bodyPr lIns="0" tIns="0" bIns="0" anchor="ctr"/>
          <a:lstStyle/>
          <a:p>
            <a:pPr algn="l"/>
            <a:r>
              <a:rPr lang="zh-CN" altLang="en-US" sz="2800">
                <a:solidFill>
                  <a:schemeClr val="tx1"/>
                </a:solidFill>
                <a:latin typeface="Arial" charset="0"/>
              </a:rPr>
              <a:t>概述</a:t>
            </a:r>
          </a:p>
        </p:txBody>
      </p:sp>
      <p:sp>
        <p:nvSpPr>
          <p:cNvPr id="36874"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36875"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36876"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36877"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36878"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ChangeArrowheads="1"/>
          </p:cNvSpPr>
          <p:nvPr/>
        </p:nvSpPr>
        <p:spPr bwMode="auto">
          <a:xfrm>
            <a:off x="1689100" y="963613"/>
            <a:ext cx="7454900" cy="2144712"/>
          </a:xfrm>
          <a:prstGeom prst="rect">
            <a:avLst/>
          </a:prstGeom>
          <a:noFill/>
          <a:ln w="9525">
            <a:noFill/>
            <a:miter lim="800000"/>
            <a:headEnd/>
            <a:tailEnd/>
          </a:ln>
          <a:effectLst/>
        </p:spPr>
        <p:txBody>
          <a:bodyPr/>
          <a:lstStyle/>
          <a:p>
            <a:pPr algn="just">
              <a:lnSpc>
                <a:spcPct val="100000"/>
              </a:lnSpc>
              <a:buClr>
                <a:srgbClr val="FF9933"/>
              </a:buClr>
              <a:buFont typeface="Wingdings" pitchFamily="2" charset="2"/>
              <a:buNone/>
              <a:defRPr/>
            </a:pPr>
            <a:r>
              <a:rPr lang="zh-CN" altLang="en-US" sz="2000">
                <a:solidFill>
                  <a:schemeClr val="tx1"/>
                </a:solidFill>
                <a:latin typeface="Arial" pitchFamily="34" charset="0"/>
              </a:rPr>
              <a:t>同步电动机的电磁转矩 </a:t>
            </a: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endParaRPr lang="zh-CN" altLang="en-US" sz="2000">
              <a:solidFill>
                <a:schemeClr val="tx1"/>
              </a:solidFill>
              <a:latin typeface="Arial" pitchFamily="34" charset="0"/>
            </a:endParaRPr>
          </a:p>
          <a:p>
            <a:pPr algn="just">
              <a:lnSpc>
                <a:spcPct val="100000"/>
              </a:lnSpc>
              <a:buClr>
                <a:srgbClr val="FF9933"/>
              </a:buClr>
              <a:buFont typeface="Wingdings" pitchFamily="2" charset="2"/>
              <a:buNone/>
              <a:defRPr/>
            </a:pPr>
            <a:r>
              <a:rPr lang="zh-CN" altLang="en-US" sz="2000">
                <a:solidFill>
                  <a:srgbClr val="FF0000"/>
                </a:solidFill>
                <a:effectLst>
                  <a:outerShdw blurRad="38100" dist="38100" dir="2700000" algn="tl">
                    <a:srgbClr val="C0C0C0"/>
                  </a:outerShdw>
                </a:effectLst>
                <a:latin typeface="Arial" pitchFamily="34" charset="0"/>
              </a:rPr>
              <a:t>按气隙磁链定向后，同步电动机的转矩公式与直流电动机转矩表达式相同。</a:t>
            </a:r>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15"/>
          <p:cNvGraphicFramePr>
            <a:graphicFrameLocks noChangeAspect="1"/>
          </p:cNvGraphicFramePr>
          <p:nvPr/>
        </p:nvGraphicFramePr>
        <p:xfrm>
          <a:off x="1855788" y="1625600"/>
          <a:ext cx="4032250" cy="596900"/>
        </p:xfrm>
        <a:graphic>
          <a:graphicData uri="http://schemas.openxmlformats.org/presentationml/2006/ole">
            <p:oleObj spid="_x0000_s18434" name="Equation" r:id="rId3" imgW="1612900" imgH="241300" progId="">
              <p:embed/>
            </p:oleObj>
          </a:graphicData>
        </a:graphic>
      </p:graphicFrame>
      <p:sp>
        <p:nvSpPr>
          <p:cNvPr id="18439" name="Rectangle 17"/>
          <p:cNvSpPr>
            <a:spLocks noGrp="1" noChangeArrowheads="1"/>
          </p:cNvSpPr>
          <p:nvPr>
            <p:ph type="title"/>
          </p:nvPr>
        </p:nvSpPr>
        <p:spPr>
          <a:xfrm>
            <a:off x="1674813" y="195263"/>
            <a:ext cx="7191375" cy="765175"/>
          </a:xfrm>
          <a:noFill/>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18440" name="Rectangle 18"/>
          <p:cNvSpPr>
            <a:spLocks noChangeArrowheads="1"/>
          </p:cNvSpPr>
          <p:nvPr/>
        </p:nvSpPr>
        <p:spPr bwMode="auto">
          <a:xfrm>
            <a:off x="1611313" y="3448050"/>
            <a:ext cx="7507287" cy="2303463"/>
          </a:xfrm>
          <a:prstGeom prst="rect">
            <a:avLst/>
          </a:prstGeom>
          <a:noFill/>
          <a:ln w="9525">
            <a:noFill/>
            <a:miter lim="800000"/>
            <a:headEnd/>
            <a:tailEnd/>
          </a:ln>
        </p:spPr>
        <p:txBody>
          <a:bodyPr/>
          <a:lstStyle/>
          <a:p>
            <a:pPr algn="just">
              <a:lnSpc>
                <a:spcPct val="100000"/>
              </a:lnSpc>
              <a:buClr>
                <a:srgbClr val="FF9933"/>
              </a:buClr>
              <a:buFont typeface="Wingdings" pitchFamily="2" charset="2"/>
              <a:buNone/>
              <a:defRPr/>
            </a:pPr>
            <a:r>
              <a:rPr lang="zh-CN" altLang="en-US" sz="2000" dirty="0">
                <a:solidFill>
                  <a:srgbClr val="C00000"/>
                </a:solidFill>
                <a:effectLst>
                  <a:outerShdw blurRad="38100" dist="38100" dir="2700000" algn="tl">
                    <a:srgbClr val="000000">
                      <a:alpha val="43137"/>
                    </a:srgbClr>
                  </a:outerShdw>
                </a:effectLst>
                <a:latin typeface="Arial" charset="0"/>
              </a:rPr>
              <a:t>只要保证气隙磁链恒定，控制定子电流的转矩分量就可以方便灵活地控制同步电动机的电磁转矩。</a:t>
            </a:r>
          </a:p>
          <a:p>
            <a:pPr algn="just">
              <a:lnSpc>
                <a:spcPct val="100000"/>
              </a:lnSpc>
              <a:buClr>
                <a:srgbClr val="FF9933"/>
              </a:buClr>
              <a:buFont typeface="Wingdings" pitchFamily="2" charset="2"/>
              <a:buNone/>
              <a:defRPr/>
            </a:pPr>
            <a:endParaRPr lang="zh-CN" altLang="en-US" sz="2000" dirty="0">
              <a:solidFill>
                <a:schemeClr val="tx1"/>
              </a:solidFill>
              <a:latin typeface="Arial" charset="0"/>
            </a:endParaRPr>
          </a:p>
          <a:p>
            <a:pPr algn="just">
              <a:lnSpc>
                <a:spcPct val="100000"/>
              </a:lnSpc>
              <a:buClr>
                <a:srgbClr val="FF9933"/>
              </a:buClr>
              <a:buFont typeface="Wingdings" pitchFamily="2" charset="2"/>
              <a:buNone/>
              <a:defRPr/>
            </a:pPr>
            <a:r>
              <a:rPr lang="zh-CN" altLang="en-US" sz="2000" dirty="0">
                <a:solidFill>
                  <a:schemeClr val="tx1"/>
                </a:solidFill>
                <a:latin typeface="Arial" charset="0"/>
              </a:rPr>
              <a:t>当定子电压与电流都为三相对称正弦时，电压相量与电流相量的相位差等于合成矢量的夹角，可得可控励磁同步电动机空间矢量和时间相量图。</a:t>
            </a:r>
          </a:p>
          <a:p>
            <a:pPr algn="just">
              <a:lnSpc>
                <a:spcPct val="100000"/>
              </a:lnSpc>
              <a:buClr>
                <a:srgbClr val="FF9933"/>
              </a:buClr>
              <a:buFont typeface="Wingdings" pitchFamily="2" charset="2"/>
              <a:buNone/>
              <a:defRPr/>
            </a:pPr>
            <a:endParaRPr lang="zh-CN" altLang="en-US" sz="2000" dirty="0">
              <a:solidFill>
                <a:schemeClr val="tx1"/>
              </a:solidFill>
              <a:latin typeface="Arial" charset="0"/>
            </a:endParaRPr>
          </a:p>
        </p:txBody>
      </p:sp>
      <p:sp>
        <p:nvSpPr>
          <p:cNvPr id="1844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4" action="ppaction://hlinksldjump"/>
              </a:rPr>
              <a:t>9.1 </a:t>
            </a:r>
            <a:r>
              <a:rPr lang="zh-CN" altLang="en-US" sz="1800">
                <a:solidFill>
                  <a:srgbClr val="0000CC"/>
                </a:solidFill>
                <a:latin typeface="Arial" charset="0"/>
                <a:hlinkClick r:id="rId4" action="ppaction://hlinksldjump"/>
              </a:rPr>
              <a:t>同步电动机的稳态模型与调速方法</a:t>
            </a:r>
            <a:endParaRPr lang="zh-CN" altLang="en-US" sz="1800">
              <a:solidFill>
                <a:srgbClr val="0000CC"/>
              </a:solidFill>
              <a:latin typeface="Arial" charset="0"/>
            </a:endParaRPr>
          </a:p>
        </p:txBody>
      </p:sp>
      <p:sp>
        <p:nvSpPr>
          <p:cNvPr id="1844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5" action="ppaction://hlinksldjump"/>
              </a:rPr>
              <a:t>9.5 </a:t>
            </a:r>
            <a:r>
              <a:rPr lang="zh-CN" altLang="en-US" sz="2000">
                <a:solidFill>
                  <a:schemeClr val="tx1"/>
                </a:solidFill>
                <a:latin typeface="Arial" charset="0"/>
                <a:hlinkClick r:id="rId5" action="ppaction://hlinksldjump"/>
              </a:rPr>
              <a:t>同步电动机直接转矩控制系统</a:t>
            </a:r>
            <a:endParaRPr lang="zh-CN" altLang="en-US" sz="2000">
              <a:solidFill>
                <a:schemeClr val="tx1"/>
              </a:solidFill>
              <a:latin typeface="Arial" charset="0"/>
            </a:endParaRPr>
          </a:p>
        </p:txBody>
      </p:sp>
      <p:sp>
        <p:nvSpPr>
          <p:cNvPr id="1844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9.2 </a:t>
            </a:r>
            <a:r>
              <a:rPr lang="zh-CN" altLang="en-US" sz="1800">
                <a:solidFill>
                  <a:schemeClr val="tx1"/>
                </a:solidFill>
                <a:latin typeface="Arial" charset="0"/>
                <a:hlinkClick r:id="rId6" action="ppaction://hlinksldjump"/>
              </a:rPr>
              <a:t>他控变频同步电动机调速系统</a:t>
            </a:r>
            <a:endParaRPr lang="zh-CN" altLang="en-US" sz="1800">
              <a:solidFill>
                <a:schemeClr val="tx1"/>
              </a:solidFill>
              <a:latin typeface="Arial" charset="0"/>
            </a:endParaRPr>
          </a:p>
        </p:txBody>
      </p:sp>
      <p:sp>
        <p:nvSpPr>
          <p:cNvPr id="1844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9.3 </a:t>
            </a:r>
            <a:r>
              <a:rPr lang="zh-CN" altLang="en-US" sz="1800">
                <a:solidFill>
                  <a:schemeClr val="tx1"/>
                </a:solidFill>
                <a:latin typeface="Arial" charset="0"/>
                <a:hlinkClick r:id="rId7" action="ppaction://hlinksldjump"/>
              </a:rPr>
              <a:t>自控变频同步电动机调速系统</a:t>
            </a:r>
            <a:endParaRPr lang="zh-CN" altLang="en-US" sz="1800">
              <a:solidFill>
                <a:schemeClr val="tx1"/>
              </a:solidFill>
              <a:latin typeface="Arial" charset="0"/>
            </a:endParaRPr>
          </a:p>
        </p:txBody>
      </p:sp>
      <p:sp>
        <p:nvSpPr>
          <p:cNvPr id="18445"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9.4 </a:t>
            </a:r>
            <a:r>
              <a:rPr lang="zh-CN" altLang="en-US" sz="1800">
                <a:solidFill>
                  <a:schemeClr val="tx1"/>
                </a:solidFill>
                <a:latin typeface="Arial" charset="0"/>
                <a:hlinkClick r:id="rId8"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687513" y="220663"/>
            <a:ext cx="7256462" cy="779462"/>
          </a:xfrm>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65539" name="Rectangle 3"/>
          <p:cNvSpPr>
            <a:spLocks noChangeArrowheads="1"/>
          </p:cNvSpPr>
          <p:nvPr/>
        </p:nvSpPr>
        <p:spPr bwMode="auto">
          <a:xfrm>
            <a:off x="2595563" y="6000750"/>
            <a:ext cx="5930900" cy="407988"/>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9-21 </a:t>
            </a:r>
            <a:r>
              <a:rPr lang="zh-CN" altLang="en-US" sz="1600">
                <a:solidFill>
                  <a:schemeClr val="tx1"/>
                </a:solidFill>
                <a:latin typeface="Arial" charset="0"/>
              </a:rPr>
              <a:t>可控励磁同步电动机空间矢量图和时间相量</a:t>
            </a:r>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554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5542" name="Rectangle 6"/>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65543" name="Rectangle 7"/>
          <p:cNvSpPr>
            <a:spLocks noChangeArrowheads="1"/>
          </p:cNvSpPr>
          <p:nvPr/>
        </p:nvSpPr>
        <p:spPr bwMode="auto">
          <a:xfrm>
            <a:off x="0" y="2995613"/>
            <a:ext cx="9144000" cy="0"/>
          </a:xfrm>
          <a:prstGeom prst="rect">
            <a:avLst/>
          </a:prstGeom>
          <a:noFill/>
          <a:ln w="9525">
            <a:noFill/>
            <a:miter lim="800000"/>
            <a:headEnd/>
            <a:tailEnd/>
          </a:ln>
        </p:spPr>
        <p:txBody>
          <a:bodyPr wrap="none" anchor="ctr">
            <a:spAutoFit/>
          </a:bodyPr>
          <a:lstStyle/>
          <a:p>
            <a:endParaRPr lang="zh-CN" altLang="en-US"/>
          </a:p>
        </p:txBody>
      </p:sp>
      <p:sp>
        <p:nvSpPr>
          <p:cNvPr id="6554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5545"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5546" name="Rectangle 1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65547" name="Rectangle 11"/>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65548" name="Rectangle 1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65549" name="Rectangle 13"/>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sp>
        <p:nvSpPr>
          <p:cNvPr id="65550" name="Rectangle 1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pic>
        <p:nvPicPr>
          <p:cNvPr id="65551" name="Picture 15" descr="0821"/>
          <p:cNvPicPr>
            <a:picLocks noChangeAspect="1" noChangeArrowheads="1"/>
          </p:cNvPicPr>
          <p:nvPr/>
        </p:nvPicPr>
        <p:blipFill>
          <a:blip r:embed="rId2" cstate="print"/>
          <a:srcRect/>
          <a:stretch>
            <a:fillRect/>
          </a:stretch>
        </p:blipFill>
        <p:spPr bwMode="auto">
          <a:xfrm>
            <a:off x="1812925" y="2349500"/>
            <a:ext cx="6983413" cy="3070225"/>
          </a:xfrm>
          <a:prstGeom prst="rect">
            <a:avLst/>
          </a:prstGeom>
          <a:noFill/>
          <a:ln w="9525">
            <a:noFill/>
            <a:miter lim="800000"/>
            <a:headEnd/>
            <a:tailEnd/>
          </a:ln>
        </p:spPr>
      </p:pic>
      <p:sp>
        <p:nvSpPr>
          <p:cNvPr id="65552"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5553"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5554"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5555"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5556"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a:xfrm>
            <a:off x="1647825" y="314325"/>
            <a:ext cx="7321550" cy="581025"/>
          </a:xfrm>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19463" name="Rectangle 3"/>
          <p:cNvSpPr>
            <a:spLocks noChangeArrowheads="1"/>
          </p:cNvSpPr>
          <p:nvPr/>
        </p:nvSpPr>
        <p:spPr bwMode="auto">
          <a:xfrm>
            <a:off x="1712913" y="963613"/>
            <a:ext cx="7431087" cy="35560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要保证气隙磁链恒定，只要使</a:t>
            </a:r>
          </a:p>
          <a:p>
            <a:pPr algn="just">
              <a:lnSpc>
                <a:spcPct val="100000"/>
              </a:lnSpc>
              <a:buClr>
                <a:srgbClr val="FF9933"/>
              </a:buClr>
              <a:buFont typeface="Wingdings" pitchFamily="2" charset="2"/>
              <a:buNone/>
            </a:pPr>
            <a:r>
              <a:rPr lang="zh-CN" altLang="en-US" sz="2000">
                <a:solidFill>
                  <a:schemeClr val="tx1"/>
                </a:solidFill>
                <a:latin typeface="Arial" charset="0"/>
              </a:rPr>
              <a:t>恒定即可。</a:t>
            </a:r>
          </a:p>
          <a:p>
            <a:pPr algn="just">
              <a:lnSpc>
                <a:spcPct val="100000"/>
              </a:lnSpc>
              <a:buClr>
                <a:srgbClr val="FF9933"/>
              </a:buClr>
              <a:buFont typeface="Wingdings" pitchFamily="2" charset="2"/>
              <a:buNone/>
            </a:pPr>
            <a:r>
              <a:rPr lang="zh-CN" altLang="en-US" sz="2000">
                <a:solidFill>
                  <a:schemeClr val="tx1"/>
                </a:solidFill>
                <a:latin typeface="Arial" charset="0"/>
              </a:rPr>
              <a:t>定子电流的励磁分量可以从同步电动机期望的功率因数值求出。一般说来，希望功率因数</a:t>
            </a:r>
          </a:p>
          <a:p>
            <a:pPr algn="just">
              <a:lnSpc>
                <a:spcPct val="100000"/>
              </a:lnSpc>
              <a:buClr>
                <a:srgbClr val="FF9933"/>
              </a:buClr>
              <a:buFont typeface="Wingdings" pitchFamily="2" charset="2"/>
              <a:buNone/>
            </a:pPr>
            <a:endParaRPr lang="zh-CN" altLang="en-US" sz="2000">
              <a:solidFill>
                <a:schemeClr val="tx1"/>
              </a:solidFill>
              <a:latin typeface="Arial" charset="0"/>
            </a:endParaRPr>
          </a:p>
        </p:txBody>
      </p:sp>
      <p:sp>
        <p:nvSpPr>
          <p:cNvPr id="194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10"/>
          <p:cNvGraphicFramePr>
            <a:graphicFrameLocks noChangeAspect="1"/>
          </p:cNvGraphicFramePr>
          <p:nvPr/>
        </p:nvGraphicFramePr>
        <p:xfrm>
          <a:off x="5226050" y="890588"/>
          <a:ext cx="2279650" cy="600075"/>
        </p:xfrm>
        <a:graphic>
          <a:graphicData uri="http://schemas.openxmlformats.org/presentationml/2006/ole">
            <p:oleObj spid="_x0000_s19458" name="Equation" r:id="rId3" imgW="736560" imgH="241200" progId="">
              <p:embed/>
            </p:oleObj>
          </a:graphicData>
        </a:graphic>
      </p:graphicFrame>
      <p:graphicFrame>
        <p:nvGraphicFramePr>
          <p:cNvPr id="19459" name="Object 11"/>
          <p:cNvGraphicFramePr>
            <a:graphicFrameLocks noChangeAspect="1"/>
          </p:cNvGraphicFramePr>
          <p:nvPr/>
        </p:nvGraphicFramePr>
        <p:xfrm>
          <a:off x="2695575" y="2066925"/>
          <a:ext cx="2519363" cy="965200"/>
        </p:xfrm>
        <a:graphic>
          <a:graphicData uri="http://schemas.openxmlformats.org/presentationml/2006/ole">
            <p:oleObj spid="_x0000_s19459" name="Equation" r:id="rId4" imgW="1016000" imgH="393700" progId="">
              <p:embed/>
            </p:oleObj>
          </a:graphicData>
        </a:graphic>
      </p:graphicFrame>
      <p:graphicFrame>
        <p:nvGraphicFramePr>
          <p:cNvPr id="19460" name="Object 12"/>
          <p:cNvGraphicFramePr>
            <a:graphicFrameLocks noChangeAspect="1"/>
          </p:cNvGraphicFramePr>
          <p:nvPr/>
        </p:nvGraphicFramePr>
        <p:xfrm>
          <a:off x="6284913" y="2238375"/>
          <a:ext cx="1223962" cy="652463"/>
        </p:xfrm>
        <a:graphic>
          <a:graphicData uri="http://schemas.openxmlformats.org/presentationml/2006/ole">
            <p:oleObj spid="_x0000_s19460" name="Equation" r:id="rId5" imgW="431613" imgH="228501" progId="">
              <p:embed/>
            </p:oleObj>
          </a:graphicData>
        </a:graphic>
      </p:graphicFrame>
      <p:sp>
        <p:nvSpPr>
          <p:cNvPr id="19467" name="Rectangle 13"/>
          <p:cNvSpPr>
            <a:spLocks noChangeArrowheads="1"/>
          </p:cNvSpPr>
          <p:nvPr/>
        </p:nvSpPr>
        <p:spPr bwMode="auto">
          <a:xfrm>
            <a:off x="1687513" y="2906713"/>
            <a:ext cx="3068637" cy="500062"/>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按气隙磁链定向 </a:t>
            </a:r>
          </a:p>
        </p:txBody>
      </p:sp>
      <p:graphicFrame>
        <p:nvGraphicFramePr>
          <p:cNvPr id="19461" name="Object 14"/>
          <p:cNvGraphicFramePr>
            <a:graphicFrameLocks noChangeAspect="1"/>
          </p:cNvGraphicFramePr>
          <p:nvPr/>
        </p:nvGraphicFramePr>
        <p:xfrm>
          <a:off x="2673350" y="3449638"/>
          <a:ext cx="3600450" cy="3408362"/>
        </p:xfrm>
        <a:graphic>
          <a:graphicData uri="http://schemas.openxmlformats.org/presentationml/2006/ole">
            <p:oleObj spid="_x0000_s19461" name="Equation" r:id="rId6" imgW="1612900" imgH="1524000" progId="">
              <p:embed/>
            </p:oleObj>
          </a:graphicData>
        </a:graphic>
      </p:graphicFrame>
      <p:sp>
        <p:nvSpPr>
          <p:cNvPr id="1946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7" action="ppaction://hlinksldjump"/>
              </a:rPr>
              <a:t>9.1 </a:t>
            </a:r>
            <a:r>
              <a:rPr lang="zh-CN" altLang="en-US" sz="1800">
                <a:solidFill>
                  <a:srgbClr val="0000CC"/>
                </a:solidFill>
                <a:latin typeface="Arial" charset="0"/>
                <a:hlinkClick r:id="rId7" action="ppaction://hlinksldjump"/>
              </a:rPr>
              <a:t>同步电动机的稳态模型与调速方法</a:t>
            </a:r>
            <a:endParaRPr lang="zh-CN" altLang="en-US" sz="1800">
              <a:solidFill>
                <a:srgbClr val="0000CC"/>
              </a:solidFill>
              <a:latin typeface="Arial" charset="0"/>
            </a:endParaRPr>
          </a:p>
        </p:txBody>
      </p:sp>
      <p:sp>
        <p:nvSpPr>
          <p:cNvPr id="1946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8" action="ppaction://hlinksldjump"/>
              </a:rPr>
              <a:t>9.5 </a:t>
            </a:r>
            <a:r>
              <a:rPr lang="zh-CN" altLang="en-US" sz="2000">
                <a:solidFill>
                  <a:schemeClr val="tx1"/>
                </a:solidFill>
                <a:latin typeface="Arial" charset="0"/>
                <a:hlinkClick r:id="rId8" action="ppaction://hlinksldjump"/>
              </a:rPr>
              <a:t>同步电动机直接转矩控制系统</a:t>
            </a:r>
            <a:endParaRPr lang="zh-CN" altLang="en-US" sz="2000">
              <a:solidFill>
                <a:schemeClr val="tx1"/>
              </a:solidFill>
              <a:latin typeface="Arial" charset="0"/>
            </a:endParaRPr>
          </a:p>
        </p:txBody>
      </p:sp>
      <p:sp>
        <p:nvSpPr>
          <p:cNvPr id="19470"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9.2 </a:t>
            </a:r>
            <a:r>
              <a:rPr lang="zh-CN" altLang="en-US" sz="1800">
                <a:solidFill>
                  <a:schemeClr val="tx1"/>
                </a:solidFill>
                <a:latin typeface="Arial" charset="0"/>
                <a:hlinkClick r:id="rId9" action="ppaction://hlinksldjump"/>
              </a:rPr>
              <a:t>他控变频同步电动机调速系统</a:t>
            </a:r>
            <a:endParaRPr lang="zh-CN" altLang="en-US" sz="1800">
              <a:solidFill>
                <a:schemeClr val="tx1"/>
              </a:solidFill>
              <a:latin typeface="Arial" charset="0"/>
            </a:endParaRPr>
          </a:p>
        </p:txBody>
      </p:sp>
      <p:sp>
        <p:nvSpPr>
          <p:cNvPr id="19471"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9.3 </a:t>
            </a:r>
            <a:r>
              <a:rPr lang="zh-CN" altLang="en-US" sz="1800">
                <a:solidFill>
                  <a:schemeClr val="tx1"/>
                </a:solidFill>
                <a:latin typeface="Arial" charset="0"/>
                <a:hlinkClick r:id="rId10" action="ppaction://hlinksldjump"/>
              </a:rPr>
              <a:t>自控变频同步电动机调速系统</a:t>
            </a:r>
            <a:endParaRPr lang="zh-CN" altLang="en-US" sz="1800">
              <a:solidFill>
                <a:schemeClr val="tx1"/>
              </a:solidFill>
              <a:latin typeface="Arial" charset="0"/>
            </a:endParaRPr>
          </a:p>
        </p:txBody>
      </p:sp>
      <p:sp>
        <p:nvSpPr>
          <p:cNvPr id="19472"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9.4 </a:t>
            </a:r>
            <a:r>
              <a:rPr lang="zh-CN" altLang="en-US" sz="1800">
                <a:solidFill>
                  <a:schemeClr val="tx1"/>
                </a:solidFill>
                <a:latin typeface="Arial" charset="0"/>
                <a:hlinkClick r:id="rId11"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p:cNvSpPr>
            <a:spLocks noGrp="1" noChangeArrowheads="1"/>
          </p:cNvSpPr>
          <p:nvPr>
            <p:ph type="title"/>
          </p:nvPr>
        </p:nvSpPr>
        <p:spPr>
          <a:xfrm>
            <a:off x="1660525" y="285750"/>
            <a:ext cx="7216775" cy="504825"/>
          </a:xfrm>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20488" name="Rectangle 3"/>
          <p:cNvSpPr>
            <a:spLocks noChangeArrowheads="1"/>
          </p:cNvSpPr>
          <p:nvPr/>
        </p:nvSpPr>
        <p:spPr bwMode="auto">
          <a:xfrm>
            <a:off x="1700213" y="938213"/>
            <a:ext cx="7443787" cy="134778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以</a:t>
            </a:r>
            <a:r>
              <a:rPr lang="en-US" altLang="zh-CN" sz="2000">
                <a:solidFill>
                  <a:schemeClr val="tx1"/>
                </a:solidFill>
                <a:latin typeface="Arial" charset="0"/>
              </a:rPr>
              <a:t>A</a:t>
            </a:r>
            <a:r>
              <a:rPr lang="zh-CN" altLang="en-US" sz="2000">
                <a:solidFill>
                  <a:schemeClr val="tx1"/>
                </a:solidFill>
                <a:latin typeface="Arial" charset="0"/>
              </a:rPr>
              <a:t>轴为参考坐标轴，则</a:t>
            </a:r>
            <a:r>
              <a:rPr lang="en-US" altLang="zh-CN" sz="2000">
                <a:solidFill>
                  <a:schemeClr val="tx1"/>
                </a:solidFill>
                <a:latin typeface="Arial" charset="0"/>
              </a:rPr>
              <a:t>d</a:t>
            </a:r>
            <a:r>
              <a:rPr lang="zh-CN" altLang="en-US" sz="2000">
                <a:solidFill>
                  <a:schemeClr val="tx1"/>
                </a:solidFill>
                <a:latin typeface="Arial" charset="0"/>
              </a:rPr>
              <a:t>轴的位置角为</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可以通过电机轴上的位置传感器</a:t>
            </a:r>
            <a:r>
              <a:rPr lang="en-US" altLang="zh-CN" sz="2000">
                <a:solidFill>
                  <a:schemeClr val="tx1"/>
                </a:solidFill>
                <a:latin typeface="Arial" charset="0"/>
              </a:rPr>
              <a:t>BQ</a:t>
            </a:r>
            <a:r>
              <a:rPr lang="zh-CN" altLang="en-US" sz="2000">
                <a:solidFill>
                  <a:schemeClr val="tx1"/>
                </a:solidFill>
                <a:latin typeface="Arial" charset="0"/>
              </a:rPr>
              <a:t>测得或通过转速积分得到。</a:t>
            </a:r>
          </a:p>
          <a:p>
            <a:pPr algn="just">
              <a:lnSpc>
                <a:spcPct val="100000"/>
              </a:lnSpc>
              <a:buClr>
                <a:srgbClr val="FF9933"/>
              </a:buClr>
              <a:buFont typeface="Wingdings" pitchFamily="2" charset="2"/>
              <a:buNone/>
            </a:pPr>
            <a:r>
              <a:rPr lang="zh-CN" altLang="en-US" sz="2000">
                <a:solidFill>
                  <a:schemeClr val="tx1"/>
                </a:solidFill>
                <a:latin typeface="Arial" charset="0"/>
              </a:rPr>
              <a:t>定子电流空间矢量与</a:t>
            </a:r>
            <a:r>
              <a:rPr lang="en-US" altLang="zh-CN" sz="2000">
                <a:solidFill>
                  <a:schemeClr val="tx1"/>
                </a:solidFill>
                <a:latin typeface="Arial" charset="0"/>
              </a:rPr>
              <a:t>A</a:t>
            </a:r>
            <a:r>
              <a:rPr lang="zh-CN" altLang="en-US" sz="2000">
                <a:solidFill>
                  <a:schemeClr val="tx1"/>
                </a:solidFill>
                <a:latin typeface="Arial" charset="0"/>
              </a:rPr>
              <a:t>轴的夹角 </a:t>
            </a:r>
          </a:p>
        </p:txBody>
      </p:sp>
      <p:sp>
        <p:nvSpPr>
          <p:cNvPr id="2048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9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91" name="Rectangle 6"/>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2049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493"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0494"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0495"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0496"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20497"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20498" name="Rectangle 13"/>
          <p:cNvSpPr>
            <a:spLocks noChangeArrowheads="1"/>
          </p:cNvSpPr>
          <p:nvPr/>
        </p:nvSpPr>
        <p:spPr bwMode="auto">
          <a:xfrm>
            <a:off x="0" y="2667000"/>
            <a:ext cx="9144000" cy="0"/>
          </a:xfrm>
          <a:prstGeom prst="rect">
            <a:avLst/>
          </a:prstGeom>
          <a:noFill/>
          <a:ln w="9525">
            <a:noFill/>
            <a:miter lim="800000"/>
            <a:headEnd/>
            <a:tailEnd/>
          </a:ln>
        </p:spPr>
        <p:txBody>
          <a:bodyPr wrap="none" anchor="ctr">
            <a:spAutoFit/>
          </a:bodyPr>
          <a:lstStyle/>
          <a:p>
            <a:endParaRPr lang="zh-CN" altLang="en-US"/>
          </a:p>
        </p:txBody>
      </p:sp>
      <p:sp>
        <p:nvSpPr>
          <p:cNvPr id="20499" name="Rectangle 14"/>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15"/>
          <p:cNvGraphicFramePr>
            <a:graphicFrameLocks noChangeAspect="1"/>
          </p:cNvGraphicFramePr>
          <p:nvPr/>
        </p:nvGraphicFramePr>
        <p:xfrm>
          <a:off x="6303963" y="990600"/>
          <a:ext cx="1662112" cy="563563"/>
        </p:xfrm>
        <a:graphic>
          <a:graphicData uri="http://schemas.openxmlformats.org/presentationml/2006/ole">
            <p:oleObj spid="_x0000_s20482" name="Equation" r:id="rId3" imgW="647700" imgH="279400" progId="">
              <p:embed/>
            </p:oleObj>
          </a:graphicData>
        </a:graphic>
      </p:graphicFrame>
      <p:sp>
        <p:nvSpPr>
          <p:cNvPr id="20500"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3" name="Object 17"/>
          <p:cNvGraphicFramePr>
            <a:graphicFrameLocks noChangeAspect="1"/>
          </p:cNvGraphicFramePr>
          <p:nvPr/>
        </p:nvGraphicFramePr>
        <p:xfrm>
          <a:off x="5348288" y="1865313"/>
          <a:ext cx="2438400" cy="538162"/>
        </p:xfrm>
        <a:graphic>
          <a:graphicData uri="http://schemas.openxmlformats.org/presentationml/2006/ole">
            <p:oleObj spid="_x0000_s20483" name="Equation" r:id="rId4" imgW="952087" imgH="241195" progId="">
              <p:embed/>
            </p:oleObj>
          </a:graphicData>
        </a:graphic>
      </p:graphicFrame>
      <p:sp>
        <p:nvSpPr>
          <p:cNvPr id="20501" name="Rectangle 18"/>
          <p:cNvSpPr>
            <a:spLocks noChangeArrowheads="1"/>
          </p:cNvSpPr>
          <p:nvPr/>
        </p:nvSpPr>
        <p:spPr bwMode="auto">
          <a:xfrm>
            <a:off x="1673225" y="2408238"/>
            <a:ext cx="7470775" cy="21463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定子电流空间矢量与</a:t>
            </a:r>
            <a:r>
              <a:rPr lang="en-US" altLang="zh-CN" sz="2000">
                <a:solidFill>
                  <a:schemeClr val="tx1"/>
                </a:solidFill>
                <a:latin typeface="Arial" charset="0"/>
              </a:rPr>
              <a:t>A</a:t>
            </a:r>
            <a:r>
              <a:rPr lang="zh-CN" altLang="en-US" sz="2000">
                <a:solidFill>
                  <a:schemeClr val="tx1"/>
                </a:solidFill>
                <a:latin typeface="Arial" charset="0"/>
              </a:rPr>
              <a:t>轴夹角的期望值</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若使功率因数等于</a:t>
            </a:r>
            <a:r>
              <a:rPr lang="en-US" altLang="zh-CN" sz="2000">
                <a:solidFill>
                  <a:schemeClr val="tx1"/>
                </a:solidFill>
                <a:latin typeface="Arial" charset="0"/>
              </a:rPr>
              <a:t>1 </a:t>
            </a:r>
          </a:p>
        </p:txBody>
      </p:sp>
      <p:graphicFrame>
        <p:nvGraphicFramePr>
          <p:cNvPr id="20484" name="Object 19"/>
          <p:cNvGraphicFramePr>
            <a:graphicFrameLocks noChangeAspect="1"/>
          </p:cNvGraphicFramePr>
          <p:nvPr/>
        </p:nvGraphicFramePr>
        <p:xfrm>
          <a:off x="1711325" y="2652713"/>
          <a:ext cx="6264275" cy="1106487"/>
        </p:xfrm>
        <a:graphic>
          <a:graphicData uri="http://schemas.openxmlformats.org/presentationml/2006/ole">
            <p:oleObj spid="_x0000_s20484" name="Equation" r:id="rId5" imgW="2641600" imgH="469900" progId="">
              <p:embed/>
            </p:oleObj>
          </a:graphicData>
        </a:graphic>
      </p:graphicFrame>
      <p:graphicFrame>
        <p:nvGraphicFramePr>
          <p:cNvPr id="20485" name="Object 20"/>
          <p:cNvGraphicFramePr>
            <a:graphicFrameLocks noChangeAspect="1"/>
          </p:cNvGraphicFramePr>
          <p:nvPr/>
        </p:nvGraphicFramePr>
        <p:xfrm>
          <a:off x="1789113" y="3689350"/>
          <a:ext cx="5545137" cy="1157288"/>
        </p:xfrm>
        <a:graphic>
          <a:graphicData uri="http://schemas.openxmlformats.org/presentationml/2006/ole">
            <p:oleObj spid="_x0000_s20485" name="Equation" r:id="rId6" imgW="2235200" imgH="469900" progId="">
              <p:embed/>
            </p:oleObj>
          </a:graphicData>
        </a:graphic>
      </p:graphicFrame>
      <p:sp>
        <p:nvSpPr>
          <p:cNvPr id="20502" name="Rectangle 21"/>
          <p:cNvSpPr>
            <a:spLocks noChangeArrowheads="1"/>
          </p:cNvSpPr>
          <p:nvPr/>
        </p:nvSpPr>
        <p:spPr bwMode="auto">
          <a:xfrm>
            <a:off x="1687513" y="4692650"/>
            <a:ext cx="7456487" cy="7334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由定子电流空间矢量的期望值和相位角的期望值，可以求出三相定子电流给定值</a:t>
            </a:r>
          </a:p>
        </p:txBody>
      </p:sp>
      <p:graphicFrame>
        <p:nvGraphicFramePr>
          <p:cNvPr id="20486" name="Object 22"/>
          <p:cNvGraphicFramePr>
            <a:graphicFrameLocks noChangeAspect="1"/>
          </p:cNvGraphicFramePr>
          <p:nvPr/>
        </p:nvGraphicFramePr>
        <p:xfrm>
          <a:off x="3784600" y="4948238"/>
          <a:ext cx="2232025" cy="1935162"/>
        </p:xfrm>
        <a:graphic>
          <a:graphicData uri="http://schemas.openxmlformats.org/presentationml/2006/ole">
            <p:oleObj spid="_x0000_s20486" name="Equation" r:id="rId7" imgW="1219200" imgH="1054100" progId="">
              <p:embed/>
            </p:oleObj>
          </a:graphicData>
        </a:graphic>
      </p:graphicFrame>
      <p:sp>
        <p:nvSpPr>
          <p:cNvPr id="2050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8" action="ppaction://hlinksldjump"/>
              </a:rPr>
              <a:t>9.1 </a:t>
            </a:r>
            <a:r>
              <a:rPr lang="zh-CN" altLang="en-US" sz="1800">
                <a:solidFill>
                  <a:srgbClr val="0000CC"/>
                </a:solidFill>
                <a:latin typeface="Arial" charset="0"/>
                <a:hlinkClick r:id="rId8" action="ppaction://hlinksldjump"/>
              </a:rPr>
              <a:t>同步电动机的稳态模型与调速方法</a:t>
            </a:r>
            <a:endParaRPr lang="zh-CN" altLang="en-US" sz="1800">
              <a:solidFill>
                <a:srgbClr val="0000CC"/>
              </a:solidFill>
              <a:latin typeface="Arial" charset="0"/>
            </a:endParaRPr>
          </a:p>
        </p:txBody>
      </p:sp>
      <p:sp>
        <p:nvSpPr>
          <p:cNvPr id="2050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9" action="ppaction://hlinksldjump"/>
              </a:rPr>
              <a:t>9.5 </a:t>
            </a:r>
            <a:r>
              <a:rPr lang="zh-CN" altLang="en-US" sz="2000">
                <a:solidFill>
                  <a:schemeClr val="tx1"/>
                </a:solidFill>
                <a:latin typeface="Arial" charset="0"/>
                <a:hlinkClick r:id="rId9" action="ppaction://hlinksldjump"/>
              </a:rPr>
              <a:t>同步电动机直接转矩控制系统</a:t>
            </a:r>
            <a:endParaRPr lang="zh-CN" altLang="en-US" sz="2000">
              <a:solidFill>
                <a:schemeClr val="tx1"/>
              </a:solidFill>
              <a:latin typeface="Arial" charset="0"/>
            </a:endParaRPr>
          </a:p>
        </p:txBody>
      </p:sp>
      <p:sp>
        <p:nvSpPr>
          <p:cNvPr id="2050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9.2 </a:t>
            </a:r>
            <a:r>
              <a:rPr lang="zh-CN" altLang="en-US" sz="1800">
                <a:solidFill>
                  <a:schemeClr val="tx1"/>
                </a:solidFill>
                <a:latin typeface="Arial" charset="0"/>
                <a:hlinkClick r:id="rId10" action="ppaction://hlinksldjump"/>
              </a:rPr>
              <a:t>他控变频同步电动机调速系统</a:t>
            </a:r>
            <a:endParaRPr lang="zh-CN" altLang="en-US" sz="1800">
              <a:solidFill>
                <a:schemeClr val="tx1"/>
              </a:solidFill>
              <a:latin typeface="Arial" charset="0"/>
            </a:endParaRPr>
          </a:p>
        </p:txBody>
      </p:sp>
      <p:sp>
        <p:nvSpPr>
          <p:cNvPr id="20506"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9.3 </a:t>
            </a:r>
            <a:r>
              <a:rPr lang="zh-CN" altLang="en-US" sz="1800">
                <a:solidFill>
                  <a:schemeClr val="tx1"/>
                </a:solidFill>
                <a:latin typeface="Arial" charset="0"/>
                <a:hlinkClick r:id="rId11" action="ppaction://hlinksldjump"/>
              </a:rPr>
              <a:t>自控变频同步电动机调速系统</a:t>
            </a:r>
            <a:endParaRPr lang="zh-CN" altLang="en-US" sz="1800">
              <a:solidFill>
                <a:schemeClr val="tx1"/>
              </a:solidFill>
              <a:latin typeface="Arial" charset="0"/>
            </a:endParaRPr>
          </a:p>
        </p:txBody>
      </p:sp>
      <p:sp>
        <p:nvSpPr>
          <p:cNvPr id="20507"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2" action="ppaction://hlinksldjump"/>
              </a:rPr>
              <a:t>9.4 </a:t>
            </a:r>
            <a:r>
              <a:rPr lang="zh-CN" altLang="en-US" sz="1800">
                <a:solidFill>
                  <a:schemeClr val="tx1"/>
                </a:solidFill>
                <a:latin typeface="Arial" charset="0"/>
                <a:hlinkClick r:id="rId12"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89100" y="287338"/>
            <a:ext cx="7177088" cy="582612"/>
          </a:xfrm>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66563" name="Rectangle 3"/>
          <p:cNvSpPr>
            <a:spLocks noChangeArrowheads="1"/>
          </p:cNvSpPr>
          <p:nvPr/>
        </p:nvSpPr>
        <p:spPr bwMode="auto">
          <a:xfrm>
            <a:off x="3392488" y="6008688"/>
            <a:ext cx="4089400" cy="315912"/>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9-22 </a:t>
            </a:r>
            <a:r>
              <a:rPr lang="zh-CN" altLang="en-US" sz="1600">
                <a:solidFill>
                  <a:schemeClr val="tx1"/>
                </a:solidFill>
                <a:latin typeface="Arial" charset="0"/>
              </a:rPr>
              <a:t>同步电动机矢量运算器</a:t>
            </a:r>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656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6566" name="Rectangle 6"/>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6656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6568"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6569"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6570"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6571"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66572"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66573" name="Rectangle 13"/>
          <p:cNvSpPr>
            <a:spLocks noChangeArrowheads="1"/>
          </p:cNvSpPr>
          <p:nvPr/>
        </p:nvSpPr>
        <p:spPr bwMode="auto">
          <a:xfrm>
            <a:off x="0" y="2667000"/>
            <a:ext cx="9144000" cy="0"/>
          </a:xfrm>
          <a:prstGeom prst="rect">
            <a:avLst/>
          </a:prstGeom>
          <a:noFill/>
          <a:ln w="9525">
            <a:noFill/>
            <a:miter lim="800000"/>
            <a:headEnd/>
            <a:tailEnd/>
          </a:ln>
        </p:spPr>
        <p:txBody>
          <a:bodyPr wrap="none" anchor="ctr">
            <a:spAutoFit/>
          </a:bodyPr>
          <a:lstStyle/>
          <a:p>
            <a:endParaRPr lang="zh-CN" altLang="en-US"/>
          </a:p>
        </p:txBody>
      </p:sp>
      <p:sp>
        <p:nvSpPr>
          <p:cNvPr id="66574" name="Rectangle 14"/>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p>
        </p:txBody>
      </p:sp>
      <p:sp>
        <p:nvSpPr>
          <p:cNvPr id="66575" name="Rectangle 15"/>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sp>
        <p:nvSpPr>
          <p:cNvPr id="66576" name="Rectangle 16"/>
          <p:cNvSpPr>
            <a:spLocks noChangeArrowheads="1"/>
          </p:cNvSpPr>
          <p:nvPr/>
        </p:nvSpPr>
        <p:spPr bwMode="auto">
          <a:xfrm>
            <a:off x="0" y="2900363"/>
            <a:ext cx="9144000" cy="0"/>
          </a:xfrm>
          <a:prstGeom prst="rect">
            <a:avLst/>
          </a:prstGeom>
          <a:noFill/>
          <a:ln w="9525">
            <a:noFill/>
            <a:miter lim="800000"/>
            <a:headEnd/>
            <a:tailEnd/>
          </a:ln>
        </p:spPr>
        <p:txBody>
          <a:bodyPr wrap="none" anchor="ctr">
            <a:spAutoFit/>
          </a:bodyPr>
          <a:lstStyle/>
          <a:p>
            <a:endParaRPr lang="zh-CN" altLang="en-US"/>
          </a:p>
        </p:txBody>
      </p:sp>
      <p:pic>
        <p:nvPicPr>
          <p:cNvPr id="66577" name="Picture 17" descr="0822"/>
          <p:cNvPicPr>
            <a:picLocks noChangeAspect="1" noChangeArrowheads="1"/>
          </p:cNvPicPr>
          <p:nvPr/>
        </p:nvPicPr>
        <p:blipFill>
          <a:blip r:embed="rId2" cstate="print"/>
          <a:srcRect/>
          <a:stretch>
            <a:fillRect/>
          </a:stretch>
        </p:blipFill>
        <p:spPr bwMode="auto">
          <a:xfrm>
            <a:off x="1700213" y="3143250"/>
            <a:ext cx="7443787" cy="2832100"/>
          </a:xfrm>
          <a:prstGeom prst="rect">
            <a:avLst/>
          </a:prstGeom>
          <a:noFill/>
          <a:ln w="9525">
            <a:noFill/>
            <a:miter lim="800000"/>
            <a:headEnd/>
            <a:tailEnd/>
          </a:ln>
        </p:spPr>
      </p:pic>
      <p:sp>
        <p:nvSpPr>
          <p:cNvPr id="797719" name="Rectangle 23"/>
          <p:cNvSpPr>
            <a:spLocks noChangeArrowheads="1"/>
          </p:cNvSpPr>
          <p:nvPr/>
        </p:nvSpPr>
        <p:spPr bwMode="auto">
          <a:xfrm>
            <a:off x="1739900" y="911225"/>
            <a:ext cx="7302500" cy="2225675"/>
          </a:xfrm>
          <a:prstGeom prst="rect">
            <a:avLst/>
          </a:prstGeom>
          <a:noFill/>
          <a:ln w="9525">
            <a:noFill/>
            <a:miter lim="800000"/>
            <a:headEnd/>
            <a:tailEnd/>
          </a:ln>
          <a:effectLst/>
        </p:spPr>
        <p:txBody>
          <a:bodyPr anchor="ctr">
            <a:spAutoFit/>
          </a:bodyPr>
          <a:lstStyle/>
          <a:p>
            <a:pPr algn="l">
              <a:lnSpc>
                <a:spcPct val="100000"/>
              </a:lnSpc>
              <a:defRPr/>
            </a:pPr>
            <a:r>
              <a:rPr lang="zh-CN" altLang="en-US" sz="2000">
                <a:solidFill>
                  <a:schemeClr val="tx1"/>
                </a:solidFill>
              </a:rPr>
              <a:t>按气隙磁场定向的同步电动机矢量控制系统，为了获得高动态性能，同步电动机变压变频调速系统也可以采用矢量控制，其基本原理和异步电动机矢量控制相似；也是通过坐标变换，把同步电动机等效成直流电动机，再模仿直流电动机的控制方法进行控制；</a:t>
            </a:r>
            <a:r>
              <a:rPr lang="zh-CN" altLang="en-US" sz="2000">
                <a:solidFill>
                  <a:srgbClr val="0000CC"/>
                </a:solidFill>
                <a:effectLst>
                  <a:outerShdw blurRad="38100" dist="38100" dir="2700000" algn="tl">
                    <a:srgbClr val="C0C0C0"/>
                  </a:outerShdw>
                </a:effectLst>
              </a:rPr>
              <a:t>但由于同步电动机的转子结构与异步电动机不同，其矢量坐标变换也有自己的特色，比异步机的矢量坐标变换</a:t>
            </a:r>
            <a:r>
              <a:rPr lang="zh-CN" altLang="en-US" sz="2000">
                <a:solidFill>
                  <a:srgbClr val="FF0000"/>
                </a:solidFill>
                <a:effectLst>
                  <a:outerShdw blurRad="38100" dist="38100" dir="2700000" algn="tl">
                    <a:srgbClr val="C0C0C0"/>
                  </a:outerShdw>
                </a:effectLst>
              </a:rPr>
              <a:t>简单</a:t>
            </a:r>
            <a:r>
              <a:rPr lang="zh-CN" altLang="en-US" sz="2000">
                <a:solidFill>
                  <a:srgbClr val="0000CC"/>
                </a:solidFill>
                <a:effectLst>
                  <a:outerShdw blurRad="38100" dist="38100" dir="2700000" algn="tl">
                    <a:srgbClr val="C0C0C0"/>
                  </a:outerShdw>
                </a:effectLst>
              </a:rPr>
              <a:t>。</a:t>
            </a:r>
            <a:r>
              <a:rPr lang="zh-CN" altLang="de-DE" sz="2000">
                <a:solidFill>
                  <a:srgbClr val="0000CC"/>
                </a:solidFill>
                <a:effectLst>
                  <a:outerShdw blurRad="38100" dist="38100" dir="2700000" algn="tl">
                    <a:srgbClr val="C0C0C0"/>
                  </a:outerShdw>
                </a:effectLst>
              </a:rPr>
              <a:t> </a:t>
            </a:r>
          </a:p>
        </p:txBody>
      </p:sp>
      <p:sp>
        <p:nvSpPr>
          <p:cNvPr id="66579"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6580"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6581"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6582"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6583"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649413" y="207963"/>
            <a:ext cx="7281862" cy="817562"/>
          </a:xfrm>
        </p:spPr>
        <p:txBody>
          <a:bodyPr/>
          <a:lstStyle/>
          <a:p>
            <a:pPr marL="838200" indent="-838200" eaLnBrk="1" hangingPunct="1"/>
            <a:r>
              <a:rPr lang="en-US" altLang="zh-CN" sz="2200" smtClean="0">
                <a:ea typeface="宋体" pitchFamily="2" charset="-122"/>
              </a:rPr>
              <a:t>9.4.2</a:t>
            </a:r>
            <a:r>
              <a:rPr lang="zh-CN" altLang="en-US" sz="2200" smtClean="0">
                <a:ea typeface="宋体" pitchFamily="2" charset="-122"/>
              </a:rPr>
              <a:t>可控励磁同步电动机按气隙磁链定向矢量控制系统</a:t>
            </a:r>
          </a:p>
        </p:txBody>
      </p:sp>
      <p:sp>
        <p:nvSpPr>
          <p:cNvPr id="67587" name="Rectangle 3"/>
          <p:cNvSpPr>
            <a:spLocks noChangeArrowheads="1"/>
          </p:cNvSpPr>
          <p:nvPr/>
        </p:nvSpPr>
        <p:spPr bwMode="auto">
          <a:xfrm>
            <a:off x="2441575" y="6270625"/>
            <a:ext cx="6256338" cy="38100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9-23  </a:t>
            </a:r>
            <a:r>
              <a:rPr lang="zh-CN" altLang="en-US" sz="1600">
                <a:solidFill>
                  <a:schemeClr val="tx1"/>
                </a:solidFill>
                <a:latin typeface="Arial" charset="0"/>
              </a:rPr>
              <a:t>可控励磁同步电动机基于电流模型的矢量控制系统</a:t>
            </a:r>
          </a:p>
        </p:txBody>
      </p:sp>
      <p:sp>
        <p:nvSpPr>
          <p:cNvPr id="6758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758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7590" name="Rectangle 6"/>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zh-CN" altLang="en-US"/>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7592"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7593"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7594"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7595"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67596"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67597" name="Rectangle 13"/>
          <p:cNvSpPr>
            <a:spLocks noChangeArrowheads="1"/>
          </p:cNvSpPr>
          <p:nvPr/>
        </p:nvSpPr>
        <p:spPr bwMode="auto">
          <a:xfrm>
            <a:off x="0" y="2667000"/>
            <a:ext cx="9144000" cy="0"/>
          </a:xfrm>
          <a:prstGeom prst="rect">
            <a:avLst/>
          </a:prstGeom>
          <a:noFill/>
          <a:ln w="9525">
            <a:noFill/>
            <a:miter lim="800000"/>
            <a:headEnd/>
            <a:tailEnd/>
          </a:ln>
        </p:spPr>
        <p:txBody>
          <a:bodyPr wrap="none" anchor="ctr">
            <a:spAutoFit/>
          </a:bodyPr>
          <a:lstStyle/>
          <a:p>
            <a:endParaRPr lang="zh-CN" altLang="en-US"/>
          </a:p>
        </p:txBody>
      </p:sp>
      <p:sp>
        <p:nvSpPr>
          <p:cNvPr id="67598" name="Rectangle 14"/>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p>
        </p:txBody>
      </p:sp>
      <p:sp>
        <p:nvSpPr>
          <p:cNvPr id="67599" name="Rectangle 15"/>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sp>
        <p:nvSpPr>
          <p:cNvPr id="67600" name="Rectangle 16"/>
          <p:cNvSpPr>
            <a:spLocks noChangeArrowheads="1"/>
          </p:cNvSpPr>
          <p:nvPr/>
        </p:nvSpPr>
        <p:spPr bwMode="auto">
          <a:xfrm>
            <a:off x="0" y="2900363"/>
            <a:ext cx="9144000" cy="0"/>
          </a:xfrm>
          <a:prstGeom prst="rect">
            <a:avLst/>
          </a:prstGeom>
          <a:noFill/>
          <a:ln w="9525">
            <a:noFill/>
            <a:miter lim="800000"/>
            <a:headEnd/>
            <a:tailEnd/>
          </a:ln>
        </p:spPr>
        <p:txBody>
          <a:bodyPr wrap="none" anchor="ctr">
            <a:spAutoFit/>
          </a:bodyPr>
          <a:lstStyle/>
          <a:p>
            <a:endParaRPr lang="zh-CN" altLang="en-US"/>
          </a:p>
        </p:txBody>
      </p:sp>
      <p:pic>
        <p:nvPicPr>
          <p:cNvPr id="67601" name="Picture 17" descr="0823"/>
          <p:cNvPicPr>
            <a:picLocks noChangeAspect="1" noChangeArrowheads="1"/>
          </p:cNvPicPr>
          <p:nvPr/>
        </p:nvPicPr>
        <p:blipFill>
          <a:blip r:embed="rId2" cstate="print"/>
          <a:srcRect/>
          <a:stretch>
            <a:fillRect/>
          </a:stretch>
        </p:blipFill>
        <p:spPr bwMode="auto">
          <a:xfrm>
            <a:off x="1712913" y="2792413"/>
            <a:ext cx="7431087" cy="3262312"/>
          </a:xfrm>
          <a:prstGeom prst="rect">
            <a:avLst/>
          </a:prstGeom>
          <a:noFill/>
          <a:ln w="9525">
            <a:noFill/>
            <a:miter lim="800000"/>
            <a:headEnd/>
            <a:tailEnd/>
          </a:ln>
        </p:spPr>
      </p:pic>
      <p:sp>
        <p:nvSpPr>
          <p:cNvPr id="67602" name="Rectangle 23"/>
          <p:cNvSpPr>
            <a:spLocks noChangeArrowheads="1"/>
          </p:cNvSpPr>
          <p:nvPr/>
        </p:nvSpPr>
        <p:spPr bwMode="auto">
          <a:xfrm>
            <a:off x="1700213" y="936625"/>
            <a:ext cx="7443787" cy="130968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同步电动机常常是凸极的，其直轴和交轴磁路不同，因而电感值也不一样。</a:t>
            </a:r>
          </a:p>
          <a:p>
            <a:pPr algn="just">
              <a:lnSpc>
                <a:spcPct val="100000"/>
              </a:lnSpc>
              <a:buClr>
                <a:srgbClr val="FF9933"/>
              </a:buClr>
              <a:buFont typeface="Wingdings" pitchFamily="2" charset="2"/>
              <a:buNone/>
            </a:pPr>
            <a:r>
              <a:rPr lang="zh-CN" altLang="en-US" sz="2000">
                <a:solidFill>
                  <a:schemeClr val="tx1"/>
                </a:solidFill>
                <a:latin typeface="Arial" charset="0"/>
              </a:rPr>
              <a:t>转子中的阻尼绕组、定子绕组电阻及漏抗对系统性能有一定影响。</a:t>
            </a:r>
          </a:p>
          <a:p>
            <a:pPr algn="just">
              <a:lnSpc>
                <a:spcPct val="100000"/>
              </a:lnSpc>
              <a:buClr>
                <a:srgbClr val="FF9933"/>
              </a:buClr>
              <a:buFont typeface="Wingdings" pitchFamily="2" charset="2"/>
              <a:buNone/>
            </a:pPr>
            <a:r>
              <a:rPr lang="zh-CN" altLang="en-US" sz="2000">
                <a:solidFill>
                  <a:schemeClr val="tx1"/>
                </a:solidFill>
                <a:latin typeface="Arial" charset="0"/>
              </a:rPr>
              <a:t>实际系统矢量运算器的算法要复杂得多。</a:t>
            </a:r>
          </a:p>
        </p:txBody>
      </p:sp>
      <p:sp>
        <p:nvSpPr>
          <p:cNvPr id="6760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760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760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7606"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7607"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74813" y="234950"/>
            <a:ext cx="6564312" cy="660400"/>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68611" name="Rectangle 3"/>
          <p:cNvSpPr>
            <a:spLocks noChangeArrowheads="1"/>
          </p:cNvSpPr>
          <p:nvPr/>
        </p:nvSpPr>
        <p:spPr bwMode="auto">
          <a:xfrm>
            <a:off x="1687513" y="963613"/>
            <a:ext cx="7456487" cy="22352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正弦波永磁同步电动机具有定子三相分布绕组和永磁转子，在磁路结构和绕组分布上保证定子绕组中的感应电动势具有正弦波形，外施的定子电压和电流也应为正弦波。</a:t>
            </a:r>
          </a:p>
          <a:p>
            <a:pPr algn="just">
              <a:lnSpc>
                <a:spcPct val="100000"/>
              </a:lnSpc>
              <a:buClr>
                <a:srgbClr val="FF9933"/>
              </a:buClr>
              <a:buFont typeface="Wingdings" pitchFamily="2" charset="2"/>
              <a:buNone/>
            </a:pPr>
            <a:r>
              <a:rPr lang="zh-CN" altLang="en-US" sz="2000">
                <a:solidFill>
                  <a:schemeClr val="tx1"/>
                </a:solidFill>
                <a:latin typeface="Arial" charset="0"/>
              </a:rPr>
              <a:t>永磁同步电动机一般没有阻尼绕组，转子由永磁体材料构成，无励磁绕组。</a:t>
            </a:r>
          </a:p>
          <a:p>
            <a:pPr algn="just">
              <a:lnSpc>
                <a:spcPct val="100000"/>
              </a:lnSpc>
              <a:buClr>
                <a:srgbClr val="FF9933"/>
              </a:buClr>
              <a:buFont typeface="Wingdings" pitchFamily="2" charset="2"/>
              <a:buNone/>
            </a:pPr>
            <a:r>
              <a:rPr lang="zh-CN" altLang="en-US" sz="2000">
                <a:solidFill>
                  <a:schemeClr val="tx1"/>
                </a:solidFill>
                <a:latin typeface="Arial" charset="0"/>
              </a:rPr>
              <a:t>永磁同步电动机具有幅值恒定、方向随转子位置变化的转子磁动势。</a:t>
            </a:r>
          </a:p>
        </p:txBody>
      </p:sp>
      <p:sp>
        <p:nvSpPr>
          <p:cNvPr id="686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861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861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8615" name="Rectangle 7"/>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8616"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8617"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8618" name="Rectangle 1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68619"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68620" name="Rectangle 12"/>
          <p:cNvSpPr>
            <a:spLocks noChangeArrowheads="1"/>
          </p:cNvSpPr>
          <p:nvPr/>
        </p:nvSpPr>
        <p:spPr bwMode="auto">
          <a:xfrm>
            <a:off x="0" y="2667000"/>
            <a:ext cx="9144000" cy="0"/>
          </a:xfrm>
          <a:prstGeom prst="rect">
            <a:avLst/>
          </a:prstGeom>
          <a:noFill/>
          <a:ln w="9525">
            <a:noFill/>
            <a:miter lim="800000"/>
            <a:headEnd/>
            <a:tailEnd/>
          </a:ln>
        </p:spPr>
        <p:txBody>
          <a:bodyPr wrap="none" anchor="ctr">
            <a:spAutoFit/>
          </a:bodyPr>
          <a:lstStyle/>
          <a:p>
            <a:endParaRPr lang="zh-CN" altLang="en-US"/>
          </a:p>
        </p:txBody>
      </p:sp>
      <p:sp>
        <p:nvSpPr>
          <p:cNvPr id="68621" name="Rectangle 13"/>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p>
        </p:txBody>
      </p:sp>
      <p:sp>
        <p:nvSpPr>
          <p:cNvPr id="68622" name="Rectangle 1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sp>
        <p:nvSpPr>
          <p:cNvPr id="68623" name="Rectangle 15"/>
          <p:cNvSpPr>
            <a:spLocks noChangeArrowheads="1"/>
          </p:cNvSpPr>
          <p:nvPr/>
        </p:nvSpPr>
        <p:spPr bwMode="auto">
          <a:xfrm>
            <a:off x="3355975" y="6445250"/>
            <a:ext cx="4297363" cy="40640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9-24  </a:t>
            </a:r>
            <a:r>
              <a:rPr lang="zh-CN" altLang="en-US" sz="1600">
                <a:solidFill>
                  <a:schemeClr val="tx1"/>
                </a:solidFill>
                <a:latin typeface="Arial" charset="0"/>
              </a:rPr>
              <a:t>永磁同步电动机物理模型</a:t>
            </a:r>
          </a:p>
        </p:txBody>
      </p:sp>
      <p:pic>
        <p:nvPicPr>
          <p:cNvPr id="68624" name="Picture 16" descr="0824"/>
          <p:cNvPicPr>
            <a:picLocks noChangeAspect="1" noChangeArrowheads="1"/>
          </p:cNvPicPr>
          <p:nvPr/>
        </p:nvPicPr>
        <p:blipFill>
          <a:blip r:embed="rId2" cstate="print"/>
          <a:srcRect/>
          <a:stretch>
            <a:fillRect/>
          </a:stretch>
        </p:blipFill>
        <p:spPr bwMode="auto">
          <a:xfrm>
            <a:off x="3776663" y="2884488"/>
            <a:ext cx="3584575" cy="3508375"/>
          </a:xfrm>
          <a:prstGeom prst="rect">
            <a:avLst/>
          </a:prstGeom>
          <a:noFill/>
          <a:ln w="9525">
            <a:noFill/>
            <a:miter lim="800000"/>
            <a:headEnd/>
            <a:tailEnd/>
          </a:ln>
        </p:spPr>
      </p:pic>
      <p:sp>
        <p:nvSpPr>
          <p:cNvPr id="6862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8626"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862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8628"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8629"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2"/>
          <p:cNvSpPr>
            <a:spLocks noGrp="1" noChangeArrowheads="1"/>
          </p:cNvSpPr>
          <p:nvPr>
            <p:ph type="title"/>
          </p:nvPr>
        </p:nvSpPr>
        <p:spPr>
          <a:xfrm>
            <a:off x="1674813" y="287338"/>
            <a:ext cx="6446837" cy="569912"/>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21512" name="Rectangle 3"/>
          <p:cNvSpPr>
            <a:spLocks noChangeArrowheads="1"/>
          </p:cNvSpPr>
          <p:nvPr/>
        </p:nvSpPr>
        <p:spPr bwMode="auto">
          <a:xfrm>
            <a:off x="1684338" y="936625"/>
            <a:ext cx="7459662" cy="1622425"/>
          </a:xfrm>
          <a:prstGeom prst="rect">
            <a:avLst/>
          </a:prstGeom>
          <a:noFill/>
          <a:ln w="9525">
            <a:noFill/>
            <a:miter lim="800000"/>
            <a:headEnd/>
            <a:tailEnd/>
          </a:ln>
        </p:spPr>
        <p:txBody>
          <a:bodyPr/>
          <a:lstStyle/>
          <a:p>
            <a:pPr algn="l">
              <a:lnSpc>
                <a:spcPct val="100000"/>
              </a:lnSpc>
              <a:buClr>
                <a:srgbClr val="FF9933"/>
              </a:buClr>
              <a:buFont typeface="Wingdings" pitchFamily="2" charset="2"/>
              <a:buNone/>
            </a:pPr>
            <a:r>
              <a:rPr lang="zh-CN" altLang="en-US" sz="2000">
                <a:solidFill>
                  <a:schemeClr val="tx1"/>
                </a:solidFill>
                <a:latin typeface="Arial" charset="0"/>
              </a:rPr>
              <a:t>假想转子由一般导磁材料构成，带有一个虚拟的励磁绕组，通以虚拟的励磁电流，产生的转子磁动势与永磁同步电动机的转子磁动势相等。</a:t>
            </a:r>
          </a:p>
          <a:p>
            <a:pPr algn="l">
              <a:lnSpc>
                <a:spcPct val="100000"/>
              </a:lnSpc>
              <a:buClr>
                <a:srgbClr val="FF9933"/>
              </a:buClr>
              <a:buFont typeface="Wingdings" pitchFamily="2" charset="2"/>
              <a:buNone/>
            </a:pPr>
            <a:r>
              <a:rPr lang="zh-CN" altLang="en-US" sz="2000">
                <a:solidFill>
                  <a:schemeClr val="tx1"/>
                </a:solidFill>
                <a:latin typeface="Arial" charset="0"/>
              </a:rPr>
              <a:t>永磁同步电动机可以与一般的电励磁同步电动机等效，唯一的差别是虚拟励磁电流恒定。</a:t>
            </a:r>
          </a:p>
        </p:txBody>
      </p:sp>
      <p:sp>
        <p:nvSpPr>
          <p:cNvPr id="215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1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506" name="Object 9"/>
          <p:cNvGraphicFramePr>
            <a:graphicFrameLocks noChangeAspect="1"/>
          </p:cNvGraphicFramePr>
          <p:nvPr/>
        </p:nvGraphicFramePr>
        <p:xfrm>
          <a:off x="1957388" y="2603500"/>
          <a:ext cx="1800225" cy="671513"/>
        </p:xfrm>
        <a:graphic>
          <a:graphicData uri="http://schemas.openxmlformats.org/presentationml/2006/ole">
            <p:oleObj spid="_x0000_s21506" name="Equation" r:id="rId3" imgW="634725" imgH="241195" progId="">
              <p:embed/>
            </p:oleObj>
          </a:graphicData>
        </a:graphic>
      </p:graphicFrame>
      <p:graphicFrame>
        <p:nvGraphicFramePr>
          <p:cNvPr id="21507" name="Object 11"/>
          <p:cNvGraphicFramePr>
            <a:graphicFrameLocks noChangeAspect="1"/>
          </p:cNvGraphicFramePr>
          <p:nvPr/>
        </p:nvGraphicFramePr>
        <p:xfrm>
          <a:off x="4338638" y="2359025"/>
          <a:ext cx="1368425" cy="1095375"/>
        </p:xfrm>
        <a:graphic>
          <a:graphicData uri="http://schemas.openxmlformats.org/presentationml/2006/ole">
            <p:oleObj spid="_x0000_s21507" name="Equation" r:id="rId4" imgW="520700" imgH="419100" progId="">
              <p:embed/>
            </p:oleObj>
          </a:graphicData>
        </a:graphic>
      </p:graphicFrame>
      <p:graphicFrame>
        <p:nvGraphicFramePr>
          <p:cNvPr id="21508" name="Object 13"/>
          <p:cNvGraphicFramePr>
            <a:graphicFrameLocks noChangeAspect="1"/>
          </p:cNvGraphicFramePr>
          <p:nvPr/>
        </p:nvGraphicFramePr>
        <p:xfrm>
          <a:off x="6426200" y="2597150"/>
          <a:ext cx="604838" cy="719138"/>
        </p:xfrm>
        <a:graphic>
          <a:graphicData uri="http://schemas.openxmlformats.org/presentationml/2006/ole">
            <p:oleObj spid="_x0000_s21508" name="Equation" r:id="rId5" imgW="203112" imgH="241195" progId="">
              <p:embed/>
            </p:oleObj>
          </a:graphicData>
        </a:graphic>
      </p:graphicFrame>
      <p:sp>
        <p:nvSpPr>
          <p:cNvPr id="21516" name="Rectangle 14"/>
          <p:cNvSpPr>
            <a:spLocks noChangeArrowheads="1"/>
          </p:cNvSpPr>
          <p:nvPr/>
        </p:nvSpPr>
        <p:spPr bwMode="auto">
          <a:xfrm>
            <a:off x="6989763" y="2544763"/>
            <a:ext cx="1671637" cy="701675"/>
          </a:xfrm>
          <a:prstGeom prst="rect">
            <a:avLst/>
          </a:prstGeom>
          <a:noFill/>
          <a:ln w="9525">
            <a:noFill/>
            <a:miter lim="800000"/>
            <a:headEnd/>
            <a:tailEnd/>
          </a:ln>
        </p:spPr>
        <p:txBody>
          <a:bodyPr anchor="ctr">
            <a:spAutoFit/>
          </a:bodyPr>
          <a:lstStyle/>
          <a:p>
            <a:pPr>
              <a:lnSpc>
                <a:spcPct val="100000"/>
              </a:lnSpc>
            </a:pPr>
            <a:r>
              <a:rPr kumimoji="1" lang="zh-CN" altLang="en-US" sz="2000">
                <a:solidFill>
                  <a:schemeClr val="tx1"/>
                </a:solidFill>
                <a:latin typeface="Times New Roman" pitchFamily="18" charset="0"/>
              </a:rPr>
              <a:t>虚拟励磁绕组等效电感</a:t>
            </a:r>
            <a:r>
              <a:rPr kumimoji="1" lang="zh-CN" altLang="en-US" sz="2000" b="0">
                <a:solidFill>
                  <a:srgbClr val="FF3300"/>
                </a:solidFill>
                <a:latin typeface="Times New Roman" pitchFamily="18" charset="0"/>
              </a:rPr>
              <a:t> </a:t>
            </a:r>
          </a:p>
        </p:txBody>
      </p:sp>
      <p:sp>
        <p:nvSpPr>
          <p:cNvPr id="21517" name="Rectangle 15"/>
          <p:cNvSpPr>
            <a:spLocks noChangeArrowheads="1"/>
          </p:cNvSpPr>
          <p:nvPr/>
        </p:nvSpPr>
        <p:spPr bwMode="auto">
          <a:xfrm>
            <a:off x="1684338" y="3654425"/>
            <a:ext cx="3800475" cy="159702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永磁同步电动机定子电压</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考虑凸极效应时，磁链方程</a:t>
            </a:r>
          </a:p>
        </p:txBody>
      </p:sp>
      <p:graphicFrame>
        <p:nvGraphicFramePr>
          <p:cNvPr id="21509" name="Object 16"/>
          <p:cNvGraphicFramePr>
            <a:graphicFrameLocks noChangeAspect="1"/>
          </p:cNvGraphicFramePr>
          <p:nvPr/>
        </p:nvGraphicFramePr>
        <p:xfrm>
          <a:off x="4919663" y="3406775"/>
          <a:ext cx="2859087" cy="1557338"/>
        </p:xfrm>
        <a:graphic>
          <a:graphicData uri="http://schemas.openxmlformats.org/presentationml/2006/ole">
            <p:oleObj spid="_x0000_s21509" name="Equation" r:id="rId6" imgW="1600200" imgH="838200" progId="">
              <p:embed/>
            </p:oleObj>
          </a:graphicData>
        </a:graphic>
      </p:graphicFrame>
      <p:graphicFrame>
        <p:nvGraphicFramePr>
          <p:cNvPr id="21510" name="Object 17"/>
          <p:cNvGraphicFramePr>
            <a:graphicFrameLocks noChangeAspect="1"/>
          </p:cNvGraphicFramePr>
          <p:nvPr/>
        </p:nvGraphicFramePr>
        <p:xfrm>
          <a:off x="4927600" y="4932363"/>
          <a:ext cx="2663825" cy="1590675"/>
        </p:xfrm>
        <a:graphic>
          <a:graphicData uri="http://schemas.openxmlformats.org/presentationml/2006/ole">
            <p:oleObj spid="_x0000_s21510" name="Equation" r:id="rId7" imgW="1231900" imgH="736600" progId="">
              <p:embed/>
            </p:oleObj>
          </a:graphicData>
        </a:graphic>
      </p:graphicFrame>
      <p:sp>
        <p:nvSpPr>
          <p:cNvPr id="2151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8" action="ppaction://hlinksldjump"/>
              </a:rPr>
              <a:t>9.1 </a:t>
            </a:r>
            <a:r>
              <a:rPr lang="zh-CN" altLang="en-US" sz="1800">
                <a:solidFill>
                  <a:srgbClr val="0000CC"/>
                </a:solidFill>
                <a:latin typeface="Arial" charset="0"/>
                <a:hlinkClick r:id="rId8" action="ppaction://hlinksldjump"/>
              </a:rPr>
              <a:t>同步电动机的稳态模型与调速方法</a:t>
            </a:r>
            <a:endParaRPr lang="zh-CN" altLang="en-US" sz="1800">
              <a:solidFill>
                <a:srgbClr val="0000CC"/>
              </a:solidFill>
              <a:latin typeface="Arial" charset="0"/>
            </a:endParaRPr>
          </a:p>
        </p:txBody>
      </p:sp>
      <p:sp>
        <p:nvSpPr>
          <p:cNvPr id="2151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9" action="ppaction://hlinksldjump"/>
              </a:rPr>
              <a:t>9.5 </a:t>
            </a:r>
            <a:r>
              <a:rPr lang="zh-CN" altLang="en-US" sz="2000">
                <a:solidFill>
                  <a:schemeClr val="tx1"/>
                </a:solidFill>
                <a:latin typeface="Arial" charset="0"/>
                <a:hlinkClick r:id="rId9" action="ppaction://hlinksldjump"/>
              </a:rPr>
              <a:t>同步电动机直接转矩控制系统</a:t>
            </a:r>
            <a:endParaRPr lang="zh-CN" altLang="en-US" sz="2000">
              <a:solidFill>
                <a:schemeClr val="tx1"/>
              </a:solidFill>
              <a:latin typeface="Arial" charset="0"/>
            </a:endParaRPr>
          </a:p>
        </p:txBody>
      </p:sp>
      <p:sp>
        <p:nvSpPr>
          <p:cNvPr id="21520"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9.2 </a:t>
            </a:r>
            <a:r>
              <a:rPr lang="zh-CN" altLang="en-US" sz="1800">
                <a:solidFill>
                  <a:schemeClr val="tx1"/>
                </a:solidFill>
                <a:latin typeface="Arial" charset="0"/>
                <a:hlinkClick r:id="rId10" action="ppaction://hlinksldjump"/>
              </a:rPr>
              <a:t>他控变频同步电动机调速系统</a:t>
            </a:r>
            <a:endParaRPr lang="zh-CN" altLang="en-US" sz="1800">
              <a:solidFill>
                <a:schemeClr val="tx1"/>
              </a:solidFill>
              <a:latin typeface="Arial" charset="0"/>
            </a:endParaRPr>
          </a:p>
        </p:txBody>
      </p:sp>
      <p:sp>
        <p:nvSpPr>
          <p:cNvPr id="21521"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9.3 </a:t>
            </a:r>
            <a:r>
              <a:rPr lang="zh-CN" altLang="en-US" sz="1800">
                <a:solidFill>
                  <a:schemeClr val="tx1"/>
                </a:solidFill>
                <a:latin typeface="Arial" charset="0"/>
                <a:hlinkClick r:id="rId11" action="ppaction://hlinksldjump"/>
              </a:rPr>
              <a:t>自控变频同步电动机调速系统</a:t>
            </a:r>
            <a:endParaRPr lang="zh-CN" altLang="en-US" sz="1800">
              <a:solidFill>
                <a:schemeClr val="tx1"/>
              </a:solidFill>
              <a:latin typeface="Arial" charset="0"/>
            </a:endParaRPr>
          </a:p>
        </p:txBody>
      </p:sp>
      <p:sp>
        <p:nvSpPr>
          <p:cNvPr id="21522"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2" action="ppaction://hlinksldjump"/>
              </a:rPr>
              <a:t>9.4 </a:t>
            </a:r>
            <a:r>
              <a:rPr lang="zh-CN" altLang="en-US" sz="1800">
                <a:solidFill>
                  <a:schemeClr val="tx1"/>
                </a:solidFill>
                <a:latin typeface="Arial" charset="0"/>
                <a:hlinkClick r:id="rId12"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662113" y="246063"/>
            <a:ext cx="6264275" cy="635000"/>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22534" name="Rectangle 3"/>
          <p:cNvSpPr>
            <a:spLocks noChangeArrowheads="1"/>
          </p:cNvSpPr>
          <p:nvPr/>
        </p:nvSpPr>
        <p:spPr bwMode="auto">
          <a:xfrm>
            <a:off x="1687513" y="949325"/>
            <a:ext cx="6165850" cy="35560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转矩方程</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将磁链方程代入电压方程 </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p:txBody>
      </p:sp>
      <p:sp>
        <p:nvSpPr>
          <p:cNvPr id="225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253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253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2538"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2539" name="Rectangle 1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0" name="Object 12"/>
          <p:cNvGraphicFramePr>
            <a:graphicFrameLocks noChangeAspect="1"/>
          </p:cNvGraphicFramePr>
          <p:nvPr/>
        </p:nvGraphicFramePr>
        <p:xfrm>
          <a:off x="2978150" y="1003300"/>
          <a:ext cx="5040313" cy="1173163"/>
        </p:xfrm>
        <a:graphic>
          <a:graphicData uri="http://schemas.openxmlformats.org/presentationml/2006/ole">
            <p:oleObj spid="_x0000_s22530" name="Equation" r:id="rId3" imgW="2044440" imgH="482400" progId="">
              <p:embed/>
            </p:oleObj>
          </a:graphicData>
        </a:graphic>
      </p:graphicFrame>
      <p:graphicFrame>
        <p:nvGraphicFramePr>
          <p:cNvPr id="22531" name="Object 14"/>
          <p:cNvGraphicFramePr>
            <a:graphicFrameLocks noChangeAspect="1"/>
          </p:cNvGraphicFramePr>
          <p:nvPr/>
        </p:nvGraphicFramePr>
        <p:xfrm>
          <a:off x="1679575" y="2616200"/>
          <a:ext cx="7464425" cy="1096963"/>
        </p:xfrm>
        <a:graphic>
          <a:graphicData uri="http://schemas.openxmlformats.org/presentationml/2006/ole">
            <p:oleObj spid="_x0000_s22531" name="Equation" r:id="rId4" imgW="3759200" imgH="482600" progId="">
              <p:embed/>
            </p:oleObj>
          </a:graphicData>
        </a:graphic>
      </p:graphicFrame>
      <p:sp>
        <p:nvSpPr>
          <p:cNvPr id="22540" name="Rectangle 15"/>
          <p:cNvSpPr>
            <a:spLocks noChangeArrowheads="1"/>
          </p:cNvSpPr>
          <p:nvPr/>
        </p:nvSpPr>
        <p:spPr bwMode="auto">
          <a:xfrm>
            <a:off x="1674813" y="3730625"/>
            <a:ext cx="7469187" cy="3098800"/>
          </a:xfrm>
          <a:prstGeom prst="rect">
            <a:avLst/>
          </a:prstGeom>
          <a:noFill/>
          <a:ln w="9525">
            <a:noFill/>
            <a:miter lim="800000"/>
            <a:headEnd/>
            <a:tailEnd/>
          </a:ln>
        </p:spPr>
        <p:txBody>
          <a:bodyPr/>
          <a:lstStyle/>
          <a:p>
            <a:pPr algn="just">
              <a:lnSpc>
                <a:spcPct val="120000"/>
              </a:lnSpc>
              <a:buClr>
                <a:srgbClr val="FF9933"/>
              </a:buClr>
              <a:buFont typeface="Wingdings" pitchFamily="2" charset="2"/>
              <a:buNone/>
              <a:defRPr/>
            </a:pPr>
            <a:r>
              <a:rPr lang="zh-CN" altLang="en-US" sz="2000" dirty="0">
                <a:solidFill>
                  <a:schemeClr val="tx1"/>
                </a:solidFill>
                <a:latin typeface="Arial" charset="0"/>
              </a:rPr>
              <a:t>永磁同步电动机的状态方程为</a:t>
            </a:r>
          </a:p>
          <a:p>
            <a:pPr algn="just">
              <a:lnSpc>
                <a:spcPct val="120000"/>
              </a:lnSpc>
              <a:buClr>
                <a:srgbClr val="FF9933"/>
              </a:buClr>
              <a:buFont typeface="Wingdings" pitchFamily="2" charset="2"/>
              <a:buNone/>
              <a:defRPr/>
            </a:pPr>
            <a:endParaRPr lang="zh-CN" altLang="en-US" sz="2000" dirty="0">
              <a:solidFill>
                <a:schemeClr val="tx1"/>
              </a:solidFill>
              <a:latin typeface="Arial" charset="0"/>
            </a:endParaRPr>
          </a:p>
          <a:p>
            <a:pPr algn="just">
              <a:lnSpc>
                <a:spcPct val="120000"/>
              </a:lnSpc>
              <a:buClr>
                <a:srgbClr val="FF9933"/>
              </a:buClr>
              <a:buFont typeface="Wingdings" pitchFamily="2" charset="2"/>
              <a:buNone/>
              <a:defRPr/>
            </a:pPr>
            <a:endParaRPr lang="zh-CN" altLang="en-US" sz="2000" dirty="0">
              <a:solidFill>
                <a:schemeClr val="tx1"/>
              </a:solidFill>
              <a:latin typeface="Arial" charset="0"/>
            </a:endParaRPr>
          </a:p>
          <a:p>
            <a:pPr algn="just">
              <a:lnSpc>
                <a:spcPct val="120000"/>
              </a:lnSpc>
              <a:buClr>
                <a:srgbClr val="FF9933"/>
              </a:buClr>
              <a:buFont typeface="Wingdings" pitchFamily="2" charset="2"/>
              <a:buNone/>
              <a:defRPr/>
            </a:pPr>
            <a:endParaRPr lang="zh-CN" altLang="en-US" sz="2000" dirty="0">
              <a:solidFill>
                <a:schemeClr val="tx1"/>
              </a:solidFill>
              <a:latin typeface="Arial" charset="0"/>
            </a:endParaRPr>
          </a:p>
          <a:p>
            <a:pPr algn="just">
              <a:lnSpc>
                <a:spcPct val="120000"/>
              </a:lnSpc>
              <a:buClr>
                <a:srgbClr val="FF9933"/>
              </a:buClr>
              <a:buFont typeface="Wingdings" pitchFamily="2" charset="2"/>
              <a:buNone/>
              <a:defRPr/>
            </a:pPr>
            <a:endParaRPr lang="zh-CN" altLang="en-US" sz="2000" dirty="0">
              <a:solidFill>
                <a:schemeClr val="tx1"/>
              </a:solidFill>
              <a:latin typeface="Arial" charset="0"/>
            </a:endParaRPr>
          </a:p>
          <a:p>
            <a:pPr algn="just">
              <a:lnSpc>
                <a:spcPct val="120000"/>
              </a:lnSpc>
              <a:buClr>
                <a:srgbClr val="FF9933"/>
              </a:buClr>
              <a:buFont typeface="Wingdings" pitchFamily="2" charset="2"/>
              <a:buNone/>
              <a:defRPr/>
            </a:pPr>
            <a:endParaRPr lang="zh-CN" altLang="en-US" sz="2000" dirty="0">
              <a:solidFill>
                <a:schemeClr val="tx1"/>
              </a:solidFill>
              <a:latin typeface="Arial" charset="0"/>
            </a:endParaRPr>
          </a:p>
          <a:p>
            <a:pPr algn="just">
              <a:lnSpc>
                <a:spcPct val="120000"/>
              </a:lnSpc>
              <a:buClr>
                <a:srgbClr val="FF9933"/>
              </a:buClr>
              <a:buFont typeface="Wingdings" pitchFamily="2" charset="2"/>
              <a:buNone/>
              <a:defRPr/>
            </a:pPr>
            <a:r>
              <a:rPr lang="zh-CN" altLang="en-US" sz="2000" dirty="0">
                <a:solidFill>
                  <a:srgbClr val="C00000"/>
                </a:solidFill>
                <a:effectLst>
                  <a:outerShdw blurRad="38100" dist="38100" dir="2700000" algn="tl">
                    <a:srgbClr val="000000">
                      <a:alpha val="43137"/>
                    </a:srgbClr>
                  </a:outerShdw>
                </a:effectLst>
                <a:latin typeface="Arial" charset="0"/>
              </a:rPr>
              <a:t>与电励磁的隐极式同步电动机相比较，隐极式永磁同步电动机的数学模型阶次低，非线性强耦合程度有所减弱。</a:t>
            </a:r>
          </a:p>
        </p:txBody>
      </p:sp>
      <p:graphicFrame>
        <p:nvGraphicFramePr>
          <p:cNvPr id="22532" name="Object 16"/>
          <p:cNvGraphicFramePr>
            <a:graphicFrameLocks noChangeAspect="1"/>
          </p:cNvGraphicFramePr>
          <p:nvPr/>
        </p:nvGraphicFramePr>
        <p:xfrm>
          <a:off x="1931988" y="4071938"/>
          <a:ext cx="5257800" cy="1989137"/>
        </p:xfrm>
        <a:graphic>
          <a:graphicData uri="http://schemas.openxmlformats.org/presentationml/2006/ole">
            <p:oleObj spid="_x0000_s22532" name="Equation" r:id="rId5" imgW="3695700" imgH="1397000" progId="">
              <p:embed/>
            </p:oleObj>
          </a:graphicData>
        </a:graphic>
      </p:graphicFrame>
      <p:sp>
        <p:nvSpPr>
          <p:cNvPr id="2254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6" action="ppaction://hlinksldjump"/>
              </a:rPr>
              <a:t>9.1 </a:t>
            </a:r>
            <a:r>
              <a:rPr lang="zh-CN" altLang="en-US" sz="1800">
                <a:solidFill>
                  <a:srgbClr val="0000CC"/>
                </a:solidFill>
                <a:latin typeface="Arial" charset="0"/>
                <a:hlinkClick r:id="rId6" action="ppaction://hlinksldjump"/>
              </a:rPr>
              <a:t>同步电动机的稳态模型与调速方法</a:t>
            </a:r>
            <a:endParaRPr lang="zh-CN" altLang="en-US" sz="1800">
              <a:solidFill>
                <a:srgbClr val="0000CC"/>
              </a:solidFill>
              <a:latin typeface="Arial" charset="0"/>
            </a:endParaRPr>
          </a:p>
        </p:txBody>
      </p:sp>
      <p:sp>
        <p:nvSpPr>
          <p:cNvPr id="2254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7" action="ppaction://hlinksldjump"/>
              </a:rPr>
              <a:t>9.5 </a:t>
            </a:r>
            <a:r>
              <a:rPr lang="zh-CN" altLang="en-US" sz="2000">
                <a:solidFill>
                  <a:schemeClr val="tx1"/>
                </a:solidFill>
                <a:latin typeface="Arial" charset="0"/>
                <a:hlinkClick r:id="rId7" action="ppaction://hlinksldjump"/>
              </a:rPr>
              <a:t>同步电动机直接转矩控制系统</a:t>
            </a:r>
            <a:endParaRPr lang="zh-CN" altLang="en-US" sz="2000">
              <a:solidFill>
                <a:schemeClr val="tx1"/>
              </a:solidFill>
              <a:latin typeface="Arial" charset="0"/>
            </a:endParaRPr>
          </a:p>
        </p:txBody>
      </p:sp>
      <p:sp>
        <p:nvSpPr>
          <p:cNvPr id="2254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9.2 </a:t>
            </a:r>
            <a:r>
              <a:rPr lang="zh-CN" altLang="en-US" sz="1800">
                <a:solidFill>
                  <a:schemeClr val="tx1"/>
                </a:solidFill>
                <a:latin typeface="Arial" charset="0"/>
                <a:hlinkClick r:id="rId8" action="ppaction://hlinksldjump"/>
              </a:rPr>
              <a:t>他控变频同步电动机调速系统</a:t>
            </a:r>
            <a:endParaRPr lang="zh-CN" altLang="en-US" sz="1800">
              <a:solidFill>
                <a:schemeClr val="tx1"/>
              </a:solidFill>
              <a:latin typeface="Arial" charset="0"/>
            </a:endParaRPr>
          </a:p>
        </p:txBody>
      </p:sp>
      <p:sp>
        <p:nvSpPr>
          <p:cNvPr id="2254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9.3 </a:t>
            </a:r>
            <a:r>
              <a:rPr lang="zh-CN" altLang="en-US" sz="1800">
                <a:solidFill>
                  <a:schemeClr val="tx1"/>
                </a:solidFill>
                <a:latin typeface="Arial" charset="0"/>
                <a:hlinkClick r:id="rId9" action="ppaction://hlinksldjump"/>
              </a:rPr>
              <a:t>自控变频同步电动机调速系统</a:t>
            </a:r>
            <a:endParaRPr lang="zh-CN" altLang="en-US" sz="1800">
              <a:solidFill>
                <a:schemeClr val="tx1"/>
              </a:solidFill>
              <a:latin typeface="Arial" charset="0"/>
            </a:endParaRPr>
          </a:p>
        </p:txBody>
      </p:sp>
      <p:sp>
        <p:nvSpPr>
          <p:cNvPr id="22545"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9.4 </a:t>
            </a:r>
            <a:r>
              <a:rPr lang="zh-CN" altLang="en-US" sz="1800">
                <a:solidFill>
                  <a:schemeClr val="tx1"/>
                </a:solidFill>
                <a:latin typeface="Arial" charset="0"/>
                <a:hlinkClick r:id="rId10"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2"/>
          <p:cNvSpPr>
            <a:spLocks noGrp="1" noChangeArrowheads="1"/>
          </p:cNvSpPr>
          <p:nvPr>
            <p:ph type="title"/>
          </p:nvPr>
        </p:nvSpPr>
        <p:spPr>
          <a:xfrm>
            <a:off x="1687513" y="207963"/>
            <a:ext cx="6340475" cy="674687"/>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23561" name="Rectangle 3"/>
          <p:cNvSpPr>
            <a:spLocks noChangeArrowheads="1"/>
          </p:cNvSpPr>
          <p:nvPr/>
        </p:nvSpPr>
        <p:spPr bwMode="auto">
          <a:xfrm>
            <a:off x="1714500" y="949325"/>
            <a:ext cx="6153150" cy="223678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rgbClr val="FF0000"/>
                </a:solidFill>
                <a:latin typeface="Arial" charset="0"/>
              </a:rPr>
              <a:t>永磁同步电动机常采用按转子磁链定向控制</a:t>
            </a:r>
            <a:r>
              <a:rPr lang="zh-CN" altLang="en-US" sz="2000">
                <a:solidFill>
                  <a:schemeClr val="tx1"/>
                </a:solidFill>
                <a:latin typeface="Arial" charset="0"/>
              </a:rPr>
              <a:t>，</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代入转矩方程，得</a:t>
            </a:r>
          </a:p>
        </p:txBody>
      </p:sp>
      <p:sp>
        <p:nvSpPr>
          <p:cNvPr id="2356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6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6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65" name="Rectangle 7"/>
          <p:cNvSpPr>
            <a:spLocks noChangeArrowheads="1"/>
          </p:cNvSpPr>
          <p:nvPr/>
        </p:nvSpPr>
        <p:spPr bwMode="auto">
          <a:xfrm>
            <a:off x="0" y="2667000"/>
            <a:ext cx="9144000" cy="0"/>
          </a:xfrm>
          <a:prstGeom prst="rect">
            <a:avLst/>
          </a:prstGeom>
          <a:noFill/>
          <a:ln w="9525">
            <a:noFill/>
            <a:miter lim="800000"/>
            <a:headEnd/>
            <a:tailEnd/>
          </a:ln>
        </p:spPr>
        <p:txBody>
          <a:bodyPr wrap="none" anchor="ctr">
            <a:spAutoFit/>
          </a:bodyPr>
          <a:lstStyle/>
          <a:p>
            <a:endParaRPr lang="zh-CN" altLang="en-US"/>
          </a:p>
        </p:txBody>
      </p:sp>
      <p:sp>
        <p:nvSpPr>
          <p:cNvPr id="23566" name="Rectangle 13"/>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3554" name="Object 15"/>
          <p:cNvGraphicFramePr>
            <a:graphicFrameLocks noChangeAspect="1"/>
          </p:cNvGraphicFramePr>
          <p:nvPr/>
        </p:nvGraphicFramePr>
        <p:xfrm>
          <a:off x="1928813" y="1325563"/>
          <a:ext cx="2160587" cy="954087"/>
        </p:xfrm>
        <a:graphic>
          <a:graphicData uri="http://schemas.openxmlformats.org/presentationml/2006/ole">
            <p:oleObj spid="_x0000_s23554" name="Equation" r:id="rId3" imgW="1054100" imgH="469900" progId="">
              <p:embed/>
            </p:oleObj>
          </a:graphicData>
        </a:graphic>
      </p:graphicFrame>
      <p:graphicFrame>
        <p:nvGraphicFramePr>
          <p:cNvPr id="23555" name="Object 17"/>
          <p:cNvGraphicFramePr>
            <a:graphicFrameLocks noChangeAspect="1"/>
          </p:cNvGraphicFramePr>
          <p:nvPr/>
        </p:nvGraphicFramePr>
        <p:xfrm>
          <a:off x="1914525" y="2519363"/>
          <a:ext cx="5688013" cy="919162"/>
        </p:xfrm>
        <a:graphic>
          <a:graphicData uri="http://schemas.openxmlformats.org/presentationml/2006/ole">
            <p:oleObj spid="_x0000_s23555" name="Equation" r:id="rId4" imgW="2882900" imgH="469900" progId="">
              <p:embed/>
            </p:oleObj>
          </a:graphicData>
        </a:graphic>
      </p:graphicFrame>
      <p:sp>
        <p:nvSpPr>
          <p:cNvPr id="23567" name="Rectangle 18"/>
          <p:cNvSpPr>
            <a:spLocks noChangeArrowheads="1"/>
          </p:cNvSpPr>
          <p:nvPr/>
        </p:nvSpPr>
        <p:spPr bwMode="auto">
          <a:xfrm>
            <a:off x="1671638" y="3387725"/>
            <a:ext cx="7472362" cy="33210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在基频以下的恒转矩工作区中，控制定子电流矢量使之落在</a:t>
            </a:r>
            <a:r>
              <a:rPr lang="en-US" altLang="zh-CN" sz="2000">
                <a:solidFill>
                  <a:schemeClr val="tx1"/>
                </a:solidFill>
                <a:latin typeface="Arial" charset="0"/>
              </a:rPr>
              <a:t>q</a:t>
            </a:r>
            <a:r>
              <a:rPr lang="zh-CN" altLang="en-US" sz="2000">
                <a:solidFill>
                  <a:schemeClr val="tx1"/>
                </a:solidFill>
                <a:latin typeface="Arial" charset="0"/>
              </a:rPr>
              <a:t>轴上，即</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磁链方程为</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电磁转矩方程 </a:t>
            </a:r>
          </a:p>
        </p:txBody>
      </p:sp>
      <p:graphicFrame>
        <p:nvGraphicFramePr>
          <p:cNvPr id="23556" name="Object 19"/>
          <p:cNvGraphicFramePr>
            <a:graphicFrameLocks noChangeAspect="1"/>
          </p:cNvGraphicFramePr>
          <p:nvPr/>
        </p:nvGraphicFramePr>
        <p:xfrm>
          <a:off x="2659063" y="3690938"/>
          <a:ext cx="1152525" cy="628650"/>
        </p:xfrm>
        <a:graphic>
          <a:graphicData uri="http://schemas.openxmlformats.org/presentationml/2006/ole">
            <p:oleObj spid="_x0000_s23556" name="Equation" r:id="rId5" imgW="419100" imgH="228600" progId="">
              <p:embed/>
            </p:oleObj>
          </a:graphicData>
        </a:graphic>
      </p:graphicFrame>
      <p:graphicFrame>
        <p:nvGraphicFramePr>
          <p:cNvPr id="23557" name="Object 20"/>
          <p:cNvGraphicFramePr>
            <a:graphicFrameLocks noChangeAspect="1"/>
          </p:cNvGraphicFramePr>
          <p:nvPr/>
        </p:nvGraphicFramePr>
        <p:xfrm>
          <a:off x="4402138" y="3636963"/>
          <a:ext cx="1223962" cy="695325"/>
        </p:xfrm>
        <a:graphic>
          <a:graphicData uri="http://schemas.openxmlformats.org/presentationml/2006/ole">
            <p:oleObj spid="_x0000_s23557" name="Equation" r:id="rId6" imgW="418918" imgH="241195" progId="">
              <p:embed/>
            </p:oleObj>
          </a:graphicData>
        </a:graphic>
      </p:graphicFrame>
      <p:graphicFrame>
        <p:nvGraphicFramePr>
          <p:cNvPr id="23558" name="Object 21"/>
          <p:cNvGraphicFramePr>
            <a:graphicFrameLocks noChangeAspect="1"/>
          </p:cNvGraphicFramePr>
          <p:nvPr/>
        </p:nvGraphicFramePr>
        <p:xfrm>
          <a:off x="3494088" y="4348163"/>
          <a:ext cx="1584325" cy="1525587"/>
        </p:xfrm>
        <a:graphic>
          <a:graphicData uri="http://schemas.openxmlformats.org/presentationml/2006/ole">
            <p:oleObj spid="_x0000_s23558" name="Equation" r:id="rId7" imgW="762000" imgH="736600" progId="">
              <p:embed/>
            </p:oleObj>
          </a:graphicData>
        </a:graphic>
      </p:graphicFrame>
      <p:graphicFrame>
        <p:nvGraphicFramePr>
          <p:cNvPr id="23559" name="Object 22"/>
          <p:cNvGraphicFramePr>
            <a:graphicFrameLocks noChangeAspect="1"/>
          </p:cNvGraphicFramePr>
          <p:nvPr/>
        </p:nvGraphicFramePr>
        <p:xfrm>
          <a:off x="3517900" y="5840413"/>
          <a:ext cx="2305050" cy="1003300"/>
        </p:xfrm>
        <a:graphic>
          <a:graphicData uri="http://schemas.openxmlformats.org/presentationml/2006/ole">
            <p:oleObj spid="_x0000_s23559" name="Equation" r:id="rId8" imgW="1028254" imgH="444307" progId="">
              <p:embed/>
            </p:oleObj>
          </a:graphicData>
        </a:graphic>
      </p:graphicFrame>
      <p:sp>
        <p:nvSpPr>
          <p:cNvPr id="2356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9" action="ppaction://hlinksldjump"/>
              </a:rPr>
              <a:t>9.1 </a:t>
            </a:r>
            <a:r>
              <a:rPr lang="zh-CN" altLang="en-US" sz="1800">
                <a:solidFill>
                  <a:srgbClr val="0000CC"/>
                </a:solidFill>
                <a:latin typeface="Arial" charset="0"/>
                <a:hlinkClick r:id="rId9" action="ppaction://hlinksldjump"/>
              </a:rPr>
              <a:t>同步电动机的稳态模型与调速方法</a:t>
            </a:r>
            <a:endParaRPr lang="zh-CN" altLang="en-US" sz="1800">
              <a:solidFill>
                <a:srgbClr val="0000CC"/>
              </a:solidFill>
              <a:latin typeface="Arial" charset="0"/>
            </a:endParaRPr>
          </a:p>
        </p:txBody>
      </p:sp>
      <p:sp>
        <p:nvSpPr>
          <p:cNvPr id="23569"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10" action="ppaction://hlinksldjump"/>
              </a:rPr>
              <a:t>9.5 </a:t>
            </a:r>
            <a:r>
              <a:rPr lang="zh-CN" altLang="en-US" sz="2000">
                <a:solidFill>
                  <a:schemeClr val="tx1"/>
                </a:solidFill>
                <a:latin typeface="Arial" charset="0"/>
                <a:hlinkClick r:id="rId10" action="ppaction://hlinksldjump"/>
              </a:rPr>
              <a:t>同步电动机直接转矩控制系统</a:t>
            </a:r>
            <a:endParaRPr lang="zh-CN" altLang="en-US" sz="2000">
              <a:solidFill>
                <a:schemeClr val="tx1"/>
              </a:solidFill>
              <a:latin typeface="Arial" charset="0"/>
            </a:endParaRPr>
          </a:p>
        </p:txBody>
      </p:sp>
      <p:sp>
        <p:nvSpPr>
          <p:cNvPr id="23570"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9.2 </a:t>
            </a:r>
            <a:r>
              <a:rPr lang="zh-CN" altLang="en-US" sz="1800">
                <a:solidFill>
                  <a:schemeClr val="tx1"/>
                </a:solidFill>
                <a:latin typeface="Arial" charset="0"/>
                <a:hlinkClick r:id="rId11" action="ppaction://hlinksldjump"/>
              </a:rPr>
              <a:t>他控变频同步电动机调速系统</a:t>
            </a:r>
            <a:endParaRPr lang="zh-CN" altLang="en-US" sz="1800">
              <a:solidFill>
                <a:schemeClr val="tx1"/>
              </a:solidFill>
              <a:latin typeface="Arial" charset="0"/>
            </a:endParaRPr>
          </a:p>
        </p:txBody>
      </p:sp>
      <p:sp>
        <p:nvSpPr>
          <p:cNvPr id="23571"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2" action="ppaction://hlinksldjump"/>
              </a:rPr>
              <a:t>9.3 </a:t>
            </a:r>
            <a:r>
              <a:rPr lang="zh-CN" altLang="en-US" sz="1800">
                <a:solidFill>
                  <a:schemeClr val="tx1"/>
                </a:solidFill>
                <a:latin typeface="Arial" charset="0"/>
                <a:hlinkClick r:id="rId12" action="ppaction://hlinksldjump"/>
              </a:rPr>
              <a:t>自控变频同步电动机调速系统</a:t>
            </a:r>
            <a:endParaRPr lang="zh-CN" altLang="en-US" sz="1800">
              <a:solidFill>
                <a:schemeClr val="tx1"/>
              </a:solidFill>
              <a:latin typeface="Arial" charset="0"/>
            </a:endParaRPr>
          </a:p>
        </p:txBody>
      </p:sp>
      <p:sp>
        <p:nvSpPr>
          <p:cNvPr id="23572"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3" action="ppaction://hlinksldjump"/>
              </a:rPr>
              <a:t>9.4 </a:t>
            </a:r>
            <a:r>
              <a:rPr lang="zh-CN" altLang="en-US" sz="1800">
                <a:solidFill>
                  <a:schemeClr val="tx1"/>
                </a:solidFill>
                <a:latin typeface="Arial" charset="0"/>
                <a:hlinkClick r:id="rId13"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ea typeface="宋体" pitchFamily="2" charset="-122"/>
              </a:rPr>
              <a:t>9.1</a:t>
            </a:r>
            <a:r>
              <a:rPr lang="zh-CN" altLang="en-US" smtClean="0">
                <a:ea typeface="宋体" pitchFamily="2" charset="-122"/>
              </a:rPr>
              <a:t>同步电动机的稳态模型与调速方法</a:t>
            </a:r>
          </a:p>
        </p:txBody>
      </p:sp>
      <p:sp>
        <p:nvSpPr>
          <p:cNvPr id="845828" name="Rectangle 4"/>
          <p:cNvSpPr>
            <a:spLocks noChangeArrowheads="1"/>
          </p:cNvSpPr>
          <p:nvPr/>
        </p:nvSpPr>
        <p:spPr bwMode="auto">
          <a:xfrm>
            <a:off x="2025650" y="1290638"/>
            <a:ext cx="4029075" cy="700087"/>
          </a:xfrm>
          <a:prstGeom prst="rect">
            <a:avLst/>
          </a:prstGeom>
          <a:noFill/>
          <a:ln w="9525">
            <a:noFill/>
            <a:miter lim="800000"/>
            <a:headEnd/>
            <a:tailEnd/>
          </a:ln>
          <a:effectLst/>
        </p:spPr>
        <p:txBody>
          <a:bodyPr lIns="0" tIns="0" bIns="0" anchor="ctr"/>
          <a:lstStyle/>
          <a:p>
            <a:pPr algn="l">
              <a:defRPr/>
            </a:pPr>
            <a:r>
              <a:rPr lang="zh-CN" altLang="en-US">
                <a:solidFill>
                  <a:schemeClr val="tx1"/>
                </a:solidFill>
                <a:effectLst>
                  <a:outerShdw blurRad="38100" dist="38100" dir="2700000" algn="tl">
                    <a:srgbClr val="C0C0C0"/>
                  </a:outerShdw>
                </a:effectLst>
                <a:latin typeface="Arial" pitchFamily="34" charset="0"/>
              </a:rPr>
              <a:t>知识点：</a:t>
            </a:r>
          </a:p>
        </p:txBody>
      </p:sp>
      <p:sp>
        <p:nvSpPr>
          <p:cNvPr id="845829" name="Rectangle 5"/>
          <p:cNvSpPr>
            <a:spLocks noGrp="1" noChangeArrowheads="1"/>
          </p:cNvSpPr>
          <p:nvPr>
            <p:ph type="body" idx="1"/>
          </p:nvPr>
        </p:nvSpPr>
        <p:spPr>
          <a:xfrm>
            <a:off x="2895600" y="2705100"/>
            <a:ext cx="5945188" cy="1882775"/>
          </a:xfrm>
          <a:noFill/>
        </p:spPr>
        <p:txBody>
          <a:bodyPr/>
          <a:lstStyle/>
          <a:p>
            <a:pPr algn="ctr" eaLnBrk="1" hangingPunct="1"/>
            <a:r>
              <a:rPr lang="zh-CN" altLang="en-US" sz="4800" smtClean="0">
                <a:ea typeface="隶书" pitchFamily="49" charset="-122"/>
              </a:rPr>
              <a:t>同步电动机变压变频调速基础</a:t>
            </a:r>
          </a:p>
        </p:txBody>
      </p:sp>
      <p:sp>
        <p:nvSpPr>
          <p:cNvPr id="37893"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3789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37895"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37896"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37897"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5829">
                                            <p:txEl>
                                              <p:pRg st="0" end="0"/>
                                            </p:txEl>
                                          </p:spTgt>
                                        </p:tgtEl>
                                        <p:attrNameLst>
                                          <p:attrName>style.visibility</p:attrName>
                                        </p:attrNameLst>
                                      </p:cBhvr>
                                      <p:to>
                                        <p:strVal val="visible"/>
                                      </p:to>
                                    </p:set>
                                    <p:animEffect transition="in" filter="wipe(left)">
                                      <p:cBhvr>
                                        <p:cTn id="7" dur="500"/>
                                        <p:tgtEl>
                                          <p:spTgt spid="8458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74813" y="300038"/>
            <a:ext cx="5976937" cy="517525"/>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69635" name="Rectangle 3"/>
          <p:cNvSpPr>
            <a:spLocks noChangeArrowheads="1"/>
          </p:cNvSpPr>
          <p:nvPr/>
        </p:nvSpPr>
        <p:spPr bwMode="auto">
          <a:xfrm>
            <a:off x="2752725" y="5992813"/>
            <a:ext cx="5383213" cy="642937"/>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9-25 </a:t>
            </a:r>
            <a:r>
              <a:rPr lang="zh-CN" altLang="en-US" sz="1600">
                <a:solidFill>
                  <a:schemeClr val="tx1"/>
                </a:solidFill>
                <a:latin typeface="Arial" charset="0"/>
              </a:rPr>
              <a:t>永磁同步电动机转子磁链定向空间矢量图</a:t>
            </a:r>
          </a:p>
          <a:p>
            <a:pPr>
              <a:lnSpc>
                <a:spcPct val="100000"/>
              </a:lnSpc>
              <a:buClr>
                <a:srgbClr val="FF9933"/>
              </a:buClr>
              <a:buFont typeface="Wingdings" pitchFamily="2" charset="2"/>
              <a:buNone/>
            </a:pPr>
            <a:r>
              <a:rPr lang="en-US" altLang="zh-CN" sz="1600">
                <a:solidFill>
                  <a:schemeClr val="tx1"/>
                </a:solidFill>
                <a:latin typeface="Arial" charset="0"/>
              </a:rPr>
              <a:t>a</a:t>
            </a:r>
            <a:r>
              <a:rPr lang="zh-CN" altLang="en-US" sz="1600">
                <a:solidFill>
                  <a:schemeClr val="tx1"/>
                </a:solidFill>
                <a:latin typeface="Arial" charset="0"/>
              </a:rPr>
              <a:t>）恒转矩调速     </a:t>
            </a:r>
            <a:r>
              <a:rPr lang="en-US" altLang="zh-CN" sz="1600">
                <a:solidFill>
                  <a:schemeClr val="tx1"/>
                </a:solidFill>
                <a:latin typeface="Arial" charset="0"/>
              </a:rPr>
              <a:t>b</a:t>
            </a:r>
            <a:r>
              <a:rPr lang="zh-CN" altLang="en-US" sz="1600">
                <a:solidFill>
                  <a:schemeClr val="tx1"/>
                </a:solidFill>
                <a:latin typeface="Arial" charset="0"/>
              </a:rPr>
              <a:t>）弱磁恒功率调速</a:t>
            </a:r>
          </a:p>
        </p:txBody>
      </p:sp>
      <p:sp>
        <p:nvSpPr>
          <p:cNvPr id="696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3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3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9639" name="Rectangle 7"/>
          <p:cNvSpPr>
            <a:spLocks noChangeArrowheads="1"/>
          </p:cNvSpPr>
          <p:nvPr/>
        </p:nvSpPr>
        <p:spPr bwMode="auto">
          <a:xfrm>
            <a:off x="0" y="2667000"/>
            <a:ext cx="9144000" cy="0"/>
          </a:xfrm>
          <a:prstGeom prst="rect">
            <a:avLst/>
          </a:prstGeom>
          <a:noFill/>
          <a:ln w="9525">
            <a:noFill/>
            <a:miter lim="800000"/>
            <a:headEnd/>
            <a:tailEnd/>
          </a:ln>
        </p:spPr>
        <p:txBody>
          <a:bodyPr wrap="none" anchor="ctr">
            <a:spAutoFit/>
          </a:bodyPr>
          <a:lstStyle/>
          <a:p>
            <a:endParaRPr lang="zh-CN" altLang="en-US"/>
          </a:p>
        </p:txBody>
      </p:sp>
      <p:sp>
        <p:nvSpPr>
          <p:cNvPr id="69640" name="Rectangle 11"/>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69641"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9642" name="Picture 17" descr="0825"/>
          <p:cNvPicPr>
            <a:picLocks noChangeAspect="1" noChangeArrowheads="1"/>
          </p:cNvPicPr>
          <p:nvPr/>
        </p:nvPicPr>
        <p:blipFill>
          <a:blip r:embed="rId2" cstate="print"/>
          <a:srcRect/>
          <a:stretch>
            <a:fillRect/>
          </a:stretch>
        </p:blipFill>
        <p:spPr bwMode="auto">
          <a:xfrm>
            <a:off x="1797050" y="2395538"/>
            <a:ext cx="7346950" cy="2403475"/>
          </a:xfrm>
          <a:prstGeom prst="rect">
            <a:avLst/>
          </a:prstGeom>
          <a:noFill/>
          <a:ln w="9525">
            <a:noFill/>
            <a:miter lim="800000"/>
            <a:headEnd/>
            <a:tailEnd/>
          </a:ln>
        </p:spPr>
      </p:pic>
      <p:sp>
        <p:nvSpPr>
          <p:cNvPr id="6964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69644"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6964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69646"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69647"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687513" y="273050"/>
            <a:ext cx="6340475" cy="555625"/>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24580" name="Rectangle 3"/>
          <p:cNvSpPr>
            <a:spLocks noChangeArrowheads="1"/>
          </p:cNvSpPr>
          <p:nvPr/>
        </p:nvSpPr>
        <p:spPr bwMode="auto">
          <a:xfrm>
            <a:off x="1714500" y="949325"/>
            <a:ext cx="3240088" cy="48577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三相电流给定值</a:t>
            </a:r>
          </a:p>
        </p:txBody>
      </p:sp>
      <p:sp>
        <p:nvSpPr>
          <p:cNvPr id="2458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458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458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4584" name="Rectangle 9"/>
          <p:cNvSpPr>
            <a:spLocks noChangeArrowheads="1"/>
          </p:cNvSpPr>
          <p:nvPr/>
        </p:nvSpPr>
        <p:spPr bwMode="auto">
          <a:xfrm>
            <a:off x="0" y="3062288"/>
            <a:ext cx="9144000" cy="0"/>
          </a:xfrm>
          <a:prstGeom prst="rect">
            <a:avLst/>
          </a:prstGeom>
          <a:noFill/>
          <a:ln w="9525">
            <a:noFill/>
            <a:miter lim="800000"/>
            <a:headEnd/>
            <a:tailEnd/>
          </a:ln>
        </p:spPr>
        <p:txBody>
          <a:bodyPr wrap="none" anchor="ctr">
            <a:spAutoFit/>
          </a:bodyPr>
          <a:lstStyle/>
          <a:p>
            <a:endParaRPr lang="zh-CN" altLang="en-US"/>
          </a:p>
        </p:txBody>
      </p:sp>
      <p:sp>
        <p:nvSpPr>
          <p:cNvPr id="24585" name="Rectangle 17"/>
          <p:cNvSpPr>
            <a:spLocks noChangeArrowheads="1"/>
          </p:cNvSpPr>
          <p:nvPr/>
        </p:nvSpPr>
        <p:spPr bwMode="auto">
          <a:xfrm>
            <a:off x="0" y="3062288"/>
            <a:ext cx="9144000" cy="0"/>
          </a:xfrm>
          <a:prstGeom prst="rect">
            <a:avLst/>
          </a:prstGeom>
          <a:noFill/>
          <a:ln w="9525">
            <a:noFill/>
            <a:miter lim="800000"/>
            <a:headEnd/>
            <a:tailEnd/>
          </a:ln>
        </p:spPr>
        <p:txBody>
          <a:bodyPr wrap="none" anchor="ctr">
            <a:spAutoFit/>
          </a:bodyPr>
          <a:lstStyle/>
          <a:p>
            <a:endParaRPr lang="zh-CN" altLang="en-US"/>
          </a:p>
        </p:txBody>
      </p:sp>
      <p:sp>
        <p:nvSpPr>
          <p:cNvPr id="24586"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4578" name="Object 20"/>
          <p:cNvGraphicFramePr>
            <a:graphicFrameLocks noChangeAspect="1"/>
          </p:cNvGraphicFramePr>
          <p:nvPr/>
        </p:nvGraphicFramePr>
        <p:xfrm>
          <a:off x="3741738" y="944563"/>
          <a:ext cx="4608512" cy="2176462"/>
        </p:xfrm>
        <a:graphic>
          <a:graphicData uri="http://schemas.openxmlformats.org/presentationml/2006/ole">
            <p:oleObj spid="_x0000_s24578" name="Equation" r:id="rId3" imgW="2565400" imgH="1206500" progId="">
              <p:embed/>
            </p:oleObj>
          </a:graphicData>
        </a:graphic>
      </p:graphicFrame>
      <p:sp>
        <p:nvSpPr>
          <p:cNvPr id="24587" name="Rectangle 21"/>
          <p:cNvSpPr>
            <a:spLocks noChangeArrowheads="1"/>
          </p:cNvSpPr>
          <p:nvPr/>
        </p:nvSpPr>
        <p:spPr bwMode="auto">
          <a:xfrm>
            <a:off x="2770188" y="6300788"/>
            <a:ext cx="5108575" cy="315912"/>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9-26  </a:t>
            </a:r>
            <a:r>
              <a:rPr lang="zh-CN" altLang="en-US" sz="1600">
                <a:solidFill>
                  <a:schemeClr val="tx1"/>
                </a:solidFill>
                <a:latin typeface="Arial" charset="0"/>
              </a:rPr>
              <a:t>按转子磁链定向的永磁同步电动机矢量运算器</a:t>
            </a:r>
          </a:p>
        </p:txBody>
      </p:sp>
      <p:pic>
        <p:nvPicPr>
          <p:cNvPr id="24588" name="Picture 22" descr="0826"/>
          <p:cNvPicPr>
            <a:picLocks noChangeAspect="1" noChangeArrowheads="1"/>
          </p:cNvPicPr>
          <p:nvPr/>
        </p:nvPicPr>
        <p:blipFill>
          <a:blip r:embed="rId4" cstate="print"/>
          <a:srcRect/>
          <a:stretch>
            <a:fillRect/>
          </a:stretch>
        </p:blipFill>
        <p:spPr bwMode="auto">
          <a:xfrm>
            <a:off x="2239963" y="3690938"/>
            <a:ext cx="6049962" cy="2595562"/>
          </a:xfrm>
          <a:prstGeom prst="rect">
            <a:avLst/>
          </a:prstGeom>
          <a:noFill/>
          <a:ln w="9525">
            <a:noFill/>
            <a:miter lim="800000"/>
            <a:headEnd/>
            <a:tailEnd/>
          </a:ln>
        </p:spPr>
      </p:pic>
      <p:sp>
        <p:nvSpPr>
          <p:cNvPr id="24589"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24590"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24591"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24592"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24593"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712913" y="247650"/>
            <a:ext cx="6315075" cy="647700"/>
          </a:xfrm>
        </p:spPr>
        <p:txBody>
          <a:bodyPr/>
          <a:lstStyle/>
          <a:p>
            <a:pPr marL="838200" indent="-838200" eaLnBrk="1" hangingPunct="1"/>
            <a:r>
              <a:rPr lang="en-US" altLang="zh-CN" smtClean="0">
                <a:ea typeface="宋体" pitchFamily="2" charset="-122"/>
              </a:rPr>
              <a:t>9.4.3</a:t>
            </a:r>
            <a:r>
              <a:rPr lang="zh-CN" altLang="en-US" smtClean="0">
                <a:ea typeface="宋体" pitchFamily="2" charset="-122"/>
              </a:rPr>
              <a:t>正弦波永磁同步电动机矢量控制系统</a:t>
            </a:r>
          </a:p>
        </p:txBody>
      </p:sp>
      <p:sp>
        <p:nvSpPr>
          <p:cNvPr id="25604" name="Rectangle 3"/>
          <p:cNvSpPr>
            <a:spLocks noChangeArrowheads="1"/>
          </p:cNvSpPr>
          <p:nvPr/>
        </p:nvSpPr>
        <p:spPr bwMode="auto">
          <a:xfrm>
            <a:off x="2654300" y="6080125"/>
            <a:ext cx="5681663" cy="328613"/>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9-27  </a:t>
            </a:r>
            <a:r>
              <a:rPr lang="zh-CN" altLang="en-US" sz="1600">
                <a:solidFill>
                  <a:schemeClr val="tx1"/>
                </a:solidFill>
                <a:latin typeface="Arial" charset="0"/>
              </a:rPr>
              <a:t>按转子磁链定向的永磁同步电动机矢量控制系统</a:t>
            </a:r>
          </a:p>
        </p:txBody>
      </p:sp>
      <p:sp>
        <p:nvSpPr>
          <p:cNvPr id="256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560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560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5608"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25609" name="Picture 19" descr="0827"/>
          <p:cNvPicPr>
            <a:picLocks noChangeAspect="1" noChangeArrowheads="1"/>
          </p:cNvPicPr>
          <p:nvPr/>
        </p:nvPicPr>
        <p:blipFill>
          <a:blip r:embed="rId3" cstate="print"/>
          <a:srcRect/>
          <a:stretch>
            <a:fillRect/>
          </a:stretch>
        </p:blipFill>
        <p:spPr bwMode="auto">
          <a:xfrm>
            <a:off x="1706563" y="3892550"/>
            <a:ext cx="7437437" cy="2054225"/>
          </a:xfrm>
          <a:prstGeom prst="rect">
            <a:avLst/>
          </a:prstGeom>
          <a:noFill/>
          <a:ln w="9525">
            <a:noFill/>
            <a:miter lim="800000"/>
            <a:headEnd/>
            <a:tailEnd/>
          </a:ln>
        </p:spPr>
      </p:pic>
      <p:sp>
        <p:nvSpPr>
          <p:cNvPr id="25610" name="Rectangle 20"/>
          <p:cNvSpPr>
            <a:spLocks noChangeArrowheads="1"/>
          </p:cNvSpPr>
          <p:nvPr/>
        </p:nvSpPr>
        <p:spPr bwMode="auto">
          <a:xfrm>
            <a:off x="1674813" y="949325"/>
            <a:ext cx="7469187" cy="2360613"/>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系统到达稳态时，电压方程为</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当负载增加时，定子电流增大，使定子磁链和反电动势加大，迫使定子电压升高。</a:t>
            </a:r>
          </a:p>
          <a:p>
            <a:pPr algn="just">
              <a:lnSpc>
                <a:spcPct val="100000"/>
              </a:lnSpc>
              <a:buClr>
                <a:srgbClr val="FF9933"/>
              </a:buClr>
              <a:buFont typeface="Wingdings" pitchFamily="2" charset="2"/>
              <a:buNone/>
            </a:pPr>
            <a:r>
              <a:rPr lang="zh-CN" altLang="en-US" sz="2000">
                <a:solidFill>
                  <a:schemeClr val="tx1"/>
                </a:solidFill>
                <a:latin typeface="Arial" charset="0"/>
              </a:rPr>
              <a:t>定子电压矢量和电流矢量的夹角也会增大，造成功率因数降低。 </a:t>
            </a:r>
          </a:p>
        </p:txBody>
      </p:sp>
      <p:graphicFrame>
        <p:nvGraphicFramePr>
          <p:cNvPr id="25602" name="Object 21"/>
          <p:cNvGraphicFramePr>
            <a:graphicFrameLocks noChangeAspect="1"/>
          </p:cNvGraphicFramePr>
          <p:nvPr/>
        </p:nvGraphicFramePr>
        <p:xfrm>
          <a:off x="1782763" y="1290638"/>
          <a:ext cx="4392612" cy="995362"/>
        </p:xfrm>
        <a:graphic>
          <a:graphicData uri="http://schemas.openxmlformats.org/presentationml/2006/ole">
            <p:oleObj spid="_x0000_s25602" name="Equation" r:id="rId4" imgW="2146300" imgH="482600" progId="">
              <p:embed/>
            </p:oleObj>
          </a:graphicData>
        </a:graphic>
      </p:graphicFrame>
      <p:sp>
        <p:nvSpPr>
          <p:cNvPr id="2561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2561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2561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2561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25615" name="Rectangle 10"/>
          <p:cNvSpPr>
            <a:spLocks noChangeArrowheads="1"/>
          </p:cNvSpPr>
          <p:nvPr/>
        </p:nvSpPr>
        <p:spPr bwMode="auto">
          <a:xfrm>
            <a:off x="7938" y="3897313"/>
            <a:ext cx="1682750" cy="514350"/>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05000" y="206375"/>
            <a:ext cx="7064375" cy="741363"/>
          </a:xfrm>
        </p:spPr>
        <p:txBody>
          <a:bodyPr/>
          <a:lstStyle/>
          <a:p>
            <a:pPr eaLnBrk="1" hangingPunct="1"/>
            <a:r>
              <a:rPr lang="en-US" altLang="zh-CN" smtClean="0">
                <a:ea typeface="宋体" pitchFamily="2" charset="-122"/>
              </a:rPr>
              <a:t>9.5 </a:t>
            </a:r>
            <a:r>
              <a:rPr lang="zh-CN" altLang="en-US" smtClean="0">
                <a:ea typeface="宋体" pitchFamily="2" charset="-122"/>
              </a:rPr>
              <a:t>同步电动机直接转矩控制系统</a:t>
            </a:r>
          </a:p>
        </p:txBody>
      </p:sp>
      <p:sp>
        <p:nvSpPr>
          <p:cNvPr id="846852" name="Rectangle 4"/>
          <p:cNvSpPr>
            <a:spLocks noChangeArrowheads="1"/>
          </p:cNvSpPr>
          <p:nvPr/>
        </p:nvSpPr>
        <p:spPr bwMode="auto">
          <a:xfrm>
            <a:off x="1897063" y="1385888"/>
            <a:ext cx="4029075" cy="700087"/>
          </a:xfrm>
          <a:prstGeom prst="rect">
            <a:avLst/>
          </a:prstGeom>
          <a:noFill/>
          <a:ln w="9525">
            <a:noFill/>
            <a:miter lim="800000"/>
            <a:headEnd/>
            <a:tailEnd/>
          </a:ln>
          <a:effectLst/>
        </p:spPr>
        <p:txBody>
          <a:bodyPr lIns="0" tIns="0" bIns="0" anchor="ctr"/>
          <a:lstStyle/>
          <a:p>
            <a:pPr algn="l">
              <a:defRPr/>
            </a:pPr>
            <a:r>
              <a:rPr lang="zh-CN" altLang="en-US">
                <a:solidFill>
                  <a:schemeClr val="tx1"/>
                </a:solidFill>
                <a:effectLst>
                  <a:outerShdw blurRad="38100" dist="38100" dir="2700000" algn="tl">
                    <a:srgbClr val="C0C0C0"/>
                  </a:outerShdw>
                </a:effectLst>
                <a:latin typeface="Arial" pitchFamily="34" charset="0"/>
              </a:rPr>
              <a:t>知识点：</a:t>
            </a:r>
          </a:p>
        </p:txBody>
      </p:sp>
      <p:sp>
        <p:nvSpPr>
          <p:cNvPr id="846853" name="Rectangle 5"/>
          <p:cNvSpPr>
            <a:spLocks noGrp="1" noChangeArrowheads="1"/>
          </p:cNvSpPr>
          <p:nvPr>
            <p:ph type="body" idx="1"/>
          </p:nvPr>
        </p:nvSpPr>
        <p:spPr>
          <a:xfrm>
            <a:off x="2895600" y="2705100"/>
            <a:ext cx="5980113" cy="1882775"/>
          </a:xfrm>
          <a:noFill/>
        </p:spPr>
        <p:txBody>
          <a:bodyPr/>
          <a:lstStyle/>
          <a:p>
            <a:pPr algn="ctr" eaLnBrk="1" hangingPunct="1"/>
            <a:r>
              <a:rPr lang="zh-CN" altLang="en-US" sz="4800" smtClean="0">
                <a:latin typeface="隶书" pitchFamily="49" charset="-122"/>
                <a:ea typeface="隶书" pitchFamily="49" charset="-122"/>
              </a:rPr>
              <a:t>同步电动机直接转矩控制系统</a:t>
            </a:r>
          </a:p>
        </p:txBody>
      </p:sp>
      <p:sp>
        <p:nvSpPr>
          <p:cNvPr id="7066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70662"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7066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7066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70665"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6853">
                                            <p:txEl>
                                              <p:pRg st="0" end="0"/>
                                            </p:txEl>
                                          </p:spTgt>
                                        </p:tgtEl>
                                        <p:attrNameLst>
                                          <p:attrName>style.visibility</p:attrName>
                                        </p:attrNameLst>
                                      </p:cBhvr>
                                      <p:to>
                                        <p:strVal val="visible"/>
                                      </p:to>
                                    </p:set>
                                    <p:animEffect transition="in" filter="wipe(left)">
                                      <p:cBhvr>
                                        <p:cTn id="7" dur="500"/>
                                        <p:tgtEl>
                                          <p:spTgt spid="8468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700213" y="300038"/>
            <a:ext cx="5322887" cy="569912"/>
          </a:xfrm>
        </p:spPr>
        <p:txBody>
          <a:bodyPr/>
          <a:lstStyle/>
          <a:p>
            <a:pPr marL="838200" indent="-838200" eaLnBrk="1" hangingPunct="1"/>
            <a:r>
              <a:rPr lang="en-US" altLang="zh-CN" smtClean="0">
                <a:ea typeface="宋体" pitchFamily="2" charset="-122"/>
              </a:rPr>
              <a:t>9.5</a:t>
            </a:r>
            <a:r>
              <a:rPr lang="zh-CN" altLang="en-US" smtClean="0">
                <a:ea typeface="宋体" pitchFamily="2" charset="-122"/>
              </a:rPr>
              <a:t>*</a:t>
            </a:r>
            <a:r>
              <a:rPr lang="en-US" altLang="zh-CN" smtClean="0">
                <a:ea typeface="宋体" pitchFamily="2" charset="-122"/>
              </a:rPr>
              <a:t> </a:t>
            </a:r>
            <a:r>
              <a:rPr lang="zh-CN" altLang="en-US" smtClean="0">
                <a:ea typeface="宋体" pitchFamily="2" charset="-122"/>
              </a:rPr>
              <a:t>同步电动机直接转矩控制系统</a:t>
            </a:r>
          </a:p>
        </p:txBody>
      </p:sp>
      <p:sp>
        <p:nvSpPr>
          <p:cNvPr id="26628" name="Rectangle 3"/>
          <p:cNvSpPr>
            <a:spLocks noChangeArrowheads="1"/>
          </p:cNvSpPr>
          <p:nvPr/>
        </p:nvSpPr>
        <p:spPr bwMode="auto">
          <a:xfrm>
            <a:off x="1701800" y="992188"/>
            <a:ext cx="7442200" cy="790575"/>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同步电动机也可采用直接转矩控制，以下分析可控励磁同步电动机和正弦波永磁同步电动机的直接转矩控制系统。</a:t>
            </a:r>
          </a:p>
        </p:txBody>
      </p:sp>
      <p:sp>
        <p:nvSpPr>
          <p:cNvPr id="266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66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663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663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6633" name="Rectangle 12"/>
          <p:cNvSpPr>
            <a:spLocks noChangeArrowheads="1"/>
          </p:cNvSpPr>
          <p:nvPr/>
        </p:nvSpPr>
        <p:spPr bwMode="auto">
          <a:xfrm>
            <a:off x="1700213" y="2108200"/>
            <a:ext cx="6419850" cy="490538"/>
          </a:xfrm>
          <a:prstGeom prst="rect">
            <a:avLst/>
          </a:prstGeom>
          <a:noFill/>
          <a:ln w="9525">
            <a:noFill/>
            <a:miter lim="800000"/>
            <a:headEnd/>
            <a:tailEnd/>
          </a:ln>
        </p:spPr>
        <p:txBody>
          <a:bodyPr lIns="0" tIns="0" bIns="0" anchor="ctr"/>
          <a:lstStyle/>
          <a:p>
            <a:pPr marL="838200" indent="-838200" algn="l"/>
            <a:r>
              <a:rPr lang="en-US" altLang="zh-CN" sz="2400">
                <a:solidFill>
                  <a:schemeClr val="tx1"/>
                </a:solidFill>
                <a:latin typeface="Arial" charset="0"/>
              </a:rPr>
              <a:t>9.5.1 </a:t>
            </a:r>
            <a:r>
              <a:rPr lang="zh-CN" altLang="en-US" sz="2400">
                <a:solidFill>
                  <a:schemeClr val="tx1"/>
                </a:solidFill>
                <a:latin typeface="Arial" charset="0"/>
              </a:rPr>
              <a:t>可控励磁同步电动机直接转矩控制系统</a:t>
            </a:r>
          </a:p>
        </p:txBody>
      </p:sp>
      <p:sp>
        <p:nvSpPr>
          <p:cNvPr id="26634" name="Rectangle 13"/>
          <p:cNvSpPr>
            <a:spLocks noChangeArrowheads="1"/>
          </p:cNvSpPr>
          <p:nvPr/>
        </p:nvSpPr>
        <p:spPr bwMode="auto">
          <a:xfrm>
            <a:off x="1685925" y="2981325"/>
            <a:ext cx="7458075" cy="203200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可控励磁同步电动机定子磁链</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按定子定向磁链坐标系（仍称作</a:t>
            </a:r>
            <a:r>
              <a:rPr lang="en-US" altLang="zh-CN" sz="2000">
                <a:solidFill>
                  <a:schemeClr val="tx1"/>
                </a:solidFill>
                <a:latin typeface="Arial" charset="0"/>
              </a:rPr>
              <a:t>mt</a:t>
            </a:r>
            <a:r>
              <a:rPr lang="zh-CN" altLang="en-US" sz="2000">
                <a:solidFill>
                  <a:schemeClr val="tx1"/>
                </a:solidFill>
                <a:latin typeface="Arial" charset="0"/>
              </a:rPr>
              <a:t>坐标系），使</a:t>
            </a:r>
            <a:r>
              <a:rPr lang="en-US" altLang="zh-CN" sz="2000">
                <a:solidFill>
                  <a:schemeClr val="tx1"/>
                </a:solidFill>
                <a:latin typeface="Arial" charset="0"/>
              </a:rPr>
              <a:t>m</a:t>
            </a:r>
            <a:r>
              <a:rPr lang="zh-CN" altLang="en-US" sz="2000">
                <a:solidFill>
                  <a:schemeClr val="tx1"/>
                </a:solidFill>
                <a:latin typeface="Arial" charset="0"/>
              </a:rPr>
              <a:t>轴与定子合成磁链矢量重合，</a:t>
            </a:r>
            <a:r>
              <a:rPr lang="en-US" altLang="zh-CN" sz="2000">
                <a:solidFill>
                  <a:schemeClr val="tx1"/>
                </a:solidFill>
                <a:latin typeface="Arial" charset="0"/>
              </a:rPr>
              <a:t>t</a:t>
            </a:r>
            <a:r>
              <a:rPr lang="zh-CN" altLang="en-US" sz="2000">
                <a:solidFill>
                  <a:schemeClr val="tx1"/>
                </a:solidFill>
                <a:latin typeface="Arial" charset="0"/>
              </a:rPr>
              <a:t>轴与</a:t>
            </a:r>
            <a:r>
              <a:rPr lang="en-US" altLang="zh-CN" sz="2000">
                <a:solidFill>
                  <a:schemeClr val="tx1"/>
                </a:solidFill>
                <a:latin typeface="Arial" charset="0"/>
              </a:rPr>
              <a:t>m</a:t>
            </a:r>
            <a:r>
              <a:rPr lang="zh-CN" altLang="en-US" sz="2000">
                <a:solidFill>
                  <a:schemeClr val="tx1"/>
                </a:solidFill>
                <a:latin typeface="Arial" charset="0"/>
              </a:rPr>
              <a:t>轴正交。</a:t>
            </a:r>
          </a:p>
        </p:txBody>
      </p:sp>
      <p:graphicFrame>
        <p:nvGraphicFramePr>
          <p:cNvPr id="26626" name="Object 14"/>
          <p:cNvGraphicFramePr>
            <a:graphicFrameLocks noChangeAspect="1"/>
          </p:cNvGraphicFramePr>
          <p:nvPr/>
        </p:nvGraphicFramePr>
        <p:xfrm>
          <a:off x="1816100" y="3298825"/>
          <a:ext cx="4681538" cy="955675"/>
        </p:xfrm>
        <a:graphic>
          <a:graphicData uri="http://schemas.openxmlformats.org/presentationml/2006/ole">
            <p:oleObj spid="_x0000_s26626" name="Equation" r:id="rId3" imgW="1954951" imgH="406224" progId="">
              <p:embed/>
            </p:oleObj>
          </a:graphicData>
        </a:graphic>
      </p:graphicFrame>
      <p:sp>
        <p:nvSpPr>
          <p:cNvPr id="26635"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4" action="ppaction://hlinksldjump"/>
              </a:rPr>
              <a:t>9.1 </a:t>
            </a:r>
            <a:r>
              <a:rPr lang="zh-CN" altLang="en-US" sz="1800">
                <a:solidFill>
                  <a:srgbClr val="0000CC"/>
                </a:solidFill>
                <a:latin typeface="Arial" charset="0"/>
                <a:hlinkClick r:id="rId4" action="ppaction://hlinksldjump"/>
              </a:rPr>
              <a:t>同步电动机的稳态模型与调速方法</a:t>
            </a:r>
            <a:endParaRPr lang="zh-CN" altLang="en-US" sz="1800">
              <a:solidFill>
                <a:srgbClr val="0000CC"/>
              </a:solidFill>
              <a:latin typeface="Arial" charset="0"/>
            </a:endParaRPr>
          </a:p>
        </p:txBody>
      </p:sp>
      <p:sp>
        <p:nvSpPr>
          <p:cNvPr id="26636"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5" action="ppaction://hlinksldjump"/>
              </a:rPr>
              <a:t>9.5 </a:t>
            </a:r>
            <a:r>
              <a:rPr lang="zh-CN" altLang="en-US" sz="2000">
                <a:solidFill>
                  <a:schemeClr val="tx1"/>
                </a:solidFill>
                <a:latin typeface="Arial" charset="0"/>
                <a:hlinkClick r:id="rId5" action="ppaction://hlinksldjump"/>
              </a:rPr>
              <a:t>同步电动机直接转矩控制系统</a:t>
            </a:r>
            <a:endParaRPr lang="zh-CN" altLang="en-US" sz="2000">
              <a:solidFill>
                <a:schemeClr val="tx1"/>
              </a:solidFill>
              <a:latin typeface="Arial" charset="0"/>
            </a:endParaRPr>
          </a:p>
        </p:txBody>
      </p:sp>
      <p:sp>
        <p:nvSpPr>
          <p:cNvPr id="26637"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9.2 </a:t>
            </a:r>
            <a:r>
              <a:rPr lang="zh-CN" altLang="en-US" sz="1800">
                <a:solidFill>
                  <a:schemeClr val="tx1"/>
                </a:solidFill>
                <a:latin typeface="Arial" charset="0"/>
                <a:hlinkClick r:id="rId6" action="ppaction://hlinksldjump"/>
              </a:rPr>
              <a:t>他控变频同步电动机调速系统</a:t>
            </a:r>
            <a:endParaRPr lang="zh-CN" altLang="en-US" sz="1800">
              <a:solidFill>
                <a:schemeClr val="tx1"/>
              </a:solidFill>
              <a:latin typeface="Arial" charset="0"/>
            </a:endParaRPr>
          </a:p>
        </p:txBody>
      </p:sp>
      <p:sp>
        <p:nvSpPr>
          <p:cNvPr id="26638"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9.3 </a:t>
            </a:r>
            <a:r>
              <a:rPr lang="zh-CN" altLang="en-US" sz="1800">
                <a:solidFill>
                  <a:schemeClr val="tx1"/>
                </a:solidFill>
                <a:latin typeface="Arial" charset="0"/>
                <a:hlinkClick r:id="rId7" action="ppaction://hlinksldjump"/>
              </a:rPr>
              <a:t>自控变频同步电动机调速系统</a:t>
            </a:r>
            <a:endParaRPr lang="zh-CN" altLang="en-US" sz="1800">
              <a:solidFill>
                <a:schemeClr val="tx1"/>
              </a:solidFill>
              <a:latin typeface="Arial" charset="0"/>
            </a:endParaRPr>
          </a:p>
        </p:txBody>
      </p:sp>
      <p:sp>
        <p:nvSpPr>
          <p:cNvPr id="26639"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9.4 </a:t>
            </a:r>
            <a:r>
              <a:rPr lang="zh-CN" altLang="en-US" sz="1800">
                <a:solidFill>
                  <a:schemeClr val="tx1"/>
                </a:solidFill>
                <a:latin typeface="Arial" charset="0"/>
                <a:hlinkClick r:id="rId8"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674813" y="168275"/>
            <a:ext cx="6694487" cy="869950"/>
          </a:xfrm>
        </p:spPr>
        <p:txBody>
          <a:bodyPr/>
          <a:lstStyle/>
          <a:p>
            <a:pPr marL="838200" indent="-838200" eaLnBrk="1" hangingPunct="1"/>
            <a:r>
              <a:rPr lang="en-US" altLang="zh-CN" smtClean="0">
                <a:ea typeface="宋体" pitchFamily="2" charset="-122"/>
              </a:rPr>
              <a:t>9.5.1 </a:t>
            </a:r>
            <a:r>
              <a:rPr lang="zh-CN" altLang="en-US" smtClean="0">
                <a:ea typeface="宋体" pitchFamily="2" charset="-122"/>
              </a:rPr>
              <a:t>可控励磁同步电动机直接转矩控制系统</a:t>
            </a:r>
          </a:p>
        </p:txBody>
      </p:sp>
      <p:sp>
        <p:nvSpPr>
          <p:cNvPr id="71683" name="Rectangle 3"/>
          <p:cNvSpPr>
            <a:spLocks noChangeArrowheads="1"/>
          </p:cNvSpPr>
          <p:nvPr/>
        </p:nvSpPr>
        <p:spPr bwMode="auto">
          <a:xfrm>
            <a:off x="3098800" y="6169025"/>
            <a:ext cx="4924425" cy="50482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9-28 </a:t>
            </a:r>
            <a:r>
              <a:rPr lang="zh-CN" altLang="en-US" sz="1600">
                <a:solidFill>
                  <a:schemeClr val="tx1"/>
                </a:solidFill>
                <a:latin typeface="Arial" charset="0"/>
              </a:rPr>
              <a:t>可控励磁隐极式同步电动机空间矢量图</a:t>
            </a:r>
          </a:p>
        </p:txBody>
      </p:sp>
      <p:sp>
        <p:nvSpPr>
          <p:cNvPr id="716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168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168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1687" name="Rectangle 7"/>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7168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1689" name="Rectangle 9"/>
          <p:cNvSpPr>
            <a:spLocks noChangeArrowheads="1"/>
          </p:cNvSpPr>
          <p:nvPr/>
        </p:nvSpPr>
        <p:spPr bwMode="auto">
          <a:xfrm>
            <a:off x="0" y="2824163"/>
            <a:ext cx="9144000" cy="0"/>
          </a:xfrm>
          <a:prstGeom prst="rect">
            <a:avLst/>
          </a:prstGeom>
          <a:noFill/>
          <a:ln w="9525">
            <a:noFill/>
            <a:miter lim="800000"/>
            <a:headEnd/>
            <a:tailEnd/>
          </a:ln>
        </p:spPr>
        <p:txBody>
          <a:bodyPr wrap="none" anchor="ctr">
            <a:spAutoFit/>
          </a:bodyPr>
          <a:lstStyle/>
          <a:p>
            <a:endParaRPr lang="zh-CN" altLang="en-US"/>
          </a:p>
        </p:txBody>
      </p:sp>
      <p:sp>
        <p:nvSpPr>
          <p:cNvPr id="71690" name="Rectangle 10"/>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pic>
        <p:nvPicPr>
          <p:cNvPr id="71691" name="Picture 11" descr="0828"/>
          <p:cNvPicPr>
            <a:picLocks noChangeAspect="1" noChangeArrowheads="1"/>
          </p:cNvPicPr>
          <p:nvPr/>
        </p:nvPicPr>
        <p:blipFill>
          <a:blip r:embed="rId2" cstate="print"/>
          <a:srcRect/>
          <a:stretch>
            <a:fillRect/>
          </a:stretch>
        </p:blipFill>
        <p:spPr bwMode="auto">
          <a:xfrm>
            <a:off x="2030413" y="2701925"/>
            <a:ext cx="6840537" cy="2992438"/>
          </a:xfrm>
          <a:prstGeom prst="rect">
            <a:avLst/>
          </a:prstGeom>
          <a:noFill/>
          <a:ln w="9525">
            <a:noFill/>
            <a:miter lim="800000"/>
            <a:headEnd/>
            <a:tailEnd/>
          </a:ln>
        </p:spPr>
      </p:pic>
      <p:sp>
        <p:nvSpPr>
          <p:cNvPr id="71692"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71693"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71694"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71695"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71696"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687513" y="260350"/>
            <a:ext cx="6511925" cy="622300"/>
          </a:xfrm>
        </p:spPr>
        <p:txBody>
          <a:bodyPr/>
          <a:lstStyle/>
          <a:p>
            <a:pPr marL="838200" indent="-838200" eaLnBrk="1" hangingPunct="1"/>
            <a:r>
              <a:rPr lang="en-US" altLang="zh-CN" smtClean="0">
                <a:ea typeface="宋体" pitchFamily="2" charset="-122"/>
              </a:rPr>
              <a:t>9.5.1 </a:t>
            </a:r>
            <a:r>
              <a:rPr lang="zh-CN" altLang="en-US" smtClean="0">
                <a:ea typeface="宋体" pitchFamily="2" charset="-122"/>
              </a:rPr>
              <a:t>可控励磁同步电动机直接转矩控制系统</a:t>
            </a:r>
          </a:p>
        </p:txBody>
      </p:sp>
      <p:sp>
        <p:nvSpPr>
          <p:cNvPr id="27655" name="Rectangle 3"/>
          <p:cNvSpPr>
            <a:spLocks noChangeArrowheads="1"/>
          </p:cNvSpPr>
          <p:nvPr/>
        </p:nvSpPr>
        <p:spPr bwMode="auto">
          <a:xfrm>
            <a:off x="1700213" y="984250"/>
            <a:ext cx="6921500" cy="31686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考虑到按定子磁链定向 </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由此导出</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同步电动机的电磁转矩</a:t>
            </a:r>
          </a:p>
        </p:txBody>
      </p:sp>
      <p:sp>
        <p:nvSpPr>
          <p:cNvPr id="276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765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76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765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7650" name="Object 12"/>
          <p:cNvGraphicFramePr>
            <a:graphicFrameLocks noChangeAspect="1"/>
          </p:cNvGraphicFramePr>
          <p:nvPr/>
        </p:nvGraphicFramePr>
        <p:xfrm>
          <a:off x="1873250" y="1331913"/>
          <a:ext cx="7270750" cy="879475"/>
        </p:xfrm>
        <a:graphic>
          <a:graphicData uri="http://schemas.openxmlformats.org/presentationml/2006/ole">
            <p:oleObj spid="_x0000_s27650" name="Equation" r:id="rId3" imgW="4381500" imgH="482600" progId="">
              <p:embed/>
            </p:oleObj>
          </a:graphicData>
        </a:graphic>
      </p:graphicFrame>
      <p:graphicFrame>
        <p:nvGraphicFramePr>
          <p:cNvPr id="27651" name="Object 14"/>
          <p:cNvGraphicFramePr>
            <a:graphicFrameLocks noChangeAspect="1"/>
          </p:cNvGraphicFramePr>
          <p:nvPr/>
        </p:nvGraphicFramePr>
        <p:xfrm>
          <a:off x="2941638" y="2182813"/>
          <a:ext cx="1727200" cy="1009650"/>
        </p:xfrm>
        <a:graphic>
          <a:graphicData uri="http://schemas.openxmlformats.org/presentationml/2006/ole">
            <p:oleObj spid="_x0000_s27651" name="Equation" r:id="rId4" imgW="736600" imgH="431800" progId="">
              <p:embed/>
            </p:oleObj>
          </a:graphicData>
        </a:graphic>
      </p:graphicFrame>
      <p:graphicFrame>
        <p:nvGraphicFramePr>
          <p:cNvPr id="27652" name="Object 16"/>
          <p:cNvGraphicFramePr>
            <a:graphicFrameLocks noChangeAspect="1"/>
          </p:cNvGraphicFramePr>
          <p:nvPr/>
        </p:nvGraphicFramePr>
        <p:xfrm>
          <a:off x="4521200" y="2878138"/>
          <a:ext cx="3527425" cy="944562"/>
        </p:xfrm>
        <a:graphic>
          <a:graphicData uri="http://schemas.openxmlformats.org/presentationml/2006/ole">
            <p:oleObj spid="_x0000_s27652" name="Equation" r:id="rId5" imgW="1600200" imgH="431800" progId="">
              <p:embed/>
            </p:oleObj>
          </a:graphicData>
        </a:graphic>
      </p:graphicFrame>
      <p:sp>
        <p:nvSpPr>
          <p:cNvPr id="27660" name="Rectangle 17"/>
          <p:cNvSpPr>
            <a:spLocks noChangeArrowheads="1"/>
          </p:cNvSpPr>
          <p:nvPr/>
        </p:nvSpPr>
        <p:spPr bwMode="auto">
          <a:xfrm>
            <a:off x="1689100" y="3570288"/>
            <a:ext cx="5603875" cy="4254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定子磁链定向坐标系（</a:t>
            </a:r>
            <a:r>
              <a:rPr lang="en-US" altLang="zh-CN" sz="2000">
                <a:solidFill>
                  <a:schemeClr val="tx1"/>
                </a:solidFill>
                <a:latin typeface="Arial" charset="0"/>
              </a:rPr>
              <a:t>mt</a:t>
            </a:r>
            <a:r>
              <a:rPr lang="zh-CN" altLang="en-US" sz="2000">
                <a:solidFill>
                  <a:schemeClr val="tx1"/>
                </a:solidFill>
                <a:latin typeface="Arial" charset="0"/>
              </a:rPr>
              <a:t>坐标系）的状态方程</a:t>
            </a:r>
          </a:p>
        </p:txBody>
      </p:sp>
      <p:graphicFrame>
        <p:nvGraphicFramePr>
          <p:cNvPr id="27653" name="Object 18"/>
          <p:cNvGraphicFramePr>
            <a:graphicFrameLocks noChangeAspect="1"/>
          </p:cNvGraphicFramePr>
          <p:nvPr/>
        </p:nvGraphicFramePr>
        <p:xfrm>
          <a:off x="1847850" y="3902075"/>
          <a:ext cx="6553200" cy="2938463"/>
        </p:xfrm>
        <a:graphic>
          <a:graphicData uri="http://schemas.openxmlformats.org/presentationml/2006/ole">
            <p:oleObj spid="_x0000_s27653" name="Equation" r:id="rId6" imgW="3962400" imgH="1778000" progId="">
              <p:embed/>
            </p:oleObj>
          </a:graphicData>
        </a:graphic>
      </p:graphicFrame>
      <p:sp>
        <p:nvSpPr>
          <p:cNvPr id="27661"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7" action="ppaction://hlinksldjump"/>
              </a:rPr>
              <a:t>9.1 </a:t>
            </a:r>
            <a:r>
              <a:rPr lang="zh-CN" altLang="en-US" sz="1800">
                <a:solidFill>
                  <a:srgbClr val="0000CC"/>
                </a:solidFill>
                <a:latin typeface="Arial" charset="0"/>
                <a:hlinkClick r:id="rId7" action="ppaction://hlinksldjump"/>
              </a:rPr>
              <a:t>同步电动机的稳态模型与调速方法</a:t>
            </a:r>
            <a:endParaRPr lang="zh-CN" altLang="en-US" sz="1800">
              <a:solidFill>
                <a:srgbClr val="0000CC"/>
              </a:solidFill>
              <a:latin typeface="Arial" charset="0"/>
            </a:endParaRPr>
          </a:p>
        </p:txBody>
      </p:sp>
      <p:sp>
        <p:nvSpPr>
          <p:cNvPr id="27662"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8" action="ppaction://hlinksldjump"/>
              </a:rPr>
              <a:t>9.5 </a:t>
            </a:r>
            <a:r>
              <a:rPr lang="zh-CN" altLang="en-US" sz="2000">
                <a:solidFill>
                  <a:schemeClr val="tx1"/>
                </a:solidFill>
                <a:latin typeface="Arial" charset="0"/>
                <a:hlinkClick r:id="rId8" action="ppaction://hlinksldjump"/>
              </a:rPr>
              <a:t>同步电动机直接转矩控制系统</a:t>
            </a:r>
            <a:endParaRPr lang="zh-CN" altLang="en-US" sz="2000">
              <a:solidFill>
                <a:schemeClr val="tx1"/>
              </a:solidFill>
              <a:latin typeface="Arial" charset="0"/>
            </a:endParaRPr>
          </a:p>
        </p:txBody>
      </p:sp>
      <p:sp>
        <p:nvSpPr>
          <p:cNvPr id="27663"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9.2 </a:t>
            </a:r>
            <a:r>
              <a:rPr lang="zh-CN" altLang="en-US" sz="1800">
                <a:solidFill>
                  <a:schemeClr val="tx1"/>
                </a:solidFill>
                <a:latin typeface="Arial" charset="0"/>
                <a:hlinkClick r:id="rId9" action="ppaction://hlinksldjump"/>
              </a:rPr>
              <a:t>他控变频同步电动机调速系统</a:t>
            </a:r>
            <a:endParaRPr lang="zh-CN" altLang="en-US" sz="1800">
              <a:solidFill>
                <a:schemeClr val="tx1"/>
              </a:solidFill>
              <a:latin typeface="Arial" charset="0"/>
            </a:endParaRPr>
          </a:p>
        </p:txBody>
      </p:sp>
      <p:sp>
        <p:nvSpPr>
          <p:cNvPr id="27664"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9.3 </a:t>
            </a:r>
            <a:r>
              <a:rPr lang="zh-CN" altLang="en-US" sz="1800">
                <a:solidFill>
                  <a:schemeClr val="tx1"/>
                </a:solidFill>
                <a:latin typeface="Arial" charset="0"/>
                <a:hlinkClick r:id="rId10" action="ppaction://hlinksldjump"/>
              </a:rPr>
              <a:t>自控变频同步电动机调速系统</a:t>
            </a:r>
            <a:endParaRPr lang="zh-CN" altLang="en-US" sz="1800">
              <a:solidFill>
                <a:schemeClr val="tx1"/>
              </a:solidFill>
              <a:latin typeface="Arial" charset="0"/>
            </a:endParaRPr>
          </a:p>
        </p:txBody>
      </p:sp>
      <p:sp>
        <p:nvSpPr>
          <p:cNvPr id="27665"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1" action="ppaction://hlinksldjump"/>
              </a:rPr>
              <a:t>9.4 </a:t>
            </a:r>
            <a:r>
              <a:rPr lang="zh-CN" altLang="en-US" sz="1800">
                <a:solidFill>
                  <a:schemeClr val="tx1"/>
                </a:solidFill>
                <a:latin typeface="Arial" charset="0"/>
                <a:hlinkClick r:id="rId11"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1689100" y="300038"/>
            <a:ext cx="6497638" cy="622300"/>
          </a:xfrm>
        </p:spPr>
        <p:txBody>
          <a:bodyPr/>
          <a:lstStyle/>
          <a:p>
            <a:pPr marL="838200" indent="-838200" eaLnBrk="1" hangingPunct="1"/>
            <a:r>
              <a:rPr lang="en-US" altLang="zh-CN" smtClean="0">
                <a:ea typeface="宋体" pitchFamily="2" charset="-122"/>
              </a:rPr>
              <a:t>9.5.1 </a:t>
            </a:r>
            <a:r>
              <a:rPr lang="zh-CN" altLang="en-US" smtClean="0">
                <a:ea typeface="宋体" pitchFamily="2" charset="-122"/>
              </a:rPr>
              <a:t>可控励磁同步电动机直接转矩控制系统</a:t>
            </a:r>
          </a:p>
        </p:txBody>
      </p:sp>
      <p:sp>
        <p:nvSpPr>
          <p:cNvPr id="28678" name="Rectangle 3"/>
          <p:cNvSpPr>
            <a:spLocks noChangeArrowheads="1"/>
          </p:cNvSpPr>
          <p:nvPr/>
        </p:nvSpPr>
        <p:spPr bwMode="auto">
          <a:xfrm>
            <a:off x="1687513" y="996950"/>
            <a:ext cx="7456487" cy="3167063"/>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坐标系旋转角速度</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定子电压矢量对磁链和转矩的控制作用于异步电动机相同，不再重述，着重讨论励磁电流的控制。</a:t>
            </a:r>
          </a:p>
        </p:txBody>
      </p:sp>
      <p:sp>
        <p:nvSpPr>
          <p:cNvPr id="286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8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8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8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8674" name="Object 15"/>
          <p:cNvGraphicFramePr>
            <a:graphicFrameLocks noChangeAspect="1"/>
          </p:cNvGraphicFramePr>
          <p:nvPr/>
        </p:nvGraphicFramePr>
        <p:xfrm>
          <a:off x="2459038" y="1422400"/>
          <a:ext cx="2232025" cy="1041400"/>
        </p:xfrm>
        <a:graphic>
          <a:graphicData uri="http://schemas.openxmlformats.org/presentationml/2006/ole">
            <p:oleObj spid="_x0000_s28674" name="Equation" r:id="rId3" imgW="914400" imgH="431800" progId="">
              <p:embed/>
            </p:oleObj>
          </a:graphicData>
        </a:graphic>
      </p:graphicFrame>
      <p:sp>
        <p:nvSpPr>
          <p:cNvPr id="28683" name="Rectangle 16"/>
          <p:cNvSpPr>
            <a:spLocks noChangeArrowheads="1"/>
          </p:cNvSpPr>
          <p:nvPr/>
        </p:nvSpPr>
        <p:spPr bwMode="auto">
          <a:xfrm>
            <a:off x="1698625" y="3821113"/>
            <a:ext cx="5734050" cy="1862137"/>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励磁电流</a:t>
            </a: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endParaRPr lang="zh-CN" altLang="en-US" sz="2000">
              <a:solidFill>
                <a:schemeClr val="tx1"/>
              </a:solidFill>
              <a:latin typeface="Arial" charset="0"/>
            </a:endParaRPr>
          </a:p>
          <a:p>
            <a:pPr algn="just">
              <a:lnSpc>
                <a:spcPct val="100000"/>
              </a:lnSpc>
              <a:buClr>
                <a:srgbClr val="FF9933"/>
              </a:buClr>
              <a:buFont typeface="Wingdings" pitchFamily="2" charset="2"/>
              <a:buNone/>
            </a:pPr>
            <a:r>
              <a:rPr lang="zh-CN" altLang="en-US" sz="2000">
                <a:solidFill>
                  <a:schemeClr val="tx1"/>
                </a:solidFill>
                <a:latin typeface="Arial" charset="0"/>
              </a:rPr>
              <a:t>励磁电流给定 </a:t>
            </a:r>
          </a:p>
        </p:txBody>
      </p:sp>
      <p:graphicFrame>
        <p:nvGraphicFramePr>
          <p:cNvPr id="28675" name="Object 17"/>
          <p:cNvGraphicFramePr>
            <a:graphicFrameLocks noChangeAspect="1"/>
          </p:cNvGraphicFramePr>
          <p:nvPr/>
        </p:nvGraphicFramePr>
        <p:xfrm>
          <a:off x="3375025" y="3676650"/>
          <a:ext cx="4151313" cy="750888"/>
        </p:xfrm>
        <a:graphic>
          <a:graphicData uri="http://schemas.openxmlformats.org/presentationml/2006/ole">
            <p:oleObj spid="_x0000_s28675" name="Equation" r:id="rId4" imgW="1548728" imgH="304668" progId="">
              <p:embed/>
            </p:oleObj>
          </a:graphicData>
        </a:graphic>
      </p:graphicFrame>
      <p:graphicFrame>
        <p:nvGraphicFramePr>
          <p:cNvPr id="28676" name="Object 18"/>
          <p:cNvGraphicFramePr>
            <a:graphicFrameLocks noChangeAspect="1"/>
          </p:cNvGraphicFramePr>
          <p:nvPr/>
        </p:nvGraphicFramePr>
        <p:xfrm>
          <a:off x="3362325" y="5065713"/>
          <a:ext cx="5003800" cy="965200"/>
        </p:xfrm>
        <a:graphic>
          <a:graphicData uri="http://schemas.openxmlformats.org/presentationml/2006/ole">
            <p:oleObj spid="_x0000_s28676" name="Equation" r:id="rId5" imgW="2260600" imgH="508000" progId="">
              <p:embed/>
            </p:oleObj>
          </a:graphicData>
        </a:graphic>
      </p:graphicFrame>
      <p:sp>
        <p:nvSpPr>
          <p:cNvPr id="28684"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6" action="ppaction://hlinksldjump"/>
              </a:rPr>
              <a:t>9.1 </a:t>
            </a:r>
            <a:r>
              <a:rPr lang="zh-CN" altLang="en-US" sz="1800">
                <a:solidFill>
                  <a:srgbClr val="0000CC"/>
                </a:solidFill>
                <a:latin typeface="Arial" charset="0"/>
                <a:hlinkClick r:id="rId6" action="ppaction://hlinksldjump"/>
              </a:rPr>
              <a:t>同步电动机的稳态模型与调速方法</a:t>
            </a:r>
            <a:endParaRPr lang="zh-CN" altLang="en-US" sz="1800">
              <a:solidFill>
                <a:srgbClr val="0000CC"/>
              </a:solidFill>
              <a:latin typeface="Arial" charset="0"/>
            </a:endParaRPr>
          </a:p>
        </p:txBody>
      </p:sp>
      <p:sp>
        <p:nvSpPr>
          <p:cNvPr id="28685"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7" action="ppaction://hlinksldjump"/>
              </a:rPr>
              <a:t>9.5 </a:t>
            </a:r>
            <a:r>
              <a:rPr lang="zh-CN" altLang="en-US" sz="2000">
                <a:solidFill>
                  <a:schemeClr val="tx1"/>
                </a:solidFill>
                <a:latin typeface="Arial" charset="0"/>
                <a:hlinkClick r:id="rId7" action="ppaction://hlinksldjump"/>
              </a:rPr>
              <a:t>同步电动机直接转矩控制系统</a:t>
            </a:r>
            <a:endParaRPr lang="zh-CN" altLang="en-US" sz="2000">
              <a:solidFill>
                <a:schemeClr val="tx1"/>
              </a:solidFill>
              <a:latin typeface="Arial" charset="0"/>
            </a:endParaRPr>
          </a:p>
        </p:txBody>
      </p:sp>
      <p:sp>
        <p:nvSpPr>
          <p:cNvPr id="28686"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9.2 </a:t>
            </a:r>
            <a:r>
              <a:rPr lang="zh-CN" altLang="en-US" sz="1800">
                <a:solidFill>
                  <a:schemeClr val="tx1"/>
                </a:solidFill>
                <a:latin typeface="Arial" charset="0"/>
                <a:hlinkClick r:id="rId8" action="ppaction://hlinksldjump"/>
              </a:rPr>
              <a:t>他控变频同步电动机调速系统</a:t>
            </a:r>
            <a:endParaRPr lang="zh-CN" altLang="en-US" sz="1800">
              <a:solidFill>
                <a:schemeClr val="tx1"/>
              </a:solidFill>
              <a:latin typeface="Arial" charset="0"/>
            </a:endParaRPr>
          </a:p>
        </p:txBody>
      </p:sp>
      <p:sp>
        <p:nvSpPr>
          <p:cNvPr id="28687"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9.3 </a:t>
            </a:r>
            <a:r>
              <a:rPr lang="zh-CN" altLang="en-US" sz="1800">
                <a:solidFill>
                  <a:schemeClr val="tx1"/>
                </a:solidFill>
                <a:latin typeface="Arial" charset="0"/>
                <a:hlinkClick r:id="rId9" action="ppaction://hlinksldjump"/>
              </a:rPr>
              <a:t>自控变频同步电动机调速系统</a:t>
            </a:r>
            <a:endParaRPr lang="zh-CN" altLang="en-US" sz="1800">
              <a:solidFill>
                <a:schemeClr val="tx1"/>
              </a:solidFill>
              <a:latin typeface="Arial" charset="0"/>
            </a:endParaRPr>
          </a:p>
        </p:txBody>
      </p:sp>
      <p:sp>
        <p:nvSpPr>
          <p:cNvPr id="28688"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10" action="ppaction://hlinksldjump"/>
              </a:rPr>
              <a:t>9.4 </a:t>
            </a:r>
            <a:r>
              <a:rPr lang="zh-CN" altLang="en-US" sz="1800">
                <a:solidFill>
                  <a:schemeClr val="tx1"/>
                </a:solidFill>
                <a:latin typeface="Arial" charset="0"/>
                <a:hlinkClick r:id="rId10"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674813" y="246063"/>
            <a:ext cx="6432550" cy="622300"/>
          </a:xfrm>
        </p:spPr>
        <p:txBody>
          <a:bodyPr/>
          <a:lstStyle/>
          <a:p>
            <a:pPr marL="838200" indent="-838200" eaLnBrk="1" hangingPunct="1"/>
            <a:r>
              <a:rPr lang="en-US" altLang="zh-CN" smtClean="0">
                <a:ea typeface="宋体" pitchFamily="2" charset="-122"/>
              </a:rPr>
              <a:t>9.5.1 </a:t>
            </a:r>
            <a:r>
              <a:rPr lang="zh-CN" altLang="en-US" smtClean="0">
                <a:ea typeface="宋体" pitchFamily="2" charset="-122"/>
              </a:rPr>
              <a:t>可控励磁同步电动机直接转矩控制系统</a:t>
            </a:r>
          </a:p>
        </p:txBody>
      </p:sp>
      <p:sp>
        <p:nvSpPr>
          <p:cNvPr id="72707" name="Rectangle 3"/>
          <p:cNvSpPr>
            <a:spLocks noChangeArrowheads="1"/>
          </p:cNvSpPr>
          <p:nvPr/>
        </p:nvSpPr>
        <p:spPr bwMode="auto">
          <a:xfrm>
            <a:off x="2928938" y="5811838"/>
            <a:ext cx="5394325" cy="50482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9-29 </a:t>
            </a:r>
            <a:r>
              <a:rPr lang="zh-CN" altLang="en-US" sz="1600">
                <a:solidFill>
                  <a:schemeClr val="tx1"/>
                </a:solidFill>
                <a:latin typeface="Arial" charset="0"/>
              </a:rPr>
              <a:t>可控励磁隐极式同步电动机直接转矩控制系统</a:t>
            </a:r>
            <a:endParaRPr lang="zh-CN" altLang="en-US" sz="2000">
              <a:solidFill>
                <a:schemeClr val="tx1"/>
              </a:solidFill>
              <a:latin typeface="Arial" charset="0"/>
            </a:endParaRPr>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270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271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271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72712" name="Picture 13" descr="0829"/>
          <p:cNvPicPr>
            <a:picLocks noChangeAspect="1" noChangeArrowheads="1"/>
          </p:cNvPicPr>
          <p:nvPr/>
        </p:nvPicPr>
        <p:blipFill>
          <a:blip r:embed="rId2" cstate="print"/>
          <a:srcRect/>
          <a:stretch>
            <a:fillRect/>
          </a:stretch>
        </p:blipFill>
        <p:spPr bwMode="auto">
          <a:xfrm>
            <a:off x="2246313" y="2060575"/>
            <a:ext cx="6553200" cy="3475038"/>
          </a:xfrm>
          <a:prstGeom prst="rect">
            <a:avLst/>
          </a:prstGeom>
          <a:noFill/>
          <a:ln w="9525">
            <a:noFill/>
            <a:miter lim="800000"/>
            <a:headEnd/>
            <a:tailEnd/>
          </a:ln>
        </p:spPr>
      </p:pic>
      <p:pic>
        <p:nvPicPr>
          <p:cNvPr id="14" name="Picture 16"/>
          <p:cNvPicPr>
            <a:picLocks noChangeAspect="1" noChangeArrowheads="1"/>
          </p:cNvPicPr>
          <p:nvPr/>
        </p:nvPicPr>
        <p:blipFill>
          <a:blip r:embed="rId3" cstate="print"/>
          <a:srcRect/>
          <a:stretch>
            <a:fillRect/>
          </a:stretch>
        </p:blipFill>
        <p:spPr bwMode="auto">
          <a:xfrm>
            <a:off x="1727200" y="1643063"/>
            <a:ext cx="7389813" cy="4164012"/>
          </a:xfrm>
          <a:prstGeom prst="rect">
            <a:avLst/>
          </a:prstGeom>
          <a:noFill/>
          <a:ln w="9525">
            <a:noFill/>
            <a:miter lim="800000"/>
            <a:headEnd/>
            <a:tailEnd/>
          </a:ln>
        </p:spPr>
      </p:pic>
      <p:sp>
        <p:nvSpPr>
          <p:cNvPr id="72714"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4" action="ppaction://hlinksldjump"/>
              </a:rPr>
              <a:t>9.1 </a:t>
            </a:r>
            <a:r>
              <a:rPr lang="zh-CN" altLang="en-US" sz="1800">
                <a:solidFill>
                  <a:srgbClr val="0000CC"/>
                </a:solidFill>
                <a:latin typeface="Arial" charset="0"/>
                <a:hlinkClick r:id="rId4" action="ppaction://hlinksldjump"/>
              </a:rPr>
              <a:t>同步电动机的稳态模型与调速方法</a:t>
            </a:r>
            <a:endParaRPr lang="zh-CN" altLang="en-US" sz="1800">
              <a:solidFill>
                <a:srgbClr val="0000CC"/>
              </a:solidFill>
              <a:latin typeface="Arial" charset="0"/>
            </a:endParaRPr>
          </a:p>
        </p:txBody>
      </p:sp>
      <p:sp>
        <p:nvSpPr>
          <p:cNvPr id="72715"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5" action="ppaction://hlinksldjump"/>
              </a:rPr>
              <a:t>9.5 </a:t>
            </a:r>
            <a:r>
              <a:rPr lang="zh-CN" altLang="en-US" sz="2000">
                <a:solidFill>
                  <a:schemeClr val="tx1"/>
                </a:solidFill>
                <a:latin typeface="Arial" charset="0"/>
                <a:hlinkClick r:id="rId5" action="ppaction://hlinksldjump"/>
              </a:rPr>
              <a:t>同步电动机直接转矩控制系统</a:t>
            </a:r>
            <a:endParaRPr lang="zh-CN" altLang="en-US" sz="2000">
              <a:solidFill>
                <a:schemeClr val="tx1"/>
              </a:solidFill>
              <a:latin typeface="Arial" charset="0"/>
            </a:endParaRPr>
          </a:p>
        </p:txBody>
      </p:sp>
      <p:sp>
        <p:nvSpPr>
          <p:cNvPr id="72716"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9.2 </a:t>
            </a:r>
            <a:r>
              <a:rPr lang="zh-CN" altLang="en-US" sz="1800">
                <a:solidFill>
                  <a:schemeClr val="tx1"/>
                </a:solidFill>
                <a:latin typeface="Arial" charset="0"/>
                <a:hlinkClick r:id="rId6" action="ppaction://hlinksldjump"/>
              </a:rPr>
              <a:t>他控变频同步电动机调速系统</a:t>
            </a:r>
            <a:endParaRPr lang="zh-CN" altLang="en-US" sz="1800">
              <a:solidFill>
                <a:schemeClr val="tx1"/>
              </a:solidFill>
              <a:latin typeface="Arial" charset="0"/>
            </a:endParaRPr>
          </a:p>
        </p:txBody>
      </p:sp>
      <p:sp>
        <p:nvSpPr>
          <p:cNvPr id="72717"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9.3 </a:t>
            </a:r>
            <a:r>
              <a:rPr lang="zh-CN" altLang="en-US" sz="1800">
                <a:solidFill>
                  <a:schemeClr val="tx1"/>
                </a:solidFill>
                <a:latin typeface="Arial" charset="0"/>
                <a:hlinkClick r:id="rId7" action="ppaction://hlinksldjump"/>
              </a:rPr>
              <a:t>自控变频同步电动机调速系统</a:t>
            </a:r>
            <a:endParaRPr lang="zh-CN" altLang="en-US" sz="1800">
              <a:solidFill>
                <a:schemeClr val="tx1"/>
              </a:solidFill>
              <a:latin typeface="Arial" charset="0"/>
            </a:endParaRPr>
          </a:p>
        </p:txBody>
      </p:sp>
      <p:sp>
        <p:nvSpPr>
          <p:cNvPr id="72718"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9.4 </a:t>
            </a:r>
            <a:r>
              <a:rPr lang="zh-CN" altLang="en-US" sz="1800">
                <a:solidFill>
                  <a:schemeClr val="tx1"/>
                </a:solidFill>
                <a:latin typeface="Arial" charset="0"/>
                <a:hlinkClick r:id="rId8"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712913" y="233363"/>
            <a:ext cx="5976937" cy="635000"/>
          </a:xfrm>
        </p:spPr>
        <p:txBody>
          <a:bodyPr/>
          <a:lstStyle/>
          <a:p>
            <a:pPr marL="838200" indent="-838200" eaLnBrk="1" hangingPunct="1"/>
            <a:r>
              <a:rPr lang="en-US" altLang="zh-CN" smtClean="0">
                <a:ea typeface="宋体" pitchFamily="2" charset="-122"/>
              </a:rPr>
              <a:t>9.5.2</a:t>
            </a:r>
            <a:r>
              <a:rPr lang="zh-CN" altLang="en-US" smtClean="0">
                <a:ea typeface="宋体" pitchFamily="2" charset="-122"/>
              </a:rPr>
              <a:t>永磁同步电动机直接转矩控制系统</a:t>
            </a:r>
          </a:p>
        </p:txBody>
      </p:sp>
      <p:sp>
        <p:nvSpPr>
          <p:cNvPr id="29701" name="Rectangle 3"/>
          <p:cNvSpPr>
            <a:spLocks noChangeArrowheads="1"/>
          </p:cNvSpPr>
          <p:nvPr/>
        </p:nvSpPr>
        <p:spPr bwMode="auto">
          <a:xfrm>
            <a:off x="1701800" y="982663"/>
            <a:ext cx="5929313" cy="425450"/>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永磁同步电动机的状态方程 </a:t>
            </a:r>
          </a:p>
        </p:txBody>
      </p:sp>
      <p:sp>
        <p:nvSpPr>
          <p:cNvPr id="2970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970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970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9705" name="Rectangle 7"/>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2970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9707"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29708"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sp>
        <p:nvSpPr>
          <p:cNvPr id="29709" name="Rectangle 11"/>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CN" altLang="en-US"/>
          </a:p>
        </p:txBody>
      </p:sp>
      <p:sp>
        <p:nvSpPr>
          <p:cNvPr id="29710" name="Rectangle 12"/>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698" name="Object 13"/>
          <p:cNvGraphicFramePr>
            <a:graphicFrameLocks noChangeAspect="1"/>
          </p:cNvGraphicFramePr>
          <p:nvPr/>
        </p:nvGraphicFramePr>
        <p:xfrm>
          <a:off x="1822450" y="1357313"/>
          <a:ext cx="6553200" cy="2478087"/>
        </p:xfrm>
        <a:graphic>
          <a:graphicData uri="http://schemas.openxmlformats.org/presentationml/2006/ole">
            <p:oleObj spid="_x0000_s29698" name="Equation" r:id="rId3" imgW="3695700" imgH="1397000" progId="">
              <p:embed/>
            </p:oleObj>
          </a:graphicData>
        </a:graphic>
      </p:graphicFrame>
      <p:sp>
        <p:nvSpPr>
          <p:cNvPr id="29711" name="Rectangle 14"/>
          <p:cNvSpPr>
            <a:spLocks noChangeArrowheads="1"/>
          </p:cNvSpPr>
          <p:nvPr/>
        </p:nvSpPr>
        <p:spPr bwMode="auto">
          <a:xfrm>
            <a:off x="1689100" y="4064000"/>
            <a:ext cx="2925763" cy="503238"/>
          </a:xfrm>
          <a:prstGeom prst="rect">
            <a:avLst/>
          </a:prstGeom>
          <a:noFill/>
          <a:ln w="9525">
            <a:noFill/>
            <a:miter lim="800000"/>
            <a:headEnd/>
            <a:tailEnd/>
          </a:ln>
        </p:spPr>
        <p:txBody>
          <a:bodyPr/>
          <a:lstStyle/>
          <a:p>
            <a:pPr algn="just">
              <a:lnSpc>
                <a:spcPct val="100000"/>
              </a:lnSpc>
              <a:buClr>
                <a:srgbClr val="FF9933"/>
              </a:buClr>
              <a:buFont typeface="Wingdings" pitchFamily="2" charset="2"/>
              <a:buNone/>
            </a:pPr>
            <a:r>
              <a:rPr lang="zh-CN" altLang="en-US" sz="2000">
                <a:solidFill>
                  <a:schemeClr val="tx1"/>
                </a:solidFill>
                <a:latin typeface="Arial" charset="0"/>
              </a:rPr>
              <a:t>转矩方程</a:t>
            </a:r>
          </a:p>
        </p:txBody>
      </p:sp>
      <p:graphicFrame>
        <p:nvGraphicFramePr>
          <p:cNvPr id="29699" name="Object 15"/>
          <p:cNvGraphicFramePr>
            <a:graphicFrameLocks noChangeAspect="1"/>
          </p:cNvGraphicFramePr>
          <p:nvPr/>
        </p:nvGraphicFramePr>
        <p:xfrm>
          <a:off x="1768475" y="4514850"/>
          <a:ext cx="6265863" cy="1458913"/>
        </p:xfrm>
        <a:graphic>
          <a:graphicData uri="http://schemas.openxmlformats.org/presentationml/2006/ole">
            <p:oleObj spid="_x0000_s29699" name="Equation" r:id="rId4" imgW="2044440" imgH="482400" progId="">
              <p:embed/>
            </p:oleObj>
          </a:graphicData>
        </a:graphic>
      </p:graphicFrame>
      <p:sp>
        <p:nvSpPr>
          <p:cNvPr id="29712"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5" action="ppaction://hlinksldjump"/>
              </a:rPr>
              <a:t>9.1 </a:t>
            </a:r>
            <a:r>
              <a:rPr lang="zh-CN" altLang="en-US" sz="1800">
                <a:solidFill>
                  <a:srgbClr val="0000CC"/>
                </a:solidFill>
                <a:latin typeface="Arial" charset="0"/>
                <a:hlinkClick r:id="rId5" action="ppaction://hlinksldjump"/>
              </a:rPr>
              <a:t>同步电动机的稳态模型与调速方法</a:t>
            </a:r>
            <a:endParaRPr lang="zh-CN" altLang="en-US" sz="1800">
              <a:solidFill>
                <a:srgbClr val="0000CC"/>
              </a:solidFill>
              <a:latin typeface="Arial" charset="0"/>
            </a:endParaRPr>
          </a:p>
        </p:txBody>
      </p:sp>
      <p:sp>
        <p:nvSpPr>
          <p:cNvPr id="29713"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6" action="ppaction://hlinksldjump"/>
              </a:rPr>
              <a:t>9.5 </a:t>
            </a:r>
            <a:r>
              <a:rPr lang="zh-CN" altLang="en-US" sz="2000">
                <a:solidFill>
                  <a:schemeClr val="tx1"/>
                </a:solidFill>
                <a:latin typeface="Arial" charset="0"/>
                <a:hlinkClick r:id="rId6" action="ppaction://hlinksldjump"/>
              </a:rPr>
              <a:t>同步电动机直接转矩控制系统</a:t>
            </a:r>
            <a:endParaRPr lang="zh-CN" altLang="en-US" sz="2000">
              <a:solidFill>
                <a:schemeClr val="tx1"/>
              </a:solidFill>
              <a:latin typeface="Arial" charset="0"/>
            </a:endParaRPr>
          </a:p>
        </p:txBody>
      </p:sp>
      <p:sp>
        <p:nvSpPr>
          <p:cNvPr id="29714"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9.2 </a:t>
            </a:r>
            <a:r>
              <a:rPr lang="zh-CN" altLang="en-US" sz="1800">
                <a:solidFill>
                  <a:schemeClr val="tx1"/>
                </a:solidFill>
                <a:latin typeface="Arial" charset="0"/>
                <a:hlinkClick r:id="rId7" action="ppaction://hlinksldjump"/>
              </a:rPr>
              <a:t>他控变频同步电动机调速系统</a:t>
            </a:r>
            <a:endParaRPr lang="zh-CN" altLang="en-US" sz="1800">
              <a:solidFill>
                <a:schemeClr val="tx1"/>
              </a:solidFill>
              <a:latin typeface="Arial" charset="0"/>
            </a:endParaRPr>
          </a:p>
        </p:txBody>
      </p:sp>
      <p:sp>
        <p:nvSpPr>
          <p:cNvPr id="29715"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9.3 </a:t>
            </a:r>
            <a:r>
              <a:rPr lang="zh-CN" altLang="en-US" sz="1800">
                <a:solidFill>
                  <a:schemeClr val="tx1"/>
                </a:solidFill>
                <a:latin typeface="Arial" charset="0"/>
                <a:hlinkClick r:id="rId8" action="ppaction://hlinksldjump"/>
              </a:rPr>
              <a:t>自控变频同步电动机调速系统</a:t>
            </a:r>
            <a:endParaRPr lang="zh-CN" altLang="en-US" sz="1800">
              <a:solidFill>
                <a:schemeClr val="tx1"/>
              </a:solidFill>
              <a:latin typeface="Arial" charset="0"/>
            </a:endParaRPr>
          </a:p>
        </p:txBody>
      </p:sp>
      <p:sp>
        <p:nvSpPr>
          <p:cNvPr id="29716"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9" action="ppaction://hlinksldjump"/>
              </a:rPr>
              <a:t>9.4 </a:t>
            </a:r>
            <a:r>
              <a:rPr lang="zh-CN" altLang="en-US" sz="1800">
                <a:solidFill>
                  <a:schemeClr val="tx1"/>
                </a:solidFill>
                <a:latin typeface="Arial" charset="0"/>
                <a:hlinkClick r:id="rId9"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808163" y="204788"/>
            <a:ext cx="6734175" cy="727075"/>
          </a:xfrm>
        </p:spPr>
        <p:txBody>
          <a:bodyPr/>
          <a:lstStyle/>
          <a:p>
            <a:pPr eaLnBrk="1" hangingPunct="1"/>
            <a:r>
              <a:rPr lang="en-US" altLang="zh-CN" sz="2800" smtClean="0">
                <a:ea typeface="宋体" pitchFamily="2" charset="-122"/>
              </a:rPr>
              <a:t>9.1 </a:t>
            </a:r>
            <a:r>
              <a:rPr lang="zh-CN" altLang="en-US" sz="2800" smtClean="0">
                <a:ea typeface="宋体" pitchFamily="2" charset="-122"/>
              </a:rPr>
              <a:t>同步电动机的稳态模型与调速方法</a:t>
            </a:r>
          </a:p>
        </p:txBody>
      </p:sp>
      <p:sp>
        <p:nvSpPr>
          <p:cNvPr id="38915" name="Rectangle 14"/>
          <p:cNvSpPr>
            <a:spLocks noChangeArrowheads="1"/>
          </p:cNvSpPr>
          <p:nvPr/>
        </p:nvSpPr>
        <p:spPr bwMode="auto">
          <a:xfrm>
            <a:off x="1749425" y="1265238"/>
            <a:ext cx="7153275" cy="4127500"/>
          </a:xfrm>
          <a:prstGeom prst="rect">
            <a:avLst/>
          </a:prstGeom>
          <a:noFill/>
          <a:ln w="9525">
            <a:noFill/>
            <a:miter lim="800000"/>
            <a:headEnd/>
            <a:tailEnd/>
          </a:ln>
        </p:spPr>
        <p:txBody>
          <a:bodyPr/>
          <a:lstStyle/>
          <a:p>
            <a:pPr algn="just">
              <a:lnSpc>
                <a:spcPct val="150000"/>
              </a:lnSpc>
              <a:spcBef>
                <a:spcPts val="1200"/>
              </a:spcBef>
              <a:spcAft>
                <a:spcPct val="10000"/>
              </a:spcAft>
              <a:buClr>
                <a:srgbClr val="FF9900"/>
              </a:buClr>
              <a:buFont typeface="Wingdings" pitchFamily="2" charset="2"/>
              <a:buChar char="l"/>
            </a:pPr>
            <a:r>
              <a:rPr lang="zh-CN" altLang="en-US" sz="2400" dirty="0">
                <a:solidFill>
                  <a:schemeClr val="tx1"/>
                </a:solidFill>
                <a:effectLst>
                  <a:outerShdw blurRad="38100" dist="38100" dir="2700000" algn="tl">
                    <a:srgbClr val="000000">
                      <a:alpha val="43137"/>
                    </a:srgbClr>
                  </a:outerShdw>
                </a:effectLst>
              </a:rPr>
              <a:t>同步电动机的基本特征与调速方法；</a:t>
            </a:r>
            <a:endParaRPr lang="en-US" altLang="zh-CN" sz="2400" dirty="0">
              <a:solidFill>
                <a:schemeClr val="tx1"/>
              </a:solidFill>
              <a:effectLst>
                <a:outerShdw blurRad="38100" dist="38100" dir="2700000" algn="tl">
                  <a:srgbClr val="000000">
                    <a:alpha val="43137"/>
                  </a:srgbClr>
                </a:outerShdw>
              </a:effectLst>
            </a:endParaRPr>
          </a:p>
          <a:p>
            <a:pPr algn="just">
              <a:lnSpc>
                <a:spcPct val="150000"/>
              </a:lnSpc>
              <a:spcBef>
                <a:spcPts val="1200"/>
              </a:spcBef>
              <a:spcAft>
                <a:spcPct val="10000"/>
              </a:spcAft>
              <a:buClr>
                <a:srgbClr val="FF9900"/>
              </a:buClr>
              <a:buFont typeface="Wingdings" pitchFamily="2" charset="2"/>
              <a:buChar char="l"/>
            </a:pPr>
            <a:r>
              <a:rPr lang="zh-CN" altLang="en-US" sz="2400" dirty="0">
                <a:solidFill>
                  <a:schemeClr val="tx1"/>
                </a:solidFill>
                <a:effectLst>
                  <a:outerShdw blurRad="38100" dist="38100" dir="2700000" algn="tl">
                    <a:srgbClr val="000000">
                      <a:alpha val="43137"/>
                    </a:srgbClr>
                  </a:outerShdw>
                </a:effectLst>
              </a:rPr>
              <a:t>讨论同步电动机的矩角特性和稳定运行；</a:t>
            </a:r>
            <a:endParaRPr lang="en-US" altLang="zh-CN" sz="2400" dirty="0">
              <a:solidFill>
                <a:schemeClr val="tx1"/>
              </a:solidFill>
              <a:effectLst>
                <a:outerShdw blurRad="38100" dist="38100" dir="2700000" algn="tl">
                  <a:srgbClr val="000000">
                    <a:alpha val="43137"/>
                  </a:srgbClr>
                </a:outerShdw>
              </a:effectLst>
            </a:endParaRPr>
          </a:p>
          <a:p>
            <a:pPr algn="just">
              <a:lnSpc>
                <a:spcPct val="150000"/>
              </a:lnSpc>
              <a:spcBef>
                <a:spcPts val="1200"/>
              </a:spcBef>
              <a:spcAft>
                <a:spcPct val="10000"/>
              </a:spcAft>
              <a:buClr>
                <a:srgbClr val="FF9900"/>
              </a:buClr>
              <a:buFont typeface="Wingdings" pitchFamily="2" charset="2"/>
              <a:buChar char="l"/>
            </a:pPr>
            <a:r>
              <a:rPr lang="zh-CN" altLang="en-US" sz="2400" dirty="0">
                <a:solidFill>
                  <a:schemeClr val="tx1"/>
                </a:solidFill>
                <a:effectLst>
                  <a:outerShdw blurRad="38100" dist="38100" dir="2700000" algn="tl">
                    <a:srgbClr val="000000">
                      <a:alpha val="43137"/>
                    </a:srgbClr>
                  </a:outerShdw>
                </a:effectLst>
              </a:rPr>
              <a:t>分析同步电动机的失步与起动问题。</a:t>
            </a:r>
          </a:p>
          <a:p>
            <a:pPr algn="just">
              <a:lnSpc>
                <a:spcPct val="150000"/>
              </a:lnSpc>
              <a:spcBef>
                <a:spcPts val="1200"/>
              </a:spcBef>
              <a:spcAft>
                <a:spcPct val="10000"/>
              </a:spcAft>
              <a:buClr>
                <a:srgbClr val="FF9900"/>
              </a:buClr>
              <a:buFont typeface="Wingdings" pitchFamily="2" charset="2"/>
              <a:buChar char="l"/>
            </a:pPr>
            <a:endParaRPr lang="zh-CN" altLang="en-US" sz="2400" dirty="0">
              <a:solidFill>
                <a:schemeClr val="tx1"/>
              </a:solidFill>
            </a:endParaRPr>
          </a:p>
          <a:p>
            <a:pPr algn="just">
              <a:lnSpc>
                <a:spcPct val="150000"/>
              </a:lnSpc>
              <a:spcBef>
                <a:spcPts val="1200"/>
              </a:spcBef>
              <a:spcAft>
                <a:spcPct val="10000"/>
              </a:spcAft>
              <a:buClr>
                <a:srgbClr val="FF9900"/>
              </a:buClr>
              <a:buFont typeface="Wingdings" pitchFamily="2" charset="2"/>
              <a:buChar char="l"/>
            </a:pPr>
            <a:r>
              <a:rPr lang="zh-CN" altLang="en-US" sz="2400" b="0" dirty="0">
                <a:solidFill>
                  <a:schemeClr val="tx1"/>
                </a:solidFill>
              </a:rPr>
              <a:t>讨论同步电动机变频调速的机械</a:t>
            </a:r>
            <a:r>
              <a:rPr lang="zh-CN" altLang="en-US" sz="2400" b="0" dirty="0" smtClean="0">
                <a:solidFill>
                  <a:schemeClr val="tx1"/>
                </a:solidFill>
              </a:rPr>
              <a:t>特性*。</a:t>
            </a:r>
            <a:endParaRPr lang="zh-CN" altLang="en-US" sz="2400" b="0" dirty="0">
              <a:solidFill>
                <a:schemeClr val="tx1"/>
              </a:solidFill>
            </a:endParaRPr>
          </a:p>
        </p:txBody>
      </p:sp>
      <p:sp>
        <p:nvSpPr>
          <p:cNvPr id="38916"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38917"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38918"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38919"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38920"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74813" y="182563"/>
            <a:ext cx="5702300" cy="765175"/>
          </a:xfrm>
        </p:spPr>
        <p:txBody>
          <a:bodyPr/>
          <a:lstStyle/>
          <a:p>
            <a:pPr marL="838200" indent="-838200" eaLnBrk="1" hangingPunct="1"/>
            <a:r>
              <a:rPr lang="en-US" altLang="zh-CN" smtClean="0">
                <a:ea typeface="宋体" pitchFamily="2" charset="-122"/>
              </a:rPr>
              <a:t>9.5.2</a:t>
            </a:r>
            <a:r>
              <a:rPr lang="zh-CN" altLang="en-US" smtClean="0">
                <a:ea typeface="宋体" pitchFamily="2" charset="-122"/>
              </a:rPr>
              <a:t>永磁同步电动机直接转矩控制系统</a:t>
            </a:r>
          </a:p>
        </p:txBody>
      </p:sp>
      <p:sp>
        <p:nvSpPr>
          <p:cNvPr id="73731" name="Rectangle 3"/>
          <p:cNvSpPr>
            <a:spLocks noChangeArrowheads="1"/>
          </p:cNvSpPr>
          <p:nvPr/>
        </p:nvSpPr>
        <p:spPr bwMode="auto">
          <a:xfrm>
            <a:off x="2943225" y="5713413"/>
            <a:ext cx="5211763" cy="41910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9-30  </a:t>
            </a:r>
            <a:r>
              <a:rPr lang="zh-CN" altLang="en-US" sz="1600">
                <a:solidFill>
                  <a:schemeClr val="tx1"/>
                </a:solidFill>
                <a:latin typeface="Arial" charset="0"/>
              </a:rPr>
              <a:t>永磁同步电动机空间矢量图</a:t>
            </a:r>
            <a:endParaRPr lang="zh-CN" altLang="en-US" sz="2000">
              <a:solidFill>
                <a:schemeClr val="tx1"/>
              </a:solidFill>
              <a:latin typeface="Arial" charset="0"/>
            </a:endParaRPr>
          </a:p>
        </p:txBody>
      </p:sp>
      <p:sp>
        <p:nvSpPr>
          <p:cNvPr id="737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373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373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3735" name="Rectangle 7"/>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7373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3737"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73738"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sp>
        <p:nvSpPr>
          <p:cNvPr id="73739" name="Rectangle 11"/>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CN" altLang="en-US"/>
          </a:p>
        </p:txBody>
      </p:sp>
      <p:sp>
        <p:nvSpPr>
          <p:cNvPr id="73740" name="Rectangle 12"/>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73741" name="Rectangle 1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pic>
        <p:nvPicPr>
          <p:cNvPr id="73742" name="Picture 14" descr="0830"/>
          <p:cNvPicPr>
            <a:picLocks noChangeAspect="1" noChangeArrowheads="1"/>
          </p:cNvPicPr>
          <p:nvPr/>
        </p:nvPicPr>
        <p:blipFill>
          <a:blip r:embed="rId2" cstate="print"/>
          <a:srcRect/>
          <a:stretch>
            <a:fillRect/>
          </a:stretch>
        </p:blipFill>
        <p:spPr bwMode="auto">
          <a:xfrm>
            <a:off x="2441575" y="1951038"/>
            <a:ext cx="5400675" cy="3259137"/>
          </a:xfrm>
          <a:prstGeom prst="rect">
            <a:avLst/>
          </a:prstGeom>
          <a:noFill/>
          <a:ln w="9525">
            <a:noFill/>
            <a:miter lim="800000"/>
            <a:headEnd/>
            <a:tailEnd/>
          </a:ln>
        </p:spPr>
      </p:pic>
      <p:sp>
        <p:nvSpPr>
          <p:cNvPr id="73743"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73744"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73745"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73746"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73747"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687513" y="260350"/>
            <a:ext cx="6354762" cy="622300"/>
          </a:xfrm>
        </p:spPr>
        <p:txBody>
          <a:bodyPr/>
          <a:lstStyle/>
          <a:p>
            <a:pPr marL="838200" indent="-838200" eaLnBrk="1" hangingPunct="1"/>
            <a:r>
              <a:rPr lang="en-US" altLang="zh-CN" smtClean="0">
                <a:ea typeface="宋体" pitchFamily="2" charset="-122"/>
              </a:rPr>
              <a:t>9.5.2</a:t>
            </a:r>
            <a:r>
              <a:rPr lang="zh-CN" altLang="en-US" smtClean="0">
                <a:ea typeface="宋体" pitchFamily="2" charset="-122"/>
              </a:rPr>
              <a:t>永磁同步电动机直接转矩控制系统</a:t>
            </a:r>
          </a:p>
        </p:txBody>
      </p:sp>
      <p:sp>
        <p:nvSpPr>
          <p:cNvPr id="74755" name="Rectangle 3"/>
          <p:cNvSpPr>
            <a:spLocks noChangeArrowheads="1"/>
          </p:cNvSpPr>
          <p:nvPr/>
        </p:nvSpPr>
        <p:spPr bwMode="auto">
          <a:xfrm>
            <a:off x="2773363" y="6138863"/>
            <a:ext cx="5419725" cy="341312"/>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1600">
                <a:solidFill>
                  <a:schemeClr val="tx1"/>
                </a:solidFill>
                <a:latin typeface="Arial" charset="0"/>
              </a:rPr>
              <a:t>图</a:t>
            </a:r>
            <a:r>
              <a:rPr lang="en-US" altLang="zh-CN" sz="1600">
                <a:solidFill>
                  <a:schemeClr val="tx1"/>
                </a:solidFill>
                <a:latin typeface="Arial" charset="0"/>
              </a:rPr>
              <a:t>9-31  </a:t>
            </a:r>
            <a:r>
              <a:rPr lang="zh-CN" altLang="en-US" sz="1600">
                <a:solidFill>
                  <a:schemeClr val="tx1"/>
                </a:solidFill>
                <a:latin typeface="Arial" charset="0"/>
              </a:rPr>
              <a:t>永磁同步电动机直接转矩控制系统</a:t>
            </a:r>
          </a:p>
        </p:txBody>
      </p:sp>
      <p:sp>
        <p:nvSpPr>
          <p:cNvPr id="747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475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47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4759" name="Rectangle 7"/>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7476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4761"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74762"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sp>
        <p:nvSpPr>
          <p:cNvPr id="74763" name="Rectangle 11"/>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zh-CN" altLang="en-US"/>
          </a:p>
        </p:txBody>
      </p:sp>
      <p:sp>
        <p:nvSpPr>
          <p:cNvPr id="74764" name="Rectangle 12"/>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sp>
        <p:nvSpPr>
          <p:cNvPr id="74765" name="Rectangle 1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pic>
        <p:nvPicPr>
          <p:cNvPr id="74766" name="Picture 14" descr="0831"/>
          <p:cNvPicPr>
            <a:picLocks noChangeAspect="1" noChangeArrowheads="1"/>
          </p:cNvPicPr>
          <p:nvPr/>
        </p:nvPicPr>
        <p:blipFill>
          <a:blip r:embed="rId2" cstate="print"/>
          <a:srcRect/>
          <a:stretch>
            <a:fillRect/>
          </a:stretch>
        </p:blipFill>
        <p:spPr bwMode="auto">
          <a:xfrm>
            <a:off x="1727200" y="1785938"/>
            <a:ext cx="7416800" cy="4068762"/>
          </a:xfrm>
          <a:prstGeom prst="rect">
            <a:avLst/>
          </a:prstGeom>
          <a:noFill/>
          <a:ln w="9525">
            <a:noFill/>
            <a:miter lim="800000"/>
            <a:headEnd/>
            <a:tailEnd/>
          </a:ln>
        </p:spPr>
      </p:pic>
      <p:pic>
        <p:nvPicPr>
          <p:cNvPr id="20" name="Picture 17"/>
          <p:cNvPicPr>
            <a:picLocks noChangeAspect="1" noChangeArrowheads="1"/>
          </p:cNvPicPr>
          <p:nvPr/>
        </p:nvPicPr>
        <p:blipFill>
          <a:blip r:embed="rId3" cstate="print"/>
          <a:srcRect/>
          <a:stretch>
            <a:fillRect/>
          </a:stretch>
        </p:blipFill>
        <p:spPr bwMode="auto">
          <a:xfrm>
            <a:off x="1681163" y="1654175"/>
            <a:ext cx="7434262" cy="4222750"/>
          </a:xfrm>
          <a:prstGeom prst="rect">
            <a:avLst/>
          </a:prstGeom>
          <a:noFill/>
          <a:ln w="9525">
            <a:noFill/>
            <a:miter lim="800000"/>
            <a:headEnd/>
            <a:tailEnd/>
          </a:ln>
        </p:spPr>
      </p:pic>
      <p:sp>
        <p:nvSpPr>
          <p:cNvPr id="74768" name="Rectangle 6"/>
          <p:cNvSpPr>
            <a:spLocks noChangeArrowheads="1"/>
          </p:cNvSpPr>
          <p:nvPr/>
        </p:nvSpPr>
        <p:spPr bwMode="auto">
          <a:xfrm>
            <a:off x="12700" y="1179513"/>
            <a:ext cx="1670050" cy="733425"/>
          </a:xfrm>
          <a:prstGeom prst="rect">
            <a:avLst/>
          </a:prstGeom>
          <a:solidFill>
            <a:schemeClr val="bg1"/>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4" action="ppaction://hlinksldjump"/>
              </a:rPr>
              <a:t>9.1 </a:t>
            </a:r>
            <a:r>
              <a:rPr lang="zh-CN" altLang="en-US" sz="1800">
                <a:solidFill>
                  <a:srgbClr val="0000CC"/>
                </a:solidFill>
                <a:latin typeface="Arial" charset="0"/>
                <a:hlinkClick r:id="rId4" action="ppaction://hlinksldjump"/>
              </a:rPr>
              <a:t>同步电动机的稳态模型与调速方法</a:t>
            </a:r>
            <a:endParaRPr lang="zh-CN" altLang="en-US" sz="1800">
              <a:solidFill>
                <a:srgbClr val="0000CC"/>
              </a:solidFill>
              <a:latin typeface="Arial" charset="0"/>
            </a:endParaRPr>
          </a:p>
        </p:txBody>
      </p:sp>
      <p:sp>
        <p:nvSpPr>
          <p:cNvPr id="74769" name="Rectangle 7"/>
          <p:cNvSpPr>
            <a:spLocks noChangeArrowheads="1"/>
          </p:cNvSpPr>
          <p:nvPr/>
        </p:nvSpPr>
        <p:spPr bwMode="auto">
          <a:xfrm>
            <a:off x="7938" y="4503738"/>
            <a:ext cx="1682750" cy="839787"/>
          </a:xfrm>
          <a:prstGeom prst="rect">
            <a:avLst/>
          </a:prstGeom>
          <a:solidFill>
            <a:srgbClr val="FFE6E6"/>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5" action="ppaction://hlinksldjump"/>
              </a:rPr>
              <a:t>9.5 </a:t>
            </a:r>
            <a:r>
              <a:rPr lang="zh-CN" altLang="en-US" sz="2000">
                <a:solidFill>
                  <a:schemeClr val="tx1"/>
                </a:solidFill>
                <a:latin typeface="Arial" charset="0"/>
                <a:hlinkClick r:id="rId5" action="ppaction://hlinksldjump"/>
              </a:rPr>
              <a:t>同步电动机直接转矩控制系统</a:t>
            </a:r>
            <a:endParaRPr lang="zh-CN" altLang="en-US" sz="2000">
              <a:solidFill>
                <a:schemeClr val="tx1"/>
              </a:solidFill>
              <a:latin typeface="Arial" charset="0"/>
            </a:endParaRPr>
          </a:p>
        </p:txBody>
      </p:sp>
      <p:sp>
        <p:nvSpPr>
          <p:cNvPr id="74770" name="Rectangle 8"/>
          <p:cNvSpPr>
            <a:spLocks noChangeArrowheads="1"/>
          </p:cNvSpPr>
          <p:nvPr/>
        </p:nvSpPr>
        <p:spPr bwMode="auto">
          <a:xfrm>
            <a:off x="-1588" y="2093913"/>
            <a:ext cx="1697038" cy="7350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9.2 </a:t>
            </a:r>
            <a:r>
              <a:rPr lang="zh-CN" altLang="en-US" sz="1800">
                <a:solidFill>
                  <a:schemeClr val="tx1"/>
                </a:solidFill>
                <a:latin typeface="Arial" charset="0"/>
                <a:hlinkClick r:id="rId6" action="ppaction://hlinksldjump"/>
              </a:rPr>
              <a:t>他控变频同步电动机调速系统</a:t>
            </a:r>
            <a:endParaRPr lang="zh-CN" altLang="en-US" sz="1800">
              <a:solidFill>
                <a:schemeClr val="tx1"/>
              </a:solidFill>
              <a:latin typeface="Arial" charset="0"/>
            </a:endParaRPr>
          </a:p>
        </p:txBody>
      </p:sp>
      <p:sp>
        <p:nvSpPr>
          <p:cNvPr id="74771" name="Rectangle 9"/>
          <p:cNvSpPr>
            <a:spLocks noChangeArrowheads="1"/>
          </p:cNvSpPr>
          <p:nvPr/>
        </p:nvSpPr>
        <p:spPr bwMode="auto">
          <a:xfrm>
            <a:off x="7938" y="2995613"/>
            <a:ext cx="1682750" cy="722312"/>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9.3 </a:t>
            </a:r>
            <a:r>
              <a:rPr lang="zh-CN" altLang="en-US" sz="1800">
                <a:solidFill>
                  <a:schemeClr val="tx1"/>
                </a:solidFill>
                <a:latin typeface="Arial" charset="0"/>
                <a:hlinkClick r:id="rId7" action="ppaction://hlinksldjump"/>
              </a:rPr>
              <a:t>自控变频同步电动机调速系统</a:t>
            </a:r>
            <a:endParaRPr lang="zh-CN" altLang="en-US" sz="1800">
              <a:solidFill>
                <a:schemeClr val="tx1"/>
              </a:solidFill>
              <a:latin typeface="Arial" charset="0"/>
            </a:endParaRPr>
          </a:p>
        </p:txBody>
      </p:sp>
      <p:sp>
        <p:nvSpPr>
          <p:cNvPr id="74772" name="Rectangle 10"/>
          <p:cNvSpPr>
            <a:spLocks noChangeArrowheads="1"/>
          </p:cNvSpPr>
          <p:nvPr/>
        </p:nvSpPr>
        <p:spPr bwMode="auto">
          <a:xfrm>
            <a:off x="7938" y="3897313"/>
            <a:ext cx="1682750" cy="514350"/>
          </a:xfrm>
          <a:prstGeom prst="rect">
            <a:avLst/>
          </a:prstGeom>
          <a:solidFill>
            <a:srgbClr val="FFFFFF"/>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8" action="ppaction://hlinksldjump"/>
              </a:rPr>
              <a:t>9.4 </a:t>
            </a:r>
            <a:r>
              <a:rPr lang="zh-CN" altLang="en-US" sz="1800">
                <a:solidFill>
                  <a:schemeClr val="tx1"/>
                </a:solidFill>
                <a:latin typeface="Arial" charset="0"/>
                <a:hlinkClick r:id="rId8"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124"/>
          <p:cNvPicPr>
            <a:picLocks noChangeAspect="1" noChangeArrowheads="1"/>
          </p:cNvPicPr>
          <p:nvPr/>
        </p:nvPicPr>
        <p:blipFill>
          <a:blip r:embed="rId2" cstate="print"/>
          <a:srcRect/>
          <a:stretch>
            <a:fillRect/>
          </a:stretch>
        </p:blipFill>
        <p:spPr bwMode="auto">
          <a:xfrm>
            <a:off x="7419975" y="4368800"/>
            <a:ext cx="1724025" cy="1724025"/>
          </a:xfrm>
          <a:prstGeom prst="rect">
            <a:avLst/>
          </a:prstGeom>
          <a:noFill/>
          <a:ln w="9525">
            <a:noFill/>
            <a:miter lim="800000"/>
            <a:headEnd/>
            <a:tailEnd/>
          </a:ln>
        </p:spPr>
      </p:pic>
      <p:sp>
        <p:nvSpPr>
          <p:cNvPr id="839683" name="Rectangle 3"/>
          <p:cNvSpPr>
            <a:spLocks noChangeArrowheads="1"/>
          </p:cNvSpPr>
          <p:nvPr/>
        </p:nvSpPr>
        <p:spPr bwMode="auto">
          <a:xfrm>
            <a:off x="2806700" y="1616075"/>
            <a:ext cx="5256213" cy="1493838"/>
          </a:xfrm>
          <a:prstGeom prst="rect">
            <a:avLst/>
          </a:prstGeom>
          <a:noFill/>
          <a:ln w="9525">
            <a:noFill/>
            <a:miter lim="800000"/>
            <a:headEnd/>
            <a:tailEnd/>
          </a:ln>
          <a:effectLst/>
        </p:spPr>
        <p:txBody>
          <a:bodyPr>
            <a:spAutoFit/>
          </a:bodyPr>
          <a:lstStyle/>
          <a:p>
            <a:pPr algn="l">
              <a:lnSpc>
                <a:spcPct val="100000"/>
              </a:lnSpc>
              <a:defRPr/>
            </a:pPr>
            <a:r>
              <a:rPr kumimoji="1" lang="zh-CN" altLang="en-US" sz="3200">
                <a:solidFill>
                  <a:srgbClr val="A50021"/>
                </a:solidFill>
                <a:latin typeface="仿宋_GB2312" pitchFamily="49" charset="-122"/>
                <a:ea typeface="仿宋_GB2312" pitchFamily="49" charset="-122"/>
              </a:rPr>
              <a:t>小结：</a:t>
            </a:r>
          </a:p>
          <a:p>
            <a:pPr algn="l">
              <a:lnSpc>
                <a:spcPct val="100000"/>
              </a:lnSpc>
              <a:defRPr/>
            </a:pPr>
            <a:r>
              <a:rPr kumimoji="1" lang="zh-CN" altLang="en-US" sz="2000">
                <a:solidFill>
                  <a:schemeClr val="tx1"/>
                </a:solidFill>
                <a:latin typeface="宋体" pitchFamily="2" charset="-122"/>
              </a:rPr>
              <a:t>通过本单元的学习，</a:t>
            </a:r>
            <a:r>
              <a:rPr kumimoji="1" lang="zh-CN" altLang="en-US" sz="2000">
                <a:solidFill>
                  <a:schemeClr val="tx1"/>
                </a:solidFill>
              </a:rPr>
              <a:t>重点</a:t>
            </a:r>
            <a:r>
              <a:rPr lang="zh-CN" altLang="en-US" sz="2000">
                <a:solidFill>
                  <a:schemeClr val="tx1"/>
                </a:solidFill>
                <a:effectLst>
                  <a:outerShdw blurRad="38100" dist="38100" dir="2700000" algn="tl">
                    <a:srgbClr val="C0C0C0"/>
                  </a:outerShdw>
                </a:effectLst>
              </a:rPr>
              <a:t>掌握</a:t>
            </a:r>
            <a:r>
              <a:rPr lang="zh-CN" altLang="en-US" sz="2000">
                <a:solidFill>
                  <a:schemeClr val="tx1"/>
                </a:solidFill>
              </a:rPr>
              <a:t>自控变频同步电动机调速系统。难点：自控变频同步电动机调速系统矢量控制。</a:t>
            </a:r>
            <a:r>
              <a:rPr lang="zh-CN" altLang="en-US" sz="2000"/>
              <a:t> </a:t>
            </a:r>
          </a:p>
        </p:txBody>
      </p:sp>
      <p:sp>
        <p:nvSpPr>
          <p:cNvPr id="839684" name="Rectangle 4"/>
          <p:cNvSpPr>
            <a:spLocks noChangeArrowheads="1"/>
          </p:cNvSpPr>
          <p:nvPr/>
        </p:nvSpPr>
        <p:spPr bwMode="auto">
          <a:xfrm>
            <a:off x="2808288" y="3543300"/>
            <a:ext cx="5302250" cy="1189038"/>
          </a:xfrm>
          <a:prstGeom prst="rect">
            <a:avLst/>
          </a:prstGeom>
          <a:noFill/>
          <a:ln w="9525">
            <a:noFill/>
            <a:miter lim="800000"/>
            <a:headEnd/>
            <a:tailEnd/>
          </a:ln>
        </p:spPr>
        <p:txBody>
          <a:bodyPr>
            <a:spAutoFit/>
          </a:bodyPr>
          <a:lstStyle/>
          <a:p>
            <a:pPr algn="l">
              <a:lnSpc>
                <a:spcPct val="100000"/>
              </a:lnSpc>
            </a:pPr>
            <a:r>
              <a:rPr kumimoji="1" lang="zh-CN" altLang="en-US" sz="3200">
                <a:solidFill>
                  <a:srgbClr val="A50021"/>
                </a:solidFill>
                <a:latin typeface="仿宋_GB2312" pitchFamily="49" charset="-122"/>
                <a:ea typeface="仿宋_GB2312" pitchFamily="49" charset="-122"/>
              </a:rPr>
              <a:t>作业</a:t>
            </a:r>
            <a:r>
              <a:rPr kumimoji="1" lang="en-US" altLang="zh-CN" sz="3200">
                <a:solidFill>
                  <a:srgbClr val="A50021"/>
                </a:solidFill>
                <a:latin typeface="仿宋_GB2312" pitchFamily="49" charset="-122"/>
                <a:ea typeface="仿宋_GB2312" pitchFamily="49" charset="-122"/>
              </a:rPr>
              <a:t>:</a:t>
            </a:r>
          </a:p>
          <a:p>
            <a:pPr algn="l">
              <a:lnSpc>
                <a:spcPct val="100000"/>
              </a:lnSpc>
            </a:pPr>
            <a:r>
              <a:rPr kumimoji="1" lang="zh-CN" altLang="en-US" sz="2000">
                <a:solidFill>
                  <a:schemeClr val="tx1"/>
                </a:solidFill>
              </a:rPr>
              <a:t>对应章节全部思考题和习题。</a:t>
            </a:r>
          </a:p>
          <a:p>
            <a:pPr algn="l">
              <a:lnSpc>
                <a:spcPct val="100000"/>
              </a:lnSpc>
            </a:pPr>
            <a:endParaRPr kumimoji="1" lang="zh-CN" altLang="en-US" sz="2000">
              <a:solidFill>
                <a:schemeClr val="tx1"/>
              </a:solidFill>
            </a:endParaRPr>
          </a:p>
        </p:txBody>
      </p:sp>
      <p:pic>
        <p:nvPicPr>
          <p:cNvPr id="839685" name="Picture 5" descr="82"/>
          <p:cNvPicPr>
            <a:picLocks noChangeAspect="1" noChangeArrowheads="1"/>
          </p:cNvPicPr>
          <p:nvPr/>
        </p:nvPicPr>
        <p:blipFill>
          <a:blip r:embed="rId3" cstate="print"/>
          <a:srcRect/>
          <a:stretch>
            <a:fillRect/>
          </a:stretch>
        </p:blipFill>
        <p:spPr bwMode="auto">
          <a:xfrm>
            <a:off x="1871663" y="1544638"/>
            <a:ext cx="896937" cy="896937"/>
          </a:xfrm>
          <a:prstGeom prst="rect">
            <a:avLst/>
          </a:prstGeom>
          <a:noFill/>
          <a:ln w="9525">
            <a:noFill/>
            <a:miter lim="800000"/>
            <a:headEnd/>
            <a:tailEnd/>
          </a:ln>
        </p:spPr>
      </p:pic>
      <p:pic>
        <p:nvPicPr>
          <p:cNvPr id="839686" name="Picture 6" descr="82"/>
          <p:cNvPicPr>
            <a:picLocks noChangeAspect="1" noChangeArrowheads="1"/>
          </p:cNvPicPr>
          <p:nvPr/>
        </p:nvPicPr>
        <p:blipFill>
          <a:blip r:embed="rId3" cstate="print"/>
          <a:srcRect/>
          <a:stretch>
            <a:fillRect/>
          </a:stretch>
        </p:blipFill>
        <p:spPr bwMode="auto">
          <a:xfrm>
            <a:off x="1838325" y="3471863"/>
            <a:ext cx="896938" cy="896937"/>
          </a:xfrm>
          <a:prstGeom prst="rect">
            <a:avLst/>
          </a:prstGeom>
          <a:noFill/>
          <a:ln w="9525">
            <a:noFill/>
            <a:miter lim="800000"/>
            <a:headEnd/>
            <a:tailEnd/>
          </a:ln>
        </p:spPr>
      </p:pic>
      <p:sp>
        <p:nvSpPr>
          <p:cNvPr id="839687" name="Rectangle 7"/>
          <p:cNvSpPr>
            <a:spLocks noGrp="1" noChangeArrowheads="1"/>
          </p:cNvSpPr>
          <p:nvPr>
            <p:ph type="title"/>
          </p:nvPr>
        </p:nvSpPr>
        <p:spPr>
          <a:xfrm>
            <a:off x="1722438" y="239713"/>
            <a:ext cx="6781800" cy="684212"/>
          </a:xfrm>
          <a:noFill/>
        </p:spPr>
        <p:txBody>
          <a:bodyPr lIns="92075" tIns="46038" rIns="92075" bIns="46038" anchor="b"/>
          <a:lstStyle/>
          <a:p>
            <a:pPr eaLnBrk="1" hangingPunct="1"/>
            <a:r>
              <a:rPr kumimoji="1" lang="zh-CN" altLang="en-US" sz="3600" smtClean="0">
                <a:solidFill>
                  <a:srgbClr val="A50021"/>
                </a:solidFill>
                <a:ea typeface="隶书" pitchFamily="49" charset="-122"/>
              </a:rPr>
              <a:t>本单元学习要求</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687"/>
                                        </p:tgtEl>
                                        <p:attrNameLst>
                                          <p:attrName>style.visibility</p:attrName>
                                        </p:attrNameLst>
                                      </p:cBhvr>
                                      <p:to>
                                        <p:strVal val="visible"/>
                                      </p:to>
                                    </p:set>
                                    <p:animEffect transition="in" filter="box(in)">
                                      <p:cBhvr>
                                        <p:cTn id="7" dur="500"/>
                                        <p:tgtEl>
                                          <p:spTgt spid="83968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39685"/>
                                        </p:tgtEl>
                                        <p:attrNameLst>
                                          <p:attrName>style.visibility</p:attrName>
                                        </p:attrNameLst>
                                      </p:cBhvr>
                                      <p:to>
                                        <p:strVal val="visible"/>
                                      </p:to>
                                    </p:set>
                                    <p:animEffect transition="in" filter="diamond(in)">
                                      <p:cBhvr>
                                        <p:cTn id="12" dur="2000"/>
                                        <p:tgtEl>
                                          <p:spTgt spid="839685"/>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839683">
                                            <p:txEl>
                                              <p:pRg st="0" end="0"/>
                                            </p:txEl>
                                          </p:spTgt>
                                        </p:tgtEl>
                                        <p:attrNameLst>
                                          <p:attrName>style.visibility</p:attrName>
                                        </p:attrNameLst>
                                      </p:cBhvr>
                                      <p:to>
                                        <p:strVal val="visible"/>
                                      </p:to>
                                    </p:set>
                                    <p:animEffect transition="in" filter="diamond(in)">
                                      <p:cBhvr>
                                        <p:cTn id="15" dur="2000"/>
                                        <p:tgtEl>
                                          <p:spTgt spid="839683">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839683">
                                            <p:txEl>
                                              <p:pRg st="1" end="1"/>
                                            </p:txEl>
                                          </p:spTgt>
                                        </p:tgtEl>
                                        <p:attrNameLst>
                                          <p:attrName>style.visibility</p:attrName>
                                        </p:attrNameLst>
                                      </p:cBhvr>
                                      <p:to>
                                        <p:strVal val="visible"/>
                                      </p:to>
                                    </p:set>
                                    <p:animEffect transition="in" filter="diamond(in)">
                                      <p:cBhvr>
                                        <p:cTn id="18" dur="2000"/>
                                        <p:tgtEl>
                                          <p:spTgt spid="83968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839686"/>
                                        </p:tgtEl>
                                        <p:attrNameLst>
                                          <p:attrName>style.visibility</p:attrName>
                                        </p:attrNameLst>
                                      </p:cBhvr>
                                      <p:to>
                                        <p:strVal val="visible"/>
                                      </p:to>
                                    </p:set>
                                    <p:anim calcmode="lin" valueType="num">
                                      <p:cBhvr>
                                        <p:cTn id="23" dur="500" fill="hold"/>
                                        <p:tgtEl>
                                          <p:spTgt spid="839686"/>
                                        </p:tgtEl>
                                        <p:attrNameLst>
                                          <p:attrName>ppt_w</p:attrName>
                                        </p:attrNameLst>
                                      </p:cBhvr>
                                      <p:tavLst>
                                        <p:tav tm="0">
                                          <p:val>
                                            <p:fltVal val="0"/>
                                          </p:val>
                                        </p:tav>
                                        <p:tav tm="100000">
                                          <p:val>
                                            <p:strVal val="#ppt_w"/>
                                          </p:val>
                                        </p:tav>
                                      </p:tavLst>
                                    </p:anim>
                                    <p:anim calcmode="lin" valueType="num">
                                      <p:cBhvr>
                                        <p:cTn id="24" dur="500" fill="hold"/>
                                        <p:tgtEl>
                                          <p:spTgt spid="839686"/>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839684"/>
                                        </p:tgtEl>
                                        <p:attrNameLst>
                                          <p:attrName>style.visibility</p:attrName>
                                        </p:attrNameLst>
                                      </p:cBhvr>
                                      <p:to>
                                        <p:strVal val="visible"/>
                                      </p:to>
                                    </p:set>
                                    <p:anim calcmode="lin" valueType="num">
                                      <p:cBhvr>
                                        <p:cTn id="27" dur="500" fill="hold"/>
                                        <p:tgtEl>
                                          <p:spTgt spid="839684"/>
                                        </p:tgtEl>
                                        <p:attrNameLst>
                                          <p:attrName>ppt_w</p:attrName>
                                        </p:attrNameLst>
                                      </p:cBhvr>
                                      <p:tavLst>
                                        <p:tav tm="0">
                                          <p:val>
                                            <p:fltVal val="0"/>
                                          </p:val>
                                        </p:tav>
                                        <p:tav tm="100000">
                                          <p:val>
                                            <p:strVal val="#ppt_w"/>
                                          </p:val>
                                        </p:tav>
                                      </p:tavLst>
                                    </p:anim>
                                    <p:anim calcmode="lin" valueType="num">
                                      <p:cBhvr>
                                        <p:cTn id="28" dur="500" fill="hold"/>
                                        <p:tgtEl>
                                          <p:spTgt spid="8396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allAtOnce"/>
      <p:bldP spid="839684" grpId="0"/>
      <p:bldP spid="8396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808163" y="204788"/>
            <a:ext cx="6734175" cy="727075"/>
          </a:xfrm>
        </p:spPr>
        <p:txBody>
          <a:bodyPr/>
          <a:lstStyle/>
          <a:p>
            <a:pPr eaLnBrk="1" hangingPunct="1"/>
            <a:r>
              <a:rPr lang="en-US" altLang="zh-CN" sz="2800" smtClean="0">
                <a:ea typeface="宋体" pitchFamily="2" charset="-122"/>
              </a:rPr>
              <a:t>9.1 </a:t>
            </a:r>
            <a:r>
              <a:rPr lang="zh-CN" altLang="en-US" sz="2800" smtClean="0">
                <a:ea typeface="宋体" pitchFamily="2" charset="-122"/>
              </a:rPr>
              <a:t>同步电动机的稳态模型与调速方法</a:t>
            </a:r>
          </a:p>
        </p:txBody>
      </p:sp>
      <p:sp>
        <p:nvSpPr>
          <p:cNvPr id="715786" name="Rectangle 10"/>
          <p:cNvSpPr>
            <a:spLocks noChangeArrowheads="1"/>
          </p:cNvSpPr>
          <p:nvPr/>
        </p:nvSpPr>
        <p:spPr bwMode="auto">
          <a:xfrm>
            <a:off x="1698625" y="927100"/>
            <a:ext cx="6450013" cy="544513"/>
          </a:xfrm>
          <a:prstGeom prst="rect">
            <a:avLst/>
          </a:prstGeom>
          <a:noFill/>
          <a:ln w="9525">
            <a:noFill/>
            <a:miter lim="800000"/>
            <a:headEnd/>
            <a:tailEnd/>
          </a:ln>
          <a:effectLst/>
        </p:spPr>
        <p:txBody>
          <a:bodyPr lIns="0" tIns="0" bIns="0" anchor="ctr"/>
          <a:lstStyle/>
          <a:p>
            <a:pPr algn="l">
              <a:defRPr/>
            </a:pPr>
            <a:r>
              <a:rPr lang="en-US" altLang="zh-CN" sz="2400" dirty="0">
                <a:solidFill>
                  <a:schemeClr val="tx1"/>
                </a:solidFill>
                <a:effectLst>
                  <a:outerShdw blurRad="38100" dist="38100" dir="2700000" algn="tl">
                    <a:srgbClr val="C0C0C0"/>
                  </a:outerShdw>
                </a:effectLst>
                <a:latin typeface="Arial" pitchFamily="34" charset="0"/>
              </a:rPr>
              <a:t>9.1.1 </a:t>
            </a:r>
            <a:r>
              <a:rPr lang="zh-CN" altLang="en-US" sz="2400" dirty="0">
                <a:solidFill>
                  <a:schemeClr val="tx1"/>
                </a:solidFill>
                <a:effectLst>
                  <a:outerShdw blurRad="38100" dist="38100" dir="2700000" algn="tl">
                    <a:srgbClr val="C0C0C0"/>
                  </a:outerShdw>
                </a:effectLst>
                <a:latin typeface="Arial" pitchFamily="34" charset="0"/>
              </a:rPr>
              <a:t>同步电动机的特点</a:t>
            </a:r>
          </a:p>
        </p:txBody>
      </p:sp>
      <p:sp>
        <p:nvSpPr>
          <p:cNvPr id="1030" name="Rectangle 12"/>
          <p:cNvSpPr>
            <a:spLocks noChangeArrowheads="1"/>
          </p:cNvSpPr>
          <p:nvPr/>
        </p:nvSpPr>
        <p:spPr bwMode="auto">
          <a:xfrm>
            <a:off x="1754188" y="1347788"/>
            <a:ext cx="7339012" cy="5384800"/>
          </a:xfrm>
          <a:prstGeom prst="rect">
            <a:avLst/>
          </a:prstGeom>
          <a:noFill/>
          <a:ln w="9525">
            <a:noFill/>
            <a:miter lim="800000"/>
            <a:headEnd/>
            <a:tailEnd/>
          </a:ln>
        </p:spPr>
        <p:txBody>
          <a:bodyPr/>
          <a:lstStyle/>
          <a:p>
            <a:pPr algn="just">
              <a:spcBef>
                <a:spcPts val="1200"/>
              </a:spcBef>
              <a:defRPr/>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）交流电机旋转磁场的同步转速</a:t>
            </a:r>
            <a:r>
              <a:rPr lang="el-GR" altLang="zh-CN" sz="2000" i="1" dirty="0">
                <a:solidFill>
                  <a:schemeClr val="tx1"/>
                </a:solidFill>
                <a:sym typeface="Symbol"/>
              </a:rPr>
              <a:t></a:t>
            </a:r>
            <a:r>
              <a:rPr lang="en-US" altLang="zh-CN" sz="2000" baseline="-25000" dirty="0">
                <a:solidFill>
                  <a:schemeClr val="tx1"/>
                </a:solidFill>
              </a:rPr>
              <a:t>1</a:t>
            </a:r>
            <a:r>
              <a:rPr lang="zh-CN" altLang="zh-CN" sz="2000" dirty="0">
                <a:solidFill>
                  <a:schemeClr val="tx1"/>
                </a:solidFill>
              </a:rPr>
              <a:t>与定子电源频率</a:t>
            </a:r>
            <a:r>
              <a:rPr lang="en-US" altLang="zh-CN" sz="2000" i="1" dirty="0">
                <a:solidFill>
                  <a:schemeClr val="tx1"/>
                </a:solidFill>
              </a:rPr>
              <a:t>f</a:t>
            </a:r>
            <a:r>
              <a:rPr lang="en-US" altLang="zh-CN" sz="2000" baseline="-25000" dirty="0">
                <a:solidFill>
                  <a:schemeClr val="tx1"/>
                </a:solidFill>
              </a:rPr>
              <a:t>1</a:t>
            </a:r>
            <a:r>
              <a:rPr lang="zh-CN" altLang="zh-CN" sz="2000" dirty="0">
                <a:solidFill>
                  <a:schemeClr val="tx1"/>
                </a:solidFill>
              </a:rPr>
              <a:t>有确定的关系：</a:t>
            </a:r>
          </a:p>
          <a:p>
            <a:pPr algn="just">
              <a:spcBef>
                <a:spcPts val="1200"/>
              </a:spcBef>
              <a:defRPr/>
            </a:pPr>
            <a:endParaRPr lang="en-US" altLang="zh-CN" sz="2000" dirty="0">
              <a:solidFill>
                <a:schemeClr val="tx1"/>
              </a:solidFill>
            </a:endParaRPr>
          </a:p>
          <a:p>
            <a:pPr algn="just">
              <a:spcBef>
                <a:spcPts val="1200"/>
              </a:spcBef>
              <a:defRPr/>
            </a:pPr>
            <a:endParaRPr lang="en-US" altLang="zh-CN" sz="2000" dirty="0">
              <a:solidFill>
                <a:schemeClr val="tx1"/>
              </a:solidFill>
            </a:endParaRPr>
          </a:p>
          <a:p>
            <a:pPr algn="just">
              <a:spcBef>
                <a:spcPts val="1200"/>
              </a:spcBef>
              <a:defRPr/>
            </a:pPr>
            <a:r>
              <a:rPr lang="zh-CN" altLang="zh-CN" sz="2000" dirty="0">
                <a:solidFill>
                  <a:srgbClr val="C00000"/>
                </a:solidFill>
                <a:effectLst>
                  <a:outerShdw blurRad="38100" dist="38100" dir="2700000" algn="tl">
                    <a:srgbClr val="000000">
                      <a:alpha val="43137"/>
                    </a:srgbClr>
                  </a:outerShdw>
                </a:effectLst>
              </a:rPr>
              <a:t>异步电动机</a:t>
            </a:r>
            <a:r>
              <a:rPr lang="zh-CN" altLang="zh-CN" sz="2000" dirty="0">
                <a:solidFill>
                  <a:schemeClr val="tx1"/>
                </a:solidFill>
              </a:rPr>
              <a:t>的稳态转速总是低于同步转速的，二者之差叫做</a:t>
            </a:r>
            <a:r>
              <a:rPr lang="zh-CN" altLang="zh-CN" sz="2000" dirty="0">
                <a:solidFill>
                  <a:srgbClr val="C00000"/>
                </a:solidFill>
                <a:effectLst>
                  <a:outerShdw blurRad="38100" dist="38100" dir="2700000" algn="tl">
                    <a:srgbClr val="000000">
                      <a:alpha val="43137"/>
                    </a:srgbClr>
                  </a:outerShdw>
                </a:effectLst>
              </a:rPr>
              <a:t>转差</a:t>
            </a:r>
            <a:r>
              <a:rPr lang="el-GR" altLang="zh-CN" sz="2000" i="1" dirty="0">
                <a:solidFill>
                  <a:srgbClr val="C00000"/>
                </a:solidFill>
                <a:effectLst>
                  <a:outerShdw blurRad="38100" dist="38100" dir="2700000" algn="tl">
                    <a:srgbClr val="000000">
                      <a:alpha val="43137"/>
                    </a:srgbClr>
                  </a:outerShdw>
                </a:effectLst>
                <a:sym typeface="Symbol"/>
              </a:rPr>
              <a:t></a:t>
            </a:r>
            <a:r>
              <a:rPr lang="en-US" altLang="zh-CN" sz="2000" baseline="-25000" dirty="0">
                <a:solidFill>
                  <a:srgbClr val="C00000"/>
                </a:solidFill>
                <a:effectLst>
                  <a:outerShdw blurRad="38100" dist="38100" dir="2700000" algn="tl">
                    <a:srgbClr val="000000">
                      <a:alpha val="43137"/>
                    </a:srgbClr>
                  </a:outerShdw>
                </a:effectLst>
              </a:rPr>
              <a:t>s</a:t>
            </a:r>
            <a:r>
              <a:rPr lang="zh-CN" altLang="zh-CN" sz="2000" dirty="0">
                <a:solidFill>
                  <a:schemeClr val="tx1"/>
                </a:solidFill>
              </a:rPr>
              <a:t>；</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的稳态转速等于同步转速，</a:t>
            </a:r>
            <a:r>
              <a:rPr lang="zh-CN" altLang="zh-CN" sz="2000" dirty="0">
                <a:solidFill>
                  <a:srgbClr val="0000CC"/>
                </a:solidFill>
                <a:effectLst>
                  <a:outerShdw blurRad="38100" dist="38100" dir="2700000" algn="tl">
                    <a:srgbClr val="000000">
                      <a:alpha val="43137"/>
                    </a:srgbClr>
                  </a:outerShdw>
                </a:effectLst>
              </a:rPr>
              <a:t>转差</a:t>
            </a:r>
            <a:r>
              <a:rPr lang="el-GR" altLang="zh-CN" sz="2000" i="1" dirty="0">
                <a:solidFill>
                  <a:srgbClr val="0000CC"/>
                </a:solidFill>
                <a:effectLst>
                  <a:outerShdw blurRad="38100" dist="38100" dir="2700000" algn="tl">
                    <a:srgbClr val="000000">
                      <a:alpha val="43137"/>
                    </a:srgbClr>
                  </a:outerShdw>
                </a:effectLst>
                <a:sym typeface="Symbol"/>
              </a:rPr>
              <a:t></a:t>
            </a:r>
            <a:r>
              <a:rPr lang="en-US" altLang="zh-CN" sz="2000" baseline="-25000" dirty="0">
                <a:solidFill>
                  <a:srgbClr val="0000CC"/>
                </a:solidFill>
                <a:effectLst>
                  <a:outerShdw blurRad="38100" dist="38100" dir="2700000" algn="tl">
                    <a:srgbClr val="000000">
                      <a:alpha val="43137"/>
                    </a:srgbClr>
                  </a:outerShdw>
                </a:effectLst>
              </a:rPr>
              <a:t>s</a:t>
            </a:r>
            <a:r>
              <a:rPr lang="en-US" altLang="zh-CN" sz="2000" dirty="0">
                <a:solidFill>
                  <a:srgbClr val="0000CC"/>
                </a:solidFill>
                <a:effectLst>
                  <a:outerShdw blurRad="38100" dist="38100" dir="2700000" algn="tl">
                    <a:srgbClr val="000000">
                      <a:alpha val="43137"/>
                    </a:srgbClr>
                  </a:outerShdw>
                </a:effectLst>
              </a:rPr>
              <a:t>=0</a:t>
            </a:r>
            <a:r>
              <a:rPr lang="zh-CN" altLang="zh-CN" sz="2000" dirty="0">
                <a:solidFill>
                  <a:schemeClr val="tx1"/>
                </a:solidFill>
              </a:rPr>
              <a:t>。</a:t>
            </a:r>
          </a:p>
          <a:p>
            <a:pPr algn="just">
              <a:spcBef>
                <a:spcPts val="1200"/>
              </a:spcBef>
              <a:defRPr/>
            </a:pPr>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a:t>
            </a:r>
            <a:r>
              <a:rPr lang="zh-CN" altLang="zh-CN" sz="2000" dirty="0">
                <a:solidFill>
                  <a:srgbClr val="C00000"/>
                </a:solidFill>
                <a:effectLst>
                  <a:outerShdw blurRad="38100" dist="38100" dir="2700000" algn="tl">
                    <a:srgbClr val="000000">
                      <a:alpha val="43137"/>
                    </a:srgbClr>
                  </a:outerShdw>
                </a:effectLst>
              </a:rPr>
              <a:t>异步电动机</a:t>
            </a:r>
            <a:r>
              <a:rPr lang="zh-CN" altLang="zh-CN" sz="2000" dirty="0">
                <a:solidFill>
                  <a:schemeClr val="tx1"/>
                </a:solidFill>
              </a:rPr>
              <a:t>的</a:t>
            </a:r>
            <a:r>
              <a:rPr lang="zh-CN" altLang="zh-CN" sz="2000" dirty="0">
                <a:solidFill>
                  <a:srgbClr val="C00000"/>
                </a:solidFill>
                <a:effectLst>
                  <a:outerShdw blurRad="38100" dist="38100" dir="2700000" algn="tl">
                    <a:srgbClr val="000000">
                      <a:alpha val="43137"/>
                    </a:srgbClr>
                  </a:outerShdw>
                </a:effectLst>
              </a:rPr>
              <a:t>磁场仅靠定子供电产生</a:t>
            </a:r>
            <a:r>
              <a:rPr lang="zh-CN" altLang="zh-CN" sz="2000" dirty="0">
                <a:solidFill>
                  <a:schemeClr val="tx1"/>
                </a:solidFill>
              </a:rPr>
              <a:t>，而</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除</a:t>
            </a:r>
            <a:r>
              <a:rPr lang="zh-CN" altLang="zh-CN" sz="2000" dirty="0">
                <a:solidFill>
                  <a:srgbClr val="0000CC"/>
                </a:solidFill>
                <a:effectLst>
                  <a:outerShdw blurRad="38100" dist="38100" dir="2700000" algn="tl">
                    <a:srgbClr val="000000">
                      <a:alpha val="43137"/>
                    </a:srgbClr>
                  </a:outerShdw>
                </a:effectLst>
              </a:rPr>
              <a:t>定子磁动势</a:t>
            </a:r>
            <a:r>
              <a:rPr lang="zh-CN" altLang="zh-CN" sz="2000" dirty="0">
                <a:solidFill>
                  <a:schemeClr val="tx1"/>
                </a:solidFill>
              </a:rPr>
              <a:t>外，转子侧还有独立的</a:t>
            </a:r>
            <a:r>
              <a:rPr lang="zh-CN" altLang="zh-CN" sz="2000" dirty="0">
                <a:solidFill>
                  <a:srgbClr val="0000CC"/>
                </a:solidFill>
                <a:effectLst>
                  <a:outerShdw blurRad="38100" dist="38100" dir="2700000" algn="tl">
                    <a:srgbClr val="000000">
                      <a:alpha val="43137"/>
                    </a:srgbClr>
                  </a:outerShdw>
                </a:effectLst>
              </a:rPr>
              <a:t>直流励磁</a:t>
            </a:r>
            <a:r>
              <a:rPr lang="zh-CN" altLang="zh-CN" sz="2000" dirty="0">
                <a:solidFill>
                  <a:schemeClr val="tx1"/>
                </a:solidFill>
              </a:rPr>
              <a:t>，或者用</a:t>
            </a:r>
            <a:r>
              <a:rPr lang="zh-CN" altLang="zh-CN" sz="2000" dirty="0">
                <a:solidFill>
                  <a:srgbClr val="0000CC"/>
                </a:solidFill>
                <a:effectLst>
                  <a:outerShdw blurRad="38100" dist="38100" dir="2700000" algn="tl">
                    <a:srgbClr val="000000">
                      <a:alpha val="43137"/>
                    </a:srgbClr>
                  </a:outerShdw>
                </a:effectLst>
              </a:rPr>
              <a:t>永久磁钢励磁</a:t>
            </a:r>
            <a:r>
              <a:rPr lang="zh-CN" altLang="zh-CN" sz="2000" dirty="0">
                <a:solidFill>
                  <a:schemeClr val="tx1"/>
                </a:solidFill>
              </a:rPr>
              <a:t>。</a:t>
            </a:r>
          </a:p>
          <a:p>
            <a:pPr algn="just">
              <a:spcBef>
                <a:spcPts val="1200"/>
              </a:spcBef>
              <a:defRPr/>
            </a:pPr>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和</a:t>
            </a:r>
            <a:r>
              <a:rPr lang="zh-CN" altLang="zh-CN" sz="2000" dirty="0">
                <a:solidFill>
                  <a:srgbClr val="C00000"/>
                </a:solidFill>
                <a:effectLst>
                  <a:outerShdw blurRad="38100" dist="38100" dir="2700000" algn="tl">
                    <a:srgbClr val="000000">
                      <a:alpha val="43137"/>
                    </a:srgbClr>
                  </a:outerShdw>
                </a:effectLst>
              </a:rPr>
              <a:t>异步电动机</a:t>
            </a:r>
            <a:r>
              <a:rPr lang="zh-CN" altLang="zh-CN" sz="2000" dirty="0">
                <a:solidFill>
                  <a:schemeClr val="tx1"/>
                </a:solidFill>
              </a:rPr>
              <a:t>的</a:t>
            </a:r>
            <a:r>
              <a:rPr lang="zh-CN" altLang="zh-CN" sz="2000" dirty="0">
                <a:solidFill>
                  <a:schemeClr val="tx1"/>
                </a:solidFill>
                <a:effectLst>
                  <a:outerShdw blurRad="38100" dist="38100" dir="2700000" algn="tl">
                    <a:srgbClr val="000000">
                      <a:alpha val="43137"/>
                    </a:srgbClr>
                  </a:outerShdw>
                </a:effectLst>
              </a:rPr>
              <a:t>定子都有同样的交流绕组</a:t>
            </a:r>
            <a:r>
              <a:rPr lang="zh-CN" altLang="zh-CN" sz="2000" dirty="0">
                <a:solidFill>
                  <a:schemeClr val="tx1"/>
                </a:solidFill>
              </a:rPr>
              <a:t>，一般都是三相的，而</a:t>
            </a:r>
            <a:r>
              <a:rPr lang="zh-CN" altLang="zh-CN" sz="2000" dirty="0">
                <a:solidFill>
                  <a:schemeClr val="tx1"/>
                </a:solidFill>
                <a:effectLst>
                  <a:outerShdw blurRad="38100" dist="38100" dir="2700000" algn="tl">
                    <a:srgbClr val="000000">
                      <a:alpha val="43137"/>
                    </a:srgbClr>
                  </a:outerShdw>
                </a:effectLst>
              </a:rPr>
              <a:t>转子绕组则不同</a:t>
            </a:r>
            <a:r>
              <a:rPr lang="zh-CN" altLang="zh-CN" sz="2000" dirty="0">
                <a:solidFill>
                  <a:schemeClr val="tx1"/>
                </a:solidFill>
              </a:rPr>
              <a:t>，</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转子除</a:t>
            </a:r>
            <a:r>
              <a:rPr lang="zh-CN" altLang="zh-CN" sz="2000" dirty="0">
                <a:solidFill>
                  <a:srgbClr val="0000CC"/>
                </a:solidFill>
                <a:effectLst>
                  <a:outerShdw blurRad="38100" dist="38100" dir="2700000" algn="tl">
                    <a:srgbClr val="000000">
                      <a:alpha val="43137"/>
                    </a:srgbClr>
                  </a:outerShdw>
                </a:effectLst>
              </a:rPr>
              <a:t>直流励磁绕组（或永久磁钢）</a:t>
            </a:r>
            <a:r>
              <a:rPr lang="zh-CN" altLang="zh-CN" sz="2000" dirty="0">
                <a:solidFill>
                  <a:schemeClr val="tx1"/>
                </a:solidFill>
              </a:rPr>
              <a:t>外，还可能有自身短路</a:t>
            </a:r>
            <a:r>
              <a:rPr lang="zh-CN" altLang="zh-CN" sz="2000" dirty="0">
                <a:solidFill>
                  <a:srgbClr val="0000CC"/>
                </a:solidFill>
                <a:effectLst>
                  <a:outerShdw blurRad="38100" dist="38100" dir="2700000" algn="tl">
                    <a:srgbClr val="000000">
                      <a:alpha val="43137"/>
                    </a:srgbClr>
                  </a:outerShdw>
                </a:effectLst>
              </a:rPr>
              <a:t>阻尼绕组</a:t>
            </a:r>
            <a:r>
              <a:rPr lang="zh-CN" altLang="zh-CN" sz="2000" dirty="0">
                <a:solidFill>
                  <a:schemeClr val="tx1"/>
                </a:solidFill>
              </a:rPr>
              <a:t>。</a:t>
            </a:r>
          </a:p>
          <a:p>
            <a:pPr algn="just">
              <a:spcBef>
                <a:spcPts val="1200"/>
              </a:spcBef>
              <a:defRPr/>
            </a:pPr>
            <a:r>
              <a:rPr lang="zh-CN" altLang="zh-CN" sz="2000" dirty="0">
                <a:solidFill>
                  <a:schemeClr val="tx1"/>
                </a:solidFill>
              </a:rPr>
              <a:t>（</a:t>
            </a:r>
            <a:r>
              <a:rPr lang="en-US" altLang="zh-CN" sz="2000" dirty="0">
                <a:solidFill>
                  <a:schemeClr val="tx1"/>
                </a:solidFill>
              </a:rPr>
              <a:t>4</a:t>
            </a:r>
            <a:r>
              <a:rPr lang="zh-CN" altLang="zh-CN" sz="2000" dirty="0">
                <a:solidFill>
                  <a:schemeClr val="tx1"/>
                </a:solidFill>
              </a:rPr>
              <a:t>）</a:t>
            </a:r>
            <a:r>
              <a:rPr lang="zh-CN" altLang="zh-CN" sz="2000" dirty="0">
                <a:solidFill>
                  <a:srgbClr val="C00000"/>
                </a:solidFill>
                <a:effectLst>
                  <a:outerShdw blurRad="38100" dist="38100" dir="2700000" algn="tl">
                    <a:srgbClr val="000000">
                      <a:alpha val="43137"/>
                    </a:srgbClr>
                  </a:outerShdw>
                </a:effectLst>
              </a:rPr>
              <a:t>异步电动机的气隙是均匀的</a:t>
            </a:r>
            <a:r>
              <a:rPr lang="zh-CN" altLang="zh-CN" sz="2000" dirty="0">
                <a:solidFill>
                  <a:schemeClr val="tx1"/>
                </a:solidFill>
              </a:rPr>
              <a:t>，而</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则有隐极与凸极之分，</a:t>
            </a:r>
            <a:r>
              <a:rPr lang="zh-CN" altLang="zh-CN" sz="2000" dirty="0">
                <a:solidFill>
                  <a:srgbClr val="0000CC"/>
                </a:solidFill>
                <a:effectLst>
                  <a:outerShdw blurRad="38100" dist="38100" dir="2700000" algn="tl">
                    <a:srgbClr val="000000">
                      <a:alpha val="43137"/>
                    </a:srgbClr>
                  </a:outerShdw>
                </a:effectLst>
              </a:rPr>
              <a:t>隐极式电机气隙均匀</a:t>
            </a:r>
            <a:r>
              <a:rPr lang="zh-CN" altLang="zh-CN" sz="2000" dirty="0">
                <a:solidFill>
                  <a:schemeClr val="tx1"/>
                </a:solidFill>
              </a:rPr>
              <a:t>，</a:t>
            </a:r>
            <a:r>
              <a:rPr lang="zh-CN" altLang="zh-CN" sz="2000" dirty="0">
                <a:solidFill>
                  <a:srgbClr val="0000CC"/>
                </a:solidFill>
                <a:effectLst>
                  <a:outerShdw blurRad="38100" dist="38100" dir="2700000" algn="tl">
                    <a:srgbClr val="000000">
                      <a:alpha val="43137"/>
                    </a:srgbClr>
                  </a:outerShdw>
                </a:effectLst>
              </a:rPr>
              <a:t>凸极式则不均匀</a:t>
            </a:r>
            <a:r>
              <a:rPr lang="zh-CN" altLang="zh-CN" sz="2000" dirty="0">
                <a:solidFill>
                  <a:schemeClr val="tx1"/>
                </a:solidFill>
              </a:rPr>
              <a:t>，两轴的电感系数不等，造成数学模型上的复杂性。但凸极效应能产生平均转矩，单靠凸极效应运行的同步电动机称作磁阻式同步电动机。</a:t>
            </a:r>
          </a:p>
        </p:txBody>
      </p:sp>
      <p:sp>
        <p:nvSpPr>
          <p:cNvPr id="2"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3" action="ppaction://hlinksldjump"/>
              </a:rPr>
              <a:t>9.1 </a:t>
            </a:r>
            <a:r>
              <a:rPr lang="zh-CN" altLang="en-US" sz="1800">
                <a:solidFill>
                  <a:srgbClr val="0000CC"/>
                </a:solidFill>
                <a:latin typeface="Arial" charset="0"/>
                <a:hlinkClick r:id="rId3" action="ppaction://hlinksldjump"/>
              </a:rPr>
              <a:t>同步电动机的稳态模型与调速方法</a:t>
            </a:r>
            <a:endParaRPr lang="zh-CN" altLang="en-US" sz="1800">
              <a:solidFill>
                <a:srgbClr val="0000CC"/>
              </a:solidFill>
              <a:latin typeface="Arial" charset="0"/>
            </a:endParaRPr>
          </a:p>
        </p:txBody>
      </p:sp>
      <p:sp>
        <p:nvSpPr>
          <p:cNvPr id="1031"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4" action="ppaction://hlinksldjump"/>
              </a:rPr>
              <a:t>9.5 </a:t>
            </a:r>
            <a:r>
              <a:rPr lang="zh-CN" altLang="en-US" sz="2000">
                <a:solidFill>
                  <a:schemeClr val="tx1"/>
                </a:solidFill>
                <a:latin typeface="Arial" charset="0"/>
                <a:hlinkClick r:id="rId4" action="ppaction://hlinksldjump"/>
              </a:rPr>
              <a:t>同步电动机直接转矩控制系统</a:t>
            </a:r>
            <a:endParaRPr lang="zh-CN" altLang="en-US" sz="2000">
              <a:solidFill>
                <a:schemeClr val="tx1"/>
              </a:solidFill>
              <a:latin typeface="Arial" charset="0"/>
            </a:endParaRPr>
          </a:p>
        </p:txBody>
      </p:sp>
      <p:sp>
        <p:nvSpPr>
          <p:cNvPr id="1032"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9.2 </a:t>
            </a:r>
            <a:r>
              <a:rPr lang="zh-CN" altLang="en-US" sz="1800">
                <a:solidFill>
                  <a:schemeClr val="tx1"/>
                </a:solidFill>
                <a:latin typeface="Arial" charset="0"/>
                <a:hlinkClick r:id="rId5" action="ppaction://hlinksldjump"/>
              </a:rPr>
              <a:t>他控变频同步电动机调速系统</a:t>
            </a:r>
            <a:endParaRPr lang="zh-CN" altLang="en-US" sz="1800">
              <a:solidFill>
                <a:schemeClr val="tx1"/>
              </a:solidFill>
              <a:latin typeface="Arial" charset="0"/>
            </a:endParaRPr>
          </a:p>
        </p:txBody>
      </p:sp>
      <p:sp>
        <p:nvSpPr>
          <p:cNvPr id="1033"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9.3 </a:t>
            </a:r>
            <a:r>
              <a:rPr lang="zh-CN" altLang="en-US" sz="1800">
                <a:solidFill>
                  <a:schemeClr val="tx1"/>
                </a:solidFill>
                <a:latin typeface="Arial" charset="0"/>
                <a:hlinkClick r:id="rId6" action="ppaction://hlinksldjump"/>
              </a:rPr>
              <a:t>自控变频同步电动机调速系统</a:t>
            </a:r>
            <a:endParaRPr lang="zh-CN" altLang="en-US" sz="1800">
              <a:solidFill>
                <a:schemeClr val="tx1"/>
              </a:solidFill>
              <a:latin typeface="Arial" charset="0"/>
            </a:endParaRPr>
          </a:p>
        </p:txBody>
      </p:sp>
      <p:sp>
        <p:nvSpPr>
          <p:cNvPr id="1034"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7" action="ppaction://hlinksldjump"/>
              </a:rPr>
              <a:t>9.4 </a:t>
            </a:r>
            <a:r>
              <a:rPr lang="zh-CN" altLang="en-US" sz="1800">
                <a:solidFill>
                  <a:schemeClr val="tx1"/>
                </a:solidFill>
                <a:latin typeface="Arial" charset="0"/>
                <a:hlinkClick r:id="rId7" action="ppaction://hlinksldjump"/>
              </a:rPr>
              <a:t>同步电动机矢量控制系统</a:t>
            </a:r>
            <a:endParaRPr lang="zh-CN" altLang="en-US" sz="1800">
              <a:solidFill>
                <a:schemeClr val="tx1"/>
              </a:solidFill>
              <a:latin typeface="Arial" charset="0"/>
            </a:endParaRPr>
          </a:p>
        </p:txBody>
      </p:sp>
      <p:sp>
        <p:nvSpPr>
          <p:cNvPr id="1035"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14"/>
          <p:cNvGraphicFramePr>
            <a:graphicFrameLocks noChangeAspect="1"/>
          </p:cNvGraphicFramePr>
          <p:nvPr/>
        </p:nvGraphicFramePr>
        <p:xfrm>
          <a:off x="4405313" y="1920875"/>
          <a:ext cx="1376362" cy="896938"/>
        </p:xfrm>
        <a:graphic>
          <a:graphicData uri="http://schemas.openxmlformats.org/presentationml/2006/ole">
            <p:oleObj spid="_x0000_s1026" r:id="rId8" imgW="647700" imgH="457200" progId="">
              <p:embed/>
            </p:oleObj>
          </a:graphicData>
        </a:graphic>
      </p:graphicFrame>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08163" y="204788"/>
            <a:ext cx="6734175" cy="727075"/>
          </a:xfrm>
        </p:spPr>
        <p:txBody>
          <a:bodyPr/>
          <a:lstStyle/>
          <a:p>
            <a:pPr eaLnBrk="1" hangingPunct="1"/>
            <a:r>
              <a:rPr lang="en-US" altLang="zh-CN" sz="2800" smtClean="0">
                <a:ea typeface="宋体" pitchFamily="2" charset="-122"/>
              </a:rPr>
              <a:t>9.1 </a:t>
            </a:r>
            <a:r>
              <a:rPr lang="zh-CN" altLang="en-US" sz="2800" smtClean="0">
                <a:ea typeface="宋体" pitchFamily="2" charset="-122"/>
              </a:rPr>
              <a:t>同步电动机的稳态模型与调速方法</a:t>
            </a:r>
          </a:p>
        </p:txBody>
      </p:sp>
      <p:sp>
        <p:nvSpPr>
          <p:cNvPr id="715786" name="Rectangle 10"/>
          <p:cNvSpPr>
            <a:spLocks noChangeArrowheads="1"/>
          </p:cNvSpPr>
          <p:nvPr/>
        </p:nvSpPr>
        <p:spPr bwMode="auto">
          <a:xfrm>
            <a:off x="1698625" y="927100"/>
            <a:ext cx="6450013" cy="544513"/>
          </a:xfrm>
          <a:prstGeom prst="rect">
            <a:avLst/>
          </a:prstGeom>
          <a:noFill/>
          <a:ln w="9525">
            <a:noFill/>
            <a:miter lim="800000"/>
            <a:headEnd/>
            <a:tailEnd/>
          </a:ln>
          <a:effectLst/>
        </p:spPr>
        <p:txBody>
          <a:bodyPr lIns="0" tIns="0" bIns="0" anchor="ctr"/>
          <a:lstStyle/>
          <a:p>
            <a:pPr algn="l">
              <a:defRPr/>
            </a:pPr>
            <a:r>
              <a:rPr lang="en-US" altLang="zh-CN" sz="2400" dirty="0">
                <a:solidFill>
                  <a:schemeClr val="tx1"/>
                </a:solidFill>
                <a:effectLst>
                  <a:outerShdw blurRad="38100" dist="38100" dir="2700000" algn="tl">
                    <a:srgbClr val="C0C0C0"/>
                  </a:outerShdw>
                </a:effectLst>
                <a:latin typeface="Arial" pitchFamily="34" charset="0"/>
              </a:rPr>
              <a:t>9.1.1 </a:t>
            </a:r>
            <a:r>
              <a:rPr lang="zh-CN" altLang="en-US" sz="2400" dirty="0">
                <a:solidFill>
                  <a:schemeClr val="tx1"/>
                </a:solidFill>
                <a:effectLst>
                  <a:outerShdw blurRad="38100" dist="38100" dir="2700000" algn="tl">
                    <a:srgbClr val="C0C0C0"/>
                  </a:outerShdw>
                </a:effectLst>
                <a:latin typeface="Arial" pitchFamily="34" charset="0"/>
              </a:rPr>
              <a:t>同步电动机的特点</a:t>
            </a:r>
          </a:p>
        </p:txBody>
      </p:sp>
      <p:sp>
        <p:nvSpPr>
          <p:cNvPr id="1030" name="Rectangle 12"/>
          <p:cNvSpPr>
            <a:spLocks noChangeArrowheads="1"/>
          </p:cNvSpPr>
          <p:nvPr/>
        </p:nvSpPr>
        <p:spPr bwMode="auto">
          <a:xfrm>
            <a:off x="1619250" y="1311275"/>
            <a:ext cx="7473950" cy="5546725"/>
          </a:xfrm>
          <a:prstGeom prst="rect">
            <a:avLst/>
          </a:prstGeom>
          <a:noFill/>
          <a:ln w="9525">
            <a:noFill/>
            <a:miter lim="800000"/>
            <a:headEnd/>
            <a:tailEnd/>
          </a:ln>
        </p:spPr>
        <p:txBody>
          <a:bodyPr/>
          <a:lstStyle/>
          <a:p>
            <a:pPr algn="just">
              <a:lnSpc>
                <a:spcPct val="150000"/>
              </a:lnSpc>
              <a:spcBef>
                <a:spcPts val="1800"/>
              </a:spcBef>
              <a:defRPr/>
            </a:pPr>
            <a:r>
              <a:rPr lang="zh-CN" altLang="zh-CN" sz="2000" dirty="0">
                <a:solidFill>
                  <a:schemeClr val="tx1"/>
                </a:solidFill>
              </a:rPr>
              <a:t>（</a:t>
            </a:r>
            <a:r>
              <a:rPr lang="en-US" altLang="zh-CN" sz="2000" dirty="0">
                <a:solidFill>
                  <a:schemeClr val="tx1"/>
                </a:solidFill>
              </a:rPr>
              <a:t>5</a:t>
            </a:r>
            <a:r>
              <a:rPr lang="zh-CN" altLang="zh-CN" sz="2000" dirty="0">
                <a:solidFill>
                  <a:schemeClr val="tx1"/>
                </a:solidFill>
              </a:rPr>
              <a:t>）</a:t>
            </a:r>
            <a:r>
              <a:rPr lang="zh-CN" altLang="zh-CN" sz="2000" dirty="0">
                <a:solidFill>
                  <a:srgbClr val="C00000"/>
                </a:solidFill>
                <a:effectLst>
                  <a:outerShdw blurRad="38100" dist="38100" dir="2700000" algn="tl">
                    <a:srgbClr val="000000">
                      <a:alpha val="43137"/>
                    </a:srgbClr>
                  </a:outerShdw>
                </a:effectLst>
              </a:rPr>
              <a:t>异步电动机</a:t>
            </a:r>
            <a:r>
              <a:rPr lang="zh-CN" altLang="zh-CN" sz="2000" dirty="0">
                <a:solidFill>
                  <a:schemeClr val="tx1"/>
                </a:solidFill>
              </a:rPr>
              <a:t>由于励磁的需要，必须从电源吸取滞后的无功电流，</a:t>
            </a:r>
            <a:r>
              <a:rPr lang="zh-CN" altLang="zh-CN" sz="2000" dirty="0">
                <a:solidFill>
                  <a:srgbClr val="C00000"/>
                </a:solidFill>
                <a:effectLst>
                  <a:outerShdw blurRad="38100" dist="38100" dir="2700000" algn="tl">
                    <a:srgbClr val="000000">
                      <a:alpha val="43137"/>
                    </a:srgbClr>
                  </a:outerShdw>
                </a:effectLst>
              </a:rPr>
              <a:t>空载时功率因数很低</a:t>
            </a:r>
            <a:r>
              <a:rPr lang="zh-CN" altLang="zh-CN" sz="2000" dirty="0">
                <a:solidFill>
                  <a:schemeClr val="tx1"/>
                </a:solidFill>
              </a:rPr>
              <a:t>。</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则可通过</a:t>
            </a:r>
            <a:r>
              <a:rPr lang="zh-CN" altLang="zh-CN" sz="2000" dirty="0">
                <a:solidFill>
                  <a:srgbClr val="0000CC"/>
                </a:solidFill>
                <a:effectLst>
                  <a:outerShdw blurRad="38100" dist="38100" dir="2700000" algn="tl">
                    <a:srgbClr val="000000">
                      <a:alpha val="43137"/>
                    </a:srgbClr>
                  </a:outerShdw>
                </a:effectLst>
              </a:rPr>
              <a:t>调节转子的直流励磁电流，改变输入功率因数，可以滞后，也可以超前</a:t>
            </a:r>
            <a:r>
              <a:rPr lang="zh-CN" altLang="zh-CN" sz="2000" dirty="0">
                <a:solidFill>
                  <a:schemeClr val="tx1"/>
                </a:solidFill>
              </a:rPr>
              <a:t>。当</a:t>
            </a:r>
            <a:r>
              <a:rPr lang="en-US" altLang="zh-CN" sz="2000" dirty="0" err="1">
                <a:solidFill>
                  <a:schemeClr val="tx1"/>
                </a:solidFill>
              </a:rPr>
              <a:t>cos</a:t>
            </a:r>
            <a:r>
              <a:rPr lang="en-US" altLang="zh-CN" sz="2000" i="1" dirty="0">
                <a:solidFill>
                  <a:schemeClr val="tx1"/>
                </a:solidFill>
                <a:sym typeface="Symbol"/>
              </a:rPr>
              <a:t></a:t>
            </a:r>
            <a:r>
              <a:rPr lang="en-US" altLang="zh-CN" sz="2000" dirty="0">
                <a:solidFill>
                  <a:schemeClr val="tx1"/>
                </a:solidFill>
              </a:rPr>
              <a:t>=1.0</a:t>
            </a:r>
            <a:r>
              <a:rPr lang="zh-CN" altLang="zh-CN" sz="2000" dirty="0">
                <a:solidFill>
                  <a:schemeClr val="tx1"/>
                </a:solidFill>
              </a:rPr>
              <a:t>时，电枢铜损最小，还可以节约变压变频装置的容量。</a:t>
            </a:r>
          </a:p>
          <a:p>
            <a:pPr algn="just">
              <a:lnSpc>
                <a:spcPct val="150000"/>
              </a:lnSpc>
              <a:spcBef>
                <a:spcPts val="1800"/>
              </a:spcBef>
              <a:defRPr/>
            </a:pPr>
            <a:r>
              <a:rPr lang="zh-CN" altLang="zh-CN" sz="2000" dirty="0">
                <a:solidFill>
                  <a:schemeClr val="tx1"/>
                </a:solidFill>
              </a:rPr>
              <a:t>（</a:t>
            </a:r>
            <a:r>
              <a:rPr lang="en-US" altLang="zh-CN" sz="2000" dirty="0">
                <a:solidFill>
                  <a:schemeClr val="tx1"/>
                </a:solidFill>
              </a:rPr>
              <a:t>6</a:t>
            </a:r>
            <a:r>
              <a:rPr lang="zh-CN" altLang="zh-CN" sz="2000" dirty="0">
                <a:solidFill>
                  <a:schemeClr val="tx1"/>
                </a:solidFill>
              </a:rPr>
              <a:t>）由于同步电动机转子有独立励磁，在极低的电源频率下也能运行，因此，在同样条件下，</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的</a:t>
            </a:r>
            <a:r>
              <a:rPr lang="zh-CN" altLang="zh-CN" sz="2000" dirty="0">
                <a:solidFill>
                  <a:srgbClr val="0000CC"/>
                </a:solidFill>
                <a:effectLst>
                  <a:outerShdw blurRad="38100" dist="38100" dir="2700000" algn="tl">
                    <a:srgbClr val="000000">
                      <a:alpha val="43137"/>
                    </a:srgbClr>
                  </a:outerShdw>
                </a:effectLst>
              </a:rPr>
              <a:t>调速范围比异步电动机更宽</a:t>
            </a:r>
            <a:r>
              <a:rPr lang="zh-CN" altLang="zh-CN" sz="2000" dirty="0">
                <a:solidFill>
                  <a:schemeClr val="tx1"/>
                </a:solidFill>
              </a:rPr>
              <a:t>。</a:t>
            </a:r>
          </a:p>
          <a:p>
            <a:pPr algn="just">
              <a:lnSpc>
                <a:spcPct val="150000"/>
              </a:lnSpc>
              <a:spcBef>
                <a:spcPts val="1800"/>
              </a:spcBef>
              <a:defRPr/>
            </a:pPr>
            <a:r>
              <a:rPr lang="zh-CN" altLang="zh-CN" sz="2000" dirty="0">
                <a:solidFill>
                  <a:schemeClr val="tx1"/>
                </a:solidFill>
              </a:rPr>
              <a:t>（</a:t>
            </a:r>
            <a:r>
              <a:rPr lang="en-US" altLang="zh-CN" sz="2000" dirty="0">
                <a:solidFill>
                  <a:schemeClr val="tx1"/>
                </a:solidFill>
              </a:rPr>
              <a:t>7</a:t>
            </a:r>
            <a:r>
              <a:rPr lang="zh-CN" altLang="zh-CN" sz="2000" dirty="0">
                <a:solidFill>
                  <a:schemeClr val="tx1"/>
                </a:solidFill>
              </a:rPr>
              <a:t>）异步电动机要靠加大转差才能提高转矩，而同步电机只须加大功角就能增大转矩，</a:t>
            </a:r>
            <a:r>
              <a:rPr lang="zh-CN" altLang="zh-CN" sz="2000" dirty="0">
                <a:solidFill>
                  <a:srgbClr val="0000CC"/>
                </a:solidFill>
                <a:effectLst>
                  <a:outerShdw blurRad="38100" dist="38100" dir="2700000" algn="tl">
                    <a:srgbClr val="000000">
                      <a:alpha val="43137"/>
                    </a:srgbClr>
                  </a:outerShdw>
                </a:effectLst>
              </a:rPr>
              <a:t>同步电动机</a:t>
            </a:r>
            <a:r>
              <a:rPr lang="zh-CN" altLang="zh-CN" sz="2000" dirty="0">
                <a:solidFill>
                  <a:schemeClr val="tx1"/>
                </a:solidFill>
              </a:rPr>
              <a:t>比异步电动机对转矩扰动具有更强的承受能力，</a:t>
            </a:r>
            <a:r>
              <a:rPr lang="zh-CN" altLang="zh-CN" sz="2000" dirty="0">
                <a:solidFill>
                  <a:srgbClr val="0000CC"/>
                </a:solidFill>
                <a:effectLst>
                  <a:outerShdw blurRad="38100" dist="38100" dir="2700000" algn="tl">
                    <a:srgbClr val="000000">
                      <a:alpha val="43137"/>
                    </a:srgbClr>
                  </a:outerShdw>
                </a:effectLst>
              </a:rPr>
              <a:t>能作出更快的动态响应</a:t>
            </a:r>
            <a:r>
              <a:rPr lang="zh-CN" altLang="zh-CN" sz="2000" dirty="0">
                <a:solidFill>
                  <a:schemeClr val="tx1"/>
                </a:solidFill>
              </a:rPr>
              <a:t>。</a:t>
            </a:r>
          </a:p>
          <a:p>
            <a:pPr algn="just">
              <a:lnSpc>
                <a:spcPct val="100000"/>
              </a:lnSpc>
              <a:spcBef>
                <a:spcPct val="10000"/>
              </a:spcBef>
              <a:spcAft>
                <a:spcPct val="10000"/>
              </a:spcAft>
              <a:buClr>
                <a:srgbClr val="FF9933"/>
              </a:buClr>
              <a:buFont typeface="Wingdings" pitchFamily="2" charset="2"/>
              <a:buNone/>
              <a:defRPr/>
            </a:pPr>
            <a:endParaRPr lang="zh-CN" altLang="en-US" sz="2000" dirty="0">
              <a:solidFill>
                <a:schemeClr val="tx1"/>
              </a:solidFill>
              <a:latin typeface="Arial" charset="0"/>
            </a:endParaRPr>
          </a:p>
        </p:txBody>
      </p:sp>
      <p:sp>
        <p:nvSpPr>
          <p:cNvPr id="39941" name="Rectangle 6"/>
          <p:cNvSpPr>
            <a:spLocks noChangeArrowheads="1"/>
          </p:cNvSpPr>
          <p:nvPr/>
        </p:nvSpPr>
        <p:spPr bwMode="auto">
          <a:xfrm>
            <a:off x="12700" y="1179513"/>
            <a:ext cx="1670050" cy="733425"/>
          </a:xfrm>
          <a:prstGeom prst="rect">
            <a:avLst/>
          </a:prstGeom>
          <a:solidFill>
            <a:srgbClr val="FFE6E6"/>
          </a:solidFill>
          <a:ln w="9525">
            <a:noFill/>
            <a:miter lim="800000"/>
            <a:headEnd/>
            <a:tailEnd/>
          </a:ln>
        </p:spPr>
        <p:txBody>
          <a:bodyPr lIns="0" tIns="0" rIns="90000" bIns="0"/>
          <a:lstStyle/>
          <a:p>
            <a:pPr algn="just">
              <a:buClr>
                <a:srgbClr val="FF9933"/>
              </a:buClr>
              <a:buFont typeface="Wingdings" pitchFamily="2" charset="2"/>
              <a:buNone/>
            </a:pPr>
            <a:r>
              <a:rPr lang="en-US" altLang="zh-CN" sz="1800">
                <a:solidFill>
                  <a:srgbClr val="0000CC"/>
                </a:solidFill>
                <a:latin typeface="Arial" charset="0"/>
                <a:hlinkClick r:id="rId2" action="ppaction://hlinksldjump"/>
              </a:rPr>
              <a:t>9.1 </a:t>
            </a:r>
            <a:r>
              <a:rPr lang="zh-CN" altLang="en-US" sz="1800">
                <a:solidFill>
                  <a:srgbClr val="0000CC"/>
                </a:solidFill>
                <a:latin typeface="Arial" charset="0"/>
                <a:hlinkClick r:id="rId2" action="ppaction://hlinksldjump"/>
              </a:rPr>
              <a:t>同步电动机的稳态模型与调速方法</a:t>
            </a:r>
            <a:endParaRPr lang="zh-CN" altLang="en-US" sz="1800">
              <a:solidFill>
                <a:srgbClr val="0000CC"/>
              </a:solidFill>
              <a:latin typeface="Arial" charset="0"/>
            </a:endParaRPr>
          </a:p>
        </p:txBody>
      </p:sp>
      <p:sp>
        <p:nvSpPr>
          <p:cNvPr id="39942" name="Rectangle 7"/>
          <p:cNvSpPr>
            <a:spLocks noChangeArrowheads="1"/>
          </p:cNvSpPr>
          <p:nvPr/>
        </p:nvSpPr>
        <p:spPr bwMode="auto">
          <a:xfrm>
            <a:off x="7938" y="4503738"/>
            <a:ext cx="1682750" cy="839787"/>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2000">
                <a:solidFill>
                  <a:schemeClr val="tx1"/>
                </a:solidFill>
                <a:latin typeface="Arial" charset="0"/>
                <a:hlinkClick r:id="rId3" action="ppaction://hlinksldjump"/>
              </a:rPr>
              <a:t>9.5 </a:t>
            </a:r>
            <a:r>
              <a:rPr lang="zh-CN" altLang="en-US" sz="2000">
                <a:solidFill>
                  <a:schemeClr val="tx1"/>
                </a:solidFill>
                <a:latin typeface="Arial" charset="0"/>
                <a:hlinkClick r:id="rId3" action="ppaction://hlinksldjump"/>
              </a:rPr>
              <a:t>同步电动机直接转矩控制系统</a:t>
            </a:r>
            <a:endParaRPr lang="zh-CN" altLang="en-US" sz="2000">
              <a:solidFill>
                <a:schemeClr val="tx1"/>
              </a:solidFill>
              <a:latin typeface="Arial" charset="0"/>
            </a:endParaRPr>
          </a:p>
        </p:txBody>
      </p:sp>
      <p:sp>
        <p:nvSpPr>
          <p:cNvPr id="39943" name="Rectangle 8"/>
          <p:cNvSpPr>
            <a:spLocks noChangeArrowheads="1"/>
          </p:cNvSpPr>
          <p:nvPr/>
        </p:nvSpPr>
        <p:spPr bwMode="auto">
          <a:xfrm>
            <a:off x="-1588" y="2093913"/>
            <a:ext cx="1697038" cy="7350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4" action="ppaction://hlinksldjump"/>
              </a:rPr>
              <a:t>9.2 </a:t>
            </a:r>
            <a:r>
              <a:rPr lang="zh-CN" altLang="en-US" sz="1800">
                <a:solidFill>
                  <a:schemeClr val="tx1"/>
                </a:solidFill>
                <a:latin typeface="Arial" charset="0"/>
                <a:hlinkClick r:id="rId4" action="ppaction://hlinksldjump"/>
              </a:rPr>
              <a:t>他控变频同步电动机调速系统</a:t>
            </a:r>
            <a:endParaRPr lang="zh-CN" altLang="en-US" sz="1800">
              <a:solidFill>
                <a:schemeClr val="tx1"/>
              </a:solidFill>
              <a:latin typeface="Arial" charset="0"/>
            </a:endParaRPr>
          </a:p>
        </p:txBody>
      </p:sp>
      <p:sp>
        <p:nvSpPr>
          <p:cNvPr id="39944" name="Rectangle 9"/>
          <p:cNvSpPr>
            <a:spLocks noChangeArrowheads="1"/>
          </p:cNvSpPr>
          <p:nvPr/>
        </p:nvSpPr>
        <p:spPr bwMode="auto">
          <a:xfrm>
            <a:off x="7938" y="2995613"/>
            <a:ext cx="1682750" cy="722312"/>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5" action="ppaction://hlinksldjump"/>
              </a:rPr>
              <a:t>9.3 </a:t>
            </a:r>
            <a:r>
              <a:rPr lang="zh-CN" altLang="en-US" sz="1800">
                <a:solidFill>
                  <a:schemeClr val="tx1"/>
                </a:solidFill>
                <a:latin typeface="Arial" charset="0"/>
                <a:hlinkClick r:id="rId5" action="ppaction://hlinksldjump"/>
              </a:rPr>
              <a:t>自控变频同步电动机调速系统</a:t>
            </a:r>
            <a:endParaRPr lang="zh-CN" altLang="en-US" sz="1800">
              <a:solidFill>
                <a:schemeClr val="tx1"/>
              </a:solidFill>
              <a:latin typeface="Arial" charset="0"/>
            </a:endParaRPr>
          </a:p>
        </p:txBody>
      </p:sp>
      <p:sp>
        <p:nvSpPr>
          <p:cNvPr id="39945" name="Rectangle 10"/>
          <p:cNvSpPr>
            <a:spLocks noChangeArrowheads="1"/>
          </p:cNvSpPr>
          <p:nvPr/>
        </p:nvSpPr>
        <p:spPr bwMode="auto">
          <a:xfrm>
            <a:off x="7938" y="3897313"/>
            <a:ext cx="1682750" cy="514350"/>
          </a:xfrm>
          <a:prstGeom prst="rect">
            <a:avLst/>
          </a:prstGeom>
          <a:solidFill>
            <a:schemeClr val="bg1"/>
          </a:solidFill>
          <a:ln w="9525">
            <a:noFill/>
            <a:miter lim="800000"/>
            <a:headEnd/>
            <a:tailEnd/>
          </a:ln>
        </p:spPr>
        <p:txBody>
          <a:bodyPr lIns="0" tIns="0" rIns="90000" bIns="0"/>
          <a:lstStyle/>
          <a:p>
            <a:pPr algn="l">
              <a:buClr>
                <a:srgbClr val="FF9933"/>
              </a:buClr>
              <a:buFont typeface="Wingdings" pitchFamily="2" charset="2"/>
              <a:buNone/>
            </a:pPr>
            <a:r>
              <a:rPr lang="en-US" altLang="zh-CN" sz="1800">
                <a:solidFill>
                  <a:schemeClr val="tx1"/>
                </a:solidFill>
                <a:latin typeface="Arial" charset="0"/>
                <a:hlinkClick r:id="rId6" action="ppaction://hlinksldjump"/>
              </a:rPr>
              <a:t>9.4 </a:t>
            </a:r>
            <a:r>
              <a:rPr lang="zh-CN" altLang="en-US" sz="1800">
                <a:solidFill>
                  <a:schemeClr val="tx1"/>
                </a:solidFill>
                <a:latin typeface="Arial" charset="0"/>
                <a:hlinkClick r:id="rId6" action="ppaction://hlinksldjump"/>
              </a:rPr>
              <a:t>同步电动机矢量控制系统</a:t>
            </a:r>
            <a:endParaRPr lang="zh-CN" altLang="en-US" sz="1800">
              <a:solidFill>
                <a:schemeClr val="tx1"/>
              </a:solidFill>
              <a:latin typeface="Arial" charset="0"/>
            </a:endParaRPr>
          </a:p>
        </p:txBody>
      </p:sp>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Standarddesign">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de-DE" sz="4800" b="1" i="0" u="none" strike="noStrike" cap="none" normalizeH="0" baseline="0" smtClean="0">
            <a:ln>
              <a:noFill/>
            </a:ln>
            <a:solidFill>
              <a:schemeClr val="accent1"/>
            </a:solidFill>
            <a:effectLst/>
            <a:latin typeface="Monotype Corsiva"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de-DE" sz="4800" b="1" i="0" u="none" strike="noStrike" cap="none" normalizeH="0" baseline="0" smtClean="0">
            <a:ln>
              <a:noFill/>
            </a:ln>
            <a:solidFill>
              <a:schemeClr val="accent1"/>
            </a:solidFill>
            <a:effectLst/>
            <a:latin typeface="Monotype Corsiva" pitchFamily="66" charset="0"/>
            <a:ea typeface="宋体" pitchFamily="2" charset="-122"/>
          </a:defRPr>
        </a:defPPr>
      </a:lstStyle>
    </a:lnDef>
  </a:objectDefaults>
  <a:extraClrSchemeLst>
    <a:extraClrScheme>
      <a:clrScheme name="Standarddesign 1">
        <a:dk1>
          <a:srgbClr val="000000"/>
        </a:dk1>
        <a:lt1>
          <a:srgbClr val="FFFFFF"/>
        </a:lt1>
        <a:dk2>
          <a:srgbClr val="000000"/>
        </a:dk2>
        <a:lt2>
          <a:srgbClr val="CCCCCC"/>
        </a:lt2>
        <a:accent1>
          <a:srgbClr val="FF9900"/>
        </a:accent1>
        <a:accent2>
          <a:srgbClr val="66FF33"/>
        </a:accent2>
        <a:accent3>
          <a:srgbClr val="FFFFFF"/>
        </a:accent3>
        <a:accent4>
          <a:srgbClr val="000000"/>
        </a:accent4>
        <a:accent5>
          <a:srgbClr val="FFCAAA"/>
        </a:accent5>
        <a:accent6>
          <a:srgbClr val="5CE72D"/>
        </a:accent6>
        <a:hlink>
          <a:srgbClr val="003399"/>
        </a:hlink>
        <a:folHlink>
          <a:srgbClr val="66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5036</TotalTime>
  <Words>6187</Words>
  <Application>Microsoft Office PowerPoint</Application>
  <PresentationFormat>全屏显示(4:3)</PresentationFormat>
  <Paragraphs>791</Paragraphs>
  <Slides>72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Standarddesign</vt:lpstr>
      <vt:lpstr>Equation</vt:lpstr>
      <vt:lpstr>电力拖动自动控制系统 —运动控制系统</vt:lpstr>
      <vt:lpstr>第9章 同步电动机变压变频调速系统</vt:lpstr>
      <vt:lpstr>本章知识结构：</vt:lpstr>
      <vt:lpstr>幻灯片 4</vt:lpstr>
      <vt:lpstr>  同步电机的特点与问题</vt:lpstr>
      <vt:lpstr>9.1同步电动机的稳态模型与调速方法</vt:lpstr>
      <vt:lpstr>9.1 同步电动机的稳态模型与调速方法</vt:lpstr>
      <vt:lpstr>9.1 同步电动机的稳态模型与调速方法</vt:lpstr>
      <vt:lpstr>9.1 同步电动机的稳态模型与调速方法</vt:lpstr>
      <vt:lpstr>9.1.2 同步电动机的分类 </vt:lpstr>
      <vt:lpstr>9.1.3 同步电动机的矩角特性</vt:lpstr>
      <vt:lpstr>幻灯片 12</vt:lpstr>
      <vt:lpstr>9.1.4 同步电动机的稳定运行</vt:lpstr>
      <vt:lpstr>9.1.5 同步电动机的起动</vt:lpstr>
      <vt:lpstr>幻灯片 15</vt:lpstr>
      <vt:lpstr>9.2他控变频同步电动机调速系统</vt:lpstr>
      <vt:lpstr>9.2他控变频同步电动机调速系统</vt:lpstr>
      <vt:lpstr>幻灯片 18</vt:lpstr>
      <vt:lpstr>9.2.2大功率同步电动机调速系统</vt:lpstr>
      <vt:lpstr>幻灯片 20</vt:lpstr>
      <vt:lpstr> 系统组成</vt:lpstr>
      <vt:lpstr>幻灯片 22</vt:lpstr>
      <vt:lpstr>9.2.3由交-交变压变频器供电的大型低速同步电动机调速系统</vt:lpstr>
      <vt:lpstr>9.2.3由交-交变压变频器供电的大型低速同步电动机调速系统 </vt:lpstr>
      <vt:lpstr>9.3 自控变频同步电动机调速系统</vt:lpstr>
      <vt:lpstr>9.3*自控变频同步电动机调速系统</vt:lpstr>
      <vt:lpstr>9.3.1自控变频同步电动机</vt:lpstr>
      <vt:lpstr>9.3.1自控变频同步电动机</vt:lpstr>
      <vt:lpstr>9.3.2梯形波永磁同步电动机的自控变频调速系统</vt:lpstr>
      <vt:lpstr>9.3.2梯形波永磁同步电动机的自控变频调速系统</vt:lpstr>
      <vt:lpstr>9.3.2梯形波永磁同步电动机的自控变频调速系统</vt:lpstr>
      <vt:lpstr>9.3.2梯形波永磁同步电动机的自控变频调速系统</vt:lpstr>
      <vt:lpstr>9.3.2梯形波永磁同步电动机的自控变频调速系统</vt:lpstr>
      <vt:lpstr>9.3.2梯形波永磁同步电动机的自控变频调速系统</vt:lpstr>
      <vt:lpstr>9.3.2梯形波永磁同步电动机的自控变频调速系统</vt:lpstr>
      <vt:lpstr>9.3.2梯形波永磁同步电动机的自控变频调速系统</vt:lpstr>
      <vt:lpstr>9.4 同步电动机矢量控制系统</vt:lpstr>
      <vt:lpstr>9.4* 同步电动机矢量控制系统</vt:lpstr>
      <vt:lpstr>9.4.1可控励磁同步电动机动态数学模型</vt:lpstr>
      <vt:lpstr>9.4.1可控励磁同步电动机动态数学模型</vt:lpstr>
      <vt:lpstr>9.4.1可控励磁同步电动机动态数学模型</vt:lpstr>
      <vt:lpstr>9.4.1可控励磁同步电动机动态数学模型</vt:lpstr>
      <vt:lpstr>9.4.1可控励磁同步电动机动态数学模型</vt:lpstr>
      <vt:lpstr>9.4.1可控励磁同步电动机动态数学模型</vt:lpstr>
      <vt:lpstr>9.4.1可控励磁同步电动机动态数学模型</vt:lpstr>
      <vt:lpstr>9.4.1可控励磁同步电动机动态数学模型</vt:lpstr>
      <vt:lpstr>9.4.2可控励磁同步电动机按气隙磁链定向矢量控制系统</vt:lpstr>
      <vt:lpstr>9.4.2可控励磁同步电动机按气隙磁链定向矢量控制系统</vt:lpstr>
      <vt:lpstr>9.4.2可控励磁同步电动机按气隙磁链定向矢量控制系统</vt:lpstr>
      <vt:lpstr>9.4.2可控励磁同步电动机按气隙磁链定向矢量控制系统</vt:lpstr>
      <vt:lpstr>9.4.2可控励磁同步电动机按气隙磁链定向矢量控制系统</vt:lpstr>
      <vt:lpstr>9.4.2可控励磁同步电动机按气隙磁链定向矢量控制系统</vt:lpstr>
      <vt:lpstr>9.4.2可控励磁同步电动机按气隙磁链定向矢量控制系统</vt:lpstr>
      <vt:lpstr>9.4.2可控励磁同步电动机按气隙磁链定向矢量控制系统</vt:lpstr>
      <vt:lpstr>9.4.2可控励磁同步电动机按气隙磁链定向矢量控制系统</vt:lpstr>
      <vt:lpstr>9.4.3正弦波永磁同步电动机矢量控制系统</vt:lpstr>
      <vt:lpstr>9.4.3正弦波永磁同步电动机矢量控制系统</vt:lpstr>
      <vt:lpstr>9.4.3正弦波永磁同步电动机矢量控制系统</vt:lpstr>
      <vt:lpstr>9.4.3正弦波永磁同步电动机矢量控制系统</vt:lpstr>
      <vt:lpstr>9.4.3正弦波永磁同步电动机矢量控制系统</vt:lpstr>
      <vt:lpstr>9.4.3正弦波永磁同步电动机矢量控制系统</vt:lpstr>
      <vt:lpstr>9.4.3正弦波永磁同步电动机矢量控制系统</vt:lpstr>
      <vt:lpstr>9.5 同步电动机直接转矩控制系统</vt:lpstr>
      <vt:lpstr>9.5* 同步电动机直接转矩控制系统</vt:lpstr>
      <vt:lpstr>9.5.1 可控励磁同步电动机直接转矩控制系统</vt:lpstr>
      <vt:lpstr>9.5.1 可控励磁同步电动机直接转矩控制系统</vt:lpstr>
      <vt:lpstr>9.5.1 可控励磁同步电动机直接转矩控制系统</vt:lpstr>
      <vt:lpstr>9.5.1 可控励磁同步电动机直接转矩控制系统</vt:lpstr>
      <vt:lpstr>9.5.2永磁同步电动机直接转矩控制系统</vt:lpstr>
      <vt:lpstr>9.5.2永磁同步电动机直接转矩控制系统</vt:lpstr>
      <vt:lpstr>9.5.2永磁同步电动机直接转矩控制系统</vt:lpstr>
      <vt:lpstr>本单元学习要求</vt:lpstr>
    </vt:vector>
  </TitlesOfParts>
  <Company>MD-Studio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Kein Folientitel</dc:title>
  <dc:creator>Demar</dc:creator>
  <cp:lastModifiedBy>asus</cp:lastModifiedBy>
  <cp:revision>255</cp:revision>
  <cp:lastPrinted>2002-01-11T10:06:32Z</cp:lastPrinted>
  <dcterms:created xsi:type="dcterms:W3CDTF">2001-10-29T11:18:38Z</dcterms:created>
  <dcterms:modified xsi:type="dcterms:W3CDTF">2020-03-31T05:56:43Z</dcterms:modified>
</cp:coreProperties>
</file>