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81" r:id="rId15"/>
    <p:sldId id="282" r:id="rId16"/>
    <p:sldId id="269" r:id="rId17"/>
    <p:sldId id="278" r:id="rId18"/>
    <p:sldId id="279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63" autoAdjust="0"/>
  </p:normalViewPr>
  <p:slideViewPr>
    <p:cSldViewPr snapToGrid="0">
      <p:cViewPr varScale="1">
        <p:scale>
          <a:sx n="49" d="100"/>
          <a:sy n="49" d="100"/>
        </p:scale>
        <p:origin x="130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01A60-2B25-4955-BA68-23DD8B683B5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95E71-D5BA-4557-B94D-DE4DB403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0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5E71-D5BA-4557-B94D-DE4DB403F2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7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输入信号相位滞后，相当于开环系统引入了相角滞后环节，</a:t>
            </a:r>
            <a:r>
              <a:rPr lang="en-US" altLang="zh-CN" dirty="0"/>
              <a:t>phase margin</a:t>
            </a:r>
            <a:r>
              <a:rPr lang="zh-CN" altLang="en-US" dirty="0"/>
              <a:t>减小。间隙区间不消耗能量，储能增大，以振荡。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5E71-D5BA-4557-B94D-DE4DB403F2A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扭转弹性模量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5E71-D5BA-4557-B94D-DE4DB403F2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4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伺服系统通常采用</a:t>
            </a:r>
            <a:r>
              <a:rPr lang="en-US" altLang="zh-CN" dirty="0"/>
              <a:t>PI</a:t>
            </a:r>
            <a:r>
              <a:rPr lang="zh-CN" altLang="en-US" dirty="0"/>
              <a:t>型速度环控制器，即使位置环是</a:t>
            </a:r>
            <a:r>
              <a:rPr lang="en-US" altLang="zh-CN" dirty="0"/>
              <a:t>P</a:t>
            </a:r>
            <a:r>
              <a:rPr lang="zh-CN" altLang="en-US" dirty="0"/>
              <a:t>型控制器，位置控制误差很小，伺服刚度很高。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5E71-D5BA-4557-B94D-DE4DB403F2A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9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A0FC-4CED-4A20-9BDD-4D4C375A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95692B-C9E0-4556-9575-09F2ABA90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79BFF-7F0D-4CD5-BA79-DF9CC201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75CF5-1557-45C6-ABDD-A92373FA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8C95F-1989-467E-9B29-D4825A32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5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6F57-020B-4CBF-848C-63A11C5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E1685-A222-444D-9471-1DB192AA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094D-E919-46DD-958B-BC74483E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E7DC1-123C-43F7-BF55-F2E7D7C1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7C0A8-C56A-41EB-A69F-DCA68F8F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5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726AA2-521A-4FF6-9AD4-741D5F269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15E74-7EB2-4EEF-8D04-55DD91EF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259E8-762F-4989-B49A-7E33E672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EFE6E-887F-459A-94C8-1078AD57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0840B-FF66-40DB-8FDA-FD8D9838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1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474A-B50B-4CA9-A1B2-C5501F3A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43ABC-BE3E-420C-8AA7-58ADC59A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0B670-629E-488F-84AE-F8CBDC53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B5898-63B7-4A1A-B3BC-4DA5B373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E43F1-AEF7-42EF-9409-A6A735C2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62985-F609-4013-A91A-825D81BD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D5CB0-8B70-47D0-B76E-2B0F10D7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E3CF4-F457-4217-B100-55999903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F68B3-B0C1-49CB-8BC2-EF6CE8DA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D1599-03B2-4916-B5B4-95D76ADD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0EA89-7BDD-459B-A2E5-5313252F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CFC1F-88BC-4454-89FE-516180B68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9523A1-0AB1-4D6D-97A6-FADA5595B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467CA-80EB-4281-BB69-602BFE62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3C675-289C-43FA-9D44-5DBBBD82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54FD1-BF99-4EFF-A7E4-18E5F399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0C6A3-27B0-4D31-A67C-E0EF5DFD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366A4-AA68-4549-8497-7C4FBF27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F7BE3-0C55-45A1-8A6F-20F3221A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EAFD77-E471-45E6-B414-4078C10E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19573F-4B55-4B03-97AA-F583B60B4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73D2D-CBAF-4159-B19E-99B4B583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D5599-A0C0-431A-A4B1-F5ABA40A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E93CE9-EC6A-4975-9842-1E3B205F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9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B211-5707-4C2B-A895-F9407D5B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20851-BA3F-45D0-B6D7-4AD07574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E6FFD-5901-4D92-AA26-1B4DA452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BCD23-D7E3-4EF4-86E0-FDD2AE85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2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BEB1BA-C757-4516-9F12-E13A5627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1F1452-1781-4577-A7F4-4D5B7163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72EAB-BC0A-4D4F-8EF0-DB123616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0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3AAD-71CE-490B-BBF9-94F8CB18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E5304-BA93-4EDC-87AB-A52D96F7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6991F-9C1C-416F-B7DE-16EDD549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57C1B4-4495-4B14-B4E1-3C1278AD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9FCC5-F253-4996-8BCF-8CAABFE5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9EA14-C4CB-4BEF-BE7A-3C83A474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7C965-5EDD-494A-8D4C-16920017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04772-2F68-449B-A89E-38C37051C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B3F08-4024-4F90-A1B7-A385109D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E47BB-7F47-455B-979A-02476E9C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8BB53-FD4C-4226-8D4F-051EE4F1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ABA41-02E4-4E9A-A25A-DF541835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26E76E-1506-4AA3-9138-DA7BB98A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B5107-7F7B-4805-8D2A-4D325C3E5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80E14-8BF7-400A-999E-A71E7AD38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DDC7-282E-44DB-9BF3-13523BF9994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FCD8B-352F-41E0-B625-4383476C4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4D62F-DC05-4D3B-BC66-8E5C4F472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A29D-9BBE-464F-84BA-BD9DD7C0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4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3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8.wmf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19" Type="http://schemas.openxmlformats.org/officeDocument/2006/relationships/hyperlink" Target="https://www.bilibili.com/video/BV1Et411P7F1/?spm_id_from=autoNext" TargetMode="External"/><Relationship Id="rId4" Type="http://schemas.openxmlformats.org/officeDocument/2006/relationships/image" Target="../media/image41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6.pn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J5411j7UT/?spm_id_from=333.788.recommend_more_video.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8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image" Target="../media/image19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9798-D837-4340-B0B3-E22E3139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</a:t>
            </a:r>
            <a:br>
              <a:rPr lang="en-US" altLang="zh-CN" dirty="0"/>
            </a:br>
            <a:r>
              <a:rPr lang="zh-CN" altLang="en-US" b="1" dirty="0"/>
              <a:t>伺服系统的负载机械特性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DBC34-2755-463B-8312-5656DC46F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6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B954E-1156-4849-B28E-0A8039EA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8BD4A-4E97-4B51-8F60-648BEB5D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根据转矩与速度特性分类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恒转矩负载：负载转矩不随负载转速变化，电梯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线性转矩负载：负载转矩随转速线性变化，压缩机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流体类负载：转矩和转速成二次方关系，风机、水泵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恒功率负载：转矩和转速成反比。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13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42C52-7044-43AE-9B36-F74A9AA2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64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死区</a:t>
            </a:r>
            <a:r>
              <a:rPr lang="en-US" altLang="zh-CN" dirty="0"/>
              <a:t>dead zone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饱和</a:t>
            </a:r>
            <a:r>
              <a:rPr lang="en-US" altLang="zh-CN" dirty="0"/>
              <a:t>saturation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间隙</a:t>
            </a:r>
            <a:r>
              <a:rPr lang="en-US" altLang="zh-CN" dirty="0"/>
              <a:t>backlash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摩擦</a:t>
            </a:r>
            <a:r>
              <a:rPr lang="en-US" altLang="zh-CN" dirty="0"/>
              <a:t>friction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1E23560-E1C5-47D1-BAEA-1C383701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几种典型的非线性现象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092D74-3118-4C81-A3AD-32D3B968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3947159"/>
            <a:ext cx="11548030" cy="2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9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07460-2A80-479D-B70A-19807EDE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死区现象分析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17405-FA6A-4CB9-B9C3-B3C4554F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" y="1604645"/>
            <a:ext cx="564764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造成稳态误差，输入量滞后，降低跟踪精度；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降低开环增益，提高系统稳定性，减弱过渡过程振荡性；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滤除输入端小幅振荡干扰，提高抗干扰能力。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F6C04F-6DB3-4DAD-9BD9-2CE1C37E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92" y="764224"/>
            <a:ext cx="4479341" cy="3016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95A46B-FC06-4115-AB31-EB6D16D0E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t="19667" r="10234" b="27111"/>
          <a:stretch/>
        </p:blipFill>
        <p:spPr>
          <a:xfrm>
            <a:off x="5828074" y="3912808"/>
            <a:ext cx="5647647" cy="26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6167A-4968-41E8-AD25-00640278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饱和现象分析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D48BE-B450-4EA8-931A-CF92BA3B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稳定系统，开环增益下降，超调量减少，振荡减弱</a:t>
            </a:r>
            <a:endParaRPr lang="en-US" altLang="zh-CN" dirty="0"/>
          </a:p>
          <a:p>
            <a:r>
              <a:rPr lang="zh-CN" altLang="en-US" dirty="0"/>
              <a:t>不稳定系统，会抑制振荡。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D33471-5419-4F59-9A8D-30073261E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2" t="29556" r="5066" b="11778"/>
          <a:stretch/>
        </p:blipFill>
        <p:spPr>
          <a:xfrm>
            <a:off x="5494323" y="2682240"/>
            <a:ext cx="5859477" cy="3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2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2E9E3-1095-46FA-A608-AF9707CB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间隙现象分析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6843-44EA-46C5-87E2-F2B4FBAB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增大系统的稳态误差，降低了控制精度；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是系统过渡过程振荡加剧，可能造成不稳定。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675250-FED7-43FE-82EA-61912E77DE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" t="10299" r="34595" b="7414"/>
          <a:stretch/>
        </p:blipFill>
        <p:spPr>
          <a:xfrm rot="16200000">
            <a:off x="7208521" y="1775459"/>
            <a:ext cx="2659378" cy="499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BEF050-8F9A-4F62-9012-DEC71047C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3159125"/>
            <a:ext cx="5553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2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F37A8-69CA-4705-BEEE-0E499699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摩擦现象分析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AE4515-5C60-4F86-9965-E47177957D1A}"/>
              </a:ext>
            </a:extLst>
          </p:cNvPr>
          <p:cNvSpPr txBox="1"/>
          <p:nvPr/>
        </p:nvSpPr>
        <p:spPr>
          <a:xfrm>
            <a:off x="838200" y="1554053"/>
            <a:ext cx="1016189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静摩擦</a:t>
            </a:r>
            <a:r>
              <a:rPr lang="en-US" altLang="zh-CN" sz="2400" dirty="0"/>
              <a:t>Stiction: static component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库伦摩擦</a:t>
            </a:r>
            <a:r>
              <a:rPr lang="en-US" altLang="zh-CN" sz="2400" dirty="0"/>
              <a:t>Coulomb friction: dynamic component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粘滞摩擦</a:t>
            </a:r>
            <a:r>
              <a:rPr lang="en-US" altLang="zh-CN" sz="2400" dirty="0"/>
              <a:t>Viscous friction: speed dependent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摩擦是非线性的。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C667A-8E8E-40DF-8F77-E6FE30F6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161" y="1139104"/>
            <a:ext cx="3024935" cy="294056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ED4D8C0-1547-4211-BAC6-6602B341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4220067"/>
            <a:ext cx="10515600" cy="22510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增大系统的稳态误差，降低了控制精度；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动态运行不平滑，低速爬行。</a:t>
            </a:r>
          </a:p>
        </p:txBody>
      </p:sp>
    </p:spTree>
    <p:extLst>
      <p:ext uri="{BB962C8B-B14F-4D97-AF65-F5344CB8AC3E}">
        <p14:creationId xmlns:p14="http://schemas.microsoft.com/office/powerpoint/2010/main" val="134823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机械谐振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5052" y="3339211"/>
            <a:ext cx="10161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电机端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r>
              <a:rPr lang="zh-CN" altLang="en-US" dirty="0"/>
              <a:t>负载端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         </a:t>
            </a:r>
            <a:r>
              <a:rPr lang="zh-CN" altLang="en-US" dirty="0"/>
              <a:t>和</a:t>
            </a:r>
            <a:r>
              <a:rPr lang="en-US" altLang="zh-CN" dirty="0"/>
              <a:t>         </a:t>
            </a:r>
            <a:r>
              <a:rPr lang="zh-CN" altLang="en-US" dirty="0"/>
              <a:t>分别是电机端和负载端的轴的扭转变形</a:t>
            </a:r>
            <a:r>
              <a:rPr lang="en-US" altLang="zh-C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如果  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有限的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可能导致谐振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72" y="1342740"/>
            <a:ext cx="6383910" cy="184218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986882"/>
              </p:ext>
            </p:extLst>
          </p:nvPr>
        </p:nvGraphicFramePr>
        <p:xfrm>
          <a:off x="2264972" y="3184921"/>
          <a:ext cx="2224363" cy="67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5" imgW="1422360" imgH="431640" progId="Equation.DSMT4">
                  <p:embed/>
                </p:oleObj>
              </mc:Choice>
              <mc:Fallback>
                <p:oleObj name="Equation" r:id="rId5" imgW="1422360" imgH="4316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4972" y="3184921"/>
                        <a:ext cx="2224363" cy="675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690921"/>
              </p:ext>
            </p:extLst>
          </p:nvPr>
        </p:nvGraphicFramePr>
        <p:xfrm>
          <a:off x="2221745" y="3976223"/>
          <a:ext cx="20256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7" imgW="1295280" imgH="431640" progId="Equation.DSMT4">
                  <p:embed/>
                </p:oleObj>
              </mc:Choice>
              <mc:Fallback>
                <p:oleObj name="Equation" r:id="rId7" imgW="129528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1745" y="3976223"/>
                        <a:ext cx="2025650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06490"/>
              </p:ext>
            </p:extLst>
          </p:nvPr>
        </p:nvGraphicFramePr>
        <p:xfrm>
          <a:off x="4464829" y="3956378"/>
          <a:ext cx="16287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9" imgW="1041120" imgH="457200" progId="Equation.DSMT4">
                  <p:embed/>
                </p:oleObj>
              </mc:Choice>
              <mc:Fallback>
                <p:oleObj name="Equation" r:id="rId9" imgW="1041120" imgH="457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64829" y="3956378"/>
                        <a:ext cx="16287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844667"/>
              </p:ext>
            </p:extLst>
          </p:nvPr>
        </p:nvGraphicFramePr>
        <p:xfrm>
          <a:off x="2334660" y="5287921"/>
          <a:ext cx="1696131" cy="3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1" imgW="1104840" imgH="253800" progId="Equation.DSMT4">
                  <p:embed/>
                </p:oleObj>
              </mc:Choice>
              <mc:Fallback>
                <p:oleObj name="Equation" r:id="rId11" imgW="1104840" imgH="2538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4660" y="5287921"/>
                        <a:ext cx="1696131" cy="38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731939" y="4705201"/>
          <a:ext cx="410936" cy="43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3" imgW="241200" imgH="253800" progId="Equation.DSMT4">
                  <p:embed/>
                </p:oleObj>
              </mc:Choice>
              <mc:Fallback>
                <p:oleObj name="Equation" r:id="rId13" imgW="241200" imgH="2538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1939" y="4705201"/>
                        <a:ext cx="410936" cy="432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635889"/>
              </p:ext>
            </p:extLst>
          </p:nvPr>
        </p:nvGraphicFramePr>
        <p:xfrm>
          <a:off x="2467008" y="4704789"/>
          <a:ext cx="3238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5" imgW="190440" imgH="253800" progId="Equation.DSMT4">
                  <p:embed/>
                </p:oleObj>
              </mc:Choice>
              <mc:Fallback>
                <p:oleObj name="Equation" r:id="rId15" imgW="190440" imgH="2538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67008" y="4704789"/>
                        <a:ext cx="323850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5904" y="1140150"/>
            <a:ext cx="4958687" cy="1488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97062" y="2666857"/>
            <a:ext cx="4512332" cy="329341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E6CF4CE-0FCB-4BC6-893D-BFDAA4247550}"/>
              </a:ext>
            </a:extLst>
          </p:cNvPr>
          <p:cNvSpPr txBox="1"/>
          <p:nvPr/>
        </p:nvSpPr>
        <p:spPr>
          <a:xfrm>
            <a:off x="4958762" y="6308209"/>
            <a:ext cx="7110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9"/>
              </a:rPr>
              <a:t>https://www.bilibili.com/video/BV1Et411P7F1/?spm_id_from=autoNext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6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机械谐振仿真分析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5342" r="7959"/>
          <a:stretch/>
        </p:blipFill>
        <p:spPr>
          <a:xfrm>
            <a:off x="430094" y="1508628"/>
            <a:ext cx="5446973" cy="3622173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385028" y="1414588"/>
          <a:ext cx="3614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2.7e-4 kg.m</a:t>
                      </a:r>
                      <a:r>
                        <a:rPr lang="en-US" altLang="zh-CN" baseline="30000" dirty="0"/>
                        <a:t>2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2.55e-3 kg.m</a:t>
                      </a:r>
                      <a:r>
                        <a:rPr lang="en-US" altLang="zh-CN" baseline="30000" dirty="0"/>
                        <a:t>2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</a:t>
                      </a:r>
                      <a:r>
                        <a:rPr lang="en-US" altLang="zh-CN" dirty="0" err="1"/>
                        <a:t>N.m</a:t>
                      </a:r>
                      <a:r>
                        <a:rPr lang="en-US" altLang="zh-CN" dirty="0"/>
                        <a:t>/rad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969" y="3254059"/>
            <a:ext cx="4563831" cy="3422966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4500" y="4929188"/>
          <a:ext cx="49069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2247840" imgH="406080" progId="Equation.DSMT4">
                  <p:embed/>
                </p:oleObj>
              </mc:Choice>
              <mc:Fallback>
                <p:oleObj name="Equation" r:id="rId5" imgW="2247840" imgH="4060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500" y="4929188"/>
                        <a:ext cx="4906963" cy="88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71488" y="5819775"/>
          <a:ext cx="48529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7" imgW="2222280" imgH="393480" progId="Equation.DSMT4">
                  <p:embed/>
                </p:oleObj>
              </mc:Choice>
              <mc:Fallback>
                <p:oleObj name="Equation" r:id="rId7" imgW="2222280" imgH="393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488" y="5819775"/>
                        <a:ext cx="4852987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14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2832"/>
            <a:ext cx="5207001" cy="325953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不同扭转弹性模量仿真结果对比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81300" y="50419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Ks=20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1" y="1690688"/>
            <a:ext cx="5859687" cy="31755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50200" y="486620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Ks=2000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C5ED4F-7DA1-457B-AF53-2418042D90DE}"/>
              </a:ext>
            </a:extLst>
          </p:cNvPr>
          <p:cNvSpPr txBox="1"/>
          <p:nvPr/>
        </p:nvSpPr>
        <p:spPr>
          <a:xfrm>
            <a:off x="545313" y="5822433"/>
            <a:ext cx="11270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https://www.bilibili.com/video/BV1J5411j7UT/?spm_id_from=333.788.recommend_more_video.3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8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C337F-2D4B-40B1-9D82-8D08FC45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机械刚度和伺服刚度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2FD44-99B4-43C4-A8F4-B34AD7E1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刚度定义：一个机械零件或机构的刚度是指在它的弹性范围内抵抗变形（弯去、拉伸、压缩）的能力。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伺服刚度：当指令位置为</a:t>
            </a:r>
            <a:r>
              <a:rPr lang="en-US" altLang="zh-CN" dirty="0"/>
              <a:t>0</a:t>
            </a:r>
            <a:r>
              <a:rPr lang="zh-CN" altLang="en-US" dirty="0"/>
              <a:t>时，施加负载转矩，电机轴的位置变化量，两者比值定义为伺服刚度。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C78C73-99ED-4FEF-A55B-FFECCC81D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860609"/>
              </p:ext>
            </p:extLst>
          </p:nvPr>
        </p:nvGraphicFramePr>
        <p:xfrm>
          <a:off x="4865688" y="2700338"/>
          <a:ext cx="27241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1002960" imgH="393480" progId="Equation.DSMT4">
                  <p:embed/>
                </p:oleObj>
              </mc:Choice>
              <mc:Fallback>
                <p:oleObj name="Equation" r:id="rId4" imgW="1002960" imgH="3934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5688" y="2700338"/>
                        <a:ext cx="2724150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A63B3B5-A2B2-481B-B006-0633AAFAA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41263"/>
              </p:ext>
            </p:extLst>
          </p:nvPr>
        </p:nvGraphicFramePr>
        <p:xfrm>
          <a:off x="4613477" y="4721262"/>
          <a:ext cx="3586163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6" imgW="1320480" imgH="507960" progId="Equation.DSMT4">
                  <p:embed/>
                </p:oleObj>
              </mc:Choice>
              <mc:Fallback>
                <p:oleObj name="Equation" r:id="rId6" imgW="1320480" imgH="5079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4452C1B-D69C-4193-999A-8580B01ABF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13477" y="4721262"/>
                        <a:ext cx="3586163" cy="137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3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C0E2F-DE43-4BA8-9FC4-50868393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90E4C-063B-4587-A0C5-1859AD7C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运动方程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负载转矩特性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几种典型的非线性现象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机械谐振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机械刚度和伺服刚度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负载转矩的折算与匹配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141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E77F5-9525-4B90-A7B0-CE734429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机械负载转矩的折算与匹配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F55A2-EEE5-4087-9D6E-50914001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电机惯量</a:t>
            </a:r>
            <a:r>
              <a:rPr lang="en-US" altLang="zh-CN" dirty="0"/>
              <a:t>JM</a:t>
            </a:r>
            <a:r>
              <a:rPr lang="zh-CN" altLang="en-US" dirty="0"/>
              <a:t>和负载惯量</a:t>
            </a:r>
            <a:r>
              <a:rPr lang="en-US" altLang="zh-CN" dirty="0" err="1"/>
              <a:t>JL</a:t>
            </a:r>
            <a:r>
              <a:rPr lang="zh-CN" altLang="en-US" dirty="0"/>
              <a:t>匹配关系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4EE54F2-FDB3-43E2-BA71-34CEBB647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14744"/>
              </p:ext>
            </p:extLst>
          </p:nvPr>
        </p:nvGraphicFramePr>
        <p:xfrm>
          <a:off x="4098723" y="2756694"/>
          <a:ext cx="2409825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888840" imgH="495000" progId="Equation.DSMT4">
                  <p:embed/>
                </p:oleObj>
              </mc:Choice>
              <mc:Fallback>
                <p:oleObj name="Equation" r:id="rId3" imgW="88884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FC78C73-99ED-4FEF-A55B-FFECCC81DC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8723" y="2756694"/>
                        <a:ext cx="2409825" cy="1344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75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48146-0C2E-4E06-9B0E-B54E2F52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作业：单轴传动机械和电气仿真建模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07FCD-4E05-47C6-90B9-A67E92C2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采用永磁同步电机速度、电流双环控制；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电机和负载之间有柔性连接；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设置不同的扭转弹性模量，观测机械谐振现象。</a:t>
            </a:r>
          </a:p>
        </p:txBody>
      </p:sp>
    </p:spTree>
    <p:extLst>
      <p:ext uri="{BB962C8B-B14F-4D97-AF65-F5344CB8AC3E}">
        <p14:creationId xmlns:p14="http://schemas.microsoft.com/office/powerpoint/2010/main" val="36922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45F3A-9EC0-4B1F-BFD8-89A22AD9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旋转体的运动方程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02641-C37A-48BB-B092-B6EC949C0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1820"/>
            <a:ext cx="2430780" cy="35585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转速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转矩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功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功率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动能和惯量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29C2A4-EF59-4C98-B329-F99C24F3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74" y="1453031"/>
            <a:ext cx="6343650" cy="1609725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F0F4A13-30B2-4581-91CB-AF5D4C625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585673"/>
              </p:ext>
            </p:extLst>
          </p:nvPr>
        </p:nvGraphicFramePr>
        <p:xfrm>
          <a:off x="3674310" y="3017671"/>
          <a:ext cx="9747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4" imgW="457200" imgH="393480" progId="Equation.DSMT4">
                  <p:embed/>
                </p:oleObj>
              </mc:Choice>
              <mc:Fallback>
                <p:oleObj name="Equation" r:id="rId4" imgW="45720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3F30488-C329-488E-9B55-C1C2062111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4310" y="3017671"/>
                        <a:ext cx="974725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07F6ED5-E84C-49D4-91E1-2213A604D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121390"/>
              </p:ext>
            </p:extLst>
          </p:nvPr>
        </p:nvGraphicFramePr>
        <p:xfrm>
          <a:off x="8292855" y="3248339"/>
          <a:ext cx="9477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6" imgW="444240" imgH="139680" progId="Equation.DSMT4">
                  <p:embed/>
                </p:oleObj>
              </mc:Choice>
              <mc:Fallback>
                <p:oleObj name="Equation" r:id="rId6" imgW="444240" imgH="1396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F0F4A13-30B2-4581-91CB-AF5D4C625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92855" y="3248339"/>
                        <a:ext cx="947737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796ACD-9C0E-4199-BC94-DC3FDF6B5975}"/>
              </a:ext>
            </a:extLst>
          </p:cNvPr>
          <p:cNvSpPr txBox="1">
            <a:spLocks/>
          </p:cNvSpPr>
          <p:nvPr/>
        </p:nvSpPr>
        <p:spPr>
          <a:xfrm>
            <a:off x="5656390" y="3062756"/>
            <a:ext cx="2430780" cy="3558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线速度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转动惯量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6380007-3C69-4D82-8A49-98863110B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313839"/>
              </p:ext>
            </p:extLst>
          </p:nvPr>
        </p:nvGraphicFramePr>
        <p:xfrm>
          <a:off x="3778204" y="3946209"/>
          <a:ext cx="838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8" imgW="393480" imgH="164880" progId="Equation.DSMT4">
                  <p:embed/>
                </p:oleObj>
              </mc:Choice>
              <mc:Fallback>
                <p:oleObj name="Equation" r:id="rId8" imgW="393480" imgH="164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F0F4A13-30B2-4581-91CB-AF5D4C625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8204" y="3946209"/>
                        <a:ext cx="8382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7BFED62-76F9-4318-BA3F-FACBB52AE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23125"/>
              </p:ext>
            </p:extLst>
          </p:nvPr>
        </p:nvGraphicFramePr>
        <p:xfrm>
          <a:off x="3808413" y="4583113"/>
          <a:ext cx="9731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10" imgW="457200" imgH="177480" progId="Equation.DSMT4">
                  <p:embed/>
                </p:oleObj>
              </mc:Choice>
              <mc:Fallback>
                <p:oleObj name="Equation" r:id="rId10" imgW="45720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6380007-3C69-4D82-8A49-98863110B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08413" y="4583113"/>
                        <a:ext cx="9731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D6EA9F1-3100-4D0F-9D8B-273BEDA39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82759"/>
              </p:ext>
            </p:extLst>
          </p:nvPr>
        </p:nvGraphicFramePr>
        <p:xfrm>
          <a:off x="3278188" y="5097463"/>
          <a:ext cx="18367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12" imgW="863280" imgH="393480" progId="Equation.DSMT4">
                  <p:embed/>
                </p:oleObj>
              </mc:Choice>
              <mc:Fallback>
                <p:oleObj name="Equation" r:id="rId12" imgW="86328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7BFED62-76F9-4318-BA3F-FACBB52AE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78188" y="5097463"/>
                        <a:ext cx="1836737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D043DFD-3D08-4D27-A9A2-2EC7EA2A9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359171"/>
              </p:ext>
            </p:extLst>
          </p:nvPr>
        </p:nvGraphicFramePr>
        <p:xfrm>
          <a:off x="5618165" y="5778332"/>
          <a:ext cx="145891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14" imgW="685800" imgH="393480" progId="Equation.DSMT4">
                  <p:embed/>
                </p:oleObj>
              </mc:Choice>
              <mc:Fallback>
                <p:oleObj name="Equation" r:id="rId14" imgW="68580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D6EA9F1-3100-4D0F-9D8B-273BEDA39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18165" y="5778332"/>
                        <a:ext cx="1458912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BC21DA0-782E-414B-8D9C-FF6D46BEA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949186"/>
              </p:ext>
            </p:extLst>
          </p:nvPr>
        </p:nvGraphicFramePr>
        <p:xfrm>
          <a:off x="8087170" y="3877946"/>
          <a:ext cx="16525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16" imgW="774360" imgH="393480" progId="Equation.DSMT4">
                  <p:embed/>
                </p:oleObj>
              </mc:Choice>
              <mc:Fallback>
                <p:oleObj name="Equation" r:id="rId16" imgW="77436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07F6ED5-E84C-49D4-91E1-2213A604DB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87170" y="3877946"/>
                        <a:ext cx="16525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DC77E-AA3E-49B4-A06C-DD38E962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典型旋转体转动惯量计算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7E30F-6235-46BA-8A69-420D4DAE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18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分布均匀的圆柱体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506FE0-51A5-4484-8AD1-36159C31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42" y="1611406"/>
            <a:ext cx="6724650" cy="228600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FFE9144-9C65-4020-9BE4-776B4EDD0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49922"/>
              </p:ext>
            </p:extLst>
          </p:nvPr>
        </p:nvGraphicFramePr>
        <p:xfrm>
          <a:off x="2090500" y="5322718"/>
          <a:ext cx="3431049" cy="96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4" imgW="1396800" imgH="393480" progId="Equation.DSMT4">
                  <p:embed/>
                </p:oleObj>
              </mc:Choice>
              <mc:Fallback>
                <p:oleObj name="Equation" r:id="rId4" imgW="1396800" imgH="3934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0500" y="5322718"/>
                        <a:ext cx="3431049" cy="96693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11">
            <a:extLst>
              <a:ext uri="{FF2B5EF4-FFF2-40B4-BE49-F238E27FC236}">
                <a16:creationId xmlns:a16="http://schemas.microsoft.com/office/drawing/2014/main" id="{40CF9010-8854-4C29-924C-F1150A207B34}"/>
              </a:ext>
            </a:extLst>
          </p:cNvPr>
          <p:cNvSpPr/>
          <p:nvPr/>
        </p:nvSpPr>
        <p:spPr>
          <a:xfrm>
            <a:off x="1173121" y="5605961"/>
            <a:ext cx="727454" cy="3320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AD0E838-3F4B-4C5F-A03D-5FA18223B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15959"/>
              </p:ext>
            </p:extLst>
          </p:nvPr>
        </p:nvGraphicFramePr>
        <p:xfrm>
          <a:off x="1095375" y="2690813"/>
          <a:ext cx="29876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6" imgW="1193760" imgH="253800" progId="Equation.DSMT4">
                  <p:embed/>
                </p:oleObj>
              </mc:Choice>
              <mc:Fallback>
                <p:oleObj name="Equation" r:id="rId6" imgW="119376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FFE9144-9C65-4020-9BE4-776B4EDD0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5375" y="2690813"/>
                        <a:ext cx="2987675" cy="635000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F7FEAA3-6049-4269-B6B4-56F4C0ED1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909533"/>
              </p:ext>
            </p:extLst>
          </p:nvPr>
        </p:nvGraphicFramePr>
        <p:xfrm>
          <a:off x="1080135" y="3897406"/>
          <a:ext cx="57197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8" imgW="2286000" imgH="431640" progId="Equation.DSMT4">
                  <p:embed/>
                </p:oleObj>
              </mc:Choice>
              <mc:Fallback>
                <p:oleObj name="Equation" r:id="rId8" imgW="2286000" imgH="431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AD0E838-3F4B-4C5F-A03D-5FA18223B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0135" y="3897406"/>
                        <a:ext cx="5719763" cy="1081088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12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01FFC-CD00-4638-B2CF-1F0D3551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转动惯量折算</a:t>
            </a:r>
            <a:r>
              <a:rPr lang="en-US" altLang="zh-CN" sz="4400" b="1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A53B-E368-43E0-AEAA-BABA1A63A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20"/>
            <a:ext cx="10515600" cy="5843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同轴连接两个圆柱体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487B5-9CF2-4802-A07F-41114C81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735" y="2180382"/>
            <a:ext cx="4962525" cy="1259259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FD28C5F-D0A4-4BA7-A6CD-ECF212CFE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069746"/>
              </p:ext>
            </p:extLst>
          </p:nvPr>
        </p:nvGraphicFramePr>
        <p:xfrm>
          <a:off x="4503420" y="3788724"/>
          <a:ext cx="2270760" cy="69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4" imgW="914400" imgH="279360" progId="Equation.DSMT4">
                  <p:embed/>
                </p:oleObj>
              </mc:Choice>
              <mc:Fallback>
                <p:oleObj name="Equation" r:id="rId4" imgW="914400" imgH="2793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F7FEAA3-6049-4269-B6B4-56F4C0ED1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3420" y="3788724"/>
                        <a:ext cx="2270760" cy="694938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95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AAE7C3-F99D-4F59-9D5E-6CA3449F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4400" b="1" dirty="0"/>
              <a:t>转动惯量折算</a:t>
            </a:r>
            <a:r>
              <a:rPr lang="en-US" altLang="zh-CN" sz="4400" b="1" dirty="0"/>
              <a:t>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E0CC64-4D87-41C3-A4C3-CA2DA1F3C8C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8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通过齿轮传动机构相连两个圆柱体，折算到电机端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A233F3-BA76-46F2-9C3E-5E11B2166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0" t="37607" r="17947" b="17752"/>
          <a:stretch/>
        </p:blipFill>
        <p:spPr>
          <a:xfrm>
            <a:off x="6327784" y="2268091"/>
            <a:ext cx="5864216" cy="2314871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7BFAB45-2E7A-4667-A09D-A7F71A13A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110883"/>
              </p:ext>
            </p:extLst>
          </p:nvPr>
        </p:nvGraphicFramePr>
        <p:xfrm>
          <a:off x="953533" y="2343494"/>
          <a:ext cx="14239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4" imgW="596880" imgH="190440" progId="Equation.DSMT4">
                  <p:embed/>
                </p:oleObj>
              </mc:Choice>
              <mc:Fallback>
                <p:oleObj name="Equation" r:id="rId4" imgW="596880" imgH="1904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C74011E-8C4C-46EE-A67B-48BF6BF61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3533" y="2343494"/>
                        <a:ext cx="1423987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BE73F3-435F-450B-A016-09DEA4050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815345"/>
              </p:ext>
            </p:extLst>
          </p:nvPr>
        </p:nvGraphicFramePr>
        <p:xfrm>
          <a:off x="864633" y="3071669"/>
          <a:ext cx="15128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6" imgW="634680" imgH="190440" progId="Equation.DSMT4">
                  <p:embed/>
                </p:oleObj>
              </mc:Choice>
              <mc:Fallback>
                <p:oleObj name="Equation" r:id="rId6" imgW="634680" imgH="1904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1D2751F-5545-4D40-9DC7-B7A5D7053D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4633" y="3071669"/>
                        <a:ext cx="1512887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6A8DF85-D677-4AC6-B7EA-8216CAAF2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616018"/>
              </p:ext>
            </p:extLst>
          </p:nvPr>
        </p:nvGraphicFramePr>
        <p:xfrm>
          <a:off x="3245741" y="2379676"/>
          <a:ext cx="34893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8" imgW="1904760" imgH="393480" progId="Equation.DSMT4">
                  <p:embed/>
                </p:oleObj>
              </mc:Choice>
              <mc:Fallback>
                <p:oleObj name="Equation" r:id="rId8" imgW="1904760" imgH="393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3148B00-0A04-4031-B2CA-07333258F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5741" y="2379676"/>
                        <a:ext cx="34893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51094B5-461C-4884-989F-4D6403526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353161"/>
              </p:ext>
            </p:extLst>
          </p:nvPr>
        </p:nvGraphicFramePr>
        <p:xfrm>
          <a:off x="3109913" y="3348038"/>
          <a:ext cx="351313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10" imgW="1892160" imgH="799920" progId="Equation.DSMT4">
                  <p:embed/>
                </p:oleObj>
              </mc:Choice>
              <mc:Fallback>
                <p:oleObj name="Equation" r:id="rId10" imgW="1892160" imgH="7999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52B34CA-8950-47FD-8954-9961A74D55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09913" y="3348038"/>
                        <a:ext cx="3513137" cy="1482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3">
            <a:extLst>
              <a:ext uri="{FF2B5EF4-FFF2-40B4-BE49-F238E27FC236}">
                <a16:creationId xmlns:a16="http://schemas.microsoft.com/office/drawing/2014/main" id="{F46AEF27-C114-447A-88A0-8AC50D19AE4C}"/>
              </a:ext>
            </a:extLst>
          </p:cNvPr>
          <p:cNvSpPr/>
          <p:nvPr/>
        </p:nvSpPr>
        <p:spPr>
          <a:xfrm>
            <a:off x="2556602" y="2708109"/>
            <a:ext cx="564804" cy="308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4">
            <a:extLst>
              <a:ext uri="{FF2B5EF4-FFF2-40B4-BE49-F238E27FC236}">
                <a16:creationId xmlns:a16="http://schemas.microsoft.com/office/drawing/2014/main" id="{FD607628-2528-4433-B983-DC4B3CDF6DED}"/>
              </a:ext>
            </a:extLst>
          </p:cNvPr>
          <p:cNvSpPr/>
          <p:nvPr/>
        </p:nvSpPr>
        <p:spPr>
          <a:xfrm>
            <a:off x="1939000" y="4014182"/>
            <a:ext cx="564804" cy="308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65EB2-F459-40A1-ADBF-83DC5040F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0336"/>
              </p:ext>
            </p:extLst>
          </p:nvPr>
        </p:nvGraphicFramePr>
        <p:xfrm>
          <a:off x="3353180" y="5077646"/>
          <a:ext cx="30257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12" imgW="1218960" imgH="583920" progId="Equation.DSMT4">
                  <p:embed/>
                </p:oleObj>
              </mc:Choice>
              <mc:Fallback>
                <p:oleObj name="Equation" r:id="rId12" imgW="1218960" imgH="5839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843B3D2-0B77-4777-A856-CED03B0B21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3180" y="5077646"/>
                        <a:ext cx="3025775" cy="145415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4">
            <a:extLst>
              <a:ext uri="{FF2B5EF4-FFF2-40B4-BE49-F238E27FC236}">
                <a16:creationId xmlns:a16="http://schemas.microsoft.com/office/drawing/2014/main" id="{A4E6BC5D-3E7B-40E7-9F1D-D0EFF43FE319}"/>
              </a:ext>
            </a:extLst>
          </p:cNvPr>
          <p:cNvSpPr/>
          <p:nvPr/>
        </p:nvSpPr>
        <p:spPr>
          <a:xfrm>
            <a:off x="1942982" y="5538987"/>
            <a:ext cx="564804" cy="308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364A7-8093-403D-99C1-36E957BD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99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传送带，折算到电机端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FC8279-5ACD-4B0D-B932-F4B94163438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转动惯量折算</a:t>
            </a:r>
            <a:r>
              <a:rPr lang="en-US" altLang="zh-CN" b="1" dirty="0"/>
              <a:t>3</a:t>
            </a: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59E9561-381F-41F4-AFDC-F39B62439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94" t="45552" r="28075" b="17150"/>
          <a:stretch/>
        </p:blipFill>
        <p:spPr>
          <a:xfrm>
            <a:off x="5083623" y="1687433"/>
            <a:ext cx="6011097" cy="2096294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2C9916E-EF79-45DC-84CB-2F3525186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206262"/>
              </p:ext>
            </p:extLst>
          </p:nvPr>
        </p:nvGraphicFramePr>
        <p:xfrm>
          <a:off x="1173163" y="2497773"/>
          <a:ext cx="31067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4" imgW="1460160" imgH="990360" progId="Equation.DSMT4">
                  <p:embed/>
                </p:oleObj>
              </mc:Choice>
              <mc:Fallback>
                <p:oleObj name="Equation" r:id="rId4" imgW="1460160" imgH="9903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D043DFD-3D08-4D27-A9A2-2EC7EA2A9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3163" y="2497773"/>
                        <a:ext cx="3106737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F617DDB-856E-4ED8-9695-3E8E5BFAB93D}"/>
              </a:ext>
            </a:extLst>
          </p:cNvPr>
          <p:cNvSpPr txBox="1">
            <a:spLocks/>
          </p:cNvSpPr>
          <p:nvPr/>
        </p:nvSpPr>
        <p:spPr>
          <a:xfrm>
            <a:off x="746760" y="4715589"/>
            <a:ext cx="10515600" cy="9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根据传送带旋转角速度与线速度关系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F251954-DAC6-41A8-87EA-BDDF5227B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91008"/>
              </p:ext>
            </p:extLst>
          </p:nvPr>
        </p:nvGraphicFramePr>
        <p:xfrm>
          <a:off x="7091998" y="4682172"/>
          <a:ext cx="11604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6" imgW="545760" imgH="253800" progId="Equation.DSMT4">
                  <p:embed/>
                </p:oleObj>
              </mc:Choice>
              <mc:Fallback>
                <p:oleObj name="Equation" r:id="rId6" imgW="545760" imgH="253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2C9916E-EF79-45DC-84CB-2F3525186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91998" y="4682172"/>
                        <a:ext cx="11604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3E42650-46A2-46A3-935C-5479AAAAA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700725"/>
              </p:ext>
            </p:extLst>
          </p:nvPr>
        </p:nvGraphicFramePr>
        <p:xfrm>
          <a:off x="4435793" y="5475923"/>
          <a:ext cx="2520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8" imgW="1015920" imgH="317160" progId="Equation.DSMT4">
                  <p:embed/>
                </p:oleObj>
              </mc:Choice>
              <mc:Fallback>
                <p:oleObj name="Equation" r:id="rId8" imgW="1015920" imgH="31716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65EB2-F459-40A1-ADBF-83DC5040F0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35793" y="5475923"/>
                        <a:ext cx="2520950" cy="79057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9F590-72F1-448D-AE59-94C70237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电机</a:t>
            </a:r>
            <a:r>
              <a:rPr lang="en-US" altLang="zh-CN" dirty="0"/>
              <a:t>+</a:t>
            </a:r>
            <a:r>
              <a:rPr lang="zh-CN" altLang="en-US" dirty="0"/>
              <a:t>滚筒，折算到电机端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34F6B2-5F5A-467F-B082-4992920898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转动惯量折算</a:t>
            </a:r>
            <a:r>
              <a:rPr lang="en-US" altLang="zh-CN" b="1" dirty="0"/>
              <a:t>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51A561-E2E6-498D-82C3-B81BB6FE0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5" b="37444"/>
          <a:stretch/>
        </p:blipFill>
        <p:spPr>
          <a:xfrm>
            <a:off x="5661660" y="1326631"/>
            <a:ext cx="6155174" cy="2452769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632F9F8-896F-4283-8FB5-A42D6C463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85897"/>
              </p:ext>
            </p:extLst>
          </p:nvPr>
        </p:nvGraphicFramePr>
        <p:xfrm>
          <a:off x="1127443" y="2599529"/>
          <a:ext cx="31067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4" imgW="1460160" imgH="990360" progId="Equation.DSMT4">
                  <p:embed/>
                </p:oleObj>
              </mc:Choice>
              <mc:Fallback>
                <p:oleObj name="Equation" r:id="rId4" imgW="1460160" imgH="9903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2C9916E-EF79-45DC-84CB-2F3525186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7443" y="2599529"/>
                        <a:ext cx="3106737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6AFA206-4DC1-4A08-8CEF-5831BB6C1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38866"/>
              </p:ext>
            </p:extLst>
          </p:nvPr>
        </p:nvGraphicFramePr>
        <p:xfrm>
          <a:off x="4401185" y="5323523"/>
          <a:ext cx="2520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6" imgW="1015920" imgH="317160" progId="Equation.DSMT4">
                  <p:embed/>
                </p:oleObj>
              </mc:Choice>
              <mc:Fallback>
                <p:oleObj name="Equation" r:id="rId6" imgW="1015920" imgH="3171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3E42650-46A2-46A3-935C-5479AAAAAF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1185" y="5323523"/>
                        <a:ext cx="2520950" cy="79057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2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9C3E4-FE7D-4C1A-8147-4AE4480D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负载的转矩特性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D7CC2DB-C696-4D60-888A-794CACBB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电机所需要输出的电磁转矩？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56EF90-5F10-4C05-B7CB-D4FB8C1B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53" y="2639464"/>
            <a:ext cx="5738733" cy="2121997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255DC7D-247D-4CD2-B9EA-A732C8B2C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36986"/>
              </p:ext>
            </p:extLst>
          </p:nvPr>
        </p:nvGraphicFramePr>
        <p:xfrm>
          <a:off x="7585710" y="3429000"/>
          <a:ext cx="2451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1206360" imgH="393480" progId="Equation.DSMT4">
                  <p:embed/>
                </p:oleObj>
              </mc:Choice>
              <mc:Fallback>
                <p:oleObj name="Equation" r:id="rId4" imgW="1206360" imgH="3934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5710" y="3429000"/>
                        <a:ext cx="2451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82A69BC-8E65-4871-85AF-3A0FFF233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60413"/>
              </p:ext>
            </p:extLst>
          </p:nvPr>
        </p:nvGraphicFramePr>
        <p:xfrm>
          <a:off x="4439086" y="5069162"/>
          <a:ext cx="2476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6" imgW="1218960" imgH="393480" progId="Equation.DSMT4">
                  <p:embed/>
                </p:oleObj>
              </mc:Choice>
              <mc:Fallback>
                <p:oleObj name="Equation" r:id="rId6" imgW="12189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255DC7D-247D-4CD2-B9EA-A732C8B2CE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39086" y="5069162"/>
                        <a:ext cx="2476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9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596</Words>
  <Application>Microsoft Office PowerPoint</Application>
  <PresentationFormat>宽屏</PresentationFormat>
  <Paragraphs>101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Times New Roman</vt:lpstr>
      <vt:lpstr>Wingdings</vt:lpstr>
      <vt:lpstr>Office 主题​​</vt:lpstr>
      <vt:lpstr>Equation</vt:lpstr>
      <vt:lpstr>第三章  伺服系统的负载机械特性</vt:lpstr>
      <vt:lpstr>本章内容</vt:lpstr>
      <vt:lpstr>3.1 旋转体的运动方程</vt:lpstr>
      <vt:lpstr>典型旋转体转动惯量计算</vt:lpstr>
      <vt:lpstr>转动惯量折算1</vt:lpstr>
      <vt:lpstr>转动惯量折算2</vt:lpstr>
      <vt:lpstr>PowerPoint 演示文稿</vt:lpstr>
      <vt:lpstr>PowerPoint 演示文稿</vt:lpstr>
      <vt:lpstr>3.2 负载的转矩特性</vt:lpstr>
      <vt:lpstr>PowerPoint 演示文稿</vt:lpstr>
      <vt:lpstr>3.3 几种典型的非线性现象</vt:lpstr>
      <vt:lpstr>死区现象分析</vt:lpstr>
      <vt:lpstr>饱和现象分析</vt:lpstr>
      <vt:lpstr>间隙现象分析</vt:lpstr>
      <vt:lpstr>摩擦现象分析</vt:lpstr>
      <vt:lpstr>3.4 机械谐振</vt:lpstr>
      <vt:lpstr>机械谐振仿真分析</vt:lpstr>
      <vt:lpstr>不同扭转弹性模量仿真结果对比</vt:lpstr>
      <vt:lpstr>3.5 机械刚度和伺服刚度</vt:lpstr>
      <vt:lpstr>3.6 机械负载转矩的折算与匹配</vt:lpstr>
      <vt:lpstr>作业：单轴传动机械和电气仿真建模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伺服系统的负载机械特性</dc:title>
  <dc:creator>wuchu</dc:creator>
  <cp:lastModifiedBy>wuchu</cp:lastModifiedBy>
  <cp:revision>18</cp:revision>
  <dcterms:created xsi:type="dcterms:W3CDTF">2022-05-10T23:32:55Z</dcterms:created>
  <dcterms:modified xsi:type="dcterms:W3CDTF">2022-05-18T03:41:27Z</dcterms:modified>
</cp:coreProperties>
</file>