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BFF09-5E26-4CFA-B9DD-73411B13A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35789-615F-4B93-B12A-D712E8527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4A758-1417-4E4D-8548-F24992B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5468D-BD57-4B6F-8F36-A3A946A5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3076-CBE4-4794-8485-639675A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4A7F-CACB-4B0B-9DDB-8C3E57C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ADC7D-3572-46DA-824C-2CFC2E6F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5B999-102D-481C-B094-D6A76656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8C55A-129F-444F-BBBB-E75AA44E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3D794-E1AF-46C6-AA6D-08D9B01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ED9B8-48EB-4338-9C29-D8F227A5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CF996-52A8-4171-98F2-40D498988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0603F-F43C-460F-BD7C-D6A42ACD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4D155-F55A-4046-A63D-1FB65E0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87282-E943-46D4-890D-C5BB0DB9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522DB-8121-4B57-824F-7A74FA8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97E4F-8FD9-4268-B0B8-DB781BB7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07F34-9509-44F1-A96A-05CAE3DD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82EB3-793F-41C8-90FD-A63F420C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D51E-EB88-4235-8B9E-CFF0A4C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085F-2924-4224-9CA2-93624768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C01BA-8081-4A42-8236-E0C381A0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3C8B7-483A-4878-9C01-9545995A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98E33-7B6F-4477-B61E-06317410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D4EA2-0E08-43AC-8230-39C295E0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8C332-D4EA-4208-899E-FB34569A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2295D-A4B6-4F95-85EC-94A2CF1B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77175-B6AE-482B-933D-003BACB3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48E2D-3255-44AF-8841-5ABA3C0C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DAF14-709F-4359-97EC-8144AFF1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6D5BE-1B60-4B50-9A34-6C16218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BE178-9899-45A9-8867-F7C3778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7887-E2F9-4321-ADE2-4F315E3A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F960A-8886-4B8C-B810-EF32F6C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70F38-BC4D-453B-9B62-4F7D6C06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F75020-BB6E-4385-9C3A-9ABE2FA90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E6452-CC52-4FAD-8B38-629DC34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96347-2B92-4F72-BDD7-0590D030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24FA5-1E8B-4828-81DC-4A30EFDE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90EC-817A-4451-A32D-40D6639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A27082-E423-43A8-B853-90A74350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C24BB-26E3-4536-8575-BB4CE7D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F407A2-178E-42CD-AA23-EEDF7187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EEB5C-2277-4144-805D-34BE3F3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A4563-525A-4150-9720-2DC3E672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7C599-08D1-4D56-BBFE-9BB4B13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A3EE-6460-4742-94C3-02AADBE1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7E44-4D80-4C67-8FB1-72EA1535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0DD48-3680-43C2-A44B-7FF78454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1E9-5421-4D60-8624-35D775EA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145EE-EE49-47B9-8CD1-99337739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9B6CB-6CFA-4723-8A38-7A053D1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AB31-A7FF-444C-8458-7537E864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51D22-5DEA-4649-8DE9-70F46AEB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F00C3-B4EA-4DA4-992C-D17F3717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871D4-073B-43D5-B98E-1307983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0729B-D575-44F2-864C-FC68BD8F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632D7-8D49-4E9F-83E5-485EE5B2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06A1E-9DD5-458A-AF2E-F9C440B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4E62A-F060-48BA-86A4-51F1349C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A767C-77AE-419C-B4BB-8763541F3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BB82-02D5-411E-99C5-C454C38058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E671-A612-427F-91F3-A05FCC4B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07498-7D99-4D0F-B65A-4EA4CFA41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1075-C30F-4E90-A37F-F05C37B2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635D-2B99-4653-932B-8AAB6BAA7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第二三章 仿真建模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5DEE5-20EB-4F74-9AA3-099036593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9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A8D4-CF19-4B45-B859-FD8AE984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前馈补偿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5B94-4FCC-42D4-B9F9-E87A1FEE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增强动态性能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05E7C-4F1A-477F-B5B6-E05E68A6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10" y="2443390"/>
            <a:ext cx="7616888" cy="404948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D6DFD8-F374-4E01-B47B-F069B9A92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01815"/>
              </p:ext>
            </p:extLst>
          </p:nvPr>
        </p:nvGraphicFramePr>
        <p:xfrm>
          <a:off x="7470775" y="2070825"/>
          <a:ext cx="4225925" cy="144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006280" imgH="685800" progId="Equation.DSMT4">
                  <p:embed/>
                </p:oleObj>
              </mc:Choice>
              <mc:Fallback>
                <p:oleObj name="Equation" r:id="rId4" imgW="2006280" imgH="685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0775" y="2070825"/>
                        <a:ext cx="4225925" cy="144990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5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0D16-DDB9-4FF4-BC61-8B825197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前馈补偿仿真对比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8104BA-1640-4274-BDEC-84A08C43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93"/>
          <a:stretch/>
        </p:blipFill>
        <p:spPr>
          <a:xfrm>
            <a:off x="5821680" y="1550669"/>
            <a:ext cx="4205630" cy="4982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683D6E-17AB-4DDD-B8C6-D4684FD38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28"/>
          <a:stretch/>
        </p:blipFill>
        <p:spPr>
          <a:xfrm>
            <a:off x="838200" y="1550670"/>
            <a:ext cx="4205630" cy="50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7286-195D-43FF-AEEC-0CD9CE4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zh-CN" altLang="en-US" sz="4400" b="1" dirty="0">
                <a:solidFill>
                  <a:srgbClr val="0070C0"/>
                </a:solidFill>
              </a:rPr>
              <a:t>伺服系统单轴传动柔性驱动建模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68E1F-B957-40B7-B444-2A981431B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2" r="7959"/>
          <a:stretch/>
        </p:blipFill>
        <p:spPr>
          <a:xfrm>
            <a:off x="711200" y="1442972"/>
            <a:ext cx="5446973" cy="3622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E534E-7C6E-441D-B364-CC93BCA3E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92" y="1303338"/>
            <a:ext cx="5414708" cy="406114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08CCAE6-1A1C-47B7-A242-BD133C167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4929188"/>
          <a:ext cx="49069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00" y="4929188"/>
                        <a:ext cx="4906963" cy="8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AD19FB9-279C-4DBD-87D0-3BE8E6A57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5819775"/>
          <a:ext cx="48529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2222280" imgH="393480" progId="Equation.DSMT4">
                  <p:embed/>
                </p:oleObj>
              </mc:Choice>
              <mc:Fallback>
                <p:oleObj name="Equation" r:id="rId7" imgW="222228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488" y="5819775"/>
                        <a:ext cx="485298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9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CB394-BC70-4DF8-B336-354BC10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仿真建模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83227-9079-4F7F-9B5B-33954C5B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1" t="37111" r="2937" b="12667"/>
          <a:stretch/>
        </p:blipFill>
        <p:spPr>
          <a:xfrm>
            <a:off x="335279" y="1690688"/>
            <a:ext cx="113608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14E0-959A-4EF4-AAAD-C73174C6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1D1AB-AD8D-4485-9AD1-1364FDEF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A527E-980D-4050-8E7A-C392092B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517457"/>
            <a:ext cx="504825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5836E-B2B1-4660-AA4A-66870B66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" y="1462087"/>
            <a:ext cx="5667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7F64E-9558-4649-A93D-D6C41F5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谐振频率辨识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A33D30-52CE-4091-94C3-D2866FAC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3" y="1690688"/>
            <a:ext cx="7890510" cy="44916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8195D2-8891-48C2-840B-40328FA59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92" y="2075497"/>
            <a:ext cx="4295775" cy="619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853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F345-FA6B-4808-B5EA-6888070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D28FB-22FD-4196-BE5C-469530E7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809625"/>
            <a:ext cx="8820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4014-AF03-46C2-B3DB-7364D96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8CCA-45C5-45F6-8E12-02DC3E2F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70C0"/>
                </a:solidFill>
              </a:rPr>
              <a:t>永磁伺服系统三环</a:t>
            </a:r>
            <a:r>
              <a:rPr lang="en-US" altLang="zh-CN" b="1" dirty="0" err="1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控制器设计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寻找一种不同于授课内容的三环</a:t>
            </a:r>
            <a:r>
              <a:rPr lang="en-US" altLang="zh-CN" dirty="0" err="1"/>
              <a:t>PID</a:t>
            </a:r>
            <a:r>
              <a:rPr lang="zh-CN" altLang="en-US" dirty="0"/>
              <a:t>设计方法，并在</a:t>
            </a:r>
            <a:r>
              <a:rPr lang="en-US" altLang="zh-CN" dirty="0" err="1"/>
              <a:t>SPMSM</a:t>
            </a:r>
            <a:r>
              <a:rPr lang="zh-CN" altLang="en-US" dirty="0"/>
              <a:t>上实现电流环、速度环、位置环三环参数设计；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仿真并撰写报告，报告中要列出参考文献、参数设计过程以及仿真波形</a:t>
            </a:r>
            <a:endParaRPr lang="en-US" altLang="zh-CN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70C0"/>
                </a:solidFill>
              </a:rPr>
              <a:t>伺服系统单轴传动柔性驱动建模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采用永磁同步电机速度、电流双环控制；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电机和负载之间有柔性连接；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设置不同的扭转弹性模量，观测机械谐振现象。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9761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E3EB-3D2E-4127-AF1D-74619FBE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、永磁伺服系统三环</a:t>
            </a:r>
            <a:r>
              <a:rPr lang="en-US" altLang="zh-CN" b="1" dirty="0" err="1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控制器设计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BC3E-318E-41E1-9770-0CC42CD0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电流环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8BFF18-F09F-4695-B254-DF40B3F6E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t="35666" r="26437" b="20889"/>
          <a:stretch/>
        </p:blipFill>
        <p:spPr>
          <a:xfrm>
            <a:off x="1051559" y="2400935"/>
            <a:ext cx="9335065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868C-93AA-46A0-B81E-C0304BB2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速度环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16355-39CF-4F51-AD09-3909A99D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" t="28778" r="20250" b="21667"/>
          <a:stretch/>
        </p:blipFill>
        <p:spPr>
          <a:xfrm>
            <a:off x="838200" y="1600200"/>
            <a:ext cx="1036349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1DA65-0275-4441-894D-C8A18E45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dirty="0"/>
              <a:t>位置环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1D782-28B9-4164-98A5-5BDF0B25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" t="31445" r="8625" b="11222"/>
          <a:stretch/>
        </p:blipFill>
        <p:spPr>
          <a:xfrm>
            <a:off x="396240" y="1637348"/>
            <a:ext cx="11591654" cy="42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D6BA1-49D4-48D4-AC7B-4A3BD4B7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77946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电流环</a:t>
            </a:r>
            <a:r>
              <a:rPr lang="en-US" altLang="zh-CN" dirty="0"/>
              <a:t>PI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速度环</a:t>
            </a:r>
            <a:r>
              <a:rPr lang="en-US" altLang="zh-CN" dirty="0"/>
              <a:t>PI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位置环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4D5AD2-9299-4B22-ABC0-305151C7B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32347"/>
              </p:ext>
            </p:extLst>
          </p:nvPr>
        </p:nvGraphicFramePr>
        <p:xfrm>
          <a:off x="1791335" y="1336040"/>
          <a:ext cx="16986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647640" imgH="380880" progId="Equation.DSMT4">
                  <p:embed/>
                </p:oleObj>
              </mc:Choice>
              <mc:Fallback>
                <p:oleObj name="Equation" r:id="rId3" imgW="647640" imgH="38088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1335" y="1336040"/>
                        <a:ext cx="169862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9F585E3-2CB9-4872-83F5-EAA483B2F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2328"/>
              </p:ext>
            </p:extLst>
          </p:nvPr>
        </p:nvGraphicFramePr>
        <p:xfrm>
          <a:off x="3682048" y="1336039"/>
          <a:ext cx="17653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672840" imgH="380880" progId="Equation.DSMT4">
                  <p:embed/>
                </p:oleObj>
              </mc:Choice>
              <mc:Fallback>
                <p:oleObj name="Equation" r:id="rId5" imgW="672840" imgH="38088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2048" y="1336039"/>
                        <a:ext cx="17653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768C00-561B-4975-B137-3DC51A44C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53578"/>
              </p:ext>
            </p:extLst>
          </p:nvPr>
        </p:nvGraphicFramePr>
        <p:xfrm>
          <a:off x="5724525" y="1336358"/>
          <a:ext cx="1666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634680" imgH="380880" progId="Equation.DSMT4">
                  <p:embed/>
                </p:oleObj>
              </mc:Choice>
              <mc:Fallback>
                <p:oleObj name="Equation" r:id="rId7" imgW="63468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C4D5AD2-9299-4B22-ABC0-305151C7B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525" y="1336358"/>
                        <a:ext cx="16668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C8AC4F5-F289-459E-8B0A-A6900A08B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41845"/>
              </p:ext>
            </p:extLst>
          </p:nvPr>
        </p:nvGraphicFramePr>
        <p:xfrm>
          <a:off x="7615238" y="1320483"/>
          <a:ext cx="17319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660240" imgH="393480" progId="Equation.DSMT4">
                  <p:embed/>
                </p:oleObj>
              </mc:Choice>
              <mc:Fallback>
                <p:oleObj name="Equation" r:id="rId9" imgW="66024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9F585E3-2CB9-4872-83F5-EAA483B2F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5238" y="1320483"/>
                        <a:ext cx="173196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46753C-471C-4325-8415-2783DCBB4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46827"/>
              </p:ext>
            </p:extLst>
          </p:nvPr>
        </p:nvGraphicFramePr>
        <p:xfrm>
          <a:off x="3422650" y="3188970"/>
          <a:ext cx="19732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1" imgW="888840" imgH="482400" progId="Equation.DSMT4">
                  <p:embed/>
                </p:oleObj>
              </mc:Choice>
              <mc:Fallback>
                <p:oleObj name="Equation" r:id="rId11" imgW="888840" imgH="4824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2650" y="3188970"/>
                        <a:ext cx="197326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C457CD-69E8-4499-884D-EBC7526BC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284094"/>
              </p:ext>
            </p:extLst>
          </p:nvPr>
        </p:nvGraphicFramePr>
        <p:xfrm>
          <a:off x="6254750" y="3188970"/>
          <a:ext cx="15541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3" imgW="698400" imgH="469800" progId="Equation.DSMT4">
                  <p:embed/>
                </p:oleObj>
              </mc:Choice>
              <mc:Fallback>
                <p:oleObj name="Equation" r:id="rId13" imgW="698400" imgH="4698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54750" y="3188970"/>
                        <a:ext cx="15541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E05A930-DD06-456D-85C3-A6938362C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80913"/>
              </p:ext>
            </p:extLst>
          </p:nvPr>
        </p:nvGraphicFramePr>
        <p:xfrm>
          <a:off x="5022056" y="4980423"/>
          <a:ext cx="1404937" cy="59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5" imgW="507960" imgH="215640" progId="Equation.DSMT4">
                  <p:embed/>
                </p:oleObj>
              </mc:Choice>
              <mc:Fallback>
                <p:oleObj name="Equation" r:id="rId15" imgW="507960" imgH="2156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2056" y="4980423"/>
                        <a:ext cx="1404937" cy="59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3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8DF0-2EB6-4870-B38B-4DF24C5B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0464A-8F23-48D3-9D4B-1BEFCFBE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饱和限幅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抗积分饱和算法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前馈补偿</a:t>
            </a:r>
          </a:p>
        </p:txBody>
      </p:sp>
    </p:spTree>
    <p:extLst>
      <p:ext uri="{BB962C8B-B14F-4D97-AF65-F5344CB8AC3E}">
        <p14:creationId xmlns:p14="http://schemas.microsoft.com/office/powerpoint/2010/main" val="19007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BECB-5AC8-4BC9-A4B5-553C74E5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抗积分饱和算法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DAC6B-4FD1-4AC0-90D9-694D01A9B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7" t="39667" r="14875" b="30778"/>
          <a:stretch/>
        </p:blipFill>
        <p:spPr>
          <a:xfrm>
            <a:off x="548639" y="1805940"/>
            <a:ext cx="10713061" cy="27965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154157-CC56-49B3-BB1B-78F2ABCC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24" y="0"/>
            <a:ext cx="864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548A-B30C-47CB-A755-CAF7425C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抗积分饱和算法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89C9B-FDF7-4120-8D23-C7FB69FE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83" y="1951672"/>
            <a:ext cx="9096375" cy="307657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923219-5D92-4387-A72C-726F1BEA5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513698"/>
              </p:ext>
            </p:extLst>
          </p:nvPr>
        </p:nvGraphicFramePr>
        <p:xfrm>
          <a:off x="4441825" y="5413375"/>
          <a:ext cx="22256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876240" imgH="355320" progId="Equation.DSMT4">
                  <p:embed/>
                </p:oleObj>
              </mc:Choice>
              <mc:Fallback>
                <p:oleObj name="Equation" r:id="rId4" imgW="87624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1825" y="5413375"/>
                        <a:ext cx="2225675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164</Words>
  <Application>Microsoft Office PowerPoint</Application>
  <PresentationFormat>宽屏</PresentationFormat>
  <Paragraphs>34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MathType 6.0 Equation</vt:lpstr>
      <vt:lpstr>Equation</vt:lpstr>
      <vt:lpstr>第二三章 仿真建模1</vt:lpstr>
      <vt:lpstr>本章内容</vt:lpstr>
      <vt:lpstr>1、永磁伺服系统三环PID控制器设计</vt:lpstr>
      <vt:lpstr>速度环</vt:lpstr>
      <vt:lpstr>位置环</vt:lpstr>
      <vt:lpstr>PowerPoint 演示文稿</vt:lpstr>
      <vt:lpstr>实际应用</vt:lpstr>
      <vt:lpstr>抗积分饱和算法1</vt:lpstr>
      <vt:lpstr>抗积分饱和算法2</vt:lpstr>
      <vt:lpstr>前馈补偿</vt:lpstr>
      <vt:lpstr>前馈补偿仿真对比</vt:lpstr>
      <vt:lpstr>2、伺服系统单轴传动柔性驱动建模</vt:lpstr>
      <vt:lpstr>仿真建模</vt:lpstr>
      <vt:lpstr>PowerPoint 演示文稿</vt:lpstr>
      <vt:lpstr>谐振频率辨识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第二三章 仿真建模1</dc:title>
  <dc:creator>wuchu</dc:creator>
  <cp:lastModifiedBy>wuchu</cp:lastModifiedBy>
  <cp:revision>6</cp:revision>
  <dcterms:created xsi:type="dcterms:W3CDTF">2022-05-18T04:13:36Z</dcterms:created>
  <dcterms:modified xsi:type="dcterms:W3CDTF">2022-05-18T07:12:30Z</dcterms:modified>
</cp:coreProperties>
</file>