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8" r:id="rId2"/>
    <p:sldId id="533" r:id="rId3"/>
    <p:sldId id="534" r:id="rId4"/>
    <p:sldId id="535" r:id="rId5"/>
    <p:sldId id="536" r:id="rId6"/>
    <p:sldId id="537" r:id="rId7"/>
    <p:sldId id="554" r:id="rId8"/>
    <p:sldId id="555" r:id="rId9"/>
    <p:sldId id="559" r:id="rId10"/>
    <p:sldId id="556" r:id="rId11"/>
    <p:sldId id="561" r:id="rId12"/>
    <p:sldId id="560" r:id="rId13"/>
    <p:sldId id="557" r:id="rId14"/>
    <p:sldId id="558" r:id="rId15"/>
    <p:sldId id="562" r:id="rId16"/>
    <p:sldId id="563" r:id="rId17"/>
    <p:sldId id="564" r:id="rId18"/>
    <p:sldId id="567" r:id="rId19"/>
    <p:sldId id="565" r:id="rId20"/>
  </p:sldIdLst>
  <p:sldSz cx="9906000" cy="6858000" type="A4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FD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5" autoAdjust="0"/>
    <p:restoredTop sz="89599" autoAdjust="0"/>
  </p:normalViewPr>
  <p:slideViewPr>
    <p:cSldViewPr>
      <p:cViewPr varScale="1">
        <p:scale>
          <a:sx n="84" d="100"/>
          <a:sy n="84" d="100"/>
        </p:scale>
        <p:origin x="1243" y="48"/>
      </p:cViewPr>
      <p:guideLst>
        <p:guide orient="horz" pos="214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168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C36E1-4CA5-41BF-9450-98765135DD06}" type="datetimeFigureOut">
              <a:rPr lang="zh-CN" altLang="en-US" smtClean="0"/>
              <a:pPr/>
              <a:t>2018/8/12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38045-6A30-4172-96C5-DA912A2BB6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8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38045-6A30-4172-96C5-DA912A2BB6C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041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38045-6A30-4172-96C5-DA912A2BB6C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523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分词就是指把一句话分割成多个词语，</a:t>
            </a:r>
            <a:endParaRPr lang="en-US" altLang="zh-CN" dirty="0" smtClean="0"/>
          </a:p>
          <a:p>
            <a:r>
              <a:rPr lang="zh-CN" altLang="en-US" dirty="0" smtClean="0"/>
              <a:t>停用词指的是对相当普遍但是又没有什么实际含义的一些词，例如哎，呀，吧，啊。这样的词会降低搜索效率。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38045-6A30-4172-96C5-DA912A2BB6C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50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Bag of words</a:t>
            </a:r>
            <a:r>
              <a:rPr lang="zh-CN" altLang="en-US" dirty="0" smtClean="0"/>
              <a:t>表示法其实就是词频统计，除此之外没有任何其他信息。</a:t>
            </a:r>
            <a:endParaRPr lang="en-US" altLang="zh-CN" dirty="0" smtClean="0"/>
          </a:p>
          <a:p>
            <a:r>
              <a:rPr lang="en-US" altLang="zh-CN" dirty="0" smtClean="0"/>
              <a:t>Bag of words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unigram</a:t>
            </a:r>
            <a:r>
              <a:rPr lang="zh-CN" altLang="en-US" dirty="0" smtClean="0"/>
              <a:t>的集合，因为集合中每个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是一个一元信息，也就是词频。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38045-6A30-4172-96C5-DA912A2BB6C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613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N-gram</a:t>
            </a:r>
            <a:r>
              <a:rPr lang="zh-CN" altLang="en-US" dirty="0" smtClean="0"/>
              <a:t>指的是每个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是多元信息，比如说 </a:t>
            </a:r>
            <a:r>
              <a:rPr lang="en-US" altLang="zh-CN" dirty="0" smtClean="0"/>
              <a:t>3-gram</a:t>
            </a:r>
            <a:r>
              <a:rPr lang="zh-CN" altLang="en-US" dirty="0" smtClean="0"/>
              <a:t>，也可以说成为 </a:t>
            </a:r>
            <a:r>
              <a:rPr lang="en-US" altLang="zh-CN" dirty="0" smtClean="0"/>
              <a:t>trigram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trigram</a:t>
            </a:r>
            <a:r>
              <a:rPr lang="zh-CN" altLang="en-US" dirty="0" smtClean="0"/>
              <a:t>来表示 “</a:t>
            </a:r>
            <a:r>
              <a:rPr lang="en-US" altLang="zh-CN" dirty="0" smtClean="0"/>
              <a:t>good morning</a:t>
            </a:r>
            <a:r>
              <a:rPr lang="zh-CN" altLang="en-US" dirty="0" smtClean="0"/>
              <a:t>”，可以表示成“</a:t>
            </a:r>
            <a:r>
              <a:rPr lang="en-US" altLang="zh-CN" dirty="0" smtClean="0"/>
              <a:t>goo</a:t>
            </a:r>
            <a:r>
              <a:rPr lang="zh-CN" altLang="en-US" dirty="0" smtClean="0"/>
              <a:t>”、“</a:t>
            </a:r>
            <a:r>
              <a:rPr lang="en-US" altLang="zh-CN" dirty="0" err="1" smtClean="0"/>
              <a:t>ood</a:t>
            </a:r>
            <a:r>
              <a:rPr lang="zh-CN" altLang="en-US" dirty="0" smtClean="0"/>
              <a:t>”、“</a:t>
            </a:r>
            <a:r>
              <a:rPr lang="en-US" altLang="zh-CN" dirty="0" smtClean="0"/>
              <a:t>od </a:t>
            </a:r>
            <a:r>
              <a:rPr lang="zh-CN" altLang="en-US" dirty="0" smtClean="0"/>
              <a:t>”，可以看出，这种表示方法比</a:t>
            </a:r>
            <a:r>
              <a:rPr lang="en-US" altLang="zh-CN" dirty="0" smtClean="0"/>
              <a:t>unigram</a:t>
            </a:r>
            <a:r>
              <a:rPr lang="zh-CN" altLang="en-US" dirty="0" smtClean="0"/>
              <a:t>表达的信息要多，它至少涵盖了顺序这个信息。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38045-6A30-4172-96C5-DA912A2BB6C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883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CountVectorizer</a:t>
            </a:r>
            <a:r>
              <a:rPr lang="zh-CN" altLang="en-US" dirty="0" smtClean="0"/>
              <a:t>就是用来做词频统计的。</a:t>
            </a:r>
            <a:endParaRPr lang="en-US" altLang="zh-CN" dirty="0" smtClean="0"/>
          </a:p>
          <a:p>
            <a:r>
              <a:rPr lang="en-US" altLang="zh-CN" dirty="0" smtClean="0"/>
              <a:t>TF-IDF</a:t>
            </a:r>
            <a:r>
              <a:rPr lang="zh-CN" altLang="en-US" dirty="0" smtClean="0"/>
              <a:t>用于反应词语的重要性。其中的</a:t>
            </a:r>
            <a:r>
              <a:rPr lang="en-US" altLang="zh-CN" dirty="0" smtClean="0"/>
              <a:t>TF</a:t>
            </a:r>
            <a:r>
              <a:rPr lang="zh-CN" altLang="en-US" dirty="0" smtClean="0"/>
              <a:t>是词频，也就是一个词在这片文档中出现的次数，</a:t>
            </a:r>
            <a:r>
              <a:rPr lang="en-US" altLang="zh-CN" dirty="0" smtClean="0"/>
              <a:t>DF</a:t>
            </a:r>
            <a:r>
              <a:rPr lang="zh-CN" altLang="en-US" dirty="0" smtClean="0"/>
              <a:t>是出现这个词的文档的数量，如果</a:t>
            </a:r>
            <a:r>
              <a:rPr lang="en-US" altLang="zh-CN" dirty="0" smtClean="0"/>
              <a:t>DF</a:t>
            </a:r>
            <a:r>
              <a:rPr lang="zh-CN" altLang="en-US" dirty="0" smtClean="0"/>
              <a:t>越大，说明这个词携带的信息就越少，比如说你，我，他，哎，呀，吧，这样的词出现很多，但是几乎不携带什么有用的信息。</a:t>
            </a:r>
            <a:r>
              <a:rPr lang="en-US" altLang="zh-CN" dirty="0" smtClean="0"/>
              <a:t>DF</a:t>
            </a:r>
            <a:r>
              <a:rPr lang="zh-CN" altLang="en-US" dirty="0" smtClean="0"/>
              <a:t>越大，</a:t>
            </a:r>
            <a:r>
              <a:rPr lang="en-US" altLang="zh-CN" dirty="0" smtClean="0"/>
              <a:t>IDF</a:t>
            </a:r>
            <a:r>
              <a:rPr lang="zh-CN" altLang="en-US" dirty="0" smtClean="0"/>
              <a:t>就越小越接近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r>
              <a:rPr lang="en-US" altLang="zh-CN" dirty="0" smtClean="0"/>
              <a:t>TFIDF=TF</a:t>
            </a:r>
            <a:r>
              <a:rPr lang="zh-CN" altLang="en-US" dirty="0" smtClean="0"/>
              <a:t>*</a:t>
            </a:r>
            <a:r>
              <a:rPr lang="en-US" altLang="zh-CN" dirty="0" smtClean="0"/>
              <a:t>IDF</a:t>
            </a:r>
            <a:r>
              <a:rPr lang="zh-CN" altLang="en-US" dirty="0" smtClean="0"/>
              <a:t>。所以</a:t>
            </a:r>
            <a:r>
              <a:rPr lang="en-US" altLang="zh-CN" dirty="0" smtClean="0"/>
              <a:t>TFIDF</a:t>
            </a:r>
            <a:r>
              <a:rPr lang="zh-CN" altLang="en-US" dirty="0" smtClean="0"/>
              <a:t>比</a:t>
            </a:r>
            <a:r>
              <a:rPr lang="en-US" altLang="zh-CN" dirty="0" err="1" smtClean="0"/>
              <a:t>CountVectorizer</a:t>
            </a:r>
            <a:r>
              <a:rPr lang="zh-CN" altLang="en-US" dirty="0" smtClean="0"/>
              <a:t>能更好地评估一个词的重要性。</a:t>
            </a:r>
            <a:endParaRPr lang="en-US" altLang="zh-CN" dirty="0" smtClean="0"/>
          </a:p>
          <a:p>
            <a:r>
              <a:rPr lang="en-US" altLang="zh-CN" dirty="0" err="1" smtClean="0"/>
              <a:t>HashingVectorizer</a:t>
            </a:r>
            <a:r>
              <a:rPr lang="zh-CN" altLang="en-US" dirty="0" smtClean="0"/>
              <a:t>也是用来统计词频的。它和</a:t>
            </a:r>
            <a:r>
              <a:rPr lang="en-US" altLang="zh-CN" dirty="0" err="1" smtClean="0"/>
              <a:t>CountVectorizer</a:t>
            </a:r>
            <a:r>
              <a:rPr lang="zh-CN" altLang="en-US" dirty="0" smtClean="0"/>
              <a:t>相比各有优缺点。</a:t>
            </a:r>
            <a:endParaRPr lang="en-US" altLang="zh-CN" dirty="0" smtClean="0"/>
          </a:p>
          <a:p>
            <a:r>
              <a:rPr lang="en-US" altLang="zh-CN" dirty="0" smtClean="0"/>
              <a:t>Word2Vec</a:t>
            </a:r>
            <a:r>
              <a:rPr lang="zh-CN" altLang="en-US" dirty="0" smtClean="0"/>
              <a:t>是将词语转换为向量。</a:t>
            </a:r>
            <a:endParaRPr lang="en-US" altLang="zh-CN" dirty="0" smtClean="0"/>
          </a:p>
          <a:p>
            <a:r>
              <a:rPr lang="zh-CN" altLang="en-US" dirty="0" smtClean="0"/>
              <a:t>参考链接：</a:t>
            </a:r>
            <a:endParaRPr lang="en-US" altLang="zh-CN" dirty="0" smtClean="0"/>
          </a:p>
          <a:p>
            <a:r>
              <a:rPr lang="en-US" altLang="zh-CN" dirty="0" smtClean="0"/>
              <a:t>https://spark.apache.org/docs/latest/ml-features.html</a:t>
            </a:r>
          </a:p>
          <a:p>
            <a:r>
              <a:rPr lang="en-US" altLang="zh-CN" dirty="0" err="1" smtClean="0"/>
              <a:t>Sklearn</a:t>
            </a:r>
            <a:r>
              <a:rPr lang="zh-CN" altLang="en-US" dirty="0" smtClean="0"/>
              <a:t>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38045-6A30-4172-96C5-DA912A2BB6C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263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这几种方法的优缺点？如何结合使用能够最好地进行特征选择？</a:t>
            </a:r>
            <a:endParaRPr lang="en-US" altLang="zh-CN" dirty="0" smtClean="0"/>
          </a:p>
          <a:p>
            <a:r>
              <a:rPr lang="zh-CN" altLang="en-US" dirty="0" smtClean="0"/>
              <a:t>参考链接：</a:t>
            </a:r>
            <a:r>
              <a:rPr lang="en-US" altLang="zh-CN" dirty="0" smtClean="0"/>
              <a:t>https://www.zhihu.com/question/28641663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38045-6A30-4172-96C5-DA912A2BB6C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901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常见的降维方法有 </a:t>
            </a:r>
            <a:r>
              <a:rPr lang="en-US" altLang="zh-CN" dirty="0" smtClean="0"/>
              <a:t>PCA</a:t>
            </a:r>
            <a:r>
              <a:rPr lang="zh-CN" altLang="en-US" dirty="0" smtClean="0"/>
              <a:t>（主成分分析法）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LDA</a:t>
            </a:r>
            <a:r>
              <a:rPr lang="zh-CN" altLang="en-US" dirty="0" smtClean="0"/>
              <a:t>（线性判别分析），线性判别分析本身也是一个分类模型。</a:t>
            </a:r>
            <a:endParaRPr lang="en-US" altLang="zh-CN" dirty="0" smtClean="0"/>
          </a:p>
          <a:p>
            <a:r>
              <a:rPr lang="en-US" altLang="zh-CN" dirty="0" smtClean="0"/>
              <a:t>PCA </a:t>
            </a:r>
            <a:r>
              <a:rPr lang="zh-CN" altLang="en-US" dirty="0" smtClean="0"/>
              <a:t>是一种无监督的降维方法，</a:t>
            </a:r>
            <a:r>
              <a:rPr lang="en-US" altLang="zh-CN" dirty="0" smtClean="0"/>
              <a:t>LDA </a:t>
            </a:r>
            <a:r>
              <a:rPr lang="zh-CN" altLang="en-US" dirty="0" smtClean="0"/>
              <a:t>是一种有监督的降维方法。</a:t>
            </a:r>
            <a:endParaRPr lang="en-US" altLang="zh-CN" dirty="0" smtClean="0"/>
          </a:p>
          <a:p>
            <a:r>
              <a:rPr lang="zh-CN" altLang="en-US" dirty="0" smtClean="0"/>
              <a:t>本项目是一个分类问题，所以使用 </a:t>
            </a:r>
            <a:r>
              <a:rPr lang="en-US" altLang="zh-CN" dirty="0" smtClean="0"/>
              <a:t>LDA </a:t>
            </a:r>
            <a:r>
              <a:rPr lang="zh-CN" altLang="en-US" dirty="0" smtClean="0"/>
              <a:t>进行降维。</a:t>
            </a:r>
            <a:endParaRPr lang="en-US" altLang="zh-CN" dirty="0" smtClean="0"/>
          </a:p>
          <a:p>
            <a:r>
              <a:rPr lang="zh-CN" altLang="en-US" dirty="0" smtClean="0"/>
              <a:t>参考链接：</a:t>
            </a:r>
            <a:endParaRPr lang="en-US" altLang="zh-CN" dirty="0" smtClean="0"/>
          </a:p>
          <a:p>
            <a:r>
              <a:rPr lang="en-US" altLang="zh-CN" dirty="0" smtClean="0"/>
              <a:t>http</a:t>
            </a:r>
            <a:r>
              <a:rPr lang="en-US" altLang="zh-CN" smtClean="0"/>
              <a:t>://scikit-learn.org/stable/auto_examples/applications/plot_topics_extraction_with_nmf_lda.html#sphx-glr-auto-examples-applications-plot-topics-extraction-with-nmf-lda-py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238045-6A30-4172-96C5-DA912A2BB6C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13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 descr="Canvas"/>
          <p:cNvSpPr>
            <a:spLocks noChangeArrowheads="1"/>
          </p:cNvSpPr>
          <p:nvPr/>
        </p:nvSpPr>
        <p:spPr bwMode="white">
          <a:xfrm>
            <a:off x="573088" y="201613"/>
            <a:ext cx="9097962" cy="646747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pic>
        <p:nvPicPr>
          <p:cNvPr id="40963" name="Picture 3" descr="minispi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ltGray">
          <a:xfrm>
            <a:off x="0" y="50800"/>
            <a:ext cx="1279525" cy="4286250"/>
          </a:xfrm>
          <a:prstGeom prst="rect">
            <a:avLst/>
          </a:prstGeom>
          <a:noFill/>
        </p:spPr>
      </p:pic>
      <p:sp>
        <p:nvSpPr>
          <p:cNvPr id="40964" name="Rectangle 4" descr="Canvas"/>
          <p:cNvSpPr>
            <a:spLocks noChangeArrowheads="1"/>
          </p:cNvSpPr>
          <p:nvPr/>
        </p:nvSpPr>
        <p:spPr bwMode="white">
          <a:xfrm>
            <a:off x="646113" y="4130675"/>
            <a:ext cx="1128712" cy="457200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pic>
        <p:nvPicPr>
          <p:cNvPr id="40965" name="Picture 5" descr="minispir"/>
          <p:cNvPicPr>
            <a:picLocks noChangeAspect="1" noChangeArrowheads="1"/>
          </p:cNvPicPr>
          <p:nvPr/>
        </p:nvPicPr>
        <p:blipFill>
          <a:blip r:embed="rId3" cstate="print"/>
          <a:srcRect t="39999"/>
          <a:stretch>
            <a:fillRect/>
          </a:stretch>
        </p:blipFill>
        <p:spPr bwMode="ltGray">
          <a:xfrm>
            <a:off x="0" y="4222750"/>
            <a:ext cx="1279525" cy="2571750"/>
          </a:xfrm>
          <a:prstGeom prst="rect">
            <a:avLst/>
          </a:prstGeom>
          <a:noFill/>
        </p:spPr>
      </p:pic>
      <p:sp>
        <p:nvSpPr>
          <p:cNvPr id="4096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90600" y="2057400"/>
            <a:ext cx="836453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760538" y="3886200"/>
            <a:ext cx="69342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1174750" y="6096000"/>
            <a:ext cx="206375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3816350" y="60960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531100" y="6096000"/>
            <a:ext cx="2063750" cy="457200"/>
          </a:xfrm>
        </p:spPr>
        <p:txBody>
          <a:bodyPr/>
          <a:lstStyle>
            <a:lvl1pPr>
              <a:defRPr/>
            </a:lvl1pPr>
          </a:lstStyle>
          <a:p>
            <a:fld id="{9DDC71A8-FEF3-4764-9E4F-602BB81A44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033B2-91A8-4777-A838-AE452BF112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46950" y="381000"/>
            <a:ext cx="206375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5700" y="381000"/>
            <a:ext cx="603885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D54C6-AEA2-47E3-A7EF-D81F4EA837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3F23F4-3213-46C5-83E2-F5663BC884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9D5691-6293-4DA4-9CED-E24B86F2B5D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55700" y="1752600"/>
            <a:ext cx="4051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59400" y="1752600"/>
            <a:ext cx="40513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472E4-966D-4705-B3D5-1AB3ED3461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18EA95-A4E4-415A-8810-8460D91908F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3AF72-B0C0-434D-808C-C36870DAA05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5FE392-32A8-4A84-9C90-C3A0A1B6397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FBEE0-9E43-4D63-B61B-EC4F8D90504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36E51-1596-4FE9-9377-F7C16BD13B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ltGray">
          <a:xfrm>
            <a:off x="660400" y="228600"/>
            <a:ext cx="8926513" cy="6391275"/>
          </a:xfrm>
          <a:prstGeom prst="rect">
            <a:avLst/>
          </a:prstGeom>
          <a:solidFill>
            <a:srgbClr val="EDE7E3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ltGray">
          <a:xfrm>
            <a:off x="1100138" y="1600200"/>
            <a:ext cx="8310562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9940" name="Picture 4" descr="minispir"/>
          <p:cNvPicPr>
            <a:picLocks noChangeAspect="1" noChangeArrowheads="1"/>
          </p:cNvPicPr>
          <p:nvPr/>
        </p:nvPicPr>
        <p:blipFill>
          <a:blip r:embed="rId13" cstate="print"/>
          <a:srcRect b="5333"/>
          <a:stretch>
            <a:fillRect/>
          </a:stretch>
        </p:blipFill>
        <p:spPr bwMode="ltGray">
          <a:xfrm>
            <a:off x="0" y="50800"/>
            <a:ext cx="1279525" cy="4057650"/>
          </a:xfrm>
          <a:prstGeom prst="rect">
            <a:avLst/>
          </a:prstGeom>
          <a:noFill/>
        </p:spPr>
      </p:pic>
      <p:pic>
        <p:nvPicPr>
          <p:cNvPr id="39941" name="Picture 5" descr="minispir"/>
          <p:cNvPicPr>
            <a:picLocks noChangeAspect="1" noChangeArrowheads="1"/>
          </p:cNvPicPr>
          <p:nvPr/>
        </p:nvPicPr>
        <p:blipFill>
          <a:blip r:embed="rId13" cstate="print"/>
          <a:srcRect t="39999"/>
          <a:stretch>
            <a:fillRect/>
          </a:stretch>
        </p:blipFill>
        <p:spPr bwMode="ltGray">
          <a:xfrm>
            <a:off x="0" y="4222750"/>
            <a:ext cx="1279525" cy="2571750"/>
          </a:xfrm>
          <a:prstGeom prst="rect">
            <a:avLst/>
          </a:prstGeom>
          <a:noFill/>
        </p:spPr>
      </p:pic>
      <p:sp>
        <p:nvSpPr>
          <p:cNvPr id="3994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55700" y="381000"/>
            <a:ext cx="82550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5700" y="1752600"/>
            <a:ext cx="82550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99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8550" y="6107113"/>
            <a:ext cx="2063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3994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40150" y="6107113"/>
            <a:ext cx="31369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3994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54900" y="6107113"/>
            <a:ext cx="20637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400"/>
            </a:lvl1pPr>
          </a:lstStyle>
          <a:p>
            <a:fld id="{F056EF71-A72E-4FF2-BFA6-4A43FBE965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feature_extraction.text.TfidfTransforme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ikit-learn.org/stable/modules/generated/sklearn.feature_extraction.text.HashingVectorizer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feature_selection.VarianceThreshold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4568" y="2924944"/>
            <a:ext cx="8568952" cy="1143000"/>
          </a:xfrm>
        </p:spPr>
        <p:txBody>
          <a:bodyPr/>
          <a:lstStyle/>
          <a:p>
            <a:r>
              <a:rPr lang="en-US" altLang="zh-CN" sz="5400" dirty="0" err="1" smtClean="0"/>
              <a:t>SoGou</a:t>
            </a:r>
            <a:r>
              <a:rPr lang="en-US" altLang="zh-CN" sz="5400" dirty="0" smtClean="0"/>
              <a:t> User Profile</a:t>
            </a:r>
            <a:endParaRPr lang="zh-CN" altLang="en-US"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Feature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 </a:t>
            </a:r>
            <a:r>
              <a:rPr lang="en-US" altLang="zh-CN" sz="2800" b="1" dirty="0" smtClean="0"/>
              <a:t>The Bag of Words representation</a:t>
            </a:r>
            <a:r>
              <a:rPr lang="zh-CN" altLang="en-US" sz="2800" b="1" dirty="0" smtClean="0"/>
              <a:t>（词袋表示）限制</a:t>
            </a:r>
            <a:endParaRPr lang="en-US" altLang="zh-CN" sz="2800" b="1" dirty="0" smtClean="0"/>
          </a:p>
          <a:p>
            <a:r>
              <a:rPr lang="en-US" altLang="zh-CN" sz="2800" dirty="0" smtClean="0"/>
              <a:t>Unigram</a:t>
            </a:r>
            <a:r>
              <a:rPr lang="zh-CN" altLang="en-US" sz="2800" dirty="0" smtClean="0"/>
              <a:t>的集合，不能表示短语，不考虑词的顺序、拼写错误或者词的衍生。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95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Feature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 </a:t>
            </a:r>
            <a:r>
              <a:rPr lang="en-US" altLang="zh-CN" sz="2800" b="1" dirty="0" smtClean="0"/>
              <a:t>The </a:t>
            </a:r>
            <a:r>
              <a:rPr lang="en-US" altLang="zh-CN" sz="2800" dirty="0" smtClean="0"/>
              <a:t>N-grams </a:t>
            </a:r>
            <a:r>
              <a:rPr lang="en-US" altLang="zh-CN" sz="2800" b="1" dirty="0" smtClean="0"/>
              <a:t>representation</a:t>
            </a:r>
          </a:p>
          <a:p>
            <a:r>
              <a:rPr lang="zh-CN" altLang="en-US" sz="2800" b="1" dirty="0" smtClean="0"/>
              <a:t>词袋模型的问题可以使用</a:t>
            </a:r>
            <a:r>
              <a:rPr lang="en-US" altLang="zh-CN" sz="2800" b="1" dirty="0" smtClean="0"/>
              <a:t> </a:t>
            </a:r>
            <a:r>
              <a:rPr lang="en-US" altLang="zh-CN" sz="2800" dirty="0" smtClean="0"/>
              <a:t>N-grams </a:t>
            </a:r>
            <a:r>
              <a:rPr lang="zh-CN" altLang="en-US" sz="2800" dirty="0" smtClean="0"/>
              <a:t>来解决。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95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Feature extraction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 smtClean="0">
                <a:hlinkClick r:id="rId3" tooltip="sklearn.feature_extraction.text.TfidfTransformer"/>
              </a:rPr>
              <a:t>CountVectorizer</a:t>
            </a:r>
            <a:endParaRPr lang="en-US" altLang="zh-CN" sz="2800" dirty="0" smtClean="0">
              <a:hlinkClick r:id="rId3" tooltip="sklearn.feature_extraction.text.TfidfTransform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 smtClean="0">
                <a:hlinkClick r:id="rId3" tooltip="sklearn.feature_extraction.text.TfidfTransformer"/>
              </a:rPr>
              <a:t>TfidfTransformer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err="1" smtClean="0">
                <a:hlinkClick r:id="rId4" tooltip="sklearn.feature_extraction.text.HashingVectorizer"/>
              </a:rPr>
              <a:t>HashingVectorizer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hlinkClick r:id="rId3" tooltip="sklearn.feature_extraction.text.TfidfTransformer"/>
              </a:rPr>
              <a:t>Word2Vec</a:t>
            </a:r>
            <a:r>
              <a:rPr lang="zh-CN" altLang="en-US" sz="2800" b="1" dirty="0" smtClean="0">
                <a:solidFill>
                  <a:schemeClr val="bg1"/>
                </a:solidFill>
                <a:hlinkClick r:id="rId3" tooltip="sklearn.feature_extraction.text.TfidfTransformer"/>
              </a:rPr>
              <a:t>（项目中并未涉及）</a:t>
            </a:r>
            <a:endParaRPr lang="en-US" altLang="zh-CN" sz="2800" b="1" dirty="0" smtClean="0">
              <a:solidFill>
                <a:schemeClr val="bg1"/>
              </a:solidFill>
              <a:hlinkClick r:id="rId3" tooltip="sklearn.feature_extraction.text.TfidfTransform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95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 Feature selection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Filter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方差选择法</a:t>
            </a:r>
            <a:r>
              <a:rPr lang="en-US" altLang="zh-CN" sz="2800" dirty="0" err="1" smtClean="0">
                <a:hlinkClick r:id="rId3" tooltip="sklearn.feature_selection.VarianceThreshold"/>
              </a:rPr>
              <a:t>VarianceThreshold</a:t>
            </a:r>
            <a:endParaRPr lang="zh-CN" altLang="en-US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相关系数法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卡方检验</a:t>
            </a:r>
            <a:r>
              <a:rPr lang="en-US" altLang="zh-CN" sz="2800" dirty="0" smtClean="0">
                <a:hlinkClick r:id="rId3" tooltip="sklearn.feature_selection.VarianceThreshold"/>
              </a:rPr>
              <a:t>Chi2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95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Feature union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 </a:t>
            </a:r>
            <a:r>
              <a:rPr lang="en-US" altLang="zh-CN" sz="2800" dirty="0" smtClean="0"/>
              <a:t>LDA</a:t>
            </a:r>
            <a:r>
              <a:rPr lang="zh-CN" altLang="en-US" sz="2800" dirty="0" smtClean="0"/>
              <a:t>（</a:t>
            </a:r>
            <a:r>
              <a:rPr lang="en-US" altLang="zh-CN" sz="2800" dirty="0" err="1" smtClean="0"/>
              <a:t>LatentDirichlet</a:t>
            </a:r>
            <a:r>
              <a:rPr lang="en-US" altLang="zh-CN" sz="2800" dirty="0" smtClean="0"/>
              <a:t> Allocation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LDA+TFIDF   +CHI2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HASH+TFIDF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LDA+HASH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N GRAMS……………………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95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Model selection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KNN   </a:t>
            </a:r>
            <a:r>
              <a:rPr lang="zh-CN" altLang="en-US" sz="2800" b="1" dirty="0" smtClean="0"/>
              <a:t>慢  正确率不高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NB	</a:t>
            </a:r>
            <a:r>
              <a:rPr lang="zh-CN" altLang="en-US" sz="2800" b="1" dirty="0" smtClean="0"/>
              <a:t>正确率不高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SVM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linear</a:t>
            </a:r>
            <a:r>
              <a:rPr lang="zh-CN" altLang="en-US" sz="2800" b="1" dirty="0" smtClean="0"/>
              <a:t>）快   正确率高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95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Model Evaluation and</a:t>
            </a:r>
            <a:br>
              <a:rPr lang="en-US" altLang="zh-CN" b="1" dirty="0" smtClean="0"/>
            </a:br>
            <a:r>
              <a:rPr lang="en-US" altLang="zh-CN" b="1" dirty="0" smtClean="0"/>
              <a:t>Optimization</a:t>
            </a:r>
            <a:br>
              <a:rPr lang="en-US" altLang="zh-CN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词的个数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卡方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LDA</a:t>
            </a:r>
            <a:r>
              <a:rPr lang="zh-CN" altLang="en-US" sz="2800" b="1" dirty="0" smtClean="0"/>
              <a:t>主题数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特征融合权重，融合哪几个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err="1" smtClean="0"/>
              <a:t>Svm</a:t>
            </a: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参数优化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最终  </a:t>
            </a:r>
            <a:r>
              <a:rPr lang="en-US" altLang="zh-CN" sz="2800" b="1" dirty="0" err="1" smtClean="0"/>
              <a:t>tfidf</a:t>
            </a:r>
            <a:r>
              <a:rPr lang="en-US" altLang="zh-CN" sz="2800" b="1" dirty="0" smtClean="0"/>
              <a:t> +chi2+svm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95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实验结果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Age  :0.587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Gender : 0.822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Education :0.609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 </a:t>
            </a:r>
            <a:r>
              <a:rPr lang="zh-CN" altLang="en-US" sz="2800" b="1" dirty="0" smtClean="0"/>
              <a:t>初赛</a:t>
            </a:r>
            <a:r>
              <a:rPr lang="en-US" altLang="zh-CN" sz="2800" b="1" dirty="0" smtClean="0"/>
              <a:t>113/894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 </a:t>
            </a:r>
            <a:r>
              <a:rPr lang="zh-CN" altLang="en-US" sz="2800" b="1" dirty="0" smtClean="0"/>
              <a:t>复赛</a:t>
            </a:r>
            <a:r>
              <a:rPr lang="en-US" altLang="zh-CN" sz="2800" b="1" dirty="0" smtClean="0"/>
              <a:t>57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95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心得体会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大数据处理 复赛数据</a:t>
            </a:r>
            <a:r>
              <a:rPr lang="en-US" altLang="zh-CN" sz="2800" b="1" dirty="0" smtClean="0"/>
              <a:t>20W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时间换空间</a:t>
            </a:r>
            <a:r>
              <a:rPr lang="en-US" altLang="zh-CN" sz="2800" b="1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Train data </a:t>
            </a:r>
            <a:r>
              <a:rPr lang="zh-CN" altLang="en-US" sz="2800" b="1" dirty="0" smtClean="0"/>
              <a:t>增量学习（准确率一般，且慢）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Test data </a:t>
            </a:r>
            <a:r>
              <a:rPr lang="zh-CN" altLang="en-US" sz="2800" b="1" dirty="0" smtClean="0"/>
              <a:t>迭代器（速度缓慢）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空间换时间</a:t>
            </a:r>
            <a:r>
              <a:rPr lang="en-US" altLang="zh-CN" sz="2800" b="1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分布式处理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95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心得体会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预处理</a:t>
            </a:r>
            <a:r>
              <a:rPr lang="en-US" altLang="zh-CN" sz="2800" b="1" dirty="0" smtClean="0"/>
              <a:t>70%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参数调优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特征提取决定分类正确率的上界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各种分类模型与参数不断逼近上界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95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背景介绍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700" y="1752600"/>
            <a:ext cx="8255000" cy="455672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       </a:t>
            </a:r>
            <a:r>
              <a:rPr lang="zh-CN" altLang="en-US" sz="2800" dirty="0" smtClean="0"/>
              <a:t>在</a:t>
            </a:r>
            <a:r>
              <a:rPr lang="zh-CN" altLang="en-US" sz="2800" dirty="0"/>
              <a:t>现代数字广告投放系统中，以物拟人，以物窥人</a:t>
            </a:r>
            <a:r>
              <a:rPr lang="zh-CN" altLang="en-US" sz="2800" dirty="0" smtClean="0"/>
              <a:t>，是</a:t>
            </a:r>
            <a:r>
              <a:rPr lang="zh-CN" altLang="en-US" sz="2800" dirty="0"/>
              <a:t>比任何大数据都要更大的前提。</a:t>
            </a:r>
            <a:r>
              <a:rPr lang="zh-CN" altLang="en-US" sz="2800" dirty="0">
                <a:solidFill>
                  <a:srgbClr val="FF0000"/>
                </a:solidFill>
              </a:rPr>
              <a:t>如何把广告投放给需要的人，是大数据在精准营销中最核心的问题</a:t>
            </a:r>
            <a:r>
              <a:rPr lang="zh-CN" altLang="en-US" sz="2800" dirty="0"/>
              <a:t>，如何越来越精确的挖掘人群属性，也一直是技术上的天花板。对于企业主来说，了解自身产品的受众有助于进行产品定位，并设计营销解决方案。</a:t>
            </a:r>
          </a:p>
        </p:txBody>
      </p:sp>
    </p:spTree>
    <p:extLst>
      <p:ext uri="{BB962C8B-B14F-4D97-AF65-F5344CB8AC3E}">
        <p14:creationId xmlns:p14="http://schemas.microsoft.com/office/powerpoint/2010/main" val="418169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挖掘工作简介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       </a:t>
            </a:r>
            <a:r>
              <a:rPr lang="zh-CN" altLang="en-US" sz="2800" dirty="0" smtClean="0"/>
              <a:t>在</a:t>
            </a:r>
            <a:r>
              <a:rPr lang="zh-CN" altLang="en-US" sz="2800" dirty="0"/>
              <a:t>现代广告投放系统中，多层级成体系的</a:t>
            </a:r>
            <a:r>
              <a:rPr lang="zh-CN" altLang="en-US" sz="2800" dirty="0">
                <a:solidFill>
                  <a:srgbClr val="FF0000"/>
                </a:solidFill>
              </a:rPr>
              <a:t>用户画像构建算法是实现精准广告投放的基础技术之一</a:t>
            </a:r>
            <a:r>
              <a:rPr lang="zh-CN" altLang="en-US" sz="2800" dirty="0"/>
              <a:t>。其中，基于人口属性的广告定向技术是普遍适用于</a:t>
            </a:r>
            <a:r>
              <a:rPr lang="zh-CN" altLang="en-US" sz="2800" dirty="0" smtClean="0"/>
              <a:t>品牌</a:t>
            </a:r>
            <a:r>
              <a:rPr lang="zh-CN" altLang="en-US" sz="2800" dirty="0"/>
              <a:t>展示广告和精准</a:t>
            </a:r>
            <a:r>
              <a:rPr lang="zh-CN" altLang="en-US" sz="2800" dirty="0" smtClean="0"/>
              <a:t>竞价广告</a:t>
            </a:r>
            <a:r>
              <a:rPr lang="zh-CN" altLang="en-US" sz="2800" dirty="0"/>
              <a:t>的关键性技术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063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        </a:t>
            </a:r>
            <a:r>
              <a:rPr lang="zh-CN" altLang="en-US" sz="2800" dirty="0" smtClean="0"/>
              <a:t>人口</a:t>
            </a:r>
            <a:r>
              <a:rPr lang="zh-CN" altLang="en-US" sz="2800" dirty="0"/>
              <a:t>属性包括自然人的性别、年龄、学历等基本属性</a:t>
            </a:r>
            <a:r>
              <a:rPr lang="zh-CN" altLang="en-US" sz="2800" dirty="0" smtClean="0"/>
              <a:t>。</a:t>
            </a:r>
            <a:r>
              <a:rPr lang="zh-CN" altLang="en-US" sz="2800" dirty="0"/>
              <a:t>在搜索竞价广告系统中，用户通过在搜索引擎输入具体的查询词来获取相关信息。因此，</a:t>
            </a:r>
            <a:r>
              <a:rPr lang="zh-CN" altLang="en-US" sz="2800" dirty="0">
                <a:solidFill>
                  <a:srgbClr val="FF0000"/>
                </a:solidFill>
              </a:rPr>
              <a:t>用户的历史查询词与用户的基本属性及潜在需求有密切的关系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3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0" y="381000"/>
            <a:ext cx="8255000" cy="11037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700" y="1628800"/>
            <a:ext cx="8255000" cy="489654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Eg: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 smtClean="0"/>
              <a:t>1</a:t>
            </a:r>
            <a:r>
              <a:rPr lang="zh-CN" altLang="en-US" sz="2800" dirty="0"/>
              <a:t>、 年龄在</a:t>
            </a:r>
            <a:r>
              <a:rPr lang="en-US" altLang="zh-CN" sz="2800" dirty="0"/>
              <a:t>19</a:t>
            </a:r>
            <a:r>
              <a:rPr lang="zh-CN" altLang="en-US" sz="2800" dirty="0"/>
              <a:t>岁至</a:t>
            </a:r>
            <a:r>
              <a:rPr lang="en-US" altLang="zh-CN" sz="2800" dirty="0"/>
              <a:t>23</a:t>
            </a:r>
            <a:r>
              <a:rPr lang="zh-CN" altLang="en-US" sz="2800" dirty="0"/>
              <a:t>岁区间的自然人会有较多的搜索行为与大学生活、社交等主题有关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 男性相比女性会在军事、汽车等主题有更多的搜索行为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 高学历人群会更加倾向于获取社会、经济等主题的信息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7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       本次挖掘工作是利用用户</a:t>
            </a:r>
            <a:r>
              <a:rPr lang="zh-CN" altLang="en-US" sz="2800" dirty="0"/>
              <a:t>历史一个月的查询词与用户的人口属性标签（包括性别、年龄、学历）做为训练数据</a:t>
            </a:r>
            <a:r>
              <a:rPr lang="zh-CN" altLang="en-US" sz="2800" dirty="0" smtClean="0"/>
              <a:t>，通过支持向量机（</a:t>
            </a:r>
            <a:r>
              <a:rPr lang="en-US" altLang="zh-CN" sz="2800" dirty="0" smtClean="0"/>
              <a:t>SVM</a:t>
            </a:r>
            <a:r>
              <a:rPr lang="zh-CN" altLang="en-US" sz="2800" dirty="0" smtClean="0"/>
              <a:t>）算法对</a:t>
            </a:r>
            <a:r>
              <a:rPr lang="zh-CN" altLang="en-US" sz="2800" dirty="0"/>
              <a:t>新增用户的人口属性进行判定。</a:t>
            </a:r>
          </a:p>
        </p:txBody>
      </p:sp>
    </p:spTree>
    <p:extLst>
      <p:ext uri="{BB962C8B-B14F-4D97-AF65-F5344CB8AC3E}">
        <p14:creationId xmlns:p14="http://schemas.microsoft.com/office/powerpoint/2010/main" val="11795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具体流程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/>
              <a:t> </a:t>
            </a:r>
            <a:r>
              <a:rPr lang="en-US" altLang="zh-CN" sz="2800" b="1" dirty="0" smtClean="0"/>
              <a:t>Preprocessing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en-US" altLang="zh-CN" sz="2800" b="1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Feature extraction 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en-US" altLang="zh-CN" sz="2800" b="1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 Feature selection 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r>
              <a:rPr lang="en-US" altLang="zh-CN" sz="2800" b="1" dirty="0" smtClean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Feature union </a:t>
            </a:r>
            <a:r>
              <a:rPr lang="en-US" altLang="zh-CN" sz="2800" dirty="0" smtClean="0">
                <a:sym typeface="Wingdings" pitchFamily="2" charset="2"/>
              </a:rPr>
              <a:t>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Model selection</a:t>
            </a:r>
            <a:r>
              <a:rPr lang="en-US" altLang="zh-CN" sz="2800" dirty="0" smtClean="0">
                <a:sym typeface="Wingdings" pitchFamily="2" charset="2"/>
              </a:rPr>
              <a:t> 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Model Evaluation and Optimization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95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 </a:t>
            </a:r>
            <a:r>
              <a:rPr lang="en-US" altLang="zh-CN" b="1" dirty="0" smtClean="0"/>
              <a:t>Preprocessing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>
                <a:sym typeface="Wingdings" pitchFamily="2" charset="2"/>
              </a:rPr>
              <a:t>分词  停用词过滤</a:t>
            </a:r>
            <a:endParaRPr lang="en-US" altLang="zh-CN" sz="2800" dirty="0" smtClean="0"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训练集数据处理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zh-CN" altLang="en-US" sz="2800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2600" y="2564904"/>
            <a:ext cx="8228013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0592" y="4293096"/>
            <a:ext cx="835183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95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 </a:t>
            </a:r>
            <a:r>
              <a:rPr lang="en-US" altLang="zh-CN" b="1" dirty="0" smtClean="0"/>
              <a:t>Preprocessing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 smtClean="0">
                <a:sym typeface="Wingdings" pitchFamily="2" charset="2"/>
              </a:rPr>
              <a:t>分词  停用词过滤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 smtClean="0"/>
              <a:t> 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 smtClean="0"/>
              <a:t>测试集数据处理</a:t>
            </a:r>
            <a:endParaRPr lang="zh-CN" altLang="en-US" sz="2800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8584" y="3068960"/>
            <a:ext cx="830421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95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366</TotalTime>
  <Words>939</Words>
  <Application>Microsoft Office PowerPoint</Application>
  <PresentationFormat>A4 纸张(210x297 毫米)</PresentationFormat>
  <Paragraphs>147</Paragraphs>
  <Slides>19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Calibri</vt:lpstr>
      <vt:lpstr>Times New Roman</vt:lpstr>
      <vt:lpstr>Wingdings</vt:lpstr>
      <vt:lpstr>Notebook</vt:lpstr>
      <vt:lpstr>SoGou User Profile</vt:lpstr>
      <vt:lpstr>背景介绍</vt:lpstr>
      <vt:lpstr>挖掘工作简介</vt:lpstr>
      <vt:lpstr>PowerPoint 演示文稿</vt:lpstr>
      <vt:lpstr>PowerPoint 演示文稿</vt:lpstr>
      <vt:lpstr>PowerPoint 演示文稿</vt:lpstr>
      <vt:lpstr>具体流程</vt:lpstr>
      <vt:lpstr> Preprocessing</vt:lpstr>
      <vt:lpstr> Preprocessing</vt:lpstr>
      <vt:lpstr>Feature extraction</vt:lpstr>
      <vt:lpstr>Feature extraction</vt:lpstr>
      <vt:lpstr>Feature extraction</vt:lpstr>
      <vt:lpstr> Feature selection </vt:lpstr>
      <vt:lpstr>Feature union</vt:lpstr>
      <vt:lpstr>Model selection</vt:lpstr>
      <vt:lpstr> Model Evaluation and Optimization </vt:lpstr>
      <vt:lpstr>实验结果</vt:lpstr>
      <vt:lpstr>心得体会</vt:lpstr>
      <vt:lpstr>心得体会</vt:lpstr>
    </vt:vector>
  </TitlesOfParts>
  <Company>hust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 计算机仿真技术概论</dc:title>
  <dc:creator>Yingfu Yang</dc:creator>
  <cp:lastModifiedBy>Chen JiaDog</cp:lastModifiedBy>
  <cp:revision>138</cp:revision>
  <dcterms:created xsi:type="dcterms:W3CDTF">2001-11-18T01:50:00Z</dcterms:created>
  <dcterms:modified xsi:type="dcterms:W3CDTF">2018-08-12T07:15:01Z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