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71" r:id="rId4"/>
    <p:sldId id="259" r:id="rId5"/>
    <p:sldId id="258" r:id="rId6"/>
    <p:sldId id="263" r:id="rId7"/>
    <p:sldId id="261" r:id="rId8"/>
    <p:sldId id="264" r:id="rId9"/>
    <p:sldId id="262" r:id="rId10"/>
    <p:sldId id="268" r:id="rId11"/>
    <p:sldId id="270"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5" d="100"/>
          <a:sy n="95" d="100"/>
        </p:scale>
        <p:origin x="20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25518A9-B687-4302-9395-2322403C665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A99A684-0CB7-41E9-A4DF-5D1C2CA5BF6F}"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EDD7C35-9E19-4518-A4B2-3B09CD8CC75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26196DA8-8897-4DDF-BFB6-5D83863C837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DCBBA708-C5F0-412D-90E2-1919F0D196AE}"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A9C8F8FA-EF43-4642-9368-3F4E33039BD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AEB9C5D3-0140-4E75-8D7F-C0623D06DFD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3AE0757-B101-4811-9189-10EB2F458E2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EBDC078-589F-40E3-816C-EE21D62B5BB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Super Cafe</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工厂模式</a:t>
            </a:r>
            <a:endParaRPr lang="zh-CN" altLang="en-US" dirty="0"/>
          </a:p>
        </p:txBody>
      </p:sp>
      <p:sp>
        <p:nvSpPr>
          <p:cNvPr id="5" name="Rectangle 1"/>
          <p:cNvSpPr>
            <a:spLocks noGrp="1" noChangeArrowheads="1"/>
          </p:cNvSpPr>
          <p:nvPr>
            <p:ph idx="1"/>
          </p:nvPr>
        </p:nvSpPr>
        <p:spPr bwMode="auto">
          <a:xfrm>
            <a:off x="214155" y="4364487"/>
            <a:ext cx="2681446" cy="10618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50" b="0" i="0" u="none" strike="noStrike" cap="none" normalizeH="0" baseline="0" dirty="0">
                <a:ln>
                  <a:noFill/>
                </a:ln>
                <a:solidFill>
                  <a:srgbClr val="808080"/>
                </a:solidFill>
                <a:effectLst/>
                <a:latin typeface="Consolas" panose="020B0609020204030204" pitchFamily="49" charset="0"/>
              </a:rPr>
              <a:t>//</a:t>
            </a:r>
            <a: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抽象</a:t>
            </a:r>
            <a:r>
              <a:rPr kumimoji="0" lang="zh-CN" altLang="zh-CN" sz="1050" b="0" i="0" u="none" strike="noStrike" cap="none" normalizeH="0" baseline="0" dirty="0">
                <a:ln>
                  <a:noFill/>
                </a:ln>
                <a:solidFill>
                  <a:srgbClr val="808080"/>
                </a:solidFill>
                <a:effectLst/>
                <a:latin typeface="Consolas" panose="020B0609020204030204" pitchFamily="49" charset="0"/>
              </a:rPr>
              <a:t>desert</a:t>
            </a:r>
            <a: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类</a:t>
            </a:r>
            <a:b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1050" b="0" i="0" u="none" strike="noStrike" cap="none" normalizeH="0" baseline="0" dirty="0">
                <a:ln>
                  <a:noFill/>
                </a:ln>
                <a:solidFill>
                  <a:srgbClr val="CC7832"/>
                </a:solidFill>
                <a:effectLst/>
                <a:latin typeface="Consolas" panose="020B0609020204030204" pitchFamily="49" charset="0"/>
              </a:rPr>
              <a:t>public interface </a:t>
            </a:r>
            <a:r>
              <a:rPr kumimoji="0" lang="zh-CN" altLang="zh-CN" sz="1050" b="0" i="0" u="none" strike="noStrike" cap="none" normalizeH="0" baseline="0" dirty="0">
                <a:ln>
                  <a:noFill/>
                </a:ln>
                <a:solidFill>
                  <a:srgbClr val="A9B7C6"/>
                </a:solidFill>
                <a:effectLst/>
                <a:latin typeface="Consolas" panose="020B0609020204030204" pitchFamily="49" charset="0"/>
              </a:rPr>
              <a:t>desert {</a:t>
            </a:r>
            <a:endParaRPr kumimoji="0" lang="en-US" altLang="zh-CN" sz="105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050" b="0" i="0" u="none" strike="noStrike" cap="none" normalizeH="0" baseline="0" dirty="0">
                <a:ln>
                  <a:noFill/>
                </a:ln>
                <a:solidFill>
                  <a:srgbClr val="A9B7C6"/>
                </a:solidFill>
                <a:effectLst/>
                <a:latin typeface="Consolas" panose="020B0609020204030204" pitchFamily="49" charset="0"/>
              </a:rPr>
            </a:br>
            <a:r>
              <a:rPr kumimoji="0" lang="zh-CN" altLang="zh-CN" sz="1050" b="0" i="0" u="none" strike="noStrike" cap="none" normalizeH="0" baseline="0" dirty="0">
                <a:ln>
                  <a:noFill/>
                </a:ln>
                <a:solidFill>
                  <a:srgbClr val="A9B7C6"/>
                </a:solidFill>
                <a:effectLst/>
                <a:latin typeface="Consolas" panose="020B0609020204030204" pitchFamily="49" charset="0"/>
              </a:rPr>
              <a:t>   </a:t>
            </a:r>
            <a:r>
              <a:rPr kumimoji="0" lang="zh-CN" altLang="zh-CN" sz="1050" b="0" i="0" u="none" strike="noStrike" cap="none" normalizeH="0" baseline="0" dirty="0">
                <a:ln>
                  <a:noFill/>
                </a:ln>
                <a:solidFill>
                  <a:srgbClr val="CC7832"/>
                </a:solidFill>
                <a:effectLst/>
                <a:latin typeface="Consolas" panose="020B0609020204030204" pitchFamily="49" charset="0"/>
              </a:rPr>
              <a:t>public </a:t>
            </a:r>
            <a:r>
              <a:rPr kumimoji="0" lang="zh-CN" altLang="zh-CN" sz="1050" b="0" i="0" u="none" strike="noStrike" cap="none" normalizeH="0" baseline="0" dirty="0">
                <a:ln>
                  <a:noFill/>
                </a:ln>
                <a:solidFill>
                  <a:srgbClr val="A9B7C6"/>
                </a:solidFill>
                <a:effectLst/>
                <a:latin typeface="Consolas" panose="020B0609020204030204" pitchFamily="49" charset="0"/>
              </a:rPr>
              <a:t>String </a:t>
            </a:r>
            <a:r>
              <a:rPr kumimoji="0" lang="zh-CN" altLang="zh-CN" sz="1050" b="0" i="0" u="none" strike="noStrike" cap="none" normalizeH="0" baseline="0" dirty="0">
                <a:ln>
                  <a:noFill/>
                </a:ln>
                <a:solidFill>
                  <a:srgbClr val="FFC66D"/>
                </a:solidFill>
                <a:effectLst/>
                <a:latin typeface="Consolas" panose="020B0609020204030204" pitchFamily="49" charset="0"/>
              </a:rPr>
              <a:t>produce</a:t>
            </a:r>
            <a:r>
              <a:rPr kumimoji="0" lang="zh-CN" altLang="zh-CN" sz="1050" b="0" i="0" u="none" strike="noStrike" cap="none" normalizeH="0" baseline="0" dirty="0">
                <a:ln>
                  <a:noFill/>
                </a:ln>
                <a:solidFill>
                  <a:srgbClr val="A9B7C6"/>
                </a:solidFill>
                <a:effectLst/>
                <a:latin typeface="Consolas" panose="020B0609020204030204" pitchFamily="49" charset="0"/>
              </a:rPr>
              <a:t>()</a:t>
            </a:r>
            <a:r>
              <a:rPr kumimoji="0" lang="zh-CN" altLang="zh-CN" sz="1050" b="0" i="0" u="none" strike="noStrike" cap="none" normalizeH="0" baseline="0" dirty="0">
                <a:ln>
                  <a:noFill/>
                </a:ln>
                <a:solidFill>
                  <a:srgbClr val="CC7832"/>
                </a:solidFill>
                <a:effectLst/>
                <a:latin typeface="Consolas" panose="020B0609020204030204" pitchFamily="49" charset="0"/>
              </a:rPr>
              <a:t>;</a:t>
            </a:r>
            <a:endParaRPr kumimoji="0" lang="en-US" altLang="zh-CN" sz="105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050" b="0" i="0" u="none" strike="noStrike" cap="none" normalizeH="0" baseline="0" dirty="0">
                <a:ln>
                  <a:noFill/>
                </a:ln>
                <a:solidFill>
                  <a:srgbClr val="CC7832"/>
                </a:solidFill>
                <a:effectLst/>
                <a:latin typeface="Consolas" panose="020B0609020204030204" pitchFamily="49" charset="0"/>
              </a:rPr>
            </a:br>
            <a:r>
              <a:rPr kumimoji="0" lang="zh-CN" altLang="zh-CN" sz="1050" b="0" i="0" u="none" strike="noStrike" cap="none" normalizeH="0" baseline="0" dirty="0">
                <a:ln>
                  <a:noFill/>
                </a:ln>
                <a:solidFill>
                  <a:srgbClr val="A9B7C6"/>
                </a:solidFill>
                <a:effectLst/>
                <a:latin typeface="Consolas" panose="020B0609020204030204" pitchFamily="49" charset="0"/>
              </a:rPr>
              <a:t>}</a:t>
            </a:r>
            <a:endParaRPr kumimoji="0" lang="en-US" altLang="zh-CN" sz="1050" b="0" i="0" u="none" strike="noStrike" cap="none" normalizeH="0" baseline="0" dirty="0">
              <a:ln>
                <a:noFill/>
              </a:ln>
              <a:solidFill>
                <a:srgbClr val="A9B7C6"/>
              </a:solidFill>
              <a:effectLst/>
              <a:latin typeface="Consolas" panose="020B0609020204030204" pitchFamily="49" charset="0"/>
            </a:endParaRPr>
          </a:p>
        </p:txBody>
      </p:sp>
      <p:sp>
        <p:nvSpPr>
          <p:cNvPr id="6" name="Rectangle 2"/>
          <p:cNvSpPr>
            <a:spLocks noChangeArrowheads="1"/>
          </p:cNvSpPr>
          <p:nvPr/>
        </p:nvSpPr>
        <p:spPr bwMode="auto">
          <a:xfrm>
            <a:off x="214156" y="2473355"/>
            <a:ext cx="2681446" cy="10618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50" b="0" i="0" u="none" strike="noStrike" cap="none" normalizeH="0" baseline="0" dirty="0">
                <a:ln>
                  <a:noFill/>
                </a:ln>
                <a:solidFill>
                  <a:srgbClr val="808080"/>
                </a:solidFill>
                <a:effectLst/>
                <a:latin typeface="Consolas" panose="020B0609020204030204" pitchFamily="49" charset="0"/>
              </a:rPr>
              <a:t>//</a:t>
            </a:r>
            <a:r>
              <a:rPr lang="zh-CN" altLang="en-US" sz="1050" dirty="0">
                <a:solidFill>
                  <a:srgbClr val="808080"/>
                </a:solidFill>
                <a:latin typeface="Arial" panose="020B0604020202020204" pitchFamily="34" charset="0"/>
                <a:cs typeface="Arial" panose="020B0604020202020204" pitchFamily="34" charset="0"/>
              </a:rPr>
              <a:t>抽象</a:t>
            </a:r>
            <a:r>
              <a:rPr lang="en-US" altLang="zh-CN" sz="1050" dirty="0">
                <a:solidFill>
                  <a:srgbClr val="808080"/>
                </a:solidFill>
                <a:latin typeface="Arial" panose="020B0604020202020204" pitchFamily="34" charset="0"/>
                <a:cs typeface="Arial" panose="020B0604020202020204" pitchFamily="34" charset="0"/>
              </a:rPr>
              <a:t>desert</a:t>
            </a:r>
            <a: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类</a:t>
            </a:r>
            <a:r>
              <a:rPr kumimoji="0" lang="zh-CN" altLang="zh-CN" sz="1050" b="0" i="0" u="none" strike="noStrike" cap="none" normalizeH="0" baseline="0" dirty="0">
                <a:ln>
                  <a:noFill/>
                </a:ln>
                <a:solidFill>
                  <a:srgbClr val="808080"/>
                </a:solidFill>
                <a:effectLst/>
                <a:latin typeface="Consolas" panose="020B0609020204030204" pitchFamily="49" charset="0"/>
              </a:rPr>
              <a:t>--</a:t>
            </a:r>
            <a: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抽象工厂模式</a:t>
            </a:r>
            <a:b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1050" b="0" i="0" u="none" strike="noStrike" cap="none" normalizeH="0" baseline="0" dirty="0">
                <a:ln>
                  <a:noFill/>
                </a:ln>
                <a:solidFill>
                  <a:srgbClr val="CC7832"/>
                </a:solidFill>
                <a:effectLst/>
                <a:latin typeface="Consolas" panose="020B0609020204030204" pitchFamily="49" charset="0"/>
              </a:rPr>
              <a:t>public interface </a:t>
            </a:r>
            <a:r>
              <a:rPr kumimoji="0" lang="zh-CN" altLang="zh-CN" sz="1050" b="0" i="0" u="none" strike="noStrike" cap="none" normalizeH="0" baseline="0" dirty="0">
                <a:ln>
                  <a:noFill/>
                </a:ln>
                <a:solidFill>
                  <a:srgbClr val="A9B7C6"/>
                </a:solidFill>
                <a:effectLst/>
                <a:latin typeface="Consolas" panose="020B0609020204030204" pitchFamily="49" charset="0"/>
              </a:rPr>
              <a:t>desertFactory {</a:t>
            </a:r>
            <a:endParaRPr kumimoji="0" lang="en-US" altLang="zh-CN" sz="105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050" b="0" i="0" u="none" strike="noStrike" cap="none" normalizeH="0" baseline="0" dirty="0">
                <a:ln>
                  <a:noFill/>
                </a:ln>
                <a:solidFill>
                  <a:srgbClr val="A9B7C6"/>
                </a:solidFill>
                <a:effectLst/>
                <a:latin typeface="Consolas" panose="020B0609020204030204" pitchFamily="49" charset="0"/>
              </a:rPr>
            </a:br>
            <a:r>
              <a:rPr kumimoji="0" lang="zh-CN" altLang="zh-CN" sz="1050" b="0" i="0" u="none" strike="noStrike" cap="none" normalizeH="0" baseline="0" dirty="0">
                <a:ln>
                  <a:noFill/>
                </a:ln>
                <a:solidFill>
                  <a:srgbClr val="A9B7C6"/>
                </a:solidFill>
                <a:effectLst/>
                <a:latin typeface="Consolas" panose="020B0609020204030204" pitchFamily="49" charset="0"/>
              </a:rPr>
              <a:t>   </a:t>
            </a:r>
            <a:r>
              <a:rPr kumimoji="0" lang="zh-CN" altLang="zh-CN" sz="1050" b="0" i="0" u="none" strike="noStrike" cap="none" normalizeH="0" baseline="0" dirty="0">
                <a:ln>
                  <a:noFill/>
                </a:ln>
                <a:solidFill>
                  <a:srgbClr val="CC7832"/>
                </a:solidFill>
                <a:effectLst/>
                <a:latin typeface="Consolas" panose="020B0609020204030204" pitchFamily="49" charset="0"/>
              </a:rPr>
              <a:t>public </a:t>
            </a:r>
            <a:r>
              <a:rPr kumimoji="0" lang="zh-CN" altLang="zh-CN" sz="1050" b="0" i="0" u="none" strike="noStrike" cap="none" normalizeH="0" baseline="0" dirty="0">
                <a:ln>
                  <a:noFill/>
                </a:ln>
                <a:solidFill>
                  <a:srgbClr val="A9B7C6"/>
                </a:solidFill>
                <a:effectLst/>
                <a:latin typeface="Consolas" panose="020B0609020204030204" pitchFamily="49" charset="0"/>
              </a:rPr>
              <a:t>desert </a:t>
            </a:r>
            <a:r>
              <a:rPr kumimoji="0" lang="zh-CN" altLang="zh-CN" sz="1050" b="0" i="0" u="none" strike="noStrike" cap="none" normalizeH="0" baseline="0" dirty="0">
                <a:ln>
                  <a:noFill/>
                </a:ln>
                <a:solidFill>
                  <a:srgbClr val="FFC66D"/>
                </a:solidFill>
                <a:effectLst/>
                <a:latin typeface="Consolas" panose="020B0609020204030204" pitchFamily="49" charset="0"/>
              </a:rPr>
              <a:t>producedesert</a:t>
            </a:r>
            <a:r>
              <a:rPr kumimoji="0" lang="zh-CN" altLang="zh-CN" sz="1050" b="0" i="0" u="none" strike="noStrike" cap="none" normalizeH="0" baseline="0" dirty="0">
                <a:ln>
                  <a:noFill/>
                </a:ln>
                <a:solidFill>
                  <a:srgbClr val="A9B7C6"/>
                </a:solidFill>
                <a:effectLst/>
                <a:latin typeface="Consolas" panose="020B0609020204030204" pitchFamily="49" charset="0"/>
              </a:rPr>
              <a:t>()</a:t>
            </a:r>
            <a:r>
              <a:rPr kumimoji="0" lang="zh-CN" altLang="zh-CN" sz="1050" b="0" i="0" u="none" strike="noStrike" cap="none" normalizeH="0" baseline="0" dirty="0">
                <a:ln>
                  <a:noFill/>
                </a:ln>
                <a:solidFill>
                  <a:srgbClr val="CC7832"/>
                </a:solidFill>
                <a:effectLst/>
                <a:latin typeface="Consolas" panose="020B0609020204030204" pitchFamily="49" charset="0"/>
              </a:rPr>
              <a:t>;</a:t>
            </a:r>
            <a:endParaRPr kumimoji="0" lang="en-US" altLang="zh-CN" sz="105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050" b="0" i="0" u="none" strike="noStrike" cap="none" normalizeH="0" baseline="0" dirty="0">
                <a:ln>
                  <a:noFill/>
                </a:ln>
                <a:solidFill>
                  <a:srgbClr val="CC7832"/>
                </a:solidFill>
                <a:effectLst/>
                <a:latin typeface="Consolas" panose="020B0609020204030204" pitchFamily="49" charset="0"/>
              </a:rPr>
            </a:br>
            <a:r>
              <a:rPr kumimoji="0" lang="zh-CN" altLang="zh-CN" sz="1050" b="0" i="0" u="none" strike="noStrike" cap="none" normalizeH="0" baseline="0" dirty="0">
                <a:ln>
                  <a:noFill/>
                </a:ln>
                <a:solidFill>
                  <a:srgbClr val="A9B7C6"/>
                </a:solidFill>
                <a:effectLst/>
                <a:latin typeface="Consolas" panose="020B0609020204030204" pitchFamily="49" charset="0"/>
              </a:rPr>
              <a:t>}</a:t>
            </a:r>
            <a:endParaRPr kumimoji="0" lang="en-US" altLang="zh-CN" sz="1050" b="0" i="0" u="none" strike="noStrike" cap="none" normalizeH="0" baseline="0" dirty="0">
              <a:ln>
                <a:noFill/>
              </a:ln>
              <a:solidFill>
                <a:srgbClr val="A9B7C6"/>
              </a:solidFill>
              <a:effectLst/>
              <a:latin typeface="Consolas" panose="020B0609020204030204" pitchFamily="49" charset="0"/>
            </a:endParaRPr>
          </a:p>
        </p:txBody>
      </p:sp>
      <p:sp>
        <p:nvSpPr>
          <p:cNvPr id="8" name="文本框 7"/>
          <p:cNvSpPr txBox="1"/>
          <p:nvPr/>
        </p:nvSpPr>
        <p:spPr>
          <a:xfrm flipH="1">
            <a:off x="6490446" y="2473355"/>
            <a:ext cx="4912658" cy="2862322"/>
          </a:xfrm>
          <a:prstGeom prst="rect">
            <a:avLst/>
          </a:prstGeom>
          <a:noFill/>
        </p:spPr>
        <p:txBody>
          <a:bodyPr wrap="square" rtlCol="0">
            <a:spAutoFit/>
          </a:bodyPr>
          <a:lstStyle/>
          <a:p>
            <a:r>
              <a:rPr lang="zh-CN" altLang="en-US" dirty="0"/>
              <a:t>在这个程序中例如</a:t>
            </a:r>
            <a:r>
              <a:rPr lang="en-US" altLang="zh-CN" dirty="0"/>
              <a:t>cake</a:t>
            </a:r>
            <a:r>
              <a:rPr lang="zh-CN" altLang="en-US" dirty="0"/>
              <a:t>类与</a:t>
            </a:r>
            <a:r>
              <a:rPr lang="en-US" altLang="zh-CN" dirty="0"/>
              <a:t>desert</a:t>
            </a:r>
            <a:r>
              <a:rPr lang="zh-CN" altLang="en-US" dirty="0"/>
              <a:t>抽象类之间的关系，抽象工厂</a:t>
            </a:r>
            <a:r>
              <a:rPr lang="en-US" altLang="zh-CN" dirty="0"/>
              <a:t>desert</a:t>
            </a:r>
            <a:r>
              <a:rPr lang="zh-CN" altLang="en-US" dirty="0"/>
              <a:t>类提供产品工厂类接口，包含了多个产品的创建方法。</a:t>
            </a:r>
            <a:endParaRPr lang="en-US" altLang="zh-CN" dirty="0"/>
          </a:p>
          <a:p>
            <a:r>
              <a:rPr lang="zh-CN" altLang="en-US" dirty="0"/>
              <a:t>具体工厂</a:t>
            </a:r>
            <a:r>
              <a:rPr lang="en-US" altLang="zh-CN" dirty="0" err="1"/>
              <a:t>cake_Factory</a:t>
            </a:r>
            <a:r>
              <a:rPr lang="zh-CN" altLang="en-US" dirty="0"/>
              <a:t>类实现了抽象工厂中的抽象方法完成具体产品的创建。</a:t>
            </a:r>
            <a:endParaRPr lang="en-US" altLang="zh-CN" dirty="0"/>
          </a:p>
          <a:p>
            <a:r>
              <a:rPr lang="zh-CN" altLang="en-US" dirty="0"/>
              <a:t>抽象产品</a:t>
            </a:r>
            <a:r>
              <a:rPr lang="en-US" altLang="zh-CN" dirty="0"/>
              <a:t>desert</a:t>
            </a:r>
            <a:r>
              <a:rPr lang="zh-CN" altLang="en-US" dirty="0"/>
              <a:t>类包含了具体产品类接口，包含多个产品的具体内容。</a:t>
            </a:r>
            <a:endParaRPr lang="en-US" altLang="zh-CN" dirty="0"/>
          </a:p>
          <a:p>
            <a:r>
              <a:rPr lang="zh-CN" altLang="en-US" dirty="0"/>
              <a:t>具体产品类</a:t>
            </a:r>
            <a:r>
              <a:rPr lang="en-US" altLang="zh-CN" dirty="0"/>
              <a:t>cake</a:t>
            </a:r>
            <a:r>
              <a:rPr lang="zh-CN" altLang="en-US" dirty="0"/>
              <a:t>类实现了抽象</a:t>
            </a:r>
            <a:r>
              <a:rPr lang="en-US" altLang="zh-CN" dirty="0"/>
              <a:t>destroy</a:t>
            </a:r>
            <a:r>
              <a:rPr lang="zh-CN" altLang="en-US" dirty="0"/>
              <a:t>类提供的接口，由具体工厂来创建，它同具体工厂之间是多对一的关系。</a:t>
            </a:r>
            <a:endParaRPr lang="zh-CN" altLang="en-US" dirty="0"/>
          </a:p>
        </p:txBody>
      </p:sp>
      <p:sp>
        <p:nvSpPr>
          <p:cNvPr id="10" name="Rectangle 3"/>
          <p:cNvSpPr>
            <a:spLocks noChangeArrowheads="1"/>
          </p:cNvSpPr>
          <p:nvPr/>
        </p:nvSpPr>
        <p:spPr bwMode="auto">
          <a:xfrm>
            <a:off x="3293178" y="4364487"/>
            <a:ext cx="2681446"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dirty="0">
                <a:ln>
                  <a:noFill/>
                </a:ln>
                <a:solidFill>
                  <a:srgbClr val="808080"/>
                </a:solidFill>
                <a:effectLst/>
                <a:latin typeface="Consolas" panose="020B0609020204030204" pitchFamily="49" charset="0"/>
              </a:rPr>
              <a:t>//</a:t>
            </a:r>
            <a:r>
              <a:rPr lang="en-US" altLang="zh-CN" sz="900" dirty="0">
                <a:solidFill>
                  <a:srgbClr val="808080"/>
                </a:solidFill>
                <a:latin typeface="Consolas" panose="020B0609020204030204" pitchFamily="49" charset="0"/>
              </a:rPr>
              <a:t>cake</a:t>
            </a:r>
            <a:r>
              <a:rPr lang="zh-CN" altLang="en-US" sz="900" dirty="0">
                <a:solidFill>
                  <a:srgbClr val="808080"/>
                </a:solidFill>
                <a:latin typeface="Consolas" panose="020B0609020204030204" pitchFamily="49" charset="0"/>
              </a:rPr>
              <a:t>类</a:t>
            </a: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具体产品类</a:t>
            </a:r>
            <a:b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900" b="0" i="0" u="none" strike="noStrike" cap="none" normalizeH="0" baseline="0" dirty="0">
                <a:ln>
                  <a:noFill/>
                </a:ln>
                <a:solidFill>
                  <a:srgbClr val="CC7832"/>
                </a:solidFill>
                <a:effectLst/>
                <a:latin typeface="Consolas" panose="020B0609020204030204" pitchFamily="49" charset="0"/>
              </a:rPr>
              <a:t>public class </a:t>
            </a:r>
            <a:r>
              <a:rPr kumimoji="0" lang="zh-CN" altLang="zh-CN" sz="900" b="0" i="0" u="none" strike="noStrike" cap="none" normalizeH="0" baseline="0" dirty="0">
                <a:ln>
                  <a:noFill/>
                </a:ln>
                <a:solidFill>
                  <a:srgbClr val="A9B7C6"/>
                </a:solidFill>
                <a:effectLst/>
                <a:latin typeface="Consolas" panose="020B0609020204030204" pitchFamily="49" charset="0"/>
              </a:rPr>
              <a:t>cake </a:t>
            </a:r>
            <a:r>
              <a:rPr kumimoji="0" lang="zh-CN" altLang="zh-CN" sz="900" b="0" i="0" u="none" strike="noStrike" cap="none" normalizeH="0" baseline="0" dirty="0">
                <a:ln>
                  <a:noFill/>
                </a:ln>
                <a:solidFill>
                  <a:srgbClr val="CC7832"/>
                </a:solidFill>
                <a:effectLst/>
                <a:latin typeface="Consolas" panose="020B0609020204030204" pitchFamily="49" charset="0"/>
              </a:rPr>
              <a:t>implements </a:t>
            </a:r>
            <a:r>
              <a:rPr kumimoji="0" lang="zh-CN" altLang="zh-CN" sz="900" b="0" i="0" u="none" strike="noStrike" cap="none" normalizeH="0" baseline="0" dirty="0">
                <a:ln>
                  <a:noFill/>
                </a:ln>
                <a:solidFill>
                  <a:srgbClr val="A9B7C6"/>
                </a:solidFill>
                <a:effectLst/>
                <a:latin typeface="Consolas" panose="020B0609020204030204" pitchFamily="49" charset="0"/>
              </a:rPr>
              <a:t>desert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BBB529"/>
                </a:solidFill>
                <a:effectLst/>
                <a:latin typeface="Consolas" panose="020B0609020204030204" pitchFamily="49" charset="0"/>
              </a:rPr>
              <a:t>@Override</a:t>
            </a:r>
            <a:br>
              <a:rPr kumimoji="0" lang="zh-CN" altLang="zh-CN" sz="900" b="0" i="0" u="none" strike="noStrike" cap="none" normalizeH="0" baseline="0" dirty="0">
                <a:ln>
                  <a:noFill/>
                </a:ln>
                <a:solidFill>
                  <a:srgbClr val="BBB529"/>
                </a:solidFill>
                <a:effectLst/>
                <a:latin typeface="Consolas" panose="020B0609020204030204" pitchFamily="49" charset="0"/>
              </a:rPr>
            </a:br>
            <a:r>
              <a:rPr kumimoji="0" lang="zh-CN" altLang="zh-CN" sz="900" b="0" i="0" u="none" strike="noStrike" cap="none" normalizeH="0" baseline="0" dirty="0">
                <a:ln>
                  <a:noFill/>
                </a:ln>
                <a:solidFill>
                  <a:srgbClr val="BBB529"/>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String </a:t>
            </a:r>
            <a:r>
              <a:rPr kumimoji="0" lang="zh-CN" altLang="zh-CN" sz="900" b="0" i="0" u="none" strike="noStrike" cap="none" normalizeH="0" baseline="0" dirty="0">
                <a:ln>
                  <a:noFill/>
                </a:ln>
                <a:solidFill>
                  <a:srgbClr val="FFC66D"/>
                </a:solidFill>
                <a:effectLst/>
                <a:latin typeface="Consolas" panose="020B0609020204030204" pitchFamily="49" charset="0"/>
              </a:rPr>
              <a:t>produce</a:t>
            </a:r>
            <a:r>
              <a:rPr kumimoji="0" lang="zh-CN" altLang="zh-CN" sz="900" b="0" i="0" u="none" strike="noStrike" cap="none" normalizeH="0" baseline="0" dirty="0">
                <a:ln>
                  <a:noFill/>
                </a:ln>
                <a:solidFill>
                  <a:srgbClr val="A9B7C6"/>
                </a:solidFill>
                <a:effectLst/>
                <a:latin typeface="Consolas" panose="020B0609020204030204" pitchFamily="49" charset="0"/>
              </a:rPr>
              <a: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String str = </a:t>
            </a:r>
            <a:r>
              <a:rPr kumimoji="0" lang="zh-CN" altLang="zh-CN" sz="900" b="0" i="0" u="none" strike="noStrike" cap="none" normalizeH="0" baseline="0" dirty="0">
                <a:ln>
                  <a:noFill/>
                </a:ln>
                <a:solidFill>
                  <a:srgbClr val="6A8759"/>
                </a:solidFill>
                <a:effectLst/>
                <a:latin typeface="Consolas" panose="020B0609020204030204" pitchFamily="49" charset="0"/>
              </a:rPr>
              <a:t>"</a:t>
            </a:r>
            <a:r>
              <a:rPr kumimoji="0" lang="zh-CN" altLang="zh-CN" sz="900" b="0" i="0" u="none" strike="noStrike" cap="none" normalizeH="0" baseline="0" dirty="0">
                <a:ln>
                  <a:noFill/>
                </a:ln>
                <a:solidFill>
                  <a:srgbClr val="6A8759"/>
                </a:solidFill>
                <a:effectLst/>
                <a:latin typeface="Arial" panose="020B0604020202020204" pitchFamily="34" charset="0"/>
                <a:cs typeface="Arial" panose="020B0604020202020204" pitchFamily="34" charset="0"/>
              </a:rPr>
              <a:t>蛋糕正在准备中</a:t>
            </a:r>
            <a:r>
              <a:rPr kumimoji="0" lang="zh-CN" altLang="zh-CN" sz="900" b="0" i="0" u="none" strike="noStrike" cap="none" normalizeH="0" baseline="0" dirty="0">
                <a:ln>
                  <a:noFill/>
                </a:ln>
                <a:solidFill>
                  <a:srgbClr val="6A8759"/>
                </a:solidFill>
                <a:effectLst/>
                <a:latin typeface="Consolas" panose="020B0609020204030204" pitchFamily="49" charset="0"/>
              </a:rPr>
              <a:t>"</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return </a:t>
            </a:r>
            <a:r>
              <a:rPr kumimoji="0" lang="zh-CN" altLang="zh-CN" sz="900" b="0" i="0" u="none" strike="noStrike" cap="none" normalizeH="0" baseline="0" dirty="0">
                <a:ln>
                  <a:noFill/>
                </a:ln>
                <a:solidFill>
                  <a:srgbClr val="A9B7C6"/>
                </a:solidFill>
                <a:effectLst/>
                <a:latin typeface="Consolas" panose="020B0609020204030204" pitchFamily="49" charset="0"/>
              </a:rPr>
              <a:t>str</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3293179" y="2473355"/>
            <a:ext cx="2681446" cy="10618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defTabSz="914400" eaLnBrk="0" fontAlgn="base" hangingPunct="0">
              <a:spcBef>
                <a:spcPct val="0"/>
              </a:spcBef>
              <a:spcAft>
                <a:spcPct val="0"/>
              </a:spcAft>
            </a:pPr>
            <a:r>
              <a:rPr lang="zh-CN" altLang="zh-CN" sz="900" dirty="0">
                <a:solidFill>
                  <a:srgbClr val="808080"/>
                </a:solidFill>
                <a:latin typeface="Consolas" panose="020B0609020204030204" pitchFamily="49" charset="0"/>
              </a:rPr>
              <a:t>//</a:t>
            </a:r>
            <a:r>
              <a:rPr lang="en-US" altLang="zh-CN" sz="900" dirty="0">
                <a:solidFill>
                  <a:srgbClr val="808080"/>
                </a:solidFill>
                <a:latin typeface="Consolas" panose="020B0609020204030204" pitchFamily="49" charset="0"/>
              </a:rPr>
              <a:t>cake</a:t>
            </a:r>
            <a:r>
              <a:rPr lang="zh-CN" altLang="en-US" sz="900" dirty="0">
                <a:solidFill>
                  <a:srgbClr val="808080"/>
                </a:solidFill>
                <a:latin typeface="Consolas" panose="020B0609020204030204" pitchFamily="49" charset="0"/>
              </a:rPr>
              <a:t>工厂类</a:t>
            </a:r>
            <a:endParaRPr lang="en-US" altLang="zh-CN" sz="900" dirty="0">
              <a:solidFill>
                <a:srgbClr val="808080"/>
              </a:solidFill>
              <a:latin typeface="Consolas" panose="020B0609020204030204" pitchFamily="49" charset="0"/>
            </a:endParaRPr>
          </a:p>
          <a:p>
            <a:pPr lvl="0" defTabSz="914400" eaLnBrk="0" fontAlgn="base" hangingPunct="0">
              <a:spcBef>
                <a:spcPct val="0"/>
              </a:spcBef>
              <a:spcAft>
                <a:spcPct val="0"/>
              </a:spcAft>
            </a:pPr>
            <a:r>
              <a:rPr kumimoji="0" lang="zh-CN" altLang="zh-CN" sz="900" b="0" i="0" u="none" strike="noStrike" cap="none" normalizeH="0" baseline="0" dirty="0">
                <a:ln>
                  <a:noFill/>
                </a:ln>
                <a:solidFill>
                  <a:srgbClr val="CC7832"/>
                </a:solidFill>
                <a:effectLst/>
                <a:latin typeface="Consolas" panose="020B0609020204030204" pitchFamily="49" charset="0"/>
              </a:rPr>
              <a:t>public class </a:t>
            </a:r>
            <a:r>
              <a:rPr kumimoji="0" lang="zh-CN" altLang="zh-CN" sz="900" b="0" i="0" u="none" strike="noStrike" cap="none" normalizeH="0" baseline="0" dirty="0">
                <a:ln>
                  <a:noFill/>
                </a:ln>
                <a:solidFill>
                  <a:srgbClr val="A9B7C6"/>
                </a:solidFill>
                <a:effectLst/>
                <a:latin typeface="Consolas" panose="020B0609020204030204" pitchFamily="49" charset="0"/>
              </a:rPr>
              <a:t>cake_Factory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desert </a:t>
            </a:r>
            <a:r>
              <a:rPr kumimoji="0" lang="zh-CN" altLang="zh-CN" sz="900" b="0" i="0" u="none" strike="noStrike" cap="none" normalizeH="0" baseline="0" dirty="0">
                <a:ln>
                  <a:noFill/>
                </a:ln>
                <a:solidFill>
                  <a:srgbClr val="FFC66D"/>
                </a:solidFill>
                <a:effectLst/>
                <a:latin typeface="Consolas" panose="020B0609020204030204" pitchFamily="49" charset="0"/>
              </a:rPr>
              <a:t>producedesert</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new </a:t>
            </a:r>
            <a:r>
              <a:rPr kumimoji="0" lang="zh-CN" altLang="zh-CN" sz="900" b="0" i="0" u="none" strike="noStrike" cap="none" normalizeH="0" baseline="0" dirty="0">
                <a:ln>
                  <a:noFill/>
                </a:ln>
                <a:solidFill>
                  <a:srgbClr val="A9B7C6"/>
                </a:solidFill>
                <a:effectLst/>
                <a:latin typeface="Consolas" panose="020B0609020204030204" pitchFamily="49" charset="0"/>
              </a:rPr>
              <a:t>cake()</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542270" y="3429000"/>
            <a:ext cx="4482229" cy="1787452"/>
          </a:xfrm>
        </p:spPr>
        <p:txBody>
          <a:bodyPr>
            <a:normAutofit fontScale="92500"/>
          </a:bodyPr>
          <a:lstStyle/>
          <a:p>
            <a:pPr marL="0" indent="0" algn="ctr">
              <a:buNone/>
            </a:pPr>
            <a:r>
              <a:rPr lang="zh-CN" altLang="en-US" sz="8800" dirty="0">
                <a:solidFill>
                  <a:schemeClr val="bg2">
                    <a:lumMod val="50000"/>
                  </a:schemeClr>
                </a:solidFill>
              </a:rPr>
              <a:t>感谢聆听</a:t>
            </a:r>
            <a:endParaRPr lang="zh-CN" altLang="en-US" sz="8800" dirty="0">
              <a:solidFill>
                <a:schemeClr val="bg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主程序</a:t>
            </a:r>
            <a:endParaRPr lang="zh-CN" altLang="en-US" dirty="0"/>
          </a:p>
        </p:txBody>
      </p:sp>
      <p:sp>
        <p:nvSpPr>
          <p:cNvPr id="6" name="文本框 5"/>
          <p:cNvSpPr txBox="1"/>
          <p:nvPr/>
        </p:nvSpPr>
        <p:spPr>
          <a:xfrm>
            <a:off x="4531995" y="2694940"/>
            <a:ext cx="6112334" cy="3046988"/>
          </a:xfrm>
          <a:prstGeom prst="rect">
            <a:avLst/>
          </a:prstGeom>
          <a:noFill/>
        </p:spPr>
        <p:txBody>
          <a:bodyPr wrap="square" rtlCol="0">
            <a:spAutoFit/>
          </a:bodyPr>
          <a:lstStyle/>
          <a:p>
            <a:r>
              <a:rPr lang="en-US" altLang="zh-CN" sz="2400" dirty="0"/>
              <a:t>Super Cafe</a:t>
            </a:r>
            <a:r>
              <a:rPr lang="zh-CN" altLang="en-US" sz="2400" dirty="0"/>
              <a:t>程序的主要功能是用户点单，由图中界面可知第一步是用户下单选择店内产品，确认后输出店家接单各个产品的制作中提示，第二部订单状态的作用是承接下一步取餐方式的选择，选择完取餐方式之后才会生成单号完成订单具体信息单号的生成。</a:t>
            </a:r>
            <a:endParaRPr lang="en-US" altLang="zh-CN" sz="2400" dirty="0"/>
          </a:p>
          <a:p>
            <a:r>
              <a:rPr lang="zh-CN" altLang="en-US" sz="2400" dirty="0"/>
              <a:t>在上一个订单生成结束之后自动清空顾客下单内的选项进行下一个订单的生成。</a:t>
            </a:r>
            <a:endParaRPr lang="zh-CN" altLang="en-US" sz="2400" dirty="0"/>
          </a:p>
        </p:txBody>
      </p:sp>
      <p:pic>
        <p:nvPicPr>
          <p:cNvPr id="4" name="图片 3" descr="电脑萤幕画面&#10;&#10;描述已自动生成"/>
          <p:cNvPicPr>
            <a:picLocks noChangeAspect="1"/>
          </p:cNvPicPr>
          <p:nvPr/>
        </p:nvPicPr>
        <p:blipFill>
          <a:blip r:embed="rId1"/>
          <a:stretch>
            <a:fillRect/>
          </a:stretch>
        </p:blipFill>
        <p:spPr>
          <a:xfrm>
            <a:off x="846885" y="2199639"/>
            <a:ext cx="2591640" cy="44925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包含的设计模式及分工</a:t>
            </a:r>
            <a:endParaRPr lang="zh-CN" altLang="en-US" dirty="0"/>
          </a:p>
        </p:txBody>
      </p:sp>
      <p:sp>
        <p:nvSpPr>
          <p:cNvPr id="3" name="内容占位符 2"/>
          <p:cNvSpPr>
            <a:spLocks noGrp="1"/>
          </p:cNvSpPr>
          <p:nvPr>
            <p:ph idx="1"/>
          </p:nvPr>
        </p:nvSpPr>
        <p:spPr/>
        <p:txBody>
          <a:bodyPr>
            <a:normAutofit/>
          </a:bodyPr>
          <a:lstStyle/>
          <a:p>
            <a:r>
              <a:rPr lang="zh-CN" altLang="en-US" sz="3200" dirty="0">
                <a:solidFill>
                  <a:schemeClr val="accent1">
                    <a:lumMod val="50000"/>
                  </a:schemeClr>
                </a:solidFill>
              </a:rPr>
              <a:t>单例模式</a:t>
            </a:r>
            <a:endParaRPr lang="en-US" altLang="zh-CN" sz="3200" dirty="0">
              <a:solidFill>
                <a:schemeClr val="accent1">
                  <a:lumMod val="50000"/>
                </a:schemeClr>
              </a:solidFill>
            </a:endParaRPr>
          </a:p>
          <a:p>
            <a:r>
              <a:rPr lang="zh-CN" altLang="en-US" sz="3200" dirty="0">
                <a:solidFill>
                  <a:schemeClr val="accent1">
                    <a:lumMod val="50000"/>
                  </a:schemeClr>
                </a:solidFill>
              </a:rPr>
              <a:t>建造者模式</a:t>
            </a:r>
            <a:endParaRPr lang="zh-CN" altLang="en-US" sz="3200" dirty="0">
              <a:solidFill>
                <a:schemeClr val="accent1">
                  <a:lumMod val="50000"/>
                </a:schemeClr>
              </a:solidFill>
            </a:endParaRPr>
          </a:p>
          <a:p>
            <a:r>
              <a:rPr lang="zh-CN" altLang="en-US" sz="3200" dirty="0">
                <a:solidFill>
                  <a:schemeClr val="accent1">
                    <a:lumMod val="50000"/>
                  </a:schemeClr>
                </a:solidFill>
              </a:rPr>
              <a:t>工厂模式</a:t>
            </a:r>
            <a:endParaRPr lang="en-US" altLang="zh-CN" sz="3200" dirty="0">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单例模式</a:t>
            </a:r>
            <a:endParaRPr lang="zh-CN" altLang="en-US" dirty="0"/>
          </a:p>
        </p:txBody>
      </p:sp>
      <p:sp>
        <p:nvSpPr>
          <p:cNvPr id="5" name="文本框 4"/>
          <p:cNvSpPr txBox="1"/>
          <p:nvPr/>
        </p:nvSpPr>
        <p:spPr>
          <a:xfrm>
            <a:off x="680321" y="2144870"/>
            <a:ext cx="2555938" cy="738664"/>
          </a:xfrm>
          <a:prstGeom prst="rect">
            <a:avLst/>
          </a:prstGeom>
          <a:noFill/>
        </p:spPr>
        <p:txBody>
          <a:bodyPr wrap="square" rtlCol="0">
            <a:spAutoFit/>
          </a:bodyPr>
          <a:lstStyle/>
          <a:p>
            <a:r>
              <a:rPr lang="zh-CN" altLang="en-US" sz="2400" dirty="0">
                <a:solidFill>
                  <a:schemeClr val="accent1">
                    <a:lumMod val="50000"/>
                  </a:schemeClr>
                </a:solidFill>
              </a:rPr>
              <a:t>单例模式类图</a:t>
            </a:r>
            <a:endParaRPr lang="zh-CN" altLang="en-US" sz="2400" dirty="0">
              <a:solidFill>
                <a:schemeClr val="accent1">
                  <a:lumMod val="50000"/>
                </a:schemeClr>
              </a:solidFill>
            </a:endParaRPr>
          </a:p>
          <a:p>
            <a:endParaRPr lang="zh-CN" altLang="en-US" dirty="0"/>
          </a:p>
        </p:txBody>
      </p:sp>
      <p:sp>
        <p:nvSpPr>
          <p:cNvPr id="6" name="内容占位符 2"/>
          <p:cNvSpPr>
            <a:spLocks noGrp="1"/>
          </p:cNvSpPr>
          <p:nvPr>
            <p:ph idx="1"/>
          </p:nvPr>
        </p:nvSpPr>
        <p:spPr>
          <a:xfrm>
            <a:off x="4721038" y="2747394"/>
            <a:ext cx="6609688" cy="3599316"/>
          </a:xfrm>
        </p:spPr>
        <p:txBody>
          <a:bodyPr/>
          <a:lstStyle/>
          <a:p>
            <a:r>
              <a:rPr lang="en-US" altLang="zh-CN" dirty="0"/>
              <a:t>1.</a:t>
            </a:r>
            <a:r>
              <a:rPr lang="zh-CN" altLang="en-US" dirty="0"/>
              <a:t>单例模式的优点在于单一功能的实现，咖啡厅的下订单模式是一个相同的实例</a:t>
            </a:r>
            <a:endParaRPr lang="en-US" altLang="zh-CN" dirty="0"/>
          </a:p>
          <a:p>
            <a:r>
              <a:rPr lang="en-US" altLang="zh-CN" dirty="0"/>
              <a:t>2.</a:t>
            </a:r>
            <a:r>
              <a:rPr lang="zh-CN" altLang="en-US" dirty="0"/>
              <a:t>普通的单例模式是只要单例类被装载就会被实例化，而静态内部类方式在调用</a:t>
            </a:r>
            <a:r>
              <a:rPr lang="en-US" altLang="zh-CN" dirty="0" err="1"/>
              <a:t>getInstance</a:t>
            </a:r>
            <a:r>
              <a:rPr lang="zh-CN" altLang="en-US" dirty="0"/>
              <a:t>方法时才会被实例化，避免了线程不安全，延迟加载效率高</a:t>
            </a:r>
            <a:endParaRPr lang="en-US" altLang="zh-CN" dirty="0"/>
          </a:p>
          <a:p>
            <a:r>
              <a:rPr lang="en-US" altLang="zh-CN" dirty="0"/>
              <a:t>3.</a:t>
            </a:r>
            <a:r>
              <a:rPr lang="zh-CN" altLang="en-US" dirty="0"/>
              <a:t>同样静态内部类的缺点也存在，在第一次加载时反应不够快</a:t>
            </a:r>
            <a:endParaRPr lang="en-US" altLang="zh-CN" dirty="0"/>
          </a:p>
          <a:p>
            <a:endParaRPr lang="zh-CN" altLang="en-US" dirty="0"/>
          </a:p>
        </p:txBody>
      </p:sp>
      <p:pic>
        <p:nvPicPr>
          <p:cNvPr id="10" name="图片 9" descr="手机屏幕截图&#10;&#10;描述已自动生成"/>
          <p:cNvPicPr>
            <a:picLocks noChangeAspect="1"/>
          </p:cNvPicPr>
          <p:nvPr/>
        </p:nvPicPr>
        <p:blipFill rotWithShape="1">
          <a:blip r:embed="rId1"/>
          <a:srcRect r="46435"/>
          <a:stretch>
            <a:fillRect/>
          </a:stretch>
        </p:blipFill>
        <p:spPr>
          <a:xfrm>
            <a:off x="1197159" y="2688147"/>
            <a:ext cx="2620124" cy="1625713"/>
          </a:xfrm>
          <a:prstGeom prst="rect">
            <a:avLst/>
          </a:prstGeom>
        </p:spPr>
      </p:pic>
      <p:pic>
        <p:nvPicPr>
          <p:cNvPr id="11" name="图片 10" descr="手机屏幕截图&#10;&#10;描述已自动生成"/>
          <p:cNvPicPr>
            <a:picLocks noChangeAspect="1"/>
          </p:cNvPicPr>
          <p:nvPr/>
        </p:nvPicPr>
        <p:blipFill rotWithShape="1">
          <a:blip r:embed="rId1"/>
          <a:srcRect l="53565"/>
          <a:stretch>
            <a:fillRect/>
          </a:stretch>
        </p:blipFill>
        <p:spPr>
          <a:xfrm>
            <a:off x="1197159" y="4479059"/>
            <a:ext cx="2620125" cy="16257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单例模式</a:t>
            </a:r>
            <a:endParaRPr lang="zh-CN" altLang="en-US" dirty="0"/>
          </a:p>
        </p:txBody>
      </p:sp>
      <p:sp>
        <p:nvSpPr>
          <p:cNvPr id="7" name="Rectangle 2"/>
          <p:cNvSpPr>
            <a:spLocks noGrp="1" noChangeArrowheads="1"/>
          </p:cNvSpPr>
          <p:nvPr>
            <p:ph idx="1"/>
          </p:nvPr>
        </p:nvSpPr>
        <p:spPr bwMode="auto">
          <a:xfrm>
            <a:off x="680321" y="2304042"/>
            <a:ext cx="3793067"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单例模式</a:t>
            </a:r>
            <a:r>
              <a:rPr kumimoji="0" lang="zh-CN" altLang="zh-CN" sz="900" b="0" i="0" u="none" strike="noStrike" cap="none" normalizeH="0" baseline="0" dirty="0">
                <a:ln>
                  <a:noFill/>
                </a:ln>
                <a:solidFill>
                  <a:srgbClr val="808080"/>
                </a:solidFill>
                <a:effectLst/>
                <a:latin typeface="Consolas" panose="020B0609020204030204" pitchFamily="49" charset="0"/>
              </a:rPr>
              <a:t>---desert</a:t>
            </a:r>
            <a:br>
              <a:rPr kumimoji="0" lang="zh-CN" altLang="zh-CN" sz="900" b="0" i="0" u="none" strike="noStrike" cap="none" normalizeH="0" baseline="0" dirty="0">
                <a:ln>
                  <a:noFill/>
                </a:ln>
                <a:solidFill>
                  <a:srgbClr val="808080"/>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public class </a:t>
            </a:r>
            <a:r>
              <a:rPr kumimoji="0" lang="zh-CN" altLang="zh-CN" sz="900" b="0" i="0" u="none" strike="noStrike" cap="none" normalizeH="0" baseline="0" dirty="0">
                <a:ln>
                  <a:noFill/>
                </a:ln>
                <a:solidFill>
                  <a:srgbClr val="A9B7C6"/>
                </a:solidFill>
                <a:effectLst/>
                <a:latin typeface="Consolas" panose="020B0609020204030204" pitchFamily="49" charset="0"/>
              </a:rPr>
              <a:t>desert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private </a:t>
            </a:r>
            <a:r>
              <a:rPr kumimoji="0" lang="zh-CN" altLang="zh-CN" sz="900" b="0" i="0" u="none" strike="noStrike" cap="none" normalizeH="0" baseline="0" dirty="0">
                <a:ln>
                  <a:noFill/>
                </a:ln>
                <a:solidFill>
                  <a:srgbClr val="FFC66D"/>
                </a:solidFill>
                <a:effectLst/>
                <a:latin typeface="Consolas" panose="020B0609020204030204" pitchFamily="49" charset="0"/>
              </a:rPr>
              <a:t>desert</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private static class </a:t>
            </a:r>
            <a:r>
              <a:rPr kumimoji="0" lang="zh-CN" altLang="zh-CN" sz="900" b="0" i="0" u="none" strike="noStrike" cap="none" normalizeH="0" baseline="0" dirty="0">
                <a:ln>
                  <a:noFill/>
                </a:ln>
                <a:solidFill>
                  <a:srgbClr val="A9B7C6"/>
                </a:solidFill>
                <a:effectLst/>
                <a:latin typeface="Consolas" panose="020B0609020204030204" pitchFamily="49" charset="0"/>
              </a:rPr>
              <a:t>SingletonInstance{</a:t>
            </a: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静态内部类</a:t>
            </a:r>
            <a:b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private static final </a:t>
            </a:r>
            <a:r>
              <a:rPr kumimoji="0" lang="zh-CN" altLang="zh-CN" sz="900" b="0" i="0" u="none" strike="noStrike" cap="none" normalizeH="0" baseline="0" dirty="0">
                <a:ln>
                  <a:noFill/>
                </a:ln>
                <a:solidFill>
                  <a:srgbClr val="A9B7C6"/>
                </a:solidFill>
                <a:effectLst/>
                <a:latin typeface="Consolas" panose="020B0609020204030204" pitchFamily="49" charset="0"/>
              </a:rPr>
              <a:t>desert </a:t>
            </a:r>
            <a:r>
              <a:rPr kumimoji="0" lang="zh-CN" altLang="zh-CN" sz="900" b="0" i="1" u="none" strike="noStrike" cap="none" normalizeH="0" baseline="0" dirty="0">
                <a:ln>
                  <a:noFill/>
                </a:ln>
                <a:solidFill>
                  <a:srgbClr val="9876AA"/>
                </a:solidFill>
                <a:effectLst/>
                <a:latin typeface="Consolas" panose="020B0609020204030204" pitchFamily="49" charset="0"/>
              </a:rPr>
              <a:t>INSTANCE </a:t>
            </a: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new </a:t>
            </a:r>
            <a:r>
              <a:rPr kumimoji="0" lang="zh-CN" altLang="zh-CN" sz="900" b="0" i="0" u="none" strike="noStrike" cap="none" normalizeH="0" baseline="0" dirty="0">
                <a:ln>
                  <a:noFill/>
                </a:ln>
                <a:solidFill>
                  <a:srgbClr val="A9B7C6"/>
                </a:solidFill>
                <a:effectLst/>
                <a:latin typeface="Consolas" panose="020B0609020204030204" pitchFamily="49" charset="0"/>
              </a:rPr>
              <a:t>desert()</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static </a:t>
            </a:r>
            <a:r>
              <a:rPr kumimoji="0" lang="zh-CN" altLang="zh-CN" sz="900" b="0" i="0" u="none" strike="noStrike" cap="none" normalizeH="0" baseline="0" dirty="0">
                <a:ln>
                  <a:noFill/>
                </a:ln>
                <a:solidFill>
                  <a:srgbClr val="A9B7C6"/>
                </a:solidFill>
                <a:effectLst/>
                <a:latin typeface="Consolas" panose="020B0609020204030204" pitchFamily="49" charset="0"/>
              </a:rPr>
              <a:t>desert </a:t>
            </a:r>
            <a:r>
              <a:rPr kumimoji="0" lang="zh-CN" altLang="zh-CN" sz="900" b="0" i="0" u="none" strike="noStrike" cap="none" normalizeH="0" baseline="0" dirty="0">
                <a:ln>
                  <a:noFill/>
                </a:ln>
                <a:solidFill>
                  <a:srgbClr val="FFC66D"/>
                </a:solidFill>
                <a:effectLst/>
                <a:latin typeface="Consolas" panose="020B0609020204030204" pitchFamily="49" charset="0"/>
              </a:rPr>
              <a:t>getInstance</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a:t>
            </a:r>
            <a:r>
              <a:rPr kumimoji="0" lang="zh-CN" altLang="zh-CN" sz="900" b="0" i="0" u="none" strike="noStrike" cap="none" normalizeH="0" baseline="0" dirty="0">
                <a:ln>
                  <a:noFill/>
                </a:ln>
                <a:solidFill>
                  <a:srgbClr val="A9B7C6"/>
                </a:solidFill>
                <a:effectLst/>
                <a:latin typeface="Consolas" panose="020B0609020204030204" pitchFamily="49" charset="0"/>
              </a:rPr>
              <a:t>SingletonInstance.</a:t>
            </a:r>
            <a:r>
              <a:rPr kumimoji="0" lang="zh-CN" altLang="zh-CN" sz="900" b="0" i="1" u="none" strike="noStrike" cap="none" normalizeH="0" baseline="0" dirty="0">
                <a:ln>
                  <a:noFill/>
                </a:ln>
                <a:solidFill>
                  <a:srgbClr val="9876AA"/>
                </a:solidFill>
                <a:effectLst/>
                <a:latin typeface="Consolas" panose="020B0609020204030204" pitchFamily="49" charset="0"/>
              </a:rPr>
              <a:t>INSTANCE</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String </a:t>
            </a:r>
            <a:r>
              <a:rPr kumimoji="0" lang="zh-CN" altLang="zh-CN" sz="900" b="0" i="0" u="none" strike="noStrike" cap="none" normalizeH="0" baseline="0" dirty="0">
                <a:ln>
                  <a:noFill/>
                </a:ln>
                <a:solidFill>
                  <a:srgbClr val="FFC66D"/>
                </a:solidFill>
                <a:effectLst/>
                <a:latin typeface="Consolas" panose="020B0609020204030204" pitchFamily="49" charset="0"/>
              </a:rPr>
              <a:t>call</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a:t>
            </a:r>
            <a:r>
              <a:rPr kumimoji="0" lang="zh-CN" altLang="zh-CN" sz="900" b="0" i="0" u="none" strike="noStrike" cap="none" normalizeH="0" baseline="0" dirty="0">
                <a:ln>
                  <a:noFill/>
                </a:ln>
                <a:solidFill>
                  <a:srgbClr val="6A8759"/>
                </a:solidFill>
                <a:effectLst/>
                <a:latin typeface="Consolas" panose="020B0609020204030204" pitchFamily="49" charset="0"/>
              </a:rPr>
              <a:t>"desert"</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680321" y="4616711"/>
            <a:ext cx="3793067"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单例模式</a:t>
            </a:r>
            <a:r>
              <a:rPr kumimoji="0" lang="zh-CN" altLang="zh-CN" sz="900" b="0" i="0" u="none" strike="noStrike" cap="none" normalizeH="0" baseline="0" dirty="0">
                <a:ln>
                  <a:noFill/>
                </a:ln>
                <a:solidFill>
                  <a:srgbClr val="808080"/>
                </a:solidFill>
                <a:effectLst/>
                <a:latin typeface="Consolas" panose="020B0609020204030204" pitchFamily="49" charset="0"/>
              </a:rPr>
              <a:t>--drink</a:t>
            </a:r>
            <a:br>
              <a:rPr kumimoji="0" lang="zh-CN" altLang="zh-CN" sz="900" b="0" i="0" u="none" strike="noStrike" cap="none" normalizeH="0" baseline="0" dirty="0">
                <a:ln>
                  <a:noFill/>
                </a:ln>
                <a:solidFill>
                  <a:srgbClr val="808080"/>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public class </a:t>
            </a:r>
            <a:r>
              <a:rPr kumimoji="0" lang="zh-CN" altLang="zh-CN" sz="900" b="0" i="0" u="none" strike="noStrike" cap="none" normalizeH="0" baseline="0" dirty="0">
                <a:ln>
                  <a:noFill/>
                </a:ln>
                <a:solidFill>
                  <a:srgbClr val="A9B7C6"/>
                </a:solidFill>
                <a:effectLst/>
                <a:latin typeface="Consolas" panose="020B0609020204030204" pitchFamily="49" charset="0"/>
              </a:rPr>
              <a:t>drink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private </a:t>
            </a:r>
            <a:r>
              <a:rPr kumimoji="0" lang="zh-CN" altLang="zh-CN" sz="900" b="0" i="0" u="none" strike="noStrike" cap="none" normalizeH="0" baseline="0" dirty="0">
                <a:ln>
                  <a:noFill/>
                </a:ln>
                <a:solidFill>
                  <a:srgbClr val="FFC66D"/>
                </a:solidFill>
                <a:effectLst/>
                <a:latin typeface="Consolas" panose="020B0609020204030204" pitchFamily="49" charset="0"/>
              </a:rPr>
              <a:t>drink</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private static class </a:t>
            </a:r>
            <a:r>
              <a:rPr kumimoji="0" lang="zh-CN" altLang="zh-CN" sz="900" b="0" i="0" u="none" strike="noStrike" cap="none" normalizeH="0" baseline="0" dirty="0">
                <a:ln>
                  <a:noFill/>
                </a:ln>
                <a:solidFill>
                  <a:srgbClr val="A9B7C6"/>
                </a:solidFill>
                <a:effectLst/>
                <a:latin typeface="Consolas" panose="020B0609020204030204" pitchFamily="49" charset="0"/>
              </a:rPr>
              <a:t>SingletonInstance{</a:t>
            </a: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静态内部类</a:t>
            </a:r>
            <a:b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private static final </a:t>
            </a:r>
            <a:r>
              <a:rPr kumimoji="0" lang="zh-CN" altLang="zh-CN" sz="900" b="0" i="0" u="none" strike="noStrike" cap="none" normalizeH="0" baseline="0" dirty="0">
                <a:ln>
                  <a:noFill/>
                </a:ln>
                <a:solidFill>
                  <a:srgbClr val="A9B7C6"/>
                </a:solidFill>
                <a:effectLst/>
                <a:latin typeface="Consolas" panose="020B0609020204030204" pitchFamily="49" charset="0"/>
              </a:rPr>
              <a:t>drink </a:t>
            </a:r>
            <a:r>
              <a:rPr kumimoji="0" lang="zh-CN" altLang="zh-CN" sz="900" b="0" i="1" u="none" strike="noStrike" cap="none" normalizeH="0" baseline="0" dirty="0">
                <a:ln>
                  <a:noFill/>
                </a:ln>
                <a:solidFill>
                  <a:srgbClr val="9876AA"/>
                </a:solidFill>
                <a:effectLst/>
                <a:latin typeface="Consolas" panose="020B0609020204030204" pitchFamily="49" charset="0"/>
              </a:rPr>
              <a:t>INSTANCE </a:t>
            </a: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new </a:t>
            </a:r>
            <a:r>
              <a:rPr kumimoji="0" lang="zh-CN" altLang="zh-CN" sz="900" b="0" i="0" u="none" strike="noStrike" cap="none" normalizeH="0" baseline="0" dirty="0">
                <a:ln>
                  <a:noFill/>
                </a:ln>
                <a:solidFill>
                  <a:srgbClr val="A9B7C6"/>
                </a:solidFill>
                <a:effectLst/>
                <a:latin typeface="Consolas" panose="020B0609020204030204" pitchFamily="49" charset="0"/>
              </a:rPr>
              <a:t>drink()</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static </a:t>
            </a:r>
            <a:r>
              <a:rPr kumimoji="0" lang="zh-CN" altLang="zh-CN" sz="900" b="0" i="0" u="none" strike="noStrike" cap="none" normalizeH="0" baseline="0" dirty="0">
                <a:ln>
                  <a:noFill/>
                </a:ln>
                <a:solidFill>
                  <a:srgbClr val="A9B7C6"/>
                </a:solidFill>
                <a:effectLst/>
                <a:latin typeface="Consolas" panose="020B0609020204030204" pitchFamily="49" charset="0"/>
              </a:rPr>
              <a:t>drink </a:t>
            </a:r>
            <a:r>
              <a:rPr kumimoji="0" lang="zh-CN" altLang="zh-CN" sz="900" b="0" i="0" u="none" strike="noStrike" cap="none" normalizeH="0" baseline="0" dirty="0">
                <a:ln>
                  <a:noFill/>
                </a:ln>
                <a:solidFill>
                  <a:srgbClr val="FFC66D"/>
                </a:solidFill>
                <a:effectLst/>
                <a:latin typeface="Consolas" panose="020B0609020204030204" pitchFamily="49" charset="0"/>
              </a:rPr>
              <a:t>getInstance</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a:t>
            </a:r>
            <a:r>
              <a:rPr kumimoji="0" lang="zh-CN" altLang="zh-CN" sz="900" b="0" i="0" u="none" strike="noStrike" cap="none" normalizeH="0" baseline="0" dirty="0">
                <a:ln>
                  <a:noFill/>
                </a:ln>
                <a:solidFill>
                  <a:srgbClr val="A9B7C6"/>
                </a:solidFill>
                <a:effectLst/>
                <a:latin typeface="Consolas" panose="020B0609020204030204" pitchFamily="49" charset="0"/>
              </a:rPr>
              <a:t>SingletonInstance.</a:t>
            </a:r>
            <a:r>
              <a:rPr kumimoji="0" lang="zh-CN" altLang="zh-CN" sz="900" b="0" i="1" u="none" strike="noStrike" cap="none" normalizeH="0" baseline="0" dirty="0">
                <a:ln>
                  <a:noFill/>
                </a:ln>
                <a:solidFill>
                  <a:srgbClr val="9876AA"/>
                </a:solidFill>
                <a:effectLst/>
                <a:latin typeface="Consolas" panose="020B0609020204030204" pitchFamily="49" charset="0"/>
              </a:rPr>
              <a:t>INSTANCE</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String </a:t>
            </a:r>
            <a:r>
              <a:rPr kumimoji="0" lang="zh-CN" altLang="zh-CN" sz="900" b="0" i="0" u="none" strike="noStrike" cap="none" normalizeH="0" baseline="0" dirty="0">
                <a:ln>
                  <a:noFill/>
                </a:ln>
                <a:solidFill>
                  <a:srgbClr val="FFC66D"/>
                </a:solidFill>
                <a:effectLst/>
                <a:latin typeface="Consolas" panose="020B0609020204030204" pitchFamily="49" charset="0"/>
              </a:rPr>
              <a:t>call</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a:t>
            </a:r>
            <a:r>
              <a:rPr kumimoji="0" lang="zh-CN" altLang="zh-CN" sz="900" b="0" i="0" u="none" strike="noStrike" cap="none" normalizeH="0" baseline="0" dirty="0">
                <a:ln>
                  <a:noFill/>
                </a:ln>
                <a:solidFill>
                  <a:srgbClr val="6A8759"/>
                </a:solidFill>
                <a:effectLst/>
                <a:latin typeface="Consolas" panose="020B0609020204030204" pitchFamily="49" charset="0"/>
              </a:rPr>
              <a:t>"drink"</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文本框 8"/>
          <p:cNvSpPr txBox="1"/>
          <p:nvPr/>
        </p:nvSpPr>
        <p:spPr>
          <a:xfrm>
            <a:off x="5487251" y="2566594"/>
            <a:ext cx="4950311" cy="2308324"/>
          </a:xfrm>
          <a:prstGeom prst="rect">
            <a:avLst/>
          </a:prstGeom>
          <a:noFill/>
        </p:spPr>
        <p:txBody>
          <a:bodyPr wrap="square" rtlCol="0">
            <a:spAutoFit/>
          </a:bodyPr>
          <a:lstStyle/>
          <a:p>
            <a:r>
              <a:rPr lang="zh-CN" altLang="en-US" sz="2400" dirty="0"/>
              <a:t>单例模式的主要作用也就是创建一个初始化类</a:t>
            </a:r>
            <a:r>
              <a:rPr lang="en-US" altLang="zh-CN" sz="2400" dirty="0"/>
              <a:t>desert</a:t>
            </a:r>
            <a:r>
              <a:rPr lang="zh-CN" altLang="en-US" sz="2400" dirty="0"/>
              <a:t>和</a:t>
            </a:r>
            <a:r>
              <a:rPr lang="en-US" altLang="zh-CN" sz="2400" dirty="0"/>
              <a:t>drink</a:t>
            </a:r>
            <a:r>
              <a:rPr lang="zh-CN" altLang="en-US" sz="2400" dirty="0"/>
              <a:t>，因为是使用静态内部类实现，创建一个对象私有化这样就不会实例化，在通过</a:t>
            </a:r>
            <a:r>
              <a:rPr lang="en-US" altLang="zh-CN" sz="2400" dirty="0" err="1"/>
              <a:t>getInstance</a:t>
            </a:r>
            <a:r>
              <a:rPr lang="zh-CN" altLang="en-US" sz="2400" dirty="0"/>
              <a:t>之后才会将这个对象实例化。</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建造者模式</a:t>
            </a:r>
            <a:endParaRPr lang="zh-CN" altLang="en-US" dirty="0"/>
          </a:p>
        </p:txBody>
      </p:sp>
      <p:pic>
        <p:nvPicPr>
          <p:cNvPr id="6" name="图片 5" descr="手机屏幕截图&#10;&#10;描述已自动生成"/>
          <p:cNvPicPr>
            <a:picLocks noChangeAspect="1"/>
          </p:cNvPicPr>
          <p:nvPr/>
        </p:nvPicPr>
        <p:blipFill>
          <a:blip r:embed="rId1"/>
          <a:stretch>
            <a:fillRect/>
          </a:stretch>
        </p:blipFill>
        <p:spPr>
          <a:xfrm>
            <a:off x="432670" y="2828834"/>
            <a:ext cx="5539505" cy="2549989"/>
          </a:xfrm>
          <a:prstGeom prst="rect">
            <a:avLst/>
          </a:prstGeom>
        </p:spPr>
      </p:pic>
      <p:sp>
        <p:nvSpPr>
          <p:cNvPr id="7" name="文本框 6"/>
          <p:cNvSpPr txBox="1"/>
          <p:nvPr/>
        </p:nvSpPr>
        <p:spPr>
          <a:xfrm>
            <a:off x="680321" y="2169917"/>
            <a:ext cx="2339102" cy="461665"/>
          </a:xfrm>
          <a:prstGeom prst="rect">
            <a:avLst/>
          </a:prstGeom>
          <a:noFill/>
        </p:spPr>
        <p:txBody>
          <a:bodyPr wrap="none" rtlCol="0">
            <a:spAutoFit/>
          </a:bodyPr>
          <a:lstStyle/>
          <a:p>
            <a:r>
              <a:rPr lang="zh-CN" altLang="en-US" sz="2400" dirty="0">
                <a:solidFill>
                  <a:schemeClr val="accent1">
                    <a:lumMod val="50000"/>
                  </a:schemeClr>
                </a:solidFill>
              </a:rPr>
              <a:t>建造者模式类图</a:t>
            </a:r>
            <a:endParaRPr lang="zh-CN" altLang="en-US" sz="2400" dirty="0">
              <a:solidFill>
                <a:schemeClr val="accent1">
                  <a:lumMod val="50000"/>
                </a:schemeClr>
              </a:solidFill>
            </a:endParaRPr>
          </a:p>
        </p:txBody>
      </p:sp>
      <p:sp>
        <p:nvSpPr>
          <p:cNvPr id="3" name="文本框 2"/>
          <p:cNvSpPr txBox="1"/>
          <p:nvPr/>
        </p:nvSpPr>
        <p:spPr>
          <a:xfrm>
            <a:off x="6606988" y="2631582"/>
            <a:ext cx="4681256" cy="3785652"/>
          </a:xfrm>
          <a:prstGeom prst="rect">
            <a:avLst/>
          </a:prstGeom>
          <a:noFill/>
        </p:spPr>
        <p:txBody>
          <a:bodyPr wrap="square" rtlCol="0">
            <a:spAutoFit/>
          </a:bodyPr>
          <a:lstStyle/>
          <a:p>
            <a:r>
              <a:rPr lang="zh-CN" altLang="en-US" sz="2000" dirty="0"/>
              <a:t>建造者模式（</a:t>
            </a:r>
            <a:r>
              <a:rPr lang="en-US" altLang="zh-CN" sz="2000" dirty="0"/>
              <a:t>Builder Pattern</a:t>
            </a:r>
            <a:r>
              <a:rPr lang="zh-CN" altLang="en-US" sz="2000" dirty="0"/>
              <a:t>）使用多个简单的对象一步一步构建成一个复杂的对象。这种类型的设计模式属于创建型模式，它提供了一种创建对象的最佳方式。</a:t>
            </a:r>
            <a:endParaRPr lang="en-US" altLang="zh-CN" sz="2000" dirty="0"/>
          </a:p>
          <a:p>
            <a:r>
              <a:rPr lang="zh-CN" altLang="en-US" sz="2000" dirty="0"/>
              <a:t>在本程序中主要的创建工作是在需求在于产品的选择和单号属性，例如</a:t>
            </a:r>
            <a:r>
              <a:rPr lang="en-US" altLang="zh-CN" sz="2000" dirty="0"/>
              <a:t>cake</a:t>
            </a:r>
            <a:r>
              <a:rPr lang="zh-CN" altLang="en-US" sz="2000" dirty="0"/>
              <a:t>和</a:t>
            </a:r>
            <a:r>
              <a:rPr lang="en-US" altLang="zh-CN" sz="2000" dirty="0"/>
              <a:t>juice</a:t>
            </a:r>
            <a:r>
              <a:rPr lang="zh-CN" altLang="en-US" sz="2000" dirty="0"/>
              <a:t>的组合</a:t>
            </a:r>
            <a:r>
              <a:rPr lang="en-US" altLang="zh-CN" sz="2000" dirty="0"/>
              <a:t>cake</a:t>
            </a:r>
            <a:r>
              <a:rPr lang="zh-CN" altLang="en-US" sz="2000" dirty="0"/>
              <a:t>和</a:t>
            </a:r>
            <a:r>
              <a:rPr lang="en-US" altLang="zh-CN" sz="2000" dirty="0"/>
              <a:t>cookie</a:t>
            </a:r>
            <a:r>
              <a:rPr lang="zh-CN" altLang="en-US" sz="2000" dirty="0"/>
              <a:t>的组合等多种“套餐”的组合模式，这些需求是随时在变化的，所以采用建造者模式将这些组合之间。建造者也独立，易扩展，便于控制细节风险。</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建造者模式</a:t>
            </a:r>
            <a:endParaRPr lang="zh-CN" altLang="en-US" dirty="0"/>
          </a:p>
        </p:txBody>
      </p:sp>
      <p:sp>
        <p:nvSpPr>
          <p:cNvPr id="4" name="Rectangle 1"/>
          <p:cNvSpPr>
            <a:spLocks noGrp="1" noChangeArrowheads="1"/>
          </p:cNvSpPr>
          <p:nvPr>
            <p:ph idx="1"/>
          </p:nvPr>
        </p:nvSpPr>
        <p:spPr bwMode="auto">
          <a:xfrm>
            <a:off x="680322" y="2032752"/>
            <a:ext cx="4338918" cy="161582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lvl="0" indent="0" eaLnBrk="0" fontAlgn="base" hangingPunct="0">
              <a:lnSpc>
                <a:spcPct val="100000"/>
              </a:lnSpc>
              <a:spcBef>
                <a:spcPct val="0"/>
              </a:spcBef>
              <a:spcAft>
                <a:spcPct val="0"/>
              </a:spcAft>
              <a:buNone/>
            </a:pPr>
            <a:r>
              <a:rPr lang="zh-CN" altLang="zh-CN" sz="900" dirty="0">
                <a:solidFill>
                  <a:srgbClr val="808080"/>
                </a:solidFill>
                <a:latin typeface="Consolas" panose="020B0609020204030204" pitchFamily="49" charset="0"/>
              </a:rPr>
              <a:t>//</a:t>
            </a:r>
            <a:r>
              <a:rPr lang="zh-CN" altLang="zh-CN" sz="900" dirty="0">
                <a:solidFill>
                  <a:srgbClr val="808080"/>
                </a:solidFill>
                <a:latin typeface="Arial" panose="020B0604020202020204" pitchFamily="34" charset="0"/>
                <a:cs typeface="Arial" panose="020B0604020202020204" pitchFamily="34" charset="0"/>
              </a:rPr>
              <a:t>订单</a:t>
            </a:r>
            <a:r>
              <a:rPr lang="zh-CN" altLang="en-US" sz="900" dirty="0">
                <a:solidFill>
                  <a:srgbClr val="808080"/>
                </a:solidFill>
                <a:latin typeface="Arial" panose="020B0604020202020204" pitchFamily="34" charset="0"/>
                <a:cs typeface="Arial" panose="020B0604020202020204" pitchFamily="34" charset="0"/>
              </a:rPr>
              <a:t>类</a:t>
            </a:r>
            <a:endParaRPr kumimoji="0" lang="en-US" altLang="zh-CN" sz="9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dirty="0">
                <a:ln>
                  <a:noFill/>
                </a:ln>
                <a:solidFill>
                  <a:srgbClr val="CC7832"/>
                </a:solidFill>
                <a:effectLst/>
                <a:latin typeface="Consolas" panose="020B0609020204030204" pitchFamily="49" charset="0"/>
              </a:rPr>
              <a:t>public class </a:t>
            </a:r>
            <a:r>
              <a:rPr kumimoji="0" lang="zh-CN" altLang="zh-CN" sz="900" b="0" i="0" u="none" strike="noStrike" cap="none" normalizeH="0" baseline="0" dirty="0">
                <a:ln>
                  <a:noFill/>
                </a:ln>
                <a:solidFill>
                  <a:srgbClr val="A9B7C6"/>
                </a:solidFill>
                <a:effectLst/>
                <a:latin typeface="Consolas" panose="020B0609020204030204" pitchFamily="49" charset="0"/>
              </a:rPr>
              <a:t>Order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private </a:t>
            </a:r>
            <a:r>
              <a:rPr kumimoji="0" lang="zh-CN" altLang="zh-CN" sz="900" b="0" i="0" u="none" strike="noStrike" cap="none" normalizeH="0" baseline="0" dirty="0">
                <a:ln>
                  <a:noFill/>
                </a:ln>
                <a:solidFill>
                  <a:srgbClr val="A9B7C6"/>
                </a:solidFill>
                <a:effectLst/>
                <a:latin typeface="Consolas" panose="020B0609020204030204" pitchFamily="49" charset="0"/>
              </a:rPr>
              <a:t>String </a:t>
            </a:r>
            <a:r>
              <a:rPr kumimoji="0" lang="zh-CN" altLang="zh-CN" sz="900" b="0" i="0" u="none" strike="noStrike" cap="none" normalizeH="0" baseline="0" dirty="0">
                <a:ln>
                  <a:noFill/>
                </a:ln>
                <a:solidFill>
                  <a:srgbClr val="9876AA"/>
                </a:solidFill>
                <a:effectLst/>
                <a:latin typeface="Consolas" panose="020B0609020204030204" pitchFamily="49" charset="0"/>
              </a:rPr>
              <a:t>num</a:t>
            </a:r>
            <a:r>
              <a:rPr kumimoji="0" lang="zh-CN" altLang="zh-CN" sz="900" b="0" i="0" u="none" strike="noStrike" cap="none" normalizeH="0" baseline="0" dirty="0">
                <a:ln>
                  <a:noFill/>
                </a:ln>
                <a:solidFill>
                  <a:srgbClr val="CC7832"/>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订单号</a:t>
            </a:r>
            <a:endParaRPr kumimoji="0" lang="en-US"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FFC66D"/>
                </a:solidFill>
                <a:effectLst/>
                <a:latin typeface="Consolas" panose="020B0609020204030204" pitchFamily="49" charset="0"/>
              </a:rPr>
              <a:t>Order</a:t>
            </a:r>
            <a:r>
              <a:rPr kumimoji="0" lang="zh-CN" altLang="zh-CN" sz="900" b="0" i="0" u="none" strike="noStrike" cap="none" normalizeH="0" baseline="0" dirty="0">
                <a:ln>
                  <a:noFill/>
                </a:ln>
                <a:solidFill>
                  <a:srgbClr val="A9B7C6"/>
                </a:solidFill>
                <a:effectLst/>
                <a:latin typeface="Consolas" panose="020B0609020204030204" pitchFamily="49" charset="0"/>
              </a:rPr>
              <a:t>(OrderBuidler builder){</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this</a:t>
            </a:r>
            <a:r>
              <a:rPr kumimoji="0" lang="zh-CN" altLang="zh-CN" sz="900" b="0" i="0" u="none" strike="noStrike" cap="none" normalizeH="0" baseline="0" dirty="0">
                <a:ln>
                  <a:noFill/>
                </a:ln>
                <a:solidFill>
                  <a:srgbClr val="A9B7C6"/>
                </a:solidFill>
                <a:effectLst/>
                <a:latin typeface="Consolas" panose="020B0609020204030204" pitchFamily="49" charset="0"/>
              </a:rPr>
              <a:t>.</a:t>
            </a:r>
            <a:r>
              <a:rPr kumimoji="0" lang="zh-CN" altLang="zh-CN" sz="900" b="0" i="0" u="none" strike="noStrike" cap="none" normalizeH="0" baseline="0" dirty="0">
                <a:ln>
                  <a:noFill/>
                </a:ln>
                <a:solidFill>
                  <a:srgbClr val="9876AA"/>
                </a:solidFill>
                <a:effectLst/>
                <a:latin typeface="Consolas" panose="020B0609020204030204" pitchFamily="49" charset="0"/>
              </a:rPr>
              <a:t>num </a:t>
            </a:r>
            <a:r>
              <a:rPr kumimoji="0" lang="zh-CN" altLang="zh-CN" sz="900" b="0" i="0" u="none" strike="noStrike" cap="none" normalizeH="0" baseline="0" dirty="0">
                <a:ln>
                  <a:noFill/>
                </a:ln>
                <a:solidFill>
                  <a:srgbClr val="A9B7C6"/>
                </a:solidFill>
                <a:effectLst/>
                <a:latin typeface="Consolas" panose="020B0609020204030204" pitchFamily="49" charset="0"/>
              </a:rPr>
              <a:t>= builder.getNum()</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String </a:t>
            </a:r>
            <a:r>
              <a:rPr kumimoji="0" lang="zh-CN" altLang="zh-CN" sz="900" b="0" i="0" u="none" strike="noStrike" cap="none" normalizeH="0" baseline="0" dirty="0">
                <a:ln>
                  <a:noFill/>
                </a:ln>
                <a:solidFill>
                  <a:srgbClr val="FFC66D"/>
                </a:solidFill>
                <a:effectLst/>
                <a:latin typeface="Consolas" panose="020B0609020204030204" pitchFamily="49" charset="0"/>
              </a:rPr>
              <a:t>getNum</a:t>
            </a:r>
            <a:r>
              <a:rPr kumimoji="0" lang="zh-CN" altLang="zh-CN" sz="900" b="0" i="0" u="none" strike="noStrike" cap="none" normalizeH="0" baseline="0" dirty="0">
                <a:ln>
                  <a:noFill/>
                </a:ln>
                <a:solidFill>
                  <a:srgbClr val="A9B7C6"/>
                </a:solidFill>
                <a:effectLst/>
                <a:latin typeface="Consolas" panose="020B0609020204030204" pitchFamily="49" charset="0"/>
              </a:rPr>
              <a: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a:t>
            </a:r>
            <a:r>
              <a:rPr kumimoji="0" lang="zh-CN" altLang="zh-CN" sz="900" b="0" i="0" u="none" strike="noStrike" cap="none" normalizeH="0" baseline="0" dirty="0">
                <a:ln>
                  <a:noFill/>
                </a:ln>
                <a:solidFill>
                  <a:srgbClr val="9876AA"/>
                </a:solidFill>
                <a:effectLst/>
                <a:latin typeface="Consolas" panose="020B0609020204030204" pitchFamily="49" charset="0"/>
              </a:rPr>
              <a:t>num</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680321" y="3800422"/>
            <a:ext cx="4338918" cy="24468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defTabSz="914400" eaLnBrk="0" fontAlgn="base" hangingPunct="0">
              <a:spcBef>
                <a:spcPct val="0"/>
              </a:spcBef>
              <a:spcAft>
                <a:spcPct val="0"/>
              </a:spcAft>
            </a:pPr>
            <a:r>
              <a:rPr lang="zh-CN" altLang="zh-CN" sz="900" dirty="0">
                <a:solidFill>
                  <a:srgbClr val="808080"/>
                </a:solidFill>
                <a:latin typeface="Consolas" panose="020B0609020204030204" pitchFamily="49" charset="0"/>
              </a:rPr>
              <a:t>//</a:t>
            </a:r>
            <a:r>
              <a:rPr lang="zh-CN" altLang="zh-CN" sz="900" dirty="0">
                <a:solidFill>
                  <a:srgbClr val="808080"/>
                </a:solidFill>
                <a:latin typeface="Arial" panose="020B0604020202020204" pitchFamily="34" charset="0"/>
                <a:cs typeface="Arial" panose="020B0604020202020204" pitchFamily="34" charset="0"/>
              </a:rPr>
              <a:t>订单具体建造者</a:t>
            </a:r>
            <a:r>
              <a:rPr lang="zh-CN" altLang="zh-CN" sz="900" dirty="0">
                <a:solidFill>
                  <a:srgbClr val="808080"/>
                </a:solidFill>
                <a:latin typeface="Consolas" panose="020B0609020204030204" pitchFamily="49" charset="0"/>
              </a:rPr>
              <a:t>---</a:t>
            </a:r>
            <a:r>
              <a:rPr lang="zh-CN" altLang="zh-CN" sz="900" dirty="0">
                <a:solidFill>
                  <a:srgbClr val="808080"/>
                </a:solidFill>
                <a:latin typeface="Arial" panose="020B0604020202020204" pitchFamily="34" charset="0"/>
                <a:cs typeface="Arial" panose="020B0604020202020204" pitchFamily="34" charset="0"/>
              </a:rPr>
              <a:t>建造者模式</a:t>
            </a:r>
            <a:endParaRPr kumimoji="0" lang="en-US" altLang="zh-CN" sz="90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dirty="0">
                <a:ln>
                  <a:noFill/>
                </a:ln>
                <a:solidFill>
                  <a:srgbClr val="CC7832"/>
                </a:solidFill>
                <a:effectLst/>
                <a:latin typeface="Consolas" panose="020B0609020204030204" pitchFamily="49" charset="0"/>
              </a:rPr>
              <a:t>public class </a:t>
            </a:r>
            <a:r>
              <a:rPr kumimoji="0" lang="zh-CN" altLang="zh-CN" sz="900" b="0" i="0" u="none" strike="noStrike" cap="none" normalizeH="0" baseline="0" dirty="0">
                <a:ln>
                  <a:noFill/>
                </a:ln>
                <a:solidFill>
                  <a:srgbClr val="A9B7C6"/>
                </a:solidFill>
                <a:effectLst/>
                <a:latin typeface="Consolas" panose="020B0609020204030204" pitchFamily="49" charset="0"/>
              </a:rPr>
              <a:t>OrderBuidler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private </a:t>
            </a:r>
            <a:r>
              <a:rPr kumimoji="0" lang="zh-CN" altLang="zh-CN" sz="900" b="0" i="0" u="none" strike="noStrike" cap="none" normalizeH="0" baseline="0" dirty="0">
                <a:ln>
                  <a:noFill/>
                </a:ln>
                <a:solidFill>
                  <a:srgbClr val="A9B7C6"/>
                </a:solidFill>
                <a:effectLst/>
                <a:latin typeface="Consolas" panose="020B0609020204030204" pitchFamily="49" charset="0"/>
              </a:rPr>
              <a:t>String </a:t>
            </a:r>
            <a:r>
              <a:rPr kumimoji="0" lang="zh-CN" altLang="zh-CN" sz="900" b="0" i="0" u="none" strike="noStrike" cap="none" normalizeH="0" baseline="0" dirty="0">
                <a:ln>
                  <a:noFill/>
                </a:ln>
                <a:solidFill>
                  <a:srgbClr val="9876AA"/>
                </a:solidFill>
                <a:effectLst/>
                <a:latin typeface="Consolas" panose="020B0609020204030204" pitchFamily="49" charset="0"/>
              </a:rPr>
              <a:t>num</a:t>
            </a:r>
            <a:r>
              <a:rPr kumimoji="0" lang="zh-CN" altLang="zh-CN" sz="900" b="0" i="0" u="none" strike="noStrike" cap="none" normalizeH="0" baseline="0" dirty="0">
                <a:ln>
                  <a:noFill/>
                </a:ln>
                <a:solidFill>
                  <a:srgbClr val="CC7832"/>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单号</a:t>
            </a:r>
            <a:b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b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FFC66D"/>
                </a:solidFill>
                <a:effectLst/>
                <a:latin typeface="Consolas" panose="020B0609020204030204" pitchFamily="49" charset="0"/>
              </a:rPr>
              <a:t>OrderBuidler</a:t>
            </a:r>
            <a:r>
              <a:rPr kumimoji="0" lang="zh-CN" altLang="zh-CN" sz="900" b="0" i="0" u="none" strike="noStrike" cap="none" normalizeH="0" baseline="0" dirty="0">
                <a:ln>
                  <a:noFill/>
                </a:ln>
                <a:solidFill>
                  <a:srgbClr val="A9B7C6"/>
                </a:solidFill>
                <a:effectLst/>
                <a:latin typeface="Consolas" panose="020B0609020204030204" pitchFamily="49" charset="0"/>
              </a:rPr>
              <a:t>(String num){</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this</a:t>
            </a:r>
            <a:r>
              <a:rPr kumimoji="0" lang="zh-CN" altLang="zh-CN" sz="900" b="0" i="0" u="none" strike="noStrike" cap="none" normalizeH="0" baseline="0" dirty="0">
                <a:ln>
                  <a:noFill/>
                </a:ln>
                <a:solidFill>
                  <a:srgbClr val="A9B7C6"/>
                </a:solidFill>
                <a:effectLst/>
                <a:latin typeface="Consolas" panose="020B0609020204030204" pitchFamily="49" charset="0"/>
              </a:rPr>
              <a:t>.</a:t>
            </a:r>
            <a:r>
              <a:rPr kumimoji="0" lang="zh-CN" altLang="zh-CN" sz="900" b="0" i="0" u="none" strike="noStrike" cap="none" normalizeH="0" baseline="0" dirty="0">
                <a:ln>
                  <a:noFill/>
                </a:ln>
                <a:solidFill>
                  <a:srgbClr val="9876AA"/>
                </a:solidFill>
                <a:effectLst/>
                <a:latin typeface="Consolas" panose="020B0609020204030204" pitchFamily="49" charset="0"/>
              </a:rPr>
              <a:t>num </a:t>
            </a:r>
            <a:r>
              <a:rPr kumimoji="0" lang="zh-CN" altLang="zh-CN" sz="900" b="0" i="0" u="none" strike="noStrike" cap="none" normalizeH="0" baseline="0" dirty="0">
                <a:ln>
                  <a:noFill/>
                </a:ln>
                <a:solidFill>
                  <a:srgbClr val="A9B7C6"/>
                </a:solidFill>
                <a:effectLst/>
                <a:latin typeface="Consolas" panose="020B0609020204030204" pitchFamily="49" charset="0"/>
              </a:rPr>
              <a:t>= num</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生成订单方法</a:t>
            </a:r>
            <a:b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Order </a:t>
            </a:r>
            <a:r>
              <a:rPr kumimoji="0" lang="zh-CN" altLang="zh-CN" sz="900" b="0" i="0" u="none" strike="noStrike" cap="none" normalizeH="0" baseline="0" dirty="0">
                <a:ln>
                  <a:noFill/>
                </a:ln>
                <a:solidFill>
                  <a:srgbClr val="FFC66D"/>
                </a:solidFill>
                <a:effectLst/>
                <a:latin typeface="Consolas" panose="020B0609020204030204" pitchFamily="49" charset="0"/>
              </a:rPr>
              <a:t>create</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new </a:t>
            </a:r>
            <a:r>
              <a:rPr kumimoji="0" lang="zh-CN" altLang="zh-CN" sz="900" b="0" i="0" u="none" strike="noStrike" cap="none" normalizeH="0" baseline="0" dirty="0">
                <a:ln>
                  <a:noFill/>
                </a:ln>
                <a:solidFill>
                  <a:srgbClr val="A9B7C6"/>
                </a:solidFill>
                <a:effectLst/>
                <a:latin typeface="Consolas" panose="020B0609020204030204" pitchFamily="49" charset="0"/>
              </a:rPr>
              <a:t>Order(</a:t>
            </a:r>
            <a:r>
              <a:rPr kumimoji="0" lang="zh-CN" altLang="zh-CN" sz="900" b="0" i="0" u="none" strike="noStrike" cap="none" normalizeH="0" baseline="0" dirty="0">
                <a:ln>
                  <a:noFill/>
                </a:ln>
                <a:solidFill>
                  <a:srgbClr val="CC7832"/>
                </a:solidFill>
                <a:effectLst/>
                <a:latin typeface="Consolas" panose="020B0609020204030204" pitchFamily="49" charset="0"/>
              </a:rPr>
              <a:t>this</a:t>
            </a:r>
            <a:r>
              <a:rPr kumimoji="0" lang="zh-CN" altLang="zh-CN" sz="900" b="0" i="0" u="none" strike="noStrike" cap="none" normalizeH="0" baseline="0" dirty="0">
                <a:ln>
                  <a:noFill/>
                </a:ln>
                <a:solidFill>
                  <a:srgbClr val="A9B7C6"/>
                </a:solidFill>
                <a:effectLst/>
                <a:latin typeface="Consolas" panose="020B0609020204030204" pitchFamily="49" charset="0"/>
              </a:rPr>
              <a:t>)</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String </a:t>
            </a:r>
            <a:r>
              <a:rPr kumimoji="0" lang="zh-CN" altLang="zh-CN" sz="900" b="0" i="0" u="none" strike="noStrike" cap="none" normalizeH="0" baseline="0" dirty="0">
                <a:ln>
                  <a:noFill/>
                </a:ln>
                <a:solidFill>
                  <a:srgbClr val="FFC66D"/>
                </a:solidFill>
                <a:effectLst/>
                <a:latin typeface="Consolas" panose="020B0609020204030204" pitchFamily="49" charset="0"/>
              </a:rPr>
              <a:t>getNum</a:t>
            </a:r>
            <a:r>
              <a:rPr kumimoji="0" lang="zh-CN" altLang="zh-CN" sz="900" b="0" i="0" u="none" strike="noStrike" cap="none" normalizeH="0" baseline="0" dirty="0">
                <a:ln>
                  <a:noFill/>
                </a:ln>
                <a:solidFill>
                  <a:srgbClr val="A9B7C6"/>
                </a:solidFill>
                <a:effectLst/>
                <a:latin typeface="Consolas" panose="020B0609020204030204" pitchFamily="49" charset="0"/>
              </a:rPr>
              <a: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a:t>
            </a:r>
            <a:r>
              <a:rPr kumimoji="0" lang="zh-CN" altLang="zh-CN" sz="900" b="0" i="0" u="none" strike="noStrike" cap="none" normalizeH="0" baseline="0" dirty="0">
                <a:ln>
                  <a:noFill/>
                </a:ln>
                <a:solidFill>
                  <a:srgbClr val="9876AA"/>
                </a:solidFill>
                <a:effectLst/>
                <a:latin typeface="Consolas" panose="020B0609020204030204" pitchFamily="49" charset="0"/>
              </a:rPr>
              <a:t>num</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文本框 7"/>
          <p:cNvSpPr txBox="1"/>
          <p:nvPr/>
        </p:nvSpPr>
        <p:spPr>
          <a:xfrm>
            <a:off x="5725728" y="2679083"/>
            <a:ext cx="5508043" cy="1938992"/>
          </a:xfrm>
          <a:prstGeom prst="rect">
            <a:avLst/>
          </a:prstGeom>
          <a:noFill/>
        </p:spPr>
        <p:txBody>
          <a:bodyPr wrap="square" rtlCol="0">
            <a:spAutoFit/>
          </a:bodyPr>
          <a:lstStyle/>
          <a:p>
            <a:r>
              <a:rPr lang="zh-CN" altLang="en-US" sz="2400" dirty="0"/>
              <a:t>在本个代码的具体实现上，创建了一个 </a:t>
            </a:r>
            <a:r>
              <a:rPr lang="en-US" altLang="zh-CN" sz="2400" dirty="0" err="1"/>
              <a:t>OrderBuilder</a:t>
            </a:r>
            <a:r>
              <a:rPr lang="en-US" altLang="zh-CN" sz="2400" dirty="0"/>
              <a:t> </a:t>
            </a:r>
            <a:r>
              <a:rPr lang="zh-CN" altLang="en-US" sz="2400" dirty="0"/>
              <a:t>类，实际的 </a:t>
            </a:r>
            <a:r>
              <a:rPr lang="en-US" altLang="zh-CN" sz="2400" dirty="0"/>
              <a:t>Builder </a:t>
            </a:r>
            <a:r>
              <a:rPr lang="zh-CN" altLang="en-US" sz="2400" dirty="0"/>
              <a:t>类负责创建 </a:t>
            </a:r>
            <a:r>
              <a:rPr lang="en-US" altLang="zh-CN" sz="2400" dirty="0"/>
              <a:t>Order </a:t>
            </a:r>
            <a:r>
              <a:rPr lang="zh-CN" altLang="en-US" sz="2400" dirty="0"/>
              <a:t>对象。在每一个订单对象生成时，伴随着一个</a:t>
            </a:r>
            <a:r>
              <a:rPr lang="en-US" altLang="zh-CN" sz="2400" dirty="0"/>
              <a:t>String</a:t>
            </a:r>
            <a:r>
              <a:rPr lang="zh-CN" altLang="en-US" sz="2400" dirty="0"/>
              <a:t>类型的订单号生成，并且将</a:t>
            </a:r>
            <a:r>
              <a:rPr lang="en-US" altLang="zh-CN" sz="2400" dirty="0"/>
              <a:t>Builder</a:t>
            </a:r>
            <a:r>
              <a:rPr lang="zh-CN" altLang="en-US" sz="2400" dirty="0"/>
              <a:t>传入</a:t>
            </a:r>
            <a:r>
              <a:rPr lang="en-US" altLang="zh-CN" sz="2400" dirty="0"/>
              <a:t>Order</a:t>
            </a:r>
            <a:r>
              <a:rPr lang="zh-CN" altLang="en-US" sz="2400" dirty="0"/>
              <a:t>类。</a:t>
            </a:r>
            <a:endParaRPr lang="en-US" altLang="zh-C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工厂模式</a:t>
            </a:r>
            <a:endParaRPr lang="zh-CN" altLang="en-US" dirty="0"/>
          </a:p>
        </p:txBody>
      </p:sp>
      <p:sp>
        <p:nvSpPr>
          <p:cNvPr id="4" name="文本框 3"/>
          <p:cNvSpPr txBox="1"/>
          <p:nvPr/>
        </p:nvSpPr>
        <p:spPr>
          <a:xfrm>
            <a:off x="680321" y="2000821"/>
            <a:ext cx="2031325" cy="461665"/>
          </a:xfrm>
          <a:prstGeom prst="rect">
            <a:avLst/>
          </a:prstGeom>
          <a:noFill/>
        </p:spPr>
        <p:txBody>
          <a:bodyPr wrap="none" rtlCol="0">
            <a:spAutoFit/>
          </a:bodyPr>
          <a:lstStyle/>
          <a:p>
            <a:r>
              <a:rPr lang="zh-CN" altLang="en-US" sz="2400" dirty="0">
                <a:solidFill>
                  <a:schemeClr val="accent1">
                    <a:lumMod val="50000"/>
                  </a:schemeClr>
                </a:solidFill>
              </a:rPr>
              <a:t>工厂模式类图</a:t>
            </a:r>
            <a:endParaRPr lang="zh-CN" altLang="en-US" sz="2400" dirty="0">
              <a:solidFill>
                <a:schemeClr val="accent1">
                  <a:lumMod val="50000"/>
                </a:schemeClr>
              </a:solidFill>
            </a:endParaRPr>
          </a:p>
        </p:txBody>
      </p:sp>
      <p:pic>
        <p:nvPicPr>
          <p:cNvPr id="7" name="图片 6" descr="图片包含 游戏机, 截图&#10;&#10;描述已自动生成"/>
          <p:cNvPicPr>
            <a:picLocks noChangeAspect="1"/>
          </p:cNvPicPr>
          <p:nvPr/>
        </p:nvPicPr>
        <p:blipFill rotWithShape="1">
          <a:blip r:embed="rId1"/>
          <a:srcRect l="49944"/>
          <a:stretch>
            <a:fillRect/>
          </a:stretch>
        </p:blipFill>
        <p:spPr>
          <a:xfrm>
            <a:off x="680321" y="2462486"/>
            <a:ext cx="3193930" cy="4228859"/>
          </a:xfrm>
          <a:prstGeom prst="rect">
            <a:avLst/>
          </a:prstGeom>
        </p:spPr>
      </p:pic>
      <p:sp>
        <p:nvSpPr>
          <p:cNvPr id="9" name="文本框 8"/>
          <p:cNvSpPr txBox="1"/>
          <p:nvPr/>
        </p:nvSpPr>
        <p:spPr>
          <a:xfrm>
            <a:off x="7467601" y="2997743"/>
            <a:ext cx="3882568" cy="2862322"/>
          </a:xfrm>
          <a:prstGeom prst="rect">
            <a:avLst/>
          </a:prstGeom>
          <a:noFill/>
        </p:spPr>
        <p:txBody>
          <a:bodyPr wrap="square" rtlCol="0">
            <a:spAutoFit/>
          </a:bodyPr>
          <a:lstStyle/>
          <a:p>
            <a:r>
              <a:rPr lang="zh-CN" altLang="en-US" dirty="0"/>
              <a:t>抽象工厂的主要角色是抽象工厂，具体工厂，抽象产品，具体产品。</a:t>
            </a:r>
            <a:endParaRPr lang="en-US" altLang="zh-CN" dirty="0"/>
          </a:p>
          <a:p>
            <a:r>
              <a:rPr lang="zh-CN" altLang="en-US" dirty="0"/>
              <a:t>从类图中可知由抽象</a:t>
            </a:r>
            <a:r>
              <a:rPr lang="en-US" altLang="zh-CN" dirty="0" err="1"/>
              <a:t>desertFactory</a:t>
            </a:r>
            <a:r>
              <a:rPr lang="zh-CN" altLang="en-US" dirty="0"/>
              <a:t>工厂类产生具体的具体产品工厂类</a:t>
            </a:r>
            <a:r>
              <a:rPr lang="en-US" altLang="zh-CN" dirty="0" err="1"/>
              <a:t>cake_Factory</a:t>
            </a:r>
            <a:r>
              <a:rPr lang="zh-CN" altLang="en-US" dirty="0"/>
              <a:t>类和</a:t>
            </a:r>
            <a:r>
              <a:rPr lang="en-US" altLang="zh-CN" dirty="0" err="1"/>
              <a:t>cookie_Factory</a:t>
            </a:r>
            <a:r>
              <a:rPr lang="zh-CN" altLang="en-US" dirty="0"/>
              <a:t>类。</a:t>
            </a:r>
            <a:endParaRPr lang="en-US" altLang="zh-CN" dirty="0"/>
          </a:p>
          <a:p>
            <a:r>
              <a:rPr lang="zh-CN" altLang="en-US" dirty="0"/>
              <a:t>从抽象</a:t>
            </a:r>
            <a:r>
              <a:rPr lang="en-US" altLang="zh-CN" dirty="0"/>
              <a:t>desert</a:t>
            </a:r>
            <a:r>
              <a:rPr lang="zh-CN" altLang="en-US" dirty="0"/>
              <a:t>类产生具体产品类</a:t>
            </a:r>
            <a:r>
              <a:rPr lang="en-US" altLang="zh-CN" dirty="0"/>
              <a:t>cake</a:t>
            </a:r>
            <a:r>
              <a:rPr lang="zh-CN" altLang="en-US" dirty="0"/>
              <a:t>类和</a:t>
            </a:r>
            <a:r>
              <a:rPr lang="en-US" altLang="zh-CN" dirty="0"/>
              <a:t>cookie</a:t>
            </a:r>
            <a:r>
              <a:rPr lang="zh-CN" altLang="en-US" dirty="0"/>
              <a:t>类。</a:t>
            </a:r>
            <a:endParaRPr lang="en-US" altLang="zh-CN" dirty="0"/>
          </a:p>
          <a:p>
            <a:r>
              <a:rPr lang="zh-CN" altLang="en-US" dirty="0"/>
              <a:t>同样</a:t>
            </a:r>
            <a:r>
              <a:rPr lang="en-US" altLang="zh-CN" dirty="0"/>
              <a:t>drink</a:t>
            </a:r>
            <a:r>
              <a:rPr lang="zh-CN" altLang="en-US" dirty="0"/>
              <a:t>类也和</a:t>
            </a:r>
            <a:r>
              <a:rPr lang="en-US" altLang="zh-CN" dirty="0"/>
              <a:t>desert</a:t>
            </a:r>
            <a:r>
              <a:rPr lang="zh-CN" altLang="en-US" dirty="0"/>
              <a:t>抽象类工厂类一样衍生出它的具体产品类</a:t>
            </a:r>
            <a:r>
              <a:rPr lang="en-US" altLang="zh-CN" dirty="0"/>
              <a:t>juice</a:t>
            </a:r>
            <a:r>
              <a:rPr lang="zh-CN" altLang="en-US" dirty="0"/>
              <a:t>，</a:t>
            </a:r>
            <a:r>
              <a:rPr lang="en-US" altLang="zh-CN" dirty="0"/>
              <a:t>milk</a:t>
            </a:r>
            <a:r>
              <a:rPr lang="zh-CN" altLang="en-US" dirty="0"/>
              <a:t>。</a:t>
            </a:r>
            <a:endParaRPr lang="en-US" altLang="zh-CN" dirty="0"/>
          </a:p>
        </p:txBody>
      </p:sp>
      <p:pic>
        <p:nvPicPr>
          <p:cNvPr id="10" name="图片 9" descr="图片包含 游戏机, 截图&#10;&#10;描述已自动生成"/>
          <p:cNvPicPr>
            <a:picLocks noChangeAspect="1"/>
          </p:cNvPicPr>
          <p:nvPr/>
        </p:nvPicPr>
        <p:blipFill rotWithShape="1">
          <a:blip r:embed="rId1"/>
          <a:srcRect r="50000"/>
          <a:stretch>
            <a:fillRect/>
          </a:stretch>
        </p:blipFill>
        <p:spPr>
          <a:xfrm>
            <a:off x="3874251" y="2462486"/>
            <a:ext cx="3190380" cy="42288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工厂模式</a:t>
            </a:r>
            <a:endParaRPr lang="zh-CN" altLang="en-US" dirty="0"/>
          </a:p>
        </p:txBody>
      </p:sp>
      <p:sp>
        <p:nvSpPr>
          <p:cNvPr id="5" name="Rectangle 1"/>
          <p:cNvSpPr>
            <a:spLocks noGrp="1" noChangeArrowheads="1"/>
          </p:cNvSpPr>
          <p:nvPr>
            <p:ph idx="1"/>
          </p:nvPr>
        </p:nvSpPr>
        <p:spPr bwMode="auto">
          <a:xfrm>
            <a:off x="214155" y="4364487"/>
            <a:ext cx="2681446" cy="10618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50" b="0" i="0" u="none" strike="noStrike" cap="none" normalizeH="0" baseline="0" dirty="0">
                <a:ln>
                  <a:noFill/>
                </a:ln>
                <a:solidFill>
                  <a:srgbClr val="808080"/>
                </a:solidFill>
                <a:effectLst/>
                <a:latin typeface="Consolas" panose="020B0609020204030204" pitchFamily="49" charset="0"/>
              </a:rPr>
              <a:t>//</a:t>
            </a:r>
            <a: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抽象</a:t>
            </a:r>
            <a:r>
              <a:rPr kumimoji="0" lang="zh-CN" altLang="zh-CN" sz="1050" b="0" i="0" u="none" strike="noStrike" cap="none" normalizeH="0" baseline="0" dirty="0">
                <a:ln>
                  <a:noFill/>
                </a:ln>
                <a:solidFill>
                  <a:srgbClr val="808080"/>
                </a:solidFill>
                <a:effectLst/>
                <a:latin typeface="Consolas" panose="020B0609020204030204" pitchFamily="49" charset="0"/>
              </a:rPr>
              <a:t>desert</a:t>
            </a:r>
            <a: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类</a:t>
            </a:r>
            <a:b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1050" b="0" i="0" u="none" strike="noStrike" cap="none" normalizeH="0" baseline="0" dirty="0">
                <a:ln>
                  <a:noFill/>
                </a:ln>
                <a:solidFill>
                  <a:srgbClr val="CC7832"/>
                </a:solidFill>
                <a:effectLst/>
                <a:latin typeface="Consolas" panose="020B0609020204030204" pitchFamily="49" charset="0"/>
              </a:rPr>
              <a:t>public interface </a:t>
            </a:r>
            <a:r>
              <a:rPr kumimoji="0" lang="zh-CN" altLang="zh-CN" sz="1050" b="0" i="0" u="none" strike="noStrike" cap="none" normalizeH="0" baseline="0" dirty="0">
                <a:ln>
                  <a:noFill/>
                </a:ln>
                <a:solidFill>
                  <a:srgbClr val="A9B7C6"/>
                </a:solidFill>
                <a:effectLst/>
                <a:latin typeface="Consolas" panose="020B0609020204030204" pitchFamily="49" charset="0"/>
              </a:rPr>
              <a:t>desert {</a:t>
            </a:r>
            <a:endParaRPr kumimoji="0" lang="en-US" altLang="zh-CN" sz="105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050" b="0" i="0" u="none" strike="noStrike" cap="none" normalizeH="0" baseline="0" dirty="0">
                <a:ln>
                  <a:noFill/>
                </a:ln>
                <a:solidFill>
                  <a:srgbClr val="A9B7C6"/>
                </a:solidFill>
                <a:effectLst/>
                <a:latin typeface="Consolas" panose="020B0609020204030204" pitchFamily="49" charset="0"/>
              </a:rPr>
            </a:br>
            <a:r>
              <a:rPr kumimoji="0" lang="zh-CN" altLang="zh-CN" sz="1050" b="0" i="0" u="none" strike="noStrike" cap="none" normalizeH="0" baseline="0" dirty="0">
                <a:ln>
                  <a:noFill/>
                </a:ln>
                <a:solidFill>
                  <a:srgbClr val="A9B7C6"/>
                </a:solidFill>
                <a:effectLst/>
                <a:latin typeface="Consolas" panose="020B0609020204030204" pitchFamily="49" charset="0"/>
              </a:rPr>
              <a:t>   </a:t>
            </a:r>
            <a:r>
              <a:rPr kumimoji="0" lang="zh-CN" altLang="zh-CN" sz="1050" b="0" i="0" u="none" strike="noStrike" cap="none" normalizeH="0" baseline="0" dirty="0">
                <a:ln>
                  <a:noFill/>
                </a:ln>
                <a:solidFill>
                  <a:srgbClr val="CC7832"/>
                </a:solidFill>
                <a:effectLst/>
                <a:latin typeface="Consolas" panose="020B0609020204030204" pitchFamily="49" charset="0"/>
              </a:rPr>
              <a:t>public </a:t>
            </a:r>
            <a:r>
              <a:rPr kumimoji="0" lang="zh-CN" altLang="zh-CN" sz="1050" b="0" i="0" u="none" strike="noStrike" cap="none" normalizeH="0" baseline="0" dirty="0">
                <a:ln>
                  <a:noFill/>
                </a:ln>
                <a:solidFill>
                  <a:srgbClr val="A9B7C6"/>
                </a:solidFill>
                <a:effectLst/>
                <a:latin typeface="Consolas" panose="020B0609020204030204" pitchFamily="49" charset="0"/>
              </a:rPr>
              <a:t>String </a:t>
            </a:r>
            <a:r>
              <a:rPr kumimoji="0" lang="zh-CN" altLang="zh-CN" sz="1050" b="0" i="0" u="none" strike="noStrike" cap="none" normalizeH="0" baseline="0" dirty="0">
                <a:ln>
                  <a:noFill/>
                </a:ln>
                <a:solidFill>
                  <a:srgbClr val="FFC66D"/>
                </a:solidFill>
                <a:effectLst/>
                <a:latin typeface="Consolas" panose="020B0609020204030204" pitchFamily="49" charset="0"/>
              </a:rPr>
              <a:t>produce</a:t>
            </a:r>
            <a:r>
              <a:rPr kumimoji="0" lang="zh-CN" altLang="zh-CN" sz="1050" b="0" i="0" u="none" strike="noStrike" cap="none" normalizeH="0" baseline="0" dirty="0">
                <a:ln>
                  <a:noFill/>
                </a:ln>
                <a:solidFill>
                  <a:srgbClr val="A9B7C6"/>
                </a:solidFill>
                <a:effectLst/>
                <a:latin typeface="Consolas" panose="020B0609020204030204" pitchFamily="49" charset="0"/>
              </a:rPr>
              <a:t>()</a:t>
            </a:r>
            <a:r>
              <a:rPr kumimoji="0" lang="zh-CN" altLang="zh-CN" sz="1050" b="0" i="0" u="none" strike="noStrike" cap="none" normalizeH="0" baseline="0" dirty="0">
                <a:ln>
                  <a:noFill/>
                </a:ln>
                <a:solidFill>
                  <a:srgbClr val="CC7832"/>
                </a:solidFill>
                <a:effectLst/>
                <a:latin typeface="Consolas" panose="020B0609020204030204" pitchFamily="49" charset="0"/>
              </a:rPr>
              <a:t>;</a:t>
            </a:r>
            <a:endParaRPr kumimoji="0" lang="en-US" altLang="zh-CN" sz="105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050" b="0" i="0" u="none" strike="noStrike" cap="none" normalizeH="0" baseline="0" dirty="0">
                <a:ln>
                  <a:noFill/>
                </a:ln>
                <a:solidFill>
                  <a:srgbClr val="CC7832"/>
                </a:solidFill>
                <a:effectLst/>
                <a:latin typeface="Consolas" panose="020B0609020204030204" pitchFamily="49" charset="0"/>
              </a:rPr>
            </a:br>
            <a:r>
              <a:rPr kumimoji="0" lang="zh-CN" altLang="zh-CN" sz="1050" b="0" i="0" u="none" strike="noStrike" cap="none" normalizeH="0" baseline="0" dirty="0">
                <a:ln>
                  <a:noFill/>
                </a:ln>
                <a:solidFill>
                  <a:srgbClr val="A9B7C6"/>
                </a:solidFill>
                <a:effectLst/>
                <a:latin typeface="Consolas" panose="020B0609020204030204" pitchFamily="49" charset="0"/>
              </a:rPr>
              <a:t>}</a:t>
            </a:r>
            <a:endParaRPr kumimoji="0" lang="en-US" altLang="zh-CN" sz="1050" b="0" i="0" u="none" strike="noStrike" cap="none" normalizeH="0" baseline="0" dirty="0">
              <a:ln>
                <a:noFill/>
              </a:ln>
              <a:solidFill>
                <a:srgbClr val="A9B7C6"/>
              </a:solidFill>
              <a:effectLst/>
              <a:latin typeface="Consolas" panose="020B0609020204030204" pitchFamily="49" charset="0"/>
            </a:endParaRPr>
          </a:p>
        </p:txBody>
      </p:sp>
      <p:sp>
        <p:nvSpPr>
          <p:cNvPr id="6" name="Rectangle 2"/>
          <p:cNvSpPr>
            <a:spLocks noChangeArrowheads="1"/>
          </p:cNvSpPr>
          <p:nvPr/>
        </p:nvSpPr>
        <p:spPr bwMode="auto">
          <a:xfrm>
            <a:off x="214156" y="2473355"/>
            <a:ext cx="2681446" cy="10618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50" b="0" i="0" u="none" strike="noStrike" cap="none" normalizeH="0" baseline="0" dirty="0">
                <a:ln>
                  <a:noFill/>
                </a:ln>
                <a:solidFill>
                  <a:srgbClr val="808080"/>
                </a:solidFill>
                <a:effectLst/>
                <a:latin typeface="Consolas" panose="020B0609020204030204" pitchFamily="49" charset="0"/>
              </a:rPr>
              <a:t>//</a:t>
            </a:r>
            <a:r>
              <a:rPr lang="zh-CN" altLang="en-US" sz="1050" dirty="0">
                <a:solidFill>
                  <a:srgbClr val="808080"/>
                </a:solidFill>
                <a:latin typeface="Arial" panose="020B0604020202020204" pitchFamily="34" charset="0"/>
                <a:cs typeface="Arial" panose="020B0604020202020204" pitchFamily="34" charset="0"/>
              </a:rPr>
              <a:t>抽象</a:t>
            </a:r>
            <a:r>
              <a:rPr lang="en-US" altLang="zh-CN" sz="1050" dirty="0">
                <a:solidFill>
                  <a:srgbClr val="808080"/>
                </a:solidFill>
                <a:latin typeface="Arial" panose="020B0604020202020204" pitchFamily="34" charset="0"/>
                <a:cs typeface="Arial" panose="020B0604020202020204" pitchFamily="34" charset="0"/>
              </a:rPr>
              <a:t>desert</a:t>
            </a:r>
            <a: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类</a:t>
            </a:r>
            <a:r>
              <a:rPr kumimoji="0" lang="zh-CN" altLang="zh-CN" sz="1050" b="0" i="0" u="none" strike="noStrike" cap="none" normalizeH="0" baseline="0" dirty="0">
                <a:ln>
                  <a:noFill/>
                </a:ln>
                <a:solidFill>
                  <a:srgbClr val="808080"/>
                </a:solidFill>
                <a:effectLst/>
                <a:latin typeface="Consolas" panose="020B0609020204030204" pitchFamily="49" charset="0"/>
              </a:rPr>
              <a:t>--</a:t>
            </a:r>
            <a: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抽象工厂模式</a:t>
            </a:r>
            <a:br>
              <a:rPr kumimoji="0" lang="zh-CN" altLang="zh-CN" sz="105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1050" b="0" i="0" u="none" strike="noStrike" cap="none" normalizeH="0" baseline="0" dirty="0">
                <a:ln>
                  <a:noFill/>
                </a:ln>
                <a:solidFill>
                  <a:srgbClr val="CC7832"/>
                </a:solidFill>
                <a:effectLst/>
                <a:latin typeface="Consolas" panose="020B0609020204030204" pitchFamily="49" charset="0"/>
              </a:rPr>
              <a:t>public interface </a:t>
            </a:r>
            <a:r>
              <a:rPr kumimoji="0" lang="zh-CN" altLang="zh-CN" sz="1050" b="0" i="0" u="none" strike="noStrike" cap="none" normalizeH="0" baseline="0" dirty="0">
                <a:ln>
                  <a:noFill/>
                </a:ln>
                <a:solidFill>
                  <a:srgbClr val="A9B7C6"/>
                </a:solidFill>
                <a:effectLst/>
                <a:latin typeface="Consolas" panose="020B0609020204030204" pitchFamily="49" charset="0"/>
              </a:rPr>
              <a:t>desertFactory {</a:t>
            </a:r>
            <a:endParaRPr kumimoji="0" lang="en-US" altLang="zh-CN" sz="105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050" b="0" i="0" u="none" strike="noStrike" cap="none" normalizeH="0" baseline="0" dirty="0">
                <a:ln>
                  <a:noFill/>
                </a:ln>
                <a:solidFill>
                  <a:srgbClr val="A9B7C6"/>
                </a:solidFill>
                <a:effectLst/>
                <a:latin typeface="Consolas" panose="020B0609020204030204" pitchFamily="49" charset="0"/>
              </a:rPr>
            </a:br>
            <a:r>
              <a:rPr kumimoji="0" lang="zh-CN" altLang="zh-CN" sz="1050" b="0" i="0" u="none" strike="noStrike" cap="none" normalizeH="0" baseline="0" dirty="0">
                <a:ln>
                  <a:noFill/>
                </a:ln>
                <a:solidFill>
                  <a:srgbClr val="A9B7C6"/>
                </a:solidFill>
                <a:effectLst/>
                <a:latin typeface="Consolas" panose="020B0609020204030204" pitchFamily="49" charset="0"/>
              </a:rPr>
              <a:t>   </a:t>
            </a:r>
            <a:r>
              <a:rPr kumimoji="0" lang="zh-CN" altLang="zh-CN" sz="1050" b="0" i="0" u="none" strike="noStrike" cap="none" normalizeH="0" baseline="0" dirty="0">
                <a:ln>
                  <a:noFill/>
                </a:ln>
                <a:solidFill>
                  <a:srgbClr val="CC7832"/>
                </a:solidFill>
                <a:effectLst/>
                <a:latin typeface="Consolas" panose="020B0609020204030204" pitchFamily="49" charset="0"/>
              </a:rPr>
              <a:t>public </a:t>
            </a:r>
            <a:r>
              <a:rPr kumimoji="0" lang="zh-CN" altLang="zh-CN" sz="1050" b="0" i="0" u="none" strike="noStrike" cap="none" normalizeH="0" baseline="0" dirty="0">
                <a:ln>
                  <a:noFill/>
                </a:ln>
                <a:solidFill>
                  <a:srgbClr val="A9B7C6"/>
                </a:solidFill>
                <a:effectLst/>
                <a:latin typeface="Consolas" panose="020B0609020204030204" pitchFamily="49" charset="0"/>
              </a:rPr>
              <a:t>desert </a:t>
            </a:r>
            <a:r>
              <a:rPr kumimoji="0" lang="zh-CN" altLang="zh-CN" sz="1050" b="0" i="0" u="none" strike="noStrike" cap="none" normalizeH="0" baseline="0" dirty="0">
                <a:ln>
                  <a:noFill/>
                </a:ln>
                <a:solidFill>
                  <a:srgbClr val="FFC66D"/>
                </a:solidFill>
                <a:effectLst/>
                <a:latin typeface="Consolas" panose="020B0609020204030204" pitchFamily="49" charset="0"/>
              </a:rPr>
              <a:t>producedesert</a:t>
            </a:r>
            <a:r>
              <a:rPr kumimoji="0" lang="zh-CN" altLang="zh-CN" sz="1050" b="0" i="0" u="none" strike="noStrike" cap="none" normalizeH="0" baseline="0" dirty="0">
                <a:ln>
                  <a:noFill/>
                </a:ln>
                <a:solidFill>
                  <a:srgbClr val="A9B7C6"/>
                </a:solidFill>
                <a:effectLst/>
                <a:latin typeface="Consolas" panose="020B0609020204030204" pitchFamily="49" charset="0"/>
              </a:rPr>
              <a:t>()</a:t>
            </a:r>
            <a:r>
              <a:rPr kumimoji="0" lang="zh-CN" altLang="zh-CN" sz="1050" b="0" i="0" u="none" strike="noStrike" cap="none" normalizeH="0" baseline="0" dirty="0">
                <a:ln>
                  <a:noFill/>
                </a:ln>
                <a:solidFill>
                  <a:srgbClr val="CC7832"/>
                </a:solidFill>
                <a:effectLst/>
                <a:latin typeface="Consolas" panose="020B0609020204030204" pitchFamily="49" charset="0"/>
              </a:rPr>
              <a:t>;</a:t>
            </a:r>
            <a:endParaRPr kumimoji="0" lang="en-US" altLang="zh-CN" sz="1050" b="0" i="0" u="none" strike="noStrike" cap="none" normalizeH="0" baseline="0" dirty="0">
              <a:ln>
                <a:noFill/>
              </a:ln>
              <a:solidFill>
                <a:srgbClr val="CC7832"/>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050" b="0" i="0" u="none" strike="noStrike" cap="none" normalizeH="0" baseline="0" dirty="0">
                <a:ln>
                  <a:noFill/>
                </a:ln>
                <a:solidFill>
                  <a:srgbClr val="CC7832"/>
                </a:solidFill>
                <a:effectLst/>
                <a:latin typeface="Consolas" panose="020B0609020204030204" pitchFamily="49" charset="0"/>
              </a:rPr>
            </a:br>
            <a:r>
              <a:rPr kumimoji="0" lang="zh-CN" altLang="zh-CN" sz="1050" b="0" i="0" u="none" strike="noStrike" cap="none" normalizeH="0" baseline="0" dirty="0">
                <a:ln>
                  <a:noFill/>
                </a:ln>
                <a:solidFill>
                  <a:srgbClr val="A9B7C6"/>
                </a:solidFill>
                <a:effectLst/>
                <a:latin typeface="Consolas" panose="020B0609020204030204" pitchFamily="49" charset="0"/>
              </a:rPr>
              <a:t>}</a:t>
            </a:r>
            <a:endParaRPr kumimoji="0" lang="en-US" altLang="zh-CN" sz="1050" b="0" i="0" u="none" strike="noStrike" cap="none" normalizeH="0" baseline="0" dirty="0">
              <a:ln>
                <a:noFill/>
              </a:ln>
              <a:solidFill>
                <a:srgbClr val="A9B7C6"/>
              </a:solidFill>
              <a:effectLst/>
              <a:latin typeface="Consolas" panose="020B0609020204030204" pitchFamily="49" charset="0"/>
            </a:endParaRPr>
          </a:p>
        </p:txBody>
      </p:sp>
      <p:sp>
        <p:nvSpPr>
          <p:cNvPr id="8" name="文本框 7"/>
          <p:cNvSpPr txBox="1"/>
          <p:nvPr/>
        </p:nvSpPr>
        <p:spPr>
          <a:xfrm flipH="1">
            <a:off x="6490446" y="2473355"/>
            <a:ext cx="4912658" cy="3139321"/>
          </a:xfrm>
          <a:prstGeom prst="rect">
            <a:avLst/>
          </a:prstGeom>
          <a:noFill/>
        </p:spPr>
        <p:txBody>
          <a:bodyPr wrap="square" rtlCol="0">
            <a:spAutoFit/>
          </a:bodyPr>
          <a:lstStyle/>
          <a:p>
            <a:r>
              <a:rPr lang="en-US" altLang="zh-CN" dirty="0"/>
              <a:t>1.</a:t>
            </a:r>
            <a:r>
              <a:rPr lang="zh-CN" altLang="en-US" dirty="0"/>
              <a:t>工厂模式的优点就在于将具体产品的构造过程放在了具体工厂类里，方便了之后的扩展产品，只需要添加一个工厂类和一个产品类就能方便的添加产品，不需要修改原有代码。</a:t>
            </a:r>
            <a:endParaRPr lang="en-US" altLang="zh-CN" dirty="0"/>
          </a:p>
          <a:p>
            <a:r>
              <a:rPr lang="en-US" altLang="zh-CN" dirty="0"/>
              <a:t>2.</a:t>
            </a:r>
            <a:r>
              <a:rPr lang="zh-CN" altLang="en-US" dirty="0"/>
              <a:t>抽象工厂模式除了具有工厂方法模式的优点外，最主要的优点就是可以在类的内部对产品族进行约束。在这个程序中我们的具体类即：</a:t>
            </a:r>
            <a:r>
              <a:rPr lang="en-US" altLang="zh-CN" dirty="0"/>
              <a:t>cake</a:t>
            </a:r>
            <a:r>
              <a:rPr lang="zh-CN" altLang="en-US" dirty="0"/>
              <a:t>，</a:t>
            </a:r>
            <a:r>
              <a:rPr lang="en-US" altLang="zh-CN" dirty="0"/>
              <a:t>cookie</a:t>
            </a:r>
            <a:r>
              <a:rPr lang="zh-CN" altLang="en-US" dirty="0"/>
              <a:t>，</a:t>
            </a:r>
            <a:r>
              <a:rPr lang="en-US" altLang="zh-CN" dirty="0"/>
              <a:t>juice</a:t>
            </a:r>
            <a:r>
              <a:rPr lang="zh-CN" altLang="en-US" dirty="0"/>
              <a:t>等，抽象工厂模式就可以在类内部对这些类的关联关系进行定义和描述，而不必专门引入一个新的类来进行管理。即一个抽象工厂就能增加多个具体类。</a:t>
            </a:r>
            <a:endParaRPr lang="zh-CN" altLang="en-US" dirty="0"/>
          </a:p>
        </p:txBody>
      </p:sp>
      <p:sp>
        <p:nvSpPr>
          <p:cNvPr id="10" name="Rectangle 3"/>
          <p:cNvSpPr>
            <a:spLocks noChangeArrowheads="1"/>
          </p:cNvSpPr>
          <p:nvPr/>
        </p:nvSpPr>
        <p:spPr bwMode="auto">
          <a:xfrm>
            <a:off x="3293178" y="4364487"/>
            <a:ext cx="2681446"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900" b="0" i="0" u="none" strike="noStrike" cap="none" normalizeH="0" baseline="0" dirty="0">
                <a:ln>
                  <a:noFill/>
                </a:ln>
                <a:solidFill>
                  <a:srgbClr val="808080"/>
                </a:solidFill>
                <a:effectLst/>
                <a:latin typeface="Consolas" panose="020B0609020204030204" pitchFamily="49" charset="0"/>
              </a:rPr>
              <a:t>//</a:t>
            </a:r>
            <a:r>
              <a:rPr lang="en-US" altLang="zh-CN" sz="900" dirty="0">
                <a:solidFill>
                  <a:srgbClr val="808080"/>
                </a:solidFill>
                <a:latin typeface="Consolas" panose="020B0609020204030204" pitchFamily="49" charset="0"/>
              </a:rPr>
              <a:t>cake</a:t>
            </a:r>
            <a:r>
              <a:rPr lang="zh-CN" altLang="en-US" sz="900" dirty="0">
                <a:solidFill>
                  <a:srgbClr val="808080"/>
                </a:solidFill>
                <a:latin typeface="Consolas" panose="020B0609020204030204" pitchFamily="49" charset="0"/>
              </a:rPr>
              <a:t>类</a:t>
            </a:r>
            <a:r>
              <a:rPr kumimoji="0" lang="zh-CN" altLang="zh-CN" sz="900" b="0" i="0" u="none" strike="noStrike" cap="none" normalizeH="0" baseline="0" dirty="0">
                <a:ln>
                  <a:noFill/>
                </a:ln>
                <a:solidFill>
                  <a:srgbClr val="808080"/>
                </a:solidFill>
                <a:effectLst/>
                <a:latin typeface="Consolas" panose="020B0609020204030204" pitchFamily="49" charset="0"/>
              </a:rPr>
              <a:t>--</a:t>
            </a:r>
            <a: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t>具体产品类</a:t>
            </a:r>
            <a:br>
              <a:rPr kumimoji="0" lang="zh-CN" altLang="zh-CN" sz="900" b="0" i="0" u="none" strike="noStrike" cap="none" normalizeH="0" baseline="0" dirty="0">
                <a:ln>
                  <a:noFill/>
                </a:ln>
                <a:solidFill>
                  <a:srgbClr val="808080"/>
                </a:solidFill>
                <a:effectLst/>
                <a:latin typeface="Arial" panose="020B0604020202020204" pitchFamily="34" charset="0"/>
                <a:cs typeface="Arial" panose="020B0604020202020204" pitchFamily="34" charset="0"/>
              </a:rPr>
            </a:br>
            <a:r>
              <a:rPr kumimoji="0" lang="zh-CN" altLang="zh-CN" sz="900" b="0" i="0" u="none" strike="noStrike" cap="none" normalizeH="0" baseline="0" dirty="0">
                <a:ln>
                  <a:noFill/>
                </a:ln>
                <a:solidFill>
                  <a:srgbClr val="CC7832"/>
                </a:solidFill>
                <a:effectLst/>
                <a:latin typeface="Consolas" panose="020B0609020204030204" pitchFamily="49" charset="0"/>
              </a:rPr>
              <a:t>public class </a:t>
            </a:r>
            <a:r>
              <a:rPr kumimoji="0" lang="zh-CN" altLang="zh-CN" sz="900" b="0" i="0" u="none" strike="noStrike" cap="none" normalizeH="0" baseline="0" dirty="0">
                <a:ln>
                  <a:noFill/>
                </a:ln>
                <a:solidFill>
                  <a:srgbClr val="A9B7C6"/>
                </a:solidFill>
                <a:effectLst/>
                <a:latin typeface="Consolas" panose="020B0609020204030204" pitchFamily="49" charset="0"/>
              </a:rPr>
              <a:t>cake </a:t>
            </a:r>
            <a:r>
              <a:rPr kumimoji="0" lang="zh-CN" altLang="zh-CN" sz="900" b="0" i="0" u="none" strike="noStrike" cap="none" normalizeH="0" baseline="0" dirty="0">
                <a:ln>
                  <a:noFill/>
                </a:ln>
                <a:solidFill>
                  <a:srgbClr val="CC7832"/>
                </a:solidFill>
                <a:effectLst/>
                <a:latin typeface="Consolas" panose="020B0609020204030204" pitchFamily="49" charset="0"/>
              </a:rPr>
              <a:t>implements </a:t>
            </a:r>
            <a:r>
              <a:rPr kumimoji="0" lang="zh-CN" altLang="zh-CN" sz="900" b="0" i="0" u="none" strike="noStrike" cap="none" normalizeH="0" baseline="0" dirty="0">
                <a:ln>
                  <a:noFill/>
                </a:ln>
                <a:solidFill>
                  <a:srgbClr val="A9B7C6"/>
                </a:solidFill>
                <a:effectLst/>
                <a:latin typeface="Consolas" panose="020B0609020204030204" pitchFamily="49" charset="0"/>
              </a:rPr>
              <a:t>desert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BBB529"/>
                </a:solidFill>
                <a:effectLst/>
                <a:latin typeface="Consolas" panose="020B0609020204030204" pitchFamily="49" charset="0"/>
              </a:rPr>
              <a:t>@Override</a:t>
            </a:r>
            <a:br>
              <a:rPr kumimoji="0" lang="zh-CN" altLang="zh-CN" sz="900" b="0" i="0" u="none" strike="noStrike" cap="none" normalizeH="0" baseline="0" dirty="0">
                <a:ln>
                  <a:noFill/>
                </a:ln>
                <a:solidFill>
                  <a:srgbClr val="BBB529"/>
                </a:solidFill>
                <a:effectLst/>
                <a:latin typeface="Consolas" panose="020B0609020204030204" pitchFamily="49" charset="0"/>
              </a:rPr>
            </a:br>
            <a:r>
              <a:rPr kumimoji="0" lang="zh-CN" altLang="zh-CN" sz="900" b="0" i="0" u="none" strike="noStrike" cap="none" normalizeH="0" baseline="0" dirty="0">
                <a:ln>
                  <a:noFill/>
                </a:ln>
                <a:solidFill>
                  <a:srgbClr val="BBB529"/>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String </a:t>
            </a:r>
            <a:r>
              <a:rPr kumimoji="0" lang="zh-CN" altLang="zh-CN" sz="900" b="0" i="0" u="none" strike="noStrike" cap="none" normalizeH="0" baseline="0" dirty="0">
                <a:ln>
                  <a:noFill/>
                </a:ln>
                <a:solidFill>
                  <a:srgbClr val="FFC66D"/>
                </a:solidFill>
                <a:effectLst/>
                <a:latin typeface="Consolas" panose="020B0609020204030204" pitchFamily="49" charset="0"/>
              </a:rPr>
              <a:t>produce</a:t>
            </a:r>
            <a:r>
              <a:rPr kumimoji="0" lang="zh-CN" altLang="zh-CN" sz="900" b="0" i="0" u="none" strike="noStrike" cap="none" normalizeH="0" baseline="0" dirty="0">
                <a:ln>
                  <a:noFill/>
                </a:ln>
                <a:solidFill>
                  <a:srgbClr val="A9B7C6"/>
                </a:solidFill>
                <a:effectLst/>
                <a:latin typeface="Consolas" panose="020B0609020204030204" pitchFamily="49" charset="0"/>
              </a:rPr>
              <a: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String str = </a:t>
            </a:r>
            <a:r>
              <a:rPr kumimoji="0" lang="zh-CN" altLang="zh-CN" sz="900" b="0" i="0" u="none" strike="noStrike" cap="none" normalizeH="0" baseline="0" dirty="0">
                <a:ln>
                  <a:noFill/>
                </a:ln>
                <a:solidFill>
                  <a:srgbClr val="6A8759"/>
                </a:solidFill>
                <a:effectLst/>
                <a:latin typeface="Consolas" panose="020B0609020204030204" pitchFamily="49" charset="0"/>
              </a:rPr>
              <a:t>"</a:t>
            </a:r>
            <a:r>
              <a:rPr kumimoji="0" lang="zh-CN" altLang="zh-CN" sz="900" b="0" i="0" u="none" strike="noStrike" cap="none" normalizeH="0" baseline="0" dirty="0">
                <a:ln>
                  <a:noFill/>
                </a:ln>
                <a:solidFill>
                  <a:srgbClr val="6A8759"/>
                </a:solidFill>
                <a:effectLst/>
                <a:latin typeface="Arial" panose="020B0604020202020204" pitchFamily="34" charset="0"/>
                <a:cs typeface="Arial" panose="020B0604020202020204" pitchFamily="34" charset="0"/>
              </a:rPr>
              <a:t>蛋糕正在准备中</a:t>
            </a:r>
            <a:r>
              <a:rPr kumimoji="0" lang="zh-CN" altLang="zh-CN" sz="900" b="0" i="0" u="none" strike="noStrike" cap="none" normalizeH="0" baseline="0" dirty="0">
                <a:ln>
                  <a:noFill/>
                </a:ln>
                <a:solidFill>
                  <a:srgbClr val="6A8759"/>
                </a:solidFill>
                <a:effectLst/>
                <a:latin typeface="Consolas" panose="020B0609020204030204" pitchFamily="49" charset="0"/>
              </a:rPr>
              <a:t>"</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return </a:t>
            </a:r>
            <a:r>
              <a:rPr kumimoji="0" lang="zh-CN" altLang="zh-CN" sz="900" b="0" i="0" u="none" strike="noStrike" cap="none" normalizeH="0" baseline="0" dirty="0">
                <a:ln>
                  <a:noFill/>
                </a:ln>
                <a:solidFill>
                  <a:srgbClr val="A9B7C6"/>
                </a:solidFill>
                <a:effectLst/>
                <a:latin typeface="Consolas" panose="020B0609020204030204" pitchFamily="49" charset="0"/>
              </a:rPr>
              <a:t>str</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3293179" y="2473355"/>
            <a:ext cx="2681446" cy="10618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defTabSz="914400" eaLnBrk="0" fontAlgn="base" hangingPunct="0">
              <a:spcBef>
                <a:spcPct val="0"/>
              </a:spcBef>
              <a:spcAft>
                <a:spcPct val="0"/>
              </a:spcAft>
            </a:pPr>
            <a:r>
              <a:rPr lang="zh-CN" altLang="zh-CN" sz="900" dirty="0">
                <a:solidFill>
                  <a:srgbClr val="808080"/>
                </a:solidFill>
                <a:latin typeface="Consolas" panose="020B0609020204030204" pitchFamily="49" charset="0"/>
              </a:rPr>
              <a:t>//</a:t>
            </a:r>
            <a:r>
              <a:rPr lang="en-US" altLang="zh-CN" sz="900" dirty="0">
                <a:solidFill>
                  <a:srgbClr val="808080"/>
                </a:solidFill>
                <a:latin typeface="Consolas" panose="020B0609020204030204" pitchFamily="49" charset="0"/>
              </a:rPr>
              <a:t>cake</a:t>
            </a:r>
            <a:r>
              <a:rPr lang="zh-CN" altLang="en-US" sz="900" dirty="0">
                <a:solidFill>
                  <a:srgbClr val="808080"/>
                </a:solidFill>
                <a:latin typeface="Consolas" panose="020B0609020204030204" pitchFamily="49" charset="0"/>
              </a:rPr>
              <a:t>工厂类</a:t>
            </a:r>
            <a:endParaRPr lang="en-US" altLang="zh-CN" sz="900" dirty="0">
              <a:solidFill>
                <a:srgbClr val="808080"/>
              </a:solidFill>
              <a:latin typeface="Consolas" panose="020B0609020204030204" pitchFamily="49" charset="0"/>
            </a:endParaRPr>
          </a:p>
          <a:p>
            <a:pPr lvl="0" defTabSz="914400" eaLnBrk="0" fontAlgn="base" hangingPunct="0">
              <a:spcBef>
                <a:spcPct val="0"/>
              </a:spcBef>
              <a:spcAft>
                <a:spcPct val="0"/>
              </a:spcAft>
            </a:pPr>
            <a:r>
              <a:rPr kumimoji="0" lang="zh-CN" altLang="zh-CN" sz="900" b="0" i="0" u="none" strike="noStrike" cap="none" normalizeH="0" baseline="0" dirty="0">
                <a:ln>
                  <a:noFill/>
                </a:ln>
                <a:solidFill>
                  <a:srgbClr val="CC7832"/>
                </a:solidFill>
                <a:effectLst/>
                <a:latin typeface="Consolas" panose="020B0609020204030204" pitchFamily="49" charset="0"/>
              </a:rPr>
              <a:t>public class </a:t>
            </a:r>
            <a:r>
              <a:rPr kumimoji="0" lang="zh-CN" altLang="zh-CN" sz="900" b="0" i="0" u="none" strike="noStrike" cap="none" normalizeH="0" baseline="0" dirty="0">
                <a:ln>
                  <a:noFill/>
                </a:ln>
                <a:solidFill>
                  <a:srgbClr val="A9B7C6"/>
                </a:solidFill>
                <a:effectLst/>
                <a:latin typeface="Consolas" panose="020B0609020204030204" pitchFamily="49" charset="0"/>
              </a:rPr>
              <a:t>cake_Factory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public </a:t>
            </a:r>
            <a:r>
              <a:rPr kumimoji="0" lang="zh-CN" altLang="zh-CN" sz="900" b="0" i="0" u="none" strike="noStrike" cap="none" normalizeH="0" baseline="0" dirty="0">
                <a:ln>
                  <a:noFill/>
                </a:ln>
                <a:solidFill>
                  <a:srgbClr val="A9B7C6"/>
                </a:solidFill>
                <a:effectLst/>
                <a:latin typeface="Consolas" panose="020B0609020204030204" pitchFamily="49" charset="0"/>
              </a:rPr>
              <a:t>desert </a:t>
            </a:r>
            <a:r>
              <a:rPr kumimoji="0" lang="zh-CN" altLang="zh-CN" sz="900" b="0" i="0" u="none" strike="noStrike" cap="none" normalizeH="0" baseline="0" dirty="0">
                <a:ln>
                  <a:noFill/>
                </a:ln>
                <a:solidFill>
                  <a:srgbClr val="FFC66D"/>
                </a:solidFill>
                <a:effectLst/>
                <a:latin typeface="Consolas" panose="020B0609020204030204" pitchFamily="49" charset="0"/>
              </a:rPr>
              <a:t>producedesert</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        </a:t>
            </a:r>
            <a:r>
              <a:rPr kumimoji="0" lang="zh-CN" altLang="zh-CN" sz="900" b="0" i="0" u="none" strike="noStrike" cap="none" normalizeH="0" baseline="0" dirty="0">
                <a:ln>
                  <a:noFill/>
                </a:ln>
                <a:solidFill>
                  <a:srgbClr val="CC7832"/>
                </a:solidFill>
                <a:effectLst/>
                <a:latin typeface="Consolas" panose="020B0609020204030204" pitchFamily="49" charset="0"/>
              </a:rPr>
              <a:t>return new </a:t>
            </a:r>
            <a:r>
              <a:rPr kumimoji="0" lang="zh-CN" altLang="zh-CN" sz="900" b="0" i="0" u="none" strike="noStrike" cap="none" normalizeH="0" baseline="0" dirty="0">
                <a:ln>
                  <a:noFill/>
                </a:ln>
                <a:solidFill>
                  <a:srgbClr val="A9B7C6"/>
                </a:solidFill>
                <a:effectLst/>
                <a:latin typeface="Consolas" panose="020B0609020204030204" pitchFamily="49" charset="0"/>
              </a:rPr>
              <a:t>cake()</a:t>
            </a:r>
            <a:r>
              <a:rPr kumimoji="0" lang="zh-CN" altLang="zh-CN" sz="900" b="0" i="0" u="none" strike="noStrike" cap="none" normalizeH="0" baseline="0" dirty="0">
                <a:ln>
                  <a:noFill/>
                </a:ln>
                <a:solidFill>
                  <a:srgbClr val="CC7832"/>
                </a:solidFill>
                <a:effectLst/>
                <a:latin typeface="Consolas" panose="020B0609020204030204" pitchFamily="49" charset="0"/>
              </a:rPr>
              <a:t>;</a:t>
            </a:r>
            <a:br>
              <a:rPr kumimoji="0" lang="zh-CN" altLang="zh-CN" sz="900" b="0" i="0" u="none" strike="noStrike" cap="none" normalizeH="0" baseline="0" dirty="0">
                <a:ln>
                  <a:noFill/>
                </a:ln>
                <a:solidFill>
                  <a:srgbClr val="CC7832"/>
                </a:solidFill>
                <a:effectLst/>
                <a:latin typeface="Consolas" panose="020B0609020204030204" pitchFamily="49" charset="0"/>
              </a:rPr>
            </a:br>
            <a:r>
              <a:rPr kumimoji="0" lang="zh-CN" altLang="zh-CN" sz="900" b="0" i="0" u="none" strike="noStrike" cap="none" normalizeH="0" baseline="0" dirty="0">
                <a:ln>
                  <a:noFill/>
                </a:ln>
                <a:solidFill>
                  <a:srgbClr val="CC7832"/>
                </a:solidFill>
                <a:effectLst/>
                <a:latin typeface="Consolas" panose="020B0609020204030204" pitchFamily="49" charset="0"/>
              </a:rPr>
              <a:t>    </a:t>
            </a:r>
            <a:r>
              <a:rPr kumimoji="0" lang="zh-CN" altLang="zh-CN" sz="900" b="0" i="0" u="none" strike="noStrike" cap="none" normalizeH="0" baseline="0" dirty="0">
                <a:ln>
                  <a:noFill/>
                </a:ln>
                <a:solidFill>
                  <a:srgbClr val="A9B7C6"/>
                </a:solidFill>
                <a:effectLst/>
                <a:latin typeface="Consolas" panose="020B0609020204030204" pitchFamily="49" charset="0"/>
              </a:rPr>
              <a:t>}</a:t>
            </a:r>
            <a:br>
              <a:rPr kumimoji="0" lang="zh-CN" altLang="zh-CN" sz="900" b="0" i="0" u="none" strike="noStrike" cap="none" normalizeH="0" baseline="0" dirty="0">
                <a:ln>
                  <a:noFill/>
                </a:ln>
                <a:solidFill>
                  <a:srgbClr val="A9B7C6"/>
                </a:solidFill>
                <a:effectLst/>
                <a:latin typeface="Consolas" panose="020B0609020204030204" pitchFamily="49" charset="0"/>
              </a:rPr>
            </a:br>
            <a:r>
              <a:rPr kumimoji="0" lang="zh-CN" altLang="zh-CN" sz="900" b="0" i="0" u="none" strike="noStrike" cap="none" normalizeH="0" baseline="0" dirty="0">
                <a:ln>
                  <a:noFill/>
                </a:ln>
                <a:solidFill>
                  <a:srgbClr val="A9B7C6"/>
                </a:solidFill>
                <a:effectLst/>
                <a:latin typeface="Consolas" panose="020B06090202040302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柏林">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0</TotalTime>
  <Words>3289</Words>
  <Application>WPS 演示</Application>
  <PresentationFormat>宽屏</PresentationFormat>
  <Paragraphs>98</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Consolas</vt:lpstr>
      <vt:lpstr>Trebuchet MS</vt:lpstr>
      <vt:lpstr>微软雅黑</vt:lpstr>
      <vt:lpstr>Arial Unicode MS</vt:lpstr>
      <vt:lpstr>Calibri</vt:lpstr>
      <vt:lpstr>柏林</vt:lpstr>
      <vt:lpstr>Super Cafe</vt:lpstr>
      <vt:lpstr>主程序</vt:lpstr>
      <vt:lpstr>包含的设计模式及分工</vt:lpstr>
      <vt:lpstr>单例模式</vt:lpstr>
      <vt:lpstr>单例模式</vt:lpstr>
      <vt:lpstr>建造者模式</vt:lpstr>
      <vt:lpstr>建造者模式</vt:lpstr>
      <vt:lpstr>工厂模式</vt:lpstr>
      <vt:lpstr>工厂模式</vt:lpstr>
      <vt:lpstr>工厂模式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Cofe</dc:title>
  <dc:creator>Groundhog</dc:creator>
  <cp:lastModifiedBy>肆意i</cp:lastModifiedBy>
  <cp:revision>24</cp:revision>
  <dcterms:created xsi:type="dcterms:W3CDTF">2019-12-25T15:19:00Z</dcterms:created>
  <dcterms:modified xsi:type="dcterms:W3CDTF">2020-01-11T14:11:17Z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2052-11.1.0.9329</vt:lpwstr>
  </property>
</Properties>
</file>