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9144000"/>
  <p:notesSz cx="7010400" cy="9296400"/>
  <p:embeddedFontLst>
    <p:embeddedFont>
      <p:font typeface="Lobster"/>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Lobster-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7"/>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70337" y="0"/>
            <a:ext cx="3038475" cy="465137"/>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1675" y="4416425"/>
            <a:ext cx="5607050" cy="4183062"/>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29675"/>
            <a:ext cx="3038475" cy="465137"/>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70337" y="8829675"/>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701675" y="4416425"/>
            <a:ext cx="5607050" cy="418306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0777420cd_0_19: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70" name="Google Shape;70;g50777420cd_0_19: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50777420cd_0_19: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0777420cd_0_25: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82" name="Google Shape;82;g50777420cd_0_25: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50777420cd_0_25: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0777420cd_0_48: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90" name="Google Shape;90;g50777420cd_0_48: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50777420cd_0_48: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0777420cd_0_31: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97" name="Google Shape;97;g50777420cd_0_31: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50777420cd_0_31: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082af7775_0_14: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082af7775_0_14: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5082af7775_0_14: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0777420cd_0_37: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0777420cd_0_37: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50777420cd_0_37: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082af7775_0_26: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082af7775_0_26:notes"/>
          <p:cNvSpPr txBox="1"/>
          <p:nvPr>
            <p:ph idx="1" type="body"/>
          </p:nvPr>
        </p:nvSpPr>
        <p:spPr>
          <a:xfrm>
            <a:off x="701675" y="4416425"/>
            <a:ext cx="56070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5082af7775_0_26:notes"/>
          <p:cNvSpPr txBox="1"/>
          <p:nvPr>
            <p:ph idx="12" type="sldNum"/>
          </p:nvPr>
        </p:nvSpPr>
        <p:spPr>
          <a:xfrm>
            <a:off x="3970337" y="8829675"/>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ype="objOnly">
  <p:cSld name="OBJECT_ONLY">
    <p:spTree>
      <p:nvGrpSpPr>
        <p:cNvPr id="12" name="Shape 12"/>
        <p:cNvGrpSpPr/>
        <p:nvPr/>
      </p:nvGrpSpPr>
      <p:grpSpPr>
        <a:xfrm>
          <a:off x="0" y="0"/>
          <a:ext cx="0" cy="0"/>
          <a:chOff x="0" y="0"/>
          <a:chExt cx="0" cy="0"/>
        </a:xfrm>
      </p:grpSpPr>
      <p:sp>
        <p:nvSpPr>
          <p:cNvPr id="13" name="Google Shape;13;p2"/>
          <p:cNvSpPr txBox="1"/>
          <p:nvPr>
            <p:ph idx="1" type="body"/>
          </p:nvPr>
        </p:nvSpPr>
        <p:spPr>
          <a:xfrm>
            <a:off x="0" y="0"/>
            <a:ext cx="9144000" cy="61261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1" name="Shape 41"/>
        <p:cNvGrpSpPr/>
        <p:nvPr/>
      </p:nvGrpSpPr>
      <p:grpSpPr>
        <a:xfrm>
          <a:off x="0" y="0"/>
          <a:ext cx="0" cy="0"/>
          <a:chOff x="0" y="0"/>
          <a:chExt cx="0" cy="0"/>
        </a:xfrm>
      </p:grpSpPr>
      <p:sp>
        <p:nvSpPr>
          <p:cNvPr id="42" name="Google Shape;42;p11"/>
          <p:cNvSpPr txBox="1"/>
          <p:nvPr>
            <p:ph type="title"/>
          </p:nvPr>
        </p:nvSpPr>
        <p:spPr>
          <a:xfrm>
            <a:off x="0" y="0"/>
            <a:ext cx="3000000" cy="3000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12"/>
          <p:cNvSpPr txBox="1"/>
          <p:nvPr>
            <p:ph type="title"/>
          </p:nvPr>
        </p:nvSpPr>
        <p:spPr>
          <a:xfrm>
            <a:off x="457200" y="274638"/>
            <a:ext cx="8229600" cy="1143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5" name="Google Shape;45;p1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14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9pPr>
          </a:lstStyle>
          <a:p/>
        </p:txBody>
      </p:sp>
      <p:sp>
        <p:nvSpPr>
          <p:cNvPr id="46" name="Google Shape;46;p1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7" name="Google Shape;47;p1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14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9pPr>
          </a:lstStyle>
          <a:p/>
        </p:txBody>
      </p:sp>
      <p:sp>
        <p:nvSpPr>
          <p:cNvPr id="48" name="Google Shape;48;p1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9" name="Shape 49"/>
        <p:cNvGrpSpPr/>
        <p:nvPr/>
      </p:nvGrpSpPr>
      <p:grpSpPr>
        <a:xfrm>
          <a:off x="0" y="0"/>
          <a:ext cx="0" cy="0"/>
          <a:chOff x="0" y="0"/>
          <a:chExt cx="0" cy="0"/>
        </a:xfrm>
      </p:grpSpPr>
      <p:sp>
        <p:nvSpPr>
          <p:cNvPr id="50" name="Google Shape;50;p13"/>
          <p:cNvSpPr txBox="1"/>
          <p:nvPr>
            <p:ph type="title"/>
          </p:nvPr>
        </p:nvSpPr>
        <p:spPr>
          <a:xfrm>
            <a:off x="0" y="0"/>
            <a:ext cx="3000000" cy="3000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1" name="Google Shape;51;p13"/>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13"/>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3" name="Shape 53"/>
        <p:cNvGrpSpPr/>
        <p:nvPr/>
      </p:nvGrpSpPr>
      <p:grpSpPr>
        <a:xfrm>
          <a:off x="0" y="0"/>
          <a:ext cx="0" cy="0"/>
          <a:chOff x="0" y="0"/>
          <a:chExt cx="0" cy="0"/>
        </a:xfrm>
      </p:grpSpPr>
      <p:sp>
        <p:nvSpPr>
          <p:cNvPr id="54" name="Google Shape;54;p1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5" name="Google Shape;55;p1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Google Shape;57;p15"/>
          <p:cNvSpPr txBox="1"/>
          <p:nvPr>
            <p:ph type="title"/>
          </p:nvPr>
        </p:nvSpPr>
        <p:spPr>
          <a:xfrm>
            <a:off x="0" y="0"/>
            <a:ext cx="3000000" cy="3000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8" name="Google Shape;58;p15"/>
          <p:cNvSpPr txBox="1"/>
          <p:nvPr>
            <p:ph idx="1" type="body"/>
          </p:nvPr>
        </p:nvSpPr>
        <p:spPr>
          <a:xfrm>
            <a:off x="0" y="0"/>
            <a:ext cx="3000000" cy="30000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9" name="Shape 59"/>
        <p:cNvGrpSpPr/>
        <p:nvPr/>
      </p:nvGrpSpPr>
      <p:grpSpPr>
        <a:xfrm>
          <a:off x="0" y="0"/>
          <a:ext cx="0" cy="0"/>
          <a:chOff x="0" y="0"/>
          <a:chExt cx="0" cy="0"/>
        </a:xfrm>
      </p:grpSpPr>
      <p:sp>
        <p:nvSpPr>
          <p:cNvPr id="60" name="Google Shape;60;p16"/>
          <p:cNvSpPr txBox="1"/>
          <p:nvPr>
            <p:ph type="ctrTitle"/>
          </p:nvPr>
        </p:nvSpPr>
        <p:spPr>
          <a:xfrm>
            <a:off x="685800" y="2130425"/>
            <a:ext cx="7772400" cy="147002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1" name="Google Shape;61;p1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14" name="Shape 14"/>
        <p:cNvGrpSpPr/>
        <p:nvPr/>
      </p:nvGrpSpPr>
      <p:grpSpPr>
        <a:xfrm>
          <a:off x="0" y="0"/>
          <a:ext cx="0" cy="0"/>
          <a:chOff x="0" y="0"/>
          <a:chExt cx="0" cy="0"/>
        </a:xfrm>
      </p:grpSpPr>
      <p:sp>
        <p:nvSpPr>
          <p:cNvPr id="15" name="Google Shape;15;p3"/>
          <p:cNvSpPr txBox="1"/>
          <p:nvPr>
            <p:ph type="title"/>
          </p:nvPr>
        </p:nvSpPr>
        <p:spPr>
          <a:xfrm>
            <a:off x="0" y="0"/>
            <a:ext cx="9144000" cy="9144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6" name="Google Shape;16;p3"/>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 name="Google Shape;17;p3"/>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4 Content" type="fourObj">
  <p:cSld name="FOUR_OBJECTS">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9144000" cy="9144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0" name="Google Shape;20;p4"/>
          <p:cNvSpPr txBox="1"/>
          <p:nvPr>
            <p:ph idx="1" type="body"/>
          </p:nvPr>
        </p:nvSpPr>
        <p:spPr>
          <a:xfrm>
            <a:off x="457200" y="1600200"/>
            <a:ext cx="4038600" cy="2185988"/>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 name="Google Shape;21;p4"/>
          <p:cNvSpPr txBox="1"/>
          <p:nvPr>
            <p:ph idx="2" type="body"/>
          </p:nvPr>
        </p:nvSpPr>
        <p:spPr>
          <a:xfrm>
            <a:off x="4648200" y="1600200"/>
            <a:ext cx="4038600" cy="2185988"/>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 name="Google Shape;22;p4"/>
          <p:cNvSpPr txBox="1"/>
          <p:nvPr>
            <p:ph idx="3" type="body"/>
          </p:nvPr>
        </p:nvSpPr>
        <p:spPr>
          <a:xfrm>
            <a:off x="457200" y="3938588"/>
            <a:ext cx="4038600" cy="2187575"/>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 name="Google Shape;23;p4"/>
          <p:cNvSpPr txBox="1"/>
          <p:nvPr>
            <p:ph idx="4" type="body"/>
          </p:nvPr>
        </p:nvSpPr>
        <p:spPr>
          <a:xfrm>
            <a:off x="4648200" y="3938588"/>
            <a:ext cx="4038600" cy="2187575"/>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24" name="Shape 24"/>
        <p:cNvGrpSpPr/>
        <p:nvPr/>
      </p:nvGrpSpPr>
      <p:grpSpPr>
        <a:xfrm>
          <a:off x="0" y="0"/>
          <a:ext cx="0" cy="0"/>
          <a:chOff x="0" y="0"/>
          <a:chExt cx="0" cy="0"/>
        </a:xfrm>
      </p:grpSpPr>
      <p:sp>
        <p:nvSpPr>
          <p:cNvPr id="25" name="Google Shape;25;p5"/>
          <p:cNvSpPr txBox="1"/>
          <p:nvPr>
            <p:ph type="title"/>
          </p:nvPr>
        </p:nvSpPr>
        <p:spPr>
          <a:xfrm>
            <a:off x="0" y="0"/>
            <a:ext cx="9144000" cy="9144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6" name="Shape 26"/>
        <p:cNvGrpSpPr/>
        <p:nvPr/>
      </p:nvGrpSpPr>
      <p:grpSpPr>
        <a:xfrm>
          <a:off x="0" y="0"/>
          <a:ext cx="0" cy="0"/>
          <a:chOff x="0" y="0"/>
          <a:chExt cx="0" cy="0"/>
        </a:xfrm>
      </p:grpSpPr>
      <p:sp>
        <p:nvSpPr>
          <p:cNvPr id="27" name="Google Shape;27;p6"/>
          <p:cNvSpPr txBox="1"/>
          <p:nvPr>
            <p:ph type="title"/>
          </p:nvPr>
        </p:nvSpPr>
        <p:spPr>
          <a:xfrm rot="5400000">
            <a:off x="4937918" y="1920082"/>
            <a:ext cx="6126163" cy="2286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8" name="Google Shape;28;p6"/>
          <p:cNvSpPr txBox="1"/>
          <p:nvPr>
            <p:ph idx="1" type="body"/>
          </p:nvPr>
        </p:nvSpPr>
        <p:spPr>
          <a:xfrm rot="5400000">
            <a:off x="289718" y="-289718"/>
            <a:ext cx="6126163" cy="6705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9" name="Shape 29"/>
        <p:cNvGrpSpPr/>
        <p:nvPr/>
      </p:nvGrpSpPr>
      <p:grpSpPr>
        <a:xfrm>
          <a:off x="0" y="0"/>
          <a:ext cx="0" cy="0"/>
          <a:chOff x="0" y="0"/>
          <a:chExt cx="0" cy="0"/>
        </a:xfrm>
      </p:grpSpPr>
      <p:sp>
        <p:nvSpPr>
          <p:cNvPr id="30" name="Google Shape;30;p7"/>
          <p:cNvSpPr txBox="1"/>
          <p:nvPr>
            <p:ph type="title"/>
          </p:nvPr>
        </p:nvSpPr>
        <p:spPr>
          <a:xfrm>
            <a:off x="0" y="0"/>
            <a:ext cx="3000000" cy="3000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7"/>
          <p:cNvSpPr txBox="1"/>
          <p:nvPr>
            <p:ph idx="1" type="body"/>
          </p:nvPr>
        </p:nvSpPr>
        <p:spPr>
          <a:xfrm rot="5400000">
            <a:off x="0" y="0"/>
            <a:ext cx="3000000" cy="30000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2" name="Shape 32"/>
        <p:cNvGrpSpPr/>
        <p:nvPr/>
      </p:nvGrpSpPr>
      <p:grpSpPr>
        <a:xfrm>
          <a:off x="0" y="0"/>
          <a:ext cx="0" cy="0"/>
          <a:chOff x="0" y="0"/>
          <a:chExt cx="0" cy="0"/>
        </a:xfrm>
      </p:grpSpPr>
      <p:sp>
        <p:nvSpPr>
          <p:cNvPr id="33" name="Google Shape;33;p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4" name="Google Shape;34;p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6" name="Shape 36"/>
        <p:cNvGrpSpPr/>
        <p:nvPr/>
      </p:nvGrpSpPr>
      <p:grpSpPr>
        <a:xfrm>
          <a:off x="0" y="0"/>
          <a:ext cx="0" cy="0"/>
          <a:chOff x="0" y="0"/>
          <a:chExt cx="0" cy="0"/>
        </a:xfrm>
      </p:grpSpPr>
      <p:sp>
        <p:nvSpPr>
          <p:cNvPr id="37" name="Google Shape;37;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9" name="Google Shape;39;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9" name="Shape 9"/>
        <p:cNvGrpSpPr/>
        <p:nvPr/>
      </p:nvGrpSpPr>
      <p:grpSpPr>
        <a:xfrm>
          <a:off x="0" y="0"/>
          <a:ext cx="0" cy="0"/>
          <a:chOff x="0" y="0"/>
          <a:chExt cx="0" cy="0"/>
        </a:xfrm>
      </p:grpSpPr>
      <p:sp>
        <p:nvSpPr>
          <p:cNvPr id="10" name="Google Shape;10;p1"/>
          <p:cNvSpPr txBox="1"/>
          <p:nvPr/>
        </p:nvSpPr>
        <p:spPr>
          <a:xfrm>
            <a:off x="0" y="0"/>
            <a:ext cx="9144000" cy="8620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approved_bluegrey.png" id="11" name="Google Shape;11;p1"/>
          <p:cNvPicPr preferRelativeResize="0"/>
          <p:nvPr/>
        </p:nvPicPr>
        <p:blipFill rotWithShape="1">
          <a:blip r:embed="rId1">
            <a:alphaModFix/>
          </a:blip>
          <a:srcRect b="0" l="0" r="0" t="0"/>
          <a:stretch/>
        </p:blipFill>
        <p:spPr>
          <a:xfrm>
            <a:off x="381000" y="6330950"/>
            <a:ext cx="2013269" cy="29841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sheenxia.shinyapps.io/Greenlife/" TargetMode="External"/><Relationship Id="rId4" Type="http://schemas.openxmlformats.org/officeDocument/2006/relationships/hyperlink" Target="https://sheenxia.shinyapps.io/Greenlife/" TargetMode="External"/><Relationship Id="rId5"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65" name="Shape 65"/>
        <p:cNvGrpSpPr/>
        <p:nvPr/>
      </p:nvGrpSpPr>
      <p:grpSpPr>
        <a:xfrm>
          <a:off x="0" y="0"/>
          <a:ext cx="0" cy="0"/>
          <a:chOff x="0" y="0"/>
          <a:chExt cx="0" cy="0"/>
        </a:xfrm>
      </p:grpSpPr>
      <p:sp>
        <p:nvSpPr>
          <p:cNvPr id="66" name="Google Shape;66;p17"/>
          <p:cNvSpPr txBox="1"/>
          <p:nvPr/>
        </p:nvSpPr>
        <p:spPr>
          <a:xfrm>
            <a:off x="453300" y="1246000"/>
            <a:ext cx="8232600" cy="48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t>Live a Green Life in NYC</a:t>
            </a:r>
            <a:endParaRPr sz="7200"/>
          </a:p>
          <a:p>
            <a:pPr indent="0" lvl="0" marL="0" rtl="0" algn="l">
              <a:spcBef>
                <a:spcPts val="0"/>
              </a:spcBef>
              <a:spcAft>
                <a:spcPts val="0"/>
              </a:spcAft>
              <a:buNone/>
            </a:pPr>
            <a:r>
              <a:rPr lang="en-US" sz="3600"/>
              <a:t>—Shiny App Development Version 2.0</a:t>
            </a:r>
            <a:endParaRPr sz="3600"/>
          </a:p>
          <a:p>
            <a:pPr indent="0" lvl="0" marL="0" rtl="0" algn="l">
              <a:spcBef>
                <a:spcPts val="0"/>
              </a:spcBef>
              <a:spcAft>
                <a:spcPts val="0"/>
              </a:spcAft>
              <a:buNone/>
            </a:pPr>
            <a:r>
              <a:t/>
            </a:r>
            <a:endParaRPr sz="48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Group 5</a:t>
            </a:r>
            <a:endParaRPr sz="2400"/>
          </a:p>
          <a:p>
            <a:pPr indent="0" lvl="0" marL="0" rtl="0" algn="l">
              <a:spcBef>
                <a:spcPts val="0"/>
              </a:spcBef>
              <a:spcAft>
                <a:spcPts val="0"/>
              </a:spcAft>
              <a:buNone/>
            </a:pPr>
            <a:r>
              <a:rPr lang="en-US" sz="2400"/>
              <a:t>Team: Xin Xia, Yiyao Hu,</a:t>
            </a:r>
            <a:r>
              <a:rPr lang="en-US" sz="2400">
                <a:solidFill>
                  <a:schemeClr val="dk1"/>
                </a:solidFill>
              </a:rPr>
              <a:t> Zixiao Wang</a:t>
            </a:r>
            <a:endParaRPr sz="2400"/>
          </a:p>
        </p:txBody>
      </p:sp>
      <p:pic>
        <p:nvPicPr>
          <p:cNvPr id="67" name="Google Shape;67;p17"/>
          <p:cNvPicPr preferRelativeResize="0"/>
          <p:nvPr/>
        </p:nvPicPr>
        <p:blipFill>
          <a:blip r:embed="rId3">
            <a:alphaModFix/>
          </a:blip>
          <a:stretch>
            <a:fillRect/>
          </a:stretch>
        </p:blipFill>
        <p:spPr>
          <a:xfrm>
            <a:off x="6220575" y="3995563"/>
            <a:ext cx="2171700" cy="2105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8"/>
          <p:cNvSpPr txBox="1"/>
          <p:nvPr>
            <p:ph type="title"/>
          </p:nvPr>
        </p:nvSpPr>
        <p:spPr>
          <a:xfrm>
            <a:off x="0" y="0"/>
            <a:ext cx="9007500" cy="9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Value Added of the Improved App</a:t>
            </a:r>
            <a:endParaRPr/>
          </a:p>
        </p:txBody>
      </p:sp>
      <p:sp>
        <p:nvSpPr>
          <p:cNvPr id="74" name="Google Shape;74;p18"/>
          <p:cNvSpPr txBox="1"/>
          <p:nvPr>
            <p:ph idx="1" type="body"/>
          </p:nvPr>
        </p:nvSpPr>
        <p:spPr>
          <a:xfrm>
            <a:off x="438675" y="1140575"/>
            <a:ext cx="8247300" cy="49059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a:latin typeface="Times New Roman"/>
                <a:ea typeface="Times New Roman"/>
                <a:cs typeface="Times New Roman"/>
                <a:sym typeface="Times New Roman"/>
              </a:rPr>
              <a:t>For people who would like to find a living place where the air quality is better, we added a function in the app which provides the comparison of the median housing rental prices versus air quality. In this way, people are able to find a place with a higher price-performance ratio.</a:t>
            </a:r>
            <a:endParaRPr>
              <a:latin typeface="Times New Roman"/>
              <a:ea typeface="Times New Roman"/>
              <a:cs typeface="Times New Roman"/>
              <a:sym typeface="Times New Roman"/>
            </a:endParaRPr>
          </a:p>
        </p:txBody>
      </p:sp>
      <p:pic>
        <p:nvPicPr>
          <p:cNvPr id="75" name="Google Shape;75;p18"/>
          <p:cNvPicPr preferRelativeResize="0"/>
          <p:nvPr/>
        </p:nvPicPr>
        <p:blipFill>
          <a:blip r:embed="rId3">
            <a:alphaModFix/>
          </a:blip>
          <a:stretch>
            <a:fillRect/>
          </a:stretch>
        </p:blipFill>
        <p:spPr>
          <a:xfrm>
            <a:off x="5426775" y="4674600"/>
            <a:ext cx="2352425" cy="1605100"/>
          </a:xfrm>
          <a:prstGeom prst="rect">
            <a:avLst/>
          </a:prstGeom>
          <a:noFill/>
          <a:ln>
            <a:noFill/>
          </a:ln>
        </p:spPr>
      </p:pic>
      <p:pic>
        <p:nvPicPr>
          <p:cNvPr id="76" name="Google Shape;76;p18"/>
          <p:cNvPicPr preferRelativeResize="0"/>
          <p:nvPr/>
        </p:nvPicPr>
        <p:blipFill>
          <a:blip r:embed="rId4">
            <a:alphaModFix/>
          </a:blip>
          <a:stretch>
            <a:fillRect/>
          </a:stretch>
        </p:blipFill>
        <p:spPr>
          <a:xfrm>
            <a:off x="438675" y="4788900"/>
            <a:ext cx="2588200" cy="1376500"/>
          </a:xfrm>
          <a:prstGeom prst="rect">
            <a:avLst/>
          </a:prstGeom>
          <a:noFill/>
          <a:ln>
            <a:noFill/>
          </a:ln>
        </p:spPr>
      </p:pic>
      <p:pic>
        <p:nvPicPr>
          <p:cNvPr id="77" name="Google Shape;77;p18"/>
          <p:cNvPicPr preferRelativeResize="0"/>
          <p:nvPr/>
        </p:nvPicPr>
        <p:blipFill>
          <a:blip r:embed="rId5">
            <a:alphaModFix/>
          </a:blip>
          <a:stretch>
            <a:fillRect/>
          </a:stretch>
        </p:blipFill>
        <p:spPr>
          <a:xfrm>
            <a:off x="3026875" y="4928175"/>
            <a:ext cx="1253875" cy="1237225"/>
          </a:xfrm>
          <a:prstGeom prst="rect">
            <a:avLst/>
          </a:prstGeom>
          <a:noFill/>
          <a:ln>
            <a:noFill/>
          </a:ln>
        </p:spPr>
      </p:pic>
      <p:pic>
        <p:nvPicPr>
          <p:cNvPr id="78" name="Google Shape;78;p18"/>
          <p:cNvPicPr preferRelativeResize="0"/>
          <p:nvPr/>
        </p:nvPicPr>
        <p:blipFill>
          <a:blip r:embed="rId6">
            <a:alphaModFix/>
          </a:blip>
          <a:stretch>
            <a:fillRect/>
          </a:stretch>
        </p:blipFill>
        <p:spPr>
          <a:xfrm>
            <a:off x="7309475" y="4788900"/>
            <a:ext cx="1376500" cy="1376500"/>
          </a:xfrm>
          <a:prstGeom prst="rect">
            <a:avLst/>
          </a:prstGeom>
          <a:noFill/>
          <a:ln>
            <a:noFill/>
          </a:ln>
        </p:spPr>
      </p:pic>
      <p:sp>
        <p:nvSpPr>
          <p:cNvPr id="79" name="Google Shape;79;p18"/>
          <p:cNvSpPr/>
          <p:nvPr/>
        </p:nvSpPr>
        <p:spPr>
          <a:xfrm>
            <a:off x="4474525" y="5192000"/>
            <a:ext cx="1052700" cy="57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9"/>
          <p:cNvSpPr txBox="1"/>
          <p:nvPr/>
        </p:nvSpPr>
        <p:spPr>
          <a:xfrm>
            <a:off x="380175" y="1813200"/>
            <a:ext cx="3787200" cy="12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Lobster"/>
                <a:ea typeface="Lobster"/>
                <a:cs typeface="Lobster"/>
                <a:sym typeface="Lobster"/>
              </a:rPr>
              <a:t>Enjoy your housing exploring!</a:t>
            </a:r>
            <a:endParaRPr sz="3600">
              <a:latin typeface="Lobster"/>
              <a:ea typeface="Lobster"/>
              <a:cs typeface="Lobster"/>
              <a:sym typeface="Lobster"/>
            </a:endParaRPr>
          </a:p>
        </p:txBody>
      </p:sp>
      <p:pic>
        <p:nvPicPr>
          <p:cNvPr id="86" name="Google Shape;86;p19"/>
          <p:cNvPicPr preferRelativeResize="0"/>
          <p:nvPr/>
        </p:nvPicPr>
        <p:blipFill>
          <a:blip r:embed="rId3">
            <a:alphaModFix/>
          </a:blip>
          <a:stretch>
            <a:fillRect/>
          </a:stretch>
        </p:blipFill>
        <p:spPr>
          <a:xfrm>
            <a:off x="123150" y="3889725"/>
            <a:ext cx="4740301" cy="2312550"/>
          </a:xfrm>
          <a:prstGeom prst="rect">
            <a:avLst/>
          </a:prstGeom>
          <a:noFill/>
          <a:ln>
            <a:noFill/>
          </a:ln>
        </p:spPr>
      </p:pic>
      <p:pic>
        <p:nvPicPr>
          <p:cNvPr id="87" name="Google Shape;87;p19"/>
          <p:cNvPicPr preferRelativeResize="0"/>
          <p:nvPr/>
        </p:nvPicPr>
        <p:blipFill>
          <a:blip r:embed="rId4">
            <a:alphaModFix/>
          </a:blip>
          <a:stretch>
            <a:fillRect/>
          </a:stretch>
        </p:blipFill>
        <p:spPr>
          <a:xfrm>
            <a:off x="4489075" y="1000500"/>
            <a:ext cx="4350125" cy="28155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0"/>
          <p:cNvSpPr txBox="1"/>
          <p:nvPr>
            <p:ph type="title"/>
          </p:nvPr>
        </p:nvSpPr>
        <p:spPr>
          <a:xfrm>
            <a:off x="0" y="0"/>
            <a:ext cx="7267500" cy="8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Implementation of the App</a:t>
            </a:r>
            <a:endParaRPr/>
          </a:p>
        </p:txBody>
      </p:sp>
      <p:sp>
        <p:nvSpPr>
          <p:cNvPr id="94" name="Google Shape;94;p20"/>
          <p:cNvSpPr txBox="1"/>
          <p:nvPr>
            <p:ph idx="1" type="body"/>
          </p:nvPr>
        </p:nvSpPr>
        <p:spPr>
          <a:xfrm>
            <a:off x="233950" y="1103975"/>
            <a:ext cx="8642100" cy="5110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a:latin typeface="Times New Roman"/>
                <a:ea typeface="Times New Roman"/>
                <a:cs typeface="Times New Roman"/>
                <a:sym typeface="Times New Roman"/>
              </a:rPr>
              <a:t>In order to increase the ability of comparison of the app, we create several comparison plots to reach the goal. For example, we combined the air quality components and the New York city map, which will give us a more clear view on which part in NYC would be more suitable for people to choose citi bike as their travel method. We also achieved using one radar chart to compare the air quality components in two community districts.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nvSpPr>
        <p:spPr>
          <a:xfrm>
            <a:off x="219350" y="5410350"/>
            <a:ext cx="8700300" cy="7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          </a:t>
            </a:r>
            <a:r>
              <a:rPr lang="en-US" sz="3000"/>
              <a:t>Separated</a:t>
            </a:r>
            <a:r>
              <a:rPr lang="en-US" sz="3000"/>
              <a:t>                          Combined</a:t>
            </a:r>
            <a:endParaRPr sz="3000"/>
          </a:p>
        </p:txBody>
      </p:sp>
      <p:pic>
        <p:nvPicPr>
          <p:cNvPr id="101" name="Google Shape;101;p21"/>
          <p:cNvPicPr preferRelativeResize="0"/>
          <p:nvPr/>
        </p:nvPicPr>
        <p:blipFill>
          <a:blip r:embed="rId3">
            <a:alphaModFix/>
          </a:blip>
          <a:stretch>
            <a:fillRect/>
          </a:stretch>
        </p:blipFill>
        <p:spPr>
          <a:xfrm>
            <a:off x="0" y="1242925"/>
            <a:ext cx="4564475" cy="3590975"/>
          </a:xfrm>
          <a:prstGeom prst="rect">
            <a:avLst/>
          </a:prstGeom>
          <a:noFill/>
          <a:ln>
            <a:noFill/>
          </a:ln>
        </p:spPr>
      </p:pic>
      <p:pic>
        <p:nvPicPr>
          <p:cNvPr id="102" name="Google Shape;102;p21"/>
          <p:cNvPicPr preferRelativeResize="0"/>
          <p:nvPr/>
        </p:nvPicPr>
        <p:blipFill>
          <a:blip r:embed="rId4">
            <a:alphaModFix/>
          </a:blip>
          <a:stretch>
            <a:fillRect/>
          </a:stretch>
        </p:blipFill>
        <p:spPr>
          <a:xfrm>
            <a:off x="4564475" y="1748787"/>
            <a:ext cx="4564475" cy="2579256"/>
          </a:xfrm>
          <a:prstGeom prst="rect">
            <a:avLst/>
          </a:prstGeom>
          <a:noFill/>
          <a:ln>
            <a:noFill/>
          </a:ln>
        </p:spPr>
      </p:pic>
      <p:sp>
        <p:nvSpPr>
          <p:cNvPr id="103" name="Google Shape;103;p21"/>
          <p:cNvSpPr/>
          <p:nvPr/>
        </p:nvSpPr>
        <p:spPr>
          <a:xfrm>
            <a:off x="3933350" y="5651550"/>
            <a:ext cx="1272300" cy="30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0" y="0"/>
            <a:ext cx="7545300" cy="8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Visualization</a:t>
            </a:r>
            <a:endParaRPr/>
          </a:p>
        </p:txBody>
      </p:sp>
      <p:sp>
        <p:nvSpPr>
          <p:cNvPr id="110" name="Google Shape;110;p22"/>
          <p:cNvSpPr txBox="1"/>
          <p:nvPr>
            <p:ph idx="1" type="body"/>
          </p:nvPr>
        </p:nvSpPr>
        <p:spPr>
          <a:xfrm>
            <a:off x="229050" y="1082050"/>
            <a:ext cx="8685900" cy="4286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a:latin typeface="Times New Roman"/>
                <a:ea typeface="Times New Roman"/>
                <a:cs typeface="Times New Roman"/>
                <a:sym typeface="Times New Roman"/>
              </a:rPr>
              <a:t>In order to increase the value of each plot, we tried to make more adjustable functions to each plot. For instance, we updated the spider plot to a new one, which could compare two different community districts. Also, we make adjustable bins to histogram which would give people more information related to the air quality index.</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nvSpPr>
        <p:spPr>
          <a:xfrm>
            <a:off x="4291850" y="1783950"/>
            <a:ext cx="4679400" cy="13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Lobster"/>
                <a:ea typeface="Lobster"/>
                <a:cs typeface="Lobster"/>
                <a:sym typeface="Lobster"/>
              </a:rPr>
              <a:t>Comparison provides you with a better decision.</a:t>
            </a:r>
            <a:endParaRPr sz="3600">
              <a:latin typeface="Lobster"/>
              <a:ea typeface="Lobster"/>
              <a:cs typeface="Lobster"/>
              <a:sym typeface="Lobster"/>
            </a:endParaRPr>
          </a:p>
        </p:txBody>
      </p:sp>
      <p:pic>
        <p:nvPicPr>
          <p:cNvPr id="117" name="Google Shape;117;p23"/>
          <p:cNvPicPr preferRelativeResize="0"/>
          <p:nvPr/>
        </p:nvPicPr>
        <p:blipFill>
          <a:blip r:embed="rId3">
            <a:alphaModFix/>
          </a:blip>
          <a:stretch>
            <a:fillRect/>
          </a:stretch>
        </p:blipFill>
        <p:spPr>
          <a:xfrm>
            <a:off x="4706662" y="3634800"/>
            <a:ext cx="4264540" cy="3129300"/>
          </a:xfrm>
          <a:prstGeom prst="rect">
            <a:avLst/>
          </a:prstGeom>
          <a:noFill/>
          <a:ln>
            <a:noFill/>
          </a:ln>
        </p:spPr>
      </p:pic>
      <p:pic>
        <p:nvPicPr>
          <p:cNvPr id="118" name="Google Shape;118;p23"/>
          <p:cNvPicPr preferRelativeResize="0"/>
          <p:nvPr/>
        </p:nvPicPr>
        <p:blipFill>
          <a:blip r:embed="rId4">
            <a:alphaModFix/>
          </a:blip>
          <a:stretch>
            <a:fillRect/>
          </a:stretch>
        </p:blipFill>
        <p:spPr>
          <a:xfrm>
            <a:off x="210900" y="1030913"/>
            <a:ext cx="4080950" cy="3026875"/>
          </a:xfrm>
          <a:prstGeom prst="rect">
            <a:avLst/>
          </a:prstGeom>
          <a:noFill/>
          <a:ln>
            <a:noFill/>
          </a:ln>
        </p:spPr>
      </p:pic>
      <p:sp>
        <p:nvSpPr>
          <p:cNvPr id="119" name="Google Shape;119;p23"/>
          <p:cNvSpPr/>
          <p:nvPr/>
        </p:nvSpPr>
        <p:spPr>
          <a:xfrm flipH="1" rot="10800000">
            <a:off x="2441500" y="4548750"/>
            <a:ext cx="1462200" cy="130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0" y="891975"/>
            <a:ext cx="9144000" cy="14037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US"/>
              <a:t>Let go to the app and be happy with searching!</a:t>
            </a:r>
            <a:endParaRPr/>
          </a:p>
          <a:p>
            <a:pPr indent="0" lvl="0" marL="0" rtl="0" algn="ctr">
              <a:lnSpc>
                <a:spcPct val="115000"/>
              </a:lnSpc>
              <a:spcBef>
                <a:spcPts val="0"/>
              </a:spcBef>
              <a:spcAft>
                <a:spcPts val="0"/>
              </a:spcAft>
              <a:buClr>
                <a:schemeClr val="dk1"/>
              </a:buClr>
              <a:buSzPts val="1100"/>
              <a:buFont typeface="Arial"/>
              <a:buNone/>
            </a:pPr>
            <a:r>
              <a:rPr lang="en-US" sz="3600" u="sng">
                <a:solidFill>
                  <a:schemeClr val="hlink"/>
                </a:solidFill>
                <a:hlinkClick r:id="rId3"/>
              </a:rPr>
              <a:t>https://sheenxia.shinyapps.io/Greenlife/</a:t>
            </a:r>
            <a:endParaRPr sz="3600" u="sng">
              <a:solidFill>
                <a:schemeClr val="hlink"/>
              </a:solidFill>
              <a:hlinkClick r:id="rId4"/>
            </a:endParaRPr>
          </a:p>
          <a:p>
            <a:pPr indent="0" lvl="0" marL="0" rtl="0" algn="l">
              <a:spcBef>
                <a:spcPts val="640"/>
              </a:spcBef>
              <a:spcAft>
                <a:spcPts val="0"/>
              </a:spcAft>
              <a:buNone/>
            </a:pPr>
            <a:r>
              <a:t/>
            </a:r>
            <a:endParaRPr/>
          </a:p>
        </p:txBody>
      </p:sp>
      <p:pic>
        <p:nvPicPr>
          <p:cNvPr id="126" name="Google Shape;126;p24"/>
          <p:cNvPicPr preferRelativeResize="0"/>
          <p:nvPr/>
        </p:nvPicPr>
        <p:blipFill>
          <a:blip r:embed="rId5">
            <a:alphaModFix/>
          </a:blip>
          <a:stretch>
            <a:fillRect/>
          </a:stretch>
        </p:blipFill>
        <p:spPr>
          <a:xfrm>
            <a:off x="451513" y="2136800"/>
            <a:ext cx="8240974" cy="413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