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67" r:id="rId3"/>
    <p:sldId id="268" r:id="rId4"/>
    <p:sldId id="262" r:id="rId5"/>
    <p:sldId id="274" r:id="rId6"/>
    <p:sldId id="263" r:id="rId7"/>
    <p:sldId id="278" r:id="rId8"/>
    <p:sldId id="279" r:id="rId9"/>
    <p:sldId id="269" r:id="rId10"/>
    <p:sldId id="27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0572"/>
  </p:normalViewPr>
  <p:slideViewPr>
    <p:cSldViewPr snapToGrid="0" snapToObjects="1">
      <p:cViewPr varScale="1">
        <p:scale>
          <a:sx n="101" d="100"/>
          <a:sy n="101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42363-1AEC-7345-9BE8-E03F3F33189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25731-2975-594B-8B40-A07D431C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The code takes 100 documents, creates a single big corpus, which is </a:t>
            </a:r>
            <a:r>
              <a:rPr lang="en-US" dirty="0" err="1"/>
              <a:t>splitted</a:t>
            </a:r>
            <a:r>
              <a:rPr lang="en-US" dirty="0"/>
              <a:t> into two: one contains correct text elements, the other contains erroneous text elements. Only </a:t>
            </a:r>
            <a:r>
              <a:rPr lang="en-US" dirty="0" err="1"/>
              <a:t>inuque</a:t>
            </a:r>
            <a:r>
              <a:rPr lang="en-US" dirty="0"/>
              <a:t> </a:t>
            </a:r>
            <a:r>
              <a:rPr lang="en-US" dirty="0" err="1"/>
              <a:t>tockens</a:t>
            </a:r>
            <a:r>
              <a:rPr lang="en-US" dirty="0"/>
              <a:t> are left for </a:t>
            </a:r>
            <a:r>
              <a:rPr lang="en-US" dirty="0" err="1"/>
              <a:t>alanysis</a:t>
            </a:r>
            <a:r>
              <a:rPr lang="en-US" dirty="0"/>
              <a:t> to reduce the amount of computation.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5731-2975-594B-8B40-A07D431C3F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Error correction algorithm considered in the paper consists of two models: a topic model that provides information about word probabilities and OCR model that represents the probability of character errors. For each error word we compute a vector of candidates to substitute the erroneous word and pick the one that provides the best score according to the formula proposed in the paper.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5731-2975-594B-8B40-A07D431C3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Error correction algorithm considered in the paper consists of two models: a topic model that provides information about word probabilities and OCR model that represents the probability of character errors. For each error word we compute a vector of candidates to substitute the erroneous word and pick the one that provides the best score according to the formula proposed in the paper.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5731-2975-594B-8B40-A07D431C3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Error correction algorithm considered in the paper consists of two models: a topic model that provides information about word probabilities and OCR model that represents the probability of character errors. For each error word we compute a vector of candidates to substitute the erroneous word and pick the one that provides the best score according to the formula proposed in the paper.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5731-2975-594B-8B40-A07D431C3F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Error correction algorithm considered in the paper consists of two models: a topic model that provides information about word probabilities and OCR model that represents the probability of character errors. For each error word we compute a vector of candidates to substitute the erroneous word and pick the one that provides the best score according to the formula proposed in the paper.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25731-2975-594B-8B40-A07D431C3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7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BB20-8689-224A-B4AB-73E12EC98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22A81-014D-7041-BB03-87CF72851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9582F-9C1F-914D-8AA6-7BC9B7D5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0464-60C9-994B-A2AD-BE7DAECE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FDE72-8C01-BC4A-B26A-33E91FB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FDCC-3B34-5844-96E1-BD2E893E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AEAD-BA6E-DE43-86CA-AF2092627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4524-62D5-D24A-8C9F-84AEC9F3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D4CE-3197-3B4B-847F-E0418BDE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23D0-3107-B640-B302-84CF48B0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BB170-CD38-E94C-935C-E1A297BFE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D52EB-0FD0-BD46-997A-3AB30F99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43ED-E241-7841-B674-83F087E8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3B9-BE95-1740-B07D-E21A987E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9C72-98E8-F745-87EF-A85D14A1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2F40-C62F-744D-BE6B-8164429A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B37B-5A03-9943-BC8D-74A99326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A843F-56DF-C148-BBA0-252E8EE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59F5-FC8D-254A-ABE7-7BCC94B0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0E18-CB75-C84F-B5A2-DCA83D63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78C7-7CB7-FB46-828C-F6EF46B5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B6586-EACA-1D40-8AA0-470D22E8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CF80-10C1-ED4E-B76A-10011414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EDD8C-04E2-B543-A222-C04C0734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DD78-55F8-E742-9F30-0DB63DC8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83D-3E24-5B49-918B-7AE76E48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15B5-4BE6-9B44-955D-9B3558E62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E6370-D3E2-4045-8A22-77110AD54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EF9FB-6C59-1F49-B2E9-415453FC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0603-2B52-7942-8E28-5C7DA3CE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42624-C185-924E-AD2F-F1E01784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B73E-D91F-6349-836B-69C19867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D4D39-0C97-494E-84D0-A9497E3A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A90C8-075B-D145-90CE-A355D908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326AC-651B-B840-A59F-F2D57202E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1E74E-5B8A-C640-B21D-97CBBF54D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DBD64-8B89-FB49-B364-2DEE36F2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9C14C-AB61-B54B-8752-62B45DD8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951D4-38B8-A945-AE57-8117B10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E5A1-B823-4344-A631-8C523B8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04421-26B7-FB40-8CA5-AFDDB7A3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EF3EE-7ED8-3845-9F9B-61A22797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A51DD-EB01-EC4C-AEC2-EC99F350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FCDB4-D33A-BB41-A1B0-28486E6C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F6414-761B-3F47-8FCE-BDF7E8D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7076B-056C-594A-BD55-A944AB0E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614-FD3F-8B42-B3A1-92A6759A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31EF-7EA0-A048-BB2D-09D1B157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F773F-379A-FD48-A56C-8C84B393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40E7D-6273-A14E-93F0-164745D7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40EA-0CC7-1D43-9211-D1051266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F480C-63CE-B946-9CF6-44B246C6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78C1-E58E-AA49-8880-1220A8DD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0C6B9-01C8-3849-A20C-7FAC0CB5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D8345-7BA0-E842-9A34-482AB024C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963D-E0E4-7B44-80E8-BFC5EF92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BA95-52EC-0440-A26F-ED7681A4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E7B1E-8B7B-6340-BC0B-C4EA6855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7102F-2D44-7141-9775-C1B2EF0A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33A0-7A3A-3241-B988-35170A63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9A44-2231-0B4A-9877-F6DB3676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ECAE-362C-AF4F-A3A9-09775D5E000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D1A9-CF9E-2F40-AF8B-D909CED4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B64F-70D4-7D4F-B739-D69A04390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BB16-C5C4-6A45-BC99-C8EC8C2E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6">
            <a:extLst>
              <a:ext uri="{FF2B5EF4-FFF2-40B4-BE49-F238E27FC236}">
                <a16:creationId xmlns:a16="http://schemas.microsoft.com/office/drawing/2014/main" id="{2B2412DA-7A90-764B-BBB1-DE5AE01B218A}"/>
              </a:ext>
            </a:extLst>
          </p:cNvPr>
          <p:cNvGrpSpPr/>
          <p:nvPr/>
        </p:nvGrpSpPr>
        <p:grpSpPr>
          <a:xfrm rot="8100000">
            <a:off x="3319846" y="3836031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15" name="矩形 27">
              <a:extLst>
                <a:ext uri="{FF2B5EF4-FFF2-40B4-BE49-F238E27FC236}">
                  <a16:creationId xmlns:a16="http://schemas.microsoft.com/office/drawing/2014/main" id="{D59E8C92-B330-E648-8292-76A597B130D7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28">
              <a:extLst>
                <a:ext uri="{FF2B5EF4-FFF2-40B4-BE49-F238E27FC236}">
                  <a16:creationId xmlns:a16="http://schemas.microsoft.com/office/drawing/2014/main" id="{1EB95B10-4012-CB48-967C-3C4FA4E91240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29">
              <a:extLst>
                <a:ext uri="{FF2B5EF4-FFF2-40B4-BE49-F238E27FC236}">
                  <a16:creationId xmlns:a16="http://schemas.microsoft.com/office/drawing/2014/main" id="{803AE1FC-E694-6E4A-9012-15D202F877CD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">
            <a:extLst>
              <a:ext uri="{FF2B5EF4-FFF2-40B4-BE49-F238E27FC236}">
                <a16:creationId xmlns:a16="http://schemas.microsoft.com/office/drawing/2014/main" id="{7170BF1A-1F47-E441-8EFC-6246919802A9}"/>
              </a:ext>
            </a:extLst>
          </p:cNvPr>
          <p:cNvSpPr/>
          <p:nvPr/>
        </p:nvSpPr>
        <p:spPr>
          <a:xfrm>
            <a:off x="309736" y="292594"/>
            <a:ext cx="8183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Optical Character Recognition</a:t>
            </a:r>
          </a:p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(OCR)</a:t>
            </a:r>
            <a:endParaRPr lang="zh-CN" altLang="en-US" sz="36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6C7BF4-1B27-374A-B733-3150F27BE605}"/>
              </a:ext>
            </a:extLst>
          </p:cNvPr>
          <p:cNvSpPr/>
          <p:nvPr/>
        </p:nvSpPr>
        <p:spPr>
          <a:xfrm>
            <a:off x="8853478" y="4956503"/>
            <a:ext cx="34493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err="1">
                <a:latin typeface="Athelas" panose="02000503000000020003" pitchFamily="2" charset="77"/>
                <a:ea typeface="思源黑体 CN Medium" panose="020B0600000000000000" pitchFamily="34" charset="-122"/>
              </a:rPr>
              <a:t>Dubova</a:t>
            </a:r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, Elena </a:t>
            </a:r>
            <a:r>
              <a:rPr lang="en-US" altLang="zh-CN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(</a:t>
            </a:r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ed2801</a:t>
            </a:r>
            <a:r>
              <a:rPr lang="en-US" altLang="zh-CN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)</a:t>
            </a:r>
            <a:endParaRPr lang="en-US" sz="1500" b="1" dirty="0">
              <a:latin typeface="Athelas" panose="02000503000000020003" pitchFamily="2" charset="77"/>
              <a:ea typeface="思源黑体 CN Medium" panose="020B0600000000000000" pitchFamily="34" charset="-122"/>
            </a:endParaRPr>
          </a:p>
          <a:p>
            <a:pPr algn="ctr"/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Ren, Claire </a:t>
            </a:r>
            <a:r>
              <a:rPr lang="en-US" altLang="zh-CN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(</a:t>
            </a:r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xr2134</a:t>
            </a:r>
            <a:r>
              <a:rPr lang="en-US" altLang="zh-CN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)</a:t>
            </a:r>
            <a:endParaRPr lang="en-US" sz="1500" b="1" dirty="0">
              <a:latin typeface="Athelas" panose="02000503000000020003" pitchFamily="2" charset="77"/>
              <a:ea typeface="思源黑体 CN Medium" panose="020B0600000000000000" pitchFamily="34" charset="-122"/>
            </a:endParaRPr>
          </a:p>
          <a:p>
            <a:pPr algn="ctr"/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Wang, </a:t>
            </a:r>
            <a:r>
              <a:rPr lang="en-US" sz="1500" b="1" dirty="0" err="1">
                <a:latin typeface="Athelas" panose="02000503000000020003" pitchFamily="2" charset="77"/>
                <a:ea typeface="思源黑体 CN Medium" panose="020B0600000000000000" pitchFamily="34" charset="-122"/>
              </a:rPr>
              <a:t>Zixiao</a:t>
            </a:r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 </a:t>
            </a:r>
            <a:r>
              <a:rPr lang="en-US" altLang="zh-CN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(</a:t>
            </a:r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zw2513</a:t>
            </a:r>
            <a:r>
              <a:rPr lang="en-US" altLang="zh-CN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)</a:t>
            </a:r>
            <a:endParaRPr lang="en-US" sz="1500" b="1" dirty="0">
              <a:latin typeface="Athelas" panose="02000503000000020003" pitchFamily="2" charset="77"/>
              <a:ea typeface="思源黑体 CN Medium" panose="020B0600000000000000" pitchFamily="34" charset="-122"/>
            </a:endParaRPr>
          </a:p>
          <a:p>
            <a:pPr algn="ctr"/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Wu, </a:t>
            </a:r>
            <a:r>
              <a:rPr lang="en-US" sz="1500" b="1" dirty="0" err="1">
                <a:latin typeface="Athelas" panose="02000503000000020003" pitchFamily="2" charset="77"/>
                <a:ea typeface="思源黑体 CN Medium" panose="020B0600000000000000" pitchFamily="34" charset="-122"/>
              </a:rPr>
              <a:t>Qianqian</a:t>
            </a:r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 </a:t>
            </a:r>
            <a:r>
              <a:rPr lang="en-US" altLang="zh-CN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(</a:t>
            </a:r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qw2284</a:t>
            </a:r>
            <a:r>
              <a:rPr lang="en-US" altLang="zh-CN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)</a:t>
            </a:r>
            <a:endParaRPr lang="en-US" sz="1500" b="1" dirty="0">
              <a:latin typeface="Athelas" panose="02000503000000020003" pitchFamily="2" charset="77"/>
              <a:ea typeface="思源黑体 CN Medium" panose="020B0600000000000000" pitchFamily="34" charset="-122"/>
            </a:endParaRPr>
          </a:p>
          <a:p>
            <a:pPr algn="ctr"/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Zhang, </a:t>
            </a:r>
            <a:r>
              <a:rPr lang="en-US" sz="1500" b="1" dirty="0" err="1">
                <a:latin typeface="Athelas" panose="02000503000000020003" pitchFamily="2" charset="77"/>
                <a:ea typeface="思源黑体 CN Medium" panose="020B0600000000000000" pitchFamily="34" charset="-122"/>
              </a:rPr>
              <a:t>Zhicheng</a:t>
            </a:r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 </a:t>
            </a:r>
            <a:r>
              <a:rPr lang="en-US" altLang="zh-CN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(</a:t>
            </a:r>
            <a:r>
              <a:rPr lang="en-US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zz2555</a:t>
            </a:r>
            <a:r>
              <a:rPr lang="en-US" altLang="zh-CN" sz="15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)</a:t>
            </a:r>
            <a:endParaRPr lang="en-US" sz="1500" b="1" dirty="0">
              <a:latin typeface="Athelas" panose="02000503000000020003" pitchFamily="2" charset="77"/>
              <a:ea typeface="思源黑体 CN Medium" panose="020B0600000000000000" pitchFamily="34" charset="-122"/>
            </a:endParaRPr>
          </a:p>
        </p:txBody>
      </p:sp>
      <p:grpSp>
        <p:nvGrpSpPr>
          <p:cNvPr id="28" name="组合 17">
            <a:extLst>
              <a:ext uri="{FF2B5EF4-FFF2-40B4-BE49-F238E27FC236}">
                <a16:creationId xmlns:a16="http://schemas.microsoft.com/office/drawing/2014/main" id="{61BD403E-31A2-D845-A302-D011D7D432B3}"/>
              </a:ext>
            </a:extLst>
          </p:cNvPr>
          <p:cNvGrpSpPr/>
          <p:nvPr/>
        </p:nvGrpSpPr>
        <p:grpSpPr>
          <a:xfrm>
            <a:off x="9545338" y="438649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9" name="矩形 18">
              <a:extLst>
                <a:ext uri="{FF2B5EF4-FFF2-40B4-BE49-F238E27FC236}">
                  <a16:creationId xmlns:a16="http://schemas.microsoft.com/office/drawing/2014/main" id="{D265B399-903F-9947-9317-99589DB506A9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矩形 19">
              <a:extLst>
                <a:ext uri="{FF2B5EF4-FFF2-40B4-BE49-F238E27FC236}">
                  <a16:creationId xmlns:a16="http://schemas.microsoft.com/office/drawing/2014/main" id="{0EBFA34C-7BD8-0C41-B036-0CFD2DA6674C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矩形 20">
              <a:extLst>
                <a:ext uri="{FF2B5EF4-FFF2-40B4-BE49-F238E27FC236}">
                  <a16:creationId xmlns:a16="http://schemas.microsoft.com/office/drawing/2014/main" id="{91FC3B3A-7A18-6440-B105-64C75B0ECBFD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矩形 21">
              <a:extLst>
                <a:ext uri="{FF2B5EF4-FFF2-40B4-BE49-F238E27FC236}">
                  <a16:creationId xmlns:a16="http://schemas.microsoft.com/office/drawing/2014/main" id="{9F078E16-D3CA-814A-ABF9-56CF86AB4ED8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0" name="任意多边形: 形状 44">
            <a:extLst>
              <a:ext uri="{FF2B5EF4-FFF2-40B4-BE49-F238E27FC236}">
                <a16:creationId xmlns:a16="http://schemas.microsoft.com/office/drawing/2014/main" id="{480A8FB2-8298-7347-B380-19DDFA11B1B5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9">
            <a:extLst>
              <a:ext uri="{FF2B5EF4-FFF2-40B4-BE49-F238E27FC236}">
                <a16:creationId xmlns:a16="http://schemas.microsoft.com/office/drawing/2014/main" id="{E49181B0-A081-5C43-872D-2FBA55294278}"/>
              </a:ext>
            </a:extLst>
          </p:cNvPr>
          <p:cNvSpPr/>
          <p:nvPr/>
        </p:nvSpPr>
        <p:spPr>
          <a:xfrm>
            <a:off x="10122823" y="4325024"/>
            <a:ext cx="6022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Group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12888-1412-4546-B131-EB66C764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46" y="1682750"/>
            <a:ext cx="6057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71AA78-3E83-264B-98D1-7C170B4C292B}"/>
              </a:ext>
            </a:extLst>
          </p:cNvPr>
          <p:cNvGrpSpPr/>
          <p:nvPr/>
        </p:nvGrpSpPr>
        <p:grpSpPr>
          <a:xfrm>
            <a:off x="891563" y="0"/>
            <a:ext cx="773061" cy="824959"/>
            <a:chOff x="891563" y="0"/>
            <a:chExt cx="773061" cy="824959"/>
          </a:xfrm>
        </p:grpSpPr>
        <p:sp>
          <p:nvSpPr>
            <p:cNvPr id="8" name="矩形 25">
              <a:extLst>
                <a:ext uri="{FF2B5EF4-FFF2-40B4-BE49-F238E27FC236}">
                  <a16:creationId xmlns:a16="http://schemas.microsoft.com/office/drawing/2014/main" id="{4AF20217-2BC0-6147-9BE4-0AC98E1C0720}"/>
                </a:ext>
              </a:extLst>
            </p:cNvPr>
            <p:cNvSpPr/>
            <p:nvPr/>
          </p:nvSpPr>
          <p:spPr>
            <a:xfrm>
              <a:off x="891563" y="0"/>
              <a:ext cx="773061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26">
              <a:extLst>
                <a:ext uri="{FF2B5EF4-FFF2-40B4-BE49-F238E27FC236}">
                  <a16:creationId xmlns:a16="http://schemas.microsoft.com/office/drawing/2014/main" id="{99961AAA-6D19-A341-B605-CA246A25471B}"/>
                </a:ext>
              </a:extLst>
            </p:cNvPr>
            <p:cNvGrpSpPr/>
            <p:nvPr/>
          </p:nvGrpSpPr>
          <p:grpSpPr>
            <a:xfrm rot="13500000">
              <a:off x="1091164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10" name="矩形 27">
                <a:extLst>
                  <a:ext uri="{FF2B5EF4-FFF2-40B4-BE49-F238E27FC236}">
                    <a16:creationId xmlns:a16="http://schemas.microsoft.com/office/drawing/2014/main" id="{41FCE8D1-4CA0-BF4B-8132-524853D45035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28">
                <a:extLst>
                  <a:ext uri="{FF2B5EF4-FFF2-40B4-BE49-F238E27FC236}">
                    <a16:creationId xmlns:a16="http://schemas.microsoft.com/office/drawing/2014/main" id="{3CEBD66C-C7A0-1B45-AA14-B8EEF0FB4BA0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29">
                <a:extLst>
                  <a:ext uri="{FF2B5EF4-FFF2-40B4-BE49-F238E27FC236}">
                    <a16:creationId xmlns:a16="http://schemas.microsoft.com/office/drawing/2014/main" id="{96DBB1F0-75B1-4C41-89A6-F7DBFA080D52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7">
            <a:extLst>
              <a:ext uri="{FF2B5EF4-FFF2-40B4-BE49-F238E27FC236}">
                <a16:creationId xmlns:a16="http://schemas.microsoft.com/office/drawing/2014/main" id="{00A351FB-3C25-AB4D-8836-1B9796A3EE1E}"/>
              </a:ext>
            </a:extLst>
          </p:cNvPr>
          <p:cNvGrpSpPr/>
          <p:nvPr/>
        </p:nvGrpSpPr>
        <p:grpSpPr>
          <a:xfrm>
            <a:off x="10399765" y="598954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5" name="矩形 18">
              <a:extLst>
                <a:ext uri="{FF2B5EF4-FFF2-40B4-BE49-F238E27FC236}">
                  <a16:creationId xmlns:a16="http://schemas.microsoft.com/office/drawing/2014/main" id="{E7BDA70F-F1E8-6C47-9AA4-06D24E158580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矩形 19">
              <a:extLst>
                <a:ext uri="{FF2B5EF4-FFF2-40B4-BE49-F238E27FC236}">
                  <a16:creationId xmlns:a16="http://schemas.microsoft.com/office/drawing/2014/main" id="{E635A88F-4BBB-0843-97BC-B7D4A071252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矩形 20">
              <a:extLst>
                <a:ext uri="{FF2B5EF4-FFF2-40B4-BE49-F238E27FC236}">
                  <a16:creationId xmlns:a16="http://schemas.microsoft.com/office/drawing/2014/main" id="{ADFAA07C-9B35-654C-84E5-570C188040D7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矩形 21">
              <a:extLst>
                <a:ext uri="{FF2B5EF4-FFF2-40B4-BE49-F238E27FC236}">
                  <a16:creationId xmlns:a16="http://schemas.microsoft.com/office/drawing/2014/main" id="{BEA19AE3-1F0A-0A47-9FD4-D4DC13A8A385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0" name="组合 21">
            <a:extLst>
              <a:ext uri="{FF2B5EF4-FFF2-40B4-BE49-F238E27FC236}">
                <a16:creationId xmlns:a16="http://schemas.microsoft.com/office/drawing/2014/main" id="{6AFA767C-7CF0-5549-BB02-13CD8A83F1A4}"/>
              </a:ext>
            </a:extLst>
          </p:cNvPr>
          <p:cNvGrpSpPr/>
          <p:nvPr/>
        </p:nvGrpSpPr>
        <p:grpSpPr>
          <a:xfrm rot="10800000">
            <a:off x="9836074" y="3534587"/>
            <a:ext cx="788399" cy="750300"/>
            <a:chOff x="-2177143" y="2481943"/>
            <a:chExt cx="2409372" cy="2409372"/>
          </a:xfrm>
        </p:grpSpPr>
        <p:grpSp>
          <p:nvGrpSpPr>
            <p:cNvPr id="21" name="组合 22">
              <a:extLst>
                <a:ext uri="{FF2B5EF4-FFF2-40B4-BE49-F238E27FC236}">
                  <a16:creationId xmlns:a16="http://schemas.microsoft.com/office/drawing/2014/main" id="{2F9426E3-5767-3F47-A69D-19DE4C3879CC}"/>
                </a:ext>
              </a:extLst>
            </p:cNvPr>
            <p:cNvGrpSpPr/>
            <p:nvPr/>
          </p:nvGrpSpPr>
          <p:grpSpPr>
            <a:xfrm>
              <a:off x="-1797957" y="3108779"/>
              <a:ext cx="1651000" cy="1155700"/>
              <a:chOff x="2755900" y="4096931"/>
              <a:chExt cx="1651000" cy="1155700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62CA1FE-0C75-FA4D-BA17-66D32FA94132}"/>
                  </a:ext>
                </a:extLst>
              </p:cNvPr>
              <p:cNvSpPr/>
              <p:nvPr/>
            </p:nvSpPr>
            <p:spPr>
              <a:xfrm>
                <a:off x="2755900" y="4491679"/>
                <a:ext cx="1150046" cy="36620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箭头: V 形 25">
                <a:extLst>
                  <a:ext uri="{FF2B5EF4-FFF2-40B4-BE49-F238E27FC236}">
                    <a16:creationId xmlns:a16="http://schemas.microsoft.com/office/drawing/2014/main" id="{021AE891-1E96-C14E-B034-19F2F566E049}"/>
                  </a:ext>
                </a:extLst>
              </p:cNvPr>
              <p:cNvSpPr/>
              <p:nvPr/>
            </p:nvSpPr>
            <p:spPr>
              <a:xfrm>
                <a:off x="3251200" y="4096931"/>
                <a:ext cx="1155700" cy="1155700"/>
              </a:xfrm>
              <a:prstGeom prst="chevr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椭圆 23">
              <a:extLst>
                <a:ext uri="{FF2B5EF4-FFF2-40B4-BE49-F238E27FC236}">
                  <a16:creationId xmlns:a16="http://schemas.microsoft.com/office/drawing/2014/main" id="{96E3BBC6-D529-394F-9B76-7FACDE78CD60}"/>
                </a:ext>
              </a:extLst>
            </p:cNvPr>
            <p:cNvSpPr/>
            <p:nvPr/>
          </p:nvSpPr>
          <p:spPr>
            <a:xfrm>
              <a:off x="-2177143" y="2481943"/>
              <a:ext cx="2409372" cy="2409372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任意多边形: 形状 44">
            <a:extLst>
              <a:ext uri="{FF2B5EF4-FFF2-40B4-BE49-F238E27FC236}">
                <a16:creationId xmlns:a16="http://schemas.microsoft.com/office/drawing/2014/main" id="{4D7F6F86-05ED-D94D-BD06-E32C07719F11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1">
            <a:extLst>
              <a:ext uri="{FF2B5EF4-FFF2-40B4-BE49-F238E27FC236}">
                <a16:creationId xmlns:a16="http://schemas.microsoft.com/office/drawing/2014/main" id="{5F433D8A-09D2-3845-AD5E-8157FA868F96}"/>
              </a:ext>
            </a:extLst>
          </p:cNvPr>
          <p:cNvSpPr/>
          <p:nvPr/>
        </p:nvSpPr>
        <p:spPr>
          <a:xfrm>
            <a:off x="295883" y="10434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ERROR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CORRECTION</a:t>
            </a:r>
            <a:endParaRPr lang="zh-CN" altLang="en-US" sz="36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5D9E7AA4-F3CE-5B41-BBF6-A23D2D385F37}"/>
              </a:ext>
            </a:extLst>
          </p:cNvPr>
          <p:cNvSpPr/>
          <p:nvPr/>
        </p:nvSpPr>
        <p:spPr>
          <a:xfrm>
            <a:off x="641464" y="1888648"/>
            <a:ext cx="60225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thelas" panose="02000503000000020003" pitchFamily="2" charset="77"/>
                <a:ea typeface="思源黑体 CN Medium" panose="020B0600000000000000" pitchFamily="34" charset="-122"/>
              </a:rPr>
              <a:t>Example</a:t>
            </a:r>
          </a:p>
        </p:txBody>
      </p:sp>
      <p:graphicFrame>
        <p:nvGraphicFramePr>
          <p:cNvPr id="31" name="表格 36">
            <a:extLst>
              <a:ext uri="{FF2B5EF4-FFF2-40B4-BE49-F238E27FC236}">
                <a16:creationId xmlns:a16="http://schemas.microsoft.com/office/drawing/2014/main" id="{D759CF83-9FE2-B949-B6AB-DFE073CCD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12246"/>
              </p:ext>
            </p:extLst>
          </p:nvPr>
        </p:nvGraphicFramePr>
        <p:xfrm>
          <a:off x="2846232" y="2442646"/>
          <a:ext cx="6799320" cy="3684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3399">
                  <a:extLst>
                    <a:ext uri="{9D8B030D-6E8A-4147-A177-3AD203B41FA5}">
                      <a16:colId xmlns:a16="http://schemas.microsoft.com/office/drawing/2014/main" val="2949481801"/>
                    </a:ext>
                  </a:extLst>
                </a:gridCol>
                <a:gridCol w="2273399">
                  <a:extLst>
                    <a:ext uri="{9D8B030D-6E8A-4147-A177-3AD203B41FA5}">
                      <a16:colId xmlns:a16="http://schemas.microsoft.com/office/drawing/2014/main" val="1489149467"/>
                    </a:ext>
                  </a:extLst>
                </a:gridCol>
                <a:gridCol w="2252522">
                  <a:extLst>
                    <a:ext uri="{9D8B030D-6E8A-4147-A177-3AD203B41FA5}">
                      <a16:colId xmlns:a16="http://schemas.microsoft.com/office/drawing/2014/main" val="2957645348"/>
                    </a:ext>
                  </a:extLst>
                </a:gridCol>
              </a:tblGrid>
              <a:tr h="620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Error</a:t>
                      </a:r>
                      <a:r>
                        <a:rPr lang="zh-CN" alt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detected</a:t>
                      </a:r>
                      <a:endParaRPr lang="zh-CN" sz="2000" b="1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commlttee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100551"/>
                  </a:ext>
                </a:extLst>
              </a:tr>
              <a:tr h="620202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Candidate</a:t>
                      </a:r>
                      <a:r>
                        <a:rPr lang="zh-CN" alt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list</a:t>
                      </a:r>
                      <a:endParaRPr lang="zh-CN" sz="2000" b="1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thelas" panose="02000503000000020003" pitchFamily="2" charset="77"/>
                        </a:rPr>
                        <a:t>conmlttee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Athelas" panose="02000503000000020003" pitchFamily="2" charset="77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7.640149e-11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653142"/>
                  </a:ext>
                </a:extLst>
              </a:tr>
              <a:tr h="4808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latin typeface="Athelas" panose="02000503000000020003" pitchFamily="2" charset="77"/>
                        </a:rPr>
                        <a:t>committee</a:t>
                      </a:r>
                      <a:endParaRPr lang="zh-CN" altLang="en-US" sz="1800" b="1" kern="100" dirty="0">
                        <a:solidFill>
                          <a:srgbClr val="00B050"/>
                        </a:solidFill>
                        <a:effectLst/>
                        <a:latin typeface="Athelas" panose="02000503000000020003" pitchFamily="2" charset="77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B050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1.718493e-04 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129972"/>
                  </a:ext>
                </a:extLst>
              </a:tr>
              <a:tr h="52087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Athelas" panose="02000503000000020003" pitchFamily="2" charset="77"/>
                        </a:rPr>
                        <a:t>conmittee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Athelas" panose="02000503000000020003" pitchFamily="2" charset="77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3.684476e-10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48558"/>
                  </a:ext>
                </a:extLst>
              </a:tr>
              <a:tr h="480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thelas" panose="02000503000000020003" pitchFamily="2" charset="77"/>
                        </a:rPr>
                        <a:t>coumittee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Athelas" panose="02000503000000020003" pitchFamily="2" charset="77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4.642372e-12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15611"/>
                  </a:ext>
                </a:extLst>
              </a:tr>
              <a:tr h="4808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thelas" panose="02000503000000020003" pitchFamily="2" charset="77"/>
                        </a:rPr>
                        <a:t>committed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Athelas" panose="02000503000000020003" pitchFamily="2" charset="77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6.332239e-12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98621"/>
                  </a:ext>
                </a:extLst>
              </a:tr>
              <a:tr h="480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zh-CN" altLang="en-US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endParaRPr lang="zh-CN" altLang="en-US" sz="20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committee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9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F2FCED48-4E57-824F-BBAE-BAC2C0D90600}"/>
              </a:ext>
            </a:extLst>
          </p:cNvPr>
          <p:cNvSpPr/>
          <p:nvPr/>
        </p:nvSpPr>
        <p:spPr>
          <a:xfrm>
            <a:off x="309737" y="10255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EVALUATION</a:t>
            </a:r>
            <a:endParaRPr lang="zh-CN" altLang="en-US" sz="36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72CBC7-7402-4D42-B84B-D80F5C0A0BC3}"/>
              </a:ext>
            </a:extLst>
          </p:cNvPr>
          <p:cNvGrpSpPr/>
          <p:nvPr/>
        </p:nvGrpSpPr>
        <p:grpSpPr>
          <a:xfrm>
            <a:off x="891563" y="0"/>
            <a:ext cx="773061" cy="824959"/>
            <a:chOff x="891563" y="0"/>
            <a:chExt cx="773061" cy="824959"/>
          </a:xfrm>
        </p:grpSpPr>
        <p:sp>
          <p:nvSpPr>
            <p:cNvPr id="6" name="矩形 25">
              <a:extLst>
                <a:ext uri="{FF2B5EF4-FFF2-40B4-BE49-F238E27FC236}">
                  <a16:creationId xmlns:a16="http://schemas.microsoft.com/office/drawing/2014/main" id="{71BE32A5-7815-DD43-9716-642AFC84D1CE}"/>
                </a:ext>
              </a:extLst>
            </p:cNvPr>
            <p:cNvSpPr/>
            <p:nvPr/>
          </p:nvSpPr>
          <p:spPr>
            <a:xfrm>
              <a:off x="891563" y="0"/>
              <a:ext cx="773061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26">
              <a:extLst>
                <a:ext uri="{FF2B5EF4-FFF2-40B4-BE49-F238E27FC236}">
                  <a16:creationId xmlns:a16="http://schemas.microsoft.com/office/drawing/2014/main" id="{AA0C0FBC-FB3E-2C4D-AE2C-522802159A9F}"/>
                </a:ext>
              </a:extLst>
            </p:cNvPr>
            <p:cNvGrpSpPr/>
            <p:nvPr/>
          </p:nvGrpSpPr>
          <p:grpSpPr>
            <a:xfrm rot="13500000">
              <a:off x="1091164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8" name="矩形 27">
                <a:extLst>
                  <a:ext uri="{FF2B5EF4-FFF2-40B4-BE49-F238E27FC236}">
                    <a16:creationId xmlns:a16="http://schemas.microsoft.com/office/drawing/2014/main" id="{AA19E4FB-BC5E-744B-A16A-D2567D92CDD2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28">
                <a:extLst>
                  <a:ext uri="{FF2B5EF4-FFF2-40B4-BE49-F238E27FC236}">
                    <a16:creationId xmlns:a16="http://schemas.microsoft.com/office/drawing/2014/main" id="{85037B42-B185-624A-8E36-A34114D87BBE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29">
                <a:extLst>
                  <a:ext uri="{FF2B5EF4-FFF2-40B4-BE49-F238E27FC236}">
                    <a16:creationId xmlns:a16="http://schemas.microsoft.com/office/drawing/2014/main" id="{7E4CD25B-95A2-9348-803A-B1C5292DF926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7">
            <a:extLst>
              <a:ext uri="{FF2B5EF4-FFF2-40B4-BE49-F238E27FC236}">
                <a16:creationId xmlns:a16="http://schemas.microsoft.com/office/drawing/2014/main" id="{C861BE0C-B263-2E4A-9B92-493BEA2C776C}"/>
              </a:ext>
            </a:extLst>
          </p:cNvPr>
          <p:cNvGrpSpPr/>
          <p:nvPr/>
        </p:nvGrpSpPr>
        <p:grpSpPr>
          <a:xfrm>
            <a:off x="10399765" y="598954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4" name="矩形 18">
              <a:extLst>
                <a:ext uri="{FF2B5EF4-FFF2-40B4-BE49-F238E27FC236}">
                  <a16:creationId xmlns:a16="http://schemas.microsoft.com/office/drawing/2014/main" id="{F371BE77-622B-3E4E-9842-F6F3E1353E65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矩形 19">
              <a:extLst>
                <a:ext uri="{FF2B5EF4-FFF2-40B4-BE49-F238E27FC236}">
                  <a16:creationId xmlns:a16="http://schemas.microsoft.com/office/drawing/2014/main" id="{65353703-5F14-4648-BE5B-1A6F76130CD1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矩形 20">
              <a:extLst>
                <a:ext uri="{FF2B5EF4-FFF2-40B4-BE49-F238E27FC236}">
                  <a16:creationId xmlns:a16="http://schemas.microsoft.com/office/drawing/2014/main" id="{979D2BAB-603A-8B46-9C97-694D35B67264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矩形 21">
              <a:extLst>
                <a:ext uri="{FF2B5EF4-FFF2-40B4-BE49-F238E27FC236}">
                  <a16:creationId xmlns:a16="http://schemas.microsoft.com/office/drawing/2014/main" id="{47FA8C78-AEBE-B245-A03B-074AC4634FDD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CF0DCA-E0E1-1F45-B014-2BB6F0DA24FA}"/>
              </a:ext>
            </a:extLst>
          </p:cNvPr>
          <p:cNvSpPr txBox="1"/>
          <p:nvPr/>
        </p:nvSpPr>
        <p:spPr>
          <a:xfrm>
            <a:off x="1839552" y="5706227"/>
            <a:ext cx="6003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thelas" panose="02000503000000020003" pitchFamily="2" charset="77"/>
              </a:rPr>
              <a:t>Baseline</a:t>
            </a:r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: </a:t>
            </a:r>
            <a:r>
              <a:rPr lang="en-US" altLang="zh-CN" dirty="0">
                <a:solidFill>
                  <a:schemeClr val="bg1"/>
                </a:solidFill>
                <a:latin typeface="Athelas" panose="02000503000000020003" pitchFamily="2" charset="77"/>
              </a:rPr>
              <a:t>Increase</a:t>
            </a:r>
            <a:r>
              <a:rPr lang="zh-CN" altLang="en-US" dirty="0">
                <a:solidFill>
                  <a:schemeClr val="bg1"/>
                </a:solidFill>
                <a:latin typeface="Athelas" panose="02000503000000020003" pitchFamily="2" charset="77"/>
              </a:rPr>
              <a:t> </a:t>
            </a:r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number of points and features</a:t>
            </a:r>
            <a:r>
              <a:rPr lang="en-US" altLang="zh-CN" dirty="0">
                <a:solidFill>
                  <a:schemeClr val="bg1"/>
                </a:solidFill>
                <a:latin typeface="Athelas" panose="02000503000000020003" pitchFamily="2" charset="77"/>
              </a:rPr>
              <a:t>…</a:t>
            </a:r>
            <a:endParaRPr lang="en-US" dirty="0">
              <a:solidFill>
                <a:schemeClr val="bg1"/>
              </a:solidFill>
              <a:latin typeface="Athelas" panose="02000503000000020003" pitchFamily="2" charset="77"/>
            </a:endParaRPr>
          </a:p>
          <a:p>
            <a:r>
              <a:rPr lang="en-US" altLang="zh-CN" sz="2200" b="1" dirty="0">
                <a:solidFill>
                  <a:schemeClr val="bg1"/>
                </a:solidFill>
                <a:latin typeface="Athelas" panose="02000503000000020003" pitchFamily="2" charset="77"/>
              </a:rPr>
              <a:t>Advanced</a:t>
            </a:r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Athelas" panose="02000503000000020003" pitchFamily="2" charset="77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thelas" panose="02000503000000020003" pitchFamily="2" charset="77"/>
              </a:rPr>
              <a:t>Increase</a:t>
            </a:r>
            <a:r>
              <a:rPr lang="zh-CN" altLang="en-US" dirty="0">
                <a:solidFill>
                  <a:schemeClr val="bg1"/>
                </a:solidFill>
                <a:latin typeface="Athelas" panose="02000503000000020003" pitchFamily="2" charset="77"/>
              </a:rPr>
              <a:t> </a:t>
            </a:r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number of patches</a:t>
            </a:r>
            <a:r>
              <a:rPr lang="en-US" altLang="zh-CN" dirty="0">
                <a:solidFill>
                  <a:schemeClr val="bg1"/>
                </a:solidFill>
                <a:latin typeface="Athelas" panose="02000503000000020003" pitchFamily="2" charset="77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Athelas" panose="02000503000000020003" pitchFamily="2" charset="77"/>
              </a:rPr>
              <a:t> </a:t>
            </a:r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layers</a:t>
            </a:r>
            <a:r>
              <a:rPr lang="zh-CN" altLang="en-US" dirty="0">
                <a:solidFill>
                  <a:schemeClr val="bg1"/>
                </a:solidFill>
                <a:latin typeface="Athelas" panose="02000503000000020003" pitchFamily="2" charset="77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thelas" panose="02000503000000020003" pitchFamily="2" charset="77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Athelas" panose="02000503000000020003" pitchFamily="2" charset="77"/>
              </a:rPr>
              <a:t> </a:t>
            </a:r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epoch…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D0FB23-3BBD-544F-AA77-14AC3D52B6B9}"/>
              </a:ext>
            </a:extLst>
          </p:cNvPr>
          <p:cNvSpPr txBox="1"/>
          <p:nvPr/>
        </p:nvSpPr>
        <p:spPr>
          <a:xfrm>
            <a:off x="1839551" y="5145693"/>
            <a:ext cx="47708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solidFill>
                  <a:schemeClr val="bg1"/>
                </a:solidFill>
                <a:latin typeface="Athelas" panose="02000503000000020003" pitchFamily="2" charset="77"/>
              </a:rPr>
              <a:t>Further</a:t>
            </a:r>
            <a:r>
              <a:rPr lang="zh-CN" altLang="en-US" sz="2500" b="1" dirty="0">
                <a:solidFill>
                  <a:schemeClr val="bg1"/>
                </a:solidFill>
                <a:latin typeface="Athelas" panose="02000503000000020003" pitchFamily="2" charset="77"/>
              </a:rPr>
              <a:t> </a:t>
            </a:r>
            <a:r>
              <a:rPr lang="en-US" altLang="zh-CN" sz="2500" b="1" dirty="0">
                <a:solidFill>
                  <a:schemeClr val="bg1"/>
                </a:solidFill>
                <a:latin typeface="Athelas" panose="02000503000000020003" pitchFamily="2" charset="77"/>
              </a:rPr>
              <a:t>Potential</a:t>
            </a:r>
            <a:r>
              <a:rPr lang="zh-CN" altLang="en-US" sz="2500" b="1" dirty="0">
                <a:solidFill>
                  <a:schemeClr val="bg1"/>
                </a:solidFill>
                <a:latin typeface="Athelas" panose="02000503000000020003" pitchFamily="2" charset="77"/>
              </a:rPr>
              <a:t> </a:t>
            </a:r>
            <a:r>
              <a:rPr lang="en-US" altLang="zh-CN" sz="2500" b="1" dirty="0">
                <a:solidFill>
                  <a:schemeClr val="bg1"/>
                </a:solidFill>
                <a:latin typeface="Athelas" panose="02000503000000020003" pitchFamily="2" charset="77"/>
              </a:rPr>
              <a:t>Improvement…</a:t>
            </a:r>
            <a:endParaRPr lang="en-US" sz="2500" b="1" dirty="0">
              <a:solidFill>
                <a:schemeClr val="bg1"/>
              </a:solidFill>
              <a:latin typeface="Athelas" panose="02000503000000020003" pitchFamily="2" charset="77"/>
            </a:endParaRPr>
          </a:p>
        </p:txBody>
      </p:sp>
      <p:sp>
        <p:nvSpPr>
          <p:cNvPr id="26" name="任意多边形: 形状 44">
            <a:extLst>
              <a:ext uri="{FF2B5EF4-FFF2-40B4-BE49-F238E27FC236}">
                <a16:creationId xmlns:a16="http://schemas.microsoft.com/office/drawing/2014/main" id="{104BDED6-A7CB-C941-8286-003E6055B836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36">
            <a:extLst>
              <a:ext uri="{FF2B5EF4-FFF2-40B4-BE49-F238E27FC236}">
                <a16:creationId xmlns:a16="http://schemas.microsoft.com/office/drawing/2014/main" id="{07401AAA-5960-9846-8F2E-FC65ABCF5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75730"/>
              </p:ext>
            </p:extLst>
          </p:nvPr>
        </p:nvGraphicFramePr>
        <p:xfrm>
          <a:off x="1013734" y="2163651"/>
          <a:ext cx="9546941" cy="3459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5913">
                  <a:extLst>
                    <a:ext uri="{9D8B030D-6E8A-4147-A177-3AD203B41FA5}">
                      <a16:colId xmlns:a16="http://schemas.microsoft.com/office/drawing/2014/main" val="2949481801"/>
                    </a:ext>
                  </a:extLst>
                </a:gridCol>
                <a:gridCol w="2405913">
                  <a:extLst>
                    <a:ext uri="{9D8B030D-6E8A-4147-A177-3AD203B41FA5}">
                      <a16:colId xmlns:a16="http://schemas.microsoft.com/office/drawing/2014/main" val="1489149467"/>
                    </a:ext>
                  </a:extLst>
                </a:gridCol>
                <a:gridCol w="2383819">
                  <a:extLst>
                    <a:ext uri="{9D8B030D-6E8A-4147-A177-3AD203B41FA5}">
                      <a16:colId xmlns:a16="http://schemas.microsoft.com/office/drawing/2014/main" val="2957645348"/>
                    </a:ext>
                  </a:extLst>
                </a:gridCol>
                <a:gridCol w="2351296">
                  <a:extLst>
                    <a:ext uri="{9D8B030D-6E8A-4147-A177-3AD203B41FA5}">
                      <a16:colId xmlns:a16="http://schemas.microsoft.com/office/drawing/2014/main" val="1263304384"/>
                    </a:ext>
                  </a:extLst>
                </a:gridCol>
              </a:tblGrid>
              <a:tr h="787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Metrics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Original OCR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Corrected OCR</a:t>
                      </a:r>
                      <a:endParaRPr lang="zh-CN" altLang="zh-CN" sz="20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100551"/>
                  </a:ext>
                </a:extLst>
              </a:tr>
              <a:tr h="78789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Word-wise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0.6304754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0.6765579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653142"/>
                  </a:ext>
                </a:extLst>
              </a:tr>
              <a:tr h="6108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0.6222718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0.6677546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129972"/>
                  </a:ext>
                </a:extLst>
              </a:tr>
              <a:tr h="661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Character-wise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0.9006393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0.9119577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48558"/>
                  </a:ext>
                </a:extLst>
              </a:tr>
              <a:tr h="61080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800" b="1" kern="100" dirty="0">
                        <a:solidFill>
                          <a:srgbClr val="C00000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0.9143944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0.9258856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98621"/>
                  </a:ext>
                </a:extLst>
              </a:tr>
            </a:tbl>
          </a:graphicData>
        </a:graphic>
      </p:graphicFrame>
      <p:grpSp>
        <p:nvGrpSpPr>
          <p:cNvPr id="28" name="组合 21">
            <a:extLst>
              <a:ext uri="{FF2B5EF4-FFF2-40B4-BE49-F238E27FC236}">
                <a16:creationId xmlns:a16="http://schemas.microsoft.com/office/drawing/2014/main" id="{50BB05E8-849D-9548-B3BD-5371C4EE5AA1}"/>
              </a:ext>
            </a:extLst>
          </p:cNvPr>
          <p:cNvGrpSpPr/>
          <p:nvPr/>
        </p:nvGrpSpPr>
        <p:grpSpPr>
          <a:xfrm>
            <a:off x="-394200" y="2163651"/>
            <a:ext cx="788399" cy="750300"/>
            <a:chOff x="-2177143" y="2481943"/>
            <a:chExt cx="2409372" cy="2409372"/>
          </a:xfrm>
        </p:grpSpPr>
        <p:grpSp>
          <p:nvGrpSpPr>
            <p:cNvPr id="29" name="组合 22">
              <a:extLst>
                <a:ext uri="{FF2B5EF4-FFF2-40B4-BE49-F238E27FC236}">
                  <a16:creationId xmlns:a16="http://schemas.microsoft.com/office/drawing/2014/main" id="{4251B0F2-71AE-2448-AFB0-4E0B4C5466DF}"/>
                </a:ext>
              </a:extLst>
            </p:cNvPr>
            <p:cNvGrpSpPr/>
            <p:nvPr/>
          </p:nvGrpSpPr>
          <p:grpSpPr>
            <a:xfrm>
              <a:off x="-1797957" y="3108779"/>
              <a:ext cx="1651000" cy="1155700"/>
              <a:chOff x="2755900" y="4096931"/>
              <a:chExt cx="1651000" cy="1155700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矩形 24">
                <a:extLst>
                  <a:ext uri="{FF2B5EF4-FFF2-40B4-BE49-F238E27FC236}">
                    <a16:creationId xmlns:a16="http://schemas.microsoft.com/office/drawing/2014/main" id="{35F8AF7A-64E6-3240-95D1-6722DDD232B1}"/>
                  </a:ext>
                </a:extLst>
              </p:cNvPr>
              <p:cNvSpPr/>
              <p:nvPr/>
            </p:nvSpPr>
            <p:spPr>
              <a:xfrm>
                <a:off x="2755900" y="4491679"/>
                <a:ext cx="1150046" cy="36620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箭头: V 形 25">
                <a:extLst>
                  <a:ext uri="{FF2B5EF4-FFF2-40B4-BE49-F238E27FC236}">
                    <a16:creationId xmlns:a16="http://schemas.microsoft.com/office/drawing/2014/main" id="{A8497945-B624-954A-8B12-FDA1C841CEE1}"/>
                  </a:ext>
                </a:extLst>
              </p:cNvPr>
              <p:cNvSpPr/>
              <p:nvPr/>
            </p:nvSpPr>
            <p:spPr>
              <a:xfrm>
                <a:off x="3251200" y="4096931"/>
                <a:ext cx="1155700" cy="1155700"/>
              </a:xfrm>
              <a:prstGeom prst="chevr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椭圆 23">
              <a:extLst>
                <a:ext uri="{FF2B5EF4-FFF2-40B4-BE49-F238E27FC236}">
                  <a16:creationId xmlns:a16="http://schemas.microsoft.com/office/drawing/2014/main" id="{EC9C4E33-D284-AA40-B38D-6CC36FA9EDB9}"/>
                </a:ext>
              </a:extLst>
            </p:cNvPr>
            <p:cNvSpPr/>
            <p:nvPr/>
          </p:nvSpPr>
          <p:spPr>
            <a:xfrm>
              <a:off x="-2177143" y="2481943"/>
              <a:ext cx="2409372" cy="2409372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03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>
            <a:extLst>
              <a:ext uri="{FF2B5EF4-FFF2-40B4-BE49-F238E27FC236}">
                <a16:creationId xmlns:a16="http://schemas.microsoft.com/office/drawing/2014/main" id="{910A91B5-5536-4A43-9861-AF64D8A26392}"/>
              </a:ext>
            </a:extLst>
          </p:cNvPr>
          <p:cNvGrpSpPr/>
          <p:nvPr/>
        </p:nvGrpSpPr>
        <p:grpSpPr>
          <a:xfrm>
            <a:off x="2206171" y="2321005"/>
            <a:ext cx="7779659" cy="2215991"/>
            <a:chOff x="2293256" y="2379061"/>
            <a:chExt cx="7779659" cy="2215991"/>
          </a:xfrm>
        </p:grpSpPr>
        <p:sp>
          <p:nvSpPr>
            <p:cNvPr id="5" name="矩形 6">
              <a:extLst>
                <a:ext uri="{FF2B5EF4-FFF2-40B4-BE49-F238E27FC236}">
                  <a16:creationId xmlns:a16="http://schemas.microsoft.com/office/drawing/2014/main" id="{0FCC7102-9E6C-B445-8300-127A445ADF6A}"/>
                </a:ext>
              </a:extLst>
            </p:cNvPr>
            <p:cNvSpPr/>
            <p:nvPr/>
          </p:nvSpPr>
          <p:spPr>
            <a:xfrm>
              <a:off x="2293256" y="2485572"/>
              <a:ext cx="3795025" cy="1886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369A3A-3DCA-5D40-83F7-EA0371FB6C7C}"/>
                </a:ext>
              </a:extLst>
            </p:cNvPr>
            <p:cNvSpPr/>
            <p:nvPr/>
          </p:nvSpPr>
          <p:spPr>
            <a:xfrm>
              <a:off x="6096001" y="2485572"/>
              <a:ext cx="3976914" cy="18868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4">
              <a:extLst>
                <a:ext uri="{FF2B5EF4-FFF2-40B4-BE49-F238E27FC236}">
                  <a16:creationId xmlns:a16="http://schemas.microsoft.com/office/drawing/2014/main" id="{67C24896-3E76-6740-B0AE-0E716EC917E4}"/>
                </a:ext>
              </a:extLst>
            </p:cNvPr>
            <p:cNvSpPr txBox="1"/>
            <p:nvPr/>
          </p:nvSpPr>
          <p:spPr>
            <a:xfrm>
              <a:off x="2489083" y="2379061"/>
              <a:ext cx="7576113" cy="22159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3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THE </a:t>
              </a:r>
              <a:r>
                <a:rPr lang="en-US" altLang="zh-CN" sz="138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END</a:t>
              </a:r>
              <a:endParaRPr lang="zh-CN" altLang="en-US" sz="13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8" name="组合 9">
            <a:extLst>
              <a:ext uri="{FF2B5EF4-FFF2-40B4-BE49-F238E27FC236}">
                <a16:creationId xmlns:a16="http://schemas.microsoft.com/office/drawing/2014/main" id="{C340DAD1-8DB8-D94E-A4CF-D8FBC070FD8C}"/>
              </a:ext>
            </a:extLst>
          </p:cNvPr>
          <p:cNvGrpSpPr/>
          <p:nvPr/>
        </p:nvGrpSpPr>
        <p:grpSpPr>
          <a:xfrm>
            <a:off x="742519" y="8011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9" name="矩形 10">
              <a:extLst>
                <a:ext uri="{FF2B5EF4-FFF2-40B4-BE49-F238E27FC236}">
                  <a16:creationId xmlns:a16="http://schemas.microsoft.com/office/drawing/2014/main" id="{D6692B99-4CD8-F849-B7BA-05A6DB5DEA54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F006C106-C574-4A47-8DF9-9E769DD93642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矩形 12">
              <a:extLst>
                <a:ext uri="{FF2B5EF4-FFF2-40B4-BE49-F238E27FC236}">
                  <a16:creationId xmlns:a16="http://schemas.microsoft.com/office/drawing/2014/main" id="{E50D1F33-189B-794C-8419-CD80B4DDA1ED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 13">
              <a:extLst>
                <a:ext uri="{FF2B5EF4-FFF2-40B4-BE49-F238E27FC236}">
                  <a16:creationId xmlns:a16="http://schemas.microsoft.com/office/drawing/2014/main" id="{93352B89-7568-2D48-BE77-402F862ADE89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3" name="直接连接符 14">
            <a:extLst>
              <a:ext uri="{FF2B5EF4-FFF2-40B4-BE49-F238E27FC236}">
                <a16:creationId xmlns:a16="http://schemas.microsoft.com/office/drawing/2014/main" id="{2F790F89-877C-3F48-8434-8D02B76909B1}"/>
              </a:ext>
            </a:extLst>
          </p:cNvPr>
          <p:cNvCxnSpPr>
            <a:cxnSpLocks/>
          </p:cNvCxnSpPr>
          <p:nvPr/>
        </p:nvCxnSpPr>
        <p:spPr>
          <a:xfrm>
            <a:off x="10607778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5">
            <a:extLst>
              <a:ext uri="{FF2B5EF4-FFF2-40B4-BE49-F238E27FC236}">
                <a16:creationId xmlns:a16="http://schemas.microsoft.com/office/drawing/2014/main" id="{EB59B419-A9CA-3D40-8891-AAA0C74288B0}"/>
              </a:ext>
            </a:extLst>
          </p:cNvPr>
          <p:cNvSpPr txBox="1"/>
          <p:nvPr/>
        </p:nvSpPr>
        <p:spPr>
          <a:xfrm>
            <a:off x="10565885" y="5396287"/>
            <a:ext cx="909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2019</a:t>
            </a:r>
            <a:endParaRPr lang="zh-CN" altLang="en-US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7EC087A2-946C-9140-987A-EC69033A3197}"/>
              </a:ext>
            </a:extLst>
          </p:cNvPr>
          <p:cNvSpPr txBox="1"/>
          <p:nvPr/>
        </p:nvSpPr>
        <p:spPr>
          <a:xfrm>
            <a:off x="10673286" y="585795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4.16</a:t>
            </a:r>
            <a:endParaRPr lang="zh-CN" altLang="en-US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6" name="组合 17">
            <a:extLst>
              <a:ext uri="{FF2B5EF4-FFF2-40B4-BE49-F238E27FC236}">
                <a16:creationId xmlns:a16="http://schemas.microsoft.com/office/drawing/2014/main" id="{04E8780C-F580-BA4F-90C8-86A2FE563D5F}"/>
              </a:ext>
            </a:extLst>
          </p:cNvPr>
          <p:cNvGrpSpPr/>
          <p:nvPr/>
        </p:nvGrpSpPr>
        <p:grpSpPr>
          <a:xfrm>
            <a:off x="11000065" y="8011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7" name="矩形 18">
              <a:extLst>
                <a:ext uri="{FF2B5EF4-FFF2-40B4-BE49-F238E27FC236}">
                  <a16:creationId xmlns:a16="http://schemas.microsoft.com/office/drawing/2014/main" id="{36500ACC-1F1E-4748-B851-879EF38BBE45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7FF97856-7150-2B4F-A69B-83CF6A14AD8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 20">
              <a:extLst>
                <a:ext uri="{FF2B5EF4-FFF2-40B4-BE49-F238E27FC236}">
                  <a16:creationId xmlns:a16="http://schemas.microsoft.com/office/drawing/2014/main" id="{6D75AECE-6CD8-5F48-A24E-CDFF983CD1EB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21">
              <a:extLst>
                <a:ext uri="{FF2B5EF4-FFF2-40B4-BE49-F238E27FC236}">
                  <a16:creationId xmlns:a16="http://schemas.microsoft.com/office/drawing/2014/main" id="{15EBBE86-9838-A244-8016-F869B42372A5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1" name="组合 22">
            <a:extLst>
              <a:ext uri="{FF2B5EF4-FFF2-40B4-BE49-F238E27FC236}">
                <a16:creationId xmlns:a16="http://schemas.microsoft.com/office/drawing/2014/main" id="{4B503C15-C3F0-0548-88CA-4148B877941F}"/>
              </a:ext>
            </a:extLst>
          </p:cNvPr>
          <p:cNvGrpSpPr/>
          <p:nvPr/>
        </p:nvGrpSpPr>
        <p:grpSpPr>
          <a:xfrm>
            <a:off x="742519" y="60021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2" name="矩形 23">
              <a:extLst>
                <a:ext uri="{FF2B5EF4-FFF2-40B4-BE49-F238E27FC236}">
                  <a16:creationId xmlns:a16="http://schemas.microsoft.com/office/drawing/2014/main" id="{5134894D-2C9B-5443-96E4-A0D581B7F448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矩形 24">
              <a:extLst>
                <a:ext uri="{FF2B5EF4-FFF2-40B4-BE49-F238E27FC236}">
                  <a16:creationId xmlns:a16="http://schemas.microsoft.com/office/drawing/2014/main" id="{E0171C62-1D3C-7447-BC3E-7920D1541496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 25">
              <a:extLst>
                <a:ext uri="{FF2B5EF4-FFF2-40B4-BE49-F238E27FC236}">
                  <a16:creationId xmlns:a16="http://schemas.microsoft.com/office/drawing/2014/main" id="{2F3B0D76-8B4E-404B-B3EC-3BDF874FBD93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矩形 26">
              <a:extLst>
                <a:ext uri="{FF2B5EF4-FFF2-40B4-BE49-F238E27FC236}">
                  <a16:creationId xmlns:a16="http://schemas.microsoft.com/office/drawing/2014/main" id="{F4891AA9-3C87-E748-9AE4-EA9300C7BB28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任意多边形: 形状 44">
            <a:extLst>
              <a:ext uri="{FF2B5EF4-FFF2-40B4-BE49-F238E27FC236}">
                <a16:creationId xmlns:a16="http://schemas.microsoft.com/office/drawing/2014/main" id="{2A729598-F233-6E4A-9519-DD0AB289B71C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FF0CB-DA19-B84E-B027-066E855292EB}"/>
              </a:ext>
            </a:extLst>
          </p:cNvPr>
          <p:cNvSpPr/>
          <p:nvPr/>
        </p:nvSpPr>
        <p:spPr>
          <a:xfrm>
            <a:off x="4898099" y="4594648"/>
            <a:ext cx="22216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Thank</a:t>
            </a:r>
            <a:r>
              <a:rPr lang="zh-CN" altLang="en-US" sz="30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en-US" altLang="zh-CN" sz="30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you!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4416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6">
            <a:extLst>
              <a:ext uri="{FF2B5EF4-FFF2-40B4-BE49-F238E27FC236}">
                <a16:creationId xmlns:a16="http://schemas.microsoft.com/office/drawing/2014/main" id="{2B2412DA-7A90-764B-BBB1-DE5AE01B218A}"/>
              </a:ext>
            </a:extLst>
          </p:cNvPr>
          <p:cNvGrpSpPr/>
          <p:nvPr/>
        </p:nvGrpSpPr>
        <p:grpSpPr>
          <a:xfrm rot="8100000">
            <a:off x="4802282" y="3933012"/>
            <a:ext cx="373856" cy="449273"/>
            <a:chOff x="2416174" y="5307073"/>
            <a:chExt cx="896525" cy="1077378"/>
          </a:xfrm>
          <a:solidFill>
            <a:schemeClr val="bg1"/>
          </a:solidFill>
        </p:grpSpPr>
        <p:sp>
          <p:nvSpPr>
            <p:cNvPr id="15" name="矩形 27">
              <a:extLst>
                <a:ext uri="{FF2B5EF4-FFF2-40B4-BE49-F238E27FC236}">
                  <a16:creationId xmlns:a16="http://schemas.microsoft.com/office/drawing/2014/main" id="{D59E8C92-B330-E648-8292-76A597B130D7}"/>
                </a:ext>
              </a:extLst>
            </p:cNvPr>
            <p:cNvSpPr/>
            <p:nvPr/>
          </p:nvSpPr>
          <p:spPr>
            <a:xfrm>
              <a:off x="2416175" y="5397500"/>
              <a:ext cx="190500" cy="895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28">
              <a:extLst>
                <a:ext uri="{FF2B5EF4-FFF2-40B4-BE49-F238E27FC236}">
                  <a16:creationId xmlns:a16="http://schemas.microsoft.com/office/drawing/2014/main" id="{1EB95B10-4012-CB48-967C-3C4FA4E91240}"/>
                </a:ext>
              </a:extLst>
            </p:cNvPr>
            <p:cNvSpPr/>
            <p:nvPr/>
          </p:nvSpPr>
          <p:spPr>
            <a:xfrm rot="16200000">
              <a:off x="2769187" y="5044488"/>
              <a:ext cx="190500" cy="89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29">
              <a:extLst>
                <a:ext uri="{FF2B5EF4-FFF2-40B4-BE49-F238E27FC236}">
                  <a16:creationId xmlns:a16="http://schemas.microsoft.com/office/drawing/2014/main" id="{803AE1FC-E694-6E4A-9012-15D202F877CD}"/>
                </a:ext>
              </a:extLst>
            </p:cNvPr>
            <p:cNvSpPr/>
            <p:nvPr/>
          </p:nvSpPr>
          <p:spPr>
            <a:xfrm rot="8100000">
              <a:off x="2769187" y="5307073"/>
              <a:ext cx="190500" cy="10773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">
            <a:extLst>
              <a:ext uri="{FF2B5EF4-FFF2-40B4-BE49-F238E27FC236}">
                <a16:creationId xmlns:a16="http://schemas.microsoft.com/office/drawing/2014/main" id="{7170BF1A-1F47-E441-8EFC-6246919802A9}"/>
              </a:ext>
            </a:extLst>
          </p:cNvPr>
          <p:cNvSpPr/>
          <p:nvPr/>
        </p:nvSpPr>
        <p:spPr>
          <a:xfrm>
            <a:off x="309737" y="2925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INDEX</a:t>
            </a:r>
            <a:endParaRPr lang="zh-CN" altLang="en-US" sz="36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21BFFB-31D1-E440-924C-7025738F35E5}"/>
              </a:ext>
            </a:extLst>
          </p:cNvPr>
          <p:cNvGrpSpPr/>
          <p:nvPr/>
        </p:nvGrpSpPr>
        <p:grpSpPr>
          <a:xfrm>
            <a:off x="2087917" y="1645369"/>
            <a:ext cx="5033458" cy="656343"/>
            <a:chOff x="841008" y="3823389"/>
            <a:chExt cx="5033458" cy="656343"/>
          </a:xfrm>
        </p:grpSpPr>
        <p:sp>
          <p:nvSpPr>
            <p:cNvPr id="7" name="矩形 47">
              <a:extLst>
                <a:ext uri="{FF2B5EF4-FFF2-40B4-BE49-F238E27FC236}">
                  <a16:creationId xmlns:a16="http://schemas.microsoft.com/office/drawing/2014/main" id="{3ECAAD12-8E76-4F46-8271-5B664FF6AA8D}"/>
                </a:ext>
              </a:extLst>
            </p:cNvPr>
            <p:cNvSpPr/>
            <p:nvPr/>
          </p:nvSpPr>
          <p:spPr>
            <a:xfrm>
              <a:off x="841008" y="3823389"/>
              <a:ext cx="50334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Project</a:t>
              </a:r>
              <a:r>
                <a:rPr lang="zh-CN" altLang="en-US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r>
                <a:rPr lang="en-US" altLang="zh-CN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Goal</a:t>
              </a:r>
              <a:endParaRPr lang="zh-CN" altLang="en-US" sz="25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16">
              <a:extLst>
                <a:ext uri="{FF2B5EF4-FFF2-40B4-BE49-F238E27FC236}">
                  <a16:creationId xmlns:a16="http://schemas.microsoft.com/office/drawing/2014/main" id="{13EC7685-1165-5844-9F78-552511CE28B8}"/>
                </a:ext>
              </a:extLst>
            </p:cNvPr>
            <p:cNvCxnSpPr>
              <a:cxnSpLocks/>
            </p:cNvCxnSpPr>
            <p:nvPr/>
          </p:nvCxnSpPr>
          <p:spPr>
            <a:xfrm>
              <a:off x="926614" y="4479732"/>
              <a:ext cx="77306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F25937-0B60-1148-9BC3-3183A89108DF}"/>
              </a:ext>
            </a:extLst>
          </p:cNvPr>
          <p:cNvGrpSpPr/>
          <p:nvPr/>
        </p:nvGrpSpPr>
        <p:grpSpPr>
          <a:xfrm>
            <a:off x="2087917" y="3949787"/>
            <a:ext cx="5033458" cy="656343"/>
            <a:chOff x="841008" y="3823389"/>
            <a:chExt cx="5033458" cy="656343"/>
          </a:xfrm>
        </p:grpSpPr>
        <p:sp>
          <p:nvSpPr>
            <p:cNvPr id="11" name="矩形 47">
              <a:extLst>
                <a:ext uri="{FF2B5EF4-FFF2-40B4-BE49-F238E27FC236}">
                  <a16:creationId xmlns:a16="http://schemas.microsoft.com/office/drawing/2014/main" id="{4233FBB9-9C6D-6240-85D1-52B5148EFFA0}"/>
                </a:ext>
              </a:extLst>
            </p:cNvPr>
            <p:cNvSpPr/>
            <p:nvPr/>
          </p:nvSpPr>
          <p:spPr>
            <a:xfrm>
              <a:off x="841008" y="3823389"/>
              <a:ext cx="50334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Error</a:t>
              </a:r>
              <a:r>
                <a:rPr lang="zh-CN" altLang="en-US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r>
                <a:rPr lang="en-US" altLang="zh-CN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Correction</a:t>
              </a:r>
              <a:endParaRPr lang="zh-CN" altLang="en-US" sz="25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2" name="直接连接符 16">
              <a:extLst>
                <a:ext uri="{FF2B5EF4-FFF2-40B4-BE49-F238E27FC236}">
                  <a16:creationId xmlns:a16="http://schemas.microsoft.com/office/drawing/2014/main" id="{D144A63C-0540-5E4B-A14F-1FCE7FAB3581}"/>
                </a:ext>
              </a:extLst>
            </p:cNvPr>
            <p:cNvCxnSpPr>
              <a:cxnSpLocks/>
            </p:cNvCxnSpPr>
            <p:nvPr/>
          </p:nvCxnSpPr>
          <p:spPr>
            <a:xfrm>
              <a:off x="926614" y="4479732"/>
              <a:ext cx="77306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209EE-EFAA-024B-9C00-DF77DF8D4670}"/>
              </a:ext>
            </a:extLst>
          </p:cNvPr>
          <p:cNvGrpSpPr/>
          <p:nvPr/>
        </p:nvGrpSpPr>
        <p:grpSpPr>
          <a:xfrm>
            <a:off x="2087917" y="2773619"/>
            <a:ext cx="5033458" cy="656343"/>
            <a:chOff x="841008" y="3823389"/>
            <a:chExt cx="5033458" cy="656343"/>
          </a:xfrm>
        </p:grpSpPr>
        <p:sp>
          <p:nvSpPr>
            <p:cNvPr id="19" name="矩形 47">
              <a:extLst>
                <a:ext uri="{FF2B5EF4-FFF2-40B4-BE49-F238E27FC236}">
                  <a16:creationId xmlns:a16="http://schemas.microsoft.com/office/drawing/2014/main" id="{DB415477-4B17-6547-9AA3-921F11B26D4A}"/>
                </a:ext>
              </a:extLst>
            </p:cNvPr>
            <p:cNvSpPr/>
            <p:nvPr/>
          </p:nvSpPr>
          <p:spPr>
            <a:xfrm>
              <a:off x="841008" y="3823389"/>
              <a:ext cx="50334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Error</a:t>
              </a:r>
              <a:r>
                <a:rPr lang="zh-CN" altLang="en-US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r>
                <a:rPr lang="en-US" altLang="zh-CN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Detection</a:t>
              </a:r>
              <a:endParaRPr lang="zh-CN" altLang="en-US" sz="25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20" name="直接连接符 16">
              <a:extLst>
                <a:ext uri="{FF2B5EF4-FFF2-40B4-BE49-F238E27FC236}">
                  <a16:creationId xmlns:a16="http://schemas.microsoft.com/office/drawing/2014/main" id="{48ECFEA8-246F-2B40-8250-6392C7F63AF0}"/>
                </a:ext>
              </a:extLst>
            </p:cNvPr>
            <p:cNvCxnSpPr>
              <a:cxnSpLocks/>
            </p:cNvCxnSpPr>
            <p:nvPr/>
          </p:nvCxnSpPr>
          <p:spPr>
            <a:xfrm>
              <a:off x="926614" y="4479732"/>
              <a:ext cx="77306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C244BB-F960-B949-BF7C-878E675F5651}"/>
              </a:ext>
            </a:extLst>
          </p:cNvPr>
          <p:cNvGrpSpPr/>
          <p:nvPr/>
        </p:nvGrpSpPr>
        <p:grpSpPr>
          <a:xfrm>
            <a:off x="2087917" y="5117702"/>
            <a:ext cx="5033458" cy="656343"/>
            <a:chOff x="841008" y="3823389"/>
            <a:chExt cx="5033458" cy="656343"/>
          </a:xfrm>
        </p:grpSpPr>
        <p:sp>
          <p:nvSpPr>
            <p:cNvPr id="22" name="矩形 47">
              <a:extLst>
                <a:ext uri="{FF2B5EF4-FFF2-40B4-BE49-F238E27FC236}">
                  <a16:creationId xmlns:a16="http://schemas.microsoft.com/office/drawing/2014/main" id="{94057C64-4D03-944E-A654-98ABD376D0DD}"/>
                </a:ext>
              </a:extLst>
            </p:cNvPr>
            <p:cNvSpPr/>
            <p:nvPr/>
          </p:nvSpPr>
          <p:spPr>
            <a:xfrm>
              <a:off x="841008" y="3823389"/>
              <a:ext cx="50334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Performance</a:t>
              </a:r>
              <a:r>
                <a:rPr lang="zh-CN" altLang="en-US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r>
                <a:rPr lang="en-US" altLang="zh-CN" sz="2500" b="1" kern="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Evaluation</a:t>
              </a:r>
              <a:endParaRPr lang="zh-CN" altLang="en-US" sz="25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23" name="直接连接符 16">
              <a:extLst>
                <a:ext uri="{FF2B5EF4-FFF2-40B4-BE49-F238E27FC236}">
                  <a16:creationId xmlns:a16="http://schemas.microsoft.com/office/drawing/2014/main" id="{8491F4A3-FDDD-9247-A708-62E90B0D657A}"/>
                </a:ext>
              </a:extLst>
            </p:cNvPr>
            <p:cNvCxnSpPr>
              <a:cxnSpLocks/>
            </p:cNvCxnSpPr>
            <p:nvPr/>
          </p:nvCxnSpPr>
          <p:spPr>
            <a:xfrm>
              <a:off x="926614" y="4479732"/>
              <a:ext cx="77306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44">
            <a:extLst>
              <a:ext uri="{FF2B5EF4-FFF2-40B4-BE49-F238E27FC236}">
                <a16:creationId xmlns:a16="http://schemas.microsoft.com/office/drawing/2014/main" id="{1EFC29ED-E4BD-1241-9DC8-B12245751B6C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17">
            <a:extLst>
              <a:ext uri="{FF2B5EF4-FFF2-40B4-BE49-F238E27FC236}">
                <a16:creationId xmlns:a16="http://schemas.microsoft.com/office/drawing/2014/main" id="{C552D198-68CF-394C-9D90-8DFA9359039E}"/>
              </a:ext>
            </a:extLst>
          </p:cNvPr>
          <p:cNvGrpSpPr/>
          <p:nvPr/>
        </p:nvGrpSpPr>
        <p:grpSpPr>
          <a:xfrm>
            <a:off x="10399765" y="6662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18">
              <a:extLst>
                <a:ext uri="{FF2B5EF4-FFF2-40B4-BE49-F238E27FC236}">
                  <a16:creationId xmlns:a16="http://schemas.microsoft.com/office/drawing/2014/main" id="{858042C7-4065-BC47-881D-376E0F9C5265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矩形 19">
              <a:extLst>
                <a:ext uri="{FF2B5EF4-FFF2-40B4-BE49-F238E27FC236}">
                  <a16:creationId xmlns:a16="http://schemas.microsoft.com/office/drawing/2014/main" id="{015768AD-6C45-0649-8779-D1CC88C41B36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矩形 20">
              <a:extLst>
                <a:ext uri="{FF2B5EF4-FFF2-40B4-BE49-F238E27FC236}">
                  <a16:creationId xmlns:a16="http://schemas.microsoft.com/office/drawing/2014/main" id="{355E5D6D-0C37-4A40-AF13-E984B50CD258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矩形 21">
              <a:extLst>
                <a:ext uri="{FF2B5EF4-FFF2-40B4-BE49-F238E27FC236}">
                  <a16:creationId xmlns:a16="http://schemas.microsoft.com/office/drawing/2014/main" id="{56DC0F67-4E6A-C94A-8B27-578C42A59F18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25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BA99581-011C-B54B-9B18-3CA2B6E69EFD}"/>
              </a:ext>
            </a:extLst>
          </p:cNvPr>
          <p:cNvSpPr/>
          <p:nvPr/>
        </p:nvSpPr>
        <p:spPr>
          <a:xfrm>
            <a:off x="282028" y="9934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PROJECT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GOAL</a:t>
            </a:r>
            <a:endParaRPr lang="zh-CN" altLang="en-US" sz="36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39E406-0B85-0244-8C55-2E2A69118C9A}"/>
              </a:ext>
            </a:extLst>
          </p:cNvPr>
          <p:cNvGrpSpPr/>
          <p:nvPr/>
        </p:nvGrpSpPr>
        <p:grpSpPr>
          <a:xfrm>
            <a:off x="891563" y="0"/>
            <a:ext cx="773061" cy="824959"/>
            <a:chOff x="891563" y="0"/>
            <a:chExt cx="773061" cy="824959"/>
          </a:xfrm>
        </p:grpSpPr>
        <p:sp>
          <p:nvSpPr>
            <p:cNvPr id="10" name="矩形 25">
              <a:extLst>
                <a:ext uri="{FF2B5EF4-FFF2-40B4-BE49-F238E27FC236}">
                  <a16:creationId xmlns:a16="http://schemas.microsoft.com/office/drawing/2014/main" id="{C6990098-5031-4044-9554-D83140F14CA3}"/>
                </a:ext>
              </a:extLst>
            </p:cNvPr>
            <p:cNvSpPr/>
            <p:nvPr/>
          </p:nvSpPr>
          <p:spPr>
            <a:xfrm>
              <a:off x="891563" y="0"/>
              <a:ext cx="773061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26">
              <a:extLst>
                <a:ext uri="{FF2B5EF4-FFF2-40B4-BE49-F238E27FC236}">
                  <a16:creationId xmlns:a16="http://schemas.microsoft.com/office/drawing/2014/main" id="{05734015-4AAC-B64E-90DF-20EAD0342DE9}"/>
                </a:ext>
              </a:extLst>
            </p:cNvPr>
            <p:cNvGrpSpPr/>
            <p:nvPr/>
          </p:nvGrpSpPr>
          <p:grpSpPr>
            <a:xfrm rot="13500000">
              <a:off x="1091164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12" name="矩形 27">
                <a:extLst>
                  <a:ext uri="{FF2B5EF4-FFF2-40B4-BE49-F238E27FC236}">
                    <a16:creationId xmlns:a16="http://schemas.microsoft.com/office/drawing/2014/main" id="{8692F21F-A2F7-DE44-8023-66C728087DB1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28">
                <a:extLst>
                  <a:ext uri="{FF2B5EF4-FFF2-40B4-BE49-F238E27FC236}">
                    <a16:creationId xmlns:a16="http://schemas.microsoft.com/office/drawing/2014/main" id="{9A2D7457-C237-3B42-BC75-E6CF13C3A1F9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29">
                <a:extLst>
                  <a:ext uri="{FF2B5EF4-FFF2-40B4-BE49-F238E27FC236}">
                    <a16:creationId xmlns:a16="http://schemas.microsoft.com/office/drawing/2014/main" id="{4BB519D7-B8D6-3347-AB20-90B0E928BB48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矩形 49">
            <a:extLst>
              <a:ext uri="{FF2B5EF4-FFF2-40B4-BE49-F238E27FC236}">
                <a16:creationId xmlns:a16="http://schemas.microsoft.com/office/drawing/2014/main" id="{F7ADED59-41EB-D448-866D-8318207BEB46}"/>
              </a:ext>
            </a:extLst>
          </p:cNvPr>
          <p:cNvSpPr/>
          <p:nvPr/>
        </p:nvSpPr>
        <p:spPr>
          <a:xfrm>
            <a:off x="482125" y="2404955"/>
            <a:ext cx="1799772" cy="2915333"/>
          </a:xfrm>
          <a:prstGeom prst="rect">
            <a:avLst/>
          </a:prstGeom>
          <a:noFill/>
          <a:ln w="152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7">
            <a:extLst>
              <a:ext uri="{FF2B5EF4-FFF2-40B4-BE49-F238E27FC236}">
                <a16:creationId xmlns:a16="http://schemas.microsoft.com/office/drawing/2014/main" id="{3738D6AB-6960-A745-8607-EDC6732A9EC5}"/>
              </a:ext>
            </a:extLst>
          </p:cNvPr>
          <p:cNvSpPr/>
          <p:nvPr/>
        </p:nvSpPr>
        <p:spPr>
          <a:xfrm>
            <a:off x="1075140" y="2781573"/>
            <a:ext cx="933926" cy="782479"/>
          </a:xfrm>
          <a:custGeom>
            <a:avLst/>
            <a:gdLst/>
            <a:ahLst/>
            <a:cxnLst/>
            <a:rect l="l" t="t" r="r" b="b"/>
            <a:pathLst>
              <a:path w="933926" h="782479">
                <a:moveTo>
                  <a:pt x="860726" y="0"/>
                </a:moveTo>
                <a:lnTo>
                  <a:pt x="933926" y="131254"/>
                </a:lnTo>
                <a:cubicBezTo>
                  <a:pt x="856888" y="170431"/>
                  <a:pt x="798938" y="218284"/>
                  <a:pt x="760077" y="274814"/>
                </a:cubicBezTo>
                <a:cubicBezTo>
                  <a:pt x="721216" y="331344"/>
                  <a:pt x="701759" y="381090"/>
                  <a:pt x="701706" y="424053"/>
                </a:cubicBezTo>
                <a:cubicBezTo>
                  <a:pt x="706860" y="420214"/>
                  <a:pt x="714222" y="417164"/>
                  <a:pt x="723793" y="414903"/>
                </a:cubicBezTo>
                <a:cubicBezTo>
                  <a:pt x="733363" y="412642"/>
                  <a:pt x="744511" y="411485"/>
                  <a:pt x="757237" y="411432"/>
                </a:cubicBezTo>
                <a:cubicBezTo>
                  <a:pt x="809771" y="412642"/>
                  <a:pt x="851734" y="430416"/>
                  <a:pt x="883128" y="464754"/>
                </a:cubicBezTo>
                <a:cubicBezTo>
                  <a:pt x="914522" y="499093"/>
                  <a:pt x="930613" y="542739"/>
                  <a:pt x="931402" y="595693"/>
                </a:cubicBezTo>
                <a:cubicBezTo>
                  <a:pt x="931086" y="646544"/>
                  <a:pt x="914048" y="689980"/>
                  <a:pt x="880288" y="726001"/>
                </a:cubicBezTo>
                <a:cubicBezTo>
                  <a:pt x="846528" y="762023"/>
                  <a:pt x="797939" y="780849"/>
                  <a:pt x="734520" y="782479"/>
                </a:cubicBezTo>
                <a:cubicBezTo>
                  <a:pt x="670050" y="780743"/>
                  <a:pt x="617253" y="754556"/>
                  <a:pt x="576131" y="703915"/>
                </a:cubicBezTo>
                <a:cubicBezTo>
                  <a:pt x="535009" y="653275"/>
                  <a:pt x="513764" y="588594"/>
                  <a:pt x="512397" y="509873"/>
                </a:cubicBezTo>
                <a:cubicBezTo>
                  <a:pt x="515395" y="384508"/>
                  <a:pt x="550417" y="278705"/>
                  <a:pt x="617464" y="192464"/>
                </a:cubicBezTo>
                <a:cubicBezTo>
                  <a:pt x="684511" y="106223"/>
                  <a:pt x="765598" y="42069"/>
                  <a:pt x="860726" y="0"/>
                </a:cubicBezTo>
                <a:close/>
                <a:moveTo>
                  <a:pt x="348329" y="0"/>
                </a:moveTo>
                <a:lnTo>
                  <a:pt x="419004" y="131254"/>
                </a:lnTo>
                <a:cubicBezTo>
                  <a:pt x="343176" y="170431"/>
                  <a:pt x="285962" y="218284"/>
                  <a:pt x="247364" y="274814"/>
                </a:cubicBezTo>
                <a:cubicBezTo>
                  <a:pt x="208766" y="331344"/>
                  <a:pt x="189414" y="381090"/>
                  <a:pt x="189309" y="424053"/>
                </a:cubicBezTo>
                <a:cubicBezTo>
                  <a:pt x="194515" y="420214"/>
                  <a:pt x="201772" y="417164"/>
                  <a:pt x="211080" y="414903"/>
                </a:cubicBezTo>
                <a:cubicBezTo>
                  <a:pt x="220387" y="412642"/>
                  <a:pt x="230799" y="411485"/>
                  <a:pt x="242316" y="411432"/>
                </a:cubicBezTo>
                <a:cubicBezTo>
                  <a:pt x="296059" y="412642"/>
                  <a:pt x="338758" y="430416"/>
                  <a:pt x="370415" y="464754"/>
                </a:cubicBezTo>
                <a:cubicBezTo>
                  <a:pt x="402072" y="499093"/>
                  <a:pt x="418268" y="542739"/>
                  <a:pt x="419004" y="595693"/>
                </a:cubicBezTo>
                <a:cubicBezTo>
                  <a:pt x="418531" y="646544"/>
                  <a:pt x="401178" y="689980"/>
                  <a:pt x="366944" y="726001"/>
                </a:cubicBezTo>
                <a:cubicBezTo>
                  <a:pt x="332711" y="762023"/>
                  <a:pt x="284437" y="780849"/>
                  <a:pt x="222123" y="782479"/>
                </a:cubicBezTo>
                <a:cubicBezTo>
                  <a:pt x="157652" y="780743"/>
                  <a:pt x="104856" y="754556"/>
                  <a:pt x="63734" y="703915"/>
                </a:cubicBezTo>
                <a:cubicBezTo>
                  <a:pt x="22612" y="653275"/>
                  <a:pt x="1367" y="588594"/>
                  <a:pt x="0" y="509873"/>
                </a:cubicBezTo>
                <a:cubicBezTo>
                  <a:pt x="2997" y="384508"/>
                  <a:pt x="38019" y="278705"/>
                  <a:pt x="105066" y="192464"/>
                </a:cubicBezTo>
                <a:cubicBezTo>
                  <a:pt x="172113" y="106223"/>
                  <a:pt x="253201" y="42069"/>
                  <a:pt x="348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30">
            <a:extLst>
              <a:ext uri="{FF2B5EF4-FFF2-40B4-BE49-F238E27FC236}">
                <a16:creationId xmlns:a16="http://schemas.microsoft.com/office/drawing/2014/main" id="{9353C1C7-92E1-E44F-980E-5E373266C7C2}"/>
              </a:ext>
            </a:extLst>
          </p:cNvPr>
          <p:cNvSpPr/>
          <p:nvPr/>
        </p:nvSpPr>
        <p:spPr>
          <a:xfrm>
            <a:off x="2715577" y="2404955"/>
            <a:ext cx="7204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>
                <a:latin typeface="Athelas" panose="02000503000000020003" pitchFamily="2" charset="77"/>
              </a:rPr>
              <a:t>Create</a:t>
            </a:r>
            <a:r>
              <a:rPr lang="zh-CN" altLang="en-US" sz="3000" dirty="0">
                <a:latin typeface="Athelas" panose="02000503000000020003" pitchFamily="2" charset="77"/>
              </a:rPr>
              <a:t> </a:t>
            </a:r>
            <a:r>
              <a:rPr lang="en-US" sz="3000" dirty="0">
                <a:latin typeface="Athelas" panose="02000503000000020003" pitchFamily="2" charset="77"/>
              </a:rPr>
              <a:t>an OCR post-processing procedure to enhance Tesseract OCR outpu</a:t>
            </a:r>
            <a:r>
              <a:rPr lang="en-US" altLang="zh-CN" sz="3000" dirty="0">
                <a:latin typeface="Athelas" panose="02000503000000020003" pitchFamily="2" charset="77"/>
              </a:rPr>
              <a:t>t</a:t>
            </a:r>
            <a:endParaRPr lang="zh-CN" altLang="en-US" sz="4400" b="1" dirty="0">
              <a:latin typeface="Athelas" panose="02000503000000020003" pitchFamily="2" charset="77"/>
              <a:ea typeface="思源黑体 CN Medium" panose="020B0600000000000000" pitchFamily="34" charset="-122"/>
            </a:endParaRPr>
          </a:p>
        </p:txBody>
      </p:sp>
      <p:grpSp>
        <p:nvGrpSpPr>
          <p:cNvPr id="25" name="组合 17">
            <a:extLst>
              <a:ext uri="{FF2B5EF4-FFF2-40B4-BE49-F238E27FC236}">
                <a16:creationId xmlns:a16="http://schemas.microsoft.com/office/drawing/2014/main" id="{62497284-049B-2745-A593-490D94F66F22}"/>
              </a:ext>
            </a:extLst>
          </p:cNvPr>
          <p:cNvGrpSpPr/>
          <p:nvPr/>
        </p:nvGrpSpPr>
        <p:grpSpPr>
          <a:xfrm>
            <a:off x="10399765" y="6662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6" name="矩形 18">
              <a:extLst>
                <a:ext uri="{FF2B5EF4-FFF2-40B4-BE49-F238E27FC236}">
                  <a16:creationId xmlns:a16="http://schemas.microsoft.com/office/drawing/2014/main" id="{F4EFFF98-5190-354F-82CF-F0E1E1C371E8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19">
              <a:extLst>
                <a:ext uri="{FF2B5EF4-FFF2-40B4-BE49-F238E27FC236}">
                  <a16:creationId xmlns:a16="http://schemas.microsoft.com/office/drawing/2014/main" id="{D2FEAFE1-901B-BB4E-BAC4-942994D13104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矩形 20">
              <a:extLst>
                <a:ext uri="{FF2B5EF4-FFF2-40B4-BE49-F238E27FC236}">
                  <a16:creationId xmlns:a16="http://schemas.microsoft.com/office/drawing/2014/main" id="{8B7AB639-E133-6E41-8CE9-5E7E7A9A02B7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矩形 21">
              <a:extLst>
                <a:ext uri="{FF2B5EF4-FFF2-40B4-BE49-F238E27FC236}">
                  <a16:creationId xmlns:a16="http://schemas.microsoft.com/office/drawing/2014/main" id="{7F93B216-B83E-6641-BBE2-694899F59DEB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0" name="组合 21">
            <a:extLst>
              <a:ext uri="{FF2B5EF4-FFF2-40B4-BE49-F238E27FC236}">
                <a16:creationId xmlns:a16="http://schemas.microsoft.com/office/drawing/2014/main" id="{BB0063E8-0612-D247-85A1-536D90BB3E40}"/>
              </a:ext>
            </a:extLst>
          </p:cNvPr>
          <p:cNvGrpSpPr/>
          <p:nvPr/>
        </p:nvGrpSpPr>
        <p:grpSpPr>
          <a:xfrm>
            <a:off x="4134653" y="4361635"/>
            <a:ext cx="942714" cy="942714"/>
            <a:chOff x="-2177143" y="2481943"/>
            <a:chExt cx="2409372" cy="2409372"/>
          </a:xfrm>
        </p:grpSpPr>
        <p:grpSp>
          <p:nvGrpSpPr>
            <p:cNvPr id="31" name="组合 22">
              <a:extLst>
                <a:ext uri="{FF2B5EF4-FFF2-40B4-BE49-F238E27FC236}">
                  <a16:creationId xmlns:a16="http://schemas.microsoft.com/office/drawing/2014/main" id="{B454529A-6990-304D-BA2B-6C89ACC5A6C0}"/>
                </a:ext>
              </a:extLst>
            </p:cNvPr>
            <p:cNvGrpSpPr/>
            <p:nvPr/>
          </p:nvGrpSpPr>
          <p:grpSpPr>
            <a:xfrm>
              <a:off x="-1797957" y="3108779"/>
              <a:ext cx="1651000" cy="1155700"/>
              <a:chOff x="2755900" y="4096931"/>
              <a:chExt cx="1651000" cy="1155700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矩形 24">
                <a:extLst>
                  <a:ext uri="{FF2B5EF4-FFF2-40B4-BE49-F238E27FC236}">
                    <a16:creationId xmlns:a16="http://schemas.microsoft.com/office/drawing/2014/main" id="{BE59F662-742F-D14C-88C0-492D13819950}"/>
                  </a:ext>
                </a:extLst>
              </p:cNvPr>
              <p:cNvSpPr/>
              <p:nvPr/>
            </p:nvSpPr>
            <p:spPr>
              <a:xfrm>
                <a:off x="2755900" y="4491679"/>
                <a:ext cx="1150046" cy="36620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箭头: V 形 25">
                <a:extLst>
                  <a:ext uri="{FF2B5EF4-FFF2-40B4-BE49-F238E27FC236}">
                    <a16:creationId xmlns:a16="http://schemas.microsoft.com/office/drawing/2014/main" id="{DC080BB7-3A56-3141-BD44-11699161EFFF}"/>
                  </a:ext>
                </a:extLst>
              </p:cNvPr>
              <p:cNvSpPr/>
              <p:nvPr/>
            </p:nvSpPr>
            <p:spPr>
              <a:xfrm>
                <a:off x="3251200" y="4096931"/>
                <a:ext cx="1155700" cy="1155700"/>
              </a:xfrm>
              <a:prstGeom prst="chevr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椭圆 23">
              <a:extLst>
                <a:ext uri="{FF2B5EF4-FFF2-40B4-BE49-F238E27FC236}">
                  <a16:creationId xmlns:a16="http://schemas.microsoft.com/office/drawing/2014/main" id="{25566079-47B3-0E44-A649-0B8BFF6F8021}"/>
                </a:ext>
              </a:extLst>
            </p:cNvPr>
            <p:cNvSpPr/>
            <p:nvPr/>
          </p:nvSpPr>
          <p:spPr>
            <a:xfrm>
              <a:off x="-2177143" y="2481943"/>
              <a:ext cx="2409372" cy="2409372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8529C5E-FA00-2F46-9C94-D7DCF4CB23AF}"/>
              </a:ext>
            </a:extLst>
          </p:cNvPr>
          <p:cNvGrpSpPr/>
          <p:nvPr/>
        </p:nvGrpSpPr>
        <p:grpSpPr>
          <a:xfrm>
            <a:off x="5989764" y="3796638"/>
            <a:ext cx="2339102" cy="2215991"/>
            <a:chOff x="4133255" y="344447"/>
            <a:chExt cx="2339102" cy="2215991"/>
          </a:xfrm>
        </p:grpSpPr>
        <p:sp>
          <p:nvSpPr>
            <p:cNvPr id="35" name="文本框 36">
              <a:extLst>
                <a:ext uri="{FF2B5EF4-FFF2-40B4-BE49-F238E27FC236}">
                  <a16:creationId xmlns:a16="http://schemas.microsoft.com/office/drawing/2014/main" id="{85B4FE78-4F05-154E-9583-9D5F7C7B5E95}"/>
                </a:ext>
              </a:extLst>
            </p:cNvPr>
            <p:cNvSpPr txBox="1"/>
            <p:nvPr/>
          </p:nvSpPr>
          <p:spPr>
            <a:xfrm>
              <a:off x="4133255" y="344447"/>
              <a:ext cx="233910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01</a:t>
              </a:r>
              <a:endParaRPr lang="zh-CN" altLang="en-US" sz="138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8" name="矩形 42">
              <a:extLst>
                <a:ext uri="{FF2B5EF4-FFF2-40B4-BE49-F238E27FC236}">
                  <a16:creationId xmlns:a16="http://schemas.microsoft.com/office/drawing/2014/main" id="{75F64EA2-A0BA-B442-A961-705D79078657}"/>
                </a:ext>
              </a:extLst>
            </p:cNvPr>
            <p:cNvSpPr/>
            <p:nvPr/>
          </p:nvSpPr>
          <p:spPr>
            <a:xfrm>
              <a:off x="4208967" y="1080761"/>
              <a:ext cx="2141553" cy="658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9499FB-B217-404C-9950-5944817C9A32}"/>
              </a:ext>
            </a:extLst>
          </p:cNvPr>
          <p:cNvSpPr txBox="1"/>
          <p:nvPr/>
        </p:nvSpPr>
        <p:spPr>
          <a:xfrm>
            <a:off x="6470026" y="4585357"/>
            <a:ext cx="1174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dirty="0">
                <a:latin typeface="Athelas" panose="02000503000000020003" pitchFamily="2" charset="77"/>
              </a:rPr>
              <a:t>Recall</a:t>
            </a:r>
            <a:endParaRPr lang="en-US" sz="3000" dirty="0">
              <a:latin typeface="Athelas" panose="02000503000000020003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68E473-144B-A44F-A6A6-4638279EEC70}"/>
              </a:ext>
            </a:extLst>
          </p:cNvPr>
          <p:cNvGrpSpPr/>
          <p:nvPr/>
        </p:nvGrpSpPr>
        <p:grpSpPr>
          <a:xfrm>
            <a:off x="8526218" y="3769334"/>
            <a:ext cx="2339102" cy="2215991"/>
            <a:chOff x="6738084" y="344447"/>
            <a:chExt cx="2339102" cy="2215991"/>
          </a:xfrm>
        </p:grpSpPr>
        <p:sp>
          <p:nvSpPr>
            <p:cNvPr id="41" name="文本框 46">
              <a:extLst>
                <a:ext uri="{FF2B5EF4-FFF2-40B4-BE49-F238E27FC236}">
                  <a16:creationId xmlns:a16="http://schemas.microsoft.com/office/drawing/2014/main" id="{53ADACEB-F5ED-3546-81D3-38B47A1F5034}"/>
                </a:ext>
              </a:extLst>
            </p:cNvPr>
            <p:cNvSpPr txBox="1"/>
            <p:nvPr/>
          </p:nvSpPr>
          <p:spPr>
            <a:xfrm>
              <a:off x="6738084" y="344447"/>
              <a:ext cx="233910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02</a:t>
              </a:r>
              <a:endParaRPr lang="zh-CN" altLang="en-US" sz="138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2" name="矩形 47">
              <a:extLst>
                <a:ext uri="{FF2B5EF4-FFF2-40B4-BE49-F238E27FC236}">
                  <a16:creationId xmlns:a16="http://schemas.microsoft.com/office/drawing/2014/main" id="{EF5DF3EB-EB5A-604C-9375-B308001951D3}"/>
                </a:ext>
              </a:extLst>
            </p:cNvPr>
            <p:cNvSpPr/>
            <p:nvPr/>
          </p:nvSpPr>
          <p:spPr>
            <a:xfrm>
              <a:off x="6813796" y="1080761"/>
              <a:ext cx="2141553" cy="658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665A045-CF26-374A-A810-50181214F71A}"/>
              </a:ext>
            </a:extLst>
          </p:cNvPr>
          <p:cNvSpPr txBox="1"/>
          <p:nvPr/>
        </p:nvSpPr>
        <p:spPr>
          <a:xfrm>
            <a:off x="8829648" y="4555993"/>
            <a:ext cx="1644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Athelas" panose="02000503000000020003" pitchFamily="2" charset="77"/>
              </a:rPr>
              <a:t>Precision</a:t>
            </a:r>
            <a:endParaRPr lang="en-US" sz="3000" dirty="0">
              <a:latin typeface="Athelas" panose="02000503000000020003" pitchFamily="2" charset="77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2167D3-5549-4C40-AF39-8A814D66ED8C}"/>
              </a:ext>
            </a:extLst>
          </p:cNvPr>
          <p:cNvGrpSpPr/>
          <p:nvPr/>
        </p:nvGrpSpPr>
        <p:grpSpPr>
          <a:xfrm>
            <a:off x="8328866" y="5680432"/>
            <a:ext cx="337003" cy="359627"/>
            <a:chOff x="5134304" y="2176934"/>
            <a:chExt cx="337003" cy="359627"/>
          </a:xfrm>
        </p:grpSpPr>
        <p:sp>
          <p:nvSpPr>
            <p:cNvPr id="52" name="矩形 35">
              <a:extLst>
                <a:ext uri="{FF2B5EF4-FFF2-40B4-BE49-F238E27FC236}">
                  <a16:creationId xmlns:a16="http://schemas.microsoft.com/office/drawing/2014/main" id="{38D7A172-FE74-6448-9764-41B65D44D969}"/>
                </a:ext>
              </a:extLst>
            </p:cNvPr>
            <p:cNvSpPr/>
            <p:nvPr/>
          </p:nvSpPr>
          <p:spPr>
            <a:xfrm>
              <a:off x="5134304" y="2176934"/>
              <a:ext cx="337003" cy="3596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41">
              <a:extLst>
                <a:ext uri="{FF2B5EF4-FFF2-40B4-BE49-F238E27FC236}">
                  <a16:creationId xmlns:a16="http://schemas.microsoft.com/office/drawing/2014/main" id="{DA9B1F9B-0050-C546-B7B3-52AFA59A1DDC}"/>
                </a:ext>
              </a:extLst>
            </p:cNvPr>
            <p:cNvSpPr/>
            <p:nvPr/>
          </p:nvSpPr>
          <p:spPr>
            <a:xfrm>
              <a:off x="5285490" y="2242185"/>
              <a:ext cx="34630" cy="195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38">
              <a:extLst>
                <a:ext uri="{FF2B5EF4-FFF2-40B4-BE49-F238E27FC236}">
                  <a16:creationId xmlns:a16="http://schemas.microsoft.com/office/drawing/2014/main" id="{2AE41AEC-9B17-864D-AE2F-7ECD11B58503}"/>
                </a:ext>
              </a:extLst>
            </p:cNvPr>
            <p:cNvSpPr/>
            <p:nvPr/>
          </p:nvSpPr>
          <p:spPr>
            <a:xfrm rot="13500000">
              <a:off x="5330791" y="2304183"/>
              <a:ext cx="34630" cy="162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39">
              <a:extLst>
                <a:ext uri="{FF2B5EF4-FFF2-40B4-BE49-F238E27FC236}">
                  <a16:creationId xmlns:a16="http://schemas.microsoft.com/office/drawing/2014/main" id="{9C037303-C191-B042-8AE8-0BED16210639}"/>
                </a:ext>
              </a:extLst>
            </p:cNvPr>
            <p:cNvSpPr/>
            <p:nvPr/>
          </p:nvSpPr>
          <p:spPr>
            <a:xfrm rot="8100000">
              <a:off x="5240113" y="2304000"/>
              <a:ext cx="34630" cy="162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任意多边形: 形状 44">
            <a:extLst>
              <a:ext uri="{FF2B5EF4-FFF2-40B4-BE49-F238E27FC236}">
                <a16:creationId xmlns:a16="http://schemas.microsoft.com/office/drawing/2014/main" id="{D8D91AC5-45C8-FC4D-AA8A-25F99D672714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EB97C0-7A31-2446-96D0-1ACE0BCEEB78}"/>
              </a:ext>
            </a:extLst>
          </p:cNvPr>
          <p:cNvSpPr txBox="1"/>
          <p:nvPr/>
        </p:nvSpPr>
        <p:spPr>
          <a:xfrm>
            <a:off x="7231758" y="6151318"/>
            <a:ext cx="27613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00" dirty="0">
                <a:latin typeface="Athelas" panose="02000503000000020003" pitchFamily="2" charset="77"/>
              </a:rPr>
              <a:t>Word-wise</a:t>
            </a:r>
            <a:r>
              <a:rPr lang="zh-CN" altLang="en-US" sz="1700" dirty="0">
                <a:latin typeface="Athelas" panose="02000503000000020003" pitchFamily="2" charset="77"/>
              </a:rPr>
              <a:t> </a:t>
            </a:r>
            <a:r>
              <a:rPr lang="en-US" altLang="zh-CN" sz="1700" dirty="0">
                <a:latin typeface="Athelas" panose="02000503000000020003" pitchFamily="2" charset="77"/>
              </a:rPr>
              <a:t>&amp;</a:t>
            </a:r>
            <a:r>
              <a:rPr lang="zh-CN" altLang="en-US" sz="1700" dirty="0">
                <a:latin typeface="Athelas" panose="02000503000000020003" pitchFamily="2" charset="77"/>
              </a:rPr>
              <a:t> </a:t>
            </a:r>
            <a:r>
              <a:rPr lang="en-US" altLang="zh-CN" sz="1700" dirty="0">
                <a:latin typeface="Athelas" panose="02000503000000020003" pitchFamily="2" charset="77"/>
              </a:rPr>
              <a:t>Character-wise</a:t>
            </a:r>
            <a:endParaRPr lang="en-US" sz="1700" dirty="0">
              <a:latin typeface="Athelas" panose="0200050300000002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32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BA99581-011C-B54B-9B18-3CA2B6E69EFD}"/>
              </a:ext>
            </a:extLst>
          </p:cNvPr>
          <p:cNvSpPr/>
          <p:nvPr/>
        </p:nvSpPr>
        <p:spPr>
          <a:xfrm>
            <a:off x="282027" y="993422"/>
            <a:ext cx="9771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ERROR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DETECTION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en-US" altLang="zh-CN" sz="2400" b="1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Kulp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&amp; </a:t>
            </a:r>
            <a:r>
              <a:rPr lang="en-US" altLang="zh-CN" sz="2400" b="1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Kontostathis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2007)</a:t>
            </a:r>
            <a:endParaRPr lang="zh-CN" altLang="en-US" sz="2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39E406-0B85-0244-8C55-2E2A69118C9A}"/>
              </a:ext>
            </a:extLst>
          </p:cNvPr>
          <p:cNvGrpSpPr/>
          <p:nvPr/>
        </p:nvGrpSpPr>
        <p:grpSpPr>
          <a:xfrm>
            <a:off x="891563" y="0"/>
            <a:ext cx="773061" cy="824959"/>
            <a:chOff x="891563" y="0"/>
            <a:chExt cx="773061" cy="824959"/>
          </a:xfrm>
        </p:grpSpPr>
        <p:sp>
          <p:nvSpPr>
            <p:cNvPr id="10" name="矩形 25">
              <a:extLst>
                <a:ext uri="{FF2B5EF4-FFF2-40B4-BE49-F238E27FC236}">
                  <a16:creationId xmlns:a16="http://schemas.microsoft.com/office/drawing/2014/main" id="{C6990098-5031-4044-9554-D83140F14CA3}"/>
                </a:ext>
              </a:extLst>
            </p:cNvPr>
            <p:cNvSpPr/>
            <p:nvPr/>
          </p:nvSpPr>
          <p:spPr>
            <a:xfrm>
              <a:off x="891563" y="0"/>
              <a:ext cx="773061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26">
              <a:extLst>
                <a:ext uri="{FF2B5EF4-FFF2-40B4-BE49-F238E27FC236}">
                  <a16:creationId xmlns:a16="http://schemas.microsoft.com/office/drawing/2014/main" id="{05734015-4AAC-B64E-90DF-20EAD0342DE9}"/>
                </a:ext>
              </a:extLst>
            </p:cNvPr>
            <p:cNvGrpSpPr/>
            <p:nvPr/>
          </p:nvGrpSpPr>
          <p:grpSpPr>
            <a:xfrm rot="13500000">
              <a:off x="1091164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12" name="矩形 27">
                <a:extLst>
                  <a:ext uri="{FF2B5EF4-FFF2-40B4-BE49-F238E27FC236}">
                    <a16:creationId xmlns:a16="http://schemas.microsoft.com/office/drawing/2014/main" id="{8692F21F-A2F7-DE44-8023-66C728087DB1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28">
                <a:extLst>
                  <a:ext uri="{FF2B5EF4-FFF2-40B4-BE49-F238E27FC236}">
                    <a16:creationId xmlns:a16="http://schemas.microsoft.com/office/drawing/2014/main" id="{9A2D7457-C237-3B42-BC75-E6CF13C3A1F9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29">
                <a:extLst>
                  <a:ext uri="{FF2B5EF4-FFF2-40B4-BE49-F238E27FC236}">
                    <a16:creationId xmlns:a16="http://schemas.microsoft.com/office/drawing/2014/main" id="{4BB519D7-B8D6-3347-AB20-90B0E928BB48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7">
            <a:extLst>
              <a:ext uri="{FF2B5EF4-FFF2-40B4-BE49-F238E27FC236}">
                <a16:creationId xmlns:a16="http://schemas.microsoft.com/office/drawing/2014/main" id="{4EC51DBC-86A5-C845-86CC-5B48BEF03317}"/>
              </a:ext>
            </a:extLst>
          </p:cNvPr>
          <p:cNvGrpSpPr/>
          <p:nvPr/>
        </p:nvGrpSpPr>
        <p:grpSpPr>
          <a:xfrm>
            <a:off x="10399765" y="6662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7" name="矩形 18">
              <a:extLst>
                <a:ext uri="{FF2B5EF4-FFF2-40B4-BE49-F238E27FC236}">
                  <a16:creationId xmlns:a16="http://schemas.microsoft.com/office/drawing/2014/main" id="{6C5AA71B-288B-6E4E-B6C4-73E80757FB0E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F594BFD9-74E6-A542-B9D0-D055AEA67031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 20">
              <a:extLst>
                <a:ext uri="{FF2B5EF4-FFF2-40B4-BE49-F238E27FC236}">
                  <a16:creationId xmlns:a16="http://schemas.microsoft.com/office/drawing/2014/main" id="{06C3BE6E-66B2-0649-99D1-F66FBE93CDA7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21">
              <a:extLst>
                <a:ext uri="{FF2B5EF4-FFF2-40B4-BE49-F238E27FC236}">
                  <a16:creationId xmlns:a16="http://schemas.microsoft.com/office/drawing/2014/main" id="{0046D6C9-BE86-F046-AFAA-9B4D195108A6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0" name="矩形 9">
            <a:extLst>
              <a:ext uri="{FF2B5EF4-FFF2-40B4-BE49-F238E27FC236}">
                <a16:creationId xmlns:a16="http://schemas.microsoft.com/office/drawing/2014/main" id="{522046F6-FDDD-FD4F-8F8D-ED341F8BB31F}"/>
              </a:ext>
            </a:extLst>
          </p:cNvPr>
          <p:cNvSpPr/>
          <p:nvPr/>
        </p:nvSpPr>
        <p:spPr>
          <a:xfrm>
            <a:off x="630538" y="1735735"/>
            <a:ext cx="60225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thelas" panose="02000503000000020003" pitchFamily="2" charset="77"/>
                <a:ea typeface="思源黑体 CN Medium" panose="020B0600000000000000" pitchFamily="34" charset="-122"/>
              </a:rPr>
              <a:t>Rule-based techniques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71B4D9-656C-8943-92D1-9CD6270A407B}"/>
              </a:ext>
            </a:extLst>
          </p:cNvPr>
          <p:cNvSpPr txBox="1"/>
          <p:nvPr/>
        </p:nvSpPr>
        <p:spPr>
          <a:xfrm>
            <a:off x="4979134" y="6450074"/>
            <a:ext cx="6369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Athelas" panose="02000503000000020003" pitchFamily="2" charset="77"/>
              </a:rPr>
              <a:t>Source</a:t>
            </a:r>
            <a:r>
              <a:rPr lang="en-US" altLang="zh-CN" sz="1500" dirty="0">
                <a:latin typeface="Athelas" panose="02000503000000020003" pitchFamily="2" charset="77"/>
              </a:rPr>
              <a:t>:</a:t>
            </a:r>
            <a:r>
              <a:rPr lang="zh-CN" altLang="en-US" sz="1500" dirty="0">
                <a:latin typeface="Athelas" panose="02000503000000020003" pitchFamily="2" charset="77"/>
              </a:rPr>
              <a:t> </a:t>
            </a:r>
            <a:r>
              <a:rPr lang="en-US" sz="1500" dirty="0">
                <a:latin typeface="Athelas" panose="02000503000000020003" pitchFamily="2" charset="77"/>
              </a:rPr>
              <a:t>http://</a:t>
            </a:r>
            <a:r>
              <a:rPr lang="en-US" sz="1500" dirty="0" err="1">
                <a:latin typeface="Athelas" panose="02000503000000020003" pitchFamily="2" charset="77"/>
              </a:rPr>
              <a:t>webpages.ursinus.edu</a:t>
            </a:r>
            <a:r>
              <a:rPr lang="en-US" sz="1500" dirty="0">
                <a:latin typeface="Athelas" panose="02000503000000020003" pitchFamily="2" charset="77"/>
              </a:rPr>
              <a:t>/</a:t>
            </a:r>
            <a:r>
              <a:rPr lang="en-US" sz="1500" dirty="0" err="1">
                <a:latin typeface="Athelas" panose="02000503000000020003" pitchFamily="2" charset="77"/>
              </a:rPr>
              <a:t>akontostathis</a:t>
            </a:r>
            <a:r>
              <a:rPr lang="en-US" sz="1500" dirty="0">
                <a:latin typeface="Athelas" panose="02000503000000020003" pitchFamily="2" charset="77"/>
              </a:rPr>
              <a:t>/</a:t>
            </a:r>
            <a:r>
              <a:rPr lang="en-US" sz="1500" dirty="0" err="1">
                <a:latin typeface="Athelas" panose="02000503000000020003" pitchFamily="2" charset="77"/>
              </a:rPr>
              <a:t>KulpKontostathisFinal.pdf</a:t>
            </a:r>
            <a:endParaRPr lang="en-US" sz="1500" dirty="0">
              <a:latin typeface="Athelas" panose="02000503000000020003" pitchFamily="2" charset="77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C008AE9-F579-9743-859D-C35A1B48FAD1}"/>
              </a:ext>
            </a:extLst>
          </p:cNvPr>
          <p:cNvGrpSpPr/>
          <p:nvPr/>
        </p:nvGrpSpPr>
        <p:grpSpPr>
          <a:xfrm>
            <a:off x="850531" y="2385715"/>
            <a:ext cx="9205301" cy="4017825"/>
            <a:chOff x="748502" y="2335006"/>
            <a:chExt cx="10103600" cy="536869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D4959DB-B331-BA4A-A0D9-AAB7676EA347}"/>
                </a:ext>
              </a:extLst>
            </p:cNvPr>
            <p:cNvGrpSpPr/>
            <p:nvPr/>
          </p:nvGrpSpPr>
          <p:grpSpPr>
            <a:xfrm>
              <a:off x="748502" y="2335006"/>
              <a:ext cx="10100679" cy="540000"/>
              <a:chOff x="1130577" y="2321343"/>
              <a:chExt cx="10100679" cy="540000"/>
            </a:xfrm>
          </p:grpSpPr>
          <p:sp>
            <p:nvSpPr>
              <p:cNvPr id="74" name="Round Same Side Corner Rectangle 73">
                <a:extLst>
                  <a:ext uri="{FF2B5EF4-FFF2-40B4-BE49-F238E27FC236}">
                    <a16:creationId xmlns:a16="http://schemas.microsoft.com/office/drawing/2014/main" id="{E2FF2409-1BD4-104F-B08B-E1D2FBE26165}"/>
                  </a:ext>
                </a:extLst>
              </p:cNvPr>
              <p:cNvSpPr/>
              <p:nvPr/>
            </p:nvSpPr>
            <p:spPr>
              <a:xfrm rot="16200000">
                <a:off x="5910917" y="-2458997"/>
                <a:ext cx="540000" cy="101006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FEDF33C-078E-E54A-A875-3762A27DAFA9}"/>
                  </a:ext>
                </a:extLst>
              </p:cNvPr>
              <p:cNvSpPr/>
              <p:nvPr/>
            </p:nvSpPr>
            <p:spPr>
              <a:xfrm>
                <a:off x="1173541" y="2357342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76" name="TextBox 8">
                <a:extLst>
                  <a:ext uri="{FF2B5EF4-FFF2-40B4-BE49-F238E27FC236}">
                    <a16:creationId xmlns:a16="http://schemas.microsoft.com/office/drawing/2014/main" id="{BCB23DB8-0D84-1D42-8F96-F840F747022F}"/>
                  </a:ext>
                </a:extLst>
              </p:cNvPr>
              <p:cNvSpPr txBox="1"/>
              <p:nvPr/>
            </p:nvSpPr>
            <p:spPr>
              <a:xfrm>
                <a:off x="1276226" y="2432019"/>
                <a:ext cx="23916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300" b="1" dirty="0">
                    <a:latin typeface="Athelas" panose="02000503000000020003" pitchFamily="2" charset="77"/>
                    <a:cs typeface="Arial" pitchFamily="34" charset="0"/>
                  </a:rPr>
                  <a:t>1</a:t>
                </a:r>
                <a:endParaRPr lang="ko-KR" altLang="en-US" sz="1300" b="1" dirty="0">
                  <a:latin typeface="Athelas" panose="02000503000000020003" pitchFamily="2" charset="77"/>
                  <a:cs typeface="Arial" pitchFamily="34" charset="0"/>
                </a:endParaRPr>
              </a:p>
            </p:txBody>
          </p:sp>
          <p:sp>
            <p:nvSpPr>
              <p:cNvPr id="89" name="TextBox 25">
                <a:extLst>
                  <a:ext uri="{FF2B5EF4-FFF2-40B4-BE49-F238E27FC236}">
                    <a16:creationId xmlns:a16="http://schemas.microsoft.com/office/drawing/2014/main" id="{B3669B84-BA9B-6543-8BAE-CA9BAB54F336}"/>
                  </a:ext>
                </a:extLst>
              </p:cNvPr>
              <p:cNvSpPr txBox="1"/>
              <p:nvPr/>
            </p:nvSpPr>
            <p:spPr bwMode="auto">
              <a:xfrm>
                <a:off x="1720185" y="2446146"/>
                <a:ext cx="4135741" cy="37013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Athelas" panose="02000503000000020003" pitchFamily="2" charset="77"/>
                  </a:rPr>
                  <a:t>More than 20 characters in length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C753BCD-537E-0A45-86EF-DCFB8C995F5F}"/>
                </a:ext>
              </a:extLst>
            </p:cNvPr>
            <p:cNvGrpSpPr/>
            <p:nvPr/>
          </p:nvGrpSpPr>
          <p:grpSpPr>
            <a:xfrm>
              <a:off x="1114839" y="2988890"/>
              <a:ext cx="9734341" cy="540000"/>
              <a:chOff x="1298569" y="3013744"/>
              <a:chExt cx="9734341" cy="540000"/>
            </a:xfrm>
          </p:grpSpPr>
          <p:sp>
            <p:nvSpPr>
              <p:cNvPr id="77" name="Round Same Side Corner Rectangle 76">
                <a:extLst>
                  <a:ext uri="{FF2B5EF4-FFF2-40B4-BE49-F238E27FC236}">
                    <a16:creationId xmlns:a16="http://schemas.microsoft.com/office/drawing/2014/main" id="{DF9C4C38-638F-094F-B70A-BDB12F41FEF4}"/>
                  </a:ext>
                </a:extLst>
              </p:cNvPr>
              <p:cNvSpPr/>
              <p:nvPr/>
            </p:nvSpPr>
            <p:spPr>
              <a:xfrm rot="16200000">
                <a:off x="5895740" y="-1583427"/>
                <a:ext cx="540000" cy="973434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6D86637-2657-1344-A16A-C9C9EBF82904}"/>
                  </a:ext>
                </a:extLst>
              </p:cNvPr>
              <p:cNvSpPr/>
              <p:nvPr/>
            </p:nvSpPr>
            <p:spPr>
              <a:xfrm>
                <a:off x="1333315" y="304974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79" name="TextBox 12">
                <a:extLst>
                  <a:ext uri="{FF2B5EF4-FFF2-40B4-BE49-F238E27FC236}">
                    <a16:creationId xmlns:a16="http://schemas.microsoft.com/office/drawing/2014/main" id="{496C057E-BB8A-F74A-B5AE-24ABFEAC50EC}"/>
                  </a:ext>
                </a:extLst>
              </p:cNvPr>
              <p:cNvSpPr txBox="1"/>
              <p:nvPr/>
            </p:nvSpPr>
            <p:spPr>
              <a:xfrm>
                <a:off x="1456639" y="3123838"/>
                <a:ext cx="25519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300" b="1" dirty="0">
                    <a:latin typeface="Athelas" panose="02000503000000020003" pitchFamily="2" charset="77"/>
                    <a:cs typeface="Arial" pitchFamily="34" charset="0"/>
                  </a:rPr>
                  <a:t>2</a:t>
                </a:r>
                <a:endParaRPr lang="ko-KR" altLang="en-US" sz="1300" b="1" dirty="0">
                  <a:latin typeface="Athelas" panose="02000503000000020003" pitchFamily="2" charset="77"/>
                  <a:cs typeface="Arial" pitchFamily="34" charset="0"/>
                </a:endParaRPr>
              </a:p>
            </p:txBody>
          </p:sp>
          <p:sp>
            <p:nvSpPr>
              <p:cNvPr id="90" name="TextBox 26">
                <a:extLst>
                  <a:ext uri="{FF2B5EF4-FFF2-40B4-BE49-F238E27FC236}">
                    <a16:creationId xmlns:a16="http://schemas.microsoft.com/office/drawing/2014/main" id="{4B33B5DB-8B59-4A49-95C0-E5DF4891F15B}"/>
                  </a:ext>
                </a:extLst>
              </p:cNvPr>
              <p:cNvSpPr txBox="1"/>
              <p:nvPr/>
            </p:nvSpPr>
            <p:spPr bwMode="auto">
              <a:xfrm>
                <a:off x="1864201" y="3138547"/>
                <a:ext cx="7604166" cy="3701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Athelas" panose="02000503000000020003" pitchFamily="2" charset="77"/>
                  </a:rPr>
                  <a:t>The number of punctuation characters in a string is greater than the number of alphanumeric characters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B6C373E-D13D-AF48-878B-43CE178F34C4}"/>
                </a:ext>
              </a:extLst>
            </p:cNvPr>
            <p:cNvGrpSpPr/>
            <p:nvPr/>
          </p:nvGrpSpPr>
          <p:grpSpPr>
            <a:xfrm>
              <a:off x="1317812" y="3653281"/>
              <a:ext cx="9531369" cy="540000"/>
              <a:chOff x="1419620" y="3706144"/>
              <a:chExt cx="9531369" cy="540000"/>
            </a:xfrm>
          </p:grpSpPr>
          <p:sp>
            <p:nvSpPr>
              <p:cNvPr id="80" name="Round Same Side Corner Rectangle 79">
                <a:extLst>
                  <a:ext uri="{FF2B5EF4-FFF2-40B4-BE49-F238E27FC236}">
                    <a16:creationId xmlns:a16="http://schemas.microsoft.com/office/drawing/2014/main" id="{F0AB52E3-56DF-5B4A-B0B4-D98AEF279F45}"/>
                  </a:ext>
                </a:extLst>
              </p:cNvPr>
              <p:cNvSpPr/>
              <p:nvPr/>
            </p:nvSpPr>
            <p:spPr>
              <a:xfrm rot="16200000">
                <a:off x="5915305" y="-789541"/>
                <a:ext cx="540000" cy="95313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6222725-5156-8241-8A10-119510752461}"/>
                  </a:ext>
                </a:extLst>
              </p:cNvPr>
              <p:cNvSpPr/>
              <p:nvPr/>
            </p:nvSpPr>
            <p:spPr>
              <a:xfrm>
                <a:off x="1468378" y="3742144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82" name="TextBox 16">
                <a:extLst>
                  <a:ext uri="{FF2B5EF4-FFF2-40B4-BE49-F238E27FC236}">
                    <a16:creationId xmlns:a16="http://schemas.microsoft.com/office/drawing/2014/main" id="{4679CC7F-A63E-3848-B80D-0E95A6A4F585}"/>
                  </a:ext>
                </a:extLst>
              </p:cNvPr>
              <p:cNvSpPr txBox="1"/>
              <p:nvPr/>
            </p:nvSpPr>
            <p:spPr>
              <a:xfrm>
                <a:off x="1561809" y="3815612"/>
                <a:ext cx="25359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300" b="1" dirty="0">
                    <a:latin typeface="Athelas" panose="02000503000000020003" pitchFamily="2" charset="77"/>
                    <a:cs typeface="Arial" pitchFamily="34" charset="0"/>
                  </a:rPr>
                  <a:t>3</a:t>
                </a:r>
                <a:endParaRPr lang="ko-KR" altLang="en-US" sz="1300" b="1" dirty="0">
                  <a:latin typeface="Athelas" panose="02000503000000020003" pitchFamily="2" charset="77"/>
                  <a:cs typeface="Arial" pitchFamily="34" charset="0"/>
                </a:endParaRPr>
              </a:p>
            </p:txBody>
          </p:sp>
          <p:sp>
            <p:nvSpPr>
              <p:cNvPr id="91" name="TextBox 27">
                <a:extLst>
                  <a:ext uri="{FF2B5EF4-FFF2-40B4-BE49-F238E27FC236}">
                    <a16:creationId xmlns:a16="http://schemas.microsoft.com/office/drawing/2014/main" id="{DE0382BA-69F6-F347-BCF3-3DF0701908EE}"/>
                  </a:ext>
                </a:extLst>
              </p:cNvPr>
              <p:cNvSpPr txBox="1"/>
              <p:nvPr/>
            </p:nvSpPr>
            <p:spPr bwMode="auto">
              <a:xfrm>
                <a:off x="1976931" y="3830948"/>
                <a:ext cx="7639549" cy="3701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Athelas" panose="02000503000000020003" pitchFamily="2" charset="77"/>
                  </a:rPr>
                  <a:t>There are two or more different punctuation characters in the string (ignoring the first and last characters)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12909C8-0739-F44D-99F6-F7BF01FF7C36}"/>
                </a:ext>
              </a:extLst>
            </p:cNvPr>
            <p:cNvGrpSpPr/>
            <p:nvPr/>
          </p:nvGrpSpPr>
          <p:grpSpPr>
            <a:xfrm>
              <a:off x="1671902" y="4346062"/>
              <a:ext cx="9177279" cy="540000"/>
              <a:chOff x="1181733" y="4398547"/>
              <a:chExt cx="9177279" cy="540000"/>
            </a:xfrm>
          </p:grpSpPr>
          <p:sp>
            <p:nvSpPr>
              <p:cNvPr id="83" name="Round Same Side Corner Rectangle 82">
                <a:extLst>
                  <a:ext uri="{FF2B5EF4-FFF2-40B4-BE49-F238E27FC236}">
                    <a16:creationId xmlns:a16="http://schemas.microsoft.com/office/drawing/2014/main" id="{FF240360-00E0-FB4F-9C95-19BED80B0829}"/>
                  </a:ext>
                </a:extLst>
              </p:cNvPr>
              <p:cNvSpPr/>
              <p:nvPr/>
            </p:nvSpPr>
            <p:spPr>
              <a:xfrm rot="16200000">
                <a:off x="5500373" y="79907"/>
                <a:ext cx="540000" cy="91772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697DFF0-CC94-F743-9E91-54ED3B38DE02}"/>
                  </a:ext>
                </a:extLst>
              </p:cNvPr>
              <p:cNvSpPr/>
              <p:nvPr/>
            </p:nvSpPr>
            <p:spPr>
              <a:xfrm>
                <a:off x="1226001" y="4434545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85" name="TextBox 20">
                <a:extLst>
                  <a:ext uri="{FF2B5EF4-FFF2-40B4-BE49-F238E27FC236}">
                    <a16:creationId xmlns:a16="http://schemas.microsoft.com/office/drawing/2014/main" id="{EC349538-8225-124D-8029-13CF0B88817E}"/>
                  </a:ext>
                </a:extLst>
              </p:cNvPr>
              <p:cNvSpPr txBox="1"/>
              <p:nvPr/>
            </p:nvSpPr>
            <p:spPr>
              <a:xfrm>
                <a:off x="1309582" y="4446348"/>
                <a:ext cx="26962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300" b="1" dirty="0">
                    <a:latin typeface="Athelas" panose="02000503000000020003" pitchFamily="2" charset="77"/>
                    <a:cs typeface="Arial" pitchFamily="34" charset="0"/>
                  </a:rPr>
                  <a:t>4</a:t>
                </a:r>
                <a:endParaRPr lang="ko-KR" altLang="en-US" sz="1300" b="1" dirty="0">
                  <a:latin typeface="Athelas" panose="02000503000000020003" pitchFamily="2" charset="77"/>
                  <a:cs typeface="Arial" pitchFamily="34" charset="0"/>
                </a:endParaRPr>
              </a:p>
            </p:txBody>
          </p:sp>
          <p:sp>
            <p:nvSpPr>
              <p:cNvPr id="92" name="TextBox 28">
                <a:extLst>
                  <a:ext uri="{FF2B5EF4-FFF2-40B4-BE49-F238E27FC236}">
                    <a16:creationId xmlns:a16="http://schemas.microsoft.com/office/drawing/2014/main" id="{7EA64238-82B7-924E-BEE4-D846A6890C87}"/>
                  </a:ext>
                </a:extLst>
              </p:cNvPr>
              <p:cNvSpPr txBox="1"/>
              <p:nvPr/>
            </p:nvSpPr>
            <p:spPr bwMode="auto">
              <a:xfrm>
                <a:off x="1747361" y="4523349"/>
                <a:ext cx="4617197" cy="3701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Athelas" panose="02000503000000020003" pitchFamily="2" charset="77"/>
                  </a:rPr>
                  <a:t>There are three or more identical characters in a row in a string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214321C-C9CA-6642-8D35-8DF0939B6574}"/>
                </a:ext>
              </a:extLst>
            </p:cNvPr>
            <p:cNvGrpSpPr/>
            <p:nvPr/>
          </p:nvGrpSpPr>
          <p:grpSpPr>
            <a:xfrm>
              <a:off x="1950170" y="5028314"/>
              <a:ext cx="8899011" cy="616886"/>
              <a:chOff x="1013735" y="5058565"/>
              <a:chExt cx="8899011" cy="616886"/>
            </a:xfrm>
          </p:grpSpPr>
          <p:sp>
            <p:nvSpPr>
              <p:cNvPr id="86" name="Round Same Side Corner Rectangle 85">
                <a:extLst>
                  <a:ext uri="{FF2B5EF4-FFF2-40B4-BE49-F238E27FC236}">
                    <a16:creationId xmlns:a16="http://schemas.microsoft.com/office/drawing/2014/main" id="{1A4F4EFD-5120-AD45-A499-09690DE9F37B}"/>
                  </a:ext>
                </a:extLst>
              </p:cNvPr>
              <p:cNvSpPr/>
              <p:nvPr/>
            </p:nvSpPr>
            <p:spPr>
              <a:xfrm rot="16200000">
                <a:off x="5193241" y="911440"/>
                <a:ext cx="540000" cy="889901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729BD98-B8C4-7E4B-9B8B-B28255B92DE3}"/>
                  </a:ext>
                </a:extLst>
              </p:cNvPr>
              <p:cNvSpPr/>
              <p:nvPr/>
            </p:nvSpPr>
            <p:spPr>
              <a:xfrm>
                <a:off x="1066226" y="512694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88" name="TextBox 24">
                <a:extLst>
                  <a:ext uri="{FF2B5EF4-FFF2-40B4-BE49-F238E27FC236}">
                    <a16:creationId xmlns:a16="http://schemas.microsoft.com/office/drawing/2014/main" id="{483A2279-C66A-FC4A-8696-C545438EE955}"/>
                  </a:ext>
                </a:extLst>
              </p:cNvPr>
              <p:cNvSpPr txBox="1"/>
              <p:nvPr/>
            </p:nvSpPr>
            <p:spPr>
              <a:xfrm>
                <a:off x="1150369" y="5126946"/>
                <a:ext cx="25359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300" b="1" dirty="0">
                    <a:latin typeface="Athelas" panose="02000503000000020003" pitchFamily="2" charset="77"/>
                    <a:cs typeface="Arial" pitchFamily="34" charset="0"/>
                  </a:rPr>
                  <a:t>5</a:t>
                </a:r>
                <a:endParaRPr lang="ko-KR" altLang="en-US" sz="1300" b="1" dirty="0">
                  <a:latin typeface="Athelas" panose="02000503000000020003" pitchFamily="2" charset="77"/>
                  <a:cs typeface="Arial" pitchFamily="34" charset="0"/>
                </a:endParaRPr>
              </a:p>
            </p:txBody>
          </p:sp>
          <p:sp>
            <p:nvSpPr>
              <p:cNvPr id="93" name="TextBox 29">
                <a:extLst>
                  <a:ext uri="{FF2B5EF4-FFF2-40B4-BE49-F238E27FC236}">
                    <a16:creationId xmlns:a16="http://schemas.microsoft.com/office/drawing/2014/main" id="{E8B69867-F599-794A-AC60-4C111D2E310E}"/>
                  </a:ext>
                </a:extLst>
              </p:cNvPr>
              <p:cNvSpPr txBox="1"/>
              <p:nvPr/>
            </p:nvSpPr>
            <p:spPr bwMode="auto">
              <a:xfrm>
                <a:off x="1568786" y="5058565"/>
                <a:ext cx="8247098" cy="616886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Athelas" panose="02000503000000020003" pitchFamily="2" charset="77"/>
                  </a:rPr>
                  <a:t>The number of uppercase characters in a string is greater than the number of lowercase characters,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thelas" panose="02000503000000020003" pitchFamily="2" charset="77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thelas" panose="02000503000000020003" pitchFamily="2" charset="77"/>
                  </a:rPr>
                  <a:t>and the number of uppercase characters is less than the total number of characters in the string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46AC2CB-4452-4145-A503-D1B0A3439799}"/>
                </a:ext>
              </a:extLst>
            </p:cNvPr>
            <p:cNvGrpSpPr/>
            <p:nvPr/>
          </p:nvGrpSpPr>
          <p:grpSpPr>
            <a:xfrm>
              <a:off x="1671902" y="5760764"/>
              <a:ext cx="9177278" cy="616886"/>
              <a:chOff x="2925492" y="5052558"/>
              <a:chExt cx="8796927" cy="616886"/>
            </a:xfrm>
          </p:grpSpPr>
          <p:sp>
            <p:nvSpPr>
              <p:cNvPr id="98" name="Round Same Side Corner Rectangle 97">
                <a:extLst>
                  <a:ext uri="{FF2B5EF4-FFF2-40B4-BE49-F238E27FC236}">
                    <a16:creationId xmlns:a16="http://schemas.microsoft.com/office/drawing/2014/main" id="{F576767A-3C43-2D47-9E95-9D2E05E5B6F3}"/>
                  </a:ext>
                </a:extLst>
              </p:cNvPr>
              <p:cNvSpPr/>
              <p:nvPr/>
            </p:nvSpPr>
            <p:spPr>
              <a:xfrm rot="16200000">
                <a:off x="7053956" y="956130"/>
                <a:ext cx="540000" cy="87969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C128862-FDD0-2B49-88BD-C1DD0C5A1875}"/>
                  </a:ext>
                </a:extLst>
              </p:cNvPr>
              <p:cNvSpPr/>
              <p:nvPr/>
            </p:nvSpPr>
            <p:spPr>
              <a:xfrm>
                <a:off x="2965458" y="5120594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100" name="TextBox 24">
                <a:extLst>
                  <a:ext uri="{FF2B5EF4-FFF2-40B4-BE49-F238E27FC236}">
                    <a16:creationId xmlns:a16="http://schemas.microsoft.com/office/drawing/2014/main" id="{73B60B1C-59F9-3E4A-95A5-95F2FBE36626}"/>
                  </a:ext>
                </a:extLst>
              </p:cNvPr>
              <p:cNvSpPr txBox="1"/>
              <p:nvPr/>
            </p:nvSpPr>
            <p:spPr>
              <a:xfrm>
                <a:off x="3052653" y="5146466"/>
                <a:ext cx="25384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300" b="1" dirty="0">
                    <a:latin typeface="Athelas" panose="02000503000000020003" pitchFamily="2" charset="77"/>
                    <a:cs typeface="Arial" pitchFamily="34" charset="0"/>
                  </a:rPr>
                  <a:t>6</a:t>
                </a:r>
                <a:endParaRPr lang="ko-KR" altLang="en-US" sz="1300" b="1" dirty="0">
                  <a:latin typeface="Athelas" panose="02000503000000020003" pitchFamily="2" charset="77"/>
                  <a:cs typeface="Arial" pitchFamily="34" charset="0"/>
                </a:endParaRPr>
              </a:p>
            </p:txBody>
          </p:sp>
          <p:sp>
            <p:nvSpPr>
              <p:cNvPr id="101" name="TextBox 29">
                <a:extLst>
                  <a:ext uri="{FF2B5EF4-FFF2-40B4-BE49-F238E27FC236}">
                    <a16:creationId xmlns:a16="http://schemas.microsoft.com/office/drawing/2014/main" id="{5E8B2574-D8C4-9244-B656-3BE5CC42EA88}"/>
                  </a:ext>
                </a:extLst>
              </p:cNvPr>
              <p:cNvSpPr txBox="1"/>
              <p:nvPr/>
            </p:nvSpPr>
            <p:spPr bwMode="auto">
              <a:xfrm>
                <a:off x="3480544" y="5052558"/>
                <a:ext cx="8149029" cy="616886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Athelas" panose="02000503000000020003" pitchFamily="2" charset="77"/>
                  </a:rPr>
                  <a:t>All the characters in a string are alphabetic, and the number of consonants in the string is greater than 8 times the number of vowels in the string, or vice-versa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146E41-2EF3-CE4D-ABE5-41B76A57305D}"/>
                </a:ext>
              </a:extLst>
            </p:cNvPr>
            <p:cNvGrpSpPr/>
            <p:nvPr/>
          </p:nvGrpSpPr>
          <p:grpSpPr>
            <a:xfrm>
              <a:off x="1160854" y="6470921"/>
              <a:ext cx="9691248" cy="765343"/>
              <a:chOff x="2925492" y="5084595"/>
              <a:chExt cx="8836707" cy="765343"/>
            </a:xfrm>
          </p:grpSpPr>
          <p:sp>
            <p:nvSpPr>
              <p:cNvPr id="104" name="Round Same Side Corner Rectangle 103">
                <a:extLst>
                  <a:ext uri="{FF2B5EF4-FFF2-40B4-BE49-F238E27FC236}">
                    <a16:creationId xmlns:a16="http://schemas.microsoft.com/office/drawing/2014/main" id="{867ADEB7-46D1-5D45-BDCF-67BB1BBEF4AA}"/>
                  </a:ext>
                </a:extLst>
              </p:cNvPr>
              <p:cNvSpPr/>
              <p:nvPr/>
            </p:nvSpPr>
            <p:spPr>
              <a:xfrm rot="16200000">
                <a:off x="7073846" y="936241"/>
                <a:ext cx="540000" cy="88367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D6C0AA1-38FD-514E-810C-96B623879F62}"/>
                  </a:ext>
                </a:extLst>
              </p:cNvPr>
              <p:cNvSpPr/>
              <p:nvPr/>
            </p:nvSpPr>
            <p:spPr>
              <a:xfrm>
                <a:off x="2977983" y="5120594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106" name="TextBox 24">
                <a:extLst>
                  <a:ext uri="{FF2B5EF4-FFF2-40B4-BE49-F238E27FC236}">
                    <a16:creationId xmlns:a16="http://schemas.microsoft.com/office/drawing/2014/main" id="{379E993A-39A8-374B-9A63-DA681A8968FC}"/>
                  </a:ext>
                </a:extLst>
              </p:cNvPr>
              <p:cNvSpPr txBox="1"/>
              <p:nvPr/>
            </p:nvSpPr>
            <p:spPr>
              <a:xfrm>
                <a:off x="3074252" y="5151226"/>
                <a:ext cx="257008" cy="390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300" b="1" dirty="0">
                    <a:latin typeface="Athelas" panose="02000503000000020003" pitchFamily="2" charset="77"/>
                    <a:cs typeface="Arial" pitchFamily="34" charset="0"/>
                  </a:rPr>
                  <a:t>7</a:t>
                </a:r>
                <a:endParaRPr lang="ko-KR" altLang="en-US" sz="1300" b="1" dirty="0">
                  <a:latin typeface="Athelas" panose="02000503000000020003" pitchFamily="2" charset="77"/>
                  <a:cs typeface="Arial" pitchFamily="34" charset="0"/>
                </a:endParaRPr>
              </a:p>
            </p:txBody>
          </p:sp>
          <p:sp>
            <p:nvSpPr>
              <p:cNvPr id="107" name="TextBox 29">
                <a:extLst>
                  <a:ext uri="{FF2B5EF4-FFF2-40B4-BE49-F238E27FC236}">
                    <a16:creationId xmlns:a16="http://schemas.microsoft.com/office/drawing/2014/main" id="{D113BB26-EBDC-FC49-BB07-C8D1E58536E1}"/>
                  </a:ext>
                </a:extLst>
              </p:cNvPr>
              <p:cNvSpPr txBox="1"/>
              <p:nvPr/>
            </p:nvSpPr>
            <p:spPr bwMode="auto">
              <a:xfrm>
                <a:off x="3512439" y="5212490"/>
                <a:ext cx="8247096" cy="63744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Athelas" panose="02000503000000020003" pitchFamily="2" charset="77"/>
                  </a:rPr>
                  <a:t>There are four or more consecutive vowels in the string or five or more consecutive consonants in the string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51EDBC8-9A78-E44F-8FC0-4BE1562E89D4}"/>
                </a:ext>
              </a:extLst>
            </p:cNvPr>
            <p:cNvGrpSpPr/>
            <p:nvPr/>
          </p:nvGrpSpPr>
          <p:grpSpPr>
            <a:xfrm>
              <a:off x="748504" y="7163700"/>
              <a:ext cx="10100677" cy="539999"/>
              <a:chOff x="3137754" y="5099255"/>
              <a:chExt cx="8879178" cy="539999"/>
            </a:xfrm>
          </p:grpSpPr>
          <p:sp>
            <p:nvSpPr>
              <p:cNvPr id="109" name="Round Same Side Corner Rectangle 108">
                <a:extLst>
                  <a:ext uri="{FF2B5EF4-FFF2-40B4-BE49-F238E27FC236}">
                    <a16:creationId xmlns:a16="http://schemas.microsoft.com/office/drawing/2014/main" id="{1DDCA0E2-99E6-BA44-BC4D-B05FE5C7F55F}"/>
                  </a:ext>
                </a:extLst>
              </p:cNvPr>
              <p:cNvSpPr/>
              <p:nvPr/>
            </p:nvSpPr>
            <p:spPr>
              <a:xfrm rot="16200000">
                <a:off x="7307343" y="929666"/>
                <a:ext cx="539999" cy="88791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34A3F5-04EB-9742-917C-52CDD6D1D619}"/>
                  </a:ext>
                </a:extLst>
              </p:cNvPr>
              <p:cNvSpPr/>
              <p:nvPr/>
            </p:nvSpPr>
            <p:spPr>
              <a:xfrm>
                <a:off x="3190244" y="513525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  <p:sp>
            <p:nvSpPr>
              <p:cNvPr id="111" name="TextBox 24">
                <a:extLst>
                  <a:ext uri="{FF2B5EF4-FFF2-40B4-BE49-F238E27FC236}">
                    <a16:creationId xmlns:a16="http://schemas.microsoft.com/office/drawing/2014/main" id="{AD001EB9-7272-CC47-B0A6-894272E7EB2E}"/>
                  </a:ext>
                </a:extLst>
              </p:cNvPr>
              <p:cNvSpPr txBox="1"/>
              <p:nvPr/>
            </p:nvSpPr>
            <p:spPr>
              <a:xfrm>
                <a:off x="3295715" y="5186482"/>
                <a:ext cx="257056" cy="390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300" b="1" dirty="0">
                    <a:latin typeface="Athelas" panose="02000503000000020003" pitchFamily="2" charset="77"/>
                    <a:cs typeface="Arial" pitchFamily="34" charset="0"/>
                  </a:rPr>
                  <a:t>8</a:t>
                </a:r>
                <a:endParaRPr lang="ko-KR" altLang="en-US" sz="1300" b="1" dirty="0">
                  <a:latin typeface="Athelas" panose="02000503000000020003" pitchFamily="2" charset="77"/>
                  <a:cs typeface="Arial" pitchFamily="34" charset="0"/>
                </a:endParaRPr>
              </a:p>
            </p:txBody>
          </p:sp>
          <p:sp>
            <p:nvSpPr>
              <p:cNvPr id="112" name="TextBox 29">
                <a:extLst>
                  <a:ext uri="{FF2B5EF4-FFF2-40B4-BE49-F238E27FC236}">
                    <a16:creationId xmlns:a16="http://schemas.microsoft.com/office/drawing/2014/main" id="{BF9918C0-6726-6445-9A23-C8A6DA8384C8}"/>
                  </a:ext>
                </a:extLst>
              </p:cNvPr>
              <p:cNvSpPr txBox="1"/>
              <p:nvPr/>
            </p:nvSpPr>
            <p:spPr bwMode="auto">
              <a:xfrm>
                <a:off x="3727365" y="5214818"/>
                <a:ext cx="8247096" cy="370131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Athelas" panose="02000503000000020003" pitchFamily="2" charset="77"/>
                  </a:rPr>
                  <a:t>The first and last characters in a string are both lowercase and any other character is uppercase</a:t>
                </a:r>
                <a:endParaRPr lang="en-US" sz="1300" dirty="0">
                  <a:solidFill>
                    <a:schemeClr val="bg1"/>
                  </a:solidFill>
                  <a:latin typeface="Athelas" panose="02000503000000020003" pitchFamily="2" charset="77"/>
                </a:endParaRPr>
              </a:p>
            </p:txBody>
          </p:sp>
        </p:grpSp>
      </p:grpSp>
      <p:sp>
        <p:nvSpPr>
          <p:cNvPr id="120" name="任意多边形: 形状 44">
            <a:extLst>
              <a:ext uri="{FF2B5EF4-FFF2-40B4-BE49-F238E27FC236}">
                <a16:creationId xmlns:a16="http://schemas.microsoft.com/office/drawing/2014/main" id="{13C251C5-52C5-1B4B-8D83-39BA3A5CC8D5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0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BA99581-011C-B54B-9B18-3CA2B6E69EFD}"/>
              </a:ext>
            </a:extLst>
          </p:cNvPr>
          <p:cNvSpPr/>
          <p:nvPr/>
        </p:nvSpPr>
        <p:spPr>
          <a:xfrm>
            <a:off x="295882" y="1043402"/>
            <a:ext cx="8733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ERROR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CORRECTION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(Wick et al, 2007)</a:t>
            </a:r>
            <a:endParaRPr lang="zh-CN" altLang="en-US" sz="2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71AA78-3E83-264B-98D1-7C170B4C292B}"/>
              </a:ext>
            </a:extLst>
          </p:cNvPr>
          <p:cNvGrpSpPr/>
          <p:nvPr/>
        </p:nvGrpSpPr>
        <p:grpSpPr>
          <a:xfrm>
            <a:off x="891563" y="0"/>
            <a:ext cx="773061" cy="824959"/>
            <a:chOff x="891563" y="0"/>
            <a:chExt cx="773061" cy="824959"/>
          </a:xfrm>
        </p:grpSpPr>
        <p:sp>
          <p:nvSpPr>
            <p:cNvPr id="8" name="矩形 25">
              <a:extLst>
                <a:ext uri="{FF2B5EF4-FFF2-40B4-BE49-F238E27FC236}">
                  <a16:creationId xmlns:a16="http://schemas.microsoft.com/office/drawing/2014/main" id="{4AF20217-2BC0-6147-9BE4-0AC98E1C0720}"/>
                </a:ext>
              </a:extLst>
            </p:cNvPr>
            <p:cNvSpPr/>
            <p:nvPr/>
          </p:nvSpPr>
          <p:spPr>
            <a:xfrm>
              <a:off x="891563" y="0"/>
              <a:ext cx="773061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26">
              <a:extLst>
                <a:ext uri="{FF2B5EF4-FFF2-40B4-BE49-F238E27FC236}">
                  <a16:creationId xmlns:a16="http://schemas.microsoft.com/office/drawing/2014/main" id="{99961AAA-6D19-A341-B605-CA246A25471B}"/>
                </a:ext>
              </a:extLst>
            </p:cNvPr>
            <p:cNvGrpSpPr/>
            <p:nvPr/>
          </p:nvGrpSpPr>
          <p:grpSpPr>
            <a:xfrm rot="13500000">
              <a:off x="1091164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10" name="矩形 27">
                <a:extLst>
                  <a:ext uri="{FF2B5EF4-FFF2-40B4-BE49-F238E27FC236}">
                    <a16:creationId xmlns:a16="http://schemas.microsoft.com/office/drawing/2014/main" id="{41FCE8D1-4CA0-BF4B-8132-524853D45035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28">
                <a:extLst>
                  <a:ext uri="{FF2B5EF4-FFF2-40B4-BE49-F238E27FC236}">
                    <a16:creationId xmlns:a16="http://schemas.microsoft.com/office/drawing/2014/main" id="{3CEBD66C-C7A0-1B45-AA14-B8EEF0FB4BA0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29">
                <a:extLst>
                  <a:ext uri="{FF2B5EF4-FFF2-40B4-BE49-F238E27FC236}">
                    <a16:creationId xmlns:a16="http://schemas.microsoft.com/office/drawing/2014/main" id="{96DBB1F0-75B1-4C41-89A6-F7DBFA080D52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7">
            <a:extLst>
              <a:ext uri="{FF2B5EF4-FFF2-40B4-BE49-F238E27FC236}">
                <a16:creationId xmlns:a16="http://schemas.microsoft.com/office/drawing/2014/main" id="{00A351FB-3C25-AB4D-8836-1B9796A3EE1E}"/>
              </a:ext>
            </a:extLst>
          </p:cNvPr>
          <p:cNvGrpSpPr/>
          <p:nvPr/>
        </p:nvGrpSpPr>
        <p:grpSpPr>
          <a:xfrm>
            <a:off x="10399765" y="598954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5" name="矩形 18">
              <a:extLst>
                <a:ext uri="{FF2B5EF4-FFF2-40B4-BE49-F238E27FC236}">
                  <a16:creationId xmlns:a16="http://schemas.microsoft.com/office/drawing/2014/main" id="{E7BDA70F-F1E8-6C47-9AA4-06D24E158580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矩形 19">
              <a:extLst>
                <a:ext uri="{FF2B5EF4-FFF2-40B4-BE49-F238E27FC236}">
                  <a16:creationId xmlns:a16="http://schemas.microsoft.com/office/drawing/2014/main" id="{E635A88F-4BBB-0843-97BC-B7D4A071252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矩形 20">
              <a:extLst>
                <a:ext uri="{FF2B5EF4-FFF2-40B4-BE49-F238E27FC236}">
                  <a16:creationId xmlns:a16="http://schemas.microsoft.com/office/drawing/2014/main" id="{ADFAA07C-9B35-654C-84E5-570C188040D7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矩形 21">
              <a:extLst>
                <a:ext uri="{FF2B5EF4-FFF2-40B4-BE49-F238E27FC236}">
                  <a16:creationId xmlns:a16="http://schemas.microsoft.com/office/drawing/2014/main" id="{BEA19AE3-1F0A-0A47-9FD4-D4DC13A8A385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9" name="任意多边形: 形状 44">
            <a:extLst>
              <a:ext uri="{FF2B5EF4-FFF2-40B4-BE49-F238E27FC236}">
                <a16:creationId xmlns:a16="http://schemas.microsoft.com/office/drawing/2014/main" id="{69172D6A-387B-9C43-A0C5-AB8A6321A1F3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9">
            <a:extLst>
              <a:ext uri="{FF2B5EF4-FFF2-40B4-BE49-F238E27FC236}">
                <a16:creationId xmlns:a16="http://schemas.microsoft.com/office/drawing/2014/main" id="{1BF6CDD8-9EA2-4F47-97E4-5E1B32970212}"/>
              </a:ext>
            </a:extLst>
          </p:cNvPr>
          <p:cNvSpPr/>
          <p:nvPr/>
        </p:nvSpPr>
        <p:spPr>
          <a:xfrm>
            <a:off x="548466" y="1811034"/>
            <a:ext cx="104829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thelas" panose="02000503000000020003" pitchFamily="2" charset="77"/>
                <a:ea typeface="思源黑体 CN Medium" panose="020B0600000000000000" pitchFamily="34" charset="-122"/>
              </a:rPr>
              <a:t>Context-Sensitive Error Detection</a:t>
            </a:r>
          </a:p>
          <a:p>
            <a:endParaRPr lang="en-US" altLang="zh-CN" sz="3000" b="1" dirty="0">
              <a:solidFill>
                <a:schemeClr val="tx1">
                  <a:lumMod val="65000"/>
                  <a:lumOff val="35000"/>
                </a:schemeClr>
              </a:solidFill>
              <a:latin typeface="Athelas" panose="02000503000000020003" pitchFamily="2" charset="77"/>
              <a:ea typeface="思源黑体 CN Medium" panose="020B0600000000000000" pitchFamily="34" charset="-122"/>
            </a:endParaRPr>
          </a:p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thelas" panose="02000503000000020003" pitchFamily="2" charset="77"/>
                <a:ea typeface="思源黑体 CN Medium" panose="020B0600000000000000" pitchFamily="34" charset="-122"/>
              </a:rPr>
              <a:t>Find correct word to substitute error by combining:</a:t>
            </a:r>
          </a:p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thelas" panose="02000503000000020003" pitchFamily="2" charset="77"/>
                <a:ea typeface="思源黑体 CN Medium" panose="020B0600000000000000" pitchFamily="34" charset="-122"/>
              </a:rPr>
              <a:t> </a:t>
            </a:r>
          </a:p>
        </p:txBody>
      </p:sp>
      <p:grpSp>
        <p:nvGrpSpPr>
          <p:cNvPr id="38" name="组合 2">
            <a:extLst>
              <a:ext uri="{FF2B5EF4-FFF2-40B4-BE49-F238E27FC236}">
                <a16:creationId xmlns:a16="http://schemas.microsoft.com/office/drawing/2014/main" id="{DA7BB75E-D251-6A41-9C90-C1826FB56416}"/>
              </a:ext>
            </a:extLst>
          </p:cNvPr>
          <p:cNvGrpSpPr/>
          <p:nvPr/>
        </p:nvGrpSpPr>
        <p:grpSpPr>
          <a:xfrm>
            <a:off x="1483969" y="3750026"/>
            <a:ext cx="2669988" cy="2623390"/>
            <a:chOff x="797560" y="1739900"/>
            <a:chExt cx="2355311" cy="2336800"/>
          </a:xfrm>
        </p:grpSpPr>
        <p:sp>
          <p:nvSpPr>
            <p:cNvPr id="39" name="椭圆 1">
              <a:extLst>
                <a:ext uri="{FF2B5EF4-FFF2-40B4-BE49-F238E27FC236}">
                  <a16:creationId xmlns:a16="http://schemas.microsoft.com/office/drawing/2014/main" id="{036B038A-76D8-E542-AE36-185520A2B406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21">
              <a:extLst>
                <a:ext uri="{FF2B5EF4-FFF2-40B4-BE49-F238E27FC236}">
                  <a16:creationId xmlns:a16="http://schemas.microsoft.com/office/drawing/2014/main" id="{D015F372-964B-EB48-AC6D-F319E0883D94}"/>
                </a:ext>
              </a:extLst>
            </p:cNvPr>
            <p:cNvSpPr/>
            <p:nvPr/>
          </p:nvSpPr>
          <p:spPr>
            <a:xfrm>
              <a:off x="1048558" y="1806363"/>
              <a:ext cx="2104313" cy="2104313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LDA Topic Model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2">
            <a:extLst>
              <a:ext uri="{FF2B5EF4-FFF2-40B4-BE49-F238E27FC236}">
                <a16:creationId xmlns:a16="http://schemas.microsoft.com/office/drawing/2014/main" id="{7E76FB42-BD0A-E54E-8CCA-B1BA772454C9}"/>
              </a:ext>
            </a:extLst>
          </p:cNvPr>
          <p:cNvGrpSpPr/>
          <p:nvPr/>
        </p:nvGrpSpPr>
        <p:grpSpPr>
          <a:xfrm>
            <a:off x="6541622" y="3750026"/>
            <a:ext cx="2649004" cy="2623390"/>
            <a:chOff x="797560" y="1739900"/>
            <a:chExt cx="2355311" cy="2336800"/>
          </a:xfrm>
        </p:grpSpPr>
        <p:sp>
          <p:nvSpPr>
            <p:cNvPr id="42" name="椭圆 1">
              <a:extLst>
                <a:ext uri="{FF2B5EF4-FFF2-40B4-BE49-F238E27FC236}">
                  <a16:creationId xmlns:a16="http://schemas.microsoft.com/office/drawing/2014/main" id="{CC131318-CD23-E34C-9C08-6AE49F0E1456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21">
              <a:extLst>
                <a:ext uri="{FF2B5EF4-FFF2-40B4-BE49-F238E27FC236}">
                  <a16:creationId xmlns:a16="http://schemas.microsoft.com/office/drawing/2014/main" id="{FA68C3F7-45BF-B54A-AC8E-FEF6D06CDCCA}"/>
                </a:ext>
              </a:extLst>
            </p:cNvPr>
            <p:cNvSpPr/>
            <p:nvPr/>
          </p:nvSpPr>
          <p:spPr>
            <a:xfrm>
              <a:off x="1048558" y="1806363"/>
              <a:ext cx="2104313" cy="2104313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Character Error Probability Model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97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BA99581-011C-B54B-9B18-3CA2B6E69EFD}"/>
              </a:ext>
            </a:extLst>
          </p:cNvPr>
          <p:cNvSpPr/>
          <p:nvPr/>
        </p:nvSpPr>
        <p:spPr>
          <a:xfrm>
            <a:off x="295882" y="1043402"/>
            <a:ext cx="8733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ERROR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CORRECTION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(Wick et al, 2007)</a:t>
            </a:r>
            <a:endParaRPr lang="zh-CN" altLang="en-US" sz="2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71AA78-3E83-264B-98D1-7C170B4C292B}"/>
              </a:ext>
            </a:extLst>
          </p:cNvPr>
          <p:cNvGrpSpPr/>
          <p:nvPr/>
        </p:nvGrpSpPr>
        <p:grpSpPr>
          <a:xfrm>
            <a:off x="891563" y="0"/>
            <a:ext cx="773061" cy="824959"/>
            <a:chOff x="891563" y="0"/>
            <a:chExt cx="773061" cy="824959"/>
          </a:xfrm>
        </p:grpSpPr>
        <p:sp>
          <p:nvSpPr>
            <p:cNvPr id="8" name="矩形 25">
              <a:extLst>
                <a:ext uri="{FF2B5EF4-FFF2-40B4-BE49-F238E27FC236}">
                  <a16:creationId xmlns:a16="http://schemas.microsoft.com/office/drawing/2014/main" id="{4AF20217-2BC0-6147-9BE4-0AC98E1C0720}"/>
                </a:ext>
              </a:extLst>
            </p:cNvPr>
            <p:cNvSpPr/>
            <p:nvPr/>
          </p:nvSpPr>
          <p:spPr>
            <a:xfrm>
              <a:off x="891563" y="0"/>
              <a:ext cx="773061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26">
              <a:extLst>
                <a:ext uri="{FF2B5EF4-FFF2-40B4-BE49-F238E27FC236}">
                  <a16:creationId xmlns:a16="http://schemas.microsoft.com/office/drawing/2014/main" id="{99961AAA-6D19-A341-B605-CA246A25471B}"/>
                </a:ext>
              </a:extLst>
            </p:cNvPr>
            <p:cNvGrpSpPr/>
            <p:nvPr/>
          </p:nvGrpSpPr>
          <p:grpSpPr>
            <a:xfrm rot="13500000">
              <a:off x="1091164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10" name="矩形 27">
                <a:extLst>
                  <a:ext uri="{FF2B5EF4-FFF2-40B4-BE49-F238E27FC236}">
                    <a16:creationId xmlns:a16="http://schemas.microsoft.com/office/drawing/2014/main" id="{41FCE8D1-4CA0-BF4B-8132-524853D45035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28">
                <a:extLst>
                  <a:ext uri="{FF2B5EF4-FFF2-40B4-BE49-F238E27FC236}">
                    <a16:creationId xmlns:a16="http://schemas.microsoft.com/office/drawing/2014/main" id="{3CEBD66C-C7A0-1B45-AA14-B8EEF0FB4BA0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29">
                <a:extLst>
                  <a:ext uri="{FF2B5EF4-FFF2-40B4-BE49-F238E27FC236}">
                    <a16:creationId xmlns:a16="http://schemas.microsoft.com/office/drawing/2014/main" id="{96DBB1F0-75B1-4C41-89A6-F7DBFA080D52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7">
            <a:extLst>
              <a:ext uri="{FF2B5EF4-FFF2-40B4-BE49-F238E27FC236}">
                <a16:creationId xmlns:a16="http://schemas.microsoft.com/office/drawing/2014/main" id="{00A351FB-3C25-AB4D-8836-1B9796A3EE1E}"/>
              </a:ext>
            </a:extLst>
          </p:cNvPr>
          <p:cNvGrpSpPr/>
          <p:nvPr/>
        </p:nvGrpSpPr>
        <p:grpSpPr>
          <a:xfrm>
            <a:off x="10399765" y="598954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5" name="矩形 18">
              <a:extLst>
                <a:ext uri="{FF2B5EF4-FFF2-40B4-BE49-F238E27FC236}">
                  <a16:creationId xmlns:a16="http://schemas.microsoft.com/office/drawing/2014/main" id="{E7BDA70F-F1E8-6C47-9AA4-06D24E158580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矩形 19">
              <a:extLst>
                <a:ext uri="{FF2B5EF4-FFF2-40B4-BE49-F238E27FC236}">
                  <a16:creationId xmlns:a16="http://schemas.microsoft.com/office/drawing/2014/main" id="{E635A88F-4BBB-0843-97BC-B7D4A071252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矩形 20">
              <a:extLst>
                <a:ext uri="{FF2B5EF4-FFF2-40B4-BE49-F238E27FC236}">
                  <a16:creationId xmlns:a16="http://schemas.microsoft.com/office/drawing/2014/main" id="{ADFAA07C-9B35-654C-84E5-570C188040D7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矩形 21">
              <a:extLst>
                <a:ext uri="{FF2B5EF4-FFF2-40B4-BE49-F238E27FC236}">
                  <a16:creationId xmlns:a16="http://schemas.microsoft.com/office/drawing/2014/main" id="{BEA19AE3-1F0A-0A47-9FD4-D4DC13A8A385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9" name="任意多边形: 形状 44">
            <a:extLst>
              <a:ext uri="{FF2B5EF4-FFF2-40B4-BE49-F238E27FC236}">
                <a16:creationId xmlns:a16="http://schemas.microsoft.com/office/drawing/2014/main" id="{69172D6A-387B-9C43-A0C5-AB8A6321A1F3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9">
            <a:extLst>
              <a:ext uri="{FF2B5EF4-FFF2-40B4-BE49-F238E27FC236}">
                <a16:creationId xmlns:a16="http://schemas.microsoft.com/office/drawing/2014/main" id="{1BF6CDD8-9EA2-4F47-97E4-5E1B32970212}"/>
              </a:ext>
            </a:extLst>
          </p:cNvPr>
          <p:cNvSpPr/>
          <p:nvPr/>
        </p:nvSpPr>
        <p:spPr>
          <a:xfrm>
            <a:off x="548466" y="1811034"/>
            <a:ext cx="74398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thelas" panose="02000503000000020003" pitchFamily="2" charset="77"/>
                <a:ea typeface="思源黑体 CN Medium" panose="020B0600000000000000" pitchFamily="34" charset="-122"/>
              </a:rPr>
              <a:t>Preparation – 1. Candidate generator</a:t>
            </a:r>
            <a:endParaRPr lang="zh-CN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thelas" panose="02000503000000020003" pitchFamily="2" charset="77"/>
              <a:ea typeface="思源黑体 CN Medium" panose="020B0600000000000000" pitchFamily="34" charset="-122"/>
            </a:endParaRPr>
          </a:p>
        </p:txBody>
      </p:sp>
      <p:grpSp>
        <p:nvGrpSpPr>
          <p:cNvPr id="38" name="组合 2">
            <a:extLst>
              <a:ext uri="{FF2B5EF4-FFF2-40B4-BE49-F238E27FC236}">
                <a16:creationId xmlns:a16="http://schemas.microsoft.com/office/drawing/2014/main" id="{DA7BB75E-D251-6A41-9C90-C1826FB56416}"/>
              </a:ext>
            </a:extLst>
          </p:cNvPr>
          <p:cNvGrpSpPr/>
          <p:nvPr/>
        </p:nvGrpSpPr>
        <p:grpSpPr>
          <a:xfrm>
            <a:off x="1664624" y="3514703"/>
            <a:ext cx="2076666" cy="1196631"/>
            <a:chOff x="797560" y="1739900"/>
            <a:chExt cx="2355311" cy="2336800"/>
          </a:xfrm>
        </p:grpSpPr>
        <p:sp>
          <p:nvSpPr>
            <p:cNvPr id="39" name="椭圆 1">
              <a:extLst>
                <a:ext uri="{FF2B5EF4-FFF2-40B4-BE49-F238E27FC236}">
                  <a16:creationId xmlns:a16="http://schemas.microsoft.com/office/drawing/2014/main" id="{036B038A-76D8-E542-AE36-185520A2B406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21">
              <a:extLst>
                <a:ext uri="{FF2B5EF4-FFF2-40B4-BE49-F238E27FC236}">
                  <a16:creationId xmlns:a16="http://schemas.microsoft.com/office/drawing/2014/main" id="{D015F372-964B-EB48-AC6D-F319E0883D94}"/>
                </a:ext>
              </a:extLst>
            </p:cNvPr>
            <p:cNvSpPr/>
            <p:nvPr/>
          </p:nvSpPr>
          <p:spPr>
            <a:xfrm>
              <a:off x="1048558" y="1806363"/>
              <a:ext cx="2104313" cy="2104313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Candidate generator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矩形 48">
            <a:extLst>
              <a:ext uri="{FF2B5EF4-FFF2-40B4-BE49-F238E27FC236}">
                <a16:creationId xmlns:a16="http://schemas.microsoft.com/office/drawing/2014/main" id="{E0279E9D-20FA-1643-A2BB-AAF46475D0DD}"/>
              </a:ext>
            </a:extLst>
          </p:cNvPr>
          <p:cNvSpPr/>
          <p:nvPr/>
        </p:nvSpPr>
        <p:spPr>
          <a:xfrm>
            <a:off x="1780148" y="2587552"/>
            <a:ext cx="182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Erroneous word </a:t>
            </a:r>
          </a:p>
        </p:txBody>
      </p:sp>
      <p:sp>
        <p:nvSpPr>
          <p:cNvPr id="51" name="矩形 48">
            <a:extLst>
              <a:ext uri="{FF2B5EF4-FFF2-40B4-BE49-F238E27FC236}">
                <a16:creationId xmlns:a16="http://schemas.microsoft.com/office/drawing/2014/main" id="{25AEAA0D-7FDE-FE47-BA9E-0C740B809090}"/>
              </a:ext>
            </a:extLst>
          </p:cNvPr>
          <p:cNvSpPr/>
          <p:nvPr/>
        </p:nvSpPr>
        <p:spPr>
          <a:xfrm>
            <a:off x="1466973" y="5269153"/>
            <a:ext cx="26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Candidate words vector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12974C-65BA-8847-80C0-19045351DC81}"/>
              </a:ext>
            </a:extLst>
          </p:cNvPr>
          <p:cNvCxnSpPr/>
          <p:nvPr/>
        </p:nvCxnSpPr>
        <p:spPr>
          <a:xfrm>
            <a:off x="2694795" y="30734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9EC745-A7EA-2543-BA3D-CCE93D5FDA1F}"/>
              </a:ext>
            </a:extLst>
          </p:cNvPr>
          <p:cNvCxnSpPr/>
          <p:nvPr/>
        </p:nvCxnSpPr>
        <p:spPr>
          <a:xfrm>
            <a:off x="2694795" y="4913553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BA4CE3E-0E51-A348-B695-B48C0781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4" y="3103435"/>
            <a:ext cx="2130425" cy="2019165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04BA2325-A509-D845-A242-53127A67BCA4}"/>
              </a:ext>
            </a:extLst>
          </p:cNvPr>
          <p:cNvSpPr/>
          <p:nvPr/>
        </p:nvSpPr>
        <p:spPr>
          <a:xfrm>
            <a:off x="8658226" y="3943350"/>
            <a:ext cx="371474" cy="385763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AB272A7-7391-E64C-B379-CE8F0B586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308" y="3319530"/>
            <a:ext cx="2310330" cy="20191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9E794C1-7B9C-7447-9AB3-A8A8F1D79248}"/>
              </a:ext>
            </a:extLst>
          </p:cNvPr>
          <p:cNvSpPr txBox="1"/>
          <p:nvPr/>
        </p:nvSpPr>
        <p:spPr>
          <a:xfrm>
            <a:off x="5977976" y="5122600"/>
            <a:ext cx="167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*0,1,2 letters difference</a:t>
            </a:r>
          </a:p>
          <a:p>
            <a:r>
              <a:rPr lang="en-US" sz="1200" dirty="0"/>
              <a:t>   from erroneous word</a:t>
            </a:r>
          </a:p>
        </p:txBody>
      </p:sp>
    </p:spTree>
    <p:extLst>
      <p:ext uri="{BB962C8B-B14F-4D97-AF65-F5344CB8AC3E}">
        <p14:creationId xmlns:p14="http://schemas.microsoft.com/office/powerpoint/2010/main" val="130152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BA99581-011C-B54B-9B18-3CA2B6E69EFD}"/>
              </a:ext>
            </a:extLst>
          </p:cNvPr>
          <p:cNvSpPr/>
          <p:nvPr/>
        </p:nvSpPr>
        <p:spPr>
          <a:xfrm>
            <a:off x="295882" y="1043402"/>
            <a:ext cx="8733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ERROR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CORRECTION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(Wick et al, 2007)</a:t>
            </a:r>
            <a:endParaRPr lang="zh-CN" altLang="en-US" sz="2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71AA78-3E83-264B-98D1-7C170B4C292B}"/>
              </a:ext>
            </a:extLst>
          </p:cNvPr>
          <p:cNvGrpSpPr/>
          <p:nvPr/>
        </p:nvGrpSpPr>
        <p:grpSpPr>
          <a:xfrm>
            <a:off x="891563" y="0"/>
            <a:ext cx="773061" cy="824959"/>
            <a:chOff x="891563" y="0"/>
            <a:chExt cx="773061" cy="824959"/>
          </a:xfrm>
        </p:grpSpPr>
        <p:sp>
          <p:nvSpPr>
            <p:cNvPr id="8" name="矩形 25">
              <a:extLst>
                <a:ext uri="{FF2B5EF4-FFF2-40B4-BE49-F238E27FC236}">
                  <a16:creationId xmlns:a16="http://schemas.microsoft.com/office/drawing/2014/main" id="{4AF20217-2BC0-6147-9BE4-0AC98E1C0720}"/>
                </a:ext>
              </a:extLst>
            </p:cNvPr>
            <p:cNvSpPr/>
            <p:nvPr/>
          </p:nvSpPr>
          <p:spPr>
            <a:xfrm>
              <a:off x="891563" y="0"/>
              <a:ext cx="773061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26">
              <a:extLst>
                <a:ext uri="{FF2B5EF4-FFF2-40B4-BE49-F238E27FC236}">
                  <a16:creationId xmlns:a16="http://schemas.microsoft.com/office/drawing/2014/main" id="{99961AAA-6D19-A341-B605-CA246A25471B}"/>
                </a:ext>
              </a:extLst>
            </p:cNvPr>
            <p:cNvGrpSpPr/>
            <p:nvPr/>
          </p:nvGrpSpPr>
          <p:grpSpPr>
            <a:xfrm rot="13500000">
              <a:off x="1091164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10" name="矩形 27">
                <a:extLst>
                  <a:ext uri="{FF2B5EF4-FFF2-40B4-BE49-F238E27FC236}">
                    <a16:creationId xmlns:a16="http://schemas.microsoft.com/office/drawing/2014/main" id="{41FCE8D1-4CA0-BF4B-8132-524853D45035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28">
                <a:extLst>
                  <a:ext uri="{FF2B5EF4-FFF2-40B4-BE49-F238E27FC236}">
                    <a16:creationId xmlns:a16="http://schemas.microsoft.com/office/drawing/2014/main" id="{3CEBD66C-C7A0-1B45-AA14-B8EEF0FB4BA0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29">
                <a:extLst>
                  <a:ext uri="{FF2B5EF4-FFF2-40B4-BE49-F238E27FC236}">
                    <a16:creationId xmlns:a16="http://schemas.microsoft.com/office/drawing/2014/main" id="{96DBB1F0-75B1-4C41-89A6-F7DBFA080D52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7">
            <a:extLst>
              <a:ext uri="{FF2B5EF4-FFF2-40B4-BE49-F238E27FC236}">
                <a16:creationId xmlns:a16="http://schemas.microsoft.com/office/drawing/2014/main" id="{00A351FB-3C25-AB4D-8836-1B9796A3EE1E}"/>
              </a:ext>
            </a:extLst>
          </p:cNvPr>
          <p:cNvGrpSpPr/>
          <p:nvPr/>
        </p:nvGrpSpPr>
        <p:grpSpPr>
          <a:xfrm>
            <a:off x="10399765" y="598954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5" name="矩形 18">
              <a:extLst>
                <a:ext uri="{FF2B5EF4-FFF2-40B4-BE49-F238E27FC236}">
                  <a16:creationId xmlns:a16="http://schemas.microsoft.com/office/drawing/2014/main" id="{E7BDA70F-F1E8-6C47-9AA4-06D24E158580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矩形 19">
              <a:extLst>
                <a:ext uri="{FF2B5EF4-FFF2-40B4-BE49-F238E27FC236}">
                  <a16:creationId xmlns:a16="http://schemas.microsoft.com/office/drawing/2014/main" id="{E635A88F-4BBB-0843-97BC-B7D4A071252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矩形 20">
              <a:extLst>
                <a:ext uri="{FF2B5EF4-FFF2-40B4-BE49-F238E27FC236}">
                  <a16:creationId xmlns:a16="http://schemas.microsoft.com/office/drawing/2014/main" id="{ADFAA07C-9B35-654C-84E5-570C188040D7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矩形 21">
              <a:extLst>
                <a:ext uri="{FF2B5EF4-FFF2-40B4-BE49-F238E27FC236}">
                  <a16:creationId xmlns:a16="http://schemas.microsoft.com/office/drawing/2014/main" id="{BEA19AE3-1F0A-0A47-9FD4-D4DC13A8A385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9" name="任意多边形: 形状 44">
            <a:extLst>
              <a:ext uri="{FF2B5EF4-FFF2-40B4-BE49-F238E27FC236}">
                <a16:creationId xmlns:a16="http://schemas.microsoft.com/office/drawing/2014/main" id="{69172D6A-387B-9C43-A0C5-AB8A6321A1F3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9">
            <a:extLst>
              <a:ext uri="{FF2B5EF4-FFF2-40B4-BE49-F238E27FC236}">
                <a16:creationId xmlns:a16="http://schemas.microsoft.com/office/drawing/2014/main" id="{1BF6CDD8-9EA2-4F47-97E4-5E1B32970212}"/>
              </a:ext>
            </a:extLst>
          </p:cNvPr>
          <p:cNvSpPr/>
          <p:nvPr/>
        </p:nvSpPr>
        <p:spPr>
          <a:xfrm>
            <a:off x="548466" y="1811034"/>
            <a:ext cx="74398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thelas" panose="02000503000000020003" pitchFamily="2" charset="77"/>
                <a:ea typeface="思源黑体 CN Medium" panose="020B0600000000000000" pitchFamily="34" charset="-122"/>
              </a:rPr>
              <a:t>Preparation – 2. Confusion Matrix</a:t>
            </a:r>
            <a:endParaRPr lang="zh-CN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thelas" panose="02000503000000020003" pitchFamily="2" charset="77"/>
              <a:ea typeface="思源黑体 CN Medium" panose="020B0600000000000000" pitchFamily="34" charset="-122"/>
            </a:endParaRPr>
          </a:p>
        </p:txBody>
      </p:sp>
      <p:grpSp>
        <p:nvGrpSpPr>
          <p:cNvPr id="38" name="组合 2">
            <a:extLst>
              <a:ext uri="{FF2B5EF4-FFF2-40B4-BE49-F238E27FC236}">
                <a16:creationId xmlns:a16="http://schemas.microsoft.com/office/drawing/2014/main" id="{DA7BB75E-D251-6A41-9C90-C1826FB56416}"/>
              </a:ext>
            </a:extLst>
          </p:cNvPr>
          <p:cNvGrpSpPr/>
          <p:nvPr/>
        </p:nvGrpSpPr>
        <p:grpSpPr>
          <a:xfrm>
            <a:off x="1549100" y="3746511"/>
            <a:ext cx="2076666" cy="1196631"/>
            <a:chOff x="797560" y="1739900"/>
            <a:chExt cx="2355311" cy="2336800"/>
          </a:xfrm>
        </p:grpSpPr>
        <p:sp>
          <p:nvSpPr>
            <p:cNvPr id="39" name="椭圆 1">
              <a:extLst>
                <a:ext uri="{FF2B5EF4-FFF2-40B4-BE49-F238E27FC236}">
                  <a16:creationId xmlns:a16="http://schemas.microsoft.com/office/drawing/2014/main" id="{036B038A-76D8-E542-AE36-185520A2B406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21">
              <a:extLst>
                <a:ext uri="{FF2B5EF4-FFF2-40B4-BE49-F238E27FC236}">
                  <a16:creationId xmlns:a16="http://schemas.microsoft.com/office/drawing/2014/main" id="{D015F372-964B-EB48-AC6D-F319E0883D94}"/>
                </a:ext>
              </a:extLst>
            </p:cNvPr>
            <p:cNvSpPr/>
            <p:nvPr/>
          </p:nvSpPr>
          <p:spPr>
            <a:xfrm>
              <a:off x="1048558" y="1806363"/>
              <a:ext cx="2104313" cy="2104313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Confusion Matrix Generator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矩形 48">
            <a:extLst>
              <a:ext uri="{FF2B5EF4-FFF2-40B4-BE49-F238E27FC236}">
                <a16:creationId xmlns:a16="http://schemas.microsoft.com/office/drawing/2014/main" id="{E0279E9D-20FA-1643-A2BB-AAF46475D0DD}"/>
              </a:ext>
            </a:extLst>
          </p:cNvPr>
          <p:cNvSpPr/>
          <p:nvPr/>
        </p:nvSpPr>
        <p:spPr>
          <a:xfrm>
            <a:off x="1866049" y="2832490"/>
            <a:ext cx="182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Correct text</a:t>
            </a:r>
          </a:p>
        </p:txBody>
      </p:sp>
      <p:sp>
        <p:nvSpPr>
          <p:cNvPr id="51" name="矩形 48">
            <a:extLst>
              <a:ext uri="{FF2B5EF4-FFF2-40B4-BE49-F238E27FC236}">
                <a16:creationId xmlns:a16="http://schemas.microsoft.com/office/drawing/2014/main" id="{25AEAA0D-7FDE-FE47-BA9E-0C740B809090}"/>
              </a:ext>
            </a:extLst>
          </p:cNvPr>
          <p:cNvSpPr/>
          <p:nvPr/>
        </p:nvSpPr>
        <p:spPr>
          <a:xfrm>
            <a:off x="719577" y="5672497"/>
            <a:ext cx="3719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Confusion matrix of probabilities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12974C-65BA-8847-80C0-19045351DC81}"/>
              </a:ext>
            </a:extLst>
          </p:cNvPr>
          <p:cNvCxnSpPr/>
          <p:nvPr/>
        </p:nvCxnSpPr>
        <p:spPr>
          <a:xfrm>
            <a:off x="2579271" y="3305208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9EC745-A7EA-2543-BA3D-CCE93D5FDA1F}"/>
              </a:ext>
            </a:extLst>
          </p:cNvPr>
          <p:cNvCxnSpPr/>
          <p:nvPr/>
        </p:nvCxnSpPr>
        <p:spPr>
          <a:xfrm>
            <a:off x="2579271" y="5145361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C97E8AC-5012-F147-8A80-716E6C7A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9646"/>
            <a:ext cx="5261700" cy="9290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F73157-55C5-6640-8189-A367CC31FA32}"/>
              </a:ext>
            </a:extLst>
          </p:cNvPr>
          <p:cNvSpPr/>
          <p:nvPr/>
        </p:nvSpPr>
        <p:spPr>
          <a:xfrm>
            <a:off x="5908347" y="3006812"/>
            <a:ext cx="5844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thelas" panose="02000503000000020003" pitchFamily="2" charset="77"/>
              </a:rPr>
              <a:t>Filter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OCR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r>
              <a:rPr lang="en-US" altLang="zh-CN" dirty="0">
                <a:latin typeface="Athelas" panose="02000503000000020003" pitchFamily="2" charset="77"/>
              </a:rPr>
              <a:t>and correct text: same length of lines and words 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endParaRPr lang="en-US" dirty="0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CB15EDFB-EE2E-CB40-A735-4CD695EB9A77}"/>
              </a:ext>
            </a:extLst>
          </p:cNvPr>
          <p:cNvSpPr/>
          <p:nvPr/>
        </p:nvSpPr>
        <p:spPr>
          <a:xfrm>
            <a:off x="8355376" y="3393834"/>
            <a:ext cx="259980" cy="281603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44622-F66B-B344-B798-8E524C5EC82C}"/>
              </a:ext>
            </a:extLst>
          </p:cNvPr>
          <p:cNvSpPr/>
          <p:nvPr/>
        </p:nvSpPr>
        <p:spPr>
          <a:xfrm>
            <a:off x="9138943" y="3985456"/>
            <a:ext cx="2521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thelas" panose="02000503000000020003" pitchFamily="2" charset="77"/>
              </a:rPr>
              <a:t>Construct and smooth </a:t>
            </a:r>
          </a:p>
          <a:p>
            <a:r>
              <a:rPr lang="en-US" altLang="zh-CN" dirty="0">
                <a:latin typeface="Athelas" panose="02000503000000020003" pitchFamily="2" charset="77"/>
              </a:rPr>
              <a:t>confusion matrix</a:t>
            </a:r>
            <a:r>
              <a:rPr lang="zh-CN" altLang="en-US" dirty="0">
                <a:latin typeface="Athelas" panose="02000503000000020003" pitchFamily="2" charset="77"/>
              </a:rPr>
              <a:t> </a:t>
            </a:r>
            <a:endParaRPr lang="en-US" altLang="zh-CN" dirty="0">
              <a:latin typeface="Athelas" panose="02000503000000020003" pitchFamily="2" charset="77"/>
            </a:endParaRPr>
          </a:p>
          <a:p>
            <a:r>
              <a:rPr lang="en-US" altLang="zh-CN" dirty="0">
                <a:latin typeface="Athelas" panose="02000503000000020003" pitchFamily="2" charset="77"/>
              </a:rPr>
              <a:t>(</a:t>
            </a:r>
            <a:r>
              <a:rPr lang="en-US" dirty="0">
                <a:latin typeface="Athelas" panose="02000503000000020003" pitchFamily="2" charset="77"/>
              </a:rPr>
              <a:t>zero -&gt; </a:t>
            </a:r>
            <a:r>
              <a:rPr lang="en-US" altLang="zh-CN" dirty="0">
                <a:latin typeface="Athelas" panose="02000503000000020003" pitchFamily="2" charset="77"/>
              </a:rPr>
              <a:t>0.1)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9C9088-5F66-7348-9680-D3CDA1B01670}"/>
              </a:ext>
            </a:extLst>
          </p:cNvPr>
          <p:cNvSpPr/>
          <p:nvPr/>
        </p:nvSpPr>
        <p:spPr>
          <a:xfrm>
            <a:off x="9145760" y="5846139"/>
            <a:ext cx="2326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thelas" panose="02000503000000020003" pitchFamily="2" charset="77"/>
              </a:rPr>
              <a:t>Compute probabilities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F1D59-A5F0-AA49-92D8-A4C906B10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548" y="3862889"/>
            <a:ext cx="1693497" cy="10816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31D163-6BEA-9143-B37C-C32BBC489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912" y="5397917"/>
            <a:ext cx="2332031" cy="12878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28F8C1-0A50-5544-9764-09E386AE6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974" y="3931564"/>
            <a:ext cx="1254125" cy="857041"/>
          </a:xfrm>
          <a:prstGeom prst="rect">
            <a:avLst/>
          </a:prstGeom>
        </p:spPr>
      </p:pic>
      <p:sp>
        <p:nvSpPr>
          <p:cNvPr id="41" name="Cross 40">
            <a:extLst>
              <a:ext uri="{FF2B5EF4-FFF2-40B4-BE49-F238E27FC236}">
                <a16:creationId xmlns:a16="http://schemas.microsoft.com/office/drawing/2014/main" id="{22A88415-F464-3542-B7AD-9C73E59CDF41}"/>
              </a:ext>
            </a:extLst>
          </p:cNvPr>
          <p:cNvSpPr/>
          <p:nvPr/>
        </p:nvSpPr>
        <p:spPr>
          <a:xfrm>
            <a:off x="8355376" y="5004559"/>
            <a:ext cx="259980" cy="281603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70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BA99581-011C-B54B-9B18-3CA2B6E69EFD}"/>
              </a:ext>
            </a:extLst>
          </p:cNvPr>
          <p:cNvSpPr/>
          <p:nvPr/>
        </p:nvSpPr>
        <p:spPr>
          <a:xfrm>
            <a:off x="295882" y="1043402"/>
            <a:ext cx="8733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ERROR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CORRECTION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(Wick et al, 2007)</a:t>
            </a:r>
            <a:endParaRPr lang="zh-CN" altLang="en-US" sz="2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71AA78-3E83-264B-98D1-7C170B4C292B}"/>
              </a:ext>
            </a:extLst>
          </p:cNvPr>
          <p:cNvGrpSpPr/>
          <p:nvPr/>
        </p:nvGrpSpPr>
        <p:grpSpPr>
          <a:xfrm>
            <a:off x="891563" y="0"/>
            <a:ext cx="773061" cy="824959"/>
            <a:chOff x="891563" y="0"/>
            <a:chExt cx="773061" cy="824959"/>
          </a:xfrm>
        </p:grpSpPr>
        <p:sp>
          <p:nvSpPr>
            <p:cNvPr id="8" name="矩形 25">
              <a:extLst>
                <a:ext uri="{FF2B5EF4-FFF2-40B4-BE49-F238E27FC236}">
                  <a16:creationId xmlns:a16="http://schemas.microsoft.com/office/drawing/2014/main" id="{4AF20217-2BC0-6147-9BE4-0AC98E1C0720}"/>
                </a:ext>
              </a:extLst>
            </p:cNvPr>
            <p:cNvSpPr/>
            <p:nvPr/>
          </p:nvSpPr>
          <p:spPr>
            <a:xfrm>
              <a:off x="891563" y="0"/>
              <a:ext cx="773061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26">
              <a:extLst>
                <a:ext uri="{FF2B5EF4-FFF2-40B4-BE49-F238E27FC236}">
                  <a16:creationId xmlns:a16="http://schemas.microsoft.com/office/drawing/2014/main" id="{99961AAA-6D19-A341-B605-CA246A25471B}"/>
                </a:ext>
              </a:extLst>
            </p:cNvPr>
            <p:cNvGrpSpPr/>
            <p:nvPr/>
          </p:nvGrpSpPr>
          <p:grpSpPr>
            <a:xfrm rot="13500000">
              <a:off x="1091164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10" name="矩形 27">
                <a:extLst>
                  <a:ext uri="{FF2B5EF4-FFF2-40B4-BE49-F238E27FC236}">
                    <a16:creationId xmlns:a16="http://schemas.microsoft.com/office/drawing/2014/main" id="{41FCE8D1-4CA0-BF4B-8132-524853D45035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28">
                <a:extLst>
                  <a:ext uri="{FF2B5EF4-FFF2-40B4-BE49-F238E27FC236}">
                    <a16:creationId xmlns:a16="http://schemas.microsoft.com/office/drawing/2014/main" id="{3CEBD66C-C7A0-1B45-AA14-B8EEF0FB4BA0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29">
                <a:extLst>
                  <a:ext uri="{FF2B5EF4-FFF2-40B4-BE49-F238E27FC236}">
                    <a16:creationId xmlns:a16="http://schemas.microsoft.com/office/drawing/2014/main" id="{96DBB1F0-75B1-4C41-89A6-F7DBFA080D52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7">
            <a:extLst>
              <a:ext uri="{FF2B5EF4-FFF2-40B4-BE49-F238E27FC236}">
                <a16:creationId xmlns:a16="http://schemas.microsoft.com/office/drawing/2014/main" id="{00A351FB-3C25-AB4D-8836-1B9796A3EE1E}"/>
              </a:ext>
            </a:extLst>
          </p:cNvPr>
          <p:cNvGrpSpPr/>
          <p:nvPr/>
        </p:nvGrpSpPr>
        <p:grpSpPr>
          <a:xfrm>
            <a:off x="10399765" y="598954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5" name="矩形 18">
              <a:extLst>
                <a:ext uri="{FF2B5EF4-FFF2-40B4-BE49-F238E27FC236}">
                  <a16:creationId xmlns:a16="http://schemas.microsoft.com/office/drawing/2014/main" id="{E7BDA70F-F1E8-6C47-9AA4-06D24E158580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矩形 19">
              <a:extLst>
                <a:ext uri="{FF2B5EF4-FFF2-40B4-BE49-F238E27FC236}">
                  <a16:creationId xmlns:a16="http://schemas.microsoft.com/office/drawing/2014/main" id="{E635A88F-4BBB-0843-97BC-B7D4A071252A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矩形 20">
              <a:extLst>
                <a:ext uri="{FF2B5EF4-FFF2-40B4-BE49-F238E27FC236}">
                  <a16:creationId xmlns:a16="http://schemas.microsoft.com/office/drawing/2014/main" id="{ADFAA07C-9B35-654C-84E5-570C188040D7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矩形 21">
              <a:extLst>
                <a:ext uri="{FF2B5EF4-FFF2-40B4-BE49-F238E27FC236}">
                  <a16:creationId xmlns:a16="http://schemas.microsoft.com/office/drawing/2014/main" id="{BEA19AE3-1F0A-0A47-9FD4-D4DC13A8A385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9" name="任意多边形: 形状 44">
            <a:extLst>
              <a:ext uri="{FF2B5EF4-FFF2-40B4-BE49-F238E27FC236}">
                <a16:creationId xmlns:a16="http://schemas.microsoft.com/office/drawing/2014/main" id="{69172D6A-387B-9C43-A0C5-AB8A6321A1F3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9">
            <a:extLst>
              <a:ext uri="{FF2B5EF4-FFF2-40B4-BE49-F238E27FC236}">
                <a16:creationId xmlns:a16="http://schemas.microsoft.com/office/drawing/2014/main" id="{1BF6CDD8-9EA2-4F47-97E4-5E1B32970212}"/>
              </a:ext>
            </a:extLst>
          </p:cNvPr>
          <p:cNvSpPr/>
          <p:nvPr/>
        </p:nvSpPr>
        <p:spPr>
          <a:xfrm>
            <a:off x="548466" y="1811034"/>
            <a:ext cx="74398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thelas" panose="02000503000000020003" pitchFamily="2" charset="77"/>
                <a:ea typeface="思源黑体 CN Medium" panose="020B0600000000000000" pitchFamily="34" charset="-122"/>
              </a:rPr>
              <a:t>Preparation – 3. Confusion Matrix</a:t>
            </a:r>
            <a:endParaRPr lang="zh-CN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thelas" panose="02000503000000020003" pitchFamily="2" charset="77"/>
              <a:ea typeface="思源黑体 CN Medium" panose="020B0600000000000000" pitchFamily="34" charset="-122"/>
            </a:endParaRPr>
          </a:p>
        </p:txBody>
      </p:sp>
      <p:grpSp>
        <p:nvGrpSpPr>
          <p:cNvPr id="38" name="组合 2">
            <a:extLst>
              <a:ext uri="{FF2B5EF4-FFF2-40B4-BE49-F238E27FC236}">
                <a16:creationId xmlns:a16="http://schemas.microsoft.com/office/drawing/2014/main" id="{DA7BB75E-D251-6A41-9C90-C1826FB56416}"/>
              </a:ext>
            </a:extLst>
          </p:cNvPr>
          <p:cNvGrpSpPr/>
          <p:nvPr/>
        </p:nvGrpSpPr>
        <p:grpSpPr>
          <a:xfrm>
            <a:off x="1549100" y="3746511"/>
            <a:ext cx="2076666" cy="1196631"/>
            <a:chOff x="797560" y="1739900"/>
            <a:chExt cx="2355311" cy="2336800"/>
          </a:xfrm>
        </p:grpSpPr>
        <p:sp>
          <p:nvSpPr>
            <p:cNvPr id="39" name="椭圆 1">
              <a:extLst>
                <a:ext uri="{FF2B5EF4-FFF2-40B4-BE49-F238E27FC236}">
                  <a16:creationId xmlns:a16="http://schemas.microsoft.com/office/drawing/2014/main" id="{036B038A-76D8-E542-AE36-185520A2B406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21">
              <a:extLst>
                <a:ext uri="{FF2B5EF4-FFF2-40B4-BE49-F238E27FC236}">
                  <a16:creationId xmlns:a16="http://schemas.microsoft.com/office/drawing/2014/main" id="{D015F372-964B-EB48-AC6D-F319E0883D94}"/>
                </a:ext>
              </a:extLst>
            </p:cNvPr>
            <p:cNvSpPr/>
            <p:nvPr/>
          </p:nvSpPr>
          <p:spPr>
            <a:xfrm>
              <a:off x="1048558" y="1806363"/>
              <a:ext cx="2104313" cy="2104313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LDA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矩形 48">
            <a:extLst>
              <a:ext uri="{FF2B5EF4-FFF2-40B4-BE49-F238E27FC236}">
                <a16:creationId xmlns:a16="http://schemas.microsoft.com/office/drawing/2014/main" id="{E0279E9D-20FA-1643-A2BB-AAF46475D0DD}"/>
              </a:ext>
            </a:extLst>
          </p:cNvPr>
          <p:cNvSpPr/>
          <p:nvPr/>
        </p:nvSpPr>
        <p:spPr>
          <a:xfrm>
            <a:off x="1796471" y="2775364"/>
            <a:ext cx="182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Correct text</a:t>
            </a:r>
          </a:p>
        </p:txBody>
      </p:sp>
      <p:sp>
        <p:nvSpPr>
          <p:cNvPr id="51" name="矩形 48">
            <a:extLst>
              <a:ext uri="{FF2B5EF4-FFF2-40B4-BE49-F238E27FC236}">
                <a16:creationId xmlns:a16="http://schemas.microsoft.com/office/drawing/2014/main" id="{25AEAA0D-7FDE-FE47-BA9E-0C740B809090}"/>
              </a:ext>
            </a:extLst>
          </p:cNvPr>
          <p:cNvSpPr/>
          <p:nvPr/>
        </p:nvSpPr>
        <p:spPr>
          <a:xfrm>
            <a:off x="1174000" y="5661473"/>
            <a:ext cx="3719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Topics, words, probabilities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12974C-65BA-8847-80C0-19045351DC81}"/>
              </a:ext>
            </a:extLst>
          </p:cNvPr>
          <p:cNvCxnSpPr/>
          <p:nvPr/>
        </p:nvCxnSpPr>
        <p:spPr>
          <a:xfrm>
            <a:off x="2579271" y="3305208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9EC745-A7EA-2543-BA3D-CCE93D5FDA1F}"/>
              </a:ext>
            </a:extLst>
          </p:cNvPr>
          <p:cNvCxnSpPr/>
          <p:nvPr/>
        </p:nvCxnSpPr>
        <p:spPr>
          <a:xfrm>
            <a:off x="2579271" y="5145361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7B4438-0ABB-214B-8E15-4BAADE8C02CA}"/>
              </a:ext>
            </a:extLst>
          </p:cNvPr>
          <p:cNvSpPr txBox="1"/>
          <p:nvPr/>
        </p:nvSpPr>
        <p:spPr>
          <a:xfrm>
            <a:off x="5988739" y="2500838"/>
            <a:ext cx="368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 number of topics in LDA: </a:t>
            </a:r>
            <a:r>
              <a:rPr lang="en-US" b="1" dirty="0"/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58E20F-81EA-C24A-8E00-3FE7DAE0640A}"/>
              </a:ext>
            </a:extLst>
          </p:cNvPr>
          <p:cNvSpPr txBox="1"/>
          <p:nvPr/>
        </p:nvSpPr>
        <p:spPr>
          <a:xfrm>
            <a:off x="8624888" y="6276263"/>
            <a:ext cx="1475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*‘</a:t>
            </a:r>
            <a:r>
              <a:rPr lang="en-US" sz="1200" dirty="0" err="1"/>
              <a:t>ldatuning</a:t>
            </a:r>
            <a:r>
              <a:rPr lang="en-US" sz="1200" dirty="0"/>
              <a:t>’ package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C8CFC2-0F38-0D4E-B3F8-47C4C374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669" y="2870171"/>
            <a:ext cx="5436319" cy="33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5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BA99581-011C-B54B-9B18-3CA2B6E69EFD}"/>
              </a:ext>
            </a:extLst>
          </p:cNvPr>
          <p:cNvSpPr/>
          <p:nvPr/>
        </p:nvSpPr>
        <p:spPr>
          <a:xfrm>
            <a:off x="282028" y="993422"/>
            <a:ext cx="9823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ERROR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CORRECTION</a:t>
            </a:r>
            <a:r>
              <a:rPr lang="zh-CN" altLang="en-US" sz="3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(Wick et al, 2007)</a:t>
            </a:r>
            <a:endParaRPr lang="zh-CN" altLang="en-US" sz="2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39E406-0B85-0244-8C55-2E2A69118C9A}"/>
              </a:ext>
            </a:extLst>
          </p:cNvPr>
          <p:cNvGrpSpPr/>
          <p:nvPr/>
        </p:nvGrpSpPr>
        <p:grpSpPr>
          <a:xfrm>
            <a:off x="891563" y="0"/>
            <a:ext cx="773061" cy="824959"/>
            <a:chOff x="891563" y="0"/>
            <a:chExt cx="773061" cy="824959"/>
          </a:xfrm>
        </p:grpSpPr>
        <p:sp>
          <p:nvSpPr>
            <p:cNvPr id="10" name="矩形 25">
              <a:extLst>
                <a:ext uri="{FF2B5EF4-FFF2-40B4-BE49-F238E27FC236}">
                  <a16:creationId xmlns:a16="http://schemas.microsoft.com/office/drawing/2014/main" id="{C6990098-5031-4044-9554-D83140F14CA3}"/>
                </a:ext>
              </a:extLst>
            </p:cNvPr>
            <p:cNvSpPr/>
            <p:nvPr/>
          </p:nvSpPr>
          <p:spPr>
            <a:xfrm>
              <a:off x="891563" y="0"/>
              <a:ext cx="773061" cy="8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26">
              <a:extLst>
                <a:ext uri="{FF2B5EF4-FFF2-40B4-BE49-F238E27FC236}">
                  <a16:creationId xmlns:a16="http://schemas.microsoft.com/office/drawing/2014/main" id="{05734015-4AAC-B64E-90DF-20EAD0342DE9}"/>
                </a:ext>
              </a:extLst>
            </p:cNvPr>
            <p:cNvGrpSpPr/>
            <p:nvPr/>
          </p:nvGrpSpPr>
          <p:grpSpPr>
            <a:xfrm rot="13500000">
              <a:off x="1091164" y="149681"/>
              <a:ext cx="373856" cy="449273"/>
              <a:chOff x="2416174" y="5307073"/>
              <a:chExt cx="896525" cy="1077378"/>
            </a:xfrm>
            <a:solidFill>
              <a:schemeClr val="bg1"/>
            </a:solidFill>
          </p:grpSpPr>
          <p:sp>
            <p:nvSpPr>
              <p:cNvPr id="12" name="矩形 27">
                <a:extLst>
                  <a:ext uri="{FF2B5EF4-FFF2-40B4-BE49-F238E27FC236}">
                    <a16:creationId xmlns:a16="http://schemas.microsoft.com/office/drawing/2014/main" id="{8692F21F-A2F7-DE44-8023-66C728087DB1}"/>
                  </a:ext>
                </a:extLst>
              </p:cNvPr>
              <p:cNvSpPr/>
              <p:nvPr/>
            </p:nvSpPr>
            <p:spPr>
              <a:xfrm>
                <a:off x="2416175" y="5397500"/>
                <a:ext cx="190500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28">
                <a:extLst>
                  <a:ext uri="{FF2B5EF4-FFF2-40B4-BE49-F238E27FC236}">
                    <a16:creationId xmlns:a16="http://schemas.microsoft.com/office/drawing/2014/main" id="{9A2D7457-C237-3B42-BC75-E6CF13C3A1F9}"/>
                  </a:ext>
                </a:extLst>
              </p:cNvPr>
              <p:cNvSpPr/>
              <p:nvPr/>
            </p:nvSpPr>
            <p:spPr>
              <a:xfrm rot="16200000">
                <a:off x="2769187" y="5044488"/>
                <a:ext cx="190500" cy="8965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29">
                <a:extLst>
                  <a:ext uri="{FF2B5EF4-FFF2-40B4-BE49-F238E27FC236}">
                    <a16:creationId xmlns:a16="http://schemas.microsoft.com/office/drawing/2014/main" id="{4BB519D7-B8D6-3347-AB20-90B0E928BB48}"/>
                  </a:ext>
                </a:extLst>
              </p:cNvPr>
              <p:cNvSpPr/>
              <p:nvPr/>
            </p:nvSpPr>
            <p:spPr>
              <a:xfrm rot="8100000">
                <a:off x="2769187" y="5307073"/>
                <a:ext cx="190500" cy="10773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7">
            <a:extLst>
              <a:ext uri="{FF2B5EF4-FFF2-40B4-BE49-F238E27FC236}">
                <a16:creationId xmlns:a16="http://schemas.microsoft.com/office/drawing/2014/main" id="{4EC51DBC-86A5-C845-86CC-5B48BEF03317}"/>
              </a:ext>
            </a:extLst>
          </p:cNvPr>
          <p:cNvGrpSpPr/>
          <p:nvPr/>
        </p:nvGrpSpPr>
        <p:grpSpPr>
          <a:xfrm>
            <a:off x="10399765" y="666200"/>
            <a:ext cx="449416" cy="317517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7" name="矩形 18">
              <a:extLst>
                <a:ext uri="{FF2B5EF4-FFF2-40B4-BE49-F238E27FC236}">
                  <a16:creationId xmlns:a16="http://schemas.microsoft.com/office/drawing/2014/main" id="{6C5AA71B-288B-6E4E-B6C4-73E80757FB0E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F594BFD9-74E6-A542-B9D0-D055AEA67031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 20">
              <a:extLst>
                <a:ext uri="{FF2B5EF4-FFF2-40B4-BE49-F238E27FC236}">
                  <a16:creationId xmlns:a16="http://schemas.microsoft.com/office/drawing/2014/main" id="{06C3BE6E-66B2-0649-99D1-F66FBE93CDA7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21">
              <a:extLst>
                <a:ext uri="{FF2B5EF4-FFF2-40B4-BE49-F238E27FC236}">
                  <a16:creationId xmlns:a16="http://schemas.microsoft.com/office/drawing/2014/main" id="{0046D6C9-BE86-F046-AFAA-9B4D195108A6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任意多边形: 形状 44">
            <a:extLst>
              <a:ext uri="{FF2B5EF4-FFF2-40B4-BE49-F238E27FC236}">
                <a16:creationId xmlns:a16="http://schemas.microsoft.com/office/drawing/2014/main" id="{413D0486-2C90-EA4B-99D5-E997BF7D8419}"/>
              </a:ext>
            </a:extLst>
          </p:cNvPr>
          <p:cNvSpPr/>
          <p:nvPr/>
        </p:nvSpPr>
        <p:spPr>
          <a:xfrm rot="5400000">
            <a:off x="11527929" y="6193929"/>
            <a:ext cx="484584" cy="843558"/>
          </a:xfrm>
          <a:custGeom>
            <a:avLst/>
            <a:gdLst/>
            <a:ahLst/>
            <a:cxnLst/>
            <a:rect l="l" t="t" r="r" b="b"/>
            <a:pathLst>
              <a:path w="484584" h="843558">
                <a:moveTo>
                  <a:pt x="0" y="0"/>
                </a:moveTo>
                <a:lnTo>
                  <a:pt x="484584" y="0"/>
                </a:lnTo>
                <a:lnTo>
                  <a:pt x="484584" y="843558"/>
                </a:lnTo>
                <a:lnTo>
                  <a:pt x="275630" y="843558"/>
                </a:lnTo>
                <a:lnTo>
                  <a:pt x="275630" y="208359"/>
                </a:lnTo>
                <a:lnTo>
                  <a:pt x="0" y="2083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6">
            <a:extLst>
              <a:ext uri="{FF2B5EF4-FFF2-40B4-BE49-F238E27FC236}">
                <a16:creationId xmlns:a16="http://schemas.microsoft.com/office/drawing/2014/main" id="{93D41B89-3C87-724F-A925-147C199B921F}"/>
              </a:ext>
            </a:extLst>
          </p:cNvPr>
          <p:cNvCxnSpPr>
            <a:cxnSpLocks/>
          </p:cNvCxnSpPr>
          <p:nvPr/>
        </p:nvCxnSpPr>
        <p:spPr>
          <a:xfrm>
            <a:off x="1013735" y="4190064"/>
            <a:ext cx="1086517" cy="589169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46">
            <a:extLst>
              <a:ext uri="{FF2B5EF4-FFF2-40B4-BE49-F238E27FC236}">
                <a16:creationId xmlns:a16="http://schemas.microsoft.com/office/drawing/2014/main" id="{BB1E0EDA-CDB3-1744-BA9A-842700328BFE}"/>
              </a:ext>
            </a:extLst>
          </p:cNvPr>
          <p:cNvCxnSpPr>
            <a:cxnSpLocks/>
          </p:cNvCxnSpPr>
          <p:nvPr/>
        </p:nvCxnSpPr>
        <p:spPr>
          <a:xfrm flipV="1">
            <a:off x="3754869" y="3988557"/>
            <a:ext cx="785768" cy="388094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32">
            <a:extLst>
              <a:ext uri="{FF2B5EF4-FFF2-40B4-BE49-F238E27FC236}">
                <a16:creationId xmlns:a16="http://schemas.microsoft.com/office/drawing/2014/main" id="{7C993B93-DC3A-1844-AD2E-A056D78DEDAE}"/>
              </a:ext>
            </a:extLst>
          </p:cNvPr>
          <p:cNvGrpSpPr/>
          <p:nvPr/>
        </p:nvGrpSpPr>
        <p:grpSpPr>
          <a:xfrm>
            <a:off x="1994139" y="3917246"/>
            <a:ext cx="2090255" cy="1937397"/>
            <a:chOff x="797560" y="1739900"/>
            <a:chExt cx="2336800" cy="2336800"/>
          </a:xfrm>
        </p:grpSpPr>
        <p:sp>
          <p:nvSpPr>
            <p:cNvPr id="97" name="椭圆 36">
              <a:extLst>
                <a:ext uri="{FF2B5EF4-FFF2-40B4-BE49-F238E27FC236}">
                  <a16:creationId xmlns:a16="http://schemas.microsoft.com/office/drawing/2014/main" id="{2EBDDCCD-7A1A-0D4D-B887-5FEF70561183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38">
              <a:extLst>
                <a:ext uri="{FF2B5EF4-FFF2-40B4-BE49-F238E27FC236}">
                  <a16:creationId xmlns:a16="http://schemas.microsoft.com/office/drawing/2014/main" id="{29A85363-B81A-9C49-88E6-3AA3F5857233}"/>
                </a:ext>
              </a:extLst>
            </p:cNvPr>
            <p:cNvSpPr/>
            <p:nvPr/>
          </p:nvSpPr>
          <p:spPr>
            <a:xfrm>
              <a:off x="942340" y="1778770"/>
              <a:ext cx="2153150" cy="2153150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6" name="矩形 48">
            <a:extLst>
              <a:ext uri="{FF2B5EF4-FFF2-40B4-BE49-F238E27FC236}">
                <a16:creationId xmlns:a16="http://schemas.microsoft.com/office/drawing/2014/main" id="{6FE8FACD-DB1F-0649-A7E9-100F12A08CD4}"/>
              </a:ext>
            </a:extLst>
          </p:cNvPr>
          <p:cNvSpPr/>
          <p:nvPr/>
        </p:nvSpPr>
        <p:spPr>
          <a:xfrm>
            <a:off x="4917094" y="4848039"/>
            <a:ext cx="1869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Context Score</a:t>
            </a:r>
          </a:p>
        </p:txBody>
      </p:sp>
      <p:sp>
        <p:nvSpPr>
          <p:cNvPr id="121" name="矩形 48">
            <a:extLst>
              <a:ext uri="{FF2B5EF4-FFF2-40B4-BE49-F238E27FC236}">
                <a16:creationId xmlns:a16="http://schemas.microsoft.com/office/drawing/2014/main" id="{2CA60553-6A5C-954E-8298-8E4D9F7CA021}"/>
              </a:ext>
            </a:extLst>
          </p:cNvPr>
          <p:cNvSpPr/>
          <p:nvPr/>
        </p:nvSpPr>
        <p:spPr>
          <a:xfrm>
            <a:off x="2310062" y="3180362"/>
            <a:ext cx="1493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Confusion</a:t>
            </a:r>
            <a:r>
              <a:rPr lang="zh-CN" altLang="en-US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 </a:t>
            </a:r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Matrix Score</a:t>
            </a:r>
          </a:p>
        </p:txBody>
      </p:sp>
      <p:sp>
        <p:nvSpPr>
          <p:cNvPr id="122" name="矩形 48">
            <a:extLst>
              <a:ext uri="{FF2B5EF4-FFF2-40B4-BE49-F238E27FC236}">
                <a16:creationId xmlns:a16="http://schemas.microsoft.com/office/drawing/2014/main" id="{92E6772B-1299-AC44-835A-6A3C958208CE}"/>
              </a:ext>
            </a:extLst>
          </p:cNvPr>
          <p:cNvSpPr/>
          <p:nvPr/>
        </p:nvSpPr>
        <p:spPr>
          <a:xfrm>
            <a:off x="8025064" y="2977335"/>
            <a:ext cx="1908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Total Score</a:t>
            </a:r>
          </a:p>
        </p:txBody>
      </p:sp>
      <p:sp>
        <p:nvSpPr>
          <p:cNvPr id="124" name="矩形 9">
            <a:extLst>
              <a:ext uri="{FF2B5EF4-FFF2-40B4-BE49-F238E27FC236}">
                <a16:creationId xmlns:a16="http://schemas.microsoft.com/office/drawing/2014/main" id="{0BA5C521-E6FB-F248-B4BE-2253526916BC}"/>
              </a:ext>
            </a:extLst>
          </p:cNvPr>
          <p:cNvSpPr/>
          <p:nvPr/>
        </p:nvSpPr>
        <p:spPr>
          <a:xfrm>
            <a:off x="548467" y="1811034"/>
            <a:ext cx="60225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thelas" panose="02000503000000020003" pitchFamily="2" charset="77"/>
                <a:ea typeface="思源黑体 CN Medium" panose="020B0600000000000000" pitchFamily="34" charset="-122"/>
              </a:rPr>
              <a:t>Process</a:t>
            </a:r>
          </a:p>
        </p:txBody>
      </p:sp>
      <p:sp>
        <p:nvSpPr>
          <p:cNvPr id="45" name="矩形 48">
            <a:extLst>
              <a:ext uri="{FF2B5EF4-FFF2-40B4-BE49-F238E27FC236}">
                <a16:creationId xmlns:a16="http://schemas.microsoft.com/office/drawing/2014/main" id="{2496C1E1-AEA7-774F-8B3B-0582B2552AE2}"/>
              </a:ext>
            </a:extLst>
          </p:cNvPr>
          <p:cNvSpPr/>
          <p:nvPr/>
        </p:nvSpPr>
        <p:spPr>
          <a:xfrm>
            <a:off x="4628031" y="6490309"/>
            <a:ext cx="255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Candidate words vector</a:t>
            </a:r>
          </a:p>
        </p:txBody>
      </p:sp>
      <p:cxnSp>
        <p:nvCxnSpPr>
          <p:cNvPr id="95" name="直接连接符 46">
            <a:extLst>
              <a:ext uri="{FF2B5EF4-FFF2-40B4-BE49-F238E27FC236}">
                <a16:creationId xmlns:a16="http://schemas.microsoft.com/office/drawing/2014/main" id="{45E6C104-F2E7-DE40-AB2E-EA6C7A007FD9}"/>
              </a:ext>
            </a:extLst>
          </p:cNvPr>
          <p:cNvCxnSpPr>
            <a:cxnSpLocks/>
          </p:cNvCxnSpPr>
          <p:nvPr/>
        </p:nvCxnSpPr>
        <p:spPr>
          <a:xfrm flipV="1">
            <a:off x="3764448" y="4201898"/>
            <a:ext cx="818045" cy="427178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32">
            <a:extLst>
              <a:ext uri="{FF2B5EF4-FFF2-40B4-BE49-F238E27FC236}">
                <a16:creationId xmlns:a16="http://schemas.microsoft.com/office/drawing/2014/main" id="{09818A89-05B4-A64F-8753-E21264D3E08B}"/>
              </a:ext>
            </a:extLst>
          </p:cNvPr>
          <p:cNvGrpSpPr/>
          <p:nvPr/>
        </p:nvGrpSpPr>
        <p:grpSpPr>
          <a:xfrm>
            <a:off x="2146539" y="4069646"/>
            <a:ext cx="2090255" cy="1937397"/>
            <a:chOff x="797560" y="1739900"/>
            <a:chExt cx="2336800" cy="2336800"/>
          </a:xfrm>
        </p:grpSpPr>
        <p:sp>
          <p:nvSpPr>
            <p:cNvPr id="102" name="椭圆 36">
              <a:extLst>
                <a:ext uri="{FF2B5EF4-FFF2-40B4-BE49-F238E27FC236}">
                  <a16:creationId xmlns:a16="http://schemas.microsoft.com/office/drawing/2014/main" id="{1F43521C-FA6F-3144-9BE7-DD64BD9EE2EB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38">
              <a:extLst>
                <a:ext uri="{FF2B5EF4-FFF2-40B4-BE49-F238E27FC236}">
                  <a16:creationId xmlns:a16="http://schemas.microsoft.com/office/drawing/2014/main" id="{35885A72-3B7E-D044-B8EF-6DEC2441CF22}"/>
                </a:ext>
              </a:extLst>
            </p:cNvPr>
            <p:cNvSpPr/>
            <p:nvPr/>
          </p:nvSpPr>
          <p:spPr>
            <a:xfrm>
              <a:off x="942340" y="1778770"/>
              <a:ext cx="2153150" cy="2153150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7" name="直接连接符 46">
            <a:extLst>
              <a:ext uri="{FF2B5EF4-FFF2-40B4-BE49-F238E27FC236}">
                <a16:creationId xmlns:a16="http://schemas.microsoft.com/office/drawing/2014/main" id="{650C6365-48CA-CF48-8CEF-1CD7D8FD71CD}"/>
              </a:ext>
            </a:extLst>
          </p:cNvPr>
          <p:cNvCxnSpPr>
            <a:cxnSpLocks/>
          </p:cNvCxnSpPr>
          <p:nvPr/>
        </p:nvCxnSpPr>
        <p:spPr>
          <a:xfrm flipV="1">
            <a:off x="3847842" y="4379023"/>
            <a:ext cx="882596" cy="462233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49">
            <a:extLst>
              <a:ext uri="{FF2B5EF4-FFF2-40B4-BE49-F238E27FC236}">
                <a16:creationId xmlns:a16="http://schemas.microsoft.com/office/drawing/2014/main" id="{A8046C69-C067-4E40-8183-E325D82A8DE4}"/>
              </a:ext>
            </a:extLst>
          </p:cNvPr>
          <p:cNvCxnSpPr>
            <a:cxnSpLocks/>
          </p:cNvCxnSpPr>
          <p:nvPr/>
        </p:nvCxnSpPr>
        <p:spPr>
          <a:xfrm>
            <a:off x="6527729" y="3749120"/>
            <a:ext cx="785262" cy="616749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32">
            <a:extLst>
              <a:ext uri="{FF2B5EF4-FFF2-40B4-BE49-F238E27FC236}">
                <a16:creationId xmlns:a16="http://schemas.microsoft.com/office/drawing/2014/main" id="{19FDEBB3-4BB7-3B4D-8B14-7955EDF1FBDF}"/>
              </a:ext>
            </a:extLst>
          </p:cNvPr>
          <p:cNvGrpSpPr/>
          <p:nvPr/>
        </p:nvGrpSpPr>
        <p:grpSpPr>
          <a:xfrm>
            <a:off x="2256479" y="4262590"/>
            <a:ext cx="2132716" cy="1937397"/>
            <a:chOff x="797560" y="1739900"/>
            <a:chExt cx="2336800" cy="2336800"/>
          </a:xfrm>
        </p:grpSpPr>
        <p:sp>
          <p:nvSpPr>
            <p:cNvPr id="127" name="椭圆 36">
              <a:extLst>
                <a:ext uri="{FF2B5EF4-FFF2-40B4-BE49-F238E27FC236}">
                  <a16:creationId xmlns:a16="http://schemas.microsoft.com/office/drawing/2014/main" id="{697EFF0E-FF01-654C-9FD1-A4BD53828B65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38">
              <a:extLst>
                <a:ext uri="{FF2B5EF4-FFF2-40B4-BE49-F238E27FC236}">
                  <a16:creationId xmlns:a16="http://schemas.microsoft.com/office/drawing/2014/main" id="{D1D4CA33-7662-6D4D-B807-261EA5FA75F0}"/>
                </a:ext>
              </a:extLst>
            </p:cNvPr>
            <p:cNvSpPr/>
            <p:nvPr/>
          </p:nvSpPr>
          <p:spPr>
            <a:xfrm>
              <a:off x="942340" y="1778770"/>
              <a:ext cx="2153150" cy="2153150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9" name="组合 39">
            <a:extLst>
              <a:ext uri="{FF2B5EF4-FFF2-40B4-BE49-F238E27FC236}">
                <a16:creationId xmlns:a16="http://schemas.microsoft.com/office/drawing/2014/main" id="{FCFD766B-840E-6342-BD3B-EFF87A042061}"/>
              </a:ext>
            </a:extLst>
          </p:cNvPr>
          <p:cNvGrpSpPr/>
          <p:nvPr/>
        </p:nvGrpSpPr>
        <p:grpSpPr>
          <a:xfrm>
            <a:off x="4221338" y="2435437"/>
            <a:ext cx="2194632" cy="2056851"/>
            <a:chOff x="797560" y="1739900"/>
            <a:chExt cx="2336800" cy="2336800"/>
          </a:xfrm>
        </p:grpSpPr>
        <p:sp>
          <p:nvSpPr>
            <p:cNvPr id="130" name="椭圆 40">
              <a:extLst>
                <a:ext uri="{FF2B5EF4-FFF2-40B4-BE49-F238E27FC236}">
                  <a16:creationId xmlns:a16="http://schemas.microsoft.com/office/drawing/2014/main" id="{133EF9DA-0E25-F144-B96F-D07CF04AFC87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41">
              <a:extLst>
                <a:ext uri="{FF2B5EF4-FFF2-40B4-BE49-F238E27FC236}">
                  <a16:creationId xmlns:a16="http://schemas.microsoft.com/office/drawing/2014/main" id="{109646EB-097B-5B4B-AC76-48CD1BA67CB8}"/>
                </a:ext>
              </a:extLst>
            </p:cNvPr>
            <p:cNvSpPr/>
            <p:nvPr/>
          </p:nvSpPr>
          <p:spPr>
            <a:xfrm>
              <a:off x="858418" y="1864393"/>
              <a:ext cx="2192022" cy="2192021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36" name="直接连接符 46">
            <a:extLst>
              <a:ext uri="{FF2B5EF4-FFF2-40B4-BE49-F238E27FC236}">
                <a16:creationId xmlns:a16="http://schemas.microsoft.com/office/drawing/2014/main" id="{C3E8E82D-568B-E64A-89A3-824DF2A530FA}"/>
              </a:ext>
            </a:extLst>
          </p:cNvPr>
          <p:cNvCxnSpPr>
            <a:cxnSpLocks/>
          </p:cNvCxnSpPr>
          <p:nvPr/>
        </p:nvCxnSpPr>
        <p:spPr>
          <a:xfrm flipV="1">
            <a:off x="9907706" y="4012081"/>
            <a:ext cx="665071" cy="482690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2">
            <a:extLst>
              <a:ext uri="{FF2B5EF4-FFF2-40B4-BE49-F238E27FC236}">
                <a16:creationId xmlns:a16="http://schemas.microsoft.com/office/drawing/2014/main" id="{D99860B5-A3EE-0E4F-A9DD-20DA2F9501EC}"/>
              </a:ext>
            </a:extLst>
          </p:cNvPr>
          <p:cNvGrpSpPr/>
          <p:nvPr/>
        </p:nvGrpSpPr>
        <p:grpSpPr>
          <a:xfrm>
            <a:off x="10401196" y="2935981"/>
            <a:ext cx="1457429" cy="1418206"/>
            <a:chOff x="797560" y="1739900"/>
            <a:chExt cx="2355311" cy="2336800"/>
          </a:xfrm>
        </p:grpSpPr>
        <p:sp>
          <p:nvSpPr>
            <p:cNvPr id="138" name="椭圆 1">
              <a:extLst>
                <a:ext uri="{FF2B5EF4-FFF2-40B4-BE49-F238E27FC236}">
                  <a16:creationId xmlns:a16="http://schemas.microsoft.com/office/drawing/2014/main" id="{EEE499FE-55B8-C245-97AD-5E89C4066B73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21">
              <a:extLst>
                <a:ext uri="{FF2B5EF4-FFF2-40B4-BE49-F238E27FC236}">
                  <a16:creationId xmlns:a16="http://schemas.microsoft.com/office/drawing/2014/main" id="{604D5D01-769C-F840-A836-405CE54DFB79}"/>
                </a:ext>
              </a:extLst>
            </p:cNvPr>
            <p:cNvSpPr/>
            <p:nvPr/>
          </p:nvSpPr>
          <p:spPr>
            <a:xfrm>
              <a:off x="1048558" y="1806362"/>
              <a:ext cx="2104313" cy="210431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Corrected word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组合 2">
            <a:extLst>
              <a:ext uri="{FF2B5EF4-FFF2-40B4-BE49-F238E27FC236}">
                <a16:creationId xmlns:a16="http://schemas.microsoft.com/office/drawing/2014/main" id="{5FD3D614-5343-2A4C-BB31-D2A2B4A64D5F}"/>
              </a:ext>
            </a:extLst>
          </p:cNvPr>
          <p:cNvGrpSpPr/>
          <p:nvPr/>
        </p:nvGrpSpPr>
        <p:grpSpPr>
          <a:xfrm>
            <a:off x="298153" y="2930083"/>
            <a:ext cx="1440266" cy="1418206"/>
            <a:chOff x="797560" y="1739900"/>
            <a:chExt cx="2355312" cy="2336800"/>
          </a:xfrm>
        </p:grpSpPr>
        <p:sp>
          <p:nvSpPr>
            <p:cNvPr id="141" name="椭圆 1">
              <a:extLst>
                <a:ext uri="{FF2B5EF4-FFF2-40B4-BE49-F238E27FC236}">
                  <a16:creationId xmlns:a16="http://schemas.microsoft.com/office/drawing/2014/main" id="{187A8A8D-3079-BD47-98F1-D119B6411F9F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21">
              <a:extLst>
                <a:ext uri="{FF2B5EF4-FFF2-40B4-BE49-F238E27FC236}">
                  <a16:creationId xmlns:a16="http://schemas.microsoft.com/office/drawing/2014/main" id="{E6383AFC-CFC9-024F-AB08-383EF281A20D}"/>
                </a:ext>
              </a:extLst>
            </p:cNvPr>
            <p:cNvSpPr/>
            <p:nvPr/>
          </p:nvSpPr>
          <p:spPr>
            <a:xfrm>
              <a:off x="1048558" y="1806362"/>
              <a:ext cx="2104314" cy="21043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  <a:latin typeface="Athelas" panose="02000503000000020003" pitchFamily="2" charset="77"/>
                  <a:ea typeface="思源黑体 CN Medium" panose="020B0600000000000000" pitchFamily="34" charset="-122"/>
                </a:rPr>
                <a:t>Erroneous word  </a:t>
              </a:r>
            </a:p>
          </p:txBody>
        </p: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17820F8-C9A4-7443-BC00-5B296F66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75" y="5150675"/>
            <a:ext cx="830266" cy="321394"/>
          </a:xfrm>
          <a:prstGeom prst="rect">
            <a:avLst/>
          </a:prstGeom>
        </p:spPr>
      </p:pic>
      <p:grpSp>
        <p:nvGrpSpPr>
          <p:cNvPr id="152" name="组合 39">
            <a:extLst>
              <a:ext uri="{FF2B5EF4-FFF2-40B4-BE49-F238E27FC236}">
                <a16:creationId xmlns:a16="http://schemas.microsoft.com/office/drawing/2014/main" id="{EC65108A-907E-0348-A5B5-02F46ADC7C71}"/>
              </a:ext>
            </a:extLst>
          </p:cNvPr>
          <p:cNvGrpSpPr/>
          <p:nvPr/>
        </p:nvGrpSpPr>
        <p:grpSpPr>
          <a:xfrm>
            <a:off x="4373738" y="2587837"/>
            <a:ext cx="2194632" cy="2056851"/>
            <a:chOff x="797560" y="1739900"/>
            <a:chExt cx="2336800" cy="2336800"/>
          </a:xfrm>
        </p:grpSpPr>
        <p:sp>
          <p:nvSpPr>
            <p:cNvPr id="153" name="椭圆 40">
              <a:extLst>
                <a:ext uri="{FF2B5EF4-FFF2-40B4-BE49-F238E27FC236}">
                  <a16:creationId xmlns:a16="http://schemas.microsoft.com/office/drawing/2014/main" id="{3028BF55-2DA7-5E45-B8C0-6CA477983C84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41">
              <a:extLst>
                <a:ext uri="{FF2B5EF4-FFF2-40B4-BE49-F238E27FC236}">
                  <a16:creationId xmlns:a16="http://schemas.microsoft.com/office/drawing/2014/main" id="{76856B33-BB4E-A449-B687-3F6E3B193532}"/>
                </a:ext>
              </a:extLst>
            </p:cNvPr>
            <p:cNvSpPr/>
            <p:nvPr/>
          </p:nvSpPr>
          <p:spPr>
            <a:xfrm>
              <a:off x="858418" y="1864393"/>
              <a:ext cx="2192022" cy="2192021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5" name="组合 39">
            <a:extLst>
              <a:ext uri="{FF2B5EF4-FFF2-40B4-BE49-F238E27FC236}">
                <a16:creationId xmlns:a16="http://schemas.microsoft.com/office/drawing/2014/main" id="{830AEA79-AD67-EA4E-84EF-442EFBD04DCB}"/>
              </a:ext>
            </a:extLst>
          </p:cNvPr>
          <p:cNvGrpSpPr/>
          <p:nvPr/>
        </p:nvGrpSpPr>
        <p:grpSpPr>
          <a:xfrm>
            <a:off x="4526138" y="2740237"/>
            <a:ext cx="2194632" cy="2056851"/>
            <a:chOff x="797560" y="1739900"/>
            <a:chExt cx="2336800" cy="2336800"/>
          </a:xfrm>
        </p:grpSpPr>
        <p:sp>
          <p:nvSpPr>
            <p:cNvPr id="156" name="椭圆 40">
              <a:extLst>
                <a:ext uri="{FF2B5EF4-FFF2-40B4-BE49-F238E27FC236}">
                  <a16:creationId xmlns:a16="http://schemas.microsoft.com/office/drawing/2014/main" id="{D711D175-7519-F043-9DF6-50050D28120C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41">
              <a:extLst>
                <a:ext uri="{FF2B5EF4-FFF2-40B4-BE49-F238E27FC236}">
                  <a16:creationId xmlns:a16="http://schemas.microsoft.com/office/drawing/2014/main" id="{C29B51A4-0A62-FA42-AB91-7B94A0FA7BFF}"/>
                </a:ext>
              </a:extLst>
            </p:cNvPr>
            <p:cNvSpPr/>
            <p:nvPr/>
          </p:nvSpPr>
          <p:spPr>
            <a:xfrm>
              <a:off x="858418" y="1864393"/>
              <a:ext cx="2192022" cy="2192021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BAAF88F5-359E-0741-BADA-42168A23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594" y="3512558"/>
            <a:ext cx="1671872" cy="541368"/>
          </a:xfrm>
          <a:prstGeom prst="rect">
            <a:avLst/>
          </a:prstGeom>
        </p:spPr>
      </p:pic>
      <p:grpSp>
        <p:nvGrpSpPr>
          <p:cNvPr id="159" name="组合 42">
            <a:extLst>
              <a:ext uri="{FF2B5EF4-FFF2-40B4-BE49-F238E27FC236}">
                <a16:creationId xmlns:a16="http://schemas.microsoft.com/office/drawing/2014/main" id="{FAE9CF45-63C9-8C44-96FF-80BCDA5BCB76}"/>
              </a:ext>
            </a:extLst>
          </p:cNvPr>
          <p:cNvGrpSpPr/>
          <p:nvPr/>
        </p:nvGrpSpPr>
        <p:grpSpPr>
          <a:xfrm>
            <a:off x="7129853" y="3440647"/>
            <a:ext cx="2803939" cy="2626899"/>
            <a:chOff x="797560" y="1739900"/>
            <a:chExt cx="2336800" cy="2336800"/>
          </a:xfrm>
        </p:grpSpPr>
        <p:sp>
          <p:nvSpPr>
            <p:cNvPr id="160" name="椭圆 43">
              <a:extLst>
                <a:ext uri="{FF2B5EF4-FFF2-40B4-BE49-F238E27FC236}">
                  <a16:creationId xmlns:a16="http://schemas.microsoft.com/office/drawing/2014/main" id="{ACB4B82B-6183-6341-B073-CE123DB589DF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44">
              <a:extLst>
                <a:ext uri="{FF2B5EF4-FFF2-40B4-BE49-F238E27FC236}">
                  <a16:creationId xmlns:a16="http://schemas.microsoft.com/office/drawing/2014/main" id="{6DEDCBA6-5476-6341-BC8A-F7FED617D15E}"/>
                </a:ext>
              </a:extLst>
            </p:cNvPr>
            <p:cNvSpPr/>
            <p:nvPr/>
          </p:nvSpPr>
          <p:spPr>
            <a:xfrm>
              <a:off x="942340" y="1884678"/>
              <a:ext cx="2192020" cy="2152382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0" name="组合 42">
            <a:extLst>
              <a:ext uri="{FF2B5EF4-FFF2-40B4-BE49-F238E27FC236}">
                <a16:creationId xmlns:a16="http://schemas.microsoft.com/office/drawing/2014/main" id="{E9986C4F-7924-0A4B-8F41-FA8F88540349}"/>
              </a:ext>
            </a:extLst>
          </p:cNvPr>
          <p:cNvGrpSpPr/>
          <p:nvPr/>
        </p:nvGrpSpPr>
        <p:grpSpPr>
          <a:xfrm>
            <a:off x="7311213" y="3639186"/>
            <a:ext cx="2866043" cy="2626899"/>
            <a:chOff x="797560" y="1739900"/>
            <a:chExt cx="2336800" cy="2336800"/>
          </a:xfrm>
        </p:grpSpPr>
        <p:sp>
          <p:nvSpPr>
            <p:cNvPr id="171" name="椭圆 43">
              <a:extLst>
                <a:ext uri="{FF2B5EF4-FFF2-40B4-BE49-F238E27FC236}">
                  <a16:creationId xmlns:a16="http://schemas.microsoft.com/office/drawing/2014/main" id="{9B070867-95A7-E842-A3CB-95B1D6881EC3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44">
              <a:extLst>
                <a:ext uri="{FF2B5EF4-FFF2-40B4-BE49-F238E27FC236}">
                  <a16:creationId xmlns:a16="http://schemas.microsoft.com/office/drawing/2014/main" id="{D351718B-45BA-0046-A9D7-5F58740F2E3A}"/>
                </a:ext>
              </a:extLst>
            </p:cNvPr>
            <p:cNvSpPr/>
            <p:nvPr/>
          </p:nvSpPr>
          <p:spPr>
            <a:xfrm>
              <a:off x="942340" y="1884678"/>
              <a:ext cx="2192020" cy="2152382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3" name="组合 42">
            <a:extLst>
              <a:ext uri="{FF2B5EF4-FFF2-40B4-BE49-F238E27FC236}">
                <a16:creationId xmlns:a16="http://schemas.microsoft.com/office/drawing/2014/main" id="{AC20FB05-0226-CB46-B3BD-300CBF0EEDCA}"/>
              </a:ext>
            </a:extLst>
          </p:cNvPr>
          <p:cNvGrpSpPr/>
          <p:nvPr/>
        </p:nvGrpSpPr>
        <p:grpSpPr>
          <a:xfrm>
            <a:off x="7482794" y="3878806"/>
            <a:ext cx="2752559" cy="2626899"/>
            <a:chOff x="797560" y="1739900"/>
            <a:chExt cx="2336800" cy="2336800"/>
          </a:xfrm>
        </p:grpSpPr>
        <p:sp>
          <p:nvSpPr>
            <p:cNvPr id="174" name="椭圆 43">
              <a:extLst>
                <a:ext uri="{FF2B5EF4-FFF2-40B4-BE49-F238E27FC236}">
                  <a16:creationId xmlns:a16="http://schemas.microsoft.com/office/drawing/2014/main" id="{61E59FA0-F7FA-C642-B288-CD6B1FFAA32A}"/>
                </a:ext>
              </a:extLst>
            </p:cNvPr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44">
              <a:extLst>
                <a:ext uri="{FF2B5EF4-FFF2-40B4-BE49-F238E27FC236}">
                  <a16:creationId xmlns:a16="http://schemas.microsoft.com/office/drawing/2014/main" id="{EE67B2F2-F218-3D46-BB92-38A18E1D5F5A}"/>
                </a:ext>
              </a:extLst>
            </p:cNvPr>
            <p:cNvSpPr/>
            <p:nvPr/>
          </p:nvSpPr>
          <p:spPr>
            <a:xfrm>
              <a:off x="942340" y="1884678"/>
              <a:ext cx="2192020" cy="2152382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6" name="Picture 175">
            <a:extLst>
              <a:ext uri="{FF2B5EF4-FFF2-40B4-BE49-F238E27FC236}">
                <a16:creationId xmlns:a16="http://schemas.microsoft.com/office/drawing/2014/main" id="{FF7A750A-C5DF-B54D-9D24-B4C57B6F7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99" y="4924352"/>
            <a:ext cx="2188806" cy="596947"/>
          </a:xfrm>
          <a:prstGeom prst="rect">
            <a:avLst/>
          </a:prstGeom>
        </p:spPr>
      </p:pic>
      <p:cxnSp>
        <p:nvCxnSpPr>
          <p:cNvPr id="178" name="直接连接符 49">
            <a:extLst>
              <a:ext uri="{FF2B5EF4-FFF2-40B4-BE49-F238E27FC236}">
                <a16:creationId xmlns:a16="http://schemas.microsoft.com/office/drawing/2014/main" id="{9A81164A-7507-C94A-B3B1-8F26F60B0FFA}"/>
              </a:ext>
            </a:extLst>
          </p:cNvPr>
          <p:cNvCxnSpPr>
            <a:cxnSpLocks/>
          </p:cNvCxnSpPr>
          <p:nvPr/>
        </p:nvCxnSpPr>
        <p:spPr>
          <a:xfrm>
            <a:off x="6664819" y="3988557"/>
            <a:ext cx="567716" cy="451838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49">
            <a:extLst>
              <a:ext uri="{FF2B5EF4-FFF2-40B4-BE49-F238E27FC236}">
                <a16:creationId xmlns:a16="http://schemas.microsoft.com/office/drawing/2014/main" id="{AC05241A-247A-764C-9CB8-6D8124C481CC}"/>
              </a:ext>
            </a:extLst>
          </p:cNvPr>
          <p:cNvCxnSpPr>
            <a:cxnSpLocks/>
          </p:cNvCxnSpPr>
          <p:nvPr/>
        </p:nvCxnSpPr>
        <p:spPr>
          <a:xfrm>
            <a:off x="6611026" y="4101872"/>
            <a:ext cx="640876" cy="502304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L-Shape 180">
            <a:extLst>
              <a:ext uri="{FF2B5EF4-FFF2-40B4-BE49-F238E27FC236}">
                <a16:creationId xmlns:a16="http://schemas.microsoft.com/office/drawing/2014/main" id="{A90FC81E-3850-E44A-B509-44674A292BAD}"/>
              </a:ext>
            </a:extLst>
          </p:cNvPr>
          <p:cNvSpPr/>
          <p:nvPr/>
        </p:nvSpPr>
        <p:spPr>
          <a:xfrm>
            <a:off x="1156500" y="6612141"/>
            <a:ext cx="3299950" cy="120035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L-Shape 181">
            <a:extLst>
              <a:ext uri="{FF2B5EF4-FFF2-40B4-BE49-F238E27FC236}">
                <a16:creationId xmlns:a16="http://schemas.microsoft.com/office/drawing/2014/main" id="{9A61510B-CD72-CC4E-8871-571F313B8F6E}"/>
              </a:ext>
            </a:extLst>
          </p:cNvPr>
          <p:cNvSpPr/>
          <p:nvPr/>
        </p:nvSpPr>
        <p:spPr>
          <a:xfrm flipH="1">
            <a:off x="7183600" y="6638980"/>
            <a:ext cx="3372909" cy="104572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48">
            <a:extLst>
              <a:ext uri="{FF2B5EF4-FFF2-40B4-BE49-F238E27FC236}">
                <a16:creationId xmlns:a16="http://schemas.microsoft.com/office/drawing/2014/main" id="{C1637A71-F312-D641-90DE-A428B032B44E}"/>
              </a:ext>
            </a:extLst>
          </p:cNvPr>
          <p:cNvSpPr/>
          <p:nvPr/>
        </p:nvSpPr>
        <p:spPr>
          <a:xfrm>
            <a:off x="10656151" y="4443859"/>
            <a:ext cx="1302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thelas" panose="02000503000000020003" pitchFamily="2" charset="77"/>
                <a:ea typeface="思源黑体 CN Medium" panose="020B0600000000000000" pitchFamily="34" charset="-122"/>
              </a:rPr>
              <a:t>Max Score</a:t>
            </a:r>
          </a:p>
        </p:txBody>
      </p:sp>
    </p:spTree>
    <p:extLst>
      <p:ext uri="{BB962C8B-B14F-4D97-AF65-F5344CB8AC3E}">
        <p14:creationId xmlns:p14="http://schemas.microsoft.com/office/powerpoint/2010/main" val="382051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807</Words>
  <Application>Microsoft Macintosh PowerPoint</Application>
  <PresentationFormat>Widescreen</PresentationFormat>
  <Paragraphs>131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微软雅黑 Light</vt:lpstr>
      <vt:lpstr>Arial</vt:lpstr>
      <vt:lpstr>Athelas</vt:lpstr>
      <vt:lpstr>Calibri</vt:lpstr>
      <vt:lpstr>Calibri Light</vt:lpstr>
      <vt:lpstr>思源黑体 CN Bold</vt:lpstr>
      <vt:lpstr>思源黑体 CN ExtraLight</vt:lpstr>
      <vt:lpstr>思源黑体 CN Heavy</vt:lpstr>
      <vt:lpstr>思源黑体 CN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MacBook</dc:creator>
  <cp:lastModifiedBy>Елена Дубова</cp:lastModifiedBy>
  <cp:revision>113</cp:revision>
  <cp:lastPrinted>2019-03-27T21:28:17Z</cp:lastPrinted>
  <dcterms:created xsi:type="dcterms:W3CDTF">2019-03-25T17:36:03Z</dcterms:created>
  <dcterms:modified xsi:type="dcterms:W3CDTF">2019-04-17T21:51:03Z</dcterms:modified>
</cp:coreProperties>
</file>