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56" r:id="rId3"/>
    <p:sldId id="567" r:id="rId4"/>
    <p:sldId id="533" r:id="rId5"/>
    <p:sldId id="568" r:id="rId6"/>
    <p:sldId id="569" r:id="rId7"/>
    <p:sldId id="570" r:id="rId8"/>
    <p:sldId id="571" r:id="rId9"/>
    <p:sldId id="544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50E"/>
    <a:srgbClr val="FF5900"/>
    <a:srgbClr val="FF5B00"/>
    <a:srgbClr val="FF6500"/>
    <a:srgbClr val="FF6000"/>
    <a:srgbClr val="009FE8"/>
    <a:srgbClr val="52AA46"/>
    <a:srgbClr val="23E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05"/>
    <p:restoredTop sz="94660"/>
  </p:normalViewPr>
  <p:slideViewPr>
    <p:cSldViewPr showGuides="1">
      <p:cViewPr varScale="1">
        <p:scale>
          <a:sx n="68" d="100"/>
          <a:sy n="68" d="100"/>
        </p:scale>
        <p:origin x="552" y="38"/>
      </p:cViewPr>
      <p:guideLst>
        <p:guide orient="horz" pos="2068"/>
        <p:guide pos="36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81E3713-59C9-4656-B702-BF78D139A1A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0843161-CB9A-41DA-86A9-65AD7E76AF89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92" y="1122474"/>
            <a:ext cx="9144555" cy="2387836"/>
          </a:xfrm>
        </p:spPr>
        <p:txBody>
          <a:bodyPr anchor="b"/>
          <a:lstStyle>
            <a:lvl1pPr algn="ctr">
              <a:defRPr sz="5995"/>
            </a:lvl1pPr>
          </a:lstStyle>
          <a:p>
            <a:pPr fontAlgn="base"/>
            <a:r>
              <a:rPr lang="zh-CN" altLang="en-US" sz="599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92" y="3602394"/>
            <a:ext cx="9144555" cy="16559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835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C389C3-D31E-4906-BDC3-BE9F20392D9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C389C3-D31E-4906-BDC3-BE9F20392D9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36" y="274665"/>
            <a:ext cx="2743366" cy="585210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37" y="274665"/>
            <a:ext cx="8026887" cy="585210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C389C3-D31E-4906-BDC3-BE9F20392D9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C389C3-D31E-4906-BDC3-BE9F20392D9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7" descr="内页_03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82600" y="104775"/>
            <a:ext cx="1092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标题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5125" name="图片 3" descr="内页_03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81213" y="523875"/>
            <a:ext cx="22860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330450" y="500063"/>
            <a:ext cx="893763" cy="5222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Medium"/>
                <a:ea typeface="思源黑体 CN Medium"/>
                <a:cs typeface="思源黑体 CN Medium"/>
              </a:rPr>
              <a:t>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Medium"/>
              <a:ea typeface="思源黑体 CN Medium"/>
              <a:cs typeface="思源黑体 CN Medium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774825" y="1295400"/>
            <a:ext cx="2773363" cy="4302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什么是分布式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711450" y="1730375"/>
            <a:ext cx="4897438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分布式系统有哪些特点？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2711450" y="2765425"/>
            <a:ext cx="4248150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如何保证保证的高可用、高性能、高扩展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1774825" y="2324100"/>
            <a:ext cx="3332163" cy="4302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95538" y="2433638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1774825" y="3297238"/>
            <a:ext cx="3611563" cy="4302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分布式系统技术难点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395538" y="3405188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01" y="1709907"/>
            <a:ext cx="10516238" cy="2853019"/>
          </a:xfrm>
        </p:spPr>
        <p:txBody>
          <a:bodyPr anchor="b"/>
          <a:lstStyle>
            <a:lvl1pPr>
              <a:defRPr sz="5995"/>
            </a:lvl1pPr>
          </a:lstStyle>
          <a:p>
            <a:pPr fontAlgn="base"/>
            <a:r>
              <a:rPr lang="zh-CN" altLang="en-US" sz="599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01" y="4589917"/>
            <a:ext cx="10516238" cy="1500335"/>
          </a:xfrm>
        </p:spPr>
        <p:txBody>
          <a:bodyPr/>
          <a:lstStyle>
            <a:lvl1pPr marL="0" indent="0">
              <a:buNone/>
              <a:defRPr sz="2400"/>
            </a:lvl1pPr>
            <a:lvl2pPr marL="456565" indent="0">
              <a:buNone/>
              <a:defRPr sz="1995"/>
            </a:lvl2pPr>
            <a:lvl3pPr marL="915035" indent="0">
              <a:buNone/>
              <a:defRPr sz="1800"/>
            </a:lvl3pPr>
            <a:lvl4pPr marL="1371600" indent="0">
              <a:buNone/>
              <a:defRPr sz="1605"/>
            </a:lvl4pPr>
            <a:lvl5pPr marL="1828800" indent="0">
              <a:buNone/>
              <a:defRPr sz="1605"/>
            </a:lvl5pPr>
            <a:lvl6pPr marL="2286000" indent="0">
              <a:buNone/>
              <a:defRPr sz="1605"/>
            </a:lvl6pPr>
            <a:lvl7pPr marL="2743835" indent="0">
              <a:buNone/>
              <a:defRPr sz="1605"/>
            </a:lvl7pPr>
            <a:lvl8pPr marL="3200400" indent="0">
              <a:buNone/>
              <a:defRPr sz="1605"/>
            </a:lvl8pPr>
            <a:lvl9pPr marL="3657600" indent="0">
              <a:buNone/>
              <a:defRPr sz="160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1850" y="6419850"/>
            <a:ext cx="2305050" cy="3016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94979EF-FD81-460C-8E48-B30A7B871B4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37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976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C389C3-D31E-4906-BDC3-BE9F20392D9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365161"/>
            <a:ext cx="10516238" cy="1325694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68" y="1681329"/>
            <a:ext cx="5158629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68" y="2505323"/>
            <a:ext cx="5158629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75" y="1681329"/>
            <a:ext cx="5184032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75" y="2505323"/>
            <a:ext cx="5184032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C389C3-D31E-4906-BDC3-BE9F20392D9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C389C3-D31E-4906-BDC3-BE9F20392D9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C389C3-D31E-4906-BDC3-BE9F20392D9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>
              <a:defRPr sz="3205"/>
            </a:lvl1pPr>
            <a:lvl2pPr>
              <a:defRPr sz="2800"/>
            </a:lvl2pPr>
            <a:lvl3pPr>
              <a:defRPr sz="2400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 fontAlgn="base"/>
            <a:r>
              <a:rPr lang="zh-CN" altLang="en-US" sz="3205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99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99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C389C3-D31E-4906-BDC3-BE9F20392D9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32" y="987523"/>
            <a:ext cx="6172575" cy="487410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5"/>
            </a:lvl1pPr>
            <a:lvl2pPr marL="456565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C389C3-D31E-4906-BDC3-BE9F20392D9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 dirty="0"/>
              <a:t>单击此处编辑母版文本样式</a:t>
            </a:r>
            <a:endParaRPr lang="en-US" altLang="zh-CN" dirty="0"/>
          </a:p>
          <a:p>
            <a:pPr lvl="1" indent="-285750"/>
            <a:r>
              <a:rPr lang="en-US" altLang="zh-CN" dirty="0"/>
              <a:t>第二级</a:t>
            </a:r>
            <a:endParaRPr lang="en-US" altLang="zh-CN" dirty="0"/>
          </a:p>
          <a:p>
            <a:pPr lvl="2" indent="-228600"/>
            <a:r>
              <a:rPr lang="en-US" altLang="zh-CN" dirty="0"/>
              <a:t>第三级</a:t>
            </a:r>
            <a:endParaRPr lang="en-US" altLang="zh-CN" dirty="0"/>
          </a:p>
          <a:p>
            <a:pPr lvl="3" indent="-228600"/>
            <a:r>
              <a:rPr lang="en-US" altLang="zh-CN" dirty="0"/>
              <a:t>第四级</a:t>
            </a:r>
            <a:endParaRPr lang="en-US" altLang="zh-CN" dirty="0"/>
          </a:p>
          <a:p>
            <a:pPr lvl="4" indent="-228600"/>
            <a:r>
              <a:rPr lang="en-US" altLang="zh-CN" dirty="0"/>
              <a:t>第五级</a:t>
            </a:r>
            <a:endParaRPr lang="en-US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C389C3-D31E-4906-BDC3-BE9F20392D9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3" descr="66-0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5000" y="63500"/>
            <a:ext cx="1249363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4" descr="背景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34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1819275" y="1485265"/>
            <a:ext cx="871918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Go VS Java</a:t>
            </a:r>
            <a:endParaRPr kumimoji="0" lang="en-US" sz="4800" b="1" i="0" u="none" strike="noStrike" kern="1200" cap="none" spc="0" normalizeH="0" baseline="0" noProof="0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18542" r="16640"/>
          <a:stretch>
            <a:fillRect/>
          </a:stretch>
        </p:blipFill>
        <p:spPr>
          <a:xfrm>
            <a:off x="1559560" y="3213100"/>
            <a:ext cx="3679190" cy="2270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420" y="3234055"/>
            <a:ext cx="3622040" cy="22498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4" descr="背景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34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1736090" y="188595"/>
            <a:ext cx="8719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发展史</a:t>
            </a:r>
            <a:endParaRPr kumimoji="0" lang="zh-CN" altLang="en-US" sz="4400" b="1" i="0" u="none" strike="noStrike" kern="1200" cap="none" spc="0" normalizeH="0" baseline="0" noProof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6045" y="1052195"/>
            <a:ext cx="5323205" cy="50774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chemeClr val="bg1"/>
                </a:solidFill>
              </a:rPr>
              <a:t>java</a:t>
            </a:r>
            <a:endParaRPr lang="en-US" altLang="zh-CN" sz="1800">
              <a:solidFill>
                <a:schemeClr val="bg1"/>
              </a:solidFill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1991</a:t>
            </a:r>
            <a:r>
              <a:rPr lang="zh-CN" altLang="en-US" sz="1800">
                <a:solidFill>
                  <a:schemeClr val="bg1"/>
                </a:solidFill>
              </a:rPr>
              <a:t>年：雏形设计，名为</a:t>
            </a:r>
            <a:r>
              <a:rPr lang="en-US" altLang="zh-CN" sz="1800">
                <a:solidFill>
                  <a:schemeClr val="bg1"/>
                </a:solidFill>
              </a:rPr>
              <a:t>oak</a:t>
            </a:r>
            <a:endParaRPr lang="en-US" altLang="zh-CN" sz="1800">
              <a:solidFill>
                <a:schemeClr val="bg1"/>
              </a:solidFill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1996</a:t>
            </a:r>
            <a:r>
              <a:rPr lang="zh-CN" altLang="en-US" sz="1800">
                <a:solidFill>
                  <a:schemeClr val="bg1"/>
                </a:solidFill>
              </a:rPr>
              <a:t>年：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sun</a:t>
            </a:r>
            <a:r>
              <a:rPr lang="zh-CN" altLang="en-US" sz="1800">
                <a:solidFill>
                  <a:schemeClr val="bg1"/>
                </a:solidFill>
                <a:sym typeface="+mn-ea"/>
              </a:rPr>
              <a:t>公司</a:t>
            </a:r>
            <a:r>
              <a:rPr lang="zh-CN" altLang="en-US" sz="1800">
                <a:solidFill>
                  <a:schemeClr val="bg1"/>
                </a:solidFill>
              </a:rPr>
              <a:t>改名</a:t>
            </a:r>
            <a:r>
              <a:rPr lang="en-US" altLang="zh-CN" sz="1800">
                <a:solidFill>
                  <a:schemeClr val="bg1"/>
                </a:solidFill>
              </a:rPr>
              <a:t>Java</a:t>
            </a:r>
            <a:r>
              <a:rPr lang="zh-CN" altLang="en-US" sz="1800">
                <a:solidFill>
                  <a:schemeClr val="bg1"/>
                </a:solidFill>
              </a:rPr>
              <a:t>，</a:t>
            </a:r>
            <a:r>
              <a:rPr lang="en-US" altLang="zh-CN" sz="1800">
                <a:solidFill>
                  <a:schemeClr val="bg1"/>
                </a:solidFill>
              </a:rPr>
              <a:t>1.0</a:t>
            </a:r>
            <a:r>
              <a:rPr lang="zh-CN" altLang="en-US" sz="1800">
                <a:solidFill>
                  <a:schemeClr val="bg1"/>
                </a:solidFill>
              </a:rPr>
              <a:t>发布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1998年12月，发布了最重要的JDK版本：JDK1.2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2009年4月20日，Oracle收购Sun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2014年3月18日，Oracle发布了Java SE 8。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创始人：James Gosling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使用：</a:t>
            </a:r>
            <a:r>
              <a:rPr lang="zh-CN" altLang="en-US" sz="1800">
                <a:solidFill>
                  <a:schemeClr val="bg1"/>
                </a:solidFill>
              </a:rPr>
              <a:t>无纸化、阿里、百度、</a:t>
            </a:r>
            <a:r>
              <a:rPr lang="en-US" altLang="zh-CN" sz="1800">
                <a:solidFill>
                  <a:schemeClr val="bg1"/>
                </a:solidFill>
              </a:rPr>
              <a:t>google</a:t>
            </a:r>
            <a:r>
              <a:rPr lang="zh-CN" altLang="en-US" sz="1800">
                <a:solidFill>
                  <a:schemeClr val="bg1"/>
                </a:solidFill>
              </a:rPr>
              <a:t>等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2715" y="1052195"/>
            <a:ext cx="5721985" cy="50774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chemeClr val="bg1"/>
                </a:solidFill>
              </a:rPr>
              <a:t>go</a:t>
            </a:r>
            <a:endParaRPr lang="en-US" altLang="zh-CN" sz="1800">
              <a:solidFill>
                <a:schemeClr val="bg1"/>
              </a:solidFill>
            </a:endParaRPr>
          </a:p>
          <a:p>
            <a:endParaRPr lang="en-US" altLang="zh-CN" sz="1800">
              <a:solidFill>
                <a:schemeClr val="bg1"/>
              </a:solidFill>
            </a:endParaRPr>
          </a:p>
          <a:p>
            <a:r>
              <a:rPr sz="1800">
                <a:solidFill>
                  <a:schemeClr val="bg1"/>
                </a:solidFill>
              </a:rPr>
              <a:t>2007 年 ：雏形设计 </a:t>
            </a:r>
            <a:endParaRPr sz="1800">
              <a:solidFill>
                <a:schemeClr val="bg1"/>
              </a:solidFill>
            </a:endParaRPr>
          </a:p>
          <a:p>
            <a:r>
              <a:rPr sz="1800">
                <a:solidFill>
                  <a:schemeClr val="bg1"/>
                </a:solidFill>
              </a:rPr>
              <a:t>2009 年 ：首次公开发布 </a:t>
            </a:r>
            <a:endParaRPr sz="1800">
              <a:solidFill>
                <a:schemeClr val="bg1"/>
              </a:solidFill>
            </a:endParaRPr>
          </a:p>
          <a:p>
            <a:r>
              <a:rPr sz="1800">
                <a:solidFill>
                  <a:schemeClr val="bg1"/>
                </a:solidFill>
              </a:rPr>
              <a:t>2010 年 ：当选 2009 年年度语言，谷歌投入使用 </a:t>
            </a:r>
            <a:endParaRPr sz="1800">
              <a:solidFill>
                <a:schemeClr val="bg1"/>
              </a:solidFill>
            </a:endParaRPr>
          </a:p>
          <a:p>
            <a:r>
              <a:rPr sz="1800">
                <a:solidFill>
                  <a:schemeClr val="bg1"/>
                </a:solidFill>
              </a:rPr>
              <a:t>2011 年 ：Google App Engine 支持 Go 语言</a:t>
            </a:r>
            <a:endParaRPr sz="1800">
              <a:solidFill>
                <a:schemeClr val="bg1"/>
              </a:solidFill>
            </a:endParaRPr>
          </a:p>
          <a:p>
            <a:endParaRPr sz="1800">
              <a:solidFill>
                <a:schemeClr val="bg1"/>
              </a:solidFill>
            </a:endParaRPr>
          </a:p>
          <a:p>
            <a:r>
              <a:rPr lang="zh-CN" sz="1800">
                <a:solidFill>
                  <a:schemeClr val="bg1"/>
                </a:solidFill>
              </a:rPr>
              <a:t>创始人：Robert Griesemer、</a:t>
            </a:r>
            <a:endParaRPr lang="zh-CN" sz="1800">
              <a:solidFill>
                <a:schemeClr val="bg1"/>
              </a:solidFill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	Rob Pike</a:t>
            </a:r>
            <a:r>
              <a:rPr lang="zh-CN" altLang="en-US" sz="1800">
                <a:solidFill>
                  <a:schemeClr val="bg1"/>
                </a:solidFill>
              </a:rPr>
              <a:t>、</a:t>
            </a:r>
            <a:endParaRPr lang="en-US" altLang="zh-CN" sz="1800">
              <a:solidFill>
                <a:schemeClr val="bg1"/>
              </a:solidFill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	Ken Thompson</a:t>
            </a:r>
            <a:endParaRPr lang="en-US" altLang="zh-CN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使用：滴滴、字节跳动、蚂蚁金服、</a:t>
            </a:r>
            <a:r>
              <a:rPr lang="en-US" altLang="zh-CN" sz="1800">
                <a:solidFill>
                  <a:schemeClr val="bg1"/>
                </a:solidFill>
              </a:rPr>
              <a:t>docker</a:t>
            </a:r>
            <a:r>
              <a:rPr lang="zh-CN" altLang="en-US" sz="1800">
                <a:solidFill>
                  <a:schemeClr val="bg1"/>
                </a:solidFill>
              </a:rPr>
              <a:t>、kubernetes、</a:t>
            </a:r>
            <a:r>
              <a:rPr lang="en-US" altLang="zh-CN" sz="1800">
                <a:solidFill>
                  <a:schemeClr val="bg1"/>
                </a:solidFill>
              </a:rPr>
              <a:t>google</a:t>
            </a:r>
            <a:r>
              <a:rPr lang="zh-CN" altLang="en-US" sz="1800">
                <a:solidFill>
                  <a:schemeClr val="bg1"/>
                </a:solidFill>
              </a:rPr>
              <a:t>等</a:t>
            </a:r>
            <a:endParaRPr lang="zh-CN" altLang="en-US" sz="18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90" y="3356610"/>
            <a:ext cx="2095500" cy="2105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40" y="3356610"/>
            <a:ext cx="2940685" cy="1989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4" descr="背景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34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1847850" y="188595"/>
            <a:ext cx="8719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性能</a:t>
            </a:r>
            <a:r>
              <a:rPr kumimoji="0" lang="zh-CN" altLang="en-US" sz="44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对比</a:t>
            </a:r>
            <a:endParaRPr kumimoji="0" lang="zh-CN" altLang="en-US" sz="4400" b="1" i="0" u="none" strike="noStrike" kern="1200" cap="none" spc="0" normalizeH="0" baseline="0" noProof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15" y="956945"/>
            <a:ext cx="4195445" cy="55295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90" y="956945"/>
            <a:ext cx="3978275" cy="55537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4" descr="背景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34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1847850" y="188595"/>
            <a:ext cx="8719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语法</a:t>
            </a:r>
            <a:r>
              <a:rPr kumimoji="0" lang="zh-CN" altLang="en-US" sz="44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对比</a:t>
            </a:r>
            <a:endParaRPr kumimoji="0" lang="zh-CN" altLang="en-US" sz="4400" b="1" i="0" u="none" strike="noStrike" kern="1200" cap="none" spc="0" normalizeH="0" baseline="0" noProof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260" y="1052195"/>
            <a:ext cx="7049135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4" descr="背景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34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1847850" y="188595"/>
            <a:ext cx="8719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多线程对比</a:t>
            </a:r>
            <a:endParaRPr kumimoji="0" lang="zh-CN" altLang="en-US" sz="4400" b="1" i="0" u="none" strike="noStrike" kern="1200" cap="none" spc="0" normalizeH="0" baseline="0" noProof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" y="1845310"/>
            <a:ext cx="5407025" cy="34524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45" y="1845310"/>
            <a:ext cx="6101080" cy="3452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5370" y="1268730"/>
            <a:ext cx="911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800">
                <a:solidFill>
                  <a:schemeClr val="bg1"/>
                </a:solidFill>
              </a:rPr>
              <a:t>在解决高并发的时候，go相对于java来说是省去了公用内存这一步改成了1对1传值通信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4" descr="背景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34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1847850" y="188595"/>
            <a:ext cx="87191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内存</a:t>
            </a:r>
            <a:r>
              <a:rPr kumimoji="0" lang="zh-CN" altLang="en-US" sz="36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结构对比</a:t>
            </a:r>
            <a:endParaRPr kumimoji="0" lang="zh-CN" altLang="en-US" sz="3600" b="1" i="0" u="none" strike="noStrike" kern="1200" cap="none" spc="0" normalizeH="0" baseline="0" noProof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274445"/>
            <a:ext cx="7760335" cy="55835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4" descr="背景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34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1847850" y="188595"/>
            <a:ext cx="87191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内存管理对比</a:t>
            </a:r>
            <a:endParaRPr kumimoji="0" lang="zh-CN" altLang="en-US" sz="3600" b="1" i="0" u="none" strike="noStrike" kern="1200" cap="none" spc="0" normalizeH="0" baseline="0" noProof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540" y="1052830"/>
            <a:ext cx="6598920" cy="5690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4" descr="背景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34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0" y="191770"/>
            <a:ext cx="8719185" cy="706755"/>
          </a:xfrm>
          <a:prstGeom prst="rect">
            <a:avLst/>
          </a:prstGeom>
          <a:gradFill>
            <a:gsLst>
              <a:gs pos="0">
                <a:srgbClr val="FF5B00"/>
              </a:gs>
              <a:gs pos="100000">
                <a:srgbClr val="832B2B"/>
              </a:gs>
            </a:gsLst>
            <a:lin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Pipeline</a:t>
            </a:r>
            <a:r>
              <a:rPr kumimoji="0" lang="zh-CN" altLang="en-US" sz="40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语法</a:t>
            </a:r>
            <a:r>
              <a:rPr kumimoji="0" lang="en-US" altLang="zh-CN" sz="40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-options</a:t>
            </a:r>
            <a:endParaRPr kumimoji="0" lang="en-US" altLang="zh-CN" sz="4000" b="1" i="0" u="none" strike="noStrike" kern="1200" cap="none" spc="0" normalizeH="0" baseline="0" noProof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275" y="1318895"/>
            <a:ext cx="106553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2" algn="l">
              <a:buFont typeface="Arial" panose="020B0604020202020204" pitchFamily="34" charset="0"/>
            </a:pPr>
            <a:r>
              <a:rPr lang="en-US" sz="1800">
                <a:solidFill>
                  <a:schemeClr val="bg1"/>
                </a:solidFill>
              </a:rPr>
              <a:t>options</a:t>
            </a:r>
            <a:r>
              <a:rPr lang="zh-CN" altLang="en-US" sz="1800">
                <a:solidFill>
                  <a:schemeClr val="bg1"/>
                </a:solidFill>
              </a:rPr>
              <a:t>指令允许从流水线内部配置特定于</a:t>
            </a:r>
            <a:r>
              <a:rPr lang="zh-CN" altLang="en-US" sz="1800">
                <a:solidFill>
                  <a:srgbClr val="FFFF00"/>
                </a:solidFill>
              </a:rPr>
              <a:t>流水线的选项</a:t>
            </a:r>
            <a:endParaRPr lang="zh-CN" altLang="en-US" sz="1800">
              <a:solidFill>
                <a:schemeClr val="bg1"/>
              </a:solidFill>
            </a:endParaRPr>
          </a:p>
          <a:p>
            <a:pPr lvl="2" algn="l">
              <a:buFont typeface="Arial" panose="020B0604020202020204" pitchFamily="34" charset="0"/>
            </a:pPr>
            <a:endParaRPr lang="zh-CN" altLang="en-US" sz="1800">
              <a:solidFill>
                <a:schemeClr val="bg1"/>
              </a:solidFill>
            </a:endParaRPr>
          </a:p>
          <a:p>
            <a:pPr lvl="2" algn="l">
              <a:buFont typeface="Arial" panose="020B0604020202020204" pitchFamily="34" charset="0"/>
            </a:pPr>
            <a:r>
              <a:rPr lang="zh-CN" altLang="en-US" sz="1800">
                <a:solidFill>
                  <a:schemeClr val="bg1"/>
                </a:solidFill>
              </a:rPr>
              <a:t>参数：</a:t>
            </a:r>
            <a:endParaRPr lang="zh-CN" altLang="en-US" sz="1800">
              <a:solidFill>
                <a:schemeClr val="bg1"/>
              </a:solidFill>
            </a:endParaRPr>
          </a:p>
          <a:p>
            <a:pPr lvl="2" algn="l">
              <a:buFont typeface="Arial" panose="020B0604020202020204" pitchFamily="34" charset="0"/>
            </a:pPr>
            <a:r>
              <a:rPr lang="en-US" altLang="zh-CN" sz="1800">
                <a:solidFill>
                  <a:schemeClr val="bg1"/>
                </a:solidFill>
              </a:rPr>
              <a:t>	</a:t>
            </a:r>
            <a:endParaRPr lang="zh-CN" altLang="en-US" sz="1800">
              <a:solidFill>
                <a:schemeClr val="bg1"/>
              </a:solidFill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zh-CN" altLang="en-US" sz="18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76095"/>
            <a:ext cx="7715250" cy="4543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WPS 演示</Application>
  <PresentationFormat>宽屏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思源黑体 CN Medium</vt:lpstr>
      <vt:lpstr>黑体</vt:lpstr>
      <vt:lpstr>思源黑体 CN Normal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rogerjsliu(刘骏嵩)</dc:creator>
  <cp:lastModifiedBy>你</cp:lastModifiedBy>
  <cp:revision>929</cp:revision>
  <cp:lastPrinted>2016-12-15T14:51:00Z</cp:lastPrinted>
  <dcterms:created xsi:type="dcterms:W3CDTF">2014-12-23T12:00:00Z</dcterms:created>
  <dcterms:modified xsi:type="dcterms:W3CDTF">2021-03-27T03:42:00Z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50171757F8274F02AB3DDFA20C2F7948</vt:lpwstr>
  </property>
</Properties>
</file>