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6" autoAdjust="0"/>
    <p:restoredTop sz="94660"/>
  </p:normalViewPr>
  <p:slideViewPr>
    <p:cSldViewPr snapToGrid="0">
      <p:cViewPr varScale="1">
        <p:scale>
          <a:sx n="114" d="100"/>
          <a:sy n="114"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EA6F-C90A-4D08-B762-BE0ED44360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0B0047-15A2-4EBC-A454-F0EFFE29C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322AB4-9E94-416A-BFBE-0649605B6075}"/>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5" name="Footer Placeholder 4">
            <a:extLst>
              <a:ext uri="{FF2B5EF4-FFF2-40B4-BE49-F238E27FC236}">
                <a16:creationId xmlns:a16="http://schemas.microsoft.com/office/drawing/2014/main" id="{D25A8AA6-0ED0-4C12-9886-7F3801295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D39DB-8743-4F97-8092-4800E41BAE86}"/>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178609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2A3B-8438-4B68-8208-0C09FB9A2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47897-9A05-4ADA-978A-0799F6B64A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40DDC-5E79-46AB-B150-AF2CAB54D5BC}"/>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5" name="Footer Placeholder 4">
            <a:extLst>
              <a:ext uri="{FF2B5EF4-FFF2-40B4-BE49-F238E27FC236}">
                <a16:creationId xmlns:a16="http://schemas.microsoft.com/office/drawing/2014/main" id="{EACCA00F-CB5D-44EF-9C02-C7AC5F3A4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13707-1B89-47FF-9C27-270780C5A452}"/>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198312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4A9FE-849F-4D48-87CB-0F9F1559B0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08E3C-16AC-4166-B7FA-CAEDAC65C2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EEBCA-8FB2-42D6-AB76-00856696ECED}"/>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5" name="Footer Placeholder 4">
            <a:extLst>
              <a:ext uri="{FF2B5EF4-FFF2-40B4-BE49-F238E27FC236}">
                <a16:creationId xmlns:a16="http://schemas.microsoft.com/office/drawing/2014/main" id="{59DBC173-7FF4-43F1-B7D7-D7D4D636E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6A26D-5C62-46D3-9273-9921AFC2C3BA}"/>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315502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2B07-09EE-4B40-AB6D-0612F1133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F4A88-CFAA-4F53-974D-0B13D513C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8942A-A3DC-407E-933B-3A7F920AD440}"/>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5" name="Footer Placeholder 4">
            <a:extLst>
              <a:ext uri="{FF2B5EF4-FFF2-40B4-BE49-F238E27FC236}">
                <a16:creationId xmlns:a16="http://schemas.microsoft.com/office/drawing/2014/main" id="{BCA27113-B5A5-4600-8648-1C4732138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3C393-DA14-48B2-93D0-413A94A272E8}"/>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56833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F13D-37A2-49E3-8C16-3E66E3669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512354-78DD-45C3-BF8D-74F629995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AAFCA-CCFD-4BF3-8FD6-AE12C442A13A}"/>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5" name="Footer Placeholder 4">
            <a:extLst>
              <a:ext uri="{FF2B5EF4-FFF2-40B4-BE49-F238E27FC236}">
                <a16:creationId xmlns:a16="http://schemas.microsoft.com/office/drawing/2014/main" id="{9A799467-C22C-4235-B975-075E8C603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78AD9-B9A3-4848-92BF-DD742AA7115F}"/>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285010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6433-937E-4FF0-8570-B1E045C9C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31063C-C3EF-43DE-AFDA-A39F1C44C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3A5DCF-8076-4329-9BD9-FF4A99823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28C801-24DE-48CC-BF3B-83E997261629}"/>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6" name="Footer Placeholder 5">
            <a:extLst>
              <a:ext uri="{FF2B5EF4-FFF2-40B4-BE49-F238E27FC236}">
                <a16:creationId xmlns:a16="http://schemas.microsoft.com/office/drawing/2014/main" id="{6B201D85-6990-4B6A-80AB-8285D4651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034A1-CEC6-47F1-A836-A77C44D72758}"/>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247068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66BA-85CB-40C2-9450-02F0323114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7CC91C-5901-4B09-929F-8B76CDA6B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90E4F-8EFF-4C53-BC5A-E5DF98900E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AFD1BB-259B-4963-86D9-35B3245A9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9E9EEF-7F81-46D5-AFE1-ED0C29F546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80E212-AF5D-4298-AAD0-9BB71D412E6C}"/>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8" name="Footer Placeholder 7">
            <a:extLst>
              <a:ext uri="{FF2B5EF4-FFF2-40B4-BE49-F238E27FC236}">
                <a16:creationId xmlns:a16="http://schemas.microsoft.com/office/drawing/2014/main" id="{1BFA30D0-3437-4020-AB36-43EAB8A1BC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225B51-B89E-45DD-B6EF-D005B4771A89}"/>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132245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9B63-81BA-43A5-A9A2-CDE0EB607D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EAAC05-4B48-4893-89BF-2FDA12ED682E}"/>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4" name="Footer Placeholder 3">
            <a:extLst>
              <a:ext uri="{FF2B5EF4-FFF2-40B4-BE49-F238E27FC236}">
                <a16:creationId xmlns:a16="http://schemas.microsoft.com/office/drawing/2014/main" id="{EC5389C7-D8CF-4496-BE80-A19F212061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5617C1-0156-4709-9E3D-3044CBB93CEA}"/>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135786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2502D7-9781-4CA2-A1FF-507797668552}"/>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3" name="Footer Placeholder 2">
            <a:extLst>
              <a:ext uri="{FF2B5EF4-FFF2-40B4-BE49-F238E27FC236}">
                <a16:creationId xmlns:a16="http://schemas.microsoft.com/office/drawing/2014/main" id="{A6906624-8097-4644-932E-EF9BA6DEFF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C6C346-33ED-452C-95EF-244F475FCC6E}"/>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243640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299C-8DA3-4039-BF3D-47A6E3E36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0A1007-0034-4C76-BC27-E5791638A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98BD8A-970A-449D-9687-CB4FF57EA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56BA6-1116-4BBA-8A12-C36A5F2FE6C9}"/>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6" name="Footer Placeholder 5">
            <a:extLst>
              <a:ext uri="{FF2B5EF4-FFF2-40B4-BE49-F238E27FC236}">
                <a16:creationId xmlns:a16="http://schemas.microsoft.com/office/drawing/2014/main" id="{BFD8751B-B591-467F-A15B-DA6F464F3B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21A3C-E0C2-4A5A-9E22-085B83DF9270}"/>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389974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BB2E-51BA-49AF-8B1C-88395BE4F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84D138-2857-4919-AF12-5935C4D46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52EB02-535E-430B-A86D-FE82BC2AE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C3BB2-9466-4ED1-A2B2-3B5224997F55}"/>
              </a:ext>
            </a:extLst>
          </p:cNvPr>
          <p:cNvSpPr>
            <a:spLocks noGrp="1"/>
          </p:cNvSpPr>
          <p:nvPr>
            <p:ph type="dt" sz="half" idx="10"/>
          </p:nvPr>
        </p:nvSpPr>
        <p:spPr/>
        <p:txBody>
          <a:bodyPr/>
          <a:lstStyle/>
          <a:p>
            <a:fld id="{0B0D5360-942B-4CF1-9EC6-ED10041ADD36}" type="datetimeFigureOut">
              <a:rPr lang="en-US" smtClean="0"/>
              <a:t>6/3/2019</a:t>
            </a:fld>
            <a:endParaRPr lang="en-US"/>
          </a:p>
        </p:txBody>
      </p:sp>
      <p:sp>
        <p:nvSpPr>
          <p:cNvPr id="6" name="Footer Placeholder 5">
            <a:extLst>
              <a:ext uri="{FF2B5EF4-FFF2-40B4-BE49-F238E27FC236}">
                <a16:creationId xmlns:a16="http://schemas.microsoft.com/office/drawing/2014/main" id="{98430C97-088F-4CBB-962A-0165AA36B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03442-8E10-44B3-BA37-44D602ABBD15}"/>
              </a:ext>
            </a:extLst>
          </p:cNvPr>
          <p:cNvSpPr>
            <a:spLocks noGrp="1"/>
          </p:cNvSpPr>
          <p:nvPr>
            <p:ph type="sldNum" sz="quarter" idx="12"/>
          </p:nvPr>
        </p:nvSpPr>
        <p:spPr/>
        <p:txBody>
          <a:bodyPr/>
          <a:lstStyle/>
          <a:p>
            <a:fld id="{1EE9A948-F7DE-45E5-BB1E-9EC83EF98EBC}" type="slidenum">
              <a:rPr lang="en-US" smtClean="0"/>
              <a:t>‹#›</a:t>
            </a:fld>
            <a:endParaRPr lang="en-US"/>
          </a:p>
        </p:txBody>
      </p:sp>
    </p:spTree>
    <p:extLst>
      <p:ext uri="{BB962C8B-B14F-4D97-AF65-F5344CB8AC3E}">
        <p14:creationId xmlns:p14="http://schemas.microsoft.com/office/powerpoint/2010/main" val="357078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8F5F5-0786-48FA-B6B1-EF24764AE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35C137-DB25-42F5-9C4C-982569F74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992B6-549C-4B94-8546-8A6CB454E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5360-942B-4CF1-9EC6-ED10041ADD36}" type="datetimeFigureOut">
              <a:rPr lang="en-US" smtClean="0"/>
              <a:t>6/3/2019</a:t>
            </a:fld>
            <a:endParaRPr lang="en-US"/>
          </a:p>
        </p:txBody>
      </p:sp>
      <p:sp>
        <p:nvSpPr>
          <p:cNvPr id="5" name="Footer Placeholder 4">
            <a:extLst>
              <a:ext uri="{FF2B5EF4-FFF2-40B4-BE49-F238E27FC236}">
                <a16:creationId xmlns:a16="http://schemas.microsoft.com/office/drawing/2014/main" id="{5D43DAB6-7ACA-474D-B631-0CDA00618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81C69A-5E5A-4BB6-8C46-634E33570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A948-F7DE-45E5-BB1E-9EC83EF98EBC}" type="slidenum">
              <a:rPr lang="en-US" smtClean="0"/>
              <a:t>‹#›</a:t>
            </a:fld>
            <a:endParaRPr lang="en-US"/>
          </a:p>
        </p:txBody>
      </p:sp>
    </p:spTree>
    <p:extLst>
      <p:ext uri="{BB962C8B-B14F-4D97-AF65-F5344CB8AC3E}">
        <p14:creationId xmlns:p14="http://schemas.microsoft.com/office/powerpoint/2010/main" val="285753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254D-FD43-4E5B-AA46-37C41CBF60EF}"/>
              </a:ext>
            </a:extLst>
          </p:cNvPr>
          <p:cNvSpPr>
            <a:spLocks noGrp="1"/>
          </p:cNvSpPr>
          <p:nvPr>
            <p:ph type="ctrTitle"/>
          </p:nvPr>
        </p:nvSpPr>
        <p:spPr/>
        <p:txBody>
          <a:bodyPr/>
          <a:lstStyle/>
          <a:p>
            <a:r>
              <a:rPr lang="en-US" dirty="0"/>
              <a:t>The scale-invariant feature transform(SIFT)</a:t>
            </a:r>
          </a:p>
        </p:txBody>
      </p:sp>
      <p:sp>
        <p:nvSpPr>
          <p:cNvPr id="3" name="Subtitle 2">
            <a:extLst>
              <a:ext uri="{FF2B5EF4-FFF2-40B4-BE49-F238E27FC236}">
                <a16:creationId xmlns:a16="http://schemas.microsoft.com/office/drawing/2014/main" id="{407D2850-BC85-48B7-857E-A76E4F551228}"/>
              </a:ext>
            </a:extLst>
          </p:cNvPr>
          <p:cNvSpPr>
            <a:spLocks noGrp="1"/>
          </p:cNvSpPr>
          <p:nvPr>
            <p:ph type="subTitle" idx="1"/>
          </p:nvPr>
        </p:nvSpPr>
        <p:spPr/>
        <p:txBody>
          <a:bodyPr/>
          <a:lstStyle/>
          <a:p>
            <a:r>
              <a:rPr lang="en-US" dirty="0"/>
              <a:t> </a:t>
            </a:r>
          </a:p>
          <a:p>
            <a:endParaRPr lang="en-US" dirty="0"/>
          </a:p>
          <a:p>
            <a:r>
              <a:rPr lang="en-US" dirty="0"/>
              <a:t>Presented by </a:t>
            </a:r>
            <a:r>
              <a:rPr lang="en-US" dirty="0" err="1"/>
              <a:t>Wangzhiyong</a:t>
            </a:r>
            <a:r>
              <a:rPr lang="en-US" dirty="0"/>
              <a:t>/20185105</a:t>
            </a:r>
          </a:p>
        </p:txBody>
      </p:sp>
    </p:spTree>
    <p:extLst>
      <p:ext uri="{BB962C8B-B14F-4D97-AF65-F5344CB8AC3E}">
        <p14:creationId xmlns:p14="http://schemas.microsoft.com/office/powerpoint/2010/main" val="235269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B6F3-E601-4F4C-97A4-99C115185F56}"/>
              </a:ext>
            </a:extLst>
          </p:cNvPr>
          <p:cNvSpPr>
            <a:spLocks noGrp="1"/>
          </p:cNvSpPr>
          <p:nvPr>
            <p:ph type="title"/>
          </p:nvPr>
        </p:nvSpPr>
        <p:spPr/>
        <p:txBody>
          <a:bodyPr/>
          <a:lstStyle/>
          <a:p>
            <a:r>
              <a:rPr lang="en-US" dirty="0"/>
              <a:t>Finding </a:t>
            </a:r>
            <a:r>
              <a:rPr lang="en-US" dirty="0" err="1"/>
              <a:t>keypoints</a:t>
            </a:r>
            <a:endParaRPr lang="en-US" dirty="0"/>
          </a:p>
        </p:txBody>
      </p:sp>
      <p:sp>
        <p:nvSpPr>
          <p:cNvPr id="3" name="Content Placeholder 2">
            <a:extLst>
              <a:ext uri="{FF2B5EF4-FFF2-40B4-BE49-F238E27FC236}">
                <a16:creationId xmlns:a16="http://schemas.microsoft.com/office/drawing/2014/main" id="{81AFB5DB-9844-4676-83DB-3A603846D87E}"/>
              </a:ext>
            </a:extLst>
          </p:cNvPr>
          <p:cNvSpPr>
            <a:spLocks noGrp="1"/>
          </p:cNvSpPr>
          <p:nvPr>
            <p:ph idx="1"/>
          </p:nvPr>
        </p:nvSpPr>
        <p:spPr/>
        <p:txBody>
          <a:bodyPr/>
          <a:lstStyle/>
          <a:p>
            <a:r>
              <a:rPr lang="en-US" dirty="0"/>
              <a:t>Finding key points is a two part process</a:t>
            </a:r>
          </a:p>
          <a:p>
            <a:r>
              <a:rPr lang="en-US" dirty="0"/>
              <a:t>1.Locate maxima/minima in </a:t>
            </a:r>
            <a:r>
              <a:rPr lang="en-US" dirty="0" err="1"/>
              <a:t>DoG</a:t>
            </a:r>
            <a:r>
              <a:rPr lang="en-US" dirty="0"/>
              <a:t> images</a:t>
            </a:r>
          </a:p>
          <a:p>
            <a:r>
              <a:rPr lang="en-US" dirty="0"/>
              <a:t>2.Find subpixel maxima/minima</a:t>
            </a:r>
          </a:p>
          <a:p>
            <a:endParaRPr lang="en-US" dirty="0"/>
          </a:p>
          <a:p>
            <a:endParaRPr lang="en-US" dirty="0"/>
          </a:p>
        </p:txBody>
      </p:sp>
    </p:spTree>
    <p:extLst>
      <p:ext uri="{BB962C8B-B14F-4D97-AF65-F5344CB8AC3E}">
        <p14:creationId xmlns:p14="http://schemas.microsoft.com/office/powerpoint/2010/main" val="415163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12DD-9BFA-49B0-BC7B-7A867CBA9DA6}"/>
              </a:ext>
            </a:extLst>
          </p:cNvPr>
          <p:cNvSpPr>
            <a:spLocks noGrp="1"/>
          </p:cNvSpPr>
          <p:nvPr>
            <p:ph type="title"/>
          </p:nvPr>
        </p:nvSpPr>
        <p:spPr/>
        <p:txBody>
          <a:bodyPr/>
          <a:lstStyle/>
          <a:p>
            <a:r>
              <a:rPr lang="en-US" dirty="0"/>
              <a:t>Locate maxima/minima in </a:t>
            </a:r>
            <a:r>
              <a:rPr lang="en-US" dirty="0" err="1"/>
              <a:t>DoG</a:t>
            </a:r>
            <a:r>
              <a:rPr lang="en-US" dirty="0"/>
              <a:t> images</a:t>
            </a:r>
          </a:p>
        </p:txBody>
      </p:sp>
      <p:sp>
        <p:nvSpPr>
          <p:cNvPr id="3" name="Content Placeholder 2">
            <a:extLst>
              <a:ext uri="{FF2B5EF4-FFF2-40B4-BE49-F238E27FC236}">
                <a16:creationId xmlns:a16="http://schemas.microsoft.com/office/drawing/2014/main" id="{AAB96DDB-7B24-4E72-B57E-CB27541E0E31}"/>
              </a:ext>
            </a:extLst>
          </p:cNvPr>
          <p:cNvSpPr>
            <a:spLocks noGrp="1"/>
          </p:cNvSpPr>
          <p:nvPr>
            <p:ph idx="1"/>
          </p:nvPr>
        </p:nvSpPr>
        <p:spPr>
          <a:xfrm>
            <a:off x="838200" y="1825625"/>
            <a:ext cx="7029893" cy="4351338"/>
          </a:xfrm>
        </p:spPr>
        <p:txBody>
          <a:bodyPr/>
          <a:lstStyle/>
          <a:p>
            <a:r>
              <a:rPr lang="en-US" dirty="0"/>
              <a:t>This step is to coarsely locate the maxima and minima. The method is to check all it’s </a:t>
            </a:r>
            <a:r>
              <a:rPr lang="en-US" dirty="0" err="1"/>
              <a:t>neighbours</a:t>
            </a:r>
            <a:r>
              <a:rPr lang="en-US" dirty="0"/>
              <a:t> and iterate through each pixel.</a:t>
            </a:r>
          </a:p>
          <a:p>
            <a:endParaRPr lang="en-US" dirty="0"/>
          </a:p>
          <a:p>
            <a:r>
              <a:rPr lang="en-US" dirty="0"/>
              <a:t>X marks the current pixel.</a:t>
            </a:r>
          </a:p>
          <a:p>
            <a:r>
              <a:rPr lang="en-US" dirty="0"/>
              <a:t>The green circles mark the </a:t>
            </a:r>
            <a:r>
              <a:rPr lang="en-US" dirty="0" err="1"/>
              <a:t>neighbours</a:t>
            </a:r>
            <a:r>
              <a:rPr lang="en-US" dirty="0"/>
              <a:t>.</a:t>
            </a:r>
          </a:p>
          <a:p>
            <a:endParaRPr lang="en-US" dirty="0"/>
          </a:p>
          <a:p>
            <a:endParaRPr lang="en-US" dirty="0"/>
          </a:p>
        </p:txBody>
      </p:sp>
      <p:pic>
        <p:nvPicPr>
          <p:cNvPr id="5" name="Picture 4">
            <a:extLst>
              <a:ext uri="{FF2B5EF4-FFF2-40B4-BE49-F238E27FC236}">
                <a16:creationId xmlns:a16="http://schemas.microsoft.com/office/drawing/2014/main" id="{DCA43582-68C5-4CD2-A082-8C540C8DB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4865" y="1690688"/>
            <a:ext cx="2152650" cy="1847850"/>
          </a:xfrm>
          <a:prstGeom prst="rect">
            <a:avLst/>
          </a:prstGeom>
        </p:spPr>
      </p:pic>
    </p:spTree>
    <p:extLst>
      <p:ext uri="{BB962C8B-B14F-4D97-AF65-F5344CB8AC3E}">
        <p14:creationId xmlns:p14="http://schemas.microsoft.com/office/powerpoint/2010/main" val="136986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F41E-E038-4699-A1EB-3A4A9872F49F}"/>
              </a:ext>
            </a:extLst>
          </p:cNvPr>
          <p:cNvSpPr>
            <a:spLocks noGrp="1"/>
          </p:cNvSpPr>
          <p:nvPr>
            <p:ph type="title"/>
          </p:nvPr>
        </p:nvSpPr>
        <p:spPr/>
        <p:txBody>
          <a:bodyPr/>
          <a:lstStyle/>
          <a:p>
            <a:r>
              <a:rPr lang="en-US" dirty="0"/>
              <a:t>Locate maxima/minima in </a:t>
            </a:r>
            <a:r>
              <a:rPr lang="en-US" dirty="0" err="1"/>
              <a:t>DoG</a:t>
            </a:r>
            <a:r>
              <a:rPr lang="en-US" dirty="0"/>
              <a:t> images</a:t>
            </a:r>
          </a:p>
        </p:txBody>
      </p:sp>
      <p:sp>
        <p:nvSpPr>
          <p:cNvPr id="3" name="Content Placeholder 2">
            <a:extLst>
              <a:ext uri="{FF2B5EF4-FFF2-40B4-BE49-F238E27FC236}">
                <a16:creationId xmlns:a16="http://schemas.microsoft.com/office/drawing/2014/main" id="{B340CD98-2762-459C-9CF8-E1C7FEA8E0C4}"/>
              </a:ext>
            </a:extLst>
          </p:cNvPr>
          <p:cNvSpPr>
            <a:spLocks noGrp="1"/>
          </p:cNvSpPr>
          <p:nvPr>
            <p:ph idx="1"/>
          </p:nvPr>
        </p:nvSpPr>
        <p:spPr/>
        <p:txBody>
          <a:bodyPr/>
          <a:lstStyle/>
          <a:p>
            <a:r>
              <a:rPr lang="en-US" dirty="0"/>
              <a:t>As the result of the above process, the marked points are the approximate maxima and minima. The “approximate” means the maxima/minima almost never lies exactly on a pixel.</a:t>
            </a:r>
          </a:p>
        </p:txBody>
      </p:sp>
      <p:pic>
        <p:nvPicPr>
          <p:cNvPr id="5" name="Picture 4">
            <a:extLst>
              <a:ext uri="{FF2B5EF4-FFF2-40B4-BE49-F238E27FC236}">
                <a16:creationId xmlns:a16="http://schemas.microsoft.com/office/drawing/2014/main" id="{F5CA6530-D370-405C-BDCF-8BDD93E47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25" y="3025312"/>
            <a:ext cx="2315794" cy="2280883"/>
          </a:xfrm>
          <a:prstGeom prst="rect">
            <a:avLst/>
          </a:prstGeom>
        </p:spPr>
      </p:pic>
      <p:sp>
        <p:nvSpPr>
          <p:cNvPr id="6" name="TextBox 5">
            <a:extLst>
              <a:ext uri="{FF2B5EF4-FFF2-40B4-BE49-F238E27FC236}">
                <a16:creationId xmlns:a16="http://schemas.microsoft.com/office/drawing/2014/main" id="{2A19D9B0-2DA4-4E88-AF00-B8EE1BA683EA}"/>
              </a:ext>
            </a:extLst>
          </p:cNvPr>
          <p:cNvSpPr txBox="1"/>
          <p:nvPr/>
        </p:nvSpPr>
        <p:spPr>
          <a:xfrm>
            <a:off x="5656521" y="3253563"/>
            <a:ext cx="5146158" cy="1200329"/>
          </a:xfrm>
          <a:prstGeom prst="rect">
            <a:avLst/>
          </a:prstGeom>
          <a:noFill/>
        </p:spPr>
        <p:txBody>
          <a:bodyPr wrap="square" rtlCol="0">
            <a:spAutoFit/>
          </a:bodyPr>
          <a:lstStyle/>
          <a:p>
            <a:r>
              <a:rPr lang="en-US" sz="2400" dirty="0"/>
              <a:t>The red crosses mark pixels in the image. But the actual extreme point is the green one.</a:t>
            </a:r>
          </a:p>
        </p:txBody>
      </p:sp>
      <p:sp>
        <p:nvSpPr>
          <p:cNvPr id="7" name="TextBox 6">
            <a:extLst>
              <a:ext uri="{FF2B5EF4-FFF2-40B4-BE49-F238E27FC236}">
                <a16:creationId xmlns:a16="http://schemas.microsoft.com/office/drawing/2014/main" id="{66AD0FF1-CCFC-4D46-BF6A-F0D88544547A}"/>
              </a:ext>
            </a:extLst>
          </p:cNvPr>
          <p:cNvSpPr txBox="1"/>
          <p:nvPr/>
        </p:nvSpPr>
        <p:spPr>
          <a:xfrm>
            <a:off x="1339702" y="5256466"/>
            <a:ext cx="10014098" cy="954107"/>
          </a:xfrm>
          <a:prstGeom prst="rect">
            <a:avLst/>
          </a:prstGeom>
          <a:noFill/>
        </p:spPr>
        <p:txBody>
          <a:bodyPr wrap="square" rtlCol="0">
            <a:spAutoFit/>
          </a:bodyPr>
          <a:lstStyle/>
          <a:p>
            <a:r>
              <a:rPr lang="en-US" sz="2800" dirty="0"/>
              <a:t>But we cannot access data between pixels, we have to compute the subpixel location. </a:t>
            </a:r>
          </a:p>
        </p:txBody>
      </p:sp>
    </p:spTree>
    <p:extLst>
      <p:ext uri="{BB962C8B-B14F-4D97-AF65-F5344CB8AC3E}">
        <p14:creationId xmlns:p14="http://schemas.microsoft.com/office/powerpoint/2010/main" val="442563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6372-C205-4D76-AEF8-05E08A9B6CA7}"/>
              </a:ext>
            </a:extLst>
          </p:cNvPr>
          <p:cNvSpPr>
            <a:spLocks noGrp="1"/>
          </p:cNvSpPr>
          <p:nvPr>
            <p:ph type="title"/>
          </p:nvPr>
        </p:nvSpPr>
        <p:spPr/>
        <p:txBody>
          <a:bodyPr/>
          <a:lstStyle/>
          <a:p>
            <a:r>
              <a:rPr lang="en-US" dirty="0"/>
              <a:t>Find subpixel maxima/minima</a:t>
            </a:r>
          </a:p>
        </p:txBody>
      </p:sp>
      <p:sp>
        <p:nvSpPr>
          <p:cNvPr id="3" name="Content Placeholder 2">
            <a:extLst>
              <a:ext uri="{FF2B5EF4-FFF2-40B4-BE49-F238E27FC236}">
                <a16:creationId xmlns:a16="http://schemas.microsoft.com/office/drawing/2014/main" id="{5E0D58AF-D968-4135-8A85-A74DD6A85B17}"/>
              </a:ext>
            </a:extLst>
          </p:cNvPr>
          <p:cNvSpPr>
            <a:spLocks noGrp="1"/>
          </p:cNvSpPr>
          <p:nvPr>
            <p:ph idx="1"/>
          </p:nvPr>
        </p:nvSpPr>
        <p:spPr/>
        <p:txBody>
          <a:bodyPr/>
          <a:lstStyle/>
          <a:p>
            <a:r>
              <a:rPr lang="en-US" dirty="0"/>
              <a:t>Use Taylor expansion of the image can generate subpixel values.</a:t>
            </a:r>
          </a:p>
          <a:p>
            <a:endParaRPr lang="en-US" dirty="0"/>
          </a:p>
          <a:p>
            <a:endParaRPr lang="en-US" dirty="0"/>
          </a:p>
          <a:p>
            <a:r>
              <a:rPr lang="en-US" dirty="0"/>
              <a:t>We can easily find the extreme points of this equation(differentiate and equate to zero).</a:t>
            </a:r>
          </a:p>
          <a:p>
            <a:endParaRPr lang="en-US" dirty="0"/>
          </a:p>
        </p:txBody>
      </p:sp>
      <p:pic>
        <p:nvPicPr>
          <p:cNvPr id="5" name="Picture 4">
            <a:extLst>
              <a:ext uri="{FF2B5EF4-FFF2-40B4-BE49-F238E27FC236}">
                <a16:creationId xmlns:a16="http://schemas.microsoft.com/office/drawing/2014/main" id="{C1288BBB-718C-4EE9-AD23-E4CB507D1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307" y="2439617"/>
            <a:ext cx="2860588" cy="707619"/>
          </a:xfrm>
          <a:prstGeom prst="rect">
            <a:avLst/>
          </a:prstGeom>
        </p:spPr>
      </p:pic>
    </p:spTree>
    <p:extLst>
      <p:ext uri="{BB962C8B-B14F-4D97-AF65-F5344CB8AC3E}">
        <p14:creationId xmlns:p14="http://schemas.microsoft.com/office/powerpoint/2010/main" val="250960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350A-E454-4A9F-B2A5-80FBEBAED07B}"/>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40614DF7-3C51-4480-BDA8-75DFD2DD9070}"/>
              </a:ext>
            </a:extLst>
          </p:cNvPr>
          <p:cNvPicPr>
            <a:picLocks noGrp="1" noChangeAspect="1"/>
          </p:cNvPicPr>
          <p:nvPr>
            <p:ph idx="1"/>
          </p:nvPr>
        </p:nvPicPr>
        <p:blipFill>
          <a:blip r:embed="rId2"/>
          <a:stretch>
            <a:fillRect/>
          </a:stretch>
        </p:blipFill>
        <p:spPr>
          <a:xfrm>
            <a:off x="590513" y="1485383"/>
            <a:ext cx="3440592" cy="4351338"/>
          </a:xfrm>
          <a:prstGeom prst="rect">
            <a:avLst/>
          </a:prstGeom>
        </p:spPr>
      </p:pic>
      <p:sp>
        <p:nvSpPr>
          <p:cNvPr id="5" name="TextBox 4">
            <a:extLst>
              <a:ext uri="{FF2B5EF4-FFF2-40B4-BE49-F238E27FC236}">
                <a16:creationId xmlns:a16="http://schemas.microsoft.com/office/drawing/2014/main" id="{1C5711F5-9371-4B75-A3F0-29D3FEF2185B}"/>
              </a:ext>
            </a:extLst>
          </p:cNvPr>
          <p:cNvSpPr txBox="1"/>
          <p:nvPr/>
        </p:nvSpPr>
        <p:spPr>
          <a:xfrm>
            <a:off x="4550735" y="1690688"/>
            <a:ext cx="6803065" cy="954107"/>
          </a:xfrm>
          <a:prstGeom prst="rect">
            <a:avLst/>
          </a:prstGeom>
          <a:noFill/>
        </p:spPr>
        <p:txBody>
          <a:bodyPr wrap="square" rtlCol="0">
            <a:spAutoFit/>
          </a:bodyPr>
          <a:lstStyle/>
          <a:p>
            <a:r>
              <a:rPr lang="en-US" sz="2800" dirty="0"/>
              <a:t>To generate 2 such extrema images need exactly 4 Dog images.</a:t>
            </a:r>
          </a:p>
        </p:txBody>
      </p:sp>
    </p:spTree>
    <p:extLst>
      <p:ext uri="{BB962C8B-B14F-4D97-AF65-F5344CB8AC3E}">
        <p14:creationId xmlns:p14="http://schemas.microsoft.com/office/powerpoint/2010/main" val="175695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344E-907A-4964-BE8F-004CFEA95982}"/>
              </a:ext>
            </a:extLst>
          </p:cNvPr>
          <p:cNvSpPr>
            <a:spLocks noGrp="1"/>
          </p:cNvSpPr>
          <p:nvPr>
            <p:ph type="title"/>
          </p:nvPr>
        </p:nvSpPr>
        <p:spPr/>
        <p:txBody>
          <a:bodyPr/>
          <a:lstStyle/>
          <a:p>
            <a:r>
              <a:rPr lang="en-US" dirty="0"/>
              <a:t>Getting rid of low contrast </a:t>
            </a:r>
            <a:r>
              <a:rPr lang="en-US" dirty="0" err="1"/>
              <a:t>keypoints</a:t>
            </a:r>
            <a:endParaRPr lang="en-US" dirty="0"/>
          </a:p>
        </p:txBody>
      </p:sp>
      <p:sp>
        <p:nvSpPr>
          <p:cNvPr id="3" name="Content Placeholder 2">
            <a:extLst>
              <a:ext uri="{FF2B5EF4-FFF2-40B4-BE49-F238E27FC236}">
                <a16:creationId xmlns:a16="http://schemas.microsoft.com/office/drawing/2014/main" id="{C08437E6-21A4-4461-AC93-CD78BB29527C}"/>
              </a:ext>
            </a:extLst>
          </p:cNvPr>
          <p:cNvSpPr>
            <a:spLocks noGrp="1"/>
          </p:cNvSpPr>
          <p:nvPr>
            <p:ph idx="1"/>
          </p:nvPr>
        </p:nvSpPr>
        <p:spPr>
          <a:xfrm>
            <a:off x="838200" y="1825625"/>
            <a:ext cx="10515600" cy="4667250"/>
          </a:xfrm>
        </p:spPr>
        <p:txBody>
          <a:bodyPr>
            <a:noAutofit/>
          </a:bodyPr>
          <a:lstStyle/>
          <a:p>
            <a:r>
              <a:rPr lang="en-US" dirty="0"/>
              <a:t>Some of the Key points generated in the previous step don’t have enough contrast.</a:t>
            </a:r>
          </a:p>
          <a:p>
            <a:r>
              <a:rPr lang="en-US" dirty="0"/>
              <a:t>Removing low contrast features</a:t>
            </a:r>
          </a:p>
          <a:p>
            <a:r>
              <a:rPr lang="en-US" dirty="0"/>
              <a:t>If those Key points’ magnitude is less than a certain value, we need reject the </a:t>
            </a:r>
            <a:r>
              <a:rPr lang="en-US" dirty="0" err="1"/>
              <a:t>keypoint</a:t>
            </a:r>
            <a:r>
              <a:rPr lang="en-US" dirty="0"/>
              <a:t>.</a:t>
            </a:r>
          </a:p>
          <a:p>
            <a:r>
              <a:rPr lang="en-US" dirty="0"/>
              <a:t>Removing edges</a:t>
            </a:r>
          </a:p>
          <a:p>
            <a:r>
              <a:rPr lang="en-US" dirty="0"/>
              <a:t>The main idea is to calculate two gradients at the </a:t>
            </a:r>
            <a:r>
              <a:rPr lang="en-US" dirty="0" err="1"/>
              <a:t>keypoint</a:t>
            </a:r>
            <a:r>
              <a:rPr lang="en-US" dirty="0"/>
              <a:t>, both perpendicular to each other. According to this truth:</a:t>
            </a:r>
          </a:p>
          <a:p>
            <a:r>
              <a:rPr lang="en-US" dirty="0"/>
              <a:t>A flat region: both gradients will be small</a:t>
            </a:r>
          </a:p>
          <a:p>
            <a:r>
              <a:rPr lang="en-US" dirty="0"/>
              <a:t>An edge: one gradient will be big(perpendicular to the edge) and the other will be small(along the edge)</a:t>
            </a:r>
          </a:p>
        </p:txBody>
      </p:sp>
    </p:spTree>
    <p:extLst>
      <p:ext uri="{BB962C8B-B14F-4D97-AF65-F5344CB8AC3E}">
        <p14:creationId xmlns:p14="http://schemas.microsoft.com/office/powerpoint/2010/main" val="273820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DDB3-FD49-42B1-ABE3-F5574308205E}"/>
              </a:ext>
            </a:extLst>
          </p:cNvPr>
          <p:cNvSpPr>
            <a:spLocks noGrp="1"/>
          </p:cNvSpPr>
          <p:nvPr>
            <p:ph type="title"/>
          </p:nvPr>
        </p:nvSpPr>
        <p:spPr/>
        <p:txBody>
          <a:bodyPr/>
          <a:lstStyle/>
          <a:p>
            <a:r>
              <a:rPr lang="en-US" dirty="0"/>
              <a:t>Getting rid of low contrast </a:t>
            </a:r>
            <a:r>
              <a:rPr lang="en-US" dirty="0" err="1"/>
              <a:t>keypoints</a:t>
            </a:r>
            <a:endParaRPr lang="en-US" dirty="0"/>
          </a:p>
        </p:txBody>
      </p:sp>
      <p:sp>
        <p:nvSpPr>
          <p:cNvPr id="3" name="Content Placeholder 2">
            <a:extLst>
              <a:ext uri="{FF2B5EF4-FFF2-40B4-BE49-F238E27FC236}">
                <a16:creationId xmlns:a16="http://schemas.microsoft.com/office/drawing/2014/main" id="{E5950372-0773-4CBF-97E7-B46DD1964A9E}"/>
              </a:ext>
            </a:extLst>
          </p:cNvPr>
          <p:cNvSpPr>
            <a:spLocks noGrp="1"/>
          </p:cNvSpPr>
          <p:nvPr>
            <p:ph idx="1"/>
          </p:nvPr>
        </p:nvSpPr>
        <p:spPr/>
        <p:txBody>
          <a:bodyPr/>
          <a:lstStyle/>
          <a:p>
            <a:r>
              <a:rPr lang="en-US" dirty="0"/>
              <a:t>A “corner”: both gradients will be big.</a:t>
            </a:r>
          </a:p>
          <a:p>
            <a:endParaRPr lang="en-US" dirty="0"/>
          </a:p>
          <a:p>
            <a:r>
              <a:rPr lang="en-US" dirty="0"/>
              <a:t>Corners are great </a:t>
            </a:r>
            <a:r>
              <a:rPr lang="en-US" dirty="0" err="1"/>
              <a:t>keypoints</a:t>
            </a:r>
            <a:r>
              <a:rPr lang="en-US" dirty="0"/>
              <a:t>.</a:t>
            </a:r>
          </a:p>
          <a:p>
            <a:endParaRPr lang="en-US" dirty="0"/>
          </a:p>
          <a:p>
            <a:endParaRPr lang="en-US" dirty="0"/>
          </a:p>
          <a:p>
            <a:r>
              <a:rPr lang="en-US" dirty="0"/>
              <a:t>Example      ---------&gt;</a:t>
            </a:r>
          </a:p>
        </p:txBody>
      </p:sp>
      <p:pic>
        <p:nvPicPr>
          <p:cNvPr id="4" name="Picture 3">
            <a:extLst>
              <a:ext uri="{FF2B5EF4-FFF2-40B4-BE49-F238E27FC236}">
                <a16:creationId xmlns:a16="http://schemas.microsoft.com/office/drawing/2014/main" id="{4208533F-7D0C-4FD6-AB71-8E97DD92FA8D}"/>
              </a:ext>
            </a:extLst>
          </p:cNvPr>
          <p:cNvPicPr>
            <a:picLocks noChangeAspect="1"/>
          </p:cNvPicPr>
          <p:nvPr/>
        </p:nvPicPr>
        <p:blipFill>
          <a:blip r:embed="rId2"/>
          <a:stretch>
            <a:fillRect/>
          </a:stretch>
        </p:blipFill>
        <p:spPr>
          <a:xfrm>
            <a:off x="5844142" y="2881313"/>
            <a:ext cx="4629150" cy="3295650"/>
          </a:xfrm>
          <a:prstGeom prst="rect">
            <a:avLst/>
          </a:prstGeom>
        </p:spPr>
      </p:pic>
    </p:spTree>
    <p:extLst>
      <p:ext uri="{BB962C8B-B14F-4D97-AF65-F5344CB8AC3E}">
        <p14:creationId xmlns:p14="http://schemas.microsoft.com/office/powerpoint/2010/main" val="251456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810E-B27E-459B-97CA-4F1F4271E068}"/>
              </a:ext>
            </a:extLst>
          </p:cNvPr>
          <p:cNvSpPr>
            <a:spLocks noGrp="1"/>
          </p:cNvSpPr>
          <p:nvPr>
            <p:ph type="title"/>
          </p:nvPr>
        </p:nvSpPr>
        <p:spPr/>
        <p:txBody>
          <a:bodyPr/>
          <a:lstStyle/>
          <a:p>
            <a:r>
              <a:rPr lang="en-US" dirty="0" err="1"/>
              <a:t>Keypoint</a:t>
            </a:r>
            <a:r>
              <a:rPr lang="en-US" dirty="0"/>
              <a:t> orientations</a:t>
            </a:r>
          </a:p>
        </p:txBody>
      </p:sp>
      <p:sp>
        <p:nvSpPr>
          <p:cNvPr id="3" name="Content Placeholder 2">
            <a:extLst>
              <a:ext uri="{FF2B5EF4-FFF2-40B4-BE49-F238E27FC236}">
                <a16:creationId xmlns:a16="http://schemas.microsoft.com/office/drawing/2014/main" id="{820CD776-3110-4944-96B8-8B282331280E}"/>
              </a:ext>
            </a:extLst>
          </p:cNvPr>
          <p:cNvSpPr>
            <a:spLocks noGrp="1"/>
          </p:cNvSpPr>
          <p:nvPr>
            <p:ph idx="1"/>
          </p:nvPr>
        </p:nvSpPr>
        <p:spPr/>
        <p:txBody>
          <a:bodyPr/>
          <a:lstStyle/>
          <a:p>
            <a:r>
              <a:rPr lang="en-US" dirty="0"/>
              <a:t>This step we have to collect gradient directions and magnitude around each </a:t>
            </a:r>
            <a:r>
              <a:rPr lang="en-US" dirty="0" err="1"/>
              <a:t>keypoint</a:t>
            </a:r>
            <a:r>
              <a:rPr lang="en-US" dirty="0"/>
              <a:t> to figure out the most prominent orientation in that region.</a:t>
            </a:r>
          </a:p>
          <a:p>
            <a:endParaRPr lang="en-US" dirty="0"/>
          </a:p>
        </p:txBody>
      </p:sp>
      <p:pic>
        <p:nvPicPr>
          <p:cNvPr id="4" name="Picture 3">
            <a:extLst>
              <a:ext uri="{FF2B5EF4-FFF2-40B4-BE49-F238E27FC236}">
                <a16:creationId xmlns:a16="http://schemas.microsoft.com/office/drawing/2014/main" id="{F5AAD9F4-FBC7-419B-B2F3-EC84542196B6}"/>
              </a:ext>
            </a:extLst>
          </p:cNvPr>
          <p:cNvPicPr>
            <a:picLocks noChangeAspect="1"/>
          </p:cNvPicPr>
          <p:nvPr/>
        </p:nvPicPr>
        <p:blipFill>
          <a:blip r:embed="rId2"/>
          <a:stretch>
            <a:fillRect/>
          </a:stretch>
        </p:blipFill>
        <p:spPr>
          <a:xfrm>
            <a:off x="4071937" y="2801144"/>
            <a:ext cx="4048125" cy="2400300"/>
          </a:xfrm>
          <a:prstGeom prst="rect">
            <a:avLst/>
          </a:prstGeom>
        </p:spPr>
      </p:pic>
      <p:sp>
        <p:nvSpPr>
          <p:cNvPr id="5" name="TextBox 4">
            <a:extLst>
              <a:ext uri="{FF2B5EF4-FFF2-40B4-BE49-F238E27FC236}">
                <a16:creationId xmlns:a16="http://schemas.microsoft.com/office/drawing/2014/main" id="{255D92FF-1E14-4D7D-A711-1FCD648CAE3A}"/>
              </a:ext>
            </a:extLst>
          </p:cNvPr>
          <p:cNvSpPr txBox="1"/>
          <p:nvPr/>
        </p:nvSpPr>
        <p:spPr>
          <a:xfrm>
            <a:off x="1275907" y="5201444"/>
            <a:ext cx="10077893" cy="523220"/>
          </a:xfrm>
          <a:prstGeom prst="rect">
            <a:avLst/>
          </a:prstGeom>
          <a:noFill/>
        </p:spPr>
        <p:txBody>
          <a:bodyPr wrap="square" rtlCol="0">
            <a:spAutoFit/>
          </a:bodyPr>
          <a:lstStyle/>
          <a:p>
            <a:r>
              <a:rPr lang="en-US" sz="2800" dirty="0"/>
              <a:t>The bigger the scale, the bigger the collection region.</a:t>
            </a:r>
          </a:p>
        </p:txBody>
      </p:sp>
    </p:spTree>
    <p:extLst>
      <p:ext uri="{BB962C8B-B14F-4D97-AF65-F5344CB8AC3E}">
        <p14:creationId xmlns:p14="http://schemas.microsoft.com/office/powerpoint/2010/main" val="235963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97B5-78BC-4D35-954C-79DC85927B87}"/>
              </a:ext>
            </a:extLst>
          </p:cNvPr>
          <p:cNvSpPr>
            <a:spLocks noGrp="1"/>
          </p:cNvSpPr>
          <p:nvPr>
            <p:ph type="title"/>
          </p:nvPr>
        </p:nvSpPr>
        <p:spPr/>
        <p:txBody>
          <a:bodyPr/>
          <a:lstStyle/>
          <a:p>
            <a:r>
              <a:rPr lang="en-US" dirty="0" err="1"/>
              <a:t>Keypoint</a:t>
            </a:r>
            <a:r>
              <a:rPr lang="en-US" dirty="0"/>
              <a:t> orientations</a:t>
            </a:r>
          </a:p>
        </p:txBody>
      </p:sp>
      <p:sp>
        <p:nvSpPr>
          <p:cNvPr id="3" name="Content Placeholder 2">
            <a:extLst>
              <a:ext uri="{FF2B5EF4-FFF2-40B4-BE49-F238E27FC236}">
                <a16:creationId xmlns:a16="http://schemas.microsoft.com/office/drawing/2014/main" id="{37FB12E3-9FDB-44C0-B568-2E3A29FF7041}"/>
              </a:ext>
            </a:extLst>
          </p:cNvPr>
          <p:cNvSpPr>
            <a:spLocks noGrp="1"/>
          </p:cNvSpPr>
          <p:nvPr>
            <p:ph idx="1"/>
          </p:nvPr>
        </p:nvSpPr>
        <p:spPr/>
        <p:txBody>
          <a:bodyPr/>
          <a:lstStyle/>
          <a:p>
            <a:r>
              <a:rPr lang="en-US" dirty="0"/>
              <a:t>Gradient magnitudes and orientations are calculated using these formulae:</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EB90D9F-80DD-4888-88B0-35B517FEC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586" y="2659801"/>
            <a:ext cx="7453535" cy="1093185"/>
          </a:xfrm>
          <a:prstGeom prst="rect">
            <a:avLst/>
          </a:prstGeom>
        </p:spPr>
      </p:pic>
      <p:pic>
        <p:nvPicPr>
          <p:cNvPr id="7" name="Picture 6">
            <a:extLst>
              <a:ext uri="{FF2B5EF4-FFF2-40B4-BE49-F238E27FC236}">
                <a16:creationId xmlns:a16="http://schemas.microsoft.com/office/drawing/2014/main" id="{63BDE475-4FE6-4237-877D-83E4AE8D8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001294"/>
            <a:ext cx="3829050" cy="2609850"/>
          </a:xfrm>
          <a:prstGeom prst="rect">
            <a:avLst/>
          </a:prstGeom>
        </p:spPr>
      </p:pic>
    </p:spTree>
    <p:extLst>
      <p:ext uri="{BB962C8B-B14F-4D97-AF65-F5344CB8AC3E}">
        <p14:creationId xmlns:p14="http://schemas.microsoft.com/office/powerpoint/2010/main" val="334170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1910-DE06-45D7-85BB-C595AFA1FB53}"/>
              </a:ext>
            </a:extLst>
          </p:cNvPr>
          <p:cNvSpPr>
            <a:spLocks noGrp="1"/>
          </p:cNvSpPr>
          <p:nvPr>
            <p:ph type="title"/>
          </p:nvPr>
        </p:nvSpPr>
        <p:spPr/>
        <p:txBody>
          <a:bodyPr/>
          <a:lstStyle/>
          <a:p>
            <a:r>
              <a:rPr lang="en-US" dirty="0"/>
              <a:t>Generating a feature</a:t>
            </a:r>
          </a:p>
        </p:txBody>
      </p:sp>
      <p:sp>
        <p:nvSpPr>
          <p:cNvPr id="3" name="Content Placeholder 2">
            <a:extLst>
              <a:ext uri="{FF2B5EF4-FFF2-40B4-BE49-F238E27FC236}">
                <a16:creationId xmlns:a16="http://schemas.microsoft.com/office/drawing/2014/main" id="{4D23E52E-A894-4662-89E0-5786C026193F}"/>
              </a:ext>
            </a:extLst>
          </p:cNvPr>
          <p:cNvSpPr>
            <a:spLocks noGrp="1"/>
          </p:cNvSpPr>
          <p:nvPr>
            <p:ph idx="1"/>
          </p:nvPr>
        </p:nvSpPr>
        <p:spPr/>
        <p:txBody>
          <a:bodyPr/>
          <a:lstStyle/>
          <a:p>
            <a:r>
              <a:rPr lang="en-US" dirty="0"/>
              <a:t>Get a 16*16 window around the </a:t>
            </a:r>
            <a:r>
              <a:rPr lang="en-US" dirty="0" err="1"/>
              <a:t>keypoint</a:t>
            </a:r>
            <a:r>
              <a:rPr lang="en-US" dirty="0"/>
              <a:t>, and break this window into sixteen 4*4 windows.</a:t>
            </a:r>
          </a:p>
          <a:p>
            <a:endParaRPr lang="en-US" dirty="0"/>
          </a:p>
        </p:txBody>
      </p:sp>
      <p:pic>
        <p:nvPicPr>
          <p:cNvPr id="5" name="Picture 4">
            <a:extLst>
              <a:ext uri="{FF2B5EF4-FFF2-40B4-BE49-F238E27FC236}">
                <a16:creationId xmlns:a16="http://schemas.microsoft.com/office/drawing/2014/main" id="{8DA33907-2290-4919-993B-FC79DB298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55" y="2572544"/>
            <a:ext cx="4001859" cy="2007622"/>
          </a:xfrm>
          <a:prstGeom prst="rect">
            <a:avLst/>
          </a:prstGeom>
        </p:spPr>
      </p:pic>
      <p:sp>
        <p:nvSpPr>
          <p:cNvPr id="6" name="TextBox 5">
            <a:extLst>
              <a:ext uri="{FF2B5EF4-FFF2-40B4-BE49-F238E27FC236}">
                <a16:creationId xmlns:a16="http://schemas.microsoft.com/office/drawing/2014/main" id="{95472B30-36DE-4E50-9EBC-EC96D4F7B2CB}"/>
              </a:ext>
            </a:extLst>
          </p:cNvPr>
          <p:cNvSpPr txBox="1"/>
          <p:nvPr/>
        </p:nvSpPr>
        <p:spPr>
          <a:xfrm>
            <a:off x="1175657" y="4580166"/>
            <a:ext cx="10178143" cy="1815882"/>
          </a:xfrm>
          <a:prstGeom prst="rect">
            <a:avLst/>
          </a:prstGeom>
          <a:noFill/>
        </p:spPr>
        <p:txBody>
          <a:bodyPr wrap="square" rtlCol="0">
            <a:spAutoFit/>
          </a:bodyPr>
          <a:lstStyle/>
          <a:p>
            <a:r>
              <a:rPr lang="en-US" sz="2800" dirty="0"/>
              <a:t>With each 4*4 window, gradient magnitudes and orientations are calculated. </a:t>
            </a:r>
          </a:p>
          <a:p>
            <a:r>
              <a:rPr lang="en-US" sz="2800" dirty="0"/>
              <a:t>These orientations are put into an 8 bin histogram, and get the final result as below.</a:t>
            </a:r>
          </a:p>
        </p:txBody>
      </p:sp>
    </p:spTree>
    <p:extLst>
      <p:ext uri="{BB962C8B-B14F-4D97-AF65-F5344CB8AC3E}">
        <p14:creationId xmlns:p14="http://schemas.microsoft.com/office/powerpoint/2010/main" val="341816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79B1-231E-4BD1-B18F-D405FAEE8185}"/>
              </a:ext>
            </a:extLst>
          </p:cNvPr>
          <p:cNvSpPr>
            <a:spLocks noGrp="1"/>
          </p:cNvSpPr>
          <p:nvPr>
            <p:ph type="title"/>
          </p:nvPr>
        </p:nvSpPr>
        <p:spPr/>
        <p:txBody>
          <a:bodyPr/>
          <a:lstStyle/>
          <a:p>
            <a:r>
              <a:rPr lang="en-US" dirty="0"/>
              <a:t>Bayesian</a:t>
            </a:r>
          </a:p>
        </p:txBody>
      </p:sp>
      <p:sp>
        <p:nvSpPr>
          <p:cNvPr id="3" name="Content Placeholder 2">
            <a:extLst>
              <a:ext uri="{FF2B5EF4-FFF2-40B4-BE49-F238E27FC236}">
                <a16:creationId xmlns:a16="http://schemas.microsoft.com/office/drawing/2014/main" id="{271CA44E-D31E-40C7-AFB1-B489449641B5}"/>
              </a:ext>
            </a:extLst>
          </p:cNvPr>
          <p:cNvSpPr>
            <a:spLocks noGrp="1"/>
          </p:cNvSpPr>
          <p:nvPr>
            <p:ph idx="1"/>
          </p:nvPr>
        </p:nvSpPr>
        <p:spPr>
          <a:xfrm>
            <a:off x="838200" y="1690688"/>
            <a:ext cx="10515600" cy="4858204"/>
          </a:xfrm>
        </p:spPr>
        <p:txBody>
          <a:bodyPr>
            <a:normAutofit fontScale="92500" lnSpcReduction="10000"/>
          </a:bodyPr>
          <a:lstStyle/>
          <a:p>
            <a:r>
              <a:rPr lang="en-US" dirty="0"/>
              <a:t>Bayesian inference derives the posterior probability as a consequence of two antecedents: </a:t>
            </a:r>
            <a:r>
              <a:rPr lang="en-US" dirty="0" err="1"/>
              <a:t>piror</a:t>
            </a:r>
            <a:r>
              <a:rPr lang="en-US" dirty="0"/>
              <a:t> probability and likelihood function derived from a statistical model for the observed data.</a:t>
            </a:r>
          </a:p>
          <a:p>
            <a:r>
              <a:rPr lang="en-US" dirty="0"/>
              <a:t>The foundation stone:</a:t>
            </a:r>
          </a:p>
          <a:p>
            <a:endParaRPr lang="en-US" dirty="0"/>
          </a:p>
          <a:p>
            <a:r>
              <a:rPr lang="en-US" dirty="0"/>
              <a:t>Where</a:t>
            </a:r>
          </a:p>
          <a:p>
            <a:r>
              <a:rPr lang="en-US" dirty="0"/>
              <a:t>H is hypothesis whose probability may be affected by data</a:t>
            </a:r>
          </a:p>
          <a:p>
            <a:r>
              <a:rPr lang="en-US" dirty="0"/>
              <a:t>P(H) the prior probability, is the probability estimate of H before data E</a:t>
            </a:r>
          </a:p>
          <a:p>
            <a:r>
              <a:rPr lang="en-US" dirty="0"/>
              <a:t>P(H|E), the posterior probability, is the probability of H given E</a:t>
            </a:r>
          </a:p>
          <a:p>
            <a:r>
              <a:rPr lang="en-US" dirty="0"/>
              <a:t>P(E|H) is the probability of observing E given H, and is called the likelihood.</a:t>
            </a:r>
          </a:p>
          <a:p>
            <a:r>
              <a:rPr lang="en-US" dirty="0"/>
              <a:t>P(E) is termed the marginal likelihood or model evidence.</a:t>
            </a:r>
          </a:p>
          <a:p>
            <a:endParaRPr lang="en-US" dirty="0"/>
          </a:p>
        </p:txBody>
      </p:sp>
      <p:pic>
        <p:nvPicPr>
          <p:cNvPr id="5" name="Picture 4">
            <a:extLst>
              <a:ext uri="{FF2B5EF4-FFF2-40B4-BE49-F238E27FC236}">
                <a16:creationId xmlns:a16="http://schemas.microsoft.com/office/drawing/2014/main" id="{9CACED7D-870E-4CFE-833C-2691E5F00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075" y="3119939"/>
            <a:ext cx="2609850" cy="618122"/>
          </a:xfrm>
          <a:prstGeom prst="rect">
            <a:avLst/>
          </a:prstGeom>
        </p:spPr>
      </p:pic>
    </p:spTree>
    <p:extLst>
      <p:ext uri="{BB962C8B-B14F-4D97-AF65-F5344CB8AC3E}">
        <p14:creationId xmlns:p14="http://schemas.microsoft.com/office/powerpoint/2010/main" val="68840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5479-2265-4B73-9256-CD5F9BD983BE}"/>
              </a:ext>
            </a:extLst>
          </p:cNvPr>
          <p:cNvSpPr>
            <a:spLocks noGrp="1"/>
          </p:cNvSpPr>
          <p:nvPr>
            <p:ph type="title"/>
          </p:nvPr>
        </p:nvSpPr>
        <p:spPr/>
        <p:txBody>
          <a:bodyPr/>
          <a:lstStyle/>
          <a:p>
            <a:r>
              <a:rPr lang="en-US" dirty="0"/>
              <a:t>Generating a feature</a:t>
            </a:r>
          </a:p>
        </p:txBody>
      </p:sp>
      <p:pic>
        <p:nvPicPr>
          <p:cNvPr id="4" name="Content Placeholder 3">
            <a:extLst>
              <a:ext uri="{FF2B5EF4-FFF2-40B4-BE49-F238E27FC236}">
                <a16:creationId xmlns:a16="http://schemas.microsoft.com/office/drawing/2014/main" id="{75D3E4CC-F476-4B24-A407-3A6ADE8F64B4}"/>
              </a:ext>
            </a:extLst>
          </p:cNvPr>
          <p:cNvPicPr>
            <a:picLocks noGrp="1" noChangeAspect="1"/>
          </p:cNvPicPr>
          <p:nvPr>
            <p:ph idx="1"/>
          </p:nvPr>
        </p:nvPicPr>
        <p:blipFill>
          <a:blip r:embed="rId2"/>
          <a:stretch>
            <a:fillRect/>
          </a:stretch>
        </p:blipFill>
        <p:spPr>
          <a:xfrm>
            <a:off x="876300" y="1690688"/>
            <a:ext cx="5219700" cy="2562225"/>
          </a:xfrm>
          <a:prstGeom prst="rect">
            <a:avLst/>
          </a:prstGeom>
        </p:spPr>
      </p:pic>
      <p:sp>
        <p:nvSpPr>
          <p:cNvPr id="5" name="TextBox 4">
            <a:extLst>
              <a:ext uri="{FF2B5EF4-FFF2-40B4-BE49-F238E27FC236}">
                <a16:creationId xmlns:a16="http://schemas.microsoft.com/office/drawing/2014/main" id="{1771A856-38D3-4CBE-B914-3BEE761A0BAE}"/>
              </a:ext>
            </a:extLst>
          </p:cNvPr>
          <p:cNvSpPr txBox="1"/>
          <p:nvPr/>
        </p:nvSpPr>
        <p:spPr>
          <a:xfrm>
            <a:off x="876300" y="4252913"/>
            <a:ext cx="10439400" cy="1200329"/>
          </a:xfrm>
          <a:prstGeom prst="rect">
            <a:avLst/>
          </a:prstGeom>
          <a:noFill/>
        </p:spPr>
        <p:txBody>
          <a:bodyPr wrap="square" rtlCol="0">
            <a:spAutoFit/>
          </a:bodyPr>
          <a:lstStyle/>
          <a:p>
            <a:r>
              <a:rPr lang="en-US" sz="2400" dirty="0"/>
              <a:t>Doing this for all sixteen 4*4 regions, we end up with 4*4*8=128 numbers, and then normalize them. These 128 numbers form the feature vector, This </a:t>
            </a:r>
            <a:r>
              <a:rPr lang="en-US" sz="2400" dirty="0" err="1"/>
              <a:t>keypoint</a:t>
            </a:r>
            <a:r>
              <a:rPr lang="en-US" sz="2400" dirty="0"/>
              <a:t> is uniquely identified by this feature vector.</a:t>
            </a:r>
          </a:p>
        </p:txBody>
      </p:sp>
    </p:spTree>
    <p:extLst>
      <p:ext uri="{BB962C8B-B14F-4D97-AF65-F5344CB8AC3E}">
        <p14:creationId xmlns:p14="http://schemas.microsoft.com/office/powerpoint/2010/main" val="141644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D4AA-D9AF-4888-883B-F1A7892849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2049F4-7A08-4905-BB67-48BCA2E8AC73}"/>
              </a:ext>
            </a:extLst>
          </p:cNvPr>
          <p:cNvSpPr>
            <a:spLocks noGrp="1"/>
          </p:cNvSpPr>
          <p:nvPr>
            <p:ph idx="1"/>
          </p:nvPr>
        </p:nvSpPr>
        <p:spPr/>
        <p:txBody>
          <a:bodyPr/>
          <a:lstStyle/>
          <a:p>
            <a:r>
              <a:rPr lang="en-US" dirty="0"/>
              <a:t>The scale-invariant feature transform(SIFT) is a feature detection algorithm in computer vision to detect and describe local features in images.</a:t>
            </a:r>
          </a:p>
          <a:p>
            <a:r>
              <a:rPr lang="en-US" dirty="0"/>
              <a:t>The scale space</a:t>
            </a:r>
          </a:p>
          <a:p>
            <a:r>
              <a:rPr lang="en-US" dirty="0"/>
              <a:t>Multi-scale nature of objects is quite common in nature. </a:t>
            </a:r>
          </a:p>
          <a:p>
            <a:r>
              <a:rPr lang="en-US" dirty="0"/>
              <a:t>For example, when we want to look at a leaf or the entire tree. We are able to see some detail of the tree, such as leaf, branch, and also we can get rid of these kinds of detail, only treat it as a tree like from a long perspective. This is Multi-scale.</a:t>
            </a:r>
          </a:p>
        </p:txBody>
      </p:sp>
    </p:spTree>
    <p:extLst>
      <p:ext uri="{BB962C8B-B14F-4D97-AF65-F5344CB8AC3E}">
        <p14:creationId xmlns:p14="http://schemas.microsoft.com/office/powerpoint/2010/main" val="55113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B605-35DD-461D-BF8D-9A87D32A8E77}"/>
              </a:ext>
            </a:extLst>
          </p:cNvPr>
          <p:cNvSpPr>
            <a:spLocks noGrp="1"/>
          </p:cNvSpPr>
          <p:nvPr>
            <p:ph type="title"/>
          </p:nvPr>
        </p:nvSpPr>
        <p:spPr>
          <a:xfrm>
            <a:off x="4965430" y="629268"/>
            <a:ext cx="6586491" cy="1286160"/>
          </a:xfrm>
        </p:spPr>
        <p:txBody>
          <a:bodyPr anchor="b">
            <a:normAutofit/>
          </a:bodyPr>
          <a:lstStyle/>
          <a:p>
            <a:r>
              <a:rPr lang="en-US" dirty="0"/>
              <a:t>Scale space</a:t>
            </a:r>
          </a:p>
        </p:txBody>
      </p:sp>
      <p:pic>
        <p:nvPicPr>
          <p:cNvPr id="4" name="Picture 3">
            <a:extLst>
              <a:ext uri="{FF2B5EF4-FFF2-40B4-BE49-F238E27FC236}">
                <a16:creationId xmlns:a16="http://schemas.microsoft.com/office/drawing/2014/main" id="{AB719A18-A364-4507-8019-4E688C37345E}"/>
              </a:ext>
            </a:extLst>
          </p:cNvPr>
          <p:cNvPicPr>
            <a:picLocks noChangeAspect="1"/>
          </p:cNvPicPr>
          <p:nvPr/>
        </p:nvPicPr>
        <p:blipFill rotWithShape="1">
          <a:blip r:embed="rId2"/>
          <a:srcRect l="6652" r="778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15169B-0DE1-4FDD-9FBC-5FDF3A7985BE}"/>
              </a:ext>
            </a:extLst>
          </p:cNvPr>
          <p:cNvSpPr>
            <a:spLocks noGrp="1"/>
          </p:cNvSpPr>
          <p:nvPr>
            <p:ph idx="1"/>
          </p:nvPr>
        </p:nvSpPr>
        <p:spPr>
          <a:xfrm>
            <a:off x="4965431" y="2438400"/>
            <a:ext cx="6586489" cy="3785419"/>
          </a:xfrm>
        </p:spPr>
        <p:txBody>
          <a:bodyPr>
            <a:normAutofit/>
          </a:bodyPr>
          <a:lstStyle/>
          <a:p>
            <a:r>
              <a:rPr lang="en-US" sz="2000" dirty="0"/>
              <a:t>Given an image when getting rid of details to generate multi-scale image, we must ensure don’t introduce new false details. To do this, the only way is with the Gaussian Blur.</a:t>
            </a:r>
          </a:p>
          <a:p>
            <a:r>
              <a:rPr lang="en-US" sz="2000" dirty="0"/>
              <a:t>Creating a scale space, like left images, the original image are progressively blurred.</a:t>
            </a:r>
          </a:p>
        </p:txBody>
      </p:sp>
    </p:spTree>
    <p:extLst>
      <p:ext uri="{BB962C8B-B14F-4D97-AF65-F5344CB8AC3E}">
        <p14:creationId xmlns:p14="http://schemas.microsoft.com/office/powerpoint/2010/main" val="5836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6306-3542-47A0-9667-24FF7D46FC45}"/>
              </a:ext>
            </a:extLst>
          </p:cNvPr>
          <p:cNvSpPr>
            <a:spLocks noGrp="1"/>
          </p:cNvSpPr>
          <p:nvPr>
            <p:ph type="title"/>
          </p:nvPr>
        </p:nvSpPr>
        <p:spPr/>
        <p:txBody>
          <a:bodyPr/>
          <a:lstStyle/>
          <a:p>
            <a:r>
              <a:rPr lang="en-US" dirty="0"/>
              <a:t>Scale spaces in SIFT</a:t>
            </a:r>
          </a:p>
        </p:txBody>
      </p:sp>
      <p:pic>
        <p:nvPicPr>
          <p:cNvPr id="4" name="Content Placeholder 3">
            <a:extLst>
              <a:ext uri="{FF2B5EF4-FFF2-40B4-BE49-F238E27FC236}">
                <a16:creationId xmlns:a16="http://schemas.microsoft.com/office/drawing/2014/main" id="{2838A40D-AF68-4E37-9F01-C96F78318A3D}"/>
              </a:ext>
            </a:extLst>
          </p:cNvPr>
          <p:cNvPicPr>
            <a:picLocks noGrp="1" noChangeAspect="1"/>
          </p:cNvPicPr>
          <p:nvPr>
            <p:ph idx="1"/>
          </p:nvPr>
        </p:nvPicPr>
        <p:blipFill>
          <a:blip r:embed="rId2"/>
          <a:stretch>
            <a:fillRect/>
          </a:stretch>
        </p:blipFill>
        <p:spPr>
          <a:xfrm>
            <a:off x="724786" y="1690688"/>
            <a:ext cx="2738486" cy="4351338"/>
          </a:xfrm>
          <a:prstGeom prst="rect">
            <a:avLst/>
          </a:prstGeom>
        </p:spPr>
      </p:pic>
      <p:sp>
        <p:nvSpPr>
          <p:cNvPr id="5" name="TextBox 4">
            <a:extLst>
              <a:ext uri="{FF2B5EF4-FFF2-40B4-BE49-F238E27FC236}">
                <a16:creationId xmlns:a16="http://schemas.microsoft.com/office/drawing/2014/main" id="{C0DCC38B-FF60-4D93-B4F4-E592BD3A73B9}"/>
              </a:ext>
            </a:extLst>
          </p:cNvPr>
          <p:cNvSpPr txBox="1"/>
          <p:nvPr/>
        </p:nvSpPr>
        <p:spPr>
          <a:xfrm>
            <a:off x="3856383" y="1690688"/>
            <a:ext cx="6864626" cy="3416320"/>
          </a:xfrm>
          <a:prstGeom prst="rect">
            <a:avLst/>
          </a:prstGeom>
          <a:noFill/>
        </p:spPr>
        <p:txBody>
          <a:bodyPr wrap="square" rtlCol="0">
            <a:spAutoFit/>
          </a:bodyPr>
          <a:lstStyle/>
          <a:p>
            <a:pPr marL="342900" indent="-342900">
              <a:buAutoNum type="arabicPeriod"/>
            </a:pPr>
            <a:r>
              <a:rPr lang="en-US" sz="2400" dirty="0"/>
              <a:t>SIFT take the original image and generate progressively blurred out images.</a:t>
            </a:r>
          </a:p>
          <a:p>
            <a:pPr marL="342900" indent="-342900">
              <a:buAutoNum type="arabicPeriod"/>
            </a:pPr>
            <a:r>
              <a:rPr lang="en-US" sz="2400" dirty="0"/>
              <a:t>Resize the original image to half size and generate blurred out images again</a:t>
            </a:r>
          </a:p>
          <a:p>
            <a:pPr marL="342900" indent="-342900">
              <a:buAutoNum type="arabicPeriod"/>
            </a:pPr>
            <a:r>
              <a:rPr lang="en-US" sz="2400" dirty="0"/>
              <a:t>Keep repeating</a:t>
            </a:r>
          </a:p>
          <a:p>
            <a:pPr marL="342900" indent="-342900">
              <a:buAutoNum type="arabicPeriod"/>
            </a:pPr>
            <a:endParaRPr lang="en-US" sz="2400" dirty="0"/>
          </a:p>
          <a:p>
            <a:pPr marL="342900" indent="-342900">
              <a:buAutoNum type="arabicPeriod"/>
            </a:pPr>
            <a:endParaRPr lang="en-US" sz="2400" dirty="0"/>
          </a:p>
          <a:p>
            <a:r>
              <a:rPr lang="en-US" sz="2400" dirty="0"/>
              <a:t>This image shows 4 octaves, each octave has 5 scale images</a:t>
            </a:r>
          </a:p>
        </p:txBody>
      </p:sp>
    </p:spTree>
    <p:extLst>
      <p:ext uri="{BB962C8B-B14F-4D97-AF65-F5344CB8AC3E}">
        <p14:creationId xmlns:p14="http://schemas.microsoft.com/office/powerpoint/2010/main" val="19344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2DB3-FDA7-4478-AE56-C6418274A297}"/>
              </a:ext>
            </a:extLst>
          </p:cNvPr>
          <p:cNvSpPr>
            <a:spLocks noGrp="1"/>
          </p:cNvSpPr>
          <p:nvPr>
            <p:ph type="title"/>
          </p:nvPr>
        </p:nvSpPr>
        <p:spPr/>
        <p:txBody>
          <a:bodyPr/>
          <a:lstStyle/>
          <a:p>
            <a:r>
              <a:rPr lang="en-US" dirty="0"/>
              <a:t>Scale spaces in SIFT</a:t>
            </a:r>
          </a:p>
        </p:txBody>
      </p:sp>
      <p:sp>
        <p:nvSpPr>
          <p:cNvPr id="3" name="Content Placeholder 2">
            <a:extLst>
              <a:ext uri="{FF2B5EF4-FFF2-40B4-BE49-F238E27FC236}">
                <a16:creationId xmlns:a16="http://schemas.microsoft.com/office/drawing/2014/main" id="{BC0A7B98-A2F0-46AA-9D4F-EBCEF94BA4B4}"/>
              </a:ext>
            </a:extLst>
          </p:cNvPr>
          <p:cNvSpPr>
            <a:spLocks noGrp="1"/>
          </p:cNvSpPr>
          <p:nvPr>
            <p:ph idx="1"/>
          </p:nvPr>
        </p:nvSpPr>
        <p:spPr>
          <a:xfrm>
            <a:off x="838200" y="1531088"/>
            <a:ext cx="10515600" cy="5326912"/>
          </a:xfrm>
        </p:spPr>
        <p:txBody>
          <a:bodyPr>
            <a:normAutofit lnSpcReduction="10000"/>
          </a:bodyPr>
          <a:lstStyle/>
          <a:p>
            <a:r>
              <a:rPr lang="en-US" dirty="0"/>
              <a:t>The number of octaves and scale have to be decided by ourselves.</a:t>
            </a:r>
          </a:p>
          <a:p>
            <a:r>
              <a:rPr lang="en-US" dirty="0"/>
              <a:t>Blurred image</a:t>
            </a:r>
          </a:p>
          <a:p>
            <a:r>
              <a:rPr lang="en-US" dirty="0"/>
              <a:t>Gaussian blur has a particular expression or “operator” that is applied to each pixel.</a:t>
            </a:r>
          </a:p>
          <a:p>
            <a:endParaRPr lang="en-US" dirty="0"/>
          </a:p>
          <a:p>
            <a:r>
              <a:rPr lang="en-US" dirty="0"/>
              <a:t>Where: </a:t>
            </a:r>
          </a:p>
          <a:p>
            <a:r>
              <a:rPr lang="en-US" dirty="0"/>
              <a:t>L is a blurred image</a:t>
            </a:r>
          </a:p>
          <a:p>
            <a:r>
              <a:rPr lang="en-US" dirty="0"/>
              <a:t>G is the Gaussian Blur operator</a:t>
            </a:r>
          </a:p>
          <a:p>
            <a:r>
              <a:rPr lang="en-US" dirty="0"/>
              <a:t>I is an image</a:t>
            </a:r>
          </a:p>
          <a:p>
            <a:r>
              <a:rPr lang="en-US" dirty="0" err="1"/>
              <a:t>x,y</a:t>
            </a:r>
            <a:r>
              <a:rPr lang="en-US" dirty="0"/>
              <a:t> are the location coordinates</a:t>
            </a:r>
          </a:p>
          <a:p>
            <a:r>
              <a:rPr lang="en-US" dirty="0"/>
              <a:t>* is the convolution operation in x and y.</a:t>
            </a:r>
          </a:p>
          <a:p>
            <a:endParaRPr lang="en-US" dirty="0"/>
          </a:p>
        </p:txBody>
      </p:sp>
      <p:pic>
        <p:nvPicPr>
          <p:cNvPr id="5" name="Picture 4">
            <a:extLst>
              <a:ext uri="{FF2B5EF4-FFF2-40B4-BE49-F238E27FC236}">
                <a16:creationId xmlns:a16="http://schemas.microsoft.com/office/drawing/2014/main" id="{4D488EF4-8B9F-46F0-A4C2-16E1ED945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506" y="3315278"/>
            <a:ext cx="3560085" cy="391936"/>
          </a:xfrm>
          <a:prstGeom prst="rect">
            <a:avLst/>
          </a:prstGeom>
        </p:spPr>
      </p:pic>
    </p:spTree>
    <p:extLst>
      <p:ext uri="{BB962C8B-B14F-4D97-AF65-F5344CB8AC3E}">
        <p14:creationId xmlns:p14="http://schemas.microsoft.com/office/powerpoint/2010/main" val="284702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BF42-77B7-4510-BD56-5DB6F0F01916}"/>
              </a:ext>
            </a:extLst>
          </p:cNvPr>
          <p:cNvSpPr>
            <a:spLocks noGrp="1"/>
          </p:cNvSpPr>
          <p:nvPr>
            <p:ph type="title"/>
          </p:nvPr>
        </p:nvSpPr>
        <p:spPr/>
        <p:txBody>
          <a:bodyPr/>
          <a:lstStyle/>
          <a:p>
            <a:r>
              <a:rPr lang="en-US" dirty="0"/>
              <a:t>Scale spaces in SIFT</a:t>
            </a:r>
          </a:p>
        </p:txBody>
      </p:sp>
      <p:pic>
        <p:nvPicPr>
          <p:cNvPr id="5" name="Content Placeholder 4">
            <a:extLst>
              <a:ext uri="{FF2B5EF4-FFF2-40B4-BE49-F238E27FC236}">
                <a16:creationId xmlns:a16="http://schemas.microsoft.com/office/drawing/2014/main" id="{4820B13C-407D-4E27-B262-9A87D67DA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231" y="2398309"/>
            <a:ext cx="3259585" cy="584679"/>
          </a:xfrm>
        </p:spPr>
      </p:pic>
      <p:sp>
        <p:nvSpPr>
          <p:cNvPr id="6" name="TextBox 5">
            <a:extLst>
              <a:ext uri="{FF2B5EF4-FFF2-40B4-BE49-F238E27FC236}">
                <a16:creationId xmlns:a16="http://schemas.microsoft.com/office/drawing/2014/main" id="{8B939C9C-5D9E-4406-BFC6-1728CA98471C}"/>
              </a:ext>
            </a:extLst>
          </p:cNvPr>
          <p:cNvSpPr txBox="1"/>
          <p:nvPr/>
        </p:nvSpPr>
        <p:spPr>
          <a:xfrm>
            <a:off x="838200" y="3167390"/>
            <a:ext cx="10515600" cy="523220"/>
          </a:xfrm>
          <a:prstGeom prst="rect">
            <a:avLst/>
          </a:prstGeom>
          <a:noFill/>
        </p:spPr>
        <p:txBody>
          <a:bodyPr wrap="square" rtlCol="0">
            <a:spAutoFit/>
          </a:bodyPr>
          <a:lstStyle/>
          <a:p>
            <a:r>
              <a:rPr lang="el-GR" sz="2800" dirty="0"/>
              <a:t>σ</a:t>
            </a:r>
            <a:r>
              <a:rPr lang="en-US" sz="2800" dirty="0"/>
              <a:t> is the “scale” parameter. Greater the value, greater the blur.</a:t>
            </a:r>
          </a:p>
        </p:txBody>
      </p:sp>
      <p:sp>
        <p:nvSpPr>
          <p:cNvPr id="7" name="TextBox 6">
            <a:extLst>
              <a:ext uri="{FF2B5EF4-FFF2-40B4-BE49-F238E27FC236}">
                <a16:creationId xmlns:a16="http://schemas.microsoft.com/office/drawing/2014/main" id="{DEE3C705-614B-4BD1-A756-FC8A4FF8D209}"/>
              </a:ext>
            </a:extLst>
          </p:cNvPr>
          <p:cNvSpPr txBox="1"/>
          <p:nvPr/>
        </p:nvSpPr>
        <p:spPr>
          <a:xfrm>
            <a:off x="838200" y="1690688"/>
            <a:ext cx="10666228" cy="523220"/>
          </a:xfrm>
          <a:prstGeom prst="rect">
            <a:avLst/>
          </a:prstGeom>
          <a:noFill/>
        </p:spPr>
        <p:txBody>
          <a:bodyPr wrap="square" rtlCol="0">
            <a:spAutoFit/>
          </a:bodyPr>
          <a:lstStyle/>
          <a:p>
            <a:r>
              <a:rPr lang="en-US" sz="2800" dirty="0"/>
              <a:t>Gaussian blur operator G:</a:t>
            </a:r>
          </a:p>
        </p:txBody>
      </p:sp>
    </p:spTree>
    <p:extLst>
      <p:ext uri="{BB962C8B-B14F-4D97-AF65-F5344CB8AC3E}">
        <p14:creationId xmlns:p14="http://schemas.microsoft.com/office/powerpoint/2010/main" val="36402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F840-8ECB-4082-AABA-64CDBD11F552}"/>
              </a:ext>
            </a:extLst>
          </p:cNvPr>
          <p:cNvSpPr>
            <a:spLocks noGrp="1"/>
          </p:cNvSpPr>
          <p:nvPr>
            <p:ph type="title"/>
          </p:nvPr>
        </p:nvSpPr>
        <p:spPr>
          <a:xfrm>
            <a:off x="838200" y="365125"/>
            <a:ext cx="10515600" cy="1325563"/>
          </a:xfrm>
        </p:spPr>
        <p:txBody>
          <a:bodyPr>
            <a:normAutofit/>
          </a:bodyPr>
          <a:lstStyle/>
          <a:p>
            <a:r>
              <a:rPr lang="en-US" dirty="0" err="1"/>
              <a:t>LoG</a:t>
            </a:r>
            <a:r>
              <a:rPr lang="en-US" dirty="0"/>
              <a:t> approximations</a:t>
            </a:r>
          </a:p>
        </p:txBody>
      </p:sp>
      <p:sp>
        <p:nvSpPr>
          <p:cNvPr id="3" name="Content Placeholder 2">
            <a:extLst>
              <a:ext uri="{FF2B5EF4-FFF2-40B4-BE49-F238E27FC236}">
                <a16:creationId xmlns:a16="http://schemas.microsoft.com/office/drawing/2014/main" id="{1B416C21-C98F-4A2D-8314-A1C83C362805}"/>
              </a:ext>
            </a:extLst>
          </p:cNvPr>
          <p:cNvSpPr>
            <a:spLocks noGrp="1"/>
          </p:cNvSpPr>
          <p:nvPr>
            <p:ph idx="1"/>
          </p:nvPr>
        </p:nvSpPr>
        <p:spPr>
          <a:xfrm>
            <a:off x="838200" y="1825625"/>
            <a:ext cx="5008581" cy="4351338"/>
          </a:xfrm>
        </p:spPr>
        <p:txBody>
          <a:bodyPr>
            <a:normAutofit/>
          </a:bodyPr>
          <a:lstStyle/>
          <a:p>
            <a:r>
              <a:rPr lang="en-US" sz="2000" dirty="0"/>
              <a:t>In the previous step, we create the scale space of the image. Now we use those blurred images to generate another set of images, the Difference of Gaussians(</a:t>
            </a:r>
            <a:r>
              <a:rPr lang="en-US" sz="2000" dirty="0" err="1"/>
              <a:t>DoG</a:t>
            </a:r>
            <a:r>
              <a:rPr lang="en-US" sz="2000" dirty="0"/>
              <a:t>).</a:t>
            </a:r>
          </a:p>
          <a:p>
            <a:r>
              <a:rPr lang="en-US" sz="2000" dirty="0"/>
              <a:t>But </a:t>
            </a:r>
            <a:r>
              <a:rPr lang="en-US" sz="2000" dirty="0" err="1"/>
              <a:t>LoG</a:t>
            </a:r>
            <a:r>
              <a:rPr lang="en-US" sz="2000" dirty="0"/>
              <a:t>(Laplacian of </a:t>
            </a:r>
            <a:r>
              <a:rPr lang="en-US" sz="2000" dirty="0" err="1"/>
              <a:t>Guassian</a:t>
            </a:r>
            <a:r>
              <a:rPr lang="en-US" sz="2000" dirty="0"/>
              <a:t>) is a computationally intensive process, so as usual we use </a:t>
            </a:r>
            <a:r>
              <a:rPr lang="en-US" sz="2000" dirty="0" err="1"/>
              <a:t>DoG</a:t>
            </a:r>
            <a:r>
              <a:rPr lang="en-US" sz="2000" dirty="0"/>
              <a:t>, a simple subtraction.</a:t>
            </a:r>
          </a:p>
          <a:p>
            <a:endParaRPr lang="en-US" sz="2000" dirty="0"/>
          </a:p>
        </p:txBody>
      </p:sp>
      <p:pic>
        <p:nvPicPr>
          <p:cNvPr id="5" name="Picture 4">
            <a:extLst>
              <a:ext uri="{FF2B5EF4-FFF2-40B4-BE49-F238E27FC236}">
                <a16:creationId xmlns:a16="http://schemas.microsoft.com/office/drawing/2014/main" id="{B0E726E9-66E9-42E4-B4FD-03F7F42F7F39}"/>
              </a:ext>
            </a:extLst>
          </p:cNvPr>
          <p:cNvPicPr>
            <a:picLocks noChangeAspect="1"/>
          </p:cNvPicPr>
          <p:nvPr/>
        </p:nvPicPr>
        <p:blipFill rotWithShape="1">
          <a:blip r:embed="rId2">
            <a:extLst>
              <a:ext uri="{28A0092B-C50C-407E-A947-70E740481C1C}">
                <a14:useLocalDpi xmlns:a14="http://schemas.microsoft.com/office/drawing/2010/main" val="0"/>
              </a:ext>
            </a:extLst>
          </a:blip>
          <a:srcRect t="656" r="1" b="1"/>
          <a:stretch/>
        </p:blipFill>
        <p:spPr>
          <a:xfrm>
            <a:off x="6345218" y="1904282"/>
            <a:ext cx="5008581" cy="3433262"/>
          </a:xfrm>
          <a:prstGeom prst="rect">
            <a:avLst/>
          </a:prstGeom>
        </p:spPr>
      </p:pic>
    </p:spTree>
    <p:extLst>
      <p:ext uri="{BB962C8B-B14F-4D97-AF65-F5344CB8AC3E}">
        <p14:creationId xmlns:p14="http://schemas.microsoft.com/office/powerpoint/2010/main" val="288835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2669-8DB7-4182-9BC6-E7BD32B04B91}"/>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DDF35996-8E09-4582-8057-5B3DE3DF425F}"/>
              </a:ext>
            </a:extLst>
          </p:cNvPr>
          <p:cNvPicPr>
            <a:picLocks noGrp="1" noChangeAspect="1"/>
          </p:cNvPicPr>
          <p:nvPr>
            <p:ph idx="1"/>
          </p:nvPr>
        </p:nvPicPr>
        <p:blipFill>
          <a:blip r:embed="rId2"/>
          <a:stretch>
            <a:fillRect/>
          </a:stretch>
        </p:blipFill>
        <p:spPr>
          <a:xfrm>
            <a:off x="631723" y="1690688"/>
            <a:ext cx="2932870" cy="4351338"/>
          </a:xfrm>
          <a:prstGeom prst="rect">
            <a:avLst/>
          </a:prstGeom>
        </p:spPr>
      </p:pic>
      <p:sp>
        <p:nvSpPr>
          <p:cNvPr id="5" name="TextBox 4">
            <a:extLst>
              <a:ext uri="{FF2B5EF4-FFF2-40B4-BE49-F238E27FC236}">
                <a16:creationId xmlns:a16="http://schemas.microsoft.com/office/drawing/2014/main" id="{12ADFEC7-0D22-46F1-B6EE-449B84E5EC41}"/>
              </a:ext>
            </a:extLst>
          </p:cNvPr>
          <p:cNvSpPr txBox="1"/>
          <p:nvPr/>
        </p:nvSpPr>
        <p:spPr>
          <a:xfrm>
            <a:off x="3763926" y="1690688"/>
            <a:ext cx="7589874" cy="2123658"/>
          </a:xfrm>
          <a:prstGeom prst="rect">
            <a:avLst/>
          </a:prstGeom>
          <a:noFill/>
        </p:spPr>
        <p:txBody>
          <a:bodyPr wrap="square" rtlCol="0">
            <a:spAutoFit/>
          </a:bodyPr>
          <a:lstStyle/>
          <a:p>
            <a:r>
              <a:rPr lang="en-US" sz="2400" dirty="0"/>
              <a:t>Here is a gigantic image to demonstrate how this difference of Gaussians works</a:t>
            </a:r>
            <a:r>
              <a:rPr lang="en-US" dirty="0"/>
              <a:t>.</a:t>
            </a:r>
          </a:p>
          <a:p>
            <a:endParaRPr lang="en-US" dirty="0"/>
          </a:p>
          <a:p>
            <a:r>
              <a:rPr lang="en-US" sz="2400" dirty="0"/>
              <a:t>This image do the subtraction for just one octave.  The same thing is done for all octaves.</a:t>
            </a:r>
          </a:p>
          <a:p>
            <a:endParaRPr lang="en-US" dirty="0"/>
          </a:p>
        </p:txBody>
      </p:sp>
    </p:spTree>
    <p:extLst>
      <p:ext uri="{BB962C8B-B14F-4D97-AF65-F5344CB8AC3E}">
        <p14:creationId xmlns:p14="http://schemas.microsoft.com/office/powerpoint/2010/main" val="3709461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968</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The scale-invariant feature transform(SIFT)</vt:lpstr>
      <vt:lpstr>Bayesian</vt:lpstr>
      <vt:lpstr>PowerPoint Presentation</vt:lpstr>
      <vt:lpstr>Scale space</vt:lpstr>
      <vt:lpstr>Scale spaces in SIFT</vt:lpstr>
      <vt:lpstr>Scale spaces in SIFT</vt:lpstr>
      <vt:lpstr>Scale spaces in SIFT</vt:lpstr>
      <vt:lpstr>LoG approximations</vt:lpstr>
      <vt:lpstr>Example</vt:lpstr>
      <vt:lpstr>Finding keypoints</vt:lpstr>
      <vt:lpstr>Locate maxima/minima in DoG images</vt:lpstr>
      <vt:lpstr>Locate maxima/minima in DoG images</vt:lpstr>
      <vt:lpstr>Find subpixel maxima/minima</vt:lpstr>
      <vt:lpstr>Example</vt:lpstr>
      <vt:lpstr>Getting rid of low contrast keypoints</vt:lpstr>
      <vt:lpstr>Getting rid of low contrast keypoints</vt:lpstr>
      <vt:lpstr>Keypoint orientations</vt:lpstr>
      <vt:lpstr>Keypoint orientations</vt:lpstr>
      <vt:lpstr>Generating a feature</vt:lpstr>
      <vt:lpstr>Generating a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47</cp:revision>
  <dcterms:created xsi:type="dcterms:W3CDTF">2019-06-02T06:33:36Z</dcterms:created>
  <dcterms:modified xsi:type="dcterms:W3CDTF">2019-06-03T05:48:46Z</dcterms:modified>
</cp:coreProperties>
</file>