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9.png" ContentType="image/png"/>
  <Override PartName="/ppt/media/image11.png" ContentType="image/png"/>
  <Override PartName="/ppt/media/image20.png" ContentType="image/png"/>
  <Override PartName="/ppt/media/image13.png" ContentType="image/png"/>
  <Override PartName="/ppt/media/image22.jpeg" ContentType="image/jpeg"/>
  <Override PartName="/ppt/media/image31.png" ContentType="image/png"/>
  <Override PartName="/ppt/media/image15.png" ContentType="image/png"/>
  <Override PartName="/ppt/media/image24.jpeg" ContentType="image/jpeg"/>
  <Override PartName="/ppt/media/image17.png" ContentType="image/png"/>
  <Override PartName="/ppt/media/image26.png" ContentType="image/png"/>
  <Override PartName="/ppt/media/image19.png" ContentType="image/png"/>
  <Override PartName="/ppt/media/image28.png" ContentType="image/png"/>
  <Override PartName="/ppt/media/image2.png" ContentType="image/png"/>
  <Override PartName="/ppt/media/image4.png" ContentType="image/png"/>
  <Override PartName="/ppt/media/image6.png" ContentType="image/png"/>
  <Override PartName="/ppt/media/image8.png" ContentType="image/png"/>
  <Override PartName="/ppt/media/image10.png" ContentType="image/png"/>
  <Override PartName="/ppt/media/image12.png" ContentType="image/png"/>
  <Override PartName="/ppt/media/image21.png" ContentType="image/png"/>
  <Override PartName="/ppt/media/image30.png" ContentType="image/png"/>
  <Override PartName="/ppt/media/image14.png" ContentType="image/png"/>
  <Override PartName="/ppt/media/image32.png" ContentType="image/png"/>
  <Override PartName="/ppt/media/image23.jpeg" ContentType="image/jpeg"/>
  <Override PartName="/ppt/media/image16.png" ContentType="image/png"/>
  <Override PartName="/ppt/media/image25.png" ContentType="image/png"/>
  <Override PartName="/ppt/media/image18.png" ContentType="image/png"/>
  <Override PartName="/ppt/media/image27.png" ContentType="image/png"/>
  <Override PartName="/ppt/media/image1.png" ContentType="image/png"/>
  <Override PartName="/ppt/media/image29.png" ContentType="image/png"/>
  <Override PartName="/ppt/media/image3.png" ContentType="image/png"/>
  <Override PartName="/ppt/media/image5.png" ContentType="image/png"/>
  <Override PartName="/ppt/media/image7.png" ContentType="image/pn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1.xml.rels" ContentType="application/vnd.openxmlformats-package.relationships+xml"/>
  <Override PartName="/ppt/slides/slide1.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2918400" cy="21945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41"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42"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anchor="b" bIns="0" lIns="0" rIns="0" tIns="0" wrap="none"/>
          <a:p>
            <a:pPr algn="r"/>
            <a:fld id="{2287ACBE-2156-4E12-867A-FCB3AE164BB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685800" y="4343400"/>
            <a:ext cx="5486040" cy="4114440"/>
          </a:xfrm>
          <a:prstGeom prst="rect">
            <a:avLst/>
          </a:prstGeom>
        </p:spPr>
        <p:txBody>
          <a:bodyPr/>
          <a:p>
            <a:endParaRPr/>
          </a:p>
        </p:txBody>
      </p:sp>
      <p:sp>
        <p:nvSpPr>
          <p:cNvPr id="178" name="TextShape 2"/>
          <p:cNvSpPr txBox="1"/>
          <p:nvPr/>
        </p:nvSpPr>
        <p:spPr>
          <a:xfrm>
            <a:off x="3884760" y="8685360"/>
            <a:ext cx="2971440" cy="456840"/>
          </a:xfrm>
          <a:prstGeom prst="rect">
            <a:avLst/>
          </a:prstGeom>
        </p:spPr>
        <p:txBody>
          <a:bodyPr anchor="b"/>
          <a:p>
            <a:pPr algn="r">
              <a:lnSpc>
                <a:spcPct val="100000"/>
              </a:lnSpc>
            </a:pPr>
            <a:fld id="{DB94C034-F678-4C54-B3F9-588A6B22D32D}" type="slidenum">
              <a:rPr lang="en-US" sz="1200">
                <a:solidFill>
                  <a:srgbClr val="000000"/>
                </a:solidFill>
                <a:latin typeface="����������������!"/>
                <a:ea typeface="����������������!"/>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8880" y="6817320"/>
            <a:ext cx="27980280" cy="4704120"/>
          </a:xfrm>
          <a:prstGeom prst="rect">
            <a:avLst/>
          </a:prstGeom>
        </p:spPr>
        <p:txBody>
          <a:bodyPr anchor="ctr" bIns="0" lIns="0" rIns="0" tIns="0" wrap="none"/>
          <a:p>
            <a:endParaRPr/>
          </a:p>
        </p:txBody>
      </p:sp>
      <p:sp>
        <p:nvSpPr>
          <p:cNvPr id="27" name="PlaceHolder 2"/>
          <p:cNvSpPr>
            <a:spLocks noGrp="1"/>
          </p:cNvSpPr>
          <p:nvPr>
            <p:ph type="body"/>
          </p:nvPr>
        </p:nvSpPr>
        <p:spPr>
          <a:xfrm>
            <a:off x="1645920" y="5135040"/>
            <a:ext cx="29626200" cy="6070680"/>
          </a:xfrm>
          <a:prstGeom prst="rect">
            <a:avLst/>
          </a:prstGeom>
        </p:spPr>
        <p:txBody>
          <a:bodyPr bIns="0" lIns="0" rIns="0" tIns="0" wrap="none"/>
          <a:p>
            <a:endParaRPr/>
          </a:p>
        </p:txBody>
      </p:sp>
      <p:sp>
        <p:nvSpPr>
          <p:cNvPr id="28" name="PlaceHolder 3"/>
          <p:cNvSpPr>
            <a:spLocks noGrp="1"/>
          </p:cNvSpPr>
          <p:nvPr>
            <p:ph type="body"/>
          </p:nvPr>
        </p:nvSpPr>
        <p:spPr>
          <a:xfrm>
            <a:off x="1645920" y="11782800"/>
            <a:ext cx="29626200" cy="60706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68880" y="6817320"/>
            <a:ext cx="27980280" cy="4704120"/>
          </a:xfrm>
          <a:prstGeom prst="rect">
            <a:avLst/>
          </a:prstGeom>
        </p:spPr>
        <p:txBody>
          <a:bodyPr anchor="ctr" bIns="0" lIns="0" rIns="0" tIns="0" wrap="none"/>
          <a:p>
            <a:endParaRPr/>
          </a:p>
        </p:txBody>
      </p:sp>
      <p:sp>
        <p:nvSpPr>
          <p:cNvPr id="30" name="PlaceHolder 2"/>
          <p:cNvSpPr>
            <a:spLocks noGrp="1"/>
          </p:cNvSpPr>
          <p:nvPr>
            <p:ph type="body"/>
          </p:nvPr>
        </p:nvSpPr>
        <p:spPr>
          <a:xfrm>
            <a:off x="1645920" y="5135040"/>
            <a:ext cx="14457240" cy="6070680"/>
          </a:xfrm>
          <a:prstGeom prst="rect">
            <a:avLst/>
          </a:prstGeom>
        </p:spPr>
        <p:txBody>
          <a:bodyPr bIns="0" lIns="0" rIns="0" tIns="0" wrap="none"/>
          <a:p>
            <a:endParaRPr/>
          </a:p>
        </p:txBody>
      </p:sp>
      <p:sp>
        <p:nvSpPr>
          <p:cNvPr id="31" name="PlaceHolder 3"/>
          <p:cNvSpPr>
            <a:spLocks noGrp="1"/>
          </p:cNvSpPr>
          <p:nvPr>
            <p:ph type="body"/>
          </p:nvPr>
        </p:nvSpPr>
        <p:spPr>
          <a:xfrm>
            <a:off x="16826400" y="5135040"/>
            <a:ext cx="14457240" cy="6070680"/>
          </a:xfrm>
          <a:prstGeom prst="rect">
            <a:avLst/>
          </a:prstGeom>
        </p:spPr>
        <p:txBody>
          <a:bodyPr bIns="0" lIns="0" rIns="0" tIns="0" wrap="none"/>
          <a:p>
            <a:endParaRPr/>
          </a:p>
        </p:txBody>
      </p:sp>
      <p:sp>
        <p:nvSpPr>
          <p:cNvPr id="32" name="PlaceHolder 4"/>
          <p:cNvSpPr>
            <a:spLocks noGrp="1"/>
          </p:cNvSpPr>
          <p:nvPr>
            <p:ph type="body"/>
          </p:nvPr>
        </p:nvSpPr>
        <p:spPr>
          <a:xfrm>
            <a:off x="16826400" y="11782800"/>
            <a:ext cx="14457240" cy="6070680"/>
          </a:xfrm>
          <a:prstGeom prst="rect">
            <a:avLst/>
          </a:prstGeom>
        </p:spPr>
        <p:txBody>
          <a:bodyPr bIns="0" lIns="0" rIns="0" tIns="0" wrap="none"/>
          <a:p>
            <a:endParaRPr/>
          </a:p>
        </p:txBody>
      </p:sp>
      <p:sp>
        <p:nvSpPr>
          <p:cNvPr id="33" name="PlaceHolder 5"/>
          <p:cNvSpPr>
            <a:spLocks noGrp="1"/>
          </p:cNvSpPr>
          <p:nvPr>
            <p:ph type="body"/>
          </p:nvPr>
        </p:nvSpPr>
        <p:spPr>
          <a:xfrm>
            <a:off x="1645920" y="11782800"/>
            <a:ext cx="14457240" cy="60706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68880" y="6817320"/>
            <a:ext cx="27980280" cy="4704120"/>
          </a:xfrm>
          <a:prstGeom prst="rect">
            <a:avLst/>
          </a:prstGeom>
        </p:spPr>
        <p:txBody>
          <a:bodyPr anchor="ctr" bIns="0" lIns="0" rIns="0" tIns="0" wrap="none"/>
          <a:p>
            <a:endParaRPr/>
          </a:p>
        </p:txBody>
      </p:sp>
      <p:sp>
        <p:nvSpPr>
          <p:cNvPr id="35" name="PlaceHolder 2"/>
          <p:cNvSpPr>
            <a:spLocks noGrp="1"/>
          </p:cNvSpPr>
          <p:nvPr>
            <p:ph type="body"/>
          </p:nvPr>
        </p:nvSpPr>
        <p:spPr>
          <a:xfrm>
            <a:off x="1645920" y="5135040"/>
            <a:ext cx="14457240" cy="6070680"/>
          </a:xfrm>
          <a:prstGeom prst="rect">
            <a:avLst/>
          </a:prstGeom>
        </p:spPr>
        <p:txBody>
          <a:bodyPr bIns="0" lIns="0" rIns="0" tIns="0" wrap="none"/>
          <a:p>
            <a:endParaRPr/>
          </a:p>
        </p:txBody>
      </p:sp>
      <p:sp>
        <p:nvSpPr>
          <p:cNvPr id="36" name="PlaceHolder 3"/>
          <p:cNvSpPr>
            <a:spLocks noGrp="1"/>
          </p:cNvSpPr>
          <p:nvPr>
            <p:ph type="body"/>
          </p:nvPr>
        </p:nvSpPr>
        <p:spPr>
          <a:xfrm>
            <a:off x="16826400" y="5135040"/>
            <a:ext cx="14457240" cy="6070680"/>
          </a:xfrm>
          <a:prstGeom prst="rect">
            <a:avLst/>
          </a:prstGeom>
        </p:spPr>
        <p:txBody>
          <a:bodyPr bIns="0" lIns="0" rIns="0" tIns="0" wrap="none"/>
          <a:p>
            <a:endParaRPr/>
          </a:p>
        </p:txBody>
      </p:sp>
      <p:pic>
        <p:nvPicPr>
          <p:cNvPr descr="" id="37" name=""/>
          <p:cNvPicPr/>
          <p:nvPr/>
        </p:nvPicPr>
        <p:blipFill>
          <a:blip r:embed="rId2"/>
          <a:stretch>
            <a:fillRect/>
          </a:stretch>
        </p:blipFill>
        <p:spPr>
          <a:xfrm>
            <a:off x="20248560" y="11782440"/>
            <a:ext cx="7612200" cy="6070680"/>
          </a:xfrm>
          <a:prstGeom prst="rect">
            <a:avLst/>
          </a:prstGeom>
        </p:spPr>
      </p:pic>
      <p:pic>
        <p:nvPicPr>
          <p:cNvPr descr="" id="38" name=""/>
          <p:cNvPicPr/>
          <p:nvPr/>
        </p:nvPicPr>
        <p:blipFill>
          <a:blip r:embed="rId3"/>
          <a:stretch>
            <a:fillRect/>
          </a:stretch>
        </p:blipFill>
        <p:spPr>
          <a:xfrm>
            <a:off x="5068080" y="11782440"/>
            <a:ext cx="7612200" cy="6070680"/>
          </a:xfrm>
          <a:prstGeom prst="rect">
            <a:avLst/>
          </a:prstGeom>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68880" y="6817320"/>
            <a:ext cx="27980280" cy="4704120"/>
          </a:xfrm>
          <a:prstGeom prst="rect">
            <a:avLst/>
          </a:prstGeom>
        </p:spPr>
        <p:txBody>
          <a:bodyPr anchor="ctr" bIns="0" lIns="0" rIns="0" tIns="0" wrap="none"/>
          <a:p>
            <a:endParaRPr/>
          </a:p>
        </p:txBody>
      </p:sp>
      <p:sp>
        <p:nvSpPr>
          <p:cNvPr id="6" name="PlaceHolder 2"/>
          <p:cNvSpPr>
            <a:spLocks noGrp="1"/>
          </p:cNvSpPr>
          <p:nvPr>
            <p:ph type="subTitle"/>
          </p:nvPr>
        </p:nvSpPr>
        <p:spPr>
          <a:xfrm>
            <a:off x="1645920" y="5135040"/>
            <a:ext cx="29626200" cy="12728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8880" y="6817320"/>
            <a:ext cx="27980280" cy="4704120"/>
          </a:xfrm>
          <a:prstGeom prst="rect">
            <a:avLst/>
          </a:prstGeom>
        </p:spPr>
        <p:txBody>
          <a:bodyPr anchor="ctr" bIns="0" lIns="0" rIns="0" tIns="0" wrap="none"/>
          <a:p>
            <a:endParaRPr/>
          </a:p>
        </p:txBody>
      </p:sp>
      <p:sp>
        <p:nvSpPr>
          <p:cNvPr id="8" name="PlaceHolder 2"/>
          <p:cNvSpPr>
            <a:spLocks noGrp="1"/>
          </p:cNvSpPr>
          <p:nvPr>
            <p:ph type="body"/>
          </p:nvPr>
        </p:nvSpPr>
        <p:spPr>
          <a:xfrm>
            <a:off x="1645920" y="5135040"/>
            <a:ext cx="29626200" cy="1272780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68880" y="6817320"/>
            <a:ext cx="27980280" cy="4704120"/>
          </a:xfrm>
          <a:prstGeom prst="rect">
            <a:avLst/>
          </a:prstGeom>
        </p:spPr>
        <p:txBody>
          <a:bodyPr anchor="ctr" bIns="0" lIns="0" rIns="0" tIns="0" wrap="none"/>
          <a:p>
            <a:endParaRPr/>
          </a:p>
        </p:txBody>
      </p:sp>
      <p:sp>
        <p:nvSpPr>
          <p:cNvPr id="10" name="PlaceHolder 2"/>
          <p:cNvSpPr>
            <a:spLocks noGrp="1"/>
          </p:cNvSpPr>
          <p:nvPr>
            <p:ph type="body"/>
          </p:nvPr>
        </p:nvSpPr>
        <p:spPr>
          <a:xfrm>
            <a:off x="1645920" y="5135040"/>
            <a:ext cx="14457240" cy="12727800"/>
          </a:xfrm>
          <a:prstGeom prst="rect">
            <a:avLst/>
          </a:prstGeom>
        </p:spPr>
        <p:txBody>
          <a:bodyPr bIns="0" lIns="0" rIns="0" tIns="0" wrap="none"/>
          <a:p>
            <a:endParaRPr/>
          </a:p>
        </p:txBody>
      </p:sp>
      <p:sp>
        <p:nvSpPr>
          <p:cNvPr id="11" name="PlaceHolder 3"/>
          <p:cNvSpPr>
            <a:spLocks noGrp="1"/>
          </p:cNvSpPr>
          <p:nvPr>
            <p:ph type="body"/>
          </p:nvPr>
        </p:nvSpPr>
        <p:spPr>
          <a:xfrm>
            <a:off x="16826400" y="5135040"/>
            <a:ext cx="14457240" cy="127278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68880" y="6817320"/>
            <a:ext cx="27980280" cy="470412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68880" y="6817320"/>
            <a:ext cx="27980280" cy="110455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68880" y="6817320"/>
            <a:ext cx="27980280" cy="4704120"/>
          </a:xfrm>
          <a:prstGeom prst="rect">
            <a:avLst/>
          </a:prstGeom>
        </p:spPr>
        <p:txBody>
          <a:bodyPr anchor="ctr" bIns="0" lIns="0" rIns="0" tIns="0" wrap="none"/>
          <a:p>
            <a:endParaRPr/>
          </a:p>
        </p:txBody>
      </p:sp>
      <p:sp>
        <p:nvSpPr>
          <p:cNvPr id="15" name="PlaceHolder 2"/>
          <p:cNvSpPr>
            <a:spLocks noGrp="1"/>
          </p:cNvSpPr>
          <p:nvPr>
            <p:ph type="body"/>
          </p:nvPr>
        </p:nvSpPr>
        <p:spPr>
          <a:xfrm>
            <a:off x="1645920" y="5135040"/>
            <a:ext cx="14457240" cy="6070680"/>
          </a:xfrm>
          <a:prstGeom prst="rect">
            <a:avLst/>
          </a:prstGeom>
        </p:spPr>
        <p:txBody>
          <a:bodyPr bIns="0" lIns="0" rIns="0" tIns="0" wrap="none"/>
          <a:p>
            <a:endParaRPr/>
          </a:p>
        </p:txBody>
      </p:sp>
      <p:sp>
        <p:nvSpPr>
          <p:cNvPr id="16" name="PlaceHolder 3"/>
          <p:cNvSpPr>
            <a:spLocks noGrp="1"/>
          </p:cNvSpPr>
          <p:nvPr>
            <p:ph type="body"/>
          </p:nvPr>
        </p:nvSpPr>
        <p:spPr>
          <a:xfrm>
            <a:off x="1645920" y="11782800"/>
            <a:ext cx="14457240" cy="6070680"/>
          </a:xfrm>
          <a:prstGeom prst="rect">
            <a:avLst/>
          </a:prstGeom>
        </p:spPr>
        <p:txBody>
          <a:bodyPr bIns="0" lIns="0" rIns="0" tIns="0" wrap="none"/>
          <a:p>
            <a:endParaRPr/>
          </a:p>
        </p:txBody>
      </p:sp>
      <p:sp>
        <p:nvSpPr>
          <p:cNvPr id="17" name="PlaceHolder 4"/>
          <p:cNvSpPr>
            <a:spLocks noGrp="1"/>
          </p:cNvSpPr>
          <p:nvPr>
            <p:ph type="body"/>
          </p:nvPr>
        </p:nvSpPr>
        <p:spPr>
          <a:xfrm>
            <a:off x="16826400" y="5135040"/>
            <a:ext cx="14457240" cy="1272780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68880" y="6817320"/>
            <a:ext cx="27980280" cy="4704120"/>
          </a:xfrm>
          <a:prstGeom prst="rect">
            <a:avLst/>
          </a:prstGeom>
        </p:spPr>
        <p:txBody>
          <a:bodyPr anchor="ctr" bIns="0" lIns="0" rIns="0" tIns="0" wrap="none"/>
          <a:p>
            <a:endParaRPr/>
          </a:p>
        </p:txBody>
      </p:sp>
      <p:sp>
        <p:nvSpPr>
          <p:cNvPr id="19" name="PlaceHolder 2"/>
          <p:cNvSpPr>
            <a:spLocks noGrp="1"/>
          </p:cNvSpPr>
          <p:nvPr>
            <p:ph type="body"/>
          </p:nvPr>
        </p:nvSpPr>
        <p:spPr>
          <a:xfrm>
            <a:off x="1645920" y="5135040"/>
            <a:ext cx="14457240" cy="12727800"/>
          </a:xfrm>
          <a:prstGeom prst="rect">
            <a:avLst/>
          </a:prstGeom>
        </p:spPr>
        <p:txBody>
          <a:bodyPr bIns="0" lIns="0" rIns="0" tIns="0" wrap="none"/>
          <a:p>
            <a:endParaRPr/>
          </a:p>
        </p:txBody>
      </p:sp>
      <p:sp>
        <p:nvSpPr>
          <p:cNvPr id="20" name="PlaceHolder 3"/>
          <p:cNvSpPr>
            <a:spLocks noGrp="1"/>
          </p:cNvSpPr>
          <p:nvPr>
            <p:ph type="body"/>
          </p:nvPr>
        </p:nvSpPr>
        <p:spPr>
          <a:xfrm>
            <a:off x="16826400" y="5135040"/>
            <a:ext cx="14457240" cy="6070680"/>
          </a:xfrm>
          <a:prstGeom prst="rect">
            <a:avLst/>
          </a:prstGeom>
        </p:spPr>
        <p:txBody>
          <a:bodyPr bIns="0" lIns="0" rIns="0" tIns="0" wrap="none"/>
          <a:p>
            <a:endParaRPr/>
          </a:p>
        </p:txBody>
      </p:sp>
      <p:sp>
        <p:nvSpPr>
          <p:cNvPr id="21" name="PlaceHolder 4"/>
          <p:cNvSpPr>
            <a:spLocks noGrp="1"/>
          </p:cNvSpPr>
          <p:nvPr>
            <p:ph type="body"/>
          </p:nvPr>
        </p:nvSpPr>
        <p:spPr>
          <a:xfrm>
            <a:off x="16826400" y="11782800"/>
            <a:ext cx="14457240" cy="60706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68880" y="6817320"/>
            <a:ext cx="27980280" cy="4704120"/>
          </a:xfrm>
          <a:prstGeom prst="rect">
            <a:avLst/>
          </a:prstGeom>
        </p:spPr>
        <p:txBody>
          <a:bodyPr anchor="ctr" bIns="0" lIns="0" rIns="0" tIns="0" wrap="none"/>
          <a:p>
            <a:endParaRPr/>
          </a:p>
        </p:txBody>
      </p:sp>
      <p:sp>
        <p:nvSpPr>
          <p:cNvPr id="23" name="PlaceHolder 2"/>
          <p:cNvSpPr>
            <a:spLocks noGrp="1"/>
          </p:cNvSpPr>
          <p:nvPr>
            <p:ph type="body"/>
          </p:nvPr>
        </p:nvSpPr>
        <p:spPr>
          <a:xfrm>
            <a:off x="1645920" y="5135040"/>
            <a:ext cx="14457240" cy="6070680"/>
          </a:xfrm>
          <a:prstGeom prst="rect">
            <a:avLst/>
          </a:prstGeom>
        </p:spPr>
        <p:txBody>
          <a:bodyPr bIns="0" lIns="0" rIns="0" tIns="0" wrap="none"/>
          <a:p>
            <a:endParaRPr/>
          </a:p>
        </p:txBody>
      </p:sp>
      <p:sp>
        <p:nvSpPr>
          <p:cNvPr id="24" name="PlaceHolder 3"/>
          <p:cNvSpPr>
            <a:spLocks noGrp="1"/>
          </p:cNvSpPr>
          <p:nvPr>
            <p:ph type="body"/>
          </p:nvPr>
        </p:nvSpPr>
        <p:spPr>
          <a:xfrm>
            <a:off x="16826400" y="5135040"/>
            <a:ext cx="14457240" cy="6070680"/>
          </a:xfrm>
          <a:prstGeom prst="rect">
            <a:avLst/>
          </a:prstGeom>
        </p:spPr>
        <p:txBody>
          <a:bodyPr bIns="0" lIns="0" rIns="0" tIns="0" wrap="none"/>
          <a:p>
            <a:endParaRPr/>
          </a:p>
        </p:txBody>
      </p:sp>
      <p:sp>
        <p:nvSpPr>
          <p:cNvPr id="25" name="PlaceHolder 4"/>
          <p:cNvSpPr>
            <a:spLocks noGrp="1"/>
          </p:cNvSpPr>
          <p:nvPr>
            <p:ph type="body"/>
          </p:nvPr>
        </p:nvSpPr>
        <p:spPr>
          <a:xfrm>
            <a:off x="1645920" y="11782800"/>
            <a:ext cx="29625840" cy="60706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8880" y="6817320"/>
            <a:ext cx="27980280" cy="4703760"/>
          </a:xfrm>
          <a:prstGeom prst="rect">
            <a:avLst/>
          </a:prstGeom>
        </p:spPr>
        <p:txBody>
          <a:bodyPr anchor="ctr" bIns="156600" lIns="313560" rIns="313560" tIns="156600"/>
          <a:p>
            <a:pPr algn="ctr">
              <a:lnSpc>
                <a:spcPct val="100000"/>
              </a:lnSpc>
            </a:pPr>
            <a:r>
              <a:rPr lang="en-US" sz="15100">
                <a:solidFill>
                  <a:srgbClr val="000000"/>
                </a:solidFill>
                <a:latin typeface="����������������!"/>
              </a:rPr>
              <a:t>Click to edit the title text formatClick to edit Master title style</a:t>
            </a:r>
            <a:endParaRPr/>
          </a:p>
        </p:txBody>
      </p:sp>
      <p:sp>
        <p:nvSpPr>
          <p:cNvPr id="1" name="PlaceHolder 2"/>
          <p:cNvSpPr>
            <a:spLocks noGrp="1"/>
          </p:cNvSpPr>
          <p:nvPr>
            <p:ph type="dt"/>
          </p:nvPr>
        </p:nvSpPr>
        <p:spPr>
          <a:xfrm>
            <a:off x="1645920" y="20340360"/>
            <a:ext cx="7680600" cy="1168200"/>
          </a:xfrm>
          <a:prstGeom prst="rect">
            <a:avLst/>
          </a:prstGeom>
        </p:spPr>
        <p:txBody>
          <a:bodyPr anchor="ctr" bIns="156600" lIns="313560" rIns="313560" tIns="156600"/>
          <a:p>
            <a:pPr>
              <a:lnSpc>
                <a:spcPct val="100000"/>
              </a:lnSpc>
            </a:pPr>
            <a:r>
              <a:rPr lang="en-US" sz="4100">
                <a:solidFill>
                  <a:srgbClr val="8b8b8b"/>
                </a:solidFill>
                <a:latin typeface="����������������!"/>
              </a:rPr>
              <a:t>12/8/14</a:t>
            </a:r>
            <a:endParaRPr/>
          </a:p>
        </p:txBody>
      </p:sp>
      <p:sp>
        <p:nvSpPr>
          <p:cNvPr id="2" name="PlaceHolder 3"/>
          <p:cNvSpPr>
            <a:spLocks noGrp="1"/>
          </p:cNvSpPr>
          <p:nvPr>
            <p:ph type="ftr"/>
          </p:nvPr>
        </p:nvSpPr>
        <p:spPr>
          <a:xfrm>
            <a:off x="11247120" y="20340360"/>
            <a:ext cx="10423800" cy="1168200"/>
          </a:xfrm>
          <a:prstGeom prst="rect">
            <a:avLst/>
          </a:prstGeom>
        </p:spPr>
        <p:txBody>
          <a:bodyPr anchor="ctr" bIns="156600" lIns="313560" rIns="313560" tIns="156600"/>
          <a:p>
            <a:endParaRPr/>
          </a:p>
        </p:txBody>
      </p:sp>
      <p:sp>
        <p:nvSpPr>
          <p:cNvPr id="3" name="PlaceHolder 4"/>
          <p:cNvSpPr>
            <a:spLocks noGrp="1"/>
          </p:cNvSpPr>
          <p:nvPr>
            <p:ph type="sldNum"/>
          </p:nvPr>
        </p:nvSpPr>
        <p:spPr>
          <a:xfrm>
            <a:off x="23591520" y="20340360"/>
            <a:ext cx="7680600" cy="1168200"/>
          </a:xfrm>
          <a:prstGeom prst="rect">
            <a:avLst/>
          </a:prstGeom>
        </p:spPr>
        <p:txBody>
          <a:bodyPr anchor="ctr" bIns="156600" lIns="313560" rIns="313560" tIns="156600"/>
          <a:p>
            <a:pPr algn="r">
              <a:lnSpc>
                <a:spcPct val="100000"/>
              </a:lnSpc>
            </a:pPr>
            <a:fld id="{48481658-E906-4C2A-A7E8-FA259197597A}" type="slidenum">
              <a:rPr lang="en-US" sz="4100">
                <a:solidFill>
                  <a:srgbClr val="8b8b8b"/>
                </a:solidFill>
                <a:latin typeface="����������������!"/>
              </a:rPr>
              <a:t>&lt;number&gt;</a:t>
            </a:fld>
            <a:endParaRPr/>
          </a:p>
        </p:txBody>
      </p:sp>
      <p:sp>
        <p:nvSpPr>
          <p:cNvPr id="4" name="PlaceHolder 5"/>
          <p:cNvSpPr>
            <a:spLocks noGrp="1"/>
          </p:cNvSpPr>
          <p:nvPr>
            <p:ph type="body"/>
          </p:nvPr>
        </p:nvSpPr>
        <p:spPr>
          <a:xfrm>
            <a:off x="1645920" y="5135040"/>
            <a:ext cx="29626200" cy="1272780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jpeg"/><Relationship Id="rId21" Type="http://schemas.openxmlformats.org/officeDocument/2006/relationships/image" Target="../media/image23.jpeg"/><Relationship Id="rId22" Type="http://schemas.openxmlformats.org/officeDocument/2006/relationships/image" Target="../media/image24.jpe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png"/><Relationship Id="rId29" Type="http://schemas.openxmlformats.org/officeDocument/2006/relationships/image" Target="../media/image31.png"/><Relationship Id="rId30" Type="http://schemas.openxmlformats.org/officeDocument/2006/relationships/image" Target="../media/image32.png"/><Relationship Id="rId31" Type="http://schemas.openxmlformats.org/officeDocument/2006/relationships/slideLayout" Target="../slideLayouts/slideLayout2.xml"/><Relationship Id="rId3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2468880" y="6789600"/>
            <a:ext cx="27980280" cy="4703760"/>
          </a:xfrm>
          <a:prstGeom prst="rect">
            <a:avLst/>
          </a:prstGeom>
        </p:spPr>
        <p:txBody>
          <a:bodyPr anchor="ctr" bIns="156600" lIns="313560" rIns="313560" tIns="156600"/>
          <a:p>
            <a:endParaRPr/>
          </a:p>
        </p:txBody>
      </p:sp>
      <p:sp>
        <p:nvSpPr>
          <p:cNvPr id="45" name="TextShape 2"/>
          <p:cNvSpPr txBox="1"/>
          <p:nvPr/>
        </p:nvSpPr>
        <p:spPr>
          <a:xfrm>
            <a:off x="4937760" y="12408120"/>
            <a:ext cx="23042520" cy="5608080"/>
          </a:xfrm>
          <a:prstGeom prst="rect">
            <a:avLst/>
          </a:prstGeom>
        </p:spPr>
        <p:txBody>
          <a:bodyPr bIns="156600" lIns="313560" rIns="313560" tIns="156600"/>
          <a:p>
            <a:pPr algn="ctr"/>
            <a:endParaRPr/>
          </a:p>
        </p:txBody>
      </p:sp>
      <p:sp>
        <p:nvSpPr>
          <p:cNvPr id="46" name="CustomShape 3"/>
          <p:cNvSpPr/>
          <p:nvPr/>
        </p:nvSpPr>
        <p:spPr>
          <a:xfrm>
            <a:off x="-3240" y="12960"/>
            <a:ext cx="32921280" cy="21945240"/>
          </a:xfrm>
          <a:prstGeom prst="rect">
            <a:avLst/>
          </a:prstGeom>
          <a:solidFill>
            <a:srgbClr val="b21e3b"/>
          </a:solidFill>
          <a:ln w="9360">
            <a:solidFill>
              <a:srgbClr val="4a7ebb"/>
            </a:solidFill>
            <a:round/>
          </a:ln>
        </p:spPr>
      </p:sp>
      <p:sp>
        <p:nvSpPr>
          <p:cNvPr id="47" name="CustomShape 4"/>
          <p:cNvSpPr/>
          <p:nvPr/>
        </p:nvSpPr>
        <p:spPr>
          <a:xfrm>
            <a:off x="-3240" y="3223800"/>
            <a:ext cx="32921280" cy="17965080"/>
          </a:xfrm>
          <a:prstGeom prst="rect">
            <a:avLst/>
          </a:prstGeom>
          <a:solidFill>
            <a:srgbClr val="ffffff"/>
          </a:solidFill>
          <a:ln w="9360">
            <a:solidFill>
              <a:srgbClr val="4a7ebb"/>
            </a:solidFill>
            <a:round/>
          </a:ln>
        </p:spPr>
      </p:sp>
      <p:sp>
        <p:nvSpPr>
          <p:cNvPr id="48" name="CustomShape 5"/>
          <p:cNvSpPr/>
          <p:nvPr/>
        </p:nvSpPr>
        <p:spPr>
          <a:xfrm>
            <a:off x="205920" y="183600"/>
            <a:ext cx="32540400" cy="2857680"/>
          </a:xfrm>
          <a:prstGeom prst="rect">
            <a:avLst/>
          </a:prstGeom>
          <a:solidFill>
            <a:srgbClr val="ffffff"/>
          </a:solidFill>
          <a:ln w="9360">
            <a:solidFill>
              <a:srgbClr val="4a7ebb"/>
            </a:solidFill>
            <a:round/>
          </a:ln>
        </p:spPr>
      </p:sp>
      <p:sp>
        <p:nvSpPr>
          <p:cNvPr id="49" name="CustomShape 6"/>
          <p:cNvSpPr/>
          <p:nvPr/>
        </p:nvSpPr>
        <p:spPr>
          <a:xfrm>
            <a:off x="245520" y="21151800"/>
            <a:ext cx="32896440" cy="701640"/>
          </a:xfrm>
          <a:prstGeom prst="rect">
            <a:avLst/>
          </a:prstGeom>
          <a:noFill/>
        </p:spPr>
        <p:txBody>
          <a:bodyPr/>
          <a:p>
            <a:pPr>
              <a:lnSpc>
                <a:spcPct val="100000"/>
              </a:lnSpc>
            </a:pPr>
            <a:r>
              <a:rPr b="1" lang="en-US" sz="2000">
                <a:solidFill>
                  <a:srgbClr val="ffffff"/>
                </a:solidFill>
                <a:latin typeface="����������������!"/>
              </a:rPr>
              <a:t>    </a:t>
            </a:r>
            <a:r>
              <a:rPr b="1" lang="en-US" sz="2000">
                <a:solidFill>
                  <a:srgbClr val="ffffff"/>
                </a:solidFill>
                <a:latin typeface="����������������!"/>
              </a:rPr>
              <a:t>Supported by the Intelligence Advanced Research Projects Activity (IARPA) via Air Force Research Laboratory, contract FA8650-12-C-7212. The U.S. Government is authorized to reproduce and distribute reprints for Governmental purposes notwithstanding any copyright annotation thereon.</a:t>
            </a:r>
            <a:endParaRPr/>
          </a:p>
          <a:p>
            <a:pPr>
              <a:lnSpc>
                <a:spcPct val="100000"/>
              </a:lnSpc>
            </a:pPr>
            <a:r>
              <a:rPr b="1" lang="en-US" sz="2000">
                <a:solidFill>
                  <a:srgbClr val="ffffff"/>
                </a:solidFill>
                <a:latin typeface="����������������!"/>
              </a:rPr>
              <a:t>	</a:t>
            </a:r>
            <a:r>
              <a:rPr b="1" lang="en-US" sz="2000">
                <a:solidFill>
                  <a:srgbClr val="ffffff"/>
                </a:solidFill>
                <a:latin typeface="����������������Q"/>
              </a:rPr>
              <a:t>Disclaimer: The views and conclusions contained herein are those of the authors and should not be interpreted as necessarily representing the official policies or endorsements, either expressed or implied, of IARPA, AFRL, or the U.S. Government.</a:t>
            </a:r>
            <a:endParaRPr/>
          </a:p>
        </p:txBody>
      </p:sp>
      <p:pic>
        <p:nvPicPr>
          <p:cNvPr descr="" id="50" name="Picture 36"/>
          <p:cNvPicPr/>
          <p:nvPr/>
        </p:nvPicPr>
        <p:blipFill>
          <a:blip r:embed="rId1"/>
          <a:stretch>
            <a:fillRect/>
          </a:stretch>
        </p:blipFill>
        <p:spPr>
          <a:xfrm>
            <a:off x="840600" y="664920"/>
            <a:ext cx="2898720" cy="1890360"/>
          </a:xfrm>
          <a:prstGeom prst="rect">
            <a:avLst/>
          </a:prstGeom>
        </p:spPr>
      </p:pic>
      <p:sp>
        <p:nvSpPr>
          <p:cNvPr id="51" name="CustomShape 7"/>
          <p:cNvSpPr/>
          <p:nvPr/>
        </p:nvSpPr>
        <p:spPr>
          <a:xfrm>
            <a:off x="4416120" y="240120"/>
            <a:ext cx="26838360" cy="2528280"/>
          </a:xfrm>
          <a:prstGeom prst="rect">
            <a:avLst/>
          </a:prstGeom>
          <a:noFill/>
        </p:spPr>
        <p:txBody>
          <a:bodyPr bIns="45000" lIns="90000" rIns="90000" tIns="45000"/>
          <a:p>
            <a:pPr>
              <a:lnSpc>
                <a:spcPct val="100000"/>
              </a:lnSpc>
            </a:pPr>
            <a:r>
              <a:rPr lang="en-US" sz="7200">
                <a:solidFill>
                  <a:srgbClr val="000000"/>
                </a:solidFill>
                <a:latin typeface="����������������!"/>
              </a:rPr>
              <a:t>Learning to Identify Local Flora with Human Feedback</a:t>
            </a:r>
            <a:endParaRPr/>
          </a:p>
          <a:p>
            <a:pPr>
              <a:lnSpc>
                <a:spcPct val="100000"/>
              </a:lnSpc>
            </a:pPr>
            <a:r>
              <a:rPr lang="en-US" sz="4800">
                <a:solidFill>
                  <a:srgbClr val="000000"/>
                </a:solidFill>
                <a:latin typeface="����������������!"/>
              </a:rPr>
              <a:t>Stefan Lee, David Crandall</a:t>
            </a:r>
            <a:endParaRPr/>
          </a:p>
          <a:p>
            <a:pPr>
              <a:lnSpc>
                <a:spcPct val="100000"/>
              </a:lnSpc>
            </a:pPr>
            <a:r>
              <a:rPr lang="en-US" sz="4000">
                <a:solidFill>
                  <a:srgbClr val="000000"/>
                </a:solidFill>
                <a:latin typeface="����������������A"/>
              </a:rPr>
              <a:t>School of Informatics and Computing, Indiana University, Bloomington, IN</a:t>
            </a:r>
            <a:endParaRPr/>
          </a:p>
        </p:txBody>
      </p:sp>
      <p:sp>
        <p:nvSpPr>
          <p:cNvPr id="52" name="CustomShape 8"/>
          <p:cNvSpPr/>
          <p:nvPr/>
        </p:nvSpPr>
        <p:spPr>
          <a:xfrm>
            <a:off x="211320" y="3772080"/>
            <a:ext cx="10735920" cy="17190360"/>
          </a:xfrm>
          <a:prstGeom prst="roundRect">
            <a:avLst>
              <a:gd fmla="val 2088" name="adj"/>
            </a:avLst>
          </a:prstGeom>
          <a:solidFill>
            <a:srgbClr val="ffffff"/>
          </a:solidFill>
          <a:ln w="127080">
            <a:solidFill>
              <a:srgbClr val="b21e3b"/>
            </a:solidFill>
            <a:round/>
          </a:ln>
        </p:spPr>
      </p:sp>
      <p:sp>
        <p:nvSpPr>
          <p:cNvPr id="53" name="CustomShape 9"/>
          <p:cNvSpPr/>
          <p:nvPr/>
        </p:nvSpPr>
        <p:spPr>
          <a:xfrm>
            <a:off x="619920" y="3319920"/>
            <a:ext cx="3302280" cy="762120"/>
          </a:xfrm>
          <a:prstGeom prst="rect">
            <a:avLst/>
          </a:prstGeom>
          <a:solidFill>
            <a:srgbClr val="ffffff"/>
          </a:solidFill>
        </p:spPr>
        <p:txBody>
          <a:bodyPr/>
          <a:p>
            <a:pPr algn="ctr">
              <a:lnSpc>
                <a:spcPct val="100000"/>
              </a:lnSpc>
            </a:pPr>
            <a:r>
              <a:rPr b="1" lang="en-US" sz="4400">
                <a:solidFill>
                  <a:srgbClr val="b21e3b"/>
                </a:solidFill>
                <a:latin typeface="����������������!"/>
              </a:rPr>
              <a:t>1. Overview</a:t>
            </a:r>
            <a:endParaRPr/>
          </a:p>
        </p:txBody>
      </p:sp>
      <p:sp>
        <p:nvSpPr>
          <p:cNvPr id="54" name="CustomShape 10"/>
          <p:cNvSpPr/>
          <p:nvPr/>
        </p:nvSpPr>
        <p:spPr>
          <a:xfrm>
            <a:off x="11391120" y="10490040"/>
            <a:ext cx="10592640" cy="7784640"/>
          </a:xfrm>
          <a:prstGeom prst="roundRect">
            <a:avLst>
              <a:gd fmla="val 3209" name="adj"/>
            </a:avLst>
          </a:prstGeom>
          <a:solidFill>
            <a:srgbClr val="ffffff"/>
          </a:solidFill>
          <a:ln w="127080">
            <a:solidFill>
              <a:srgbClr val="b21e3b"/>
            </a:solidFill>
            <a:round/>
          </a:ln>
        </p:spPr>
      </p:sp>
      <p:sp>
        <p:nvSpPr>
          <p:cNvPr id="55" name="CustomShape 11"/>
          <p:cNvSpPr/>
          <p:nvPr/>
        </p:nvSpPr>
        <p:spPr>
          <a:xfrm>
            <a:off x="11762640" y="10143360"/>
            <a:ext cx="2333880" cy="761400"/>
          </a:xfrm>
          <a:prstGeom prst="rect">
            <a:avLst/>
          </a:prstGeom>
          <a:solidFill>
            <a:srgbClr val="ffffff"/>
          </a:solidFill>
        </p:spPr>
        <p:txBody>
          <a:bodyPr/>
          <a:p>
            <a:pPr>
              <a:lnSpc>
                <a:spcPts val="1411"/>
              </a:lnSpc>
            </a:pPr>
            <a:r>
              <a:rPr b="1" lang="en-US" sz="4400">
                <a:solidFill>
                  <a:srgbClr val="b21e3b"/>
                </a:solidFill>
                <a:latin typeface="����������������!"/>
              </a:rPr>
              <a:t>  </a:t>
            </a:r>
            <a:r>
              <a:rPr b="1" lang="en-US" sz="4400">
                <a:solidFill>
                  <a:srgbClr val="b21e3b"/>
                </a:solidFill>
                <a:latin typeface="����������������!"/>
              </a:rPr>
              <a:t>3. Data</a:t>
            </a:r>
            <a:endParaRPr/>
          </a:p>
        </p:txBody>
      </p:sp>
      <p:sp>
        <p:nvSpPr>
          <p:cNvPr id="56" name="CustomShape 12"/>
          <p:cNvSpPr/>
          <p:nvPr/>
        </p:nvSpPr>
        <p:spPr>
          <a:xfrm>
            <a:off x="22465800" y="10485360"/>
            <a:ext cx="10280520" cy="7784640"/>
          </a:xfrm>
          <a:prstGeom prst="roundRect">
            <a:avLst>
              <a:gd fmla="val 2719" name="adj"/>
            </a:avLst>
          </a:prstGeom>
          <a:solidFill>
            <a:srgbClr val="ffffff"/>
          </a:solidFill>
          <a:ln w="127080">
            <a:solidFill>
              <a:srgbClr val="b21e3b"/>
            </a:solidFill>
            <a:round/>
          </a:ln>
        </p:spPr>
      </p:sp>
      <p:pic>
        <p:nvPicPr>
          <p:cNvPr descr="" id="57" name="Picture 2"/>
          <p:cNvPicPr/>
          <p:nvPr/>
        </p:nvPicPr>
        <p:blipFill>
          <a:blip r:embed="rId2"/>
          <a:stretch>
            <a:fillRect/>
          </a:stretch>
        </p:blipFill>
        <p:spPr>
          <a:xfrm>
            <a:off x="13939560" y="12796920"/>
            <a:ext cx="5035320" cy="2768040"/>
          </a:xfrm>
          <a:prstGeom prst="rect">
            <a:avLst/>
          </a:prstGeom>
        </p:spPr>
      </p:pic>
      <p:sp>
        <p:nvSpPr>
          <p:cNvPr id="58" name="CustomShape 13"/>
          <p:cNvSpPr/>
          <p:nvPr/>
        </p:nvSpPr>
        <p:spPr>
          <a:xfrm>
            <a:off x="369000" y="4137840"/>
            <a:ext cx="10358640" cy="16113960"/>
          </a:xfrm>
          <a:prstGeom prst="rect">
            <a:avLst/>
          </a:prstGeom>
          <a:noFill/>
        </p:spPr>
        <p:txBody>
          <a:bodyPr bIns="45000" lIns="90000" rIns="90000" tIns="45000"/>
          <a:p>
            <a:pPr>
              <a:lnSpc>
                <a:spcPct val="100000"/>
              </a:lnSpc>
              <a:buFont typeface="Arial"/>
              <a:buChar char="•"/>
            </a:pPr>
            <a:r>
              <a:rPr lang="en-US" sz="3400">
                <a:solidFill>
                  <a:srgbClr val="000000"/>
                </a:solidFill>
                <a:latin typeface="����������������1"/>
              </a:rPr>
              <a:t>Where were these photos taken? </a:t>
            </a:r>
            <a:r>
              <a:rPr lang="en-US" sz="2000">
                <a:solidFill>
                  <a:srgbClr val="000000"/>
                </a:solidFill>
                <a:latin typeface="����������������1"/>
              </a:rPr>
              <a:t>(*Answers below.)</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US" sz="3400">
                <a:solidFill>
                  <a:srgbClr val="000000"/>
                </a:solidFill>
                <a:latin typeface="����������������a"/>
              </a:rPr>
              <a:t>Geo-localizing these consumer images is easy, but only once you identify the species of tree.</a:t>
            </a:r>
            <a:endParaRPr/>
          </a:p>
          <a:p>
            <a:pPr>
              <a:lnSpc>
                <a:spcPct val="100000"/>
              </a:lnSpc>
              <a:buFont typeface="Arial"/>
              <a:buChar char="•"/>
            </a:pPr>
            <a:r>
              <a:rPr lang="en-US" sz="3400">
                <a:solidFill>
                  <a:srgbClr val="000000"/>
                </a:solidFill>
                <a:latin typeface="����������������!"/>
              </a:rPr>
              <a:t>Distinctive flora and fauna often appear in consumer images, but fine-grained species identification is hard for computers and people. </a:t>
            </a:r>
            <a:endParaRPr/>
          </a:p>
          <a:p>
            <a:pPr>
              <a:lnSpc>
                <a:spcPct val="100000"/>
              </a:lnSpc>
              <a:buFont typeface="Arial"/>
              <a:buChar char="•"/>
            </a:pPr>
            <a:r>
              <a:rPr lang="en-US" sz="3400">
                <a:solidFill>
                  <a:srgbClr val="000000"/>
                </a:solidFill>
                <a:latin typeface="����������������!"/>
              </a:rPr>
              <a:t>We use a human-in-the-loop, combining the computer’s ability to scan through large image sets with the user’s ability to confirm matches.</a:t>
            </a:r>
            <a:endParaRPr/>
          </a:p>
          <a:p>
            <a:pPr>
              <a:lnSpc>
                <a:spcPct val="100000"/>
              </a:lnSpc>
              <a:buFont typeface="Arial"/>
              <a:buChar char="•"/>
            </a:pPr>
            <a:r>
              <a:rPr lang="en-US" sz="3400">
                <a:solidFill>
                  <a:srgbClr val="000000"/>
                </a:solidFill>
                <a:latin typeface="����������������1"/>
              </a:rPr>
              <a:t>The system has two phases:</a:t>
            </a:r>
            <a:endParaRPr/>
          </a:p>
          <a:p>
            <a:pPr lvl="1">
              <a:lnSpc>
                <a:spcPct val="100000"/>
              </a:lnSpc>
              <a:buSzPct val="25000"/>
              <a:buFont typeface="StarSymbol"/>
              <a:buChar char=""/>
            </a:pPr>
            <a:r>
              <a:rPr lang="en-US" sz="3400">
                <a:solidFill>
                  <a:srgbClr val="000000"/>
                </a:solidFill>
                <a:latin typeface="����������������1"/>
              </a:rPr>
              <a:t>In the </a:t>
            </a:r>
            <a:r>
              <a:rPr b="1" lang="en-US" sz="3400">
                <a:solidFill>
                  <a:srgbClr val="000000"/>
                </a:solidFill>
                <a:latin typeface="����������������!"/>
              </a:rPr>
              <a:t>offline phase</a:t>
            </a:r>
            <a:r>
              <a:rPr lang="en-US" sz="3400">
                <a:solidFill>
                  <a:srgbClr val="000000"/>
                </a:solidFill>
                <a:latin typeface="����������������1"/>
              </a:rPr>
              <a:t>, we use labeled training data to learn a distance metric between visual features.</a:t>
            </a:r>
            <a:endParaRPr/>
          </a:p>
          <a:p>
            <a:pPr lvl="1">
              <a:lnSpc>
                <a:spcPct val="100000"/>
              </a:lnSpc>
              <a:buSzPct val="25000"/>
              <a:buFont typeface="StarSymbol"/>
              <a:buChar char=""/>
            </a:pPr>
            <a:r>
              <a:rPr lang="en-US" sz="3400">
                <a:solidFill>
                  <a:srgbClr val="000000"/>
                </a:solidFill>
                <a:latin typeface="����������������!"/>
              </a:rPr>
              <a:t>In the </a:t>
            </a:r>
            <a:r>
              <a:rPr b="1" lang="en-US" sz="3400">
                <a:solidFill>
                  <a:srgbClr val="000000"/>
                </a:solidFill>
                <a:latin typeface="����������������!"/>
              </a:rPr>
              <a:t>online phase,</a:t>
            </a:r>
            <a:r>
              <a:rPr lang="en-US" sz="3400">
                <a:solidFill>
                  <a:srgbClr val="000000"/>
                </a:solidFill>
                <a:latin typeface="����������������1"/>
              </a:rPr>
              <a:t> we update the distance metric by presenting nearest neighbors to the user, collecting similar/dissimilar feedback, and updating the metric iteratively until convergence.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descr="" id="59" name="Picture 68"/>
          <p:cNvPicPr/>
          <p:nvPr/>
        </p:nvPicPr>
        <p:blipFill>
          <a:blip r:embed="rId3"/>
          <a:stretch>
            <a:fillRect/>
          </a:stretch>
        </p:blipFill>
        <p:spPr>
          <a:xfrm>
            <a:off x="23828400" y="12122280"/>
            <a:ext cx="2974680" cy="2311560"/>
          </a:xfrm>
          <a:prstGeom prst="rect">
            <a:avLst/>
          </a:prstGeom>
        </p:spPr>
      </p:pic>
      <p:pic>
        <p:nvPicPr>
          <p:cNvPr descr="" id="60" name="Picture 69"/>
          <p:cNvPicPr/>
          <p:nvPr/>
        </p:nvPicPr>
        <p:blipFill>
          <a:blip r:embed="rId4"/>
          <a:stretch>
            <a:fillRect/>
          </a:stretch>
        </p:blipFill>
        <p:spPr>
          <a:xfrm>
            <a:off x="25470000" y="12211200"/>
            <a:ext cx="1332720" cy="702000"/>
          </a:xfrm>
          <a:prstGeom prst="rect">
            <a:avLst/>
          </a:prstGeom>
        </p:spPr>
      </p:pic>
      <p:pic>
        <p:nvPicPr>
          <p:cNvPr descr="" id="61" name="Picture 70"/>
          <p:cNvPicPr/>
          <p:nvPr/>
        </p:nvPicPr>
        <p:blipFill>
          <a:blip r:embed="rId5"/>
          <a:stretch>
            <a:fillRect/>
          </a:stretch>
        </p:blipFill>
        <p:spPr>
          <a:xfrm>
            <a:off x="23849280" y="13619520"/>
            <a:ext cx="671040" cy="65160"/>
          </a:xfrm>
          <a:prstGeom prst="rect">
            <a:avLst/>
          </a:prstGeom>
        </p:spPr>
      </p:pic>
      <p:pic>
        <p:nvPicPr>
          <p:cNvPr descr="" id="62" name="Picture 72"/>
          <p:cNvPicPr/>
          <p:nvPr/>
        </p:nvPicPr>
        <p:blipFill>
          <a:blip r:embed="rId6"/>
          <a:stretch>
            <a:fillRect/>
          </a:stretch>
        </p:blipFill>
        <p:spPr>
          <a:xfrm>
            <a:off x="27980640" y="12122280"/>
            <a:ext cx="2974680" cy="2311560"/>
          </a:xfrm>
          <a:prstGeom prst="rect">
            <a:avLst/>
          </a:prstGeom>
        </p:spPr>
      </p:pic>
      <p:pic>
        <p:nvPicPr>
          <p:cNvPr descr="" id="63" name="Picture 73"/>
          <p:cNvPicPr/>
          <p:nvPr/>
        </p:nvPicPr>
        <p:blipFill>
          <a:blip r:embed="rId7"/>
          <a:stretch>
            <a:fillRect/>
          </a:stretch>
        </p:blipFill>
        <p:spPr>
          <a:xfrm>
            <a:off x="29642400" y="12235680"/>
            <a:ext cx="1280880" cy="636480"/>
          </a:xfrm>
          <a:prstGeom prst="rect">
            <a:avLst/>
          </a:prstGeom>
        </p:spPr>
      </p:pic>
      <p:pic>
        <p:nvPicPr>
          <p:cNvPr descr="" id="64" name="Picture 74"/>
          <p:cNvPicPr/>
          <p:nvPr/>
        </p:nvPicPr>
        <p:blipFill>
          <a:blip r:embed="rId8"/>
          <a:stretch>
            <a:fillRect/>
          </a:stretch>
        </p:blipFill>
        <p:spPr>
          <a:xfrm>
            <a:off x="28014120" y="13650120"/>
            <a:ext cx="817560" cy="65160"/>
          </a:xfrm>
          <a:prstGeom prst="rect">
            <a:avLst/>
          </a:prstGeom>
        </p:spPr>
      </p:pic>
      <p:sp>
        <p:nvSpPr>
          <p:cNvPr id="65" name="CustomShape 14"/>
          <p:cNvSpPr/>
          <p:nvPr/>
        </p:nvSpPr>
        <p:spPr>
          <a:xfrm>
            <a:off x="22656240" y="10881000"/>
            <a:ext cx="9731880" cy="7612200"/>
          </a:xfrm>
          <a:prstGeom prst="rect">
            <a:avLst/>
          </a:prstGeom>
          <a:noFill/>
        </p:spPr>
        <p:txBody>
          <a:bodyPr bIns="45000" lIns="90000" rIns="90000" tIns="45000"/>
          <a:p>
            <a:pPr>
              <a:lnSpc>
                <a:spcPct val="100000"/>
              </a:lnSpc>
              <a:buFont typeface="Arial"/>
              <a:buChar char="•"/>
            </a:pPr>
            <a:r>
              <a:rPr lang="en-US" sz="3400">
                <a:solidFill>
                  <a:srgbClr val="000000"/>
                </a:solidFill>
                <a:latin typeface="����������������!"/>
              </a:rPr>
              <a:t>Used simple GUI for collecting user feedback, GIST features for finding nearest neighbor candidates.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US" sz="3400">
                <a:solidFill>
                  <a:srgbClr val="000000"/>
                </a:solidFill>
                <a:latin typeface="����������������1"/>
              </a:rPr>
              <a:t>Experiments compared automatic methods with human-in-the-loop and baselines (all with </a:t>
            </a:r>
            <a:r>
              <a:rPr i="1" lang="en-US" sz="3400">
                <a:solidFill>
                  <a:srgbClr val="000000"/>
                </a:solidFill>
                <a:latin typeface="����������������!"/>
              </a:rPr>
              <a:t>k=5</a:t>
            </a:r>
            <a:r>
              <a:rPr lang="en-US" sz="3400">
                <a:solidFill>
                  <a:srgbClr val="000000"/>
                </a:solidFill>
                <a:latin typeface="����������������!"/>
              </a:rPr>
              <a:t>):</a:t>
            </a:r>
            <a:endParaRPr/>
          </a:p>
          <a:p>
            <a:pPr>
              <a:lnSpc>
                <a:spcPct val="100000"/>
              </a:lnSpc>
            </a:pPr>
            <a:r>
              <a:rPr lang="en-US" sz="3400">
                <a:solidFill>
                  <a:srgbClr val="000000"/>
                </a:solidFill>
                <a:latin typeface="����������������1"/>
              </a:rPr>
              <a:t>	</a:t>
            </a:r>
            <a:r>
              <a:rPr lang="en-US" sz="3000">
                <a:solidFill>
                  <a:srgbClr val="000000"/>
                </a:solidFill>
                <a:latin typeface="����������������!"/>
              </a:rPr>
              <a:t>  </a:t>
            </a:r>
            <a:r>
              <a:rPr lang="en-US" sz="3000">
                <a:solidFill>
                  <a:srgbClr val="000000"/>
                </a:solidFill>
                <a:latin typeface="����������������!"/>
              </a:rPr>
              <a:t>5.0% - Baseline (random chance)</a:t>
            </a:r>
            <a:endParaRPr/>
          </a:p>
          <a:p>
            <a:pPr>
              <a:lnSpc>
                <a:spcPct val="100000"/>
              </a:lnSpc>
            </a:pPr>
            <a:r>
              <a:rPr lang="en-US" sz="3000">
                <a:solidFill>
                  <a:srgbClr val="000000"/>
                </a:solidFill>
                <a:latin typeface="����������������A"/>
              </a:rPr>
              <a:t>	</a:t>
            </a:r>
            <a:r>
              <a:rPr lang="en-US" sz="3000">
                <a:solidFill>
                  <a:srgbClr val="000000"/>
                </a:solidFill>
                <a:latin typeface="����������������A"/>
              </a:rPr>
              <a:t>15.8% - k-NN with Euclidean distance</a:t>
            </a:r>
            <a:endParaRPr/>
          </a:p>
          <a:p>
            <a:pPr>
              <a:lnSpc>
                <a:spcPct val="100000"/>
              </a:lnSpc>
            </a:pPr>
            <a:r>
              <a:rPr lang="en-US" sz="3000">
                <a:solidFill>
                  <a:srgbClr val="000000"/>
                </a:solidFill>
                <a:latin typeface="����������������!"/>
              </a:rPr>
              <a:t>	</a:t>
            </a:r>
            <a:r>
              <a:rPr lang="en-US" sz="3000">
                <a:solidFill>
                  <a:srgbClr val="000000"/>
                </a:solidFill>
                <a:latin typeface="����������������!"/>
              </a:rPr>
              <a:t>26.3% - k-NN with learned (offline) distance metric</a:t>
            </a:r>
            <a:endParaRPr/>
          </a:p>
          <a:p>
            <a:pPr>
              <a:lnSpc>
                <a:spcPct val="100000"/>
              </a:lnSpc>
            </a:pPr>
            <a:r>
              <a:rPr lang="en-US" sz="3000">
                <a:solidFill>
                  <a:srgbClr val="000000"/>
                </a:solidFill>
                <a:latin typeface="����������������!"/>
              </a:rPr>
              <a:t>	</a:t>
            </a:r>
            <a:r>
              <a:rPr lang="en-US" sz="3000">
                <a:solidFill>
                  <a:srgbClr val="000000"/>
                </a:solidFill>
                <a:latin typeface="����������������!"/>
              </a:rPr>
              <a:t>36.8% - Non-expert human-in-the-loop</a:t>
            </a:r>
            <a:endParaRPr/>
          </a:p>
          <a:p>
            <a:pPr lvl="1">
              <a:lnSpc>
                <a:spcPct val="100000"/>
              </a:lnSpc>
              <a:buSzPct val="25000"/>
              <a:buFont typeface="StarSymbol"/>
              <a:buChar char=""/>
            </a:pPr>
            <a:r>
              <a:rPr lang="en-US" sz="3400">
                <a:solidFill>
                  <a:srgbClr val="000000"/>
                </a:solidFill>
                <a:latin typeface="����������������1"/>
              </a:rPr>
              <a:t>Human-in-the-loop accuracy 7x random baseline.</a:t>
            </a:r>
            <a:endParaRPr/>
          </a:p>
          <a:p>
            <a:pPr>
              <a:lnSpc>
                <a:spcPct val="100000"/>
              </a:lnSpc>
            </a:pPr>
            <a:endParaRPr/>
          </a:p>
        </p:txBody>
      </p:sp>
      <p:sp>
        <p:nvSpPr>
          <p:cNvPr id="66" name="CustomShape 15"/>
          <p:cNvSpPr/>
          <p:nvPr/>
        </p:nvSpPr>
        <p:spPr>
          <a:xfrm>
            <a:off x="11552400" y="10881000"/>
            <a:ext cx="9913680" cy="6821640"/>
          </a:xfrm>
          <a:prstGeom prst="rect">
            <a:avLst/>
          </a:prstGeom>
          <a:noFill/>
        </p:spPr>
        <p:txBody>
          <a:bodyPr/>
          <a:p>
            <a:pPr>
              <a:lnSpc>
                <a:spcPct val="100000"/>
              </a:lnSpc>
              <a:buFont typeface="Arial"/>
              <a:buChar char="•"/>
            </a:pPr>
            <a:r>
              <a:rPr lang="en-US" sz="3400">
                <a:solidFill>
                  <a:srgbClr val="000000"/>
                </a:solidFill>
                <a:latin typeface="����������������A"/>
              </a:rPr>
              <a:t>Selected four indigenous tree species from each of five regions (Philippines, Chile, Jordan, India, Taiwan), to create a 20-way classification task.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US" sz="3400">
                <a:solidFill>
                  <a:srgbClr val="000000"/>
                </a:solidFill>
                <a:latin typeface="����������������!"/>
              </a:rPr>
              <a:t>Collected 269 images from web;                                10%-90% testing-training split.</a:t>
            </a:r>
            <a:endParaRPr/>
          </a:p>
          <a:p>
            <a:pPr>
              <a:lnSpc>
                <a:spcPct val="100000"/>
              </a:lnSpc>
              <a:buFont typeface="Arial"/>
              <a:buChar char="•"/>
            </a:pPr>
            <a:r>
              <a:rPr lang="en-US" sz="3400">
                <a:solidFill>
                  <a:srgbClr val="000000"/>
                </a:solidFill>
                <a:latin typeface="����������������A"/>
              </a:rPr>
              <a:t>Manually crop training images.</a:t>
            </a:r>
            <a:endParaRPr/>
          </a:p>
        </p:txBody>
      </p:sp>
      <p:pic>
        <p:nvPicPr>
          <p:cNvPr descr="" id="67" name="Picture 77"/>
          <p:cNvPicPr/>
          <p:nvPr/>
        </p:nvPicPr>
        <p:blipFill>
          <a:blip r:embed="rId9"/>
          <a:stretch>
            <a:fillRect/>
          </a:stretch>
        </p:blipFill>
        <p:spPr>
          <a:xfrm>
            <a:off x="18559080" y="16080120"/>
            <a:ext cx="2673000" cy="1780200"/>
          </a:xfrm>
          <a:prstGeom prst="rect">
            <a:avLst/>
          </a:prstGeom>
        </p:spPr>
      </p:pic>
      <p:sp>
        <p:nvSpPr>
          <p:cNvPr id="68" name="CustomShape 16"/>
          <p:cNvSpPr/>
          <p:nvPr/>
        </p:nvSpPr>
        <p:spPr>
          <a:xfrm>
            <a:off x="19481040" y="16420320"/>
            <a:ext cx="1502280" cy="1115640"/>
          </a:xfrm>
          <a:prstGeom prst="rect">
            <a:avLst/>
          </a:prstGeom>
          <a:noFill/>
          <a:ln w="57240">
            <a:solidFill>
              <a:srgbClr val="c0504d"/>
            </a:solidFill>
            <a:round/>
          </a:ln>
        </p:spPr>
      </p:sp>
      <p:sp>
        <p:nvSpPr>
          <p:cNvPr id="69" name="CustomShape 17"/>
          <p:cNvSpPr/>
          <p:nvPr/>
        </p:nvSpPr>
        <p:spPr>
          <a:xfrm>
            <a:off x="11381040" y="18728640"/>
            <a:ext cx="21365280" cy="2234160"/>
          </a:xfrm>
          <a:prstGeom prst="roundRect">
            <a:avLst>
              <a:gd fmla="val 12397" name="adj"/>
            </a:avLst>
          </a:prstGeom>
          <a:solidFill>
            <a:srgbClr val="ffffff"/>
          </a:solidFill>
          <a:ln w="127080">
            <a:solidFill>
              <a:srgbClr val="b21e3b"/>
            </a:solidFill>
            <a:round/>
          </a:ln>
        </p:spPr>
      </p:sp>
      <p:sp>
        <p:nvSpPr>
          <p:cNvPr id="70" name="CustomShape 18"/>
          <p:cNvSpPr/>
          <p:nvPr/>
        </p:nvSpPr>
        <p:spPr>
          <a:xfrm>
            <a:off x="11552400" y="19025640"/>
            <a:ext cx="10572480" cy="1797480"/>
          </a:xfrm>
          <a:prstGeom prst="rect">
            <a:avLst/>
          </a:prstGeom>
          <a:noFill/>
        </p:spPr>
        <p:txBody>
          <a:bodyPr/>
          <a:p>
            <a:pPr>
              <a:lnSpc>
                <a:spcPct val="100000"/>
              </a:lnSpc>
              <a:buFont typeface="Arial"/>
              <a:buChar char="•"/>
            </a:pPr>
            <a:r>
              <a:rPr lang="en-US" sz="3400">
                <a:solidFill>
                  <a:srgbClr val="000000"/>
                </a:solidFill>
                <a:latin typeface="����������������A"/>
              </a:rPr>
              <a:t>Better (including domain-specific) visual features.</a:t>
            </a:r>
            <a:endParaRPr/>
          </a:p>
          <a:p>
            <a:pPr>
              <a:lnSpc>
                <a:spcPct val="100000"/>
              </a:lnSpc>
              <a:buFont typeface="Arial"/>
              <a:buChar char="•"/>
            </a:pPr>
            <a:r>
              <a:rPr lang="en-US" sz="3400">
                <a:solidFill>
                  <a:srgbClr val="000000"/>
                </a:solidFill>
                <a:latin typeface="����������������!"/>
              </a:rPr>
              <a:t>Larger datasets with weaker supervision. </a:t>
            </a:r>
            <a:endParaRPr/>
          </a:p>
          <a:p>
            <a:pPr>
              <a:lnSpc>
                <a:spcPct val="100000"/>
              </a:lnSpc>
              <a:buFont typeface="Arial"/>
              <a:buChar char="•"/>
            </a:pPr>
            <a:r>
              <a:rPr lang="en-US" sz="3400">
                <a:solidFill>
                  <a:srgbClr val="000000"/>
                </a:solidFill>
                <a:latin typeface="�����������������"/>
              </a:rPr>
              <a:t>Enhanced distance metric learning.</a:t>
            </a:r>
            <a:endParaRPr/>
          </a:p>
        </p:txBody>
      </p:sp>
      <p:sp>
        <p:nvSpPr>
          <p:cNvPr id="71" name="CustomShape 19"/>
          <p:cNvSpPr/>
          <p:nvPr/>
        </p:nvSpPr>
        <p:spPr>
          <a:xfrm flipV="1">
            <a:off x="-8043480" y="8191440"/>
            <a:ext cx="1809000" cy="1072080"/>
          </a:xfrm>
          <a:prstGeom prst="curvedConnector3">
            <a:avLst>
              <a:gd fmla="val 50000" name="adj1"/>
            </a:avLst>
          </a:prstGeom>
          <a:noFill/>
          <a:ln w="6480">
            <a:solidFill>
              <a:srgbClr val="bfbfbf"/>
            </a:solidFill>
            <a:custDash>
              <a:ds d="140000" sp="105000"/>
            </a:custDash>
            <a:bevel/>
          </a:ln>
        </p:spPr>
      </p:sp>
      <p:sp>
        <p:nvSpPr>
          <p:cNvPr id="72" name="CustomShape 20"/>
          <p:cNvSpPr/>
          <p:nvPr/>
        </p:nvSpPr>
        <p:spPr>
          <a:xfrm flipV="1">
            <a:off x="-8019000" y="8556840"/>
            <a:ext cx="1809000" cy="1072080"/>
          </a:xfrm>
          <a:prstGeom prst="curvedConnector3">
            <a:avLst>
              <a:gd fmla="val 50000" name="adj1"/>
            </a:avLst>
          </a:prstGeom>
          <a:noFill/>
          <a:ln w="6480">
            <a:solidFill>
              <a:srgbClr val="bfbfbf"/>
            </a:solidFill>
            <a:custDash>
              <a:ds d="140000" sp="105000"/>
            </a:custDash>
            <a:bevel/>
          </a:ln>
        </p:spPr>
      </p:sp>
      <p:sp>
        <p:nvSpPr>
          <p:cNvPr id="73" name="CustomShape 21"/>
          <p:cNvSpPr/>
          <p:nvPr/>
        </p:nvSpPr>
        <p:spPr>
          <a:xfrm flipV="1">
            <a:off x="-8074080" y="7813800"/>
            <a:ext cx="1809000" cy="1072080"/>
          </a:xfrm>
          <a:prstGeom prst="curvedConnector3">
            <a:avLst>
              <a:gd fmla="val 50000" name="adj1"/>
            </a:avLst>
          </a:prstGeom>
          <a:noFill/>
          <a:ln w="6480">
            <a:solidFill>
              <a:srgbClr val="bfbfbf"/>
            </a:solidFill>
            <a:custDash>
              <a:ds d="140000" sp="105000"/>
            </a:custDash>
            <a:bevel/>
          </a:ln>
        </p:spPr>
      </p:sp>
      <p:sp>
        <p:nvSpPr>
          <p:cNvPr id="74" name="CustomShape 22"/>
          <p:cNvSpPr/>
          <p:nvPr/>
        </p:nvSpPr>
        <p:spPr>
          <a:xfrm flipV="1">
            <a:off x="-8098200" y="7460280"/>
            <a:ext cx="1809000" cy="1072080"/>
          </a:xfrm>
          <a:prstGeom prst="curvedConnector3">
            <a:avLst>
              <a:gd fmla="val 50000" name="adj1"/>
            </a:avLst>
          </a:prstGeom>
          <a:noFill/>
          <a:ln w="6480">
            <a:solidFill>
              <a:srgbClr val="bfbfbf"/>
            </a:solidFill>
            <a:custDash>
              <a:ds d="140000" sp="105000"/>
            </a:custDash>
            <a:bevel/>
          </a:ln>
        </p:spPr>
      </p:sp>
      <p:sp>
        <p:nvSpPr>
          <p:cNvPr id="75" name="Line 23"/>
          <p:cNvSpPr/>
          <p:nvPr/>
        </p:nvSpPr>
        <p:spPr>
          <a:xfrm>
            <a:off x="-9589320" y="4528800"/>
            <a:ext cx="0" cy="1654560"/>
          </a:xfrm>
          <a:prstGeom prst="line">
            <a:avLst/>
          </a:prstGeom>
          <a:ln w="6480">
            <a:solidFill>
              <a:srgbClr val="bfbfbf"/>
            </a:solidFill>
            <a:custDash>
              <a:ds d="140000" sp="105000"/>
            </a:custDash>
            <a:round/>
          </a:ln>
        </p:spPr>
      </p:sp>
      <p:sp>
        <p:nvSpPr>
          <p:cNvPr id="76" name="Line 24"/>
          <p:cNvSpPr/>
          <p:nvPr/>
        </p:nvSpPr>
        <p:spPr>
          <a:xfrm>
            <a:off x="-9225360" y="4528800"/>
            <a:ext cx="0" cy="1654560"/>
          </a:xfrm>
          <a:prstGeom prst="line">
            <a:avLst/>
          </a:prstGeom>
          <a:ln w="6480">
            <a:solidFill>
              <a:srgbClr val="bfbfbf"/>
            </a:solidFill>
            <a:custDash>
              <a:ds d="140000" sp="105000"/>
            </a:custDash>
            <a:round/>
          </a:ln>
        </p:spPr>
      </p:sp>
      <p:sp>
        <p:nvSpPr>
          <p:cNvPr id="77" name="Line 25"/>
          <p:cNvSpPr/>
          <p:nvPr/>
        </p:nvSpPr>
        <p:spPr>
          <a:xfrm>
            <a:off x="-8861400" y="4528800"/>
            <a:ext cx="0" cy="1654560"/>
          </a:xfrm>
          <a:prstGeom prst="line">
            <a:avLst/>
          </a:prstGeom>
          <a:ln w="6480">
            <a:solidFill>
              <a:srgbClr val="bfbfbf"/>
            </a:solidFill>
            <a:custDash>
              <a:ds d="140000" sp="105000"/>
            </a:custDash>
            <a:round/>
          </a:ln>
        </p:spPr>
      </p:sp>
      <p:sp>
        <p:nvSpPr>
          <p:cNvPr id="78" name="Line 26"/>
          <p:cNvSpPr/>
          <p:nvPr/>
        </p:nvSpPr>
        <p:spPr>
          <a:xfrm>
            <a:off x="-8497440" y="4528800"/>
            <a:ext cx="0" cy="1654560"/>
          </a:xfrm>
          <a:prstGeom prst="line">
            <a:avLst/>
          </a:prstGeom>
          <a:ln w="6480">
            <a:solidFill>
              <a:srgbClr val="bfbfbf"/>
            </a:solidFill>
            <a:custDash>
              <a:ds d="140000" sp="105000"/>
            </a:custDash>
            <a:round/>
          </a:ln>
        </p:spPr>
      </p:sp>
      <p:sp>
        <p:nvSpPr>
          <p:cNvPr id="79" name="Line 27"/>
          <p:cNvSpPr/>
          <p:nvPr/>
        </p:nvSpPr>
        <p:spPr>
          <a:xfrm>
            <a:off x="-9955800" y="5847120"/>
            <a:ext cx="1654560" cy="0"/>
          </a:xfrm>
          <a:prstGeom prst="line">
            <a:avLst/>
          </a:prstGeom>
          <a:ln w="6480">
            <a:solidFill>
              <a:srgbClr val="bfbfbf"/>
            </a:solidFill>
            <a:custDash>
              <a:ds d="140000" sp="105000"/>
            </a:custDash>
            <a:round/>
          </a:ln>
        </p:spPr>
      </p:sp>
      <p:sp>
        <p:nvSpPr>
          <p:cNvPr id="80" name="Line 28"/>
          <p:cNvSpPr/>
          <p:nvPr/>
        </p:nvSpPr>
        <p:spPr>
          <a:xfrm>
            <a:off x="-9955800" y="5483160"/>
            <a:ext cx="1654560" cy="0"/>
          </a:xfrm>
          <a:prstGeom prst="line">
            <a:avLst/>
          </a:prstGeom>
          <a:ln w="6480">
            <a:solidFill>
              <a:srgbClr val="bfbfbf"/>
            </a:solidFill>
            <a:custDash>
              <a:ds d="140000" sp="105000"/>
            </a:custDash>
            <a:round/>
          </a:ln>
        </p:spPr>
      </p:sp>
      <p:sp>
        <p:nvSpPr>
          <p:cNvPr id="81" name="Line 29"/>
          <p:cNvSpPr/>
          <p:nvPr/>
        </p:nvSpPr>
        <p:spPr>
          <a:xfrm>
            <a:off x="-9955800" y="5119200"/>
            <a:ext cx="1654560" cy="0"/>
          </a:xfrm>
          <a:prstGeom prst="line">
            <a:avLst/>
          </a:prstGeom>
          <a:ln w="6480">
            <a:solidFill>
              <a:srgbClr val="bfbfbf"/>
            </a:solidFill>
            <a:custDash>
              <a:ds d="140000" sp="105000"/>
            </a:custDash>
            <a:round/>
          </a:ln>
        </p:spPr>
      </p:sp>
      <p:sp>
        <p:nvSpPr>
          <p:cNvPr id="82" name="Line 30"/>
          <p:cNvSpPr/>
          <p:nvPr/>
        </p:nvSpPr>
        <p:spPr>
          <a:xfrm>
            <a:off x="-9955800" y="4755240"/>
            <a:ext cx="1654560" cy="0"/>
          </a:xfrm>
          <a:prstGeom prst="line">
            <a:avLst/>
          </a:prstGeom>
          <a:ln w="6480">
            <a:solidFill>
              <a:srgbClr val="bfbfbf"/>
            </a:solidFill>
            <a:custDash>
              <a:ds d="140000" sp="105000"/>
            </a:custDash>
            <a:round/>
          </a:ln>
        </p:spPr>
      </p:sp>
      <p:sp>
        <p:nvSpPr>
          <p:cNvPr id="83" name="Line 31"/>
          <p:cNvSpPr/>
          <p:nvPr/>
        </p:nvSpPr>
        <p:spPr>
          <a:xfrm>
            <a:off x="-9953280" y="4528800"/>
            <a:ext cx="0" cy="1654560"/>
          </a:xfrm>
          <a:prstGeom prst="line">
            <a:avLst/>
          </a:prstGeom>
          <a:ln w="25560">
            <a:solidFill>
              <a:srgbClr val="000000"/>
            </a:solidFill>
            <a:round/>
          </a:ln>
        </p:spPr>
      </p:sp>
      <p:sp>
        <p:nvSpPr>
          <p:cNvPr id="84" name="Line 32"/>
          <p:cNvSpPr/>
          <p:nvPr/>
        </p:nvSpPr>
        <p:spPr>
          <a:xfrm flipH="1" flipV="1">
            <a:off x="-9956880" y="6181920"/>
            <a:ext cx="1827720" cy="8640"/>
          </a:xfrm>
          <a:prstGeom prst="line">
            <a:avLst/>
          </a:prstGeom>
          <a:ln w="25560">
            <a:solidFill>
              <a:srgbClr val="000000"/>
            </a:solidFill>
            <a:round/>
          </a:ln>
        </p:spPr>
      </p:sp>
      <p:pic>
        <p:nvPicPr>
          <p:cNvPr descr="" id="85" name="Picture 250"/>
          <p:cNvPicPr/>
          <p:nvPr/>
        </p:nvPicPr>
        <p:blipFill>
          <a:blip r:embed="rId10"/>
          <a:stretch>
            <a:fillRect/>
          </a:stretch>
        </p:blipFill>
        <p:spPr>
          <a:xfrm>
            <a:off x="-9177120" y="4449600"/>
            <a:ext cx="353160" cy="462600"/>
          </a:xfrm>
          <a:prstGeom prst="rect">
            <a:avLst/>
          </a:prstGeom>
        </p:spPr>
      </p:pic>
      <p:sp>
        <p:nvSpPr>
          <p:cNvPr id="86" name="CustomShape 33"/>
          <p:cNvSpPr/>
          <p:nvPr/>
        </p:nvSpPr>
        <p:spPr>
          <a:xfrm>
            <a:off x="-9152640" y="5205240"/>
            <a:ext cx="66600" cy="66600"/>
          </a:xfrm>
          <a:prstGeom prst="ellipse">
            <a:avLst/>
          </a:prstGeom>
          <a:solidFill>
            <a:srgbClr val="000000"/>
          </a:solidFill>
          <a:ln w="9360">
            <a:solidFill>
              <a:srgbClr val="4a7ebb"/>
            </a:solidFill>
            <a:round/>
          </a:ln>
        </p:spPr>
      </p:sp>
      <p:sp>
        <p:nvSpPr>
          <p:cNvPr id="87" name="CustomShape 34"/>
          <p:cNvSpPr/>
          <p:nvPr/>
        </p:nvSpPr>
        <p:spPr>
          <a:xfrm flipH="1">
            <a:off x="-9104760" y="4949280"/>
            <a:ext cx="54360" cy="231120"/>
          </a:xfrm>
          <a:prstGeom prst="straightConnector1">
            <a:avLst/>
          </a:prstGeom>
          <a:noFill/>
          <a:ln w="25560">
            <a:solidFill>
              <a:srgbClr val="000000"/>
            </a:solidFill>
            <a:round/>
            <a:tailEnd len="med" type="triangle" w="med"/>
          </a:ln>
        </p:spPr>
      </p:sp>
      <p:pic>
        <p:nvPicPr>
          <p:cNvPr descr="" id="88" name="Picture 247"/>
          <p:cNvPicPr/>
          <p:nvPr/>
        </p:nvPicPr>
        <p:blipFill>
          <a:blip r:embed="rId11"/>
          <a:stretch>
            <a:fillRect/>
          </a:stretch>
        </p:blipFill>
        <p:spPr>
          <a:xfrm>
            <a:off x="-8884800" y="5217480"/>
            <a:ext cx="225000" cy="462600"/>
          </a:xfrm>
          <a:prstGeom prst="rect">
            <a:avLst/>
          </a:prstGeom>
        </p:spPr>
      </p:pic>
      <p:sp>
        <p:nvSpPr>
          <p:cNvPr id="89" name="CustomShape 35"/>
          <p:cNvSpPr/>
          <p:nvPr/>
        </p:nvSpPr>
        <p:spPr>
          <a:xfrm>
            <a:off x="-8878680" y="5954760"/>
            <a:ext cx="66600" cy="66600"/>
          </a:xfrm>
          <a:prstGeom prst="ellipse">
            <a:avLst/>
          </a:prstGeom>
          <a:solidFill>
            <a:srgbClr val="0000ff"/>
          </a:solidFill>
          <a:ln w="9360">
            <a:solidFill>
              <a:srgbClr val="4a7ebb"/>
            </a:solidFill>
            <a:round/>
          </a:ln>
        </p:spPr>
      </p:sp>
      <p:sp>
        <p:nvSpPr>
          <p:cNvPr id="90" name="CustomShape 36"/>
          <p:cNvSpPr/>
          <p:nvPr/>
        </p:nvSpPr>
        <p:spPr>
          <a:xfrm flipH="1">
            <a:off x="-8830440" y="5711040"/>
            <a:ext cx="54360" cy="231120"/>
          </a:xfrm>
          <a:prstGeom prst="straightConnector1">
            <a:avLst/>
          </a:prstGeom>
          <a:noFill/>
          <a:ln w="25560">
            <a:solidFill>
              <a:srgbClr val="0000ff"/>
            </a:solidFill>
            <a:round/>
            <a:tailEnd len="med" type="triangle" w="med"/>
          </a:ln>
        </p:spPr>
      </p:sp>
      <p:pic>
        <p:nvPicPr>
          <p:cNvPr descr="" id="91" name="Picture 244"/>
          <p:cNvPicPr/>
          <p:nvPr/>
        </p:nvPicPr>
        <p:blipFill>
          <a:blip r:embed="rId12"/>
          <a:stretch>
            <a:fillRect/>
          </a:stretch>
        </p:blipFill>
        <p:spPr>
          <a:xfrm>
            <a:off x="-8592120" y="5211360"/>
            <a:ext cx="353160" cy="462600"/>
          </a:xfrm>
          <a:prstGeom prst="rect">
            <a:avLst/>
          </a:prstGeom>
        </p:spPr>
      </p:pic>
      <p:sp>
        <p:nvSpPr>
          <p:cNvPr id="92" name="CustomShape 37"/>
          <p:cNvSpPr/>
          <p:nvPr/>
        </p:nvSpPr>
        <p:spPr>
          <a:xfrm>
            <a:off x="-8671320" y="5991120"/>
            <a:ext cx="66600" cy="66600"/>
          </a:xfrm>
          <a:prstGeom prst="ellipse">
            <a:avLst/>
          </a:prstGeom>
          <a:solidFill>
            <a:srgbClr val="0000ff"/>
          </a:solidFill>
          <a:ln w="9360">
            <a:solidFill>
              <a:srgbClr val="4a7ebb"/>
            </a:solidFill>
            <a:round/>
          </a:ln>
        </p:spPr>
      </p:sp>
      <p:sp>
        <p:nvSpPr>
          <p:cNvPr id="93" name="CustomShape 38"/>
          <p:cNvSpPr/>
          <p:nvPr/>
        </p:nvSpPr>
        <p:spPr>
          <a:xfrm flipH="1">
            <a:off x="-8629560" y="5729040"/>
            <a:ext cx="54360" cy="231120"/>
          </a:xfrm>
          <a:prstGeom prst="straightConnector1">
            <a:avLst/>
          </a:prstGeom>
          <a:noFill/>
          <a:ln w="25560">
            <a:solidFill>
              <a:srgbClr val="0000ff"/>
            </a:solidFill>
            <a:round/>
            <a:tailEnd len="med" type="triangle" w="med"/>
          </a:ln>
        </p:spPr>
      </p:sp>
      <p:pic>
        <p:nvPicPr>
          <p:cNvPr descr="" id="94" name="Picture 241"/>
          <p:cNvPicPr/>
          <p:nvPr/>
        </p:nvPicPr>
        <p:blipFill>
          <a:blip r:embed="rId13"/>
          <a:stretch>
            <a:fillRect/>
          </a:stretch>
        </p:blipFill>
        <p:spPr>
          <a:xfrm>
            <a:off x="-9798480" y="5698800"/>
            <a:ext cx="291960" cy="432360"/>
          </a:xfrm>
          <a:prstGeom prst="rect">
            <a:avLst/>
          </a:prstGeom>
        </p:spPr>
      </p:pic>
      <p:sp>
        <p:nvSpPr>
          <p:cNvPr id="95" name="CustomShape 39"/>
          <p:cNvSpPr/>
          <p:nvPr/>
        </p:nvSpPr>
        <p:spPr>
          <a:xfrm>
            <a:off x="-9542880" y="5394240"/>
            <a:ext cx="66600" cy="66600"/>
          </a:xfrm>
          <a:prstGeom prst="ellipse">
            <a:avLst/>
          </a:prstGeom>
          <a:solidFill>
            <a:srgbClr val="ff0000"/>
          </a:solidFill>
          <a:ln w="9360">
            <a:solidFill>
              <a:srgbClr val="4a7ebb"/>
            </a:solidFill>
            <a:round/>
          </a:ln>
        </p:spPr>
      </p:sp>
      <p:sp>
        <p:nvSpPr>
          <p:cNvPr id="96" name="CustomShape 40"/>
          <p:cNvSpPr/>
          <p:nvPr/>
        </p:nvSpPr>
        <p:spPr>
          <a:xfrm flipV="1" rot="10800000">
            <a:off x="-9676440" y="5320440"/>
            <a:ext cx="72720" cy="170280"/>
          </a:xfrm>
          <a:prstGeom prst="straightConnector1">
            <a:avLst/>
          </a:prstGeom>
          <a:noFill/>
          <a:ln w="25560">
            <a:solidFill>
              <a:srgbClr val="ff0000"/>
            </a:solidFill>
            <a:round/>
            <a:tailEnd len="med" type="triangle" w="med"/>
          </a:ln>
        </p:spPr>
      </p:sp>
      <p:sp>
        <p:nvSpPr>
          <p:cNvPr id="97" name="Line 41"/>
          <p:cNvSpPr/>
          <p:nvPr/>
        </p:nvSpPr>
        <p:spPr>
          <a:xfrm>
            <a:off x="-9573840" y="7165440"/>
            <a:ext cx="123480" cy="1649880"/>
          </a:xfrm>
          <a:prstGeom prst="line">
            <a:avLst/>
          </a:prstGeom>
          <a:ln w="6480">
            <a:solidFill>
              <a:srgbClr val="bfbfbf"/>
            </a:solidFill>
            <a:custDash>
              <a:ds d="140000" sp="105000"/>
            </a:custDash>
            <a:round/>
          </a:ln>
        </p:spPr>
      </p:sp>
      <p:sp>
        <p:nvSpPr>
          <p:cNvPr id="98" name="Line 42"/>
          <p:cNvSpPr/>
          <p:nvPr/>
        </p:nvSpPr>
        <p:spPr>
          <a:xfrm>
            <a:off x="-9224280" y="6998760"/>
            <a:ext cx="123120" cy="1649880"/>
          </a:xfrm>
          <a:prstGeom prst="line">
            <a:avLst/>
          </a:prstGeom>
          <a:ln w="6480">
            <a:solidFill>
              <a:srgbClr val="bfbfbf"/>
            </a:solidFill>
            <a:custDash>
              <a:ds d="140000" sp="105000"/>
            </a:custDash>
            <a:round/>
          </a:ln>
        </p:spPr>
      </p:sp>
      <p:sp>
        <p:nvSpPr>
          <p:cNvPr id="99" name="Line 43"/>
          <p:cNvSpPr/>
          <p:nvPr/>
        </p:nvSpPr>
        <p:spPr>
          <a:xfrm>
            <a:off x="-8895600" y="6431040"/>
            <a:ext cx="123480" cy="1649880"/>
          </a:xfrm>
          <a:prstGeom prst="line">
            <a:avLst/>
          </a:prstGeom>
          <a:ln w="6480">
            <a:solidFill>
              <a:srgbClr val="bfbfbf"/>
            </a:solidFill>
            <a:custDash>
              <a:ds d="140000" sp="105000"/>
            </a:custDash>
            <a:round/>
          </a:ln>
        </p:spPr>
      </p:sp>
      <p:sp>
        <p:nvSpPr>
          <p:cNvPr id="100" name="Line 44"/>
          <p:cNvSpPr/>
          <p:nvPr/>
        </p:nvSpPr>
        <p:spPr>
          <a:xfrm>
            <a:off x="-8556120" y="6246000"/>
            <a:ext cx="123480" cy="1649880"/>
          </a:xfrm>
          <a:prstGeom prst="line">
            <a:avLst/>
          </a:prstGeom>
          <a:ln w="6480">
            <a:solidFill>
              <a:srgbClr val="bfbfbf"/>
            </a:solidFill>
            <a:custDash>
              <a:ds d="140000" sp="105000"/>
            </a:custDash>
            <a:round/>
          </a:ln>
        </p:spPr>
      </p:sp>
      <p:sp>
        <p:nvSpPr>
          <p:cNvPr id="101" name="Line 45"/>
          <p:cNvSpPr/>
          <p:nvPr/>
        </p:nvSpPr>
        <p:spPr>
          <a:xfrm>
            <a:off x="-9931680" y="7259400"/>
            <a:ext cx="123120" cy="1649880"/>
          </a:xfrm>
          <a:prstGeom prst="line">
            <a:avLst/>
          </a:prstGeom>
          <a:ln w="25560">
            <a:solidFill>
              <a:srgbClr val="000000"/>
            </a:solidFill>
            <a:round/>
          </a:ln>
        </p:spPr>
      </p:sp>
      <p:sp>
        <p:nvSpPr>
          <p:cNvPr id="102" name="CustomShape 46"/>
          <p:cNvSpPr/>
          <p:nvPr/>
        </p:nvSpPr>
        <p:spPr>
          <a:xfrm flipV="1">
            <a:off x="-8007120" y="8904240"/>
            <a:ext cx="1809000" cy="1072080"/>
          </a:xfrm>
          <a:prstGeom prst="curvedConnector3">
            <a:avLst>
              <a:gd fmla="val 50000" name="adj1"/>
            </a:avLst>
          </a:prstGeom>
          <a:noFill/>
          <a:ln w="25560">
            <a:solidFill>
              <a:srgbClr val="000000"/>
            </a:solidFill>
            <a:bevel/>
          </a:ln>
        </p:spPr>
      </p:sp>
      <p:pic>
        <p:nvPicPr>
          <p:cNvPr descr="" id="103" name="Picture 233"/>
          <p:cNvPicPr/>
          <p:nvPr/>
        </p:nvPicPr>
        <p:blipFill>
          <a:blip r:embed="rId14"/>
          <a:stretch>
            <a:fillRect/>
          </a:stretch>
        </p:blipFill>
        <p:spPr>
          <a:xfrm>
            <a:off x="-9091440" y="6832800"/>
            <a:ext cx="353160" cy="462600"/>
          </a:xfrm>
          <a:prstGeom prst="rect">
            <a:avLst/>
          </a:prstGeom>
        </p:spPr>
      </p:pic>
      <p:sp>
        <p:nvSpPr>
          <p:cNvPr id="104" name="CustomShape 47"/>
          <p:cNvSpPr/>
          <p:nvPr/>
        </p:nvSpPr>
        <p:spPr>
          <a:xfrm>
            <a:off x="-9066960" y="7588440"/>
            <a:ext cx="66600" cy="66600"/>
          </a:xfrm>
          <a:prstGeom prst="ellipse">
            <a:avLst/>
          </a:prstGeom>
          <a:solidFill>
            <a:srgbClr val="000000"/>
          </a:solidFill>
          <a:ln w="9360">
            <a:solidFill>
              <a:srgbClr val="4a7ebb"/>
            </a:solidFill>
            <a:round/>
          </a:ln>
        </p:spPr>
      </p:sp>
      <p:sp>
        <p:nvSpPr>
          <p:cNvPr id="105" name="CustomShape 48"/>
          <p:cNvSpPr/>
          <p:nvPr/>
        </p:nvSpPr>
        <p:spPr>
          <a:xfrm flipH="1">
            <a:off x="-9019080" y="7332480"/>
            <a:ext cx="54360" cy="231120"/>
          </a:xfrm>
          <a:prstGeom prst="straightConnector1">
            <a:avLst/>
          </a:prstGeom>
          <a:noFill/>
          <a:ln w="25560">
            <a:solidFill>
              <a:srgbClr val="000000"/>
            </a:solidFill>
            <a:round/>
            <a:tailEnd len="med" type="triangle" w="med"/>
          </a:ln>
        </p:spPr>
      </p:sp>
      <p:pic>
        <p:nvPicPr>
          <p:cNvPr descr="" id="106" name="Picture 230"/>
          <p:cNvPicPr/>
          <p:nvPr/>
        </p:nvPicPr>
        <p:blipFill>
          <a:blip r:embed="rId15"/>
          <a:stretch>
            <a:fillRect/>
          </a:stretch>
        </p:blipFill>
        <p:spPr>
          <a:xfrm>
            <a:off x="-8799120" y="7076520"/>
            <a:ext cx="225000" cy="462600"/>
          </a:xfrm>
          <a:prstGeom prst="rect">
            <a:avLst/>
          </a:prstGeom>
        </p:spPr>
      </p:pic>
      <p:sp>
        <p:nvSpPr>
          <p:cNvPr id="107" name="CustomShape 49"/>
          <p:cNvSpPr/>
          <p:nvPr/>
        </p:nvSpPr>
        <p:spPr>
          <a:xfrm>
            <a:off x="-8793000" y="7813800"/>
            <a:ext cx="66600" cy="66600"/>
          </a:xfrm>
          <a:prstGeom prst="ellipse">
            <a:avLst/>
          </a:prstGeom>
          <a:solidFill>
            <a:srgbClr val="0000ff"/>
          </a:solidFill>
          <a:ln w="9360">
            <a:solidFill>
              <a:srgbClr val="4a7ebb"/>
            </a:solidFill>
            <a:round/>
          </a:ln>
        </p:spPr>
      </p:sp>
      <p:sp>
        <p:nvSpPr>
          <p:cNvPr id="108" name="CustomShape 50"/>
          <p:cNvSpPr/>
          <p:nvPr/>
        </p:nvSpPr>
        <p:spPr>
          <a:xfrm flipH="1">
            <a:off x="-8744760" y="7570080"/>
            <a:ext cx="54360" cy="231120"/>
          </a:xfrm>
          <a:prstGeom prst="straightConnector1">
            <a:avLst/>
          </a:prstGeom>
          <a:noFill/>
          <a:ln w="25560">
            <a:solidFill>
              <a:srgbClr val="0000ff"/>
            </a:solidFill>
            <a:round/>
            <a:tailEnd len="med" type="triangle" w="med"/>
          </a:ln>
        </p:spPr>
      </p:sp>
      <p:pic>
        <p:nvPicPr>
          <p:cNvPr descr="" id="109" name="Picture 227"/>
          <p:cNvPicPr/>
          <p:nvPr/>
        </p:nvPicPr>
        <p:blipFill>
          <a:blip r:embed="rId16"/>
          <a:stretch>
            <a:fillRect/>
          </a:stretch>
        </p:blipFill>
        <p:spPr>
          <a:xfrm>
            <a:off x="-8555400" y="6948720"/>
            <a:ext cx="353160" cy="462600"/>
          </a:xfrm>
          <a:prstGeom prst="rect">
            <a:avLst/>
          </a:prstGeom>
        </p:spPr>
      </p:pic>
      <p:sp>
        <p:nvSpPr>
          <p:cNvPr id="110" name="CustomShape 51"/>
          <p:cNvSpPr/>
          <p:nvPr/>
        </p:nvSpPr>
        <p:spPr>
          <a:xfrm>
            <a:off x="-8634600" y="7728480"/>
            <a:ext cx="66600" cy="66600"/>
          </a:xfrm>
          <a:prstGeom prst="ellipse">
            <a:avLst/>
          </a:prstGeom>
          <a:solidFill>
            <a:srgbClr val="0000ff"/>
          </a:solidFill>
          <a:ln w="9360">
            <a:solidFill>
              <a:srgbClr val="4a7ebb"/>
            </a:solidFill>
            <a:round/>
          </a:ln>
        </p:spPr>
      </p:sp>
      <p:sp>
        <p:nvSpPr>
          <p:cNvPr id="111" name="CustomShape 52"/>
          <p:cNvSpPr/>
          <p:nvPr/>
        </p:nvSpPr>
        <p:spPr>
          <a:xfrm flipH="1">
            <a:off x="-8592480" y="7466400"/>
            <a:ext cx="54360" cy="231120"/>
          </a:xfrm>
          <a:prstGeom prst="straightConnector1">
            <a:avLst/>
          </a:prstGeom>
          <a:noFill/>
          <a:ln w="25560">
            <a:solidFill>
              <a:srgbClr val="0000ff"/>
            </a:solidFill>
            <a:round/>
            <a:tailEnd len="med" type="triangle" w="med"/>
          </a:ln>
        </p:spPr>
      </p:sp>
      <p:pic>
        <p:nvPicPr>
          <p:cNvPr descr="" id="112" name="Picture 224"/>
          <p:cNvPicPr/>
          <p:nvPr/>
        </p:nvPicPr>
        <p:blipFill>
          <a:blip r:embed="rId17"/>
          <a:stretch>
            <a:fillRect/>
          </a:stretch>
        </p:blipFill>
        <p:spPr>
          <a:xfrm>
            <a:off x="-9743400" y="8374320"/>
            <a:ext cx="291960" cy="432360"/>
          </a:xfrm>
          <a:prstGeom prst="rect">
            <a:avLst/>
          </a:prstGeom>
        </p:spPr>
      </p:pic>
      <p:sp>
        <p:nvSpPr>
          <p:cNvPr id="113" name="CustomShape 53"/>
          <p:cNvSpPr/>
          <p:nvPr/>
        </p:nvSpPr>
        <p:spPr>
          <a:xfrm>
            <a:off x="-9487440" y="8039160"/>
            <a:ext cx="66600" cy="66600"/>
          </a:xfrm>
          <a:prstGeom prst="ellipse">
            <a:avLst/>
          </a:prstGeom>
          <a:solidFill>
            <a:srgbClr val="ff0000"/>
          </a:solidFill>
          <a:ln w="9360">
            <a:solidFill>
              <a:srgbClr val="4a7ebb"/>
            </a:solidFill>
            <a:round/>
          </a:ln>
        </p:spPr>
      </p:sp>
      <p:sp>
        <p:nvSpPr>
          <p:cNvPr id="114" name="CustomShape 54"/>
          <p:cNvSpPr/>
          <p:nvPr/>
        </p:nvSpPr>
        <p:spPr>
          <a:xfrm flipV="1" rot="10800000">
            <a:off x="-9621000" y="7965720"/>
            <a:ext cx="72720" cy="170280"/>
          </a:xfrm>
          <a:prstGeom prst="straightConnector1">
            <a:avLst/>
          </a:prstGeom>
          <a:noFill/>
          <a:ln w="25560">
            <a:solidFill>
              <a:srgbClr val="ff0000"/>
            </a:solidFill>
            <a:round/>
            <a:tailEnd len="med" type="triangle" w="med"/>
          </a:ln>
        </p:spPr>
      </p:sp>
      <p:sp>
        <p:nvSpPr>
          <p:cNvPr id="115" name="CustomShape 55"/>
          <p:cNvSpPr/>
          <p:nvPr/>
        </p:nvSpPr>
        <p:spPr>
          <a:xfrm rot="5400000">
            <a:off x="-9191880" y="6365520"/>
            <a:ext cx="285840" cy="261720"/>
          </a:xfrm>
          <a:prstGeom prst="rightArrow">
            <a:avLst>
              <a:gd fmla="val 50000" name="adj1"/>
              <a:gd fmla="val 50000" name="adj2"/>
            </a:avLst>
          </a:prstGeom>
          <a:gradFill>
            <a:gsLst>
              <a:gs pos="0">
                <a:srgbClr val="3e7fcc"/>
              </a:gs>
              <a:gs pos="100000">
                <a:srgbClr val="a4c1ff"/>
              </a:gs>
            </a:gsLst>
            <a:lin ang="10800000"/>
          </a:gradFill>
          <a:ln w="9360">
            <a:solidFill>
              <a:srgbClr val="4a7ebb"/>
            </a:solidFill>
            <a:round/>
          </a:ln>
        </p:spPr>
      </p:sp>
      <p:pic>
        <p:nvPicPr>
          <p:cNvPr descr="" id="116" name="Picture 3"/>
          <p:cNvPicPr/>
          <p:nvPr/>
        </p:nvPicPr>
        <p:blipFill>
          <a:blip r:embed="rId18"/>
          <a:stretch>
            <a:fillRect/>
          </a:stretch>
        </p:blipFill>
        <p:spPr>
          <a:xfrm>
            <a:off x="870120" y="16392600"/>
            <a:ext cx="9485280" cy="4131360"/>
          </a:xfrm>
          <a:prstGeom prst="rect">
            <a:avLst/>
          </a:prstGeom>
        </p:spPr>
      </p:pic>
      <p:sp>
        <p:nvSpPr>
          <p:cNvPr id="117" name="CustomShape 56"/>
          <p:cNvSpPr/>
          <p:nvPr/>
        </p:nvSpPr>
        <p:spPr>
          <a:xfrm>
            <a:off x="11391120" y="3828960"/>
            <a:ext cx="21355200" cy="6203520"/>
          </a:xfrm>
          <a:prstGeom prst="roundRect">
            <a:avLst>
              <a:gd fmla="val 4092" name="adj"/>
            </a:avLst>
          </a:prstGeom>
          <a:solidFill>
            <a:srgbClr val="ffffff"/>
          </a:solidFill>
          <a:ln w="127080">
            <a:solidFill>
              <a:srgbClr val="b21e3b"/>
            </a:solidFill>
            <a:round/>
          </a:ln>
        </p:spPr>
      </p:sp>
      <p:sp>
        <p:nvSpPr>
          <p:cNvPr id="118" name="CustomShape 57"/>
          <p:cNvSpPr/>
          <p:nvPr/>
        </p:nvSpPr>
        <p:spPr>
          <a:xfrm>
            <a:off x="11762640" y="3319920"/>
            <a:ext cx="9359280" cy="762120"/>
          </a:xfrm>
          <a:prstGeom prst="rect">
            <a:avLst/>
          </a:prstGeom>
          <a:solidFill>
            <a:srgbClr val="ffffff"/>
          </a:solidFill>
        </p:spPr>
        <p:txBody>
          <a:bodyPr/>
          <a:p>
            <a:pPr>
              <a:lnSpc>
                <a:spcPct val="100000"/>
              </a:lnSpc>
            </a:pPr>
            <a:r>
              <a:rPr b="1" lang="en-US" sz="4400">
                <a:solidFill>
                  <a:srgbClr val="b21e3b"/>
                </a:solidFill>
                <a:latin typeface="����������������!"/>
              </a:rPr>
              <a:t>  </a:t>
            </a:r>
            <a:r>
              <a:rPr b="1" lang="en-US" sz="4400">
                <a:solidFill>
                  <a:srgbClr val="b21e3b"/>
                </a:solidFill>
                <a:latin typeface="����������������!"/>
              </a:rPr>
              <a:t>2. Semi-automatic Flora Classification</a:t>
            </a:r>
            <a:endParaRPr/>
          </a:p>
        </p:txBody>
      </p:sp>
      <p:sp>
        <p:nvSpPr>
          <p:cNvPr id="119" name="CustomShape 58"/>
          <p:cNvSpPr/>
          <p:nvPr/>
        </p:nvSpPr>
        <p:spPr>
          <a:xfrm>
            <a:off x="11564640" y="4662360"/>
            <a:ext cx="8678520" cy="4979880"/>
          </a:xfrm>
          <a:prstGeom prst="rect">
            <a:avLst/>
          </a:prstGeom>
          <a:noFill/>
        </p:spPr>
        <p:txBody>
          <a:bodyPr/>
          <a:p>
            <a:pPr>
              <a:lnSpc>
                <a:spcPct val="100000"/>
              </a:lnSpc>
              <a:buFont typeface="Arial"/>
              <a:buChar char="•"/>
            </a:pPr>
            <a:r>
              <a:rPr lang="en-US" sz="3400">
                <a:solidFill>
                  <a:srgbClr val="000000"/>
                </a:solidFill>
                <a:latin typeface="����������������!"/>
              </a:rPr>
              <a:t>Randomly sample pairs of training images to generate similarity constraints.</a:t>
            </a:r>
            <a:endParaRPr/>
          </a:p>
          <a:p>
            <a:pPr>
              <a:lnSpc>
                <a:spcPct val="100000"/>
              </a:lnSpc>
              <a:buFont typeface="Arial"/>
              <a:buChar char="•"/>
            </a:pPr>
            <a:r>
              <a:rPr lang="en-US" sz="3400">
                <a:solidFill>
                  <a:srgbClr val="000000"/>
                </a:solidFill>
                <a:latin typeface="����������������1"/>
              </a:rPr>
              <a:t>Adapt Jin et al. (NIPS 2009) to learn     distance metric, i.e. matrix A, </a:t>
            </a:r>
            <a:endParaRPr/>
          </a:p>
          <a:p>
            <a:pPr>
              <a:lnSpc>
                <a:spcPct val="100000"/>
              </a:lnSpc>
            </a:pPr>
            <a:endParaRPr/>
          </a:p>
          <a:p>
            <a:pPr>
              <a:lnSpc>
                <a:spcPct val="100000"/>
              </a:lnSpc>
              <a:buFont typeface="Arial"/>
              <a:buChar char="•"/>
            </a:pPr>
            <a:r>
              <a:rPr lang="en-US" sz="3400">
                <a:solidFill>
                  <a:srgbClr val="000000"/>
                </a:solidFill>
                <a:latin typeface="����������������Q"/>
              </a:rPr>
              <a:t>Cycle through the constraints, applying a single instance update rule and keeping solution with fewest errors in a pocket algorithm fashion.</a:t>
            </a:r>
            <a:endParaRPr/>
          </a:p>
        </p:txBody>
      </p:sp>
      <p:pic>
        <p:nvPicPr>
          <p:cNvPr descr="" id="120" name="Picture 366"/>
          <p:cNvPicPr/>
          <p:nvPr/>
        </p:nvPicPr>
        <p:blipFill>
          <a:blip r:embed="rId19"/>
          <a:stretch>
            <a:fillRect/>
          </a:stretch>
        </p:blipFill>
        <p:spPr>
          <a:xfrm>
            <a:off x="13196520" y="6935760"/>
            <a:ext cx="4150080" cy="748080"/>
          </a:xfrm>
          <a:prstGeom prst="rect">
            <a:avLst/>
          </a:prstGeom>
        </p:spPr>
      </p:pic>
      <p:sp>
        <p:nvSpPr>
          <p:cNvPr id="121" name="CustomShape 59"/>
          <p:cNvSpPr/>
          <p:nvPr/>
        </p:nvSpPr>
        <p:spPr>
          <a:xfrm>
            <a:off x="12038400" y="4015800"/>
            <a:ext cx="7094160" cy="701280"/>
          </a:xfrm>
          <a:prstGeom prst="rect">
            <a:avLst/>
          </a:prstGeom>
          <a:noFill/>
        </p:spPr>
        <p:txBody>
          <a:bodyPr/>
          <a:p>
            <a:pPr>
              <a:lnSpc>
                <a:spcPct val="100000"/>
              </a:lnSpc>
            </a:pPr>
            <a:r>
              <a:rPr lang="en-US" sz="4000">
                <a:solidFill>
                  <a:srgbClr val="b21e3b"/>
                </a:solidFill>
                <a:latin typeface="����������������!"/>
              </a:rPr>
              <a:t>Offline learning phase</a:t>
            </a:r>
            <a:endParaRPr/>
          </a:p>
        </p:txBody>
      </p:sp>
      <p:sp>
        <p:nvSpPr>
          <p:cNvPr id="122" name="CustomShape 60"/>
          <p:cNvSpPr/>
          <p:nvPr/>
        </p:nvSpPr>
        <p:spPr>
          <a:xfrm>
            <a:off x="22656240" y="4662360"/>
            <a:ext cx="9752040" cy="4979880"/>
          </a:xfrm>
          <a:prstGeom prst="rect">
            <a:avLst/>
          </a:prstGeom>
          <a:noFill/>
        </p:spPr>
        <p:txBody>
          <a:bodyPr/>
          <a:p>
            <a:pPr>
              <a:lnSpc>
                <a:spcPct val="100000"/>
              </a:lnSpc>
              <a:buFont typeface="Arial"/>
              <a:buChar char="•"/>
            </a:pPr>
            <a:r>
              <a:rPr lang="en-US" sz="3400">
                <a:solidFill>
                  <a:srgbClr val="000000"/>
                </a:solidFill>
                <a:latin typeface="����������������!"/>
              </a:rPr>
              <a:t>User selects a tree in a query image.</a:t>
            </a:r>
            <a:endParaRPr/>
          </a:p>
          <a:p>
            <a:pPr>
              <a:lnSpc>
                <a:spcPct val="100000"/>
              </a:lnSpc>
              <a:buFont typeface="Arial"/>
              <a:buChar char="•"/>
            </a:pPr>
            <a:r>
              <a:rPr lang="en-US" sz="3400">
                <a:solidFill>
                  <a:srgbClr val="000000"/>
                </a:solidFill>
                <a:latin typeface="����������������A"/>
              </a:rPr>
              <a:t>System extracts visual features, finds k-NNs in training set under current distance metric.</a:t>
            </a:r>
            <a:endParaRPr/>
          </a:p>
          <a:p>
            <a:pPr>
              <a:lnSpc>
                <a:spcPct val="100000"/>
              </a:lnSpc>
              <a:buFont typeface="Arial"/>
              <a:buChar char="•"/>
            </a:pPr>
            <a:r>
              <a:rPr lang="en-US" sz="3400">
                <a:solidFill>
                  <a:srgbClr val="000000"/>
                </a:solidFill>
                <a:latin typeface="����������������!"/>
              </a:rPr>
              <a:t>User selects which NNs are visually similar and dissimilar, responses are added as constraints, and distance metric is updated. </a:t>
            </a:r>
            <a:endParaRPr/>
          </a:p>
          <a:p>
            <a:pPr>
              <a:lnSpc>
                <a:spcPct val="100000"/>
              </a:lnSpc>
              <a:buFont typeface="Arial"/>
              <a:buChar char="•"/>
            </a:pPr>
            <a:r>
              <a:rPr lang="en-US" sz="3400">
                <a:solidFill>
                  <a:srgbClr val="000000"/>
                </a:solidFill>
                <a:latin typeface="����������������!"/>
              </a:rPr>
              <a:t>Repeat this process until user finds good matches among the k-NNs, and infers tree species from training labels. </a:t>
            </a:r>
            <a:endParaRPr/>
          </a:p>
        </p:txBody>
      </p:sp>
      <p:pic>
        <p:nvPicPr>
          <p:cNvPr descr="" id="123" name="Picture 177"/>
          <p:cNvPicPr/>
          <p:nvPr/>
        </p:nvPicPr>
        <p:blipFill>
          <a:blip r:embed="rId20"/>
          <a:stretch>
            <a:fillRect/>
          </a:stretch>
        </p:blipFill>
        <p:spPr>
          <a:xfrm>
            <a:off x="4515480" y="5029920"/>
            <a:ext cx="3387240" cy="2540160"/>
          </a:xfrm>
          <a:prstGeom prst="rect">
            <a:avLst/>
          </a:prstGeom>
          <a:ln w="88920">
            <a:solidFill>
              <a:srgbClr val="ffffff"/>
            </a:solidFill>
            <a:miter/>
          </a:ln>
        </p:spPr>
      </p:pic>
      <p:pic>
        <p:nvPicPr>
          <p:cNvPr descr="" id="124" name="Picture 179"/>
          <p:cNvPicPr/>
          <p:nvPr/>
        </p:nvPicPr>
        <p:blipFill>
          <a:blip r:embed="rId21"/>
          <a:stretch>
            <a:fillRect/>
          </a:stretch>
        </p:blipFill>
        <p:spPr>
          <a:xfrm>
            <a:off x="638280" y="5029920"/>
            <a:ext cx="3344760" cy="2560320"/>
          </a:xfrm>
          <a:prstGeom prst="rect">
            <a:avLst/>
          </a:prstGeom>
          <a:ln w="88920">
            <a:solidFill>
              <a:srgbClr val="ffffff"/>
            </a:solidFill>
            <a:miter/>
          </a:ln>
        </p:spPr>
      </p:pic>
      <p:pic>
        <p:nvPicPr>
          <p:cNvPr descr="" id="125" name="Picture 180"/>
          <p:cNvPicPr/>
          <p:nvPr/>
        </p:nvPicPr>
        <p:blipFill>
          <a:blip r:embed="rId22"/>
          <a:stretch>
            <a:fillRect/>
          </a:stretch>
        </p:blipFill>
        <p:spPr>
          <a:xfrm>
            <a:off x="8496000" y="5029920"/>
            <a:ext cx="1905120" cy="2540160"/>
          </a:xfrm>
          <a:prstGeom prst="rect">
            <a:avLst/>
          </a:prstGeom>
          <a:ln w="88920">
            <a:solidFill>
              <a:srgbClr val="ffffff"/>
            </a:solidFill>
            <a:miter/>
          </a:ln>
        </p:spPr>
      </p:pic>
      <p:sp>
        <p:nvSpPr>
          <p:cNvPr id="126" name="Line 61"/>
          <p:cNvSpPr/>
          <p:nvPr/>
        </p:nvSpPr>
        <p:spPr>
          <a:xfrm>
            <a:off x="19175040" y="5761080"/>
            <a:ext cx="0" cy="1438920"/>
          </a:xfrm>
          <a:prstGeom prst="line">
            <a:avLst/>
          </a:prstGeom>
          <a:ln w="6480">
            <a:solidFill>
              <a:srgbClr val="bfbfbf"/>
            </a:solidFill>
            <a:custDash>
              <a:ds d="140000" sp="105000"/>
            </a:custDash>
            <a:round/>
          </a:ln>
        </p:spPr>
      </p:sp>
      <p:sp>
        <p:nvSpPr>
          <p:cNvPr id="127" name="Line 62"/>
          <p:cNvSpPr/>
          <p:nvPr/>
        </p:nvSpPr>
        <p:spPr>
          <a:xfrm>
            <a:off x="19579320" y="5761080"/>
            <a:ext cx="0" cy="1438920"/>
          </a:xfrm>
          <a:prstGeom prst="line">
            <a:avLst/>
          </a:prstGeom>
          <a:ln w="6480">
            <a:solidFill>
              <a:srgbClr val="bfbfbf"/>
            </a:solidFill>
            <a:custDash>
              <a:ds d="140000" sp="105000"/>
            </a:custDash>
            <a:round/>
          </a:ln>
        </p:spPr>
      </p:sp>
      <p:sp>
        <p:nvSpPr>
          <p:cNvPr id="128" name="Line 63"/>
          <p:cNvSpPr/>
          <p:nvPr/>
        </p:nvSpPr>
        <p:spPr>
          <a:xfrm>
            <a:off x="19983240" y="5761080"/>
            <a:ext cx="0" cy="1438920"/>
          </a:xfrm>
          <a:prstGeom prst="line">
            <a:avLst/>
          </a:prstGeom>
          <a:ln w="6480">
            <a:solidFill>
              <a:srgbClr val="bfbfbf"/>
            </a:solidFill>
            <a:custDash>
              <a:ds d="140000" sp="105000"/>
            </a:custDash>
            <a:round/>
          </a:ln>
        </p:spPr>
      </p:sp>
      <p:sp>
        <p:nvSpPr>
          <p:cNvPr id="129" name="Line 64"/>
          <p:cNvSpPr/>
          <p:nvPr/>
        </p:nvSpPr>
        <p:spPr>
          <a:xfrm>
            <a:off x="20387520" y="5761080"/>
            <a:ext cx="0" cy="1438920"/>
          </a:xfrm>
          <a:prstGeom prst="line">
            <a:avLst/>
          </a:prstGeom>
          <a:ln w="6480">
            <a:solidFill>
              <a:srgbClr val="bfbfbf"/>
            </a:solidFill>
            <a:custDash>
              <a:ds d="140000" sp="105000"/>
            </a:custDash>
            <a:round/>
          </a:ln>
        </p:spPr>
      </p:sp>
      <p:sp>
        <p:nvSpPr>
          <p:cNvPr id="130" name="Line 65"/>
          <p:cNvSpPr/>
          <p:nvPr/>
        </p:nvSpPr>
        <p:spPr>
          <a:xfrm>
            <a:off x="18768600" y="6907680"/>
            <a:ext cx="1836360" cy="0"/>
          </a:xfrm>
          <a:prstGeom prst="line">
            <a:avLst/>
          </a:prstGeom>
          <a:ln w="6480">
            <a:solidFill>
              <a:srgbClr val="bfbfbf"/>
            </a:solidFill>
            <a:custDash>
              <a:ds d="140000" sp="105000"/>
            </a:custDash>
            <a:round/>
          </a:ln>
        </p:spPr>
      </p:sp>
      <p:sp>
        <p:nvSpPr>
          <p:cNvPr id="131" name="Line 66"/>
          <p:cNvSpPr/>
          <p:nvPr/>
        </p:nvSpPr>
        <p:spPr>
          <a:xfrm>
            <a:off x="18768600" y="6591240"/>
            <a:ext cx="1836360" cy="0"/>
          </a:xfrm>
          <a:prstGeom prst="line">
            <a:avLst/>
          </a:prstGeom>
          <a:ln w="6480">
            <a:solidFill>
              <a:srgbClr val="bfbfbf"/>
            </a:solidFill>
            <a:custDash>
              <a:ds d="140000" sp="105000"/>
            </a:custDash>
            <a:round/>
          </a:ln>
        </p:spPr>
      </p:sp>
      <p:sp>
        <p:nvSpPr>
          <p:cNvPr id="132" name="Line 67"/>
          <p:cNvSpPr/>
          <p:nvPr/>
        </p:nvSpPr>
        <p:spPr>
          <a:xfrm>
            <a:off x="18768600" y="6274440"/>
            <a:ext cx="1836360" cy="0"/>
          </a:xfrm>
          <a:prstGeom prst="line">
            <a:avLst/>
          </a:prstGeom>
          <a:ln w="6480">
            <a:solidFill>
              <a:srgbClr val="bfbfbf"/>
            </a:solidFill>
            <a:custDash>
              <a:ds d="140000" sp="105000"/>
            </a:custDash>
            <a:round/>
          </a:ln>
        </p:spPr>
      </p:sp>
      <p:sp>
        <p:nvSpPr>
          <p:cNvPr id="133" name="Line 68"/>
          <p:cNvSpPr/>
          <p:nvPr/>
        </p:nvSpPr>
        <p:spPr>
          <a:xfrm>
            <a:off x="18768600" y="5957640"/>
            <a:ext cx="1836360" cy="0"/>
          </a:xfrm>
          <a:prstGeom prst="line">
            <a:avLst/>
          </a:prstGeom>
          <a:ln w="6480">
            <a:solidFill>
              <a:srgbClr val="bfbfbf"/>
            </a:solidFill>
            <a:custDash>
              <a:ds d="140000" sp="105000"/>
            </a:custDash>
            <a:round/>
          </a:ln>
        </p:spPr>
      </p:sp>
      <p:sp>
        <p:nvSpPr>
          <p:cNvPr id="134" name="Line 69"/>
          <p:cNvSpPr/>
          <p:nvPr/>
        </p:nvSpPr>
        <p:spPr>
          <a:xfrm>
            <a:off x="18771120" y="5761080"/>
            <a:ext cx="0" cy="1438920"/>
          </a:xfrm>
          <a:prstGeom prst="line">
            <a:avLst/>
          </a:prstGeom>
          <a:ln w="25560">
            <a:solidFill>
              <a:srgbClr val="000000"/>
            </a:solidFill>
            <a:round/>
          </a:ln>
        </p:spPr>
      </p:sp>
      <p:sp>
        <p:nvSpPr>
          <p:cNvPr id="135" name="Line 70"/>
          <p:cNvSpPr/>
          <p:nvPr/>
        </p:nvSpPr>
        <p:spPr>
          <a:xfrm flipH="1" flipV="1">
            <a:off x="18767160" y="7198920"/>
            <a:ext cx="2028960" cy="7560"/>
          </a:xfrm>
          <a:prstGeom prst="line">
            <a:avLst/>
          </a:prstGeom>
          <a:ln w="25560">
            <a:solidFill>
              <a:srgbClr val="000000"/>
            </a:solidFill>
            <a:round/>
          </a:ln>
        </p:spPr>
      </p:sp>
      <p:pic>
        <p:nvPicPr>
          <p:cNvPr descr="" id="136" name="Picture 362"/>
          <p:cNvPicPr/>
          <p:nvPr/>
        </p:nvPicPr>
        <p:blipFill>
          <a:blip r:embed="rId23"/>
          <a:stretch>
            <a:fillRect/>
          </a:stretch>
        </p:blipFill>
        <p:spPr>
          <a:xfrm>
            <a:off x="19632960" y="5692320"/>
            <a:ext cx="392040" cy="402480"/>
          </a:xfrm>
          <a:prstGeom prst="rect">
            <a:avLst/>
          </a:prstGeom>
        </p:spPr>
      </p:pic>
      <p:sp>
        <p:nvSpPr>
          <p:cNvPr id="137" name="CustomShape 71"/>
          <p:cNvSpPr/>
          <p:nvPr/>
        </p:nvSpPr>
        <p:spPr>
          <a:xfrm>
            <a:off x="19660320" y="6349320"/>
            <a:ext cx="74160" cy="57960"/>
          </a:xfrm>
          <a:prstGeom prst="ellipse">
            <a:avLst/>
          </a:prstGeom>
          <a:solidFill>
            <a:srgbClr val="000000"/>
          </a:solidFill>
          <a:ln w="9360">
            <a:solidFill>
              <a:srgbClr val="4a7ebb"/>
            </a:solidFill>
            <a:round/>
          </a:ln>
        </p:spPr>
      </p:sp>
      <p:sp>
        <p:nvSpPr>
          <p:cNvPr id="138" name="CustomShape 72"/>
          <p:cNvSpPr/>
          <p:nvPr/>
        </p:nvSpPr>
        <p:spPr>
          <a:xfrm flipH="1">
            <a:off x="19714320" y="6126840"/>
            <a:ext cx="60480" cy="200880"/>
          </a:xfrm>
          <a:prstGeom prst="straightConnector1">
            <a:avLst/>
          </a:prstGeom>
          <a:noFill/>
          <a:ln w="25560">
            <a:solidFill>
              <a:srgbClr val="000000"/>
            </a:solidFill>
            <a:round/>
            <a:tailEnd len="med" type="triangle" w="med"/>
          </a:ln>
        </p:spPr>
      </p:sp>
      <p:pic>
        <p:nvPicPr>
          <p:cNvPr descr="" id="139" name="Picture 359"/>
          <p:cNvPicPr/>
          <p:nvPr/>
        </p:nvPicPr>
        <p:blipFill>
          <a:blip r:embed="rId24"/>
          <a:stretch>
            <a:fillRect/>
          </a:stretch>
        </p:blipFill>
        <p:spPr>
          <a:xfrm>
            <a:off x="19957680" y="6359760"/>
            <a:ext cx="249840" cy="402480"/>
          </a:xfrm>
          <a:prstGeom prst="rect">
            <a:avLst/>
          </a:prstGeom>
        </p:spPr>
      </p:pic>
      <p:sp>
        <p:nvSpPr>
          <p:cNvPr id="140" name="CustomShape 73"/>
          <p:cNvSpPr/>
          <p:nvPr/>
        </p:nvSpPr>
        <p:spPr>
          <a:xfrm>
            <a:off x="19964520" y="7001280"/>
            <a:ext cx="74160" cy="57960"/>
          </a:xfrm>
          <a:prstGeom prst="ellipse">
            <a:avLst/>
          </a:prstGeom>
          <a:solidFill>
            <a:srgbClr val="0000ff"/>
          </a:solidFill>
          <a:ln w="9360">
            <a:solidFill>
              <a:srgbClr val="4a7ebb"/>
            </a:solidFill>
            <a:round/>
          </a:ln>
        </p:spPr>
      </p:sp>
      <p:sp>
        <p:nvSpPr>
          <p:cNvPr id="141" name="CustomShape 74"/>
          <p:cNvSpPr/>
          <p:nvPr/>
        </p:nvSpPr>
        <p:spPr>
          <a:xfrm flipH="1">
            <a:off x="20018520" y="6789240"/>
            <a:ext cx="60480" cy="200880"/>
          </a:xfrm>
          <a:prstGeom prst="straightConnector1">
            <a:avLst/>
          </a:prstGeom>
          <a:noFill/>
          <a:ln w="25560">
            <a:solidFill>
              <a:srgbClr val="0000ff"/>
            </a:solidFill>
            <a:round/>
            <a:tailEnd len="med" type="triangle" w="med"/>
          </a:ln>
        </p:spPr>
      </p:sp>
      <p:pic>
        <p:nvPicPr>
          <p:cNvPr descr="" id="142" name="Picture 356"/>
          <p:cNvPicPr/>
          <p:nvPr/>
        </p:nvPicPr>
        <p:blipFill>
          <a:blip r:embed="rId25"/>
          <a:stretch>
            <a:fillRect/>
          </a:stretch>
        </p:blipFill>
        <p:spPr>
          <a:xfrm>
            <a:off x="20282400" y="6354720"/>
            <a:ext cx="392040" cy="402480"/>
          </a:xfrm>
          <a:prstGeom prst="rect">
            <a:avLst/>
          </a:prstGeom>
        </p:spPr>
      </p:pic>
      <p:sp>
        <p:nvSpPr>
          <p:cNvPr id="143" name="CustomShape 75"/>
          <p:cNvSpPr/>
          <p:nvPr/>
        </p:nvSpPr>
        <p:spPr>
          <a:xfrm>
            <a:off x="20194560" y="7032960"/>
            <a:ext cx="74160" cy="57960"/>
          </a:xfrm>
          <a:prstGeom prst="ellipse">
            <a:avLst/>
          </a:prstGeom>
          <a:solidFill>
            <a:srgbClr val="0000ff"/>
          </a:solidFill>
          <a:ln w="9360">
            <a:solidFill>
              <a:srgbClr val="4a7ebb"/>
            </a:solidFill>
            <a:round/>
          </a:ln>
        </p:spPr>
      </p:sp>
      <p:sp>
        <p:nvSpPr>
          <p:cNvPr id="144" name="CustomShape 76"/>
          <p:cNvSpPr/>
          <p:nvPr/>
        </p:nvSpPr>
        <p:spPr>
          <a:xfrm flipH="1">
            <a:off x="20241720" y="6805080"/>
            <a:ext cx="60480" cy="200880"/>
          </a:xfrm>
          <a:prstGeom prst="straightConnector1">
            <a:avLst/>
          </a:prstGeom>
          <a:noFill/>
          <a:ln w="25560">
            <a:solidFill>
              <a:srgbClr val="0000ff"/>
            </a:solidFill>
            <a:round/>
            <a:tailEnd len="med" type="triangle" w="med"/>
          </a:ln>
        </p:spPr>
      </p:sp>
      <p:pic>
        <p:nvPicPr>
          <p:cNvPr descr="" id="145" name="Picture 353"/>
          <p:cNvPicPr/>
          <p:nvPr/>
        </p:nvPicPr>
        <p:blipFill>
          <a:blip r:embed="rId26"/>
          <a:stretch>
            <a:fillRect/>
          </a:stretch>
        </p:blipFill>
        <p:spPr>
          <a:xfrm>
            <a:off x="18943200" y="6778440"/>
            <a:ext cx="324360" cy="375840"/>
          </a:xfrm>
          <a:prstGeom prst="rect">
            <a:avLst/>
          </a:prstGeom>
        </p:spPr>
      </p:pic>
      <p:sp>
        <p:nvSpPr>
          <p:cNvPr id="146" name="CustomShape 77"/>
          <p:cNvSpPr/>
          <p:nvPr/>
        </p:nvSpPr>
        <p:spPr>
          <a:xfrm>
            <a:off x="19227240" y="6513480"/>
            <a:ext cx="74160" cy="57960"/>
          </a:xfrm>
          <a:prstGeom prst="ellipse">
            <a:avLst/>
          </a:prstGeom>
          <a:solidFill>
            <a:srgbClr val="ff0000"/>
          </a:solidFill>
          <a:ln w="9360">
            <a:solidFill>
              <a:srgbClr val="4a7ebb"/>
            </a:solidFill>
            <a:round/>
          </a:ln>
        </p:spPr>
      </p:sp>
      <p:sp>
        <p:nvSpPr>
          <p:cNvPr id="147" name="CustomShape 78"/>
          <p:cNvSpPr/>
          <p:nvPr/>
        </p:nvSpPr>
        <p:spPr>
          <a:xfrm flipV="1" rot="10800000">
            <a:off x="19078920" y="6449760"/>
            <a:ext cx="80640" cy="147960"/>
          </a:xfrm>
          <a:prstGeom prst="straightConnector1">
            <a:avLst/>
          </a:prstGeom>
          <a:noFill/>
          <a:ln w="25560">
            <a:solidFill>
              <a:srgbClr val="ff0000"/>
            </a:solidFill>
            <a:round/>
            <a:tailEnd len="med" type="triangle" w="med"/>
          </a:ln>
        </p:spPr>
      </p:sp>
      <p:sp>
        <p:nvSpPr>
          <p:cNvPr id="148" name="CustomShape 79"/>
          <p:cNvSpPr/>
          <p:nvPr/>
        </p:nvSpPr>
        <p:spPr>
          <a:xfrm flipV="1">
            <a:off x="22422960" y="8388360"/>
            <a:ext cx="2008080" cy="932400"/>
          </a:xfrm>
          <a:prstGeom prst="curvedConnector3">
            <a:avLst>
              <a:gd fmla="val 50000" name="adj1"/>
            </a:avLst>
          </a:prstGeom>
          <a:noFill/>
          <a:ln w="6480">
            <a:solidFill>
              <a:srgbClr val="bfbfbf"/>
            </a:solidFill>
            <a:custDash>
              <a:ds d="140000" sp="105000"/>
            </a:custDash>
            <a:bevel/>
          </a:ln>
        </p:spPr>
      </p:sp>
      <p:sp>
        <p:nvSpPr>
          <p:cNvPr id="149" name="CustomShape 80"/>
          <p:cNvSpPr/>
          <p:nvPr/>
        </p:nvSpPr>
        <p:spPr>
          <a:xfrm flipV="1">
            <a:off x="22449960" y="8706240"/>
            <a:ext cx="2008080" cy="932400"/>
          </a:xfrm>
          <a:prstGeom prst="curvedConnector3">
            <a:avLst>
              <a:gd fmla="val 50000" name="adj1"/>
            </a:avLst>
          </a:prstGeom>
          <a:noFill/>
          <a:ln w="6480">
            <a:solidFill>
              <a:srgbClr val="bfbfbf"/>
            </a:solidFill>
            <a:custDash>
              <a:ds d="140000" sp="105000"/>
            </a:custDash>
            <a:bevel/>
          </a:ln>
        </p:spPr>
      </p:sp>
      <p:sp>
        <p:nvSpPr>
          <p:cNvPr id="150" name="CustomShape 81"/>
          <p:cNvSpPr/>
          <p:nvPr/>
        </p:nvSpPr>
        <p:spPr>
          <a:xfrm flipV="1">
            <a:off x="22389120" y="8059680"/>
            <a:ext cx="2008080" cy="932400"/>
          </a:xfrm>
          <a:prstGeom prst="curvedConnector3">
            <a:avLst>
              <a:gd fmla="val 50000" name="adj1"/>
            </a:avLst>
          </a:prstGeom>
          <a:noFill/>
          <a:ln w="6480">
            <a:solidFill>
              <a:srgbClr val="bfbfbf"/>
            </a:solidFill>
            <a:custDash>
              <a:ds d="140000" sp="105000"/>
            </a:custDash>
            <a:bevel/>
          </a:ln>
        </p:spPr>
      </p:sp>
      <p:sp>
        <p:nvSpPr>
          <p:cNvPr id="151" name="CustomShape 82"/>
          <p:cNvSpPr/>
          <p:nvPr/>
        </p:nvSpPr>
        <p:spPr>
          <a:xfrm flipV="1">
            <a:off x="22362120" y="7752240"/>
            <a:ext cx="2008080" cy="932400"/>
          </a:xfrm>
          <a:prstGeom prst="curvedConnector3">
            <a:avLst>
              <a:gd fmla="val 50000" name="adj1"/>
            </a:avLst>
          </a:prstGeom>
          <a:noFill/>
          <a:ln w="6480">
            <a:solidFill>
              <a:srgbClr val="bfbfbf"/>
            </a:solidFill>
            <a:custDash>
              <a:ds d="140000" sp="105000"/>
            </a:custDash>
            <a:bevel/>
          </a:ln>
        </p:spPr>
      </p:sp>
      <p:sp>
        <p:nvSpPr>
          <p:cNvPr id="152" name="Line 83"/>
          <p:cNvSpPr/>
          <p:nvPr/>
        </p:nvSpPr>
        <p:spPr>
          <a:xfrm>
            <a:off x="20724120" y="7495920"/>
            <a:ext cx="136800" cy="1434960"/>
          </a:xfrm>
          <a:prstGeom prst="line">
            <a:avLst/>
          </a:prstGeom>
          <a:ln w="6480">
            <a:solidFill>
              <a:srgbClr val="bfbfbf"/>
            </a:solidFill>
            <a:custDash>
              <a:ds d="140000" sp="105000"/>
            </a:custDash>
            <a:round/>
          </a:ln>
        </p:spPr>
      </p:sp>
      <p:sp>
        <p:nvSpPr>
          <p:cNvPr id="153" name="Line 84"/>
          <p:cNvSpPr/>
          <p:nvPr/>
        </p:nvSpPr>
        <p:spPr>
          <a:xfrm>
            <a:off x="21111840" y="7350840"/>
            <a:ext cx="136800" cy="1434960"/>
          </a:xfrm>
          <a:prstGeom prst="line">
            <a:avLst/>
          </a:prstGeom>
          <a:ln w="6480">
            <a:solidFill>
              <a:srgbClr val="bfbfbf"/>
            </a:solidFill>
            <a:custDash>
              <a:ds d="140000" sp="105000"/>
            </a:custDash>
            <a:round/>
          </a:ln>
        </p:spPr>
      </p:sp>
      <p:sp>
        <p:nvSpPr>
          <p:cNvPr id="154" name="Line 85"/>
          <p:cNvSpPr/>
          <p:nvPr/>
        </p:nvSpPr>
        <p:spPr>
          <a:xfrm>
            <a:off x="21476880" y="6856920"/>
            <a:ext cx="136800" cy="1435320"/>
          </a:xfrm>
          <a:prstGeom prst="line">
            <a:avLst/>
          </a:prstGeom>
          <a:ln w="6480">
            <a:solidFill>
              <a:srgbClr val="bfbfbf"/>
            </a:solidFill>
            <a:custDash>
              <a:ds d="140000" sp="105000"/>
            </a:custDash>
            <a:round/>
          </a:ln>
        </p:spPr>
      </p:sp>
      <p:sp>
        <p:nvSpPr>
          <p:cNvPr id="155" name="Line 86"/>
          <p:cNvSpPr/>
          <p:nvPr/>
        </p:nvSpPr>
        <p:spPr>
          <a:xfrm>
            <a:off x="21853800" y="6696000"/>
            <a:ext cx="136800" cy="1434960"/>
          </a:xfrm>
          <a:prstGeom prst="line">
            <a:avLst/>
          </a:prstGeom>
          <a:ln w="6480">
            <a:solidFill>
              <a:srgbClr val="bfbfbf"/>
            </a:solidFill>
            <a:custDash>
              <a:ds d="140000" sp="105000"/>
            </a:custDash>
            <a:round/>
          </a:ln>
        </p:spPr>
      </p:sp>
      <p:sp>
        <p:nvSpPr>
          <p:cNvPr id="156" name="Line 87"/>
          <p:cNvSpPr/>
          <p:nvPr/>
        </p:nvSpPr>
        <p:spPr>
          <a:xfrm>
            <a:off x="20326680" y="7577640"/>
            <a:ext cx="136800" cy="1434960"/>
          </a:xfrm>
          <a:prstGeom prst="line">
            <a:avLst/>
          </a:prstGeom>
          <a:ln w="25560">
            <a:solidFill>
              <a:srgbClr val="000000"/>
            </a:solidFill>
            <a:round/>
          </a:ln>
        </p:spPr>
      </p:sp>
      <p:sp>
        <p:nvSpPr>
          <p:cNvPr id="157" name="CustomShape 88"/>
          <p:cNvSpPr/>
          <p:nvPr/>
        </p:nvSpPr>
        <p:spPr>
          <a:xfrm flipV="1">
            <a:off x="22463640" y="9008280"/>
            <a:ext cx="2008080" cy="932400"/>
          </a:xfrm>
          <a:prstGeom prst="curvedConnector3">
            <a:avLst>
              <a:gd fmla="val 50000" name="adj1"/>
            </a:avLst>
          </a:prstGeom>
          <a:noFill/>
          <a:ln w="25560">
            <a:solidFill>
              <a:srgbClr val="000000"/>
            </a:solidFill>
            <a:bevel/>
          </a:ln>
        </p:spPr>
      </p:sp>
      <p:pic>
        <p:nvPicPr>
          <p:cNvPr descr="" id="158" name="Picture 331"/>
          <p:cNvPicPr/>
          <p:nvPr/>
        </p:nvPicPr>
        <p:blipFill>
          <a:blip r:embed="rId27"/>
          <a:stretch>
            <a:fillRect/>
          </a:stretch>
        </p:blipFill>
        <p:spPr>
          <a:xfrm>
            <a:off x="21259800" y="7206480"/>
            <a:ext cx="392040" cy="402480"/>
          </a:xfrm>
          <a:prstGeom prst="rect">
            <a:avLst/>
          </a:prstGeom>
        </p:spPr>
      </p:pic>
      <p:sp>
        <p:nvSpPr>
          <p:cNvPr id="159" name="CustomShape 89"/>
          <p:cNvSpPr/>
          <p:nvPr/>
        </p:nvSpPr>
        <p:spPr>
          <a:xfrm>
            <a:off x="21286800" y="7863840"/>
            <a:ext cx="74160" cy="57960"/>
          </a:xfrm>
          <a:prstGeom prst="ellipse">
            <a:avLst/>
          </a:prstGeom>
          <a:solidFill>
            <a:srgbClr val="000000"/>
          </a:solidFill>
          <a:ln w="9360">
            <a:solidFill>
              <a:srgbClr val="4a7ebb"/>
            </a:solidFill>
            <a:round/>
          </a:ln>
        </p:spPr>
      </p:sp>
      <p:sp>
        <p:nvSpPr>
          <p:cNvPr id="160" name="CustomShape 90"/>
          <p:cNvSpPr/>
          <p:nvPr/>
        </p:nvSpPr>
        <p:spPr>
          <a:xfrm flipH="1">
            <a:off x="21341160" y="7641000"/>
            <a:ext cx="60480" cy="200880"/>
          </a:xfrm>
          <a:prstGeom prst="straightConnector1">
            <a:avLst/>
          </a:prstGeom>
          <a:noFill/>
          <a:ln w="25560">
            <a:solidFill>
              <a:srgbClr val="000000"/>
            </a:solidFill>
            <a:round/>
            <a:tailEnd len="med" type="triangle" w="med"/>
          </a:ln>
        </p:spPr>
      </p:sp>
      <p:pic>
        <p:nvPicPr>
          <p:cNvPr descr="" id="161" name="Picture 328"/>
          <p:cNvPicPr/>
          <p:nvPr/>
        </p:nvPicPr>
        <p:blipFill>
          <a:blip r:embed="rId28"/>
          <a:stretch>
            <a:fillRect/>
          </a:stretch>
        </p:blipFill>
        <p:spPr>
          <a:xfrm>
            <a:off x="21584520" y="7418520"/>
            <a:ext cx="249840" cy="402480"/>
          </a:xfrm>
          <a:prstGeom prst="rect">
            <a:avLst/>
          </a:prstGeom>
        </p:spPr>
      </p:pic>
      <p:sp>
        <p:nvSpPr>
          <p:cNvPr id="162" name="CustomShape 91"/>
          <p:cNvSpPr/>
          <p:nvPr/>
        </p:nvSpPr>
        <p:spPr>
          <a:xfrm>
            <a:off x="21591360" y="8059680"/>
            <a:ext cx="74160" cy="57960"/>
          </a:xfrm>
          <a:prstGeom prst="ellipse">
            <a:avLst/>
          </a:prstGeom>
          <a:solidFill>
            <a:srgbClr val="0000ff"/>
          </a:solidFill>
          <a:ln w="9360">
            <a:solidFill>
              <a:srgbClr val="4a7ebb"/>
            </a:solidFill>
            <a:round/>
          </a:ln>
        </p:spPr>
      </p:sp>
      <p:sp>
        <p:nvSpPr>
          <p:cNvPr id="163" name="CustomShape 92"/>
          <p:cNvSpPr/>
          <p:nvPr/>
        </p:nvSpPr>
        <p:spPr>
          <a:xfrm flipH="1">
            <a:off x="21645360" y="7847640"/>
            <a:ext cx="60480" cy="200880"/>
          </a:xfrm>
          <a:prstGeom prst="straightConnector1">
            <a:avLst/>
          </a:prstGeom>
          <a:noFill/>
          <a:ln w="25560">
            <a:solidFill>
              <a:srgbClr val="0000ff"/>
            </a:solidFill>
            <a:round/>
            <a:tailEnd len="med" type="triangle" w="med"/>
          </a:ln>
        </p:spPr>
      </p:sp>
      <p:pic>
        <p:nvPicPr>
          <p:cNvPr descr="" id="164" name="Picture 325"/>
          <p:cNvPicPr/>
          <p:nvPr/>
        </p:nvPicPr>
        <p:blipFill>
          <a:blip r:embed="rId29"/>
          <a:stretch>
            <a:fillRect/>
          </a:stretch>
        </p:blipFill>
        <p:spPr>
          <a:xfrm>
            <a:off x="21854880" y="7307280"/>
            <a:ext cx="392040" cy="402480"/>
          </a:xfrm>
          <a:prstGeom prst="rect">
            <a:avLst/>
          </a:prstGeom>
        </p:spPr>
      </p:pic>
      <p:sp>
        <p:nvSpPr>
          <p:cNvPr id="165" name="CustomShape 93"/>
          <p:cNvSpPr/>
          <p:nvPr/>
        </p:nvSpPr>
        <p:spPr>
          <a:xfrm>
            <a:off x="21767040" y="7985520"/>
            <a:ext cx="74160" cy="57960"/>
          </a:xfrm>
          <a:prstGeom prst="ellipse">
            <a:avLst/>
          </a:prstGeom>
          <a:solidFill>
            <a:srgbClr val="0000ff"/>
          </a:solidFill>
          <a:ln w="9360">
            <a:solidFill>
              <a:srgbClr val="4a7ebb"/>
            </a:solidFill>
            <a:round/>
          </a:ln>
        </p:spPr>
      </p:sp>
      <p:sp>
        <p:nvSpPr>
          <p:cNvPr id="166" name="CustomShape 94"/>
          <p:cNvSpPr/>
          <p:nvPr/>
        </p:nvSpPr>
        <p:spPr>
          <a:xfrm flipH="1">
            <a:off x="21814200" y="7757640"/>
            <a:ext cx="60480" cy="200880"/>
          </a:xfrm>
          <a:prstGeom prst="straightConnector1">
            <a:avLst/>
          </a:prstGeom>
          <a:noFill/>
          <a:ln w="25560">
            <a:solidFill>
              <a:srgbClr val="0000ff"/>
            </a:solidFill>
            <a:round/>
            <a:tailEnd len="med" type="triangle" w="med"/>
          </a:ln>
        </p:spPr>
      </p:sp>
      <p:pic>
        <p:nvPicPr>
          <p:cNvPr descr="" id="167" name="Picture 322"/>
          <p:cNvPicPr/>
          <p:nvPr/>
        </p:nvPicPr>
        <p:blipFill>
          <a:blip r:embed="rId30"/>
          <a:stretch>
            <a:fillRect/>
          </a:stretch>
        </p:blipFill>
        <p:spPr>
          <a:xfrm>
            <a:off x="20536200" y="8547480"/>
            <a:ext cx="324360" cy="375840"/>
          </a:xfrm>
          <a:prstGeom prst="rect">
            <a:avLst/>
          </a:prstGeom>
        </p:spPr>
      </p:pic>
      <p:sp>
        <p:nvSpPr>
          <p:cNvPr id="168" name="CustomShape 95"/>
          <p:cNvSpPr/>
          <p:nvPr/>
        </p:nvSpPr>
        <p:spPr>
          <a:xfrm>
            <a:off x="20820240" y="8255880"/>
            <a:ext cx="74160" cy="57960"/>
          </a:xfrm>
          <a:prstGeom prst="ellipse">
            <a:avLst/>
          </a:prstGeom>
          <a:solidFill>
            <a:srgbClr val="ff0000"/>
          </a:solidFill>
          <a:ln w="9360">
            <a:solidFill>
              <a:srgbClr val="4a7ebb"/>
            </a:solidFill>
            <a:round/>
          </a:ln>
        </p:spPr>
      </p:sp>
      <p:sp>
        <p:nvSpPr>
          <p:cNvPr id="169" name="CustomShape 96"/>
          <p:cNvSpPr/>
          <p:nvPr/>
        </p:nvSpPr>
        <p:spPr>
          <a:xfrm flipV="1" rot="10800000">
            <a:off x="20671920" y="8191800"/>
            <a:ext cx="80640" cy="147960"/>
          </a:xfrm>
          <a:prstGeom prst="straightConnector1">
            <a:avLst/>
          </a:prstGeom>
          <a:noFill/>
          <a:ln w="25560">
            <a:solidFill>
              <a:srgbClr val="ff0000"/>
            </a:solidFill>
            <a:round/>
            <a:tailEnd len="med" type="triangle" w="med"/>
          </a:ln>
        </p:spPr>
      </p:sp>
      <p:sp>
        <p:nvSpPr>
          <p:cNvPr id="170" name="CustomShape 97"/>
          <p:cNvSpPr/>
          <p:nvPr/>
        </p:nvSpPr>
        <p:spPr>
          <a:xfrm rot="2736000">
            <a:off x="20894400" y="6950160"/>
            <a:ext cx="276120" cy="261360"/>
          </a:xfrm>
          <a:prstGeom prst="rightArrow">
            <a:avLst>
              <a:gd fmla="val 50000" name="adj1"/>
              <a:gd fmla="val 50000" name="adj2"/>
            </a:avLst>
          </a:prstGeom>
          <a:gradFill>
            <a:gsLst>
              <a:gs pos="0">
                <a:srgbClr val="3e7fcc"/>
              </a:gs>
              <a:gs pos="100000">
                <a:srgbClr val="a4c1ff"/>
              </a:gs>
            </a:gsLst>
            <a:lin ang="13050000"/>
          </a:gradFill>
          <a:ln w="9360">
            <a:solidFill>
              <a:srgbClr val="4a7ebb"/>
            </a:solidFill>
            <a:round/>
          </a:ln>
        </p:spPr>
      </p:sp>
      <p:sp>
        <p:nvSpPr>
          <p:cNvPr id="171" name="CustomShape 98"/>
          <p:cNvSpPr/>
          <p:nvPr/>
        </p:nvSpPr>
        <p:spPr>
          <a:xfrm>
            <a:off x="23086440" y="4015800"/>
            <a:ext cx="7094160" cy="701280"/>
          </a:xfrm>
          <a:prstGeom prst="rect">
            <a:avLst/>
          </a:prstGeom>
          <a:noFill/>
        </p:spPr>
        <p:txBody>
          <a:bodyPr/>
          <a:p>
            <a:pPr>
              <a:lnSpc>
                <a:spcPct val="100000"/>
              </a:lnSpc>
            </a:pPr>
            <a:r>
              <a:rPr lang="en-US" sz="4000">
                <a:solidFill>
                  <a:srgbClr val="b21e3b"/>
                </a:solidFill>
                <a:latin typeface="����������������A"/>
              </a:rPr>
              <a:t>Learning from human interaction</a:t>
            </a:r>
            <a:endParaRPr/>
          </a:p>
        </p:txBody>
      </p:sp>
      <p:sp>
        <p:nvSpPr>
          <p:cNvPr id="172" name="CustomShape 99"/>
          <p:cNvSpPr/>
          <p:nvPr/>
        </p:nvSpPr>
        <p:spPr>
          <a:xfrm rot="10800000">
            <a:off x="7421040" y="20517480"/>
            <a:ext cx="3175200" cy="333720"/>
          </a:xfrm>
          <a:prstGeom prst="rect">
            <a:avLst/>
          </a:prstGeom>
          <a:noFill/>
        </p:spPr>
        <p:txBody>
          <a:bodyPr bIns="45000" lIns="90000" rIns="90000" tIns="45000" wrap="none"/>
          <a:p>
            <a:pPr>
              <a:lnSpc>
                <a:spcPct val="100000"/>
              </a:lnSpc>
            </a:pPr>
            <a:r>
              <a:rPr lang="en-US" sz="1600">
                <a:solidFill>
                  <a:srgbClr val="000000"/>
                </a:solidFill>
                <a:latin typeface="����������������Q"/>
              </a:rPr>
              <a:t>*Answers: Taiwan, Philippines, Chile</a:t>
            </a:r>
            <a:endParaRPr/>
          </a:p>
        </p:txBody>
      </p:sp>
      <p:sp>
        <p:nvSpPr>
          <p:cNvPr id="173" name="CustomShape 100"/>
          <p:cNvSpPr/>
          <p:nvPr/>
        </p:nvSpPr>
        <p:spPr>
          <a:xfrm>
            <a:off x="11762640" y="18423000"/>
            <a:ext cx="7004520" cy="761400"/>
          </a:xfrm>
          <a:prstGeom prst="rect">
            <a:avLst/>
          </a:prstGeom>
          <a:solidFill>
            <a:srgbClr val="ffffff"/>
          </a:solidFill>
        </p:spPr>
        <p:txBody>
          <a:bodyPr/>
          <a:p>
            <a:pPr>
              <a:lnSpc>
                <a:spcPts val="1411"/>
              </a:lnSpc>
            </a:pPr>
            <a:r>
              <a:rPr b="1" lang="en-US" sz="4400">
                <a:solidFill>
                  <a:srgbClr val="b21e3b"/>
                </a:solidFill>
                <a:latin typeface="����������������Q"/>
              </a:rPr>
              <a:t>  </a:t>
            </a:r>
            <a:r>
              <a:rPr b="1" lang="en-US" sz="4400">
                <a:solidFill>
                  <a:srgbClr val="b21e3b"/>
                </a:solidFill>
                <a:latin typeface="����������������1"/>
              </a:rPr>
              <a:t>5. Ongoing and future work</a:t>
            </a:r>
            <a:endParaRPr/>
          </a:p>
        </p:txBody>
      </p:sp>
      <p:sp>
        <p:nvSpPr>
          <p:cNvPr id="174" name="CustomShape 101"/>
          <p:cNvSpPr/>
          <p:nvPr/>
        </p:nvSpPr>
        <p:spPr>
          <a:xfrm>
            <a:off x="22656240" y="19025640"/>
            <a:ext cx="9752040" cy="1721160"/>
          </a:xfrm>
          <a:prstGeom prst="rect">
            <a:avLst/>
          </a:prstGeom>
          <a:noFill/>
        </p:spPr>
        <p:txBody>
          <a:bodyPr/>
          <a:p>
            <a:pPr>
              <a:lnSpc>
                <a:spcPct val="100000"/>
              </a:lnSpc>
              <a:buFont typeface="Arial"/>
              <a:buChar char="•"/>
            </a:pPr>
            <a:r>
              <a:rPr lang="en-US" sz="3400">
                <a:solidFill>
                  <a:srgbClr val="000000"/>
                </a:solidFill>
                <a:latin typeface="����������������!"/>
              </a:rPr>
              <a:t>Other fine-grained classification tasks useful for geo-location (e.g. animal species, rock types, etc.).</a:t>
            </a:r>
            <a:endParaRPr/>
          </a:p>
          <a:p>
            <a:pPr>
              <a:lnSpc>
                <a:spcPct val="100000"/>
              </a:lnSpc>
              <a:buFont typeface="Arial"/>
              <a:buChar char="•"/>
            </a:pPr>
            <a:r>
              <a:rPr lang="en-US" sz="3400">
                <a:solidFill>
                  <a:srgbClr val="000000"/>
                </a:solidFill>
                <a:latin typeface="����������������Q"/>
              </a:rPr>
              <a:t>Larger-scale user studies.</a:t>
            </a:r>
            <a:endParaRPr/>
          </a:p>
        </p:txBody>
      </p:sp>
      <p:sp>
        <p:nvSpPr>
          <p:cNvPr id="175" name="CustomShape 102"/>
          <p:cNvSpPr/>
          <p:nvPr/>
        </p:nvSpPr>
        <p:spPr>
          <a:xfrm>
            <a:off x="22830840" y="10143360"/>
            <a:ext cx="4083120" cy="761400"/>
          </a:xfrm>
          <a:prstGeom prst="rect">
            <a:avLst/>
          </a:prstGeom>
          <a:solidFill>
            <a:srgbClr val="ffffff"/>
          </a:solidFill>
        </p:spPr>
        <p:txBody>
          <a:bodyPr/>
          <a:p>
            <a:pPr>
              <a:lnSpc>
                <a:spcPts val="1411"/>
              </a:lnSpc>
            </a:pPr>
            <a:r>
              <a:rPr b="1" lang="en-US" sz="4400">
                <a:solidFill>
                  <a:srgbClr val="b21e3b"/>
                </a:solidFill>
                <a:latin typeface="����������������Q"/>
              </a:rPr>
              <a:t>  </a:t>
            </a:r>
            <a:r>
              <a:rPr b="1" lang="en-US" sz="4400">
                <a:solidFill>
                  <a:srgbClr val="b21e3b"/>
                </a:solidFill>
                <a:latin typeface="����������������!"/>
              </a:rPr>
              <a:t>4. Experiments</a:t>
            </a:r>
            <a:endParaRPr/>
          </a:p>
        </p:txBody>
      </p:sp>
      <p:sp>
        <p:nvSpPr>
          <p:cNvPr id="176" name="CustomShape 103"/>
          <p:cNvSpPr/>
          <p:nvPr/>
        </p:nvSpPr>
        <p:spPr>
          <a:xfrm>
            <a:off x="1028880" y="7089120"/>
            <a:ext cx="63000" cy="45360"/>
          </a:xfrm>
          <a:prstGeom prst="rect">
            <a:avLst/>
          </a:prstGeom>
          <a:solidFill>
            <a:srgbClr val="000000"/>
          </a:solidFill>
          <a:ln w="9360">
            <a:solidFill>
              <a:srgbClr val="000000"/>
            </a:solidFill>
            <a:round/>
          </a:ln>
        </p:spPr>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