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1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5" autoAdjust="0"/>
    <p:restoredTop sz="94398" autoAdjust="0"/>
  </p:normalViewPr>
  <p:slideViewPr>
    <p:cSldViewPr>
      <p:cViewPr varScale="1">
        <p:scale>
          <a:sx n="46" d="100"/>
          <a:sy n="46" d="100"/>
        </p:scale>
        <p:origin x="-1000" y="-16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829056" y="5016438"/>
            <a:ext cx="6632064" cy="4752216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597696" cy="527688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692480" y="0"/>
            <a:ext cx="3597696" cy="527688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033254"/>
            <a:ext cx="3597696" cy="527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692480" y="10033254"/>
            <a:ext cx="3597696" cy="527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2287ACBE-2156-4E12-867A-FCB3AE164BB1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420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31520" y="4560570"/>
            <a:ext cx="5851776" cy="43201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78" name="TextShape 2"/>
          <p:cNvSpPr txBox="1"/>
          <p:nvPr/>
        </p:nvSpPr>
        <p:spPr>
          <a:xfrm>
            <a:off x="4143744" y="9119628"/>
            <a:ext cx="3169536" cy="479682"/>
          </a:xfrm>
          <a:prstGeom prst="rect">
            <a:avLst/>
          </a:prstGeom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</a:pPr>
            <a:fld id="{DB94C034-F678-4C54-B3F9-588A6B22D32D}" type="slidenum">
              <a:rPr lang="en-US" sz="1300">
                <a:solidFill>
                  <a:srgbClr val="000000"/>
                </a:solidFill>
                <a:latin typeface="����������������!"/>
                <a:ea typeface="����������������!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45920" y="11782800"/>
            <a:ext cx="2962620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6826400" y="1178280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45920" y="1178280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248560" y="11782440"/>
            <a:ext cx="7612200" cy="607068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5068080" y="11782440"/>
            <a:ext cx="7612200" cy="60706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9626200" cy="12728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468880" y="6817320"/>
            <a:ext cx="27980280" cy="1104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645920" y="1178280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6826400" y="1178280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45920" y="11782800"/>
            <a:ext cx="296258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3760"/>
          </a:xfrm>
          <a:prstGeom prst="rect">
            <a:avLst/>
          </a:prstGeom>
        </p:spPr>
        <p:txBody>
          <a:bodyPr lIns="313560" tIns="156600" rIns="313560" bIns="156600" anchor="ctr"/>
          <a:lstStyle/>
          <a:p>
            <a:pPr algn="ctr">
              <a:lnSpc>
                <a:spcPct val="100000"/>
              </a:lnSpc>
            </a:pPr>
            <a:r>
              <a:rPr lang="en-US" sz="15100">
                <a:solidFill>
                  <a:srgbClr val="000000"/>
                </a:solidFill>
                <a:latin typeface="����������������!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645920" y="20340360"/>
            <a:ext cx="7680600" cy="1168200"/>
          </a:xfrm>
          <a:prstGeom prst="rect">
            <a:avLst/>
          </a:prstGeom>
        </p:spPr>
        <p:txBody>
          <a:bodyPr lIns="313560" tIns="156600" rIns="313560" bIns="156600" anchor="ctr"/>
          <a:lstStyle/>
          <a:p>
            <a:pPr>
              <a:lnSpc>
                <a:spcPct val="100000"/>
              </a:lnSpc>
            </a:pPr>
            <a:r>
              <a:rPr lang="en-US" sz="4100">
                <a:solidFill>
                  <a:srgbClr val="8B8B8B"/>
                </a:solidFill>
                <a:latin typeface="����������������!"/>
              </a:rPr>
              <a:t>12/8/14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1247120" y="20340360"/>
            <a:ext cx="10423800" cy="1168200"/>
          </a:xfrm>
          <a:prstGeom prst="rect">
            <a:avLst/>
          </a:prstGeom>
        </p:spPr>
        <p:txBody>
          <a:bodyPr lIns="313560" tIns="156600" rIns="313560" bIns="156600"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3591520" y="20340360"/>
            <a:ext cx="7680600" cy="1168200"/>
          </a:xfrm>
          <a:prstGeom prst="rect">
            <a:avLst/>
          </a:prstGeom>
        </p:spPr>
        <p:txBody>
          <a:bodyPr lIns="313560" tIns="156600" rIns="313560" bIns="156600" anchor="ctr"/>
          <a:lstStyle/>
          <a:p>
            <a:pPr algn="r">
              <a:lnSpc>
                <a:spcPct val="100000"/>
              </a:lnSpc>
            </a:pPr>
            <a:fld id="{48481658-E906-4C2A-A7E8-FA259197597A}" type="slidenum">
              <a:rPr lang="en-US" sz="4100">
                <a:solidFill>
                  <a:srgbClr val="8B8B8B"/>
                </a:solidFill>
                <a:latin typeface="����������������!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7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oleObject" Target="../embeddings/oleObject1.bin"/><Relationship Id="rId17" Type="http://schemas.openxmlformats.org/officeDocument/2006/relationships/image" Target="../media/image2.wmf"/><Relationship Id="rId18" Type="http://schemas.openxmlformats.org/officeDocument/2006/relationships/image" Target="../media/image15.jpeg"/><Relationship Id="rId19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3"/>
          <p:cNvSpPr/>
          <p:nvPr/>
        </p:nvSpPr>
        <p:spPr>
          <a:xfrm>
            <a:off x="-155640" y="0"/>
            <a:ext cx="33074040" cy="22402800"/>
          </a:xfrm>
          <a:prstGeom prst="rect">
            <a:avLst/>
          </a:prstGeom>
          <a:solidFill>
            <a:srgbClr val="B21E3B"/>
          </a:solidFill>
          <a:ln w="9360">
            <a:solidFill>
              <a:srgbClr val="4A7EBB"/>
            </a:solidFill>
            <a:round/>
          </a:ln>
        </p:spPr>
      </p:sp>
      <p:sp>
        <p:nvSpPr>
          <p:cNvPr id="47" name="CustomShape 4"/>
          <p:cNvSpPr/>
          <p:nvPr/>
        </p:nvSpPr>
        <p:spPr>
          <a:xfrm>
            <a:off x="0" y="3124260"/>
            <a:ext cx="32768880" cy="19126140"/>
          </a:xfrm>
          <a:prstGeom prst="rect">
            <a:avLst/>
          </a:prstGeom>
          <a:solidFill>
            <a:srgbClr val="FFFFFF"/>
          </a:solidFill>
          <a:ln w="9360">
            <a:noFill/>
            <a:round/>
          </a:ln>
        </p:spPr>
      </p:sp>
      <p:sp>
        <p:nvSpPr>
          <p:cNvPr id="48" name="CustomShape 5"/>
          <p:cNvSpPr/>
          <p:nvPr/>
        </p:nvSpPr>
        <p:spPr>
          <a:xfrm>
            <a:off x="0" y="114120"/>
            <a:ext cx="32766000" cy="2857680"/>
          </a:xfrm>
          <a:prstGeom prst="rect">
            <a:avLst/>
          </a:prstGeom>
          <a:solidFill>
            <a:srgbClr val="FFFFFF"/>
          </a:solidFill>
          <a:ln w="9360">
            <a:noFill/>
            <a:round/>
          </a:ln>
        </p:spPr>
      </p:sp>
      <p:pic>
        <p:nvPicPr>
          <p:cNvPr id="50" name="Picture 36"/>
          <p:cNvPicPr/>
          <p:nvPr/>
        </p:nvPicPr>
        <p:blipFill>
          <a:blip r:embed="rId4"/>
          <a:stretch>
            <a:fillRect/>
          </a:stretch>
        </p:blipFill>
        <p:spPr>
          <a:xfrm>
            <a:off x="688200" y="700440"/>
            <a:ext cx="2898720" cy="1890360"/>
          </a:xfrm>
          <a:prstGeom prst="rect">
            <a:avLst/>
          </a:prstGeom>
        </p:spPr>
      </p:pic>
      <p:sp>
        <p:nvSpPr>
          <p:cNvPr id="51" name="CustomShape 7"/>
          <p:cNvSpPr/>
          <p:nvPr/>
        </p:nvSpPr>
        <p:spPr>
          <a:xfrm>
            <a:off x="4263720" y="228600"/>
            <a:ext cx="26838360" cy="252828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200" dirty="0"/>
              <a:t>Observing </a:t>
            </a:r>
            <a:r>
              <a:rPr lang="en-US" sz="7200" dirty="0" smtClean="0"/>
              <a:t>the </a:t>
            </a:r>
            <a:r>
              <a:rPr lang="en-US" sz="7200" dirty="0" smtClean="0"/>
              <a:t>Natural </a:t>
            </a:r>
            <a:r>
              <a:rPr lang="en-US" sz="7200" dirty="0"/>
              <a:t>W</a:t>
            </a:r>
            <a:r>
              <a:rPr lang="en-US" sz="7200" dirty="0" smtClean="0"/>
              <a:t>orld </a:t>
            </a:r>
            <a:r>
              <a:rPr lang="en-US" sz="7200" dirty="0" smtClean="0"/>
              <a:t>with Flickr</a:t>
            </a:r>
          </a:p>
          <a:p>
            <a:pPr>
              <a:lnSpc>
                <a:spcPct val="100000"/>
              </a:lnSpc>
            </a:pPr>
            <a:r>
              <a:rPr lang="en-US" sz="4800" dirty="0" smtClean="0">
                <a:solidFill>
                  <a:srgbClr val="000000"/>
                </a:solidFill>
                <a:latin typeface="����������������!"/>
              </a:rPr>
              <a:t>Stefan </a:t>
            </a:r>
            <a:r>
              <a:rPr lang="en-US" sz="4800" dirty="0">
                <a:solidFill>
                  <a:srgbClr val="000000"/>
                </a:solidFill>
                <a:latin typeface="����������������!"/>
              </a:rPr>
              <a:t>Lee, David Crandall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����������������A"/>
              </a:rPr>
              <a:t>School of Informatics and Computing, Indiana University, Bloomington, IN</a:t>
            </a:r>
            <a:endParaRPr dirty="0"/>
          </a:p>
        </p:txBody>
      </p:sp>
      <p:sp>
        <p:nvSpPr>
          <p:cNvPr id="52" name="CustomShape 8"/>
          <p:cNvSpPr/>
          <p:nvPr/>
        </p:nvSpPr>
        <p:spPr>
          <a:xfrm>
            <a:off x="21945600" y="3276600"/>
            <a:ext cx="10515600" cy="13406100"/>
          </a:xfrm>
          <a:prstGeom prst="roundRect">
            <a:avLst>
              <a:gd name="adj" fmla="val 2088"/>
            </a:avLst>
          </a:prstGeom>
          <a:solidFill>
            <a:srgbClr val="FFFFFF"/>
          </a:solidFill>
          <a:ln w="127080">
            <a:solidFill>
              <a:srgbClr val="B21E3B"/>
            </a:solidFill>
            <a:round/>
          </a:ln>
        </p:spPr>
      </p:sp>
      <p:sp>
        <p:nvSpPr>
          <p:cNvPr id="117" name="CustomShape 8"/>
          <p:cNvSpPr/>
          <p:nvPr/>
        </p:nvSpPr>
        <p:spPr>
          <a:xfrm>
            <a:off x="228599" y="3589807"/>
            <a:ext cx="10515601" cy="5706593"/>
          </a:xfrm>
          <a:prstGeom prst="roundRect">
            <a:avLst>
              <a:gd name="adj" fmla="val 2088"/>
            </a:avLst>
          </a:prstGeom>
          <a:solidFill>
            <a:srgbClr val="FFFFFF"/>
          </a:solidFill>
          <a:ln w="127080">
            <a:solidFill>
              <a:srgbClr val="B21E3B"/>
            </a:solidFill>
            <a:round/>
          </a:ln>
        </p:spPr>
      </p:sp>
      <p:sp>
        <p:nvSpPr>
          <p:cNvPr id="119" name="CustomShape 9"/>
          <p:cNvSpPr/>
          <p:nvPr/>
        </p:nvSpPr>
        <p:spPr>
          <a:xfrm>
            <a:off x="501720" y="3200280"/>
            <a:ext cx="3384480" cy="7621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B21E3B"/>
                </a:solidFill>
                <a:latin typeface="����������������!"/>
              </a:rPr>
              <a:t>1. Overview</a:t>
            </a:r>
            <a:endParaRPr dirty="0"/>
          </a:p>
        </p:txBody>
      </p:sp>
      <p:sp>
        <p:nvSpPr>
          <p:cNvPr id="120" name="CustomShape 8"/>
          <p:cNvSpPr/>
          <p:nvPr/>
        </p:nvSpPr>
        <p:spPr>
          <a:xfrm>
            <a:off x="11065920" y="10176583"/>
            <a:ext cx="10515600" cy="4834817"/>
          </a:xfrm>
          <a:prstGeom prst="roundRect">
            <a:avLst>
              <a:gd name="adj" fmla="val 2088"/>
            </a:avLst>
          </a:prstGeom>
          <a:solidFill>
            <a:srgbClr val="FFFFFF"/>
          </a:solidFill>
          <a:ln w="127080">
            <a:solidFill>
              <a:srgbClr val="B21E3B"/>
            </a:solidFill>
            <a:round/>
          </a:ln>
        </p:spPr>
      </p:sp>
      <p:sp>
        <p:nvSpPr>
          <p:cNvPr id="121" name="CustomShape 9"/>
          <p:cNvSpPr/>
          <p:nvPr/>
        </p:nvSpPr>
        <p:spPr>
          <a:xfrm>
            <a:off x="11498040" y="9779000"/>
            <a:ext cx="6332760" cy="7621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B21E3B"/>
                </a:solidFill>
                <a:latin typeface="����������������!"/>
              </a:rPr>
              <a:t>4. Scene Classification</a:t>
            </a:r>
            <a:endParaRPr dirty="0"/>
          </a:p>
        </p:txBody>
      </p:sp>
      <p:sp>
        <p:nvSpPr>
          <p:cNvPr id="122" name="CustomShape 8"/>
          <p:cNvSpPr/>
          <p:nvPr/>
        </p:nvSpPr>
        <p:spPr>
          <a:xfrm>
            <a:off x="228600" y="9748500"/>
            <a:ext cx="10515600" cy="12197100"/>
          </a:xfrm>
          <a:prstGeom prst="roundRect">
            <a:avLst>
              <a:gd name="adj" fmla="val 2088"/>
            </a:avLst>
          </a:prstGeom>
          <a:solidFill>
            <a:srgbClr val="FFFFFF"/>
          </a:solidFill>
          <a:ln w="127080">
            <a:solidFill>
              <a:srgbClr val="B21E3B"/>
            </a:solidFill>
            <a:round/>
          </a:ln>
        </p:spPr>
      </p:sp>
      <p:sp>
        <p:nvSpPr>
          <p:cNvPr id="123" name="CustomShape 9"/>
          <p:cNvSpPr/>
          <p:nvPr/>
        </p:nvSpPr>
        <p:spPr>
          <a:xfrm>
            <a:off x="533400" y="9367500"/>
            <a:ext cx="2819400" cy="7671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B21E3B"/>
                </a:solidFill>
                <a:latin typeface="����������������!"/>
              </a:rPr>
              <a:t>2</a:t>
            </a:r>
            <a:r>
              <a:rPr lang="en-US" sz="4400" b="1" dirty="0" smtClean="0">
                <a:solidFill>
                  <a:srgbClr val="B21E3B"/>
                </a:solidFill>
                <a:latin typeface="����������������!"/>
              </a:rPr>
              <a:t>. Method</a:t>
            </a:r>
            <a:endParaRPr dirty="0"/>
          </a:p>
        </p:txBody>
      </p:sp>
      <p:sp>
        <p:nvSpPr>
          <p:cNvPr id="126" name="CustomShape 8"/>
          <p:cNvSpPr/>
          <p:nvPr/>
        </p:nvSpPr>
        <p:spPr>
          <a:xfrm>
            <a:off x="11047200" y="15468600"/>
            <a:ext cx="10517400" cy="6667500"/>
          </a:xfrm>
          <a:prstGeom prst="roundRect">
            <a:avLst>
              <a:gd name="adj" fmla="val 2088"/>
            </a:avLst>
          </a:prstGeom>
          <a:solidFill>
            <a:srgbClr val="FFFFFF"/>
          </a:solidFill>
          <a:ln w="127080">
            <a:solidFill>
              <a:srgbClr val="B21E3B"/>
            </a:solidFill>
            <a:round/>
          </a:ln>
        </p:spPr>
      </p:sp>
      <p:sp>
        <p:nvSpPr>
          <p:cNvPr id="127" name="CustomShape 9"/>
          <p:cNvSpPr/>
          <p:nvPr/>
        </p:nvSpPr>
        <p:spPr>
          <a:xfrm>
            <a:off x="11396520" y="15144380"/>
            <a:ext cx="4681680" cy="10100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B21E3B"/>
                </a:solidFill>
                <a:latin typeface="����������������!"/>
              </a:rPr>
              <a:t>5</a:t>
            </a:r>
            <a:r>
              <a:rPr lang="en-US" sz="4400" b="1" dirty="0" smtClean="0">
                <a:solidFill>
                  <a:srgbClr val="B21E3B"/>
                </a:solidFill>
                <a:latin typeface="����������������!"/>
              </a:rPr>
              <a:t>. Experiments</a:t>
            </a:r>
            <a:endParaRPr dirty="0"/>
          </a:p>
        </p:txBody>
      </p:sp>
      <p:sp>
        <p:nvSpPr>
          <p:cNvPr id="21" name="Rectangle 20"/>
          <p:cNvSpPr/>
          <p:nvPr/>
        </p:nvSpPr>
        <p:spPr>
          <a:xfrm>
            <a:off x="11277600" y="10596900"/>
            <a:ext cx="1010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 smtClean="0"/>
              <a:t> Combining </a:t>
            </a:r>
            <a:r>
              <a:rPr lang="en-US" sz="2800" dirty="0"/>
              <a:t>image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 smtClean="0"/>
              <a:t> Convolutional </a:t>
            </a:r>
            <a:r>
              <a:rPr lang="en-US" sz="2800" dirty="0"/>
              <a:t>Neural </a:t>
            </a:r>
            <a:r>
              <a:rPr lang="en-US" sz="2800" dirty="0" smtClean="0"/>
              <a:t>Network</a:t>
            </a:r>
            <a:endParaRPr lang="en-US" sz="2800" dirty="0"/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86877"/>
              </p:ext>
            </p:extLst>
          </p:nvPr>
        </p:nvGraphicFramePr>
        <p:xfrm>
          <a:off x="11811000" y="11734800"/>
          <a:ext cx="5181600" cy="889776"/>
        </p:xfrm>
        <a:graphic>
          <a:graphicData uri="http://schemas.openxmlformats.org/drawingml/2006/table">
            <a:tbl>
              <a:tblPr firstRow="1" bandRow="1"/>
              <a:tblGrid>
                <a:gridCol w="1727200"/>
                <a:gridCol w="1727200"/>
                <a:gridCol w="1727200"/>
              </a:tblGrid>
              <a:tr h="29659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Image features</a:t>
                      </a:r>
                      <a:endParaRPr lang="en-US" sz="14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CNN</a:t>
                      </a:r>
                      <a:endParaRPr lang="en-US" sz="1400" dirty="0"/>
                    </a:p>
                  </a:txBody>
                  <a:tcPr marL="27432" marR="27432" marT="13716" marB="13716" anchor="ctr"/>
                </a:tc>
              </a:tr>
              <a:tr h="296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Snow scene</a:t>
                      </a:r>
                      <a:endParaRPr lang="en-US" sz="14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80.5%</a:t>
                      </a:r>
                      <a:endParaRPr lang="en-US" sz="14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~85%</a:t>
                      </a:r>
                      <a:endParaRPr lang="en-US" sz="1400" dirty="0"/>
                    </a:p>
                  </a:txBody>
                  <a:tcPr marL="27432" marR="27432" marT="13716" marB="13716" anchor="ctr"/>
                </a:tc>
              </a:tr>
              <a:tr h="296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Vegetation scene</a:t>
                      </a:r>
                      <a:endParaRPr lang="en-US" sz="14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85.9%</a:t>
                      </a:r>
                      <a:endParaRPr lang="en-US" sz="14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~88%</a:t>
                      </a:r>
                      <a:endParaRPr lang="en-US" sz="1400" dirty="0"/>
                    </a:p>
                  </a:txBody>
                  <a:tcPr marL="27432" marR="27432" marT="13716" marB="13716" anchor="ctr"/>
                </a:tc>
              </a:tr>
            </a:tbl>
          </a:graphicData>
        </a:graphic>
      </p:graphicFrame>
      <p:sp>
        <p:nvSpPr>
          <p:cNvPr id="159" name="TextBox 158"/>
          <p:cNvSpPr txBox="1"/>
          <p:nvPr/>
        </p:nvSpPr>
        <p:spPr>
          <a:xfrm>
            <a:off x="22144800" y="8072100"/>
            <a:ext cx="1016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dirty="0">
                <a:solidFill>
                  <a:srgbClr val="B21D3B"/>
                </a:solidFill>
                <a:cs typeface="Arial" panose="020B0604020202020204" pitchFamily="34" charset="0"/>
              </a:rPr>
              <a:t>Vegetation </a:t>
            </a:r>
            <a:r>
              <a:rPr lang="en-US" sz="4400" dirty="0" smtClean="0">
                <a:solidFill>
                  <a:srgbClr val="B21D3B"/>
                </a:solidFill>
                <a:cs typeface="Arial" panose="020B0604020202020204" pitchFamily="34" charset="0"/>
              </a:rPr>
              <a:t>coverage</a:t>
            </a:r>
            <a:endParaRPr lang="en-US" sz="4400" dirty="0">
              <a:solidFill>
                <a:srgbClr val="B21D3B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2500540" y="8861001"/>
            <a:ext cx="935106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Accuracy: 93.19% vs. Baseline: 86.58%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Data availability (ours/satellite): 70.33%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Examples of single places over </a:t>
            </a:r>
            <a:r>
              <a:rPr lang="en-US" sz="2800" dirty="0" smtClean="0"/>
              <a:t>2009-2010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North </a:t>
            </a:r>
            <a:r>
              <a:rPr lang="en-US" sz="2800" dirty="0"/>
              <a:t>America maps in </a:t>
            </a:r>
            <a:r>
              <a:rPr lang="en-US" sz="2800" dirty="0" smtClean="0"/>
              <a:t>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1331" name="Picture 307" descr="C:\Users\jngya\Documents\spring12\paperlocal\curveve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0" y="9901020"/>
            <a:ext cx="39014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9" name="Picture 3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600" y="12001500"/>
            <a:ext cx="4114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27051000" y="12801600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Calibri"/>
                <a:cs typeface="Calibri"/>
              </a:rPr>
              <a:t>Blue: place covered by vegetation</a:t>
            </a:r>
          </a:p>
          <a:p>
            <a:r>
              <a:rPr lang="en-US" sz="1600" i="1" dirty="0" smtClean="0">
                <a:latin typeface="Calibri"/>
                <a:cs typeface="Calibri"/>
              </a:rPr>
              <a:t>Yellow : place without vegetation</a:t>
            </a:r>
          </a:p>
          <a:p>
            <a:r>
              <a:rPr lang="en-US" sz="1600" i="1" dirty="0" smtClean="0">
                <a:latin typeface="Calibri"/>
                <a:cs typeface="Calibri"/>
              </a:rPr>
              <a:t>Top: prediction</a:t>
            </a:r>
          </a:p>
          <a:p>
            <a:r>
              <a:rPr lang="en-US" sz="1600" i="1" dirty="0" smtClean="0">
                <a:latin typeface="Calibri"/>
                <a:cs typeface="Calibri"/>
              </a:rPr>
              <a:t>Bottom: ground truth</a:t>
            </a:r>
            <a:endParaRPr lang="en-US" sz="1600" i="1" dirty="0">
              <a:latin typeface="Calibri"/>
              <a:cs typeface="Calibri"/>
            </a:endParaRPr>
          </a:p>
        </p:txBody>
      </p:sp>
      <p:pic>
        <p:nvPicPr>
          <p:cNvPr id="1354" name="Picture 3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600" y="14554200"/>
            <a:ext cx="43719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11223000" y="16057364"/>
            <a:ext cx="1016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dirty="0" smtClean="0">
                <a:solidFill>
                  <a:srgbClr val="B21D3B"/>
                </a:solidFill>
                <a:cs typeface="Arial" panose="020B0604020202020204" pitchFamily="34" charset="0"/>
              </a:rPr>
              <a:t>Snow </a:t>
            </a:r>
            <a:r>
              <a:rPr lang="en-US" sz="4400" dirty="0" smtClean="0">
                <a:solidFill>
                  <a:srgbClr val="B21D3B"/>
                </a:solidFill>
                <a:cs typeface="Arial" panose="020B0604020202020204" pitchFamily="34" charset="0"/>
              </a:rPr>
              <a:t>coverage</a:t>
            </a:r>
            <a:endParaRPr lang="en-US" sz="4400" dirty="0">
              <a:solidFill>
                <a:srgbClr val="B21D3B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3071932"/>
            <a:ext cx="10058400" cy="513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Extracting semantics using tags from individual </a:t>
            </a:r>
            <a:r>
              <a:rPr lang="en-US" sz="2800" dirty="0" smtClean="0"/>
              <a:t>image :  </a:t>
            </a:r>
          </a:p>
          <a:p>
            <a:pPr lvl="1"/>
            <a:r>
              <a:rPr lang="en-US" sz="2800" dirty="0" smtClean="0"/>
              <a:t>we </a:t>
            </a:r>
            <a:r>
              <a:rPr lang="en-US" sz="2800" dirty="0"/>
              <a:t>consider two learning paradigms. </a:t>
            </a:r>
            <a:endParaRPr lang="en-US" sz="2800" dirty="0" smtClean="0"/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first is to produce a single exemplar for each bin in time and space consisting of the set of all tags used by all </a:t>
            </a:r>
            <a:r>
              <a:rPr lang="en-US" sz="2400" dirty="0" smtClean="0"/>
              <a:t>users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second paradigm, our goal instead is to classify individual </a:t>
            </a:r>
            <a:r>
              <a:rPr lang="en-US" sz="2400" dirty="0" smtClean="0"/>
              <a:t>photos </a:t>
            </a:r>
            <a:r>
              <a:rPr lang="en-US" sz="2400" dirty="0"/>
              <a:t>as containing </a:t>
            </a:r>
            <a:r>
              <a:rPr lang="en-US" sz="2400" dirty="0" smtClean="0"/>
              <a:t>phenomenon or </a:t>
            </a:r>
            <a:r>
              <a:rPr lang="en-US" sz="2400" dirty="0"/>
              <a:t>not, </a:t>
            </a:r>
            <a:r>
              <a:rPr lang="en-US" sz="2400" dirty="0" smtClean="0"/>
              <a:t>then combine the outputs of the classifiers in probabilistic frameworks.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Extracting semantics from individual images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Tradition visual features (SIFT, HOG, LBP, GIST …)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Conventional Neural Network (</a:t>
            </a:r>
            <a:r>
              <a:rPr lang="en-US" sz="2400" b="1" dirty="0"/>
              <a:t>CNN</a:t>
            </a:r>
            <a:r>
              <a:rPr lang="en-US" sz="2400" b="1" dirty="0" smtClean="0"/>
              <a:t>)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Combining </a:t>
            </a:r>
            <a:r>
              <a:rPr lang="en-US" sz="2800" dirty="0"/>
              <a:t>evidence together across </a:t>
            </a:r>
            <a:r>
              <a:rPr lang="en-US" sz="2800" dirty="0" smtClean="0"/>
              <a:t>users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i="1" dirty="0" smtClean="0"/>
              <a:t>Confidence score  </a:t>
            </a:r>
            <a:r>
              <a:rPr lang="en-US" sz="2400" dirty="0"/>
              <a:t>is measuring the ratio of log likelihood of being positive or not at each time and location</a:t>
            </a:r>
            <a:r>
              <a:rPr lang="en-US" sz="2400" dirty="0" smtClean="0"/>
              <a:t>.</a:t>
            </a:r>
          </a:p>
        </p:txBody>
      </p:sp>
      <p:sp>
        <p:nvSpPr>
          <p:cNvPr id="75" name="Title 1"/>
          <p:cNvSpPr>
            <a:spLocks noGrp="1"/>
          </p:cNvSpPr>
          <p:nvPr>
            <p:ph type="title"/>
          </p:nvPr>
        </p:nvSpPr>
        <p:spPr>
          <a:xfrm>
            <a:off x="533400" y="3962400"/>
            <a:ext cx="10210800" cy="1066800"/>
          </a:xfrm>
        </p:spPr>
        <p:txBody>
          <a:bodyPr anchor="t">
            <a:noAutofit/>
          </a:bodyPr>
          <a:lstStyle/>
          <a:p>
            <a:r>
              <a:rPr lang="en-US" sz="2800" dirty="0"/>
              <a:t>Can we observe nature by mining photos</a:t>
            </a:r>
            <a:r>
              <a:rPr lang="en-US" sz="2800" dirty="0" smtClean="0"/>
              <a:t>?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We study three </a:t>
            </a:r>
            <a:r>
              <a:rPr lang="en-US" sz="2800" dirty="0" smtClean="0"/>
              <a:t>phenomena 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133599" y="5181600"/>
            <a:ext cx="6400801" cy="2179118"/>
            <a:chOff x="505793" y="5181600"/>
            <a:chExt cx="6400801" cy="2179118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09930" y="5181601"/>
              <a:ext cx="2967661" cy="1523999"/>
            </a:xfrm>
            <a:prstGeom prst="rect">
              <a:avLst/>
            </a:prstGeom>
            <a:noFill/>
            <a:ln w="28575">
              <a:solidFill>
                <a:srgbClr val="680C1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010993" y="5181600"/>
              <a:ext cx="2895600" cy="1600200"/>
            </a:xfrm>
            <a:prstGeom prst="rect">
              <a:avLst/>
            </a:prstGeom>
            <a:noFill/>
            <a:ln w="28575">
              <a:solidFill>
                <a:srgbClr val="680C1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4" name="Rectangle 83"/>
            <p:cNvSpPr/>
            <p:nvPr/>
          </p:nvSpPr>
          <p:spPr>
            <a:xfrm>
              <a:off x="505793" y="6660082"/>
              <a:ext cx="3048000" cy="655118"/>
            </a:xfrm>
            <a:prstGeom prst="rect">
              <a:avLst/>
            </a:prstGeom>
          </p:spPr>
          <p:txBody>
            <a:bodyPr wrap="square" lIns="313502" tIns="156751" rIns="313502" bIns="156751">
              <a:spAutoFit/>
            </a:bodyPr>
            <a:lstStyle/>
            <a:p>
              <a:pPr algn="ctr"/>
              <a:r>
                <a:rPr lang="en-US" sz="2200" b="1" i="1" dirty="0">
                  <a:latin typeface="Calibri"/>
                  <a:cs typeface="Calibri"/>
                </a:rPr>
                <a:t>Snow Cover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010993" y="6705600"/>
              <a:ext cx="2895601" cy="655118"/>
            </a:xfrm>
            <a:prstGeom prst="rect">
              <a:avLst/>
            </a:prstGeom>
          </p:spPr>
          <p:txBody>
            <a:bodyPr wrap="square" lIns="313502" tIns="156751" rIns="313502" bIns="156751">
              <a:spAutoFit/>
            </a:bodyPr>
            <a:lstStyle/>
            <a:p>
              <a:pPr algn="ctr"/>
              <a:r>
                <a:rPr lang="en-US" sz="2200" b="1" i="1" dirty="0" smtClean="0">
                  <a:latin typeface="Calibri"/>
                  <a:cs typeface="Calibri"/>
                </a:rPr>
                <a:t>Vegetation Cover</a:t>
              </a:r>
              <a:endParaRPr lang="en-US" sz="2200" b="1" i="1" dirty="0">
                <a:latin typeface="Calibri"/>
                <a:cs typeface="Calibri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7200" y="7298829"/>
            <a:ext cx="9982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would like to “reconstruct” geo-temporal maps of where and when </a:t>
            </a:r>
            <a:r>
              <a:rPr lang="en-US" sz="2800" dirty="0" smtClean="0"/>
              <a:t>these phenomena </a:t>
            </a:r>
            <a:r>
              <a:rPr lang="en-US" sz="2800" dirty="0" smtClean="0"/>
              <a:t>are occurring:</a:t>
            </a:r>
            <a:endParaRPr lang="en-US" sz="28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Using </a:t>
            </a:r>
            <a:r>
              <a:rPr lang="en-US" sz="2400" dirty="0" smtClean="0"/>
              <a:t>~1.2 billion </a:t>
            </a:r>
            <a:r>
              <a:rPr lang="en-US" sz="2400" dirty="0"/>
              <a:t>geo-tagged, time-stamped Flickr photos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Comparing to </a:t>
            </a:r>
            <a:r>
              <a:rPr lang="en-US" sz="2400" dirty="0"/>
              <a:t>data from </a:t>
            </a:r>
            <a:r>
              <a:rPr lang="en-US" sz="2400" dirty="0" smtClean="0"/>
              <a:t>weather </a:t>
            </a:r>
            <a:r>
              <a:rPr lang="en-US" sz="2400" dirty="0"/>
              <a:t>stations and satellites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1340817" y="16999327"/>
            <a:ext cx="93510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Accuracy: 97.07% vs. Baseline: 97.77%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Data availability (ours/satellite): 92.80%</a:t>
            </a:r>
            <a:endParaRPr lang="en-US" sz="2800" dirty="0"/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We pick 4 populated and snowy </a:t>
            </a:r>
            <a:r>
              <a:rPr lang="en-US" sz="2800" dirty="0" smtClean="0"/>
              <a:t>cities</a:t>
            </a:r>
            <a:endParaRPr lang="en-US" sz="28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22345686" y="3586271"/>
            <a:ext cx="93510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North America maps in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b="1" dirty="0" smtClean="0"/>
          </a:p>
          <a:p>
            <a:endParaRPr lang="en-US" sz="2800" dirty="0"/>
          </a:p>
        </p:txBody>
      </p:sp>
      <p:pic>
        <p:nvPicPr>
          <p:cNvPr id="1029" name="Picture 5" descr="C:\Users\jngya\Documents\spring12\send\792.pn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119" y="4428089"/>
            <a:ext cx="2295144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ngya\Documents\spring12\send\826.png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400" y="4434483"/>
            <a:ext cx="2295144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ngya\Documents\spring12\send\1085.png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544" y="4428089"/>
            <a:ext cx="2295144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11277600" y="12811780"/>
            <a:ext cx="9385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 smtClean="0"/>
              <a:t> Performance </a:t>
            </a:r>
            <a:r>
              <a:rPr lang="en-US" sz="2800" dirty="0" smtClean="0"/>
              <a:t>and graph</a:t>
            </a:r>
            <a:endParaRPr lang="en-US" sz="2800" dirty="0"/>
          </a:p>
        </p:txBody>
      </p:sp>
      <p:sp>
        <p:nvSpPr>
          <p:cNvPr id="149" name="Rectangle 148"/>
          <p:cNvSpPr/>
          <p:nvPr/>
        </p:nvSpPr>
        <p:spPr>
          <a:xfrm>
            <a:off x="22358208" y="4816368"/>
            <a:ext cx="13399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latin typeface="Calibri"/>
                <a:cs typeface="Calibri"/>
              </a:rPr>
              <a:t>Flickr map</a:t>
            </a:r>
            <a:endParaRPr lang="en-US" sz="1600" i="1" dirty="0">
              <a:latin typeface="Calibri"/>
              <a:cs typeface="Calibri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846" y="5786100"/>
            <a:ext cx="2290354" cy="128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4200" y="5786100"/>
            <a:ext cx="2295144" cy="128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200" y="5786471"/>
            <a:ext cx="2295144" cy="128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22297200" y="6243300"/>
            <a:ext cx="13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latin typeface="Calibri"/>
                <a:cs typeface="Calibri"/>
              </a:rPr>
              <a:t>MODIS</a:t>
            </a:r>
          </a:p>
          <a:p>
            <a:r>
              <a:rPr lang="en-US" sz="1600" i="1" dirty="0" smtClean="0">
                <a:latin typeface="Calibri"/>
                <a:cs typeface="Calibri"/>
              </a:rPr>
              <a:t>satellite map</a:t>
            </a:r>
            <a:endParaRPr lang="en-US" sz="1600" i="1" dirty="0">
              <a:latin typeface="Calibri"/>
              <a:cs typeface="Calibri"/>
            </a:endParaRP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61235"/>
              </p:ext>
            </p:extLst>
          </p:nvPr>
        </p:nvGraphicFramePr>
        <p:xfrm>
          <a:off x="756779" y="18592800"/>
          <a:ext cx="4958221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16" imgW="2743200" imgH="1739880" progId="Equation.3">
                  <p:embed/>
                </p:oleObj>
              </mc:Choice>
              <mc:Fallback>
                <p:oleObj name="Equation" r:id="rId16" imgW="2743200" imgH="1739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79" y="18592800"/>
                        <a:ext cx="4958221" cy="2667000"/>
                      </a:xfrm>
                      <a:prstGeom prst="rect">
                        <a:avLst/>
                      </a:prstGeom>
                      <a:noFill/>
                      <a:ln w="38100" cmpd="sng">
                        <a:solidFill>
                          <a:srgbClr val="B21D3B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5943600" y="19202400"/>
            <a:ext cx="4494835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Calibri"/>
                <a:cs typeface="Calibri"/>
              </a:rPr>
              <a:t>At </a:t>
            </a:r>
            <a:r>
              <a:rPr lang="en-US" sz="1600" i="1" dirty="0">
                <a:latin typeface="Calibri"/>
                <a:cs typeface="Calibri"/>
              </a:rPr>
              <a:t>a place and time </a:t>
            </a:r>
            <a:r>
              <a:rPr lang="en-US" sz="1600" i="1" dirty="0" smtClean="0">
                <a:latin typeface="Calibri"/>
                <a:cs typeface="Calibri"/>
              </a:rPr>
              <a:t>of </a:t>
            </a:r>
            <a:r>
              <a:rPr lang="en-US" sz="1600" i="1" dirty="0" smtClean="0">
                <a:latin typeface="Calibri"/>
                <a:cs typeface="Calibri"/>
              </a:rPr>
              <a:t>interest:</a:t>
            </a:r>
            <a:endParaRPr lang="en-US" sz="1600" i="1" dirty="0" smtClean="0">
              <a:latin typeface="Calibri"/>
              <a:cs typeface="Calibri"/>
            </a:endParaRPr>
          </a:p>
          <a:p>
            <a:r>
              <a:rPr lang="en-US" sz="1600" i="1" dirty="0" smtClean="0">
                <a:latin typeface="Calibri"/>
                <a:cs typeface="Calibri"/>
              </a:rPr>
              <a:t>m :   the number of photos contains evidence of         </a:t>
            </a:r>
          </a:p>
          <a:p>
            <a:r>
              <a:rPr lang="en-US" sz="1600" i="1" dirty="0" smtClean="0">
                <a:latin typeface="Calibri"/>
                <a:cs typeface="Calibri"/>
              </a:rPr>
              <a:t>        scene (event     )</a:t>
            </a:r>
            <a:endParaRPr lang="en-US" sz="1600" i="1" dirty="0" smtClean="0">
              <a:latin typeface="Calibri"/>
              <a:cs typeface="Calibri"/>
            </a:endParaRPr>
          </a:p>
          <a:p>
            <a:r>
              <a:rPr lang="en-US" sz="1600" i="1" dirty="0" smtClean="0">
                <a:latin typeface="Calibri"/>
                <a:cs typeface="Calibri"/>
              </a:rPr>
              <a:t>n : </a:t>
            </a:r>
            <a:r>
              <a:rPr lang="en-US" sz="1600" i="1" dirty="0" smtClean="0">
                <a:latin typeface="Calibri"/>
                <a:cs typeface="Calibri"/>
              </a:rPr>
              <a:t>   the </a:t>
            </a:r>
            <a:r>
              <a:rPr lang="en-US" sz="1600" i="1" dirty="0" smtClean="0">
                <a:latin typeface="Calibri"/>
                <a:cs typeface="Calibri"/>
              </a:rPr>
              <a:t>number </a:t>
            </a:r>
            <a:r>
              <a:rPr lang="en-US" sz="1600" i="1" dirty="0">
                <a:latin typeface="Calibri"/>
                <a:cs typeface="Calibri"/>
              </a:rPr>
              <a:t>of </a:t>
            </a:r>
            <a:r>
              <a:rPr lang="en-US" sz="1600" i="1" dirty="0" smtClean="0">
                <a:latin typeface="Calibri"/>
                <a:cs typeface="Calibri"/>
              </a:rPr>
              <a:t>photos without evidence of </a:t>
            </a:r>
            <a:r>
              <a:rPr lang="en-US" sz="1600" i="1" dirty="0" smtClean="0">
                <a:latin typeface="Calibri"/>
                <a:cs typeface="Calibri"/>
              </a:rPr>
              <a:t>  </a:t>
            </a:r>
            <a:endParaRPr lang="en-US" sz="1600" i="1" dirty="0">
              <a:latin typeface="Calibri"/>
              <a:cs typeface="Calibri"/>
            </a:endParaRPr>
          </a:p>
          <a:p>
            <a:r>
              <a:rPr lang="en-US" sz="1600" i="1" dirty="0" smtClean="0">
                <a:latin typeface="Calibri"/>
                <a:cs typeface="Calibri"/>
              </a:rPr>
              <a:t>        scene (</a:t>
            </a:r>
            <a:r>
              <a:rPr lang="en-US" sz="1600" i="1" dirty="0" smtClean="0">
                <a:latin typeface="Calibri"/>
                <a:cs typeface="Calibri"/>
              </a:rPr>
              <a:t>event     )</a:t>
            </a:r>
          </a:p>
          <a:p>
            <a:r>
              <a:rPr lang="en-US" sz="1600" i="1" dirty="0">
                <a:latin typeface="Calibri"/>
                <a:cs typeface="Calibri"/>
              </a:rPr>
              <a:t>p </a:t>
            </a:r>
            <a:r>
              <a:rPr lang="en-US" sz="1600" i="1" dirty="0" smtClean="0">
                <a:latin typeface="Calibri"/>
                <a:cs typeface="Calibri"/>
              </a:rPr>
              <a:t>:                     </a:t>
            </a:r>
          </a:p>
          <a:p>
            <a:r>
              <a:rPr lang="en-US" sz="1600" i="1" dirty="0" smtClean="0">
                <a:latin typeface="Calibri"/>
                <a:cs typeface="Calibri"/>
              </a:rPr>
              <a:t>q : </a:t>
            </a:r>
            <a:endParaRPr lang="en-US" sz="1600" i="1" dirty="0">
              <a:latin typeface="Calibri"/>
              <a:cs typeface="Calibri"/>
            </a:endParaRPr>
          </a:p>
          <a:p>
            <a:r>
              <a:rPr lang="en-US" sz="1600" i="1" dirty="0" smtClean="0">
                <a:latin typeface="Calibri"/>
                <a:cs typeface="Calibri"/>
              </a:rPr>
              <a:t>            </a:t>
            </a:r>
            <a:r>
              <a:rPr lang="en-US" sz="1600" i="1" dirty="0" smtClean="0">
                <a:latin typeface="Calibri"/>
                <a:cs typeface="Calibri"/>
              </a:rPr>
              <a:t>  : </a:t>
            </a:r>
            <a:r>
              <a:rPr lang="en-US" sz="1600" i="1" dirty="0" smtClean="0">
                <a:latin typeface="Calibri"/>
                <a:cs typeface="Calibri"/>
              </a:rPr>
              <a:t>the </a:t>
            </a:r>
            <a:r>
              <a:rPr lang="en-US" sz="1600" i="1" dirty="0">
                <a:latin typeface="Calibri"/>
                <a:cs typeface="Calibri"/>
              </a:rPr>
              <a:t>prior probability </a:t>
            </a:r>
            <a:r>
              <a:rPr lang="en-US" sz="1600" i="1" dirty="0" smtClean="0">
                <a:latin typeface="Calibri"/>
                <a:cs typeface="Calibri"/>
              </a:rPr>
              <a:t>of certain scene.</a:t>
            </a:r>
          </a:p>
        </p:txBody>
      </p:sp>
      <p:sp>
        <p:nvSpPr>
          <p:cNvPr id="63" name="CustomShape 8"/>
          <p:cNvSpPr/>
          <p:nvPr/>
        </p:nvSpPr>
        <p:spPr>
          <a:xfrm>
            <a:off x="11065920" y="3550980"/>
            <a:ext cx="10515600" cy="6202620"/>
          </a:xfrm>
          <a:prstGeom prst="roundRect">
            <a:avLst>
              <a:gd name="adj" fmla="val 2088"/>
            </a:avLst>
          </a:prstGeom>
          <a:solidFill>
            <a:srgbClr val="FFFFFF"/>
          </a:solidFill>
          <a:ln w="127080">
            <a:solidFill>
              <a:srgbClr val="B21E3B"/>
            </a:solidFill>
            <a:round/>
          </a:ln>
        </p:spPr>
      </p:sp>
      <p:sp>
        <p:nvSpPr>
          <p:cNvPr id="64" name="TextBox 63"/>
          <p:cNvSpPr txBox="1"/>
          <p:nvPr/>
        </p:nvSpPr>
        <p:spPr>
          <a:xfrm>
            <a:off x="11228280" y="3972580"/>
            <a:ext cx="101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Very large dataset from Flickr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214776" y="5953780"/>
            <a:ext cx="101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Diversity of public sharing </a:t>
            </a:r>
            <a:r>
              <a:rPr lang="en-US" sz="2800" dirty="0" smtClean="0"/>
              <a:t>images</a:t>
            </a:r>
            <a:endParaRPr lang="en-US" sz="2800" dirty="0" smtClean="0"/>
          </a:p>
        </p:txBody>
      </p:sp>
      <p:pic>
        <p:nvPicPr>
          <p:cNvPr id="89" name="Picture 63" descr="C:\Users\jngya\Documents\spring12\paperlocal\datasetbar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699" y="4572000"/>
            <a:ext cx="3697301" cy="131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1528944" y="6477000"/>
            <a:ext cx="10188056" cy="3058180"/>
            <a:chOff x="11099280" y="5995367"/>
            <a:chExt cx="10188056" cy="3058180"/>
          </a:xfrm>
        </p:grpSpPr>
        <p:sp>
          <p:nvSpPr>
            <p:cNvPr id="90" name="TextBox 89"/>
            <p:cNvSpPr txBox="1"/>
            <p:nvPr/>
          </p:nvSpPr>
          <p:spPr>
            <a:xfrm>
              <a:off x="11123336" y="7195517"/>
              <a:ext cx="1016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alibri"/>
                  <a:cs typeface="Calibri"/>
                </a:rPr>
                <a:t>Random positive images in vegetation dataset</a:t>
              </a:r>
            </a:p>
          </p:txBody>
        </p:sp>
        <p:pic>
          <p:nvPicPr>
            <p:cNvPr id="91" name="Picture 10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8767" y="5995367"/>
              <a:ext cx="7896225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02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8766" y="7467992"/>
              <a:ext cx="7896225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11099280" y="8714993"/>
              <a:ext cx="1016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alibri"/>
                  <a:cs typeface="Calibri"/>
                </a:rPr>
                <a:t>Random negative images in vegetation dataset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5468600" y="4495800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Calibri"/>
                <a:cs typeface="Calibri"/>
              </a:rPr>
              <a:t>Images in our dataset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Calibri"/>
                <a:cs typeface="Calibri"/>
              </a:rPr>
              <a:t>mid size images (about 350*500)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Calibri"/>
                <a:cs typeface="Calibri"/>
              </a:rPr>
              <a:t>users allow downloading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Calibri"/>
                <a:cs typeface="Calibri"/>
              </a:rPr>
              <a:t>GPS data accurate enough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Calibri"/>
                <a:cs typeface="Calibri"/>
              </a:rPr>
              <a:t>without possibly inaccurate temporal data (taken time)</a:t>
            </a:r>
          </a:p>
        </p:txBody>
      </p:sp>
      <p:sp>
        <p:nvSpPr>
          <p:cNvPr id="95" name="CustomShape 9"/>
          <p:cNvSpPr/>
          <p:nvPr/>
        </p:nvSpPr>
        <p:spPr>
          <a:xfrm>
            <a:off x="11365380" y="3200280"/>
            <a:ext cx="2960220" cy="7621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B21E3B"/>
                </a:solidFill>
                <a:latin typeface="����������������!"/>
              </a:rPr>
              <a:t>3. Dataset</a:t>
            </a:r>
            <a:endParaRPr dirty="0"/>
          </a:p>
        </p:txBody>
      </p:sp>
      <p:sp>
        <p:nvSpPr>
          <p:cNvPr id="97" name="Rectangle 96"/>
          <p:cNvSpPr/>
          <p:nvPr/>
        </p:nvSpPr>
        <p:spPr>
          <a:xfrm>
            <a:off x="23733118" y="7195517"/>
            <a:ext cx="6917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   </a:t>
            </a:r>
            <a:r>
              <a:rPr lang="en-US" sz="2000" dirty="0" smtClean="0"/>
              <a:t>   </a:t>
            </a:r>
            <a:r>
              <a:rPr lang="en-US" sz="1600" i="1" dirty="0" smtClean="0">
                <a:latin typeface="Calibri"/>
                <a:cs typeface="Calibri"/>
              </a:rPr>
              <a:t>Mar</a:t>
            </a:r>
            <a:r>
              <a:rPr lang="en-US" sz="1600" i="1" dirty="0" smtClean="0">
                <a:latin typeface="Calibri"/>
                <a:cs typeface="Calibri"/>
              </a:rPr>
              <a:t>,03,2009             </a:t>
            </a:r>
            <a:r>
              <a:rPr lang="en-US" sz="1600" i="1" dirty="0" smtClean="0">
                <a:latin typeface="Calibri"/>
                <a:cs typeface="Calibri"/>
              </a:rPr>
              <a:t>               Apr</a:t>
            </a:r>
            <a:r>
              <a:rPr lang="en-US" sz="1600" i="1" dirty="0" smtClean="0">
                <a:latin typeface="Calibri"/>
                <a:cs typeface="Calibri"/>
              </a:rPr>
              <a:t>,06,2009            </a:t>
            </a:r>
            <a:r>
              <a:rPr lang="en-US" sz="1600" i="1" dirty="0" smtClean="0">
                <a:latin typeface="Calibri"/>
                <a:cs typeface="Calibri"/>
              </a:rPr>
              <a:t>               Dec</a:t>
            </a:r>
            <a:r>
              <a:rPr lang="en-US" sz="1600" i="1" dirty="0" smtClean="0">
                <a:latin typeface="Calibri"/>
                <a:cs typeface="Calibri"/>
              </a:rPr>
              <a:t>,21,2009</a:t>
            </a:r>
            <a:endParaRPr lang="en-US" sz="1600" i="1" dirty="0">
              <a:latin typeface="Calibri"/>
              <a:cs typeface="Calibri"/>
            </a:endParaRPr>
          </a:p>
        </p:txBody>
      </p:sp>
      <p:sp>
        <p:nvSpPr>
          <p:cNvPr id="78" name="CustomShape 8"/>
          <p:cNvSpPr/>
          <p:nvPr/>
        </p:nvSpPr>
        <p:spPr>
          <a:xfrm>
            <a:off x="21945600" y="17145000"/>
            <a:ext cx="10515600" cy="4800600"/>
          </a:xfrm>
          <a:prstGeom prst="roundRect">
            <a:avLst>
              <a:gd name="adj" fmla="val 2088"/>
            </a:avLst>
          </a:prstGeom>
          <a:solidFill>
            <a:srgbClr val="FFFFFF"/>
          </a:solidFill>
          <a:ln w="127080">
            <a:solidFill>
              <a:srgbClr val="B21E3B"/>
            </a:solidFill>
            <a:round/>
          </a:ln>
        </p:spPr>
      </p:sp>
      <p:grpSp>
        <p:nvGrpSpPr>
          <p:cNvPr id="8" name="Group 7"/>
          <p:cNvGrpSpPr/>
          <p:nvPr/>
        </p:nvGrpSpPr>
        <p:grpSpPr>
          <a:xfrm>
            <a:off x="457200" y="10658167"/>
            <a:ext cx="10058400" cy="1991033"/>
            <a:chOff x="209550" y="9972367"/>
            <a:chExt cx="10382250" cy="1991033"/>
          </a:xfrm>
        </p:grpSpPr>
        <p:sp>
          <p:nvSpPr>
            <p:cNvPr id="71" name="Rectangle 70"/>
            <p:cNvSpPr/>
            <p:nvPr/>
          </p:nvSpPr>
          <p:spPr>
            <a:xfrm>
              <a:off x="2286000" y="11253450"/>
              <a:ext cx="2190750" cy="628650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Scene 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classification</a:t>
              </a:r>
              <a:endParaRPr lang="en-US" sz="16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424761" y="11253450"/>
              <a:ext cx="1566839" cy="62865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Confidence</a:t>
              </a:r>
              <a:endParaRPr lang="en-US" sz="16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433560" y="11253450"/>
              <a:ext cx="1158240" cy="62865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Results</a:t>
              </a:r>
              <a:endParaRPr lang="en-US" sz="16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4" name="Down Arrow 73"/>
            <p:cNvSpPr/>
            <p:nvPr/>
          </p:nvSpPr>
          <p:spPr>
            <a:xfrm>
              <a:off x="3200400" y="10739100"/>
              <a:ext cx="340980" cy="51435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/>
            <p:cNvSpPr/>
            <p:nvPr/>
          </p:nvSpPr>
          <p:spPr>
            <a:xfrm>
              <a:off x="1828800" y="11410612"/>
              <a:ext cx="457200" cy="31432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Arrow 76"/>
            <p:cNvSpPr/>
            <p:nvPr/>
          </p:nvSpPr>
          <p:spPr>
            <a:xfrm>
              <a:off x="4476750" y="11423904"/>
              <a:ext cx="2948011" cy="310896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ight Arrow 78"/>
            <p:cNvSpPr/>
            <p:nvPr/>
          </p:nvSpPr>
          <p:spPr>
            <a:xfrm>
              <a:off x="8976360" y="11414228"/>
              <a:ext cx="457200" cy="31432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076660" y="9972367"/>
              <a:ext cx="2647740" cy="76673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Hand-labeled dataset</a:t>
              </a:r>
              <a:endParaRPr 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209550" y="11157436"/>
              <a:ext cx="1619250" cy="8059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Flickr images</a:t>
              </a:r>
              <a:endParaRPr 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476750" y="10896600"/>
              <a:ext cx="2895601" cy="55399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dirty="0" smtClean="0">
                  <a:latin typeface="Arial Rounded MT Bold" panose="020F0704030504030204" pitchFamily="34" charset="0"/>
                  <a:cs typeface="Calibri"/>
                </a:rPr>
                <a:t>Combining evidence of each time and location</a:t>
              </a:r>
              <a:endParaRPr lang="en-US" dirty="0">
                <a:latin typeface="Arial Rounded MT Bold" panose="020F0704030504030204" pitchFamily="34" charset="0"/>
                <a:cs typeface="Calibri"/>
              </a:endParaRPr>
            </a:p>
          </p:txBody>
        </p:sp>
      </p:grpSp>
      <p:sp>
        <p:nvSpPr>
          <p:cNvPr id="165" name="CustomShape 9"/>
          <p:cNvSpPr/>
          <p:nvPr/>
        </p:nvSpPr>
        <p:spPr>
          <a:xfrm>
            <a:off x="22421886" y="16764000"/>
            <a:ext cx="8439114" cy="10100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B21E3B"/>
                </a:solidFill>
                <a:latin typeface="����������������!"/>
              </a:rPr>
              <a:t>6. Conclusion and future work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21793200" y="3200400"/>
            <a:ext cx="10744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0972800" y="21945600"/>
            <a:ext cx="10668000" cy="25603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466</Words>
  <Application>Microsoft Macintosh PowerPoint</Application>
  <PresentationFormat>Custom</PresentationFormat>
  <Paragraphs>96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Can we observe nature by mining photos? We study three phenomena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Sven Bambach</cp:lastModifiedBy>
  <cp:revision>153</cp:revision>
  <cp:lastPrinted>2014-12-12T16:39:35Z</cp:lastPrinted>
  <dcterms:modified xsi:type="dcterms:W3CDTF">2014-12-12T19:27:49Z</dcterms:modified>
</cp:coreProperties>
</file>