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" y="1075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29056" y="5016438"/>
            <a:ext cx="6632064" cy="4752216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597696" cy="527688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692480" y="0"/>
            <a:ext cx="3597696" cy="527688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033254"/>
            <a:ext cx="3597696" cy="527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692480" y="10033254"/>
            <a:ext cx="3597696" cy="527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287ACBE-2156-4E12-867A-FCB3AE164BB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20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31520" y="4560570"/>
            <a:ext cx="5851776" cy="43201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143744" y="9119628"/>
            <a:ext cx="3169536" cy="479682"/>
          </a:xfrm>
          <a:prstGeom prst="rect">
            <a:avLst/>
          </a:prstGeom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</a:pPr>
            <a:fld id="{DB94C034-F678-4C54-B3F9-588A6B22D32D}" type="slidenum">
              <a:rPr lang="en-US" sz="1300">
                <a:solidFill>
                  <a:srgbClr val="000000"/>
                </a:solidFill>
                <a:latin typeface="����������������!"/>
                <a:ea typeface="����������������!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620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48560" y="11782440"/>
            <a:ext cx="7612200" cy="607068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5068080" y="11782440"/>
            <a:ext cx="7612200" cy="6070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8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68880" y="6817320"/>
            <a:ext cx="27980280" cy="1104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178280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4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1782800"/>
            <a:ext cx="29625840" cy="6070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6817320"/>
            <a:ext cx="27980280" cy="470376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 algn="ctr">
              <a:lnSpc>
                <a:spcPct val="100000"/>
              </a:lnSpc>
            </a:pPr>
            <a:r>
              <a:rPr lang="en-US" sz="15100">
                <a:solidFill>
                  <a:srgbClr val="000000"/>
                </a:solidFill>
                <a:latin typeface="����������������!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20340360"/>
            <a:ext cx="76806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>
              <a:lnSpc>
                <a:spcPct val="100000"/>
              </a:lnSpc>
            </a:pPr>
            <a:r>
              <a:rPr lang="en-US" sz="4100">
                <a:solidFill>
                  <a:srgbClr val="8B8B8B"/>
                </a:solidFill>
                <a:latin typeface="����������������!"/>
              </a:rPr>
              <a:t>12/8/14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0340360"/>
            <a:ext cx="104238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0340360"/>
            <a:ext cx="7680600" cy="1168200"/>
          </a:xfrm>
          <a:prstGeom prst="rect">
            <a:avLst/>
          </a:prstGeom>
        </p:spPr>
        <p:txBody>
          <a:bodyPr lIns="313560" tIns="156600" rIns="313560" bIns="156600" anchor="ctr"/>
          <a:lstStyle/>
          <a:p>
            <a:pPr algn="r">
              <a:lnSpc>
                <a:spcPct val="100000"/>
              </a:lnSpc>
            </a:pPr>
            <a:fld id="{48481658-E906-4C2A-A7E8-FA259197597A}" type="slidenum">
              <a:rPr lang="en-US" sz="4100">
                <a:solidFill>
                  <a:srgbClr val="8B8B8B"/>
                </a:solidFill>
                <a:latin typeface="����������������!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7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image" Target="../media/image4.wmf"/><Relationship Id="rId19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3.pn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3"/>
          <p:cNvSpPr/>
          <p:nvPr/>
        </p:nvSpPr>
        <p:spPr>
          <a:xfrm>
            <a:off x="-3240" y="12960"/>
            <a:ext cx="32921280" cy="21945240"/>
          </a:xfrm>
          <a:prstGeom prst="rect">
            <a:avLst/>
          </a:prstGeom>
          <a:solidFill>
            <a:srgbClr val="B21E3B"/>
          </a:solidFill>
          <a:ln w="9360">
            <a:solidFill>
              <a:srgbClr val="4A7EBB"/>
            </a:solidFill>
            <a:round/>
          </a:ln>
        </p:spPr>
      </p:sp>
      <p:sp>
        <p:nvSpPr>
          <p:cNvPr id="47" name="CustomShape 4"/>
          <p:cNvSpPr/>
          <p:nvPr/>
        </p:nvSpPr>
        <p:spPr>
          <a:xfrm>
            <a:off x="-3240" y="3223800"/>
            <a:ext cx="32921280" cy="17965080"/>
          </a:xfrm>
          <a:prstGeom prst="rect">
            <a:avLst/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</p:sp>
      <p:sp>
        <p:nvSpPr>
          <p:cNvPr id="48" name="CustomShape 5"/>
          <p:cNvSpPr/>
          <p:nvPr/>
        </p:nvSpPr>
        <p:spPr>
          <a:xfrm>
            <a:off x="205920" y="183600"/>
            <a:ext cx="32540400" cy="2857680"/>
          </a:xfrm>
          <a:prstGeom prst="rect">
            <a:avLst/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</p:sp>
      <p:sp>
        <p:nvSpPr>
          <p:cNvPr id="49" name="CustomShape 6"/>
          <p:cNvSpPr/>
          <p:nvPr/>
        </p:nvSpPr>
        <p:spPr>
          <a:xfrm>
            <a:off x="245520" y="21151800"/>
            <a:ext cx="32896440" cy="701640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����������������!"/>
              </a:rPr>
              <a:t>    Supported </a:t>
            </a:r>
            <a:r>
              <a:rPr lang="en-US" sz="2000" b="1" dirty="0" smtClean="0">
                <a:solidFill>
                  <a:srgbClr val="FFFFFF"/>
                </a:solidFill>
                <a:latin typeface="����������������!"/>
              </a:rPr>
              <a:t>by</a:t>
            </a:r>
            <a:r>
              <a:rPr lang="en-US" sz="2000" b="1" dirty="0" smtClean="0">
                <a:solidFill>
                  <a:srgbClr val="FFFFFF"/>
                </a:solidFill>
                <a:latin typeface="����������������Q"/>
              </a:rPr>
              <a:t>.</a:t>
            </a:r>
            <a:endParaRPr dirty="0"/>
          </a:p>
        </p:txBody>
      </p:sp>
      <p:pic>
        <p:nvPicPr>
          <p:cNvPr id="50" name="Picture 36"/>
          <p:cNvPicPr/>
          <p:nvPr/>
        </p:nvPicPr>
        <p:blipFill>
          <a:blip r:embed="rId4"/>
          <a:stretch>
            <a:fillRect/>
          </a:stretch>
        </p:blipFill>
        <p:spPr>
          <a:xfrm>
            <a:off x="840600" y="664920"/>
            <a:ext cx="2898720" cy="1890360"/>
          </a:xfrm>
          <a:prstGeom prst="rect">
            <a:avLst/>
          </a:prstGeom>
        </p:spPr>
      </p:pic>
      <p:sp>
        <p:nvSpPr>
          <p:cNvPr id="51" name="CustomShape 7"/>
          <p:cNvSpPr/>
          <p:nvPr/>
        </p:nvSpPr>
        <p:spPr>
          <a:xfrm>
            <a:off x="4416120" y="240120"/>
            <a:ext cx="26838360" cy="252828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dirty="0"/>
              <a:t>Observing ecology phenomenon on </a:t>
            </a:r>
            <a:r>
              <a:rPr lang="en-US" sz="7200" dirty="0" smtClean="0"/>
              <a:t>Flickr</a:t>
            </a:r>
          </a:p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����������������!"/>
              </a:rPr>
              <a:t>Stefan </a:t>
            </a:r>
            <a:r>
              <a:rPr lang="en-US" sz="4800" dirty="0">
                <a:solidFill>
                  <a:srgbClr val="000000"/>
                </a:solidFill>
                <a:latin typeface="����������������!"/>
              </a:rPr>
              <a:t>Lee, David Crandall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����������������A"/>
              </a:rPr>
              <a:t>School of Informatics and Computing, Indiana University, Bloomington, IN</a:t>
            </a:r>
            <a:endParaRPr dirty="0"/>
          </a:p>
        </p:txBody>
      </p:sp>
      <p:sp>
        <p:nvSpPr>
          <p:cNvPr id="52" name="CustomShape 8"/>
          <p:cNvSpPr/>
          <p:nvPr/>
        </p:nvSpPr>
        <p:spPr>
          <a:xfrm>
            <a:off x="22098000" y="3881160"/>
            <a:ext cx="10515600" cy="1303524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69" name="CustomShape 17"/>
          <p:cNvSpPr/>
          <p:nvPr/>
        </p:nvSpPr>
        <p:spPr>
          <a:xfrm>
            <a:off x="22021800" y="17449800"/>
            <a:ext cx="10620840" cy="3527760"/>
          </a:xfrm>
          <a:prstGeom prst="roundRect">
            <a:avLst>
              <a:gd name="adj" fmla="val 12397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17" name="CustomShape 8"/>
          <p:cNvSpPr/>
          <p:nvPr/>
        </p:nvSpPr>
        <p:spPr>
          <a:xfrm>
            <a:off x="320233" y="3823507"/>
            <a:ext cx="10515600" cy="495294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19" name="CustomShape 9"/>
          <p:cNvSpPr/>
          <p:nvPr/>
        </p:nvSpPr>
        <p:spPr>
          <a:xfrm>
            <a:off x="654120" y="3357900"/>
            <a:ext cx="330228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1. Overview</a:t>
            </a:r>
            <a:endParaRPr dirty="0"/>
          </a:p>
        </p:txBody>
      </p:sp>
      <p:sp>
        <p:nvSpPr>
          <p:cNvPr id="120" name="CustomShape 8"/>
          <p:cNvSpPr/>
          <p:nvPr/>
        </p:nvSpPr>
        <p:spPr>
          <a:xfrm>
            <a:off x="11218320" y="3875383"/>
            <a:ext cx="10515600" cy="9206693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11498040" y="3371347"/>
            <a:ext cx="671376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4. Scene Classification</a:t>
            </a:r>
            <a:endParaRPr dirty="0"/>
          </a:p>
        </p:txBody>
      </p:sp>
      <p:sp>
        <p:nvSpPr>
          <p:cNvPr id="122" name="CustomShape 8"/>
          <p:cNvSpPr/>
          <p:nvPr/>
        </p:nvSpPr>
        <p:spPr>
          <a:xfrm>
            <a:off x="304800" y="9229345"/>
            <a:ext cx="10515600" cy="2976995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3" name="CustomShape 9"/>
          <p:cNvSpPr/>
          <p:nvPr/>
        </p:nvSpPr>
        <p:spPr>
          <a:xfrm>
            <a:off x="654120" y="8839080"/>
            <a:ext cx="330228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2</a:t>
            </a: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. Method</a:t>
            </a:r>
            <a:endParaRPr dirty="0"/>
          </a:p>
        </p:txBody>
      </p:sp>
      <p:sp>
        <p:nvSpPr>
          <p:cNvPr id="126" name="CustomShape 8"/>
          <p:cNvSpPr/>
          <p:nvPr/>
        </p:nvSpPr>
        <p:spPr>
          <a:xfrm>
            <a:off x="11199600" y="13705184"/>
            <a:ext cx="10515600" cy="7272376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sp>
        <p:nvSpPr>
          <p:cNvPr id="127" name="CustomShape 9"/>
          <p:cNvSpPr/>
          <p:nvPr/>
        </p:nvSpPr>
        <p:spPr>
          <a:xfrm>
            <a:off x="11548920" y="13253024"/>
            <a:ext cx="4681680" cy="10100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B21E3B"/>
                </a:solidFill>
                <a:latin typeface="����������������!"/>
              </a:rPr>
              <a:t>5</a:t>
            </a: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. Experiments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133600" y="6477000"/>
            <a:ext cx="289560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Rounded MT Bold" panose="020F0704030504030204" pitchFamily="34" charset="0"/>
              </a:rPr>
              <a:t>\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</a:t>
            </a:r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and-labeled dataset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7620000"/>
            <a:ext cx="152400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\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Flickr images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29200" y="7620000"/>
            <a:ext cx="243840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Cluster images by time and g</a:t>
            </a:r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eo tag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14600" y="7620000"/>
            <a:ext cx="205740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Scene </a:t>
            </a:r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classification model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924800" y="7620000"/>
            <a:ext cx="121920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Confidence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585960" y="7620000"/>
            <a:ext cx="929640" cy="6286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Results</a:t>
            </a:r>
            <a:endParaRPr lang="en-US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352800" y="7105650"/>
            <a:ext cx="340980" cy="5143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057400" y="7777162"/>
            <a:ext cx="457200" cy="3143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4572000" y="7777162"/>
            <a:ext cx="457200" cy="3143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/>
          <p:cNvSpPr/>
          <p:nvPr/>
        </p:nvSpPr>
        <p:spPr>
          <a:xfrm>
            <a:off x="7467600" y="7791569"/>
            <a:ext cx="457200" cy="3143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/>
          <p:cNvSpPr/>
          <p:nvPr/>
        </p:nvSpPr>
        <p:spPr>
          <a:xfrm>
            <a:off x="9128760" y="7780778"/>
            <a:ext cx="457200" cy="3143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504000" y="9566278"/>
            <a:ext cx="101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 smtClean="0"/>
              <a:t>Confidence </a:t>
            </a:r>
            <a:r>
              <a:rPr lang="en-US" sz="1600" b="1" i="1" dirty="0"/>
              <a:t>score </a:t>
            </a:r>
            <a:r>
              <a:rPr lang="en-US" sz="1600" dirty="0"/>
              <a:t>is measuring the ratio of log likelihood of </a:t>
            </a:r>
            <a:r>
              <a:rPr lang="en-US" sz="1600" dirty="0" smtClean="0"/>
              <a:t>being </a:t>
            </a:r>
            <a:r>
              <a:rPr lang="en-US" sz="1600" dirty="0" smtClean="0"/>
              <a:t>positive or </a:t>
            </a:r>
            <a:r>
              <a:rPr lang="en-US" sz="1600" dirty="0"/>
              <a:t>not at each </a:t>
            </a:r>
            <a:r>
              <a:rPr lang="en-US" sz="1600" dirty="0" smtClean="0"/>
              <a:t>time and location.</a:t>
            </a:r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98204"/>
              </p:ext>
            </p:extLst>
          </p:nvPr>
        </p:nvGraphicFramePr>
        <p:xfrm>
          <a:off x="1485900" y="9904832"/>
          <a:ext cx="4017420" cy="202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5" imgW="2743200" imgH="1739880" progId="Equation.DSMT4">
                  <p:embed/>
                </p:oleObj>
              </mc:Choice>
              <mc:Fallback>
                <p:oleObj name="Equation" r:id="rId5" imgW="2743200" imgH="1739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9904832"/>
                        <a:ext cx="4017420" cy="202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5944564" y="10029378"/>
            <a:ext cx="472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</a:t>
            </a:r>
            <a:r>
              <a:rPr lang="en-US" sz="1200" dirty="0"/>
              <a:t>a place and time </a:t>
            </a:r>
            <a:r>
              <a:rPr lang="en-US" sz="1200" dirty="0" smtClean="0"/>
              <a:t>of interest,</a:t>
            </a:r>
            <a:endParaRPr lang="en-US" sz="1200" i="1" dirty="0" smtClean="0"/>
          </a:p>
          <a:p>
            <a:r>
              <a:rPr lang="en-US" sz="1200" i="1" dirty="0" smtClean="0"/>
              <a:t>m</a:t>
            </a:r>
            <a:r>
              <a:rPr lang="en-US" sz="1200" dirty="0" smtClean="0"/>
              <a:t> :  the </a:t>
            </a:r>
            <a:r>
              <a:rPr lang="en-US" sz="1200" dirty="0"/>
              <a:t>number of </a:t>
            </a:r>
            <a:r>
              <a:rPr lang="en-US" sz="1200" dirty="0" smtClean="0"/>
              <a:t>photos </a:t>
            </a:r>
            <a:r>
              <a:rPr lang="en-US" sz="1200" dirty="0"/>
              <a:t>contains evidence of </a:t>
            </a:r>
            <a:r>
              <a:rPr lang="en-US" sz="1200" dirty="0" smtClean="0"/>
              <a:t>scene (event   </a:t>
            </a:r>
            <a:r>
              <a:rPr lang="en-US" sz="1200" i="1" dirty="0" smtClean="0"/>
              <a:t>  </a:t>
            </a:r>
            <a:r>
              <a:rPr lang="en-US" sz="1200" dirty="0" smtClean="0"/>
              <a:t>)</a:t>
            </a:r>
          </a:p>
          <a:p>
            <a:r>
              <a:rPr lang="en-US" sz="1200" i="1" dirty="0" smtClean="0"/>
              <a:t>n</a:t>
            </a:r>
            <a:r>
              <a:rPr lang="en-US" sz="1200" dirty="0" smtClean="0"/>
              <a:t> : the number </a:t>
            </a:r>
            <a:r>
              <a:rPr lang="en-US" sz="1200" dirty="0"/>
              <a:t>of </a:t>
            </a:r>
            <a:r>
              <a:rPr lang="en-US" sz="1200" dirty="0" smtClean="0"/>
              <a:t>photos without evidence of scene (event     )</a:t>
            </a:r>
          </a:p>
          <a:p>
            <a:r>
              <a:rPr lang="en-US" sz="1200" i="1" dirty="0"/>
              <a:t>p</a:t>
            </a:r>
            <a:r>
              <a:rPr lang="en-US" sz="1200" dirty="0"/>
              <a:t> </a:t>
            </a:r>
            <a:r>
              <a:rPr lang="en-US" sz="1200" dirty="0" smtClean="0"/>
              <a:t>:                     </a:t>
            </a:r>
          </a:p>
          <a:p>
            <a:r>
              <a:rPr lang="en-US" sz="1200" i="1" dirty="0" smtClean="0"/>
              <a:t>q </a:t>
            </a:r>
            <a:r>
              <a:rPr lang="en-US" sz="1200" dirty="0" smtClean="0"/>
              <a:t>: </a:t>
            </a:r>
            <a:endParaRPr lang="en-US" sz="1200" dirty="0"/>
          </a:p>
          <a:p>
            <a:r>
              <a:rPr lang="en-US" sz="1200" dirty="0" smtClean="0"/>
              <a:t>            : the </a:t>
            </a:r>
            <a:r>
              <a:rPr lang="en-US" sz="1200" dirty="0"/>
              <a:t>prior probability </a:t>
            </a:r>
            <a:r>
              <a:rPr lang="en-US" sz="1200" dirty="0" smtClean="0"/>
              <a:t>of certain scene.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77817"/>
              </p:ext>
            </p:extLst>
          </p:nvPr>
        </p:nvGraphicFramePr>
        <p:xfrm>
          <a:off x="3670300" y="1868488"/>
          <a:ext cx="609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70300" y="1868488"/>
                        <a:ext cx="609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40842"/>
              </p:ext>
            </p:extLst>
          </p:nvPr>
        </p:nvGraphicFramePr>
        <p:xfrm>
          <a:off x="9966511" y="10393680"/>
          <a:ext cx="145229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Equation" r:id="rId9" imgW="114120" imgH="215640" progId="Equation.DSMT4">
                  <p:embed/>
                </p:oleObj>
              </mc:Choice>
              <mc:Fallback>
                <p:oleObj name="Equation" r:id="rId9" imgW="114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6511" y="10393680"/>
                        <a:ext cx="145229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3497"/>
              </p:ext>
            </p:extLst>
          </p:nvPr>
        </p:nvGraphicFramePr>
        <p:xfrm>
          <a:off x="10134600" y="10256520"/>
          <a:ext cx="149629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34600" y="10256520"/>
                        <a:ext cx="149629" cy="18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CustomShape 8"/>
          <p:cNvSpPr/>
          <p:nvPr/>
        </p:nvSpPr>
        <p:spPr>
          <a:xfrm>
            <a:off x="318240" y="12770788"/>
            <a:ext cx="10515600" cy="8206772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27080">
            <a:solidFill>
              <a:srgbClr val="B21E3B"/>
            </a:solidFill>
            <a:round/>
          </a:ln>
        </p:spPr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04029"/>
              </p:ext>
            </p:extLst>
          </p:nvPr>
        </p:nvGraphicFramePr>
        <p:xfrm>
          <a:off x="6248400" y="10644782"/>
          <a:ext cx="674370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Equation" r:id="rId13" imgW="749160" imgH="203040" progId="Equation.DSMT4">
                  <p:embed/>
                </p:oleObj>
              </mc:Choice>
              <mc:Fallback>
                <p:oleObj name="Equation" r:id="rId13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8400" y="10644782"/>
                        <a:ext cx="674370" cy="18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074113"/>
              </p:ext>
            </p:extLst>
          </p:nvPr>
        </p:nvGraphicFramePr>
        <p:xfrm>
          <a:off x="6234763" y="10774680"/>
          <a:ext cx="766653" cy="24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15" imgW="749160" imgH="241200" progId="Equation.DSMT4">
                  <p:embed/>
                </p:oleObj>
              </mc:Choice>
              <mc:Fallback>
                <p:oleObj name="Equation" r:id="rId15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4763" y="10774680"/>
                        <a:ext cx="766653" cy="24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16507"/>
              </p:ext>
            </p:extLst>
          </p:nvPr>
        </p:nvGraphicFramePr>
        <p:xfrm>
          <a:off x="6004560" y="11026507"/>
          <a:ext cx="548640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17" imgW="609480" imgH="203040" progId="Equation.DSMT4">
                  <p:embed/>
                </p:oleObj>
              </mc:Choice>
              <mc:Fallback>
                <p:oleObj name="Equation" r:id="rId17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4560" y="11026507"/>
                        <a:ext cx="548640" cy="18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480600" y="13106128"/>
            <a:ext cx="101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Very large dataset from Flickr </a:t>
            </a:r>
          </a:p>
          <a:p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67096" y="14630400"/>
            <a:ext cx="101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Diversity of public sharing images</a:t>
            </a:r>
          </a:p>
          <a:p>
            <a:endParaRPr lang="en-US" sz="1600" dirty="0"/>
          </a:p>
        </p:txBody>
      </p:sp>
      <p:pic>
        <p:nvPicPr>
          <p:cNvPr id="1087" name="Picture 63" descr="C:\Users\jngya\Documents\spring12\paperlocal\datasetbar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0" y="13398515"/>
            <a:ext cx="3457560" cy="12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375656" y="16415325"/>
            <a:ext cx="101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 positive images in vegetation dataset</a:t>
            </a:r>
          </a:p>
        </p:txBody>
      </p:sp>
      <p:pic>
        <p:nvPicPr>
          <p:cNvPr id="1125" name="Picture 10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5215175"/>
            <a:ext cx="7896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" name="Picture 10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6" y="16687800"/>
            <a:ext cx="7896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51600" y="17934801"/>
            <a:ext cx="101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Random negative images in vegetation dataset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29200" y="13535403"/>
            <a:ext cx="548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Images in our dataset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mid size images (about 350*500)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users allow downloading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GPS data accurate enough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without possibly inaccurate temporal data (taken time)</a:t>
            </a:r>
            <a:endParaRPr lang="en-US" sz="1400" dirty="0" smtClean="0"/>
          </a:p>
        </p:txBody>
      </p:sp>
      <p:sp>
        <p:nvSpPr>
          <p:cNvPr id="125" name="CustomShape 9"/>
          <p:cNvSpPr/>
          <p:nvPr/>
        </p:nvSpPr>
        <p:spPr>
          <a:xfrm>
            <a:off x="617700" y="12344008"/>
            <a:ext cx="3302280" cy="76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3. Dataset</a:t>
            </a:r>
            <a:endParaRPr dirty="0"/>
          </a:p>
        </p:txBody>
      </p:sp>
      <p:sp>
        <p:nvSpPr>
          <p:cNvPr id="147" name="TextBox 146"/>
          <p:cNvSpPr txBox="1"/>
          <p:nvPr/>
        </p:nvSpPr>
        <p:spPr>
          <a:xfrm>
            <a:off x="467096" y="18227040"/>
            <a:ext cx="1016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Hand-labeled dataset</a:t>
            </a:r>
          </a:p>
          <a:p>
            <a:r>
              <a:rPr lang="en-US" sz="1400" dirty="0" smtClean="0"/>
              <a:t>We build 2 hand labeled datasets with equal number of positive and negative images. </a:t>
            </a:r>
            <a:r>
              <a:rPr lang="en-US" sz="1400" b="1" i="1" dirty="0" smtClean="0"/>
              <a:t>Vegetation</a:t>
            </a:r>
            <a:r>
              <a:rPr lang="en-US" sz="1400" dirty="0" smtClean="0"/>
              <a:t> dataset has </a:t>
            </a:r>
            <a:r>
              <a:rPr lang="en-US" sz="1400" dirty="0" smtClean="0"/>
              <a:t>over </a:t>
            </a:r>
            <a:r>
              <a:rPr lang="en-US" sz="1400" dirty="0"/>
              <a:t>10000 images. They are taken before 2009, and are composed by images with "forest" and "summer" like tags and also random images without any tag preference. </a:t>
            </a:r>
            <a:r>
              <a:rPr lang="en-US" sz="1400" dirty="0" smtClean="0"/>
              <a:t> We </a:t>
            </a:r>
            <a:r>
              <a:rPr lang="en-US" sz="1400" dirty="0"/>
              <a:t>build a positive set with images in category "</a:t>
            </a:r>
            <a:r>
              <a:rPr lang="en-US" sz="1400" dirty="0" smtClean="0"/>
              <a:t>Outdoor Greenery</a:t>
            </a:r>
            <a:r>
              <a:rPr lang="en-US" sz="1400" dirty="0"/>
              <a:t>" and a negative set with images in categories "</a:t>
            </a:r>
            <a:r>
              <a:rPr lang="en-US" sz="1400" dirty="0" smtClean="0"/>
              <a:t>Outdoor non-Greenery</a:t>
            </a:r>
            <a:r>
              <a:rPr lang="en-US" sz="1400" dirty="0"/>
              <a:t>" and "Indoor". </a:t>
            </a:r>
            <a:r>
              <a:rPr lang="en-US" sz="1400" b="1" i="1" dirty="0" smtClean="0"/>
              <a:t>Snow </a:t>
            </a:r>
            <a:r>
              <a:rPr lang="en-US" sz="1400" dirty="0" smtClean="0"/>
              <a:t>dataset also has about 10000 images. These images are tagged with “snow” and “winter” like words. They are labeled in </a:t>
            </a:r>
            <a:r>
              <a:rPr lang="en-US" sz="1400" dirty="0"/>
              <a:t>4 categories: (1) </a:t>
            </a:r>
            <a:r>
              <a:rPr lang="en-US" sz="1400" dirty="0" smtClean="0"/>
              <a:t>obvious snow; </a:t>
            </a:r>
            <a:r>
              <a:rPr lang="en-US" sz="1400" dirty="0"/>
              <a:t>(2) contains a trace amount of snow near the camera</a:t>
            </a:r>
            <a:r>
              <a:rPr lang="en-US" sz="1400" dirty="0" smtClean="0"/>
              <a:t>; (</a:t>
            </a:r>
            <a:r>
              <a:rPr lang="en-US" sz="1400" dirty="0"/>
              <a:t>3) </a:t>
            </a:r>
            <a:r>
              <a:rPr lang="en-US" sz="1400" dirty="0" smtClean="0"/>
              <a:t>obvious </a:t>
            </a:r>
            <a:r>
              <a:rPr lang="en-US" sz="1400" dirty="0"/>
              <a:t>snow but </a:t>
            </a:r>
            <a:r>
              <a:rPr lang="en-US" sz="1400" dirty="0" smtClean="0"/>
              <a:t>far away; </a:t>
            </a:r>
            <a:r>
              <a:rPr lang="en-US" sz="1400" dirty="0"/>
              <a:t>and (4) does not contain snow. </a:t>
            </a:r>
            <a:r>
              <a:rPr lang="en-US" sz="1400" dirty="0" smtClean="0"/>
              <a:t>We consider </a:t>
            </a:r>
            <a:r>
              <a:rPr lang="en-US" sz="1400" dirty="0"/>
              <a:t>(1) and (2) to </a:t>
            </a:r>
            <a:r>
              <a:rPr lang="en-US" sz="1400" dirty="0" smtClean="0"/>
              <a:t>be positive </a:t>
            </a:r>
            <a:r>
              <a:rPr lang="en-US" sz="1400" dirty="0"/>
              <a:t>classes and (3) and (4) to be </a:t>
            </a:r>
            <a:r>
              <a:rPr lang="en-US" sz="1400" dirty="0" smtClean="0"/>
              <a:t>negative.</a:t>
            </a:r>
            <a:endParaRPr lang="en-US" sz="14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1498040" y="4191120"/>
            <a:ext cx="8009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Combining image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Snow: GIST, color histogram, tiny image, spatial color moments, spatial pyramid LBP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Vegetation</a:t>
            </a:r>
            <a:r>
              <a:rPr lang="en-US" sz="1600" dirty="0"/>
              <a:t>: color SIFT, color GIST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Convolutional Neural </a:t>
            </a:r>
            <a:r>
              <a:rPr lang="en-US" sz="1600" dirty="0" smtClean="0"/>
              <a:t>Network</a:t>
            </a:r>
            <a:endParaRPr lang="en-US" sz="1600" dirty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22011"/>
              </p:ext>
            </p:extLst>
          </p:nvPr>
        </p:nvGraphicFramePr>
        <p:xfrm>
          <a:off x="12999720" y="5334000"/>
          <a:ext cx="5181600" cy="889776"/>
        </p:xfrm>
        <a:graphic>
          <a:graphicData uri="http://schemas.openxmlformats.org/drawingml/2006/table">
            <a:tbl>
              <a:tblPr firstRow="1" bandRow="1"/>
              <a:tblGrid>
                <a:gridCol w="1727200"/>
                <a:gridCol w="1727200"/>
                <a:gridCol w="1727200"/>
              </a:tblGrid>
              <a:tr h="29659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Image features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CNN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  <a:tr h="296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Snow scene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80.5%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~85%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  <a:tr h="296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Vegetation scene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85.9%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~88%</a:t>
                      </a:r>
                      <a:endParaRPr lang="en-US" sz="1400" dirty="0"/>
                    </a:p>
                  </a:txBody>
                  <a:tcPr marL="27432" marR="27432" marT="13716" marB="13716" anchor="ctr"/>
                </a:tc>
              </a:tr>
            </a:tbl>
          </a:graphicData>
        </a:graphic>
      </p:graphicFrame>
      <p:sp>
        <p:nvSpPr>
          <p:cNvPr id="149" name="Rectangle 148"/>
          <p:cNvSpPr/>
          <p:nvPr/>
        </p:nvSpPr>
        <p:spPr>
          <a:xfrm>
            <a:off x="11493217" y="6299977"/>
            <a:ext cx="6032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Sample image of snow Scene classification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801600" y="6657975"/>
            <a:ext cx="5867400" cy="4287024"/>
            <a:chOff x="11277600" y="6657975"/>
            <a:chExt cx="5867400" cy="4287024"/>
          </a:xfrm>
        </p:grpSpPr>
        <p:pic>
          <p:nvPicPr>
            <p:cNvPr id="1291" name="Picture 267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3800" y="6657975"/>
              <a:ext cx="545782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3" name="Picture 26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1425" y="7777162"/>
              <a:ext cx="5438775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1" name="Picture 277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1900" y="8839080"/>
              <a:ext cx="54483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2" name="Picture 278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7390" y="9886950"/>
              <a:ext cx="5429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11277600" y="7518409"/>
              <a:ext cx="584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Random true negatives (non-snow images classified as non-snow)</a:t>
              </a:r>
              <a:endParaRPr lang="en-US" sz="12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1277600" y="8562201"/>
              <a:ext cx="584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Random true positives (snow images classified as snow)</a:t>
              </a:r>
              <a:endParaRPr lang="en-US" sz="12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299200" y="9629001"/>
              <a:ext cx="584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Random false negatives (snow images classified as non-snow)</a:t>
              </a:r>
              <a:endParaRPr lang="en-US" sz="12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1277600" y="10668000"/>
              <a:ext cx="584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Random false positives (non-snow images classified as snow)</a:t>
              </a:r>
              <a:endParaRPr lang="en-US" sz="1200" dirty="0" smtClean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308080" y="20669484"/>
            <a:ext cx="10332720" cy="482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22174200" y="3752407"/>
            <a:ext cx="10332720" cy="482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22297200" y="5268338"/>
            <a:ext cx="101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Vegetation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2652940" y="6057239"/>
            <a:ext cx="9351060" cy="1004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Examples of single places over 2009-2010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North America maps in </a:t>
            </a:r>
            <a:r>
              <a:rPr lang="en-US" sz="1600" dirty="0" smtClean="0"/>
              <a:t>2010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331" name="Picture 307" descr="C:\Users\jngya\Documents\spring12\paperlocal\curvevege.jp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0" y="6172847"/>
            <a:ext cx="39014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0" y="8268012"/>
            <a:ext cx="4114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28346400" y="85622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Blue: place covered by vegetation</a:t>
            </a:r>
          </a:p>
          <a:p>
            <a:r>
              <a:rPr lang="en-US" sz="1400" dirty="0" smtClean="0"/>
              <a:t>Yellow : place without vegetation</a:t>
            </a:r>
          </a:p>
          <a:p>
            <a:r>
              <a:rPr lang="en-US" sz="1400" dirty="0" smtClean="0"/>
              <a:t>Top: prediction</a:t>
            </a:r>
          </a:p>
          <a:p>
            <a:r>
              <a:rPr lang="en-US" sz="1400" dirty="0" smtClean="0"/>
              <a:t>Bottom: ground truth</a:t>
            </a:r>
            <a:endParaRPr lang="en-US" sz="1400" dirty="0"/>
          </a:p>
        </p:txBody>
      </p:sp>
      <p:pic>
        <p:nvPicPr>
          <p:cNvPr id="1354" name="Picture 330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940" y="10627727"/>
            <a:ext cx="43719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CustomShape 9"/>
          <p:cNvSpPr/>
          <p:nvPr/>
        </p:nvSpPr>
        <p:spPr>
          <a:xfrm>
            <a:off x="22498086" y="17111555"/>
            <a:ext cx="8756394" cy="10100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6</a:t>
            </a:r>
            <a:r>
              <a:rPr lang="en-US" sz="4400" b="1" dirty="0" smtClean="0">
                <a:solidFill>
                  <a:srgbClr val="B21E3B"/>
                </a:solidFill>
                <a:latin typeface="����������������!"/>
              </a:rPr>
              <a:t>. Conclusion and future work</a:t>
            </a:r>
            <a:endParaRPr dirty="0"/>
          </a:p>
        </p:txBody>
      </p:sp>
      <p:sp>
        <p:nvSpPr>
          <p:cNvPr id="167" name="TextBox 166"/>
          <p:cNvSpPr txBox="1"/>
          <p:nvPr/>
        </p:nvSpPr>
        <p:spPr>
          <a:xfrm>
            <a:off x="11375400" y="14245679"/>
            <a:ext cx="1016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 coverage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486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jngya</cp:lastModifiedBy>
  <cp:revision>63</cp:revision>
  <cp:lastPrinted>2014-12-09T18:38:35Z</cp:lastPrinted>
  <dcterms:modified xsi:type="dcterms:W3CDTF">2014-12-10T08:39:14Z</dcterms:modified>
</cp:coreProperties>
</file>