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  <a:srgbClr val="DC5502"/>
    <a:srgbClr val="9BC309"/>
    <a:srgbClr val="DEB7FB"/>
    <a:srgbClr val="FF69FF"/>
    <a:srgbClr val="FFFF32"/>
    <a:srgbClr val="FFFF00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1" autoAdjust="0"/>
  </p:normalViewPr>
  <p:slideViewPr>
    <p:cSldViewPr>
      <p:cViewPr>
        <p:scale>
          <a:sx n="66" d="100"/>
          <a:sy n="66" d="100"/>
        </p:scale>
        <p:origin x="-127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0124-747E-4EEF-9164-8C951462F37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72DB-45B4-41A5-A96D-4DE9B73E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728637" y="143560800"/>
            <a:ext cx="152400" cy="266700"/>
            <a:chOff x="2630424" y="1638300"/>
            <a:chExt cx="152400" cy="266700"/>
          </a:xfrm>
        </p:grpSpPr>
        <p:sp>
          <p:nvSpPr>
            <p:cNvPr id="63" name="Down Arrow 62"/>
            <p:cNvSpPr/>
            <p:nvPr/>
          </p:nvSpPr>
          <p:spPr>
            <a:xfrm>
              <a:off x="2630424" y="1638300"/>
              <a:ext cx="152400" cy="266700"/>
            </a:xfrm>
            <a:prstGeom prst="downArrow">
              <a:avLst/>
            </a:prstGeom>
            <a:solidFill>
              <a:srgbClr val="DEB7FB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2667000" y="166624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667000" y="172212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667000" y="178308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63550" y="457200"/>
            <a:ext cx="3453384" cy="4903416"/>
            <a:chOff x="463550" y="457200"/>
            <a:chExt cx="3453384" cy="4903416"/>
          </a:xfrm>
        </p:grpSpPr>
        <p:sp>
          <p:nvSpPr>
            <p:cNvPr id="185" name="Flowchart: Process 184"/>
            <p:cNvSpPr/>
            <p:nvPr/>
          </p:nvSpPr>
          <p:spPr>
            <a:xfrm>
              <a:off x="2011680" y="1527048"/>
              <a:ext cx="1905254" cy="350707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Process 153"/>
            <p:cNvSpPr/>
            <p:nvPr/>
          </p:nvSpPr>
          <p:spPr>
            <a:xfrm>
              <a:off x="822960" y="1522121"/>
              <a:ext cx="1143000" cy="350707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1524000" y="457200"/>
              <a:ext cx="2286000" cy="868680"/>
            </a:xfrm>
            <a:prstGeom prst="can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/>
            <p:cNvSpPr/>
            <p:nvPr/>
          </p:nvSpPr>
          <p:spPr>
            <a:xfrm>
              <a:off x="1524000" y="571500"/>
              <a:ext cx="2286000" cy="868680"/>
            </a:xfrm>
            <a:prstGeom prst="can">
              <a:avLst/>
            </a:prstGeom>
            <a:solidFill>
              <a:srgbClr val="F79646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1581150" y="914399"/>
              <a:ext cx="158750" cy="45720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1622425" y="1165859"/>
              <a:ext cx="76200" cy="513681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6" idx="0"/>
              <a:endCxn id="26" idx="3"/>
            </p:cNvCxnSpPr>
            <p:nvPr/>
          </p:nvCxnSpPr>
          <p:spPr>
            <a:xfrm>
              <a:off x="2667000" y="788670"/>
              <a:ext cx="0" cy="65151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Process 46"/>
            <p:cNvSpPr/>
            <p:nvPr/>
          </p:nvSpPr>
          <p:spPr>
            <a:xfrm>
              <a:off x="2298869" y="1699514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Scene classification model prediction</a:t>
              </a: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078990" y="2183646"/>
              <a:ext cx="173101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images</a:t>
              </a:r>
              <a:endParaRPr lang="en-US" sz="900" b="1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481580" y="1445167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63292" y="1940467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2478870" y="2394865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076196" y="2665629"/>
              <a:ext cx="1728216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users</a:t>
              </a:r>
              <a:endParaRPr lang="en-US" sz="900" b="1" dirty="0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2295144" y="3184956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Likelihood model prediction</a:t>
              </a:r>
              <a:endParaRPr lang="en-US" sz="800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85177" y="1938774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78" name="Down Arrow 7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984500" y="239715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83" name="Down Arrow 82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984500" y="2906929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88" name="Down Arrow 8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Flowchart: Process 92"/>
            <p:cNvSpPr/>
            <p:nvPr/>
          </p:nvSpPr>
          <p:spPr>
            <a:xfrm>
              <a:off x="2295144" y="4161181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Prediction thresholding</a:t>
              </a:r>
              <a:endParaRPr lang="en-US" sz="800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984500" y="389448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95" name="Down Arrow 94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2984500" y="440883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00" name="Down Arrow 9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Connector 103"/>
            <p:cNvSpPr/>
            <p:nvPr/>
          </p:nvSpPr>
          <p:spPr>
            <a:xfrm>
              <a:off x="2377270" y="4656481"/>
              <a:ext cx="1371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Prediction maps</a:t>
              </a:r>
              <a:endParaRPr lang="en-US" sz="900" dirty="0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2481580" y="3399181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2984500" y="339410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08" name="Down Arrow 10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Flowchart: Connector 111"/>
            <p:cNvSpPr/>
            <p:nvPr/>
          </p:nvSpPr>
          <p:spPr>
            <a:xfrm>
              <a:off x="2076196" y="3665881"/>
              <a:ext cx="1728216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Likelihood score</a:t>
              </a:r>
              <a:endParaRPr lang="en-US" sz="9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257300" y="609600"/>
              <a:ext cx="26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63550" y="494184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Satellite data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43200" y="841248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in 2009-2010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257470" y="1024128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66344" y="891540"/>
              <a:ext cx="804672" cy="27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/>
                <a:t>Hand-labeled images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984500" y="144846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40" name="Down Arrow 13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owchart: Process 143"/>
            <p:cNvSpPr/>
            <p:nvPr/>
          </p:nvSpPr>
          <p:spPr>
            <a:xfrm>
              <a:off x="899160" y="1700784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Scene classification model training</a:t>
              </a:r>
              <a:endParaRPr lang="en-US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95780" y="844034"/>
              <a:ext cx="80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</a:t>
              </a:r>
            </a:p>
            <a:p>
              <a:r>
                <a:rPr lang="en-US" sz="900" dirty="0" smtClean="0"/>
                <a:t>in 2007-2008</a:t>
              </a:r>
            </a:p>
          </p:txBody>
        </p:sp>
        <p:sp>
          <p:nvSpPr>
            <p:cNvPr id="146" name="Flowchart: Process 145"/>
            <p:cNvSpPr/>
            <p:nvPr/>
          </p:nvSpPr>
          <p:spPr>
            <a:xfrm>
              <a:off x="899160" y="3182112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Likelihood model training</a:t>
              </a:r>
              <a:endParaRPr lang="en-US" sz="800" dirty="0"/>
            </a:p>
          </p:txBody>
        </p:sp>
        <p:sp>
          <p:nvSpPr>
            <p:cNvPr id="149" name="Bent-Up Arrow 148"/>
            <p:cNvSpPr/>
            <p:nvPr/>
          </p:nvSpPr>
          <p:spPr>
            <a:xfrm rot="10800000">
              <a:off x="1279905" y="2743198"/>
              <a:ext cx="777240" cy="430429"/>
            </a:xfrm>
            <a:prstGeom prst="bentUpArrow">
              <a:avLst>
                <a:gd name="adj1" fmla="val 17624"/>
                <a:gd name="adj2" fmla="val 25000"/>
                <a:gd name="adj3" fmla="val 30408"/>
              </a:avLst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Process 151"/>
            <p:cNvSpPr/>
            <p:nvPr/>
          </p:nvSpPr>
          <p:spPr>
            <a:xfrm>
              <a:off x="896112" y="4160520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Prediction threshold learning</a:t>
              </a:r>
              <a:endParaRPr lang="en-US" sz="800" dirty="0"/>
            </a:p>
          </p:txBody>
        </p:sp>
        <p:sp>
          <p:nvSpPr>
            <p:cNvPr id="153" name="Bent-Up Arrow 152"/>
            <p:cNvSpPr/>
            <p:nvPr/>
          </p:nvSpPr>
          <p:spPr>
            <a:xfrm rot="10800000">
              <a:off x="1280160" y="3721608"/>
              <a:ext cx="777240" cy="430429"/>
            </a:xfrm>
            <a:prstGeom prst="bentUpArrow">
              <a:avLst>
                <a:gd name="adj1" fmla="val 17624"/>
                <a:gd name="adj2" fmla="val 25000"/>
                <a:gd name="adj3" fmla="val 30408"/>
              </a:avLst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own Arrow 182"/>
            <p:cNvSpPr/>
            <p:nvPr/>
          </p:nvSpPr>
          <p:spPr>
            <a:xfrm>
              <a:off x="2478024" y="3909112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Down Arrow 183"/>
            <p:cNvSpPr/>
            <p:nvPr/>
          </p:nvSpPr>
          <p:spPr>
            <a:xfrm>
              <a:off x="2478024" y="2908860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086020" y="5129684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TRANING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705100" y="5129784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9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728637" y="143560800"/>
            <a:ext cx="152400" cy="266700"/>
            <a:chOff x="2630424" y="1638300"/>
            <a:chExt cx="152400" cy="266700"/>
          </a:xfrm>
        </p:grpSpPr>
        <p:sp>
          <p:nvSpPr>
            <p:cNvPr id="63" name="Down Arrow 62"/>
            <p:cNvSpPr/>
            <p:nvPr/>
          </p:nvSpPr>
          <p:spPr>
            <a:xfrm>
              <a:off x="2630424" y="1638300"/>
              <a:ext cx="152400" cy="266700"/>
            </a:xfrm>
            <a:prstGeom prst="downArrow">
              <a:avLst/>
            </a:prstGeom>
            <a:solidFill>
              <a:srgbClr val="DEB7FB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2667000" y="166624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667000" y="172212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667000" y="1783080"/>
              <a:ext cx="73152" cy="4572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63550" y="457200"/>
            <a:ext cx="3453384" cy="3964732"/>
            <a:chOff x="463550" y="457200"/>
            <a:chExt cx="3453384" cy="3964732"/>
          </a:xfrm>
        </p:grpSpPr>
        <p:sp>
          <p:nvSpPr>
            <p:cNvPr id="185" name="Flowchart: Process 184"/>
            <p:cNvSpPr/>
            <p:nvPr/>
          </p:nvSpPr>
          <p:spPr>
            <a:xfrm>
              <a:off x="2011680" y="1527049"/>
              <a:ext cx="1905254" cy="258775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Process 153"/>
            <p:cNvSpPr/>
            <p:nvPr/>
          </p:nvSpPr>
          <p:spPr>
            <a:xfrm>
              <a:off x="822960" y="1522122"/>
              <a:ext cx="1143000" cy="259268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1524000" y="457200"/>
              <a:ext cx="2286000" cy="868680"/>
            </a:xfrm>
            <a:prstGeom prst="can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/>
            <p:cNvSpPr/>
            <p:nvPr/>
          </p:nvSpPr>
          <p:spPr>
            <a:xfrm>
              <a:off x="1524000" y="571500"/>
              <a:ext cx="2286000" cy="868680"/>
            </a:xfrm>
            <a:prstGeom prst="can">
              <a:avLst/>
            </a:prstGeom>
            <a:solidFill>
              <a:srgbClr val="F79646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1581150" y="914399"/>
              <a:ext cx="158750" cy="45720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1622425" y="1165859"/>
              <a:ext cx="76200" cy="513681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6" idx="0"/>
              <a:endCxn id="26" idx="3"/>
            </p:cNvCxnSpPr>
            <p:nvPr/>
          </p:nvCxnSpPr>
          <p:spPr>
            <a:xfrm>
              <a:off x="2667000" y="788670"/>
              <a:ext cx="0" cy="65151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Process 46"/>
            <p:cNvSpPr/>
            <p:nvPr/>
          </p:nvSpPr>
          <p:spPr>
            <a:xfrm>
              <a:off x="2298869" y="1699514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Scene classification model prediction</a:t>
              </a: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078990" y="2183646"/>
              <a:ext cx="173101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images</a:t>
              </a:r>
              <a:endParaRPr lang="en-US" sz="900" b="1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481580" y="1445167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63292" y="1940467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2478870" y="2394865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076196" y="2665629"/>
              <a:ext cx="1728216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users</a:t>
              </a:r>
              <a:endParaRPr lang="en-US" sz="900" b="1" dirty="0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2295144" y="3184956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Likelihood model prediction</a:t>
              </a:r>
              <a:endParaRPr lang="en-US" sz="800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85177" y="1938774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78" name="Down Arrow 7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984500" y="239715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83" name="Down Arrow 82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984500" y="2906929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88" name="Down Arrow 8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2984500" y="3429000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00" name="Down Arrow 9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lowchart: Connector 103"/>
            <p:cNvSpPr/>
            <p:nvPr/>
          </p:nvSpPr>
          <p:spPr>
            <a:xfrm>
              <a:off x="2377270" y="3676650"/>
              <a:ext cx="1371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Prediction maps</a:t>
              </a:r>
              <a:endParaRPr lang="en-US" sz="9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257300" y="609600"/>
              <a:ext cx="26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63550" y="494184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Satellite data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43200" y="841248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in 2009-2010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257470" y="1024128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66344" y="891540"/>
              <a:ext cx="804672" cy="27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/>
                <a:t>Hand-labeled images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984500" y="1448461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40" name="Down Arrow 13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owchart: Process 143"/>
            <p:cNvSpPr/>
            <p:nvPr/>
          </p:nvSpPr>
          <p:spPr>
            <a:xfrm>
              <a:off x="899160" y="1700784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Scene classification model training</a:t>
              </a:r>
              <a:endParaRPr lang="en-US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95780" y="844034"/>
              <a:ext cx="80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</a:t>
              </a:r>
            </a:p>
            <a:p>
              <a:r>
                <a:rPr lang="en-US" sz="900" dirty="0" smtClean="0"/>
                <a:t>in 2007-2008</a:t>
              </a:r>
            </a:p>
          </p:txBody>
        </p:sp>
        <p:sp>
          <p:nvSpPr>
            <p:cNvPr id="146" name="Flowchart: Process 145"/>
            <p:cNvSpPr/>
            <p:nvPr/>
          </p:nvSpPr>
          <p:spPr>
            <a:xfrm>
              <a:off x="899160" y="3182112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Likelihood model training</a:t>
              </a:r>
              <a:endParaRPr lang="en-US" sz="800" dirty="0"/>
            </a:p>
          </p:txBody>
        </p:sp>
        <p:sp>
          <p:nvSpPr>
            <p:cNvPr id="149" name="Bent-Up Arrow 148"/>
            <p:cNvSpPr/>
            <p:nvPr/>
          </p:nvSpPr>
          <p:spPr>
            <a:xfrm rot="10800000">
              <a:off x="1279905" y="2743198"/>
              <a:ext cx="777240" cy="430429"/>
            </a:xfrm>
            <a:prstGeom prst="bentUpArrow">
              <a:avLst>
                <a:gd name="adj1" fmla="val 17624"/>
                <a:gd name="adj2" fmla="val 25000"/>
                <a:gd name="adj3" fmla="val 30408"/>
              </a:avLst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086020" y="4191000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TRANING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705100" y="4191100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TESTING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11954" y="457200"/>
            <a:ext cx="3346450" cy="3448050"/>
            <a:chOff x="4711954" y="491236"/>
            <a:chExt cx="3346450" cy="3448050"/>
          </a:xfrm>
        </p:grpSpPr>
        <p:sp>
          <p:nvSpPr>
            <p:cNvPr id="179" name="Rectangle 178"/>
            <p:cNvSpPr/>
            <p:nvPr/>
          </p:nvSpPr>
          <p:spPr>
            <a:xfrm>
              <a:off x="5029200" y="3145536"/>
              <a:ext cx="2971800" cy="3734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9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029200" y="1664208"/>
              <a:ext cx="2971800" cy="373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an 112"/>
            <p:cNvSpPr/>
            <p:nvPr/>
          </p:nvSpPr>
          <p:spPr>
            <a:xfrm>
              <a:off x="5772404" y="491236"/>
              <a:ext cx="2286000" cy="868680"/>
            </a:xfrm>
            <a:prstGeom prst="can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an 114"/>
            <p:cNvSpPr/>
            <p:nvPr/>
          </p:nvSpPr>
          <p:spPr>
            <a:xfrm>
              <a:off x="5772404" y="605536"/>
              <a:ext cx="2286000" cy="868680"/>
            </a:xfrm>
            <a:prstGeom prst="can">
              <a:avLst/>
            </a:prstGeom>
            <a:solidFill>
              <a:srgbClr val="F79646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an 115"/>
            <p:cNvSpPr/>
            <p:nvPr/>
          </p:nvSpPr>
          <p:spPr>
            <a:xfrm>
              <a:off x="5829554" y="948435"/>
              <a:ext cx="158750" cy="45720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5870829" y="1199895"/>
              <a:ext cx="76200" cy="513681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115" idx="0"/>
              <a:endCxn id="115" idx="3"/>
            </p:cNvCxnSpPr>
            <p:nvPr/>
          </p:nvCxnSpPr>
          <p:spPr>
            <a:xfrm>
              <a:off x="6915404" y="822706"/>
              <a:ext cx="0" cy="65151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lowchart: Process 120"/>
            <p:cNvSpPr/>
            <p:nvPr/>
          </p:nvSpPr>
          <p:spPr>
            <a:xfrm>
              <a:off x="6547273" y="1733550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Scene classification model prediction</a:t>
              </a:r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6327394" y="2217682"/>
              <a:ext cx="173101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images</a:t>
              </a:r>
              <a:endParaRPr lang="en-US" sz="900" b="1" dirty="0"/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6729984" y="1479203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6711696" y="1974503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6727274" y="2428901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6324600" y="2699665"/>
              <a:ext cx="1728216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users</a:t>
              </a:r>
              <a:endParaRPr lang="en-US" sz="900" b="1" dirty="0"/>
            </a:p>
          </p:txBody>
        </p:sp>
        <p:sp>
          <p:nvSpPr>
            <p:cNvPr id="130" name="Flowchart: Process 129"/>
            <p:cNvSpPr/>
            <p:nvPr/>
          </p:nvSpPr>
          <p:spPr>
            <a:xfrm>
              <a:off x="6543548" y="3218992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Likelihood model prediction</a:t>
              </a:r>
              <a:endParaRPr lang="en-US" sz="800" dirty="0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7233581" y="1972810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32" name="Down Arrow 131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7232904" y="2431187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37" name="Down Arrow 136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7232904" y="2940965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50" name="Down Arrow 14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7232904" y="3463036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58" name="Down Arrow 15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Flowchart: Connector 161"/>
            <p:cNvSpPr/>
            <p:nvPr/>
          </p:nvSpPr>
          <p:spPr>
            <a:xfrm>
              <a:off x="6625674" y="3710686"/>
              <a:ext cx="1371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Prediction maps</a:t>
              </a:r>
              <a:endParaRPr lang="en-US" sz="9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5505704" y="643636"/>
              <a:ext cx="26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711954" y="528220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Satellite data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991604" y="87528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in 2009-2010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5505874" y="1058164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4714748" y="925576"/>
              <a:ext cx="804672" cy="27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/>
                <a:t>Hand-labeled images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7232904" y="1482497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169" name="Down Arrow 168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Flowchart: Process 172"/>
            <p:cNvSpPr/>
            <p:nvPr/>
          </p:nvSpPr>
          <p:spPr>
            <a:xfrm>
              <a:off x="5147564" y="1734820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Scene classification model training</a:t>
              </a:r>
              <a:endParaRPr 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44184" y="878070"/>
              <a:ext cx="80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</a:t>
              </a:r>
            </a:p>
            <a:p>
              <a:r>
                <a:rPr lang="en-US" sz="900" dirty="0" smtClean="0"/>
                <a:t>in 2007-2008</a:t>
              </a:r>
            </a:p>
          </p:txBody>
        </p:sp>
        <p:sp>
          <p:nvSpPr>
            <p:cNvPr id="175" name="Flowchart: Process 174"/>
            <p:cNvSpPr/>
            <p:nvPr/>
          </p:nvSpPr>
          <p:spPr>
            <a:xfrm>
              <a:off x="5147564" y="3216148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Likelihood model training</a:t>
              </a:r>
              <a:endParaRPr lang="en-US" sz="800" dirty="0"/>
            </a:p>
          </p:txBody>
        </p:sp>
        <p:sp>
          <p:nvSpPr>
            <p:cNvPr id="176" name="Bent-Up Arrow 175"/>
            <p:cNvSpPr/>
            <p:nvPr/>
          </p:nvSpPr>
          <p:spPr>
            <a:xfrm rot="10800000">
              <a:off x="5528309" y="2777234"/>
              <a:ext cx="777240" cy="430429"/>
            </a:xfrm>
            <a:prstGeom prst="bentUpArrow">
              <a:avLst>
                <a:gd name="adj1" fmla="val 17624"/>
                <a:gd name="adj2" fmla="val 25000"/>
                <a:gd name="adj3" fmla="val 30408"/>
              </a:avLst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033" y="112620"/>
            <a:ext cx="4546176" cy="3448050"/>
            <a:chOff x="2388024" y="1055904"/>
            <a:chExt cx="4546176" cy="3448050"/>
          </a:xfrm>
        </p:grpSpPr>
        <p:sp>
          <p:nvSpPr>
            <p:cNvPr id="3" name="Rectangle 2"/>
            <p:cNvSpPr/>
            <p:nvPr/>
          </p:nvSpPr>
          <p:spPr>
            <a:xfrm>
              <a:off x="2705270" y="3710204"/>
              <a:ext cx="2971800" cy="3734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9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05270" y="2228876"/>
              <a:ext cx="2971800" cy="373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3448474" y="1055904"/>
              <a:ext cx="2286000" cy="868680"/>
            </a:xfrm>
            <a:prstGeom prst="can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3448474" y="1170204"/>
              <a:ext cx="2286000" cy="868680"/>
            </a:xfrm>
            <a:prstGeom prst="can">
              <a:avLst/>
            </a:prstGeom>
            <a:solidFill>
              <a:srgbClr val="F79646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3505624" y="1513103"/>
              <a:ext cx="158750" cy="45720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3546899" y="1764563"/>
              <a:ext cx="76200" cy="513681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0"/>
              <a:endCxn id="6" idx="3"/>
            </p:cNvCxnSpPr>
            <p:nvPr/>
          </p:nvCxnSpPr>
          <p:spPr>
            <a:xfrm>
              <a:off x="4591474" y="1387374"/>
              <a:ext cx="0" cy="65151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Process 9"/>
            <p:cNvSpPr/>
            <p:nvPr/>
          </p:nvSpPr>
          <p:spPr>
            <a:xfrm>
              <a:off x="4223343" y="2298218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Scene classification model prediction</a:t>
              </a: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003464" y="2782350"/>
              <a:ext cx="173101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images</a:t>
              </a:r>
              <a:endParaRPr lang="en-US" sz="900" b="1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406054" y="1924584"/>
              <a:ext cx="152400" cy="385987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387766" y="2539171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403344" y="2993569"/>
              <a:ext cx="152400" cy="2667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000670" y="3264333"/>
              <a:ext cx="1728216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smtClean="0"/>
                <a:t>Snow &amp; no-snow </a:t>
              </a:r>
              <a:r>
                <a:rPr lang="en-US" sz="900" b="1" dirty="0" smtClean="0"/>
                <a:t>users</a:t>
              </a:r>
              <a:endParaRPr lang="en-US" sz="900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4219618" y="3783660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Likelihood model prediction</a:t>
              </a:r>
              <a:endParaRPr lang="en-US" sz="8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9651" y="2537478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48" name="Down Arrow 47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908974" y="2995855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44" name="Down Arrow 43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908974" y="3505633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40" name="Down Arrow 39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4908974" y="4027704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36" name="Down Arrow 35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Connector 20"/>
            <p:cNvSpPr/>
            <p:nvPr/>
          </p:nvSpPr>
          <p:spPr>
            <a:xfrm>
              <a:off x="4301744" y="4275354"/>
              <a:ext cx="1371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Prediction maps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81774" y="1208304"/>
              <a:ext cx="26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88024" y="1092888"/>
              <a:ext cx="800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Satellite data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7674" y="1439952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in 2009-2010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181944" y="1622832"/>
              <a:ext cx="4572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90818" y="1490244"/>
              <a:ext cx="804672" cy="27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/>
                <a:t>Hand-labeled images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08974" y="2047165"/>
              <a:ext cx="152400" cy="266700"/>
              <a:chOff x="2630424" y="1638300"/>
              <a:chExt cx="152400" cy="266700"/>
            </a:xfrm>
            <a:solidFill>
              <a:schemeClr val="bg1"/>
            </a:solidFill>
          </p:grpSpPr>
          <p:sp>
            <p:nvSpPr>
              <p:cNvPr id="32" name="Down Arrow 31"/>
              <p:cNvSpPr/>
              <p:nvPr/>
            </p:nvSpPr>
            <p:spPr>
              <a:xfrm>
                <a:off x="2630424" y="1638300"/>
                <a:ext cx="152400" cy="266700"/>
              </a:xfrm>
              <a:prstGeom prst="downArrow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2667000" y="166624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667000" y="172212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667000" y="1783080"/>
                <a:ext cx="73152" cy="45720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Flowchart: Process 27"/>
            <p:cNvSpPr/>
            <p:nvPr/>
          </p:nvSpPr>
          <p:spPr>
            <a:xfrm>
              <a:off x="2823634" y="2299488"/>
              <a:ext cx="1005840" cy="228600"/>
            </a:xfrm>
            <a:prstGeom prst="flowChart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Scene classification model training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20254" y="1442738"/>
              <a:ext cx="80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Flickr images </a:t>
              </a:r>
            </a:p>
            <a:p>
              <a:r>
                <a:rPr lang="en-US" sz="900" dirty="0" smtClean="0"/>
                <a:t>in 2007-2008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823634" y="3780816"/>
              <a:ext cx="1005840" cy="228600"/>
            </a:xfrm>
            <a:prstGeom prst="flowChartProcess">
              <a:avLst/>
            </a:prstGeom>
            <a:ln>
              <a:solidFill>
                <a:srgbClr val="0099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Likelihood </a:t>
              </a:r>
              <a:r>
                <a:rPr lang="en-US" sz="800" dirty="0" smtClean="0"/>
                <a:t>model parameter learning</a:t>
              </a:r>
              <a:endParaRPr lang="en-US" sz="800" dirty="0"/>
            </a:p>
          </p:txBody>
        </p:sp>
        <p:sp>
          <p:nvSpPr>
            <p:cNvPr id="31" name="Bent-Up Arrow 30"/>
            <p:cNvSpPr/>
            <p:nvPr/>
          </p:nvSpPr>
          <p:spPr>
            <a:xfrm rot="10800000">
              <a:off x="3204379" y="3341902"/>
              <a:ext cx="777240" cy="430429"/>
            </a:xfrm>
            <a:prstGeom prst="bentUpArrow">
              <a:avLst>
                <a:gd name="adj1" fmla="val 17624"/>
                <a:gd name="adj2" fmla="val 25000"/>
                <a:gd name="adj3" fmla="val 30408"/>
              </a:avLst>
            </a:prstGeom>
            <a:solidFill>
              <a:schemeClr val="bg1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rved Right Arrow 51"/>
            <p:cNvSpPr/>
            <p:nvPr/>
          </p:nvSpPr>
          <p:spPr>
            <a:xfrm rot="10800000">
              <a:off x="5728886" y="1387374"/>
              <a:ext cx="609542" cy="3051809"/>
            </a:xfrm>
            <a:prstGeom prst="curvedRightArrow">
              <a:avLst>
                <a:gd name="adj1" fmla="val 16177"/>
                <a:gd name="adj2" fmla="val 57324"/>
                <a:gd name="adj3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562600" y="2988235"/>
              <a:ext cx="1371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Evaluation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8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157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machao</dc:creator>
  <cp:lastModifiedBy>machao</cp:lastModifiedBy>
  <cp:revision>32</cp:revision>
  <dcterms:created xsi:type="dcterms:W3CDTF">2016-04-01T04:41:49Z</dcterms:created>
  <dcterms:modified xsi:type="dcterms:W3CDTF">2016-04-03T19:13:45Z</dcterms:modified>
</cp:coreProperties>
</file>