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62"/>
    <p:restoredTop sz="94684"/>
  </p:normalViewPr>
  <p:slideViewPr>
    <p:cSldViewPr snapToGrid="0" snapToObjects="1">
      <p:cViewPr varScale="1">
        <p:scale>
          <a:sx n="59" d="100"/>
          <a:sy n="59" d="100"/>
        </p:scale>
        <p:origin x="208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8F254-F205-EA4D-9BCF-60E5AD4AE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Global ENERGY</a:t>
            </a:r>
            <a:r>
              <a:rPr lang="zh-CN" altLang="en-US" sz="5400" dirty="0"/>
              <a:t> </a:t>
            </a:r>
            <a:r>
              <a:rPr lang="en-US" altLang="zh-CN" sz="5400" dirty="0"/>
              <a:t>Analysis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9D405-6CF9-264A-89C8-3E49C3151C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Yuyang Wang</a:t>
            </a:r>
          </a:p>
        </p:txBody>
      </p:sp>
    </p:spTree>
    <p:extLst>
      <p:ext uri="{BB962C8B-B14F-4D97-AF65-F5344CB8AC3E}">
        <p14:creationId xmlns:p14="http://schemas.microsoft.com/office/powerpoint/2010/main" val="3755183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80402-E658-A64F-B942-8DD04EFE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35871F-BD78-324E-A99E-9E56CF21E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1687" y="2037895"/>
            <a:ext cx="6923057" cy="4056537"/>
          </a:xfrm>
        </p:spPr>
      </p:pic>
    </p:spTree>
    <p:extLst>
      <p:ext uri="{BB962C8B-B14F-4D97-AF65-F5344CB8AC3E}">
        <p14:creationId xmlns:p14="http://schemas.microsoft.com/office/powerpoint/2010/main" val="2280163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BD78C-488C-E74A-AA0B-D3171969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3BE3C1-50F0-E64E-89BD-71D313C23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12" y="2016124"/>
            <a:ext cx="5919228" cy="30963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82293C-E39C-D340-AE72-421397574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314" y="2016125"/>
            <a:ext cx="5737096" cy="309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22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A509-F409-5745-8E63-AC220F7C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Renewable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C4F5A-D775-F845-8118-AE7BBE6FC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Electricity </a:t>
            </a:r>
          </a:p>
          <a:p>
            <a:r>
              <a:rPr lang="en-US" dirty="0"/>
              <a:t>Air</a:t>
            </a:r>
          </a:p>
          <a:p>
            <a:r>
              <a:rPr lang="en-US" dirty="0"/>
              <a:t>Water heating/cooling</a:t>
            </a:r>
          </a:p>
          <a:p>
            <a:r>
              <a:rPr lang="en-US" dirty="0"/>
              <a:t>Transportation</a:t>
            </a:r>
          </a:p>
        </p:txBody>
      </p:sp>
    </p:spTree>
    <p:extLst>
      <p:ext uri="{BB962C8B-B14F-4D97-AF65-F5344CB8AC3E}">
        <p14:creationId xmlns:p14="http://schemas.microsoft.com/office/powerpoint/2010/main" val="45408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F6D1-BE48-024D-8236-1682CDDE7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Renewable energy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5CCC20-00ED-8049-966E-1AE7ADAF6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544" y="2016125"/>
            <a:ext cx="7267237" cy="3449638"/>
          </a:xfrm>
        </p:spPr>
      </p:pic>
    </p:spTree>
    <p:extLst>
      <p:ext uri="{BB962C8B-B14F-4D97-AF65-F5344CB8AC3E}">
        <p14:creationId xmlns:p14="http://schemas.microsoft.com/office/powerpoint/2010/main" val="2748801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51FB-4F91-6E47-8ED8-2B4A9A219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893" y="2655090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1341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FAC7D-C9B3-5C4F-BAC2-B445B0D6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7CCF-BAE3-724F-BB10-784127C27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771091" cy="3446917"/>
          </a:xfrm>
        </p:spPr>
        <p:txBody>
          <a:bodyPr/>
          <a:lstStyle/>
          <a:p>
            <a:r>
              <a:rPr lang="en-US" dirty="0"/>
              <a:t>Global population swelling</a:t>
            </a:r>
          </a:p>
          <a:p>
            <a:r>
              <a:rPr lang="en-US" dirty="0"/>
              <a:t>Industrialization on the rise in developing nations</a:t>
            </a:r>
          </a:p>
          <a:p>
            <a:r>
              <a:rPr lang="en-US" dirty="0"/>
              <a:t>Humanity’s hunger for energy has reached unprecedented levels</a:t>
            </a:r>
          </a:p>
          <a:p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1179AA4-DD40-214C-B6A3-CC696E516995}"/>
              </a:ext>
            </a:extLst>
          </p:cNvPr>
          <p:cNvSpPr/>
          <p:nvPr/>
        </p:nvSpPr>
        <p:spPr>
          <a:xfrm>
            <a:off x="6424550" y="3028207"/>
            <a:ext cx="1021278" cy="463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A7A3FA-10B9-B744-9CFE-C6F9DACEF92D}"/>
              </a:ext>
            </a:extLst>
          </p:cNvPr>
          <p:cNvSpPr txBox="1"/>
          <p:nvPr/>
        </p:nvSpPr>
        <p:spPr>
          <a:xfrm>
            <a:off x="7837714" y="2015732"/>
            <a:ext cx="32171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Echart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67E4-37F8-2740-851D-705E3B7D2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Energy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63716F1-ECF9-4E43-B5BF-F996C89D8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39876"/>
            <a:ext cx="6248241" cy="344963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FFBA05-0D10-CC47-9767-7DC6663A6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240" y="2360510"/>
            <a:ext cx="3090614" cy="273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7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C5B26-19F7-8B42-B18E-F90CC2AE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24" y="693683"/>
            <a:ext cx="9603275" cy="1049235"/>
          </a:xfrm>
        </p:spPr>
        <p:txBody>
          <a:bodyPr/>
          <a:lstStyle/>
          <a:p>
            <a:r>
              <a:rPr lang="en-US" dirty="0"/>
              <a:t>Oil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FCBBB0C-2462-FA41-8DC0-FEC53F833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24" y="2312868"/>
            <a:ext cx="9604375" cy="3042197"/>
          </a:xfrm>
        </p:spPr>
      </p:pic>
    </p:spTree>
    <p:extLst>
      <p:ext uri="{BB962C8B-B14F-4D97-AF65-F5344CB8AC3E}">
        <p14:creationId xmlns:p14="http://schemas.microsoft.com/office/powerpoint/2010/main" val="3290708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7F1B-805D-2347-8576-2C3FA3A8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Crude oil production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294CA1-F42E-AF4B-BA8D-E9F38D41C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2049696"/>
            <a:ext cx="7910135" cy="3853656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E5BE7A-BFC4-FE4D-9A38-C29130D3D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912846"/>
              </p:ext>
            </p:extLst>
          </p:nvPr>
        </p:nvGraphicFramePr>
        <p:xfrm>
          <a:off x="9523144" y="2101952"/>
          <a:ext cx="2233428" cy="3695725"/>
        </p:xfrm>
        <a:graphic>
          <a:graphicData uri="http://schemas.openxmlformats.org/drawingml/2006/table">
            <a:tbl>
              <a:tblPr/>
              <a:tblGrid>
                <a:gridCol w="2233428">
                  <a:extLst>
                    <a:ext uri="{9D8B030D-6E8A-4147-A177-3AD203B41FA5}">
                      <a16:colId xmlns:a16="http://schemas.microsoft.com/office/drawing/2014/main" val="2082159353"/>
                    </a:ext>
                  </a:extLst>
                </a:gridCol>
              </a:tblGrid>
              <a:tr h="33597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Country</a:t>
                      </a:r>
                    </a:p>
                  </a:txBody>
                  <a:tcPr marL="47625" marR="47625" marT="0" marB="0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641287"/>
                  </a:ext>
                </a:extLst>
              </a:tr>
              <a:tr h="33597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United States</a:t>
                      </a:r>
                    </a:p>
                  </a:txBody>
                  <a:tcPr marL="47625" marR="47625" marT="0" marB="0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179322"/>
                  </a:ext>
                </a:extLst>
              </a:tr>
              <a:tr h="33597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Sauid Arabia</a:t>
                      </a:r>
                    </a:p>
                  </a:txBody>
                  <a:tcPr marL="47625" marR="47625" marT="0" marB="0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927709"/>
                  </a:ext>
                </a:extLst>
              </a:tr>
              <a:tr h="33597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Russia </a:t>
                      </a:r>
                    </a:p>
                  </a:txBody>
                  <a:tcPr marL="47625" marR="47625" marT="0" marB="0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310703"/>
                  </a:ext>
                </a:extLst>
              </a:tr>
              <a:tr h="33597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Canada</a:t>
                      </a:r>
                    </a:p>
                  </a:txBody>
                  <a:tcPr marL="47625" marR="47625" marT="0" marB="0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754333"/>
                  </a:ext>
                </a:extLst>
              </a:tr>
              <a:tr h="33597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Iran</a:t>
                      </a:r>
                    </a:p>
                  </a:txBody>
                  <a:tcPr marL="47625" marR="47625" marT="0" marB="0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779293"/>
                  </a:ext>
                </a:extLst>
              </a:tr>
              <a:tr h="33597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China</a:t>
                      </a:r>
                    </a:p>
                  </a:txBody>
                  <a:tcPr marL="47625" marR="47625" marT="0" marB="0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781457"/>
                  </a:ext>
                </a:extLst>
              </a:tr>
              <a:tr h="33597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Brazil</a:t>
                      </a:r>
                    </a:p>
                  </a:txBody>
                  <a:tcPr marL="47625" marR="47625" marT="0" marB="0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348755"/>
                  </a:ext>
                </a:extLst>
              </a:tr>
              <a:tr h="33597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Mexico</a:t>
                      </a:r>
                    </a:p>
                  </a:txBody>
                  <a:tcPr marL="47625" marR="47625" marT="0" marB="0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398247"/>
                  </a:ext>
                </a:extLst>
              </a:tr>
              <a:tr h="33597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India</a:t>
                      </a:r>
                    </a:p>
                  </a:txBody>
                  <a:tcPr marL="47625" marR="47625" marT="0" marB="0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637863"/>
                  </a:ext>
                </a:extLst>
              </a:tr>
              <a:tr h="33597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Indonesia</a:t>
                      </a:r>
                    </a:p>
                  </a:txBody>
                  <a:tcPr marL="47625" marR="47625" marT="0" marB="0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938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85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9F501-32ED-F44B-B32E-D50A3936F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CRUDE OIL CONSUMPTION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165DEC-5B0D-714C-8B15-4625D616E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7035" y="2146756"/>
            <a:ext cx="5535610" cy="34496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F7378B-05CB-BD48-B79D-702B15E8D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22" y="2037898"/>
            <a:ext cx="2807682" cy="15108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4D67C3-5D4A-404A-B0AB-DE8CF214C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22" y="4248145"/>
            <a:ext cx="2816677" cy="15139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D0D772-FA43-8247-988D-753D786EA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0676" y="4248145"/>
            <a:ext cx="2563072" cy="13718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24CE37-D3F6-564C-8244-72BF81F686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1681" y="2190299"/>
            <a:ext cx="2529816" cy="1358445"/>
          </a:xfrm>
          <a:prstGeom prst="rect">
            <a:avLst/>
          </a:prstGeom>
        </p:spPr>
      </p:pic>
      <p:sp>
        <p:nvSpPr>
          <p:cNvPr id="14" name="Down Arrow 13">
            <a:extLst>
              <a:ext uri="{FF2B5EF4-FFF2-40B4-BE49-F238E27FC236}">
                <a16:creationId xmlns:a16="http://schemas.microsoft.com/office/drawing/2014/main" id="{B9C46A6B-6902-674D-BC20-FB47AB822D46}"/>
              </a:ext>
            </a:extLst>
          </p:cNvPr>
          <p:cNvSpPr/>
          <p:nvPr/>
        </p:nvSpPr>
        <p:spPr>
          <a:xfrm rot="6799666">
            <a:off x="3377802" y="2352653"/>
            <a:ext cx="500743" cy="1648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C45811E1-6A2E-9A4C-9D90-E5B4601BB129}"/>
              </a:ext>
            </a:extLst>
          </p:cNvPr>
          <p:cNvSpPr/>
          <p:nvPr/>
        </p:nvSpPr>
        <p:spPr>
          <a:xfrm rot="4446734" flipH="1">
            <a:off x="4173580" y="3522905"/>
            <a:ext cx="393540" cy="32108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2FAD8D09-270A-3643-997A-8D0EB8A48020}"/>
              </a:ext>
            </a:extLst>
          </p:cNvPr>
          <p:cNvSpPr/>
          <p:nvPr/>
        </p:nvSpPr>
        <p:spPr>
          <a:xfrm rot="14284444">
            <a:off x="8119527" y="2230558"/>
            <a:ext cx="314589" cy="25857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672C403B-C9F6-6B42-9CFA-8CD6AAF7DCD4}"/>
              </a:ext>
            </a:extLst>
          </p:cNvPr>
          <p:cNvSpPr/>
          <p:nvPr/>
        </p:nvSpPr>
        <p:spPr>
          <a:xfrm rot="16467714">
            <a:off x="9001284" y="4652052"/>
            <a:ext cx="337393" cy="952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95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CD68-4D4E-4A44-B551-0876F582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gas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F82A1B-9A4E-DE41-A220-F1FFEAE74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994" y="2016733"/>
            <a:ext cx="7306444" cy="3992181"/>
          </a:xfrm>
        </p:spPr>
      </p:pic>
    </p:spTree>
    <p:extLst>
      <p:ext uri="{BB962C8B-B14F-4D97-AF65-F5344CB8AC3E}">
        <p14:creationId xmlns:p14="http://schemas.microsoft.com/office/powerpoint/2010/main" val="305877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87BF1-242E-A941-85D8-8C6D31D70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9D1606-0EE0-3A45-BD94-CBA292885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5327" y="2037895"/>
            <a:ext cx="7255778" cy="3951021"/>
          </a:xfrm>
        </p:spPr>
      </p:pic>
    </p:spTree>
    <p:extLst>
      <p:ext uri="{BB962C8B-B14F-4D97-AF65-F5344CB8AC3E}">
        <p14:creationId xmlns:p14="http://schemas.microsoft.com/office/powerpoint/2010/main" val="92086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D16F-996A-7241-94CF-C566E679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Co2 emissions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5EA801-54B6-E94A-8E77-4A2145B7A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556" y="2016124"/>
            <a:ext cx="8449320" cy="3818295"/>
          </a:xfrm>
        </p:spPr>
      </p:pic>
    </p:spTree>
    <p:extLst>
      <p:ext uri="{BB962C8B-B14F-4D97-AF65-F5344CB8AC3E}">
        <p14:creationId xmlns:p14="http://schemas.microsoft.com/office/powerpoint/2010/main" val="3345141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61</TotalTime>
  <Words>75</Words>
  <Application>Microsoft Macintosh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等线 Light</vt:lpstr>
      <vt:lpstr>Arial</vt:lpstr>
      <vt:lpstr>Gill Sans MT</vt:lpstr>
      <vt:lpstr>Gallery</vt:lpstr>
      <vt:lpstr>Global ENERGY Analysis</vt:lpstr>
      <vt:lpstr>Introduction</vt:lpstr>
      <vt:lpstr>Total Energy</vt:lpstr>
      <vt:lpstr>Oil</vt:lpstr>
      <vt:lpstr>Crude oil production</vt:lpstr>
      <vt:lpstr>CRUDE OIL CONSUMPTION</vt:lpstr>
      <vt:lpstr>Natural gas</vt:lpstr>
      <vt:lpstr>coal</vt:lpstr>
      <vt:lpstr>Co2 emissions</vt:lpstr>
      <vt:lpstr>coal</vt:lpstr>
      <vt:lpstr>electricity</vt:lpstr>
      <vt:lpstr>Renewable energy</vt:lpstr>
      <vt:lpstr>Renewable energy</vt:lpstr>
      <vt:lpstr>THANK YOU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ENERGY Analysis</dc:title>
  <dc:creator>wyyhahaha@gmail.com</dc:creator>
  <cp:lastModifiedBy>wyyhahaha@gmail.com</cp:lastModifiedBy>
  <cp:revision>6</cp:revision>
  <dcterms:created xsi:type="dcterms:W3CDTF">2018-11-26T01:08:44Z</dcterms:created>
  <dcterms:modified xsi:type="dcterms:W3CDTF">2018-11-26T06:11:46Z</dcterms:modified>
</cp:coreProperties>
</file>