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82" r:id="rId6"/>
    <p:sldId id="260" r:id="rId7"/>
    <p:sldId id="261" r:id="rId8"/>
    <p:sldId id="263" r:id="rId9"/>
    <p:sldId id="262"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3" r:id="rId27"/>
    <p:sldId id="284" r:id="rId28"/>
    <p:sldId id="285" r:id="rId29"/>
    <p:sldId id="286" r:id="rId30"/>
    <p:sldId id="288" r:id="rId31"/>
    <p:sldId id="289" r:id="rId32"/>
    <p:sldId id="287" r:id="rId33"/>
    <p:sldId id="280" r:id="rId34"/>
    <p:sldId id="28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734DBEF5-B243-459B-AF31-7D1AE72A09B5}" type="datetimeFigureOut">
              <a:rPr lang="zh-CN" altLang="en-US" smtClean="0"/>
              <a:t>2018/11/25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7A5FB70-83CD-4432-A636-6242217AAA0F}" type="slidenum">
              <a:rPr lang="zh-CN" altLang="en-US" smtClean="0"/>
              <a:t>‹#›</a:t>
            </a:fld>
            <a:endParaRPr lang="zh-CN" altLang="en-US"/>
          </a:p>
        </p:txBody>
      </p:sp>
    </p:spTree>
    <p:extLst>
      <p:ext uri="{BB962C8B-B14F-4D97-AF65-F5344CB8AC3E}">
        <p14:creationId xmlns:p14="http://schemas.microsoft.com/office/powerpoint/2010/main" val="3495616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734DBEF5-B243-459B-AF31-7D1AE72A09B5}" type="datetimeFigureOut">
              <a:rPr lang="zh-CN" altLang="en-US" smtClean="0"/>
              <a:t>2018/11/25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7A5FB70-83CD-4432-A636-6242217AAA0F}" type="slidenum">
              <a:rPr lang="zh-CN" altLang="en-US" smtClean="0"/>
              <a:t>‹#›</a:t>
            </a:fld>
            <a:endParaRPr lang="zh-CN" altLang="en-US"/>
          </a:p>
        </p:txBody>
      </p:sp>
    </p:spTree>
    <p:extLst>
      <p:ext uri="{BB962C8B-B14F-4D97-AF65-F5344CB8AC3E}">
        <p14:creationId xmlns:p14="http://schemas.microsoft.com/office/powerpoint/2010/main" val="2648931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734DBEF5-B243-459B-AF31-7D1AE72A09B5}" type="datetimeFigureOut">
              <a:rPr lang="zh-CN" altLang="en-US" smtClean="0"/>
              <a:t>2018/11/25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7A5FB70-83CD-4432-A636-6242217AAA0F}"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23603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734DBEF5-B243-459B-AF31-7D1AE72A09B5}" type="datetimeFigureOut">
              <a:rPr lang="zh-CN" altLang="en-US" smtClean="0"/>
              <a:t>2018/11/25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7A5FB70-83CD-4432-A636-6242217AAA0F}" type="slidenum">
              <a:rPr lang="zh-CN" altLang="en-US" smtClean="0"/>
              <a:t>‹#›</a:t>
            </a:fld>
            <a:endParaRPr lang="zh-CN" altLang="en-US"/>
          </a:p>
        </p:txBody>
      </p:sp>
    </p:spTree>
    <p:extLst>
      <p:ext uri="{BB962C8B-B14F-4D97-AF65-F5344CB8AC3E}">
        <p14:creationId xmlns:p14="http://schemas.microsoft.com/office/powerpoint/2010/main" val="126479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734DBEF5-B243-459B-AF31-7D1AE72A09B5}" type="datetimeFigureOut">
              <a:rPr lang="zh-CN" altLang="en-US" smtClean="0"/>
              <a:t>2018/11/25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7A5FB70-83CD-4432-A636-6242217AAA0F}"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34592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ltLang="zh-CN"/>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734DBEF5-B243-459B-AF31-7D1AE72A09B5}" type="datetimeFigureOut">
              <a:rPr lang="zh-CN" altLang="en-US" smtClean="0"/>
              <a:t>2018/11/25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7A5FB70-83CD-4432-A636-6242217AAA0F}" type="slidenum">
              <a:rPr lang="zh-CN" altLang="en-US" smtClean="0"/>
              <a:t>‹#›</a:t>
            </a:fld>
            <a:endParaRPr lang="zh-CN" altLang="en-US"/>
          </a:p>
        </p:txBody>
      </p:sp>
    </p:spTree>
    <p:extLst>
      <p:ext uri="{BB962C8B-B14F-4D97-AF65-F5344CB8AC3E}">
        <p14:creationId xmlns:p14="http://schemas.microsoft.com/office/powerpoint/2010/main" val="4210571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734DBEF5-B243-459B-AF31-7D1AE72A09B5}" type="datetimeFigureOut">
              <a:rPr lang="zh-CN" altLang="en-US" smtClean="0"/>
              <a:t>2018/11/25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7A5FB70-83CD-4432-A636-6242217AAA0F}" type="slidenum">
              <a:rPr lang="zh-CN" altLang="en-US" smtClean="0"/>
              <a:t>‹#›</a:t>
            </a:fld>
            <a:endParaRPr lang="zh-CN" altLang="en-US"/>
          </a:p>
        </p:txBody>
      </p:sp>
    </p:spTree>
    <p:extLst>
      <p:ext uri="{BB962C8B-B14F-4D97-AF65-F5344CB8AC3E}">
        <p14:creationId xmlns:p14="http://schemas.microsoft.com/office/powerpoint/2010/main" val="3817903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734DBEF5-B243-459B-AF31-7D1AE72A09B5}" type="datetimeFigureOut">
              <a:rPr lang="zh-CN" altLang="en-US" smtClean="0"/>
              <a:t>2018/11/25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7A5FB70-83CD-4432-A636-6242217AAA0F}" type="slidenum">
              <a:rPr lang="zh-CN" altLang="en-US" smtClean="0"/>
              <a:t>‹#›</a:t>
            </a:fld>
            <a:endParaRPr lang="zh-CN" altLang="en-US"/>
          </a:p>
        </p:txBody>
      </p:sp>
    </p:spTree>
    <p:extLst>
      <p:ext uri="{BB962C8B-B14F-4D97-AF65-F5344CB8AC3E}">
        <p14:creationId xmlns:p14="http://schemas.microsoft.com/office/powerpoint/2010/main" val="1333880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734DBEF5-B243-459B-AF31-7D1AE72A09B5}" type="datetimeFigureOut">
              <a:rPr lang="zh-CN" altLang="en-US" smtClean="0"/>
              <a:t>2018/11/25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7A5FB70-83CD-4432-A636-6242217AAA0F}" type="slidenum">
              <a:rPr lang="zh-CN" altLang="en-US" smtClean="0"/>
              <a:t>‹#›</a:t>
            </a:fld>
            <a:endParaRPr lang="zh-CN" altLang="en-US"/>
          </a:p>
        </p:txBody>
      </p:sp>
    </p:spTree>
    <p:extLst>
      <p:ext uri="{BB962C8B-B14F-4D97-AF65-F5344CB8AC3E}">
        <p14:creationId xmlns:p14="http://schemas.microsoft.com/office/powerpoint/2010/main" val="3077053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734DBEF5-B243-459B-AF31-7D1AE72A09B5}" type="datetimeFigureOut">
              <a:rPr lang="zh-CN" altLang="en-US" smtClean="0"/>
              <a:t>2018/11/25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7A5FB70-83CD-4432-A636-6242217AAA0F}" type="slidenum">
              <a:rPr lang="zh-CN" altLang="en-US" smtClean="0"/>
              <a:t>‹#›</a:t>
            </a:fld>
            <a:endParaRPr lang="zh-CN" altLang="en-US"/>
          </a:p>
        </p:txBody>
      </p:sp>
    </p:spTree>
    <p:extLst>
      <p:ext uri="{BB962C8B-B14F-4D97-AF65-F5344CB8AC3E}">
        <p14:creationId xmlns:p14="http://schemas.microsoft.com/office/powerpoint/2010/main" val="159757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734DBEF5-B243-459B-AF31-7D1AE72A09B5}" type="datetimeFigureOut">
              <a:rPr lang="zh-CN" altLang="en-US" smtClean="0"/>
              <a:t>2018/11/25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7A5FB70-83CD-4432-A636-6242217AAA0F}" type="slidenum">
              <a:rPr lang="zh-CN" altLang="en-US" smtClean="0"/>
              <a:t>‹#›</a:t>
            </a:fld>
            <a:endParaRPr lang="zh-CN" altLang="en-US"/>
          </a:p>
        </p:txBody>
      </p:sp>
    </p:spTree>
    <p:extLst>
      <p:ext uri="{BB962C8B-B14F-4D97-AF65-F5344CB8AC3E}">
        <p14:creationId xmlns:p14="http://schemas.microsoft.com/office/powerpoint/2010/main" val="1822730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734DBEF5-B243-459B-AF31-7D1AE72A09B5}" type="datetimeFigureOut">
              <a:rPr lang="zh-CN" altLang="en-US" smtClean="0"/>
              <a:t>2018/11/25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7A5FB70-83CD-4432-A636-6242217AAA0F}" type="slidenum">
              <a:rPr lang="zh-CN" altLang="en-US" smtClean="0"/>
              <a:t>‹#›</a:t>
            </a:fld>
            <a:endParaRPr lang="zh-CN" altLang="en-US"/>
          </a:p>
        </p:txBody>
      </p:sp>
    </p:spTree>
    <p:extLst>
      <p:ext uri="{BB962C8B-B14F-4D97-AF65-F5344CB8AC3E}">
        <p14:creationId xmlns:p14="http://schemas.microsoft.com/office/powerpoint/2010/main" val="347105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734DBEF5-B243-459B-AF31-7D1AE72A09B5}" type="datetimeFigureOut">
              <a:rPr lang="zh-CN" altLang="en-US" smtClean="0"/>
              <a:t>2018/11/25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7A5FB70-83CD-4432-A636-6242217AAA0F}" type="slidenum">
              <a:rPr lang="zh-CN" altLang="en-US" smtClean="0"/>
              <a:t>‹#›</a:t>
            </a:fld>
            <a:endParaRPr lang="zh-CN" altLang="en-US"/>
          </a:p>
        </p:txBody>
      </p:sp>
    </p:spTree>
    <p:extLst>
      <p:ext uri="{BB962C8B-B14F-4D97-AF65-F5344CB8AC3E}">
        <p14:creationId xmlns:p14="http://schemas.microsoft.com/office/powerpoint/2010/main" val="759199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4DBEF5-B243-459B-AF31-7D1AE72A09B5}" type="datetimeFigureOut">
              <a:rPr lang="zh-CN" altLang="en-US" smtClean="0"/>
              <a:t>2018/11/25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7A5FB70-83CD-4432-A636-6242217AAA0F}" type="slidenum">
              <a:rPr lang="zh-CN" altLang="en-US" smtClean="0"/>
              <a:t>‹#›</a:t>
            </a:fld>
            <a:endParaRPr lang="zh-CN" altLang="en-US"/>
          </a:p>
        </p:txBody>
      </p:sp>
    </p:spTree>
    <p:extLst>
      <p:ext uri="{BB962C8B-B14F-4D97-AF65-F5344CB8AC3E}">
        <p14:creationId xmlns:p14="http://schemas.microsoft.com/office/powerpoint/2010/main" val="3145511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ltLang="zh-CN"/>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734DBEF5-B243-459B-AF31-7D1AE72A09B5}" type="datetimeFigureOut">
              <a:rPr lang="zh-CN" altLang="en-US" smtClean="0"/>
              <a:t>2018/11/25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7A5FB70-83CD-4432-A636-6242217AAA0F}" type="slidenum">
              <a:rPr lang="zh-CN" altLang="en-US" smtClean="0"/>
              <a:t>‹#›</a:t>
            </a:fld>
            <a:endParaRPr lang="zh-CN" altLang="en-US"/>
          </a:p>
        </p:txBody>
      </p:sp>
    </p:spTree>
    <p:extLst>
      <p:ext uri="{BB962C8B-B14F-4D97-AF65-F5344CB8AC3E}">
        <p14:creationId xmlns:p14="http://schemas.microsoft.com/office/powerpoint/2010/main" val="728507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5" name="Date Placeholder 4"/>
          <p:cNvSpPr>
            <a:spLocks noGrp="1"/>
          </p:cNvSpPr>
          <p:nvPr>
            <p:ph type="dt" sz="half" idx="10"/>
          </p:nvPr>
        </p:nvSpPr>
        <p:spPr/>
        <p:txBody>
          <a:bodyPr/>
          <a:lstStyle/>
          <a:p>
            <a:fld id="{734DBEF5-B243-459B-AF31-7D1AE72A09B5}" type="datetimeFigureOut">
              <a:rPr lang="zh-CN" altLang="en-US" smtClean="0"/>
              <a:t>2018/11/25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7A5FB70-83CD-4432-A636-6242217AAA0F}" type="slidenum">
              <a:rPr lang="zh-CN" altLang="en-US" smtClean="0"/>
              <a:t>‹#›</a:t>
            </a:fld>
            <a:endParaRPr lang="zh-CN" altLang="en-US"/>
          </a:p>
        </p:txBody>
      </p:sp>
    </p:spTree>
    <p:extLst>
      <p:ext uri="{BB962C8B-B14F-4D97-AF65-F5344CB8AC3E}">
        <p14:creationId xmlns:p14="http://schemas.microsoft.com/office/powerpoint/2010/main" val="2467395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4DBEF5-B243-459B-AF31-7D1AE72A09B5}" type="datetimeFigureOut">
              <a:rPr lang="zh-CN" altLang="en-US" smtClean="0"/>
              <a:t>2018/11/25</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7A5FB70-83CD-4432-A636-6242217AAA0F}" type="slidenum">
              <a:rPr lang="zh-CN" altLang="en-US" smtClean="0"/>
              <a:t>‹#›</a:t>
            </a:fld>
            <a:endParaRPr lang="zh-CN" altLang="en-US"/>
          </a:p>
        </p:txBody>
      </p:sp>
    </p:spTree>
    <p:extLst>
      <p:ext uri="{BB962C8B-B14F-4D97-AF65-F5344CB8AC3E}">
        <p14:creationId xmlns:p14="http://schemas.microsoft.com/office/powerpoint/2010/main" val="302093445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60.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00.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290.png"/><Relationship Id="rId5" Type="http://schemas.openxmlformats.org/officeDocument/2006/relationships/image" Target="../media/image24.png"/><Relationship Id="rId10" Type="http://schemas.openxmlformats.org/officeDocument/2006/relationships/image" Target="../media/image280.png"/><Relationship Id="rId4" Type="http://schemas.openxmlformats.org/officeDocument/2006/relationships/image" Target="../media/image23.png"/><Relationship Id="rId9" Type="http://schemas.openxmlformats.org/officeDocument/2006/relationships/image" Target="../media/image270.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41.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4.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9.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F34D1-0CF3-45A1-891E-EA8602DABBCA}"/>
              </a:ext>
            </a:extLst>
          </p:cNvPr>
          <p:cNvSpPr>
            <a:spLocks noGrp="1"/>
          </p:cNvSpPr>
          <p:nvPr>
            <p:ph type="ctrTitle"/>
          </p:nvPr>
        </p:nvSpPr>
        <p:spPr/>
        <p:txBody>
          <a:bodyPr/>
          <a:lstStyle/>
          <a:p>
            <a:pPr algn="ctr"/>
            <a:r>
              <a:rPr lang="en-US" altLang="zh-CN" b="1" dirty="0"/>
              <a:t>Missing Stock Price</a:t>
            </a:r>
            <a:br>
              <a:rPr lang="en-US" altLang="zh-CN" b="1" dirty="0"/>
            </a:br>
            <a:endParaRPr lang="zh-CN" altLang="en-US" dirty="0"/>
          </a:p>
        </p:txBody>
      </p:sp>
      <p:sp>
        <p:nvSpPr>
          <p:cNvPr id="3" name="Subtitle 2">
            <a:extLst>
              <a:ext uri="{FF2B5EF4-FFF2-40B4-BE49-F238E27FC236}">
                <a16:creationId xmlns:a16="http://schemas.microsoft.com/office/drawing/2014/main" id="{76E18165-E9AD-418F-800A-6641BA71A679}"/>
              </a:ext>
            </a:extLst>
          </p:cNvPr>
          <p:cNvSpPr>
            <a:spLocks noGrp="1"/>
          </p:cNvSpPr>
          <p:nvPr>
            <p:ph type="subTitle" idx="1"/>
          </p:nvPr>
        </p:nvSpPr>
        <p:spPr/>
        <p:txBody>
          <a:bodyPr/>
          <a:lstStyle/>
          <a:p>
            <a:pPr algn="r"/>
            <a:r>
              <a:rPr lang="en-US" altLang="zh-CN" dirty="0" err="1"/>
              <a:t>Sirui</a:t>
            </a:r>
            <a:r>
              <a:rPr lang="en-US" altLang="zh-CN" dirty="0"/>
              <a:t> Wang</a:t>
            </a:r>
          </a:p>
          <a:p>
            <a:pPr algn="r"/>
            <a:r>
              <a:rPr lang="en-US" altLang="zh-CN" dirty="0"/>
              <a:t>11/27/2018</a:t>
            </a:r>
            <a:endParaRPr lang="zh-CN" altLang="en-US" dirty="0"/>
          </a:p>
        </p:txBody>
      </p:sp>
    </p:spTree>
    <p:extLst>
      <p:ext uri="{BB962C8B-B14F-4D97-AF65-F5344CB8AC3E}">
        <p14:creationId xmlns:p14="http://schemas.microsoft.com/office/powerpoint/2010/main" val="1314440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833D9-BBBA-4E91-9DFE-7B416F068E60}"/>
              </a:ext>
            </a:extLst>
          </p:cNvPr>
          <p:cNvSpPr>
            <a:spLocks noGrp="1"/>
          </p:cNvSpPr>
          <p:nvPr>
            <p:ph type="title"/>
          </p:nvPr>
        </p:nvSpPr>
        <p:spPr/>
        <p:txBody>
          <a:bodyPr/>
          <a:lstStyle/>
          <a:p>
            <a:r>
              <a:rPr lang="en-US" altLang="zh-CN" dirty="0"/>
              <a:t>Piecewise Polynomial Interpolation</a:t>
            </a:r>
            <a:endParaRPr lang="zh-CN" altLang="en-US" dirty="0"/>
          </a:p>
        </p:txBody>
      </p:sp>
      <p:sp>
        <p:nvSpPr>
          <p:cNvPr id="3" name="Content Placeholder 2">
            <a:extLst>
              <a:ext uri="{FF2B5EF4-FFF2-40B4-BE49-F238E27FC236}">
                <a16:creationId xmlns:a16="http://schemas.microsoft.com/office/drawing/2014/main" id="{FCBAF5B3-B31A-400B-B040-D6D66AD61502}"/>
              </a:ext>
            </a:extLst>
          </p:cNvPr>
          <p:cNvSpPr>
            <a:spLocks noGrp="1"/>
          </p:cNvSpPr>
          <p:nvPr>
            <p:ph idx="1"/>
          </p:nvPr>
        </p:nvSpPr>
        <p:spPr/>
        <p:txBody>
          <a:bodyPr/>
          <a:lstStyle/>
          <a:p>
            <a:r>
              <a:rPr lang="en-US" altLang="zh-CN" dirty="0"/>
              <a:t>Linear Spline</a:t>
            </a:r>
          </a:p>
          <a:p>
            <a:endParaRPr lang="en-US" altLang="zh-CN" dirty="0"/>
          </a:p>
          <a:p>
            <a:endParaRPr lang="en-US" altLang="zh-CN" dirty="0"/>
          </a:p>
          <a:p>
            <a:endParaRPr lang="en-US" altLang="zh-CN" dirty="0"/>
          </a:p>
          <a:p>
            <a:r>
              <a:rPr lang="en-US" altLang="zh-CN" dirty="0"/>
              <a:t>Quadratic Spline</a:t>
            </a:r>
          </a:p>
          <a:p>
            <a:endParaRPr lang="en-US" altLang="zh-CN" dirty="0"/>
          </a:p>
          <a:p>
            <a:endParaRPr lang="en-US" altLang="zh-CN" dirty="0"/>
          </a:p>
          <a:p>
            <a:endParaRPr lang="en-US" altLang="zh-CN" dirty="0"/>
          </a:p>
          <a:p>
            <a:r>
              <a:rPr lang="en-US" altLang="zh-CN" dirty="0"/>
              <a:t>Cubic Spline</a:t>
            </a:r>
            <a:endParaRPr lang="zh-CN" altLang="en-US" dirty="0"/>
          </a:p>
        </p:txBody>
      </p:sp>
      <p:pic>
        <p:nvPicPr>
          <p:cNvPr id="4" name="Picture 3">
            <a:extLst>
              <a:ext uri="{FF2B5EF4-FFF2-40B4-BE49-F238E27FC236}">
                <a16:creationId xmlns:a16="http://schemas.microsoft.com/office/drawing/2014/main" id="{F294DD2E-E2F1-4FC7-BDA5-2E4151EA184D}"/>
              </a:ext>
            </a:extLst>
          </p:cNvPr>
          <p:cNvPicPr>
            <a:picLocks noChangeAspect="1"/>
          </p:cNvPicPr>
          <p:nvPr/>
        </p:nvPicPr>
        <p:blipFill>
          <a:blip r:embed="rId2"/>
          <a:stretch>
            <a:fillRect/>
          </a:stretch>
        </p:blipFill>
        <p:spPr>
          <a:xfrm>
            <a:off x="5565101" y="1440663"/>
            <a:ext cx="2215245" cy="1366853"/>
          </a:xfrm>
          <a:prstGeom prst="rect">
            <a:avLst/>
          </a:prstGeom>
        </p:spPr>
      </p:pic>
      <p:pic>
        <p:nvPicPr>
          <p:cNvPr id="5" name="Picture 4">
            <a:extLst>
              <a:ext uri="{FF2B5EF4-FFF2-40B4-BE49-F238E27FC236}">
                <a16:creationId xmlns:a16="http://schemas.microsoft.com/office/drawing/2014/main" id="{18D20E6F-0C44-4A51-86F1-32EEA615CDF7}"/>
              </a:ext>
            </a:extLst>
          </p:cNvPr>
          <p:cNvPicPr>
            <a:picLocks noChangeAspect="1"/>
          </p:cNvPicPr>
          <p:nvPr/>
        </p:nvPicPr>
        <p:blipFill>
          <a:blip r:embed="rId3"/>
          <a:stretch>
            <a:fillRect/>
          </a:stretch>
        </p:blipFill>
        <p:spPr>
          <a:xfrm>
            <a:off x="6092394" y="3016186"/>
            <a:ext cx="1151785" cy="1244786"/>
          </a:xfrm>
          <a:prstGeom prst="rect">
            <a:avLst/>
          </a:prstGeom>
        </p:spPr>
      </p:pic>
      <p:pic>
        <p:nvPicPr>
          <p:cNvPr id="6" name="Picture 5">
            <a:extLst>
              <a:ext uri="{FF2B5EF4-FFF2-40B4-BE49-F238E27FC236}">
                <a16:creationId xmlns:a16="http://schemas.microsoft.com/office/drawing/2014/main" id="{425739C1-4FF4-4EA2-B9A1-C123EA28672E}"/>
              </a:ext>
            </a:extLst>
          </p:cNvPr>
          <p:cNvPicPr>
            <a:picLocks noChangeAspect="1"/>
          </p:cNvPicPr>
          <p:nvPr/>
        </p:nvPicPr>
        <p:blipFill>
          <a:blip r:embed="rId4"/>
          <a:stretch>
            <a:fillRect/>
          </a:stretch>
        </p:blipFill>
        <p:spPr>
          <a:xfrm>
            <a:off x="4981846" y="4357483"/>
            <a:ext cx="3105711" cy="1954324"/>
          </a:xfrm>
          <a:prstGeom prst="rect">
            <a:avLst/>
          </a:prstGeom>
        </p:spPr>
      </p:pic>
    </p:spTree>
    <p:extLst>
      <p:ext uri="{BB962C8B-B14F-4D97-AF65-F5344CB8AC3E}">
        <p14:creationId xmlns:p14="http://schemas.microsoft.com/office/powerpoint/2010/main" val="3125477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377B7-4657-4011-AC77-C176F72C8280}"/>
              </a:ext>
            </a:extLst>
          </p:cNvPr>
          <p:cNvSpPr>
            <a:spLocks noGrp="1"/>
          </p:cNvSpPr>
          <p:nvPr>
            <p:ph type="title"/>
          </p:nvPr>
        </p:nvSpPr>
        <p:spPr/>
        <p:txBody>
          <a:bodyPr/>
          <a:lstStyle/>
          <a:p>
            <a:r>
              <a:rPr lang="en-US" altLang="zh-CN" dirty="0"/>
              <a:t>Piecewise Polynomial Interpolation (Cubic Spline)</a:t>
            </a:r>
            <a:endParaRPr lang="zh-CN" altLang="en-US" dirty="0"/>
          </a:p>
        </p:txBody>
      </p:sp>
      <p:pic>
        <p:nvPicPr>
          <p:cNvPr id="4" name="Content Placeholder 3">
            <a:extLst>
              <a:ext uri="{FF2B5EF4-FFF2-40B4-BE49-F238E27FC236}">
                <a16:creationId xmlns:a16="http://schemas.microsoft.com/office/drawing/2014/main" id="{B5E999FA-0446-4899-8DBE-884DE9015249}"/>
              </a:ext>
            </a:extLst>
          </p:cNvPr>
          <p:cNvPicPr>
            <a:picLocks noGrp="1" noChangeAspect="1"/>
          </p:cNvPicPr>
          <p:nvPr>
            <p:ph idx="1"/>
          </p:nvPr>
        </p:nvPicPr>
        <p:blipFill>
          <a:blip r:embed="rId2"/>
          <a:stretch>
            <a:fillRect/>
          </a:stretch>
        </p:blipFill>
        <p:spPr>
          <a:xfrm>
            <a:off x="760096" y="1930400"/>
            <a:ext cx="4921613" cy="308980"/>
          </a:xfrm>
          <a:prstGeom prst="rect">
            <a:avLst/>
          </a:prstGeom>
        </p:spPr>
      </p:pic>
      <p:pic>
        <p:nvPicPr>
          <p:cNvPr id="5" name="Picture 4">
            <a:extLst>
              <a:ext uri="{FF2B5EF4-FFF2-40B4-BE49-F238E27FC236}">
                <a16:creationId xmlns:a16="http://schemas.microsoft.com/office/drawing/2014/main" id="{53228E5A-DD52-4E39-BA6E-0054EDD5C566}"/>
              </a:ext>
            </a:extLst>
          </p:cNvPr>
          <p:cNvPicPr>
            <a:picLocks noChangeAspect="1"/>
          </p:cNvPicPr>
          <p:nvPr/>
        </p:nvPicPr>
        <p:blipFill>
          <a:blip r:embed="rId3"/>
          <a:stretch>
            <a:fillRect/>
          </a:stretch>
        </p:blipFill>
        <p:spPr>
          <a:xfrm>
            <a:off x="3638180" y="2239380"/>
            <a:ext cx="3010574" cy="308980"/>
          </a:xfrm>
          <a:prstGeom prst="rect">
            <a:avLst/>
          </a:prstGeom>
        </p:spPr>
      </p:pic>
      <p:pic>
        <p:nvPicPr>
          <p:cNvPr id="6" name="Picture 5">
            <a:extLst>
              <a:ext uri="{FF2B5EF4-FFF2-40B4-BE49-F238E27FC236}">
                <a16:creationId xmlns:a16="http://schemas.microsoft.com/office/drawing/2014/main" id="{5CD06E16-D063-4A6C-8B36-16B2B690DE32}"/>
              </a:ext>
            </a:extLst>
          </p:cNvPr>
          <p:cNvPicPr>
            <a:picLocks noChangeAspect="1"/>
          </p:cNvPicPr>
          <p:nvPr/>
        </p:nvPicPr>
        <p:blipFill>
          <a:blip r:embed="rId4"/>
          <a:stretch>
            <a:fillRect/>
          </a:stretch>
        </p:blipFill>
        <p:spPr>
          <a:xfrm>
            <a:off x="677334" y="2700178"/>
            <a:ext cx="3166697" cy="249406"/>
          </a:xfrm>
          <a:prstGeom prst="rect">
            <a:avLst/>
          </a:prstGeom>
        </p:spPr>
      </p:pic>
      <p:pic>
        <p:nvPicPr>
          <p:cNvPr id="7" name="Picture 6">
            <a:extLst>
              <a:ext uri="{FF2B5EF4-FFF2-40B4-BE49-F238E27FC236}">
                <a16:creationId xmlns:a16="http://schemas.microsoft.com/office/drawing/2014/main" id="{08F0C119-5132-451F-8CEC-5FCCED9F9D48}"/>
              </a:ext>
            </a:extLst>
          </p:cNvPr>
          <p:cNvPicPr>
            <a:picLocks noChangeAspect="1"/>
          </p:cNvPicPr>
          <p:nvPr/>
        </p:nvPicPr>
        <p:blipFill>
          <a:blip r:embed="rId5"/>
          <a:stretch>
            <a:fillRect/>
          </a:stretch>
        </p:blipFill>
        <p:spPr>
          <a:xfrm>
            <a:off x="2896895" y="3064786"/>
            <a:ext cx="4924333" cy="324357"/>
          </a:xfrm>
          <a:prstGeom prst="rect">
            <a:avLst/>
          </a:prstGeom>
        </p:spPr>
      </p:pic>
      <p:pic>
        <p:nvPicPr>
          <p:cNvPr id="8" name="Picture 7">
            <a:extLst>
              <a:ext uri="{FF2B5EF4-FFF2-40B4-BE49-F238E27FC236}">
                <a16:creationId xmlns:a16="http://schemas.microsoft.com/office/drawing/2014/main" id="{9455E9B7-CD90-4FBC-8604-9CAA332215C5}"/>
              </a:ext>
            </a:extLst>
          </p:cNvPr>
          <p:cNvPicPr>
            <a:picLocks noChangeAspect="1"/>
          </p:cNvPicPr>
          <p:nvPr/>
        </p:nvPicPr>
        <p:blipFill>
          <a:blip r:embed="rId6"/>
          <a:stretch>
            <a:fillRect/>
          </a:stretch>
        </p:blipFill>
        <p:spPr>
          <a:xfrm>
            <a:off x="677335" y="3508065"/>
            <a:ext cx="4436204" cy="277732"/>
          </a:xfrm>
          <a:prstGeom prst="rect">
            <a:avLst/>
          </a:prstGeom>
        </p:spPr>
      </p:pic>
      <p:sp>
        <p:nvSpPr>
          <p:cNvPr id="9" name="TextBox 8">
            <a:extLst>
              <a:ext uri="{FF2B5EF4-FFF2-40B4-BE49-F238E27FC236}">
                <a16:creationId xmlns:a16="http://schemas.microsoft.com/office/drawing/2014/main" id="{EB414505-B08A-4132-BF86-BFDE888FF22D}"/>
              </a:ext>
            </a:extLst>
          </p:cNvPr>
          <p:cNvSpPr txBox="1"/>
          <p:nvPr/>
        </p:nvSpPr>
        <p:spPr>
          <a:xfrm>
            <a:off x="8035389" y="2486327"/>
            <a:ext cx="1491449" cy="830997"/>
          </a:xfrm>
          <a:prstGeom prst="rect">
            <a:avLst/>
          </a:prstGeom>
          <a:noFill/>
        </p:spPr>
        <p:txBody>
          <a:bodyPr wrap="square" rtlCol="0">
            <a:spAutoFit/>
          </a:bodyPr>
          <a:lstStyle/>
          <a:p>
            <a:r>
              <a:rPr lang="en-US" altLang="zh-CN" sz="1600" dirty="0"/>
              <a:t>4 Unknowns</a:t>
            </a:r>
            <a:r>
              <a:rPr lang="zh-CN" altLang="en-US" sz="1600" dirty="0"/>
              <a:t> </a:t>
            </a:r>
            <a:r>
              <a:rPr lang="en-US" altLang="zh-CN" sz="1600" dirty="0"/>
              <a:t>within</a:t>
            </a:r>
            <a:r>
              <a:rPr lang="zh-CN" altLang="en-US" sz="1600" dirty="0"/>
              <a:t> </a:t>
            </a:r>
            <a:r>
              <a:rPr lang="en-US" altLang="zh-CN" sz="1600" dirty="0"/>
              <a:t>each</a:t>
            </a:r>
            <a:r>
              <a:rPr lang="zh-CN" altLang="en-US" sz="1600" dirty="0"/>
              <a:t> </a:t>
            </a:r>
            <a:r>
              <a:rPr lang="en-US" altLang="zh-CN" sz="1600" dirty="0"/>
              <a:t>interval</a:t>
            </a:r>
          </a:p>
        </p:txBody>
      </p:sp>
      <p:sp>
        <p:nvSpPr>
          <p:cNvPr id="10" name="Arrow: Down 9">
            <a:extLst>
              <a:ext uri="{FF2B5EF4-FFF2-40B4-BE49-F238E27FC236}">
                <a16:creationId xmlns:a16="http://schemas.microsoft.com/office/drawing/2014/main" id="{B1AA4474-1ED2-43FE-8EB9-0E6B2F3A685E}"/>
              </a:ext>
            </a:extLst>
          </p:cNvPr>
          <p:cNvSpPr/>
          <p:nvPr/>
        </p:nvSpPr>
        <p:spPr>
          <a:xfrm rot="3297575">
            <a:off x="7732450" y="2700178"/>
            <a:ext cx="159799" cy="364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10">
            <a:extLst>
              <a:ext uri="{FF2B5EF4-FFF2-40B4-BE49-F238E27FC236}">
                <a16:creationId xmlns:a16="http://schemas.microsoft.com/office/drawing/2014/main" id="{845A8C3F-5A5B-4907-84BF-391DD8E5A4E2}"/>
              </a:ext>
            </a:extLst>
          </p:cNvPr>
          <p:cNvPicPr>
            <a:picLocks noChangeAspect="1"/>
          </p:cNvPicPr>
          <p:nvPr/>
        </p:nvPicPr>
        <p:blipFill>
          <a:blip r:embed="rId7"/>
          <a:stretch>
            <a:fillRect/>
          </a:stretch>
        </p:blipFill>
        <p:spPr>
          <a:xfrm>
            <a:off x="677334" y="3904719"/>
            <a:ext cx="5370228" cy="2517080"/>
          </a:xfrm>
          <a:prstGeom prst="rect">
            <a:avLst/>
          </a:prstGeom>
        </p:spPr>
      </p:pic>
      <p:sp>
        <p:nvSpPr>
          <p:cNvPr id="12" name="Arrow: Down 11">
            <a:extLst>
              <a:ext uri="{FF2B5EF4-FFF2-40B4-BE49-F238E27FC236}">
                <a16:creationId xmlns:a16="http://schemas.microsoft.com/office/drawing/2014/main" id="{7F460A27-033E-45C5-A627-CE86D5AC7C8C}"/>
              </a:ext>
            </a:extLst>
          </p:cNvPr>
          <p:cNvSpPr/>
          <p:nvPr/>
        </p:nvSpPr>
        <p:spPr>
          <a:xfrm rot="5400000">
            <a:off x="6272856" y="4171138"/>
            <a:ext cx="159799" cy="364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Arrow: Down 12">
            <a:extLst>
              <a:ext uri="{FF2B5EF4-FFF2-40B4-BE49-F238E27FC236}">
                <a16:creationId xmlns:a16="http://schemas.microsoft.com/office/drawing/2014/main" id="{655683B6-F7B2-4420-8FEE-90D7807588CA}"/>
              </a:ext>
            </a:extLst>
          </p:cNvPr>
          <p:cNvSpPr/>
          <p:nvPr/>
        </p:nvSpPr>
        <p:spPr>
          <a:xfrm rot="5400000">
            <a:off x="6272856" y="4980955"/>
            <a:ext cx="159799" cy="364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Arrow: Down 13">
            <a:extLst>
              <a:ext uri="{FF2B5EF4-FFF2-40B4-BE49-F238E27FC236}">
                <a16:creationId xmlns:a16="http://schemas.microsoft.com/office/drawing/2014/main" id="{84857929-68F9-4CDC-9F5C-789078CB766A}"/>
              </a:ext>
            </a:extLst>
          </p:cNvPr>
          <p:cNvSpPr/>
          <p:nvPr/>
        </p:nvSpPr>
        <p:spPr>
          <a:xfrm rot="5400000">
            <a:off x="6272856" y="5513147"/>
            <a:ext cx="159799" cy="364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Arrow: Down 14">
            <a:extLst>
              <a:ext uri="{FF2B5EF4-FFF2-40B4-BE49-F238E27FC236}">
                <a16:creationId xmlns:a16="http://schemas.microsoft.com/office/drawing/2014/main" id="{8F921A03-B379-4C33-9F8E-5D0C638E1F7C}"/>
              </a:ext>
            </a:extLst>
          </p:cNvPr>
          <p:cNvSpPr/>
          <p:nvPr/>
        </p:nvSpPr>
        <p:spPr>
          <a:xfrm rot="5400000">
            <a:off x="6272856" y="6066096"/>
            <a:ext cx="159799" cy="364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D6970AF-836B-46A8-9528-1F86C3B09AE5}"/>
                  </a:ext>
                </a:extLst>
              </p:cNvPr>
              <p:cNvSpPr txBox="1"/>
              <p:nvPr/>
            </p:nvSpPr>
            <p:spPr>
              <a:xfrm>
                <a:off x="6693138" y="4154197"/>
                <a:ext cx="108307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𝑚</m:t>
                      </m:r>
                      <m:r>
                        <m:rPr>
                          <m:nor/>
                        </m:rPr>
                        <a:rPr lang="en-US" altLang="zh-CN" b="0" i="0" smtClean="0">
                          <a:latin typeface="Cambria Math" panose="02040503050406030204" pitchFamily="18" charset="0"/>
                        </a:rPr>
                        <m:t>+</m:t>
                      </m:r>
                      <m:r>
                        <m:rPr>
                          <m:nor/>
                        </m:rPr>
                        <a:rPr lang="en-US" altLang="zh-CN" dirty="0"/>
                        <m:t>1</m:t>
                      </m:r>
                    </m:oMath>
                  </m:oMathPara>
                </a14:m>
                <a:endParaRPr lang="zh-CN" altLang="en-US" dirty="0"/>
              </a:p>
              <a:p>
                <a:endParaRPr lang="zh-CN" altLang="en-US" dirty="0"/>
              </a:p>
            </p:txBody>
          </p:sp>
        </mc:Choice>
        <mc:Fallback xmlns="">
          <p:sp>
            <p:nvSpPr>
              <p:cNvPr id="16" name="TextBox 15">
                <a:extLst>
                  <a:ext uri="{FF2B5EF4-FFF2-40B4-BE49-F238E27FC236}">
                    <a16:creationId xmlns:a16="http://schemas.microsoft.com/office/drawing/2014/main" id="{7D6970AF-836B-46A8-9528-1F86C3B09AE5}"/>
                  </a:ext>
                </a:extLst>
              </p:cNvPr>
              <p:cNvSpPr txBox="1">
                <a:spLocks noRot="1" noChangeAspect="1" noMove="1" noResize="1" noEditPoints="1" noAdjustHandles="1" noChangeArrowheads="1" noChangeShapeType="1" noTextEdit="1"/>
              </p:cNvSpPr>
              <p:nvPr/>
            </p:nvSpPr>
            <p:spPr>
              <a:xfrm>
                <a:off x="6693138" y="4154197"/>
                <a:ext cx="1083077" cy="646331"/>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CE322E5-A6FD-495E-9D98-C22D1628C9F8}"/>
                  </a:ext>
                </a:extLst>
              </p:cNvPr>
              <p:cNvSpPr txBox="1"/>
              <p:nvPr/>
            </p:nvSpPr>
            <p:spPr>
              <a:xfrm>
                <a:off x="6729272" y="4978593"/>
                <a:ext cx="1083077" cy="369332"/>
              </a:xfrm>
              <a:prstGeom prst="rect">
                <a:avLst/>
              </a:prstGeom>
              <a:noFill/>
            </p:spPr>
            <p:txBody>
              <a:bodyPr wrap="square" rtlCol="0">
                <a:spAutoFit/>
              </a:bodyPr>
              <a:lstStyle/>
              <a:p>
                <a:pPr algn="ctr"/>
                <a14:m>
                  <m:oMath xmlns:m="http://schemas.openxmlformats.org/officeDocument/2006/math">
                    <m:r>
                      <a:rPr lang="en-US" altLang="zh-CN" b="0" i="1" smtClean="0">
                        <a:latin typeface="Cambria Math" panose="02040503050406030204" pitchFamily="18" charset="0"/>
                      </a:rPr>
                      <m:t>𝑚</m:t>
                    </m:r>
                  </m:oMath>
                </a14:m>
                <a:r>
                  <a:rPr lang="en-US" altLang="zh-CN" dirty="0"/>
                  <a:t>-1</a:t>
                </a:r>
                <a:endParaRPr lang="zh-CN" altLang="en-US" dirty="0"/>
              </a:p>
            </p:txBody>
          </p:sp>
        </mc:Choice>
        <mc:Fallback xmlns="">
          <p:sp>
            <p:nvSpPr>
              <p:cNvPr id="17" name="TextBox 16">
                <a:extLst>
                  <a:ext uri="{FF2B5EF4-FFF2-40B4-BE49-F238E27FC236}">
                    <a16:creationId xmlns:a16="http://schemas.microsoft.com/office/drawing/2014/main" id="{9CE322E5-A6FD-495E-9D98-C22D1628C9F8}"/>
                  </a:ext>
                </a:extLst>
              </p:cNvPr>
              <p:cNvSpPr txBox="1">
                <a:spLocks noRot="1" noChangeAspect="1" noMove="1" noResize="1" noEditPoints="1" noAdjustHandles="1" noChangeArrowheads="1" noChangeShapeType="1" noTextEdit="1"/>
              </p:cNvSpPr>
              <p:nvPr/>
            </p:nvSpPr>
            <p:spPr>
              <a:xfrm>
                <a:off x="6729272" y="4978593"/>
                <a:ext cx="1083077" cy="369332"/>
              </a:xfrm>
              <a:prstGeom prst="rect">
                <a:avLst/>
              </a:prstGeom>
              <a:blipFill>
                <a:blip r:embed="rId9"/>
                <a:stretch>
                  <a:fillRect t="-11667"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3EB2AC6-4CF4-49C3-A4A8-D0743AAA7370}"/>
                  </a:ext>
                </a:extLst>
              </p:cNvPr>
              <p:cNvSpPr txBox="1"/>
              <p:nvPr/>
            </p:nvSpPr>
            <p:spPr>
              <a:xfrm>
                <a:off x="6738151" y="6063734"/>
                <a:ext cx="1083077" cy="369332"/>
              </a:xfrm>
              <a:prstGeom prst="rect">
                <a:avLst/>
              </a:prstGeom>
              <a:noFill/>
            </p:spPr>
            <p:txBody>
              <a:bodyPr wrap="square" rtlCol="0">
                <a:spAutoFit/>
              </a:bodyPr>
              <a:lstStyle/>
              <a:p>
                <a:pPr algn="ctr"/>
                <a14:m>
                  <m:oMath xmlns:m="http://schemas.openxmlformats.org/officeDocument/2006/math">
                    <m:r>
                      <a:rPr lang="en-US" altLang="zh-CN" b="0" i="1" smtClean="0">
                        <a:latin typeface="Cambria Math" panose="02040503050406030204" pitchFamily="18" charset="0"/>
                      </a:rPr>
                      <m:t>𝑚</m:t>
                    </m:r>
                  </m:oMath>
                </a14:m>
                <a:r>
                  <a:rPr lang="en-US" altLang="zh-CN" dirty="0"/>
                  <a:t>-1</a:t>
                </a:r>
                <a:endParaRPr lang="zh-CN" altLang="en-US" dirty="0"/>
              </a:p>
            </p:txBody>
          </p:sp>
        </mc:Choice>
        <mc:Fallback xmlns="">
          <p:sp>
            <p:nvSpPr>
              <p:cNvPr id="18" name="TextBox 17">
                <a:extLst>
                  <a:ext uri="{FF2B5EF4-FFF2-40B4-BE49-F238E27FC236}">
                    <a16:creationId xmlns:a16="http://schemas.microsoft.com/office/drawing/2014/main" id="{23EB2AC6-4CF4-49C3-A4A8-D0743AAA7370}"/>
                  </a:ext>
                </a:extLst>
              </p:cNvPr>
              <p:cNvSpPr txBox="1">
                <a:spLocks noRot="1" noChangeAspect="1" noMove="1" noResize="1" noEditPoints="1" noAdjustHandles="1" noChangeArrowheads="1" noChangeShapeType="1" noTextEdit="1"/>
              </p:cNvSpPr>
              <p:nvPr/>
            </p:nvSpPr>
            <p:spPr>
              <a:xfrm>
                <a:off x="6738151" y="6063734"/>
                <a:ext cx="1083077" cy="369332"/>
              </a:xfrm>
              <a:prstGeom prst="rect">
                <a:avLst/>
              </a:prstGeom>
              <a:blipFill>
                <a:blip r:embed="rId10"/>
                <a:stretch>
                  <a:fillRect t="-11667"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68D51A8-EFC1-42B0-AD68-18C8D91C34CA}"/>
                  </a:ext>
                </a:extLst>
              </p:cNvPr>
              <p:cNvSpPr txBox="1"/>
              <p:nvPr/>
            </p:nvSpPr>
            <p:spPr>
              <a:xfrm>
                <a:off x="6738151" y="5510785"/>
                <a:ext cx="1083077" cy="369332"/>
              </a:xfrm>
              <a:prstGeom prst="rect">
                <a:avLst/>
              </a:prstGeom>
              <a:noFill/>
            </p:spPr>
            <p:txBody>
              <a:bodyPr wrap="square" rtlCol="0">
                <a:spAutoFit/>
              </a:bodyPr>
              <a:lstStyle/>
              <a:p>
                <a:pPr algn="ctr"/>
                <a14:m>
                  <m:oMath xmlns:m="http://schemas.openxmlformats.org/officeDocument/2006/math">
                    <m:r>
                      <a:rPr lang="en-US" altLang="zh-CN" b="0" i="1" smtClean="0">
                        <a:latin typeface="Cambria Math" panose="02040503050406030204" pitchFamily="18" charset="0"/>
                      </a:rPr>
                      <m:t>𝑚</m:t>
                    </m:r>
                  </m:oMath>
                </a14:m>
                <a:r>
                  <a:rPr lang="en-US" altLang="zh-CN" dirty="0"/>
                  <a:t>-1</a:t>
                </a:r>
                <a:endParaRPr lang="zh-CN" altLang="en-US" dirty="0"/>
              </a:p>
            </p:txBody>
          </p:sp>
        </mc:Choice>
        <mc:Fallback xmlns="">
          <p:sp>
            <p:nvSpPr>
              <p:cNvPr id="19" name="TextBox 18">
                <a:extLst>
                  <a:ext uri="{FF2B5EF4-FFF2-40B4-BE49-F238E27FC236}">
                    <a16:creationId xmlns:a16="http://schemas.microsoft.com/office/drawing/2014/main" id="{E68D51A8-EFC1-42B0-AD68-18C8D91C34CA}"/>
                  </a:ext>
                </a:extLst>
              </p:cNvPr>
              <p:cNvSpPr txBox="1">
                <a:spLocks noRot="1" noChangeAspect="1" noMove="1" noResize="1" noEditPoints="1" noAdjustHandles="1" noChangeArrowheads="1" noChangeShapeType="1" noTextEdit="1"/>
              </p:cNvSpPr>
              <p:nvPr/>
            </p:nvSpPr>
            <p:spPr>
              <a:xfrm>
                <a:off x="6738151" y="5510785"/>
                <a:ext cx="1083077" cy="369332"/>
              </a:xfrm>
              <a:prstGeom prst="rect">
                <a:avLst/>
              </a:prstGeom>
              <a:blipFill>
                <a:blip r:embed="rId11"/>
                <a:stretch>
                  <a:fillRect t="-9836" b="-22951"/>
                </a:stretch>
              </a:blipFill>
            </p:spPr>
            <p:txBody>
              <a:bodyPr/>
              <a:lstStyle/>
              <a:p>
                <a:r>
                  <a:rPr lang="zh-CN" altLang="en-US">
                    <a:noFill/>
                  </a:rPr>
                  <a:t> </a:t>
                </a:r>
              </a:p>
            </p:txBody>
          </p:sp>
        </mc:Fallback>
      </mc:AlternateContent>
      <p:sp>
        <p:nvSpPr>
          <p:cNvPr id="20" name="Right Brace 19">
            <a:extLst>
              <a:ext uri="{FF2B5EF4-FFF2-40B4-BE49-F238E27FC236}">
                <a16:creationId xmlns:a16="http://schemas.microsoft.com/office/drawing/2014/main" id="{B3ECDC37-4644-4486-93EE-2D500B7C8E09}"/>
              </a:ext>
            </a:extLst>
          </p:cNvPr>
          <p:cNvSpPr/>
          <p:nvPr/>
        </p:nvSpPr>
        <p:spPr>
          <a:xfrm>
            <a:off x="7617213" y="4338863"/>
            <a:ext cx="204015" cy="19095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53B2B2C-8C1A-4AC6-8D40-1EA60F98820C}"/>
                  </a:ext>
                </a:extLst>
              </p:cNvPr>
              <p:cNvSpPr txBox="1"/>
              <p:nvPr/>
            </p:nvSpPr>
            <p:spPr>
              <a:xfrm>
                <a:off x="7928615" y="5057186"/>
                <a:ext cx="108307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4</m:t>
                      </m:r>
                      <m:r>
                        <a:rPr lang="en-US" altLang="zh-CN" i="1">
                          <a:latin typeface="Cambria Math" panose="02040503050406030204" pitchFamily="18" charset="0"/>
                        </a:rPr>
                        <m:t>𝑚</m:t>
                      </m:r>
                      <m:r>
                        <m:rPr>
                          <m:nor/>
                        </m:rPr>
                        <a:rPr lang="en-US" altLang="zh-CN" b="0" i="0" smtClean="0">
                          <a:latin typeface="Cambria Math" panose="02040503050406030204" pitchFamily="18" charset="0"/>
                        </a:rPr>
                        <m:t>−2</m:t>
                      </m:r>
                    </m:oMath>
                  </m:oMathPara>
                </a14:m>
                <a:endParaRPr lang="zh-CN" altLang="en-US" dirty="0"/>
              </a:p>
              <a:p>
                <a:endParaRPr lang="zh-CN" altLang="en-US" dirty="0"/>
              </a:p>
            </p:txBody>
          </p:sp>
        </mc:Choice>
        <mc:Fallback xmlns="">
          <p:sp>
            <p:nvSpPr>
              <p:cNvPr id="21" name="TextBox 20">
                <a:extLst>
                  <a:ext uri="{FF2B5EF4-FFF2-40B4-BE49-F238E27FC236}">
                    <a16:creationId xmlns:a16="http://schemas.microsoft.com/office/drawing/2014/main" id="{853B2B2C-8C1A-4AC6-8D40-1EA60F98820C}"/>
                  </a:ext>
                </a:extLst>
              </p:cNvPr>
              <p:cNvSpPr txBox="1">
                <a:spLocks noRot="1" noChangeAspect="1" noMove="1" noResize="1" noEditPoints="1" noAdjustHandles="1" noChangeArrowheads="1" noChangeShapeType="1" noTextEdit="1"/>
              </p:cNvSpPr>
              <p:nvPr/>
            </p:nvSpPr>
            <p:spPr>
              <a:xfrm>
                <a:off x="7928615" y="5057186"/>
                <a:ext cx="1083077" cy="646331"/>
              </a:xfrm>
              <a:prstGeom prst="rect">
                <a:avLst/>
              </a:prstGeom>
              <a:blipFill>
                <a:blip r:embed="rId12"/>
                <a:stretch>
                  <a:fillRect/>
                </a:stretch>
              </a:blipFill>
            </p:spPr>
            <p:txBody>
              <a:bodyPr/>
              <a:lstStyle/>
              <a:p>
                <a:r>
                  <a:rPr lang="zh-CN" altLang="en-US">
                    <a:noFill/>
                  </a:rPr>
                  <a:t> </a:t>
                </a:r>
              </a:p>
            </p:txBody>
          </p:sp>
        </mc:Fallback>
      </mc:AlternateContent>
      <p:sp>
        <p:nvSpPr>
          <p:cNvPr id="22" name="Rectangle 21">
            <a:extLst>
              <a:ext uri="{FF2B5EF4-FFF2-40B4-BE49-F238E27FC236}">
                <a16:creationId xmlns:a16="http://schemas.microsoft.com/office/drawing/2014/main" id="{869A5EF2-A1BF-487A-9584-CEC0C9E834B2}"/>
              </a:ext>
            </a:extLst>
          </p:cNvPr>
          <p:cNvSpPr/>
          <p:nvPr/>
        </p:nvSpPr>
        <p:spPr>
          <a:xfrm>
            <a:off x="1597980" y="3409072"/>
            <a:ext cx="355107" cy="4757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7356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p:bldP spid="17" grpId="0"/>
      <p:bldP spid="18" grpId="0"/>
      <p:bldP spid="19" grpId="0"/>
      <p:bldP spid="20" grpId="0" animBg="1"/>
      <p:bldP spid="21" grpId="0"/>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CC64-1E03-4F10-B2D2-8AF83BC946DE}"/>
              </a:ext>
            </a:extLst>
          </p:cNvPr>
          <p:cNvSpPr>
            <a:spLocks noGrp="1"/>
          </p:cNvSpPr>
          <p:nvPr>
            <p:ph type="title"/>
          </p:nvPr>
        </p:nvSpPr>
        <p:spPr/>
        <p:txBody>
          <a:bodyPr/>
          <a:lstStyle/>
          <a:p>
            <a:r>
              <a:rPr lang="en-US" altLang="zh-CN" dirty="0"/>
              <a:t>Piecewise Polynomial Interpolation (Cubic Spline)</a:t>
            </a:r>
            <a:endParaRPr lang="zh-CN" altLang="en-US" dirty="0"/>
          </a:p>
        </p:txBody>
      </p:sp>
      <p:pic>
        <p:nvPicPr>
          <p:cNvPr id="4" name="Content Placeholder 3">
            <a:extLst>
              <a:ext uri="{FF2B5EF4-FFF2-40B4-BE49-F238E27FC236}">
                <a16:creationId xmlns:a16="http://schemas.microsoft.com/office/drawing/2014/main" id="{0D5D9D8A-7AA4-4D1D-A23A-849A013385E3}"/>
              </a:ext>
            </a:extLst>
          </p:cNvPr>
          <p:cNvPicPr>
            <a:picLocks noGrp="1" noChangeAspect="1"/>
          </p:cNvPicPr>
          <p:nvPr>
            <p:ph idx="1"/>
          </p:nvPr>
        </p:nvPicPr>
        <p:blipFill>
          <a:blip r:embed="rId2"/>
          <a:stretch>
            <a:fillRect/>
          </a:stretch>
        </p:blipFill>
        <p:spPr>
          <a:xfrm>
            <a:off x="677334" y="1825849"/>
            <a:ext cx="2240664" cy="312651"/>
          </a:xfrm>
          <a:prstGeom prst="rect">
            <a:avLst/>
          </a:prstGeom>
        </p:spPr>
      </p:pic>
      <p:pic>
        <p:nvPicPr>
          <p:cNvPr id="5" name="Picture 4">
            <a:extLst>
              <a:ext uri="{FF2B5EF4-FFF2-40B4-BE49-F238E27FC236}">
                <a16:creationId xmlns:a16="http://schemas.microsoft.com/office/drawing/2014/main" id="{EB187A42-BF81-47F6-8E9F-695415BCAB2A}"/>
              </a:ext>
            </a:extLst>
          </p:cNvPr>
          <p:cNvPicPr>
            <a:picLocks noChangeAspect="1"/>
          </p:cNvPicPr>
          <p:nvPr/>
        </p:nvPicPr>
        <p:blipFill>
          <a:blip r:embed="rId3"/>
          <a:stretch>
            <a:fillRect/>
          </a:stretch>
        </p:blipFill>
        <p:spPr>
          <a:xfrm>
            <a:off x="677334" y="2573321"/>
            <a:ext cx="6513297" cy="1981155"/>
          </a:xfrm>
          <a:prstGeom prst="rect">
            <a:avLst/>
          </a:prstGeom>
        </p:spPr>
      </p:pic>
    </p:spTree>
    <p:extLst>
      <p:ext uri="{BB962C8B-B14F-4D97-AF65-F5344CB8AC3E}">
        <p14:creationId xmlns:p14="http://schemas.microsoft.com/office/powerpoint/2010/main" val="335730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18839-FC8F-46E3-8E6D-13351B466F23}"/>
              </a:ext>
            </a:extLst>
          </p:cNvPr>
          <p:cNvSpPr>
            <a:spLocks noGrp="1"/>
          </p:cNvSpPr>
          <p:nvPr>
            <p:ph type="title"/>
          </p:nvPr>
        </p:nvSpPr>
        <p:spPr/>
        <p:txBody>
          <a:bodyPr/>
          <a:lstStyle/>
          <a:p>
            <a:r>
              <a:rPr lang="en-US" altLang="zh-CN" dirty="0"/>
              <a:t>Piecewise Polynomial Interpolation (Cubic Spline)</a:t>
            </a:r>
            <a:endParaRPr lang="zh-CN" altLang="en-US" dirty="0"/>
          </a:p>
        </p:txBody>
      </p:sp>
      <p:sp>
        <p:nvSpPr>
          <p:cNvPr id="3" name="Content Placeholder 2">
            <a:extLst>
              <a:ext uri="{FF2B5EF4-FFF2-40B4-BE49-F238E27FC236}">
                <a16:creationId xmlns:a16="http://schemas.microsoft.com/office/drawing/2014/main" id="{BD7223FF-26EB-43F9-8628-2247D110DC59}"/>
              </a:ext>
            </a:extLst>
          </p:cNvPr>
          <p:cNvSpPr>
            <a:spLocks noGrp="1"/>
          </p:cNvSpPr>
          <p:nvPr>
            <p:ph idx="1"/>
          </p:nvPr>
        </p:nvSpPr>
        <p:spPr/>
        <p:txBody>
          <a:bodyPr/>
          <a:lstStyle/>
          <a:p>
            <a:r>
              <a:rPr lang="en-US" altLang="zh-CN" dirty="0"/>
              <a:t>Let’s look at the interpolation models in Python!</a:t>
            </a:r>
          </a:p>
          <a:p>
            <a:pPr marL="0" indent="0">
              <a:buNone/>
            </a:pPr>
            <a:r>
              <a:rPr lang="en-US" altLang="zh-CN" dirty="0"/>
              <a:t>Interpolate.interp1d:</a:t>
            </a:r>
          </a:p>
          <a:p>
            <a:pPr marL="0" indent="0">
              <a:buNone/>
            </a:pPr>
            <a:endParaRPr lang="en-US" altLang="zh-CN" dirty="0"/>
          </a:p>
          <a:p>
            <a:pPr marL="0" indent="0">
              <a:buNone/>
            </a:pPr>
            <a:endParaRPr lang="en-US" altLang="zh-CN" dirty="0"/>
          </a:p>
          <a:p>
            <a:pPr marL="0" indent="0">
              <a:buNone/>
            </a:pPr>
            <a:r>
              <a:rPr lang="en-US" altLang="zh-CN" dirty="0" err="1"/>
              <a:t>Interpolate.CubicSpline</a:t>
            </a:r>
            <a:r>
              <a:rPr lang="en-US" altLang="zh-CN" dirty="0"/>
              <a:t>:</a:t>
            </a:r>
          </a:p>
          <a:p>
            <a:pPr marL="0" indent="0">
              <a:buNone/>
            </a:pPr>
            <a:endParaRPr lang="en-US" altLang="zh-CN" dirty="0"/>
          </a:p>
          <a:p>
            <a:pPr marL="0" indent="0">
              <a:buNone/>
            </a:pPr>
            <a:endParaRPr lang="en-US" altLang="zh-CN" dirty="0"/>
          </a:p>
          <a:p>
            <a:pPr marL="0" indent="0">
              <a:buNone/>
            </a:pPr>
            <a:r>
              <a:rPr lang="en-US" altLang="zh-CN" dirty="0">
                <a:solidFill>
                  <a:srgbClr val="0070C0"/>
                </a:solidFill>
              </a:rPr>
              <a:t>Let’s try interpolate.interp1d package.</a:t>
            </a:r>
          </a:p>
          <a:p>
            <a:pPr marL="0" indent="0">
              <a:buNone/>
            </a:pPr>
            <a:endParaRPr lang="zh-CN" altLang="en-US" dirty="0"/>
          </a:p>
        </p:txBody>
      </p:sp>
      <p:pic>
        <p:nvPicPr>
          <p:cNvPr id="4" name="Picture 3">
            <a:extLst>
              <a:ext uri="{FF2B5EF4-FFF2-40B4-BE49-F238E27FC236}">
                <a16:creationId xmlns:a16="http://schemas.microsoft.com/office/drawing/2014/main" id="{DF070440-C678-4DC0-B269-9F3319A466B6}"/>
              </a:ext>
            </a:extLst>
          </p:cNvPr>
          <p:cNvPicPr>
            <a:picLocks noChangeAspect="1"/>
          </p:cNvPicPr>
          <p:nvPr/>
        </p:nvPicPr>
        <p:blipFill>
          <a:blip r:embed="rId2"/>
          <a:stretch>
            <a:fillRect/>
          </a:stretch>
        </p:blipFill>
        <p:spPr>
          <a:xfrm>
            <a:off x="764219" y="3078932"/>
            <a:ext cx="9296400" cy="504825"/>
          </a:xfrm>
          <a:prstGeom prst="rect">
            <a:avLst/>
          </a:prstGeom>
        </p:spPr>
      </p:pic>
      <p:pic>
        <p:nvPicPr>
          <p:cNvPr id="5" name="Picture 4">
            <a:extLst>
              <a:ext uri="{FF2B5EF4-FFF2-40B4-BE49-F238E27FC236}">
                <a16:creationId xmlns:a16="http://schemas.microsoft.com/office/drawing/2014/main" id="{B546F006-BCC8-4F6F-A94F-944A738A3D6A}"/>
              </a:ext>
            </a:extLst>
          </p:cNvPr>
          <p:cNvPicPr>
            <a:picLocks noChangeAspect="1"/>
          </p:cNvPicPr>
          <p:nvPr/>
        </p:nvPicPr>
        <p:blipFill>
          <a:blip r:embed="rId3"/>
          <a:stretch>
            <a:fillRect/>
          </a:stretch>
        </p:blipFill>
        <p:spPr>
          <a:xfrm>
            <a:off x="764219" y="4151419"/>
            <a:ext cx="7829550" cy="266700"/>
          </a:xfrm>
          <a:prstGeom prst="rect">
            <a:avLst/>
          </a:prstGeom>
        </p:spPr>
      </p:pic>
      <p:sp>
        <p:nvSpPr>
          <p:cNvPr id="6" name="Rectangle 5">
            <a:extLst>
              <a:ext uri="{FF2B5EF4-FFF2-40B4-BE49-F238E27FC236}">
                <a16:creationId xmlns:a16="http://schemas.microsoft.com/office/drawing/2014/main" id="{3AEE6CFD-0307-4C61-977E-873F89C033E3}"/>
              </a:ext>
            </a:extLst>
          </p:cNvPr>
          <p:cNvSpPr/>
          <p:nvPr/>
        </p:nvSpPr>
        <p:spPr>
          <a:xfrm>
            <a:off x="4048217" y="2982897"/>
            <a:ext cx="1154098" cy="4461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a:extLst>
              <a:ext uri="{FF2B5EF4-FFF2-40B4-BE49-F238E27FC236}">
                <a16:creationId xmlns:a16="http://schemas.microsoft.com/office/drawing/2014/main" id="{F81CB6A3-C7D3-4081-8F9D-683C2382D903}"/>
              </a:ext>
            </a:extLst>
          </p:cNvPr>
          <p:cNvSpPr/>
          <p:nvPr/>
        </p:nvSpPr>
        <p:spPr>
          <a:xfrm>
            <a:off x="4975667" y="4059696"/>
            <a:ext cx="1877893" cy="4461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7890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1B2E-D599-4C94-9C89-643912E47AC0}"/>
              </a:ext>
            </a:extLst>
          </p:cNvPr>
          <p:cNvSpPr>
            <a:spLocks noGrp="1"/>
          </p:cNvSpPr>
          <p:nvPr>
            <p:ph type="title"/>
          </p:nvPr>
        </p:nvSpPr>
        <p:spPr>
          <a:xfrm>
            <a:off x="543273" y="184350"/>
            <a:ext cx="8596668" cy="1320800"/>
          </a:xfrm>
        </p:spPr>
        <p:txBody>
          <a:bodyPr/>
          <a:lstStyle/>
          <a:p>
            <a:r>
              <a:rPr lang="en-US" altLang="zh-CN" dirty="0"/>
              <a:t>Piecewise Polynomial Interpolation (Cubic Spline)</a:t>
            </a:r>
            <a:endParaRPr lang="zh-CN" altLang="en-US" dirty="0"/>
          </a:p>
        </p:txBody>
      </p:sp>
      <p:pic>
        <p:nvPicPr>
          <p:cNvPr id="7" name="Content Placeholder 6">
            <a:extLst>
              <a:ext uri="{FF2B5EF4-FFF2-40B4-BE49-F238E27FC236}">
                <a16:creationId xmlns:a16="http://schemas.microsoft.com/office/drawing/2014/main" id="{C21CD6A6-A03C-4EAC-9B90-DCCA0E45DFDE}"/>
              </a:ext>
            </a:extLst>
          </p:cNvPr>
          <p:cNvPicPr>
            <a:picLocks noGrp="1" noChangeAspect="1"/>
          </p:cNvPicPr>
          <p:nvPr>
            <p:ph idx="1"/>
          </p:nvPr>
        </p:nvPicPr>
        <p:blipFill>
          <a:blip r:embed="rId2"/>
          <a:stretch>
            <a:fillRect/>
          </a:stretch>
        </p:blipFill>
        <p:spPr>
          <a:xfrm>
            <a:off x="4616352" y="4690073"/>
            <a:ext cx="3052405" cy="2055286"/>
          </a:xfrm>
          <a:prstGeom prst="rect">
            <a:avLst/>
          </a:prstGeom>
        </p:spPr>
      </p:pic>
      <p:pic>
        <p:nvPicPr>
          <p:cNvPr id="4" name="Picture 3">
            <a:extLst>
              <a:ext uri="{FF2B5EF4-FFF2-40B4-BE49-F238E27FC236}">
                <a16:creationId xmlns:a16="http://schemas.microsoft.com/office/drawing/2014/main" id="{21290654-6834-4191-9628-12D527BD5019}"/>
              </a:ext>
            </a:extLst>
          </p:cNvPr>
          <p:cNvPicPr>
            <a:picLocks noChangeAspect="1"/>
          </p:cNvPicPr>
          <p:nvPr/>
        </p:nvPicPr>
        <p:blipFill>
          <a:blip r:embed="rId3"/>
          <a:stretch>
            <a:fillRect/>
          </a:stretch>
        </p:blipFill>
        <p:spPr>
          <a:xfrm>
            <a:off x="1006073" y="2619626"/>
            <a:ext cx="3022048" cy="2005784"/>
          </a:xfrm>
          <a:prstGeom prst="rect">
            <a:avLst/>
          </a:prstGeom>
        </p:spPr>
      </p:pic>
      <p:pic>
        <p:nvPicPr>
          <p:cNvPr id="5" name="Picture 4">
            <a:extLst>
              <a:ext uri="{FF2B5EF4-FFF2-40B4-BE49-F238E27FC236}">
                <a16:creationId xmlns:a16="http://schemas.microsoft.com/office/drawing/2014/main" id="{CB2A63F5-DD3B-4360-843B-06CC0E5492BC}"/>
              </a:ext>
            </a:extLst>
          </p:cNvPr>
          <p:cNvPicPr>
            <a:picLocks noChangeAspect="1"/>
          </p:cNvPicPr>
          <p:nvPr/>
        </p:nvPicPr>
        <p:blipFill>
          <a:blip r:embed="rId4"/>
          <a:stretch>
            <a:fillRect/>
          </a:stretch>
        </p:blipFill>
        <p:spPr>
          <a:xfrm>
            <a:off x="4631531" y="2597456"/>
            <a:ext cx="3022048" cy="2027954"/>
          </a:xfrm>
          <a:prstGeom prst="rect">
            <a:avLst/>
          </a:prstGeom>
        </p:spPr>
      </p:pic>
      <p:pic>
        <p:nvPicPr>
          <p:cNvPr id="6" name="Picture 5">
            <a:extLst>
              <a:ext uri="{FF2B5EF4-FFF2-40B4-BE49-F238E27FC236}">
                <a16:creationId xmlns:a16="http://schemas.microsoft.com/office/drawing/2014/main" id="{15F8746B-0BB6-4EA7-8799-3F32CF08A17D}"/>
              </a:ext>
            </a:extLst>
          </p:cNvPr>
          <p:cNvPicPr>
            <a:picLocks noChangeAspect="1"/>
          </p:cNvPicPr>
          <p:nvPr/>
        </p:nvPicPr>
        <p:blipFill>
          <a:blip r:embed="rId5"/>
          <a:stretch>
            <a:fillRect/>
          </a:stretch>
        </p:blipFill>
        <p:spPr>
          <a:xfrm>
            <a:off x="975716" y="4634241"/>
            <a:ext cx="3052405" cy="2039409"/>
          </a:xfrm>
          <a:prstGeom prst="rect">
            <a:avLst/>
          </a:prstGeom>
        </p:spPr>
      </p:pic>
      <p:cxnSp>
        <p:nvCxnSpPr>
          <p:cNvPr id="9" name="Straight Connector 8">
            <a:extLst>
              <a:ext uri="{FF2B5EF4-FFF2-40B4-BE49-F238E27FC236}">
                <a16:creationId xmlns:a16="http://schemas.microsoft.com/office/drawing/2014/main" id="{B7B54E81-A3EB-46D7-8473-FA8EAFECB779}"/>
              </a:ext>
            </a:extLst>
          </p:cNvPr>
          <p:cNvCxnSpPr/>
          <p:nvPr/>
        </p:nvCxnSpPr>
        <p:spPr>
          <a:xfrm>
            <a:off x="4388841" y="1976671"/>
            <a:ext cx="0" cy="5004033"/>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CDC978E-326F-4DAF-8DA8-736E6E3B0CA1}"/>
              </a:ext>
            </a:extLst>
          </p:cNvPr>
          <p:cNvSpPr txBox="1"/>
          <p:nvPr/>
        </p:nvSpPr>
        <p:spPr>
          <a:xfrm>
            <a:off x="1283910" y="1728137"/>
            <a:ext cx="2877421" cy="646331"/>
          </a:xfrm>
          <a:prstGeom prst="rect">
            <a:avLst/>
          </a:prstGeom>
          <a:noFill/>
        </p:spPr>
        <p:txBody>
          <a:bodyPr wrap="square" rtlCol="0">
            <a:spAutoFit/>
          </a:bodyPr>
          <a:lstStyle/>
          <a:p>
            <a:r>
              <a:rPr lang="en-US" altLang="zh-CN" dirty="0"/>
              <a:t>Original Ridge model </a:t>
            </a:r>
          </a:p>
          <a:p>
            <a:r>
              <a:rPr lang="en-US" altLang="zh-CN" dirty="0"/>
              <a:t>(final score 9.57)</a:t>
            </a:r>
            <a:endParaRPr lang="zh-CN" altLang="en-US" dirty="0"/>
          </a:p>
        </p:txBody>
      </p:sp>
      <p:sp>
        <p:nvSpPr>
          <p:cNvPr id="11" name="TextBox 10">
            <a:extLst>
              <a:ext uri="{FF2B5EF4-FFF2-40B4-BE49-F238E27FC236}">
                <a16:creationId xmlns:a16="http://schemas.microsoft.com/office/drawing/2014/main" id="{9A4A644A-42CB-45B9-A23D-030E446558C4}"/>
              </a:ext>
            </a:extLst>
          </p:cNvPr>
          <p:cNvSpPr txBox="1"/>
          <p:nvPr/>
        </p:nvSpPr>
        <p:spPr>
          <a:xfrm>
            <a:off x="4841607" y="1886462"/>
            <a:ext cx="3325211" cy="646331"/>
          </a:xfrm>
          <a:prstGeom prst="rect">
            <a:avLst/>
          </a:prstGeom>
          <a:noFill/>
        </p:spPr>
        <p:txBody>
          <a:bodyPr wrap="square" rtlCol="0">
            <a:spAutoFit/>
          </a:bodyPr>
          <a:lstStyle/>
          <a:p>
            <a:r>
              <a:rPr lang="en-US" altLang="zh-CN" dirty="0"/>
              <a:t>Interp1d model (Cubic Spline) </a:t>
            </a:r>
          </a:p>
          <a:p>
            <a:endParaRPr lang="zh-CN" altLang="en-US" dirty="0"/>
          </a:p>
        </p:txBody>
      </p:sp>
      <p:sp>
        <p:nvSpPr>
          <p:cNvPr id="13" name="TextBox 12">
            <a:extLst>
              <a:ext uri="{FF2B5EF4-FFF2-40B4-BE49-F238E27FC236}">
                <a16:creationId xmlns:a16="http://schemas.microsoft.com/office/drawing/2014/main" id="{2C1F3E67-D69E-402F-AB16-E31491A1D976}"/>
              </a:ext>
            </a:extLst>
          </p:cNvPr>
          <p:cNvSpPr txBox="1"/>
          <p:nvPr/>
        </p:nvSpPr>
        <p:spPr>
          <a:xfrm>
            <a:off x="75501" y="3429216"/>
            <a:ext cx="900215" cy="369332"/>
          </a:xfrm>
          <a:prstGeom prst="rect">
            <a:avLst/>
          </a:prstGeom>
          <a:noFill/>
        </p:spPr>
        <p:txBody>
          <a:bodyPr wrap="square" rtlCol="0">
            <a:spAutoFit/>
          </a:bodyPr>
          <a:lstStyle/>
          <a:p>
            <a:r>
              <a:rPr lang="en-US" altLang="zh-CN" dirty="0"/>
              <a:t>Case0</a:t>
            </a:r>
            <a:endParaRPr lang="zh-CN" altLang="en-US" dirty="0"/>
          </a:p>
        </p:txBody>
      </p:sp>
      <p:sp>
        <p:nvSpPr>
          <p:cNvPr id="14" name="TextBox 13">
            <a:extLst>
              <a:ext uri="{FF2B5EF4-FFF2-40B4-BE49-F238E27FC236}">
                <a16:creationId xmlns:a16="http://schemas.microsoft.com/office/drawing/2014/main" id="{CC3B6DEF-8F00-436B-91F6-CA70015361B5}"/>
              </a:ext>
            </a:extLst>
          </p:cNvPr>
          <p:cNvSpPr txBox="1"/>
          <p:nvPr/>
        </p:nvSpPr>
        <p:spPr>
          <a:xfrm>
            <a:off x="112634" y="5370554"/>
            <a:ext cx="900215" cy="369332"/>
          </a:xfrm>
          <a:prstGeom prst="rect">
            <a:avLst/>
          </a:prstGeom>
          <a:noFill/>
        </p:spPr>
        <p:txBody>
          <a:bodyPr wrap="square" rtlCol="0">
            <a:spAutoFit/>
          </a:bodyPr>
          <a:lstStyle/>
          <a:p>
            <a:r>
              <a:rPr lang="en-US" altLang="zh-CN" dirty="0"/>
              <a:t>Case7</a:t>
            </a:r>
            <a:endParaRPr lang="zh-CN" altLang="en-US" dirty="0"/>
          </a:p>
        </p:txBody>
      </p:sp>
      <p:sp>
        <p:nvSpPr>
          <p:cNvPr id="15" name="TextBox 14">
            <a:extLst>
              <a:ext uri="{FF2B5EF4-FFF2-40B4-BE49-F238E27FC236}">
                <a16:creationId xmlns:a16="http://schemas.microsoft.com/office/drawing/2014/main" id="{E7CB3183-CCA5-46BC-962B-BC68FDCE0850}"/>
              </a:ext>
            </a:extLst>
          </p:cNvPr>
          <p:cNvSpPr txBox="1"/>
          <p:nvPr/>
        </p:nvSpPr>
        <p:spPr>
          <a:xfrm>
            <a:off x="8166818" y="3606281"/>
            <a:ext cx="1946246" cy="1200329"/>
          </a:xfrm>
          <a:prstGeom prst="rect">
            <a:avLst/>
          </a:prstGeom>
          <a:noFill/>
        </p:spPr>
        <p:txBody>
          <a:bodyPr wrap="square" rtlCol="0">
            <a:spAutoFit/>
          </a:bodyPr>
          <a:lstStyle/>
          <a:p>
            <a:r>
              <a:rPr lang="en-US" altLang="zh-CN" dirty="0">
                <a:solidFill>
                  <a:srgbClr val="0070C0"/>
                </a:solidFill>
              </a:rPr>
              <a:t>The score increases from 9.57 to 45.94!</a:t>
            </a:r>
          </a:p>
          <a:p>
            <a:endParaRPr lang="zh-CN" altLang="en-US" dirty="0">
              <a:solidFill>
                <a:srgbClr val="0070C0"/>
              </a:solidFill>
            </a:endParaRPr>
          </a:p>
        </p:txBody>
      </p:sp>
      <p:sp>
        <p:nvSpPr>
          <p:cNvPr id="3" name="TextBox 2">
            <a:extLst>
              <a:ext uri="{FF2B5EF4-FFF2-40B4-BE49-F238E27FC236}">
                <a16:creationId xmlns:a16="http://schemas.microsoft.com/office/drawing/2014/main" id="{E1FA2E87-8429-499B-871F-E001AA977004}"/>
              </a:ext>
            </a:extLst>
          </p:cNvPr>
          <p:cNvSpPr txBox="1"/>
          <p:nvPr/>
        </p:nvSpPr>
        <p:spPr>
          <a:xfrm>
            <a:off x="7896267" y="4508329"/>
            <a:ext cx="3246540" cy="646331"/>
          </a:xfrm>
          <a:prstGeom prst="rect">
            <a:avLst/>
          </a:prstGeom>
          <a:noFill/>
        </p:spPr>
        <p:txBody>
          <a:bodyPr wrap="square" rtlCol="0">
            <a:spAutoFit/>
          </a:bodyPr>
          <a:lstStyle/>
          <a:p>
            <a:r>
              <a:rPr lang="en-US" altLang="zh-CN" dirty="0">
                <a:solidFill>
                  <a:srgbClr val="FF0000"/>
                </a:solidFill>
              </a:rPr>
              <a:t>Is there any way to further improve the accuracy?</a:t>
            </a:r>
            <a:endParaRPr lang="zh-CN" altLang="en-US" dirty="0">
              <a:solidFill>
                <a:srgbClr val="FF0000"/>
              </a:solidFill>
            </a:endParaRPr>
          </a:p>
        </p:txBody>
      </p:sp>
    </p:spTree>
    <p:extLst>
      <p:ext uri="{BB962C8B-B14F-4D97-AF65-F5344CB8AC3E}">
        <p14:creationId xmlns:p14="http://schemas.microsoft.com/office/powerpoint/2010/main" val="202790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F25B6-85EA-4C12-A8CF-17F6319BB421}"/>
              </a:ext>
            </a:extLst>
          </p:cNvPr>
          <p:cNvSpPr>
            <a:spLocks noGrp="1"/>
          </p:cNvSpPr>
          <p:nvPr>
            <p:ph type="title"/>
          </p:nvPr>
        </p:nvSpPr>
        <p:spPr/>
        <p:txBody>
          <a:bodyPr/>
          <a:lstStyle/>
          <a:p>
            <a:r>
              <a:rPr lang="en-US" altLang="zh-CN" dirty="0"/>
              <a:t>Regularized Cubic Spline</a:t>
            </a:r>
            <a:br>
              <a:rPr lang="en-US" altLang="zh-CN" dirty="0"/>
            </a:br>
            <a:r>
              <a:rPr lang="en-US" altLang="zh-CN" dirty="0"/>
              <a:t>(Smoothing Cubic Spline)</a:t>
            </a:r>
            <a:endParaRPr lang="zh-CN" altLang="en-US" dirty="0"/>
          </a:p>
        </p:txBody>
      </p:sp>
      <p:sp>
        <p:nvSpPr>
          <p:cNvPr id="4" name="TextBox 3">
            <a:extLst>
              <a:ext uri="{FF2B5EF4-FFF2-40B4-BE49-F238E27FC236}">
                <a16:creationId xmlns:a16="http://schemas.microsoft.com/office/drawing/2014/main" id="{3E92CFFD-1651-459D-BA1A-79CEEFFD5522}"/>
              </a:ext>
            </a:extLst>
          </p:cNvPr>
          <p:cNvSpPr txBox="1"/>
          <p:nvPr/>
        </p:nvSpPr>
        <p:spPr>
          <a:xfrm>
            <a:off x="813731" y="1816210"/>
            <a:ext cx="8841997" cy="369332"/>
          </a:xfrm>
          <a:prstGeom prst="rect">
            <a:avLst/>
          </a:prstGeom>
          <a:noFill/>
        </p:spPr>
        <p:txBody>
          <a:bodyPr wrap="square" rtlCol="0">
            <a:spAutoFit/>
          </a:bodyPr>
          <a:lstStyle/>
          <a:p>
            <a:r>
              <a:rPr lang="en-US" altLang="zh-CN" dirty="0"/>
              <a:t>Some potential problems with the piecewise polynomial interpolation (Cubic Spline):  </a:t>
            </a:r>
            <a:endParaRPr lang="zh-CN" altLang="en-US" dirty="0"/>
          </a:p>
        </p:txBody>
      </p:sp>
      <p:pic>
        <p:nvPicPr>
          <p:cNvPr id="5" name="Picture 4">
            <a:extLst>
              <a:ext uri="{FF2B5EF4-FFF2-40B4-BE49-F238E27FC236}">
                <a16:creationId xmlns:a16="http://schemas.microsoft.com/office/drawing/2014/main" id="{F741A716-8386-42BE-A472-3ABC3927E8A0}"/>
              </a:ext>
            </a:extLst>
          </p:cNvPr>
          <p:cNvPicPr>
            <a:picLocks noChangeAspect="1"/>
          </p:cNvPicPr>
          <p:nvPr/>
        </p:nvPicPr>
        <p:blipFill>
          <a:blip r:embed="rId2"/>
          <a:stretch>
            <a:fillRect/>
          </a:stretch>
        </p:blipFill>
        <p:spPr>
          <a:xfrm>
            <a:off x="813731" y="2336335"/>
            <a:ext cx="5370228" cy="2517080"/>
          </a:xfrm>
          <a:prstGeom prst="rect">
            <a:avLst/>
          </a:prstGeom>
        </p:spPr>
      </p:pic>
      <p:sp>
        <p:nvSpPr>
          <p:cNvPr id="6" name="Rectangle 5">
            <a:extLst>
              <a:ext uri="{FF2B5EF4-FFF2-40B4-BE49-F238E27FC236}">
                <a16:creationId xmlns:a16="http://schemas.microsoft.com/office/drawing/2014/main" id="{D85B0FD0-1005-4E2A-98D4-6732CAEE2D3D}"/>
              </a:ext>
            </a:extLst>
          </p:cNvPr>
          <p:cNvSpPr/>
          <p:nvPr/>
        </p:nvSpPr>
        <p:spPr>
          <a:xfrm>
            <a:off x="813731" y="2299732"/>
            <a:ext cx="2583810" cy="14837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Arrow: Right 9">
            <a:extLst>
              <a:ext uri="{FF2B5EF4-FFF2-40B4-BE49-F238E27FC236}">
                <a16:creationId xmlns:a16="http://schemas.microsoft.com/office/drawing/2014/main" id="{2CB11C47-F392-4D14-B2C4-211770525DB5}"/>
              </a:ext>
            </a:extLst>
          </p:cNvPr>
          <p:cNvSpPr/>
          <p:nvPr/>
        </p:nvSpPr>
        <p:spPr>
          <a:xfrm rot="10800000">
            <a:off x="3498845" y="3115476"/>
            <a:ext cx="3145872" cy="211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a:extLst>
              <a:ext uri="{FF2B5EF4-FFF2-40B4-BE49-F238E27FC236}">
                <a16:creationId xmlns:a16="http://schemas.microsoft.com/office/drawing/2014/main" id="{E218F94A-9524-42A0-BBDB-E7DF352FA51D}"/>
              </a:ext>
            </a:extLst>
          </p:cNvPr>
          <p:cNvSpPr txBox="1"/>
          <p:nvPr/>
        </p:nvSpPr>
        <p:spPr>
          <a:xfrm>
            <a:off x="6644717" y="2407640"/>
            <a:ext cx="2490894" cy="1200329"/>
          </a:xfrm>
          <a:prstGeom prst="rect">
            <a:avLst/>
          </a:prstGeom>
          <a:noFill/>
        </p:spPr>
        <p:txBody>
          <a:bodyPr wrap="square" rtlCol="0">
            <a:spAutoFit/>
          </a:bodyPr>
          <a:lstStyle/>
          <a:p>
            <a:r>
              <a:rPr lang="en-US" altLang="zh-CN" dirty="0">
                <a:solidFill>
                  <a:srgbClr val="0070C0"/>
                </a:solidFill>
              </a:rPr>
              <a:t>Those constrains determine that the spline will pass every single knot…</a:t>
            </a:r>
            <a:endParaRPr lang="zh-CN" altLang="en-US" dirty="0">
              <a:solidFill>
                <a:srgbClr val="0070C0"/>
              </a:solidFill>
            </a:endParaRPr>
          </a:p>
        </p:txBody>
      </p:sp>
      <p:sp>
        <p:nvSpPr>
          <p:cNvPr id="12" name="Rectangle 11">
            <a:extLst>
              <a:ext uri="{FF2B5EF4-FFF2-40B4-BE49-F238E27FC236}">
                <a16:creationId xmlns:a16="http://schemas.microsoft.com/office/drawing/2014/main" id="{56361A55-C373-488C-8C0A-B2FEF9AC98CE}"/>
              </a:ext>
            </a:extLst>
          </p:cNvPr>
          <p:cNvSpPr/>
          <p:nvPr/>
        </p:nvSpPr>
        <p:spPr>
          <a:xfrm>
            <a:off x="789200" y="4431934"/>
            <a:ext cx="2583810" cy="4956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Arrow: Right 12">
            <a:extLst>
              <a:ext uri="{FF2B5EF4-FFF2-40B4-BE49-F238E27FC236}">
                <a16:creationId xmlns:a16="http://schemas.microsoft.com/office/drawing/2014/main" id="{D0EA2D15-C26A-422C-8A0C-37E35DFE818F}"/>
              </a:ext>
            </a:extLst>
          </p:cNvPr>
          <p:cNvSpPr/>
          <p:nvPr/>
        </p:nvSpPr>
        <p:spPr>
          <a:xfrm rot="10800000">
            <a:off x="3498845" y="4387694"/>
            <a:ext cx="3145872" cy="211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a:extLst>
              <a:ext uri="{FF2B5EF4-FFF2-40B4-BE49-F238E27FC236}">
                <a16:creationId xmlns:a16="http://schemas.microsoft.com/office/drawing/2014/main" id="{8C841012-ECDC-474C-93F5-72E1734E514A}"/>
              </a:ext>
            </a:extLst>
          </p:cNvPr>
          <p:cNvSpPr txBox="1"/>
          <p:nvPr/>
        </p:nvSpPr>
        <p:spPr>
          <a:xfrm>
            <a:off x="6644717" y="4278385"/>
            <a:ext cx="3581463" cy="1200329"/>
          </a:xfrm>
          <a:prstGeom prst="rect">
            <a:avLst/>
          </a:prstGeom>
          <a:noFill/>
        </p:spPr>
        <p:txBody>
          <a:bodyPr wrap="square" rtlCol="0">
            <a:spAutoFit/>
          </a:bodyPr>
          <a:lstStyle/>
          <a:p>
            <a:r>
              <a:rPr lang="en-US" altLang="zh-CN" dirty="0">
                <a:solidFill>
                  <a:srgbClr val="0070C0"/>
                </a:solidFill>
              </a:rPr>
              <a:t>This sometimes causes the second derivative (</a:t>
            </a:r>
            <a:r>
              <a:rPr lang="en-US" altLang="zh-CN" dirty="0">
                <a:solidFill>
                  <a:srgbClr val="FF0000"/>
                </a:solidFill>
              </a:rPr>
              <a:t>approximation of the curvature</a:t>
            </a:r>
            <a:r>
              <a:rPr lang="en-US" altLang="zh-CN" dirty="0">
                <a:solidFill>
                  <a:srgbClr val="0070C0"/>
                </a:solidFill>
              </a:rPr>
              <a:t>) to be large</a:t>
            </a:r>
            <a:endParaRPr lang="zh-CN" altLang="en-US" dirty="0">
              <a:solidFill>
                <a:srgbClr val="0070C0"/>
              </a:solidFill>
            </a:endParaRPr>
          </a:p>
        </p:txBody>
      </p:sp>
      <p:sp>
        <p:nvSpPr>
          <p:cNvPr id="15" name="TextBox 14">
            <a:extLst>
              <a:ext uri="{FF2B5EF4-FFF2-40B4-BE49-F238E27FC236}">
                <a16:creationId xmlns:a16="http://schemas.microsoft.com/office/drawing/2014/main" id="{B0C568C1-F6CC-4245-899E-AF22BC30D8EE}"/>
              </a:ext>
            </a:extLst>
          </p:cNvPr>
          <p:cNvSpPr txBox="1"/>
          <p:nvPr/>
        </p:nvSpPr>
        <p:spPr>
          <a:xfrm>
            <a:off x="3549814" y="5633259"/>
            <a:ext cx="4345498" cy="523220"/>
          </a:xfrm>
          <a:prstGeom prst="rect">
            <a:avLst/>
          </a:prstGeom>
          <a:noFill/>
        </p:spPr>
        <p:txBody>
          <a:bodyPr wrap="square" rtlCol="0">
            <a:spAutoFit/>
          </a:bodyPr>
          <a:lstStyle/>
          <a:p>
            <a:r>
              <a:rPr lang="en-US" altLang="zh-CN" sz="2800" b="1" dirty="0"/>
              <a:t>Overfitting in Spline</a:t>
            </a:r>
            <a:endParaRPr lang="zh-CN" altLang="en-US" sz="2800" b="1" dirty="0"/>
          </a:p>
        </p:txBody>
      </p:sp>
    </p:spTree>
    <p:extLst>
      <p:ext uri="{BB962C8B-B14F-4D97-AF65-F5344CB8AC3E}">
        <p14:creationId xmlns:p14="http://schemas.microsoft.com/office/powerpoint/2010/main" val="163056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arn(inVertical)">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p:bldP spid="12" grpId="0" animBg="1"/>
      <p:bldP spid="13" grpId="0" animBg="1"/>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2D55-3085-4F77-A647-6DAE07D2D647}"/>
              </a:ext>
            </a:extLst>
          </p:cNvPr>
          <p:cNvSpPr>
            <a:spLocks noGrp="1"/>
          </p:cNvSpPr>
          <p:nvPr>
            <p:ph type="title"/>
          </p:nvPr>
        </p:nvSpPr>
        <p:spPr>
          <a:xfrm>
            <a:off x="677334" y="609600"/>
            <a:ext cx="8596668" cy="430635"/>
          </a:xfrm>
        </p:spPr>
        <p:txBody>
          <a:bodyPr>
            <a:normAutofit fontScale="90000"/>
          </a:bodyPr>
          <a:lstStyle/>
          <a:p>
            <a:r>
              <a:rPr lang="en-US" altLang="zh-CN" sz="2800" dirty="0">
                <a:solidFill>
                  <a:schemeClr val="tx1"/>
                </a:solidFill>
              </a:rPr>
              <a:t>Let’s think about it in a physical way…</a:t>
            </a:r>
            <a:endParaRPr lang="zh-CN" altLang="en-US" sz="2800" dirty="0">
              <a:solidFill>
                <a:schemeClr val="tx1"/>
              </a:solidFill>
            </a:endParaRPr>
          </a:p>
        </p:txBody>
      </p:sp>
      <p:pic>
        <p:nvPicPr>
          <p:cNvPr id="4" name="Picture 3">
            <a:extLst>
              <a:ext uri="{FF2B5EF4-FFF2-40B4-BE49-F238E27FC236}">
                <a16:creationId xmlns:a16="http://schemas.microsoft.com/office/drawing/2014/main" id="{FB5CB960-E58C-46B9-B626-89B4CDD1DA07}"/>
              </a:ext>
            </a:extLst>
          </p:cNvPr>
          <p:cNvPicPr>
            <a:picLocks noChangeAspect="1"/>
          </p:cNvPicPr>
          <p:nvPr/>
        </p:nvPicPr>
        <p:blipFill>
          <a:blip r:embed="rId2"/>
          <a:stretch>
            <a:fillRect/>
          </a:stretch>
        </p:blipFill>
        <p:spPr>
          <a:xfrm>
            <a:off x="748718" y="1770078"/>
            <a:ext cx="4512045" cy="471151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9D3D641-53CF-43EB-9023-0E2ADAF88D14}"/>
                  </a:ext>
                </a:extLst>
              </p:cNvPr>
              <p:cNvSpPr txBox="1"/>
              <p:nvPr/>
            </p:nvSpPr>
            <p:spPr>
              <a:xfrm>
                <a:off x="5670958" y="1283516"/>
                <a:ext cx="3603044" cy="4801314"/>
              </a:xfrm>
              <a:prstGeom prst="rect">
                <a:avLst/>
              </a:prstGeom>
              <a:noFill/>
            </p:spPr>
            <p:txBody>
              <a:bodyPr wrap="square" rtlCol="0">
                <a:spAutoFit/>
              </a:bodyPr>
              <a:lstStyle/>
              <a:p>
                <a:r>
                  <a:rPr lang="en-US" altLang="zh-CN" dirty="0"/>
                  <a:t>Imagine that we nail a ring to the board at coordinates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sub>
                    </m:sSub>
                    <m:r>
                      <a:rPr lang="en-US" altLang="zh-CN" i="1">
                        <a:latin typeface="Cambria Math" panose="02040503050406030204" pitchFamily="18" charset="0"/>
                      </a:rPr>
                      <m:t>)</m:t>
                    </m:r>
                  </m:oMath>
                </a14:m>
                <a:endParaRPr lang="en-US" altLang="zh-CN" dirty="0"/>
              </a:p>
              <a:p>
                <a:endParaRPr lang="en-US" altLang="zh-CN" dirty="0"/>
              </a:p>
              <a:p>
                <a:r>
                  <a:rPr lang="en-US" altLang="zh-CN" dirty="0"/>
                  <a:t>We pass a flat spline through each ring. Now the shape of the flat spline.</a:t>
                </a:r>
              </a:p>
              <a:p>
                <a:endParaRPr lang="en-US" altLang="zh-CN" dirty="0"/>
              </a:p>
              <a:p>
                <a:r>
                  <a:rPr lang="en-US" altLang="zh-CN" dirty="0"/>
                  <a:t>The curve can be too bumpy…</a:t>
                </a:r>
              </a:p>
              <a:p>
                <a:endParaRPr lang="en-US" altLang="zh-CN" dirty="0"/>
              </a:p>
              <a:p>
                <a:r>
                  <a:rPr lang="en-US" altLang="zh-CN" dirty="0"/>
                  <a:t>If </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𝑢</m:t>
                        </m:r>
                      </m:sub>
                    </m:sSub>
                    <m:r>
                      <a:rPr lang="en-US" altLang="zh-CN" i="1">
                        <a:solidFill>
                          <a:srgbClr val="FF0000"/>
                        </a:solidFill>
                        <a:latin typeface="Cambria Math" panose="02040503050406030204" pitchFamily="18" charset="0"/>
                      </a:rPr>
                      <m:t>, </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𝑦</m:t>
                        </m:r>
                      </m:e>
                      <m:sub>
                        <m:r>
                          <a:rPr lang="en-US" altLang="zh-CN" b="0" i="1" smtClean="0">
                            <a:solidFill>
                              <a:srgbClr val="FF0000"/>
                            </a:solidFill>
                            <a:latin typeface="Cambria Math" panose="02040503050406030204" pitchFamily="18" charset="0"/>
                          </a:rPr>
                          <m:t>𝑢</m:t>
                        </m:r>
                      </m:sub>
                    </m:sSub>
                    <m:r>
                      <a:rPr lang="en-US" altLang="zh-CN" i="1">
                        <a:solidFill>
                          <a:srgbClr val="FF0000"/>
                        </a:solidFill>
                        <a:latin typeface="Cambria Math" panose="02040503050406030204" pitchFamily="18" charset="0"/>
                      </a:rPr>
                      <m:t>)</m:t>
                    </m:r>
                  </m:oMath>
                </a14:m>
                <a:r>
                  <a:rPr lang="en-US" altLang="zh-CN" dirty="0">
                    <a:solidFill>
                      <a:srgbClr val="FF0000"/>
                    </a:solidFill>
                  </a:rPr>
                  <a:t> </a:t>
                </a:r>
                <a:r>
                  <a:rPr lang="en-US" altLang="zh-CN" dirty="0"/>
                  <a:t>is the unknown knot for prediction, the bumpy line will not pass this dot.</a:t>
                </a:r>
              </a:p>
              <a:p>
                <a:endParaRPr lang="en-US" altLang="zh-CN" dirty="0"/>
              </a:p>
              <a:p>
                <a:r>
                  <a:rPr lang="en-US" altLang="zh-CN" dirty="0"/>
                  <a:t>Similar to the overfitting in high order polynomial regression.  </a:t>
                </a:r>
              </a:p>
              <a:p>
                <a:endParaRPr lang="en-US" altLang="zh-CN" dirty="0"/>
              </a:p>
              <a:p>
                <a:endParaRPr lang="zh-CN" altLang="en-US" dirty="0"/>
              </a:p>
            </p:txBody>
          </p:sp>
        </mc:Choice>
        <mc:Fallback xmlns="">
          <p:sp>
            <p:nvSpPr>
              <p:cNvPr id="6" name="TextBox 5">
                <a:extLst>
                  <a:ext uri="{FF2B5EF4-FFF2-40B4-BE49-F238E27FC236}">
                    <a16:creationId xmlns:a16="http://schemas.microsoft.com/office/drawing/2014/main" id="{D9D3D641-53CF-43EB-9023-0E2ADAF88D14}"/>
                  </a:ext>
                </a:extLst>
              </p:cNvPr>
              <p:cNvSpPr txBox="1">
                <a:spLocks noRot="1" noChangeAspect="1" noMove="1" noResize="1" noEditPoints="1" noAdjustHandles="1" noChangeArrowheads="1" noChangeShapeType="1" noTextEdit="1"/>
              </p:cNvSpPr>
              <p:nvPr/>
            </p:nvSpPr>
            <p:spPr>
              <a:xfrm>
                <a:off x="5670958" y="1283516"/>
                <a:ext cx="3603044" cy="4801314"/>
              </a:xfrm>
              <a:prstGeom prst="rect">
                <a:avLst/>
              </a:prstGeom>
              <a:blipFill>
                <a:blip r:embed="rId3"/>
                <a:stretch>
                  <a:fillRect l="-1354" t="-889" r="-3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FD46DFD-3CCC-4DEA-A179-BC624811E15F}"/>
                  </a:ext>
                </a:extLst>
              </p:cNvPr>
              <p:cNvSpPr txBox="1"/>
              <p:nvPr/>
            </p:nvSpPr>
            <p:spPr>
              <a:xfrm>
                <a:off x="2859274" y="5016616"/>
                <a:ext cx="91577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oMath>
                  </m:oMathPara>
                </a14:m>
                <a:endParaRPr lang="zh-CN" altLang="en-US" dirty="0"/>
              </a:p>
            </p:txBody>
          </p:sp>
        </mc:Choice>
        <mc:Fallback xmlns="">
          <p:sp>
            <p:nvSpPr>
              <p:cNvPr id="8" name="TextBox 7">
                <a:extLst>
                  <a:ext uri="{FF2B5EF4-FFF2-40B4-BE49-F238E27FC236}">
                    <a16:creationId xmlns:a16="http://schemas.microsoft.com/office/drawing/2014/main" id="{CFD46DFD-3CCC-4DEA-A179-BC624811E15F}"/>
                  </a:ext>
                </a:extLst>
              </p:cNvPr>
              <p:cNvSpPr txBox="1">
                <a:spLocks noRot="1" noChangeAspect="1" noMove="1" noResize="1" noEditPoints="1" noAdjustHandles="1" noChangeArrowheads="1" noChangeShapeType="1" noTextEdit="1"/>
              </p:cNvSpPr>
              <p:nvPr/>
            </p:nvSpPr>
            <p:spPr>
              <a:xfrm>
                <a:off x="2859274" y="5016616"/>
                <a:ext cx="915771" cy="369332"/>
              </a:xfrm>
              <a:prstGeom prst="rect">
                <a:avLst/>
              </a:prstGeom>
              <a:blipFill>
                <a:blip r:embed="rId4"/>
                <a:stretch>
                  <a:fillRect l="-2000" r="-4667"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B860095-C465-4005-8711-D84E0B029979}"/>
                  </a:ext>
                </a:extLst>
              </p:cNvPr>
              <p:cNvSpPr txBox="1"/>
              <p:nvPr/>
            </p:nvSpPr>
            <p:spPr>
              <a:xfrm>
                <a:off x="2979572" y="3244334"/>
                <a:ext cx="91577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𝑢</m:t>
                          </m:r>
                        </m:sub>
                      </m:sSub>
                      <m:r>
                        <a:rPr lang="en-US" altLang="zh-CN" b="0" i="1" smtClean="0">
                          <a:solidFill>
                            <a:srgbClr val="FF0000"/>
                          </a:solidFill>
                          <a:latin typeface="Cambria Math" panose="02040503050406030204" pitchFamily="18" charset="0"/>
                        </a:rPr>
                        <m:t>, </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𝑦</m:t>
                          </m:r>
                        </m:e>
                        <m:sub>
                          <m:r>
                            <a:rPr lang="en-US" altLang="zh-CN" b="0" i="1" smtClean="0">
                              <a:solidFill>
                                <a:srgbClr val="FF0000"/>
                              </a:solidFill>
                              <a:latin typeface="Cambria Math" panose="02040503050406030204" pitchFamily="18" charset="0"/>
                            </a:rPr>
                            <m:t>𝑢</m:t>
                          </m:r>
                        </m:sub>
                      </m:sSub>
                      <m:r>
                        <a:rPr lang="en-US" altLang="zh-CN" b="0" i="1" smtClean="0">
                          <a:solidFill>
                            <a:srgbClr val="FF0000"/>
                          </a:solidFill>
                          <a:latin typeface="Cambria Math" panose="02040503050406030204" pitchFamily="18" charset="0"/>
                        </a:rPr>
                        <m:t>)</m:t>
                      </m:r>
                    </m:oMath>
                  </m:oMathPara>
                </a14:m>
                <a:endParaRPr lang="zh-CN" altLang="en-US" dirty="0"/>
              </a:p>
            </p:txBody>
          </p:sp>
        </mc:Choice>
        <mc:Fallback xmlns="">
          <p:sp>
            <p:nvSpPr>
              <p:cNvPr id="9" name="TextBox 8">
                <a:extLst>
                  <a:ext uri="{FF2B5EF4-FFF2-40B4-BE49-F238E27FC236}">
                    <a16:creationId xmlns:a16="http://schemas.microsoft.com/office/drawing/2014/main" id="{EB860095-C465-4005-8711-D84E0B029979}"/>
                  </a:ext>
                </a:extLst>
              </p:cNvPr>
              <p:cNvSpPr txBox="1">
                <a:spLocks noRot="1" noChangeAspect="1" noMove="1" noResize="1" noEditPoints="1" noAdjustHandles="1" noChangeArrowheads="1" noChangeShapeType="1" noTextEdit="1"/>
              </p:cNvSpPr>
              <p:nvPr/>
            </p:nvSpPr>
            <p:spPr>
              <a:xfrm>
                <a:off x="2979572" y="3244334"/>
                <a:ext cx="915771" cy="369332"/>
              </a:xfrm>
              <a:prstGeom prst="rect">
                <a:avLst/>
              </a:prstGeom>
              <a:blipFill>
                <a:blip r:embed="rId5"/>
                <a:stretch>
                  <a:fillRect l="-2000" r="-4000" b="-14754"/>
                </a:stretch>
              </a:blipFill>
            </p:spPr>
            <p:txBody>
              <a:bodyPr/>
              <a:lstStyle/>
              <a:p>
                <a:r>
                  <a:rPr lang="zh-CN" altLang="en-US">
                    <a:noFill/>
                  </a:rPr>
                  <a:t> </a:t>
                </a:r>
              </a:p>
            </p:txBody>
          </p:sp>
        </mc:Fallback>
      </mc:AlternateContent>
      <p:sp>
        <p:nvSpPr>
          <p:cNvPr id="10" name="Oval 9">
            <a:extLst>
              <a:ext uri="{FF2B5EF4-FFF2-40B4-BE49-F238E27FC236}">
                <a16:creationId xmlns:a16="http://schemas.microsoft.com/office/drawing/2014/main" id="{08C68386-3318-431F-BBB0-D9BDCDF89002}"/>
              </a:ext>
            </a:extLst>
          </p:cNvPr>
          <p:cNvSpPr/>
          <p:nvPr/>
        </p:nvSpPr>
        <p:spPr>
          <a:xfrm>
            <a:off x="3004740" y="3613666"/>
            <a:ext cx="99187" cy="6910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2" name="Freeform: Shape 11">
            <a:extLst>
              <a:ext uri="{FF2B5EF4-FFF2-40B4-BE49-F238E27FC236}">
                <a16:creationId xmlns:a16="http://schemas.microsoft.com/office/drawing/2014/main" id="{A7A4AD22-2AE6-4357-A7E2-B9F7294F9DC9}"/>
              </a:ext>
            </a:extLst>
          </p:cNvPr>
          <p:cNvSpPr/>
          <p:nvPr/>
        </p:nvSpPr>
        <p:spPr>
          <a:xfrm>
            <a:off x="1040235" y="2187005"/>
            <a:ext cx="3926048" cy="3978903"/>
          </a:xfrm>
          <a:custGeom>
            <a:avLst/>
            <a:gdLst>
              <a:gd name="connsiteX0" fmla="*/ 0 w 3926048"/>
              <a:gd name="connsiteY0" fmla="*/ 3978903 h 3978903"/>
              <a:gd name="connsiteX1" fmla="*/ 1493240 w 3926048"/>
              <a:gd name="connsiteY1" fmla="*/ 2779278 h 3978903"/>
              <a:gd name="connsiteX2" fmla="*/ 2306972 w 3926048"/>
              <a:gd name="connsiteY2" fmla="*/ 447138 h 3978903"/>
              <a:gd name="connsiteX3" fmla="*/ 3926048 w 3926048"/>
              <a:gd name="connsiteY3" fmla="*/ 2522 h 3978903"/>
            </a:gdLst>
            <a:ahLst/>
            <a:cxnLst>
              <a:cxn ang="0">
                <a:pos x="connsiteX0" y="connsiteY0"/>
              </a:cxn>
              <a:cxn ang="0">
                <a:pos x="connsiteX1" y="connsiteY1"/>
              </a:cxn>
              <a:cxn ang="0">
                <a:pos x="connsiteX2" y="connsiteY2"/>
              </a:cxn>
              <a:cxn ang="0">
                <a:pos x="connsiteX3" y="connsiteY3"/>
              </a:cxn>
            </a:cxnLst>
            <a:rect l="l" t="t" r="r" b="b"/>
            <a:pathLst>
              <a:path w="3926048" h="3978903">
                <a:moveTo>
                  <a:pt x="0" y="3978903"/>
                </a:moveTo>
                <a:cubicBezTo>
                  <a:pt x="554372" y="3673404"/>
                  <a:pt x="1108745" y="3367905"/>
                  <a:pt x="1493240" y="2779278"/>
                </a:cubicBezTo>
                <a:cubicBezTo>
                  <a:pt x="1877735" y="2190650"/>
                  <a:pt x="1901504" y="909931"/>
                  <a:pt x="2306972" y="447138"/>
                </a:cubicBezTo>
                <a:cubicBezTo>
                  <a:pt x="2712440" y="-15655"/>
                  <a:pt x="3319244" y="-6567"/>
                  <a:pt x="3926048" y="2522"/>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a:extLst>
              <a:ext uri="{FF2B5EF4-FFF2-40B4-BE49-F238E27FC236}">
                <a16:creationId xmlns:a16="http://schemas.microsoft.com/office/drawing/2014/main" id="{E1CCD1FD-8AB4-427C-A505-1678D785784A}"/>
              </a:ext>
            </a:extLst>
          </p:cNvPr>
          <p:cNvSpPr txBox="1"/>
          <p:nvPr/>
        </p:nvSpPr>
        <p:spPr>
          <a:xfrm>
            <a:off x="4572000" y="5503178"/>
            <a:ext cx="4219662" cy="923330"/>
          </a:xfrm>
          <a:prstGeom prst="rect">
            <a:avLst/>
          </a:prstGeom>
          <a:noFill/>
        </p:spPr>
        <p:txBody>
          <a:bodyPr wrap="square" rtlCol="0">
            <a:spAutoFit/>
          </a:bodyPr>
          <a:lstStyle/>
          <a:p>
            <a:r>
              <a:rPr lang="en-US" altLang="zh-CN" dirty="0">
                <a:solidFill>
                  <a:srgbClr val="0070C0"/>
                </a:solidFill>
              </a:rPr>
              <a:t>Find a curve that doesn't go exactly through each point. But the function becomes less bumpy, more smooth.</a:t>
            </a:r>
            <a:endParaRPr lang="zh-CN" altLang="en-US" dirty="0">
              <a:solidFill>
                <a:srgbClr val="0070C0"/>
              </a:solidFill>
            </a:endParaRPr>
          </a:p>
        </p:txBody>
      </p:sp>
      <p:pic>
        <p:nvPicPr>
          <p:cNvPr id="11" name="Picture 10">
            <a:extLst>
              <a:ext uri="{FF2B5EF4-FFF2-40B4-BE49-F238E27FC236}">
                <a16:creationId xmlns:a16="http://schemas.microsoft.com/office/drawing/2014/main" id="{DC4C71CC-E9FA-4A49-9FA1-6BE91BC9F584}"/>
              </a:ext>
            </a:extLst>
          </p:cNvPr>
          <p:cNvPicPr>
            <a:picLocks noChangeAspect="1"/>
          </p:cNvPicPr>
          <p:nvPr/>
        </p:nvPicPr>
        <p:blipFill>
          <a:blip r:embed="rId6"/>
          <a:stretch>
            <a:fillRect/>
          </a:stretch>
        </p:blipFill>
        <p:spPr>
          <a:xfrm rot="18187110">
            <a:off x="2238058" y="5359701"/>
            <a:ext cx="326209" cy="533073"/>
          </a:xfrm>
          <a:prstGeom prst="rect">
            <a:avLst/>
          </a:prstGeom>
        </p:spPr>
      </p:pic>
      <p:pic>
        <p:nvPicPr>
          <p:cNvPr id="13" name="Picture 12">
            <a:extLst>
              <a:ext uri="{FF2B5EF4-FFF2-40B4-BE49-F238E27FC236}">
                <a16:creationId xmlns:a16="http://schemas.microsoft.com/office/drawing/2014/main" id="{EEC5210A-066A-42B9-AAB6-A68512B1A955}"/>
              </a:ext>
            </a:extLst>
          </p:cNvPr>
          <p:cNvPicPr>
            <a:picLocks noChangeAspect="1"/>
          </p:cNvPicPr>
          <p:nvPr/>
        </p:nvPicPr>
        <p:blipFill>
          <a:blip r:embed="rId6"/>
          <a:stretch>
            <a:fillRect/>
          </a:stretch>
        </p:blipFill>
        <p:spPr>
          <a:xfrm rot="18187110">
            <a:off x="3119605" y="2485756"/>
            <a:ext cx="326209" cy="214116"/>
          </a:xfrm>
          <a:prstGeom prst="rect">
            <a:avLst/>
          </a:prstGeom>
        </p:spPr>
      </p:pic>
    </p:spTree>
    <p:extLst>
      <p:ext uri="{BB962C8B-B14F-4D97-AF65-F5344CB8AC3E}">
        <p14:creationId xmlns:p14="http://schemas.microsoft.com/office/powerpoint/2010/main" val="179296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512032-39CE-4CD5-BDA6-4FBB56849110}"/>
              </a:ext>
            </a:extLst>
          </p:cNvPr>
          <p:cNvSpPr>
            <a:spLocks noGrp="1"/>
          </p:cNvSpPr>
          <p:nvPr>
            <p:ph type="title"/>
          </p:nvPr>
        </p:nvSpPr>
        <p:spPr>
          <a:xfrm>
            <a:off x="677863" y="609600"/>
            <a:ext cx="8596312" cy="1320800"/>
          </a:xfrm>
        </p:spPr>
        <p:txBody>
          <a:bodyPr/>
          <a:lstStyle/>
          <a:p>
            <a:r>
              <a:rPr lang="en-US" altLang="zh-CN" dirty="0"/>
              <a:t>Regularized Cubic Spline</a:t>
            </a:r>
            <a:br>
              <a:rPr lang="en-US" altLang="zh-CN" dirty="0"/>
            </a:br>
            <a:r>
              <a:rPr lang="en-US" altLang="zh-CN" dirty="0"/>
              <a:t>(Smoothing Cubic Spline)</a:t>
            </a:r>
            <a:endParaRPr lang="zh-CN" altLang="en-US" dirty="0"/>
          </a:p>
        </p:txBody>
      </p:sp>
      <p:pic>
        <p:nvPicPr>
          <p:cNvPr id="5" name="Picture 4">
            <a:extLst>
              <a:ext uri="{FF2B5EF4-FFF2-40B4-BE49-F238E27FC236}">
                <a16:creationId xmlns:a16="http://schemas.microsoft.com/office/drawing/2014/main" id="{12B6EED7-5B72-4BD7-A5C9-1CCFB891F090}"/>
              </a:ext>
            </a:extLst>
          </p:cNvPr>
          <p:cNvPicPr>
            <a:picLocks noChangeAspect="1"/>
          </p:cNvPicPr>
          <p:nvPr/>
        </p:nvPicPr>
        <p:blipFill>
          <a:blip r:embed="rId2"/>
          <a:stretch>
            <a:fillRect/>
          </a:stretch>
        </p:blipFill>
        <p:spPr>
          <a:xfrm>
            <a:off x="465021" y="2847975"/>
            <a:ext cx="8543925" cy="581025"/>
          </a:xfrm>
          <a:prstGeom prst="rect">
            <a:avLst/>
          </a:prstGeom>
        </p:spPr>
      </p:pic>
      <p:sp>
        <p:nvSpPr>
          <p:cNvPr id="6" name="TextBox 5">
            <a:extLst>
              <a:ext uri="{FF2B5EF4-FFF2-40B4-BE49-F238E27FC236}">
                <a16:creationId xmlns:a16="http://schemas.microsoft.com/office/drawing/2014/main" id="{5110FD67-34A9-4D87-9079-EBDC68084627}"/>
              </a:ext>
            </a:extLst>
          </p:cNvPr>
          <p:cNvSpPr txBox="1"/>
          <p:nvPr/>
        </p:nvSpPr>
        <p:spPr>
          <a:xfrm>
            <a:off x="465021" y="2204521"/>
            <a:ext cx="3234524" cy="369332"/>
          </a:xfrm>
          <a:prstGeom prst="rect">
            <a:avLst/>
          </a:prstGeom>
          <a:noFill/>
        </p:spPr>
        <p:txBody>
          <a:bodyPr wrap="square" rtlCol="0">
            <a:spAutoFit/>
          </a:bodyPr>
          <a:lstStyle/>
          <a:p>
            <a:r>
              <a:rPr lang="en-US" altLang="zh-CN" dirty="0"/>
              <a:t>Interpolate. </a:t>
            </a:r>
            <a:r>
              <a:rPr lang="en-US" altLang="zh-CN" dirty="0" err="1"/>
              <a:t>UnivariateSpline</a:t>
            </a:r>
            <a:r>
              <a:rPr lang="en-US" altLang="zh-CN" dirty="0"/>
              <a:t>:</a:t>
            </a:r>
            <a:endParaRPr lang="zh-CN" altLang="en-US" dirty="0"/>
          </a:p>
        </p:txBody>
      </p:sp>
    </p:spTree>
    <p:extLst>
      <p:ext uri="{BB962C8B-B14F-4D97-AF65-F5344CB8AC3E}">
        <p14:creationId xmlns:p14="http://schemas.microsoft.com/office/powerpoint/2010/main" val="521198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14F61B-B6B6-47BB-B3AB-8C9D66A94152}"/>
              </a:ext>
            </a:extLst>
          </p:cNvPr>
          <p:cNvPicPr>
            <a:picLocks noChangeAspect="1"/>
          </p:cNvPicPr>
          <p:nvPr/>
        </p:nvPicPr>
        <p:blipFill>
          <a:blip r:embed="rId2"/>
          <a:stretch>
            <a:fillRect/>
          </a:stretch>
        </p:blipFill>
        <p:spPr>
          <a:xfrm>
            <a:off x="834355" y="582281"/>
            <a:ext cx="2479296" cy="1672976"/>
          </a:xfrm>
          <a:prstGeom prst="rect">
            <a:avLst/>
          </a:prstGeom>
        </p:spPr>
      </p:pic>
      <p:pic>
        <p:nvPicPr>
          <p:cNvPr id="5" name="Picture 4">
            <a:extLst>
              <a:ext uri="{FF2B5EF4-FFF2-40B4-BE49-F238E27FC236}">
                <a16:creationId xmlns:a16="http://schemas.microsoft.com/office/drawing/2014/main" id="{BF152FF5-1386-4BEF-AC8B-8ED66D8DB13A}"/>
              </a:ext>
            </a:extLst>
          </p:cNvPr>
          <p:cNvPicPr>
            <a:picLocks noChangeAspect="1"/>
          </p:cNvPicPr>
          <p:nvPr/>
        </p:nvPicPr>
        <p:blipFill>
          <a:blip r:embed="rId3"/>
          <a:stretch>
            <a:fillRect/>
          </a:stretch>
        </p:blipFill>
        <p:spPr>
          <a:xfrm>
            <a:off x="3457000" y="600089"/>
            <a:ext cx="2473809" cy="1672976"/>
          </a:xfrm>
          <a:prstGeom prst="rect">
            <a:avLst/>
          </a:prstGeom>
        </p:spPr>
      </p:pic>
      <p:pic>
        <p:nvPicPr>
          <p:cNvPr id="6" name="Picture 5">
            <a:extLst>
              <a:ext uri="{FF2B5EF4-FFF2-40B4-BE49-F238E27FC236}">
                <a16:creationId xmlns:a16="http://schemas.microsoft.com/office/drawing/2014/main" id="{6E83E386-0C2B-4BBC-A568-64DA0199AC06}"/>
              </a:ext>
            </a:extLst>
          </p:cNvPr>
          <p:cNvPicPr>
            <a:picLocks noChangeAspect="1"/>
          </p:cNvPicPr>
          <p:nvPr/>
        </p:nvPicPr>
        <p:blipFill>
          <a:blip r:embed="rId4"/>
          <a:stretch>
            <a:fillRect/>
          </a:stretch>
        </p:blipFill>
        <p:spPr>
          <a:xfrm>
            <a:off x="834355" y="2839171"/>
            <a:ext cx="2479296" cy="1661946"/>
          </a:xfrm>
          <a:prstGeom prst="rect">
            <a:avLst/>
          </a:prstGeom>
        </p:spPr>
      </p:pic>
      <p:pic>
        <p:nvPicPr>
          <p:cNvPr id="7" name="Picture 6">
            <a:extLst>
              <a:ext uri="{FF2B5EF4-FFF2-40B4-BE49-F238E27FC236}">
                <a16:creationId xmlns:a16="http://schemas.microsoft.com/office/drawing/2014/main" id="{41EF254E-4E6D-42E2-9156-D59A2997082A}"/>
              </a:ext>
            </a:extLst>
          </p:cNvPr>
          <p:cNvPicPr>
            <a:picLocks noChangeAspect="1"/>
          </p:cNvPicPr>
          <p:nvPr/>
        </p:nvPicPr>
        <p:blipFill>
          <a:blip r:embed="rId5"/>
          <a:stretch>
            <a:fillRect/>
          </a:stretch>
        </p:blipFill>
        <p:spPr>
          <a:xfrm>
            <a:off x="3496862" y="2839171"/>
            <a:ext cx="2607319" cy="1778771"/>
          </a:xfrm>
          <a:prstGeom prst="rect">
            <a:avLst/>
          </a:prstGeom>
        </p:spPr>
      </p:pic>
      <p:pic>
        <p:nvPicPr>
          <p:cNvPr id="8" name="Picture 7">
            <a:extLst>
              <a:ext uri="{FF2B5EF4-FFF2-40B4-BE49-F238E27FC236}">
                <a16:creationId xmlns:a16="http://schemas.microsoft.com/office/drawing/2014/main" id="{889CF47D-73D8-4F6C-BBCC-AF5446EC2B2C}"/>
              </a:ext>
            </a:extLst>
          </p:cNvPr>
          <p:cNvPicPr>
            <a:picLocks noChangeAspect="1"/>
          </p:cNvPicPr>
          <p:nvPr/>
        </p:nvPicPr>
        <p:blipFill>
          <a:blip r:embed="rId6"/>
          <a:stretch>
            <a:fillRect/>
          </a:stretch>
        </p:blipFill>
        <p:spPr>
          <a:xfrm>
            <a:off x="809870" y="5085031"/>
            <a:ext cx="2503781" cy="1661946"/>
          </a:xfrm>
          <a:prstGeom prst="rect">
            <a:avLst/>
          </a:prstGeom>
        </p:spPr>
      </p:pic>
      <p:pic>
        <p:nvPicPr>
          <p:cNvPr id="9" name="Picture 8">
            <a:extLst>
              <a:ext uri="{FF2B5EF4-FFF2-40B4-BE49-F238E27FC236}">
                <a16:creationId xmlns:a16="http://schemas.microsoft.com/office/drawing/2014/main" id="{9592CD53-1140-4991-A309-BE705B9737B5}"/>
              </a:ext>
            </a:extLst>
          </p:cNvPr>
          <p:cNvPicPr>
            <a:picLocks noChangeAspect="1"/>
          </p:cNvPicPr>
          <p:nvPr/>
        </p:nvPicPr>
        <p:blipFill>
          <a:blip r:embed="rId7"/>
          <a:stretch>
            <a:fillRect/>
          </a:stretch>
        </p:blipFill>
        <p:spPr>
          <a:xfrm>
            <a:off x="3496862" y="5085031"/>
            <a:ext cx="2561482" cy="1661947"/>
          </a:xfrm>
          <a:prstGeom prst="rect">
            <a:avLst/>
          </a:prstGeom>
        </p:spPr>
      </p:pic>
      <p:sp>
        <p:nvSpPr>
          <p:cNvPr id="10" name="TextBox 9">
            <a:extLst>
              <a:ext uri="{FF2B5EF4-FFF2-40B4-BE49-F238E27FC236}">
                <a16:creationId xmlns:a16="http://schemas.microsoft.com/office/drawing/2014/main" id="{2D9FD78A-573C-41E0-8178-A2F9A9D6055B}"/>
              </a:ext>
            </a:extLst>
          </p:cNvPr>
          <p:cNvSpPr txBox="1"/>
          <p:nvPr/>
        </p:nvSpPr>
        <p:spPr>
          <a:xfrm>
            <a:off x="6204392" y="1234103"/>
            <a:ext cx="3112316" cy="646331"/>
          </a:xfrm>
          <a:prstGeom prst="rect">
            <a:avLst/>
          </a:prstGeom>
          <a:noFill/>
        </p:spPr>
        <p:txBody>
          <a:bodyPr wrap="square" rtlCol="0">
            <a:spAutoFit/>
          </a:bodyPr>
          <a:lstStyle/>
          <a:p>
            <a:r>
              <a:rPr lang="en-US" altLang="zh-CN" dirty="0"/>
              <a:t>S = None </a:t>
            </a:r>
          </a:p>
          <a:p>
            <a:r>
              <a:rPr lang="en-US" altLang="zh-CN" dirty="0"/>
              <a:t>Score = 0</a:t>
            </a:r>
            <a:endParaRPr lang="zh-CN" altLang="en-US" dirty="0"/>
          </a:p>
        </p:txBody>
      </p:sp>
      <p:sp>
        <p:nvSpPr>
          <p:cNvPr id="11" name="TextBox 10">
            <a:extLst>
              <a:ext uri="{FF2B5EF4-FFF2-40B4-BE49-F238E27FC236}">
                <a16:creationId xmlns:a16="http://schemas.microsoft.com/office/drawing/2014/main" id="{0E0692A3-C4F8-4238-BA39-EC426AA6DF88}"/>
              </a:ext>
            </a:extLst>
          </p:cNvPr>
          <p:cNvSpPr txBox="1"/>
          <p:nvPr/>
        </p:nvSpPr>
        <p:spPr>
          <a:xfrm>
            <a:off x="6287392" y="3485478"/>
            <a:ext cx="3112316" cy="646331"/>
          </a:xfrm>
          <a:prstGeom prst="rect">
            <a:avLst/>
          </a:prstGeom>
          <a:noFill/>
        </p:spPr>
        <p:txBody>
          <a:bodyPr wrap="square" rtlCol="0">
            <a:spAutoFit/>
          </a:bodyPr>
          <a:lstStyle/>
          <a:p>
            <a:r>
              <a:rPr lang="en-US" altLang="zh-CN" dirty="0"/>
              <a:t>S = 0</a:t>
            </a:r>
          </a:p>
          <a:p>
            <a:r>
              <a:rPr lang="en-US" altLang="zh-CN" dirty="0"/>
              <a:t>Score = 39.10</a:t>
            </a:r>
            <a:endParaRPr lang="zh-CN" altLang="en-US" dirty="0"/>
          </a:p>
        </p:txBody>
      </p:sp>
      <p:sp>
        <p:nvSpPr>
          <p:cNvPr id="12" name="TextBox 11">
            <a:extLst>
              <a:ext uri="{FF2B5EF4-FFF2-40B4-BE49-F238E27FC236}">
                <a16:creationId xmlns:a16="http://schemas.microsoft.com/office/drawing/2014/main" id="{5363022D-65C4-4230-85CE-A92EFC917C0A}"/>
              </a:ext>
            </a:extLst>
          </p:cNvPr>
          <p:cNvSpPr txBox="1"/>
          <p:nvPr/>
        </p:nvSpPr>
        <p:spPr>
          <a:xfrm>
            <a:off x="6469310" y="5546672"/>
            <a:ext cx="3112316" cy="646331"/>
          </a:xfrm>
          <a:prstGeom prst="rect">
            <a:avLst/>
          </a:prstGeom>
          <a:noFill/>
        </p:spPr>
        <p:txBody>
          <a:bodyPr wrap="square" rtlCol="0">
            <a:spAutoFit/>
          </a:bodyPr>
          <a:lstStyle/>
          <a:p>
            <a:r>
              <a:rPr lang="en-US" altLang="zh-CN" dirty="0"/>
              <a:t>S = 1</a:t>
            </a:r>
          </a:p>
          <a:p>
            <a:r>
              <a:rPr lang="en-US" altLang="zh-CN" dirty="0"/>
              <a:t>Score = 45.95</a:t>
            </a:r>
            <a:endParaRPr lang="zh-CN" altLang="en-US" dirty="0"/>
          </a:p>
        </p:txBody>
      </p:sp>
      <p:sp>
        <p:nvSpPr>
          <p:cNvPr id="13" name="TextBox 12">
            <a:extLst>
              <a:ext uri="{FF2B5EF4-FFF2-40B4-BE49-F238E27FC236}">
                <a16:creationId xmlns:a16="http://schemas.microsoft.com/office/drawing/2014/main" id="{03AF34B4-EA00-4846-89D7-6F3039C1E8B3}"/>
              </a:ext>
            </a:extLst>
          </p:cNvPr>
          <p:cNvSpPr txBox="1"/>
          <p:nvPr/>
        </p:nvSpPr>
        <p:spPr>
          <a:xfrm>
            <a:off x="973123" y="125835"/>
            <a:ext cx="4874004" cy="377504"/>
          </a:xfrm>
          <a:prstGeom prst="rect">
            <a:avLst/>
          </a:prstGeom>
          <a:noFill/>
        </p:spPr>
        <p:txBody>
          <a:bodyPr wrap="square" rtlCol="0">
            <a:spAutoFit/>
          </a:bodyPr>
          <a:lstStyle/>
          <a:p>
            <a:r>
              <a:rPr lang="en-US" altLang="zh-CN" dirty="0"/>
              <a:t>Case0                            Case4</a:t>
            </a:r>
            <a:endParaRPr lang="zh-CN" altLang="en-US" dirty="0"/>
          </a:p>
        </p:txBody>
      </p:sp>
    </p:spTree>
    <p:extLst>
      <p:ext uri="{BB962C8B-B14F-4D97-AF65-F5344CB8AC3E}">
        <p14:creationId xmlns:p14="http://schemas.microsoft.com/office/powerpoint/2010/main" val="3317912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B2088-6526-485E-B6CD-062E92472DE4}"/>
              </a:ext>
            </a:extLst>
          </p:cNvPr>
          <p:cNvSpPr>
            <a:spLocks noGrp="1"/>
          </p:cNvSpPr>
          <p:nvPr>
            <p:ph type="title"/>
          </p:nvPr>
        </p:nvSpPr>
        <p:spPr>
          <a:xfrm>
            <a:off x="677334" y="609600"/>
            <a:ext cx="8886116" cy="1320800"/>
          </a:xfrm>
        </p:spPr>
        <p:txBody>
          <a:bodyPr/>
          <a:lstStyle/>
          <a:p>
            <a:r>
              <a:rPr lang="en-US" altLang="zh-CN" dirty="0"/>
              <a:t>Regularized Cubic Spline VS. Cubic Spline</a:t>
            </a:r>
            <a:endParaRPr lang="zh-CN" altLang="en-US" dirty="0"/>
          </a:p>
        </p:txBody>
      </p:sp>
      <p:sp>
        <p:nvSpPr>
          <p:cNvPr id="3" name="Content Placeholder 2">
            <a:extLst>
              <a:ext uri="{FF2B5EF4-FFF2-40B4-BE49-F238E27FC236}">
                <a16:creationId xmlns:a16="http://schemas.microsoft.com/office/drawing/2014/main" id="{15CDE986-4529-4076-9EB5-7E8553857FF8}"/>
              </a:ext>
            </a:extLst>
          </p:cNvPr>
          <p:cNvSpPr>
            <a:spLocks noGrp="1"/>
          </p:cNvSpPr>
          <p:nvPr>
            <p:ph idx="1"/>
          </p:nvPr>
        </p:nvSpPr>
        <p:spPr>
          <a:xfrm>
            <a:off x="677334" y="2516697"/>
            <a:ext cx="8596668" cy="3524665"/>
          </a:xfrm>
        </p:spPr>
        <p:txBody>
          <a:bodyPr/>
          <a:lstStyle/>
          <a:p>
            <a:r>
              <a:rPr lang="en-US" altLang="zh-CN" dirty="0"/>
              <a:t>Score of Regularized Cubic Spline =  45.95 (When S = 1, K = 3)</a:t>
            </a:r>
          </a:p>
          <a:p>
            <a:endParaRPr lang="en-US" altLang="zh-CN" dirty="0"/>
          </a:p>
          <a:p>
            <a:r>
              <a:rPr lang="en-US" altLang="zh-CN" dirty="0"/>
              <a:t>Score of Cubic Spline = 45.94</a:t>
            </a:r>
          </a:p>
          <a:p>
            <a:endParaRPr lang="en-US" altLang="zh-CN" dirty="0"/>
          </a:p>
          <a:p>
            <a:pPr marL="0" indent="0">
              <a:buNone/>
            </a:pPr>
            <a:endParaRPr lang="zh-CN" altLang="en-US" dirty="0"/>
          </a:p>
        </p:txBody>
      </p:sp>
    </p:spTree>
    <p:extLst>
      <p:ext uri="{BB962C8B-B14F-4D97-AF65-F5344CB8AC3E}">
        <p14:creationId xmlns:p14="http://schemas.microsoft.com/office/powerpoint/2010/main" val="2047692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3E396B-7CFB-4A8A-9307-3ED52D24E9D8}"/>
                  </a:ext>
                </a:extLst>
              </p:cNvPr>
              <p:cNvSpPr>
                <a:spLocks noGrp="1"/>
              </p:cNvSpPr>
              <p:nvPr>
                <p:ph idx="1"/>
              </p:nvPr>
            </p:nvSpPr>
            <p:spPr>
              <a:xfrm>
                <a:off x="644055" y="530440"/>
                <a:ext cx="9986530" cy="5797119"/>
              </a:xfrm>
            </p:spPr>
            <p:txBody>
              <a:bodyPr>
                <a:normAutofit lnSpcReduction="10000"/>
              </a:bodyPr>
              <a:lstStyle/>
              <a:p>
                <a:r>
                  <a:rPr lang="en-US" altLang="zh-CN" b="1" dirty="0"/>
                  <a:t>Problem Description:</a:t>
                </a:r>
                <a:endParaRPr lang="en-US" altLang="zh-CN" dirty="0"/>
              </a:p>
              <a:p>
                <a:pPr marL="0" indent="0">
                  <a:buNone/>
                </a:pPr>
                <a:r>
                  <a:rPr lang="en-US" altLang="zh-CN" b="1" dirty="0"/>
                  <a:t>A time series of a stock's highest price during a trading day is provided. In each test case, the day's highest prices is missing for certain days. </a:t>
                </a:r>
              </a:p>
              <a:p>
                <a:pPr marL="0" indent="0">
                  <a:buNone/>
                </a:pPr>
                <a:endParaRPr lang="en-US" altLang="zh-CN" b="1" dirty="0"/>
              </a:p>
              <a:p>
                <a:r>
                  <a:rPr lang="en-US" altLang="zh-CN" b="1" dirty="0"/>
                  <a:t>Records/Data:</a:t>
                </a:r>
                <a:endParaRPr lang="en-US" altLang="zh-CN" dirty="0"/>
              </a:p>
              <a:p>
                <a:pPr marL="0" indent="0">
                  <a:buNone/>
                </a:pPr>
                <a:r>
                  <a:rPr lang="en-US" altLang="zh-CN" b="1" dirty="0"/>
                  <a:t>We have 10 cases/sets/bins of stock data, each case contains days between 146 and 250. There are 20 missing days within each case.</a:t>
                </a:r>
              </a:p>
              <a:p>
                <a:pPr marL="0" indent="0">
                  <a:buNone/>
                </a:pPr>
                <a:endParaRPr lang="en-US" altLang="zh-CN" dirty="0"/>
              </a:p>
              <a:p>
                <a:r>
                  <a:rPr lang="en-US" altLang="zh-CN" b="1" dirty="0"/>
                  <a:t>Criteria for Scoring:</a:t>
                </a:r>
                <a:endParaRPr lang="en-US" altLang="zh-CN" dirty="0"/>
              </a:p>
              <a:p>
                <a:pPr marL="0" indent="0">
                  <a:buNone/>
                </a:pPr>
                <a:r>
                  <a:rPr lang="en-US" altLang="zh-CN" b="1" dirty="0"/>
                  <a:t>Compute the mean of the magnitude of the percentage difference between predicted price and the actual stock price, for each of the missing records in each case.</a:t>
                </a:r>
                <a:endParaRPr lang="en-US" altLang="zh-CN" dirty="0"/>
              </a:p>
              <a:p>
                <a:endParaRPr lang="en-US" altLang="zh-CN" b="1" dirty="0"/>
              </a:p>
              <a:p>
                <a:r>
                  <a:rPr lang="en-US" altLang="zh-CN" b="1" dirty="0"/>
                  <a:t>d = MEAN [</a:t>
                </a:r>
                <a14:m>
                  <m:oMath xmlns:m="http://schemas.openxmlformats.org/officeDocument/2006/math">
                    <m:f>
                      <m:fPr>
                        <m:ctrlPr>
                          <a:rPr lang="en-US" altLang="zh-CN" b="1" i="1" dirty="0" smtClean="0">
                            <a:latin typeface="Cambria Math" panose="02040503050406030204" pitchFamily="18" charset="0"/>
                          </a:rPr>
                        </m:ctrlPr>
                      </m:fPr>
                      <m:num>
                        <m:r>
                          <m:rPr>
                            <m:nor/>
                          </m:rPr>
                          <a:rPr lang="en-US" altLang="zh-CN" b="1" dirty="0"/>
                          <m:t>(</m:t>
                        </m:r>
                        <m:r>
                          <m:rPr>
                            <m:nor/>
                          </m:rPr>
                          <a:rPr lang="en-US" altLang="zh-CN" b="1" dirty="0"/>
                          <m:t>expected</m:t>
                        </m:r>
                        <m:r>
                          <m:rPr>
                            <m:nor/>
                          </m:rPr>
                          <a:rPr lang="en-US" altLang="zh-CN" b="1" dirty="0"/>
                          <m:t> </m:t>
                        </m:r>
                        <m:r>
                          <m:rPr>
                            <m:nor/>
                          </m:rPr>
                          <a:rPr lang="en-US" altLang="zh-CN" b="1" dirty="0"/>
                          <m:t>price</m:t>
                        </m:r>
                        <m:r>
                          <m:rPr>
                            <m:nor/>
                          </m:rPr>
                          <a:rPr lang="en-US" altLang="zh-CN" b="1" dirty="0"/>
                          <m:t> − </m:t>
                        </m:r>
                        <m:r>
                          <m:rPr>
                            <m:nor/>
                          </m:rPr>
                          <a:rPr lang="en-US" altLang="zh-CN" b="1" dirty="0"/>
                          <m:t>computed</m:t>
                        </m:r>
                        <m:r>
                          <m:rPr>
                            <m:nor/>
                          </m:rPr>
                          <a:rPr lang="en-US" altLang="zh-CN" b="1" dirty="0"/>
                          <m:t> </m:t>
                        </m:r>
                        <m:r>
                          <m:rPr>
                            <m:nor/>
                          </m:rPr>
                          <a:rPr lang="en-US" altLang="zh-CN" b="1" dirty="0"/>
                          <m:t>price</m:t>
                        </m:r>
                        <m:r>
                          <m:rPr>
                            <m:nor/>
                          </m:rPr>
                          <a:rPr lang="en-US" altLang="zh-CN" b="1" dirty="0"/>
                          <m:t>)</m:t>
                        </m:r>
                      </m:num>
                      <m:den>
                        <m:r>
                          <m:rPr>
                            <m:nor/>
                          </m:rPr>
                          <a:rPr lang="en-US" altLang="zh-CN" b="1" dirty="0"/>
                          <m:t>expected</m:t>
                        </m:r>
                        <m:r>
                          <m:rPr>
                            <m:nor/>
                          </m:rPr>
                          <a:rPr lang="en-US" altLang="zh-CN" b="1" dirty="0"/>
                          <m:t> </m:t>
                        </m:r>
                        <m:r>
                          <m:rPr>
                            <m:nor/>
                          </m:rPr>
                          <a:rPr lang="en-US" altLang="zh-CN" b="1" dirty="0"/>
                          <m:t>price</m:t>
                        </m:r>
                      </m:den>
                    </m:f>
                    <m:r>
                      <a:rPr lang="en-US" altLang="zh-CN" b="1" i="1" dirty="0" smtClean="0">
                        <a:latin typeface="Cambria Math" panose="02040503050406030204" pitchFamily="18" charset="0"/>
                        <a:ea typeface="Cambria Math" panose="02040503050406030204" pitchFamily="18" charset="0"/>
                      </a:rPr>
                      <m:t>×</m:t>
                    </m:r>
                    <m:r>
                      <m:rPr>
                        <m:nor/>
                      </m:rPr>
                      <a:rPr lang="en-US" altLang="zh-CN" b="1" i="0" dirty="0" smtClean="0">
                        <a:latin typeface="Cambria Math" panose="02040503050406030204" pitchFamily="18" charset="0"/>
                        <a:ea typeface="Cambria Math" panose="02040503050406030204" pitchFamily="18" charset="0"/>
                      </a:rPr>
                      <m:t>100</m:t>
                    </m:r>
                    <m:r>
                      <m:rPr>
                        <m:nor/>
                      </m:rPr>
                      <a:rPr lang="en-US" altLang="zh-CN" b="1" i="0" dirty="0" smtClean="0"/>
                      <m:t> </m:t>
                    </m:r>
                  </m:oMath>
                </a14:m>
                <a:r>
                  <a:rPr lang="en-US" altLang="zh-CN" b="1" dirty="0"/>
                  <a:t>]</a:t>
                </a:r>
              </a:p>
              <a:p>
                <a:endParaRPr lang="en-US" altLang="zh-CN" b="1" dirty="0"/>
              </a:p>
              <a:p>
                <a:r>
                  <a:rPr lang="en-US" altLang="zh-CN" b="1" dirty="0"/>
                  <a:t>The final score: 50 x max(2 - d, 0)</a:t>
                </a:r>
                <a:endParaRPr lang="en-US" altLang="zh-CN" dirty="0"/>
              </a:p>
              <a:p>
                <a:endParaRPr lang="zh-CN" altLang="en-US" dirty="0"/>
              </a:p>
            </p:txBody>
          </p:sp>
        </mc:Choice>
        <mc:Fallback xmlns="">
          <p:sp>
            <p:nvSpPr>
              <p:cNvPr id="3" name="Content Placeholder 2">
                <a:extLst>
                  <a:ext uri="{FF2B5EF4-FFF2-40B4-BE49-F238E27FC236}">
                    <a16:creationId xmlns:a16="http://schemas.microsoft.com/office/drawing/2014/main" id="{ED3E396B-7CFB-4A8A-9307-3ED52D24E9D8}"/>
                  </a:ext>
                </a:extLst>
              </p:cNvPr>
              <p:cNvSpPr>
                <a:spLocks noGrp="1" noRot="1" noChangeAspect="1" noMove="1" noResize="1" noEditPoints="1" noAdjustHandles="1" noChangeArrowheads="1" noChangeShapeType="1" noTextEdit="1"/>
              </p:cNvSpPr>
              <p:nvPr>
                <p:ph idx="1"/>
              </p:nvPr>
            </p:nvSpPr>
            <p:spPr>
              <a:xfrm>
                <a:off x="644055" y="530440"/>
                <a:ext cx="9986530" cy="5797119"/>
              </a:xfrm>
              <a:blipFill>
                <a:blip r:embed="rId2"/>
                <a:stretch>
                  <a:fillRect l="-549" t="-1052"/>
                </a:stretch>
              </a:blipFill>
            </p:spPr>
            <p:txBody>
              <a:bodyPr/>
              <a:lstStyle/>
              <a:p>
                <a:r>
                  <a:rPr lang="zh-CN" altLang="en-US">
                    <a:noFill/>
                  </a:rPr>
                  <a:t> </a:t>
                </a:r>
              </a:p>
            </p:txBody>
          </p:sp>
        </mc:Fallback>
      </mc:AlternateContent>
      <p:sp>
        <p:nvSpPr>
          <p:cNvPr id="4" name="TextBox 3">
            <a:extLst>
              <a:ext uri="{FF2B5EF4-FFF2-40B4-BE49-F238E27FC236}">
                <a16:creationId xmlns:a16="http://schemas.microsoft.com/office/drawing/2014/main" id="{BDB878CD-C2AF-4F73-9D78-8C8FB1D52B7D}"/>
              </a:ext>
            </a:extLst>
          </p:cNvPr>
          <p:cNvSpPr txBox="1"/>
          <p:nvPr/>
        </p:nvSpPr>
        <p:spPr>
          <a:xfrm>
            <a:off x="5637320" y="2978458"/>
            <a:ext cx="914400" cy="914400"/>
          </a:xfrm>
          <a:prstGeom prst="rect">
            <a:avLst/>
          </a:prstGeom>
          <a:noFill/>
        </p:spPr>
        <p:txBody>
          <a:bodyPr wrap="square" rtlCol="0">
            <a:spAutoFit/>
          </a:bodyPr>
          <a:lstStyle/>
          <a:p>
            <a:endParaRPr lang="zh-CN" altLang="en-US" dirty="0"/>
          </a:p>
        </p:txBody>
      </p:sp>
      <p:sp>
        <p:nvSpPr>
          <p:cNvPr id="5" name="TextBox 4">
            <a:extLst>
              <a:ext uri="{FF2B5EF4-FFF2-40B4-BE49-F238E27FC236}">
                <a16:creationId xmlns:a16="http://schemas.microsoft.com/office/drawing/2014/main" id="{2C579ACB-07EE-4743-BD6B-C8648E28D47F}"/>
              </a:ext>
            </a:extLst>
          </p:cNvPr>
          <p:cNvSpPr txBox="1"/>
          <p:nvPr/>
        </p:nvSpPr>
        <p:spPr>
          <a:xfrm>
            <a:off x="6640497" y="5529880"/>
            <a:ext cx="2840854" cy="369332"/>
          </a:xfrm>
          <a:prstGeom prst="rect">
            <a:avLst/>
          </a:prstGeom>
          <a:noFill/>
        </p:spPr>
        <p:txBody>
          <a:bodyPr wrap="square" rtlCol="0">
            <a:spAutoFit/>
          </a:bodyPr>
          <a:lstStyle/>
          <a:p>
            <a:r>
              <a:rPr lang="en-US" altLang="zh-CN" b="1" dirty="0">
                <a:solidFill>
                  <a:srgbClr val="0070C0"/>
                </a:solidFill>
              </a:rPr>
              <a:t>If d=1, then score = 50</a:t>
            </a:r>
            <a:endParaRPr lang="zh-CN" altLang="en-US" b="1" dirty="0">
              <a:solidFill>
                <a:srgbClr val="0070C0"/>
              </a:solidFill>
            </a:endParaRPr>
          </a:p>
        </p:txBody>
      </p:sp>
    </p:spTree>
    <p:extLst>
      <p:ext uri="{BB962C8B-B14F-4D97-AF65-F5344CB8AC3E}">
        <p14:creationId xmlns:p14="http://schemas.microsoft.com/office/powerpoint/2010/main" val="448149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EF4E-9B7E-4AB5-BC83-A856B370E6C8}"/>
              </a:ext>
            </a:extLst>
          </p:cNvPr>
          <p:cNvSpPr>
            <a:spLocks noGrp="1"/>
          </p:cNvSpPr>
          <p:nvPr>
            <p:ph type="title"/>
          </p:nvPr>
        </p:nvSpPr>
        <p:spPr/>
        <p:txBody>
          <a:bodyPr/>
          <a:lstStyle/>
          <a:p>
            <a:r>
              <a:rPr lang="en-US" altLang="zh-CN" dirty="0"/>
              <a:t>Problems for both models</a:t>
            </a:r>
            <a:endParaRPr lang="zh-CN" altLang="en-US" dirty="0"/>
          </a:p>
        </p:txBody>
      </p:sp>
      <p:sp>
        <p:nvSpPr>
          <p:cNvPr id="3" name="Content Placeholder 2">
            <a:extLst>
              <a:ext uri="{FF2B5EF4-FFF2-40B4-BE49-F238E27FC236}">
                <a16:creationId xmlns:a16="http://schemas.microsoft.com/office/drawing/2014/main" id="{E2E339FC-4A95-46CF-B3AC-934341669F53}"/>
              </a:ext>
            </a:extLst>
          </p:cNvPr>
          <p:cNvSpPr>
            <a:spLocks noGrp="1"/>
          </p:cNvSpPr>
          <p:nvPr>
            <p:ph idx="1"/>
          </p:nvPr>
        </p:nvSpPr>
        <p:spPr>
          <a:xfrm>
            <a:off x="677333" y="1602297"/>
            <a:ext cx="8659613" cy="5150841"/>
          </a:xfrm>
        </p:spPr>
        <p:txBody>
          <a:bodyPr/>
          <a:lstStyle/>
          <a:p>
            <a:r>
              <a:rPr lang="en-US" altLang="zh-CN" b="1" dirty="0"/>
              <a:t>Let’s now look at the major problems of both models.</a:t>
            </a:r>
          </a:p>
          <a:p>
            <a:endParaRPr lang="en-US" altLang="zh-CN" dirty="0"/>
          </a:p>
          <a:p>
            <a:pPr marL="0" indent="0">
              <a:buNone/>
            </a:pPr>
            <a:r>
              <a:rPr lang="en-US" altLang="zh-CN" b="1" dirty="0"/>
              <a:t>Problem 1</a:t>
            </a:r>
          </a:p>
          <a:p>
            <a:pPr marL="0" indent="0">
              <a:buNone/>
            </a:pPr>
            <a:r>
              <a:rPr lang="en-US" altLang="zh-CN" dirty="0"/>
              <a:t>	</a:t>
            </a:r>
            <a:r>
              <a:rPr lang="en-US" altLang="zh-CN" b="1" dirty="0"/>
              <a:t> </a:t>
            </a:r>
            <a:r>
              <a:rPr lang="en-US" altLang="zh-CN" dirty="0"/>
              <a:t>The parameter S of the model determines the sensitivity of the fitting 		 line. By choosing different S values, the results can be largely different, 	 	 from 0 to 46.</a:t>
            </a:r>
          </a:p>
          <a:p>
            <a:pPr marL="0" indent="0">
              <a:buNone/>
            </a:pPr>
            <a:r>
              <a:rPr lang="en-US" altLang="zh-CN" b="1" dirty="0"/>
              <a:t>Problem 2</a:t>
            </a:r>
          </a:p>
          <a:p>
            <a:pPr marL="0" indent="0">
              <a:buNone/>
            </a:pPr>
            <a:r>
              <a:rPr lang="en-US" altLang="zh-CN" b="1" dirty="0"/>
              <a:t>	</a:t>
            </a:r>
            <a:r>
              <a:rPr lang="en-US" altLang="zh-CN" dirty="0"/>
              <a:t>For some of the cases (such as case 0), when choosing suitable 	 	 	parameter S, the model predicts each missing label with very high 	accuracy. However, for some other cases (such as case 8), when the stock 	prices are highly fluctuating, the same S will not be suitable.</a:t>
            </a:r>
          </a:p>
          <a:p>
            <a:pPr marL="0" indent="0">
              <a:buNone/>
            </a:pPr>
            <a:r>
              <a:rPr lang="en-US" altLang="zh-CN" b="1" dirty="0"/>
              <a:t>Problem 3</a:t>
            </a:r>
          </a:p>
          <a:p>
            <a:pPr marL="0" indent="0">
              <a:buNone/>
            </a:pPr>
            <a:r>
              <a:rPr lang="en-US" altLang="zh-CN" dirty="0"/>
              <a:t>	Both models are robust to predict the inner points, they have poor 	performance in predicting the outer points. It is good for interpolation, 	but bad for extrapolation (case 3 and case 8).</a:t>
            </a:r>
          </a:p>
          <a:p>
            <a:pPr marL="0" indent="0">
              <a:buNone/>
            </a:pPr>
            <a:endParaRPr lang="en-US" altLang="zh-CN" dirty="0"/>
          </a:p>
          <a:p>
            <a:pPr>
              <a:buFont typeface="Wingdings" panose="05000000000000000000" pitchFamily="2" charset="2"/>
              <a:buChar char="Ø"/>
            </a:pPr>
            <a:endParaRPr lang="zh-CN" altLang="en-US" dirty="0"/>
          </a:p>
        </p:txBody>
      </p:sp>
      <p:pic>
        <p:nvPicPr>
          <p:cNvPr id="4" name="Picture 3">
            <a:extLst>
              <a:ext uri="{FF2B5EF4-FFF2-40B4-BE49-F238E27FC236}">
                <a16:creationId xmlns:a16="http://schemas.microsoft.com/office/drawing/2014/main" id="{50B45294-B045-4BD7-B480-954584CEF4F0}"/>
              </a:ext>
            </a:extLst>
          </p:cNvPr>
          <p:cNvPicPr>
            <a:picLocks noChangeAspect="1"/>
          </p:cNvPicPr>
          <p:nvPr/>
        </p:nvPicPr>
        <p:blipFill>
          <a:blip r:embed="rId2"/>
          <a:stretch>
            <a:fillRect/>
          </a:stretch>
        </p:blipFill>
        <p:spPr>
          <a:xfrm>
            <a:off x="8870395" y="316964"/>
            <a:ext cx="3234918" cy="2163614"/>
          </a:xfrm>
          <a:prstGeom prst="rect">
            <a:avLst/>
          </a:prstGeom>
        </p:spPr>
      </p:pic>
      <p:sp>
        <p:nvSpPr>
          <p:cNvPr id="5" name="Rectangle 4">
            <a:extLst>
              <a:ext uri="{FF2B5EF4-FFF2-40B4-BE49-F238E27FC236}">
                <a16:creationId xmlns:a16="http://schemas.microsoft.com/office/drawing/2014/main" id="{40C0F416-AF85-4B17-89A2-78A5BFEB0DDF}"/>
              </a:ext>
            </a:extLst>
          </p:cNvPr>
          <p:cNvSpPr/>
          <p:nvPr/>
        </p:nvSpPr>
        <p:spPr>
          <a:xfrm>
            <a:off x="11761364" y="245285"/>
            <a:ext cx="343949" cy="230697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5">
            <a:extLst>
              <a:ext uri="{FF2B5EF4-FFF2-40B4-BE49-F238E27FC236}">
                <a16:creationId xmlns:a16="http://schemas.microsoft.com/office/drawing/2014/main" id="{978631C0-D7B9-485C-A361-1AEBB5A04F1E}"/>
              </a:ext>
            </a:extLst>
          </p:cNvPr>
          <p:cNvPicPr>
            <a:picLocks noChangeAspect="1"/>
          </p:cNvPicPr>
          <p:nvPr/>
        </p:nvPicPr>
        <p:blipFill>
          <a:blip r:embed="rId3"/>
          <a:stretch>
            <a:fillRect/>
          </a:stretch>
        </p:blipFill>
        <p:spPr>
          <a:xfrm>
            <a:off x="8943275" y="3372518"/>
            <a:ext cx="3211761" cy="2185978"/>
          </a:xfrm>
          <a:prstGeom prst="rect">
            <a:avLst/>
          </a:prstGeom>
        </p:spPr>
      </p:pic>
      <p:sp>
        <p:nvSpPr>
          <p:cNvPr id="7" name="Rectangle 6">
            <a:extLst>
              <a:ext uri="{FF2B5EF4-FFF2-40B4-BE49-F238E27FC236}">
                <a16:creationId xmlns:a16="http://schemas.microsoft.com/office/drawing/2014/main" id="{C9ED455C-80FD-481B-AC91-5C980B0E4AFB}"/>
              </a:ext>
            </a:extLst>
          </p:cNvPr>
          <p:cNvSpPr/>
          <p:nvPr/>
        </p:nvSpPr>
        <p:spPr>
          <a:xfrm>
            <a:off x="9153349" y="3098940"/>
            <a:ext cx="343949" cy="230697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620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24B43-93AF-4EF5-AED2-66F21326319E}"/>
              </a:ext>
            </a:extLst>
          </p:cNvPr>
          <p:cNvSpPr>
            <a:spLocks noGrp="1"/>
          </p:cNvSpPr>
          <p:nvPr>
            <p:ph type="title"/>
          </p:nvPr>
        </p:nvSpPr>
        <p:spPr/>
        <p:txBody>
          <a:bodyPr/>
          <a:lstStyle/>
          <a:p>
            <a:r>
              <a:rPr lang="en-US" altLang="zh-CN" dirty="0"/>
              <a:t>Possible Solution</a:t>
            </a:r>
            <a:endParaRPr lang="zh-CN" altLang="en-US" dirty="0"/>
          </a:p>
        </p:txBody>
      </p:sp>
      <p:sp>
        <p:nvSpPr>
          <p:cNvPr id="4" name="TextBox 3">
            <a:extLst>
              <a:ext uri="{FF2B5EF4-FFF2-40B4-BE49-F238E27FC236}">
                <a16:creationId xmlns:a16="http://schemas.microsoft.com/office/drawing/2014/main" id="{DF737467-D16B-4395-9D18-F7F38E336079}"/>
              </a:ext>
            </a:extLst>
          </p:cNvPr>
          <p:cNvSpPr txBox="1"/>
          <p:nvPr/>
        </p:nvSpPr>
        <p:spPr>
          <a:xfrm>
            <a:off x="677334" y="2750978"/>
            <a:ext cx="3137483" cy="1200329"/>
          </a:xfrm>
          <a:prstGeom prst="rect">
            <a:avLst/>
          </a:prstGeom>
          <a:noFill/>
        </p:spPr>
        <p:txBody>
          <a:bodyPr wrap="square" rtlCol="0">
            <a:spAutoFit/>
          </a:bodyPr>
          <a:lstStyle/>
          <a:p>
            <a:r>
              <a:rPr lang="en-US" altLang="zh-CN" sz="2400" b="1" dirty="0"/>
              <a:t>Problem 1</a:t>
            </a:r>
          </a:p>
          <a:p>
            <a:endParaRPr lang="en-US" altLang="zh-CN" sz="2400" b="1" dirty="0"/>
          </a:p>
          <a:p>
            <a:r>
              <a:rPr lang="en-US" altLang="zh-CN" sz="2400" b="1" dirty="0"/>
              <a:t>Problem 2</a:t>
            </a:r>
            <a:endParaRPr lang="zh-CN" altLang="en-US" sz="2400" b="1" dirty="0"/>
          </a:p>
        </p:txBody>
      </p:sp>
      <p:sp>
        <p:nvSpPr>
          <p:cNvPr id="5" name="Arrow: Right 4">
            <a:extLst>
              <a:ext uri="{FF2B5EF4-FFF2-40B4-BE49-F238E27FC236}">
                <a16:creationId xmlns:a16="http://schemas.microsoft.com/office/drawing/2014/main" id="{C5FA668E-7C0F-418D-A3D9-96EFA29E229D}"/>
              </a:ext>
            </a:extLst>
          </p:cNvPr>
          <p:cNvSpPr/>
          <p:nvPr/>
        </p:nvSpPr>
        <p:spPr>
          <a:xfrm>
            <a:off x="3259122" y="3189180"/>
            <a:ext cx="3137482" cy="343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a:extLst>
              <a:ext uri="{FF2B5EF4-FFF2-40B4-BE49-F238E27FC236}">
                <a16:creationId xmlns:a16="http://schemas.microsoft.com/office/drawing/2014/main" id="{DA54BA17-8E00-4C32-9EA4-62FD795E49A3}"/>
              </a:ext>
            </a:extLst>
          </p:cNvPr>
          <p:cNvSpPr txBox="1"/>
          <p:nvPr/>
        </p:nvSpPr>
        <p:spPr>
          <a:xfrm>
            <a:off x="3347206" y="1768069"/>
            <a:ext cx="2961313" cy="1477328"/>
          </a:xfrm>
          <a:prstGeom prst="rect">
            <a:avLst/>
          </a:prstGeom>
          <a:noFill/>
        </p:spPr>
        <p:txBody>
          <a:bodyPr wrap="square" rtlCol="0">
            <a:spAutoFit/>
          </a:bodyPr>
          <a:lstStyle/>
          <a:p>
            <a:r>
              <a:rPr lang="en-US" altLang="zh-CN" dirty="0"/>
              <a:t>If using Regularized Cubic Spline, we may need to automatically select the best hyperparameter S for different data set. </a:t>
            </a:r>
            <a:endParaRPr lang="zh-CN" altLang="en-US" dirty="0"/>
          </a:p>
        </p:txBody>
      </p:sp>
      <p:sp>
        <p:nvSpPr>
          <p:cNvPr id="7" name="TextBox 6">
            <a:extLst>
              <a:ext uri="{FF2B5EF4-FFF2-40B4-BE49-F238E27FC236}">
                <a16:creationId xmlns:a16="http://schemas.microsoft.com/office/drawing/2014/main" id="{2D19D071-7CE1-4B00-B777-4F683904F101}"/>
              </a:ext>
            </a:extLst>
          </p:cNvPr>
          <p:cNvSpPr txBox="1"/>
          <p:nvPr/>
        </p:nvSpPr>
        <p:spPr>
          <a:xfrm>
            <a:off x="6576967" y="3166476"/>
            <a:ext cx="2598564" cy="369332"/>
          </a:xfrm>
          <a:prstGeom prst="rect">
            <a:avLst/>
          </a:prstGeom>
          <a:noFill/>
        </p:spPr>
        <p:txBody>
          <a:bodyPr wrap="square" rtlCol="0">
            <a:spAutoFit/>
          </a:bodyPr>
          <a:lstStyle/>
          <a:p>
            <a:r>
              <a:rPr lang="en-US" altLang="zh-CN" dirty="0"/>
              <a:t>Cross Validation</a:t>
            </a:r>
            <a:endParaRPr lang="zh-CN" altLang="en-US" dirty="0"/>
          </a:p>
        </p:txBody>
      </p:sp>
      <p:sp>
        <p:nvSpPr>
          <p:cNvPr id="8" name="TextBox 7">
            <a:extLst>
              <a:ext uri="{FF2B5EF4-FFF2-40B4-BE49-F238E27FC236}">
                <a16:creationId xmlns:a16="http://schemas.microsoft.com/office/drawing/2014/main" id="{45CB6C1E-60D3-4A67-9BF6-611174535FB9}"/>
              </a:ext>
            </a:extLst>
          </p:cNvPr>
          <p:cNvSpPr txBox="1"/>
          <p:nvPr/>
        </p:nvSpPr>
        <p:spPr>
          <a:xfrm>
            <a:off x="771787" y="4839165"/>
            <a:ext cx="3137483" cy="461665"/>
          </a:xfrm>
          <a:prstGeom prst="rect">
            <a:avLst/>
          </a:prstGeom>
          <a:noFill/>
        </p:spPr>
        <p:txBody>
          <a:bodyPr wrap="square" rtlCol="0">
            <a:spAutoFit/>
          </a:bodyPr>
          <a:lstStyle/>
          <a:p>
            <a:r>
              <a:rPr lang="en-US" altLang="zh-CN" sz="2400" b="1" dirty="0"/>
              <a:t>Problem 3</a:t>
            </a:r>
          </a:p>
        </p:txBody>
      </p:sp>
      <p:sp>
        <p:nvSpPr>
          <p:cNvPr id="9" name="Arrow: Right 8">
            <a:extLst>
              <a:ext uri="{FF2B5EF4-FFF2-40B4-BE49-F238E27FC236}">
                <a16:creationId xmlns:a16="http://schemas.microsoft.com/office/drawing/2014/main" id="{A28308B4-2170-4C18-AB1D-5E6EB39D95D9}"/>
              </a:ext>
            </a:extLst>
          </p:cNvPr>
          <p:cNvSpPr/>
          <p:nvPr/>
        </p:nvSpPr>
        <p:spPr>
          <a:xfrm>
            <a:off x="3259122" y="4898023"/>
            <a:ext cx="3137482" cy="343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a:extLst>
              <a:ext uri="{FF2B5EF4-FFF2-40B4-BE49-F238E27FC236}">
                <a16:creationId xmlns:a16="http://schemas.microsoft.com/office/drawing/2014/main" id="{9BD23513-90CC-4206-BC08-3FDD15484E47}"/>
              </a:ext>
            </a:extLst>
          </p:cNvPr>
          <p:cNvSpPr txBox="1"/>
          <p:nvPr/>
        </p:nvSpPr>
        <p:spPr>
          <a:xfrm>
            <a:off x="6576967" y="4469832"/>
            <a:ext cx="2961313" cy="1200329"/>
          </a:xfrm>
          <a:prstGeom prst="rect">
            <a:avLst/>
          </a:prstGeom>
          <a:noFill/>
        </p:spPr>
        <p:txBody>
          <a:bodyPr wrap="square" rtlCol="0">
            <a:spAutoFit/>
          </a:bodyPr>
          <a:lstStyle/>
          <a:p>
            <a:r>
              <a:rPr lang="en-US" altLang="zh-CN" dirty="0"/>
              <a:t>Separate the missing data depending on whether they are for interpolation or extrapolation</a:t>
            </a:r>
            <a:endParaRPr lang="zh-CN" altLang="en-US" dirty="0"/>
          </a:p>
        </p:txBody>
      </p:sp>
    </p:spTree>
    <p:extLst>
      <p:ext uri="{BB962C8B-B14F-4D97-AF65-F5344CB8AC3E}">
        <p14:creationId xmlns:p14="http://schemas.microsoft.com/office/powerpoint/2010/main" val="2348763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C9336-8496-4461-8EAD-F0F99992A2FC}"/>
              </a:ext>
            </a:extLst>
          </p:cNvPr>
          <p:cNvSpPr>
            <a:spLocks noGrp="1"/>
          </p:cNvSpPr>
          <p:nvPr>
            <p:ph type="title"/>
          </p:nvPr>
        </p:nvSpPr>
        <p:spPr>
          <a:xfrm>
            <a:off x="677334" y="609600"/>
            <a:ext cx="8596668" cy="657138"/>
          </a:xfrm>
        </p:spPr>
        <p:txBody>
          <a:bodyPr/>
          <a:lstStyle/>
          <a:p>
            <a:r>
              <a:rPr lang="en-US" altLang="zh-CN" dirty="0"/>
              <a:t>The model framework</a:t>
            </a:r>
            <a:endParaRPr lang="zh-CN" altLang="en-US" dirty="0"/>
          </a:p>
        </p:txBody>
      </p:sp>
      <p:sp>
        <p:nvSpPr>
          <p:cNvPr id="4" name="TextBox 3">
            <a:extLst>
              <a:ext uri="{FF2B5EF4-FFF2-40B4-BE49-F238E27FC236}">
                <a16:creationId xmlns:a16="http://schemas.microsoft.com/office/drawing/2014/main" id="{0BF5285C-E630-4853-A2DC-52A18D2D4C4F}"/>
              </a:ext>
            </a:extLst>
          </p:cNvPr>
          <p:cNvSpPr txBox="1"/>
          <p:nvPr/>
        </p:nvSpPr>
        <p:spPr>
          <a:xfrm>
            <a:off x="18798" y="3487723"/>
            <a:ext cx="1013047" cy="523220"/>
          </a:xfrm>
          <a:prstGeom prst="rect">
            <a:avLst/>
          </a:prstGeom>
          <a:solidFill>
            <a:srgbClr val="FFFF00"/>
          </a:solidFill>
          <a:ln w="38100">
            <a:solidFill>
              <a:srgbClr val="0070C0"/>
            </a:solidFill>
          </a:ln>
        </p:spPr>
        <p:txBody>
          <a:bodyPr wrap="square" rtlCol="0">
            <a:spAutoFit/>
          </a:bodyPr>
          <a:lstStyle/>
          <a:p>
            <a:r>
              <a:rPr lang="en-US" altLang="zh-CN" sz="2800" dirty="0"/>
              <a:t>Data</a:t>
            </a:r>
            <a:endParaRPr lang="zh-CN" altLang="en-US" sz="2800" dirty="0"/>
          </a:p>
        </p:txBody>
      </p:sp>
      <p:sp>
        <p:nvSpPr>
          <p:cNvPr id="5" name="Arrow: Right 4">
            <a:extLst>
              <a:ext uri="{FF2B5EF4-FFF2-40B4-BE49-F238E27FC236}">
                <a16:creationId xmlns:a16="http://schemas.microsoft.com/office/drawing/2014/main" id="{5BADC13B-574B-442B-85DF-9B46E6F6235B}"/>
              </a:ext>
            </a:extLst>
          </p:cNvPr>
          <p:cNvSpPr/>
          <p:nvPr/>
        </p:nvSpPr>
        <p:spPr>
          <a:xfrm rot="19273664">
            <a:off x="882366" y="2727127"/>
            <a:ext cx="1313643"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a:extLst>
              <a:ext uri="{FF2B5EF4-FFF2-40B4-BE49-F238E27FC236}">
                <a16:creationId xmlns:a16="http://schemas.microsoft.com/office/drawing/2014/main" id="{AA3437FB-69A5-4829-A595-042A5F395018}"/>
              </a:ext>
            </a:extLst>
          </p:cNvPr>
          <p:cNvSpPr txBox="1"/>
          <p:nvPr/>
        </p:nvSpPr>
        <p:spPr>
          <a:xfrm>
            <a:off x="2148461" y="2276924"/>
            <a:ext cx="1984910" cy="369332"/>
          </a:xfrm>
          <a:prstGeom prst="rect">
            <a:avLst/>
          </a:prstGeom>
          <a:solidFill>
            <a:srgbClr val="FFFF00"/>
          </a:solidFill>
          <a:ln w="38100">
            <a:solidFill>
              <a:srgbClr val="0070C0"/>
            </a:solidFill>
          </a:ln>
        </p:spPr>
        <p:txBody>
          <a:bodyPr wrap="square" rtlCol="0">
            <a:spAutoFit/>
          </a:bodyPr>
          <a:lstStyle/>
          <a:p>
            <a:r>
              <a:rPr lang="en-US" altLang="zh-CN" dirty="0"/>
              <a:t>Missing Data</a:t>
            </a:r>
            <a:endParaRPr lang="zh-CN" altLang="en-US" dirty="0"/>
          </a:p>
        </p:txBody>
      </p:sp>
      <p:sp>
        <p:nvSpPr>
          <p:cNvPr id="7" name="TextBox 6">
            <a:extLst>
              <a:ext uri="{FF2B5EF4-FFF2-40B4-BE49-F238E27FC236}">
                <a16:creationId xmlns:a16="http://schemas.microsoft.com/office/drawing/2014/main" id="{993C7FAF-3D26-4DFC-8320-2C13EACEE5D1}"/>
              </a:ext>
            </a:extLst>
          </p:cNvPr>
          <p:cNvSpPr txBox="1"/>
          <p:nvPr/>
        </p:nvSpPr>
        <p:spPr>
          <a:xfrm>
            <a:off x="2089738" y="5021522"/>
            <a:ext cx="1984910" cy="369332"/>
          </a:xfrm>
          <a:prstGeom prst="rect">
            <a:avLst/>
          </a:prstGeom>
          <a:solidFill>
            <a:srgbClr val="FFFF00"/>
          </a:solidFill>
          <a:ln w="38100">
            <a:solidFill>
              <a:srgbClr val="0070C0"/>
            </a:solidFill>
          </a:ln>
        </p:spPr>
        <p:txBody>
          <a:bodyPr wrap="square" rtlCol="0">
            <a:spAutoFit/>
          </a:bodyPr>
          <a:lstStyle/>
          <a:p>
            <a:r>
              <a:rPr lang="en-US" altLang="zh-CN" dirty="0"/>
              <a:t>Non-Missing Data</a:t>
            </a:r>
            <a:endParaRPr lang="zh-CN" altLang="en-US" dirty="0"/>
          </a:p>
        </p:txBody>
      </p:sp>
      <p:sp>
        <p:nvSpPr>
          <p:cNvPr id="8" name="Arrow: Right 7">
            <a:extLst>
              <a:ext uri="{FF2B5EF4-FFF2-40B4-BE49-F238E27FC236}">
                <a16:creationId xmlns:a16="http://schemas.microsoft.com/office/drawing/2014/main" id="{C3EAF984-80BB-4B31-97B0-60D3E1333BA1}"/>
              </a:ext>
            </a:extLst>
          </p:cNvPr>
          <p:cNvSpPr/>
          <p:nvPr/>
        </p:nvSpPr>
        <p:spPr>
          <a:xfrm rot="3141943">
            <a:off x="722976" y="4543747"/>
            <a:ext cx="1313643"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Arrow: Right 8">
            <a:extLst>
              <a:ext uri="{FF2B5EF4-FFF2-40B4-BE49-F238E27FC236}">
                <a16:creationId xmlns:a16="http://schemas.microsoft.com/office/drawing/2014/main" id="{149AB09E-8180-4B36-8404-A4A14A3B7D8E}"/>
              </a:ext>
            </a:extLst>
          </p:cNvPr>
          <p:cNvSpPr/>
          <p:nvPr/>
        </p:nvSpPr>
        <p:spPr>
          <a:xfrm rot="19273664">
            <a:off x="4172979" y="1824743"/>
            <a:ext cx="910474" cy="1877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a:extLst>
              <a:ext uri="{FF2B5EF4-FFF2-40B4-BE49-F238E27FC236}">
                <a16:creationId xmlns:a16="http://schemas.microsoft.com/office/drawing/2014/main" id="{93FE719D-3333-4F69-A2E3-55118EF7DADD}"/>
              </a:ext>
            </a:extLst>
          </p:cNvPr>
          <p:cNvSpPr txBox="1"/>
          <p:nvPr/>
        </p:nvSpPr>
        <p:spPr>
          <a:xfrm>
            <a:off x="3646704" y="1651362"/>
            <a:ext cx="981512" cy="369332"/>
          </a:xfrm>
          <a:prstGeom prst="rect">
            <a:avLst/>
          </a:prstGeom>
          <a:noFill/>
        </p:spPr>
        <p:txBody>
          <a:bodyPr wrap="square" rtlCol="0">
            <a:spAutoFit/>
          </a:bodyPr>
          <a:lstStyle/>
          <a:p>
            <a:r>
              <a:rPr lang="en-US" altLang="zh-CN" dirty="0"/>
              <a:t>Inner?</a:t>
            </a:r>
            <a:endParaRPr lang="zh-CN" altLang="en-US" dirty="0"/>
          </a:p>
        </p:txBody>
      </p:sp>
      <p:sp>
        <p:nvSpPr>
          <p:cNvPr id="11" name="Arrow: Right 10">
            <a:extLst>
              <a:ext uri="{FF2B5EF4-FFF2-40B4-BE49-F238E27FC236}">
                <a16:creationId xmlns:a16="http://schemas.microsoft.com/office/drawing/2014/main" id="{5F9DCE4E-EC4E-4C69-8AC4-B17FD27D9254}"/>
              </a:ext>
            </a:extLst>
          </p:cNvPr>
          <p:cNvSpPr/>
          <p:nvPr/>
        </p:nvSpPr>
        <p:spPr>
          <a:xfrm rot="2069549">
            <a:off x="4172979" y="2932999"/>
            <a:ext cx="910474" cy="1877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a:extLst>
              <a:ext uri="{FF2B5EF4-FFF2-40B4-BE49-F238E27FC236}">
                <a16:creationId xmlns:a16="http://schemas.microsoft.com/office/drawing/2014/main" id="{29A78B0C-9E86-4BD9-BB71-65EC055648D0}"/>
              </a:ext>
            </a:extLst>
          </p:cNvPr>
          <p:cNvSpPr txBox="1"/>
          <p:nvPr/>
        </p:nvSpPr>
        <p:spPr>
          <a:xfrm>
            <a:off x="3646704" y="2845782"/>
            <a:ext cx="981512" cy="369332"/>
          </a:xfrm>
          <a:prstGeom prst="rect">
            <a:avLst/>
          </a:prstGeom>
          <a:noFill/>
        </p:spPr>
        <p:txBody>
          <a:bodyPr wrap="square" rtlCol="0">
            <a:spAutoFit/>
          </a:bodyPr>
          <a:lstStyle/>
          <a:p>
            <a:r>
              <a:rPr lang="en-US" altLang="zh-CN" dirty="0"/>
              <a:t>Outer?</a:t>
            </a:r>
            <a:endParaRPr lang="zh-CN" altLang="en-US" dirty="0"/>
          </a:p>
        </p:txBody>
      </p:sp>
      <p:sp>
        <p:nvSpPr>
          <p:cNvPr id="13" name="TextBox 12">
            <a:extLst>
              <a:ext uri="{FF2B5EF4-FFF2-40B4-BE49-F238E27FC236}">
                <a16:creationId xmlns:a16="http://schemas.microsoft.com/office/drawing/2014/main" id="{2C9D04B2-0E38-4DE7-9053-78D99109B673}"/>
              </a:ext>
            </a:extLst>
          </p:cNvPr>
          <p:cNvSpPr txBox="1"/>
          <p:nvPr/>
        </p:nvSpPr>
        <p:spPr>
          <a:xfrm>
            <a:off x="6972771" y="2845782"/>
            <a:ext cx="1984910" cy="923330"/>
          </a:xfrm>
          <a:prstGeom prst="rect">
            <a:avLst/>
          </a:prstGeom>
          <a:solidFill>
            <a:srgbClr val="FFFF00"/>
          </a:solidFill>
          <a:ln w="38100">
            <a:solidFill>
              <a:srgbClr val="0070C0"/>
            </a:solidFill>
          </a:ln>
        </p:spPr>
        <p:txBody>
          <a:bodyPr wrap="square" rtlCol="0">
            <a:spAutoFit/>
          </a:bodyPr>
          <a:lstStyle/>
          <a:p>
            <a:r>
              <a:rPr lang="en-US" altLang="zh-CN" dirty="0"/>
              <a:t>Cross-Validation for Polynomial Regression Model</a:t>
            </a:r>
            <a:endParaRPr lang="zh-CN" altLang="en-US" dirty="0"/>
          </a:p>
        </p:txBody>
      </p:sp>
      <p:sp>
        <p:nvSpPr>
          <p:cNvPr id="14" name="Arrow: Right 13">
            <a:extLst>
              <a:ext uri="{FF2B5EF4-FFF2-40B4-BE49-F238E27FC236}">
                <a16:creationId xmlns:a16="http://schemas.microsoft.com/office/drawing/2014/main" id="{489D0534-01A9-48B5-ACC5-D2B7C9A1E7CC}"/>
              </a:ext>
            </a:extLst>
          </p:cNvPr>
          <p:cNvSpPr/>
          <p:nvPr/>
        </p:nvSpPr>
        <p:spPr>
          <a:xfrm rot="19273664">
            <a:off x="6508717" y="1117305"/>
            <a:ext cx="539053" cy="1596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a:extLst>
              <a:ext uri="{FF2B5EF4-FFF2-40B4-BE49-F238E27FC236}">
                <a16:creationId xmlns:a16="http://schemas.microsoft.com/office/drawing/2014/main" id="{B1C4933E-0C22-41ED-B16E-ACE41986BA97}"/>
              </a:ext>
            </a:extLst>
          </p:cNvPr>
          <p:cNvSpPr txBox="1"/>
          <p:nvPr/>
        </p:nvSpPr>
        <p:spPr>
          <a:xfrm>
            <a:off x="5056595" y="1436269"/>
            <a:ext cx="1277590" cy="369332"/>
          </a:xfrm>
          <a:prstGeom prst="rect">
            <a:avLst/>
          </a:prstGeom>
          <a:solidFill>
            <a:srgbClr val="FFFF00"/>
          </a:solidFill>
          <a:ln w="38100">
            <a:solidFill>
              <a:srgbClr val="0070C0"/>
            </a:solidFill>
          </a:ln>
        </p:spPr>
        <p:txBody>
          <a:bodyPr wrap="square" rtlCol="0">
            <a:spAutoFit/>
          </a:bodyPr>
          <a:lstStyle/>
          <a:p>
            <a:r>
              <a:rPr lang="en-US" altLang="zh-CN" dirty="0"/>
              <a:t>Inner Data</a:t>
            </a:r>
            <a:endParaRPr lang="zh-CN" altLang="en-US" dirty="0"/>
          </a:p>
        </p:txBody>
      </p:sp>
      <p:sp>
        <p:nvSpPr>
          <p:cNvPr id="16" name="TextBox 15">
            <a:extLst>
              <a:ext uri="{FF2B5EF4-FFF2-40B4-BE49-F238E27FC236}">
                <a16:creationId xmlns:a16="http://schemas.microsoft.com/office/drawing/2014/main" id="{7F6A0589-140C-42A8-A41E-1D03809B0A34}"/>
              </a:ext>
            </a:extLst>
          </p:cNvPr>
          <p:cNvSpPr txBox="1"/>
          <p:nvPr/>
        </p:nvSpPr>
        <p:spPr>
          <a:xfrm>
            <a:off x="5057092" y="3109293"/>
            <a:ext cx="1359793" cy="369332"/>
          </a:xfrm>
          <a:prstGeom prst="rect">
            <a:avLst/>
          </a:prstGeom>
          <a:solidFill>
            <a:srgbClr val="FFFF00"/>
          </a:solidFill>
          <a:ln w="38100">
            <a:solidFill>
              <a:srgbClr val="0070C0"/>
            </a:solidFill>
          </a:ln>
        </p:spPr>
        <p:txBody>
          <a:bodyPr wrap="square" rtlCol="0">
            <a:spAutoFit/>
          </a:bodyPr>
          <a:lstStyle/>
          <a:p>
            <a:r>
              <a:rPr lang="en-US" altLang="zh-CN" dirty="0"/>
              <a:t>Outer Data</a:t>
            </a:r>
            <a:endParaRPr lang="zh-CN" altLang="en-US" dirty="0"/>
          </a:p>
        </p:txBody>
      </p:sp>
      <p:sp>
        <p:nvSpPr>
          <p:cNvPr id="17" name="Arrow: Right 16">
            <a:extLst>
              <a:ext uri="{FF2B5EF4-FFF2-40B4-BE49-F238E27FC236}">
                <a16:creationId xmlns:a16="http://schemas.microsoft.com/office/drawing/2014/main" id="{2C03E13B-BD09-4E31-B4F1-6B0D005B949B}"/>
              </a:ext>
            </a:extLst>
          </p:cNvPr>
          <p:cNvSpPr/>
          <p:nvPr/>
        </p:nvSpPr>
        <p:spPr>
          <a:xfrm rot="2028773">
            <a:off x="6516954" y="2053882"/>
            <a:ext cx="539053" cy="1596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Arrow: Right 17">
            <a:extLst>
              <a:ext uri="{FF2B5EF4-FFF2-40B4-BE49-F238E27FC236}">
                <a16:creationId xmlns:a16="http://schemas.microsoft.com/office/drawing/2014/main" id="{2C73B63C-759D-4F9A-B4A1-88B29A646DB3}"/>
              </a:ext>
            </a:extLst>
          </p:cNvPr>
          <p:cNvSpPr/>
          <p:nvPr/>
        </p:nvSpPr>
        <p:spPr>
          <a:xfrm>
            <a:off x="6441990" y="3255003"/>
            <a:ext cx="539053" cy="1596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a:extLst>
              <a:ext uri="{FF2B5EF4-FFF2-40B4-BE49-F238E27FC236}">
                <a16:creationId xmlns:a16="http://schemas.microsoft.com/office/drawing/2014/main" id="{DDD02E78-D9BB-4E44-B374-F3E80D1FAECC}"/>
              </a:ext>
            </a:extLst>
          </p:cNvPr>
          <p:cNvSpPr txBox="1"/>
          <p:nvPr/>
        </p:nvSpPr>
        <p:spPr>
          <a:xfrm>
            <a:off x="6564081" y="1479154"/>
            <a:ext cx="981512" cy="369332"/>
          </a:xfrm>
          <a:prstGeom prst="rect">
            <a:avLst/>
          </a:prstGeom>
          <a:noFill/>
        </p:spPr>
        <p:txBody>
          <a:bodyPr wrap="square" rtlCol="0">
            <a:spAutoFit/>
          </a:bodyPr>
          <a:lstStyle/>
          <a:p>
            <a:r>
              <a:rPr lang="en-US" altLang="zh-CN" dirty="0"/>
              <a:t>Or?</a:t>
            </a:r>
            <a:endParaRPr lang="zh-CN" altLang="en-US" dirty="0"/>
          </a:p>
        </p:txBody>
      </p:sp>
      <p:sp>
        <p:nvSpPr>
          <p:cNvPr id="20" name="TextBox 19">
            <a:extLst>
              <a:ext uri="{FF2B5EF4-FFF2-40B4-BE49-F238E27FC236}">
                <a16:creationId xmlns:a16="http://schemas.microsoft.com/office/drawing/2014/main" id="{D85F7105-04FF-4EA2-962A-F51AC1E29192}"/>
              </a:ext>
            </a:extLst>
          </p:cNvPr>
          <p:cNvSpPr txBox="1"/>
          <p:nvPr/>
        </p:nvSpPr>
        <p:spPr>
          <a:xfrm>
            <a:off x="7150065" y="544962"/>
            <a:ext cx="1984910" cy="923330"/>
          </a:xfrm>
          <a:prstGeom prst="rect">
            <a:avLst/>
          </a:prstGeom>
          <a:solidFill>
            <a:srgbClr val="FFFF00"/>
          </a:solidFill>
          <a:ln w="38100">
            <a:solidFill>
              <a:srgbClr val="0070C0"/>
            </a:solidFill>
          </a:ln>
        </p:spPr>
        <p:txBody>
          <a:bodyPr wrap="square" rtlCol="0">
            <a:spAutoFit/>
          </a:bodyPr>
          <a:lstStyle/>
          <a:p>
            <a:r>
              <a:rPr lang="en-US" altLang="zh-CN" dirty="0"/>
              <a:t>Cross-Validation for Regularized Cubic Spline</a:t>
            </a:r>
            <a:endParaRPr lang="zh-CN" altLang="en-US" dirty="0"/>
          </a:p>
        </p:txBody>
      </p:sp>
      <p:sp>
        <p:nvSpPr>
          <p:cNvPr id="21" name="TextBox 20">
            <a:extLst>
              <a:ext uri="{FF2B5EF4-FFF2-40B4-BE49-F238E27FC236}">
                <a16:creationId xmlns:a16="http://schemas.microsoft.com/office/drawing/2014/main" id="{8CC64E35-07D3-49F8-AE49-25D6F2590B6C}"/>
              </a:ext>
            </a:extLst>
          </p:cNvPr>
          <p:cNvSpPr txBox="1"/>
          <p:nvPr/>
        </p:nvSpPr>
        <p:spPr>
          <a:xfrm>
            <a:off x="7150065" y="2092257"/>
            <a:ext cx="1984910" cy="369332"/>
          </a:xfrm>
          <a:prstGeom prst="rect">
            <a:avLst/>
          </a:prstGeom>
          <a:solidFill>
            <a:srgbClr val="FFFF00"/>
          </a:solidFill>
          <a:ln w="38100">
            <a:solidFill>
              <a:srgbClr val="0070C0"/>
            </a:solidFill>
          </a:ln>
        </p:spPr>
        <p:txBody>
          <a:bodyPr wrap="square" rtlCol="0">
            <a:spAutoFit/>
          </a:bodyPr>
          <a:lstStyle/>
          <a:p>
            <a:r>
              <a:rPr lang="en-US" altLang="zh-CN" dirty="0"/>
              <a:t>Cubic Spline</a:t>
            </a:r>
            <a:endParaRPr lang="zh-CN" altLang="en-US" dirty="0"/>
          </a:p>
        </p:txBody>
      </p:sp>
      <p:cxnSp>
        <p:nvCxnSpPr>
          <p:cNvPr id="25" name="Connector: Elbow 24">
            <a:extLst>
              <a:ext uri="{FF2B5EF4-FFF2-40B4-BE49-F238E27FC236}">
                <a16:creationId xmlns:a16="http://schemas.microsoft.com/office/drawing/2014/main" id="{FFC5D12E-820A-4E2D-9BF7-2E6ED545103F}"/>
              </a:ext>
            </a:extLst>
          </p:cNvPr>
          <p:cNvCxnSpPr>
            <a:cxnSpLocks/>
          </p:cNvCxnSpPr>
          <p:nvPr/>
        </p:nvCxnSpPr>
        <p:spPr>
          <a:xfrm flipV="1">
            <a:off x="4370664" y="4153305"/>
            <a:ext cx="3594562" cy="1052885"/>
          </a:xfrm>
          <a:prstGeom prst="bentConnector3">
            <a:avLst>
              <a:gd name="adj1" fmla="val 99943"/>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A550000-8F52-4758-8B53-4B7821E44ED3}"/>
              </a:ext>
            </a:extLst>
          </p:cNvPr>
          <p:cNvSpPr txBox="1"/>
          <p:nvPr/>
        </p:nvSpPr>
        <p:spPr>
          <a:xfrm>
            <a:off x="6215494" y="4782317"/>
            <a:ext cx="1645737" cy="369332"/>
          </a:xfrm>
          <a:prstGeom prst="rect">
            <a:avLst/>
          </a:prstGeom>
          <a:noFill/>
        </p:spPr>
        <p:txBody>
          <a:bodyPr wrap="square" rtlCol="0">
            <a:spAutoFit/>
          </a:bodyPr>
          <a:lstStyle/>
          <a:p>
            <a:r>
              <a:rPr lang="en-US" altLang="zh-CN" dirty="0"/>
              <a:t>Training Data</a:t>
            </a:r>
            <a:endParaRPr lang="zh-CN" altLang="en-US" dirty="0"/>
          </a:p>
        </p:txBody>
      </p:sp>
      <p:sp>
        <p:nvSpPr>
          <p:cNvPr id="33" name="Arrow: Right 32">
            <a:extLst>
              <a:ext uri="{FF2B5EF4-FFF2-40B4-BE49-F238E27FC236}">
                <a16:creationId xmlns:a16="http://schemas.microsoft.com/office/drawing/2014/main" id="{6BB85DFF-228E-41ED-B65D-5C2EC54616BA}"/>
              </a:ext>
            </a:extLst>
          </p:cNvPr>
          <p:cNvSpPr/>
          <p:nvPr/>
        </p:nvSpPr>
        <p:spPr>
          <a:xfrm rot="2248636">
            <a:off x="9141573" y="2096582"/>
            <a:ext cx="1474806" cy="322497"/>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Arrow: Right 33">
            <a:extLst>
              <a:ext uri="{FF2B5EF4-FFF2-40B4-BE49-F238E27FC236}">
                <a16:creationId xmlns:a16="http://schemas.microsoft.com/office/drawing/2014/main" id="{8F641A8D-FC71-4524-8710-F2D08304905A}"/>
              </a:ext>
            </a:extLst>
          </p:cNvPr>
          <p:cNvSpPr/>
          <p:nvPr/>
        </p:nvSpPr>
        <p:spPr>
          <a:xfrm rot="19517086">
            <a:off x="9175959" y="3132710"/>
            <a:ext cx="1474806" cy="322497"/>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a:extLst>
              <a:ext uri="{FF2B5EF4-FFF2-40B4-BE49-F238E27FC236}">
                <a16:creationId xmlns:a16="http://schemas.microsoft.com/office/drawing/2014/main" id="{D1273BBE-FD29-4879-9E8E-2786621982C8}"/>
              </a:ext>
            </a:extLst>
          </p:cNvPr>
          <p:cNvSpPr txBox="1"/>
          <p:nvPr/>
        </p:nvSpPr>
        <p:spPr>
          <a:xfrm>
            <a:off x="10637008" y="2353646"/>
            <a:ext cx="1466791" cy="1754326"/>
          </a:xfrm>
          <a:prstGeom prst="rect">
            <a:avLst/>
          </a:prstGeom>
          <a:solidFill>
            <a:srgbClr val="FFFF00"/>
          </a:solidFill>
          <a:ln w="38100">
            <a:solidFill>
              <a:srgbClr val="0070C0"/>
            </a:solidFill>
          </a:ln>
        </p:spPr>
        <p:txBody>
          <a:bodyPr wrap="square" rtlCol="0">
            <a:spAutoFit/>
          </a:bodyPr>
          <a:lstStyle/>
          <a:p>
            <a:r>
              <a:rPr lang="en-US" altLang="zh-CN" dirty="0"/>
              <a:t>Combine the data together and output the predictions</a:t>
            </a:r>
            <a:endParaRPr lang="zh-CN" altLang="en-US" dirty="0"/>
          </a:p>
        </p:txBody>
      </p:sp>
      <p:sp>
        <p:nvSpPr>
          <p:cNvPr id="36" name="Rectangle: Rounded Corners 35">
            <a:extLst>
              <a:ext uri="{FF2B5EF4-FFF2-40B4-BE49-F238E27FC236}">
                <a16:creationId xmlns:a16="http://schemas.microsoft.com/office/drawing/2014/main" id="{2BAC1A70-B962-4798-A4BC-693B8B73711F}"/>
              </a:ext>
            </a:extLst>
          </p:cNvPr>
          <p:cNvSpPr/>
          <p:nvPr/>
        </p:nvSpPr>
        <p:spPr>
          <a:xfrm>
            <a:off x="6564081" y="58723"/>
            <a:ext cx="2895889" cy="55283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a:extLst>
              <a:ext uri="{FF2B5EF4-FFF2-40B4-BE49-F238E27FC236}">
                <a16:creationId xmlns:a16="http://schemas.microsoft.com/office/drawing/2014/main" id="{987B0F26-8668-45C7-87AF-7468D23C4089}"/>
              </a:ext>
            </a:extLst>
          </p:cNvPr>
          <p:cNvSpPr txBox="1"/>
          <p:nvPr/>
        </p:nvSpPr>
        <p:spPr>
          <a:xfrm>
            <a:off x="7573682" y="5704701"/>
            <a:ext cx="1700320" cy="369332"/>
          </a:xfrm>
          <a:prstGeom prst="rect">
            <a:avLst/>
          </a:prstGeom>
          <a:noFill/>
        </p:spPr>
        <p:txBody>
          <a:bodyPr wrap="square" rtlCol="0">
            <a:spAutoFit/>
          </a:bodyPr>
          <a:lstStyle/>
          <a:p>
            <a:r>
              <a:rPr lang="en-US" altLang="zh-CN" b="1" dirty="0">
                <a:solidFill>
                  <a:srgbClr val="FF0000"/>
                </a:solidFill>
              </a:rPr>
              <a:t>Evaluate</a:t>
            </a:r>
            <a:endParaRPr lang="zh-CN" altLang="en-US" b="1" dirty="0">
              <a:solidFill>
                <a:srgbClr val="FF0000"/>
              </a:solidFill>
            </a:endParaRPr>
          </a:p>
        </p:txBody>
      </p:sp>
      <p:sp>
        <p:nvSpPr>
          <p:cNvPr id="38" name="Rectangle: Rounded Corners 37">
            <a:extLst>
              <a:ext uri="{FF2B5EF4-FFF2-40B4-BE49-F238E27FC236}">
                <a16:creationId xmlns:a16="http://schemas.microsoft.com/office/drawing/2014/main" id="{02617A47-6F6C-4B23-A86B-89B04CD177B8}"/>
              </a:ext>
            </a:extLst>
          </p:cNvPr>
          <p:cNvSpPr/>
          <p:nvPr/>
        </p:nvSpPr>
        <p:spPr>
          <a:xfrm>
            <a:off x="10524206" y="1210584"/>
            <a:ext cx="1667794" cy="4040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a:extLst>
              <a:ext uri="{FF2B5EF4-FFF2-40B4-BE49-F238E27FC236}">
                <a16:creationId xmlns:a16="http://schemas.microsoft.com/office/drawing/2014/main" id="{1DDC1FE9-7B92-45C8-821B-27F80BD04511}"/>
              </a:ext>
            </a:extLst>
          </p:cNvPr>
          <p:cNvSpPr txBox="1"/>
          <p:nvPr/>
        </p:nvSpPr>
        <p:spPr>
          <a:xfrm>
            <a:off x="10803227" y="5305964"/>
            <a:ext cx="1700320" cy="369332"/>
          </a:xfrm>
          <a:prstGeom prst="rect">
            <a:avLst/>
          </a:prstGeom>
          <a:noFill/>
        </p:spPr>
        <p:txBody>
          <a:bodyPr wrap="square" rtlCol="0">
            <a:spAutoFit/>
          </a:bodyPr>
          <a:lstStyle/>
          <a:p>
            <a:r>
              <a:rPr lang="en-US" altLang="zh-CN" b="1" dirty="0">
                <a:solidFill>
                  <a:srgbClr val="FF0000"/>
                </a:solidFill>
              </a:rPr>
              <a:t>Evaluate</a:t>
            </a:r>
            <a:endParaRPr lang="zh-CN" altLang="en-US" b="1" dirty="0">
              <a:solidFill>
                <a:srgbClr val="FF0000"/>
              </a:solidFill>
            </a:endParaRPr>
          </a:p>
        </p:txBody>
      </p:sp>
    </p:spTree>
    <p:extLst>
      <p:ext uri="{BB962C8B-B14F-4D97-AF65-F5344CB8AC3E}">
        <p14:creationId xmlns:p14="http://schemas.microsoft.com/office/powerpoint/2010/main" val="11497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1000"/>
                                        <p:tgtEl>
                                          <p:spTgt spid="37"/>
                                        </p:tgtEl>
                                      </p:cBhvr>
                                    </p:animEffect>
                                    <p:anim calcmode="lin" valueType="num">
                                      <p:cBhvr>
                                        <p:cTn id="13" dur="1000" fill="hold"/>
                                        <p:tgtEl>
                                          <p:spTgt spid="37"/>
                                        </p:tgtEl>
                                        <p:attrNameLst>
                                          <p:attrName>ppt_x</p:attrName>
                                        </p:attrNameLst>
                                      </p:cBhvr>
                                      <p:tavLst>
                                        <p:tav tm="0">
                                          <p:val>
                                            <p:strVal val="#ppt_x"/>
                                          </p:val>
                                        </p:tav>
                                        <p:tav tm="100000">
                                          <p:val>
                                            <p:strVal val="#ppt_x"/>
                                          </p:val>
                                        </p:tav>
                                      </p:tavLst>
                                    </p:anim>
                                    <p:anim calcmode="lin" valueType="num">
                                      <p:cBhvr>
                                        <p:cTn id="1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1000"/>
                                        <p:tgtEl>
                                          <p:spTgt spid="39"/>
                                        </p:tgtEl>
                                      </p:cBhvr>
                                    </p:animEffect>
                                    <p:anim calcmode="lin" valueType="num">
                                      <p:cBhvr>
                                        <p:cTn id="25" dur="1000" fill="hold"/>
                                        <p:tgtEl>
                                          <p:spTgt spid="39"/>
                                        </p:tgtEl>
                                        <p:attrNameLst>
                                          <p:attrName>ppt_x</p:attrName>
                                        </p:attrNameLst>
                                      </p:cBhvr>
                                      <p:tavLst>
                                        <p:tav tm="0">
                                          <p:val>
                                            <p:strVal val="#ppt_x"/>
                                          </p:val>
                                        </p:tav>
                                        <p:tav tm="100000">
                                          <p:val>
                                            <p:strVal val="#ppt_x"/>
                                          </p:val>
                                        </p:tav>
                                      </p:tavLst>
                                    </p:anim>
                                    <p:anim calcmode="lin" valueType="num">
                                      <p:cBhvr>
                                        <p:cTn id="2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P spid="38" grpId="0" animBg="1"/>
      <p:bldP spid="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51A8C-6533-47DC-AF13-E909F8389129}"/>
              </a:ext>
            </a:extLst>
          </p:cNvPr>
          <p:cNvSpPr>
            <a:spLocks noGrp="1"/>
          </p:cNvSpPr>
          <p:nvPr>
            <p:ph type="title"/>
          </p:nvPr>
        </p:nvSpPr>
        <p:spPr>
          <a:xfrm>
            <a:off x="677334" y="609600"/>
            <a:ext cx="8596668" cy="631971"/>
          </a:xfrm>
        </p:spPr>
        <p:txBody>
          <a:bodyPr>
            <a:normAutofit fontScale="90000"/>
          </a:bodyPr>
          <a:lstStyle/>
          <a:p>
            <a:r>
              <a:rPr lang="en-US" altLang="zh-CN" dirty="0"/>
              <a:t>Results</a:t>
            </a:r>
            <a:endParaRPr lang="zh-CN" altLang="en-US" dirty="0"/>
          </a:p>
        </p:txBody>
      </p:sp>
      <p:pic>
        <p:nvPicPr>
          <p:cNvPr id="4" name="Picture 3">
            <a:extLst>
              <a:ext uri="{FF2B5EF4-FFF2-40B4-BE49-F238E27FC236}">
                <a16:creationId xmlns:a16="http://schemas.microsoft.com/office/drawing/2014/main" id="{FACA2F65-45C6-4E89-BE5F-AD07BC1BA7E7}"/>
              </a:ext>
            </a:extLst>
          </p:cNvPr>
          <p:cNvPicPr>
            <a:picLocks noChangeAspect="1"/>
          </p:cNvPicPr>
          <p:nvPr/>
        </p:nvPicPr>
        <p:blipFill>
          <a:blip r:embed="rId2"/>
          <a:stretch>
            <a:fillRect/>
          </a:stretch>
        </p:blipFill>
        <p:spPr>
          <a:xfrm>
            <a:off x="1709824" y="1447301"/>
            <a:ext cx="3861462" cy="2585428"/>
          </a:xfrm>
          <a:prstGeom prst="rect">
            <a:avLst/>
          </a:prstGeom>
        </p:spPr>
      </p:pic>
      <p:pic>
        <p:nvPicPr>
          <p:cNvPr id="5" name="Picture 4">
            <a:extLst>
              <a:ext uri="{FF2B5EF4-FFF2-40B4-BE49-F238E27FC236}">
                <a16:creationId xmlns:a16="http://schemas.microsoft.com/office/drawing/2014/main" id="{EF2403DE-36B1-4993-953F-5659F95844CC}"/>
              </a:ext>
            </a:extLst>
          </p:cNvPr>
          <p:cNvPicPr>
            <a:picLocks noChangeAspect="1"/>
          </p:cNvPicPr>
          <p:nvPr/>
        </p:nvPicPr>
        <p:blipFill>
          <a:blip r:embed="rId3"/>
          <a:stretch>
            <a:fillRect/>
          </a:stretch>
        </p:blipFill>
        <p:spPr>
          <a:xfrm>
            <a:off x="5674533" y="2281104"/>
            <a:ext cx="3844318" cy="922957"/>
          </a:xfrm>
          <a:prstGeom prst="rect">
            <a:avLst/>
          </a:prstGeom>
        </p:spPr>
      </p:pic>
      <p:pic>
        <p:nvPicPr>
          <p:cNvPr id="6" name="Picture 5">
            <a:extLst>
              <a:ext uri="{FF2B5EF4-FFF2-40B4-BE49-F238E27FC236}">
                <a16:creationId xmlns:a16="http://schemas.microsoft.com/office/drawing/2014/main" id="{90242820-02FC-49C3-87B4-869187B96F66}"/>
              </a:ext>
            </a:extLst>
          </p:cNvPr>
          <p:cNvPicPr>
            <a:picLocks noChangeAspect="1"/>
          </p:cNvPicPr>
          <p:nvPr/>
        </p:nvPicPr>
        <p:blipFill>
          <a:blip r:embed="rId4"/>
          <a:stretch>
            <a:fillRect/>
          </a:stretch>
        </p:blipFill>
        <p:spPr>
          <a:xfrm>
            <a:off x="1709824" y="4251875"/>
            <a:ext cx="3861462" cy="2502492"/>
          </a:xfrm>
          <a:prstGeom prst="rect">
            <a:avLst/>
          </a:prstGeom>
        </p:spPr>
      </p:pic>
      <p:pic>
        <p:nvPicPr>
          <p:cNvPr id="7" name="Picture 6">
            <a:extLst>
              <a:ext uri="{FF2B5EF4-FFF2-40B4-BE49-F238E27FC236}">
                <a16:creationId xmlns:a16="http://schemas.microsoft.com/office/drawing/2014/main" id="{128E8F60-F417-49EF-98CC-5955441A47E7}"/>
              </a:ext>
            </a:extLst>
          </p:cNvPr>
          <p:cNvPicPr>
            <a:picLocks noChangeAspect="1"/>
          </p:cNvPicPr>
          <p:nvPr/>
        </p:nvPicPr>
        <p:blipFill>
          <a:blip r:embed="rId5"/>
          <a:stretch>
            <a:fillRect/>
          </a:stretch>
        </p:blipFill>
        <p:spPr>
          <a:xfrm>
            <a:off x="5691677" y="4966492"/>
            <a:ext cx="3448946" cy="922957"/>
          </a:xfrm>
          <a:prstGeom prst="rect">
            <a:avLst/>
          </a:prstGeom>
        </p:spPr>
      </p:pic>
      <p:sp>
        <p:nvSpPr>
          <p:cNvPr id="8" name="Rectangle: Rounded Corners 7">
            <a:extLst>
              <a:ext uri="{FF2B5EF4-FFF2-40B4-BE49-F238E27FC236}">
                <a16:creationId xmlns:a16="http://schemas.microsoft.com/office/drawing/2014/main" id="{E4E85E96-D67B-4442-A53E-D59B7E80A012}"/>
              </a:ext>
            </a:extLst>
          </p:cNvPr>
          <p:cNvSpPr/>
          <p:nvPr/>
        </p:nvSpPr>
        <p:spPr>
          <a:xfrm>
            <a:off x="3447875" y="2756259"/>
            <a:ext cx="1791279" cy="71799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Rounded Corners 8">
            <a:extLst>
              <a:ext uri="{FF2B5EF4-FFF2-40B4-BE49-F238E27FC236}">
                <a16:creationId xmlns:a16="http://schemas.microsoft.com/office/drawing/2014/main" id="{C72A89EE-1A7F-4DD0-898E-DA9F79F996E8}"/>
              </a:ext>
            </a:extLst>
          </p:cNvPr>
          <p:cNvSpPr/>
          <p:nvPr/>
        </p:nvSpPr>
        <p:spPr>
          <a:xfrm>
            <a:off x="5081967" y="5341686"/>
            <a:ext cx="366343" cy="119333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a:extLst>
              <a:ext uri="{FF2B5EF4-FFF2-40B4-BE49-F238E27FC236}">
                <a16:creationId xmlns:a16="http://schemas.microsoft.com/office/drawing/2014/main" id="{16CA04C4-73BB-4E8D-8066-C49142624E80}"/>
              </a:ext>
            </a:extLst>
          </p:cNvPr>
          <p:cNvSpPr txBox="1"/>
          <p:nvPr/>
        </p:nvSpPr>
        <p:spPr>
          <a:xfrm>
            <a:off x="35073" y="2745923"/>
            <a:ext cx="1611451" cy="369332"/>
          </a:xfrm>
          <a:prstGeom prst="rect">
            <a:avLst/>
          </a:prstGeom>
          <a:noFill/>
        </p:spPr>
        <p:txBody>
          <a:bodyPr wrap="square" rtlCol="0">
            <a:spAutoFit/>
          </a:bodyPr>
          <a:lstStyle/>
          <a:p>
            <a:r>
              <a:rPr lang="en-US" altLang="zh-CN" dirty="0"/>
              <a:t>Best S = 4.34</a:t>
            </a:r>
            <a:endParaRPr lang="zh-CN" altLang="en-US" dirty="0"/>
          </a:p>
        </p:txBody>
      </p:sp>
      <p:sp>
        <p:nvSpPr>
          <p:cNvPr id="11" name="TextBox 10">
            <a:extLst>
              <a:ext uri="{FF2B5EF4-FFF2-40B4-BE49-F238E27FC236}">
                <a16:creationId xmlns:a16="http://schemas.microsoft.com/office/drawing/2014/main" id="{68CD0031-796D-4106-A020-3095F3BB3325}"/>
              </a:ext>
            </a:extLst>
          </p:cNvPr>
          <p:cNvSpPr txBox="1"/>
          <p:nvPr/>
        </p:nvSpPr>
        <p:spPr>
          <a:xfrm>
            <a:off x="35073" y="5352415"/>
            <a:ext cx="2003639" cy="369332"/>
          </a:xfrm>
          <a:prstGeom prst="rect">
            <a:avLst/>
          </a:prstGeom>
          <a:noFill/>
        </p:spPr>
        <p:txBody>
          <a:bodyPr wrap="square" rtlCol="0">
            <a:spAutoFit/>
          </a:bodyPr>
          <a:lstStyle/>
          <a:p>
            <a:r>
              <a:rPr lang="en-US" altLang="zh-CN" dirty="0"/>
              <a:t>Best Degree = 11</a:t>
            </a:r>
            <a:endParaRPr lang="zh-CN" altLang="en-US" dirty="0"/>
          </a:p>
        </p:txBody>
      </p:sp>
    </p:spTree>
    <p:extLst>
      <p:ext uri="{BB962C8B-B14F-4D97-AF65-F5344CB8AC3E}">
        <p14:creationId xmlns:p14="http://schemas.microsoft.com/office/powerpoint/2010/main" val="208777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8343-93A1-4743-8C0B-3944D99FC2FC}"/>
              </a:ext>
            </a:extLst>
          </p:cNvPr>
          <p:cNvSpPr>
            <a:spLocks noGrp="1"/>
          </p:cNvSpPr>
          <p:nvPr>
            <p:ph type="title"/>
          </p:nvPr>
        </p:nvSpPr>
        <p:spPr/>
        <p:txBody>
          <a:bodyPr/>
          <a:lstStyle/>
          <a:p>
            <a:r>
              <a:rPr lang="en-US" altLang="zh-CN" dirty="0"/>
              <a:t>Results</a:t>
            </a:r>
            <a:endParaRPr lang="zh-CN" altLang="en-US" dirty="0"/>
          </a:p>
        </p:txBody>
      </p:sp>
      <p:pic>
        <p:nvPicPr>
          <p:cNvPr id="4" name="Picture 3">
            <a:extLst>
              <a:ext uri="{FF2B5EF4-FFF2-40B4-BE49-F238E27FC236}">
                <a16:creationId xmlns:a16="http://schemas.microsoft.com/office/drawing/2014/main" id="{9EABA832-900F-4610-907E-AC43546E3BC1}"/>
              </a:ext>
            </a:extLst>
          </p:cNvPr>
          <p:cNvPicPr>
            <a:picLocks noChangeAspect="1"/>
          </p:cNvPicPr>
          <p:nvPr/>
        </p:nvPicPr>
        <p:blipFill>
          <a:blip r:embed="rId2"/>
          <a:stretch>
            <a:fillRect/>
          </a:stretch>
        </p:blipFill>
        <p:spPr>
          <a:xfrm>
            <a:off x="1575508" y="1419451"/>
            <a:ext cx="3702163" cy="2533925"/>
          </a:xfrm>
          <a:prstGeom prst="rect">
            <a:avLst/>
          </a:prstGeom>
        </p:spPr>
      </p:pic>
      <p:pic>
        <p:nvPicPr>
          <p:cNvPr id="5" name="Picture 4">
            <a:extLst>
              <a:ext uri="{FF2B5EF4-FFF2-40B4-BE49-F238E27FC236}">
                <a16:creationId xmlns:a16="http://schemas.microsoft.com/office/drawing/2014/main" id="{25F6E8BA-5AF7-414D-952C-6AD76BF6145D}"/>
              </a:ext>
            </a:extLst>
          </p:cNvPr>
          <p:cNvPicPr>
            <a:picLocks noChangeAspect="1"/>
          </p:cNvPicPr>
          <p:nvPr/>
        </p:nvPicPr>
        <p:blipFill>
          <a:blip r:embed="rId3"/>
          <a:stretch>
            <a:fillRect/>
          </a:stretch>
        </p:blipFill>
        <p:spPr>
          <a:xfrm>
            <a:off x="1451120" y="4191649"/>
            <a:ext cx="3826551" cy="2493799"/>
          </a:xfrm>
          <a:prstGeom prst="rect">
            <a:avLst/>
          </a:prstGeom>
        </p:spPr>
      </p:pic>
      <p:sp>
        <p:nvSpPr>
          <p:cNvPr id="6" name="Rectangle: Rounded Corners 5">
            <a:extLst>
              <a:ext uri="{FF2B5EF4-FFF2-40B4-BE49-F238E27FC236}">
                <a16:creationId xmlns:a16="http://schemas.microsoft.com/office/drawing/2014/main" id="{AEB08E9F-B206-4A09-922C-6C5A7FA45A8F}"/>
              </a:ext>
            </a:extLst>
          </p:cNvPr>
          <p:cNvSpPr/>
          <p:nvPr/>
        </p:nvSpPr>
        <p:spPr>
          <a:xfrm>
            <a:off x="3364395" y="2686413"/>
            <a:ext cx="1791279" cy="71799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Rounded Corners 6">
            <a:extLst>
              <a:ext uri="{FF2B5EF4-FFF2-40B4-BE49-F238E27FC236}">
                <a16:creationId xmlns:a16="http://schemas.microsoft.com/office/drawing/2014/main" id="{1E862D39-FB66-4BFE-89F4-66EAC0244621}"/>
              </a:ext>
            </a:extLst>
          </p:cNvPr>
          <p:cNvSpPr/>
          <p:nvPr/>
        </p:nvSpPr>
        <p:spPr>
          <a:xfrm>
            <a:off x="1827039" y="5384116"/>
            <a:ext cx="337321" cy="82212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7">
            <a:extLst>
              <a:ext uri="{FF2B5EF4-FFF2-40B4-BE49-F238E27FC236}">
                <a16:creationId xmlns:a16="http://schemas.microsoft.com/office/drawing/2014/main" id="{F607AAE6-56F7-45C3-ADFF-143B145B56C3}"/>
              </a:ext>
            </a:extLst>
          </p:cNvPr>
          <p:cNvPicPr>
            <a:picLocks noChangeAspect="1"/>
          </p:cNvPicPr>
          <p:nvPr/>
        </p:nvPicPr>
        <p:blipFill>
          <a:blip r:embed="rId4"/>
          <a:stretch>
            <a:fillRect/>
          </a:stretch>
        </p:blipFill>
        <p:spPr>
          <a:xfrm>
            <a:off x="5460645" y="4923639"/>
            <a:ext cx="3725302" cy="920954"/>
          </a:xfrm>
          <a:prstGeom prst="rect">
            <a:avLst/>
          </a:prstGeom>
        </p:spPr>
      </p:pic>
      <p:pic>
        <p:nvPicPr>
          <p:cNvPr id="9" name="Picture 8">
            <a:extLst>
              <a:ext uri="{FF2B5EF4-FFF2-40B4-BE49-F238E27FC236}">
                <a16:creationId xmlns:a16="http://schemas.microsoft.com/office/drawing/2014/main" id="{B2258EFB-D7E4-4262-92B5-7E16C73D4A8A}"/>
              </a:ext>
            </a:extLst>
          </p:cNvPr>
          <p:cNvPicPr>
            <a:picLocks noChangeAspect="1"/>
          </p:cNvPicPr>
          <p:nvPr/>
        </p:nvPicPr>
        <p:blipFill>
          <a:blip r:embed="rId5"/>
          <a:stretch>
            <a:fillRect/>
          </a:stretch>
        </p:blipFill>
        <p:spPr>
          <a:xfrm>
            <a:off x="5311348" y="2226048"/>
            <a:ext cx="3928976" cy="920730"/>
          </a:xfrm>
          <a:prstGeom prst="rect">
            <a:avLst/>
          </a:prstGeom>
        </p:spPr>
      </p:pic>
      <p:sp>
        <p:nvSpPr>
          <p:cNvPr id="10" name="TextBox 9">
            <a:extLst>
              <a:ext uri="{FF2B5EF4-FFF2-40B4-BE49-F238E27FC236}">
                <a16:creationId xmlns:a16="http://schemas.microsoft.com/office/drawing/2014/main" id="{D7D59514-AC0A-4734-8FDB-99B51A529281}"/>
              </a:ext>
            </a:extLst>
          </p:cNvPr>
          <p:cNvSpPr txBox="1"/>
          <p:nvPr/>
        </p:nvSpPr>
        <p:spPr>
          <a:xfrm>
            <a:off x="52775" y="2501747"/>
            <a:ext cx="1611451" cy="369332"/>
          </a:xfrm>
          <a:prstGeom prst="rect">
            <a:avLst/>
          </a:prstGeom>
          <a:noFill/>
        </p:spPr>
        <p:txBody>
          <a:bodyPr wrap="square" rtlCol="0">
            <a:spAutoFit/>
          </a:bodyPr>
          <a:lstStyle/>
          <a:p>
            <a:r>
              <a:rPr lang="en-US" altLang="zh-CN" dirty="0"/>
              <a:t>Best S = 0.44</a:t>
            </a:r>
            <a:endParaRPr lang="zh-CN" altLang="en-US" dirty="0"/>
          </a:p>
        </p:txBody>
      </p:sp>
      <p:sp>
        <p:nvSpPr>
          <p:cNvPr id="11" name="TextBox 10">
            <a:extLst>
              <a:ext uri="{FF2B5EF4-FFF2-40B4-BE49-F238E27FC236}">
                <a16:creationId xmlns:a16="http://schemas.microsoft.com/office/drawing/2014/main" id="{CF84BFEF-CABB-4873-A6F9-33C6F87DFE49}"/>
              </a:ext>
            </a:extLst>
          </p:cNvPr>
          <p:cNvSpPr txBox="1"/>
          <p:nvPr/>
        </p:nvSpPr>
        <p:spPr>
          <a:xfrm>
            <a:off x="-48477" y="5475261"/>
            <a:ext cx="2003639" cy="369332"/>
          </a:xfrm>
          <a:prstGeom prst="rect">
            <a:avLst/>
          </a:prstGeom>
          <a:noFill/>
        </p:spPr>
        <p:txBody>
          <a:bodyPr wrap="square" rtlCol="0">
            <a:spAutoFit/>
          </a:bodyPr>
          <a:lstStyle/>
          <a:p>
            <a:r>
              <a:rPr lang="en-US" altLang="zh-CN" dirty="0"/>
              <a:t>Best Degree = 11</a:t>
            </a:r>
            <a:endParaRPr lang="zh-CN" altLang="en-US" dirty="0"/>
          </a:p>
        </p:txBody>
      </p:sp>
    </p:spTree>
    <p:extLst>
      <p:ext uri="{BB962C8B-B14F-4D97-AF65-F5344CB8AC3E}">
        <p14:creationId xmlns:p14="http://schemas.microsoft.com/office/powerpoint/2010/main" val="425150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76215-C593-48EB-B7F4-1987025C69AD}"/>
              </a:ext>
            </a:extLst>
          </p:cNvPr>
          <p:cNvSpPr>
            <a:spLocks noGrp="1"/>
          </p:cNvSpPr>
          <p:nvPr>
            <p:ph type="title"/>
          </p:nvPr>
        </p:nvSpPr>
        <p:spPr/>
        <p:txBody>
          <a:bodyPr/>
          <a:lstStyle/>
          <a:p>
            <a:r>
              <a:rPr lang="en-US" altLang="zh-CN" dirty="0"/>
              <a:t>Scores</a:t>
            </a:r>
            <a:endParaRPr lang="zh-CN" altLang="en-US" dirty="0"/>
          </a:p>
        </p:txBody>
      </p:sp>
      <p:sp>
        <p:nvSpPr>
          <p:cNvPr id="4" name="TextBox 3">
            <a:extLst>
              <a:ext uri="{FF2B5EF4-FFF2-40B4-BE49-F238E27FC236}">
                <a16:creationId xmlns:a16="http://schemas.microsoft.com/office/drawing/2014/main" id="{B901DE23-FC31-4983-98DC-B279FC75027F}"/>
              </a:ext>
            </a:extLst>
          </p:cNvPr>
          <p:cNvSpPr txBox="1"/>
          <p:nvPr/>
        </p:nvSpPr>
        <p:spPr>
          <a:xfrm>
            <a:off x="360727" y="3305262"/>
            <a:ext cx="1543574" cy="1292662"/>
          </a:xfrm>
          <a:prstGeom prst="rect">
            <a:avLst/>
          </a:prstGeom>
          <a:noFill/>
        </p:spPr>
        <p:txBody>
          <a:bodyPr wrap="square" rtlCol="0">
            <a:spAutoFit/>
          </a:bodyPr>
          <a:lstStyle/>
          <a:p>
            <a:r>
              <a:rPr lang="en-US" altLang="zh-CN" sz="2000" dirty="0"/>
              <a:t>Ridge Regression</a:t>
            </a:r>
          </a:p>
          <a:p>
            <a:r>
              <a:rPr lang="en-US" altLang="zh-CN" sz="2000" dirty="0">
                <a:solidFill>
                  <a:srgbClr val="FF0000"/>
                </a:solidFill>
              </a:rPr>
              <a:t>9.57</a:t>
            </a:r>
          </a:p>
          <a:p>
            <a:endParaRPr lang="zh-CN" altLang="en-US" dirty="0"/>
          </a:p>
        </p:txBody>
      </p:sp>
      <p:sp>
        <p:nvSpPr>
          <p:cNvPr id="5" name="TextBox 4">
            <a:extLst>
              <a:ext uri="{FF2B5EF4-FFF2-40B4-BE49-F238E27FC236}">
                <a16:creationId xmlns:a16="http://schemas.microsoft.com/office/drawing/2014/main" id="{497AF7D2-CCF4-49AA-9F6A-C8BA8FB03230}"/>
              </a:ext>
            </a:extLst>
          </p:cNvPr>
          <p:cNvSpPr txBox="1"/>
          <p:nvPr/>
        </p:nvSpPr>
        <p:spPr>
          <a:xfrm>
            <a:off x="2182536" y="3305262"/>
            <a:ext cx="1543574" cy="1292662"/>
          </a:xfrm>
          <a:prstGeom prst="rect">
            <a:avLst/>
          </a:prstGeom>
          <a:noFill/>
        </p:spPr>
        <p:txBody>
          <a:bodyPr wrap="square" rtlCol="0">
            <a:spAutoFit/>
          </a:bodyPr>
          <a:lstStyle/>
          <a:p>
            <a:r>
              <a:rPr lang="en-US" altLang="zh-CN" sz="2000" dirty="0"/>
              <a:t>Cubic Spline</a:t>
            </a:r>
          </a:p>
          <a:p>
            <a:r>
              <a:rPr lang="en-US" altLang="zh-CN" sz="2000" dirty="0">
                <a:solidFill>
                  <a:srgbClr val="FF0000"/>
                </a:solidFill>
              </a:rPr>
              <a:t>45.94</a:t>
            </a:r>
          </a:p>
          <a:p>
            <a:endParaRPr lang="zh-CN" altLang="en-US" dirty="0"/>
          </a:p>
        </p:txBody>
      </p:sp>
      <p:sp>
        <p:nvSpPr>
          <p:cNvPr id="6" name="TextBox 5">
            <a:extLst>
              <a:ext uri="{FF2B5EF4-FFF2-40B4-BE49-F238E27FC236}">
                <a16:creationId xmlns:a16="http://schemas.microsoft.com/office/drawing/2014/main" id="{35FBA977-CB45-4A70-A3A4-6F1F5DD19DA9}"/>
              </a:ext>
            </a:extLst>
          </p:cNvPr>
          <p:cNvSpPr txBox="1"/>
          <p:nvPr/>
        </p:nvSpPr>
        <p:spPr>
          <a:xfrm>
            <a:off x="3726110" y="3305262"/>
            <a:ext cx="1861359" cy="1292662"/>
          </a:xfrm>
          <a:prstGeom prst="rect">
            <a:avLst/>
          </a:prstGeom>
          <a:noFill/>
        </p:spPr>
        <p:txBody>
          <a:bodyPr wrap="square" rtlCol="0">
            <a:spAutoFit/>
          </a:bodyPr>
          <a:lstStyle/>
          <a:p>
            <a:r>
              <a:rPr lang="en-US" altLang="zh-CN" sz="2000" dirty="0"/>
              <a:t>Regularized Cubic Spline</a:t>
            </a:r>
          </a:p>
          <a:p>
            <a:r>
              <a:rPr lang="en-US" altLang="zh-CN" sz="2000" dirty="0">
                <a:solidFill>
                  <a:srgbClr val="FF0000"/>
                </a:solidFill>
              </a:rPr>
              <a:t>45.95</a:t>
            </a:r>
          </a:p>
          <a:p>
            <a:endParaRPr lang="zh-CN" altLang="en-US" dirty="0"/>
          </a:p>
        </p:txBody>
      </p:sp>
      <p:sp>
        <p:nvSpPr>
          <p:cNvPr id="7" name="TextBox 6">
            <a:extLst>
              <a:ext uri="{FF2B5EF4-FFF2-40B4-BE49-F238E27FC236}">
                <a16:creationId xmlns:a16="http://schemas.microsoft.com/office/drawing/2014/main" id="{A308BEE4-6937-42B2-AFE0-6A384621A271}"/>
              </a:ext>
            </a:extLst>
          </p:cNvPr>
          <p:cNvSpPr txBox="1"/>
          <p:nvPr/>
        </p:nvSpPr>
        <p:spPr>
          <a:xfrm>
            <a:off x="6200363" y="888475"/>
            <a:ext cx="1861359" cy="2831544"/>
          </a:xfrm>
          <a:prstGeom prst="rect">
            <a:avLst/>
          </a:prstGeom>
          <a:noFill/>
        </p:spPr>
        <p:txBody>
          <a:bodyPr wrap="square" rtlCol="0">
            <a:spAutoFit/>
          </a:bodyPr>
          <a:lstStyle/>
          <a:p>
            <a:r>
              <a:rPr lang="en-US" altLang="zh-CN" sz="2000" dirty="0"/>
              <a:t>Regularized Cubic Spline (Inner, CV)</a:t>
            </a:r>
          </a:p>
          <a:p>
            <a:pPr algn="ctr"/>
            <a:r>
              <a:rPr lang="en-US" altLang="zh-CN" sz="2000" dirty="0"/>
              <a:t>+ </a:t>
            </a:r>
          </a:p>
          <a:p>
            <a:r>
              <a:rPr lang="en-US" altLang="zh-CN" sz="2000" dirty="0"/>
              <a:t>Polynomial regression (Outer)</a:t>
            </a:r>
          </a:p>
          <a:p>
            <a:endParaRPr lang="en-US" altLang="zh-CN" sz="2000" dirty="0">
              <a:solidFill>
                <a:srgbClr val="FF0000"/>
              </a:solidFill>
            </a:endParaRPr>
          </a:p>
          <a:p>
            <a:endParaRPr lang="zh-CN" altLang="en-US" dirty="0"/>
          </a:p>
        </p:txBody>
      </p:sp>
      <p:sp>
        <p:nvSpPr>
          <p:cNvPr id="8" name="TextBox 7">
            <a:extLst>
              <a:ext uri="{FF2B5EF4-FFF2-40B4-BE49-F238E27FC236}">
                <a16:creationId xmlns:a16="http://schemas.microsoft.com/office/drawing/2014/main" id="{238662A5-5786-4EFE-86F8-4239CFEC9C08}"/>
              </a:ext>
            </a:extLst>
          </p:cNvPr>
          <p:cNvSpPr txBox="1"/>
          <p:nvPr/>
        </p:nvSpPr>
        <p:spPr>
          <a:xfrm>
            <a:off x="6201663" y="3720019"/>
            <a:ext cx="1861359" cy="2523768"/>
          </a:xfrm>
          <a:prstGeom prst="rect">
            <a:avLst/>
          </a:prstGeom>
          <a:noFill/>
        </p:spPr>
        <p:txBody>
          <a:bodyPr wrap="square" rtlCol="0">
            <a:spAutoFit/>
          </a:bodyPr>
          <a:lstStyle/>
          <a:p>
            <a:r>
              <a:rPr lang="en-US" altLang="zh-CN" sz="2000" dirty="0"/>
              <a:t>Cubic Spline (Inner, No CV)</a:t>
            </a:r>
          </a:p>
          <a:p>
            <a:pPr algn="ctr"/>
            <a:r>
              <a:rPr lang="en-US" altLang="zh-CN" sz="2000" dirty="0"/>
              <a:t>+ </a:t>
            </a:r>
          </a:p>
          <a:p>
            <a:r>
              <a:rPr lang="en-US" altLang="zh-CN" sz="2000" dirty="0"/>
              <a:t>Polynomial regression (Outer)</a:t>
            </a:r>
          </a:p>
          <a:p>
            <a:endParaRPr lang="en-US" altLang="zh-CN" sz="2000" dirty="0">
              <a:solidFill>
                <a:srgbClr val="FF0000"/>
              </a:solidFill>
            </a:endParaRPr>
          </a:p>
          <a:p>
            <a:endParaRPr lang="zh-CN" altLang="en-US" dirty="0"/>
          </a:p>
        </p:txBody>
      </p:sp>
      <p:cxnSp>
        <p:nvCxnSpPr>
          <p:cNvPr id="10" name="Straight Connector 9">
            <a:extLst>
              <a:ext uri="{FF2B5EF4-FFF2-40B4-BE49-F238E27FC236}">
                <a16:creationId xmlns:a16="http://schemas.microsoft.com/office/drawing/2014/main" id="{0DF0CC1C-753A-4AE3-A125-9EBB50FB17FC}"/>
              </a:ext>
            </a:extLst>
          </p:cNvPr>
          <p:cNvCxnSpPr/>
          <p:nvPr/>
        </p:nvCxnSpPr>
        <p:spPr>
          <a:xfrm>
            <a:off x="5830349" y="3429000"/>
            <a:ext cx="244958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84F6EC0-AEF6-475C-BC6B-8F70D677C7B3}"/>
              </a:ext>
            </a:extLst>
          </p:cNvPr>
          <p:cNvSpPr/>
          <p:nvPr/>
        </p:nvSpPr>
        <p:spPr>
          <a:xfrm>
            <a:off x="8431736" y="1860151"/>
            <a:ext cx="756938" cy="369332"/>
          </a:xfrm>
          <a:prstGeom prst="rect">
            <a:avLst/>
          </a:prstGeom>
        </p:spPr>
        <p:txBody>
          <a:bodyPr wrap="none">
            <a:spAutoFit/>
          </a:bodyPr>
          <a:lstStyle/>
          <a:p>
            <a:r>
              <a:rPr lang="en-US" altLang="zh-CN" dirty="0">
                <a:solidFill>
                  <a:srgbClr val="FF0000"/>
                </a:solidFill>
              </a:rPr>
              <a:t>58.15</a:t>
            </a:r>
          </a:p>
        </p:txBody>
      </p:sp>
      <p:sp>
        <p:nvSpPr>
          <p:cNvPr id="12" name="Rectangle 11">
            <a:extLst>
              <a:ext uri="{FF2B5EF4-FFF2-40B4-BE49-F238E27FC236}">
                <a16:creationId xmlns:a16="http://schemas.microsoft.com/office/drawing/2014/main" id="{E38485DD-3C4B-411D-86C3-6851D56625A6}"/>
              </a:ext>
            </a:extLst>
          </p:cNvPr>
          <p:cNvSpPr/>
          <p:nvPr/>
        </p:nvSpPr>
        <p:spPr>
          <a:xfrm>
            <a:off x="8517064" y="4558269"/>
            <a:ext cx="756938" cy="369332"/>
          </a:xfrm>
          <a:prstGeom prst="rect">
            <a:avLst/>
          </a:prstGeom>
        </p:spPr>
        <p:txBody>
          <a:bodyPr wrap="none">
            <a:spAutoFit/>
          </a:bodyPr>
          <a:lstStyle/>
          <a:p>
            <a:r>
              <a:rPr lang="en-US" altLang="zh-CN" dirty="0">
                <a:solidFill>
                  <a:srgbClr val="FF0000"/>
                </a:solidFill>
              </a:rPr>
              <a:t>53.93</a:t>
            </a:r>
          </a:p>
        </p:txBody>
      </p:sp>
      <p:sp>
        <p:nvSpPr>
          <p:cNvPr id="13" name="Oval 12">
            <a:extLst>
              <a:ext uri="{FF2B5EF4-FFF2-40B4-BE49-F238E27FC236}">
                <a16:creationId xmlns:a16="http://schemas.microsoft.com/office/drawing/2014/main" id="{827D77F5-6368-40AF-B672-FFF2E928B736}"/>
              </a:ext>
            </a:extLst>
          </p:cNvPr>
          <p:cNvSpPr/>
          <p:nvPr/>
        </p:nvSpPr>
        <p:spPr>
          <a:xfrm>
            <a:off x="8267372" y="1629563"/>
            <a:ext cx="1115736" cy="83050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3">
            <a:extLst>
              <a:ext uri="{FF2B5EF4-FFF2-40B4-BE49-F238E27FC236}">
                <a16:creationId xmlns:a16="http://schemas.microsoft.com/office/drawing/2014/main" id="{D2F7C269-EDC0-48A0-932A-DC7F8ABF319A}"/>
              </a:ext>
            </a:extLst>
          </p:cNvPr>
          <p:cNvSpPr/>
          <p:nvPr/>
        </p:nvSpPr>
        <p:spPr>
          <a:xfrm>
            <a:off x="1132514" y="2070124"/>
            <a:ext cx="3985386" cy="369332"/>
          </a:xfrm>
          <a:prstGeom prst="rect">
            <a:avLst/>
          </a:prstGeom>
        </p:spPr>
        <p:txBody>
          <a:bodyPr wrap="none">
            <a:spAutoFit/>
          </a:bodyPr>
          <a:lstStyle/>
          <a:p>
            <a:r>
              <a:rPr lang="en-US" altLang="zh-CN" dirty="0">
                <a:solidFill>
                  <a:srgbClr val="FF0000"/>
                </a:solidFill>
              </a:rPr>
              <a:t>Highest score on Leaderboard: 60.22</a:t>
            </a:r>
          </a:p>
        </p:txBody>
      </p:sp>
    </p:spTree>
    <p:extLst>
      <p:ext uri="{BB962C8B-B14F-4D97-AF65-F5344CB8AC3E}">
        <p14:creationId xmlns:p14="http://schemas.microsoft.com/office/powerpoint/2010/main" val="68789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500" fill="hold"/>
                                        <p:tgtEl>
                                          <p:spTgt spid="12"/>
                                        </p:tgtEl>
                                        <p:attrNameLst>
                                          <p:attrName>ppt_x</p:attrName>
                                        </p:attrNameLst>
                                      </p:cBhvr>
                                      <p:tavLst>
                                        <p:tav tm="0">
                                          <p:val>
                                            <p:strVal val="#ppt_x"/>
                                          </p:val>
                                        </p:tav>
                                        <p:tav tm="100000">
                                          <p:val>
                                            <p:strVal val="#ppt_x"/>
                                          </p:val>
                                        </p:tav>
                                      </p:tavLst>
                                    </p:anim>
                                    <p:anim calcmode="lin" valueType="num">
                                      <p:cBhvr additive="base">
                                        <p:cTn id="1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P spid="13" grpId="0" animBg="1"/>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F29C0-7D53-4FFC-9064-2A26761190FE}"/>
              </a:ext>
            </a:extLst>
          </p:cNvPr>
          <p:cNvSpPr>
            <a:spLocks noGrp="1"/>
          </p:cNvSpPr>
          <p:nvPr>
            <p:ph type="title"/>
          </p:nvPr>
        </p:nvSpPr>
        <p:spPr>
          <a:xfrm>
            <a:off x="677334" y="634767"/>
            <a:ext cx="8596668" cy="1320800"/>
          </a:xfrm>
        </p:spPr>
        <p:txBody>
          <a:bodyPr>
            <a:normAutofit fontScale="90000"/>
          </a:bodyPr>
          <a:lstStyle/>
          <a:p>
            <a:r>
              <a:rPr lang="en-US" altLang="zh-CN" dirty="0"/>
              <a:t>Maybe we can improve the score a little bit: Time series analysis for Case3, Case7, Case8</a:t>
            </a:r>
            <a:br>
              <a:rPr lang="en-US" altLang="zh-CN" dirty="0"/>
            </a:br>
            <a:endParaRPr lang="zh-CN" altLang="en-US" dirty="0"/>
          </a:p>
        </p:txBody>
      </p:sp>
      <p:pic>
        <p:nvPicPr>
          <p:cNvPr id="4" name="Content Placeholder 3">
            <a:extLst>
              <a:ext uri="{FF2B5EF4-FFF2-40B4-BE49-F238E27FC236}">
                <a16:creationId xmlns:a16="http://schemas.microsoft.com/office/drawing/2014/main" id="{A9E4CF88-9286-40D7-8014-031771A91E54}"/>
              </a:ext>
            </a:extLst>
          </p:cNvPr>
          <p:cNvPicPr>
            <a:picLocks noGrp="1" noChangeAspect="1"/>
          </p:cNvPicPr>
          <p:nvPr>
            <p:ph idx="1"/>
          </p:nvPr>
        </p:nvPicPr>
        <p:blipFill>
          <a:blip r:embed="rId2"/>
          <a:stretch>
            <a:fillRect/>
          </a:stretch>
        </p:blipFill>
        <p:spPr>
          <a:xfrm>
            <a:off x="466764" y="2327567"/>
            <a:ext cx="3257948" cy="3186607"/>
          </a:xfrm>
          <a:prstGeom prst="rect">
            <a:avLst/>
          </a:prstGeom>
        </p:spPr>
      </p:pic>
      <p:pic>
        <p:nvPicPr>
          <p:cNvPr id="5" name="Picture 4">
            <a:extLst>
              <a:ext uri="{FF2B5EF4-FFF2-40B4-BE49-F238E27FC236}">
                <a16:creationId xmlns:a16="http://schemas.microsoft.com/office/drawing/2014/main" id="{E19985E0-DA49-427E-8F75-1D4643B5C86E}"/>
              </a:ext>
            </a:extLst>
          </p:cNvPr>
          <p:cNvPicPr>
            <a:picLocks noChangeAspect="1"/>
          </p:cNvPicPr>
          <p:nvPr/>
        </p:nvPicPr>
        <p:blipFill>
          <a:blip r:embed="rId3"/>
          <a:stretch>
            <a:fillRect/>
          </a:stretch>
        </p:blipFill>
        <p:spPr>
          <a:xfrm>
            <a:off x="4139107" y="2388540"/>
            <a:ext cx="3118339" cy="3200400"/>
          </a:xfrm>
          <a:prstGeom prst="rect">
            <a:avLst/>
          </a:prstGeom>
        </p:spPr>
      </p:pic>
      <p:sp>
        <p:nvSpPr>
          <p:cNvPr id="6" name="TextBox 5">
            <a:extLst>
              <a:ext uri="{FF2B5EF4-FFF2-40B4-BE49-F238E27FC236}">
                <a16:creationId xmlns:a16="http://schemas.microsoft.com/office/drawing/2014/main" id="{B9C9D08D-89C1-4DA8-A2EF-B9910D6534FC}"/>
              </a:ext>
            </a:extLst>
          </p:cNvPr>
          <p:cNvSpPr txBox="1"/>
          <p:nvPr/>
        </p:nvSpPr>
        <p:spPr>
          <a:xfrm>
            <a:off x="419450" y="1761688"/>
            <a:ext cx="1208014" cy="369332"/>
          </a:xfrm>
          <a:prstGeom prst="rect">
            <a:avLst/>
          </a:prstGeom>
          <a:noFill/>
        </p:spPr>
        <p:txBody>
          <a:bodyPr wrap="square" rtlCol="0">
            <a:spAutoFit/>
          </a:bodyPr>
          <a:lstStyle/>
          <a:p>
            <a:r>
              <a:rPr lang="en-US" altLang="zh-CN" dirty="0"/>
              <a:t>Case3:</a:t>
            </a:r>
            <a:endParaRPr lang="zh-CN" altLang="en-US" dirty="0"/>
          </a:p>
        </p:txBody>
      </p:sp>
      <p:sp>
        <p:nvSpPr>
          <p:cNvPr id="7" name="TextBox 6">
            <a:extLst>
              <a:ext uri="{FF2B5EF4-FFF2-40B4-BE49-F238E27FC236}">
                <a16:creationId xmlns:a16="http://schemas.microsoft.com/office/drawing/2014/main" id="{1BEA1CAA-EFEB-468C-9294-E53CF03D81A4}"/>
              </a:ext>
            </a:extLst>
          </p:cNvPr>
          <p:cNvSpPr txBox="1"/>
          <p:nvPr/>
        </p:nvSpPr>
        <p:spPr>
          <a:xfrm>
            <a:off x="4420998" y="5514174"/>
            <a:ext cx="947956" cy="369332"/>
          </a:xfrm>
          <a:prstGeom prst="rect">
            <a:avLst/>
          </a:prstGeom>
          <a:noFill/>
        </p:spPr>
        <p:txBody>
          <a:bodyPr wrap="square" rtlCol="0">
            <a:spAutoFit/>
          </a:bodyPr>
          <a:lstStyle/>
          <a:p>
            <a:r>
              <a:rPr lang="en-US" altLang="zh-CN" dirty="0"/>
              <a:t>d = 1</a:t>
            </a:r>
            <a:endParaRPr lang="zh-CN" altLang="en-US" dirty="0"/>
          </a:p>
        </p:txBody>
      </p:sp>
    </p:spTree>
    <p:extLst>
      <p:ext uri="{BB962C8B-B14F-4D97-AF65-F5344CB8AC3E}">
        <p14:creationId xmlns:p14="http://schemas.microsoft.com/office/powerpoint/2010/main" val="731541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ED7EC3-15DD-400C-B883-08549D6B388D}"/>
              </a:ext>
            </a:extLst>
          </p:cNvPr>
          <p:cNvPicPr>
            <a:picLocks noChangeAspect="1"/>
          </p:cNvPicPr>
          <p:nvPr/>
        </p:nvPicPr>
        <p:blipFill>
          <a:blip r:embed="rId2"/>
          <a:stretch>
            <a:fillRect/>
          </a:stretch>
        </p:blipFill>
        <p:spPr>
          <a:xfrm>
            <a:off x="677334" y="1287010"/>
            <a:ext cx="3327578" cy="3242359"/>
          </a:xfrm>
          <a:prstGeom prst="rect">
            <a:avLst/>
          </a:prstGeom>
        </p:spPr>
      </p:pic>
      <p:pic>
        <p:nvPicPr>
          <p:cNvPr id="5" name="Picture 4">
            <a:extLst>
              <a:ext uri="{FF2B5EF4-FFF2-40B4-BE49-F238E27FC236}">
                <a16:creationId xmlns:a16="http://schemas.microsoft.com/office/drawing/2014/main" id="{46212E4B-A56C-4967-B8BB-087A6EE1C9AC}"/>
              </a:ext>
            </a:extLst>
          </p:cNvPr>
          <p:cNvPicPr>
            <a:picLocks noChangeAspect="1"/>
          </p:cNvPicPr>
          <p:nvPr/>
        </p:nvPicPr>
        <p:blipFill>
          <a:blip r:embed="rId3"/>
          <a:stretch>
            <a:fillRect/>
          </a:stretch>
        </p:blipFill>
        <p:spPr>
          <a:xfrm>
            <a:off x="4250364" y="1287010"/>
            <a:ext cx="3322740" cy="3322740"/>
          </a:xfrm>
          <a:prstGeom prst="rect">
            <a:avLst/>
          </a:prstGeom>
        </p:spPr>
      </p:pic>
      <p:sp>
        <p:nvSpPr>
          <p:cNvPr id="6" name="TextBox 5">
            <a:extLst>
              <a:ext uri="{FF2B5EF4-FFF2-40B4-BE49-F238E27FC236}">
                <a16:creationId xmlns:a16="http://schemas.microsoft.com/office/drawing/2014/main" id="{F8AA46B2-4940-4E8F-B4A2-E0A461A24C84}"/>
              </a:ext>
            </a:extLst>
          </p:cNvPr>
          <p:cNvSpPr txBox="1"/>
          <p:nvPr/>
        </p:nvSpPr>
        <p:spPr>
          <a:xfrm>
            <a:off x="1023457" y="4723002"/>
            <a:ext cx="7617204" cy="1200329"/>
          </a:xfrm>
          <a:prstGeom prst="rect">
            <a:avLst/>
          </a:prstGeom>
          <a:noFill/>
        </p:spPr>
        <p:txBody>
          <a:bodyPr wrap="square" rtlCol="0">
            <a:spAutoFit/>
          </a:bodyPr>
          <a:lstStyle/>
          <a:p>
            <a:r>
              <a:rPr lang="en-US" altLang="zh-CN" dirty="0"/>
              <a:t>ACF indicates stationarity. </a:t>
            </a:r>
            <a:r>
              <a:rPr lang="en-US" altLang="zh-CN" dirty="0">
                <a:solidFill>
                  <a:srgbClr val="0070C0"/>
                </a:solidFill>
              </a:rPr>
              <a:t>Candidates: Random Walk (MA(0)) or MA(3)</a:t>
            </a:r>
          </a:p>
          <a:p>
            <a:r>
              <a:rPr lang="en-US" altLang="zh-CN" dirty="0"/>
              <a:t>PACF: </a:t>
            </a:r>
            <a:r>
              <a:rPr lang="en-US" altLang="zh-CN" dirty="0">
                <a:solidFill>
                  <a:srgbClr val="0070C0"/>
                </a:solidFill>
              </a:rPr>
              <a:t>Candidates: AR(3)</a:t>
            </a:r>
          </a:p>
          <a:p>
            <a:endParaRPr lang="en-US" altLang="zh-CN" dirty="0">
              <a:solidFill>
                <a:srgbClr val="0070C0"/>
              </a:solidFill>
            </a:endParaRPr>
          </a:p>
          <a:p>
            <a:r>
              <a:rPr lang="en-US" altLang="zh-CN" dirty="0">
                <a:solidFill>
                  <a:srgbClr val="0070C0"/>
                </a:solidFill>
              </a:rPr>
              <a:t>ARIMA(3,1,0) or ARIMA(3,1,3)</a:t>
            </a:r>
            <a:endParaRPr lang="zh-CN" altLang="en-US" dirty="0"/>
          </a:p>
        </p:txBody>
      </p:sp>
      <p:sp>
        <p:nvSpPr>
          <p:cNvPr id="7" name="TextBox 6">
            <a:extLst>
              <a:ext uri="{FF2B5EF4-FFF2-40B4-BE49-F238E27FC236}">
                <a16:creationId xmlns:a16="http://schemas.microsoft.com/office/drawing/2014/main" id="{7229D644-8A35-4A6C-A777-8EAF94B4CDCF}"/>
              </a:ext>
            </a:extLst>
          </p:cNvPr>
          <p:cNvSpPr txBox="1"/>
          <p:nvPr/>
        </p:nvSpPr>
        <p:spPr>
          <a:xfrm>
            <a:off x="677334" y="917678"/>
            <a:ext cx="1208014" cy="369332"/>
          </a:xfrm>
          <a:prstGeom prst="rect">
            <a:avLst/>
          </a:prstGeom>
          <a:noFill/>
        </p:spPr>
        <p:txBody>
          <a:bodyPr wrap="square" rtlCol="0">
            <a:spAutoFit/>
          </a:bodyPr>
          <a:lstStyle/>
          <a:p>
            <a:r>
              <a:rPr lang="en-US" altLang="zh-CN" dirty="0"/>
              <a:t>Case3:</a:t>
            </a:r>
            <a:endParaRPr lang="zh-CN" altLang="en-US" dirty="0"/>
          </a:p>
        </p:txBody>
      </p:sp>
    </p:spTree>
    <p:extLst>
      <p:ext uri="{BB962C8B-B14F-4D97-AF65-F5344CB8AC3E}">
        <p14:creationId xmlns:p14="http://schemas.microsoft.com/office/powerpoint/2010/main" val="3270162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D6DF2F-55D0-419D-B92B-6861054D3BC5}"/>
              </a:ext>
            </a:extLst>
          </p:cNvPr>
          <p:cNvPicPr>
            <a:picLocks noChangeAspect="1"/>
          </p:cNvPicPr>
          <p:nvPr/>
        </p:nvPicPr>
        <p:blipFill>
          <a:blip r:embed="rId2"/>
          <a:stretch>
            <a:fillRect/>
          </a:stretch>
        </p:blipFill>
        <p:spPr>
          <a:xfrm>
            <a:off x="317776" y="455912"/>
            <a:ext cx="5667375" cy="1181100"/>
          </a:xfrm>
          <a:prstGeom prst="rect">
            <a:avLst/>
          </a:prstGeom>
        </p:spPr>
      </p:pic>
      <p:pic>
        <p:nvPicPr>
          <p:cNvPr id="5" name="Picture 4">
            <a:extLst>
              <a:ext uri="{FF2B5EF4-FFF2-40B4-BE49-F238E27FC236}">
                <a16:creationId xmlns:a16="http://schemas.microsoft.com/office/drawing/2014/main" id="{26357660-9B41-4B1E-B5FC-A2545C84D4D5}"/>
              </a:ext>
            </a:extLst>
          </p:cNvPr>
          <p:cNvPicPr>
            <a:picLocks noChangeAspect="1"/>
          </p:cNvPicPr>
          <p:nvPr/>
        </p:nvPicPr>
        <p:blipFill>
          <a:blip r:embed="rId3"/>
          <a:stretch>
            <a:fillRect/>
          </a:stretch>
        </p:blipFill>
        <p:spPr>
          <a:xfrm>
            <a:off x="317776" y="1637012"/>
            <a:ext cx="6915150" cy="561975"/>
          </a:xfrm>
          <a:prstGeom prst="rect">
            <a:avLst/>
          </a:prstGeom>
        </p:spPr>
      </p:pic>
      <p:pic>
        <p:nvPicPr>
          <p:cNvPr id="6" name="Picture 5">
            <a:extLst>
              <a:ext uri="{FF2B5EF4-FFF2-40B4-BE49-F238E27FC236}">
                <a16:creationId xmlns:a16="http://schemas.microsoft.com/office/drawing/2014/main" id="{7176263F-3C0E-46AD-85B3-1DC7D9B94C5C}"/>
              </a:ext>
            </a:extLst>
          </p:cNvPr>
          <p:cNvPicPr>
            <a:picLocks noChangeAspect="1"/>
          </p:cNvPicPr>
          <p:nvPr/>
        </p:nvPicPr>
        <p:blipFill>
          <a:blip r:embed="rId4"/>
          <a:stretch>
            <a:fillRect/>
          </a:stretch>
        </p:blipFill>
        <p:spPr>
          <a:xfrm>
            <a:off x="5975321" y="444172"/>
            <a:ext cx="2371725" cy="1219200"/>
          </a:xfrm>
          <a:prstGeom prst="rect">
            <a:avLst/>
          </a:prstGeom>
        </p:spPr>
      </p:pic>
      <p:pic>
        <p:nvPicPr>
          <p:cNvPr id="7" name="Picture 6">
            <a:extLst>
              <a:ext uri="{FF2B5EF4-FFF2-40B4-BE49-F238E27FC236}">
                <a16:creationId xmlns:a16="http://schemas.microsoft.com/office/drawing/2014/main" id="{63E2BB17-4A5A-469E-8FE3-3392B653FA15}"/>
              </a:ext>
            </a:extLst>
          </p:cNvPr>
          <p:cNvPicPr>
            <a:picLocks noChangeAspect="1"/>
          </p:cNvPicPr>
          <p:nvPr/>
        </p:nvPicPr>
        <p:blipFill>
          <a:blip r:embed="rId5"/>
          <a:stretch>
            <a:fillRect/>
          </a:stretch>
        </p:blipFill>
        <p:spPr>
          <a:xfrm>
            <a:off x="90981" y="2488802"/>
            <a:ext cx="4474246" cy="4292930"/>
          </a:xfrm>
          <a:prstGeom prst="rect">
            <a:avLst/>
          </a:prstGeom>
        </p:spPr>
      </p:pic>
      <p:sp>
        <p:nvSpPr>
          <p:cNvPr id="8" name="TextBox 7">
            <a:extLst>
              <a:ext uri="{FF2B5EF4-FFF2-40B4-BE49-F238E27FC236}">
                <a16:creationId xmlns:a16="http://schemas.microsoft.com/office/drawing/2014/main" id="{20A24B76-4197-46AC-9850-FA2B63DDC2D6}"/>
              </a:ext>
            </a:extLst>
          </p:cNvPr>
          <p:cNvSpPr txBox="1"/>
          <p:nvPr/>
        </p:nvSpPr>
        <p:spPr>
          <a:xfrm>
            <a:off x="4565227" y="2600587"/>
            <a:ext cx="1912690" cy="3693319"/>
          </a:xfrm>
          <a:prstGeom prst="rect">
            <a:avLst/>
          </a:prstGeom>
          <a:noFill/>
        </p:spPr>
        <p:txBody>
          <a:bodyPr wrap="square" rtlCol="0">
            <a:spAutoFit/>
          </a:bodyPr>
          <a:lstStyle/>
          <a:p>
            <a:r>
              <a:rPr lang="en-US" altLang="zh-CN" dirty="0"/>
              <a:t>Error term is independent</a:t>
            </a:r>
          </a:p>
          <a:p>
            <a:endParaRPr lang="en-US" altLang="zh-CN" dirty="0"/>
          </a:p>
          <a:p>
            <a:endParaRPr lang="en-US" altLang="zh-CN" dirty="0"/>
          </a:p>
          <a:p>
            <a:endParaRPr lang="en-US" altLang="zh-CN" dirty="0"/>
          </a:p>
          <a:p>
            <a:r>
              <a:rPr lang="en-US" altLang="zh-CN" dirty="0"/>
              <a:t>Error term is normally distributed</a:t>
            </a:r>
          </a:p>
          <a:p>
            <a:endParaRPr lang="en-US" altLang="zh-CN" dirty="0"/>
          </a:p>
          <a:p>
            <a:endParaRPr lang="en-US" altLang="zh-CN" dirty="0"/>
          </a:p>
          <a:p>
            <a:endParaRPr lang="en-US" altLang="zh-CN" dirty="0"/>
          </a:p>
          <a:p>
            <a:r>
              <a:rPr lang="en-US" altLang="zh-CN" dirty="0"/>
              <a:t>Error term is not autocorrelated</a:t>
            </a:r>
            <a:endParaRPr lang="zh-CN" altLang="en-US" dirty="0"/>
          </a:p>
        </p:txBody>
      </p:sp>
      <p:pic>
        <p:nvPicPr>
          <p:cNvPr id="9" name="Picture 8">
            <a:extLst>
              <a:ext uri="{FF2B5EF4-FFF2-40B4-BE49-F238E27FC236}">
                <a16:creationId xmlns:a16="http://schemas.microsoft.com/office/drawing/2014/main" id="{0A4D6756-CFF5-4C5E-91EE-E8F8BAF8819D}"/>
              </a:ext>
            </a:extLst>
          </p:cNvPr>
          <p:cNvPicPr>
            <a:picLocks noChangeAspect="1"/>
          </p:cNvPicPr>
          <p:nvPr/>
        </p:nvPicPr>
        <p:blipFill>
          <a:blip r:embed="rId6"/>
          <a:stretch>
            <a:fillRect/>
          </a:stretch>
        </p:blipFill>
        <p:spPr>
          <a:xfrm>
            <a:off x="6477917" y="2119029"/>
            <a:ext cx="4930832" cy="4738971"/>
          </a:xfrm>
          <a:prstGeom prst="rect">
            <a:avLst/>
          </a:prstGeom>
        </p:spPr>
      </p:pic>
      <p:pic>
        <p:nvPicPr>
          <p:cNvPr id="10" name="Picture 9">
            <a:extLst>
              <a:ext uri="{FF2B5EF4-FFF2-40B4-BE49-F238E27FC236}">
                <a16:creationId xmlns:a16="http://schemas.microsoft.com/office/drawing/2014/main" id="{37A85A70-51ED-41F4-88C5-E3CDC00C9DF6}"/>
              </a:ext>
            </a:extLst>
          </p:cNvPr>
          <p:cNvPicPr>
            <a:picLocks noChangeAspect="1"/>
          </p:cNvPicPr>
          <p:nvPr/>
        </p:nvPicPr>
        <p:blipFill>
          <a:blip r:embed="rId7"/>
          <a:stretch>
            <a:fillRect/>
          </a:stretch>
        </p:blipFill>
        <p:spPr>
          <a:xfrm>
            <a:off x="9591312" y="2731971"/>
            <a:ext cx="1371600" cy="504825"/>
          </a:xfrm>
          <a:prstGeom prst="rect">
            <a:avLst/>
          </a:prstGeom>
        </p:spPr>
      </p:pic>
      <p:sp>
        <p:nvSpPr>
          <p:cNvPr id="11" name="TextBox 10">
            <a:extLst>
              <a:ext uri="{FF2B5EF4-FFF2-40B4-BE49-F238E27FC236}">
                <a16:creationId xmlns:a16="http://schemas.microsoft.com/office/drawing/2014/main" id="{ECFC668E-3697-499E-B45E-5B5192778352}"/>
              </a:ext>
            </a:extLst>
          </p:cNvPr>
          <p:cNvSpPr txBox="1"/>
          <p:nvPr/>
        </p:nvSpPr>
        <p:spPr>
          <a:xfrm>
            <a:off x="317776" y="166097"/>
            <a:ext cx="1208014" cy="369332"/>
          </a:xfrm>
          <a:prstGeom prst="rect">
            <a:avLst/>
          </a:prstGeom>
          <a:noFill/>
        </p:spPr>
        <p:txBody>
          <a:bodyPr wrap="square" rtlCol="0">
            <a:spAutoFit/>
          </a:bodyPr>
          <a:lstStyle/>
          <a:p>
            <a:r>
              <a:rPr lang="en-US" altLang="zh-CN" dirty="0"/>
              <a:t>Case3:</a:t>
            </a:r>
            <a:endParaRPr lang="zh-CN" altLang="en-US" dirty="0"/>
          </a:p>
        </p:txBody>
      </p:sp>
    </p:spTree>
    <p:extLst>
      <p:ext uri="{BB962C8B-B14F-4D97-AF65-F5344CB8AC3E}">
        <p14:creationId xmlns:p14="http://schemas.microsoft.com/office/powerpoint/2010/main" val="1129389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DC75-8551-4E60-9225-7D427ACADEA4}"/>
              </a:ext>
            </a:extLst>
          </p:cNvPr>
          <p:cNvSpPr>
            <a:spLocks noGrp="1"/>
          </p:cNvSpPr>
          <p:nvPr>
            <p:ph type="title"/>
          </p:nvPr>
        </p:nvSpPr>
        <p:spPr/>
        <p:txBody>
          <a:bodyPr/>
          <a:lstStyle/>
          <a:p>
            <a:r>
              <a:rPr lang="en-US" altLang="zh-CN" dirty="0"/>
              <a:t>Case7</a:t>
            </a:r>
            <a:endParaRPr lang="zh-CN" altLang="en-US" dirty="0"/>
          </a:p>
        </p:txBody>
      </p:sp>
      <p:pic>
        <p:nvPicPr>
          <p:cNvPr id="4" name="Picture 3">
            <a:extLst>
              <a:ext uri="{FF2B5EF4-FFF2-40B4-BE49-F238E27FC236}">
                <a16:creationId xmlns:a16="http://schemas.microsoft.com/office/drawing/2014/main" id="{62F4EEF4-DE58-4225-AA8F-0D09E874C680}"/>
              </a:ext>
            </a:extLst>
          </p:cNvPr>
          <p:cNvPicPr>
            <a:picLocks noChangeAspect="1"/>
          </p:cNvPicPr>
          <p:nvPr/>
        </p:nvPicPr>
        <p:blipFill>
          <a:blip r:embed="rId2"/>
          <a:stretch>
            <a:fillRect/>
          </a:stretch>
        </p:blipFill>
        <p:spPr>
          <a:xfrm>
            <a:off x="284527" y="1317887"/>
            <a:ext cx="3507297" cy="3507297"/>
          </a:xfrm>
          <a:prstGeom prst="rect">
            <a:avLst/>
          </a:prstGeom>
        </p:spPr>
      </p:pic>
      <p:pic>
        <p:nvPicPr>
          <p:cNvPr id="5" name="Picture 4">
            <a:extLst>
              <a:ext uri="{FF2B5EF4-FFF2-40B4-BE49-F238E27FC236}">
                <a16:creationId xmlns:a16="http://schemas.microsoft.com/office/drawing/2014/main" id="{64A6FCB4-36BC-417B-B85E-4D3415FCEFDD}"/>
              </a:ext>
            </a:extLst>
          </p:cNvPr>
          <p:cNvPicPr>
            <a:picLocks noChangeAspect="1"/>
          </p:cNvPicPr>
          <p:nvPr/>
        </p:nvPicPr>
        <p:blipFill>
          <a:blip r:embed="rId3"/>
          <a:stretch>
            <a:fillRect/>
          </a:stretch>
        </p:blipFill>
        <p:spPr>
          <a:xfrm>
            <a:off x="3862432" y="1270000"/>
            <a:ext cx="3652003" cy="3603072"/>
          </a:xfrm>
          <a:prstGeom prst="rect">
            <a:avLst/>
          </a:prstGeom>
        </p:spPr>
      </p:pic>
      <p:pic>
        <p:nvPicPr>
          <p:cNvPr id="6" name="Picture 5">
            <a:extLst>
              <a:ext uri="{FF2B5EF4-FFF2-40B4-BE49-F238E27FC236}">
                <a16:creationId xmlns:a16="http://schemas.microsoft.com/office/drawing/2014/main" id="{B06684D1-17A6-40D7-AC7A-C4175981E699}"/>
              </a:ext>
            </a:extLst>
          </p:cNvPr>
          <p:cNvPicPr>
            <a:picLocks noChangeAspect="1"/>
          </p:cNvPicPr>
          <p:nvPr/>
        </p:nvPicPr>
        <p:blipFill>
          <a:blip r:embed="rId4"/>
          <a:stretch>
            <a:fillRect/>
          </a:stretch>
        </p:blipFill>
        <p:spPr>
          <a:xfrm>
            <a:off x="677334" y="4895559"/>
            <a:ext cx="3362325" cy="685800"/>
          </a:xfrm>
          <a:prstGeom prst="rect">
            <a:avLst/>
          </a:prstGeom>
        </p:spPr>
      </p:pic>
      <p:sp>
        <p:nvSpPr>
          <p:cNvPr id="7" name="TextBox 6">
            <a:extLst>
              <a:ext uri="{FF2B5EF4-FFF2-40B4-BE49-F238E27FC236}">
                <a16:creationId xmlns:a16="http://schemas.microsoft.com/office/drawing/2014/main" id="{BF16C51F-8D1C-4B00-A742-F43CE30384E7}"/>
              </a:ext>
            </a:extLst>
          </p:cNvPr>
          <p:cNvSpPr txBox="1"/>
          <p:nvPr/>
        </p:nvSpPr>
        <p:spPr>
          <a:xfrm>
            <a:off x="677334" y="5704514"/>
            <a:ext cx="4943290" cy="646331"/>
          </a:xfrm>
          <a:prstGeom prst="rect">
            <a:avLst/>
          </a:prstGeom>
          <a:noFill/>
        </p:spPr>
        <p:txBody>
          <a:bodyPr wrap="square" rtlCol="0">
            <a:spAutoFit/>
          </a:bodyPr>
          <a:lstStyle/>
          <a:p>
            <a:r>
              <a:rPr lang="en-US" altLang="zh-CN" dirty="0"/>
              <a:t>A Random Walk model (ARIMA(0,1,0))</a:t>
            </a:r>
          </a:p>
          <a:p>
            <a:r>
              <a:rPr lang="en-US" altLang="zh-CN" dirty="0"/>
              <a:t>Apply NÄIVE Method for forecasting…</a:t>
            </a:r>
            <a:endParaRPr lang="zh-CN" altLang="en-US" dirty="0"/>
          </a:p>
        </p:txBody>
      </p:sp>
      <p:pic>
        <p:nvPicPr>
          <p:cNvPr id="8" name="Picture 7">
            <a:extLst>
              <a:ext uri="{FF2B5EF4-FFF2-40B4-BE49-F238E27FC236}">
                <a16:creationId xmlns:a16="http://schemas.microsoft.com/office/drawing/2014/main" id="{26A6E5B4-9491-4EC5-823F-69CF46B42D8C}"/>
              </a:ext>
            </a:extLst>
          </p:cNvPr>
          <p:cNvPicPr>
            <a:picLocks noChangeAspect="1"/>
          </p:cNvPicPr>
          <p:nvPr/>
        </p:nvPicPr>
        <p:blipFill>
          <a:blip r:embed="rId5"/>
          <a:stretch>
            <a:fillRect/>
          </a:stretch>
        </p:blipFill>
        <p:spPr>
          <a:xfrm>
            <a:off x="4559547" y="6028495"/>
            <a:ext cx="1292705" cy="263117"/>
          </a:xfrm>
          <a:prstGeom prst="rect">
            <a:avLst/>
          </a:prstGeom>
        </p:spPr>
      </p:pic>
      <p:pic>
        <p:nvPicPr>
          <p:cNvPr id="9" name="Picture 8">
            <a:extLst>
              <a:ext uri="{FF2B5EF4-FFF2-40B4-BE49-F238E27FC236}">
                <a16:creationId xmlns:a16="http://schemas.microsoft.com/office/drawing/2014/main" id="{32FE4F9C-42C3-41B3-8243-13EE6BD9559F}"/>
              </a:ext>
            </a:extLst>
          </p:cNvPr>
          <p:cNvPicPr>
            <a:picLocks noChangeAspect="1"/>
          </p:cNvPicPr>
          <p:nvPr/>
        </p:nvPicPr>
        <p:blipFill>
          <a:blip r:embed="rId6"/>
          <a:stretch>
            <a:fillRect/>
          </a:stretch>
        </p:blipFill>
        <p:spPr>
          <a:xfrm>
            <a:off x="7669374" y="1317887"/>
            <a:ext cx="3479596" cy="3408584"/>
          </a:xfrm>
          <a:prstGeom prst="rect">
            <a:avLst/>
          </a:prstGeom>
        </p:spPr>
      </p:pic>
      <p:pic>
        <p:nvPicPr>
          <p:cNvPr id="10" name="Picture 9">
            <a:extLst>
              <a:ext uri="{FF2B5EF4-FFF2-40B4-BE49-F238E27FC236}">
                <a16:creationId xmlns:a16="http://schemas.microsoft.com/office/drawing/2014/main" id="{3A97A6E0-B009-45E6-BDE2-38C646487D97}"/>
              </a:ext>
            </a:extLst>
          </p:cNvPr>
          <p:cNvPicPr>
            <a:picLocks noChangeAspect="1"/>
          </p:cNvPicPr>
          <p:nvPr/>
        </p:nvPicPr>
        <p:blipFill>
          <a:blip r:embed="rId7"/>
          <a:stretch>
            <a:fillRect/>
          </a:stretch>
        </p:blipFill>
        <p:spPr>
          <a:xfrm>
            <a:off x="9537483" y="3166407"/>
            <a:ext cx="1162050" cy="323850"/>
          </a:xfrm>
          <a:prstGeom prst="rect">
            <a:avLst/>
          </a:prstGeom>
        </p:spPr>
      </p:pic>
    </p:spTree>
    <p:extLst>
      <p:ext uri="{BB962C8B-B14F-4D97-AF65-F5344CB8AC3E}">
        <p14:creationId xmlns:p14="http://schemas.microsoft.com/office/powerpoint/2010/main" val="1627374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E764B9-3C1C-4C60-B386-BB288D87056B}"/>
              </a:ext>
            </a:extLst>
          </p:cNvPr>
          <p:cNvSpPr>
            <a:spLocks noGrp="1"/>
          </p:cNvSpPr>
          <p:nvPr>
            <p:ph idx="1"/>
          </p:nvPr>
        </p:nvSpPr>
        <p:spPr/>
        <p:txBody>
          <a:bodyPr/>
          <a:lstStyle/>
          <a:p>
            <a:r>
              <a:rPr lang="en-US" altLang="zh-CN" b="1" dirty="0"/>
              <a:t>Something is wrong…</a:t>
            </a:r>
          </a:p>
          <a:p>
            <a:endParaRPr lang="en-US" altLang="zh-CN" b="1" dirty="0"/>
          </a:p>
          <a:p>
            <a:r>
              <a:rPr lang="en-US" altLang="zh-CN" b="1" dirty="0"/>
              <a:t>No matter how I change the model, the final score is always 1.16 (out of 100), which is not reasonable. </a:t>
            </a:r>
          </a:p>
          <a:p>
            <a:endParaRPr lang="en-US" altLang="zh-CN" b="1" dirty="0"/>
          </a:p>
          <a:p>
            <a:r>
              <a:rPr lang="en-US" altLang="zh-CN" b="1" dirty="0"/>
              <a:t>So let's download the data, analyze them and calculate the score offline.</a:t>
            </a:r>
            <a:endParaRPr lang="zh-CN" altLang="en-US" dirty="0"/>
          </a:p>
        </p:txBody>
      </p:sp>
    </p:spTree>
    <p:extLst>
      <p:ext uri="{BB962C8B-B14F-4D97-AF65-F5344CB8AC3E}">
        <p14:creationId xmlns:p14="http://schemas.microsoft.com/office/powerpoint/2010/main" val="2190751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9BA18-E857-4EDE-83AF-C06C26F17201}"/>
              </a:ext>
            </a:extLst>
          </p:cNvPr>
          <p:cNvSpPr>
            <a:spLocks noGrp="1"/>
          </p:cNvSpPr>
          <p:nvPr>
            <p:ph type="title"/>
          </p:nvPr>
        </p:nvSpPr>
        <p:spPr/>
        <p:txBody>
          <a:bodyPr/>
          <a:lstStyle/>
          <a:p>
            <a:r>
              <a:rPr lang="en-US" altLang="zh-CN" dirty="0"/>
              <a:t>Case8 (need reverse)</a:t>
            </a:r>
            <a:endParaRPr lang="zh-CN" altLang="en-US" dirty="0"/>
          </a:p>
        </p:txBody>
      </p:sp>
      <p:sp>
        <p:nvSpPr>
          <p:cNvPr id="3" name="Content Placeholder 2">
            <a:extLst>
              <a:ext uri="{FF2B5EF4-FFF2-40B4-BE49-F238E27FC236}">
                <a16:creationId xmlns:a16="http://schemas.microsoft.com/office/drawing/2014/main" id="{29DF1399-516A-409E-A754-CB03BB37F791}"/>
              </a:ext>
            </a:extLst>
          </p:cNvPr>
          <p:cNvSpPr>
            <a:spLocks noGrp="1"/>
          </p:cNvSpPr>
          <p:nvPr>
            <p:ph idx="1"/>
          </p:nvPr>
        </p:nvSpPr>
        <p:spPr/>
        <p:txBody>
          <a:bodyPr/>
          <a:lstStyle/>
          <a:p>
            <a:endParaRPr lang="zh-CN" altLang="en-US" dirty="0"/>
          </a:p>
        </p:txBody>
      </p:sp>
      <p:pic>
        <p:nvPicPr>
          <p:cNvPr id="4" name="Picture 3">
            <a:extLst>
              <a:ext uri="{FF2B5EF4-FFF2-40B4-BE49-F238E27FC236}">
                <a16:creationId xmlns:a16="http://schemas.microsoft.com/office/drawing/2014/main" id="{93CA2692-F32E-4A9B-9885-6FB226FDD2CA}"/>
              </a:ext>
            </a:extLst>
          </p:cNvPr>
          <p:cNvPicPr>
            <a:picLocks noChangeAspect="1"/>
          </p:cNvPicPr>
          <p:nvPr/>
        </p:nvPicPr>
        <p:blipFill>
          <a:blip r:embed="rId2"/>
          <a:stretch>
            <a:fillRect/>
          </a:stretch>
        </p:blipFill>
        <p:spPr>
          <a:xfrm>
            <a:off x="423601" y="1434518"/>
            <a:ext cx="3720350" cy="3645366"/>
          </a:xfrm>
          <a:prstGeom prst="rect">
            <a:avLst/>
          </a:prstGeom>
        </p:spPr>
      </p:pic>
      <p:pic>
        <p:nvPicPr>
          <p:cNvPr id="5" name="Picture 4">
            <a:extLst>
              <a:ext uri="{FF2B5EF4-FFF2-40B4-BE49-F238E27FC236}">
                <a16:creationId xmlns:a16="http://schemas.microsoft.com/office/drawing/2014/main" id="{F6ACF01C-E85F-45C6-A7FD-86CCA6B3EEF8}"/>
              </a:ext>
            </a:extLst>
          </p:cNvPr>
          <p:cNvPicPr>
            <a:picLocks noChangeAspect="1"/>
          </p:cNvPicPr>
          <p:nvPr/>
        </p:nvPicPr>
        <p:blipFill>
          <a:blip r:embed="rId3"/>
          <a:stretch>
            <a:fillRect/>
          </a:stretch>
        </p:blipFill>
        <p:spPr>
          <a:xfrm>
            <a:off x="4397684" y="1358559"/>
            <a:ext cx="3826151" cy="3721325"/>
          </a:xfrm>
          <a:prstGeom prst="rect">
            <a:avLst/>
          </a:prstGeom>
        </p:spPr>
      </p:pic>
      <p:sp>
        <p:nvSpPr>
          <p:cNvPr id="6" name="Rectangle 5">
            <a:extLst>
              <a:ext uri="{FF2B5EF4-FFF2-40B4-BE49-F238E27FC236}">
                <a16:creationId xmlns:a16="http://schemas.microsoft.com/office/drawing/2014/main" id="{CD022709-4A67-42D2-8A03-5399C3579DE9}"/>
              </a:ext>
            </a:extLst>
          </p:cNvPr>
          <p:cNvSpPr/>
          <p:nvPr/>
        </p:nvSpPr>
        <p:spPr>
          <a:xfrm>
            <a:off x="940766" y="5310073"/>
            <a:ext cx="3325013" cy="369332"/>
          </a:xfrm>
          <a:prstGeom prst="rect">
            <a:avLst/>
          </a:prstGeom>
        </p:spPr>
        <p:txBody>
          <a:bodyPr wrap="none">
            <a:spAutoFit/>
          </a:bodyPr>
          <a:lstStyle/>
          <a:p>
            <a:r>
              <a:rPr lang="en-US" altLang="zh-CN" dirty="0">
                <a:solidFill>
                  <a:srgbClr val="0070C0"/>
                </a:solidFill>
              </a:rPr>
              <a:t>ARIMA(2,1,1) or ARIMA(14,1,1)</a:t>
            </a:r>
            <a:endParaRPr lang="zh-CN" altLang="en-US" dirty="0"/>
          </a:p>
        </p:txBody>
      </p:sp>
    </p:spTree>
    <p:extLst>
      <p:ext uri="{BB962C8B-B14F-4D97-AF65-F5344CB8AC3E}">
        <p14:creationId xmlns:p14="http://schemas.microsoft.com/office/powerpoint/2010/main" val="2122040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7EFA8-51B8-4374-9EF5-073132B26D7F}"/>
              </a:ext>
            </a:extLst>
          </p:cNvPr>
          <p:cNvSpPr>
            <a:spLocks noGrp="1"/>
          </p:cNvSpPr>
          <p:nvPr>
            <p:ph type="title"/>
          </p:nvPr>
        </p:nvSpPr>
        <p:spPr/>
        <p:txBody>
          <a:bodyPr/>
          <a:lstStyle/>
          <a:p>
            <a:r>
              <a:rPr lang="en-US" altLang="zh-CN" dirty="0"/>
              <a:t>Case8 (need sequential reverse)</a:t>
            </a:r>
            <a:endParaRPr lang="zh-CN" altLang="en-US" dirty="0"/>
          </a:p>
        </p:txBody>
      </p:sp>
      <p:pic>
        <p:nvPicPr>
          <p:cNvPr id="4" name="Picture 3">
            <a:extLst>
              <a:ext uri="{FF2B5EF4-FFF2-40B4-BE49-F238E27FC236}">
                <a16:creationId xmlns:a16="http://schemas.microsoft.com/office/drawing/2014/main" id="{24AB90D7-EF91-4B80-BE3D-C6B5EF976B65}"/>
              </a:ext>
            </a:extLst>
          </p:cNvPr>
          <p:cNvPicPr>
            <a:picLocks noChangeAspect="1"/>
          </p:cNvPicPr>
          <p:nvPr/>
        </p:nvPicPr>
        <p:blipFill>
          <a:blip r:embed="rId2"/>
          <a:stretch>
            <a:fillRect/>
          </a:stretch>
        </p:blipFill>
        <p:spPr>
          <a:xfrm>
            <a:off x="677334" y="1510017"/>
            <a:ext cx="4814573" cy="4987867"/>
          </a:xfrm>
          <a:prstGeom prst="rect">
            <a:avLst/>
          </a:prstGeom>
        </p:spPr>
      </p:pic>
      <p:pic>
        <p:nvPicPr>
          <p:cNvPr id="5" name="Picture 4">
            <a:extLst>
              <a:ext uri="{FF2B5EF4-FFF2-40B4-BE49-F238E27FC236}">
                <a16:creationId xmlns:a16="http://schemas.microsoft.com/office/drawing/2014/main" id="{735F3C89-79D4-4167-BF8C-F0E3DFF5C8D8}"/>
              </a:ext>
            </a:extLst>
          </p:cNvPr>
          <p:cNvPicPr>
            <a:picLocks noChangeAspect="1"/>
          </p:cNvPicPr>
          <p:nvPr/>
        </p:nvPicPr>
        <p:blipFill>
          <a:blip r:embed="rId3"/>
          <a:stretch>
            <a:fillRect/>
          </a:stretch>
        </p:blipFill>
        <p:spPr>
          <a:xfrm>
            <a:off x="7326648" y="1627463"/>
            <a:ext cx="4451495" cy="4312842"/>
          </a:xfrm>
          <a:prstGeom prst="rect">
            <a:avLst/>
          </a:prstGeom>
        </p:spPr>
      </p:pic>
      <p:pic>
        <p:nvPicPr>
          <p:cNvPr id="6" name="Picture 5">
            <a:extLst>
              <a:ext uri="{FF2B5EF4-FFF2-40B4-BE49-F238E27FC236}">
                <a16:creationId xmlns:a16="http://schemas.microsoft.com/office/drawing/2014/main" id="{1AF17B4E-135B-484F-92DD-76F403AD02D0}"/>
              </a:ext>
            </a:extLst>
          </p:cNvPr>
          <p:cNvPicPr>
            <a:picLocks noChangeAspect="1"/>
          </p:cNvPicPr>
          <p:nvPr/>
        </p:nvPicPr>
        <p:blipFill>
          <a:blip r:embed="rId4"/>
          <a:stretch>
            <a:fillRect/>
          </a:stretch>
        </p:blipFill>
        <p:spPr>
          <a:xfrm>
            <a:off x="10208893" y="2157290"/>
            <a:ext cx="1133475" cy="342900"/>
          </a:xfrm>
          <a:prstGeom prst="rect">
            <a:avLst/>
          </a:prstGeom>
        </p:spPr>
      </p:pic>
      <p:sp>
        <p:nvSpPr>
          <p:cNvPr id="7" name="TextBox 6">
            <a:extLst>
              <a:ext uri="{FF2B5EF4-FFF2-40B4-BE49-F238E27FC236}">
                <a16:creationId xmlns:a16="http://schemas.microsoft.com/office/drawing/2014/main" id="{97F9BE04-4816-4E2F-ADB2-6DD9133199A2}"/>
              </a:ext>
            </a:extLst>
          </p:cNvPr>
          <p:cNvSpPr txBox="1"/>
          <p:nvPr/>
        </p:nvSpPr>
        <p:spPr>
          <a:xfrm>
            <a:off x="5491907" y="2157290"/>
            <a:ext cx="1912690" cy="3693319"/>
          </a:xfrm>
          <a:prstGeom prst="rect">
            <a:avLst/>
          </a:prstGeom>
          <a:noFill/>
        </p:spPr>
        <p:txBody>
          <a:bodyPr wrap="square" rtlCol="0">
            <a:spAutoFit/>
          </a:bodyPr>
          <a:lstStyle/>
          <a:p>
            <a:r>
              <a:rPr lang="en-US" altLang="zh-CN" dirty="0"/>
              <a:t>Error term is independent</a:t>
            </a:r>
          </a:p>
          <a:p>
            <a:endParaRPr lang="en-US" altLang="zh-CN" dirty="0"/>
          </a:p>
          <a:p>
            <a:endParaRPr lang="en-US" altLang="zh-CN" dirty="0"/>
          </a:p>
          <a:p>
            <a:endParaRPr lang="en-US" altLang="zh-CN" dirty="0"/>
          </a:p>
          <a:p>
            <a:r>
              <a:rPr lang="en-US" altLang="zh-CN" dirty="0"/>
              <a:t>Error term is normally distributed</a:t>
            </a:r>
          </a:p>
          <a:p>
            <a:endParaRPr lang="en-US" altLang="zh-CN" dirty="0"/>
          </a:p>
          <a:p>
            <a:endParaRPr lang="en-US" altLang="zh-CN" dirty="0"/>
          </a:p>
          <a:p>
            <a:endParaRPr lang="en-US" altLang="zh-CN" dirty="0"/>
          </a:p>
          <a:p>
            <a:r>
              <a:rPr lang="en-US" altLang="zh-CN" dirty="0"/>
              <a:t>Error term is not autocorrelated</a:t>
            </a:r>
            <a:endParaRPr lang="zh-CN" altLang="en-US" dirty="0"/>
          </a:p>
        </p:txBody>
      </p:sp>
    </p:spTree>
    <p:extLst>
      <p:ext uri="{BB962C8B-B14F-4D97-AF65-F5344CB8AC3E}">
        <p14:creationId xmlns:p14="http://schemas.microsoft.com/office/powerpoint/2010/main" val="462335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20B9F-DB65-4A35-BE80-5339DB7555FC}"/>
              </a:ext>
            </a:extLst>
          </p:cNvPr>
          <p:cNvSpPr>
            <a:spLocks noGrp="1"/>
          </p:cNvSpPr>
          <p:nvPr>
            <p:ph type="title"/>
          </p:nvPr>
        </p:nvSpPr>
        <p:spPr/>
        <p:txBody>
          <a:bodyPr/>
          <a:lstStyle/>
          <a:p>
            <a:r>
              <a:rPr lang="en-US" altLang="zh-CN" dirty="0"/>
              <a:t>After adding Time Series Models for Case3 and Case7: </a:t>
            </a:r>
            <a:r>
              <a:rPr lang="en-US" altLang="zh-CN" dirty="0">
                <a:solidFill>
                  <a:srgbClr val="FF0000"/>
                </a:solidFill>
              </a:rPr>
              <a:t>58.15</a:t>
            </a:r>
            <a:r>
              <a:rPr lang="en-US" altLang="zh-CN" dirty="0"/>
              <a:t> to </a:t>
            </a:r>
            <a:r>
              <a:rPr lang="en-US" altLang="zh-CN" dirty="0">
                <a:solidFill>
                  <a:srgbClr val="FF0000"/>
                </a:solidFill>
              </a:rPr>
              <a:t>58.50</a:t>
            </a:r>
            <a:r>
              <a:rPr lang="en-US" altLang="zh-CN" dirty="0"/>
              <a:t> </a:t>
            </a:r>
            <a:endParaRPr lang="zh-CN" altLang="en-US" dirty="0"/>
          </a:p>
        </p:txBody>
      </p:sp>
      <p:sp>
        <p:nvSpPr>
          <p:cNvPr id="3" name="Content Placeholder 2">
            <a:extLst>
              <a:ext uri="{FF2B5EF4-FFF2-40B4-BE49-F238E27FC236}">
                <a16:creationId xmlns:a16="http://schemas.microsoft.com/office/drawing/2014/main" id="{6308950E-F89D-4AF1-970F-D49601F9B839}"/>
              </a:ext>
            </a:extLst>
          </p:cNvPr>
          <p:cNvSpPr>
            <a:spLocks noGrp="1"/>
          </p:cNvSpPr>
          <p:nvPr>
            <p:ph idx="1"/>
          </p:nvPr>
        </p:nvSpPr>
        <p:spPr/>
        <p:txBody>
          <a:bodyPr/>
          <a:lstStyle/>
          <a:p>
            <a:r>
              <a:rPr lang="en-US" altLang="zh-CN" sz="2400" b="1" dirty="0"/>
              <a:t>Summary:</a:t>
            </a:r>
          </a:p>
          <a:p>
            <a:pPr marL="0" indent="0">
              <a:buNone/>
            </a:pPr>
            <a:r>
              <a:rPr lang="en-US" altLang="zh-CN" dirty="0"/>
              <a:t>	Large amount of inner missing points in each case: </a:t>
            </a:r>
            <a:r>
              <a:rPr lang="en-US" altLang="zh-CN" dirty="0">
                <a:solidFill>
                  <a:srgbClr val="0070C0"/>
                </a:solidFill>
              </a:rPr>
              <a:t>Piecewise Polynomial 	Interpolation Model (Cubic spline, Regularized Cubic Spline, the latter can be 	time consuming, but more accurate).</a:t>
            </a:r>
          </a:p>
          <a:p>
            <a:pPr marL="0" indent="0">
              <a:buNone/>
            </a:pPr>
            <a:endParaRPr lang="en-US" altLang="zh-CN" dirty="0">
              <a:solidFill>
                <a:srgbClr val="0070C0"/>
              </a:solidFill>
            </a:endParaRPr>
          </a:p>
          <a:p>
            <a:pPr marL="0" indent="0">
              <a:buNone/>
            </a:pPr>
            <a:r>
              <a:rPr lang="en-US" altLang="zh-CN" dirty="0">
                <a:solidFill>
                  <a:srgbClr val="0070C0"/>
                </a:solidFill>
              </a:rPr>
              <a:t>	</a:t>
            </a:r>
            <a:r>
              <a:rPr lang="en-US" altLang="zh-CN" dirty="0">
                <a:solidFill>
                  <a:schemeClr val="tx1"/>
                </a:solidFill>
              </a:rPr>
              <a:t>Outer missing points in each case: </a:t>
            </a:r>
            <a:r>
              <a:rPr lang="en-US" altLang="zh-CN" dirty="0">
                <a:solidFill>
                  <a:srgbClr val="0070C0"/>
                </a:solidFill>
              </a:rPr>
              <a:t>Polynomial Regression Model or Time 	Series Model, the latter can be complicated, though we can use </a:t>
            </a:r>
            <a:r>
              <a:rPr lang="en-US" altLang="zh-CN" dirty="0" err="1">
                <a:solidFill>
                  <a:srgbClr val="FF0000"/>
                </a:solidFill>
              </a:rPr>
              <a:t>auto.arima</a:t>
            </a:r>
            <a:r>
              <a:rPr lang="en-US" altLang="zh-CN" dirty="0">
                <a:solidFill>
                  <a:srgbClr val="0070C0"/>
                </a:solidFill>
              </a:rPr>
              <a:t>).</a:t>
            </a:r>
          </a:p>
          <a:p>
            <a:pPr marL="0" indent="0">
              <a:buNone/>
            </a:pPr>
            <a:endParaRPr lang="en-US" altLang="zh-CN" dirty="0">
              <a:solidFill>
                <a:srgbClr val="0070C0"/>
              </a:solidFill>
            </a:endParaRPr>
          </a:p>
          <a:p>
            <a:pPr marL="0" indent="0">
              <a:buNone/>
            </a:pPr>
            <a:r>
              <a:rPr lang="en-US" altLang="zh-CN" dirty="0">
                <a:solidFill>
                  <a:srgbClr val="0070C0"/>
                </a:solidFill>
              </a:rPr>
              <a:t>	</a:t>
            </a:r>
            <a:r>
              <a:rPr lang="en-US" altLang="zh-CN" dirty="0">
                <a:solidFill>
                  <a:schemeClr val="tx1"/>
                </a:solidFill>
              </a:rPr>
              <a:t>Our model framework in this study will show more robust performance when 	more outer missing points are involved.</a:t>
            </a:r>
            <a:endParaRPr lang="zh-CN" altLang="en-US" dirty="0">
              <a:solidFill>
                <a:srgbClr val="0070C0"/>
              </a:solidFill>
            </a:endParaRPr>
          </a:p>
        </p:txBody>
      </p:sp>
    </p:spTree>
    <p:extLst>
      <p:ext uri="{BB962C8B-B14F-4D97-AF65-F5344CB8AC3E}">
        <p14:creationId xmlns:p14="http://schemas.microsoft.com/office/powerpoint/2010/main" val="135758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3E6B-5AB6-4807-B560-A891231DC1CD}"/>
              </a:ext>
            </a:extLst>
          </p:cNvPr>
          <p:cNvSpPr>
            <a:spLocks noGrp="1"/>
          </p:cNvSpPr>
          <p:nvPr>
            <p:ph type="title"/>
          </p:nvPr>
        </p:nvSpPr>
        <p:spPr/>
        <p:txBody>
          <a:bodyPr/>
          <a:lstStyle/>
          <a:p>
            <a:r>
              <a:rPr lang="en-US" altLang="zh-CN" dirty="0"/>
              <a:t>API: Missing_Stock.py</a:t>
            </a:r>
            <a:endParaRPr lang="zh-CN" altLang="en-US" dirty="0"/>
          </a:p>
        </p:txBody>
      </p:sp>
      <p:sp>
        <p:nvSpPr>
          <p:cNvPr id="4" name="Rectangle 3">
            <a:extLst>
              <a:ext uri="{FF2B5EF4-FFF2-40B4-BE49-F238E27FC236}">
                <a16:creationId xmlns:a16="http://schemas.microsoft.com/office/drawing/2014/main" id="{257BC39F-8BDF-4E34-9A92-C9AEE2A9C469}"/>
              </a:ext>
            </a:extLst>
          </p:cNvPr>
          <p:cNvSpPr/>
          <p:nvPr/>
        </p:nvSpPr>
        <p:spPr>
          <a:xfrm>
            <a:off x="485775" y="1270000"/>
            <a:ext cx="6096000" cy="5078313"/>
          </a:xfrm>
          <a:prstGeom prst="rect">
            <a:avLst/>
          </a:prstGeom>
        </p:spPr>
        <p:txBody>
          <a:bodyPr>
            <a:spAutoFit/>
          </a:bodyPr>
          <a:lstStyle/>
          <a:p>
            <a:r>
              <a:rPr lang="zh-CN" altLang="en-US" dirty="0"/>
              <a:t>1. Open Anaconda Prompt (or command window)</a:t>
            </a:r>
          </a:p>
          <a:p>
            <a:endParaRPr lang="en-US" altLang="zh-CN" dirty="0"/>
          </a:p>
          <a:p>
            <a:r>
              <a:rPr lang="zh-CN" altLang="en-US" dirty="0"/>
              <a:t>2. Go to the .py directory</a:t>
            </a:r>
          </a:p>
          <a:p>
            <a:endParaRPr lang="en-US" altLang="zh-CN" dirty="0"/>
          </a:p>
          <a:p>
            <a:r>
              <a:rPr lang="zh-CN" altLang="en-US" dirty="0"/>
              <a:t>3. Type command "Python Missing_Stock.py"</a:t>
            </a:r>
          </a:p>
          <a:p>
            <a:endParaRPr lang="en-US" altLang="zh-CN" dirty="0"/>
          </a:p>
          <a:p>
            <a:r>
              <a:rPr lang="zh-CN" altLang="en-US" dirty="0"/>
              <a:t>4. Type the correct location of the input stock data (e.g., C:/case/input/input03.txt)</a:t>
            </a:r>
          </a:p>
          <a:p>
            <a:endParaRPr lang="en-US" altLang="zh-CN" dirty="0"/>
          </a:p>
          <a:p>
            <a:r>
              <a:rPr lang="zh-CN" altLang="en-US" dirty="0"/>
              <a:t>5. Select the method for inner data interpolation (Type "1" for regularized cubic spline; Type "2" for cubic spline)</a:t>
            </a:r>
          </a:p>
          <a:p>
            <a:r>
              <a:rPr lang="zh-CN" altLang="en-US" i="1" dirty="0">
                <a:solidFill>
                  <a:srgbClr val="0070C0"/>
                </a:solidFill>
              </a:rPr>
              <a:t>#    Note: regularized cubic spline may be time consuming...</a:t>
            </a:r>
          </a:p>
          <a:p>
            <a:endParaRPr lang="en-US" altLang="zh-CN" dirty="0"/>
          </a:p>
          <a:p>
            <a:r>
              <a:rPr lang="zh-CN" altLang="en-US" dirty="0"/>
              <a:t>6. Press Enter, and wait for the predicted stock data output on the Prompt</a:t>
            </a:r>
          </a:p>
          <a:p>
            <a:endParaRPr lang="en-US" altLang="zh-CN" dirty="0"/>
          </a:p>
          <a:p>
            <a:r>
              <a:rPr lang="zh-CN" altLang="en-US" dirty="0"/>
              <a:t>7. Quit</a:t>
            </a:r>
          </a:p>
        </p:txBody>
      </p:sp>
      <p:pic>
        <p:nvPicPr>
          <p:cNvPr id="5" name="Picture 4">
            <a:extLst>
              <a:ext uri="{FF2B5EF4-FFF2-40B4-BE49-F238E27FC236}">
                <a16:creationId xmlns:a16="http://schemas.microsoft.com/office/drawing/2014/main" id="{69ED47D1-0EF3-43AC-A818-4C66F6B5FA1B}"/>
              </a:ext>
            </a:extLst>
          </p:cNvPr>
          <p:cNvPicPr>
            <a:picLocks noChangeAspect="1"/>
          </p:cNvPicPr>
          <p:nvPr/>
        </p:nvPicPr>
        <p:blipFill>
          <a:blip r:embed="rId2"/>
          <a:stretch>
            <a:fillRect/>
          </a:stretch>
        </p:blipFill>
        <p:spPr>
          <a:xfrm>
            <a:off x="6687616" y="360726"/>
            <a:ext cx="4827050" cy="6329494"/>
          </a:xfrm>
          <a:prstGeom prst="rect">
            <a:avLst/>
          </a:prstGeom>
        </p:spPr>
      </p:pic>
    </p:spTree>
    <p:extLst>
      <p:ext uri="{BB962C8B-B14F-4D97-AF65-F5344CB8AC3E}">
        <p14:creationId xmlns:p14="http://schemas.microsoft.com/office/powerpoint/2010/main" val="3893104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6C00F-094D-4895-AB20-63F10B960ED5}"/>
              </a:ext>
            </a:extLst>
          </p:cNvPr>
          <p:cNvSpPr>
            <a:spLocks noGrp="1"/>
          </p:cNvSpPr>
          <p:nvPr>
            <p:ph type="title"/>
          </p:nvPr>
        </p:nvSpPr>
        <p:spPr>
          <a:xfrm>
            <a:off x="1797666" y="2780175"/>
            <a:ext cx="8596668" cy="1320800"/>
          </a:xfrm>
        </p:spPr>
        <p:txBody>
          <a:bodyPr>
            <a:normAutofit/>
          </a:bodyPr>
          <a:lstStyle/>
          <a:p>
            <a:r>
              <a:rPr lang="en-US" altLang="zh-CN" sz="6600" b="1" dirty="0"/>
              <a:t>Thanks so much!</a:t>
            </a:r>
            <a:endParaRPr lang="zh-CN" altLang="en-US" sz="6600" b="1" dirty="0"/>
          </a:p>
        </p:txBody>
      </p:sp>
    </p:spTree>
    <p:extLst>
      <p:ext uri="{BB962C8B-B14F-4D97-AF65-F5344CB8AC3E}">
        <p14:creationId xmlns:p14="http://schemas.microsoft.com/office/powerpoint/2010/main" val="1819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A8BB37-24A7-4861-95E0-723D19CDA9AF}"/>
              </a:ext>
            </a:extLst>
          </p:cNvPr>
          <p:cNvSpPr>
            <a:spLocks noGrp="1"/>
          </p:cNvSpPr>
          <p:nvPr>
            <p:ph idx="1"/>
          </p:nvPr>
        </p:nvSpPr>
        <p:spPr>
          <a:xfrm>
            <a:off x="804801" y="797424"/>
            <a:ext cx="8915400" cy="5263152"/>
          </a:xfrm>
        </p:spPr>
        <p:txBody>
          <a:bodyPr>
            <a:normAutofit/>
          </a:bodyPr>
          <a:lstStyle/>
          <a:p>
            <a:r>
              <a:rPr lang="en-US" altLang="zh-CN" b="1" dirty="0"/>
              <a:t>To build a predictive model, it is crucial to find out how the model utilizes the data through the online system. </a:t>
            </a:r>
          </a:p>
          <a:p>
            <a:endParaRPr lang="en-US" altLang="zh-CN" b="1" dirty="0"/>
          </a:p>
          <a:p>
            <a:r>
              <a:rPr lang="en-US" altLang="zh-CN" b="1" dirty="0"/>
              <a:t>When I hit "</a:t>
            </a:r>
            <a:r>
              <a:rPr lang="en-US" altLang="zh-CN" b="1" dirty="0">
                <a:solidFill>
                  <a:srgbClr val="0070C0"/>
                </a:solidFill>
              </a:rPr>
              <a:t>Run code</a:t>
            </a:r>
            <a:r>
              <a:rPr lang="en-US" altLang="zh-CN" b="1" dirty="0"/>
              <a:t>" not "Submit" button, my model is run against three separate cases, one case at a time. </a:t>
            </a:r>
          </a:p>
          <a:p>
            <a:endParaRPr lang="en-US" altLang="zh-CN" b="1" dirty="0"/>
          </a:p>
          <a:p>
            <a:r>
              <a:rPr lang="en-US" altLang="zh-CN" b="1" dirty="0"/>
              <a:t>What the model does is that it uses the non-missing labels in that case to train the model, and then predicts the missing labels within the same case. </a:t>
            </a:r>
          </a:p>
          <a:p>
            <a:endParaRPr lang="en-US" altLang="zh-CN" b="1" dirty="0"/>
          </a:p>
          <a:p>
            <a:r>
              <a:rPr lang="en-US" altLang="zh-CN" b="1" dirty="0"/>
              <a:t>To verify this, I hit "</a:t>
            </a:r>
            <a:r>
              <a:rPr lang="en-US" altLang="zh-CN" b="1" dirty="0">
                <a:solidFill>
                  <a:srgbClr val="0070C0"/>
                </a:solidFill>
              </a:rPr>
              <a:t>Submit</a:t>
            </a:r>
            <a:r>
              <a:rPr lang="en-US" altLang="zh-CN" b="1" dirty="0"/>
              <a:t>" button. Although the number of cases increases from 3 to 10, the predicted labels within the first 3 cases are all the same as the values obtained after I hit "Run code". </a:t>
            </a:r>
          </a:p>
          <a:p>
            <a:endParaRPr lang="en-US" altLang="zh-CN" b="1" dirty="0"/>
          </a:p>
          <a:p>
            <a:r>
              <a:rPr lang="en-US" altLang="zh-CN" b="1" dirty="0"/>
              <a:t>This indicates that the model only utilizes the training data within one case. </a:t>
            </a:r>
            <a:endParaRPr lang="zh-CN" altLang="en-US" dirty="0"/>
          </a:p>
        </p:txBody>
      </p:sp>
      <p:pic>
        <p:nvPicPr>
          <p:cNvPr id="2" name="Picture 1">
            <a:extLst>
              <a:ext uri="{FF2B5EF4-FFF2-40B4-BE49-F238E27FC236}">
                <a16:creationId xmlns:a16="http://schemas.microsoft.com/office/drawing/2014/main" id="{825130D9-21FF-476E-90E5-B8A7326931C3}"/>
              </a:ext>
            </a:extLst>
          </p:cNvPr>
          <p:cNvPicPr>
            <a:picLocks noChangeAspect="1"/>
          </p:cNvPicPr>
          <p:nvPr/>
        </p:nvPicPr>
        <p:blipFill>
          <a:blip r:embed="rId2"/>
          <a:stretch>
            <a:fillRect/>
          </a:stretch>
        </p:blipFill>
        <p:spPr>
          <a:xfrm>
            <a:off x="5341094" y="3250681"/>
            <a:ext cx="3735694" cy="3593110"/>
          </a:xfrm>
          <a:prstGeom prst="rect">
            <a:avLst/>
          </a:prstGeom>
        </p:spPr>
      </p:pic>
      <p:pic>
        <p:nvPicPr>
          <p:cNvPr id="5" name="Picture 4">
            <a:extLst>
              <a:ext uri="{FF2B5EF4-FFF2-40B4-BE49-F238E27FC236}">
                <a16:creationId xmlns:a16="http://schemas.microsoft.com/office/drawing/2014/main" id="{1EFDB84C-43E2-4744-9BCE-97A7DA831361}"/>
              </a:ext>
            </a:extLst>
          </p:cNvPr>
          <p:cNvPicPr>
            <a:picLocks noChangeAspect="1"/>
          </p:cNvPicPr>
          <p:nvPr/>
        </p:nvPicPr>
        <p:blipFill>
          <a:blip r:embed="rId3"/>
          <a:stretch>
            <a:fillRect/>
          </a:stretch>
        </p:blipFill>
        <p:spPr>
          <a:xfrm>
            <a:off x="1767673" y="1051157"/>
            <a:ext cx="3215388" cy="3996079"/>
          </a:xfrm>
          <a:prstGeom prst="rect">
            <a:avLst/>
          </a:prstGeom>
        </p:spPr>
      </p:pic>
    </p:spTree>
    <p:extLst>
      <p:ext uri="{BB962C8B-B14F-4D97-AF65-F5344CB8AC3E}">
        <p14:creationId xmlns:p14="http://schemas.microsoft.com/office/powerpoint/2010/main" val="42169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0C95-5920-4343-B53A-B00506F51B35}"/>
              </a:ext>
            </a:extLst>
          </p:cNvPr>
          <p:cNvSpPr>
            <a:spLocks noGrp="1"/>
          </p:cNvSpPr>
          <p:nvPr>
            <p:ph type="title"/>
          </p:nvPr>
        </p:nvSpPr>
        <p:spPr/>
        <p:txBody>
          <a:bodyPr/>
          <a:lstStyle/>
          <a:p>
            <a:r>
              <a:rPr lang="en-US" altLang="zh-CN" dirty="0"/>
              <a:t>Can we use time series models?</a:t>
            </a:r>
            <a:endParaRPr lang="zh-CN" altLang="en-US" dirty="0"/>
          </a:p>
        </p:txBody>
      </p:sp>
      <p:sp>
        <p:nvSpPr>
          <p:cNvPr id="3" name="Content Placeholder 2">
            <a:extLst>
              <a:ext uri="{FF2B5EF4-FFF2-40B4-BE49-F238E27FC236}">
                <a16:creationId xmlns:a16="http://schemas.microsoft.com/office/drawing/2014/main" id="{A304272D-04D2-4033-A979-D6BE6E1C79FD}"/>
              </a:ext>
            </a:extLst>
          </p:cNvPr>
          <p:cNvSpPr>
            <a:spLocks noGrp="1"/>
          </p:cNvSpPr>
          <p:nvPr>
            <p:ph idx="1"/>
          </p:nvPr>
        </p:nvSpPr>
        <p:spPr/>
        <p:txBody>
          <a:bodyPr/>
          <a:lstStyle/>
          <a:p>
            <a:r>
              <a:rPr lang="en-US" altLang="zh-CN" dirty="0"/>
              <a:t>My first idea was to see if there is any trend within each case of data.</a:t>
            </a:r>
          </a:p>
          <a:p>
            <a:r>
              <a:rPr lang="en-US" altLang="zh-CN" dirty="0"/>
              <a:t>Then we can find a proper time series model to fit the data.</a:t>
            </a:r>
          </a:p>
          <a:p>
            <a:endParaRPr lang="en-US" altLang="zh-CN" dirty="0"/>
          </a:p>
          <a:p>
            <a:r>
              <a:rPr lang="en-US" altLang="zh-CN" sz="2400" dirty="0"/>
              <a:t>Problems:</a:t>
            </a:r>
          </a:p>
          <a:p>
            <a:pPr marL="0" indent="0">
              <a:buNone/>
            </a:pPr>
            <a:r>
              <a:rPr lang="en-US" altLang="zh-CN" dirty="0"/>
              <a:t>	However, there are too many separate cases, manually find the trend one by 	one is not realistic.</a:t>
            </a:r>
          </a:p>
          <a:p>
            <a:pPr marL="0" indent="0">
              <a:buNone/>
            </a:pPr>
            <a:r>
              <a:rPr lang="en-US" altLang="zh-CN" dirty="0"/>
              <a:t>	The times series models are suitable for future forecasting. I find only </a:t>
            </a:r>
            <a:r>
              <a:rPr lang="en-US" altLang="zh-CN" dirty="0">
                <a:solidFill>
                  <a:srgbClr val="0070C0"/>
                </a:solidFill>
              </a:rPr>
              <a:t>Case3 	and Case8 </a:t>
            </a:r>
            <a:r>
              <a:rPr lang="en-US" altLang="zh-CN" dirty="0"/>
              <a:t>contain future missing data that need forecasting.</a:t>
            </a:r>
          </a:p>
          <a:p>
            <a:endParaRPr lang="zh-CN" altLang="en-US" dirty="0"/>
          </a:p>
        </p:txBody>
      </p:sp>
    </p:spTree>
    <p:extLst>
      <p:ext uri="{BB962C8B-B14F-4D97-AF65-F5344CB8AC3E}">
        <p14:creationId xmlns:p14="http://schemas.microsoft.com/office/powerpoint/2010/main" val="3101886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EDE2E-CC6E-4064-9308-0D6C5AF78090}"/>
              </a:ext>
            </a:extLst>
          </p:cNvPr>
          <p:cNvSpPr>
            <a:spLocks noGrp="1"/>
          </p:cNvSpPr>
          <p:nvPr>
            <p:ph type="title"/>
          </p:nvPr>
        </p:nvSpPr>
        <p:spPr/>
        <p:txBody>
          <a:bodyPr/>
          <a:lstStyle/>
          <a:p>
            <a:r>
              <a:rPr lang="en-US" altLang="zh-CN" b="1" dirty="0"/>
              <a:t>Ridge Regression (alpha=1)</a:t>
            </a:r>
            <a:br>
              <a:rPr lang="en-US" altLang="zh-CN" b="1" dirty="0"/>
            </a:br>
            <a:endParaRPr lang="zh-CN" altLang="en-US" dirty="0"/>
          </a:p>
        </p:txBody>
      </p:sp>
      <p:sp>
        <p:nvSpPr>
          <p:cNvPr id="6" name="Content Placeholder 5">
            <a:extLst>
              <a:ext uri="{FF2B5EF4-FFF2-40B4-BE49-F238E27FC236}">
                <a16:creationId xmlns:a16="http://schemas.microsoft.com/office/drawing/2014/main" id="{83374C33-5DFD-43B4-8B8A-41ED35F37E02}"/>
              </a:ext>
            </a:extLst>
          </p:cNvPr>
          <p:cNvSpPr>
            <a:spLocks noGrp="1"/>
          </p:cNvSpPr>
          <p:nvPr>
            <p:ph idx="1"/>
          </p:nvPr>
        </p:nvSpPr>
        <p:spPr>
          <a:xfrm>
            <a:off x="2589212" y="1500702"/>
            <a:ext cx="8915400" cy="3777622"/>
          </a:xfrm>
        </p:spPr>
        <p:txBody>
          <a:bodyPr/>
          <a:lstStyle/>
          <a:p>
            <a:pPr marL="0" indent="0">
              <a:buNone/>
            </a:pPr>
            <a:endParaRPr lang="zh-CN" altLang="en-US" dirty="0"/>
          </a:p>
        </p:txBody>
      </p:sp>
      <p:pic>
        <p:nvPicPr>
          <p:cNvPr id="7" name="Picture 6">
            <a:extLst>
              <a:ext uri="{FF2B5EF4-FFF2-40B4-BE49-F238E27FC236}">
                <a16:creationId xmlns:a16="http://schemas.microsoft.com/office/drawing/2014/main" id="{185E7899-5F02-4B55-8789-35B69AA4AF9D}"/>
              </a:ext>
            </a:extLst>
          </p:cNvPr>
          <p:cNvPicPr>
            <a:picLocks noChangeAspect="1"/>
          </p:cNvPicPr>
          <p:nvPr/>
        </p:nvPicPr>
        <p:blipFill>
          <a:blip r:embed="rId2"/>
          <a:stretch>
            <a:fillRect/>
          </a:stretch>
        </p:blipFill>
        <p:spPr>
          <a:xfrm>
            <a:off x="6096000" y="1879715"/>
            <a:ext cx="2876550" cy="704850"/>
          </a:xfrm>
          <a:prstGeom prst="rect">
            <a:avLst/>
          </a:prstGeom>
        </p:spPr>
      </p:pic>
      <p:pic>
        <p:nvPicPr>
          <p:cNvPr id="8" name="Picture 7">
            <a:extLst>
              <a:ext uri="{FF2B5EF4-FFF2-40B4-BE49-F238E27FC236}">
                <a16:creationId xmlns:a16="http://schemas.microsoft.com/office/drawing/2014/main" id="{7729A2A7-DCB3-4196-A7C5-56808C031ED3}"/>
              </a:ext>
            </a:extLst>
          </p:cNvPr>
          <p:cNvPicPr>
            <a:picLocks noChangeAspect="1"/>
          </p:cNvPicPr>
          <p:nvPr/>
        </p:nvPicPr>
        <p:blipFill>
          <a:blip r:embed="rId3"/>
          <a:stretch>
            <a:fillRect/>
          </a:stretch>
        </p:blipFill>
        <p:spPr>
          <a:xfrm>
            <a:off x="1729558" y="3030116"/>
            <a:ext cx="6219825" cy="1685925"/>
          </a:xfrm>
          <a:prstGeom prst="rect">
            <a:avLst/>
          </a:prstGeom>
        </p:spPr>
      </p:pic>
      <p:pic>
        <p:nvPicPr>
          <p:cNvPr id="9" name="Picture 8">
            <a:extLst>
              <a:ext uri="{FF2B5EF4-FFF2-40B4-BE49-F238E27FC236}">
                <a16:creationId xmlns:a16="http://schemas.microsoft.com/office/drawing/2014/main" id="{5A9508E7-72A7-4BB1-AE12-3788106B37C5}"/>
              </a:ext>
            </a:extLst>
          </p:cNvPr>
          <p:cNvPicPr>
            <a:picLocks noChangeAspect="1"/>
          </p:cNvPicPr>
          <p:nvPr/>
        </p:nvPicPr>
        <p:blipFill>
          <a:blip r:embed="rId4"/>
          <a:stretch>
            <a:fillRect/>
          </a:stretch>
        </p:blipFill>
        <p:spPr>
          <a:xfrm>
            <a:off x="5558608" y="4861272"/>
            <a:ext cx="2390775" cy="371475"/>
          </a:xfrm>
          <a:prstGeom prst="rect">
            <a:avLst/>
          </a:prstGeom>
        </p:spPr>
      </p:pic>
      <p:sp>
        <p:nvSpPr>
          <p:cNvPr id="10" name="TextBox 9">
            <a:extLst>
              <a:ext uri="{FF2B5EF4-FFF2-40B4-BE49-F238E27FC236}">
                <a16:creationId xmlns:a16="http://schemas.microsoft.com/office/drawing/2014/main" id="{2FF6502F-F038-4517-815E-CE450784B52D}"/>
              </a:ext>
            </a:extLst>
          </p:cNvPr>
          <p:cNvSpPr txBox="1"/>
          <p:nvPr/>
        </p:nvSpPr>
        <p:spPr>
          <a:xfrm>
            <a:off x="1539644" y="2078718"/>
            <a:ext cx="4622215" cy="369332"/>
          </a:xfrm>
          <a:prstGeom prst="rect">
            <a:avLst/>
          </a:prstGeom>
          <a:noFill/>
        </p:spPr>
        <p:txBody>
          <a:bodyPr wrap="square" rtlCol="0">
            <a:spAutoFit/>
          </a:bodyPr>
          <a:lstStyle/>
          <a:p>
            <a:r>
              <a:rPr lang="en-US" altLang="zh-CN" b="1" dirty="0"/>
              <a:t>Cost function for polynomial regression:</a:t>
            </a:r>
            <a:endParaRPr lang="zh-CN" altLang="en-US" b="1" dirty="0"/>
          </a:p>
        </p:txBody>
      </p:sp>
      <p:sp>
        <p:nvSpPr>
          <p:cNvPr id="11" name="TextBox 10">
            <a:extLst>
              <a:ext uri="{FF2B5EF4-FFF2-40B4-BE49-F238E27FC236}">
                <a16:creationId xmlns:a16="http://schemas.microsoft.com/office/drawing/2014/main" id="{E122C88F-BC75-4A43-A7FC-55AA6437CD0C}"/>
              </a:ext>
            </a:extLst>
          </p:cNvPr>
          <p:cNvSpPr txBox="1"/>
          <p:nvPr/>
        </p:nvSpPr>
        <p:spPr>
          <a:xfrm>
            <a:off x="1539644" y="4867063"/>
            <a:ext cx="4622215" cy="369332"/>
          </a:xfrm>
          <a:prstGeom prst="rect">
            <a:avLst/>
          </a:prstGeom>
          <a:noFill/>
        </p:spPr>
        <p:txBody>
          <a:bodyPr wrap="square" rtlCol="0">
            <a:spAutoFit/>
          </a:bodyPr>
          <a:lstStyle/>
          <a:p>
            <a:r>
              <a:rPr lang="en-US" altLang="zh-CN" b="1" dirty="0"/>
              <a:t>Cost function for ridge regression:</a:t>
            </a:r>
            <a:endParaRPr lang="zh-CN" altLang="en-US" b="1" dirty="0"/>
          </a:p>
        </p:txBody>
      </p:sp>
      <p:sp>
        <p:nvSpPr>
          <p:cNvPr id="12" name="TextBox 11">
            <a:extLst>
              <a:ext uri="{FF2B5EF4-FFF2-40B4-BE49-F238E27FC236}">
                <a16:creationId xmlns:a16="http://schemas.microsoft.com/office/drawing/2014/main" id="{A24B3B60-F66B-471C-9212-F180626BB6A6}"/>
              </a:ext>
            </a:extLst>
          </p:cNvPr>
          <p:cNvSpPr txBox="1"/>
          <p:nvPr/>
        </p:nvSpPr>
        <p:spPr>
          <a:xfrm>
            <a:off x="1539644" y="5284115"/>
            <a:ext cx="4622215" cy="369332"/>
          </a:xfrm>
          <a:prstGeom prst="rect">
            <a:avLst/>
          </a:prstGeom>
          <a:noFill/>
        </p:spPr>
        <p:txBody>
          <a:bodyPr wrap="square" rtlCol="0">
            <a:spAutoFit/>
          </a:bodyPr>
          <a:lstStyle/>
          <a:p>
            <a:r>
              <a:rPr lang="en-US" altLang="zh-CN" b="1" dirty="0"/>
              <a:t>Cost function for Lasso regression:</a:t>
            </a:r>
            <a:endParaRPr lang="zh-CN" altLang="en-US" b="1" dirty="0"/>
          </a:p>
        </p:txBody>
      </p:sp>
      <p:sp>
        <p:nvSpPr>
          <p:cNvPr id="13" name="TextBox 12">
            <a:extLst>
              <a:ext uri="{FF2B5EF4-FFF2-40B4-BE49-F238E27FC236}">
                <a16:creationId xmlns:a16="http://schemas.microsoft.com/office/drawing/2014/main" id="{4030333C-476B-487C-9FD5-39A43F6CC079}"/>
              </a:ext>
            </a:extLst>
          </p:cNvPr>
          <p:cNvSpPr txBox="1"/>
          <p:nvPr/>
        </p:nvSpPr>
        <p:spPr>
          <a:xfrm>
            <a:off x="1539643" y="5701167"/>
            <a:ext cx="4622215" cy="369332"/>
          </a:xfrm>
          <a:prstGeom prst="rect">
            <a:avLst/>
          </a:prstGeom>
          <a:noFill/>
        </p:spPr>
        <p:txBody>
          <a:bodyPr wrap="square" rtlCol="0">
            <a:spAutoFit/>
          </a:bodyPr>
          <a:lstStyle/>
          <a:p>
            <a:r>
              <a:rPr lang="en-US" altLang="zh-CN" b="1" dirty="0"/>
              <a:t>Cost function for </a:t>
            </a:r>
            <a:r>
              <a:rPr lang="en-US" altLang="zh-CN" b="1" dirty="0" err="1"/>
              <a:t>ElasticNet</a:t>
            </a:r>
            <a:r>
              <a:rPr lang="en-US" altLang="zh-CN" b="1" dirty="0"/>
              <a:t> regression:</a:t>
            </a:r>
            <a:endParaRPr lang="zh-CN" altLang="en-US" b="1" dirty="0"/>
          </a:p>
        </p:txBody>
      </p:sp>
      <p:pic>
        <p:nvPicPr>
          <p:cNvPr id="14" name="Picture 13">
            <a:extLst>
              <a:ext uri="{FF2B5EF4-FFF2-40B4-BE49-F238E27FC236}">
                <a16:creationId xmlns:a16="http://schemas.microsoft.com/office/drawing/2014/main" id="{F380FBE7-8F94-4964-A3E4-23E4EB61A5AF}"/>
              </a:ext>
            </a:extLst>
          </p:cNvPr>
          <p:cNvPicPr>
            <a:picLocks noChangeAspect="1"/>
          </p:cNvPicPr>
          <p:nvPr/>
        </p:nvPicPr>
        <p:blipFill>
          <a:blip r:embed="rId5"/>
          <a:stretch>
            <a:fillRect/>
          </a:stretch>
        </p:blipFill>
        <p:spPr>
          <a:xfrm>
            <a:off x="5940136" y="5285725"/>
            <a:ext cx="2133600" cy="438150"/>
          </a:xfrm>
          <a:prstGeom prst="rect">
            <a:avLst/>
          </a:prstGeom>
        </p:spPr>
      </p:pic>
      <p:pic>
        <p:nvPicPr>
          <p:cNvPr id="15" name="Picture 14">
            <a:extLst>
              <a:ext uri="{FF2B5EF4-FFF2-40B4-BE49-F238E27FC236}">
                <a16:creationId xmlns:a16="http://schemas.microsoft.com/office/drawing/2014/main" id="{1A5A01D9-C2C9-4B5E-9E8B-DEE9BA14DB7F}"/>
              </a:ext>
            </a:extLst>
          </p:cNvPr>
          <p:cNvPicPr>
            <a:picLocks noChangeAspect="1"/>
          </p:cNvPicPr>
          <p:nvPr/>
        </p:nvPicPr>
        <p:blipFill>
          <a:blip r:embed="rId6"/>
          <a:stretch>
            <a:fillRect/>
          </a:stretch>
        </p:blipFill>
        <p:spPr>
          <a:xfrm>
            <a:off x="6096000" y="5681045"/>
            <a:ext cx="3009900" cy="409575"/>
          </a:xfrm>
          <a:prstGeom prst="rect">
            <a:avLst/>
          </a:prstGeom>
        </p:spPr>
      </p:pic>
    </p:spTree>
    <p:extLst>
      <p:ext uri="{BB962C8B-B14F-4D97-AF65-F5344CB8AC3E}">
        <p14:creationId xmlns:p14="http://schemas.microsoft.com/office/powerpoint/2010/main" val="2820156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89706-5A13-4F81-A9C5-449A960AC48B}"/>
              </a:ext>
            </a:extLst>
          </p:cNvPr>
          <p:cNvSpPr>
            <a:spLocks noGrp="1"/>
          </p:cNvSpPr>
          <p:nvPr>
            <p:ph type="title"/>
          </p:nvPr>
        </p:nvSpPr>
        <p:spPr/>
        <p:txBody>
          <a:bodyPr/>
          <a:lstStyle/>
          <a:p>
            <a:r>
              <a:rPr lang="en-US" altLang="zh-CN" b="1" dirty="0"/>
              <a:t>Ridge Regression (alpha=1)</a:t>
            </a:r>
            <a:endParaRPr lang="zh-CN" altLang="en-US" dirty="0"/>
          </a:p>
        </p:txBody>
      </p:sp>
      <p:pic>
        <p:nvPicPr>
          <p:cNvPr id="3" name="Picture 2">
            <a:extLst>
              <a:ext uri="{FF2B5EF4-FFF2-40B4-BE49-F238E27FC236}">
                <a16:creationId xmlns:a16="http://schemas.microsoft.com/office/drawing/2014/main" id="{38AC20DD-B2F3-4423-B50C-28E8E2F280DE}"/>
              </a:ext>
            </a:extLst>
          </p:cNvPr>
          <p:cNvPicPr>
            <a:picLocks noChangeAspect="1"/>
          </p:cNvPicPr>
          <p:nvPr/>
        </p:nvPicPr>
        <p:blipFill>
          <a:blip r:embed="rId2"/>
          <a:stretch>
            <a:fillRect/>
          </a:stretch>
        </p:blipFill>
        <p:spPr>
          <a:xfrm>
            <a:off x="145356" y="1668247"/>
            <a:ext cx="3427145" cy="2299995"/>
          </a:xfrm>
          <a:prstGeom prst="rect">
            <a:avLst/>
          </a:prstGeom>
        </p:spPr>
      </p:pic>
      <p:pic>
        <p:nvPicPr>
          <p:cNvPr id="4" name="Picture 3">
            <a:extLst>
              <a:ext uri="{FF2B5EF4-FFF2-40B4-BE49-F238E27FC236}">
                <a16:creationId xmlns:a16="http://schemas.microsoft.com/office/drawing/2014/main" id="{2FEB9810-7522-4356-A018-D30AF4C8580D}"/>
              </a:ext>
            </a:extLst>
          </p:cNvPr>
          <p:cNvPicPr>
            <a:picLocks noChangeAspect="1"/>
          </p:cNvPicPr>
          <p:nvPr/>
        </p:nvPicPr>
        <p:blipFill>
          <a:blip r:embed="rId3"/>
          <a:stretch>
            <a:fillRect/>
          </a:stretch>
        </p:blipFill>
        <p:spPr>
          <a:xfrm>
            <a:off x="3572501" y="1632200"/>
            <a:ext cx="3626322" cy="2428128"/>
          </a:xfrm>
          <a:prstGeom prst="rect">
            <a:avLst/>
          </a:prstGeom>
        </p:spPr>
      </p:pic>
      <p:pic>
        <p:nvPicPr>
          <p:cNvPr id="5" name="Picture 4">
            <a:extLst>
              <a:ext uri="{FF2B5EF4-FFF2-40B4-BE49-F238E27FC236}">
                <a16:creationId xmlns:a16="http://schemas.microsoft.com/office/drawing/2014/main" id="{3ED9523A-3D2C-4D4F-8F5F-4F92F1DAE0CD}"/>
              </a:ext>
            </a:extLst>
          </p:cNvPr>
          <p:cNvPicPr>
            <a:picLocks noChangeAspect="1"/>
          </p:cNvPicPr>
          <p:nvPr/>
        </p:nvPicPr>
        <p:blipFill>
          <a:blip r:embed="rId4"/>
          <a:stretch>
            <a:fillRect/>
          </a:stretch>
        </p:blipFill>
        <p:spPr>
          <a:xfrm>
            <a:off x="7316243" y="1668247"/>
            <a:ext cx="3638210" cy="2428127"/>
          </a:xfrm>
          <a:prstGeom prst="rect">
            <a:avLst/>
          </a:prstGeom>
        </p:spPr>
      </p:pic>
      <p:sp>
        <p:nvSpPr>
          <p:cNvPr id="6" name="TextBox 5">
            <a:extLst>
              <a:ext uri="{FF2B5EF4-FFF2-40B4-BE49-F238E27FC236}">
                <a16:creationId xmlns:a16="http://schemas.microsoft.com/office/drawing/2014/main" id="{18A81B24-53CA-4705-B867-8D447A87C17B}"/>
              </a:ext>
            </a:extLst>
          </p:cNvPr>
          <p:cNvSpPr txBox="1"/>
          <p:nvPr/>
        </p:nvSpPr>
        <p:spPr>
          <a:xfrm>
            <a:off x="275208" y="1242874"/>
            <a:ext cx="9436963" cy="369332"/>
          </a:xfrm>
          <a:prstGeom prst="rect">
            <a:avLst/>
          </a:prstGeom>
          <a:noFill/>
        </p:spPr>
        <p:txBody>
          <a:bodyPr wrap="square" rtlCol="0">
            <a:spAutoFit/>
          </a:bodyPr>
          <a:lstStyle/>
          <a:p>
            <a:r>
              <a:rPr lang="en-US" altLang="zh-CN" dirty="0"/>
              <a:t>Case0                                          Case1                     ……                    Case9</a:t>
            </a:r>
            <a:endParaRPr lang="zh-CN" altLang="en-US" dirty="0"/>
          </a:p>
        </p:txBody>
      </p:sp>
      <p:sp>
        <p:nvSpPr>
          <p:cNvPr id="7" name="Rectangle 6">
            <a:extLst>
              <a:ext uri="{FF2B5EF4-FFF2-40B4-BE49-F238E27FC236}">
                <a16:creationId xmlns:a16="http://schemas.microsoft.com/office/drawing/2014/main" id="{B5560444-7105-4576-90BF-80281D286BE5}"/>
              </a:ext>
            </a:extLst>
          </p:cNvPr>
          <p:cNvSpPr/>
          <p:nvPr/>
        </p:nvSpPr>
        <p:spPr>
          <a:xfrm>
            <a:off x="275208" y="4152414"/>
            <a:ext cx="8424190" cy="646331"/>
          </a:xfrm>
          <a:prstGeom prst="rect">
            <a:avLst/>
          </a:prstGeom>
        </p:spPr>
        <p:txBody>
          <a:bodyPr wrap="square">
            <a:spAutoFit/>
          </a:bodyPr>
          <a:lstStyle/>
          <a:p>
            <a:r>
              <a:rPr lang="en-US" altLang="zh-CN" b="1" dirty="0">
                <a:solidFill>
                  <a:srgbClr val="0070C0"/>
                </a:solidFill>
                <a:latin typeface="Helvetica Neue"/>
              </a:rPr>
              <a:t>Upper: </a:t>
            </a:r>
            <a:r>
              <a:rPr lang="en-US" altLang="zh-CN" b="1" dirty="0">
                <a:solidFill>
                  <a:srgbClr val="000000"/>
                </a:solidFill>
                <a:latin typeface="Helvetica Neue"/>
              </a:rPr>
              <a:t>predicted missing labels and the true values (20 dots in one case). </a:t>
            </a:r>
          </a:p>
          <a:p>
            <a:r>
              <a:rPr lang="en-US" altLang="zh-CN" b="1" dirty="0">
                <a:solidFill>
                  <a:srgbClr val="0070C0"/>
                </a:solidFill>
                <a:latin typeface="Helvetica Neue"/>
              </a:rPr>
              <a:t>Lower: </a:t>
            </a:r>
            <a:r>
              <a:rPr lang="en-US" altLang="zh-CN" b="1" dirty="0">
                <a:solidFill>
                  <a:srgbClr val="000000"/>
                </a:solidFill>
                <a:latin typeface="Helvetica Neue"/>
              </a:rPr>
              <a:t>the whole trend of the regressed line through all the data.</a:t>
            </a:r>
            <a:endParaRPr lang="zh-CN" altLang="en-US" dirty="0"/>
          </a:p>
        </p:txBody>
      </p:sp>
      <p:sp>
        <p:nvSpPr>
          <p:cNvPr id="8" name="Rectangle 7">
            <a:extLst>
              <a:ext uri="{FF2B5EF4-FFF2-40B4-BE49-F238E27FC236}">
                <a16:creationId xmlns:a16="http://schemas.microsoft.com/office/drawing/2014/main" id="{58FDA94F-3E42-410D-B6CF-99F2AD37E515}"/>
              </a:ext>
            </a:extLst>
          </p:cNvPr>
          <p:cNvSpPr/>
          <p:nvPr/>
        </p:nvSpPr>
        <p:spPr>
          <a:xfrm>
            <a:off x="268248" y="4982917"/>
            <a:ext cx="6096000" cy="1200329"/>
          </a:xfrm>
          <a:prstGeom prst="rect">
            <a:avLst/>
          </a:prstGeom>
        </p:spPr>
        <p:txBody>
          <a:bodyPr>
            <a:spAutoFit/>
          </a:bodyPr>
          <a:lstStyle/>
          <a:p>
            <a:r>
              <a:rPr lang="en-US" altLang="zh-CN" b="1" dirty="0">
                <a:solidFill>
                  <a:srgbClr val="000000"/>
                </a:solidFill>
                <a:latin typeface="Helvetica Neue"/>
              </a:rPr>
              <a:t>Ridge regression lines capture the major trends within each case. </a:t>
            </a:r>
          </a:p>
          <a:p>
            <a:r>
              <a:rPr lang="en-US" altLang="zh-CN" b="1" dirty="0">
                <a:solidFill>
                  <a:srgbClr val="000000"/>
                </a:solidFill>
                <a:latin typeface="Helvetica Neue"/>
              </a:rPr>
              <a:t>However, it is weak at predicting the missing labels.</a:t>
            </a:r>
          </a:p>
          <a:p>
            <a:r>
              <a:rPr lang="en-US" altLang="zh-CN" b="1" dirty="0">
                <a:solidFill>
                  <a:srgbClr val="0070C0"/>
                </a:solidFill>
                <a:latin typeface="Helvetica Neue"/>
              </a:rPr>
              <a:t>The score is: 0 </a:t>
            </a:r>
            <a:endParaRPr lang="zh-CN" altLang="en-US" dirty="0">
              <a:solidFill>
                <a:srgbClr val="0070C0"/>
              </a:solidFill>
            </a:endParaRPr>
          </a:p>
        </p:txBody>
      </p:sp>
    </p:spTree>
    <p:extLst>
      <p:ext uri="{BB962C8B-B14F-4D97-AF65-F5344CB8AC3E}">
        <p14:creationId xmlns:p14="http://schemas.microsoft.com/office/powerpoint/2010/main" val="4023594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BD35-89BC-493E-81BD-C4814330D878}"/>
              </a:ext>
            </a:extLst>
          </p:cNvPr>
          <p:cNvSpPr>
            <a:spLocks noGrp="1"/>
          </p:cNvSpPr>
          <p:nvPr>
            <p:ph type="title"/>
          </p:nvPr>
        </p:nvSpPr>
        <p:spPr/>
        <p:txBody>
          <a:bodyPr/>
          <a:lstStyle/>
          <a:p>
            <a:r>
              <a:rPr lang="en-US" altLang="zh-CN" b="1" dirty="0"/>
              <a:t>Ridge Regression (alpha=1)</a:t>
            </a:r>
            <a:endParaRPr lang="zh-CN" altLang="en-US" dirty="0"/>
          </a:p>
        </p:txBody>
      </p:sp>
      <p:pic>
        <p:nvPicPr>
          <p:cNvPr id="4" name="Picture 3">
            <a:extLst>
              <a:ext uri="{FF2B5EF4-FFF2-40B4-BE49-F238E27FC236}">
                <a16:creationId xmlns:a16="http://schemas.microsoft.com/office/drawing/2014/main" id="{16843769-FFCE-42D7-B02E-EFBBFD88904D}"/>
              </a:ext>
            </a:extLst>
          </p:cNvPr>
          <p:cNvPicPr>
            <a:picLocks noChangeAspect="1"/>
          </p:cNvPicPr>
          <p:nvPr/>
        </p:nvPicPr>
        <p:blipFill>
          <a:blip r:embed="rId2"/>
          <a:stretch>
            <a:fillRect/>
          </a:stretch>
        </p:blipFill>
        <p:spPr>
          <a:xfrm>
            <a:off x="232485" y="1844305"/>
            <a:ext cx="3486874" cy="2314297"/>
          </a:xfrm>
          <a:prstGeom prst="rect">
            <a:avLst/>
          </a:prstGeom>
        </p:spPr>
      </p:pic>
      <p:pic>
        <p:nvPicPr>
          <p:cNvPr id="5" name="Picture 4">
            <a:extLst>
              <a:ext uri="{FF2B5EF4-FFF2-40B4-BE49-F238E27FC236}">
                <a16:creationId xmlns:a16="http://schemas.microsoft.com/office/drawing/2014/main" id="{C43DE161-23C5-463E-BF28-D07C877612A5}"/>
              </a:ext>
            </a:extLst>
          </p:cNvPr>
          <p:cNvPicPr>
            <a:picLocks noChangeAspect="1"/>
          </p:cNvPicPr>
          <p:nvPr/>
        </p:nvPicPr>
        <p:blipFill>
          <a:blip r:embed="rId3"/>
          <a:stretch>
            <a:fillRect/>
          </a:stretch>
        </p:blipFill>
        <p:spPr>
          <a:xfrm>
            <a:off x="3719359" y="1844305"/>
            <a:ext cx="3513454" cy="2314297"/>
          </a:xfrm>
          <a:prstGeom prst="rect">
            <a:avLst/>
          </a:prstGeom>
        </p:spPr>
      </p:pic>
      <p:pic>
        <p:nvPicPr>
          <p:cNvPr id="6" name="Picture 5">
            <a:extLst>
              <a:ext uri="{FF2B5EF4-FFF2-40B4-BE49-F238E27FC236}">
                <a16:creationId xmlns:a16="http://schemas.microsoft.com/office/drawing/2014/main" id="{AD88D2A6-A526-4D1F-BB36-E87D8F7B68B6}"/>
              </a:ext>
            </a:extLst>
          </p:cNvPr>
          <p:cNvPicPr>
            <a:picLocks noChangeAspect="1"/>
          </p:cNvPicPr>
          <p:nvPr/>
        </p:nvPicPr>
        <p:blipFill>
          <a:blip r:embed="rId4"/>
          <a:stretch>
            <a:fillRect/>
          </a:stretch>
        </p:blipFill>
        <p:spPr>
          <a:xfrm>
            <a:off x="7206231" y="1790594"/>
            <a:ext cx="3486873" cy="2368008"/>
          </a:xfrm>
          <a:prstGeom prst="rect">
            <a:avLst/>
          </a:prstGeom>
        </p:spPr>
      </p:pic>
      <p:pic>
        <p:nvPicPr>
          <p:cNvPr id="7" name="Picture 6">
            <a:extLst>
              <a:ext uri="{FF2B5EF4-FFF2-40B4-BE49-F238E27FC236}">
                <a16:creationId xmlns:a16="http://schemas.microsoft.com/office/drawing/2014/main" id="{D3FD0EAC-E1C2-4649-95A2-B6E7535DE5DE}"/>
              </a:ext>
            </a:extLst>
          </p:cNvPr>
          <p:cNvPicPr>
            <a:picLocks noChangeAspect="1"/>
          </p:cNvPicPr>
          <p:nvPr/>
        </p:nvPicPr>
        <p:blipFill>
          <a:blip r:embed="rId5"/>
          <a:stretch>
            <a:fillRect/>
          </a:stretch>
        </p:blipFill>
        <p:spPr>
          <a:xfrm>
            <a:off x="117460" y="4638806"/>
            <a:ext cx="3424730" cy="2158146"/>
          </a:xfrm>
          <a:prstGeom prst="rect">
            <a:avLst/>
          </a:prstGeom>
        </p:spPr>
      </p:pic>
      <p:pic>
        <p:nvPicPr>
          <p:cNvPr id="8" name="Picture 7">
            <a:extLst>
              <a:ext uri="{FF2B5EF4-FFF2-40B4-BE49-F238E27FC236}">
                <a16:creationId xmlns:a16="http://schemas.microsoft.com/office/drawing/2014/main" id="{63373059-15B3-401E-8C72-872560FEC0FB}"/>
              </a:ext>
            </a:extLst>
          </p:cNvPr>
          <p:cNvPicPr>
            <a:picLocks noChangeAspect="1"/>
          </p:cNvPicPr>
          <p:nvPr/>
        </p:nvPicPr>
        <p:blipFill>
          <a:blip r:embed="rId6"/>
          <a:stretch>
            <a:fillRect/>
          </a:stretch>
        </p:blipFill>
        <p:spPr>
          <a:xfrm>
            <a:off x="3719359" y="4595242"/>
            <a:ext cx="3486872" cy="2262758"/>
          </a:xfrm>
          <a:prstGeom prst="rect">
            <a:avLst/>
          </a:prstGeom>
        </p:spPr>
      </p:pic>
      <p:pic>
        <p:nvPicPr>
          <p:cNvPr id="9" name="Picture 8">
            <a:extLst>
              <a:ext uri="{FF2B5EF4-FFF2-40B4-BE49-F238E27FC236}">
                <a16:creationId xmlns:a16="http://schemas.microsoft.com/office/drawing/2014/main" id="{241418E6-9BE2-4A06-A007-A5BE80550398}"/>
              </a:ext>
            </a:extLst>
          </p:cNvPr>
          <p:cNvPicPr>
            <a:picLocks noChangeAspect="1"/>
          </p:cNvPicPr>
          <p:nvPr/>
        </p:nvPicPr>
        <p:blipFill>
          <a:blip r:embed="rId7"/>
          <a:stretch>
            <a:fillRect/>
          </a:stretch>
        </p:blipFill>
        <p:spPr>
          <a:xfrm>
            <a:off x="7232813" y="4635758"/>
            <a:ext cx="3486873" cy="2222242"/>
          </a:xfrm>
          <a:prstGeom prst="rect">
            <a:avLst/>
          </a:prstGeom>
        </p:spPr>
      </p:pic>
      <p:sp>
        <p:nvSpPr>
          <p:cNvPr id="10" name="TextBox 9">
            <a:extLst>
              <a:ext uri="{FF2B5EF4-FFF2-40B4-BE49-F238E27FC236}">
                <a16:creationId xmlns:a16="http://schemas.microsoft.com/office/drawing/2014/main" id="{87967571-322E-43E9-99DD-2DF203A6BF19}"/>
              </a:ext>
            </a:extLst>
          </p:cNvPr>
          <p:cNvSpPr txBox="1"/>
          <p:nvPr/>
        </p:nvSpPr>
        <p:spPr>
          <a:xfrm>
            <a:off x="372862" y="1270000"/>
            <a:ext cx="3486873" cy="369332"/>
          </a:xfrm>
          <a:prstGeom prst="rect">
            <a:avLst/>
          </a:prstGeom>
          <a:noFill/>
        </p:spPr>
        <p:txBody>
          <a:bodyPr wrap="square" rtlCol="0">
            <a:spAutoFit/>
          </a:bodyPr>
          <a:lstStyle/>
          <a:p>
            <a:r>
              <a:rPr lang="en-US" altLang="zh-CN" dirty="0"/>
              <a:t>Deg = 10, score = 9.57 </a:t>
            </a:r>
            <a:endParaRPr lang="zh-CN" altLang="en-US" dirty="0"/>
          </a:p>
        </p:txBody>
      </p:sp>
      <p:sp>
        <p:nvSpPr>
          <p:cNvPr id="11" name="TextBox 10">
            <a:extLst>
              <a:ext uri="{FF2B5EF4-FFF2-40B4-BE49-F238E27FC236}">
                <a16:creationId xmlns:a16="http://schemas.microsoft.com/office/drawing/2014/main" id="{3459015F-B200-4B1B-BF56-08FA79616F79}"/>
              </a:ext>
            </a:extLst>
          </p:cNvPr>
          <p:cNvSpPr txBox="1"/>
          <p:nvPr/>
        </p:nvSpPr>
        <p:spPr>
          <a:xfrm>
            <a:off x="372862" y="4216168"/>
            <a:ext cx="3486873" cy="369332"/>
          </a:xfrm>
          <a:prstGeom prst="rect">
            <a:avLst/>
          </a:prstGeom>
          <a:noFill/>
        </p:spPr>
        <p:txBody>
          <a:bodyPr wrap="square" rtlCol="0">
            <a:spAutoFit/>
          </a:bodyPr>
          <a:lstStyle/>
          <a:p>
            <a:r>
              <a:rPr lang="en-US" altLang="zh-CN" dirty="0"/>
              <a:t>Deg = 20, score = 0</a:t>
            </a:r>
            <a:endParaRPr lang="zh-CN" altLang="en-US" dirty="0"/>
          </a:p>
        </p:txBody>
      </p:sp>
    </p:spTree>
    <p:extLst>
      <p:ext uri="{BB962C8B-B14F-4D97-AF65-F5344CB8AC3E}">
        <p14:creationId xmlns:p14="http://schemas.microsoft.com/office/powerpoint/2010/main" val="2726219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30049-9A8C-499A-A46B-E9D03F4D41D5}"/>
              </a:ext>
            </a:extLst>
          </p:cNvPr>
          <p:cNvSpPr>
            <a:spLocks noGrp="1"/>
          </p:cNvSpPr>
          <p:nvPr>
            <p:ph type="title"/>
          </p:nvPr>
        </p:nvSpPr>
        <p:spPr/>
        <p:txBody>
          <a:bodyPr/>
          <a:lstStyle/>
          <a:p>
            <a:r>
              <a:rPr lang="en-US" altLang="zh-CN" b="1" dirty="0"/>
              <a:t>Ridge Regression (alpha=1)</a:t>
            </a:r>
            <a:endParaRPr lang="zh-CN" altLang="en-US" dirty="0"/>
          </a:p>
        </p:txBody>
      </p:sp>
      <p:sp>
        <p:nvSpPr>
          <p:cNvPr id="3" name="Content Placeholder 2">
            <a:extLst>
              <a:ext uri="{FF2B5EF4-FFF2-40B4-BE49-F238E27FC236}">
                <a16:creationId xmlns:a16="http://schemas.microsoft.com/office/drawing/2014/main" id="{F112CCAA-AEEB-486E-9C36-C477FE618665}"/>
              </a:ext>
            </a:extLst>
          </p:cNvPr>
          <p:cNvSpPr>
            <a:spLocks noGrp="1"/>
          </p:cNvSpPr>
          <p:nvPr>
            <p:ph idx="1"/>
          </p:nvPr>
        </p:nvSpPr>
        <p:spPr/>
        <p:txBody>
          <a:bodyPr/>
          <a:lstStyle/>
          <a:p>
            <a:r>
              <a:rPr lang="en-US" altLang="zh-CN" b="1" dirty="0"/>
              <a:t>If we take out the regularization term (alpha term), ridge regression simply becomes a polynomial regression. </a:t>
            </a:r>
          </a:p>
          <a:p>
            <a:r>
              <a:rPr lang="en-US" altLang="zh-CN" b="1" dirty="0"/>
              <a:t>However, in order to fit the data well, we might need a high-order polynomial term. The drawback is, if it is linear term, then we get 0 turning point between two points. If it is a quadratic term, then we get 1 turning point</a:t>
            </a:r>
            <a:r>
              <a:rPr lang="zh-CN" altLang="en-US" b="1" dirty="0"/>
              <a:t>（</a:t>
            </a:r>
            <a:r>
              <a:rPr lang="en-US" altLang="zh-CN" b="1" dirty="0"/>
              <a:t>a parabola) between two points. If it is a cubic term, we get two turning points..... A polynomial wiggle. </a:t>
            </a:r>
          </a:p>
          <a:p>
            <a:r>
              <a:rPr lang="en-US" altLang="zh-CN" b="1" dirty="0"/>
              <a:t>A regression model may not be a good choice.</a:t>
            </a:r>
            <a:endParaRPr lang="zh-CN" altLang="en-US" dirty="0"/>
          </a:p>
        </p:txBody>
      </p:sp>
    </p:spTree>
    <p:extLst>
      <p:ext uri="{BB962C8B-B14F-4D97-AF65-F5344CB8AC3E}">
        <p14:creationId xmlns:p14="http://schemas.microsoft.com/office/powerpoint/2010/main" val="2438750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484</TotalTime>
  <Words>1570</Words>
  <Application>Microsoft Office PowerPoint</Application>
  <PresentationFormat>Widescreen</PresentationFormat>
  <Paragraphs>233</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Helvetica Neue</vt:lpstr>
      <vt:lpstr>Arial</vt:lpstr>
      <vt:lpstr>Cambria Math</vt:lpstr>
      <vt:lpstr>Trebuchet MS</vt:lpstr>
      <vt:lpstr>Wingdings</vt:lpstr>
      <vt:lpstr>Wingdings 3</vt:lpstr>
      <vt:lpstr>Facet</vt:lpstr>
      <vt:lpstr>Missing Stock Price </vt:lpstr>
      <vt:lpstr>PowerPoint Presentation</vt:lpstr>
      <vt:lpstr>PowerPoint Presentation</vt:lpstr>
      <vt:lpstr>PowerPoint Presentation</vt:lpstr>
      <vt:lpstr>Can we use time series models?</vt:lpstr>
      <vt:lpstr>Ridge Regression (alpha=1) </vt:lpstr>
      <vt:lpstr>Ridge Regression (alpha=1)</vt:lpstr>
      <vt:lpstr>Ridge Regression (alpha=1)</vt:lpstr>
      <vt:lpstr>Ridge Regression (alpha=1)</vt:lpstr>
      <vt:lpstr>Piecewise Polynomial Interpolation</vt:lpstr>
      <vt:lpstr>Piecewise Polynomial Interpolation (Cubic Spline)</vt:lpstr>
      <vt:lpstr>Piecewise Polynomial Interpolation (Cubic Spline)</vt:lpstr>
      <vt:lpstr>Piecewise Polynomial Interpolation (Cubic Spline)</vt:lpstr>
      <vt:lpstr>Piecewise Polynomial Interpolation (Cubic Spline)</vt:lpstr>
      <vt:lpstr>Regularized Cubic Spline (Smoothing Cubic Spline)</vt:lpstr>
      <vt:lpstr>Let’s think about it in a physical way…</vt:lpstr>
      <vt:lpstr>Regularized Cubic Spline (Smoothing Cubic Spline)</vt:lpstr>
      <vt:lpstr>PowerPoint Presentation</vt:lpstr>
      <vt:lpstr>Regularized Cubic Spline VS. Cubic Spline</vt:lpstr>
      <vt:lpstr>Problems for both models</vt:lpstr>
      <vt:lpstr>Possible Solution</vt:lpstr>
      <vt:lpstr>The model framework</vt:lpstr>
      <vt:lpstr>Results</vt:lpstr>
      <vt:lpstr>Results</vt:lpstr>
      <vt:lpstr>Scores</vt:lpstr>
      <vt:lpstr>Maybe we can improve the score a little bit: Time series analysis for Case3, Case7, Case8 </vt:lpstr>
      <vt:lpstr>PowerPoint Presentation</vt:lpstr>
      <vt:lpstr>PowerPoint Presentation</vt:lpstr>
      <vt:lpstr>Case7</vt:lpstr>
      <vt:lpstr>Case8 (need reverse)</vt:lpstr>
      <vt:lpstr>Case8 (need sequential reverse)</vt:lpstr>
      <vt:lpstr>After adding Time Series Models for Case3 and Case7: 58.15 to 58.50 </vt:lpstr>
      <vt:lpstr>API: Missing_Stock.py</vt:lpstr>
      <vt:lpstr>Thanks so much!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Missing Stock Price</dc:title>
  <dc:creator>wang</dc:creator>
  <cp:lastModifiedBy>wang</cp:lastModifiedBy>
  <cp:revision>100</cp:revision>
  <dcterms:created xsi:type="dcterms:W3CDTF">2018-11-22T02:05:05Z</dcterms:created>
  <dcterms:modified xsi:type="dcterms:W3CDTF">2018-11-26T04:22:37Z</dcterms:modified>
</cp:coreProperties>
</file>