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2" r:id="rId1"/>
  </p:sldMasterIdLst>
  <p:sldIdLst>
    <p:sldId id="256" r:id="rId2"/>
    <p:sldId id="257" r:id="rId3"/>
    <p:sldId id="259" r:id="rId4"/>
    <p:sldId id="260" r:id="rId5"/>
    <p:sldId id="258"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18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EB11C-9B2A-473C-8208-E6E6218590B5}"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EB11C-9B2A-473C-8208-E6E6218590B5}"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EB11C-9B2A-473C-8208-E6E6218590B5}"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EB11C-9B2A-473C-8208-E6E6218590B5}"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5EB11C-9B2A-473C-8208-E6E6218590B5}"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5EB11C-9B2A-473C-8208-E6E6218590B5}"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5EB11C-9B2A-473C-8208-E6E6218590B5}"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EB11C-9B2A-473C-8208-E6E6218590B5}"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EB11C-9B2A-473C-8208-E6E6218590B5}"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EB11C-9B2A-473C-8208-E6E6218590B5}"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EB11C-9B2A-473C-8208-E6E6218590B5}"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1660D-9E88-4A4E-AFC1-ACECC0EFA2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EB11C-9B2A-473C-8208-E6E6218590B5}" type="datetimeFigureOut">
              <a:rPr lang="en-US" smtClean="0"/>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1660D-9E88-4A4E-AFC1-ACECC0EFA2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 name="Picture 10" descr="Classic-Flowers-Powerpoint-Templates.jpg"/>
          <p:cNvPicPr>
            <a:picLocks noChangeAspect="1"/>
          </p:cNvPicPr>
          <p:nvPr/>
        </p:nvPicPr>
        <p:blipFill>
          <a:blip r:embed="rId2" cstate="print"/>
          <a:stretch>
            <a:fillRect/>
          </a:stretch>
        </p:blipFill>
        <p:spPr>
          <a:xfrm>
            <a:off x="0" y="0"/>
            <a:ext cx="9144000" cy="6858000"/>
          </a:xfrm>
          <a:prstGeom prst="rect">
            <a:avLst/>
          </a:prstGeom>
        </p:spPr>
      </p:pic>
      <p:sp>
        <p:nvSpPr>
          <p:cNvPr id="6146" name="Rectangle 2"/>
          <p:cNvSpPr>
            <a:spLocks noChangeArrowheads="1"/>
          </p:cNvSpPr>
          <p:nvPr/>
        </p:nvSpPr>
        <p:spPr bwMode="auto">
          <a:xfrm>
            <a:off x="2743200" y="4419600"/>
            <a:ext cx="411480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solidFill>
                  <a:srgbClr val="002060"/>
                </a:solidFill>
                <a:latin typeface="Times New Roman" pitchFamily="18" charset="0"/>
                <a:ea typeface="Times New Roman Uni" pitchFamily="18" charset="-122"/>
                <a:cs typeface="Times New Roman" pitchFamily="18" charset="0"/>
              </a:rPr>
              <a:t>Speaker: </a:t>
            </a:r>
            <a:r>
              <a:rPr lang="en-US" sz="2400" b="1" dirty="0" smtClean="0">
                <a:solidFill>
                  <a:srgbClr val="002060"/>
                </a:solidFill>
                <a:latin typeface="Times New Roman" pitchFamily="18" charset="0"/>
                <a:ea typeface="Times New Roman Uni" pitchFamily="18" charset="-122"/>
                <a:cs typeface="Times New Roman" pitchFamily="18" charset="0"/>
              </a:rPr>
              <a:t>Sirui Wang</a:t>
            </a:r>
            <a:endParaRPr lang="en-US" sz="2400" b="1" dirty="0" smtClean="0">
              <a:solidFill>
                <a:srgbClr val="002060"/>
              </a:solidFill>
              <a:latin typeface="Times New Roman" pitchFamily="18" charset="0"/>
              <a:ea typeface="Times New Roman Uni" pitchFamily="18"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smtClean="0">
              <a:solidFill>
                <a:srgbClr val="002060"/>
              </a:solidFill>
              <a:latin typeface="Times New Roman" pitchFamily="18" charset="0"/>
              <a:ea typeface="Times New Roman Uni" pitchFamily="18"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ea typeface="Times New Roman Uni" pitchFamily="18" charset="-122"/>
                <a:cs typeface="Times New Roman" pitchFamily="18" charset="0"/>
              </a:rPr>
              <a:t>Class:</a:t>
            </a:r>
            <a:r>
              <a:rPr kumimoji="0" lang="en-US" sz="2400" b="1" i="0" u="none" strike="noStrike" cap="none" normalizeH="0" dirty="0" smtClean="0">
                <a:ln>
                  <a:noFill/>
                </a:ln>
                <a:solidFill>
                  <a:srgbClr val="002060"/>
                </a:solidFill>
                <a:effectLst/>
                <a:latin typeface="Times New Roman" pitchFamily="18" charset="0"/>
                <a:ea typeface="Times New Roman Uni" pitchFamily="18" charset="-122"/>
                <a:cs typeface="Times New Roman" pitchFamily="18" charset="0"/>
              </a:rPr>
              <a:t> EAPS 657 Spring</a:t>
            </a:r>
            <a:endParaRPr kumimoji="0" lang="en-US" sz="2400" b="0" i="0" u="none" strike="noStrike" cap="none" normalizeH="0" baseline="0" dirty="0" smtClean="0">
              <a:ln>
                <a:noFill/>
              </a:ln>
              <a:solidFill>
                <a:srgbClr val="002060"/>
              </a:solidFill>
              <a:effectLst/>
              <a:latin typeface="Arial" pitchFamily="34" charset="0"/>
              <a:ea typeface="Times New Roman Uni" pitchFamily="18" charset="-122"/>
              <a:cs typeface="Arial" pitchFamily="34" charset="0"/>
            </a:endParaRPr>
          </a:p>
        </p:txBody>
      </p:sp>
      <p:sp>
        <p:nvSpPr>
          <p:cNvPr id="15" name="Rectangle 14"/>
          <p:cNvSpPr/>
          <p:nvPr/>
        </p:nvSpPr>
        <p:spPr>
          <a:xfrm>
            <a:off x="1143000" y="2590800"/>
            <a:ext cx="7467600" cy="1477328"/>
          </a:xfrm>
          <a:prstGeom prst="rect">
            <a:avLst/>
          </a:prstGeom>
          <a:noFill/>
        </p:spPr>
        <p:txBody>
          <a:bodyPr wrap="square" lIns="91440" tIns="45720" rIns="91440" bIns="45720">
            <a:spAutoFit/>
          </a:bodyPr>
          <a:lstStyle/>
          <a:p>
            <a:pPr algn="ctr"/>
            <a:r>
              <a:rPr kumimoji="0" lang="en-US" sz="3000" b="1" i="0" u="none" strike="noStrike" cap="none" spc="0" normalizeH="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ea typeface="Times New Roman Uni" pitchFamily="18" charset="-122"/>
                <a:cs typeface="Times New Roman" pitchFamily="18" charset="0"/>
              </a:rPr>
              <a:t>Application of Shuffled Complex Evolution Optimization Approach (SCE-UA) to a global terrestrial ecosystem model (TEM)</a:t>
            </a:r>
            <a:endParaRPr lang="en-US" sz="3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143000" y="3048000"/>
            <a:ext cx="7239000" cy="116955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7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 you!</a:t>
            </a:r>
            <a:endParaRPr lang="en-US" sz="7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Content Placeholder 3"/>
          <p:cNvSpPr txBox="1">
            <a:spLocks noGrp="1"/>
          </p:cNvSpPr>
          <p:nvPr>
            <p:ph idx="1"/>
          </p:nvPr>
        </p:nvSpPr>
        <p:spPr>
          <a:xfrm>
            <a:off x="685800" y="1447800"/>
            <a:ext cx="7848600" cy="4552015"/>
          </a:xfrm>
          <a:prstGeom prst="rect">
            <a:avLst/>
          </a:prstGeom>
          <a:noFill/>
        </p:spPr>
        <p:txBody>
          <a:bodyPr wrap="square" rtlCol="0">
            <a:spAutoFit/>
          </a:bodyPr>
          <a:lstStyle/>
          <a:p>
            <a:pPr>
              <a:buNone/>
            </a:pPr>
            <a:r>
              <a:rPr lang="en-US" sz="2300" dirty="0" smtClean="0">
                <a:latin typeface="Times New Roman" pitchFamily="18" charset="0"/>
                <a:ea typeface="Times New Roman Uni" pitchFamily="18" charset="-122"/>
              </a:rPr>
              <a:t>Background</a:t>
            </a:r>
          </a:p>
          <a:p>
            <a:pPr>
              <a:buSzPct val="100000"/>
              <a:buFont typeface="Wingdings" pitchFamily="2" charset="2"/>
              <a:buChar char="v"/>
            </a:pPr>
            <a:r>
              <a:rPr lang="en-US" sz="2300" dirty="0" smtClean="0">
                <a:latin typeface="Times New Roman" pitchFamily="18" charset="0"/>
                <a:ea typeface="Times New Roman Uni" pitchFamily="18" charset="-122"/>
              </a:rPr>
              <a:t>Global </a:t>
            </a:r>
            <a:r>
              <a:rPr lang="en-US" sz="2300" dirty="0">
                <a:latin typeface="Times New Roman" pitchFamily="18" charset="0"/>
                <a:ea typeface="Times New Roman Uni" pitchFamily="18" charset="-122"/>
              </a:rPr>
              <a:t>climatic warming has been pronounced in recent decades, and it could influence the global carbon </a:t>
            </a:r>
            <a:r>
              <a:rPr lang="en-US" sz="2300" dirty="0" smtClean="0">
                <a:latin typeface="Times New Roman" pitchFamily="18" charset="0"/>
                <a:ea typeface="Times New Roman Uni" pitchFamily="18" charset="-122"/>
              </a:rPr>
              <a:t>cycle. </a:t>
            </a:r>
            <a:r>
              <a:rPr lang="en-US" sz="2300" dirty="0">
                <a:latin typeface="Times New Roman" pitchFamily="18" charset="0"/>
                <a:ea typeface="Times New Roman Uni" pitchFamily="18" charset="-122"/>
              </a:rPr>
              <a:t>Thus, quantitative understanding of carbon dynamics is essential. </a:t>
            </a:r>
          </a:p>
          <a:p>
            <a:pPr>
              <a:buSzPct val="100000"/>
              <a:buFont typeface="Wingdings" pitchFamily="2" charset="2"/>
              <a:buChar char="v"/>
            </a:pPr>
            <a:r>
              <a:rPr lang="en-US" sz="2300" dirty="0" smtClean="0">
                <a:latin typeface="Times New Roman" pitchFamily="18" charset="0"/>
                <a:ea typeface="Times New Roman Uni" pitchFamily="18" charset="-122"/>
              </a:rPr>
              <a:t>Terrestrial ecosystem model is a great tool </a:t>
            </a:r>
            <a:r>
              <a:rPr lang="en-US" sz="2300" dirty="0">
                <a:latin typeface="Times New Roman" pitchFamily="18" charset="0"/>
                <a:ea typeface="Times New Roman Uni" pitchFamily="18" charset="-122"/>
              </a:rPr>
              <a:t>for studying carbon cycling. </a:t>
            </a:r>
            <a:r>
              <a:rPr lang="en-US" sz="2300" dirty="0" smtClean="0">
                <a:latin typeface="Times New Roman" pitchFamily="18" charset="0"/>
                <a:ea typeface="Times New Roman Uni" pitchFamily="18" charset="-122"/>
              </a:rPr>
              <a:t>The critical </a:t>
            </a:r>
            <a:r>
              <a:rPr lang="en-US" sz="2300" dirty="0">
                <a:latin typeface="Times New Roman" pitchFamily="18" charset="0"/>
                <a:ea typeface="Times New Roman Uni" pitchFamily="18" charset="-122"/>
              </a:rPr>
              <a:t>step </a:t>
            </a:r>
            <a:r>
              <a:rPr lang="en-US" sz="2300" dirty="0" smtClean="0">
                <a:latin typeface="Times New Roman" pitchFamily="18" charset="0"/>
                <a:ea typeface="Times New Roman Uni" pitchFamily="18" charset="-122"/>
              </a:rPr>
              <a:t>in modeling is the process of calibration, which determines proper parameters used in model.</a:t>
            </a:r>
          </a:p>
          <a:p>
            <a:pPr>
              <a:buSzPct val="100000"/>
              <a:buFont typeface="Wingdings" pitchFamily="2" charset="2"/>
              <a:buChar char="v"/>
            </a:pPr>
            <a:r>
              <a:rPr lang="en-US" sz="2300" dirty="0" smtClean="0">
                <a:latin typeface="Times New Roman" pitchFamily="18" charset="0"/>
                <a:ea typeface="Times New Roman Uni" pitchFamily="18" charset="-122"/>
              </a:rPr>
              <a:t>A global </a:t>
            </a:r>
            <a:r>
              <a:rPr lang="en-US" sz="2300" dirty="0">
                <a:latin typeface="Times New Roman" pitchFamily="18" charset="0"/>
                <a:ea typeface="Times New Roman Uni" pitchFamily="18" charset="-122"/>
              </a:rPr>
              <a:t>optimization method known as the SCE-UA method (abbreviation for shuffled complex evolution method developed at The University of Arizona), </a:t>
            </a:r>
            <a:r>
              <a:rPr lang="en-US" sz="2300" dirty="0" smtClean="0">
                <a:latin typeface="Times New Roman" pitchFamily="18" charset="0"/>
                <a:ea typeface="Times New Roman Uni" pitchFamily="18" charset="-122"/>
              </a:rPr>
              <a:t>was designed for model calibration by </a:t>
            </a:r>
            <a:r>
              <a:rPr lang="en-US" sz="2300" dirty="0">
                <a:latin typeface="Times New Roman" pitchFamily="18" charset="0"/>
                <a:ea typeface="Times New Roman Uni" pitchFamily="18" charset="-122"/>
              </a:rPr>
              <a:t>Dr. Qingyun </a:t>
            </a:r>
            <a:r>
              <a:rPr lang="en-US" sz="2300" dirty="0" smtClean="0">
                <a:latin typeface="Times New Roman" pitchFamily="18" charset="0"/>
                <a:ea typeface="Times New Roman Uni" pitchFamily="18" charset="-122"/>
              </a:rPr>
              <a:t>Duan.</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4800" y="206261"/>
            <a:ext cx="67818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300" dirty="0" smtClean="0">
                <a:latin typeface="Times New Roman" pitchFamily="18" charset="0"/>
                <a:ea typeface="Times New Roman Uni" pitchFamily="18" charset="-122"/>
                <a:cs typeface="Times New Roman" pitchFamily="18" charset="0"/>
              </a:rPr>
              <a:t>Method</a:t>
            </a:r>
          </a:p>
          <a:p>
            <a:pPr lvl="0" fontAlgn="base">
              <a:spcBef>
                <a:spcPct val="0"/>
              </a:spcBef>
              <a:spcAft>
                <a:spcPct val="0"/>
              </a:spcAft>
              <a:buFont typeface="Wingdings" pitchFamily="2" charset="2"/>
              <a:buChar char="v"/>
            </a:pPr>
            <a:r>
              <a:rPr lang="en-US" sz="1500" dirty="0" smtClean="0">
                <a:latin typeface="Times New Roman" pitchFamily="18" charset="0"/>
              </a:rPr>
              <a:t>The </a:t>
            </a:r>
            <a:r>
              <a:rPr lang="en-US" sz="1500" dirty="0">
                <a:latin typeface="Times New Roman" pitchFamily="18" charset="0"/>
              </a:rPr>
              <a:t>goal of calibration is to find those values for the model parameters that </a:t>
            </a:r>
            <a:r>
              <a:rPr lang="en-US" sz="1500" dirty="0" smtClean="0">
                <a:latin typeface="Times New Roman" pitchFamily="18" charset="0"/>
              </a:rPr>
              <a:t>    minimize </a:t>
            </a:r>
            <a:r>
              <a:rPr lang="en-US" sz="1500" dirty="0">
                <a:latin typeface="Times New Roman" pitchFamily="18" charset="0"/>
              </a:rPr>
              <a:t>objective function which represents the fitting between the simulated and observed outputs.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r>
              <a:rPr kumimoji="0" lang="en-US" sz="150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brief procedure of SCE-UA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81000" y="1524000"/>
            <a:ext cx="5181600" cy="5334000"/>
          </a:xfrm>
          <a:prstGeom prst="rect">
            <a:avLst/>
          </a:prstGeom>
          <a:noFill/>
          <a:ln w="9525">
            <a:noFill/>
            <a:miter lim="800000"/>
            <a:headEnd/>
            <a:tailEnd/>
          </a:ln>
        </p:spPr>
      </p:pic>
      <p:sp useBgFill="1">
        <p:nvSpPr>
          <p:cNvPr id="8" name="Line Callout 1 7"/>
          <p:cNvSpPr/>
          <p:nvPr/>
        </p:nvSpPr>
        <p:spPr>
          <a:xfrm>
            <a:off x="4495800" y="1828800"/>
            <a:ext cx="2743200" cy="228600"/>
          </a:xfrm>
          <a:prstGeom prst="borderCallout1">
            <a:avLst>
              <a:gd name="adj1" fmla="val 42051"/>
              <a:gd name="adj2" fmla="val 210"/>
              <a:gd name="adj3" fmla="val 244539"/>
              <a:gd name="adj4" fmla="val -10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latin typeface="Times New Roman" pitchFamily="18" charset="0"/>
              </a:rPr>
              <a:t>(1) Initialize: determine the sample size </a:t>
            </a:r>
            <a:endParaRPr lang="en-US" sz="1200" dirty="0">
              <a:solidFill>
                <a:srgbClr val="002060"/>
              </a:solidFill>
              <a:latin typeface="Times New Roman" pitchFamily="18" charset="0"/>
            </a:endParaRPr>
          </a:p>
        </p:txBody>
      </p:sp>
      <p:sp useBgFill="1">
        <p:nvSpPr>
          <p:cNvPr id="11" name="Line Callout 1 10"/>
          <p:cNvSpPr/>
          <p:nvPr/>
        </p:nvSpPr>
        <p:spPr>
          <a:xfrm>
            <a:off x="4419600" y="2209800"/>
            <a:ext cx="4572000" cy="762000"/>
          </a:xfrm>
          <a:prstGeom prst="borderCallout1">
            <a:avLst>
              <a:gd name="adj1" fmla="val 46905"/>
              <a:gd name="adj2" fmla="val -462"/>
              <a:gd name="adj3" fmla="val 100656"/>
              <a:gd name="adj4" fmla="val -8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kumimoji="0" lang="en-US" sz="1200" b="0" i="0" u="none" strike="noStrike" cap="none" normalizeH="0" dirty="0" smtClean="0">
                <a:ln>
                  <a:noFill/>
                </a:ln>
                <a:solidFill>
                  <a:srgbClr val="002060"/>
                </a:solidFill>
                <a:effectLst/>
                <a:latin typeface="Times New Roman" pitchFamily="18" charset="0"/>
                <a:ea typeface="宋体" pitchFamily="2" charset="-122"/>
                <a:cs typeface="Times New Roman" pitchFamily="18" charset="0"/>
              </a:rPr>
              <a:t>(2) Generate sample: sample s points randomly in the feasible parameter space and compute the objective function at each point. In the absence of prior information, use a uniform sampling distribution.</a:t>
            </a:r>
            <a:endParaRPr kumimoji="0" lang="en-US" sz="1600" b="0" i="0" u="none" strike="noStrike" cap="none" normalizeH="0" dirty="0" smtClean="0">
              <a:ln>
                <a:noFill/>
              </a:ln>
              <a:solidFill>
                <a:srgbClr val="002060"/>
              </a:solidFill>
              <a:effectLst/>
              <a:latin typeface="Arial" pitchFamily="34" charset="0"/>
              <a:cs typeface="Arial" pitchFamily="34" charset="0"/>
            </a:endParaRPr>
          </a:p>
        </p:txBody>
      </p:sp>
      <p:sp useBgFill="1">
        <p:nvSpPr>
          <p:cNvPr id="12" name="Line Callout 1 11"/>
          <p:cNvSpPr/>
          <p:nvPr/>
        </p:nvSpPr>
        <p:spPr>
          <a:xfrm>
            <a:off x="4419600" y="3048000"/>
            <a:ext cx="4572000" cy="457200"/>
          </a:xfrm>
          <a:prstGeom prst="borderCallout1">
            <a:avLst>
              <a:gd name="adj1" fmla="val 46905"/>
              <a:gd name="adj2" fmla="val -462"/>
              <a:gd name="adj3" fmla="val 92334"/>
              <a:gd name="adj4" fmla="val -10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kumimoji="0" lang="en-US" sz="1200" b="0" i="0" u="none" strike="noStrike" cap="none" normalizeH="0" dirty="0" smtClean="0">
                <a:ln>
                  <a:noFill/>
                </a:ln>
                <a:solidFill>
                  <a:srgbClr val="002060"/>
                </a:solidFill>
                <a:effectLst/>
                <a:latin typeface="Times New Roman" pitchFamily="18" charset="0"/>
                <a:ea typeface="宋体" pitchFamily="2" charset="-122"/>
                <a:cs typeface="Times New Roman" pitchFamily="18" charset="0"/>
              </a:rPr>
              <a:t>(3) Rank points: sort the s points in order of increasing  function value. </a:t>
            </a:r>
            <a:r>
              <a:rPr lang="en-US" sz="1200" dirty="0" smtClean="0">
                <a:solidFill>
                  <a:srgbClr val="002060"/>
                </a:solidFill>
                <a:latin typeface="Times New Roman" pitchFamily="18" charset="0"/>
              </a:rPr>
              <a:t>Store them in an array D.</a:t>
            </a:r>
            <a:endParaRPr kumimoji="0" lang="en-US" sz="1200" b="0" i="0" u="none" strike="noStrike" cap="none" normalizeH="0" dirty="0" smtClean="0">
              <a:ln>
                <a:noFill/>
              </a:ln>
              <a:solidFill>
                <a:srgbClr val="002060"/>
              </a:solidFill>
              <a:effectLst/>
              <a:latin typeface="Times New Roman" pitchFamily="18" charset="0"/>
              <a:cs typeface="Arial" pitchFamily="34" charset="0"/>
            </a:endParaRPr>
          </a:p>
        </p:txBody>
      </p:sp>
      <p:sp useBgFill="1">
        <p:nvSpPr>
          <p:cNvPr id="14" name="Line Callout 1 13"/>
          <p:cNvSpPr/>
          <p:nvPr/>
        </p:nvSpPr>
        <p:spPr>
          <a:xfrm>
            <a:off x="4191000" y="3581400"/>
            <a:ext cx="4800600" cy="381000"/>
          </a:xfrm>
          <a:prstGeom prst="borderCallout1">
            <a:avLst>
              <a:gd name="adj1" fmla="val 46905"/>
              <a:gd name="adj2" fmla="val -462"/>
              <a:gd name="adj3" fmla="val 100656"/>
              <a:gd name="adj4" fmla="val -6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sz="1200" dirty="0" smtClean="0">
                <a:solidFill>
                  <a:srgbClr val="002060"/>
                </a:solidFill>
                <a:latin typeface="Times New Roman" pitchFamily="18" charset="0"/>
              </a:rPr>
              <a:t>(4) </a:t>
            </a:r>
            <a:r>
              <a:rPr lang="en-US" sz="1200" dirty="0">
                <a:solidFill>
                  <a:srgbClr val="002060"/>
                </a:solidFill>
                <a:latin typeface="Times New Roman" pitchFamily="18" charset="0"/>
              </a:rPr>
              <a:t>Partition into </a:t>
            </a:r>
            <a:r>
              <a:rPr lang="en-US" sz="1200" dirty="0" smtClean="0">
                <a:solidFill>
                  <a:srgbClr val="002060"/>
                </a:solidFill>
                <a:latin typeface="Times New Roman" pitchFamily="18" charset="0"/>
              </a:rPr>
              <a:t>complexes: partition D into </a:t>
            </a:r>
            <a:r>
              <a:rPr lang="en-US" sz="1200" dirty="0">
                <a:solidFill>
                  <a:srgbClr val="002060"/>
                </a:solidFill>
                <a:latin typeface="Times New Roman" pitchFamily="18" charset="0"/>
              </a:rPr>
              <a:t>p complexes, each containing m points. </a:t>
            </a:r>
            <a:endParaRPr kumimoji="0" lang="en-US" sz="1200" b="0" i="0" u="none" strike="noStrike" cap="none" normalizeH="0" dirty="0" smtClean="0">
              <a:ln>
                <a:noFill/>
              </a:ln>
              <a:solidFill>
                <a:srgbClr val="002060"/>
              </a:solidFill>
              <a:effectLst/>
              <a:latin typeface="Times New Roman" pitchFamily="18" charset="0"/>
              <a:cs typeface="Arial" pitchFamily="34" charset="0"/>
            </a:endParaRPr>
          </a:p>
        </p:txBody>
      </p:sp>
      <p:sp useBgFill="1">
        <p:nvSpPr>
          <p:cNvPr id="17" name="Line Callout 1 16"/>
          <p:cNvSpPr/>
          <p:nvPr/>
        </p:nvSpPr>
        <p:spPr>
          <a:xfrm>
            <a:off x="4419600" y="4038600"/>
            <a:ext cx="3962400" cy="609600"/>
          </a:xfrm>
          <a:prstGeom prst="borderCallout1">
            <a:avLst>
              <a:gd name="adj1" fmla="val 51450"/>
              <a:gd name="adj2" fmla="val -588"/>
              <a:gd name="adj3" fmla="val 65808"/>
              <a:gd name="adj4" fmla="val -13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kumimoji="0" lang="en-US" sz="1200" b="0" i="0" u="none" strike="noStrike" cap="none" normalizeH="0" dirty="0" smtClean="0">
                <a:ln>
                  <a:noFill/>
                </a:ln>
                <a:solidFill>
                  <a:srgbClr val="002060"/>
                </a:solidFill>
                <a:effectLst/>
                <a:latin typeface="Times New Roman" pitchFamily="18" charset="0"/>
                <a:ea typeface="宋体" pitchFamily="2" charset="-122"/>
                <a:cs typeface="Times New Roman" pitchFamily="18" charset="0"/>
              </a:rPr>
              <a:t>(5) Evolve each complex--evolve each complex according to the competitive complex evolution (CCE) algorithm (the detailed algorithm is based on </a:t>
            </a:r>
            <a:r>
              <a:rPr kumimoji="0" lang="en-US" sz="1200" b="0" i="0" u="none" strike="noStrike" cap="none" normalizeH="0" dirty="0" err="1" smtClean="0">
                <a:ln>
                  <a:noFill/>
                </a:ln>
                <a:solidFill>
                  <a:srgbClr val="002060"/>
                </a:solidFill>
                <a:effectLst/>
                <a:latin typeface="Times New Roman" pitchFamily="18" charset="0"/>
                <a:ea typeface="宋体" pitchFamily="2" charset="-122"/>
                <a:cs typeface="Times New Roman" pitchFamily="18" charset="0"/>
              </a:rPr>
              <a:t>Nelder</a:t>
            </a:r>
            <a:r>
              <a:rPr kumimoji="0" lang="en-US" sz="1200" b="0" i="0" u="none" strike="noStrike" cap="none" normalizeH="0" dirty="0" smtClean="0">
                <a:ln>
                  <a:noFill/>
                </a:ln>
                <a:solidFill>
                  <a:srgbClr val="002060"/>
                </a:solidFill>
                <a:effectLst/>
                <a:latin typeface="Times New Roman" pitchFamily="18" charset="0"/>
                <a:ea typeface="宋体" pitchFamily="2" charset="-122"/>
                <a:cs typeface="Times New Roman" pitchFamily="18" charset="0"/>
              </a:rPr>
              <a:t> and Mead, 1965)</a:t>
            </a:r>
            <a:endParaRPr kumimoji="0" lang="en-US" sz="1600" b="0" i="0" u="none" strike="noStrike" cap="none" normalizeH="0" dirty="0" smtClean="0">
              <a:ln>
                <a:noFill/>
              </a:ln>
              <a:solidFill>
                <a:srgbClr val="002060"/>
              </a:solidFill>
              <a:effectLst/>
              <a:latin typeface="Arial" pitchFamily="34" charset="0"/>
              <a:cs typeface="Arial" pitchFamily="34" charset="0"/>
            </a:endParaRPr>
          </a:p>
        </p:txBody>
      </p:sp>
      <p:sp useBgFill="1">
        <p:nvSpPr>
          <p:cNvPr id="19" name="Line Callout 1 18"/>
          <p:cNvSpPr/>
          <p:nvPr/>
        </p:nvSpPr>
        <p:spPr>
          <a:xfrm>
            <a:off x="4191000" y="4800600"/>
            <a:ext cx="4800600" cy="381000"/>
          </a:xfrm>
          <a:prstGeom prst="borderCallout1">
            <a:avLst>
              <a:gd name="adj1" fmla="val 46905"/>
              <a:gd name="adj2" fmla="val -462"/>
              <a:gd name="adj3" fmla="val 41813"/>
              <a:gd name="adj4" fmla="val -5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kumimoji="0" lang="en-US" sz="1200" b="0" i="0" u="none" strike="noStrike" cap="none" normalizeH="0" dirty="0" smtClean="0">
                <a:ln>
                  <a:noFill/>
                </a:ln>
                <a:solidFill>
                  <a:srgbClr val="002060"/>
                </a:solidFill>
                <a:effectLst/>
                <a:latin typeface="Times New Roman" pitchFamily="18" charset="0"/>
                <a:ea typeface="宋体" pitchFamily="2" charset="-122"/>
                <a:cs typeface="Times New Roman" pitchFamily="18" charset="0"/>
              </a:rPr>
              <a:t>(6) Shuffle complexes--combine the points in the evolved complexes into a single sample population D; sort D in order of increasing function value.</a:t>
            </a:r>
            <a:endParaRPr kumimoji="0" lang="en-US" sz="1600" b="0" i="0" u="none" strike="noStrike" cap="none" normalizeH="0" dirty="0" smtClean="0">
              <a:ln>
                <a:noFill/>
              </a:ln>
              <a:solidFill>
                <a:srgbClr val="002060"/>
              </a:solidFill>
              <a:effectLst/>
              <a:latin typeface="Arial" pitchFamily="34" charset="0"/>
              <a:cs typeface="Arial" pitchFamily="34" charset="0"/>
            </a:endParaRPr>
          </a:p>
        </p:txBody>
      </p:sp>
      <p:sp useBgFill="1">
        <p:nvSpPr>
          <p:cNvPr id="21" name="Line Callout 1 20"/>
          <p:cNvSpPr/>
          <p:nvPr/>
        </p:nvSpPr>
        <p:spPr>
          <a:xfrm>
            <a:off x="4114800" y="5562600"/>
            <a:ext cx="1600200" cy="228600"/>
          </a:xfrm>
          <a:prstGeom prst="borderCallout1">
            <a:avLst>
              <a:gd name="adj1" fmla="val 42051"/>
              <a:gd name="adj2" fmla="val 210"/>
              <a:gd name="adj3" fmla="val -5966"/>
              <a:gd name="adj4"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latin typeface="Times New Roman" pitchFamily="18" charset="0"/>
              </a:rPr>
              <a:t>(7) Check convergence</a:t>
            </a:r>
            <a:endParaRPr lang="en-US" sz="1200" dirty="0">
              <a:solidFill>
                <a:srgbClr val="00206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7" grpId="0" animBg="1"/>
      <p:bldP spid="19"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121622"/>
            <a:ext cx="67056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en-US" sz="150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general introduction to terrestrial ecosystem model (TEM)</a:t>
            </a:r>
            <a:endParaRPr kumimoji="0" lang="en-US" sz="15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lang="en-US" sz="1500" dirty="0">
                <a:latin typeface="Times New Roman" pitchFamily="18" charset="0"/>
                <a:ea typeface="宋体" pitchFamily="2" charset="-122"/>
                <a:cs typeface="Times New Roman" pitchFamily="18" charset="0"/>
              </a:rPr>
              <a:t> </a:t>
            </a:r>
            <a:r>
              <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TEM is a highly aggregated large-scale biogeochemical model that estimates the dynamics of carbon and nitrogen fluxes and pool sizes of plants and soils. </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3" cstate="print"/>
          <a:srcRect/>
          <a:stretch>
            <a:fillRect/>
          </a:stretch>
        </p:blipFill>
        <p:spPr bwMode="auto">
          <a:xfrm>
            <a:off x="228600" y="1219200"/>
            <a:ext cx="5562600" cy="4419600"/>
          </a:xfrm>
          <a:prstGeom prst="rect">
            <a:avLst/>
          </a:prstGeom>
          <a:noFill/>
          <a:ln w="9525">
            <a:noFill/>
            <a:miter lim="800000"/>
            <a:headEnd/>
            <a:tailEnd/>
          </a:ln>
        </p:spPr>
      </p:pic>
      <p:sp>
        <p:nvSpPr>
          <p:cNvPr id="1026" name="Rectangle 2"/>
          <p:cNvSpPr>
            <a:spLocks noChangeArrowheads="1"/>
          </p:cNvSpPr>
          <p:nvPr/>
        </p:nvSpPr>
        <p:spPr bwMode="auto">
          <a:xfrm>
            <a:off x="152400" y="5715000"/>
            <a:ext cx="6324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Fig.2. Structural schemes for terrestrial ecosystem model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Raich</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et al., 1991;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Zhuang</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et al., 2003).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p:nvPr/>
        </p:nvPicPr>
        <p:blipFill>
          <a:blip r:embed="rId3" cstate="print"/>
          <a:srcRect/>
          <a:stretch>
            <a:fillRect/>
          </a:stretch>
        </p:blipFill>
        <p:spPr bwMode="auto">
          <a:xfrm>
            <a:off x="914400" y="2286000"/>
            <a:ext cx="5943600" cy="3810000"/>
          </a:xfrm>
          <a:prstGeom prst="rect">
            <a:avLst/>
          </a:prstGeom>
          <a:noFill/>
          <a:ln w="9525">
            <a:noFill/>
            <a:miter lim="800000"/>
            <a:headEnd/>
            <a:tailEnd/>
          </a:ln>
        </p:spPr>
      </p:pic>
      <p:sp>
        <p:nvSpPr>
          <p:cNvPr id="3073" name="Rectangle 1"/>
          <p:cNvSpPr>
            <a:spLocks noChangeArrowheads="1"/>
          </p:cNvSpPr>
          <p:nvPr/>
        </p:nvSpPr>
        <p:spPr bwMode="auto">
          <a:xfrm>
            <a:off x="838200" y="6172200"/>
            <a:ext cx="7086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Fig.3. Forcing data, inputs and outputs for terrestrial ecosystem model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Raich</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et al., 1991;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Zhuang</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et al., 2003).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81000" y="533400"/>
            <a:ext cx="6019800" cy="1708160"/>
          </a:xfrm>
          <a:prstGeom prst="rect">
            <a:avLst/>
          </a:prstGeom>
        </p:spPr>
        <p:txBody>
          <a:bodyPr wrap="square">
            <a:spAutoFit/>
          </a:bodyPr>
          <a:lstStyle/>
          <a:p>
            <a:pPr>
              <a:buFont typeface="Wingdings" pitchFamily="2" charset="2"/>
              <a:buChar char="v"/>
            </a:pPr>
            <a:r>
              <a:rPr lang="en-US" sz="1500" dirty="0" smtClean="0">
                <a:latin typeface="Times New Roman" pitchFamily="18" charset="0"/>
              </a:rPr>
              <a:t>Spatially </a:t>
            </a:r>
            <a:r>
              <a:rPr lang="en-US" sz="1500" dirty="0">
                <a:latin typeface="Times New Roman" pitchFamily="18" charset="0"/>
              </a:rPr>
              <a:t>referenced information on climate, elevation, soils and </a:t>
            </a:r>
            <a:r>
              <a:rPr lang="en-US" sz="1500" dirty="0" smtClean="0">
                <a:latin typeface="Times New Roman" pitchFamily="18" charset="0"/>
              </a:rPr>
              <a:t>vegetation, as well as the </a:t>
            </a:r>
            <a:r>
              <a:rPr lang="en-US" sz="1500" dirty="0">
                <a:latin typeface="Times New Roman" pitchFamily="18" charset="0"/>
              </a:rPr>
              <a:t>gridded monthly climate data of air temperature </a:t>
            </a:r>
            <a:r>
              <a:rPr lang="en-US" sz="1500" dirty="0" smtClean="0">
                <a:latin typeface="Times New Roman" pitchFamily="18" charset="0"/>
              </a:rPr>
              <a:t>, precipitation and </a:t>
            </a:r>
            <a:r>
              <a:rPr lang="en-US" sz="1500" dirty="0">
                <a:latin typeface="Times New Roman" pitchFamily="18" charset="0"/>
              </a:rPr>
              <a:t>cloudiness </a:t>
            </a:r>
            <a:r>
              <a:rPr lang="en-US" sz="1500" dirty="0" smtClean="0">
                <a:latin typeface="Times New Roman" pitchFamily="18" charset="0"/>
              </a:rPr>
              <a:t>were </a:t>
            </a:r>
            <a:r>
              <a:rPr lang="en-US" sz="1500" dirty="0">
                <a:latin typeface="Times New Roman" pitchFamily="18" charset="0"/>
              </a:rPr>
              <a:t>used to drive the model, and then the model will output carbon fluxes such as GPP, NPP and NEP. </a:t>
            </a:r>
            <a:endParaRPr lang="en-US" sz="1500" dirty="0" smtClean="0">
              <a:latin typeface="Times New Roman" pitchFamily="18" charset="0"/>
            </a:endParaRPr>
          </a:p>
          <a:p>
            <a:endParaRPr lang="en-US" sz="1500" dirty="0" smtClean="0">
              <a:latin typeface="Times New Roman" pitchFamily="18" charset="0"/>
            </a:endParaRPr>
          </a:p>
          <a:p>
            <a:pPr>
              <a:buFont typeface="Wingdings" pitchFamily="2" charset="2"/>
              <a:buChar char="v"/>
            </a:pPr>
            <a:r>
              <a:rPr lang="en-US" sz="1500" dirty="0" smtClean="0">
                <a:latin typeface="Times New Roman" pitchFamily="18" charset="0"/>
              </a:rPr>
              <a:t>In the model, the region were divided into several vegetation types.  </a:t>
            </a:r>
            <a:r>
              <a:rPr lang="en-US" sz="1500" dirty="0">
                <a:latin typeface="Times New Roman" pitchFamily="18" charset="0"/>
              </a:rPr>
              <a:t>A</a:t>
            </a:r>
            <a:r>
              <a:rPr lang="en-US" sz="1500" dirty="0" smtClean="0">
                <a:latin typeface="Times New Roman" pitchFamily="18" charset="0"/>
              </a:rPr>
              <a:t> large number of vegetation-specific parameters are need to be estimated.</a:t>
            </a:r>
            <a:endParaRPr lang="en-US" sz="15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38600" y="2514600"/>
            <a:ext cx="2457450" cy="276225"/>
          </a:xfrm>
          <a:prstGeom prst="rect">
            <a:avLst/>
          </a:prstGeom>
          <a:noFill/>
        </p:spPr>
      </p:pic>
      <p:sp>
        <p:nvSpPr>
          <p:cNvPr id="34820" name="Rectangle 4"/>
          <p:cNvSpPr>
            <a:spLocks noChangeArrowheads="1"/>
          </p:cNvSpPr>
          <p:nvPr/>
        </p:nvSpPr>
        <p:spPr bwMode="auto">
          <a:xfrm>
            <a:off x="152400" y="453488"/>
            <a:ext cx="7772400" cy="30162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Application</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5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Model calibration:</a:t>
            </a:r>
            <a:r>
              <a:rPr kumimoji="0" lang="en-US" sz="150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determine some vegetation-specific parameters using SCE-UA method</a:t>
            </a:r>
            <a:endParaRPr kumimoji="0" lang="en-US" sz="15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lang="en-US" sz="1500" dirty="0" smtClean="0">
                <a:latin typeface="Times New Roman" pitchFamily="18" charset="0"/>
                <a:ea typeface="宋体" pitchFamily="2" charset="-122"/>
                <a:cs typeface="Times New Roman" pitchFamily="18" charset="0"/>
              </a:rPr>
              <a:t>W</a:t>
            </a:r>
            <a:r>
              <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 parameterized TEM for six</a:t>
            </a:r>
            <a:r>
              <a:rPr kumimoji="0" lang="en-US" sz="15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representative ecosystem types in northern high latitudes. The observed monthly net ecosystem production (NEP, gCm</a:t>
            </a:r>
            <a:r>
              <a:rPr kumimoji="0" lang="en-US" sz="15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mon</a:t>
            </a:r>
            <a:r>
              <a:rPr kumimoji="0" lang="en-US" sz="15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sz="15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data</a:t>
            </a:r>
            <a:r>
              <a:rPr kumimoji="0" lang="en-US" sz="15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derived </a:t>
            </a:r>
            <a:r>
              <a:rPr kumimoji="0" lang="en-US" sz="1500" b="0" i="0" u="none" strike="noStrike" cap="none" normalizeH="0" baseline="0" dirty="0" smtClean="0" bmk="OLE_LINK32">
                <a:ln>
                  <a:noFill/>
                </a:ln>
                <a:solidFill>
                  <a:schemeClr val="tx1"/>
                </a:solidFill>
                <a:effectLst/>
                <a:latin typeface="Times New Roman" pitchFamily="18" charset="0"/>
                <a:ea typeface="宋体" pitchFamily="2" charset="-122"/>
                <a:cs typeface="Times New Roman" pitchFamily="18" charset="0"/>
              </a:rPr>
              <a:t>from </a:t>
            </a:r>
            <a:r>
              <a:rPr kumimoji="0" lang="en-US" sz="1500" b="0" i="0" u="none" strike="noStrike" cap="none" normalizeH="0" baseline="0" dirty="0" err="1" smtClean="0" bmk="OLE_LINK32">
                <a:ln>
                  <a:noFill/>
                </a:ln>
                <a:solidFill>
                  <a:schemeClr val="tx1"/>
                </a:solidFill>
                <a:effectLst/>
                <a:latin typeface="Times New Roman" pitchFamily="18" charset="0"/>
                <a:ea typeface="宋体" pitchFamily="2" charset="-122"/>
                <a:cs typeface="Times New Roman" pitchFamily="18" charset="0"/>
              </a:rPr>
              <a:t>Ameriflux</a:t>
            </a:r>
            <a:r>
              <a:rPr kumimoji="0" lang="en-US" sz="1500" b="0" i="0" u="none" strike="noStrike" cap="none" normalizeH="0" baseline="0" dirty="0" smtClean="0" bmk="OLE_LINK32">
                <a:ln>
                  <a:noFill/>
                </a:ln>
                <a:solidFill>
                  <a:schemeClr val="tx1"/>
                </a:solidFill>
                <a:effectLst/>
                <a:latin typeface="Times New Roman" pitchFamily="18" charset="0"/>
                <a:ea typeface="宋体" pitchFamily="2" charset="-122"/>
                <a:cs typeface="Times New Roman" pitchFamily="18" charset="0"/>
              </a:rPr>
              <a:t> network were compared with model</a:t>
            </a:r>
            <a:r>
              <a:rPr kumimoji="0" lang="en-US" sz="1500" b="0" i="0" u="none" strike="noStrike" cap="none" normalizeH="0" dirty="0" smtClean="0" bmk="OLE_LINK32">
                <a:ln>
                  <a:noFill/>
                </a:ln>
                <a:solidFill>
                  <a:schemeClr val="tx1"/>
                </a:solidFill>
                <a:effectLst/>
                <a:latin typeface="Times New Roman" pitchFamily="18" charset="0"/>
                <a:ea typeface="宋体" pitchFamily="2" charset="-122"/>
                <a:cs typeface="Times New Roman" pitchFamily="18" charset="0"/>
              </a:rPr>
              <a:t> output</a:t>
            </a:r>
            <a:r>
              <a:rPr kumimoji="0" lang="en-US" sz="1500" b="0" i="0" u="none" strike="noStrike" cap="none" normalizeH="0" baseline="0" dirty="0" smtClean="0" bmk="">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500" b="0" i="0" u="none" strike="noStrike" cap="none" normalizeH="0" baseline="0" dirty="0" smtClean="0" bmk="">
                <a:ln>
                  <a:noFill/>
                </a:ln>
                <a:solidFill>
                  <a:schemeClr val="tx1"/>
                </a:solidFill>
                <a:effectLst/>
                <a:latin typeface="Times New Roman" pitchFamily="18" charset="0"/>
                <a:ea typeface="宋体" pitchFamily="2" charset="-122"/>
                <a:cs typeface="Times New Roman" pitchFamily="18" charset="0"/>
              </a:rPr>
              <a:t>The  desired  parameters should minimize the difference between the observed</a:t>
            </a:r>
            <a:r>
              <a:rPr kumimoji="0" lang="en-US" sz="1500" b="0" i="0" u="none" strike="noStrike" cap="none" normalizeH="0" dirty="0" smtClean="0" bmk="">
                <a:ln>
                  <a:noFill/>
                </a:ln>
                <a:solidFill>
                  <a:schemeClr val="tx1"/>
                </a:solidFill>
                <a:effectLst/>
                <a:latin typeface="Times New Roman" pitchFamily="18" charset="0"/>
                <a:ea typeface="宋体" pitchFamily="2" charset="-122"/>
                <a:cs typeface="Times New Roman" pitchFamily="18" charset="0"/>
              </a:rPr>
              <a:t> and simulated NEP. </a:t>
            </a:r>
            <a:r>
              <a:rPr kumimoji="0" lang="en-US" sz="1500" b="0" i="0" u="none" strike="noStrike" cap="none" normalizeH="0" baseline="0" dirty="0" smtClean="0" bmk="">
                <a:ln>
                  <a:noFill/>
                </a:ln>
                <a:solidFill>
                  <a:schemeClr val="tx1"/>
                </a:solidFill>
                <a:effectLst/>
                <a:latin typeface="Times New Roman" pitchFamily="18" charset="0"/>
                <a:ea typeface="宋体" pitchFamily="2" charset="-122"/>
                <a:cs typeface="Times New Roman" pitchFamily="18" charset="0"/>
              </a:rPr>
              <a:t>The objective function of the minimization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500" dirty="0" smtClean="0">
                <a:solidFill>
                  <a:prstClr val="black"/>
                </a:solidFill>
                <a:latin typeface="Times New Roman" pitchFamily="18" charset="0"/>
                <a:ea typeface="宋体" pitchFamily="2" charset="-122"/>
                <a:cs typeface="Times New Roman" pitchFamily="18" charset="0"/>
              </a:rPr>
              <a:t>k </a:t>
            </a:r>
            <a:r>
              <a:rPr lang="en-US" sz="1500" dirty="0">
                <a:solidFill>
                  <a:prstClr val="black"/>
                </a:solidFill>
                <a:latin typeface="Times New Roman" pitchFamily="18" charset="0"/>
                <a:ea typeface="宋体" pitchFamily="2" charset="-122"/>
                <a:cs typeface="Times New Roman" pitchFamily="18" charset="0"/>
              </a:rPr>
              <a:t>is the number of data pairs for comparison. An ensemble of 100 independent optimization runs were performed based on prior ranges from the literature (table 1), each using different random number seeds to determine the successive evolution steps. </a:t>
            </a:r>
            <a:endParaRPr lang="en-US" sz="1500" dirty="0">
              <a:solidFill>
                <a:prstClr val="black"/>
              </a:solidFill>
              <a:latin typeface="Arial" pitchFamily="34" charset="0"/>
              <a:cs typeface="Arial" pitchFamily="34" charset="0"/>
            </a:endParaRPr>
          </a:p>
        </p:txBody>
      </p:sp>
      <p:pic>
        <p:nvPicPr>
          <p:cNvPr id="34824" name="Picture 8"/>
          <p:cNvPicPr>
            <a:picLocks noChangeAspect="1" noChangeArrowheads="1"/>
          </p:cNvPicPr>
          <p:nvPr/>
        </p:nvPicPr>
        <p:blipFill>
          <a:blip r:embed="rId4" cstate="print"/>
          <a:srcRect/>
          <a:stretch>
            <a:fillRect/>
          </a:stretch>
        </p:blipFill>
        <p:spPr bwMode="auto">
          <a:xfrm>
            <a:off x="533400" y="533401"/>
            <a:ext cx="7924800" cy="586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3" cstate="print"/>
          <a:srcRect/>
          <a:stretch>
            <a:fillRect/>
          </a:stretch>
        </p:blipFill>
        <p:spPr bwMode="auto">
          <a:xfrm>
            <a:off x="576263" y="90488"/>
            <a:ext cx="7991475" cy="66770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central.purdue.lcl\cos\userdata\jzha\Desktop\paper1\figure\validation\calibration.jpg"/>
          <p:cNvPicPr/>
          <p:nvPr/>
        </p:nvPicPr>
        <p:blipFill>
          <a:blip r:embed="rId3" cstate="print"/>
          <a:srcRect/>
          <a:stretch>
            <a:fillRect/>
          </a:stretch>
        </p:blipFill>
        <p:spPr bwMode="auto">
          <a:xfrm>
            <a:off x="152400" y="304800"/>
            <a:ext cx="8839200" cy="5715000"/>
          </a:xfrm>
          <a:prstGeom prst="rect">
            <a:avLst/>
          </a:prstGeom>
          <a:noFill/>
          <a:ln w="9525">
            <a:noFill/>
            <a:miter lim="800000"/>
            <a:headEnd/>
            <a:tailEnd/>
          </a:ln>
        </p:spPr>
      </p:pic>
      <p:sp>
        <p:nvSpPr>
          <p:cNvPr id="35841" name="Rectangle 1"/>
          <p:cNvSpPr>
            <a:spLocks noChangeArrowheads="1"/>
          </p:cNvSpPr>
          <p:nvPr/>
        </p:nvSpPr>
        <p:spPr bwMode="auto">
          <a:xfrm>
            <a:off x="152400" y="6019800"/>
            <a:ext cx="8839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Fig.4. Results for calibration: comparisons between observed and simulated NEP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gC</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a:t>
            </a:r>
            <a:r>
              <a:rPr kumimoji="0" lang="en-US" sz="12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mon</a:t>
            </a:r>
            <a:r>
              <a:rPr kumimoji="0" lang="en-US" sz="12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using the parameters determined by SCE-UA method: (a) at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Ivotuk</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(alpine tundra), (b) UCI-1964 burn site (boreal forest), (c) Howland Forest (main tower) (temperate coniferous forest), (d) Univ. of Mich. Biological Station (Temperate deciduous forest), (e) KUOM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Turfgrass</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Field (Grassland), (f) </a:t>
            </a:r>
            <a:r>
              <a:rPr kumimoji="0" lang="en-US" sz="1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Atqasuk</a:t>
            </a:r>
            <a:r>
              <a:rPr kumimoji="0" 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(Wet tundra).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533400" y="1524000"/>
            <a:ext cx="8458200" cy="38625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Summary</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ea typeface="宋体" pitchFamily="2" charset="-122"/>
                <a:cs typeface="Times New Roman" pitchFamily="18" charset="0"/>
              </a:rPr>
              <a:t>T</a:t>
            </a:r>
            <a:r>
              <a:rPr kumimoji="0" lang="en-US" sz="20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he great properties of SCE-UA method (Duan et al., 1994):</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Both"/>
              <a:tabLst/>
            </a:pPr>
            <a:r>
              <a:rPr kumimoji="0" 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Ability to avoid being trapped by small pits and bumps on the objective function surface;</a:t>
            </a:r>
          </a:p>
          <a:p>
            <a:pPr marL="342900" marR="0" lvl="0" indent="-342900" algn="l" defTabSz="914400" rtl="0" eaLnBrk="0" fontAlgn="base" latinLnBrk="0" hangingPunct="0">
              <a:lnSpc>
                <a:spcPct val="100000"/>
              </a:lnSpc>
              <a:spcBef>
                <a:spcPct val="0"/>
              </a:spcBef>
              <a:spcAft>
                <a:spcPct val="0"/>
              </a:spcAft>
              <a:buClrTx/>
              <a:buSzTx/>
              <a:buFontTx/>
              <a:buAutoNum type="arabicParenBoth"/>
              <a:tabLst/>
            </a:pPr>
            <a:r>
              <a:rPr kumimoji="0" 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Robustness in the presence of differing parameter sensitivities and parameter interdependence;</a:t>
            </a:r>
          </a:p>
          <a:p>
            <a:pPr marL="342900" marR="0" lvl="0" indent="-342900" algn="l" defTabSz="914400" rtl="0" eaLnBrk="0" fontAlgn="base" latinLnBrk="0" hangingPunct="0">
              <a:lnSpc>
                <a:spcPct val="100000"/>
              </a:lnSpc>
              <a:spcBef>
                <a:spcPct val="0"/>
              </a:spcBef>
              <a:spcAft>
                <a:spcPct val="0"/>
              </a:spcAft>
              <a:buClrTx/>
              <a:buSzTx/>
              <a:buFontTx/>
              <a:buAutoNum type="arabicParenBoth"/>
              <a:tabLst/>
            </a:pPr>
            <a:r>
              <a:rPr kumimoji="0" 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Non-reliance on the availability of an explicit expression for the objective function or the derivatives;</a:t>
            </a:r>
          </a:p>
          <a:p>
            <a:pPr marL="342900" marR="0" lvl="0" indent="-342900" algn="l" defTabSz="914400" rtl="0" eaLnBrk="0" fontAlgn="base" latinLnBrk="0" hangingPunct="0">
              <a:lnSpc>
                <a:spcPct val="100000"/>
              </a:lnSpc>
              <a:spcBef>
                <a:spcPct val="0"/>
              </a:spcBef>
              <a:spcAft>
                <a:spcPct val="0"/>
              </a:spcAft>
              <a:buClrTx/>
              <a:buSzTx/>
              <a:buFontTx/>
              <a:buAutoNum type="arabicParenBoth"/>
              <a:tabLst/>
            </a:pPr>
            <a:r>
              <a:rPr kumimoji="0" 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Capability of handling high-parameter dimensionality.</a:t>
            </a:r>
          </a:p>
          <a:p>
            <a:pPr marL="342900" marR="0" lvl="0" indent="-342900" algn="l" defTabSz="914400" rtl="0" eaLnBrk="0" fontAlgn="base" latinLnBrk="0" hangingPunct="0">
              <a:lnSpc>
                <a:spcPct val="100000"/>
              </a:lnSpc>
              <a:spcBef>
                <a:spcPct val="0"/>
              </a:spcBef>
              <a:spcAft>
                <a:spcPct val="0"/>
              </a:spcAft>
              <a:buClrTx/>
              <a:buSzTx/>
              <a:tabLst/>
            </a:pPr>
            <a:endParaRPr lang="en-US" sz="2000" kern="100" dirty="0" smtClean="0">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tabLst/>
            </a:pPr>
            <a:r>
              <a:rPr lang="en-US" sz="2000" kern="100" dirty="0" smtClean="0">
                <a:latin typeface="Times New Roman" pitchFamily="18" charset="0"/>
                <a:ea typeface="宋体" pitchFamily="2" charset="-122"/>
                <a:cs typeface="Times New Roman" pitchFamily="18" charset="0"/>
              </a:rPr>
              <a:t>It </a:t>
            </a:r>
            <a:r>
              <a:rPr lang="en-US" sz="2000" kern="100" dirty="0" smtClean="0">
                <a:latin typeface="Times New Roman"/>
                <a:ea typeface="宋体"/>
              </a:rPr>
              <a:t>is a robust, effective, and efficient method for model calibration!</a:t>
            </a:r>
            <a:endParaRPr kumimoji="0" lang="en-US" sz="2000" b="0" i="0" u="none" strike="noStrike" cap="none" normalizeH="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756</Words>
  <Application>Microsoft Office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宋体</vt:lpstr>
      <vt:lpstr>Times New Roman Uni</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jzha</dc:creator>
  <cp:lastModifiedBy>Wang, Sirui</cp:lastModifiedBy>
  <cp:revision>19</cp:revision>
  <dcterms:created xsi:type="dcterms:W3CDTF">2017-05-01T18:30:21Z</dcterms:created>
  <dcterms:modified xsi:type="dcterms:W3CDTF">2018-10-11T00:04:38Z</dcterms:modified>
</cp:coreProperties>
</file>