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58" r:id="rId5"/>
    <p:sldId id="259" r:id="rId6"/>
    <p:sldId id="266" r:id="rId7"/>
    <p:sldId id="267" r:id="rId8"/>
    <p:sldId id="260" r:id="rId9"/>
    <p:sldId id="271" r:id="rId10"/>
    <p:sldId id="270" r:id="rId11"/>
    <p:sldId id="272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E865FB-C85A-479C-8AE9-78C33D5B0B0F}">
          <p14:sldIdLst>
            <p14:sldId id="256"/>
            <p14:sldId id="257"/>
            <p14:sldId id="269"/>
            <p14:sldId id="258"/>
            <p14:sldId id="259"/>
            <p14:sldId id="266"/>
            <p14:sldId id="267"/>
            <p14:sldId id="260"/>
            <p14:sldId id="271"/>
            <p14:sldId id="270"/>
            <p14:sldId id="27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5770-2AA3-43A4-9924-C8197CB04EA0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FF70-55B8-4FAD-BCE2-A4D3A44B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5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8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iazza.com/virginia/fall2015/cs4501/home" TargetMode="External"/><Relationship Id="rId2" Type="http://schemas.openxmlformats.org/officeDocument/2006/relationships/hyperlink" Target="http://www.cs.virginia.edu/~hw5x/Course/IR2015/_sit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CS4501 Information Retrieval Course Policy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Lecture </a:t>
            </a:r>
          </a:p>
          <a:p>
            <a:pPr lvl="1"/>
            <a:r>
              <a:rPr lang="en-US" dirty="0" smtClean="0"/>
              <a:t>Instructor: </a:t>
            </a:r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pPr lvl="1"/>
            <a:r>
              <a:rPr lang="en-US" dirty="0" smtClean="0"/>
              <a:t>Time: Monday/Wednesday 5:00pm to 6:15pm</a:t>
            </a:r>
          </a:p>
          <a:p>
            <a:pPr lvl="1"/>
            <a:r>
              <a:rPr lang="en-US" dirty="0" smtClean="0"/>
              <a:t>Location: Olsson Hall 120</a:t>
            </a:r>
          </a:p>
          <a:p>
            <a:r>
              <a:rPr lang="en-US" dirty="0" smtClean="0"/>
              <a:t>Office hour</a:t>
            </a:r>
          </a:p>
          <a:p>
            <a:pPr lvl="1"/>
            <a:r>
              <a:rPr lang="en-US" dirty="0" smtClean="0"/>
              <a:t>Instructor’s</a:t>
            </a:r>
          </a:p>
          <a:p>
            <a:pPr lvl="2"/>
            <a:r>
              <a:rPr lang="en-US" dirty="0" smtClean="0"/>
              <a:t>Time</a:t>
            </a:r>
            <a:r>
              <a:rPr lang="en-US" dirty="0"/>
              <a:t>: Monday/Wednesday </a:t>
            </a:r>
            <a:r>
              <a:rPr lang="en-US" dirty="0" smtClean="0"/>
              <a:t>4:00pm </a:t>
            </a:r>
            <a:r>
              <a:rPr lang="en-US" dirty="0"/>
              <a:t>to </a:t>
            </a:r>
            <a:r>
              <a:rPr lang="en-US" dirty="0" smtClean="0"/>
              <a:t>5:00pm</a:t>
            </a:r>
          </a:p>
          <a:p>
            <a:pPr lvl="2"/>
            <a:r>
              <a:rPr lang="en-US" dirty="0" smtClean="0"/>
              <a:t>Location</a:t>
            </a:r>
            <a:r>
              <a:rPr lang="en-US" dirty="0"/>
              <a:t>: </a:t>
            </a:r>
            <a:r>
              <a:rPr lang="en-US" dirty="0" smtClean="0"/>
              <a:t>Rice Hall 408</a:t>
            </a:r>
          </a:p>
          <a:p>
            <a:pPr lvl="1"/>
            <a:r>
              <a:rPr lang="en-US" dirty="0" smtClean="0"/>
              <a:t>TAs’</a:t>
            </a:r>
            <a:endParaRPr lang="en-US" dirty="0"/>
          </a:p>
          <a:p>
            <a:pPr lvl="2"/>
            <a:r>
              <a:rPr lang="en-US" dirty="0"/>
              <a:t>Time: </a:t>
            </a:r>
            <a:r>
              <a:rPr lang="en-US" dirty="0" smtClean="0"/>
              <a:t>Tuesday/Thursday 2:00pm </a:t>
            </a:r>
            <a:r>
              <a:rPr lang="en-US" dirty="0"/>
              <a:t>to </a:t>
            </a:r>
            <a:r>
              <a:rPr lang="en-US" dirty="0" smtClean="0"/>
              <a:t>3:00pm</a:t>
            </a:r>
            <a:endParaRPr lang="en-US" dirty="0"/>
          </a:p>
          <a:p>
            <a:pPr lvl="2"/>
            <a:r>
              <a:rPr lang="en-US" dirty="0"/>
              <a:t>Location: Rice Hall </a:t>
            </a:r>
            <a:r>
              <a:rPr lang="en-US" dirty="0" smtClean="0"/>
              <a:t>414</a:t>
            </a:r>
          </a:p>
          <a:p>
            <a:r>
              <a:rPr lang="en-US" dirty="0" smtClean="0"/>
              <a:t>Course website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http://www.cs.virginia.edu/~hw5x/Course/IR2015/_</a:t>
            </a:r>
            <a:r>
              <a:rPr lang="en-US" dirty="0" smtClean="0">
                <a:hlinkClick r:id="rId2"/>
              </a:rPr>
              <a:t>site</a:t>
            </a:r>
            <a:endParaRPr lang="en-US" dirty="0" smtClean="0"/>
          </a:p>
          <a:p>
            <a:pPr lvl="1"/>
            <a:r>
              <a:rPr lang="en-US" dirty="0" smtClean="0"/>
              <a:t>Piazza: </a:t>
            </a:r>
            <a:r>
              <a:rPr lang="en-US" dirty="0" smtClean="0">
                <a:hlinkClick r:id="rId3" action="ppaction://hlinkfile"/>
              </a:rPr>
              <a:t>https://piazza.com/virginia/fall2015/cs4501/home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http://www.cs.virginia.edu/people/grads/images/newgrads2013/Gong,Li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143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s.virginia.edu/people/grads/images/newgrads14/Wu,Qingyu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33600"/>
            <a:ext cx="1143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s.virginia.edu/people/grads/images/newgrads14/Rahman,Mustafizu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4" y="2103965"/>
            <a:ext cx="1145285" cy="152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9624" y="3850262"/>
            <a:ext cx="1981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Gong Lin</a:t>
            </a:r>
          </a:p>
          <a:p>
            <a:r>
              <a:rPr lang="en-US" dirty="0"/>
              <a:t>lg5bt@virginia.edu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29024" y="3856657"/>
            <a:ext cx="213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Qingyun</a:t>
            </a:r>
            <a:r>
              <a:rPr lang="en-US" dirty="0" smtClean="0"/>
              <a:t> Wu</a:t>
            </a:r>
          </a:p>
          <a:p>
            <a:r>
              <a:rPr lang="en-US" dirty="0"/>
              <a:t>qw2ky@virginia.edu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43649" y="3830288"/>
            <a:ext cx="246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Md</a:t>
            </a:r>
            <a:r>
              <a:rPr lang="en-US" dirty="0"/>
              <a:t> </a:t>
            </a:r>
            <a:r>
              <a:rPr lang="en-US" dirty="0" err="1"/>
              <a:t>Mustafizur</a:t>
            </a:r>
            <a:r>
              <a:rPr lang="en-US" dirty="0"/>
              <a:t> Rahman mr4xb@virginia.edu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Discuss fundamental problems in information retrieval</a:t>
            </a:r>
          </a:p>
          <a:p>
            <a:pPr lvl="1"/>
            <a:r>
              <a:rPr lang="en-US" sz="2400" dirty="0" smtClean="0"/>
              <a:t>Building blocks of search engine systems</a:t>
            </a:r>
          </a:p>
          <a:p>
            <a:pPr lvl="1"/>
            <a:r>
              <a:rPr lang="en-US" sz="2400" dirty="0" smtClean="0"/>
              <a:t>Wide coverage of many IR applications</a:t>
            </a:r>
          </a:p>
          <a:p>
            <a:pPr lvl="2"/>
            <a:r>
              <a:rPr lang="en-US" sz="2000" dirty="0" smtClean="0"/>
              <a:t>Personalized recommendation</a:t>
            </a:r>
          </a:p>
          <a:p>
            <a:pPr lvl="2"/>
            <a:r>
              <a:rPr lang="en-US" sz="2000" dirty="0" smtClean="0"/>
              <a:t>Online advertising</a:t>
            </a:r>
          </a:p>
          <a:p>
            <a:r>
              <a:rPr lang="en-US" sz="2400" dirty="0" smtClean="0"/>
              <a:t>Get hands-on experience by developing practical systems/components</a:t>
            </a:r>
          </a:p>
          <a:p>
            <a:r>
              <a:rPr lang="en-US" sz="2400" dirty="0" smtClean="0"/>
              <a:t>Prepare students for doing cutting-edge research in information retrieval and related fields</a:t>
            </a:r>
          </a:p>
          <a:p>
            <a:pPr lvl="1"/>
            <a:r>
              <a:rPr lang="en-US" sz="2000" dirty="0" smtClean="0"/>
              <a:t>Open the door to the amazing job opportunities in IT industry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Programming skills – Important!</a:t>
            </a:r>
          </a:p>
          <a:p>
            <a:pPr lvl="1"/>
            <a:r>
              <a:rPr lang="en-US" dirty="0" smtClean="0"/>
              <a:t>Basic </a:t>
            </a:r>
            <a:r>
              <a:rPr lang="en-US" dirty="0"/>
              <a:t>data </a:t>
            </a:r>
            <a:r>
              <a:rPr lang="en-US" dirty="0" smtClean="0"/>
              <a:t>structures: CS 2150 or equivalent </a:t>
            </a:r>
          </a:p>
          <a:p>
            <a:pPr lvl="1"/>
            <a:r>
              <a:rPr lang="en-US" b="1" u="sng" dirty="0" smtClean="0"/>
              <a:t>Java</a:t>
            </a:r>
            <a:r>
              <a:rPr lang="en-US" dirty="0" smtClean="0"/>
              <a:t> is required for machine problems</a:t>
            </a:r>
          </a:p>
          <a:p>
            <a:pPr lvl="2"/>
            <a:r>
              <a:rPr lang="en-US" dirty="0" smtClean="0"/>
              <a:t>Most open source packages are written in Java</a:t>
            </a:r>
          </a:p>
          <a:p>
            <a:pPr lvl="1"/>
            <a:r>
              <a:rPr lang="en-US" dirty="0" smtClean="0"/>
              <a:t>Any language you choose for the rest of this course</a:t>
            </a:r>
          </a:p>
          <a:p>
            <a:pPr lvl="1"/>
            <a:r>
              <a:rPr lang="en-US" dirty="0" smtClean="0"/>
              <a:t>Linux system!</a:t>
            </a:r>
          </a:p>
          <a:p>
            <a:r>
              <a:rPr lang="en-US" dirty="0" smtClean="0"/>
              <a:t>Math background</a:t>
            </a:r>
          </a:p>
          <a:p>
            <a:pPr lvl="1"/>
            <a:r>
              <a:rPr lang="en-US" dirty="0" smtClean="0"/>
              <a:t>Probability</a:t>
            </a:r>
          </a:p>
          <a:p>
            <a:pPr lvl="2"/>
            <a:r>
              <a:rPr lang="en-US" dirty="0" smtClean="0"/>
              <a:t>Discrete/continuous distributions, expectation, moments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Vector, matrix, dot product</a:t>
            </a:r>
          </a:p>
          <a:p>
            <a:pPr lvl="1"/>
            <a:r>
              <a:rPr lang="en-US" dirty="0" smtClean="0"/>
              <a:t>Optimization</a:t>
            </a:r>
          </a:p>
          <a:p>
            <a:pPr lvl="2"/>
            <a:r>
              <a:rPr lang="en-US" dirty="0" smtClean="0"/>
              <a:t>Gradient-based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based</a:t>
            </a:r>
          </a:p>
          <a:p>
            <a:pPr lvl="1"/>
            <a:r>
              <a:rPr lang="en-US" dirty="0" smtClean="0"/>
              <a:t>Six major topics will be covered </a:t>
            </a:r>
          </a:p>
          <a:p>
            <a:pPr lvl="2"/>
            <a:r>
              <a:rPr lang="en-US" dirty="0" smtClean="0"/>
              <a:t>E.g., Search engine architecture, retrieval models, search evaluation, relevance feedback, link analysis, and IR applications </a:t>
            </a:r>
          </a:p>
          <a:p>
            <a:pPr lvl="1"/>
            <a:r>
              <a:rPr lang="en-US" dirty="0" smtClean="0"/>
              <a:t>Introduce state-of-the-art large-scale document processing techniques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MapReduce</a:t>
            </a:r>
            <a:r>
              <a:rPr lang="en-US" dirty="0" smtClean="0"/>
              <a:t> framework, Apache Spark and </a:t>
            </a:r>
            <a:r>
              <a:rPr lang="en-US" dirty="0" err="1" smtClean="0"/>
              <a:t>GraphLab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Homework (55%)</a:t>
            </a:r>
          </a:p>
          <a:p>
            <a:pPr lvl="1"/>
            <a:r>
              <a:rPr lang="en-US" dirty="0" smtClean="0"/>
              <a:t>Written assignments (~2)</a:t>
            </a:r>
          </a:p>
          <a:p>
            <a:pPr lvl="1"/>
            <a:r>
              <a:rPr lang="en-US" dirty="0" smtClean="0"/>
              <a:t>Machine problems (~4)</a:t>
            </a:r>
          </a:p>
          <a:p>
            <a:r>
              <a:rPr lang="en-US" dirty="0" smtClean="0"/>
              <a:t>Midterm exam (25%)</a:t>
            </a:r>
          </a:p>
          <a:p>
            <a:pPr lvl="1"/>
            <a:r>
              <a:rPr lang="en-US" dirty="0" smtClean="0"/>
              <a:t>One week before Thanksgiving break</a:t>
            </a:r>
          </a:p>
          <a:p>
            <a:r>
              <a:rPr lang="en-US" dirty="0" smtClean="0"/>
              <a:t>Option A: final exam (25%)</a:t>
            </a:r>
          </a:p>
          <a:p>
            <a:pPr lvl="1"/>
            <a:r>
              <a:rPr lang="en-US" dirty="0" smtClean="0"/>
              <a:t>In the exam week</a:t>
            </a:r>
          </a:p>
          <a:p>
            <a:r>
              <a:rPr lang="en-US" dirty="0" smtClean="0"/>
              <a:t>Option B: course project (25%)</a:t>
            </a:r>
          </a:p>
          <a:p>
            <a:pPr lvl="1"/>
            <a:r>
              <a:rPr lang="en-US" dirty="0" smtClean="0"/>
              <a:t>Explain later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638800" y="3246901"/>
            <a:ext cx="3124200" cy="2137998"/>
            <a:chOff x="5638800" y="3246901"/>
            <a:chExt cx="3124200" cy="2137998"/>
          </a:xfrm>
        </p:grpSpPr>
        <p:grpSp>
          <p:nvGrpSpPr>
            <p:cNvPr id="13" name="Group 12"/>
            <p:cNvGrpSpPr/>
            <p:nvPr/>
          </p:nvGrpSpPr>
          <p:grpSpPr>
            <a:xfrm>
              <a:off x="5638800" y="4343400"/>
              <a:ext cx="3124200" cy="1041499"/>
              <a:chOff x="5638800" y="4343400"/>
              <a:chExt cx="3124200" cy="104149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781800" y="4343400"/>
                <a:ext cx="1981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fairness will be guaranteed by the instructor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5638800" y="4343400"/>
                <a:ext cx="1066800" cy="381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6019800" y="4853533"/>
                <a:ext cx="685800" cy="5313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://www.mergersandinquisitions.com/wp-content/uploads/2011/01/fairness_opinion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3246901"/>
              <a:ext cx="1022350" cy="1019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5334000" y="1627536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No curving will be applied!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4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Graduate students</a:t>
            </a:r>
          </a:p>
          <a:p>
            <a:pPr lvl="1"/>
            <a:r>
              <a:rPr lang="en-US" u="sng" dirty="0" smtClean="0"/>
              <a:t>Required</a:t>
            </a:r>
            <a:r>
              <a:rPr lang="en-US" dirty="0" smtClean="0"/>
              <a:t>, as a replacement of final exam</a:t>
            </a:r>
          </a:p>
          <a:p>
            <a:pPr lvl="1"/>
            <a:r>
              <a:rPr lang="en-US" dirty="0" smtClean="0"/>
              <a:t>Topics</a:t>
            </a:r>
          </a:p>
          <a:p>
            <a:pPr lvl="2"/>
            <a:r>
              <a:rPr lang="en-US" dirty="0" smtClean="0"/>
              <a:t>Implement algorithms in assigned research papers</a:t>
            </a:r>
          </a:p>
          <a:p>
            <a:pPr lvl="2"/>
            <a:r>
              <a:rPr lang="en-US" dirty="0" smtClean="0"/>
              <a:t>Self-selected topics with permission from the instructor</a:t>
            </a:r>
          </a:p>
          <a:p>
            <a:pPr lvl="1"/>
            <a:r>
              <a:rPr lang="en-US" dirty="0" smtClean="0"/>
              <a:t>Evaluation</a:t>
            </a:r>
          </a:p>
          <a:p>
            <a:pPr lvl="2"/>
            <a:r>
              <a:rPr lang="en-US" dirty="0" smtClean="0"/>
              <a:t>10-minutes in-class presentation (50%)</a:t>
            </a:r>
          </a:p>
          <a:p>
            <a:pPr lvl="2"/>
            <a:r>
              <a:rPr lang="en-US" dirty="0" smtClean="0"/>
              <a:t>Written report (50%)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Undergraduate students</a:t>
            </a:r>
          </a:p>
          <a:p>
            <a:pPr lvl="1"/>
            <a:r>
              <a:rPr lang="en-US" u="sng" dirty="0" smtClean="0"/>
              <a:t>Optional</a:t>
            </a:r>
            <a:r>
              <a:rPr lang="en-US" dirty="0" smtClean="0"/>
              <a:t> for those who have excellent performance in the midterm exam</a:t>
            </a:r>
          </a:p>
          <a:p>
            <a:pPr lvl="1"/>
            <a:r>
              <a:rPr lang="en-US" dirty="0" smtClean="0"/>
              <a:t>Topics</a:t>
            </a:r>
          </a:p>
          <a:p>
            <a:pPr lvl="2"/>
            <a:r>
              <a:rPr lang="en-US" dirty="0" smtClean="0"/>
              <a:t>Implement algorithms in assigned research papers</a:t>
            </a:r>
          </a:p>
          <a:p>
            <a:pPr lvl="2"/>
            <a:r>
              <a:rPr lang="en-US" dirty="0" smtClean="0"/>
              <a:t>Self-selected topics with permission from the instructor</a:t>
            </a:r>
          </a:p>
          <a:p>
            <a:pPr lvl="1"/>
            <a:r>
              <a:rPr lang="en-US" dirty="0" smtClean="0"/>
              <a:t>Evaluation</a:t>
            </a:r>
          </a:p>
          <a:p>
            <a:pPr lvl="2"/>
            <a:r>
              <a:rPr lang="en-US" dirty="0" smtClean="0"/>
              <a:t>10-minutes in-class presentation (50%)</a:t>
            </a:r>
          </a:p>
          <a:p>
            <a:pPr lvl="2"/>
            <a:r>
              <a:rPr lang="en-US" dirty="0" smtClean="0"/>
              <a:t>Written report (50%)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Submit via Collab (no extension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Late penalty: 15%, two weeks after the due date; 50%, afterwards</a:t>
            </a:r>
            <a:endParaRPr lang="en-US" dirty="0" smtClean="0"/>
          </a:p>
          <a:p>
            <a:r>
              <a:rPr lang="en-US" dirty="0" smtClean="0"/>
              <a:t>Midterm/Final exams</a:t>
            </a:r>
          </a:p>
          <a:p>
            <a:pPr lvl="1"/>
            <a:r>
              <a:rPr lang="en-US" dirty="0" smtClean="0"/>
              <a:t>No make-up exams unless under emergency situation</a:t>
            </a:r>
          </a:p>
          <a:p>
            <a:r>
              <a:rPr lang="en-US" dirty="0" smtClean="0"/>
              <a:t>Course project</a:t>
            </a:r>
          </a:p>
          <a:p>
            <a:pPr lvl="1"/>
            <a:r>
              <a:rPr lang="en-US" dirty="0" smtClean="0"/>
              <a:t>Final report due before presentation (no extension)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-media-cache-ak0.pinimg.com/236x/bd/71/92/bd7192d842f692d51546f689e47835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3363382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APPRECIATED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Helps me quickly remember your names</a:t>
            </a:r>
          </a:p>
          <a:p>
            <a:pPr lvl="1"/>
            <a:r>
              <a:rPr lang="en-US" dirty="0" smtClean="0"/>
              <a:t>Reminds me what is still confusing </a:t>
            </a:r>
          </a:p>
          <a:p>
            <a:pPr lvl="1"/>
            <a:r>
              <a:rPr lang="en-US" dirty="0" smtClean="0"/>
              <a:t>You can drive the lecture/discussion in this class!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9</a:t>
            </a:fld>
            <a:endParaRPr lang="en-US"/>
          </a:p>
        </p:txBody>
      </p:sp>
      <p:pic>
        <p:nvPicPr>
          <p:cNvPr id="2054" name="Picture 6" descr="https://mathsimulationtechnology.files.wordpress.com/2012/02/sleepingstuden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134" y="3886200"/>
            <a:ext cx="3318933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9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528</Words>
  <Application>Microsoft Office PowerPoint</Application>
  <PresentationFormat>On-screen Show (4:3)</PresentationFormat>
  <Paragraphs>132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CS4501 Information Retrieval Course Policy</vt:lpstr>
      <vt:lpstr>Goal of this course</vt:lpstr>
      <vt:lpstr>Prerequisite</vt:lpstr>
      <vt:lpstr>Structure of this course</vt:lpstr>
      <vt:lpstr>Grading policy</vt:lpstr>
      <vt:lpstr>Course project</vt:lpstr>
      <vt:lpstr>Course project</vt:lpstr>
      <vt:lpstr>Late policy</vt:lpstr>
      <vt:lpstr>Classroom participation</vt:lpstr>
      <vt:lpstr>Contact information</vt:lpstr>
      <vt:lpstr>TAs</vt:lpstr>
      <vt:lpstr>Questions?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CS6501 Information Retrieval Course Policy</dc:title>
  <dc:creator>Wang, Hongning</dc:creator>
  <cp:lastModifiedBy>hongning wang</cp:lastModifiedBy>
  <cp:revision>22</cp:revision>
  <dcterms:created xsi:type="dcterms:W3CDTF">2014-07-22T16:28:54Z</dcterms:created>
  <dcterms:modified xsi:type="dcterms:W3CDTF">2015-08-26T16:07:51Z</dcterms:modified>
</cp:coreProperties>
</file>