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80" r:id="rId9"/>
    <p:sldId id="264" r:id="rId10"/>
    <p:sldId id="265" r:id="rId11"/>
    <p:sldId id="266" r:id="rId12"/>
    <p:sldId id="294" r:id="rId13"/>
    <p:sldId id="279" r:id="rId14"/>
    <p:sldId id="269" r:id="rId15"/>
    <p:sldId id="271" r:id="rId16"/>
    <p:sldId id="273" r:id="rId17"/>
    <p:sldId id="275" r:id="rId18"/>
    <p:sldId id="274" r:id="rId19"/>
    <p:sldId id="284" r:id="rId20"/>
    <p:sldId id="283" r:id="rId21"/>
    <p:sldId id="293" r:id="rId22"/>
    <p:sldId id="286" r:id="rId23"/>
    <p:sldId id="285" r:id="rId24"/>
    <p:sldId id="282" r:id="rId25"/>
    <p:sldId id="277" r:id="rId26"/>
    <p:sldId id="278" r:id="rId27"/>
    <p:sldId id="287" r:id="rId28"/>
    <p:sldId id="289" r:id="rId29"/>
    <p:sldId id="291" r:id="rId30"/>
    <p:sldId id="292" r:id="rId31"/>
    <p:sldId id="263" r:id="rId32"/>
    <p:sldId id="281" r:id="rId33"/>
    <p:sldId id="290" r:id="rId34"/>
    <p:sldId id="29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33" autoAdjust="0"/>
  </p:normalViewPr>
  <p:slideViewPr>
    <p:cSldViewPr>
      <p:cViewPr varScale="1">
        <p:scale>
          <a:sx n="113" d="100"/>
          <a:sy n="113" d="100"/>
        </p:scale>
        <p:origin x="147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66C39-4A12-4141-B6B9-0F782104B623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578FC-BF55-4C1C-9B47-F6511918B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45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578FC-BF55-4C1C-9B47-F6511918BD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70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578FC-BF55-4C1C-9B47-F6511918BD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60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9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1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3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4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3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4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9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6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8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0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6BED6-93C9-4D43-B1C0-E2DD7171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0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www.wolframalpha.com/input/?i=how+to+calculate+derivative+of+gamma+functio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9bjve67p33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534400" cy="1470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Introduction to Information Retrieval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3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information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Catalyst</a:t>
            </a:r>
          </a:p>
          <a:p>
            <a:pPr lvl="1"/>
            <a:r>
              <a:rPr lang="en-US" dirty="0" smtClean="0"/>
              <a:t>Industry: web search engines</a:t>
            </a:r>
          </a:p>
          <a:p>
            <a:pPr lvl="2"/>
            <a:r>
              <a:rPr lang="en-US" dirty="0" smtClean="0"/>
              <a:t>WWW unleashed explosion of published information and drove the innovation of IR techniques</a:t>
            </a:r>
          </a:p>
          <a:p>
            <a:pPr lvl="2"/>
            <a:r>
              <a:rPr lang="en-US" dirty="0" smtClean="0"/>
              <a:t>First web search engine: “</a:t>
            </a:r>
            <a:r>
              <a:rPr lang="en-US" i="1" dirty="0" smtClean="0"/>
              <a:t>Oscar </a:t>
            </a:r>
            <a:r>
              <a:rPr lang="en-US" i="1" dirty="0" err="1" smtClean="0"/>
              <a:t>Nierstrasz</a:t>
            </a:r>
            <a:r>
              <a:rPr lang="en-US" i="1" dirty="0" smtClean="0"/>
              <a:t> at the University of Geneva wrote a series of Perl scripts that </a:t>
            </a:r>
            <a:r>
              <a:rPr lang="en-US" i="1" u="sng" dirty="0" smtClean="0"/>
              <a:t>periodically mirrored</a:t>
            </a:r>
            <a:r>
              <a:rPr lang="en-US" i="1" dirty="0" smtClean="0"/>
              <a:t> these pages and rewrote them into a </a:t>
            </a:r>
            <a:r>
              <a:rPr lang="en-US" i="1" u="sng" dirty="0" smtClean="0"/>
              <a:t>standard format</a:t>
            </a:r>
            <a:r>
              <a:rPr lang="en-US" dirty="0" smtClean="0"/>
              <a:t>.” Sept 2, 1993</a:t>
            </a:r>
          </a:p>
          <a:p>
            <a:pPr lvl="2"/>
            <a:r>
              <a:rPr lang="en-US" dirty="0" smtClean="0"/>
              <a:t>Lycos (started at CMU) was launched and became a major commercial endeavor in 1994</a:t>
            </a:r>
          </a:p>
          <a:p>
            <a:pPr lvl="2"/>
            <a:r>
              <a:rPr lang="en-US" dirty="0" smtClean="0"/>
              <a:t>Booming of search engine industry: </a:t>
            </a:r>
            <a:r>
              <a:rPr lang="en-US" i="1" dirty="0" smtClean="0"/>
              <a:t>Magellan</a:t>
            </a:r>
            <a:r>
              <a:rPr lang="en-US" dirty="0" smtClean="0"/>
              <a:t>, </a:t>
            </a:r>
            <a:r>
              <a:rPr lang="en-US" i="1" dirty="0" smtClean="0"/>
              <a:t>Excite</a:t>
            </a:r>
            <a:r>
              <a:rPr lang="en-US" dirty="0" smtClean="0"/>
              <a:t>, </a:t>
            </a:r>
            <a:r>
              <a:rPr lang="en-US" i="1" dirty="0" err="1" smtClean="0"/>
              <a:t>Infoseek</a:t>
            </a:r>
            <a:r>
              <a:rPr lang="en-US" dirty="0" smtClean="0"/>
              <a:t>, </a:t>
            </a:r>
            <a:r>
              <a:rPr lang="en-US" i="1" dirty="0" err="1" smtClean="0"/>
              <a:t>Inktomi</a:t>
            </a:r>
            <a:r>
              <a:rPr lang="en-US" dirty="0" smtClean="0"/>
              <a:t>, </a:t>
            </a:r>
            <a:r>
              <a:rPr lang="en-US" i="1" dirty="0" smtClean="0"/>
              <a:t>Northern Light</a:t>
            </a:r>
            <a:r>
              <a:rPr lang="en-US" dirty="0" smtClean="0"/>
              <a:t>, </a:t>
            </a:r>
            <a:r>
              <a:rPr lang="en-US" i="1" dirty="0" smtClean="0"/>
              <a:t>AltaVista</a:t>
            </a:r>
            <a:r>
              <a:rPr lang="en-US" dirty="0" smtClean="0"/>
              <a:t>, </a:t>
            </a:r>
            <a:r>
              <a:rPr lang="en-US" i="1" dirty="0" smtClean="0"/>
              <a:t>Yahoo!</a:t>
            </a:r>
            <a:r>
              <a:rPr lang="en-US" dirty="0" smtClean="0"/>
              <a:t>, </a:t>
            </a:r>
            <a:r>
              <a:rPr lang="en-US" i="1" dirty="0" smtClean="0"/>
              <a:t>Google</a:t>
            </a:r>
            <a:r>
              <a:rPr lang="en-US" dirty="0" smtClean="0"/>
              <a:t>, and </a:t>
            </a:r>
            <a:r>
              <a:rPr lang="en-US" i="1" dirty="0" smtClean="0"/>
              <a:t>Bing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2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players in this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search engine market - desktop</a:t>
            </a:r>
          </a:p>
          <a:p>
            <a:pPr lvl="1"/>
            <a:r>
              <a:rPr lang="en-US" dirty="0"/>
              <a:t>By http://marketshare.hitslink.com/search-engine-market-share.aspx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352800"/>
            <a:ext cx="66294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0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players in this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search engine market - mobile</a:t>
            </a:r>
          </a:p>
          <a:p>
            <a:pPr lvl="1"/>
            <a:r>
              <a:rPr lang="en-US" dirty="0"/>
              <a:t>By http://marketshare.hitslink.com/search-engine-market-share.aspx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389655"/>
            <a:ext cx="4419600" cy="285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07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perform information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retrieval when we did not have a computer</a:t>
            </a:r>
            <a:endParaRPr lang="en-US" dirty="0"/>
          </a:p>
        </p:txBody>
      </p:sp>
      <p:pic>
        <p:nvPicPr>
          <p:cNvPr id="8194" name="Picture 2" descr="File:Catalogue National Library Jerusalem196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895600"/>
            <a:ext cx="444716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www.poetichome.com/wp-content/uploads/2010/04/library-card-catalog-repurposed-sewing-supplies-organiz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580" y="30099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7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perform information retrieval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14</a:t>
            </a:fld>
            <a:endParaRPr lang="en-US"/>
          </a:p>
        </p:txBody>
      </p:sp>
      <p:pic>
        <p:nvPicPr>
          <p:cNvPr id="3074" name="Picture 2" descr="http://infolab.stanford.edu/~backrub/ov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19012"/>
            <a:ext cx="4257675" cy="473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2286000" y="1219200"/>
            <a:ext cx="2667000" cy="2548652"/>
            <a:chOff x="2286000" y="1219200"/>
            <a:chExt cx="2667000" cy="2548652"/>
          </a:xfrm>
        </p:grpSpPr>
        <p:sp>
          <p:nvSpPr>
            <p:cNvPr id="4" name="Rounded Rectangle 3"/>
            <p:cNvSpPr/>
            <p:nvPr/>
          </p:nvSpPr>
          <p:spPr>
            <a:xfrm>
              <a:off x="2286000" y="1588532"/>
              <a:ext cx="2514600" cy="2179320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38400" y="1219200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Crawler and indexer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257800" y="3505200"/>
            <a:ext cx="1990725" cy="1365662"/>
            <a:chOff x="5257800" y="3505200"/>
            <a:chExt cx="1990725" cy="1365662"/>
          </a:xfrm>
        </p:grpSpPr>
        <p:sp>
          <p:nvSpPr>
            <p:cNvPr id="7" name="Rounded Rectangle 6"/>
            <p:cNvSpPr/>
            <p:nvPr/>
          </p:nvSpPr>
          <p:spPr>
            <a:xfrm>
              <a:off x="5562600" y="3874532"/>
              <a:ext cx="1371600" cy="996330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57800" y="3505200"/>
              <a:ext cx="1990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Query parser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943475" y="5105400"/>
            <a:ext cx="1990725" cy="1253618"/>
            <a:chOff x="4943475" y="5105400"/>
            <a:chExt cx="1990725" cy="1253618"/>
          </a:xfrm>
        </p:grpSpPr>
        <p:sp>
          <p:nvSpPr>
            <p:cNvPr id="6" name="Rounded Rectangle 5"/>
            <p:cNvSpPr/>
            <p:nvPr/>
          </p:nvSpPr>
          <p:spPr>
            <a:xfrm>
              <a:off x="5248275" y="5474732"/>
              <a:ext cx="1371600" cy="884286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43475" y="5105400"/>
              <a:ext cx="1990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Ranking model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905000" y="4407932"/>
            <a:ext cx="2138363" cy="2171883"/>
            <a:chOff x="1905000" y="4407932"/>
            <a:chExt cx="2138363" cy="2171883"/>
          </a:xfrm>
        </p:grpSpPr>
        <p:sp>
          <p:nvSpPr>
            <p:cNvPr id="11" name="Rounded Rectangle 10"/>
            <p:cNvSpPr/>
            <p:nvPr/>
          </p:nvSpPr>
          <p:spPr>
            <a:xfrm>
              <a:off x="2209800" y="4407932"/>
              <a:ext cx="1524000" cy="1790883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05000" y="6210483"/>
              <a:ext cx="2138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Document Analyzer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657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perform information retrieval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7413" name="Rectangle 14"/>
          <p:cNvSpPr>
            <a:spLocks noChangeArrowheads="1"/>
          </p:cNvSpPr>
          <p:nvPr/>
        </p:nvSpPr>
        <p:spPr bwMode="auto">
          <a:xfrm>
            <a:off x="7640638" y="2684711"/>
            <a:ext cx="14271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latin typeface="+mn-lt"/>
              </a:rPr>
              <a:t>User</a:t>
            </a:r>
            <a:endParaRPr lang="en-US" altLang="en-US" sz="3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7416" name="Rectangle 17"/>
          <p:cNvSpPr>
            <a:spLocks noChangeArrowheads="1"/>
          </p:cNvSpPr>
          <p:nvPr/>
        </p:nvSpPr>
        <p:spPr bwMode="auto">
          <a:xfrm>
            <a:off x="7315200" y="2075111"/>
            <a:ext cx="1119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latin typeface="+mn-lt"/>
              </a:rPr>
              <a:t>query</a:t>
            </a:r>
            <a:endParaRPr lang="en-US" altLang="en-US" sz="2800" b="1" dirty="0">
              <a:solidFill>
                <a:srgbClr val="CC0000"/>
              </a:solidFill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28600" y="1770311"/>
            <a:ext cx="1859805" cy="1735697"/>
            <a:chOff x="228600" y="1770311"/>
            <a:chExt cx="1859805" cy="1735697"/>
          </a:xfrm>
        </p:grpSpPr>
        <p:grpSp>
          <p:nvGrpSpPr>
            <p:cNvPr id="17411" name="Group 3"/>
            <p:cNvGrpSpPr>
              <a:grpSpLocks/>
            </p:cNvGrpSpPr>
            <p:nvPr/>
          </p:nvGrpSpPr>
          <p:grpSpPr bwMode="auto">
            <a:xfrm>
              <a:off x="457200" y="1770311"/>
              <a:ext cx="1371600" cy="1219200"/>
              <a:chOff x="384" y="1824"/>
              <a:chExt cx="1440" cy="1200"/>
            </a:xfrm>
          </p:grpSpPr>
          <p:sp>
            <p:nvSpPr>
              <p:cNvPr id="17448" name="AutoShape 4"/>
              <p:cNvSpPr>
                <a:spLocks noChangeArrowheads="1"/>
              </p:cNvSpPr>
              <p:nvPr/>
            </p:nvSpPr>
            <p:spPr bwMode="auto">
              <a:xfrm>
                <a:off x="384" y="1824"/>
                <a:ext cx="1440" cy="1200"/>
              </a:xfrm>
              <a:prstGeom prst="can">
                <a:avLst>
                  <a:gd name="adj" fmla="val 25000"/>
                </a:avLst>
              </a:prstGeom>
              <a:noFill/>
              <a:ln w="25400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9" name="AutoShape 5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0" name="AutoShape 6"/>
              <p:cNvSpPr>
                <a:spLocks noChangeArrowheads="1"/>
              </p:cNvSpPr>
              <p:nvPr/>
            </p:nvSpPr>
            <p:spPr bwMode="auto">
              <a:xfrm>
                <a:off x="576" y="2304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1" name="AutoShape 7"/>
              <p:cNvSpPr>
                <a:spLocks noChangeArrowheads="1"/>
              </p:cNvSpPr>
              <p:nvPr/>
            </p:nvSpPr>
            <p:spPr bwMode="auto">
              <a:xfrm>
                <a:off x="672" y="2400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2" name="AutoShape 8"/>
              <p:cNvSpPr>
                <a:spLocks noChangeArrowheads="1"/>
              </p:cNvSpPr>
              <p:nvPr/>
            </p:nvSpPr>
            <p:spPr bwMode="auto">
              <a:xfrm>
                <a:off x="768" y="2496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3" name="AutoShape 9"/>
              <p:cNvSpPr>
                <a:spLocks noChangeArrowheads="1"/>
              </p:cNvSpPr>
              <p:nvPr/>
            </p:nvSpPr>
            <p:spPr bwMode="auto">
              <a:xfrm>
                <a:off x="1104" y="2256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4" name="AutoShape 10"/>
              <p:cNvSpPr>
                <a:spLocks noChangeArrowheads="1"/>
              </p:cNvSpPr>
              <p:nvPr/>
            </p:nvSpPr>
            <p:spPr bwMode="auto">
              <a:xfrm>
                <a:off x="1200" y="2352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5" name="AutoShape 11"/>
              <p:cNvSpPr>
                <a:spLocks noChangeArrowheads="1"/>
              </p:cNvSpPr>
              <p:nvPr/>
            </p:nvSpPr>
            <p:spPr bwMode="auto">
              <a:xfrm>
                <a:off x="1296" y="2448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6" name="AutoShape 12"/>
              <p:cNvSpPr>
                <a:spLocks noChangeArrowheads="1"/>
              </p:cNvSpPr>
              <p:nvPr/>
            </p:nvSpPr>
            <p:spPr bwMode="auto">
              <a:xfrm>
                <a:off x="1392" y="2544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7422" name="Rectangle 23"/>
            <p:cNvSpPr>
              <a:spLocks noChangeArrowheads="1"/>
            </p:cNvSpPr>
            <p:nvPr/>
          </p:nvSpPr>
          <p:spPr bwMode="auto">
            <a:xfrm>
              <a:off x="228600" y="2982788"/>
              <a:ext cx="185980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2800" b="1" dirty="0" smtClean="0">
                  <a:latin typeface="+mn-lt"/>
                </a:rPr>
                <a:t>Repository</a:t>
              </a:r>
              <a:endParaRPr lang="en-US" altLang="en-US" sz="2800" b="1" dirty="0">
                <a:latin typeface="+mn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32832" y="3294311"/>
            <a:ext cx="3677793" cy="747713"/>
            <a:chOff x="5132832" y="3294311"/>
            <a:chExt cx="3677793" cy="747713"/>
          </a:xfrm>
        </p:grpSpPr>
        <p:sp>
          <p:nvSpPr>
            <p:cNvPr id="17417" name="Line 18"/>
            <p:cNvSpPr>
              <a:spLocks noChangeShapeType="1"/>
            </p:cNvSpPr>
            <p:nvPr/>
          </p:nvSpPr>
          <p:spPr bwMode="auto">
            <a:xfrm>
              <a:off x="5132832" y="3686233"/>
              <a:ext cx="1828800" cy="0"/>
            </a:xfrm>
            <a:prstGeom prst="line">
              <a:avLst/>
            </a:prstGeom>
            <a:noFill/>
            <a:ln w="7620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AutoShape 19"/>
            <p:cNvSpPr>
              <a:spLocks noChangeArrowheads="1"/>
            </p:cNvSpPr>
            <p:nvPr/>
          </p:nvSpPr>
          <p:spPr bwMode="auto">
            <a:xfrm>
              <a:off x="7100888" y="3294311"/>
              <a:ext cx="347662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9" name="AutoShape 20"/>
            <p:cNvSpPr>
              <a:spLocks noChangeArrowheads="1"/>
            </p:cNvSpPr>
            <p:nvPr/>
          </p:nvSpPr>
          <p:spPr bwMode="auto">
            <a:xfrm>
              <a:off x="7170738" y="3405436"/>
              <a:ext cx="347662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20" name="AutoShape 21"/>
            <p:cNvSpPr>
              <a:spLocks noChangeArrowheads="1"/>
            </p:cNvSpPr>
            <p:nvPr/>
          </p:nvSpPr>
          <p:spPr bwMode="auto">
            <a:xfrm>
              <a:off x="7240588" y="3516561"/>
              <a:ext cx="347662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23" name="Rectangle 24"/>
            <p:cNvSpPr>
              <a:spLocks noChangeArrowheads="1"/>
            </p:cNvSpPr>
            <p:nvPr/>
          </p:nvSpPr>
          <p:spPr bwMode="auto">
            <a:xfrm>
              <a:off x="7620000" y="3522911"/>
              <a:ext cx="11906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2800" b="1">
                  <a:latin typeface="+mn-lt"/>
                </a:rPr>
                <a:t>results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08513" y="2032249"/>
            <a:ext cx="2630487" cy="874712"/>
            <a:chOff x="4608513" y="2032249"/>
            <a:chExt cx="2630487" cy="874712"/>
          </a:xfrm>
        </p:grpSpPr>
        <p:sp>
          <p:nvSpPr>
            <p:cNvPr id="17415" name="Line 16"/>
            <p:cNvSpPr>
              <a:spLocks noChangeShapeType="1"/>
            </p:cNvSpPr>
            <p:nvPr/>
          </p:nvSpPr>
          <p:spPr bwMode="auto">
            <a:xfrm flipH="1">
              <a:off x="6096000" y="2379911"/>
              <a:ext cx="1143000" cy="0"/>
            </a:xfrm>
            <a:prstGeom prst="line">
              <a:avLst/>
            </a:prstGeom>
            <a:noFill/>
            <a:ln w="7620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608513" y="2032249"/>
              <a:ext cx="1447800" cy="874712"/>
              <a:chOff x="4608513" y="2032249"/>
              <a:chExt cx="1447800" cy="874712"/>
            </a:xfrm>
          </p:grpSpPr>
          <p:sp>
            <p:nvSpPr>
              <p:cNvPr id="17424" name="Oval 25"/>
              <p:cNvSpPr>
                <a:spLocks noChangeArrowheads="1"/>
              </p:cNvSpPr>
              <p:nvPr/>
            </p:nvSpPr>
            <p:spPr bwMode="auto">
              <a:xfrm>
                <a:off x="4608513" y="2032249"/>
                <a:ext cx="1447800" cy="838200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25" name="Text Box 26"/>
              <p:cNvSpPr txBox="1">
                <a:spLocks noChangeArrowheads="1"/>
              </p:cNvSpPr>
              <p:nvPr/>
            </p:nvSpPr>
            <p:spPr bwMode="auto">
              <a:xfrm>
                <a:off x="4887028" y="2075964"/>
                <a:ext cx="973087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b="1" dirty="0">
                    <a:latin typeface="+mn-lt"/>
                  </a:rPr>
                  <a:t>Query</a:t>
                </a:r>
              </a:p>
              <a:p>
                <a:pPr algn="ctr" eaLnBrk="1" hangingPunct="1"/>
                <a:r>
                  <a:rPr lang="en-US" altLang="en-US" b="1" dirty="0">
                    <a:latin typeface="+mn-lt"/>
                  </a:rPr>
                  <a:t>Rep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1905000" y="2068761"/>
            <a:ext cx="2133600" cy="838200"/>
            <a:chOff x="1905000" y="2068761"/>
            <a:chExt cx="2133600" cy="838200"/>
          </a:xfrm>
        </p:grpSpPr>
        <p:sp>
          <p:nvSpPr>
            <p:cNvPr id="17414" name="AutoShape 15"/>
            <p:cNvSpPr>
              <a:spLocks noChangeArrowheads="1"/>
            </p:cNvSpPr>
            <p:nvPr/>
          </p:nvSpPr>
          <p:spPr bwMode="auto">
            <a:xfrm>
              <a:off x="1905000" y="2379911"/>
              <a:ext cx="609600" cy="257175"/>
            </a:xfrm>
            <a:prstGeom prst="leftRightArrow">
              <a:avLst>
                <a:gd name="adj1" fmla="val 50000"/>
                <a:gd name="adj2" fmla="val 47407"/>
              </a:avLst>
            </a:prstGeom>
            <a:solidFill>
              <a:srgbClr val="008080"/>
            </a:solidFill>
            <a:ln w="9525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590800" y="2068761"/>
              <a:ext cx="1447800" cy="838200"/>
              <a:chOff x="2590800" y="2068761"/>
              <a:chExt cx="1447800" cy="838200"/>
            </a:xfrm>
          </p:grpSpPr>
          <p:sp>
            <p:nvSpPr>
              <p:cNvPr id="17426" name="Oval 27"/>
              <p:cNvSpPr>
                <a:spLocks noChangeArrowheads="1"/>
              </p:cNvSpPr>
              <p:nvPr/>
            </p:nvSpPr>
            <p:spPr bwMode="auto">
              <a:xfrm>
                <a:off x="2590800" y="2068761"/>
                <a:ext cx="1447800" cy="838200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27" name="Text Box 28"/>
              <p:cNvSpPr txBox="1">
                <a:spLocks noChangeArrowheads="1"/>
              </p:cNvSpPr>
              <p:nvPr/>
            </p:nvSpPr>
            <p:spPr bwMode="auto">
              <a:xfrm>
                <a:off x="2933700" y="2068761"/>
                <a:ext cx="673902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>
                    <a:latin typeface="+mn-lt"/>
                  </a:rPr>
                  <a:t>Doc</a:t>
                </a:r>
              </a:p>
              <a:p>
                <a:pPr eaLnBrk="1" hangingPunct="1"/>
                <a:r>
                  <a:rPr lang="en-US" altLang="en-US" b="1" dirty="0">
                    <a:latin typeface="+mn-lt"/>
                  </a:rPr>
                  <a:t>Rep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581400" y="2720856"/>
            <a:ext cx="1524000" cy="1411655"/>
            <a:chOff x="3581400" y="2720856"/>
            <a:chExt cx="1524000" cy="1411655"/>
          </a:xfrm>
        </p:grpSpPr>
        <p:sp>
          <p:nvSpPr>
            <p:cNvPr id="17428" name="Rectangle 29"/>
            <p:cNvSpPr>
              <a:spLocks noChangeArrowheads="1"/>
            </p:cNvSpPr>
            <p:nvPr/>
          </p:nvSpPr>
          <p:spPr bwMode="auto">
            <a:xfrm>
              <a:off x="3581400" y="3218111"/>
              <a:ext cx="1524000" cy="914400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/>
              <a:r>
                <a:rPr lang="en-US" altLang="en-US" b="1" dirty="0">
                  <a:latin typeface="+mn-lt"/>
                </a:rPr>
                <a:t>Ranking</a:t>
              </a:r>
            </a:p>
          </p:txBody>
        </p:sp>
        <p:sp>
          <p:nvSpPr>
            <p:cNvPr id="17430" name="Line 31"/>
            <p:cNvSpPr>
              <a:spLocks noChangeShapeType="1"/>
            </p:cNvSpPr>
            <p:nvPr/>
          </p:nvSpPr>
          <p:spPr bwMode="auto">
            <a:xfrm rot="18421743" flipH="1">
              <a:off x="4429470" y="2964817"/>
              <a:ext cx="535438" cy="49390"/>
            </a:xfrm>
            <a:prstGeom prst="line">
              <a:avLst/>
            </a:prstGeom>
            <a:noFill/>
            <a:ln w="7620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Line 32"/>
            <p:cNvSpPr>
              <a:spLocks noChangeShapeType="1"/>
            </p:cNvSpPr>
            <p:nvPr/>
          </p:nvSpPr>
          <p:spPr bwMode="auto">
            <a:xfrm rot="3178257">
              <a:off x="3731753" y="2966058"/>
              <a:ext cx="537312" cy="46907"/>
            </a:xfrm>
            <a:prstGeom prst="line">
              <a:avLst/>
            </a:prstGeom>
            <a:noFill/>
            <a:ln w="7620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81400" y="4437311"/>
            <a:ext cx="4800600" cy="609600"/>
            <a:chOff x="3581400" y="4437311"/>
            <a:chExt cx="4800600" cy="609600"/>
          </a:xfrm>
        </p:grpSpPr>
        <p:sp>
          <p:nvSpPr>
            <p:cNvPr id="17421" name="Text Box 22"/>
            <p:cNvSpPr txBox="1">
              <a:spLocks noChangeArrowheads="1"/>
            </p:cNvSpPr>
            <p:nvPr/>
          </p:nvSpPr>
          <p:spPr bwMode="auto">
            <a:xfrm>
              <a:off x="6824662" y="4513511"/>
              <a:ext cx="15573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b="1" dirty="0">
                  <a:latin typeface="+mn-lt"/>
                </a:rPr>
                <a:t>judgments</a:t>
              </a:r>
              <a:endParaRPr lang="en-US" altLang="en-US" b="1" dirty="0">
                <a:solidFill>
                  <a:srgbClr val="CC0000"/>
                </a:solidFill>
                <a:latin typeface="+mn-lt"/>
              </a:endParaRPr>
            </a:p>
          </p:txBody>
        </p:sp>
        <p:sp>
          <p:nvSpPr>
            <p:cNvPr id="17429" name="Rectangle 30"/>
            <p:cNvSpPr>
              <a:spLocks noChangeArrowheads="1"/>
            </p:cNvSpPr>
            <p:nvPr/>
          </p:nvSpPr>
          <p:spPr bwMode="auto">
            <a:xfrm>
              <a:off x="3581400" y="4437311"/>
              <a:ext cx="1524000" cy="609600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/>
              <a:r>
                <a:rPr lang="en-US" altLang="en-US" b="1" dirty="0" smtClean="0">
                  <a:latin typeface="+mn-lt"/>
                </a:rPr>
                <a:t>Evaluation</a:t>
              </a:r>
              <a:endParaRPr lang="en-US" altLang="en-US" b="1" dirty="0">
                <a:latin typeface="+mn-lt"/>
              </a:endParaRPr>
            </a:p>
          </p:txBody>
        </p:sp>
        <p:sp>
          <p:nvSpPr>
            <p:cNvPr id="17432" name="Line 33"/>
            <p:cNvSpPr>
              <a:spLocks noChangeShapeType="1"/>
            </p:cNvSpPr>
            <p:nvPr/>
          </p:nvSpPr>
          <p:spPr bwMode="auto">
            <a:xfrm flipH="1">
              <a:off x="5181600" y="4742111"/>
              <a:ext cx="1600200" cy="0"/>
            </a:xfrm>
            <a:prstGeom prst="line">
              <a:avLst/>
            </a:prstGeom>
            <a:noFill/>
            <a:ln w="7620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81300" y="2760911"/>
            <a:ext cx="3086100" cy="1981200"/>
            <a:chOff x="2781300" y="2760911"/>
            <a:chExt cx="3086100" cy="1981200"/>
          </a:xfrm>
        </p:grpSpPr>
        <p:sp>
          <p:nvSpPr>
            <p:cNvPr id="17433" name="Freeform 34"/>
            <p:cNvSpPr>
              <a:spLocks/>
            </p:cNvSpPr>
            <p:nvPr/>
          </p:nvSpPr>
          <p:spPr bwMode="auto">
            <a:xfrm>
              <a:off x="2781300" y="2790315"/>
              <a:ext cx="800100" cy="1951796"/>
            </a:xfrm>
            <a:custGeom>
              <a:avLst/>
              <a:gdLst>
                <a:gd name="T0" fmla="*/ 2147483647 w 504"/>
                <a:gd name="T1" fmla="*/ 2147483647 h 1296"/>
                <a:gd name="T2" fmla="*/ 2147483647 w 504"/>
                <a:gd name="T3" fmla="*/ 2147483647 h 1296"/>
                <a:gd name="T4" fmla="*/ 2147483647 w 504"/>
                <a:gd name="T5" fmla="*/ 0 h 1296"/>
                <a:gd name="T6" fmla="*/ 0 60000 65536"/>
                <a:gd name="T7" fmla="*/ 0 60000 65536"/>
                <a:gd name="T8" fmla="*/ 0 60000 65536"/>
                <a:gd name="T9" fmla="*/ 0 w 504"/>
                <a:gd name="T10" fmla="*/ 0 h 1296"/>
                <a:gd name="T11" fmla="*/ 504 w 504"/>
                <a:gd name="T12" fmla="*/ 1296 h 1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4" h="1296">
                  <a:moveTo>
                    <a:pt x="504" y="1296"/>
                  </a:moveTo>
                  <a:cubicBezTo>
                    <a:pt x="324" y="1212"/>
                    <a:pt x="144" y="1128"/>
                    <a:pt x="72" y="912"/>
                  </a:cubicBezTo>
                  <a:cubicBezTo>
                    <a:pt x="0" y="696"/>
                    <a:pt x="36" y="348"/>
                    <a:pt x="7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Freeform 35"/>
            <p:cNvSpPr>
              <a:spLocks/>
            </p:cNvSpPr>
            <p:nvPr/>
          </p:nvSpPr>
          <p:spPr bwMode="auto">
            <a:xfrm flipH="1">
              <a:off x="5105400" y="2760911"/>
              <a:ext cx="762000" cy="1905000"/>
            </a:xfrm>
            <a:custGeom>
              <a:avLst/>
              <a:gdLst>
                <a:gd name="T0" fmla="*/ 2147483647 w 504"/>
                <a:gd name="T1" fmla="*/ 2147483647 h 1296"/>
                <a:gd name="T2" fmla="*/ 2147483647 w 504"/>
                <a:gd name="T3" fmla="*/ 2147483647 h 1296"/>
                <a:gd name="T4" fmla="*/ 2147483647 w 504"/>
                <a:gd name="T5" fmla="*/ 0 h 1296"/>
                <a:gd name="T6" fmla="*/ 0 60000 65536"/>
                <a:gd name="T7" fmla="*/ 0 60000 65536"/>
                <a:gd name="T8" fmla="*/ 0 60000 65536"/>
                <a:gd name="T9" fmla="*/ 0 w 504"/>
                <a:gd name="T10" fmla="*/ 0 h 1296"/>
                <a:gd name="T11" fmla="*/ 504 w 504"/>
                <a:gd name="T12" fmla="*/ 1296 h 1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4" h="1296">
                  <a:moveTo>
                    <a:pt x="504" y="1296"/>
                  </a:moveTo>
                  <a:cubicBezTo>
                    <a:pt x="324" y="1212"/>
                    <a:pt x="144" y="1128"/>
                    <a:pt x="72" y="912"/>
                  </a:cubicBezTo>
                  <a:cubicBezTo>
                    <a:pt x="0" y="696"/>
                    <a:pt x="36" y="348"/>
                    <a:pt x="7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5" name="Line 36"/>
            <p:cNvSpPr>
              <a:spLocks noChangeShapeType="1"/>
            </p:cNvSpPr>
            <p:nvPr/>
          </p:nvSpPr>
          <p:spPr bwMode="auto">
            <a:xfrm flipV="1">
              <a:off x="4343400" y="4132511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62200" y="1599655"/>
            <a:ext cx="4114800" cy="1447800"/>
            <a:chOff x="2362200" y="1599655"/>
            <a:chExt cx="4114800" cy="1447800"/>
          </a:xfrm>
        </p:grpSpPr>
        <p:sp>
          <p:nvSpPr>
            <p:cNvPr id="17412" name="Rectangle 13"/>
            <p:cNvSpPr>
              <a:spLocks noChangeArrowheads="1"/>
            </p:cNvSpPr>
            <p:nvPr/>
          </p:nvSpPr>
          <p:spPr bwMode="auto">
            <a:xfrm>
              <a:off x="2362200" y="1599655"/>
              <a:ext cx="4114800" cy="1447800"/>
            </a:xfrm>
            <a:prstGeom prst="rect">
              <a:avLst/>
            </a:prstGeom>
            <a:noFill/>
            <a:ln w="19050">
              <a:solidFill>
                <a:srgbClr val="00808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36" name="Rectangle 37"/>
            <p:cNvSpPr>
              <a:spLocks noChangeArrowheads="1"/>
            </p:cNvSpPr>
            <p:nvPr/>
          </p:nvSpPr>
          <p:spPr bwMode="auto">
            <a:xfrm>
              <a:off x="2957196" y="1603486"/>
              <a:ext cx="298350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b="1" dirty="0" smtClean="0">
                  <a:solidFill>
                    <a:srgbClr val="CC0000"/>
                  </a:solidFill>
                  <a:latin typeface="+mn-lt"/>
                </a:rPr>
                <a:t>PARSING &amp; INDEXING</a:t>
              </a:r>
              <a:endParaRPr lang="en-US" altLang="en-US" b="1" dirty="0">
                <a:solidFill>
                  <a:srgbClr val="CC0000"/>
                </a:solidFill>
                <a:latin typeface="+mn-lt"/>
              </a:endParaRPr>
            </a:p>
          </p:txBody>
        </p:sp>
      </p:grpSp>
      <p:sp>
        <p:nvSpPr>
          <p:cNvPr id="17437" name="Rectangle 38"/>
          <p:cNvSpPr>
            <a:spLocks noChangeArrowheads="1"/>
          </p:cNvSpPr>
          <p:nvPr/>
        </p:nvSpPr>
        <p:spPr bwMode="auto">
          <a:xfrm>
            <a:off x="5437109" y="3222576"/>
            <a:ext cx="11917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 smtClean="0">
                <a:solidFill>
                  <a:srgbClr val="CC0000"/>
                </a:solidFill>
                <a:latin typeface="+mn-lt"/>
              </a:rPr>
              <a:t>SEARCH</a:t>
            </a:r>
            <a:endParaRPr lang="en-US" altLang="en-US" b="1" dirty="0">
              <a:solidFill>
                <a:srgbClr val="CC0000"/>
              </a:solidFill>
              <a:latin typeface="+mn-lt"/>
            </a:endParaRPr>
          </a:p>
        </p:txBody>
      </p:sp>
      <p:sp>
        <p:nvSpPr>
          <p:cNvPr id="17438" name="Rectangle 39"/>
          <p:cNvSpPr>
            <a:spLocks noChangeArrowheads="1"/>
          </p:cNvSpPr>
          <p:nvPr/>
        </p:nvSpPr>
        <p:spPr bwMode="auto">
          <a:xfrm>
            <a:off x="1388533" y="3987910"/>
            <a:ext cx="15017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 smtClean="0">
                <a:solidFill>
                  <a:srgbClr val="CC0000"/>
                </a:solidFill>
                <a:latin typeface="+mn-lt"/>
              </a:rPr>
              <a:t>LEARNING</a:t>
            </a:r>
            <a:endParaRPr lang="en-US" altLang="en-US" b="1" dirty="0">
              <a:solidFill>
                <a:srgbClr val="CC0000"/>
              </a:solidFill>
              <a:latin typeface="+mn-lt"/>
            </a:endParaRPr>
          </a:p>
        </p:txBody>
      </p:sp>
      <p:sp>
        <p:nvSpPr>
          <p:cNvPr id="49" name="Rectangle 38"/>
          <p:cNvSpPr>
            <a:spLocks noChangeArrowheads="1"/>
          </p:cNvSpPr>
          <p:nvPr/>
        </p:nvSpPr>
        <p:spPr bwMode="auto">
          <a:xfrm>
            <a:off x="5112239" y="3713411"/>
            <a:ext cx="20505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 smtClean="0">
                <a:solidFill>
                  <a:srgbClr val="CC0000"/>
                </a:solidFill>
                <a:latin typeface="+mn-lt"/>
              </a:rPr>
              <a:t>APPLICATIONS</a:t>
            </a:r>
            <a:endParaRPr lang="en-US" altLang="en-US" b="1" dirty="0">
              <a:solidFill>
                <a:srgbClr val="CC0000"/>
              </a:solidFill>
              <a:latin typeface="+mn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87514" y="5063608"/>
            <a:ext cx="6468999" cy="1362255"/>
            <a:chOff x="1187514" y="5063608"/>
            <a:chExt cx="6468999" cy="1362255"/>
          </a:xfrm>
        </p:grpSpPr>
        <p:sp>
          <p:nvSpPr>
            <p:cNvPr id="3" name="TextBox 2"/>
            <p:cNvSpPr txBox="1"/>
            <p:nvPr/>
          </p:nvSpPr>
          <p:spPr>
            <a:xfrm>
              <a:off x="1187514" y="5063608"/>
              <a:ext cx="3162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We will cover:</a:t>
              </a:r>
              <a:endParaRPr lang="en-US" sz="2400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60513" y="5410200"/>
              <a:ext cx="609600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1) Search </a:t>
              </a:r>
              <a:r>
                <a:rPr lang="en-US" sz="2000" dirty="0"/>
                <a:t>engine </a:t>
              </a:r>
              <a:r>
                <a:rPr lang="en-US" sz="2000" dirty="0" smtClean="0"/>
                <a:t>architecture;   2)Retrieval models;</a:t>
              </a:r>
              <a:endParaRPr lang="en-US" sz="2000" dirty="0"/>
            </a:p>
            <a:p>
              <a:r>
                <a:rPr lang="en-US" sz="2000" dirty="0" smtClean="0"/>
                <a:t>3) Retrieval evaluation;   4) Relevance feedback; </a:t>
              </a:r>
              <a:endParaRPr lang="en-US" sz="2000" dirty="0"/>
            </a:p>
            <a:p>
              <a:r>
                <a:rPr lang="en-US" sz="2000" dirty="0"/>
                <a:t>5) Link </a:t>
              </a:r>
              <a:r>
                <a:rPr lang="en-US" sz="2000" dirty="0" smtClean="0"/>
                <a:t>analysis;   6) Search applications.</a:t>
              </a:r>
              <a:endParaRPr lang="en-US" sz="2000" dirty="0"/>
            </a:p>
          </p:txBody>
        </p:sp>
      </p:grp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5290143" y="4788398"/>
            <a:ext cx="15053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 smtClean="0">
                <a:solidFill>
                  <a:srgbClr val="CC0000"/>
                </a:solidFill>
                <a:latin typeface="+mn-lt"/>
              </a:rPr>
              <a:t>FEEDBACK</a:t>
            </a:r>
            <a:endParaRPr lang="en-US" altLang="en-US" b="1" dirty="0">
              <a:solidFill>
                <a:srgbClr val="CC0000"/>
              </a:solidFill>
              <a:latin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6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/>
      <p:bldP spid="17437" grpId="0"/>
      <p:bldP spid="17438" grpId="0"/>
      <p:bldP spid="49" grpId="0"/>
      <p:bldP spid="5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concepts in 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Query representation</a:t>
            </a:r>
          </a:p>
          <a:p>
            <a:pPr lvl="1"/>
            <a:r>
              <a:rPr lang="en-US" dirty="0" smtClean="0"/>
              <a:t>Lexical gap: say </a:t>
            </a:r>
            <a:r>
              <a:rPr lang="en-US" dirty="0" err="1" smtClean="0"/>
              <a:t>v.s</a:t>
            </a:r>
            <a:r>
              <a:rPr lang="en-US" dirty="0" smtClean="0"/>
              <a:t>. said</a:t>
            </a:r>
          </a:p>
          <a:p>
            <a:pPr lvl="1"/>
            <a:r>
              <a:rPr lang="en-US" dirty="0" smtClean="0"/>
              <a:t>Semantic gap: ranking model </a:t>
            </a:r>
            <a:r>
              <a:rPr lang="en-US" dirty="0" err="1" smtClean="0"/>
              <a:t>v.s</a:t>
            </a:r>
            <a:r>
              <a:rPr lang="en-US" dirty="0" smtClean="0"/>
              <a:t>. retrieval method</a:t>
            </a:r>
          </a:p>
          <a:p>
            <a:r>
              <a:rPr lang="en-US" dirty="0" smtClean="0"/>
              <a:t>Document representation</a:t>
            </a:r>
          </a:p>
          <a:p>
            <a:pPr lvl="1"/>
            <a:r>
              <a:rPr lang="en-US" dirty="0" smtClean="0"/>
              <a:t>Specific data structure for efficient access</a:t>
            </a:r>
          </a:p>
          <a:p>
            <a:pPr lvl="1"/>
            <a:r>
              <a:rPr lang="en-US" dirty="0" smtClean="0"/>
              <a:t>Lexical gap and semantic gap</a:t>
            </a:r>
          </a:p>
          <a:p>
            <a:r>
              <a:rPr lang="en-US" dirty="0" smtClean="0"/>
              <a:t>Retrieval model</a:t>
            </a:r>
          </a:p>
          <a:p>
            <a:pPr lvl="1"/>
            <a:r>
              <a:rPr lang="en-US" dirty="0" smtClean="0"/>
              <a:t>Algorithms that find the </a:t>
            </a:r>
            <a:r>
              <a:rPr lang="en-US" b="1" i="1" u="sng" dirty="0" smtClean="0">
                <a:solidFill>
                  <a:srgbClr val="FF0000"/>
                </a:solidFill>
              </a:rPr>
              <a:t>most relevant</a:t>
            </a:r>
            <a:r>
              <a:rPr lang="en-US" dirty="0" smtClean="0"/>
              <a:t> documents for the given information need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glance of modern search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old times</a:t>
            </a:r>
            <a:endParaRPr lang="en-US" dirty="0"/>
          </a:p>
        </p:txBody>
      </p:sp>
      <p:pic>
        <p:nvPicPr>
          <p:cNvPr id="5122" name="Picture 2" descr="yahoo-ol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136582"/>
            <a:ext cx="5029200" cy="434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google-ol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2676524"/>
            <a:ext cx="4381500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33600" y="4495800"/>
            <a:ext cx="3276600" cy="1905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86200" y="1303347"/>
            <a:ext cx="50630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7030A0"/>
                </a:solidFill>
              </a:rPr>
              <a:t>Yet Another </a:t>
            </a:r>
            <a:r>
              <a:rPr lang="en-US" b="1" i="1" dirty="0">
                <a:solidFill>
                  <a:srgbClr val="7030A0"/>
                </a:solidFill>
              </a:rPr>
              <a:t>Hierarchical</a:t>
            </a:r>
            <a:r>
              <a:rPr lang="en-US" i="1" dirty="0">
                <a:solidFill>
                  <a:srgbClr val="7030A0"/>
                </a:solidFill>
              </a:rPr>
              <a:t> Officious/Obstreperous</a:t>
            </a:r>
            <a:r>
              <a:rPr lang="en-US" i="1" dirty="0" smtClean="0">
                <a:solidFill>
                  <a:srgbClr val="7030A0"/>
                </a:solidFill>
              </a:rPr>
              <a:t>/ Odiferous/Organized </a:t>
            </a:r>
            <a:r>
              <a:rPr lang="en-US" b="1" i="1" dirty="0">
                <a:solidFill>
                  <a:srgbClr val="7030A0"/>
                </a:solidFill>
              </a:rPr>
              <a:t>Oracle</a:t>
            </a:r>
          </a:p>
        </p:txBody>
      </p:sp>
    </p:spTree>
    <p:extLst>
      <p:ext uri="{BB962C8B-B14F-4D97-AF65-F5344CB8AC3E}">
        <p14:creationId xmlns:p14="http://schemas.microsoft.com/office/powerpoint/2010/main" val="193827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time</a:t>
            </a:r>
            <a:endParaRPr lang="en-US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799"/>
            <a:ext cx="8839200" cy="523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glance of modern search engine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48000"/>
            <a:ext cx="6057900" cy="2247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990600" y="2215634"/>
            <a:ext cx="4267200" cy="369332"/>
            <a:chOff x="990600" y="2215634"/>
            <a:chExt cx="4267200" cy="369332"/>
          </a:xfrm>
        </p:grpSpPr>
        <p:sp>
          <p:nvSpPr>
            <p:cNvPr id="4" name="Rectangle 3"/>
            <p:cNvSpPr/>
            <p:nvPr/>
          </p:nvSpPr>
          <p:spPr>
            <a:xfrm>
              <a:off x="990600" y="2286000"/>
              <a:ext cx="19050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71800" y="2215634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Demand of efficiency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1001" y="2667000"/>
            <a:ext cx="609599" cy="3886200"/>
            <a:chOff x="381001" y="2667000"/>
            <a:chExt cx="609599" cy="3886200"/>
          </a:xfrm>
        </p:grpSpPr>
        <p:sp>
          <p:nvSpPr>
            <p:cNvPr id="6" name="Left Brace 5"/>
            <p:cNvSpPr/>
            <p:nvPr/>
          </p:nvSpPr>
          <p:spPr>
            <a:xfrm>
              <a:off x="685800" y="2667000"/>
              <a:ext cx="304800" cy="3886200"/>
            </a:xfrm>
            <a:prstGeom prst="lef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-691634" y="4654033"/>
              <a:ext cx="2514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Demand of diversity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66800" y="2526268"/>
            <a:ext cx="4114800" cy="369332"/>
            <a:chOff x="1066800" y="2526268"/>
            <a:chExt cx="4114800" cy="36933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066800" y="2752725"/>
              <a:ext cx="167640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971800" y="2526268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Demand of accuracy 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029200" y="2145268"/>
            <a:ext cx="3581400" cy="4407932"/>
            <a:chOff x="5029200" y="2145268"/>
            <a:chExt cx="3657600" cy="4407932"/>
          </a:xfrm>
        </p:grpSpPr>
        <p:sp>
          <p:nvSpPr>
            <p:cNvPr id="14" name="Rectangle 13"/>
            <p:cNvSpPr/>
            <p:nvPr/>
          </p:nvSpPr>
          <p:spPr>
            <a:xfrm>
              <a:off x="5029200" y="2552700"/>
              <a:ext cx="3657600" cy="40005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14999" y="2145268"/>
              <a:ext cx="2660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Demand of convenience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90600" y="1415533"/>
            <a:ext cx="3657600" cy="369332"/>
            <a:chOff x="990600" y="1415533"/>
            <a:chExt cx="3657600" cy="369332"/>
          </a:xfrm>
        </p:grpSpPr>
        <p:sp>
          <p:nvSpPr>
            <p:cNvPr id="19" name="Rectangle 18"/>
            <p:cNvSpPr/>
            <p:nvPr/>
          </p:nvSpPr>
          <p:spPr>
            <a:xfrm>
              <a:off x="990600" y="1447799"/>
              <a:ext cx="952500" cy="30480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81200" y="1415533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Demand of understanding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1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3810000"/>
            <a:ext cx="7820025" cy="2442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is not just about web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search is just one important area of information retrieval, but not all</a:t>
            </a:r>
          </a:p>
          <a:p>
            <a:r>
              <a:rPr lang="en-US" dirty="0" smtClean="0"/>
              <a:t>Information retrieval also includes</a:t>
            </a:r>
          </a:p>
          <a:p>
            <a:pPr lvl="1"/>
            <a:r>
              <a:rPr lang="en-US" dirty="0" smtClean="0"/>
              <a:t>Recommendation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3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information retrieval?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84" y="1417638"/>
            <a:ext cx="7643231" cy="4760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671" y="1417638"/>
            <a:ext cx="6837892" cy="4883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1150" y="2860676"/>
            <a:ext cx="6343650" cy="1182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6" name="Group 15"/>
          <p:cNvGrpSpPr/>
          <p:nvPr/>
        </p:nvGrpSpPr>
        <p:grpSpPr>
          <a:xfrm>
            <a:off x="1581150" y="3906378"/>
            <a:ext cx="6248400" cy="1392698"/>
            <a:chOff x="1600200" y="3941302"/>
            <a:chExt cx="6248400" cy="1392698"/>
          </a:xfrm>
        </p:grpSpPr>
        <p:sp>
          <p:nvSpPr>
            <p:cNvPr id="10" name="Rectangle 9"/>
            <p:cNvSpPr/>
            <p:nvPr/>
          </p:nvSpPr>
          <p:spPr>
            <a:xfrm>
              <a:off x="2057400" y="4648200"/>
              <a:ext cx="2971800" cy="685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10" idx="1"/>
            </p:cNvCxnSpPr>
            <p:nvPr/>
          </p:nvCxnSpPr>
          <p:spPr>
            <a:xfrm flipH="1" flipV="1">
              <a:off x="1600200" y="3968751"/>
              <a:ext cx="457200" cy="102234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0" idx="3"/>
            </p:cNvCxnSpPr>
            <p:nvPr/>
          </p:nvCxnSpPr>
          <p:spPr>
            <a:xfrm flipV="1">
              <a:off x="5029200" y="3941302"/>
              <a:ext cx="2819400" cy="104979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1447800" y="2918619"/>
            <a:ext cx="2895600" cy="6627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810000" y="3124200"/>
            <a:ext cx="6858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90800" y="3352800"/>
            <a:ext cx="16764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11950" y="3581400"/>
            <a:ext cx="98425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76400" y="3733800"/>
            <a:ext cx="23622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42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search is just one important area of information retrieval, but not all</a:t>
            </a:r>
          </a:p>
          <a:p>
            <a:r>
              <a:rPr lang="en-US" dirty="0" smtClean="0"/>
              <a:t>Information retrieval also includes</a:t>
            </a:r>
          </a:p>
          <a:p>
            <a:pPr lvl="1"/>
            <a:r>
              <a:rPr lang="en-US" dirty="0" smtClean="0"/>
              <a:t>Question answering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is not just about web search</a:t>
            </a:r>
            <a:endParaRPr lang="en-US" dirty="0"/>
          </a:p>
        </p:txBody>
      </p:sp>
      <p:pic>
        <p:nvPicPr>
          <p:cNvPr id="7171" name="Picture 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3886200"/>
            <a:ext cx="5791200" cy="2335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2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search is just one important area of information retrieval, but not all</a:t>
            </a:r>
          </a:p>
          <a:p>
            <a:r>
              <a:rPr lang="en-US" dirty="0" smtClean="0"/>
              <a:t>Information retrieval also includes</a:t>
            </a:r>
          </a:p>
          <a:p>
            <a:pPr lvl="1"/>
            <a:r>
              <a:rPr lang="en-US" dirty="0" smtClean="0"/>
              <a:t>Text mining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is not just about web search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21</a:t>
            </a:fld>
            <a:endParaRPr lang="en-US"/>
          </a:p>
        </p:txBody>
      </p:sp>
      <p:pic>
        <p:nvPicPr>
          <p:cNvPr id="1026" name="Picture 2" descr="http://mobide.korea.ac.kr/wp-content/uploads/2012/10/to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810000"/>
            <a:ext cx="4876800" cy="262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7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search is just one important area of information retrieval, but not all</a:t>
            </a:r>
          </a:p>
          <a:p>
            <a:r>
              <a:rPr lang="en-US" dirty="0" smtClean="0"/>
              <a:t>Information retrieval also includes</a:t>
            </a:r>
          </a:p>
          <a:p>
            <a:pPr lvl="1"/>
            <a:r>
              <a:rPr lang="en-US" dirty="0" smtClean="0"/>
              <a:t>Online advertising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is not just about web search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810000"/>
            <a:ext cx="455738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2590800" y="4495800"/>
            <a:ext cx="2362200" cy="106680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257800" y="4486274"/>
            <a:ext cx="1433180" cy="2295525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3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search is just one important area of information retrieval, but not all</a:t>
            </a:r>
          </a:p>
          <a:p>
            <a:r>
              <a:rPr lang="en-US" dirty="0" smtClean="0"/>
              <a:t>Information retrieval also includes</a:t>
            </a:r>
          </a:p>
          <a:p>
            <a:pPr lvl="1"/>
            <a:r>
              <a:rPr lang="en-US" dirty="0" smtClean="0"/>
              <a:t>Enterprise search: web search + desktop search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is not just about web search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3829645"/>
            <a:ext cx="3810000" cy="282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4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Oval 2"/>
          <p:cNvSpPr>
            <a:spLocks noChangeArrowheads="1"/>
          </p:cNvSpPr>
          <p:nvPr/>
        </p:nvSpPr>
        <p:spPr bwMode="auto">
          <a:xfrm>
            <a:off x="3581400" y="3017837"/>
            <a:ext cx="3048000" cy="1554163"/>
          </a:xfrm>
          <a:prstGeom prst="ellipse">
            <a:avLst/>
          </a:prstGeom>
          <a:solidFill>
            <a:srgbClr val="FFFF00"/>
          </a:solidFill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1066800"/>
          </a:xfrm>
        </p:spPr>
        <p:txBody>
          <a:bodyPr/>
          <a:lstStyle/>
          <a:p>
            <a:r>
              <a:rPr lang="en-US" altLang="en-US">
                <a:latin typeface="Arial" charset="0"/>
              </a:rPr>
              <a:t>Related Areas</a:t>
            </a:r>
          </a:p>
        </p:txBody>
      </p:sp>
      <p:sp>
        <p:nvSpPr>
          <p:cNvPr id="189444" name="Oval 4"/>
          <p:cNvSpPr>
            <a:spLocks noChangeArrowheads="1"/>
          </p:cNvSpPr>
          <p:nvPr/>
        </p:nvSpPr>
        <p:spPr bwMode="auto">
          <a:xfrm>
            <a:off x="3962400" y="1828800"/>
            <a:ext cx="3200400" cy="15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45" name="Text Box 5"/>
          <p:cNvSpPr txBox="1">
            <a:spLocks noChangeArrowheads="1"/>
          </p:cNvSpPr>
          <p:nvPr/>
        </p:nvSpPr>
        <p:spPr bwMode="auto">
          <a:xfrm>
            <a:off x="4191000" y="3352800"/>
            <a:ext cx="196451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/>
              <a:t>Information</a:t>
            </a:r>
          </a:p>
          <a:p>
            <a:r>
              <a:rPr lang="en-US" altLang="en-US" sz="2800" b="1" dirty="0"/>
              <a:t>Retrieval</a:t>
            </a:r>
          </a:p>
        </p:txBody>
      </p:sp>
      <p:sp>
        <p:nvSpPr>
          <p:cNvPr id="189446" name="Oval 6"/>
          <p:cNvSpPr>
            <a:spLocks noChangeArrowheads="1"/>
          </p:cNvSpPr>
          <p:nvPr/>
        </p:nvSpPr>
        <p:spPr bwMode="auto">
          <a:xfrm>
            <a:off x="1676400" y="3581400"/>
            <a:ext cx="2590800" cy="11128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47" name="Text Box 7"/>
          <p:cNvSpPr txBox="1">
            <a:spLocks noChangeArrowheads="1"/>
          </p:cNvSpPr>
          <p:nvPr/>
        </p:nvSpPr>
        <p:spPr bwMode="auto">
          <a:xfrm>
            <a:off x="6781800" y="3962400"/>
            <a:ext cx="1455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Databases</a:t>
            </a:r>
          </a:p>
        </p:txBody>
      </p:sp>
      <p:sp>
        <p:nvSpPr>
          <p:cNvPr id="189448" name="Oval 8"/>
          <p:cNvSpPr>
            <a:spLocks noChangeArrowheads="1"/>
          </p:cNvSpPr>
          <p:nvPr/>
        </p:nvSpPr>
        <p:spPr bwMode="auto">
          <a:xfrm>
            <a:off x="6019800" y="3810000"/>
            <a:ext cx="25146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49" name="Text Box 9"/>
          <p:cNvSpPr txBox="1">
            <a:spLocks noChangeArrowheads="1"/>
          </p:cNvSpPr>
          <p:nvPr/>
        </p:nvSpPr>
        <p:spPr bwMode="auto">
          <a:xfrm>
            <a:off x="6781800" y="3048000"/>
            <a:ext cx="18335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Library &amp; Info</a:t>
            </a:r>
          </a:p>
          <a:p>
            <a:r>
              <a:rPr lang="en-US" altLang="en-US" sz="2000" b="1"/>
              <a:t>Science</a:t>
            </a:r>
          </a:p>
        </p:txBody>
      </p:sp>
      <p:sp>
        <p:nvSpPr>
          <p:cNvPr id="189450" name="Oval 10"/>
          <p:cNvSpPr>
            <a:spLocks noChangeArrowheads="1"/>
          </p:cNvSpPr>
          <p:nvPr/>
        </p:nvSpPr>
        <p:spPr bwMode="auto">
          <a:xfrm>
            <a:off x="6096000" y="2743200"/>
            <a:ext cx="27432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51" name="Text Box 11"/>
          <p:cNvSpPr txBox="1">
            <a:spLocks noChangeArrowheads="1"/>
          </p:cNvSpPr>
          <p:nvPr/>
        </p:nvSpPr>
        <p:spPr bwMode="auto">
          <a:xfrm>
            <a:off x="2057400" y="2732157"/>
            <a:ext cx="22900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Machine Learning</a:t>
            </a:r>
          </a:p>
          <a:p>
            <a:r>
              <a:rPr lang="en-US" altLang="en-US" sz="2000" b="1" dirty="0"/>
              <a:t>Pattern </a:t>
            </a:r>
            <a:r>
              <a:rPr lang="en-US" altLang="en-US" sz="2000" b="1" dirty="0" smtClean="0"/>
              <a:t>Recognition</a:t>
            </a:r>
            <a:endParaRPr lang="en-US" altLang="en-US" sz="2000" b="1" dirty="0"/>
          </a:p>
        </p:txBody>
      </p:sp>
      <p:sp>
        <p:nvSpPr>
          <p:cNvPr id="189452" name="Oval 12"/>
          <p:cNvSpPr>
            <a:spLocks noChangeArrowheads="1"/>
          </p:cNvSpPr>
          <p:nvPr/>
        </p:nvSpPr>
        <p:spPr bwMode="auto">
          <a:xfrm>
            <a:off x="1752600" y="2286000"/>
            <a:ext cx="2819400" cy="1600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53" name="Text Box 13"/>
          <p:cNvSpPr txBox="1">
            <a:spLocks noChangeArrowheads="1"/>
          </p:cNvSpPr>
          <p:nvPr/>
        </p:nvSpPr>
        <p:spPr bwMode="auto">
          <a:xfrm>
            <a:off x="2362200" y="3632537"/>
            <a:ext cx="131164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Natural</a:t>
            </a:r>
          </a:p>
          <a:p>
            <a:r>
              <a:rPr lang="en-US" altLang="en-US" sz="2000" b="1" dirty="0"/>
              <a:t>Language</a:t>
            </a:r>
          </a:p>
          <a:p>
            <a:r>
              <a:rPr lang="en-US" altLang="en-US" sz="2000" b="1" dirty="0"/>
              <a:t>Processing</a:t>
            </a:r>
          </a:p>
        </p:txBody>
      </p:sp>
      <p:sp>
        <p:nvSpPr>
          <p:cNvPr id="189454" name="Text Box 14"/>
          <p:cNvSpPr txBox="1">
            <a:spLocks noChangeArrowheads="1"/>
          </p:cNvSpPr>
          <p:nvPr/>
        </p:nvSpPr>
        <p:spPr bwMode="auto">
          <a:xfrm>
            <a:off x="4572000" y="2163762"/>
            <a:ext cx="21144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 smtClean="0"/>
              <a:t>Web Applications,</a:t>
            </a:r>
          </a:p>
          <a:p>
            <a:r>
              <a:rPr lang="en-US" altLang="en-US" sz="2000" b="1" dirty="0" smtClean="0"/>
              <a:t>Bioinformatics</a:t>
            </a:r>
            <a:r>
              <a:rPr lang="en-US" altLang="en-US" sz="2000" b="1" dirty="0"/>
              <a:t>…</a:t>
            </a:r>
          </a:p>
        </p:txBody>
      </p:sp>
      <p:sp>
        <p:nvSpPr>
          <p:cNvPr id="189455" name="Oval 15"/>
          <p:cNvSpPr>
            <a:spLocks noChangeArrowheads="1"/>
          </p:cNvSpPr>
          <p:nvPr/>
        </p:nvSpPr>
        <p:spPr bwMode="auto">
          <a:xfrm>
            <a:off x="824391" y="3114393"/>
            <a:ext cx="1539413" cy="20316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56" name="Text Box 16"/>
          <p:cNvSpPr txBox="1">
            <a:spLocks noChangeArrowheads="1"/>
          </p:cNvSpPr>
          <p:nvPr/>
        </p:nvSpPr>
        <p:spPr bwMode="auto">
          <a:xfrm>
            <a:off x="838200" y="3794125"/>
            <a:ext cx="17192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Statistics</a:t>
            </a:r>
          </a:p>
          <a:p>
            <a:r>
              <a:rPr lang="en-US" altLang="en-US" sz="2000" b="1" dirty="0"/>
              <a:t>Optimization</a:t>
            </a:r>
          </a:p>
        </p:txBody>
      </p:sp>
      <p:sp>
        <p:nvSpPr>
          <p:cNvPr id="189457" name="Text Box 17"/>
          <p:cNvSpPr txBox="1">
            <a:spLocks noChangeArrowheads="1"/>
          </p:cNvSpPr>
          <p:nvPr/>
        </p:nvSpPr>
        <p:spPr bwMode="auto">
          <a:xfrm>
            <a:off x="4534301" y="4694237"/>
            <a:ext cx="27654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Software engineering</a:t>
            </a:r>
          </a:p>
          <a:p>
            <a:r>
              <a:rPr lang="en-US" altLang="en-US" sz="2000" b="1" dirty="0"/>
              <a:t>Computer systems</a:t>
            </a:r>
          </a:p>
        </p:txBody>
      </p:sp>
      <p:sp>
        <p:nvSpPr>
          <p:cNvPr id="189458" name="Oval 18"/>
          <p:cNvSpPr>
            <a:spLocks noChangeArrowheads="1"/>
          </p:cNvSpPr>
          <p:nvPr/>
        </p:nvSpPr>
        <p:spPr bwMode="auto">
          <a:xfrm>
            <a:off x="4114800" y="4267200"/>
            <a:ext cx="3124200" cy="144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59" name="Rectangle 19"/>
          <p:cNvSpPr>
            <a:spLocks noChangeArrowheads="1"/>
          </p:cNvSpPr>
          <p:nvPr/>
        </p:nvSpPr>
        <p:spPr bwMode="auto">
          <a:xfrm>
            <a:off x="4572000" y="1295400"/>
            <a:ext cx="4343400" cy="4876800"/>
          </a:xfrm>
          <a:prstGeom prst="rect">
            <a:avLst/>
          </a:prstGeom>
          <a:noFill/>
          <a:ln w="38100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60" name="Rectangle 20"/>
          <p:cNvSpPr>
            <a:spLocks noChangeArrowheads="1"/>
          </p:cNvSpPr>
          <p:nvPr/>
        </p:nvSpPr>
        <p:spPr bwMode="auto">
          <a:xfrm>
            <a:off x="228600" y="1600200"/>
            <a:ext cx="4114800" cy="4343400"/>
          </a:xfrm>
          <a:prstGeom prst="rect">
            <a:avLst/>
          </a:prstGeom>
          <a:noFill/>
          <a:ln w="38100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61" name="Text Box 21"/>
          <p:cNvSpPr txBox="1">
            <a:spLocks noChangeArrowheads="1"/>
          </p:cNvSpPr>
          <p:nvPr/>
        </p:nvSpPr>
        <p:spPr bwMode="auto">
          <a:xfrm>
            <a:off x="304800" y="1676400"/>
            <a:ext cx="1414746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 smtClean="0"/>
              <a:t>Mathematics</a:t>
            </a:r>
            <a:endParaRPr lang="en-US" altLang="en-US" dirty="0"/>
          </a:p>
        </p:txBody>
      </p:sp>
      <p:sp>
        <p:nvSpPr>
          <p:cNvPr id="189462" name="Text Box 22"/>
          <p:cNvSpPr txBox="1">
            <a:spLocks noChangeArrowheads="1"/>
          </p:cNvSpPr>
          <p:nvPr/>
        </p:nvSpPr>
        <p:spPr bwMode="auto">
          <a:xfrm>
            <a:off x="286111" y="5498068"/>
            <a:ext cx="1205778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Algorithms</a:t>
            </a:r>
          </a:p>
        </p:txBody>
      </p:sp>
      <p:sp>
        <p:nvSpPr>
          <p:cNvPr id="189463" name="Text Box 23"/>
          <p:cNvSpPr txBox="1">
            <a:spLocks noChangeArrowheads="1"/>
          </p:cNvSpPr>
          <p:nvPr/>
        </p:nvSpPr>
        <p:spPr bwMode="auto">
          <a:xfrm>
            <a:off x="7504411" y="1371600"/>
            <a:ext cx="1334789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/>
              <a:t>Applications</a:t>
            </a:r>
          </a:p>
        </p:txBody>
      </p:sp>
      <p:sp>
        <p:nvSpPr>
          <p:cNvPr id="189464" name="Text Box 24"/>
          <p:cNvSpPr txBox="1">
            <a:spLocks noChangeArrowheads="1"/>
          </p:cNvSpPr>
          <p:nvPr/>
        </p:nvSpPr>
        <p:spPr bwMode="auto">
          <a:xfrm>
            <a:off x="7899889" y="5747266"/>
            <a:ext cx="940899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Systems</a:t>
            </a:r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2363804" y="4292616"/>
            <a:ext cx="2590800" cy="11128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954605" y="4694237"/>
            <a:ext cx="1356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/>
              <a:t>Data Mining</a:t>
            </a:r>
            <a:endParaRPr lang="en-US" alt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8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</a:t>
            </a:r>
            <a:r>
              <a:rPr lang="en-US" dirty="0" err="1" smtClean="0"/>
              <a:t>v.s</a:t>
            </a:r>
            <a:r>
              <a:rPr lang="en-US" dirty="0" smtClean="0"/>
              <a:t>. DBs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Retrieval:</a:t>
            </a:r>
          </a:p>
          <a:p>
            <a:pPr lvl="1"/>
            <a:r>
              <a:rPr lang="en-US" dirty="0" smtClean="0"/>
              <a:t>Unstructured data</a:t>
            </a:r>
          </a:p>
          <a:p>
            <a:pPr lvl="1"/>
            <a:r>
              <a:rPr lang="en-US" dirty="0" smtClean="0"/>
              <a:t>Semantics </a:t>
            </a:r>
            <a:r>
              <a:rPr lang="en-US" dirty="0"/>
              <a:t>of object are subjective</a:t>
            </a:r>
          </a:p>
          <a:p>
            <a:pPr lvl="1"/>
            <a:r>
              <a:rPr lang="en-US" dirty="0"/>
              <a:t>Simple </a:t>
            </a:r>
            <a:r>
              <a:rPr lang="en-US" dirty="0" smtClean="0"/>
              <a:t>keywor</a:t>
            </a:r>
            <a:r>
              <a:rPr lang="en-US" altLang="zh-CN" dirty="0" smtClean="0"/>
              <a:t>d</a:t>
            </a:r>
            <a:r>
              <a:rPr lang="en-US" dirty="0" smtClean="0"/>
              <a:t> </a:t>
            </a:r>
            <a:r>
              <a:rPr lang="en-US" dirty="0"/>
              <a:t>queries </a:t>
            </a:r>
          </a:p>
          <a:p>
            <a:pPr lvl="1"/>
            <a:r>
              <a:rPr lang="en-US" dirty="0"/>
              <a:t>Relevance-drive retrieval</a:t>
            </a:r>
          </a:p>
          <a:p>
            <a:pPr lvl="1"/>
            <a:r>
              <a:rPr lang="en-US" dirty="0"/>
              <a:t>Effectiveness is primary issue, </a:t>
            </a:r>
            <a:r>
              <a:rPr lang="en-US" dirty="0" smtClean="0"/>
              <a:t>though </a:t>
            </a:r>
            <a:r>
              <a:rPr lang="en-US" dirty="0"/>
              <a:t>efficiency is </a:t>
            </a:r>
            <a:r>
              <a:rPr lang="en-US" dirty="0" smtClean="0"/>
              <a:t>also important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Systems:</a:t>
            </a:r>
          </a:p>
          <a:p>
            <a:pPr lvl="1"/>
            <a:r>
              <a:rPr lang="en-US" dirty="0" smtClean="0"/>
              <a:t>Structured data</a:t>
            </a:r>
          </a:p>
          <a:p>
            <a:pPr lvl="1"/>
            <a:r>
              <a:rPr lang="en-US" dirty="0" smtClean="0"/>
              <a:t>Semantics </a:t>
            </a:r>
            <a:r>
              <a:rPr lang="en-US" dirty="0"/>
              <a:t>of each object are well defined</a:t>
            </a:r>
          </a:p>
          <a:p>
            <a:pPr lvl="1"/>
            <a:r>
              <a:rPr lang="en-US" dirty="0"/>
              <a:t>Structured query languages (e.g., SQL)</a:t>
            </a:r>
          </a:p>
          <a:p>
            <a:pPr lvl="1"/>
            <a:r>
              <a:rPr lang="en-US" dirty="0"/>
              <a:t>Exact retrieval </a:t>
            </a:r>
            <a:endParaRPr lang="en-US" dirty="0" smtClean="0"/>
          </a:p>
          <a:p>
            <a:pPr lvl="1"/>
            <a:r>
              <a:rPr lang="en-US" dirty="0" smtClean="0"/>
              <a:t>Emphasis </a:t>
            </a:r>
            <a:r>
              <a:rPr lang="en-US" dirty="0"/>
              <a:t>on efficiency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8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</a:t>
            </a:r>
            <a:r>
              <a:rPr lang="en-US" dirty="0" smtClean="0"/>
              <a:t>and DBs are getting closer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IR =&gt; DBs</a:t>
            </a:r>
          </a:p>
          <a:p>
            <a:pPr lvl="1"/>
            <a:r>
              <a:rPr lang="en-US" dirty="0" smtClean="0"/>
              <a:t>Approximate search is available in DBs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in 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1000" cy="4525963"/>
          </a:xfrm>
        </p:spPr>
        <p:txBody>
          <a:bodyPr/>
          <a:lstStyle/>
          <a:p>
            <a:r>
              <a:rPr lang="en-US" dirty="0" smtClean="0"/>
              <a:t>DBs =&gt; IR</a:t>
            </a:r>
          </a:p>
          <a:p>
            <a:pPr lvl="1"/>
            <a:r>
              <a:rPr lang="en-US" dirty="0"/>
              <a:t>Use information extraction to convert unstructured data to structured data</a:t>
            </a:r>
          </a:p>
          <a:p>
            <a:pPr lvl="1"/>
            <a:r>
              <a:rPr lang="en-US" dirty="0"/>
              <a:t>Semi-structured representation: XML data; queries with structured information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373380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&gt; SELECT * FROM articles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-&gt; WHERE MATCH (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title,body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AGAINST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('database');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2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</a:t>
            </a:r>
            <a:r>
              <a:rPr lang="en-US" dirty="0" err="1" smtClean="0"/>
              <a:t>v.s</a:t>
            </a:r>
            <a:r>
              <a:rPr lang="en-US" dirty="0" smtClean="0"/>
              <a:t>. 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Information retrieval</a:t>
            </a:r>
          </a:p>
          <a:p>
            <a:pPr lvl="1"/>
            <a:r>
              <a:rPr lang="en-US" dirty="0" smtClean="0"/>
              <a:t>Computational approaches</a:t>
            </a:r>
          </a:p>
          <a:p>
            <a:pPr lvl="1"/>
            <a:r>
              <a:rPr lang="en-US" dirty="0" smtClean="0"/>
              <a:t>Statistical (shallow) understanding of language</a:t>
            </a:r>
          </a:p>
          <a:p>
            <a:pPr lvl="1"/>
            <a:r>
              <a:rPr lang="en-US" dirty="0" smtClean="0"/>
              <a:t>Handle large scale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Natural language processing</a:t>
            </a:r>
          </a:p>
          <a:p>
            <a:pPr lvl="1"/>
            <a:r>
              <a:rPr lang="en-US" altLang="en-US" dirty="0"/>
              <a:t>Cognitive, symbolic and computational </a:t>
            </a:r>
            <a:r>
              <a:rPr lang="en-US" altLang="en-US" dirty="0" smtClean="0"/>
              <a:t>approaches</a:t>
            </a:r>
          </a:p>
          <a:p>
            <a:pPr lvl="1"/>
            <a:r>
              <a:rPr lang="en-US" dirty="0" smtClean="0"/>
              <a:t>Semantic (deep) understanding of language</a:t>
            </a:r>
          </a:p>
          <a:p>
            <a:pPr lvl="1"/>
            <a:r>
              <a:rPr lang="en-US" dirty="0" smtClean="0"/>
              <a:t>(often times) small scale problems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1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</a:t>
            </a:r>
            <a:r>
              <a:rPr lang="en-US" dirty="0" smtClean="0"/>
              <a:t>and NLP are getting closer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IR =&gt; NLP</a:t>
            </a:r>
          </a:p>
          <a:p>
            <a:pPr lvl="1"/>
            <a:r>
              <a:rPr lang="en-US" dirty="0" smtClean="0"/>
              <a:t>Larger data collections</a:t>
            </a:r>
          </a:p>
          <a:p>
            <a:pPr lvl="1"/>
            <a:r>
              <a:rPr lang="en-US" dirty="0" smtClean="0"/>
              <a:t>Scalable/robust NLP techniques, e.g., translation models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1000" cy="4525963"/>
          </a:xfrm>
        </p:spPr>
        <p:txBody>
          <a:bodyPr/>
          <a:lstStyle/>
          <a:p>
            <a:r>
              <a:rPr lang="en-US" dirty="0" smtClean="0"/>
              <a:t>NLP =&gt; IR</a:t>
            </a:r>
          </a:p>
          <a:p>
            <a:pPr lvl="1"/>
            <a:r>
              <a:rPr lang="en-US" dirty="0"/>
              <a:t>Deep analysis </a:t>
            </a:r>
            <a:r>
              <a:rPr lang="en-US" dirty="0" smtClean="0"/>
              <a:t>of text documents and queries</a:t>
            </a:r>
          </a:p>
          <a:p>
            <a:pPr lvl="1"/>
            <a:r>
              <a:rPr lang="en-US" dirty="0" smtClean="0"/>
              <a:t>Information extraction for structured IR tasks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6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books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57400" y="1600200"/>
            <a:ext cx="6629400" cy="4525963"/>
          </a:xfrm>
        </p:spPr>
        <p:txBody>
          <a:bodyPr>
            <a:normAutofit fontScale="92500"/>
          </a:bodyPr>
          <a:lstStyle/>
          <a:p>
            <a:r>
              <a:rPr lang="en-US" b="1" i="1" dirty="0"/>
              <a:t>Introduction to Information Retrieval</a:t>
            </a:r>
            <a:r>
              <a:rPr lang="en-US" dirty="0"/>
              <a:t>. Christopher D. Manning, </a:t>
            </a:r>
            <a:r>
              <a:rPr lang="en-US" dirty="0" err="1"/>
              <a:t>Prabhakar</a:t>
            </a:r>
            <a:r>
              <a:rPr lang="en-US" dirty="0"/>
              <a:t> </a:t>
            </a:r>
            <a:r>
              <a:rPr lang="en-US" dirty="0" err="1"/>
              <a:t>Raghavan</a:t>
            </a:r>
            <a:r>
              <a:rPr lang="en-US" dirty="0"/>
              <a:t>, and </a:t>
            </a:r>
            <a:r>
              <a:rPr lang="en-US" dirty="0" err="1"/>
              <a:t>Hinrich</a:t>
            </a:r>
            <a:r>
              <a:rPr lang="en-US" dirty="0"/>
              <a:t> </a:t>
            </a:r>
            <a:r>
              <a:rPr lang="en-US" dirty="0" err="1"/>
              <a:t>Schuetze</a:t>
            </a:r>
            <a:r>
              <a:rPr lang="en-US" dirty="0"/>
              <a:t>, Cambridge University Press, 2007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i="1" dirty="0"/>
              <a:t>Search Engines: Information Retrieval in Practice</a:t>
            </a:r>
            <a:r>
              <a:rPr lang="en-US" dirty="0"/>
              <a:t>. Bruce Croft, Donald Metzler, and Trevor </a:t>
            </a:r>
            <a:r>
              <a:rPr lang="en-US" dirty="0" err="1"/>
              <a:t>Strohman</a:t>
            </a:r>
            <a:r>
              <a:rPr lang="en-US" dirty="0"/>
              <a:t>, Pearson Education, 2009.</a:t>
            </a:r>
          </a:p>
        </p:txBody>
      </p:sp>
      <p:sp>
        <p:nvSpPr>
          <p:cNvPr id="7" name="AutoShape 2" descr="data:image/jpeg;base64,/9j/4AAQSkZJRgABAQAAAQABAAD/2wBDAAoHBwgHBgoICAgLCgoLDhgQDg0NDh0VFhEYIx8lJCIfIiEmKzcvJik0KSEiMEExNDk7Pj4+JS5ESUM8SDc9Pjv/2wBDAQoLCw4NDhwQEBw7KCIoOzs7Ozs7Ozs7Ozs7Ozs7Ozs7Ozs7Ozs7Ozs7Ozs7Ozs7Ozs7Ozs7Ozs7Ozs7Ozs7Ozv/wAARCAFaAOMDASIAAhEBAxEB/8QAGwABAAIDAQEAAAAAAAAAAAAAAAEEAgMFBwb/xABMEAABAwIDAgcMBggFAwUAAAABAAIDBBEFEiEGMRMVIjZBUbIUVFVhcXSDkZOUs9EyNYGCobEWIyZCUlOSwSQzQ3JzJWLwNETC4fH/xAAaAQEBAQEBAQEAAAAAAAAAAAAAAQQCAwUG/8QALxEAAgIBAgUEAQMFAAMAAAAAAAECEQMTMQQSIVFhMkFSkXEUIrEFMzRCgXLh8P/aAAwDAQACEQMRAD8Au19fWMr6hjKqZrWyOAAebDVV+Ma3vyb2hTEfrKp/5Xfmqy+7CEeVdD8Fly5NSX7nu/cs8Y1vfk3tCnGNb35N7Qqsi65I9jy1snyf2WeMa3vyb2hTjGt78m9oVWROSPYa2T5P7LPGNb35N7QpxjW9+Te0KrInJHsNbJ8n9lnjGt78m9oU4xre/JvaFVkTkj2Gtk+T+yzxjW9+Te0KcY1vfk3tCqyJyR7DWyfJ/ZZ4xre/JvaFOMa3vyb2hVZE5I9hrZPk/ss8Y1vfk3tCnGNb35N7Qqsickew1snyf2WeMa3vyb2hTjGt78m9oVWROSPYa2T5P7LPGNb35N7QpxjW9+Te0KrInJHsNbJ8n9lnjGt78m9oU4xre/JvaFVkTkj2Gtk+T+yzxjW9+Te0KcY1vfk3tCqyJyR7DWyfJ/ZZ4xre/JvaFOMa3vyb2hVZE5I9hrZPk/ss8Y1vfk3tCnGNb35N7Qqsickew1snyf2fZYNI+XCoXyPc9xzXc43J5RRY4F9TQfe7RRfCy/3Jfln7rhW3w8G+y/g+YxH6yqf+V35qss8TrKZmKVTXTsBEzgQXbtVV7upf58f9S+5CS5V1PxObHPUl0e7N6LR3dS/z4/6k7upe+I/6l1zLueelk+LN6LR3fSd8M9aju+k74Z605l3Glk+LLCKv3fSd8M9ad30nfDPWnMu40snxZYRaO76TvhnrTu6l74j/AKk5l3Glk+LN6LR3dS98R/1Ke7aXviP+oJzLuTSn2ZuRae66Y/68f9QU91U/8+P+oJzLuNOfY2otYqID/rR/1BTwsR3SM/qCtonLLsZooDmnc4H7VKWSmERFSBERAEREAREQBERAfYYF9TQfe7RRMC+poPvdoovgZv7kvyz99wn+Pj/8V/B5hj31/iHnMnaK56v499f4h5zJ2iqC1J9DHJdWSoW6F8LAC4XeHfh4lszUQA5DiQG9JF9dfwSzkq6dSK0ZqYchoeWX1N7EjXxox9I25LLk3tobAWPj67KWCqisvkpCLhji49ZPj8fkVd5aXuyCzb6DxK2CNERFS0EREsUFKhEFBSoRCULrJr3jc5w8hWKK2TlT9jcKupbunkH3is24jVt3VD/t1VZE5n3OXig90i+zGatn0nNeP+5qsR46f9SEeVpXIRdrLJe54y4PBL/U+khxSkmIAkyE9DxZWwQRcar5BbqesnpnXikIHUdQV6x4j5GLL/TFvjf2fUoqFFi8VRaOW0cn4FX1pjJSXQ+TkxTxupKgiIujzPsMC+poPvdoomBfU0H3u0UXwM39yX5Z++4T/Hx/hfweX49zgxDzmTtFc9X8e5wYh5zJ2iuetK2MzXUlFCISiUUIhKJRQipaJRSI3OjdIByWkAnqusVBRKKEQUbIYZKieOGFpfJI4Na0dJO5dpmyWISw1ToZaeeWlc1r4oZA43Oa4vuuMh0XHpKqSirIaqGwkheHtuL6g3Xbh2qFLLK+lwyKETTMne3hXEFwDxpfcDn3eJR37HSUfcrxbMYnJTcLwLg57I3QsFiZM5AG46bxvUHZXF+CZI2Bj88jowGytJBaLknWwAHTdbItp5Yy8mnHLigiJZIWuAitYgjcTZWHbZSPdIXYdBlkfIXNa4i7ZGBrh5TlBv1qXItRKDtm8WjillkpCxkDyyS7hdpFr6XuQMw1HWts+yuLRYi+iZT8K5uYte1wDXAOy3vfr0tv1Vyq2tbPhzmtpAKqV8gJzHLHG4MFh1mzLarCPbKpjkkcKYAScJfg5XMcC6ThNHDdY6Jci8sDmtwLETNRROhDHVxtBncBm1t9i1YhhlRhkkbJzG5srM8ckT8zXi5FwfKCrIx6YYnh1c6Frn0DGMALjy8pJuT47rHEsYZiELIhQshZE0NgDZHExi5c7ykk/gr1Oaib6nZPGaSOSSWltHHwYz5hZ3CGzbHp369S1M2axeR8zWUheYQ0uyvabgtzC2utwCdFZk2sq5ppHTxNmhe6MtgkcSxmVzXEAePLqrH6aStqGTMoWXaYyc0hdmyMewdHU/8ABS5FqBSZsvidonzwGKKaNz2P0dezC8CwOlx1rW7ZrF2OiDqS3CtLmuMjbAAAkk3sNCDrber52zqDEyPuOKzG5b5j/J4L8tfKs6La1oqg+qgDIxmdyLuuTE2MAi405F/KlyHLE+frKOegqpKWqZkmjNnNuDb1Lp4TiRcRTTOuf3HHp8S5+KVEVXidRUwCQRyyFzeFdd2vWVWa4tcHNNiDcL1hNxdmXiMEc0XFn2CLltx6DIM8Uma2tgLX9anj2m/lS+ofNbtWHc/OPg8/xPQ8C+poPvdootWzM7anZ+mmYCGuz2B3/TIRfEyu8kn5Z+14VOOCCfZfweZY9zgxDzmTtFc9dDH+cGIecydornrStjO11CIiEou0cbJYixrWmYuNs7SQRbcCNxWySKnhgaCxz88ObMG/veW+4KiyeWNjmMle1rt7QdCgnlERiErhGd7b6FdWSi9NTtZRSZomNkjcwaXuL77lZyRxCSdkdMwmFoc0akuvbf5N657qmdzS100haRlsXG1upQJpWycIJHB/8QOqWOUuMkDaWofwDW8tnIINtx6FormMirJGMGVo3Dq0C0ulkeXFz3HMbuud/lUOc55u5xcT0kqWKIREULRKhEQUdOTZ7Fo44JO43PFQAWCJwedW5hcAkgka6pTbPYpU1EUIo5YjNnDHSMLWktaXEA232BVxm1czJo8sIbAyIMLGkAvcITEHF1r6XJA8asUW1lJR0FLSswsgQm7y2UDOTG5hP0enNfpspbO0onJdgWJMopap1JKGwSGOVuQ5o7NDrkdAsRqkeBYi8S5qWSN0UQlyPaQ57S4NGUW11cFfftMwwPgZSODC1zGZpLkNMDYRfTU8m/2q7T7a09HLG+lwzIGRujDDILWMjXnc0a6EX36g71LkKj3PnhhGJkRkUFQRK/Iw8GeU7XQePQ+pbqLAMTxCWoip6UmSmIbIx72sIJNgLOIubi1hqutS7WUdDSwwU+GObwUrZc3Ci7iA8anLfc/8FS2c2j4h4f8AwrZ+GfG7lG2UNJOmhsddD0FW2KiURg+J/qv+n1P66/B/qjy7amy2S4DicNC+sko5WsjkLJGlhDo7Bpu7qFnBfQYftVh2SGkkpTSwszue5z84lJiLCHcm+psb626rKlV7RwNdVQQskqY5eFtI9wb/AJkbG2sGjQZNNBoehS2XlicZ+FYjG7K+hqGuIabGMj6RsPWdFk3B8Te6JrMPqS6ZpdGBGeWBqSF227X08LzwGG5GCB8bWGQWaS/Oxws0fRPr61rbtTTR0TKaHDjHlikj0kFrvjawn6Nzq2+p6fIlsnLHufPSxSwSvhmY6ORhyuY4WLT1ELFW8Xr+NMVqK4R8Hw782S97faqa6OaCIiEo9W2L5p0XpPiORRsXzTovSfEciyS9TN8PSjznHz+0OIecydornq/j/OHEPOZO0VQWpbGN7hFClCBFClBQREQBLqFKAXRFCAlLoiAIiIDOOKSYubExzy1pcQBuAFyfsCsuwqubCJDTPFy0BtuUczcwIG+1he6zwbEWYZWvqHsz3glja0tDgS5haLg6EXOq+lO2lEXxyCKdkjchvGxrQ0indHoAdOURbxepRtnSSPlYMNraifgWU0gfnDDmGUNd1EndvCypsJr6xj309LI9sbDISBvAIBt16kbl9GNsqfuqGX/F5RVxTzDT9YGxNab66nM0nVYwbW01OGyxyVscooRTCJtgyNwcw5mnN+8Gm+m89KlstI+bpcPrK2R8dLTSzPjF3hjb5R41nS4VX1sb5KelkkYyPhCQ3e24Fx16kbl1KLG8PjxnE6qrjmkpKt7ndz8E1wkBcXAOueSRoQRcgq5RbV01G6OZstaHijip+CbbJEWOjJyHNucGEnQalLZEkfPxYVWzxMkihz5yA1jTd5u4tGm/eFrfQVjCA6kmBLsovGdT1bt6+oh2tw6BrJWMqxOycOsGtDcgqHS78172da34rbDthh1L3KG1OJ1IjmmfKJ2A/TBAcOXvaDu03nVOZl5Y9z4tzXMeWPaWuabEEWIKhW8WreMcVqazMXcM8uzFgaT4yATb1lVF0c0EREIerbFc06L0nxHImxXNOi9J8RyLLLdm2PpR5xj5/aHEfOZO0VShYJH5SbAC+iuY/wA4cR85k7RXPutUTJJN3RaFPBbSoBOnUsRFFlvnAItoba6nx+RV0XXMux5acvkWXQRNYXCa56AOnQ/JV7qEUbs7jFrd2TdLqEUOibpdZMjLw4ggBvSVtFFIXhocwkm28/8An/4gNF0ut4o3kaOaCNDc9Nzp+C0EAGwIPjCAXS6hEBN0uoRATdLqFJBG8FBQul1CIKJul1CIKJul1CIKJul1CIKJul1CIKPWNiuaVF6T4jkTYnmlRek+I5FlluzXHZHm+0HOHEfOZO0Vzl0NoD+0OI+dSdornrQtjM11CIiooIiIKCIiCjJrnNvlJFxY2PQhkeRlL3W6rrFEFGQkeL2cRffqoUIgoIiIKCIiCgurIyOaSz3HKXwtIDtLZNfyXKRCo6cUVOW/SETJYBm5V7HOB/Zap6VsdHwgiLHtfZ2Ynr6Ogqil7oAiXRCUFOU9R9Si6ttr3CDJwbcwAaHa6gAjX1oR37FXKeoqFb4ymz5g1g3aAHot4/8At/NVL63QK/cIiIWj1nYnmlRek+I5E2J5pUXpPiORZpbs0x2R5ttBzixHzqTtFc5dDaDnFiPnUnaK560LY8HuSoRFSE7t6hfYCip66u2QpKiMOhnga2Ro0zAyuvqFTmiwqvw/F+5sNFHJhwbJFKJnOc9vCBhDrm3Te4tuXNlo+csQLkb1C+u2iqsNOy+CsiwkRulgkdE7h3Hgv1hvp+9e3T1rOtwrCJtoaPZ+koDA6XgXy1Rlc4gGMOcA3cNPxSxynxysUVFUYjVx0lJGZZpCQ1oO/S67TocLxjD8SdQYd3HLQME0ZErn8LHmDTmv+9qDcW6V29n4KHBtr6HCRQtkrWsJnqZHuu15jLrNaNLC9tb31RsJHwe5F13UFN+h3GPB/wCJ4wMOe5+hkva3lV1uCUMmJ0LZA+OlGFtrarIbudZpc61+k2AVsUfNgEkAC5KsUlBU1xmFNEX8BE6aTUDKwbyvotmq/C6na7DWswSKEcMGtyzvJvcEE3vcix8Ruq1O3D8TrsUfFQ9ysgoJZAwTOdywRyrny7lLFHzqL6QQ4Rg9Hhja/D+7JK+Ph5X8K5pijLiGhgGl9L63WxmE4fhTtoO7qU1nF0kTYAZCwHM4gE26CLf/AEljlPl1Otr20Xbx+jo24dhWJ0dOKbu6J5fEHFzWua61wTrY9S6FDU4dFsDI+bChO4VzWPJnc3M7I4h2g0te1ksUfJovp202D4ZxXR1tCamSuiZNPMZXNdEHk5QwDS4Fjre64eK0DsLxWqoHuzGnldHm67HeqmKKiLJkb5DZouepZGnmabFhv1K0zjmS9zBQs5YzGQCQb9SwQqafVBERChSoRAes7E80aL0nxHImxHNGi9J8RyLNLdmmOyPNtoOcWI+dSdornq/tBzixHzqTtFc9e62M7JRQioPqabGqCPEtmJnTEMw+NoqDkPIIkcerXQjcufSYhTRUuORvks6siDYeSeUeFa77NAd64yKUWzv1tTQYjs1hzO7RDVYfG+MwOjcTLd5cC1wFunpst9Vj9NFtpT4xTkzQRtia4AFpIEYY8a/auNT4TWVMQkYwBh3FxtdVJI3RSujdbMw2NiunBpW0ecc0JycYu2j6F0+FYPh+IjD8RNZPXsEMYETmcFHmDjmvvOgGnjXVo8XwSXaen2lqcT4CQs/X0pge5wkyZTYgWynf9q+HRc0elnfw+qw+r2bmwirrRRSNqxUxyvjc9rxlylvJBIKuSY1hUON02SWWooDhjaGd4ZlfYtIJAPSND9i+URKFneoX4dgO0OHVsWJNroYpg+QxxOaWNBH8Q36nQdSzp5sNwurxIR4iyqZU0MsbHsie3luIs03HUN+5fPIlEs+k4fB8Yo8NdiGIOo5KCIQTM4JzzLGHEgsI0vYka2WFVjkFdDtBJISySvlhdBGQTyWvJtfxNsvnkSi2dnFMQpqnZ/BqWKS81KyVsrcpGXM+416dFtw2poajZuowqrrW0cndLahkj43Pa4BpaW8kHXcuCso43SyNjYLucbAK0RuurPpRVYNifFlbW17qaWhiZFPBwTnGYMPJLCNNRYa2suHite7FMVqq97cpqJXSZeq53LCroZ6ItEzQM24g3VdHFxdM5jOM1cXaM2SOjN2myzFVM12YOANrfRG5aUVTaDhF7oyfI55u517KFCKFSS6IlFCIUlFCID1rYjmjRek+I5E2I5o0PpPiORZ5bs0LY812g5xYj51J2iueuhtBzixHzqTtFc9e62PD3Ovs/DFNJOJY2Ps0WzNBstAoRV4vNTscIgHOOjdwB6la2b/zaj/a3+6nD+cU/lf+a1qKcI33PiZMs4Z8zi9kh+jhMhHdIDejk6lU3YRI3EW0ZkHKbmD7aWVyoc79J49TvaPwWO0RtVQEH9w/mrKEKbS2ZMObiHOMZSvmje2x1qymlkpWxU83AZSNR1DoXBo8Jmrw6d8gY0k8oi5celdLaHSgj/5Bu8hSsJh2daI+TdjRp47XXc1GUnfsjNw08mPFHkfWTrbYoVWByQQGaGUTNaLkAWNlrw3C+72ueZcjWusQBcldHZ1xfSSxu1aHC32hTgADY6lo3CSy5jjhJxddGaMnFZscMkG7cWuv5OfV4M+kpRK+W7i4Ny23X8asu2cIAtUi9+US3QBct8sj6mz3ucM/Sb9K7W0hIpogCf8AM/suIrG05VsemSfExljhz9ZX7FaXZ2Zr2iOdrmn6RItlWFXgT6andMyYSBouRltp4lfr3E7PNNzcsZc+pRREu2ddc3tG8fmvR44XVe1nhHiuJUVNy/2rbc5VBhUtexz2yMYwGxJ1PqW+owJ8VO6aGdsoaLkZbLRQUlbVRvZTvLIieWSbAruUlM2kw2SJswlsHXI3A23LjHjjKPVHtxXE5MWTpNb7V/LKuB0DBB3RIGP4T6ILdW2JVWuwySnq2StmAM01m2FspJW3ZsnNPr0N/uqIJ473n/1H/wAlXy6cehzHU/VZHzbL/wCRuxqGpidD3RU8M4g25NgNyzp8AkkhbLNO2LML2tcjyq1jLQ+voWu3F+vrCw2ke4CCME5SST+CsoRTlJ+xziz5ZQx44Om7612KFfhUtA0PLhJGTbMBay30mBmqo2ziazni4bbQeVXr90bNXk1Ijv6jp+ShhI2aJBseDP5osUOa66VYlxeZ40r/AHc1WVJ9n5I6d0sc7ZC0Xy5bX/FchfRYGScKkBOgc78l86vHLGKSa9zbweXLKc8eR3TCIi8T6AREQHrWxHNGh9J8RyJsRzRofSfEcizy3ZoWx5ttAP2ixHzqTtFc6y6W0HOHEfOpO0VzloWxne52NnXNZLPmcBdo3lTQOaNoJ3FwAJfrfxrjWReyyUkq2ME+EUpzlfqVHYqHt/SVjswy5m6303KNoS11TAWuDhlO4+NchEeS01W5Y8IozhK/SqPoMfex9BGGva79YDob9BUUU8GIYX3FLIGSBuXXptuIXAslldb93NR5rgIrEsfN1TtM+jYafBaF7eGEkjtQBvJ6NFq2fe1tPNneAS++p8S4NkVWammlsR8ApY5RcrcurZs/9z9/+67W0T2Pposr2u5d9D4lwbIvNTqLXc0ZOHU8kJ36T6Cuew7PtaHtJyM0v5EoXs/R97M7c2R+l/Kvn0svTW/dde1Hh+gXJyc3vZ9Bhb4qnCXUgkEcliD169K30EUFNTvou6WPkNybHddfMIkc1V0Ocn9P5nKp0m7/AOnbwgw0dfUUzpQdwa46ZrLGroY6XEYZxMHcLODl6tblcbei51P21R6fpHqOaluqfk7WPyhs9M9jg4sudD4wrNRHTY3TRuZOGPbrbpHWCF84iurbdrozlcDUIqMqcfc7uKVUFNhzaGB4c6wabHcB1rJr2/o2W5xm4M6X13rgJZNZ23QXAxUFG9nd9z6DA3sbhsjS9oOY6E+JfP2RFxKfNFLsacWBY8k536iLJZSi4NJFkspsihD1nYjmjRek+I5E2I5o0XpPiORZ5bs0x2PN9oOcWI+dSdornro7Qc4cR85k7RXOWhbGZ7hERUlnXpcDbUUzJnVBbnF7Bu5Y1WAyxRmSCQSgC5BFir2R8mzoZG0ucYxYDp1U4PHNTUchqbtbe4DugdK26cHSr2Pz/wCqzxUp8+zqj5xrS82aCSdwAWySlqIm55IJGt6y0rtYNC0QzVgju5zjkHUOpWaCWrqTKytgDGH6N22v4l5xwJpX7mvL/UHGT5Uqjv16/wDDi4bhpri4ue6NrRoQ3etFVSvp6h8Ya8tDsrSRvXawWZ2aalsAyEnKeneVWqa2WfFoqd4aGRVAykDXejhBQTJHic74iS9krOaaKqGQGnku++UZdSr2FytphNHLRSSvJ/dZcjxFdPFMQdQCIsja9zydT0DRasFlM7qqYi2eTNbqXSxqM6T6nlPismXh3Ocen58nz79ZXWblu48nq8S2GjqWszmnkDevKV1MGpmyVk87wDwbrNv1m6u0tTWy1z2zQZINbEtsuI4VJW/c98vHODcYJdF1t/wfNMhlkF443OA6Q0lQGPc/I1pLv4QNV9DQFsOL1dO3QO5QH5/msKWm4PaCc20ALh9v/hU0dupXx9OVrZWjhGOQPyFjg7+G2qzfSVMbM74JGt6y0roDFW02JVUuQSh5s37NAunhlTU1ccpqow1t+TybXB/NI4oydWM3F5cUVNxVdPf+DjYLFHLXhsjGvGUmzhdRjLWsxKRrWhoAFgB4lYwpoZjUjGiwbnA9a0Y19ZyeQfkjVYv+iM2+N8cpQREXgfTsIrPchDRd4D8rXZbdDjpr9qkUTru5Ys0uBP8Att81aJzIqorYoQ7QTNJc4tYAL5iBf+6ryxmKTISCbC9ujTcpQswREQtnrOxPNKi9J8RyJsTzSovSfEcizS3ZpjsjzfH+cOI+cydornro4+P2hxHzmTtFc+y0rYyvchLKUsqQ+kindTYEyZgBc2MWB3b1jI44thBcwlr+lo6SOhcc4hUGk7lJbwYFt2qikrqijDhC4AO3gi61ay2e1HxlwE0nNVzXa/B2MFk4TDXRMOV7CR5L7iqb5cba5wOfk7yGi3rsqLK2ojqXTxuyPdqQBofsViTGaySNzDkAcLEhq51IuKVvoej4XJHK5KKaff2LOz5Lp5yTckA/itEsErMbEjo3BhqBZxGh1VOmqZaSThInWdax0uCt9RidTUPjc/KOCdmaAOlc88XBJ+x6PBlWeU41TVF7aLdT/e/sstnv8mf/AHD8ly6uunrcvDFpyXtYWU0tfPRtc2ItAdvuLrrUWrzHD4XJ+k0ff/2dTA5Bw1VEd+fMFrqHY0yocxhe5tzlLWC1vUuUyaSKbhY3lr73uFd48rctrs8uVFkTjTdEnwuSOVzik77mqjqJG4syWZ13F+VxPqXfqGtp2VFVflcHb1Xt+a+VJJdmO8m6tz4nVVMJikc3Kd9gmPKoppl4ng5ZZxlH8Mu4BTxvEkzmhz2kBt+hXcNqKqodO6oYWBpAYMtuu64FLWTUby6F1r7wRcFWDjNaZA/OBb90N0VhljFI8+I4PLknJqmntfsWaCN8WPSB7S2+Yi/SLqrjX1nJ5B+SwOJVJrO6rtEmXLu0stFRPJVTGWW2Y77Cy4lNcnKu5pxYMizLJLtRqRTZLLxN5uFVJwLoyb6ANPSLEFQaqcuzGTXXoHTvWqyWVHQ2R1DmyNc67gx2YAG2v/gCwe4ve57jcuNyosllAQimyWQHq+xPNKi9J8RyJsVzSovSfEciyy3ZrjsjzjH+cOIecydoqguhj/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+NERBYREQWEREFhERBYREQWEREFhERBZ6rsXzTovSfEcinYvmnRek+I5Fjl6mb4elHnWPc4MQ85k7RXPXQx7nBiHnMnaK561rYwSfUIpsllTmyEREFhFNkQWQilXG0rHgOkeWtDY/oM/iQq6lJF0IaSNgla85nmJ5bcaCxtf8EOGsNT3O2cGW5B00BClnXKznosnNAeQL2BsL71iqcBERBYRZZHfwndfd0KWxSPNmsc42voOhBZgi3tpXvp+Ea1znZy0tA8S02IVoWQiIoLCIiCwiIgsIilBZ6psXzUovSdtyJsXzUovSdtyLHL1M+jD0o87x7nBiHnMnaK566GPc4MQ85k7RVBbFsfNk+rISxV408LQ12W/IcXDN9FwG5ZNjgbMxzGhpbJGfpX3i5XVHNnPRT0ooWyEUogshZ8LJa2d1rDp6tyxRBZs7onyFnCvym9xfQ33o6oneAHSvNhbUrWiFthzi5xJJJJuSVClEJZCKUQWdGnqKZ0MXDOs8tMLvE3fm/FS2pieyRgMQLXNycISAWgWG71/auaitkL/AAxljceHjjk4cvJDrC1t4VWrkbNVSSMFmudcLUiAhFKKFshFKILIRSiCyEUogs9T2M5qUXpO25E2M5qUX3+25Fil6mfSh6UeeY99f4h5zJ2iueuhjv1/iHnMnaK562rY+ZJ9WEWWU9R9SZXdR9S6o5tGKLLK7qPqTK7+E+pKFoxRZZXdR9ShQWQilELZCKUQWQilEFkIpRBZCKUQWQpsbXtoEW6CZsYc17MwcQfUhLNCWV6GopiSHxMaL3BLb9J+Y9SwZPTtkJdCHaW3AdQ3etS32JZUsiuTTQBpaxkbiW2ByblgyojADXQNcB4hfo+R9aWLK9ja6ixG/RXO64cuUQNA0uMosbA6/ju3aLRNJwjgQ21hayCzUilFS2epbGc1KP7/AG3ImxnNSj+/23IsMvUz6uP0I88x36/xDzmTtFUF0Md+v8Q85k7RXPW6OyPkyfVn0NFC2oc2Nzi0ZC7TebC9h4zuVxmGCQgmpjiDr6SEAjdv9Z9S+fGIuDQODBsLb04yd/KHrXra7mVQfY+hfhbWskcKyIljS4D+K3QNelYtw1r83+LjBaTYH97lEaa+K/kK4HGTv5Y9anjJ38sD7UvyXlfY6s8IhyWlD8zQdBu8S+ek/wA1/wDuKucZO/lD1qk45nF3WbqSdnUE03ZCIi5PawiIgslZmCUAkxPAGp5O5YsOV7XdRurIqmWkzNcXPLtb7gUFmmOnkkkjaWloe4AOI0WIjdlJsb6WFt6sMrGtka7IbNex2/8AhFlBq2mQPyEG7SRfTTqQWaOAlDg3g3XOoFt6hzHMdlc0tPUQrcEzHjI+wAa64JHKuQVXqSHVDyH5x1oLNSIiCwiIgsIiILCIiCwiIgs9T2N5q0f3+25E2N5q0f3+25Fgn6mfXx+hfg88x36/xDzmTtFUFfx36/xDzmTtFUFvjsfGk/3MIiKnNhERBYREQWEREFhERBYREQWEREFhERBYREQWEREFhERBYREQWEREFnqWxvNWj+/23ImxvNWj+/23Ivnz9TPtYvRH8HnmO/X+IecydoqgvYZMIwyWR0kmHUj3uN3OdA0knrJsseJMJ8F0fu7PktiydNj5csPV9TyBF6/xJhPguj93Z8k4kwnwXR+7s+Sup4J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SlsbzVo/v8Abci7EMENNE2KCJkUbdzGNDQOncEWGTuTPrY1UEv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data:image/jpeg;base64,/9j/4AAQSkZJRgABAQAAAQABAAD/2wBDAAoHBwgHBgoICAgLCgoLDhgQDg0NDh0VFhEYIx8lJCIfIiEmKzcvJik0KSEiMEExNDk7Pj4+JS5ESUM8SDc9Pjv/2wBDAQoLCw4NDhwQEBw7KCIoOzs7Ozs7Ozs7Ozs7Ozs7Ozs7Ozs7Ozs7Ozs7Ozs7Ozs7Ozs7Ozs7Ozs7Ozs7Ozs7Ozv/wAARCAFaAOMDASIAAhEBAxEB/8QAGwABAAIDAQEAAAAAAAAAAAAAAAEEAgMFBwb/xABMEAABAwIDAgcMBggFAwUAAAABAAIDBBEFEiEGMRMVIjZBUbIUVFVhcXSDkZOUs9EyNYGCobEWIyZCUlOSwSQzQ3JzJWLwNETC4fH/xAAaAQEBAQEBAQEAAAAAAAAAAAAAAQQCAwUG/8QALxEAAgIBAgUEAQMFAAMAAAAAAAECEQMTMQQSIVFhMkFSkXEUIrEFMzRCgXLh8P/aAAwDAQACEQMRAD8Au19fWMr6hjKqZrWyOAAebDVV+Ma3vyb2hTEfrKp/5Xfmqy+7CEeVdD8Fly5NSX7nu/cs8Y1vfk3tCnGNb35N7Qqsi65I9jy1snyf2WeMa3vyb2hTjGt78m9oVWROSPYa2T5P7LPGNb35N7QpxjW9+Te0KrInJHsNbJ8n9lnjGt78m9oU4xre/JvaFVkTkj2Gtk+T+yzxjW9+Te0KcY1vfk3tCqyJyR7DWyfJ/ZZ4xre/JvaFOMa3vyb2hVZE5I9hrZPk/ss8Y1vfk3tCnGNb35N7Qqsickew1snyf2WeMa3vyb2hTjGt78m9oVWROSPYa2T5P7LPGNb35N7QpxjW9+Te0KrInJHsNbJ8n9lnjGt78m9oU4xre/JvaFVkTkj2Gtk+T+yzxjW9+Te0KcY1vfk3tCqyJyR7DWyfJ/ZZ4xre/JvaFOMa3vyb2hVZE5I9hrZPk/ss8Y1vfk3tCnGNb35N7Qqsickew1snyf2fZYNI+XCoXyPc9xzXc43J5RRY4F9TQfe7RRfCy/3Jfln7rhW3w8G+y/g+YxH6yqf+V35qss8TrKZmKVTXTsBEzgQXbtVV7upf58f9S+5CS5V1PxObHPUl0e7N6LR3dS/z4/6k7upe+I/6l1zLueelk+LN6LR3fSd8M9aju+k74Z605l3Glk+LLCKv3fSd8M9ad30nfDPWnMu40snxZYRaO76TvhnrTu6l74j/AKk5l3Glk+LN6LR3dS98R/1Ke7aXviP+oJzLuTSn2ZuRae66Y/68f9QU91U/8+P+oJzLuNOfY2otYqID/rR/1BTwsR3SM/qCtonLLsZooDmnc4H7VKWSmERFSBERAEREAREQBERAfYYF9TQfe7RRMC+poPvdoovgZv7kvyz99wn+Pj/8V/B5hj31/iHnMnaK56v499f4h5zJ2iqC1J9DHJdWSoW6F8LAC4XeHfh4lszUQA5DiQG9JF9dfwSzkq6dSK0ZqYchoeWX1N7EjXxox9I25LLk3tobAWPj67KWCqisvkpCLhji49ZPj8fkVd5aXuyCzb6DxK2CNERFS0EREsUFKhEFBSoRCULrJr3jc5w8hWKK2TlT9jcKupbunkH3is24jVt3VD/t1VZE5n3OXig90i+zGatn0nNeP+5qsR46f9SEeVpXIRdrLJe54y4PBL/U+khxSkmIAkyE9DxZWwQRcar5BbqesnpnXikIHUdQV6x4j5GLL/TFvjf2fUoqFFi8VRaOW0cn4FX1pjJSXQ+TkxTxupKgiIujzPsMC+poPvdoomBfU0H3u0UXwM39yX5Z++4T/Hx/hfweX49zgxDzmTtFc9X8e5wYh5zJ2iuetK2MzXUlFCISiUUIhKJRQipaJRSI3OjdIByWkAnqusVBRKKEQUbIYZKieOGFpfJI4Na0dJO5dpmyWISw1ToZaeeWlc1r4oZA43Oa4vuuMh0XHpKqSirIaqGwkheHtuL6g3Xbh2qFLLK+lwyKETTMne3hXEFwDxpfcDn3eJR37HSUfcrxbMYnJTcLwLg57I3QsFiZM5AG46bxvUHZXF+CZI2Bj88jowGytJBaLknWwAHTdbItp5Yy8mnHLigiJZIWuAitYgjcTZWHbZSPdIXYdBlkfIXNa4i7ZGBrh5TlBv1qXItRKDtm8WjillkpCxkDyyS7hdpFr6XuQMw1HWts+yuLRYi+iZT8K5uYte1wDXAOy3vfr0tv1Vyq2tbPhzmtpAKqV8gJzHLHG4MFh1mzLarCPbKpjkkcKYAScJfg5XMcC6ThNHDdY6Jci8sDmtwLETNRROhDHVxtBncBm1t9i1YhhlRhkkbJzG5srM8ckT8zXi5FwfKCrIx6YYnh1c6Frn0DGMALjy8pJuT47rHEsYZiELIhQshZE0NgDZHExi5c7ykk/gr1Oaib6nZPGaSOSSWltHHwYz5hZ3CGzbHp369S1M2axeR8zWUheYQ0uyvabgtzC2utwCdFZk2sq5ppHTxNmhe6MtgkcSxmVzXEAePLqrH6aStqGTMoWXaYyc0hdmyMewdHU/8ABS5FqBSZsvidonzwGKKaNz2P0dezC8CwOlx1rW7ZrF2OiDqS3CtLmuMjbAAAkk3sNCDrber52zqDEyPuOKzG5b5j/J4L8tfKs6La1oqg+qgDIxmdyLuuTE2MAi405F/KlyHLE+frKOegqpKWqZkmjNnNuDb1Lp4TiRcRTTOuf3HHp8S5+KVEVXidRUwCQRyyFzeFdd2vWVWa4tcHNNiDcL1hNxdmXiMEc0XFn2CLltx6DIM8Uma2tgLX9anj2m/lS+ofNbtWHc/OPg8/xPQ8C+poPvdootWzM7anZ+mmYCGuz2B3/TIRfEyu8kn5Z+14VOOCCfZfweZY9zgxDzmTtFc9dDH+cGIecydornrStjO11CIiEou0cbJYixrWmYuNs7SQRbcCNxWySKnhgaCxz88ObMG/veW+4KiyeWNjmMle1rt7QdCgnlERiErhGd7b6FdWSi9NTtZRSZomNkjcwaXuL77lZyRxCSdkdMwmFoc0akuvbf5N657qmdzS100haRlsXG1upQJpWycIJHB/8QOqWOUuMkDaWofwDW8tnIINtx6FormMirJGMGVo3Dq0C0ulkeXFz3HMbuud/lUOc55u5xcT0kqWKIREULRKhEQUdOTZ7Fo44JO43PFQAWCJwedW5hcAkgka6pTbPYpU1EUIo5YjNnDHSMLWktaXEA232BVxm1czJo8sIbAyIMLGkAvcITEHF1r6XJA8asUW1lJR0FLSswsgQm7y2UDOTG5hP0enNfpspbO0onJdgWJMopap1JKGwSGOVuQ5o7NDrkdAsRqkeBYi8S5qWSN0UQlyPaQ57S4NGUW11cFfftMwwPgZSODC1zGZpLkNMDYRfTU8m/2q7T7a09HLG+lwzIGRujDDILWMjXnc0a6EX36g71LkKj3PnhhGJkRkUFQRK/Iw8GeU7XQePQ+pbqLAMTxCWoip6UmSmIbIx72sIJNgLOIubi1hqutS7WUdDSwwU+GObwUrZc3Ci7iA8anLfc/8FS2c2j4h4f8AwrZ+GfG7lG2UNJOmhsddD0FW2KiURg+J/qv+n1P66/B/qjy7amy2S4DicNC+sko5WsjkLJGlhDo7Bpu7qFnBfQYftVh2SGkkpTSwszue5z84lJiLCHcm+psb626rKlV7RwNdVQQskqY5eFtI9wb/AJkbG2sGjQZNNBoehS2XlicZ+FYjG7K+hqGuIabGMj6RsPWdFk3B8Te6JrMPqS6ZpdGBGeWBqSF227X08LzwGG5GCB8bWGQWaS/Oxws0fRPr61rbtTTR0TKaHDjHlikj0kFrvjawn6Nzq2+p6fIlsnLHufPSxSwSvhmY6ORhyuY4WLT1ELFW8Xr+NMVqK4R8Hw782S97faqa6OaCIiEo9W2L5p0XpPiORRsXzTovSfEciyS9TN8PSjznHz+0OIecydornq/j/OHEPOZO0VQWpbGN7hFClCBFClBQREQBLqFKAXRFCAlLoiAIiIDOOKSYubExzy1pcQBuAFyfsCsuwqubCJDTPFy0BtuUczcwIG+1he6zwbEWYZWvqHsz3glja0tDgS5haLg6EXOq+lO2lEXxyCKdkjchvGxrQ0indHoAdOURbxepRtnSSPlYMNraifgWU0gfnDDmGUNd1EndvCypsJr6xj309LI9sbDISBvAIBt16kbl9GNsqfuqGX/F5RVxTzDT9YGxNab66nM0nVYwbW01OGyxyVscooRTCJtgyNwcw5mnN+8Gm+m89KlstI+bpcPrK2R8dLTSzPjF3hjb5R41nS4VX1sb5KelkkYyPhCQ3e24Fx16kbl1KLG8PjxnE6qrjmkpKt7ndz8E1wkBcXAOueSRoQRcgq5RbV01G6OZstaHijip+CbbJEWOjJyHNucGEnQalLZEkfPxYVWzxMkihz5yA1jTd5u4tGm/eFrfQVjCA6kmBLsovGdT1bt6+oh2tw6BrJWMqxOycOsGtDcgqHS78172da34rbDthh1L3KG1OJ1IjmmfKJ2A/TBAcOXvaDu03nVOZl5Y9z4tzXMeWPaWuabEEWIKhW8WreMcVqazMXcM8uzFgaT4yATb1lVF0c0EREIerbFc06L0nxHImxXNOi9J8RyLLLdm2PpR5xj5/aHEfOZO0VShYJH5SbAC+iuY/wA4cR85k7RXPutUTJJN3RaFPBbSoBOnUsRFFlvnAItoba6nx+RV0XXMux5acvkWXQRNYXCa56AOnQ/JV7qEUbs7jFrd2TdLqEUOibpdZMjLw4ggBvSVtFFIXhocwkm28/8An/4gNF0ut4o3kaOaCNDc9Nzp+C0EAGwIPjCAXS6hEBN0uoRATdLqFJBG8FBQul1CIKJul1CIKJul1CIKJul1CIKJul1CIKPWNiuaVF6T4jkTYnmlRek+I5FlluzXHZHm+0HOHEfOZO0Vzl0NoD+0OI+dSdornrQtjM11CIiooIiIKCIiCjJrnNvlJFxY2PQhkeRlL3W6rrFEFGQkeL2cRffqoUIgoIiIKCIiCgurIyOaSz3HKXwtIDtLZNfyXKRCo6cUVOW/SETJYBm5V7HOB/Zap6VsdHwgiLHtfZ2Ynr6Ogqil7oAiXRCUFOU9R9Si6ttr3CDJwbcwAaHa6gAjX1oR37FXKeoqFb4ymz5g1g3aAHot4/8At/NVL63QK/cIiIWj1nYnmlRek+I5E2J5pUXpPiORZpbs0x2R5ttBzixHzqTtFc5dDaDnFiPnUnaK560LY8HuSoRFSE7t6hfYCip66u2QpKiMOhnga2Ro0zAyuvqFTmiwqvw/F+5sNFHJhwbJFKJnOc9vCBhDrm3Te4tuXNlo+csQLkb1C+u2iqsNOy+CsiwkRulgkdE7h3Hgv1hvp+9e3T1rOtwrCJtoaPZ+koDA6XgXy1Rlc4gGMOcA3cNPxSxynxysUVFUYjVx0lJGZZpCQ1oO/S67TocLxjD8SdQYd3HLQME0ZErn8LHmDTmv+9qDcW6V29n4KHBtr6HCRQtkrWsJnqZHuu15jLrNaNLC9tb31RsJHwe5F13UFN+h3GPB/wCJ4wMOe5+hkva3lV1uCUMmJ0LZA+OlGFtrarIbudZpc61+k2AVsUfNgEkAC5KsUlBU1xmFNEX8BE6aTUDKwbyvotmq/C6na7DWswSKEcMGtyzvJvcEE3vcix8Ruq1O3D8TrsUfFQ9ysgoJZAwTOdywRyrny7lLFHzqL6QQ4Rg9Hhja/D+7JK+Ph5X8K5pijLiGhgGl9L63WxmE4fhTtoO7qU1nF0kTYAZCwHM4gE26CLf/AEljlPl1Otr20Xbx+jo24dhWJ0dOKbu6J5fEHFzWua61wTrY9S6FDU4dFsDI+bChO4VzWPJnc3M7I4h2g0te1ksUfJovp202D4ZxXR1tCamSuiZNPMZXNdEHk5QwDS4Fjre64eK0DsLxWqoHuzGnldHm67HeqmKKiLJkb5DZouepZGnmabFhv1K0zjmS9zBQs5YzGQCQb9SwQqafVBERChSoRAes7E80aL0nxHImxHNGi9J8RyLNLdmmOyPNtoOcWI+dSdornq/tBzixHzqTtFc9e62M7JRQioPqabGqCPEtmJnTEMw+NoqDkPIIkcerXQjcufSYhTRUuORvks6siDYeSeUeFa77NAd64yKUWzv1tTQYjs1hzO7RDVYfG+MwOjcTLd5cC1wFunpst9Vj9NFtpT4xTkzQRtia4AFpIEYY8a/auNT4TWVMQkYwBh3FxtdVJI3RSujdbMw2NiunBpW0ecc0JycYu2j6F0+FYPh+IjD8RNZPXsEMYETmcFHmDjmvvOgGnjXVo8XwSXaen2lqcT4CQs/X0pge5wkyZTYgWynf9q+HRc0elnfw+qw+r2bmwirrRRSNqxUxyvjc9rxlylvJBIKuSY1hUON02SWWooDhjaGd4ZlfYtIJAPSND9i+URKFneoX4dgO0OHVsWJNroYpg+QxxOaWNBH8Q36nQdSzp5sNwurxIR4iyqZU0MsbHsie3luIs03HUN+5fPIlEs+k4fB8Yo8NdiGIOo5KCIQTM4JzzLGHEgsI0vYka2WFVjkFdDtBJISySvlhdBGQTyWvJtfxNsvnkSi2dnFMQpqnZ/BqWKS81KyVsrcpGXM+416dFtw2poajZuowqrrW0cndLahkj43Pa4BpaW8kHXcuCso43SyNjYLucbAK0RuurPpRVYNifFlbW17qaWhiZFPBwTnGYMPJLCNNRYa2suHite7FMVqq97cpqJXSZeq53LCroZ6ItEzQM24g3VdHFxdM5jOM1cXaM2SOjN2myzFVM12YOANrfRG5aUVTaDhF7oyfI55u517KFCKFSS6IlFCIUlFCID1rYjmjRek+I5E2I5o0PpPiORZ5bs0LY812g5xYj51J2iueuhtBzixHzqTtFc9e62PD3Ovs/DFNJOJY2Ps0WzNBstAoRV4vNTscIgHOOjdwB6la2b/zaj/a3+6nD+cU/lf+a1qKcI33PiZMs4Z8zi9kh+jhMhHdIDejk6lU3YRI3EW0ZkHKbmD7aWVyoc79J49TvaPwWO0RtVQEH9w/mrKEKbS2ZMObiHOMZSvmje2x1qymlkpWxU83AZSNR1DoXBo8Jmrw6d8gY0k8oi5celdLaHSgj/5Bu8hSsJh2daI+TdjRp47XXc1GUnfsjNw08mPFHkfWTrbYoVWByQQGaGUTNaLkAWNlrw3C+72ueZcjWusQBcldHZ1xfSSxu1aHC32hTgADY6lo3CSy5jjhJxddGaMnFZscMkG7cWuv5OfV4M+kpRK+W7i4Ny23X8asu2cIAtUi9+US3QBct8sj6mz3ucM/Sb9K7W0hIpogCf8AM/suIrG05VsemSfExljhz9ZX7FaXZ2Zr2iOdrmn6RItlWFXgT6andMyYSBouRltp4lfr3E7PNNzcsZc+pRREu2ddc3tG8fmvR44XVe1nhHiuJUVNy/2rbc5VBhUtexz2yMYwGxJ1PqW+owJ8VO6aGdsoaLkZbLRQUlbVRvZTvLIieWSbAruUlM2kw2SJswlsHXI3A23LjHjjKPVHtxXE5MWTpNb7V/LKuB0DBB3RIGP4T6ILdW2JVWuwySnq2StmAM01m2FspJW3ZsnNPr0N/uqIJ473n/1H/wAlXy6cehzHU/VZHzbL/wCRuxqGpidD3RU8M4g25NgNyzp8AkkhbLNO2LML2tcjyq1jLQ+voWu3F+vrCw2ke4CCME5SST+CsoRTlJ+xziz5ZQx44Om7612KFfhUtA0PLhJGTbMBay30mBmqo2ziazni4bbQeVXr90bNXk1Ijv6jp+ShhI2aJBseDP5osUOa66VYlxeZ40r/AHc1WVJ9n5I6d0sc7ZC0Xy5bX/FchfRYGScKkBOgc78l86vHLGKSa9zbweXLKc8eR3TCIi8T6AREQHrWxHNGh9J8RyJsRzRofSfEcizy3ZoWx5ttAP2ixHzqTtFc6y6W0HOHEfOpO0VzloWxne52NnXNZLPmcBdo3lTQOaNoJ3FwAJfrfxrjWReyyUkq2ME+EUpzlfqVHYqHt/SVjswy5m6303KNoS11TAWuDhlO4+NchEeS01W5Y8IozhK/SqPoMfex9BGGva79YDob9BUUU8GIYX3FLIGSBuXXptuIXAslldb93NR5rgIrEsfN1TtM+jYafBaF7eGEkjtQBvJ6NFq2fe1tPNneAS++p8S4NkVWammlsR8ApY5RcrcurZs/9z9/+67W0T2Pposr2u5d9D4lwbIvNTqLXc0ZOHU8kJ36T6Cuew7PtaHtJyM0v5EoXs/R97M7c2R+l/Kvn0svTW/dde1Hh+gXJyc3vZ9Bhb4qnCXUgkEcliD169K30EUFNTvou6WPkNybHddfMIkc1V0Ocn9P5nKp0m7/AOnbwgw0dfUUzpQdwa46ZrLGroY6XEYZxMHcLODl6tblcbei51P21R6fpHqOaluqfk7WPyhs9M9jg4sudD4wrNRHTY3TRuZOGPbrbpHWCF84iurbdrozlcDUIqMqcfc7uKVUFNhzaGB4c6wabHcB1rJr2/o2W5xm4M6X13rgJZNZ23QXAxUFG9nd9z6DA3sbhsjS9oOY6E+JfP2RFxKfNFLsacWBY8k536iLJZSi4NJFkspsihD1nYjmjRek+I5E2I5o0XpPiORZ5bs0x2PN9oOcWI+dSdornro7Qc4cR85k7RXOWhbGZ7hERUlnXpcDbUUzJnVBbnF7Bu5Y1WAyxRmSCQSgC5BFir2R8mzoZG0ucYxYDp1U4PHNTUchqbtbe4DugdK26cHSr2Pz/wCqzxUp8+zqj5xrS82aCSdwAWySlqIm55IJGt6y0rtYNC0QzVgju5zjkHUOpWaCWrqTKytgDGH6N22v4l5xwJpX7mvL/UHGT5Uqjv16/wDDi4bhpri4ue6NrRoQ3etFVSvp6h8Ya8tDsrSRvXawWZ2aalsAyEnKeneVWqa2WfFoqd4aGRVAykDXejhBQTJHic74iS9krOaaKqGQGnku++UZdSr2FytphNHLRSSvJ/dZcjxFdPFMQdQCIsja9zydT0DRasFlM7qqYi2eTNbqXSxqM6T6nlPismXh3Ocen58nz79ZXWblu48nq8S2GjqWszmnkDevKV1MGpmyVk87wDwbrNv1m6u0tTWy1z2zQZINbEtsuI4VJW/c98vHODcYJdF1t/wfNMhlkF443OA6Q0lQGPc/I1pLv4QNV9DQFsOL1dO3QO5QH5/msKWm4PaCc20ALh9v/hU0dupXx9OVrZWjhGOQPyFjg7+G2qzfSVMbM74JGt6y0roDFW02JVUuQSh5s37NAunhlTU1ccpqow1t+TybXB/NI4oydWM3F5cUVNxVdPf+DjYLFHLXhsjGvGUmzhdRjLWsxKRrWhoAFgB4lYwpoZjUjGiwbnA9a0Y19ZyeQfkjVYv+iM2+N8cpQREXgfTsIrPchDRd4D8rXZbdDjpr9qkUTru5Ys0uBP8Att81aJzIqorYoQ7QTNJc4tYAL5iBf+6ryxmKTISCbC9ujTcpQswREQtnrOxPNKi9J8RyJsTzSovSfEcizS3ZpjsjzfH+cOI+cydornro4+P2hxHzmTtFc+y0rYyvchLKUsqQ+kindTYEyZgBc2MWB3b1jI44thBcwlr+lo6SOhcc4hUGk7lJbwYFt2qikrqijDhC4AO3gi61ay2e1HxlwE0nNVzXa/B2MFk4TDXRMOV7CR5L7iqb5cba5wOfk7yGi3rsqLK2ojqXTxuyPdqQBofsViTGaySNzDkAcLEhq51IuKVvoej4XJHK5KKaff2LOz5Lp5yTckA/itEsErMbEjo3BhqBZxGh1VOmqZaSThInWdax0uCt9RidTUPjc/KOCdmaAOlc88XBJ+x6PBlWeU41TVF7aLdT/e/sstnv8mf/AHD8ly6uunrcvDFpyXtYWU0tfPRtc2ItAdvuLrrUWrzHD4XJ+k0ff/2dTA5Bw1VEd+fMFrqHY0yocxhe5tzlLWC1vUuUyaSKbhY3lr73uFd48rctrs8uVFkTjTdEnwuSOVzik77mqjqJG4syWZ13F+VxPqXfqGtp2VFVflcHb1Xt+a+VJJdmO8m6tz4nVVMJikc3Kd9gmPKoppl4ng5ZZxlH8Mu4BTxvEkzmhz2kBt+hXcNqKqodO6oYWBpAYMtuu64FLWTUby6F1r7wRcFWDjNaZA/OBb90N0VhljFI8+I4PLknJqmntfsWaCN8WPSB7S2+Yi/SLqrjX1nJ5B+SwOJVJrO6rtEmXLu0stFRPJVTGWW2Y77Cy4lNcnKu5pxYMizLJLtRqRTZLLxN5uFVJwLoyb6ANPSLEFQaqcuzGTXXoHTvWqyWVHQ2R1DmyNc67gx2YAG2v/gCwe4ve57jcuNyosllAQimyWQHq+xPNKi9J8RyJsVzSovSfEciyy3ZrjsjzjH+cOIecydoqguhj/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+NERBYREQWEREFhERBYREQWEREFhERBZ6rsXzTovSfEcinYvmnRek+I5Fjl6mb4elHnWPc4MQ85k7RXPXQx7nBiHnMnaK561rYwSfUIpsllTmyEREFhFNkQWQilXG0rHgOkeWtDY/oM/iQq6lJF0IaSNgla85nmJ5bcaCxtf8EOGsNT3O2cGW5B00BClnXKznosnNAeQL2BsL71iqcBERBYRZZHfwndfd0KWxSPNmsc42voOhBZgi3tpXvp+Ea1znZy0tA8S02IVoWQiIoLCIiCwiIgsIilBZ6psXzUovSdtyJsXzUovSdtyLHL1M+jD0o87x7nBiHnMnaK566GPc4MQ85k7RVBbFsfNk+rISxV408LQ12W/IcXDN9FwG5ZNjgbMxzGhpbJGfpX3i5XVHNnPRT0ooWyEUogshZ8LJa2d1rDp6tyxRBZs7onyFnCvym9xfQ33o6oneAHSvNhbUrWiFthzi5xJJJJuSVClEJZCKUQWdGnqKZ0MXDOs8tMLvE3fm/FS2pieyRgMQLXNycISAWgWG71/auaitkL/AAxljceHjjk4cvJDrC1t4VWrkbNVSSMFmudcLUiAhFKKFshFKILIRSiCyEUogs9T2M5qUXpO25E2M5qUX3+25Fil6mfSh6UeeY99f4h5zJ2iueuhjv1/iHnMnaK562rY+ZJ9WEWWU9R9SZXdR9S6o5tGKLLK7qPqTK7+E+pKFoxRZZXdR9ShQWQilELZCKUQWQilEFkIpRBZCKUQWQpsbXtoEW6CZsYc17MwcQfUhLNCWV6GopiSHxMaL3BLb9J+Y9SwZPTtkJdCHaW3AdQ3etS32JZUsiuTTQBpaxkbiW2ByblgyojADXQNcB4hfo+R9aWLK9ja6ixG/RXO64cuUQNA0uMosbA6/ju3aLRNJwjgQ21hayCzUilFS2epbGc1KP7/AG3ImxnNSj+/23IsMvUz6uP0I88x36/xDzmTtFUF0Md+v8Q85k7RXPW6OyPkyfVn0NFC2oc2Nzi0ZC7TebC9h4zuVxmGCQgmpjiDr6SEAjdv9Z9S+fGIuDQODBsLb04yd/KHrXra7mVQfY+hfhbWskcKyIljS4D+K3QNelYtw1r83+LjBaTYH97lEaa+K/kK4HGTv5Y9anjJ38sD7UvyXlfY6s8IhyWlD8zQdBu8S+ek/wA1/wDuKucZO/lD1qk45nF3WbqSdnUE03ZCIi5PawiIgslZmCUAkxPAGp5O5YsOV7XdRurIqmWkzNcXPLtb7gUFmmOnkkkjaWloe4AOI0WIjdlJsb6WFt6sMrGtka7IbNex2/8AhFlBq2mQPyEG7SRfTTqQWaOAlDg3g3XOoFt6hzHMdlc0tPUQrcEzHjI+wAa64JHKuQVXqSHVDyH5x1oLNSIiCwiIgsIiILCIiCwiIgs9T2N5q0f3+25E2N5q0f3+25Fgn6mfXx+hfg88x36/xDzmTtFUFfx36/xDzmTtFUFvjsfGk/3MIiKnNhERBYREQWEREFhERBYREQWEREFhERBYREQWEREFhERBYREQWEREFnqWxvNWj+/23ImxvNWj+/23Ivnz9TPtYvRH8HnmO/X+IecydoqgvYZMIwyWR0kmHUj3uN3OdA0knrJsseJMJ8F0fu7PktiydNj5csPV9TyBF6/xJhPguj93Z8k4kwnwXR+7s+Sup4J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SlsbzVo/v8Abci7EMENNE2KCJkUbdzGNDQOncEWGTuTPrY1UEvB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data:image/jpeg;base64,/9j/4AAQSkZJRgABAQAAAQABAAD/2wBDAAoHBwgHBgoICAgLCgoLDhgQDg0NDh0VFhEYIx8lJCIfIiEmKzcvJik0KSEiMEExNDk7Pj4+JS5ESUM8SDc9Pjv/2wBDAQoLCw4NDhwQEBw7KCIoOzs7Ozs7Ozs7Ozs7Ozs7Ozs7Ozs7Ozs7Ozs7Ozs7Ozs7Ozs7Ozs7Ozs7Ozs7Ozs7Ozv/wAARCAFaAOMDASIAAhEBAxEB/8QAGwABAAIDAQEAAAAAAAAAAAAAAAEEAgMFBwb/xABMEAABAwIDAgcMBggFAwUAAAABAAIDBBEFEiEGMRMVIjZBUbIUVFVhcXSDkZOUs9EyNYGCobEWIyZCUlOSwSQzQ3JzJWLwNETC4fH/xAAaAQEBAQEBAQEAAAAAAAAAAAAAAQQCAwUG/8QALxEAAgIBAgUEAQMFAAMAAAAAAAECEQMTMQQSIVFhMkFSkXEUIrEFMzRCgXLh8P/aAAwDAQACEQMRAD8Au19fWMr6hjKqZrWyOAAebDVV+Ma3vyb2hTEfrKp/5Xfmqy+7CEeVdD8Fly5NSX7nu/cs8Y1vfk3tCnGNb35N7Qqsi65I9jy1snyf2WeMa3vyb2hTjGt78m9oVWROSPYa2T5P7LPGNb35N7QpxjW9+Te0KrInJHsNbJ8n9lnjGt78m9oU4xre/JvaFVkTkj2Gtk+T+yzxjW9+Te0KcY1vfk3tCqyJyR7DWyfJ/ZZ4xre/JvaFOMa3vyb2hVZE5I9hrZPk/ss8Y1vfk3tCnGNb35N7Qqsickew1snyf2WeMa3vyb2hTjGt78m9oVWROSPYa2T5P7LPGNb35N7QpxjW9+Te0KrInJHsNbJ8n9lnjGt78m9oU4xre/JvaFVkTkj2Gtk+T+yzxjW9+Te0KcY1vfk3tCqyJyR7DWyfJ/ZZ4xre/JvaFOMa3vyb2hVZE5I9hrZPk/ss8Y1vfk3tCnGNb35N7Qqsickew1snyf2fZYNI+XCoXyPc9xzXc43J5RRY4F9TQfe7RRfCy/3Jfln7rhW3w8G+y/g+YxH6yqf+V35qss8TrKZmKVTXTsBEzgQXbtVV7upf58f9S+5CS5V1PxObHPUl0e7N6LR3dS/z4/6k7upe+I/6l1zLueelk+LN6LR3fSd8M9aju+k74Z605l3Glk+LLCKv3fSd8M9ad30nfDPWnMu40snxZYRaO76TvhnrTu6l74j/AKk5l3Glk+LN6LR3dS98R/1Ke7aXviP+oJzLuTSn2ZuRae66Y/68f9QU91U/8+P+oJzLuNOfY2otYqID/rR/1BTwsR3SM/qCtonLLsZooDmnc4H7VKWSmERFSBERAEREAREQBERAfYYF9TQfe7RRMC+poPvdoovgZv7kvyz99wn+Pj/8V/B5hj31/iHnMnaK56v499f4h5zJ2iqC1J9DHJdWSoW6F8LAC4XeHfh4lszUQA5DiQG9JF9dfwSzkq6dSK0ZqYchoeWX1N7EjXxox9I25LLk3tobAWPj67KWCqisvkpCLhji49ZPj8fkVd5aXuyCzb6DxK2CNERFS0EREsUFKhEFBSoRCULrJr3jc5w8hWKK2TlT9jcKupbunkH3is24jVt3VD/t1VZE5n3OXig90i+zGatn0nNeP+5qsR46f9SEeVpXIRdrLJe54y4PBL/U+khxSkmIAkyE9DxZWwQRcar5BbqesnpnXikIHUdQV6x4j5GLL/TFvjf2fUoqFFi8VRaOW0cn4FX1pjJSXQ+TkxTxupKgiIujzPsMC+poPvdoomBfU0H3u0UXwM39yX5Z++4T/Hx/hfweX49zgxDzmTtFc9X8e5wYh5zJ2iuetK2MzXUlFCISiUUIhKJRQipaJRSI3OjdIByWkAnqusVBRKKEQUbIYZKieOGFpfJI4Na0dJO5dpmyWISw1ToZaeeWlc1r4oZA43Oa4vuuMh0XHpKqSirIaqGwkheHtuL6g3Xbh2qFLLK+lwyKETTMne3hXEFwDxpfcDn3eJR37HSUfcrxbMYnJTcLwLg57I3QsFiZM5AG46bxvUHZXF+CZI2Bj88jowGytJBaLknWwAHTdbItp5Yy8mnHLigiJZIWuAitYgjcTZWHbZSPdIXYdBlkfIXNa4i7ZGBrh5TlBv1qXItRKDtm8WjillkpCxkDyyS7hdpFr6XuQMw1HWts+yuLRYi+iZT8K5uYte1wDXAOy3vfr0tv1Vyq2tbPhzmtpAKqV8gJzHLHG4MFh1mzLarCPbKpjkkcKYAScJfg5XMcC6ThNHDdY6Jci8sDmtwLETNRROhDHVxtBncBm1t9i1YhhlRhkkbJzG5srM8ckT8zXi5FwfKCrIx6YYnh1c6Frn0DGMALjy8pJuT47rHEsYZiELIhQshZE0NgDZHExi5c7ykk/gr1Oaib6nZPGaSOSSWltHHwYz5hZ3CGzbHp369S1M2axeR8zWUheYQ0uyvabgtzC2utwCdFZk2sq5ppHTxNmhe6MtgkcSxmVzXEAePLqrH6aStqGTMoWXaYyc0hdmyMewdHU/8ABS5FqBSZsvidonzwGKKaNz2P0dezC8CwOlx1rW7ZrF2OiDqS3CtLmuMjbAAAkk3sNCDrber52zqDEyPuOKzG5b5j/J4L8tfKs6La1oqg+qgDIxmdyLuuTE2MAi405F/KlyHLE+frKOegqpKWqZkmjNnNuDb1Lp4TiRcRTTOuf3HHp8S5+KVEVXidRUwCQRyyFzeFdd2vWVWa4tcHNNiDcL1hNxdmXiMEc0XFn2CLltx6DIM8Uma2tgLX9anj2m/lS+ofNbtWHc/OPg8/xPQ8C+poPvdootWzM7anZ+mmYCGuz2B3/TIRfEyu8kn5Z+14VOOCCfZfweZY9zgxDzmTtFc9dDH+cGIecydornrStjO11CIiEou0cbJYixrWmYuNs7SQRbcCNxWySKnhgaCxz88ObMG/veW+4KiyeWNjmMle1rt7QdCgnlERiErhGd7b6FdWSi9NTtZRSZomNkjcwaXuL77lZyRxCSdkdMwmFoc0akuvbf5N657qmdzS100haRlsXG1upQJpWycIJHB/8QOqWOUuMkDaWofwDW8tnIINtx6FormMirJGMGVo3Dq0C0ulkeXFz3HMbuud/lUOc55u5xcT0kqWKIREULRKhEQUdOTZ7Fo44JO43PFQAWCJwedW5hcAkgka6pTbPYpU1EUIo5YjNnDHSMLWktaXEA232BVxm1czJo8sIbAyIMLGkAvcITEHF1r6XJA8asUW1lJR0FLSswsgQm7y2UDOTG5hP0enNfpspbO0onJdgWJMopap1JKGwSGOVuQ5o7NDrkdAsRqkeBYi8S5qWSN0UQlyPaQ57S4NGUW11cFfftMwwPgZSODC1zGZpLkNMDYRfTU8m/2q7T7a09HLG+lwzIGRujDDILWMjXnc0a6EX36g71LkKj3PnhhGJkRkUFQRK/Iw8GeU7XQePQ+pbqLAMTxCWoip6UmSmIbIx72sIJNgLOIubi1hqutS7WUdDSwwU+GObwUrZc3Ci7iA8anLfc/8FS2c2j4h4f8AwrZ+GfG7lG2UNJOmhsddD0FW2KiURg+J/qv+n1P66/B/qjy7amy2S4DicNC+sko5WsjkLJGlhDo7Bpu7qFnBfQYftVh2SGkkpTSwszue5z84lJiLCHcm+psb626rKlV7RwNdVQQskqY5eFtI9wb/AJkbG2sGjQZNNBoehS2XlicZ+FYjG7K+hqGuIabGMj6RsPWdFk3B8Te6JrMPqS6ZpdGBGeWBqSF227X08LzwGG5GCB8bWGQWaS/Oxws0fRPr61rbtTTR0TKaHDjHlikj0kFrvjawn6Nzq2+p6fIlsnLHufPSxSwSvhmY6ORhyuY4WLT1ELFW8Xr+NMVqK4R8Hw782S97faqa6OaCIiEo9W2L5p0XpPiORRsXzTovSfEciyS9TN8PSjznHz+0OIecydornq/j/OHEPOZO0VQWpbGN7hFClCBFClBQREQBLqFKAXRFCAlLoiAIiIDOOKSYubExzy1pcQBuAFyfsCsuwqubCJDTPFy0BtuUczcwIG+1he6zwbEWYZWvqHsz3glja0tDgS5haLg6EXOq+lO2lEXxyCKdkjchvGxrQ0indHoAdOURbxepRtnSSPlYMNraifgWU0gfnDDmGUNd1EndvCypsJr6xj309LI9sbDISBvAIBt16kbl9GNsqfuqGX/F5RVxTzDT9YGxNab66nM0nVYwbW01OGyxyVscooRTCJtgyNwcw5mnN+8Gm+m89KlstI+bpcPrK2R8dLTSzPjF3hjb5R41nS4VX1sb5KelkkYyPhCQ3e24Fx16kbl1KLG8PjxnE6qrjmkpKt7ndz8E1wkBcXAOueSRoQRcgq5RbV01G6OZstaHijip+CbbJEWOjJyHNucGEnQalLZEkfPxYVWzxMkihz5yA1jTd5u4tGm/eFrfQVjCA6kmBLsovGdT1bt6+oh2tw6BrJWMqxOycOsGtDcgqHS78172da34rbDthh1L3KG1OJ1IjmmfKJ2A/TBAcOXvaDu03nVOZl5Y9z4tzXMeWPaWuabEEWIKhW8WreMcVqazMXcM8uzFgaT4yATb1lVF0c0EREIerbFc06L0nxHImxXNOi9J8RyLLLdm2PpR5xj5/aHEfOZO0VShYJH5SbAC+iuY/wA4cR85k7RXPutUTJJN3RaFPBbSoBOnUsRFFlvnAItoba6nx+RV0XXMux5acvkWXQRNYXCa56AOnQ/JV7qEUbs7jFrd2TdLqEUOibpdZMjLw4ggBvSVtFFIXhocwkm28/8An/4gNF0ut4o3kaOaCNDc9Nzp+C0EAGwIPjCAXS6hEBN0uoRATdLqFJBG8FBQul1CIKJul1CIKJul1CIKJul1CIKJul1CIKPWNiuaVF6T4jkTYnmlRek+I5FlluzXHZHm+0HOHEfOZO0Vzl0NoD+0OI+dSdornrQtjM11CIiooIiIKCIiCjJrnNvlJFxY2PQhkeRlL3W6rrFEFGQkeL2cRffqoUIgoIiIKCIiCgurIyOaSz3HKXwtIDtLZNfyXKRCo6cUVOW/SETJYBm5V7HOB/Zap6VsdHwgiLHtfZ2Ynr6Ogqil7oAiXRCUFOU9R9Si6ttr3CDJwbcwAaHa6gAjX1oR37FXKeoqFb4ymz5g1g3aAHot4/8At/NVL63QK/cIiIWj1nYnmlRek+I5E2J5pUXpPiORZpbs0x2R5ttBzixHzqTtFc5dDaDnFiPnUnaK560LY8HuSoRFSE7t6hfYCip66u2QpKiMOhnga2Ro0zAyuvqFTmiwqvw/F+5sNFHJhwbJFKJnOc9vCBhDrm3Te4tuXNlo+csQLkb1C+u2iqsNOy+CsiwkRulgkdE7h3Hgv1hvp+9e3T1rOtwrCJtoaPZ+koDA6XgXy1Rlc4gGMOcA3cNPxSxynxysUVFUYjVx0lJGZZpCQ1oO/S67TocLxjD8SdQYd3HLQME0ZErn8LHmDTmv+9qDcW6V29n4KHBtr6HCRQtkrWsJnqZHuu15jLrNaNLC9tb31RsJHwe5F13UFN+h3GPB/wCJ4wMOe5+hkva3lV1uCUMmJ0LZA+OlGFtrarIbudZpc61+k2AVsUfNgEkAC5KsUlBU1xmFNEX8BE6aTUDKwbyvotmq/C6na7DWswSKEcMGtyzvJvcEE3vcix8Ruq1O3D8TrsUfFQ9ysgoJZAwTOdywRyrny7lLFHzqL6QQ4Rg9Hhja/D+7JK+Ph5X8K5pijLiGhgGl9L63WxmE4fhTtoO7qU1nF0kTYAZCwHM4gE26CLf/AEljlPl1Otr20Xbx+jo24dhWJ0dOKbu6J5fEHFzWua61wTrY9S6FDU4dFsDI+bChO4VzWPJnc3M7I4h2g0te1ksUfJovp202D4ZxXR1tCamSuiZNPMZXNdEHk5QwDS4Fjre64eK0DsLxWqoHuzGnldHm67HeqmKKiLJkb5DZouepZGnmabFhv1K0zjmS9zBQs5YzGQCQb9SwQqafVBERChSoRAes7E80aL0nxHImxHNGi9J8RyLNLdmmOyPNtoOcWI+dSdornq/tBzixHzqTtFc9e62M7JRQioPqabGqCPEtmJnTEMw+NoqDkPIIkcerXQjcufSYhTRUuORvks6siDYeSeUeFa77NAd64yKUWzv1tTQYjs1hzO7RDVYfG+MwOjcTLd5cC1wFunpst9Vj9NFtpT4xTkzQRtia4AFpIEYY8a/auNT4TWVMQkYwBh3FxtdVJI3RSujdbMw2NiunBpW0ecc0JycYu2j6F0+FYPh+IjD8RNZPXsEMYETmcFHmDjmvvOgGnjXVo8XwSXaen2lqcT4CQs/X0pge5wkyZTYgWynf9q+HRc0elnfw+qw+r2bmwirrRRSNqxUxyvjc9rxlylvJBIKuSY1hUON02SWWooDhjaGd4ZlfYtIJAPSND9i+URKFneoX4dgO0OHVsWJNroYpg+QxxOaWNBH8Q36nQdSzp5sNwurxIR4iyqZU0MsbHsie3luIs03HUN+5fPIlEs+k4fB8Yo8NdiGIOo5KCIQTM4JzzLGHEgsI0vYka2WFVjkFdDtBJISySvlhdBGQTyWvJtfxNsvnkSi2dnFMQpqnZ/BqWKS81KyVsrcpGXM+416dFtw2poajZuowqrrW0cndLahkj43Pa4BpaW8kHXcuCso43SyNjYLucbAK0RuurPpRVYNifFlbW17qaWhiZFPBwTnGYMPJLCNNRYa2suHite7FMVqq97cpqJXSZeq53LCroZ6ItEzQM24g3VdHFxdM5jOM1cXaM2SOjN2myzFVM12YOANrfRG5aUVTaDhF7oyfI55u517KFCKFSS6IlFCIUlFCID1rYjmjRek+I5E2I5o0PpPiORZ5bs0LY812g5xYj51J2iueuhtBzixHzqTtFc9e62PD3Ovs/DFNJOJY2Ps0WzNBstAoRV4vNTscIgHOOjdwB6la2b/zaj/a3+6nD+cU/lf+a1qKcI33PiZMs4Z8zi9kh+jhMhHdIDejk6lU3YRI3EW0ZkHKbmD7aWVyoc79J49TvaPwWO0RtVQEH9w/mrKEKbS2ZMObiHOMZSvmje2x1qymlkpWxU83AZSNR1DoXBo8Jmrw6d8gY0k8oi5celdLaHSgj/5Bu8hSsJh2daI+TdjRp47XXc1GUnfsjNw08mPFHkfWTrbYoVWByQQGaGUTNaLkAWNlrw3C+72ueZcjWusQBcldHZ1xfSSxu1aHC32hTgADY6lo3CSy5jjhJxddGaMnFZscMkG7cWuv5OfV4M+kpRK+W7i4Ny23X8asu2cIAtUi9+US3QBct8sj6mz3ucM/Sb9K7W0hIpogCf8AM/suIrG05VsemSfExljhz9ZX7FaXZ2Zr2iOdrmn6RItlWFXgT6andMyYSBouRltp4lfr3E7PNNzcsZc+pRREu2ddc3tG8fmvR44XVe1nhHiuJUVNy/2rbc5VBhUtexz2yMYwGxJ1PqW+owJ8VO6aGdsoaLkZbLRQUlbVRvZTvLIieWSbAruUlM2kw2SJswlsHXI3A23LjHjjKPVHtxXE5MWTpNb7V/LKuB0DBB3RIGP4T6ILdW2JVWuwySnq2StmAM01m2FspJW3ZsnNPr0N/uqIJ473n/1H/wAlXy6cehzHU/VZHzbL/wCRuxqGpidD3RU8M4g25NgNyzp8AkkhbLNO2LML2tcjyq1jLQ+voWu3F+vrCw2ke4CCME5SST+CsoRTlJ+xziz5ZQx44Om7612KFfhUtA0PLhJGTbMBay30mBmqo2ziazni4bbQeVXr90bNXk1Ijv6jp+ShhI2aJBseDP5osUOa66VYlxeZ40r/AHc1WVJ9n5I6d0sc7ZC0Xy5bX/FchfRYGScKkBOgc78l86vHLGKSa9zbweXLKc8eR3TCIi8T6AREQHrWxHNGh9J8RyJsRzRofSfEcizy3ZoWx5ttAP2ixHzqTtFc6y6W0HOHEfOpO0VzloWxne52NnXNZLPmcBdo3lTQOaNoJ3FwAJfrfxrjWReyyUkq2ME+EUpzlfqVHYqHt/SVjswy5m6303KNoS11TAWuDhlO4+NchEeS01W5Y8IozhK/SqPoMfex9BGGva79YDob9BUUU8GIYX3FLIGSBuXXptuIXAslldb93NR5rgIrEsfN1TtM+jYafBaF7eGEkjtQBvJ6NFq2fe1tPNneAS++p8S4NkVWammlsR8ApY5RcrcurZs/9z9/+67W0T2Pposr2u5d9D4lwbIvNTqLXc0ZOHU8kJ36T6Cuew7PtaHtJyM0v5EoXs/R97M7c2R+l/Kvn0svTW/dde1Hh+gXJyc3vZ9Bhb4qnCXUgkEcliD169K30EUFNTvou6WPkNybHddfMIkc1V0Ocn9P5nKp0m7/AOnbwgw0dfUUzpQdwa46ZrLGroY6XEYZxMHcLODl6tblcbei51P21R6fpHqOaluqfk7WPyhs9M9jg4sudD4wrNRHTY3TRuZOGPbrbpHWCF84iurbdrozlcDUIqMqcfc7uKVUFNhzaGB4c6wabHcB1rJr2/o2W5xm4M6X13rgJZNZ23QXAxUFG9nd9z6DA3sbhsjS9oOY6E+JfP2RFxKfNFLsacWBY8k536iLJZSi4NJFkspsihD1nYjmjRek+I5E2I5o0XpPiORZ5bs0x2PN9oOcWI+dSdornro7Qc4cR85k7RXOWhbGZ7hERUlnXpcDbUUzJnVBbnF7Bu5Y1WAyxRmSCQSgC5BFir2R8mzoZG0ucYxYDp1U4PHNTUchqbtbe4DugdK26cHSr2Pz/wCqzxUp8+zqj5xrS82aCSdwAWySlqIm55IJGt6y0rtYNC0QzVgju5zjkHUOpWaCWrqTKytgDGH6N22v4l5xwJpX7mvL/UHGT5Uqjv16/wDDi4bhpri4ue6NrRoQ3etFVSvp6h8Ya8tDsrSRvXawWZ2aalsAyEnKeneVWqa2WfFoqd4aGRVAykDXejhBQTJHic74iS9krOaaKqGQGnku++UZdSr2FytphNHLRSSvJ/dZcjxFdPFMQdQCIsja9zydT0DRasFlM7qqYi2eTNbqXSxqM6T6nlPismXh3Ocen58nz79ZXWblu48nq8S2GjqWszmnkDevKV1MGpmyVk87wDwbrNv1m6u0tTWy1z2zQZINbEtsuI4VJW/c98vHODcYJdF1t/wfNMhlkF443OA6Q0lQGPc/I1pLv4QNV9DQFsOL1dO3QO5QH5/msKWm4PaCc20ALh9v/hU0dupXx9OVrZWjhGOQPyFjg7+G2qzfSVMbM74JGt6y0roDFW02JVUuQSh5s37NAunhlTU1ccpqow1t+TybXB/NI4oydWM3F5cUVNxVdPf+DjYLFHLXhsjGvGUmzhdRjLWsxKRrWhoAFgB4lYwpoZjUjGiwbnA9a0Y19ZyeQfkjVYv+iM2+N8cpQREXgfTsIrPchDRd4D8rXZbdDjpr9qkUTru5Ys0uBP8Att81aJzIqorYoQ7QTNJc4tYAL5iBf+6ryxmKTISCbC9ujTcpQswREQtnrOxPNKi9J8RyJsTzSovSfEcizS3ZpjsjzfH+cOI+cydornro4+P2hxHzmTtFc+y0rYyvchLKUsqQ+kindTYEyZgBc2MWB3b1jI44thBcwlr+lo6SOhcc4hUGk7lJbwYFt2qikrqijDhC4AO3gi61ay2e1HxlwE0nNVzXa/B2MFk4TDXRMOV7CR5L7iqb5cba5wOfk7yGi3rsqLK2ojqXTxuyPdqQBofsViTGaySNzDkAcLEhq51IuKVvoej4XJHK5KKaff2LOz5Lp5yTckA/itEsErMbEjo3BhqBZxGh1VOmqZaSThInWdax0uCt9RidTUPjc/KOCdmaAOlc88XBJ+x6PBlWeU41TVF7aLdT/e/sstnv8mf/AHD8ly6uunrcvDFpyXtYWU0tfPRtc2ItAdvuLrrUWrzHD4XJ+k0ff/2dTA5Bw1VEd+fMFrqHY0yocxhe5tzlLWC1vUuUyaSKbhY3lr73uFd48rctrs8uVFkTjTdEnwuSOVzik77mqjqJG4syWZ13F+VxPqXfqGtp2VFVflcHb1Xt+a+VJJdmO8m6tz4nVVMJikc3Kd9gmPKoppl4ng5ZZxlH8Mu4BTxvEkzmhz2kBt+hXcNqKqodO6oYWBpAYMtuu64FLWTUby6F1r7wRcFWDjNaZA/OBb90N0VhljFI8+I4PLknJqmntfsWaCN8WPSB7S2+Yi/SLqrjX1nJ5B+SwOJVJrO6rtEmXLu0stFRPJVTGWW2Y77Cy4lNcnKu5pxYMizLJLtRqRTZLLxN5uFVJwLoyb6ANPSLEFQaqcuzGTXXoHTvWqyWVHQ2R1DmyNc67gx2YAG2v/gCwe4ve57jcuNyosllAQimyWQHq+xPNKi9J8RyJsVzSovSfEciyy3ZrjsjzjH+cOIecydoqguhj/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+NERBYREQWEREFhERBYREQWEREFhERBZ6rsXzTovSfEcinYvmnRek+I5Fjl6mb4elHnWPc4MQ85k7RXPXQx7nBiHnMnaK561rYwSfUIpsllTmyEREFhFNkQWQilXG0rHgOkeWtDY/oM/iQq6lJF0IaSNgla85nmJ5bcaCxtf8EOGsNT3O2cGW5B00BClnXKznosnNAeQL2BsL71iqcBERBYRZZHfwndfd0KWxSPNmsc42voOhBZgi3tpXvp+Ea1znZy0tA8S02IVoWQiIoLCIiCwiIgsIilBZ6psXzUovSdtyJsXzUovSdtyLHL1M+jD0o87x7nBiHnMnaK566GPc4MQ85k7RVBbFsfNk+rISxV408LQ12W/IcXDN9FwG5ZNjgbMxzGhpbJGfpX3i5XVHNnPRT0ooWyEUogshZ8LJa2d1rDp6tyxRBZs7onyFnCvym9xfQ33o6oneAHSvNhbUrWiFthzi5xJJJJuSVClEJZCKUQWdGnqKZ0MXDOs8tMLvE3fm/FS2pieyRgMQLXNycISAWgWG71/auaitkL/AAxljceHjjk4cvJDrC1t4VWrkbNVSSMFmudcLUiAhFKKFshFKILIRSiCyEUogs9T2M5qUXpO25E2M5qUX3+25Fil6mfSh6UeeY99f4h5zJ2iueuhjv1/iHnMnaK562rY+ZJ9WEWWU9R9SZXdR9S6o5tGKLLK7qPqTK7+E+pKFoxRZZXdR9ShQWQilELZCKUQWQilEFkIpRBZCKUQWQpsbXtoEW6CZsYc17MwcQfUhLNCWV6GopiSHxMaL3BLb9J+Y9SwZPTtkJdCHaW3AdQ3etS32JZUsiuTTQBpaxkbiW2ByblgyojADXQNcB4hfo+R9aWLK9ja6ixG/RXO64cuUQNA0uMosbA6/ju3aLRNJwjgQ21hayCzUilFS2epbGc1KP7/AG3ImxnNSj+/23IsMvUz6uP0I88x36/xDzmTtFUF0Md+v8Q85k7RXPW6OyPkyfVn0NFC2oc2Nzi0ZC7TebC9h4zuVxmGCQgmpjiDr6SEAjdv9Z9S+fGIuDQODBsLb04yd/KHrXra7mVQfY+hfhbWskcKyIljS4D+K3QNelYtw1r83+LjBaTYH97lEaa+K/kK4HGTv5Y9anjJ38sD7UvyXlfY6s8IhyWlD8zQdBu8S+ek/wA1/wDuKucZO/lD1qk45nF3WbqSdnUE03ZCIi5PawiIgslZmCUAkxPAGp5O5YsOV7XdRurIqmWkzNcXPLtb7gUFmmOnkkkjaWloe4AOI0WIjdlJsb6WFt6sMrGtka7IbNex2/8AhFlBq2mQPyEG7SRfTTqQWaOAlDg3g3XOoFt6hzHMdlc0tPUQrcEzHjI+wAa64JHKuQVXqSHVDyH5x1oLNSIiCwiIgsIiILCIiCwiIgs9T2N5q0f3+25E2N5q0f3+25Fgn6mfXx+hfg88x36/xDzmTtFUFfx36/xDzmTtFUFvjsfGk/3MIiKnNhERBYREQWEREFhERBYREQWEREFhERBYREQWEREFhERBYREQWEREFnqWxvNWj+/23ImxvNWj+/23Ivnz9TPtYvRH8HnmO/X+IecydoqgvYZMIwyWR0kmHUj3uN3OdA0knrJsseJMJ8F0fu7PktiydNj5csPV9TyBF6/xJhPguj93Z8k4kwnwXR+7s+Sup4J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SlsbzVo/v8Abci7EMENNE2KCJkUbdzGNDQOncEWGTuTPrY1UEv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data:image/jpeg;base64,/9j/4AAQSkZJRgABAQAAAQABAAD/2wBDAAoHBwgHBgoICAgLCgoLDhgQDg0NDh0VFhEYIx8lJCIfIiEmKzcvJik0KSEiMEExNDk7Pj4+JS5ESUM8SDc9Pjv/2wBDAQoLCw4NDhwQEBw7KCIoOzs7Ozs7Ozs7Ozs7Ozs7Ozs7Ozs7Ozs7Ozs7Ozs7Ozs7Ozs7Ozs7Ozs7Ozs7Ozs7Ozv/wAARCAFaAOMDASIAAhEBAxEB/8QAGwABAAIDAQEAAAAAAAAAAAAAAAEEAgMFBwb/xABMEAABAwIDAgcMBggFAwUAAAABAAIDBBEFEiEGMRMVIjZBUbIUVFVhcXSDkZOUs9EyNYGCobEWIyZCUlOSwSQzQ3JzJWLwNETC4fH/xAAaAQEBAQEBAQEAAAAAAAAAAAAAAQQCAwUG/8QALxEAAgIBAgUEAQMFAAMAAAAAAAECEQMTMQQSIVFhMkFSkXEUIrEFMzRCgXLh8P/aAAwDAQACEQMRAD8Au19fWMr6hjKqZrWyOAAebDVV+Ma3vyb2hTEfrKp/5Xfmqy+7CEeVdD8Fly5NSX7nu/cs8Y1vfk3tCnGNb35N7Qqsi65I9jy1snyf2WeMa3vyb2hTjGt78m9oVWROSPYa2T5P7LPGNb35N7QpxjW9+Te0KrInJHsNbJ8n9lnjGt78m9oU4xre/JvaFVkTkj2Gtk+T+yzxjW9+Te0KcY1vfk3tCqyJyR7DWyfJ/ZZ4xre/JvaFOMa3vyb2hVZE5I9hrZPk/ss8Y1vfk3tCnGNb35N7Qqsickew1snyf2WeMa3vyb2hTjGt78m9oVWROSPYa2T5P7LPGNb35N7QpxjW9+Te0KrInJHsNbJ8n9lnjGt78m9oU4xre/JvaFVkTkj2Gtk+T+yzxjW9+Te0KcY1vfk3tCqyJyR7DWyfJ/ZZ4xre/JvaFOMa3vyb2hVZE5I9hrZPk/ss8Y1vfk3tCnGNb35N7Qqsickew1snyf2fZYNI+XCoXyPc9xzXc43J5RRY4F9TQfe7RRfCy/3Jfln7rhW3w8G+y/g+YxH6yqf+V35qss8TrKZmKVTXTsBEzgQXbtVV7upf58f9S+5CS5V1PxObHPUl0e7N6LR3dS/z4/6k7upe+I/6l1zLueelk+LN6LR3fSd8M9aju+k74Z605l3Glk+LLCKv3fSd8M9ad30nfDPWnMu40snxZYRaO76TvhnrTu6l74j/AKk5l3Glk+LN6LR3dS98R/1Ke7aXviP+oJzLuTSn2ZuRae66Y/68f9QU91U/8+P+oJzLuNOfY2otYqID/rR/1BTwsR3SM/qCtonLLsZooDmnc4H7VKWSmERFSBERAEREAREQBERAfYYF9TQfe7RRMC+poPvdoovgZv7kvyz99wn+Pj/8V/B5hj31/iHnMnaK56v499f4h5zJ2iqC1J9DHJdWSoW6F8LAC4XeHfh4lszUQA5DiQG9JF9dfwSzkq6dSK0ZqYchoeWX1N7EjXxox9I25LLk3tobAWPj67KWCqisvkpCLhji49ZPj8fkVd5aXuyCzb6DxK2CNERFS0EREsUFKhEFBSoRCULrJr3jc5w8hWKK2TlT9jcKupbunkH3is24jVt3VD/t1VZE5n3OXig90i+zGatn0nNeP+5qsR46f9SEeVpXIRdrLJe54y4PBL/U+khxSkmIAkyE9DxZWwQRcar5BbqesnpnXikIHUdQV6x4j5GLL/TFvjf2fUoqFFi8VRaOW0cn4FX1pjJSXQ+TkxTxupKgiIujzPsMC+poPvdoomBfU0H3u0UXwM39yX5Z++4T/Hx/hfweX49zgxDzmTtFc9X8e5wYh5zJ2iuetK2MzXUlFCISiUUIhKJRQipaJRSI3OjdIByWkAnqusVBRKKEQUbIYZKieOGFpfJI4Na0dJO5dpmyWISw1ToZaeeWlc1r4oZA43Oa4vuuMh0XHpKqSirIaqGwkheHtuL6g3Xbh2qFLLK+lwyKETTMne3hXEFwDxpfcDn3eJR37HSUfcrxbMYnJTcLwLg57I3QsFiZM5AG46bxvUHZXF+CZI2Bj88jowGytJBaLknWwAHTdbItp5Yy8mnHLigiJZIWuAitYgjcTZWHbZSPdIXYdBlkfIXNa4i7ZGBrh5TlBv1qXItRKDtm8WjillkpCxkDyyS7hdpFr6XuQMw1HWts+yuLRYi+iZT8K5uYte1wDXAOy3vfr0tv1Vyq2tbPhzmtpAKqV8gJzHLHG4MFh1mzLarCPbKpjkkcKYAScJfg5XMcC6ThNHDdY6Jci8sDmtwLETNRROhDHVxtBncBm1t9i1YhhlRhkkbJzG5srM8ckT8zXi5FwfKCrIx6YYnh1c6Frn0DGMALjy8pJuT47rHEsYZiELIhQshZE0NgDZHExi5c7ykk/gr1Oaib6nZPGaSOSSWltHHwYz5hZ3CGzbHp369S1M2axeR8zWUheYQ0uyvabgtzC2utwCdFZk2sq5ppHTxNmhe6MtgkcSxmVzXEAePLqrH6aStqGTMoWXaYyc0hdmyMewdHU/8ABS5FqBSZsvidonzwGKKaNz2P0dezC8CwOlx1rW7ZrF2OiDqS3CtLmuMjbAAAkk3sNCDrber52zqDEyPuOKzG5b5j/J4L8tfKs6La1oqg+qgDIxmdyLuuTE2MAi405F/KlyHLE+frKOegqpKWqZkmjNnNuDb1Lp4TiRcRTTOuf3HHp8S5+KVEVXidRUwCQRyyFzeFdd2vWVWa4tcHNNiDcL1hNxdmXiMEc0XFn2CLltx6DIM8Uma2tgLX9anj2m/lS+ofNbtWHc/OPg8/xPQ8C+poPvdootWzM7anZ+mmYCGuz2B3/TIRfEyu8kn5Z+14VOOCCfZfweZY9zgxDzmTtFc9dDH+cGIecydornrStjO11CIiEou0cbJYixrWmYuNs7SQRbcCNxWySKnhgaCxz88ObMG/veW+4KiyeWNjmMle1rt7QdCgnlERiErhGd7b6FdWSi9NTtZRSZomNkjcwaXuL77lZyRxCSdkdMwmFoc0akuvbf5N657qmdzS100haRlsXG1upQJpWycIJHB/8QOqWOUuMkDaWofwDW8tnIINtx6FormMirJGMGVo3Dq0C0ulkeXFz3HMbuud/lUOc55u5xcT0kqWKIREULRKhEQUdOTZ7Fo44JO43PFQAWCJwedW5hcAkgka6pTbPYpU1EUIo5YjNnDHSMLWktaXEA232BVxm1czJo8sIbAyIMLGkAvcITEHF1r6XJA8asUW1lJR0FLSswsgQm7y2UDOTG5hP0enNfpspbO0onJdgWJMopap1JKGwSGOVuQ5o7NDrkdAsRqkeBYi8S5qWSN0UQlyPaQ57S4NGUW11cFfftMwwPgZSODC1zGZpLkNMDYRfTU8m/2q7T7a09HLG+lwzIGRujDDILWMjXnc0a6EX36g71LkKj3PnhhGJkRkUFQRK/Iw8GeU7XQePQ+pbqLAMTxCWoip6UmSmIbIx72sIJNgLOIubi1hqutS7WUdDSwwU+GObwUrZc3Ci7iA8anLfc/8FS2c2j4h4f8AwrZ+GfG7lG2UNJOmhsddD0FW2KiURg+J/qv+n1P66/B/qjy7amy2S4DicNC+sko5WsjkLJGlhDo7Bpu7qFnBfQYftVh2SGkkpTSwszue5z84lJiLCHcm+psb626rKlV7RwNdVQQskqY5eFtI9wb/AJkbG2sGjQZNNBoehS2XlicZ+FYjG7K+hqGuIabGMj6RsPWdFk3B8Te6JrMPqS6ZpdGBGeWBqSF227X08LzwGG5GCB8bWGQWaS/Oxws0fRPr61rbtTTR0TKaHDjHlikj0kFrvjawn6Nzq2+p6fIlsnLHufPSxSwSvhmY6ORhyuY4WLT1ELFW8Xr+NMVqK4R8Hw782S97faqa6OaCIiEo9W2L5p0XpPiORRsXzTovSfEciyS9TN8PSjznHz+0OIecydornq/j/OHEPOZO0VQWpbGN7hFClCBFClBQREQBLqFKAXRFCAlLoiAIiIDOOKSYubExzy1pcQBuAFyfsCsuwqubCJDTPFy0BtuUczcwIG+1he6zwbEWYZWvqHsz3glja0tDgS5haLg6EXOq+lO2lEXxyCKdkjchvGxrQ0indHoAdOURbxepRtnSSPlYMNraifgWU0gfnDDmGUNd1EndvCypsJr6xj309LI9sbDISBvAIBt16kbl9GNsqfuqGX/F5RVxTzDT9YGxNab66nM0nVYwbW01OGyxyVscooRTCJtgyNwcw5mnN+8Gm+m89KlstI+bpcPrK2R8dLTSzPjF3hjb5R41nS4VX1sb5KelkkYyPhCQ3e24Fx16kbl1KLG8PjxnE6qrjmkpKt7ndz8E1wkBcXAOueSRoQRcgq5RbV01G6OZstaHijip+CbbJEWOjJyHNucGEnQalLZEkfPxYVWzxMkihz5yA1jTd5u4tGm/eFrfQVjCA6kmBLsovGdT1bt6+oh2tw6BrJWMqxOycOsGtDcgqHS78172da34rbDthh1L3KG1OJ1IjmmfKJ2A/TBAcOXvaDu03nVOZl5Y9z4tzXMeWPaWuabEEWIKhW8WreMcVqazMXcM8uzFgaT4yATb1lVF0c0EREIerbFc06L0nxHImxXNOi9J8RyLLLdm2PpR5xj5/aHEfOZO0VShYJH5SbAC+iuY/wA4cR85k7RXPutUTJJN3RaFPBbSoBOnUsRFFlvnAItoba6nx+RV0XXMux5acvkWXQRNYXCa56AOnQ/JV7qEUbs7jFrd2TdLqEUOibpdZMjLw4ggBvSVtFFIXhocwkm28/8An/4gNF0ut4o3kaOaCNDc9Nzp+C0EAGwIPjCAXS6hEBN0uoRATdLqFJBG8FBQul1CIKJul1CIKJul1CIKJul1CIKJul1CIKPWNiuaVF6T4jkTYnmlRek+I5FlluzXHZHm+0HOHEfOZO0Vzl0NoD+0OI+dSdornrQtjM11CIiooIiIKCIiCjJrnNvlJFxY2PQhkeRlL3W6rrFEFGQkeL2cRffqoUIgoIiIKCIiCgurIyOaSz3HKXwtIDtLZNfyXKRCo6cUVOW/SETJYBm5V7HOB/Zap6VsdHwgiLHtfZ2Ynr6Ogqil7oAiXRCUFOU9R9Si6ttr3CDJwbcwAaHa6gAjX1oR37FXKeoqFb4ymz5g1g3aAHot4/8At/NVL63QK/cIiIWj1nYnmlRek+I5E2J5pUXpPiORZpbs0x2R5ttBzixHzqTtFc5dDaDnFiPnUnaK560LY8HuSoRFSE7t6hfYCip66u2QpKiMOhnga2Ro0zAyuvqFTmiwqvw/F+5sNFHJhwbJFKJnOc9vCBhDrm3Te4tuXNlo+csQLkb1C+u2iqsNOy+CsiwkRulgkdE7h3Hgv1hvp+9e3T1rOtwrCJtoaPZ+koDA6XgXy1Rlc4gGMOcA3cNPxSxynxysUVFUYjVx0lJGZZpCQ1oO/S67TocLxjD8SdQYd3HLQME0ZErn8LHmDTmv+9qDcW6V29n4KHBtr6HCRQtkrWsJnqZHuu15jLrNaNLC9tb31RsJHwe5F13UFN+h3GPB/wCJ4wMOe5+hkva3lV1uCUMmJ0LZA+OlGFtrarIbudZpc61+k2AVsUfNgEkAC5KsUlBU1xmFNEX8BE6aTUDKwbyvotmq/C6na7DWswSKEcMGtyzvJvcEE3vcix8Ruq1O3D8TrsUfFQ9ysgoJZAwTOdywRyrny7lLFHzqL6QQ4Rg9Hhja/D+7JK+Ph5X8K5pijLiGhgGl9L63WxmE4fhTtoO7qU1nF0kTYAZCwHM4gE26CLf/AEljlPl1Otr20Xbx+jo24dhWJ0dOKbu6J5fEHFzWua61wTrY9S6FDU4dFsDI+bChO4VzWPJnc3M7I4h2g0te1ksUfJovp202D4ZxXR1tCamSuiZNPMZXNdEHk5QwDS4Fjre64eK0DsLxWqoHuzGnldHm67HeqmKKiLJkb5DZouepZGnmabFhv1K0zjmS9zBQs5YzGQCQb9SwQqafVBERChSoRAes7E80aL0nxHImxHNGi9J8RyLNLdmmOyPNtoOcWI+dSdornq/tBzixHzqTtFc9e62M7JRQioPqabGqCPEtmJnTEMw+NoqDkPIIkcerXQjcufSYhTRUuORvks6siDYeSeUeFa77NAd64yKUWzv1tTQYjs1hzO7RDVYfG+MwOjcTLd5cC1wFunpst9Vj9NFtpT4xTkzQRtia4AFpIEYY8a/auNT4TWVMQkYwBh3FxtdVJI3RSujdbMw2NiunBpW0ecc0JycYu2j6F0+FYPh+IjD8RNZPXsEMYETmcFHmDjmvvOgGnjXVo8XwSXaen2lqcT4CQs/X0pge5wkyZTYgWynf9q+HRc0elnfw+qw+r2bmwirrRRSNqxUxyvjc9rxlylvJBIKuSY1hUON02SWWooDhjaGd4ZlfYtIJAPSND9i+URKFneoX4dgO0OHVsWJNroYpg+QxxOaWNBH8Q36nQdSzp5sNwurxIR4iyqZU0MsbHsie3luIs03HUN+5fPIlEs+k4fB8Yo8NdiGIOo5KCIQTM4JzzLGHEgsI0vYka2WFVjkFdDtBJISySvlhdBGQTyWvJtfxNsvnkSi2dnFMQpqnZ/BqWKS81KyVsrcpGXM+416dFtw2poajZuowqrrW0cndLahkj43Pa4BpaW8kHXcuCso43SyNjYLucbAK0RuurPpRVYNifFlbW17qaWhiZFPBwTnGYMPJLCNNRYa2suHite7FMVqq97cpqJXSZeq53LCroZ6ItEzQM24g3VdHFxdM5jOM1cXaM2SOjN2myzFVM12YOANrfRG5aUVTaDhF7oyfI55u517KFCKFSS6IlFCIUlFCID1rYjmjRek+I5E2I5o0PpPiORZ5bs0LY812g5xYj51J2iueuhtBzixHzqTtFc9e62PD3Ovs/DFNJOJY2Ps0WzNBstAoRV4vNTscIgHOOjdwB6la2b/zaj/a3+6nD+cU/lf+a1qKcI33PiZMs4Z8zi9kh+jhMhHdIDejk6lU3YRI3EW0ZkHKbmD7aWVyoc79J49TvaPwWO0RtVQEH9w/mrKEKbS2ZMObiHOMZSvmje2x1qymlkpWxU83AZSNR1DoXBo8Jmrw6d8gY0k8oi5celdLaHSgj/5Bu8hSsJh2daI+TdjRp47XXc1GUnfsjNw08mPFHkfWTrbYoVWByQQGaGUTNaLkAWNlrw3C+72ueZcjWusQBcldHZ1xfSSxu1aHC32hTgADY6lo3CSy5jjhJxddGaMnFZscMkG7cWuv5OfV4M+kpRK+W7i4Ny23X8asu2cIAtUi9+US3QBct8sj6mz3ucM/Sb9K7W0hIpogCf8AM/suIrG05VsemSfExljhz9ZX7FaXZ2Zr2iOdrmn6RItlWFXgT6andMyYSBouRltp4lfr3E7PNNzcsZc+pRREu2ddc3tG8fmvR44XVe1nhHiuJUVNy/2rbc5VBhUtexz2yMYwGxJ1PqW+owJ8VO6aGdsoaLkZbLRQUlbVRvZTvLIieWSbAruUlM2kw2SJswlsHXI3A23LjHjjKPVHtxXE5MWTpNb7V/LKuB0DBB3RIGP4T6ILdW2JVWuwySnq2StmAM01m2FspJW3ZsnNPr0N/uqIJ473n/1H/wAlXy6cehzHU/VZHzbL/wCRuxqGpidD3RU8M4g25NgNyzp8AkkhbLNO2LML2tcjyq1jLQ+voWu3F+vrCw2ke4CCME5SST+CsoRTlJ+xziz5ZQx44Om7612KFfhUtA0PLhJGTbMBay30mBmqo2ziazni4bbQeVXr90bNXk1Ijv6jp+ShhI2aJBseDP5osUOa66VYlxeZ40r/AHc1WVJ9n5I6d0sc7ZC0Xy5bX/FchfRYGScKkBOgc78l86vHLGKSa9zbweXLKc8eR3TCIi8T6AREQHrWxHNGh9J8RyJsRzRofSfEcizy3ZoWx5ttAP2ixHzqTtFc6y6W0HOHEfOpO0VzloWxne52NnXNZLPmcBdo3lTQOaNoJ3FwAJfrfxrjWReyyUkq2ME+EUpzlfqVHYqHt/SVjswy5m6303KNoS11TAWuDhlO4+NchEeS01W5Y8IozhK/SqPoMfex9BGGva79YDob9BUUU8GIYX3FLIGSBuXXptuIXAslldb93NR5rgIrEsfN1TtM+jYafBaF7eGEkjtQBvJ6NFq2fe1tPNneAS++p8S4NkVWammlsR8ApY5RcrcurZs/9z9/+67W0T2Pposr2u5d9D4lwbIvNTqLXc0ZOHU8kJ36T6Cuew7PtaHtJyM0v5EoXs/R97M7c2R+l/Kvn0svTW/dde1Hh+gXJyc3vZ9Bhb4qnCXUgkEcliD169K30EUFNTvou6WPkNybHddfMIkc1V0Ocn9P5nKp0m7/AOnbwgw0dfUUzpQdwa46ZrLGroY6XEYZxMHcLODl6tblcbei51P21R6fpHqOaluqfk7WPyhs9M9jg4sudD4wrNRHTY3TRuZOGPbrbpHWCF84iurbdrozlcDUIqMqcfc7uKVUFNhzaGB4c6wabHcB1rJr2/o2W5xm4M6X13rgJZNZ23QXAxUFG9nd9z6DA3sbhsjS9oOY6E+JfP2RFxKfNFLsacWBY8k536iLJZSi4NJFkspsihD1nYjmjRek+I5E2I5o0XpPiORZ5bs0x2PN9oOcWI+dSdornro7Qc4cR85k7RXOWhbGZ7hERUlnXpcDbUUzJnVBbnF7Bu5Y1WAyxRmSCQSgC5BFir2R8mzoZG0ucYxYDp1U4PHNTUchqbtbe4DugdK26cHSr2Pz/wCqzxUp8+zqj5xrS82aCSdwAWySlqIm55IJGt6y0rtYNC0QzVgju5zjkHUOpWaCWrqTKytgDGH6N22v4l5xwJpX7mvL/UHGT5Uqjv16/wDDi4bhpri4ue6NrRoQ3etFVSvp6h8Ya8tDsrSRvXawWZ2aalsAyEnKeneVWqa2WfFoqd4aGRVAykDXejhBQTJHic74iS9krOaaKqGQGnku++UZdSr2FytphNHLRSSvJ/dZcjxFdPFMQdQCIsja9zydT0DRasFlM7qqYi2eTNbqXSxqM6T6nlPismXh3Ocen58nz79ZXWblu48nq8S2GjqWszmnkDevKV1MGpmyVk87wDwbrNv1m6u0tTWy1z2zQZINbEtsuI4VJW/c98vHODcYJdF1t/wfNMhlkF443OA6Q0lQGPc/I1pLv4QNV9DQFsOL1dO3QO5QH5/msKWm4PaCc20ALh9v/hU0dupXx9OVrZWjhGOQPyFjg7+G2qzfSVMbM74JGt6y0roDFW02JVUuQSh5s37NAunhlTU1ccpqow1t+TybXB/NI4oydWM3F5cUVNxVdPf+DjYLFHLXhsjGvGUmzhdRjLWsxKRrWhoAFgB4lYwpoZjUjGiwbnA9a0Y19ZyeQfkjVYv+iM2+N8cpQREXgfTsIrPchDRd4D8rXZbdDjpr9qkUTru5Ys0uBP8Att81aJzIqorYoQ7QTNJc4tYAL5iBf+6ryxmKTISCbC9ujTcpQswREQtnrOxPNKi9J8RyJsTzSovSfEcizS3ZpjsjzfH+cOI+cydornro4+P2hxHzmTtFc+y0rYyvchLKUsqQ+kindTYEyZgBc2MWB3b1jI44thBcwlr+lo6SOhcc4hUGk7lJbwYFt2qikrqijDhC4AO3gi61ay2e1HxlwE0nNVzXa/B2MFk4TDXRMOV7CR5L7iqb5cba5wOfk7yGi3rsqLK2ojqXTxuyPdqQBofsViTGaySNzDkAcLEhq51IuKVvoej4XJHK5KKaff2LOz5Lp5yTckA/itEsErMbEjo3BhqBZxGh1VOmqZaSThInWdax0uCt9RidTUPjc/KOCdmaAOlc88XBJ+x6PBlWeU41TVF7aLdT/e/sstnv8mf/AHD8ly6uunrcvDFpyXtYWU0tfPRtc2ItAdvuLrrUWrzHD4XJ+k0ff/2dTA5Bw1VEd+fMFrqHY0yocxhe5tzlLWC1vUuUyaSKbhY3lr73uFd48rctrs8uVFkTjTdEnwuSOVzik77mqjqJG4syWZ13F+VxPqXfqGtp2VFVflcHb1Xt+a+VJJdmO8m6tz4nVVMJikc3Kd9gmPKoppl4ng5ZZxlH8Mu4BTxvEkzmhz2kBt+hXcNqKqodO6oYWBpAYMtuu64FLWTUby6F1r7wRcFWDjNaZA/OBb90N0VhljFI8+I4PLknJqmntfsWaCN8WPSB7S2+Yi/SLqrjX1nJ5B+SwOJVJrO6rtEmXLu0stFRPJVTGWW2Y77Cy4lNcnKu5pxYMizLJLtRqRTZLLxN5uFVJwLoyb6ANPSLEFQaqcuzGTXXoHTvWqyWVHQ2R1DmyNc67gx2YAG2v/gCwe4ve57jcuNyosllAQimyWQHq+xPNKi9J8RyJsVzSovSfEciyy3ZrjsjzjH+cOIecydoqguhj/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+NERBYREQWEREFhERBYREQWEREFhERBZ6rsXzTovSfEcinYvmnRek+I5Fjl6mb4elHnWPc4MQ85k7RXPXQx7nBiHnMnaK561rYwSfUIpsllTmyEREFhFNkQWQilXG0rHgOkeWtDY/oM/iQq6lJF0IaSNgla85nmJ5bcaCxtf8EOGsNT3O2cGW5B00BClnXKznosnNAeQL2BsL71iqcBERBYRZZHfwndfd0KWxSPNmsc42voOhBZgi3tpXvp+Ea1znZy0tA8S02IVoWQiIoLCIiCwiIgsIilBZ6psXzUovSdtyJsXzUovSdtyLHL1M+jD0o87x7nBiHnMnaK566GPc4MQ85k7RVBbFsfNk+rISxV408LQ12W/IcXDN9FwG5ZNjgbMxzGhpbJGfpX3i5XVHNnPRT0ooWyEUogshZ8LJa2d1rDp6tyxRBZs7onyFnCvym9xfQ33o6oneAHSvNhbUrWiFthzi5xJJJJuSVClEJZCKUQWdGnqKZ0MXDOs8tMLvE3fm/FS2pieyRgMQLXNycISAWgWG71/auaitkL/AAxljceHjjk4cvJDrC1t4VWrkbNVSSMFmudcLUiAhFKKFshFKILIRSiCyEUogs9T2M5qUXpO25E2M5qUX3+25Fil6mfSh6UeeY99f4h5zJ2iueuhjv1/iHnMnaK562rY+ZJ9WEWWU9R9SZXdR9S6o5tGKLLK7qPqTK7+E+pKFoxRZZXdR9ShQWQilELZCKUQWQilEFkIpRBZCKUQWQpsbXtoEW6CZsYc17MwcQfUhLNCWV6GopiSHxMaL3BLb9J+Y9SwZPTtkJdCHaW3AdQ3etS32JZUsiuTTQBpaxkbiW2ByblgyojADXQNcB4hfo+R9aWLK9ja6ixG/RXO64cuUQNA0uMosbA6/ju3aLRNJwjgQ21hayCzUilFS2epbGc1KP7/AG3ImxnNSj+/23IsMvUz6uP0I88x36/xDzmTtFUF0Md+v8Q85k7RXPW6OyPkyfVn0NFC2oc2Nzi0ZC7TebC9h4zuVxmGCQgmpjiDr6SEAjdv9Z9S+fGIuDQODBsLb04yd/KHrXra7mVQfY+hfhbWskcKyIljS4D+K3QNelYtw1r83+LjBaTYH97lEaa+K/kK4HGTv5Y9anjJ38sD7UvyXlfY6s8IhyWlD8zQdBu8S+ek/wA1/wDuKucZO/lD1qk45nF3WbqSdnUE03ZCIi5PawiIgslZmCUAkxPAGp5O5YsOV7XdRurIqmWkzNcXPLtb7gUFmmOnkkkjaWloe4AOI0WIjdlJsb6WFt6sMrGtka7IbNex2/8AhFlBq2mQPyEG7SRfTTqQWaOAlDg3g3XOoFt6hzHMdlc0tPUQrcEzHjI+wAa64JHKuQVXqSHVDyH5x1oLNSIiCwiIgsIiILCIiCwiIgs9T2N5q0f3+25E2N5q0f3+25Fgn6mfXx+hfg88x36/xDzmTtFUFfx36/xDzmTtFUFvjsfGk/3MIiKnNhERBYREQWEREFhERBYREQWEREFhERBYREQWEREFhERBYREQWEREFnqWxvNWj+/23ImxvNWj+/23Ivnz9TPtYvRH8HnmO/X+IecydoqgvYZMIwyWR0kmHUj3uN3OdA0knrJsseJMJ8F0fu7PktiydNj5csPV9TyBF6/xJhPguj93Z8k4kwnwXR+7s+Sup4J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SlsbzVo/v8Abci7EMENNE2KCJkUbdzGNDQOncEWGTuTPrY1UEvB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0" descr="data:image/jpeg;base64,/9j/4AAQSkZJRgABAQAAAQABAAD/2wBDAAoHBwgHBgoICAgLCgoLDhgQDg0NDh0VFhEYIx8lJCIfIiEmKzcvJik0KSEiMEExNDk7Pj4+JS5ESUM8SDc9Pjv/2wBDAQoLCw4NDhwQEBw7KCIoOzs7Ozs7Ozs7Ozs7Ozs7Ozs7Ozs7Ozs7Ozs7Ozs7Ozs7Ozs7Ozs7Ozs7Ozs7Ozs7Ozv/wAARCAFaAOMDASIAAhEBAxEB/8QAGwABAAIDAQEAAAAAAAAAAAAAAAEEAgMFBwb/xABMEAABAwIDAgcMBggFAwUAAAABAAIDBBEFEiEGMRMVIjZBUbIUVFVhcXSDkZOUs9EyNYGCobEWIyZCUlOSwSQzQ3JzJWLwNETC4fH/xAAaAQEBAQEBAQEAAAAAAAAAAAAAAQQCAwUG/8QALxEAAgIBAgUEAQMFAAMAAAAAAAECEQMTMQQSIVFhMkFSkXEUIrEFMzRCgXLh8P/aAAwDAQACEQMRAD8Au19fWMr6hjKqZrWyOAAebDVV+Ma3vyb2hTEfrKp/5Xfmqy+7CEeVdD8Fly5NSX7nu/cs8Y1vfk3tCnGNb35N7Qqsi65I9jy1snyf2WeMa3vyb2hTjGt78m9oVWROSPYa2T5P7LPGNb35N7QpxjW9+Te0KrInJHsNbJ8n9lnjGt78m9oU4xre/JvaFVkTkj2Gtk+T+yzxjW9+Te0KcY1vfk3tCqyJyR7DWyfJ/ZZ4xre/JvaFOMa3vyb2hVZE5I9hrZPk/ss8Y1vfk3tCnGNb35N7Qqsickew1snyf2WeMa3vyb2hTjGt78m9oVWROSPYa2T5P7LPGNb35N7QpxjW9+Te0KrInJHsNbJ8n9lnjGt78m9oU4xre/JvaFVkTkj2Gtk+T+yzxjW9+Te0KcY1vfk3tCqyJyR7DWyfJ/ZZ4xre/JvaFOMa3vyb2hVZE5I9hrZPk/ss8Y1vfk3tCnGNb35N7Qqsickew1snyf2fZYNI+XCoXyPc9xzXc43J5RRY4F9TQfe7RRfCy/3Jfln7rhW3w8G+y/g+YxH6yqf+V35qss8TrKZmKVTXTsBEzgQXbtVV7upf58f9S+5CS5V1PxObHPUl0e7N6LR3dS/z4/6k7upe+I/6l1zLueelk+LN6LR3fSd8M9aju+k74Z605l3Glk+LLCKv3fSd8M9ad30nfDPWnMu40snxZYRaO76TvhnrTu6l74j/AKk5l3Glk+LN6LR3dS98R/1Ke7aXviP+oJzLuTSn2ZuRae66Y/68f9QU91U/8+P+oJzLuNOfY2otYqID/rR/1BTwsR3SM/qCtonLLsZooDmnc4H7VKWSmERFSBERAEREAREQBERAfYYF9TQfe7RRMC+poPvdoovgZv7kvyz99wn+Pj/8V/B5hj31/iHnMnaK56v499f4h5zJ2iqC1J9DHJdWSoW6F8LAC4XeHfh4lszUQA5DiQG9JF9dfwSzkq6dSK0ZqYchoeWX1N7EjXxox9I25LLk3tobAWPj67KWCqisvkpCLhji49ZPj8fkVd5aXuyCzb6DxK2CNERFS0EREsUFKhEFBSoRCULrJr3jc5w8hWKK2TlT9jcKupbunkH3is24jVt3VD/t1VZE5n3OXig90i+zGatn0nNeP+5qsR46f9SEeVpXIRdrLJe54y4PBL/U+khxSkmIAkyE9DxZWwQRcar5BbqesnpnXikIHUdQV6x4j5GLL/TFvjf2fUoqFFi8VRaOW0cn4FX1pjJSXQ+TkxTxupKgiIujzPsMC+poPvdoomBfU0H3u0UXwM39yX5Z++4T/Hx/hfweX49zgxDzmTtFc9X8e5wYh5zJ2iuetK2MzXUlFCISiUUIhKJRQipaJRSI3OjdIByWkAnqusVBRKKEQUbIYZKieOGFpfJI4Na0dJO5dpmyWISw1ToZaeeWlc1r4oZA43Oa4vuuMh0XHpKqSirIaqGwkheHtuL6g3Xbh2qFLLK+lwyKETTMne3hXEFwDxpfcDn3eJR37HSUfcrxbMYnJTcLwLg57I3QsFiZM5AG46bxvUHZXF+CZI2Bj88jowGytJBaLknWwAHTdbItp5Yy8mnHLigiJZIWuAitYgjcTZWHbZSPdIXYdBlkfIXNa4i7ZGBrh5TlBv1qXItRKDtm8WjillkpCxkDyyS7hdpFr6XuQMw1HWts+yuLRYi+iZT8K5uYte1wDXAOy3vfr0tv1Vyq2tbPhzmtpAKqV8gJzHLHG4MFh1mzLarCPbKpjkkcKYAScJfg5XMcC6ThNHDdY6Jci8sDmtwLETNRROhDHVxtBncBm1t9i1YhhlRhkkbJzG5srM8ckT8zXi5FwfKCrIx6YYnh1c6Frn0DGMALjy8pJuT47rHEsYZiELIhQshZE0NgDZHExi5c7ykk/gr1Oaib6nZPGaSOSSWltHHwYz5hZ3CGzbHp369S1M2axeR8zWUheYQ0uyvabgtzC2utwCdFZk2sq5ppHTxNmhe6MtgkcSxmVzXEAePLqrH6aStqGTMoWXaYyc0hdmyMewdHU/8ABS5FqBSZsvidonzwGKKaNz2P0dezC8CwOlx1rW7ZrF2OiDqS3CtLmuMjbAAAkk3sNCDrber52zqDEyPuOKzG5b5j/J4L8tfKs6La1oqg+qgDIxmdyLuuTE2MAi405F/KlyHLE+frKOegqpKWqZkmjNnNuDb1Lp4TiRcRTTOuf3HHp8S5+KVEVXidRUwCQRyyFzeFdd2vWVWa4tcHNNiDcL1hNxdmXiMEc0XFn2CLltx6DIM8Uma2tgLX9anj2m/lS+ofNbtWHc/OPg8/xPQ8C+poPvdootWzM7anZ+mmYCGuz2B3/TIRfEyu8kn5Z+14VOOCCfZfweZY9zgxDzmTtFc9dDH+cGIecydornrStjO11CIiEou0cbJYixrWmYuNs7SQRbcCNxWySKnhgaCxz88ObMG/veW+4KiyeWNjmMle1rt7QdCgnlERiErhGd7b6FdWSi9NTtZRSZomNkjcwaXuL77lZyRxCSdkdMwmFoc0akuvbf5N657qmdzS100haRlsXG1upQJpWycIJHB/8QOqWOUuMkDaWofwDW8tnIINtx6FormMirJGMGVo3Dq0C0ulkeXFz3HMbuud/lUOc55u5xcT0kqWKIREULRKhEQUdOTZ7Fo44JO43PFQAWCJwedW5hcAkgka6pTbPYpU1EUIo5YjNnDHSMLWktaXEA232BVxm1czJo8sIbAyIMLGkAvcITEHF1r6XJA8asUW1lJR0FLSswsgQm7y2UDOTG5hP0enNfpspbO0onJdgWJMopap1JKGwSGOVuQ5o7NDrkdAsRqkeBYi8S5qWSN0UQlyPaQ57S4NGUW11cFfftMwwPgZSODC1zGZpLkNMDYRfTU8m/2q7T7a09HLG+lwzIGRujDDILWMjXnc0a6EX36g71LkKj3PnhhGJkRkUFQRK/Iw8GeU7XQePQ+pbqLAMTxCWoip6UmSmIbIx72sIJNgLOIubi1hqutS7WUdDSwwU+GObwUrZc3Ci7iA8anLfc/8FS2c2j4h4f8AwrZ+GfG7lG2UNJOmhsddD0FW2KiURg+J/qv+n1P66/B/qjy7amy2S4DicNC+sko5WsjkLJGlhDo7Bpu7qFnBfQYftVh2SGkkpTSwszue5z84lJiLCHcm+psb626rKlV7RwNdVQQskqY5eFtI9wb/AJkbG2sGjQZNNBoehS2XlicZ+FYjG7K+hqGuIabGMj6RsPWdFk3B8Te6JrMPqS6ZpdGBGeWBqSF227X08LzwGG5GCB8bWGQWaS/Oxws0fRPr61rbtTTR0TKaHDjHlikj0kFrvjawn6Nzq2+p6fIlsnLHufPSxSwSvhmY6ORhyuY4WLT1ELFW8Xr+NMVqK4R8Hw782S97faqa6OaCIiEo9W2L5p0XpPiORRsXzTovSfEciyS9TN8PSjznHz+0OIecydornq/j/OHEPOZO0VQWpbGN7hFClCBFClBQREQBLqFKAXRFCAlLoiAIiIDOOKSYubExzy1pcQBuAFyfsCsuwqubCJDTPFy0BtuUczcwIG+1he6zwbEWYZWvqHsz3glja0tDgS5haLg6EXOq+lO2lEXxyCKdkjchvGxrQ0indHoAdOURbxepRtnSSPlYMNraifgWU0gfnDDmGUNd1EndvCypsJr6xj309LI9sbDISBvAIBt16kbl9GNsqfuqGX/F5RVxTzDT9YGxNab66nM0nVYwbW01OGyxyVscooRTCJtgyNwcw5mnN+8Gm+m89KlstI+bpcPrK2R8dLTSzPjF3hjb5R41nS4VX1sb5KelkkYyPhCQ3e24Fx16kbl1KLG8PjxnE6qrjmkpKt7ndz8E1wkBcXAOueSRoQRcgq5RbV01G6OZstaHijip+CbbJEWOjJyHNucGEnQalLZEkfPxYVWzxMkihz5yA1jTd5u4tGm/eFrfQVjCA6kmBLsovGdT1bt6+oh2tw6BrJWMqxOycOsGtDcgqHS78172da34rbDthh1L3KG1OJ1IjmmfKJ2A/TBAcOXvaDu03nVOZl5Y9z4tzXMeWPaWuabEEWIKhW8WreMcVqazMXcM8uzFgaT4yATb1lVF0c0EREIerbFc06L0nxHImxXNOi9J8RyLLLdm2PpR5xj5/aHEfOZO0VShYJH5SbAC+iuY/wA4cR85k7RXPutUTJJN3RaFPBbSoBOnUsRFFlvnAItoba6nx+RV0XXMux5acvkWXQRNYXCa56AOnQ/JV7qEUbs7jFrd2TdLqEUOibpdZMjLw4ggBvSVtFFIXhocwkm28/8An/4gNF0ut4o3kaOaCNDc9Nzp+C0EAGwIPjCAXS6hEBN0uoRATdLqFJBG8FBQul1CIKJul1CIKJul1CIKJul1CIKJul1CIKPWNiuaVF6T4jkTYnmlRek+I5FlluzXHZHm+0HOHEfOZO0Vzl0NoD+0OI+dSdornrQtjM11CIiooIiIKCIiCjJrnNvlJFxY2PQhkeRlL3W6rrFEFGQkeL2cRffqoUIgoIiIKCIiCgurIyOaSz3HKXwtIDtLZNfyXKRCo6cUVOW/SETJYBm5V7HOB/Zap6VsdHwgiLHtfZ2Ynr6Ogqil7oAiXRCUFOU9R9Si6ttr3CDJwbcwAaHa6gAjX1oR37FXKeoqFb4ymz5g1g3aAHot4/8At/NVL63QK/cIiIWj1nYnmlRek+I5E2J5pUXpPiORZpbs0x2R5ttBzixHzqTtFc5dDaDnFiPnUnaK560LY8HuSoRFSE7t6hfYCip66u2QpKiMOhnga2Ro0zAyuvqFTmiwqvw/F+5sNFHJhwbJFKJnOc9vCBhDrm3Te4tuXNlo+csQLkb1C+u2iqsNOy+CsiwkRulgkdE7h3Hgv1hvp+9e3T1rOtwrCJtoaPZ+koDA6XgXy1Rlc4gGMOcA3cNPxSxynxysUVFUYjVx0lJGZZpCQ1oO/S67TocLxjD8SdQYd3HLQME0ZErn8LHmDTmv+9qDcW6V29n4KHBtr6HCRQtkrWsJnqZHuu15jLrNaNLC9tb31RsJHwe5F13UFN+h3GPB/wCJ4wMOe5+hkva3lV1uCUMmJ0LZA+OlGFtrarIbudZpc61+k2AVsUfNgEkAC5KsUlBU1xmFNEX8BE6aTUDKwbyvotmq/C6na7DWswSKEcMGtyzvJvcEE3vcix8Ruq1O3D8TrsUfFQ9ysgoJZAwTOdywRyrny7lLFHzqL6QQ4Rg9Hhja/D+7JK+Ph5X8K5pijLiGhgGl9L63WxmE4fhTtoO7qU1nF0kTYAZCwHM4gE26CLf/AEljlPl1Otr20Xbx+jo24dhWJ0dOKbu6J5fEHFzWua61wTrY9S6FDU4dFsDI+bChO4VzWPJnc3M7I4h2g0te1ksUfJovp202D4ZxXR1tCamSuiZNPMZXNdEHk5QwDS4Fjre64eK0DsLxWqoHuzGnldHm67HeqmKKiLJkb5DZouepZGnmabFhv1K0zjmS9zBQs5YzGQCQb9SwQqafVBERChSoRAes7E80aL0nxHImxHNGi9J8RyLNLdmmOyPNtoOcWI+dSdornq/tBzixHzqTtFc9e62M7JRQioPqabGqCPEtmJnTEMw+NoqDkPIIkcerXQjcufSYhTRUuORvks6siDYeSeUeFa77NAd64yKUWzv1tTQYjs1hzO7RDVYfG+MwOjcTLd5cC1wFunpst9Vj9NFtpT4xTkzQRtia4AFpIEYY8a/auNT4TWVMQkYwBh3FxtdVJI3RSujdbMw2NiunBpW0ecc0JycYu2j6F0+FYPh+IjD8RNZPXsEMYETmcFHmDjmvvOgGnjXVo8XwSXaen2lqcT4CQs/X0pge5wkyZTYgWynf9q+HRc0elnfw+qw+r2bmwirrRRSNqxUxyvjc9rxlylvJBIKuSY1hUON02SWWooDhjaGd4ZlfYtIJAPSND9i+URKFneoX4dgO0OHVsWJNroYpg+QxxOaWNBH8Q36nQdSzp5sNwurxIR4iyqZU0MsbHsie3luIs03HUN+5fPIlEs+k4fB8Yo8NdiGIOo5KCIQTM4JzzLGHEgsI0vYka2WFVjkFdDtBJISySvlhdBGQTyWvJtfxNsvnkSi2dnFMQpqnZ/BqWKS81KyVsrcpGXM+416dFtw2poajZuowqrrW0cndLahkj43Pa4BpaW8kHXcuCso43SyNjYLucbAK0RuurPpRVYNifFlbW17qaWhiZFPBwTnGYMPJLCNNRYa2suHite7FMVqq97cpqJXSZeq53LCroZ6ItEzQM24g3VdHFxdM5jOM1cXaM2SOjN2myzFVM12YOANrfRG5aUVTaDhF7oyfI55u517KFCKFSS6IlFCIUlFCID1rYjmjRek+I5E2I5o0PpPiORZ5bs0LY812g5xYj51J2iueuhtBzixHzqTtFc9e62PD3Ovs/DFNJOJY2Ps0WzNBstAoRV4vNTscIgHOOjdwB6la2b/zaj/a3+6nD+cU/lf+a1qKcI33PiZMs4Z8zi9kh+jhMhHdIDejk6lU3YRI3EW0ZkHKbmD7aWVyoc79J49TvaPwWO0RtVQEH9w/mrKEKbS2ZMObiHOMZSvmje2x1qymlkpWxU83AZSNR1DoXBo8Jmrw6d8gY0k8oi5celdLaHSgj/5Bu8hSsJh2daI+TdjRp47XXc1GUnfsjNw08mPFHkfWTrbYoVWByQQGaGUTNaLkAWNlrw3C+72ueZcjWusQBcldHZ1xfSSxu1aHC32hTgADY6lo3CSy5jjhJxddGaMnFZscMkG7cWuv5OfV4M+kpRK+W7i4Ny23X8asu2cIAtUi9+US3QBct8sj6mz3ucM/Sb9K7W0hIpogCf8AM/suIrG05VsemSfExljhz9ZX7FaXZ2Zr2iOdrmn6RItlWFXgT6andMyYSBouRltp4lfr3E7PNNzcsZc+pRREu2ddc3tG8fmvR44XVe1nhHiuJUVNy/2rbc5VBhUtexz2yMYwGxJ1PqW+owJ8VO6aGdsoaLkZbLRQUlbVRvZTvLIieWSbAruUlM2kw2SJswlsHXI3A23LjHjjKPVHtxXE5MWTpNb7V/LKuB0DBB3RIGP4T6ILdW2JVWuwySnq2StmAM01m2FspJW3ZsnNPr0N/uqIJ473n/1H/wAlXy6cehzHU/VZHzbL/wCRuxqGpidD3RU8M4g25NgNyzp8AkkhbLNO2LML2tcjyq1jLQ+voWu3F+vrCw2ke4CCME5SST+CsoRTlJ+xziz5ZQx44Om7612KFfhUtA0PLhJGTbMBay30mBmqo2ziazni4bbQeVXr90bNXk1Ijv6jp+ShhI2aJBseDP5osUOa66VYlxeZ40r/AHc1WVJ9n5I6d0sc7ZC0Xy5bX/FchfRYGScKkBOgc78l86vHLGKSa9zbweXLKc8eR3TCIi8T6AREQHrWxHNGh9J8RyJsRzRofSfEcizy3ZoWx5ttAP2ixHzqTtFc6y6W0HOHEfOpO0VzloWxne52NnXNZLPmcBdo3lTQOaNoJ3FwAJfrfxrjWReyyUkq2ME+EUpzlfqVHYqHt/SVjswy5m6303KNoS11TAWuDhlO4+NchEeS01W5Y8IozhK/SqPoMfex9BGGva79YDob9BUUU8GIYX3FLIGSBuXXptuIXAslldb93NR5rgIrEsfN1TtM+jYafBaF7eGEkjtQBvJ6NFq2fe1tPNneAS++p8S4NkVWammlsR8ApY5RcrcurZs/9z9/+67W0T2Pposr2u5d9D4lwbIvNTqLXc0ZOHU8kJ36T6Cuew7PtaHtJyM0v5EoXs/R97M7c2R+l/Kvn0svTW/dde1Hh+gXJyc3vZ9Bhb4qnCXUgkEcliD169K30EUFNTvou6WPkNybHddfMIkc1V0Ocn9P5nKp0m7/AOnbwgw0dfUUzpQdwa46ZrLGroY6XEYZxMHcLODl6tblcbei51P21R6fpHqOaluqfk7WPyhs9M9jg4sudD4wrNRHTY3TRuZOGPbrbpHWCF84iurbdrozlcDUIqMqcfc7uKVUFNhzaGB4c6wabHcB1rJr2/o2W5xm4M6X13rgJZNZ23QXAxUFG9nd9z6DA3sbhsjS9oOY6E+JfP2RFxKfNFLsacWBY8k536iLJZSi4NJFkspsihD1nYjmjRek+I5E2I5o0XpPiORZ5bs0x2PN9oOcWI+dSdornro7Qc4cR85k7RXOWhbGZ7hERUlnXpcDbUUzJnVBbnF7Bu5Y1WAyxRmSCQSgC5BFir2R8mzoZG0ucYxYDp1U4PHNTUchqbtbe4DugdK26cHSr2Pz/wCqzxUp8+zqj5xrS82aCSdwAWySlqIm55IJGt6y0rtYNC0QzVgju5zjkHUOpWaCWrqTKytgDGH6N22v4l5xwJpX7mvL/UHGT5Uqjv16/wDDi4bhpri4ue6NrRoQ3etFVSvp6h8Ya8tDsrSRvXawWZ2aalsAyEnKeneVWqa2WfFoqd4aGRVAykDXejhBQTJHic74iS9krOaaKqGQGnku++UZdSr2FytphNHLRSSvJ/dZcjxFdPFMQdQCIsja9zydT0DRasFlM7qqYi2eTNbqXSxqM6T6nlPismXh3Ocen58nz79ZXWblu48nq8S2GjqWszmnkDevKV1MGpmyVk87wDwbrNv1m6u0tTWy1z2zQZINbEtsuI4VJW/c98vHODcYJdF1t/wfNMhlkF443OA6Q0lQGPc/I1pLv4QNV9DQFsOL1dO3QO5QH5/msKWm4PaCc20ALh9v/hU0dupXx9OVrZWjhGOQPyFjg7+G2qzfSVMbM74JGt6y0roDFW02JVUuQSh5s37NAunhlTU1ccpqow1t+TybXB/NI4oydWM3F5cUVNxVdPf+DjYLFHLXhsjGvGUmzhdRjLWsxKRrWhoAFgB4lYwpoZjUjGiwbnA9a0Y19ZyeQfkjVYv+iM2+N8cpQREXgfTsIrPchDRd4D8rXZbdDjpr9qkUTru5Ys0uBP8Att81aJzIqorYoQ7QTNJc4tYAL5iBf+6ryxmKTISCbC9ujTcpQswREQtnrOxPNKi9J8RyJsTzSovSfEcizS3ZpjsjzfH+cOI+cydornro4+P2hxHzmTtFc+y0rYyvchLKUsqQ+kindTYEyZgBc2MWB3b1jI44thBcwlr+lo6SOhcc4hUGk7lJbwYFt2qikrqijDhC4AO3gi61ay2e1HxlwE0nNVzXa/B2MFk4TDXRMOV7CR5L7iqb5cba5wOfk7yGi3rsqLK2ojqXTxuyPdqQBofsViTGaySNzDkAcLEhq51IuKVvoej4XJHK5KKaff2LOz5Lp5yTckA/itEsErMbEjo3BhqBZxGh1VOmqZaSThInWdax0uCt9RidTUPjc/KOCdmaAOlc88XBJ+x6PBlWeU41TVF7aLdT/e/sstnv8mf/AHD8ly6uunrcvDFpyXtYWU0tfPRtc2ItAdvuLrrUWrzHD4XJ+k0ff/2dTA5Bw1VEd+fMFrqHY0yocxhe5tzlLWC1vUuUyaSKbhY3lr73uFd48rctrs8uVFkTjTdEnwuSOVzik77mqjqJG4syWZ13F+VxPqXfqGtp2VFVflcHb1Xt+a+VJJdmO8m6tz4nVVMJikc3Kd9gmPKoppl4ng5ZZxlH8Mu4BTxvEkzmhz2kBt+hXcNqKqodO6oYWBpAYMtuu64FLWTUby6F1r7wRcFWDjNaZA/OBb90N0VhljFI8+I4PLknJqmntfsWaCN8WPSB7S2+Yi/SLqrjX1nJ5B+SwOJVJrO6rtEmXLu0stFRPJVTGWW2Y77Cy4lNcnKu5pxYMizLJLtRqRTZLLxN5uFVJwLoyb6ANPSLEFQaqcuzGTXXoHTvWqyWVHQ2R1DmyNc67gx2YAG2v/gCwe4ve57jcuNyosllAQimyWQHq+xPNKi9J8RyJsVzSovSfEciyy3ZrjsjzjH+cOIecydoqguhj/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+NERBYREQWEREFhERBYREQWEREFhERBZ6rsXzTovSfEcinYvmnRek+I5Fjl6mb4elHnWPc4MQ85k7RXPXQx7nBiHnMnaK561rYwSfUIpsllTmyEREFhFNkQWQilXG0rHgOkeWtDY/oM/iQq6lJF0IaSNgla85nmJ5bcaCxtf8EOGsNT3O2cGW5B00BClnXKznosnNAeQL2BsL71iqcBERBYRZZHfwndfd0KWxSPNmsc42voOhBZgi3tpXvp+Ea1znZy0tA8S02IVoWQiIoLCIiCwiIgsIilBZ6psXzUovSdtyJsXzUovSdtyLHL1M+jD0o87x7nBiHnMnaK566GPc4MQ85k7RVBbFsfNk+rISxV408LQ12W/IcXDN9FwG5ZNjgbMxzGhpbJGfpX3i5XVHNnPRT0ooWyEUogshZ8LJa2d1rDp6tyxRBZs7onyFnCvym9xfQ33o6oneAHSvNhbUrWiFthzi5xJJJJuSVClEJZCKUQWdGnqKZ0MXDOs8tMLvE3fm/FS2pieyRgMQLXNycISAWgWG71/auaitkL/AAxljceHjjk4cvJDrC1t4VWrkbNVSSMFmudcLUiAhFKKFshFKILIRSiCyEUogs9T2M5qUXpO25E2M5qUX3+25Fil6mfSh6UeeY99f4h5zJ2iueuhjv1/iHnMnaK562rY+ZJ9WEWWU9R9SZXdR9S6o5tGKLLK7qPqTK7+E+pKFoxRZZXdR9ShQWQilELZCKUQWQilEFkIpRBZCKUQWQpsbXtoEW6CZsYc17MwcQfUhLNCWV6GopiSHxMaL3BLb9J+Y9SwZPTtkJdCHaW3AdQ3etS32JZUsiuTTQBpaxkbiW2ByblgyojADXQNcB4hfo+R9aWLK9ja6ixG/RXO64cuUQNA0uMosbA6/ju3aLRNJwjgQ21hayCzUilFS2epbGc1KP7/AG3ImxnNSj+/23IsMvUz6uP0I88x36/xDzmTtFUF0Md+v8Q85k7RXPW6OyPkyfVn0NFC2oc2Nzi0ZC7TebC9h4zuVxmGCQgmpjiDr6SEAjdv9Z9S+fGIuDQODBsLb04yd/KHrXra7mVQfY+hfhbWskcKyIljS4D+K3QNelYtw1r83+LjBaTYH97lEaa+K/kK4HGTv5Y9anjJ38sD7UvyXlfY6s8IhyWlD8zQdBu8S+ek/wA1/wDuKucZO/lD1qk45nF3WbqSdnUE03ZCIi5PawiIgslZmCUAkxPAGp5O5YsOV7XdRurIqmWkzNcXPLtb7gUFmmOnkkkjaWloe4AOI0WIjdlJsb6WFt6sMrGtka7IbNex2/8AhFlBq2mQPyEG7SRfTTqQWaOAlDg3g3XOoFt6hzHMdlc0tPUQrcEzHjI+wAa64JHKuQVXqSHVDyH5x1oLNSIiCwiIgsIiILCIiCwiIgs9T2N5q0f3+25E2N5q0f3+25Fgn6mfXx+hfg88x36/xDzmTtFUFfx36/xDzmTtFUFvjsfGk/3MIiKnNhERBYREQWEREFhERBYREQWEREFhERBYREQWEREFhERBYREQWEREFnqWxvNWj+/23ImxvNWj+/23Ivnz9TPtYvRH8HnmO/X+IecydoqgvYZMIwyWR0kmHUj3uN3OdA0knrJsseJMJ8F0fu7PktiydNj5csPV9TyBF6/xJhPguj93Z8k4kwnwXR+7s+Sup4J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SlsbzVo/v8Abci7EMENNE2KCJkUbdzGNDQOncEWGTuTPrY1UEvB/9k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96" y="1600200"/>
            <a:ext cx="1399791" cy="2133602"/>
          </a:xfrm>
          <a:prstGeom prst="rect">
            <a:avLst/>
          </a:prstGeom>
        </p:spPr>
      </p:pic>
      <p:pic>
        <p:nvPicPr>
          <p:cNvPr id="1036" name="Picture 12" descr="http://ecx.images-amazon.com/images/I/51Lwheskkk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1" y="4191000"/>
            <a:ext cx="1400175" cy="180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3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information retrieval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overload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 smtClean="0"/>
              <a:t>It refers to the </a:t>
            </a:r>
            <a:r>
              <a:rPr lang="en-US" i="1" u="sng" dirty="0" smtClean="0"/>
              <a:t>difficulty</a:t>
            </a:r>
            <a:r>
              <a:rPr lang="en-US" i="1" dirty="0" smtClean="0"/>
              <a:t> a person can have understanding an issue and making decisions that can be caused by the presence of </a:t>
            </a:r>
            <a:r>
              <a:rPr lang="en-US" i="1" u="sng" dirty="0" smtClean="0"/>
              <a:t>too much</a:t>
            </a:r>
            <a:r>
              <a:rPr lang="en-US" i="1" dirty="0" smtClean="0"/>
              <a:t> information.</a:t>
            </a:r>
            <a:r>
              <a:rPr lang="en-US" dirty="0" smtClean="0"/>
              <a:t>” - wiki</a:t>
            </a:r>
            <a:endParaRPr lang="en-US" dirty="0"/>
          </a:p>
        </p:txBody>
      </p:sp>
      <p:pic>
        <p:nvPicPr>
          <p:cNvPr id="2050" name="Picture 2" descr="http://novellcounseling.org/wp-content/uploads/2013/01/information_overload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733" y="4107655"/>
            <a:ext cx="28575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3</a:t>
            </a:fld>
            <a:endParaRPr lang="en-US"/>
          </a:p>
        </p:txBody>
      </p:sp>
      <p:pic>
        <p:nvPicPr>
          <p:cNvPr id="1028" name="Picture 4" descr="http://boston.lti.cs.cmu.edu/classes/11-744/treclogo-c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142" y="4072867"/>
            <a:ext cx="3946525" cy="221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84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books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57400" y="1798637"/>
            <a:ext cx="6629400" cy="4525963"/>
          </a:xfrm>
        </p:spPr>
        <p:txBody>
          <a:bodyPr>
            <a:normAutofit lnSpcReduction="10000"/>
          </a:bodyPr>
          <a:lstStyle/>
          <a:p>
            <a:r>
              <a:rPr lang="en-US" b="1" i="1" dirty="0"/>
              <a:t>Modern Information Retrieval. </a:t>
            </a:r>
            <a:r>
              <a:rPr lang="en-US" dirty="0"/>
              <a:t>Ricardo </a:t>
            </a:r>
            <a:r>
              <a:rPr lang="en-US" dirty="0" err="1"/>
              <a:t>Baeza</a:t>
            </a:r>
            <a:r>
              <a:rPr lang="en-US" dirty="0"/>
              <a:t>-Yates and </a:t>
            </a:r>
            <a:r>
              <a:rPr lang="en-US" dirty="0" err="1"/>
              <a:t>Berthier</a:t>
            </a:r>
            <a:r>
              <a:rPr lang="en-US" dirty="0"/>
              <a:t> Ribeiro-</a:t>
            </a:r>
            <a:r>
              <a:rPr lang="en-US" dirty="0" err="1"/>
              <a:t>Neto</a:t>
            </a:r>
            <a:r>
              <a:rPr lang="en-US" dirty="0"/>
              <a:t>, Addison-Wesley, </a:t>
            </a:r>
            <a:r>
              <a:rPr lang="en-US" dirty="0" smtClean="0"/>
              <a:t>2011.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i="1" dirty="0"/>
              <a:t>Information Retrieval: </a:t>
            </a:r>
            <a:r>
              <a:rPr lang="en-US" dirty="0"/>
              <a:t>Implementing and Evaluating Search Engines. Stefan </a:t>
            </a:r>
            <a:r>
              <a:rPr lang="en-US" dirty="0" err="1"/>
              <a:t>Buttcher</a:t>
            </a:r>
            <a:r>
              <a:rPr lang="en-US" dirty="0"/>
              <a:t>, Charlie Clarke, Gordon Cormack, MIT Press, 2010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AutoShape 2" descr="data:image/jpeg;base64,/9j/4AAQSkZJRgABAQAAAQABAAD/2wBDAAoHBwgHBgoICAgLCgoLDhgQDg0NDh0VFhEYIx8lJCIfIiEmKzcvJik0KSEiMEExNDk7Pj4+JS5ESUM8SDc9Pjv/2wBDAQoLCw4NDhwQEBw7KCIoOzs7Ozs7Ozs7Ozs7Ozs7Ozs7Ozs7Ozs7Ozs7Ozs7Ozs7Ozs7Ozs7Ozs7Ozs7Ozs7Ozv/wAARCAFaAOMDASIAAhEBAxEB/8QAGwABAAIDAQEAAAAAAAAAAAAAAAEEAgMFBwb/xABMEAABAwIDAgcMBggFAwUAAAABAAIDBBEFEiEGMRMVIjZBUbIUVFVhcXSDkZOUs9EyNYGCobEWIyZCUlOSwSQzQ3JzJWLwNETC4fH/xAAaAQEBAQEBAQEAAAAAAAAAAAAAAQQCAwUG/8QALxEAAgIBAgUEAQMFAAMAAAAAAAECEQMTMQQSIVFhMkFSkXEUIrEFMzRCgXLh8P/aAAwDAQACEQMRAD8Au19fWMr6hjKqZrWyOAAebDVV+Ma3vyb2hTEfrKp/5Xfmqy+7CEeVdD8Fly5NSX7nu/cs8Y1vfk3tCnGNb35N7Qqsi65I9jy1snyf2WeMa3vyb2hTjGt78m9oVWROSPYa2T5P7LPGNb35N7QpxjW9+Te0KrInJHsNbJ8n9lnjGt78m9oU4xre/JvaFVkTkj2Gtk+T+yzxjW9+Te0KcY1vfk3tCqyJyR7DWyfJ/ZZ4xre/JvaFOMa3vyb2hVZE5I9hrZPk/ss8Y1vfk3tCnGNb35N7Qqsickew1snyf2WeMa3vyb2hTjGt78m9oVWROSPYa2T5P7LPGNb35N7QpxjW9+Te0KrInJHsNbJ8n9lnjGt78m9oU4xre/JvaFVkTkj2Gtk+T+yzxjW9+Te0KcY1vfk3tCqyJyR7DWyfJ/ZZ4xre/JvaFOMa3vyb2hVZE5I9hrZPk/ss8Y1vfk3tCnGNb35N7Qqsickew1snyf2fZYNI+XCoXyPc9xzXc43J5RRY4F9TQfe7RRfCy/3Jfln7rhW3w8G+y/g+YxH6yqf+V35qss8TrKZmKVTXTsBEzgQXbtVV7upf58f9S+5CS5V1PxObHPUl0e7N6LR3dS/z4/6k7upe+I/6l1zLueelk+LN6LR3fSd8M9aju+k74Z605l3Glk+LLCKv3fSd8M9ad30nfDPWnMu40snxZYRaO76TvhnrTu6l74j/AKk5l3Glk+LN6LR3dS98R/1Ke7aXviP+oJzLuTSn2ZuRae66Y/68f9QU91U/8+P+oJzLuNOfY2otYqID/rR/1BTwsR3SM/qCtonLLsZooDmnc4H7VKWSmERFSBERAEREAREQBERAfYYF9TQfe7RRMC+poPvdoovgZv7kvyz99wn+Pj/8V/B5hj31/iHnMnaK56v499f4h5zJ2iqC1J9DHJdWSoW6F8LAC4XeHfh4lszUQA5DiQG9JF9dfwSzkq6dSK0ZqYchoeWX1N7EjXxox9I25LLk3tobAWPj67KWCqisvkpCLhji49ZPj8fkVd5aXuyCzb6DxK2CNERFS0EREsUFKhEFBSoRCULrJr3jc5w8hWKK2TlT9jcKupbunkH3is24jVt3VD/t1VZE5n3OXig90i+zGatn0nNeP+5qsR46f9SEeVpXIRdrLJe54y4PBL/U+khxSkmIAkyE9DxZWwQRcar5BbqesnpnXikIHUdQV6x4j5GLL/TFvjf2fUoqFFi8VRaOW0cn4FX1pjJSXQ+TkxTxupKgiIujzPsMC+poPvdoomBfU0H3u0UXwM39yX5Z++4T/Hx/hfweX49zgxDzmTtFc9X8e5wYh5zJ2iuetK2MzXUlFCISiUUIhKJRQipaJRSI3OjdIByWkAnqusVBRKKEQUbIYZKieOGFpfJI4Na0dJO5dpmyWISw1ToZaeeWlc1r4oZA43Oa4vuuMh0XHpKqSirIaqGwkheHtuL6g3Xbh2qFLLK+lwyKETTMne3hXEFwDxpfcDn3eJR37HSUfcrxbMYnJTcLwLg57I3QsFiZM5AG46bxvUHZXF+CZI2Bj88jowGytJBaLknWwAHTdbItp5Yy8mnHLigiJZIWuAitYgjcTZWHbZSPdIXYdBlkfIXNa4i7ZGBrh5TlBv1qXItRKDtm8WjillkpCxkDyyS7hdpFr6XuQMw1HWts+yuLRYi+iZT8K5uYte1wDXAOy3vfr0tv1Vyq2tbPhzmtpAKqV8gJzHLHG4MFh1mzLarCPbKpjkkcKYAScJfg5XMcC6ThNHDdY6Jci8sDmtwLETNRROhDHVxtBncBm1t9i1YhhlRhkkbJzG5srM8ckT8zXi5FwfKCrIx6YYnh1c6Frn0DGMALjy8pJuT47rHEsYZiELIhQshZE0NgDZHExi5c7ykk/gr1Oaib6nZPGaSOSSWltHHwYz5hZ3CGzbHp369S1M2axeR8zWUheYQ0uyvabgtzC2utwCdFZk2sq5ppHTxNmhe6MtgkcSxmVzXEAePLqrH6aStqGTMoWXaYyc0hdmyMewdHU/8ABS5FqBSZsvidonzwGKKaNz2P0dezC8CwOlx1rW7ZrF2OiDqS3CtLmuMjbAAAkk3sNCDrber52zqDEyPuOKzG5b5j/J4L8tfKs6La1oqg+qgDIxmdyLuuTE2MAi405F/KlyHLE+frKOegqpKWqZkmjNnNuDb1Lp4TiRcRTTOuf3HHp8S5+KVEVXidRUwCQRyyFzeFdd2vWVWa4tcHNNiDcL1hNxdmXiMEc0XFn2CLltx6DIM8Uma2tgLX9anj2m/lS+ofNbtWHc/OPg8/xPQ8C+poPvdootWzM7anZ+mmYCGuz2B3/TIRfEyu8kn5Z+14VOOCCfZfweZY9zgxDzmTtFc9dDH+cGIecydornrStjO11CIiEou0cbJYixrWmYuNs7SQRbcCNxWySKnhgaCxz88ObMG/veW+4KiyeWNjmMle1rt7QdCgnlERiErhGd7b6FdWSi9NTtZRSZomNkjcwaXuL77lZyRxCSdkdMwmFoc0akuvbf5N657qmdzS100haRlsXG1upQJpWycIJHB/8QOqWOUuMkDaWofwDW8tnIINtx6FormMirJGMGVo3Dq0C0ulkeXFz3HMbuud/lUOc55u5xcT0kqWKIREULRKhEQUdOTZ7Fo44JO43PFQAWCJwedW5hcAkgka6pTbPYpU1EUIo5YjNnDHSMLWktaXEA232BVxm1czJo8sIbAyIMLGkAvcITEHF1r6XJA8asUW1lJR0FLSswsgQm7y2UDOTG5hP0enNfpspbO0onJdgWJMopap1JKGwSGOVuQ5o7NDrkdAsRqkeBYi8S5qWSN0UQlyPaQ57S4NGUW11cFfftMwwPgZSODC1zGZpLkNMDYRfTU8m/2q7T7a09HLG+lwzIGRujDDILWMjXnc0a6EX36g71LkKj3PnhhGJkRkUFQRK/Iw8GeU7XQePQ+pbqLAMTxCWoip6UmSmIbIx72sIJNgLOIubi1hqutS7WUdDSwwU+GObwUrZc3Ci7iA8anLfc/8FS2c2j4h4f8AwrZ+GfG7lG2UNJOmhsddD0FW2KiURg+J/qv+n1P66/B/qjy7amy2S4DicNC+sko5WsjkLJGlhDo7Bpu7qFnBfQYftVh2SGkkpTSwszue5z84lJiLCHcm+psb626rKlV7RwNdVQQskqY5eFtI9wb/AJkbG2sGjQZNNBoehS2XlicZ+FYjG7K+hqGuIabGMj6RsPWdFk3B8Te6JrMPqS6ZpdGBGeWBqSF227X08LzwGG5GCB8bWGQWaS/Oxws0fRPr61rbtTTR0TKaHDjHlikj0kFrvjawn6Nzq2+p6fIlsnLHufPSxSwSvhmY6ORhyuY4WLT1ELFW8Xr+NMVqK4R8Hw782S97faqa6OaCIiEo9W2L5p0XpPiORRsXzTovSfEciyS9TN8PSjznHz+0OIecydornq/j/OHEPOZO0VQWpbGN7hFClCBFClBQREQBLqFKAXRFCAlLoiAIiIDOOKSYubExzy1pcQBuAFyfsCsuwqubCJDTPFy0BtuUczcwIG+1he6zwbEWYZWvqHsz3glja0tDgS5haLg6EXOq+lO2lEXxyCKdkjchvGxrQ0indHoAdOURbxepRtnSSPlYMNraifgWU0gfnDDmGUNd1EndvCypsJr6xj309LI9sbDISBvAIBt16kbl9GNsqfuqGX/F5RVxTzDT9YGxNab66nM0nVYwbW01OGyxyVscooRTCJtgyNwcw5mnN+8Gm+m89KlstI+bpcPrK2R8dLTSzPjF3hjb5R41nS4VX1sb5KelkkYyPhCQ3e24Fx16kbl1KLG8PjxnE6qrjmkpKt7ndz8E1wkBcXAOueSRoQRcgq5RbV01G6OZstaHijip+CbbJEWOjJyHNucGEnQalLZEkfPxYVWzxMkihz5yA1jTd5u4tGm/eFrfQVjCA6kmBLsovGdT1bt6+oh2tw6BrJWMqxOycOsGtDcgqHS78172da34rbDthh1L3KG1OJ1IjmmfKJ2A/TBAcOXvaDu03nVOZl5Y9z4tzXMeWPaWuabEEWIKhW8WreMcVqazMXcM8uzFgaT4yATb1lVF0c0EREIerbFc06L0nxHImxXNOi9J8RyLLLdm2PpR5xj5/aHEfOZO0VShYJH5SbAC+iuY/wA4cR85k7RXPutUTJJN3RaFPBbSoBOnUsRFFlvnAItoba6nx+RV0XXMux5acvkWXQRNYXCa56AOnQ/JV7qEUbs7jFrd2TdLqEUOibpdZMjLw4ggBvSVtFFIXhocwkm28/8An/4gNF0ut4o3kaOaCNDc9Nzp+C0EAGwIPjCAXS6hEBN0uoRATdLqFJBG8FBQul1CIKJul1CIKJul1CIKJul1CIKJul1CIKPWNiuaVF6T4jkTYnmlRek+I5FlluzXHZHm+0HOHEfOZO0Vzl0NoD+0OI+dSdornrQtjM11CIiooIiIKCIiCjJrnNvlJFxY2PQhkeRlL3W6rrFEFGQkeL2cRffqoUIgoIiIKCIiCgurIyOaSz3HKXwtIDtLZNfyXKRCo6cUVOW/SETJYBm5V7HOB/Zap6VsdHwgiLHtfZ2Ynr6Ogqil7oAiXRCUFOU9R9Si6ttr3CDJwbcwAaHa6gAjX1oR37FXKeoqFb4ymz5g1g3aAHot4/8At/NVL63QK/cIiIWj1nYnmlRek+I5E2J5pUXpPiORZpbs0x2R5ttBzixHzqTtFc5dDaDnFiPnUnaK560LY8HuSoRFSE7t6hfYCip66u2QpKiMOhnga2Ro0zAyuvqFTmiwqvw/F+5sNFHJhwbJFKJnOc9vCBhDrm3Te4tuXNlo+csQLkb1C+u2iqsNOy+CsiwkRulgkdE7h3Hgv1hvp+9e3T1rOtwrCJtoaPZ+koDA6XgXy1Rlc4gGMOcA3cNPxSxynxysUVFUYjVx0lJGZZpCQ1oO/S67TocLxjD8SdQYd3HLQME0ZErn8LHmDTmv+9qDcW6V29n4KHBtr6HCRQtkrWsJnqZHuu15jLrNaNLC9tb31RsJHwe5F13UFN+h3GPB/wCJ4wMOe5+hkva3lV1uCUMmJ0LZA+OlGFtrarIbudZpc61+k2AVsUfNgEkAC5KsUlBU1xmFNEX8BE6aTUDKwbyvotmq/C6na7DWswSKEcMGtyzvJvcEE3vcix8Ruq1O3D8TrsUfFQ9ysgoJZAwTOdywRyrny7lLFHzqL6QQ4Rg9Hhja/D+7JK+Ph5X8K5pijLiGhgGl9L63WxmE4fhTtoO7qU1nF0kTYAZCwHM4gE26CLf/AEljlPl1Otr20Xbx+jo24dhWJ0dOKbu6J5fEHFzWua61wTrY9S6FDU4dFsDI+bChO4VzWPJnc3M7I4h2g0te1ksUfJovp202D4ZxXR1tCamSuiZNPMZXNdEHk5QwDS4Fjre64eK0DsLxWqoHuzGnldHm67HeqmKKiLJkb5DZouepZGnmabFhv1K0zjmS9zBQs5YzGQCQb9SwQqafVBERChSoRAes7E80aL0nxHImxHNGi9J8RyLNLdmmOyPNtoOcWI+dSdornq/tBzixHzqTtFc9e62M7JRQioPqabGqCPEtmJnTEMw+NoqDkPIIkcerXQjcufSYhTRUuORvks6siDYeSeUeFa77NAd64yKUWzv1tTQYjs1hzO7RDVYfG+MwOjcTLd5cC1wFunpst9Vj9NFtpT4xTkzQRtia4AFpIEYY8a/auNT4TWVMQkYwBh3FxtdVJI3RSujdbMw2NiunBpW0ecc0JycYu2j6F0+FYPh+IjD8RNZPXsEMYETmcFHmDjmvvOgGnjXVo8XwSXaen2lqcT4CQs/X0pge5wkyZTYgWynf9q+HRc0elnfw+qw+r2bmwirrRRSNqxUxyvjc9rxlylvJBIKuSY1hUON02SWWooDhjaGd4ZlfYtIJAPSND9i+URKFneoX4dgO0OHVsWJNroYpg+QxxOaWNBH8Q36nQdSzp5sNwurxIR4iyqZU0MsbHsie3luIs03HUN+5fPIlEs+k4fB8Yo8NdiGIOo5KCIQTM4JzzLGHEgsI0vYka2WFVjkFdDtBJISySvlhdBGQTyWvJtfxNsvnkSi2dnFMQpqnZ/BqWKS81KyVsrcpGXM+416dFtw2poajZuowqrrW0cndLahkj43Pa4BpaW8kHXcuCso43SyNjYLucbAK0RuurPpRVYNifFlbW17qaWhiZFPBwTnGYMPJLCNNRYa2suHite7FMVqq97cpqJXSZeq53LCroZ6ItEzQM24g3VdHFxdM5jOM1cXaM2SOjN2myzFVM12YOANrfRG5aUVTaDhF7oyfI55u517KFCKFSS6IlFCIUlFCID1rYjmjRek+I5E2I5o0PpPiORZ5bs0LY812g5xYj51J2iueuhtBzixHzqTtFc9e62PD3Ovs/DFNJOJY2Ps0WzNBstAoRV4vNTscIgHOOjdwB6la2b/zaj/a3+6nD+cU/lf+a1qKcI33PiZMs4Z8zi9kh+jhMhHdIDejk6lU3YRI3EW0ZkHKbmD7aWVyoc79J49TvaPwWO0RtVQEH9w/mrKEKbS2ZMObiHOMZSvmje2x1qymlkpWxU83AZSNR1DoXBo8Jmrw6d8gY0k8oi5celdLaHSgj/5Bu8hSsJh2daI+TdjRp47XXc1GUnfsjNw08mPFHkfWTrbYoVWByQQGaGUTNaLkAWNlrw3C+72ueZcjWusQBcldHZ1xfSSxu1aHC32hTgADY6lo3CSy5jjhJxddGaMnFZscMkG7cWuv5OfV4M+kpRK+W7i4Ny23X8asu2cIAtUi9+US3QBct8sj6mz3ucM/Sb9K7W0hIpogCf8AM/suIrG05VsemSfExljhz9ZX7FaXZ2Zr2iOdrmn6RItlWFXgT6andMyYSBouRltp4lfr3E7PNNzcsZc+pRREu2ddc3tG8fmvR44XVe1nhHiuJUVNy/2rbc5VBhUtexz2yMYwGxJ1PqW+owJ8VO6aGdsoaLkZbLRQUlbVRvZTvLIieWSbAruUlM2kw2SJswlsHXI3A23LjHjjKPVHtxXE5MWTpNb7V/LKuB0DBB3RIGP4T6ILdW2JVWuwySnq2StmAM01m2FspJW3ZsnNPr0N/uqIJ473n/1H/wAlXy6cehzHU/VZHzbL/wCRuxqGpidD3RU8M4g25NgNyzp8AkkhbLNO2LML2tcjyq1jLQ+voWu3F+vrCw2ke4CCME5SST+CsoRTlJ+xziz5ZQx44Om7612KFfhUtA0PLhJGTbMBay30mBmqo2ziazni4bbQeVXr90bNXk1Ijv6jp+ShhI2aJBseDP5osUOa66VYlxeZ40r/AHc1WVJ9n5I6d0sc7ZC0Xy5bX/FchfRYGScKkBOgc78l86vHLGKSa9zbweXLKc8eR3TCIi8T6AREQHrWxHNGh9J8RyJsRzRofSfEcizy3ZoWx5ttAP2ixHzqTtFc6y6W0HOHEfOpO0VzloWxne52NnXNZLPmcBdo3lTQOaNoJ3FwAJfrfxrjWReyyUkq2ME+EUpzlfqVHYqHt/SVjswy5m6303KNoS11TAWuDhlO4+NchEeS01W5Y8IozhK/SqPoMfex9BGGva79YDob9BUUU8GIYX3FLIGSBuXXptuIXAslldb93NR5rgIrEsfN1TtM+jYafBaF7eGEkjtQBvJ6NFq2fe1tPNneAS++p8S4NkVWammlsR8ApY5RcrcurZs/9z9/+67W0T2Pposr2u5d9D4lwbIvNTqLXc0ZOHU8kJ36T6Cuew7PtaHtJyM0v5EoXs/R97M7c2R+l/Kvn0svTW/dde1Hh+gXJyc3vZ9Bhb4qnCXUgkEcliD169K30EUFNTvou6WPkNybHddfMIkc1V0Ocn9P5nKp0m7/AOnbwgw0dfUUzpQdwa46ZrLGroY6XEYZxMHcLODl6tblcbei51P21R6fpHqOaluqfk7WPyhs9M9jg4sudD4wrNRHTY3TRuZOGPbrbpHWCF84iurbdrozlcDUIqMqcfc7uKVUFNhzaGB4c6wabHcB1rJr2/o2W5xm4M6X13rgJZNZ23QXAxUFG9nd9z6DA3sbhsjS9oOY6E+JfP2RFxKfNFLsacWBY8k536iLJZSi4NJFkspsihD1nYjmjRek+I5E2I5o0XpPiORZ5bs0x2PN9oOcWI+dSdornro7Qc4cR85k7RXOWhbGZ7hERUlnXpcDbUUzJnVBbnF7Bu5Y1WAyxRmSCQSgC5BFir2R8mzoZG0ucYxYDp1U4PHNTUchqbtbe4DugdK26cHSr2Pz/wCqzxUp8+zqj5xrS82aCSdwAWySlqIm55IJGt6y0rtYNC0QzVgju5zjkHUOpWaCWrqTKytgDGH6N22v4l5xwJpX7mvL/UHGT5Uqjv16/wDDi4bhpri4ue6NrRoQ3etFVSvp6h8Ya8tDsrSRvXawWZ2aalsAyEnKeneVWqa2WfFoqd4aGRVAykDXejhBQTJHic74iS9krOaaKqGQGnku++UZdSr2FytphNHLRSSvJ/dZcjxFdPFMQdQCIsja9zydT0DRasFlM7qqYi2eTNbqXSxqM6T6nlPismXh3Ocen58nz79ZXWblu48nq8S2GjqWszmnkDevKV1MGpmyVk87wDwbrNv1m6u0tTWy1z2zQZINbEtsuI4VJW/c98vHODcYJdF1t/wfNMhlkF443OA6Q0lQGPc/I1pLv4QNV9DQFsOL1dO3QO5QH5/msKWm4PaCc20ALh9v/hU0dupXx9OVrZWjhGOQPyFjg7+G2qzfSVMbM74JGt6y0roDFW02JVUuQSh5s37NAunhlTU1ccpqow1t+TybXB/NI4oydWM3F5cUVNxVdPf+DjYLFHLXhsjGvGUmzhdRjLWsxKRrWhoAFgB4lYwpoZjUjGiwbnA9a0Y19ZyeQfkjVYv+iM2+N8cpQREXgfTsIrPchDRd4D8rXZbdDjpr9qkUTru5Ys0uBP8Att81aJzIqorYoQ7QTNJc4tYAL5iBf+6ryxmKTISCbC9ujTcpQswREQtnrOxPNKi9J8RyJsTzSovSfEcizS3ZpjsjzfH+cOI+cydornro4+P2hxHzmTtFc+y0rYyvchLKUsqQ+kindTYEyZgBc2MWB3b1jI44thBcwlr+lo6SOhcc4hUGk7lJbwYFt2qikrqijDhC4AO3gi61ay2e1HxlwE0nNVzXa/B2MFk4TDXRMOV7CR5L7iqb5cba5wOfk7yGi3rsqLK2ojqXTxuyPdqQBofsViTGaySNzDkAcLEhq51IuKVvoej4XJHK5KKaff2LOz5Lp5yTckA/itEsErMbEjo3BhqBZxGh1VOmqZaSThInWdax0uCt9RidTUPjc/KOCdmaAOlc88XBJ+x6PBlWeU41TVF7aLdT/e/sstnv8mf/AHD8ly6uunrcvDFpyXtYWU0tfPRtc2ItAdvuLrrUWrzHD4XJ+k0ff/2dTA5Bw1VEd+fMFrqHY0yocxhe5tzlLWC1vUuUyaSKbhY3lr73uFd48rctrs8uVFkTjTdEnwuSOVzik77mqjqJG4syWZ13F+VxPqXfqGtp2VFVflcHb1Xt+a+VJJdmO8m6tz4nVVMJikc3Kd9gmPKoppl4ng5ZZxlH8Mu4BTxvEkzmhz2kBt+hXcNqKqodO6oYWBpAYMtuu64FLWTUby6F1r7wRcFWDjNaZA/OBb90N0VhljFI8+I4PLknJqmntfsWaCN8WPSB7S2+Yi/SLqrjX1nJ5B+SwOJVJrO6rtEmXLu0stFRPJVTGWW2Y77Cy4lNcnKu5pxYMizLJLtRqRTZLLxN5uFVJwLoyb6ANPSLEFQaqcuzGTXXoHTvWqyWVHQ2R1DmyNc67gx2YAG2v/gCwe4ve57jcuNyosllAQimyWQHq+xPNKi9J8RyJsVzSovSfEciyy3ZrjsjzjH+cOIecydoqguhj/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+NERBYREQWEREFhERBYREQWEREFhERBZ6rsXzTovSfEcinYvmnRek+I5Fjl6mb4elHnWPc4MQ85k7RXPXQx7nBiHnMnaK561rYwSfUIpsllTmyEREFhFNkQWQilXG0rHgOkeWtDY/oM/iQq6lJF0IaSNgla85nmJ5bcaCxtf8EOGsNT3O2cGW5B00BClnXKznosnNAeQL2BsL71iqcBERBYRZZHfwndfd0KWxSPNmsc42voOhBZgi3tpXvp+Ea1znZy0tA8S02IVoWQiIoLCIiCwiIgsIilBZ6psXzUovSdtyJsXzUovSdtyLHL1M+jD0o87x7nBiHnMnaK566GPc4MQ85k7RVBbFsfNk+rISxV408LQ12W/IcXDN9FwG5ZNjgbMxzGhpbJGfpX3i5XVHNnPRT0ooWyEUogshZ8LJa2d1rDp6tyxRBZs7onyFnCvym9xfQ33o6oneAHSvNhbUrWiFthzi5xJJJJuSVClEJZCKUQWdGnqKZ0MXDOs8tMLvE3fm/FS2pieyRgMQLXNycISAWgWG71/auaitkL/AAxljceHjjk4cvJDrC1t4VWrkbNVSSMFmudcLUiAhFKKFshFKILIRSiCyEUogs9T2M5qUXpO25E2M5qUX3+25Fil6mfSh6UeeY99f4h5zJ2iueuhjv1/iHnMnaK562rY+ZJ9WEWWU9R9SZXdR9S6o5tGKLLK7qPqTK7+E+pKFoxRZZXdR9ShQWQilELZCKUQWQilEFkIpRBZCKUQWQpsbXtoEW6CZsYc17MwcQfUhLNCWV6GopiSHxMaL3BLb9J+Y9SwZPTtkJdCHaW3AdQ3etS32JZUsiuTTQBpaxkbiW2ByblgyojADXQNcB4hfo+R9aWLK9ja6ixG/RXO64cuUQNA0uMosbA6/ju3aLRNJwjgQ21hayCzUilFS2epbGc1KP7/AG3ImxnNSj+/23IsMvUz6uP0I88x36/xDzmTtFUF0Md+v8Q85k7RXPW6OyPkyfVn0NFC2oc2Nzi0ZC7TebC9h4zuVxmGCQgmpjiDr6SEAjdv9Z9S+fGIuDQODBsLb04yd/KHrXra7mVQfY+hfhbWskcKyIljS4D+K3QNelYtw1r83+LjBaTYH97lEaa+K/kK4HGTv5Y9anjJ38sD7UvyXlfY6s8IhyWlD8zQdBu8S+ek/wA1/wDuKucZO/lD1qk45nF3WbqSdnUE03ZCIi5PawiIgslZmCUAkxPAGp5O5YsOV7XdRurIqmWkzNcXPLtb7gUFmmOnkkkjaWloe4AOI0WIjdlJsb6WFt6sMrGtka7IbNex2/8AhFlBq2mQPyEG7SRfTTqQWaOAlDg3g3XOoFt6hzHMdlc0tPUQrcEzHjI+wAa64JHKuQVXqSHVDyH5x1oLNSIiCwiIgsIiILCIiCwiIgs9T2N5q0f3+25E2N5q0f3+25Fgn6mfXx+hfg88x36/xDzmTtFUFfx36/xDzmTtFUFvjsfGk/3MIiKnNhERBYREQWEREFhERBYREQWEREFhERBYREQWEREFhERBYREQWEREFnqWxvNWj+/23ImxvNWj+/23Ivnz9TPtYvRH8HnmO/X+IecydoqgvYZMIwyWR0kmHUj3uN3OdA0knrJsseJMJ8F0fu7PktiydNj5csPV9TyBF6/xJhPguj93Z8k4kwnwXR+7s+Sup4J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SlsbzVo/v8Abci7EMENNE2KCJkUbdzGNDQOncEWGTuTPrY1UEv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data:image/jpeg;base64,/9j/4AAQSkZJRgABAQAAAQABAAD/2wBDAAoHBwgHBgoICAgLCgoLDhgQDg0NDh0VFhEYIx8lJCIfIiEmKzcvJik0KSEiMEExNDk7Pj4+JS5ESUM8SDc9Pjv/2wBDAQoLCw4NDhwQEBw7KCIoOzs7Ozs7Ozs7Ozs7Ozs7Ozs7Ozs7Ozs7Ozs7Ozs7Ozs7Ozs7Ozs7Ozs7Ozs7Ozs7Ozv/wAARCAFaAOMDASIAAhEBAxEB/8QAGwABAAIDAQEAAAAAAAAAAAAAAAEEAgMFBwb/xABMEAABAwIDAgcMBggFAwUAAAABAAIDBBEFEiEGMRMVIjZBUbIUVFVhcXSDkZOUs9EyNYGCobEWIyZCUlOSwSQzQ3JzJWLwNETC4fH/xAAaAQEBAQEBAQEAAAAAAAAAAAAAAQQCAwUG/8QALxEAAgIBAgUEAQMFAAMAAAAAAAECEQMTMQQSIVFhMkFSkXEUIrEFMzRCgXLh8P/aAAwDAQACEQMRAD8Au19fWMr6hjKqZrWyOAAebDVV+Ma3vyb2hTEfrKp/5Xfmqy+7CEeVdD8Fly5NSX7nu/cs8Y1vfk3tCnGNb35N7Qqsi65I9jy1snyf2WeMa3vyb2hTjGt78m9oVWROSPYa2T5P7LPGNb35N7QpxjW9+Te0KrInJHsNbJ8n9lnjGt78m9oU4xre/JvaFVkTkj2Gtk+T+yzxjW9+Te0KcY1vfk3tCqyJyR7DWyfJ/ZZ4xre/JvaFOMa3vyb2hVZE5I9hrZPk/ss8Y1vfk3tCnGNb35N7Qqsickew1snyf2WeMa3vyb2hTjGt78m9oVWROSPYa2T5P7LPGNb35N7QpxjW9+Te0KrInJHsNbJ8n9lnjGt78m9oU4xre/JvaFVkTkj2Gtk+T+yzxjW9+Te0KcY1vfk3tCqyJyR7DWyfJ/ZZ4xre/JvaFOMa3vyb2hVZE5I9hrZPk/ss8Y1vfk3tCnGNb35N7Qqsickew1snyf2fZYNI+XCoXyPc9xzXc43J5RRY4F9TQfe7RRfCy/3Jfln7rhW3w8G+y/g+YxH6yqf+V35qss8TrKZmKVTXTsBEzgQXbtVV7upf58f9S+5CS5V1PxObHPUl0e7N6LR3dS/z4/6k7upe+I/6l1zLueelk+LN6LR3fSd8M9aju+k74Z605l3Glk+LLCKv3fSd8M9ad30nfDPWnMu40snxZYRaO76TvhnrTu6l74j/AKk5l3Glk+LN6LR3dS98R/1Ke7aXviP+oJzLuTSn2ZuRae66Y/68f9QU91U/8+P+oJzLuNOfY2otYqID/rR/1BTwsR3SM/qCtonLLsZooDmnc4H7VKWSmERFSBERAEREAREQBERAfYYF9TQfe7RRMC+poPvdoovgZv7kvyz99wn+Pj/8V/B5hj31/iHnMnaK56v499f4h5zJ2iqC1J9DHJdWSoW6F8LAC4XeHfh4lszUQA5DiQG9JF9dfwSzkq6dSK0ZqYchoeWX1N7EjXxox9I25LLk3tobAWPj67KWCqisvkpCLhji49ZPj8fkVd5aXuyCzb6DxK2CNERFS0EREsUFKhEFBSoRCULrJr3jc5w8hWKK2TlT9jcKupbunkH3is24jVt3VD/t1VZE5n3OXig90i+zGatn0nNeP+5qsR46f9SEeVpXIRdrLJe54y4PBL/U+khxSkmIAkyE9DxZWwQRcar5BbqesnpnXikIHUdQV6x4j5GLL/TFvjf2fUoqFFi8VRaOW0cn4FX1pjJSXQ+TkxTxupKgiIujzPsMC+poPvdoomBfU0H3u0UXwM39yX5Z++4T/Hx/hfweX49zgxDzmTtFc9X8e5wYh5zJ2iuetK2MzXUlFCISiUUIhKJRQipaJRSI3OjdIByWkAnqusVBRKKEQUbIYZKieOGFpfJI4Na0dJO5dpmyWISw1ToZaeeWlc1r4oZA43Oa4vuuMh0XHpKqSirIaqGwkheHtuL6g3Xbh2qFLLK+lwyKETTMne3hXEFwDxpfcDn3eJR37HSUfcrxbMYnJTcLwLg57I3QsFiZM5AG46bxvUHZXF+CZI2Bj88jowGytJBaLknWwAHTdbItp5Yy8mnHLigiJZIWuAitYgjcTZWHbZSPdIXYdBlkfIXNa4i7ZGBrh5TlBv1qXItRKDtm8WjillkpCxkDyyS7hdpFr6XuQMw1HWts+yuLRYi+iZT8K5uYte1wDXAOy3vfr0tv1Vyq2tbPhzmtpAKqV8gJzHLHG4MFh1mzLarCPbKpjkkcKYAScJfg5XMcC6ThNHDdY6Jci8sDmtwLETNRROhDHVxtBncBm1t9i1YhhlRhkkbJzG5srM8ckT8zXi5FwfKCrIx6YYnh1c6Frn0DGMALjy8pJuT47rHEsYZiELIhQshZE0NgDZHExi5c7ykk/gr1Oaib6nZPGaSOSSWltHHwYz5hZ3CGzbHp369S1M2axeR8zWUheYQ0uyvabgtzC2utwCdFZk2sq5ppHTxNmhe6MtgkcSxmVzXEAePLqrH6aStqGTMoWXaYyc0hdmyMewdHU/8ABS5FqBSZsvidonzwGKKaNz2P0dezC8CwOlx1rW7ZrF2OiDqS3CtLmuMjbAAAkk3sNCDrber52zqDEyPuOKzG5b5j/J4L8tfKs6La1oqg+qgDIxmdyLuuTE2MAi405F/KlyHLE+frKOegqpKWqZkmjNnNuDb1Lp4TiRcRTTOuf3HHp8S5+KVEVXidRUwCQRyyFzeFdd2vWVWa4tcHNNiDcL1hNxdmXiMEc0XFn2CLltx6DIM8Uma2tgLX9anj2m/lS+ofNbtWHc/OPg8/xPQ8C+poPvdootWzM7anZ+mmYCGuz2B3/TIRfEyu8kn5Z+14VOOCCfZfweZY9zgxDzmTtFc9dDH+cGIecydornrStjO11CIiEou0cbJYixrWmYuNs7SQRbcCNxWySKnhgaCxz88ObMG/veW+4KiyeWNjmMle1rt7QdCgnlERiErhGd7b6FdWSi9NTtZRSZomNkjcwaXuL77lZyRxCSdkdMwmFoc0akuvbf5N657qmdzS100haRlsXG1upQJpWycIJHB/8QOqWOUuMkDaWofwDW8tnIINtx6FormMirJGMGVo3Dq0C0ulkeXFz3HMbuud/lUOc55u5xcT0kqWKIREULRKhEQUdOTZ7Fo44JO43PFQAWCJwedW5hcAkgka6pTbPYpU1EUIo5YjNnDHSMLWktaXEA232BVxm1czJo8sIbAyIMLGkAvcITEHF1r6XJA8asUW1lJR0FLSswsgQm7y2UDOTG5hP0enNfpspbO0onJdgWJMopap1JKGwSGOVuQ5o7NDrkdAsRqkeBYi8S5qWSN0UQlyPaQ57S4NGUW11cFfftMwwPgZSODC1zGZpLkNMDYRfTU8m/2q7T7a09HLG+lwzIGRujDDILWMjXnc0a6EX36g71LkKj3PnhhGJkRkUFQRK/Iw8GeU7XQePQ+pbqLAMTxCWoip6UmSmIbIx72sIJNgLOIubi1hqutS7WUdDSwwU+GObwUrZc3Ci7iA8anLfc/8FS2c2j4h4f8AwrZ+GfG7lG2UNJOmhsddD0FW2KiURg+J/qv+n1P66/B/qjy7amy2S4DicNC+sko5WsjkLJGlhDo7Bpu7qFnBfQYftVh2SGkkpTSwszue5z84lJiLCHcm+psb626rKlV7RwNdVQQskqY5eFtI9wb/AJkbG2sGjQZNNBoehS2XlicZ+FYjG7K+hqGuIabGMj6RsPWdFk3B8Te6JrMPqS6ZpdGBGeWBqSF227X08LzwGG5GCB8bWGQWaS/Oxws0fRPr61rbtTTR0TKaHDjHlikj0kFrvjawn6Nzq2+p6fIlsnLHufPSxSwSvhmY6ORhyuY4WLT1ELFW8Xr+NMVqK4R8Hw782S97faqa6OaCIiEo9W2L5p0XpPiORRsXzTovSfEciyS9TN8PSjznHz+0OIecydornq/j/OHEPOZO0VQWpbGN7hFClCBFClBQREQBLqFKAXRFCAlLoiAIiIDOOKSYubExzy1pcQBuAFyfsCsuwqubCJDTPFy0BtuUczcwIG+1he6zwbEWYZWvqHsz3glja0tDgS5haLg6EXOq+lO2lEXxyCKdkjchvGxrQ0indHoAdOURbxepRtnSSPlYMNraifgWU0gfnDDmGUNd1EndvCypsJr6xj309LI9sbDISBvAIBt16kbl9GNsqfuqGX/F5RVxTzDT9YGxNab66nM0nVYwbW01OGyxyVscooRTCJtgyNwcw5mnN+8Gm+m89KlstI+bpcPrK2R8dLTSzPjF3hjb5R41nS4VX1sb5KelkkYyPhCQ3e24Fx16kbl1KLG8PjxnE6qrjmkpKt7ndz8E1wkBcXAOueSRoQRcgq5RbV01G6OZstaHijip+CbbJEWOjJyHNucGEnQalLZEkfPxYVWzxMkihz5yA1jTd5u4tGm/eFrfQVjCA6kmBLsovGdT1bt6+oh2tw6BrJWMqxOycOsGtDcgqHS78172da34rbDthh1L3KG1OJ1IjmmfKJ2A/TBAcOXvaDu03nVOZl5Y9z4tzXMeWPaWuabEEWIKhW8WreMcVqazMXcM8uzFgaT4yATb1lVF0c0EREIerbFc06L0nxHImxXNOi9J8RyLLLdm2PpR5xj5/aHEfOZO0VShYJH5SbAC+iuY/wA4cR85k7RXPutUTJJN3RaFPBbSoBOnUsRFFlvnAItoba6nx+RV0XXMux5acvkWXQRNYXCa56AOnQ/JV7qEUbs7jFrd2TdLqEUOibpdZMjLw4ggBvSVtFFIXhocwkm28/8An/4gNF0ut4o3kaOaCNDc9Nzp+C0EAGwIPjCAXS6hEBN0uoRATdLqFJBG8FBQul1CIKJul1CIKJul1CIKJul1CIKJul1CIKPWNiuaVF6T4jkTYnmlRek+I5FlluzXHZHm+0HOHEfOZO0Vzl0NoD+0OI+dSdornrQtjM11CIiooIiIKCIiCjJrnNvlJFxY2PQhkeRlL3W6rrFEFGQkeL2cRffqoUIgoIiIKCIiCgurIyOaSz3HKXwtIDtLZNfyXKRCo6cUVOW/SETJYBm5V7HOB/Zap6VsdHwgiLHtfZ2Ynr6Ogqil7oAiXRCUFOU9R9Si6ttr3CDJwbcwAaHa6gAjX1oR37FXKeoqFb4ymz5g1g3aAHot4/8At/NVL63QK/cIiIWj1nYnmlRek+I5E2J5pUXpPiORZpbs0x2R5ttBzixHzqTtFc5dDaDnFiPnUnaK560LY8HuSoRFSE7t6hfYCip66u2QpKiMOhnga2Ro0zAyuvqFTmiwqvw/F+5sNFHJhwbJFKJnOc9vCBhDrm3Te4tuXNlo+csQLkb1C+u2iqsNOy+CsiwkRulgkdE7h3Hgv1hvp+9e3T1rOtwrCJtoaPZ+koDA6XgXy1Rlc4gGMOcA3cNPxSxynxysUVFUYjVx0lJGZZpCQ1oO/S67TocLxjD8SdQYd3HLQME0ZErn8LHmDTmv+9qDcW6V29n4KHBtr6HCRQtkrWsJnqZHuu15jLrNaNLC9tb31RsJHwe5F13UFN+h3GPB/wCJ4wMOe5+hkva3lV1uCUMmJ0LZA+OlGFtrarIbudZpc61+k2AVsUfNgEkAC5KsUlBU1xmFNEX8BE6aTUDKwbyvotmq/C6na7DWswSKEcMGtyzvJvcEE3vcix8Ruq1O3D8TrsUfFQ9ysgoJZAwTOdywRyrny7lLFHzqL6QQ4Rg9Hhja/D+7JK+Ph5X8K5pijLiGhgGl9L63WxmE4fhTtoO7qU1nF0kTYAZCwHM4gE26CLf/AEljlPl1Otr20Xbx+jo24dhWJ0dOKbu6J5fEHFzWua61wTrY9S6FDU4dFsDI+bChO4VzWPJnc3M7I4h2g0te1ksUfJovp202D4ZxXR1tCamSuiZNPMZXNdEHk5QwDS4Fjre64eK0DsLxWqoHuzGnldHm67HeqmKKiLJkb5DZouepZGnmabFhv1K0zjmS9zBQs5YzGQCQb9SwQqafVBERChSoRAes7E80aL0nxHImxHNGi9J8RyLNLdmmOyPNtoOcWI+dSdornq/tBzixHzqTtFc9e62M7JRQioPqabGqCPEtmJnTEMw+NoqDkPIIkcerXQjcufSYhTRUuORvks6siDYeSeUeFa77NAd64yKUWzv1tTQYjs1hzO7RDVYfG+MwOjcTLd5cC1wFunpst9Vj9NFtpT4xTkzQRtia4AFpIEYY8a/auNT4TWVMQkYwBh3FxtdVJI3RSujdbMw2NiunBpW0ecc0JycYu2j6F0+FYPh+IjD8RNZPXsEMYETmcFHmDjmvvOgGnjXVo8XwSXaen2lqcT4CQs/X0pge5wkyZTYgWynf9q+HRc0elnfw+qw+r2bmwirrRRSNqxUxyvjc9rxlylvJBIKuSY1hUON02SWWooDhjaGd4ZlfYtIJAPSND9i+URKFneoX4dgO0OHVsWJNroYpg+QxxOaWNBH8Q36nQdSzp5sNwurxIR4iyqZU0MsbHsie3luIs03HUN+5fPIlEs+k4fB8Yo8NdiGIOo5KCIQTM4JzzLGHEgsI0vYka2WFVjkFdDtBJISySvlhdBGQTyWvJtfxNsvnkSi2dnFMQpqnZ/BqWKS81KyVsrcpGXM+416dFtw2poajZuowqrrW0cndLahkj43Pa4BpaW8kHXcuCso43SyNjYLucbAK0RuurPpRVYNifFlbW17qaWhiZFPBwTnGYMPJLCNNRYa2suHite7FMVqq97cpqJXSZeq53LCroZ6ItEzQM24g3VdHFxdM5jOM1cXaM2SOjN2myzFVM12YOANrfRG5aUVTaDhF7oyfI55u517KFCKFSS6IlFCIUlFCID1rYjmjRek+I5E2I5o0PpPiORZ5bs0LY812g5xYj51J2iueuhtBzixHzqTtFc9e62PD3Ovs/DFNJOJY2Ps0WzNBstAoRV4vNTscIgHOOjdwB6la2b/zaj/a3+6nD+cU/lf+a1qKcI33PiZMs4Z8zi9kh+jhMhHdIDejk6lU3YRI3EW0ZkHKbmD7aWVyoc79J49TvaPwWO0RtVQEH9w/mrKEKbS2ZMObiHOMZSvmje2x1qymlkpWxU83AZSNR1DoXBo8Jmrw6d8gY0k8oi5celdLaHSgj/5Bu8hSsJh2daI+TdjRp47XXc1GUnfsjNw08mPFHkfWTrbYoVWByQQGaGUTNaLkAWNlrw3C+72ueZcjWusQBcldHZ1xfSSxu1aHC32hTgADY6lo3CSy5jjhJxddGaMnFZscMkG7cWuv5OfV4M+kpRK+W7i4Ny23X8asu2cIAtUi9+US3QBct8sj6mz3ucM/Sb9K7W0hIpogCf8AM/suIrG05VsemSfExljhz9ZX7FaXZ2Zr2iOdrmn6RItlWFXgT6andMyYSBouRltp4lfr3E7PNNzcsZc+pRREu2ddc3tG8fmvR44XVe1nhHiuJUVNy/2rbc5VBhUtexz2yMYwGxJ1PqW+owJ8VO6aGdsoaLkZbLRQUlbVRvZTvLIieWSbAruUlM2kw2SJswlsHXI3A23LjHjjKPVHtxXE5MWTpNb7V/LKuB0DBB3RIGP4T6ILdW2JVWuwySnq2StmAM01m2FspJW3ZsnNPr0N/uqIJ473n/1H/wAlXy6cehzHU/VZHzbL/wCRuxqGpidD3RU8M4g25NgNyzp8AkkhbLNO2LML2tcjyq1jLQ+voWu3F+vrCw2ke4CCME5SST+CsoRTlJ+xziz5ZQx44Om7612KFfhUtA0PLhJGTbMBay30mBmqo2ziazni4bbQeVXr90bNXk1Ijv6jp+ShhI2aJBseDP5osUOa66VYlxeZ40r/AHc1WVJ9n5I6d0sc7ZC0Xy5bX/FchfRYGScKkBOgc78l86vHLGKSa9zbweXLKc8eR3TCIi8T6AREQHrWxHNGh9J8RyJsRzRofSfEcizy3ZoWx5ttAP2ixHzqTtFc6y6W0HOHEfOpO0VzloWxne52NnXNZLPmcBdo3lTQOaNoJ3FwAJfrfxrjWReyyUkq2ME+EUpzlfqVHYqHt/SVjswy5m6303KNoS11TAWuDhlO4+NchEeS01W5Y8IozhK/SqPoMfex9BGGva79YDob9BUUU8GIYX3FLIGSBuXXptuIXAslldb93NR5rgIrEsfN1TtM+jYafBaF7eGEkjtQBvJ6NFq2fe1tPNneAS++p8S4NkVWammlsR8ApY5RcrcurZs/9z9/+67W0T2Pposr2u5d9D4lwbIvNTqLXc0ZOHU8kJ36T6Cuew7PtaHtJyM0v5EoXs/R97M7c2R+l/Kvn0svTW/dde1Hh+gXJyc3vZ9Bhb4qnCXUgkEcliD169K30EUFNTvou6WPkNybHddfMIkc1V0Ocn9P5nKp0m7/AOnbwgw0dfUUzpQdwa46ZrLGroY6XEYZxMHcLODl6tblcbei51P21R6fpHqOaluqfk7WPyhs9M9jg4sudD4wrNRHTY3TRuZOGPbrbpHWCF84iurbdrozlcDUIqMqcfc7uKVUFNhzaGB4c6wabHcB1rJr2/o2W5xm4M6X13rgJZNZ23QXAxUFG9nd9z6DA3sbhsjS9oOY6E+JfP2RFxKfNFLsacWBY8k536iLJZSi4NJFkspsihD1nYjmjRek+I5E2I5o0XpPiORZ5bs0x2PN9oOcWI+dSdornro7Qc4cR85k7RXOWhbGZ7hERUlnXpcDbUUzJnVBbnF7Bu5Y1WAyxRmSCQSgC5BFir2R8mzoZG0ucYxYDp1U4PHNTUchqbtbe4DugdK26cHSr2Pz/wCqzxUp8+zqj5xrS82aCSdwAWySlqIm55IJGt6y0rtYNC0QzVgju5zjkHUOpWaCWrqTKytgDGH6N22v4l5xwJpX7mvL/UHGT5Uqjv16/wDDi4bhpri4ue6NrRoQ3etFVSvp6h8Ya8tDsrSRvXawWZ2aalsAyEnKeneVWqa2WfFoqd4aGRVAykDXejhBQTJHic74iS9krOaaKqGQGnku++UZdSr2FytphNHLRSSvJ/dZcjxFdPFMQdQCIsja9zydT0DRasFlM7qqYi2eTNbqXSxqM6T6nlPismXh3Ocen58nz79ZXWblu48nq8S2GjqWszmnkDevKV1MGpmyVk87wDwbrNv1m6u0tTWy1z2zQZINbEtsuI4VJW/c98vHODcYJdF1t/wfNMhlkF443OA6Q0lQGPc/I1pLv4QNV9DQFsOL1dO3QO5QH5/msKWm4PaCc20ALh9v/hU0dupXx9OVrZWjhGOQPyFjg7+G2qzfSVMbM74JGt6y0roDFW02JVUuQSh5s37NAunhlTU1ccpqow1t+TybXB/NI4oydWM3F5cUVNxVdPf+DjYLFHLXhsjGvGUmzhdRjLWsxKRrWhoAFgB4lYwpoZjUjGiwbnA9a0Y19ZyeQfkjVYv+iM2+N8cpQREXgfTsIrPchDRd4D8rXZbdDjpr9qkUTru5Ys0uBP8Att81aJzIqorYoQ7QTNJc4tYAL5iBf+6ryxmKTISCbC9ujTcpQswREQtnrOxPNKi9J8RyJsTzSovSfEcizS3ZpjsjzfH+cOI+cydornro4+P2hxHzmTtFc+y0rYyvchLKUsqQ+kindTYEyZgBc2MWB3b1jI44thBcwlr+lo6SOhcc4hUGk7lJbwYFt2qikrqijDhC4AO3gi61ay2e1HxlwE0nNVzXa/B2MFk4TDXRMOV7CR5L7iqb5cba5wOfk7yGi3rsqLK2ojqXTxuyPdqQBofsViTGaySNzDkAcLEhq51IuKVvoej4XJHK5KKaff2LOz5Lp5yTckA/itEsErMbEjo3BhqBZxGh1VOmqZaSThInWdax0uCt9RidTUPjc/KOCdmaAOlc88XBJ+x6PBlWeU41TVF7aLdT/e/sstnv8mf/AHD8ly6uunrcvDFpyXtYWU0tfPRtc2ItAdvuLrrUWrzHD4XJ+k0ff/2dTA5Bw1VEd+fMFrqHY0yocxhe5tzlLWC1vUuUyaSKbhY3lr73uFd48rctrs8uVFkTjTdEnwuSOVzik77mqjqJG4syWZ13F+VxPqXfqGtp2VFVflcHb1Xt+a+VJJdmO8m6tz4nVVMJikc3Kd9gmPKoppl4ng5ZZxlH8Mu4BTxvEkzmhz2kBt+hXcNqKqodO6oYWBpAYMtuu64FLWTUby6F1r7wRcFWDjNaZA/OBb90N0VhljFI8+I4PLknJqmntfsWaCN8WPSB7S2+Yi/SLqrjX1nJ5B+SwOJVJrO6rtEmXLu0stFRPJVTGWW2Y77Cy4lNcnKu5pxYMizLJLtRqRTZLLxN5uFVJwLoyb6ANPSLEFQaqcuzGTXXoHTvWqyWVHQ2R1DmyNc67gx2YAG2v/gCwe4ve57jcuNyosllAQimyWQHq+xPNKi9J8RyJsVzSovSfEciyy3ZrjsjzjH+cOIecydoqguhj/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+NERBYREQWEREFhERBYREQWEREFhERBZ6rsXzTovSfEcinYvmnRek+I5Fjl6mb4elHnWPc4MQ85k7RXPXQx7nBiHnMnaK561rYwSfUIpsllTmyEREFhFNkQWQilXG0rHgOkeWtDY/oM/iQq6lJF0IaSNgla85nmJ5bcaCxtf8EOGsNT3O2cGW5B00BClnXKznosnNAeQL2BsL71iqcBERBYRZZHfwndfd0KWxSPNmsc42voOhBZgi3tpXvp+Ea1znZy0tA8S02IVoWQiIoLCIiCwiIgsIilBZ6psXzUovSdtyJsXzUovSdtyLHL1M+jD0o87x7nBiHnMnaK566GPc4MQ85k7RVBbFsfNk+rISxV408LQ12W/IcXDN9FwG5ZNjgbMxzGhpbJGfpX3i5XVHNnPRT0ooWyEUogshZ8LJa2d1rDp6tyxRBZs7onyFnCvym9xfQ33o6oneAHSvNhbUrWiFthzi5xJJJJuSVClEJZCKUQWdGnqKZ0MXDOs8tMLvE3fm/FS2pieyRgMQLXNycISAWgWG71/auaitkL/AAxljceHjjk4cvJDrC1t4VWrkbNVSSMFmudcLUiAhFKKFshFKILIRSiCyEUogs9T2M5qUXpO25E2M5qUX3+25Fil6mfSh6UeeY99f4h5zJ2iueuhjv1/iHnMnaK562rY+ZJ9WEWWU9R9SZXdR9S6o5tGKLLK7qPqTK7+E+pKFoxRZZXdR9ShQWQilELZCKUQWQilEFkIpRBZCKUQWQpsbXtoEW6CZsYc17MwcQfUhLNCWV6GopiSHxMaL3BLb9J+Y9SwZPTtkJdCHaW3AdQ3etS32JZUsiuTTQBpaxkbiW2ByblgyojADXQNcB4hfo+R9aWLK9ja6ixG/RXO64cuUQNA0uMosbA6/ju3aLRNJwjgQ21hayCzUilFS2epbGc1KP7/AG3ImxnNSj+/23IsMvUz6uP0I88x36/xDzmTtFUF0Md+v8Q85k7RXPW6OyPkyfVn0NFC2oc2Nzi0ZC7TebC9h4zuVxmGCQgmpjiDr6SEAjdv9Z9S+fGIuDQODBsLb04yd/KHrXra7mVQfY+hfhbWskcKyIljS4D+K3QNelYtw1r83+LjBaTYH97lEaa+K/kK4HGTv5Y9anjJ38sD7UvyXlfY6s8IhyWlD8zQdBu8S+ek/wA1/wDuKucZO/lD1qk45nF3WbqSdnUE03ZCIi5PawiIgslZmCUAkxPAGp5O5YsOV7XdRurIqmWkzNcXPLtb7gUFmmOnkkkjaWloe4AOI0WIjdlJsb6WFt6sMrGtka7IbNex2/8AhFlBq2mQPyEG7SRfTTqQWaOAlDg3g3XOoFt6hzHMdlc0tPUQrcEzHjI+wAa64JHKuQVXqSHVDyH5x1oLNSIiCwiIgsIiILCIiCwiIgs9T2N5q0f3+25E2N5q0f3+25Fgn6mfXx+hfg88x36/xDzmTtFUFfx36/xDzmTtFUFvjsfGk/3MIiKnNhERBYREQWEREFhERBYREQWEREFhERBYREQWEREFhERBYREQWEREFnqWxvNWj+/23ImxvNWj+/23Ivnz9TPtYvRH8HnmO/X+IecydoqgvYZMIwyWR0kmHUj3uN3OdA0knrJsseJMJ8F0fu7PktiydNj5csPV9TyBF6/xJhPguj93Z8k4kwnwXR+7s+Sup4J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SlsbzVo/v8Abci7EMENNE2KCJkUbdzGNDQOncEWGTuTPrY1UEvB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data:image/jpeg;base64,/9j/4AAQSkZJRgABAQAAAQABAAD/2wBDAAoHBwgHBgoICAgLCgoLDhgQDg0NDh0VFhEYIx8lJCIfIiEmKzcvJik0KSEiMEExNDk7Pj4+JS5ESUM8SDc9Pjv/2wBDAQoLCw4NDhwQEBw7KCIoOzs7Ozs7Ozs7Ozs7Ozs7Ozs7Ozs7Ozs7Ozs7Ozs7Ozs7Ozs7Ozs7Ozs7Ozs7Ozs7Ozv/wAARCAFaAOMDASIAAhEBAxEB/8QAGwABAAIDAQEAAAAAAAAAAAAAAAEEAgMFBwb/xABMEAABAwIDAgcMBggFAwUAAAABAAIDBBEFEiEGMRMVIjZBUbIUVFVhcXSDkZOUs9EyNYGCobEWIyZCUlOSwSQzQ3JzJWLwNETC4fH/xAAaAQEBAQEBAQEAAAAAAAAAAAAAAQQCAwUG/8QALxEAAgIBAgUEAQMFAAMAAAAAAAECEQMTMQQSIVFhMkFSkXEUIrEFMzRCgXLh8P/aAAwDAQACEQMRAD8Au19fWMr6hjKqZrWyOAAebDVV+Ma3vyb2hTEfrKp/5Xfmqy+7CEeVdD8Fly5NSX7nu/cs8Y1vfk3tCnGNb35N7Qqsi65I9jy1snyf2WeMa3vyb2hTjGt78m9oVWROSPYa2T5P7LPGNb35N7QpxjW9+Te0KrInJHsNbJ8n9lnjGt78m9oU4xre/JvaFVkTkj2Gtk+T+yzxjW9+Te0KcY1vfk3tCqyJyR7DWyfJ/ZZ4xre/JvaFOMa3vyb2hVZE5I9hrZPk/ss8Y1vfk3tCnGNb35N7Qqsickew1snyf2WeMa3vyb2hTjGt78m9oVWROSPYa2T5P7LPGNb35N7QpxjW9+Te0KrInJHsNbJ8n9lnjGt78m9oU4xre/JvaFVkTkj2Gtk+T+yzxjW9+Te0KcY1vfk3tCqyJyR7DWyfJ/ZZ4xre/JvaFOMa3vyb2hVZE5I9hrZPk/ss8Y1vfk3tCnGNb35N7Qqsickew1snyf2fZYNI+XCoXyPc9xzXc43J5RRY4F9TQfe7RRfCy/3Jfln7rhW3w8G+y/g+YxH6yqf+V35qss8TrKZmKVTXTsBEzgQXbtVV7upf58f9S+5CS5V1PxObHPUl0e7N6LR3dS/z4/6k7upe+I/6l1zLueelk+LN6LR3fSd8M9aju+k74Z605l3Glk+LLCKv3fSd8M9ad30nfDPWnMu40snxZYRaO76TvhnrTu6l74j/AKk5l3Glk+LN6LR3dS98R/1Ke7aXviP+oJzLuTSn2ZuRae66Y/68f9QU91U/8+P+oJzLuNOfY2otYqID/rR/1BTwsR3SM/qCtonLLsZooDmnc4H7VKWSmERFSBERAEREAREQBERAfYYF9TQfe7RRMC+poPvdoovgZv7kvyz99wn+Pj/8V/B5hj31/iHnMnaK56v499f4h5zJ2iqC1J9DHJdWSoW6F8LAC4XeHfh4lszUQA5DiQG9JF9dfwSzkq6dSK0ZqYchoeWX1N7EjXxox9I25LLk3tobAWPj67KWCqisvkpCLhji49ZPj8fkVd5aXuyCzb6DxK2CNERFS0EREsUFKhEFBSoRCULrJr3jc5w8hWKK2TlT9jcKupbunkH3is24jVt3VD/t1VZE5n3OXig90i+zGatn0nNeP+5qsR46f9SEeVpXIRdrLJe54y4PBL/U+khxSkmIAkyE9DxZWwQRcar5BbqesnpnXikIHUdQV6x4j5GLL/TFvjf2fUoqFFi8VRaOW0cn4FX1pjJSXQ+TkxTxupKgiIujzPsMC+poPvdoomBfU0H3u0UXwM39yX5Z++4T/Hx/hfweX49zgxDzmTtFc9X8e5wYh5zJ2iuetK2MzXUlFCISiUUIhKJRQipaJRSI3OjdIByWkAnqusVBRKKEQUbIYZKieOGFpfJI4Na0dJO5dpmyWISw1ToZaeeWlc1r4oZA43Oa4vuuMh0XHpKqSirIaqGwkheHtuL6g3Xbh2qFLLK+lwyKETTMne3hXEFwDxpfcDn3eJR37HSUfcrxbMYnJTcLwLg57I3QsFiZM5AG46bxvUHZXF+CZI2Bj88jowGytJBaLknWwAHTdbItp5Yy8mnHLigiJZIWuAitYgjcTZWHbZSPdIXYdBlkfIXNa4i7ZGBrh5TlBv1qXItRKDtm8WjillkpCxkDyyS7hdpFr6XuQMw1HWts+yuLRYi+iZT8K5uYte1wDXAOy3vfr0tv1Vyq2tbPhzmtpAKqV8gJzHLHG4MFh1mzLarCPbKpjkkcKYAScJfg5XMcC6ThNHDdY6Jci8sDmtwLETNRROhDHVxtBncBm1t9i1YhhlRhkkbJzG5srM8ckT8zXi5FwfKCrIx6YYnh1c6Frn0DGMALjy8pJuT47rHEsYZiELIhQshZE0NgDZHExi5c7ykk/gr1Oaib6nZPGaSOSSWltHHwYz5hZ3CGzbHp369S1M2axeR8zWUheYQ0uyvabgtzC2utwCdFZk2sq5ppHTxNmhe6MtgkcSxmVzXEAePLqrH6aStqGTMoWXaYyc0hdmyMewdHU/8ABS5FqBSZsvidonzwGKKaNz2P0dezC8CwOlx1rW7ZrF2OiDqS3CtLmuMjbAAAkk3sNCDrber52zqDEyPuOKzG5b5j/J4L8tfKs6La1oqg+qgDIxmdyLuuTE2MAi405F/KlyHLE+frKOegqpKWqZkmjNnNuDb1Lp4TiRcRTTOuf3HHp8S5+KVEVXidRUwCQRyyFzeFdd2vWVWa4tcHNNiDcL1hNxdmXiMEc0XFn2CLltx6DIM8Uma2tgLX9anj2m/lS+ofNbtWHc/OPg8/xPQ8C+poPvdootWzM7anZ+mmYCGuz2B3/TIRfEyu8kn5Z+14VOOCCfZfweZY9zgxDzmTtFc9dDH+cGIecydornrStjO11CIiEou0cbJYixrWmYuNs7SQRbcCNxWySKnhgaCxz88ObMG/veW+4KiyeWNjmMle1rt7QdCgnlERiErhGd7b6FdWSi9NTtZRSZomNkjcwaXuL77lZyRxCSdkdMwmFoc0akuvbf5N657qmdzS100haRlsXG1upQJpWycIJHB/8QOqWOUuMkDaWofwDW8tnIINtx6FormMirJGMGVo3Dq0C0ulkeXFz3HMbuud/lUOc55u5xcT0kqWKIREULRKhEQUdOTZ7Fo44JO43PFQAWCJwedW5hcAkgka6pTbPYpU1EUIo5YjNnDHSMLWktaXEA232BVxm1czJo8sIbAyIMLGkAvcITEHF1r6XJA8asUW1lJR0FLSswsgQm7y2UDOTG5hP0enNfpspbO0onJdgWJMopap1JKGwSGOVuQ5o7NDrkdAsRqkeBYi8S5qWSN0UQlyPaQ57S4NGUW11cFfftMwwPgZSODC1zGZpLkNMDYRfTU8m/2q7T7a09HLG+lwzIGRujDDILWMjXnc0a6EX36g71LkKj3PnhhGJkRkUFQRK/Iw8GeU7XQePQ+pbqLAMTxCWoip6UmSmIbIx72sIJNgLOIubi1hqutS7WUdDSwwU+GObwUrZc3Ci7iA8anLfc/8FS2c2j4h4f8AwrZ+GfG7lG2UNJOmhsddD0FW2KiURg+J/qv+n1P66/B/qjy7amy2S4DicNC+sko5WsjkLJGlhDo7Bpu7qFnBfQYftVh2SGkkpTSwszue5z84lJiLCHcm+psb626rKlV7RwNdVQQskqY5eFtI9wb/AJkbG2sGjQZNNBoehS2XlicZ+FYjG7K+hqGuIabGMj6RsPWdFk3B8Te6JrMPqS6ZpdGBGeWBqSF227X08LzwGG5GCB8bWGQWaS/Oxws0fRPr61rbtTTR0TKaHDjHlikj0kFrvjawn6Nzq2+p6fIlsnLHufPSxSwSvhmY6ORhyuY4WLT1ELFW8Xr+NMVqK4R8Hw782S97faqa6OaCIiEo9W2L5p0XpPiORRsXzTovSfEciyS9TN8PSjznHz+0OIecydornq/j/OHEPOZO0VQWpbGN7hFClCBFClBQREQBLqFKAXRFCAlLoiAIiIDOOKSYubExzy1pcQBuAFyfsCsuwqubCJDTPFy0BtuUczcwIG+1he6zwbEWYZWvqHsz3glja0tDgS5haLg6EXOq+lO2lEXxyCKdkjchvGxrQ0indHoAdOURbxepRtnSSPlYMNraifgWU0gfnDDmGUNd1EndvCypsJr6xj309LI9sbDISBvAIBt16kbl9GNsqfuqGX/F5RVxTzDT9YGxNab66nM0nVYwbW01OGyxyVscooRTCJtgyNwcw5mnN+8Gm+m89KlstI+bpcPrK2R8dLTSzPjF3hjb5R41nS4VX1sb5KelkkYyPhCQ3e24Fx16kbl1KLG8PjxnE6qrjmkpKt7ndz8E1wkBcXAOueSRoQRcgq5RbV01G6OZstaHijip+CbbJEWOjJyHNucGEnQalLZEkfPxYVWzxMkihz5yA1jTd5u4tGm/eFrfQVjCA6kmBLsovGdT1bt6+oh2tw6BrJWMqxOycOsGtDcgqHS78172da34rbDthh1L3KG1OJ1IjmmfKJ2A/TBAcOXvaDu03nVOZl5Y9z4tzXMeWPaWuabEEWIKhW8WreMcVqazMXcM8uzFgaT4yATb1lVF0c0EREIerbFc06L0nxHImxXNOi9J8RyLLLdm2PpR5xj5/aHEfOZO0VShYJH5SbAC+iuY/wA4cR85k7RXPutUTJJN3RaFPBbSoBOnUsRFFlvnAItoba6nx+RV0XXMux5acvkWXQRNYXCa56AOnQ/JV7qEUbs7jFrd2TdLqEUOibpdZMjLw4ggBvSVtFFIXhocwkm28/8An/4gNF0ut4o3kaOaCNDc9Nzp+C0EAGwIPjCAXS6hEBN0uoRATdLqFJBG8FBQul1CIKJul1CIKJul1CIKJul1CIKJul1CIKPWNiuaVF6T4jkTYnmlRek+I5FlluzXHZHm+0HOHEfOZO0Vzl0NoD+0OI+dSdornrQtjM11CIiooIiIKCIiCjJrnNvlJFxY2PQhkeRlL3W6rrFEFGQkeL2cRffqoUIgoIiIKCIiCgurIyOaSz3HKXwtIDtLZNfyXKRCo6cUVOW/SETJYBm5V7HOB/Zap6VsdHwgiLHtfZ2Ynr6Ogqil7oAiXRCUFOU9R9Si6ttr3CDJwbcwAaHa6gAjX1oR37FXKeoqFb4ymz5g1g3aAHot4/8At/NVL63QK/cIiIWj1nYnmlRek+I5E2J5pUXpPiORZpbs0x2R5ttBzixHzqTtFc5dDaDnFiPnUnaK560LY8HuSoRFSE7t6hfYCip66u2QpKiMOhnga2Ro0zAyuvqFTmiwqvw/F+5sNFHJhwbJFKJnOc9vCBhDrm3Te4tuXNlo+csQLkb1C+u2iqsNOy+CsiwkRulgkdE7h3Hgv1hvp+9e3T1rOtwrCJtoaPZ+koDA6XgXy1Rlc4gGMOcA3cNPxSxynxysUVFUYjVx0lJGZZpCQ1oO/S67TocLxjD8SdQYd3HLQME0ZErn8LHmDTmv+9qDcW6V29n4KHBtr6HCRQtkrWsJnqZHuu15jLrNaNLC9tb31RsJHwe5F13UFN+h3GPB/wCJ4wMOe5+hkva3lV1uCUMmJ0LZA+OlGFtrarIbudZpc61+k2AVsUfNgEkAC5KsUlBU1xmFNEX8BE6aTUDKwbyvotmq/C6na7DWswSKEcMGtyzvJvcEE3vcix8Ruq1O3D8TrsUfFQ9ysgoJZAwTOdywRyrny7lLFHzqL6QQ4Rg9Hhja/D+7JK+Ph5X8K5pijLiGhgGl9L63WxmE4fhTtoO7qU1nF0kTYAZCwHM4gE26CLf/AEljlPl1Otr20Xbx+jo24dhWJ0dOKbu6J5fEHFzWua61wTrY9S6FDU4dFsDI+bChO4VzWPJnc3M7I4h2g0te1ksUfJovp202D4ZxXR1tCamSuiZNPMZXNdEHk5QwDS4Fjre64eK0DsLxWqoHuzGnldHm67HeqmKKiLJkb5DZouepZGnmabFhv1K0zjmS9zBQs5YzGQCQb9SwQqafVBERChSoRAes7E80aL0nxHImxHNGi9J8RyLNLdmmOyPNtoOcWI+dSdornq/tBzixHzqTtFc9e62M7JRQioPqabGqCPEtmJnTEMw+NoqDkPIIkcerXQjcufSYhTRUuORvks6siDYeSeUeFa77NAd64yKUWzv1tTQYjs1hzO7RDVYfG+MwOjcTLd5cC1wFunpst9Vj9NFtpT4xTkzQRtia4AFpIEYY8a/auNT4TWVMQkYwBh3FxtdVJI3RSujdbMw2NiunBpW0ecc0JycYu2j6F0+FYPh+IjD8RNZPXsEMYETmcFHmDjmvvOgGnjXVo8XwSXaen2lqcT4CQs/X0pge5wkyZTYgWynf9q+HRc0elnfw+qw+r2bmwirrRRSNqxUxyvjc9rxlylvJBIKuSY1hUON02SWWooDhjaGd4ZlfYtIJAPSND9i+URKFneoX4dgO0OHVsWJNroYpg+QxxOaWNBH8Q36nQdSzp5sNwurxIR4iyqZU0MsbHsie3luIs03HUN+5fPIlEs+k4fB8Yo8NdiGIOo5KCIQTM4JzzLGHEgsI0vYka2WFVjkFdDtBJISySvlhdBGQTyWvJtfxNsvnkSi2dnFMQpqnZ/BqWKS81KyVsrcpGXM+416dFtw2poajZuowqrrW0cndLahkj43Pa4BpaW8kHXcuCso43SyNjYLucbAK0RuurPpRVYNifFlbW17qaWhiZFPBwTnGYMPJLCNNRYa2suHite7FMVqq97cpqJXSZeq53LCroZ6ItEzQM24g3VdHFxdM5jOM1cXaM2SOjN2myzFVM12YOANrfRG5aUVTaDhF7oyfI55u517KFCKFSS6IlFCIUlFCID1rYjmjRek+I5E2I5o0PpPiORZ5bs0LY812g5xYj51J2iueuhtBzixHzqTtFc9e62PD3Ovs/DFNJOJY2Ps0WzNBstAoRV4vNTscIgHOOjdwB6la2b/zaj/a3+6nD+cU/lf+a1qKcI33PiZMs4Z8zi9kh+jhMhHdIDejk6lU3YRI3EW0ZkHKbmD7aWVyoc79J49TvaPwWO0RtVQEH9w/mrKEKbS2ZMObiHOMZSvmje2x1qymlkpWxU83AZSNR1DoXBo8Jmrw6d8gY0k8oi5celdLaHSgj/5Bu8hSsJh2daI+TdjRp47XXc1GUnfsjNw08mPFHkfWTrbYoVWByQQGaGUTNaLkAWNlrw3C+72ueZcjWusQBcldHZ1xfSSxu1aHC32hTgADY6lo3CSy5jjhJxddGaMnFZscMkG7cWuv5OfV4M+kpRK+W7i4Ny23X8asu2cIAtUi9+US3QBct8sj6mz3ucM/Sb9K7W0hIpogCf8AM/suIrG05VsemSfExljhz9ZX7FaXZ2Zr2iOdrmn6RItlWFXgT6andMyYSBouRltp4lfr3E7PNNzcsZc+pRREu2ddc3tG8fmvR44XVe1nhHiuJUVNy/2rbc5VBhUtexz2yMYwGxJ1PqW+owJ8VO6aGdsoaLkZbLRQUlbVRvZTvLIieWSbAruUlM2kw2SJswlsHXI3A23LjHjjKPVHtxXE5MWTpNb7V/LKuB0DBB3RIGP4T6ILdW2JVWuwySnq2StmAM01m2FspJW3ZsnNPr0N/uqIJ473n/1H/wAlXy6cehzHU/VZHzbL/wCRuxqGpidD3RU8M4g25NgNyzp8AkkhbLNO2LML2tcjyq1jLQ+voWu3F+vrCw2ke4CCME5SST+CsoRTlJ+xziz5ZQx44Om7612KFfhUtA0PLhJGTbMBay30mBmqo2ziazni4bbQeVXr90bNXk1Ijv6jp+ShhI2aJBseDP5osUOa66VYlxeZ40r/AHc1WVJ9n5I6d0sc7ZC0Xy5bX/FchfRYGScKkBOgc78l86vHLGKSa9zbweXLKc8eR3TCIi8T6AREQHrWxHNGh9J8RyJsRzRofSfEcizy3ZoWx5ttAP2ixHzqTtFc6y6W0HOHEfOpO0VzloWxne52NnXNZLPmcBdo3lTQOaNoJ3FwAJfrfxrjWReyyUkq2ME+EUpzlfqVHYqHt/SVjswy5m6303KNoS11TAWuDhlO4+NchEeS01W5Y8IozhK/SqPoMfex9BGGva79YDob9BUUU8GIYX3FLIGSBuXXptuIXAslldb93NR5rgIrEsfN1TtM+jYafBaF7eGEkjtQBvJ6NFq2fe1tPNneAS++p8S4NkVWammlsR8ApY5RcrcurZs/9z9/+67W0T2Pposr2u5d9D4lwbIvNTqLXc0ZOHU8kJ36T6Cuew7PtaHtJyM0v5EoXs/R97M7c2R+l/Kvn0svTW/dde1Hh+gXJyc3vZ9Bhb4qnCXUgkEcliD169K30EUFNTvou6WPkNybHddfMIkc1V0Ocn9P5nKp0m7/AOnbwgw0dfUUzpQdwa46ZrLGroY6XEYZxMHcLODl6tblcbei51P21R6fpHqOaluqfk7WPyhs9M9jg4sudD4wrNRHTY3TRuZOGPbrbpHWCF84iurbdrozlcDUIqMqcfc7uKVUFNhzaGB4c6wabHcB1rJr2/o2W5xm4M6X13rgJZNZ23QXAxUFG9nd9z6DA3sbhsjS9oOY6E+JfP2RFxKfNFLsacWBY8k536iLJZSi4NJFkspsihD1nYjmjRek+I5E2I5o0XpPiORZ5bs0x2PN9oOcWI+dSdornro7Qc4cR85k7RXOWhbGZ7hERUlnXpcDbUUzJnVBbnF7Bu5Y1WAyxRmSCQSgC5BFir2R8mzoZG0ucYxYDp1U4PHNTUchqbtbe4DugdK26cHSr2Pz/wCqzxUp8+zqj5xrS82aCSdwAWySlqIm55IJGt6y0rtYNC0QzVgju5zjkHUOpWaCWrqTKytgDGH6N22v4l5xwJpX7mvL/UHGT5Uqjv16/wDDi4bhpri4ue6NrRoQ3etFVSvp6h8Ya8tDsrSRvXawWZ2aalsAyEnKeneVWqa2WfFoqd4aGRVAykDXejhBQTJHic74iS9krOaaKqGQGnku++UZdSr2FytphNHLRSSvJ/dZcjxFdPFMQdQCIsja9zydT0DRasFlM7qqYi2eTNbqXSxqM6T6nlPismXh3Ocen58nz79ZXWblu48nq8S2GjqWszmnkDevKV1MGpmyVk87wDwbrNv1m6u0tTWy1z2zQZINbEtsuI4VJW/c98vHODcYJdF1t/wfNMhlkF443OA6Q0lQGPc/I1pLv4QNV9DQFsOL1dO3QO5QH5/msKWm4PaCc20ALh9v/hU0dupXx9OVrZWjhGOQPyFjg7+G2qzfSVMbM74JGt6y0roDFW02JVUuQSh5s37NAunhlTU1ccpqow1t+TybXB/NI4oydWM3F5cUVNxVdPf+DjYLFHLXhsjGvGUmzhdRjLWsxKRrWhoAFgB4lYwpoZjUjGiwbnA9a0Y19ZyeQfkjVYv+iM2+N8cpQREXgfTsIrPchDRd4D8rXZbdDjpr9qkUTru5Ys0uBP8Att81aJzIqorYoQ7QTNJc4tYAL5iBf+6ryxmKTISCbC9ujTcpQswREQtnrOxPNKi9J8RyJsTzSovSfEcizS3ZpjsjzfH+cOI+cydornro4+P2hxHzmTtFc+y0rYyvchLKUsqQ+kindTYEyZgBc2MWB3b1jI44thBcwlr+lo6SOhcc4hUGk7lJbwYFt2qikrqijDhC4AO3gi61ay2e1HxlwE0nNVzXa/B2MFk4TDXRMOV7CR5L7iqb5cba5wOfk7yGi3rsqLK2ojqXTxuyPdqQBofsViTGaySNzDkAcLEhq51IuKVvoej4XJHK5KKaff2LOz5Lp5yTckA/itEsErMbEjo3BhqBZxGh1VOmqZaSThInWdax0uCt9RidTUPjc/KOCdmaAOlc88XBJ+x6PBlWeU41TVF7aLdT/e/sstnv8mf/AHD8ly6uunrcvDFpyXtYWU0tfPRtc2ItAdvuLrrUWrzHD4XJ+k0ff/2dTA5Bw1VEd+fMFrqHY0yocxhe5tzlLWC1vUuUyaSKbhY3lr73uFd48rctrs8uVFkTjTdEnwuSOVzik77mqjqJG4syWZ13F+VxPqXfqGtp2VFVflcHb1Xt+a+VJJdmO8m6tz4nVVMJikc3Kd9gmPKoppl4ng5ZZxlH8Mu4BTxvEkzmhz2kBt+hXcNqKqodO6oYWBpAYMtuu64FLWTUby6F1r7wRcFWDjNaZA/OBb90N0VhljFI8+I4PLknJqmntfsWaCN8WPSB7S2+Yi/SLqrjX1nJ5B+SwOJVJrO6rtEmXLu0stFRPJVTGWW2Y77Cy4lNcnKu5pxYMizLJLtRqRTZLLxN5uFVJwLoyb6ANPSLEFQaqcuzGTXXoHTvWqyWVHQ2R1DmyNc67gx2YAG2v/gCwe4ve57jcuNyosllAQimyWQHq+xPNKi9J8RyJsVzSovSfEciyy3ZrjsjzjH+cOIecydoqguhj/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+NERBYREQWEREFhERBYREQWEREFhERBZ6rsXzTovSfEcinYvmnRek+I5Fjl6mb4elHnWPc4MQ85k7RXPXQx7nBiHnMnaK561rYwSfUIpsllTmyEREFhFNkQWQilXG0rHgOkeWtDY/oM/iQq6lJF0IaSNgla85nmJ5bcaCxtf8EOGsNT3O2cGW5B00BClnXKznosnNAeQL2BsL71iqcBERBYRZZHfwndfd0KWxSPNmsc42voOhBZgi3tpXvp+Ea1znZy0tA8S02IVoWQiIoLCIiCwiIgsIilBZ6psXzUovSdtyJsXzUovSdtyLHL1M+jD0o87x7nBiHnMnaK566GPc4MQ85k7RVBbFsfNk+rISxV408LQ12W/IcXDN9FwG5ZNjgbMxzGhpbJGfpX3i5XVHNnPRT0ooWyEUogshZ8LJa2d1rDp6tyxRBZs7onyFnCvym9xfQ33o6oneAHSvNhbUrWiFthzi5xJJJJuSVClEJZCKUQWdGnqKZ0MXDOs8tMLvE3fm/FS2pieyRgMQLXNycISAWgWG71/auaitkL/AAxljceHjjk4cvJDrC1t4VWrkbNVSSMFmudcLUiAhFKKFshFKILIRSiCyEUogs9T2M5qUXpO25E2M5qUX3+25Fil6mfSh6UeeY99f4h5zJ2iueuhjv1/iHnMnaK562rY+ZJ9WEWWU9R9SZXdR9S6o5tGKLLK7qPqTK7+E+pKFoxRZZXdR9ShQWQilELZCKUQWQilEFkIpRBZCKUQWQpsbXtoEW6CZsYc17MwcQfUhLNCWV6GopiSHxMaL3BLb9J+Y9SwZPTtkJdCHaW3AdQ3etS32JZUsiuTTQBpaxkbiW2ByblgyojADXQNcB4hfo+R9aWLK9ja6ixG/RXO64cuUQNA0uMosbA6/ju3aLRNJwjgQ21hayCzUilFS2epbGc1KP7/AG3ImxnNSj+/23IsMvUz6uP0I88x36/xDzmTtFUF0Md+v8Q85k7RXPW6OyPkyfVn0NFC2oc2Nzi0ZC7TebC9h4zuVxmGCQgmpjiDr6SEAjdv9Z9S+fGIuDQODBsLb04yd/KHrXra7mVQfY+hfhbWskcKyIljS4D+K3QNelYtw1r83+LjBaTYH97lEaa+K/kK4HGTv5Y9anjJ38sD7UvyXlfY6s8IhyWlD8zQdBu8S+ek/wA1/wDuKucZO/lD1qk45nF3WbqSdnUE03ZCIi5PawiIgslZmCUAkxPAGp5O5YsOV7XdRurIqmWkzNcXPLtb7gUFmmOnkkkjaWloe4AOI0WIjdlJsb6WFt6sMrGtka7IbNex2/8AhFlBq2mQPyEG7SRfTTqQWaOAlDg3g3XOoFt6hzHMdlc0tPUQrcEzHjI+wAa64JHKuQVXqSHVDyH5x1oLNSIiCwiIgsIiILCIiCwiIgs9T2N5q0f3+25E2N5q0f3+25Fgn6mfXx+hfg88x36/xDzmTtFUFfx36/xDzmTtFUFvjsfGk/3MIiKnNhERBYREQWEREFhERBYREQWEREFhERBYREQWEREFhERBYREQWEREFnqWxvNWj+/23ImxvNWj+/23Ivnz9TPtYvRH8HnmO/X+IecydoqgvYZMIwyWR0kmHUj3uN3OdA0knrJsseJMJ8F0fu7PktiydNj5csPV9TyBF6/xJhPguj93Z8k4kwnwXR+7s+Sup4J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SlsbzVo/v8Abci7EMENNE2KCJkUbdzGNDQOncEWGTuTPrY1UEv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data:image/jpeg;base64,/9j/4AAQSkZJRgABAQAAAQABAAD/2wBDAAoHBwgHBgoICAgLCgoLDhgQDg0NDh0VFhEYIx8lJCIfIiEmKzcvJik0KSEiMEExNDk7Pj4+JS5ESUM8SDc9Pjv/2wBDAQoLCw4NDhwQEBw7KCIoOzs7Ozs7Ozs7Ozs7Ozs7Ozs7Ozs7Ozs7Ozs7Ozs7Ozs7Ozs7Ozs7Ozs7Ozs7Ozs7Ozv/wAARCAFaAOMDASIAAhEBAxEB/8QAGwABAAIDAQEAAAAAAAAAAAAAAAEEAgMFBwb/xABMEAABAwIDAgcMBggFAwUAAAABAAIDBBEFEiEGMRMVIjZBUbIUVFVhcXSDkZOUs9EyNYGCobEWIyZCUlOSwSQzQ3JzJWLwNETC4fH/xAAaAQEBAQEBAQEAAAAAAAAAAAAAAQQCAwUG/8QALxEAAgIBAgUEAQMFAAMAAAAAAAECEQMTMQQSIVFhMkFSkXEUIrEFMzRCgXLh8P/aAAwDAQACEQMRAD8Au19fWMr6hjKqZrWyOAAebDVV+Ma3vyb2hTEfrKp/5Xfmqy+7CEeVdD8Fly5NSX7nu/cs8Y1vfk3tCnGNb35N7Qqsi65I9jy1snyf2WeMa3vyb2hTjGt78m9oVWROSPYa2T5P7LPGNb35N7QpxjW9+Te0KrInJHsNbJ8n9lnjGt78m9oU4xre/JvaFVkTkj2Gtk+T+yzxjW9+Te0KcY1vfk3tCqyJyR7DWyfJ/ZZ4xre/JvaFOMa3vyb2hVZE5I9hrZPk/ss8Y1vfk3tCnGNb35N7Qqsickew1snyf2WeMa3vyb2hTjGt78m9oVWROSPYa2T5P7LPGNb35N7QpxjW9+Te0KrInJHsNbJ8n9lnjGt78m9oU4xre/JvaFVkTkj2Gtk+T+yzxjW9+Te0KcY1vfk3tCqyJyR7DWyfJ/ZZ4xre/JvaFOMa3vyb2hVZE5I9hrZPk/ss8Y1vfk3tCnGNb35N7Qqsickew1snyf2fZYNI+XCoXyPc9xzXc43J5RRY4F9TQfe7RRfCy/3Jfln7rhW3w8G+y/g+YxH6yqf+V35qss8TrKZmKVTXTsBEzgQXbtVV7upf58f9S+5CS5V1PxObHPUl0e7N6LR3dS/z4/6k7upe+I/6l1zLueelk+LN6LR3fSd8M9aju+k74Z605l3Glk+LLCKv3fSd8M9ad30nfDPWnMu40snxZYRaO76TvhnrTu6l74j/AKk5l3Glk+LN6LR3dS98R/1Ke7aXviP+oJzLuTSn2ZuRae66Y/68f9QU91U/8+P+oJzLuNOfY2otYqID/rR/1BTwsR3SM/qCtonLLsZooDmnc4H7VKWSmERFSBERAEREAREQBERAfYYF9TQfe7RRMC+poPvdoovgZv7kvyz99wn+Pj/8V/B5hj31/iHnMnaK56v499f4h5zJ2iqC1J9DHJdWSoW6F8LAC4XeHfh4lszUQA5DiQG9JF9dfwSzkq6dSK0ZqYchoeWX1N7EjXxox9I25LLk3tobAWPj67KWCqisvkpCLhji49ZPj8fkVd5aXuyCzb6DxK2CNERFS0EREsUFKhEFBSoRCULrJr3jc5w8hWKK2TlT9jcKupbunkH3is24jVt3VD/t1VZE5n3OXig90i+zGatn0nNeP+5qsR46f9SEeVpXIRdrLJe54y4PBL/U+khxSkmIAkyE9DxZWwQRcar5BbqesnpnXikIHUdQV6x4j5GLL/TFvjf2fUoqFFi8VRaOW0cn4FX1pjJSXQ+TkxTxupKgiIujzPsMC+poPvdoomBfU0H3u0UXwM39yX5Z++4T/Hx/hfweX49zgxDzmTtFc9X8e5wYh5zJ2iuetK2MzXUlFCISiUUIhKJRQipaJRSI3OjdIByWkAnqusVBRKKEQUbIYZKieOGFpfJI4Na0dJO5dpmyWISw1ToZaeeWlc1r4oZA43Oa4vuuMh0XHpKqSirIaqGwkheHtuL6g3Xbh2qFLLK+lwyKETTMne3hXEFwDxpfcDn3eJR37HSUfcrxbMYnJTcLwLg57I3QsFiZM5AG46bxvUHZXF+CZI2Bj88jowGytJBaLknWwAHTdbItp5Yy8mnHLigiJZIWuAitYgjcTZWHbZSPdIXYdBlkfIXNa4i7ZGBrh5TlBv1qXItRKDtm8WjillkpCxkDyyS7hdpFr6XuQMw1HWts+yuLRYi+iZT8K5uYte1wDXAOy3vfr0tv1Vyq2tbPhzmtpAKqV8gJzHLHG4MFh1mzLarCPbKpjkkcKYAScJfg5XMcC6ThNHDdY6Jci8sDmtwLETNRROhDHVxtBncBm1t9i1YhhlRhkkbJzG5srM8ckT8zXi5FwfKCrIx6YYnh1c6Frn0DGMALjy8pJuT47rHEsYZiELIhQshZE0NgDZHExi5c7ykk/gr1Oaib6nZPGaSOSSWltHHwYz5hZ3CGzbHp369S1M2axeR8zWUheYQ0uyvabgtzC2utwCdFZk2sq5ppHTxNmhe6MtgkcSxmVzXEAePLqrH6aStqGTMoWXaYyc0hdmyMewdHU/8ABS5FqBSZsvidonzwGKKaNz2P0dezC8CwOlx1rW7ZrF2OiDqS3CtLmuMjbAAAkk3sNCDrber52zqDEyPuOKzG5b5j/J4L8tfKs6La1oqg+qgDIxmdyLuuTE2MAi405F/KlyHLE+frKOegqpKWqZkmjNnNuDb1Lp4TiRcRTTOuf3HHp8S5+KVEVXidRUwCQRyyFzeFdd2vWVWa4tcHNNiDcL1hNxdmXiMEc0XFn2CLltx6DIM8Uma2tgLX9anj2m/lS+ofNbtWHc/OPg8/xPQ8C+poPvdootWzM7anZ+mmYCGuz2B3/TIRfEyu8kn5Z+14VOOCCfZfweZY9zgxDzmTtFc9dDH+cGIecydornrStjO11CIiEou0cbJYixrWmYuNs7SQRbcCNxWySKnhgaCxz88ObMG/veW+4KiyeWNjmMle1rt7QdCgnlERiErhGd7b6FdWSi9NTtZRSZomNkjcwaXuL77lZyRxCSdkdMwmFoc0akuvbf5N657qmdzS100haRlsXG1upQJpWycIJHB/8QOqWOUuMkDaWofwDW8tnIINtx6FormMirJGMGVo3Dq0C0ulkeXFz3HMbuud/lUOc55u5xcT0kqWKIREULRKhEQUdOTZ7Fo44JO43PFQAWCJwedW5hcAkgka6pTbPYpU1EUIo5YjNnDHSMLWktaXEA232BVxm1czJo8sIbAyIMLGkAvcITEHF1r6XJA8asUW1lJR0FLSswsgQm7y2UDOTG5hP0enNfpspbO0onJdgWJMopap1JKGwSGOVuQ5o7NDrkdAsRqkeBYi8S5qWSN0UQlyPaQ57S4NGUW11cFfftMwwPgZSODC1zGZpLkNMDYRfTU8m/2q7T7a09HLG+lwzIGRujDDILWMjXnc0a6EX36g71LkKj3PnhhGJkRkUFQRK/Iw8GeU7XQePQ+pbqLAMTxCWoip6UmSmIbIx72sIJNgLOIubi1hqutS7WUdDSwwU+GObwUrZc3Ci7iA8anLfc/8FS2c2j4h4f8AwrZ+GfG7lG2UNJOmhsddD0FW2KiURg+J/qv+n1P66/B/qjy7amy2S4DicNC+sko5WsjkLJGlhDo7Bpu7qFnBfQYftVh2SGkkpTSwszue5z84lJiLCHcm+psb626rKlV7RwNdVQQskqY5eFtI9wb/AJkbG2sGjQZNNBoehS2XlicZ+FYjG7K+hqGuIabGMj6RsPWdFk3B8Te6JrMPqS6ZpdGBGeWBqSF227X08LzwGG5GCB8bWGQWaS/Oxws0fRPr61rbtTTR0TKaHDjHlikj0kFrvjawn6Nzq2+p6fIlsnLHufPSxSwSvhmY6ORhyuY4WLT1ELFW8Xr+NMVqK4R8Hw782S97faqa6OaCIiEo9W2L5p0XpPiORRsXzTovSfEciyS9TN8PSjznHz+0OIecydornq/j/OHEPOZO0VQWpbGN7hFClCBFClBQREQBLqFKAXRFCAlLoiAIiIDOOKSYubExzy1pcQBuAFyfsCsuwqubCJDTPFy0BtuUczcwIG+1he6zwbEWYZWvqHsz3glja0tDgS5haLg6EXOq+lO2lEXxyCKdkjchvGxrQ0indHoAdOURbxepRtnSSPlYMNraifgWU0gfnDDmGUNd1EndvCypsJr6xj309LI9sbDISBvAIBt16kbl9GNsqfuqGX/F5RVxTzDT9YGxNab66nM0nVYwbW01OGyxyVscooRTCJtgyNwcw5mnN+8Gm+m89KlstI+bpcPrK2R8dLTSzPjF3hjb5R41nS4VX1sb5KelkkYyPhCQ3e24Fx16kbl1KLG8PjxnE6qrjmkpKt7ndz8E1wkBcXAOueSRoQRcgq5RbV01G6OZstaHijip+CbbJEWOjJyHNucGEnQalLZEkfPxYVWzxMkihz5yA1jTd5u4tGm/eFrfQVjCA6kmBLsovGdT1bt6+oh2tw6BrJWMqxOycOsGtDcgqHS78172da34rbDthh1L3KG1OJ1IjmmfKJ2A/TBAcOXvaDu03nVOZl5Y9z4tzXMeWPaWuabEEWIKhW8WreMcVqazMXcM8uzFgaT4yATb1lVF0c0EREIerbFc06L0nxHImxXNOi9J8RyLLLdm2PpR5xj5/aHEfOZO0VShYJH5SbAC+iuY/wA4cR85k7RXPutUTJJN3RaFPBbSoBOnUsRFFlvnAItoba6nx+RV0XXMux5acvkWXQRNYXCa56AOnQ/JV7qEUbs7jFrd2TdLqEUOibpdZMjLw4ggBvSVtFFIXhocwkm28/8An/4gNF0ut4o3kaOaCNDc9Nzp+C0EAGwIPjCAXS6hEBN0uoRATdLqFJBG8FBQul1CIKJul1CIKJul1CIKJul1CIKJul1CIKPWNiuaVF6T4jkTYnmlRek+I5FlluzXHZHm+0HOHEfOZO0Vzl0NoD+0OI+dSdornrQtjM11CIiooIiIKCIiCjJrnNvlJFxY2PQhkeRlL3W6rrFEFGQkeL2cRffqoUIgoIiIKCIiCgurIyOaSz3HKXwtIDtLZNfyXKRCo6cUVOW/SETJYBm5V7HOB/Zap6VsdHwgiLHtfZ2Ynr6Ogqil7oAiXRCUFOU9R9Si6ttr3CDJwbcwAaHa6gAjX1oR37FXKeoqFb4ymz5g1g3aAHot4/8At/NVL63QK/cIiIWj1nYnmlRek+I5E2J5pUXpPiORZpbs0x2R5ttBzixHzqTtFc5dDaDnFiPnUnaK560LY8HuSoRFSE7t6hfYCip66u2QpKiMOhnga2Ro0zAyuvqFTmiwqvw/F+5sNFHJhwbJFKJnOc9vCBhDrm3Te4tuXNlo+csQLkb1C+u2iqsNOy+CsiwkRulgkdE7h3Hgv1hvp+9e3T1rOtwrCJtoaPZ+koDA6XgXy1Rlc4gGMOcA3cNPxSxynxysUVFUYjVx0lJGZZpCQ1oO/S67TocLxjD8SdQYd3HLQME0ZErn8LHmDTmv+9qDcW6V29n4KHBtr6HCRQtkrWsJnqZHuu15jLrNaNLC9tb31RsJHwe5F13UFN+h3GPB/wCJ4wMOe5+hkva3lV1uCUMmJ0LZA+OlGFtrarIbudZpc61+k2AVsUfNgEkAC5KsUlBU1xmFNEX8BE6aTUDKwbyvotmq/C6na7DWswSKEcMGtyzvJvcEE3vcix8Ruq1O3D8TrsUfFQ9ysgoJZAwTOdywRyrny7lLFHzqL6QQ4Rg9Hhja/D+7JK+Ph5X8K5pijLiGhgGl9L63WxmE4fhTtoO7qU1nF0kTYAZCwHM4gE26CLf/AEljlPl1Otr20Xbx+jo24dhWJ0dOKbu6J5fEHFzWua61wTrY9S6FDU4dFsDI+bChO4VzWPJnc3M7I4h2g0te1ksUfJovp202D4ZxXR1tCamSuiZNPMZXNdEHk5QwDS4Fjre64eK0DsLxWqoHuzGnldHm67HeqmKKiLJkb5DZouepZGnmabFhv1K0zjmS9zBQs5YzGQCQb9SwQqafVBERChSoRAes7E80aL0nxHImxHNGi9J8RyLNLdmmOyPNtoOcWI+dSdornq/tBzixHzqTtFc9e62M7JRQioPqabGqCPEtmJnTEMw+NoqDkPIIkcerXQjcufSYhTRUuORvks6siDYeSeUeFa77NAd64yKUWzv1tTQYjs1hzO7RDVYfG+MwOjcTLd5cC1wFunpst9Vj9NFtpT4xTkzQRtia4AFpIEYY8a/auNT4TWVMQkYwBh3FxtdVJI3RSujdbMw2NiunBpW0ecc0JycYu2j6F0+FYPh+IjD8RNZPXsEMYETmcFHmDjmvvOgGnjXVo8XwSXaen2lqcT4CQs/X0pge5wkyZTYgWynf9q+HRc0elnfw+qw+r2bmwirrRRSNqxUxyvjc9rxlylvJBIKuSY1hUON02SWWooDhjaGd4ZlfYtIJAPSND9i+URKFneoX4dgO0OHVsWJNroYpg+QxxOaWNBH8Q36nQdSzp5sNwurxIR4iyqZU0MsbHsie3luIs03HUN+5fPIlEs+k4fB8Yo8NdiGIOo5KCIQTM4JzzLGHEgsI0vYka2WFVjkFdDtBJISySvlhdBGQTyWvJtfxNsvnkSi2dnFMQpqnZ/BqWKS81KyVsrcpGXM+416dFtw2poajZuowqrrW0cndLahkj43Pa4BpaW8kHXcuCso43SyNjYLucbAK0RuurPpRVYNifFlbW17qaWhiZFPBwTnGYMPJLCNNRYa2suHite7FMVqq97cpqJXSZeq53LCroZ6ItEzQM24g3VdHFxdM5jOM1cXaM2SOjN2myzFVM12YOANrfRG5aUVTaDhF7oyfI55u517KFCKFSS6IlFCIUlFCID1rYjmjRek+I5E2I5o0PpPiORZ5bs0LY812g5xYj51J2iueuhtBzixHzqTtFc9e62PD3Ovs/DFNJOJY2Ps0WzNBstAoRV4vNTscIgHOOjdwB6la2b/zaj/a3+6nD+cU/lf+a1qKcI33PiZMs4Z8zi9kh+jhMhHdIDejk6lU3YRI3EW0ZkHKbmD7aWVyoc79J49TvaPwWO0RtVQEH9w/mrKEKbS2ZMObiHOMZSvmje2x1qymlkpWxU83AZSNR1DoXBo8Jmrw6d8gY0k8oi5celdLaHSgj/5Bu8hSsJh2daI+TdjRp47XXc1GUnfsjNw08mPFHkfWTrbYoVWByQQGaGUTNaLkAWNlrw3C+72ueZcjWusQBcldHZ1xfSSxu1aHC32hTgADY6lo3CSy5jjhJxddGaMnFZscMkG7cWuv5OfV4M+kpRK+W7i4Ny23X8asu2cIAtUi9+US3QBct8sj6mz3ucM/Sb9K7W0hIpogCf8AM/suIrG05VsemSfExljhz9ZX7FaXZ2Zr2iOdrmn6RItlWFXgT6andMyYSBouRltp4lfr3E7PNNzcsZc+pRREu2ddc3tG8fmvR44XVe1nhHiuJUVNy/2rbc5VBhUtexz2yMYwGxJ1PqW+owJ8VO6aGdsoaLkZbLRQUlbVRvZTvLIieWSbAruUlM2kw2SJswlsHXI3A23LjHjjKPVHtxXE5MWTpNb7V/LKuB0DBB3RIGP4T6ILdW2JVWuwySnq2StmAM01m2FspJW3ZsnNPr0N/uqIJ473n/1H/wAlXy6cehzHU/VZHzbL/wCRuxqGpidD3RU8M4g25NgNyzp8AkkhbLNO2LML2tcjyq1jLQ+voWu3F+vrCw2ke4CCME5SST+CsoRTlJ+xziz5ZQx44Om7612KFfhUtA0PLhJGTbMBay30mBmqo2ziazni4bbQeVXr90bNXk1Ijv6jp+ShhI2aJBseDP5osUOa66VYlxeZ40r/AHc1WVJ9n5I6d0sc7ZC0Xy5bX/FchfRYGScKkBOgc78l86vHLGKSa9zbweXLKc8eR3TCIi8T6AREQHrWxHNGh9J8RyJsRzRofSfEcizy3ZoWx5ttAP2ixHzqTtFc6y6W0HOHEfOpO0VzloWxne52NnXNZLPmcBdo3lTQOaNoJ3FwAJfrfxrjWReyyUkq2ME+EUpzlfqVHYqHt/SVjswy5m6303KNoS11TAWuDhlO4+NchEeS01W5Y8IozhK/SqPoMfex9BGGva79YDob9BUUU8GIYX3FLIGSBuXXptuIXAslldb93NR5rgIrEsfN1TtM+jYafBaF7eGEkjtQBvJ6NFq2fe1tPNneAS++p8S4NkVWammlsR8ApY5RcrcurZs/9z9/+67W0T2Pposr2u5d9D4lwbIvNTqLXc0ZOHU8kJ36T6Cuew7PtaHtJyM0v5EoXs/R97M7c2R+l/Kvn0svTW/dde1Hh+gXJyc3vZ9Bhb4qnCXUgkEcliD169K30EUFNTvou6WPkNybHddfMIkc1V0Ocn9P5nKp0m7/AOnbwgw0dfUUzpQdwa46ZrLGroY6XEYZxMHcLODl6tblcbei51P21R6fpHqOaluqfk7WPyhs9M9jg4sudD4wrNRHTY3TRuZOGPbrbpHWCF84iurbdrozlcDUIqMqcfc7uKVUFNhzaGB4c6wabHcB1rJr2/o2W5xm4M6X13rgJZNZ23QXAxUFG9nd9z6DA3sbhsjS9oOY6E+JfP2RFxKfNFLsacWBY8k536iLJZSi4NJFkspsihD1nYjmjRek+I5E2I5o0XpPiORZ5bs0x2PN9oOcWI+dSdornro7Qc4cR85k7RXOWhbGZ7hERUlnXpcDbUUzJnVBbnF7Bu5Y1WAyxRmSCQSgC5BFir2R8mzoZG0ucYxYDp1U4PHNTUchqbtbe4DugdK26cHSr2Pz/wCqzxUp8+zqj5xrS82aCSdwAWySlqIm55IJGt6y0rtYNC0QzVgju5zjkHUOpWaCWrqTKytgDGH6N22v4l5xwJpX7mvL/UHGT5Uqjv16/wDDi4bhpri4ue6NrRoQ3etFVSvp6h8Ya8tDsrSRvXawWZ2aalsAyEnKeneVWqa2WfFoqd4aGRVAykDXejhBQTJHic74iS9krOaaKqGQGnku++UZdSr2FytphNHLRSSvJ/dZcjxFdPFMQdQCIsja9zydT0DRasFlM7qqYi2eTNbqXSxqM6T6nlPismXh3Ocen58nz79ZXWblu48nq8S2GjqWszmnkDevKV1MGpmyVk87wDwbrNv1m6u0tTWy1z2zQZINbEtsuI4VJW/c98vHODcYJdF1t/wfNMhlkF443OA6Q0lQGPc/I1pLv4QNV9DQFsOL1dO3QO5QH5/msKWm4PaCc20ALh9v/hU0dupXx9OVrZWjhGOQPyFjg7+G2qzfSVMbM74JGt6y0roDFW02JVUuQSh5s37NAunhlTU1ccpqow1t+TybXB/NI4oydWM3F5cUVNxVdPf+DjYLFHLXhsjGvGUmzhdRjLWsxKRrWhoAFgB4lYwpoZjUjGiwbnA9a0Y19ZyeQfkjVYv+iM2+N8cpQREXgfTsIrPchDRd4D8rXZbdDjpr9qkUTru5Ys0uBP8Att81aJzIqorYoQ7QTNJc4tYAL5iBf+6ryxmKTISCbC9ujTcpQswREQtnrOxPNKi9J8RyJsTzSovSfEcizS3ZpjsjzfH+cOI+cydornro4+P2hxHzmTtFc+y0rYyvchLKUsqQ+kindTYEyZgBc2MWB3b1jI44thBcwlr+lo6SOhcc4hUGk7lJbwYFt2qikrqijDhC4AO3gi61ay2e1HxlwE0nNVzXa/B2MFk4TDXRMOV7CR5L7iqb5cba5wOfk7yGi3rsqLK2ojqXTxuyPdqQBofsViTGaySNzDkAcLEhq51IuKVvoej4XJHK5KKaff2LOz5Lp5yTckA/itEsErMbEjo3BhqBZxGh1VOmqZaSThInWdax0uCt9RidTUPjc/KOCdmaAOlc88XBJ+x6PBlWeU41TVF7aLdT/e/sstnv8mf/AHD8ly6uunrcvDFpyXtYWU0tfPRtc2ItAdvuLrrUWrzHD4XJ+k0ff/2dTA5Bw1VEd+fMFrqHY0yocxhe5tzlLWC1vUuUyaSKbhY3lr73uFd48rctrs8uVFkTjTdEnwuSOVzik77mqjqJG4syWZ13F+VxPqXfqGtp2VFVflcHb1Xt+a+VJJdmO8m6tz4nVVMJikc3Kd9gmPKoppl4ng5ZZxlH8Mu4BTxvEkzmhz2kBt+hXcNqKqodO6oYWBpAYMtuu64FLWTUby6F1r7wRcFWDjNaZA/OBb90N0VhljFI8+I4PLknJqmntfsWaCN8WPSB7S2+Yi/SLqrjX1nJ5B+SwOJVJrO6rtEmXLu0stFRPJVTGWW2Y77Cy4lNcnKu5pxYMizLJLtRqRTZLLxN5uFVJwLoyb6ANPSLEFQaqcuzGTXXoHTvWqyWVHQ2R1DmyNc67gx2YAG2v/gCwe4ve57jcuNyosllAQimyWQHq+xPNKi9J8RyJsVzSovSfEciyy3ZrjsjzjH+cOIecydoqguhj/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+NERBYREQWEREFhERBYREQWEREFhERBZ6rsXzTovSfEcinYvmnRek+I5Fjl6mb4elHnWPc4MQ85k7RXPXQx7nBiHnMnaK561rYwSfUIpsllTmyEREFhFNkQWQilXG0rHgOkeWtDY/oM/iQq6lJF0IaSNgla85nmJ5bcaCxtf8EOGsNT3O2cGW5B00BClnXKznosnNAeQL2BsL71iqcBERBYRZZHfwndfd0KWxSPNmsc42voOhBZgi3tpXvp+Ea1znZy0tA8S02IVoWQiIoLCIiCwiIgsIilBZ6psXzUovSdtyJsXzUovSdtyLHL1M+jD0o87x7nBiHnMnaK566GPc4MQ85k7RVBbFsfNk+rISxV408LQ12W/IcXDN9FwG5ZNjgbMxzGhpbJGfpX3i5XVHNnPRT0ooWyEUogshZ8LJa2d1rDp6tyxRBZs7onyFnCvym9xfQ33o6oneAHSvNhbUrWiFthzi5xJJJJuSVClEJZCKUQWdGnqKZ0MXDOs8tMLvE3fm/FS2pieyRgMQLXNycISAWgWG71/auaitkL/AAxljceHjjk4cvJDrC1t4VWrkbNVSSMFmudcLUiAhFKKFshFKILIRSiCyEUogs9T2M5qUXpO25E2M5qUX3+25Fil6mfSh6UeeY99f4h5zJ2iueuhjv1/iHnMnaK562rY+ZJ9WEWWU9R9SZXdR9S6o5tGKLLK7qPqTK7+E+pKFoxRZZXdR9ShQWQilELZCKUQWQilEFkIpRBZCKUQWQpsbXtoEW6CZsYc17MwcQfUhLNCWV6GopiSHxMaL3BLb9J+Y9SwZPTtkJdCHaW3AdQ3etS32JZUsiuTTQBpaxkbiW2ByblgyojADXQNcB4hfo+R9aWLK9ja6ixG/RXO64cuUQNA0uMosbA6/ju3aLRNJwjgQ21hayCzUilFS2epbGc1KP7/AG3ImxnNSj+/23IsMvUz6uP0I88x36/xDzmTtFUF0Md+v8Q85k7RXPW6OyPkyfVn0NFC2oc2Nzi0ZC7TebC9h4zuVxmGCQgmpjiDr6SEAjdv9Z9S+fGIuDQODBsLb04yd/KHrXra7mVQfY+hfhbWskcKyIljS4D+K3QNelYtw1r83+LjBaTYH97lEaa+K/kK4HGTv5Y9anjJ38sD7UvyXlfY6s8IhyWlD8zQdBu8S+ek/wA1/wDuKucZO/lD1qk45nF3WbqSdnUE03ZCIi5PawiIgslZmCUAkxPAGp5O5YsOV7XdRurIqmWkzNcXPLtb7gUFmmOnkkkjaWloe4AOI0WIjdlJsb6WFt6sMrGtka7IbNex2/8AhFlBq2mQPyEG7SRfTTqQWaOAlDg3g3XOoFt6hzHMdlc0tPUQrcEzHjI+wAa64JHKuQVXqSHVDyH5x1oLNSIiCwiIgsIiILCIiCwiIgs9T2N5q0f3+25E2N5q0f3+25Fgn6mfXx+hfg88x36/xDzmTtFUFfx36/xDzmTtFUFvjsfGk/3MIiKnNhERBYREQWEREFhERBYREQWEREFhERBYREQWEREFhERBYREQWEREFnqWxvNWj+/23ImxvNWj+/23Ivnz9TPtYvRH8HnmO/X+IecydoqgvYZMIwyWR0kmHUj3uN3OdA0knrJsseJMJ8F0fu7PktiydNj5csPV9TyBF6/xJhPguj93Z8k4kwnwXR+7s+Sup4J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SlsbzVo/v8Abci7EMENNE2KCJkUbdzGNDQOncEWGTuTPrY1UEvB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0" descr="data:image/jpeg;base64,/9j/4AAQSkZJRgABAQAAAQABAAD/2wBDAAoHBwgHBgoICAgLCgoLDhgQDg0NDh0VFhEYIx8lJCIfIiEmKzcvJik0KSEiMEExNDk7Pj4+JS5ESUM8SDc9Pjv/2wBDAQoLCw4NDhwQEBw7KCIoOzs7Ozs7Ozs7Ozs7Ozs7Ozs7Ozs7Ozs7Ozs7Ozs7Ozs7Ozs7Ozs7Ozs7Ozs7Ozs7Ozv/wAARCAFaAOMDASIAAhEBAxEB/8QAGwABAAIDAQEAAAAAAAAAAAAAAAEEAgMFBwb/xABMEAABAwIDAgcMBggFAwUAAAABAAIDBBEFEiEGMRMVIjZBUbIUVFVhcXSDkZOUs9EyNYGCobEWIyZCUlOSwSQzQ3JzJWLwNETC4fH/xAAaAQEBAQEBAQEAAAAAAAAAAAAAAQQCAwUG/8QALxEAAgIBAgUEAQMFAAMAAAAAAAECEQMTMQQSIVFhMkFSkXEUIrEFMzRCgXLh8P/aAAwDAQACEQMRAD8Au19fWMr6hjKqZrWyOAAebDVV+Ma3vyb2hTEfrKp/5Xfmqy+7CEeVdD8Fly5NSX7nu/cs8Y1vfk3tCnGNb35N7Qqsi65I9jy1snyf2WeMa3vyb2hTjGt78m9oVWROSPYa2T5P7LPGNb35N7QpxjW9+Te0KrInJHsNbJ8n9lnjGt78m9oU4xre/JvaFVkTkj2Gtk+T+yzxjW9+Te0KcY1vfk3tCqyJyR7DWyfJ/ZZ4xre/JvaFOMa3vyb2hVZE5I9hrZPk/ss8Y1vfk3tCnGNb35N7Qqsickew1snyf2WeMa3vyb2hTjGt78m9oVWROSPYa2T5P7LPGNb35N7QpxjW9+Te0KrInJHsNbJ8n9lnjGt78m9oU4xre/JvaFVkTkj2Gtk+T+yzxjW9+Te0KcY1vfk3tCqyJyR7DWyfJ/ZZ4xre/JvaFOMa3vyb2hVZE5I9hrZPk/ss8Y1vfk3tCnGNb35N7Qqsickew1snyf2fZYNI+XCoXyPc9xzXc43J5RRY4F9TQfe7RRfCy/3Jfln7rhW3w8G+y/g+YxH6yqf+V35qss8TrKZmKVTXTsBEzgQXbtVV7upf58f9S+5CS5V1PxObHPUl0e7N6LR3dS/z4/6k7upe+I/6l1zLueelk+LN6LR3fSd8M9aju+k74Z605l3Glk+LLCKv3fSd8M9ad30nfDPWnMu40snxZYRaO76TvhnrTu6l74j/AKk5l3Glk+LN6LR3dS98R/1Ke7aXviP+oJzLuTSn2ZuRae66Y/68f9QU91U/8+P+oJzLuNOfY2otYqID/rR/1BTwsR3SM/qCtonLLsZooDmnc4H7VKWSmERFSBERAEREAREQBERAfYYF9TQfe7RRMC+poPvdoovgZv7kvyz99wn+Pj/8V/B5hj31/iHnMnaK56v499f4h5zJ2iqC1J9DHJdWSoW6F8LAC4XeHfh4lszUQA5DiQG9JF9dfwSzkq6dSK0ZqYchoeWX1N7EjXxox9I25LLk3tobAWPj67KWCqisvkpCLhji49ZPj8fkVd5aXuyCzb6DxK2CNERFS0EREsUFKhEFBSoRCULrJr3jc5w8hWKK2TlT9jcKupbunkH3is24jVt3VD/t1VZE5n3OXig90i+zGatn0nNeP+5qsR46f9SEeVpXIRdrLJe54y4PBL/U+khxSkmIAkyE9DxZWwQRcar5BbqesnpnXikIHUdQV6x4j5GLL/TFvjf2fUoqFFi8VRaOW0cn4FX1pjJSXQ+TkxTxupKgiIujzPsMC+poPvdoomBfU0H3u0UXwM39yX5Z++4T/Hx/hfweX49zgxDzmTtFc9X8e5wYh5zJ2iuetK2MzXUlFCISiUUIhKJRQipaJRSI3OjdIByWkAnqusVBRKKEQUbIYZKieOGFpfJI4Na0dJO5dpmyWISw1ToZaeeWlc1r4oZA43Oa4vuuMh0XHpKqSirIaqGwkheHtuL6g3Xbh2qFLLK+lwyKETTMne3hXEFwDxpfcDn3eJR37HSUfcrxbMYnJTcLwLg57I3QsFiZM5AG46bxvUHZXF+CZI2Bj88jowGytJBaLknWwAHTdbItp5Yy8mnHLigiJZIWuAitYgjcTZWHbZSPdIXYdBlkfIXNa4i7ZGBrh5TlBv1qXItRKDtm8WjillkpCxkDyyS7hdpFr6XuQMw1HWts+yuLRYi+iZT8K5uYte1wDXAOy3vfr0tv1Vyq2tbPhzmtpAKqV8gJzHLHG4MFh1mzLarCPbKpjkkcKYAScJfg5XMcC6ThNHDdY6Jci8sDmtwLETNRROhDHVxtBncBm1t9i1YhhlRhkkbJzG5srM8ckT8zXi5FwfKCrIx6YYnh1c6Frn0DGMALjy8pJuT47rHEsYZiELIhQshZE0NgDZHExi5c7ykk/gr1Oaib6nZPGaSOSSWltHHwYz5hZ3CGzbHp369S1M2axeR8zWUheYQ0uyvabgtzC2utwCdFZk2sq5ppHTxNmhe6MtgkcSxmVzXEAePLqrH6aStqGTMoWXaYyc0hdmyMewdHU/8ABS5FqBSZsvidonzwGKKaNz2P0dezC8CwOlx1rW7ZrF2OiDqS3CtLmuMjbAAAkk3sNCDrber52zqDEyPuOKzG5b5j/J4L8tfKs6La1oqg+qgDIxmdyLuuTE2MAi405F/KlyHLE+frKOegqpKWqZkmjNnNuDb1Lp4TiRcRTTOuf3HHp8S5+KVEVXidRUwCQRyyFzeFdd2vWVWa4tcHNNiDcL1hNxdmXiMEc0XFn2CLltx6DIM8Uma2tgLX9anj2m/lS+ofNbtWHc/OPg8/xPQ8C+poPvdootWzM7anZ+mmYCGuz2B3/TIRfEyu8kn5Z+14VOOCCfZfweZY9zgxDzmTtFc9dDH+cGIecydornrStjO11CIiEou0cbJYixrWmYuNs7SQRbcCNxWySKnhgaCxz88ObMG/veW+4KiyeWNjmMle1rt7QdCgnlERiErhGd7b6FdWSi9NTtZRSZomNkjcwaXuL77lZyRxCSdkdMwmFoc0akuvbf5N657qmdzS100haRlsXG1upQJpWycIJHB/8QOqWOUuMkDaWofwDW8tnIINtx6FormMirJGMGVo3Dq0C0ulkeXFz3HMbuud/lUOc55u5xcT0kqWKIREULRKhEQUdOTZ7Fo44JO43PFQAWCJwedW5hcAkgka6pTbPYpU1EUIo5YjNnDHSMLWktaXEA232BVxm1czJo8sIbAyIMLGkAvcITEHF1r6XJA8asUW1lJR0FLSswsgQm7y2UDOTG5hP0enNfpspbO0onJdgWJMopap1JKGwSGOVuQ5o7NDrkdAsRqkeBYi8S5qWSN0UQlyPaQ57S4NGUW11cFfftMwwPgZSODC1zGZpLkNMDYRfTU8m/2q7T7a09HLG+lwzIGRujDDILWMjXnc0a6EX36g71LkKj3PnhhGJkRkUFQRK/Iw8GeU7XQePQ+pbqLAMTxCWoip6UmSmIbIx72sIJNgLOIubi1hqutS7WUdDSwwU+GObwUrZc3Ci7iA8anLfc/8FS2c2j4h4f8AwrZ+GfG7lG2UNJOmhsddD0FW2KiURg+J/qv+n1P66/B/qjy7amy2S4DicNC+sko5WsjkLJGlhDo7Bpu7qFnBfQYftVh2SGkkpTSwszue5z84lJiLCHcm+psb626rKlV7RwNdVQQskqY5eFtI9wb/AJkbG2sGjQZNNBoehS2XlicZ+FYjG7K+hqGuIabGMj6RsPWdFk3B8Te6JrMPqS6ZpdGBGeWBqSF227X08LzwGG5GCB8bWGQWaS/Oxws0fRPr61rbtTTR0TKaHDjHlikj0kFrvjawn6Nzq2+p6fIlsnLHufPSxSwSvhmY6ORhyuY4WLT1ELFW8Xr+NMVqK4R8Hw782S97faqa6OaCIiEo9W2L5p0XpPiORRsXzTovSfEciyS9TN8PSjznHz+0OIecydornq/j/OHEPOZO0VQWpbGN7hFClCBFClBQREQBLqFKAXRFCAlLoiAIiIDOOKSYubExzy1pcQBuAFyfsCsuwqubCJDTPFy0BtuUczcwIG+1he6zwbEWYZWvqHsz3glja0tDgS5haLg6EXOq+lO2lEXxyCKdkjchvGxrQ0indHoAdOURbxepRtnSSPlYMNraifgWU0gfnDDmGUNd1EndvCypsJr6xj309LI9sbDISBvAIBt16kbl9GNsqfuqGX/F5RVxTzDT9YGxNab66nM0nVYwbW01OGyxyVscooRTCJtgyNwcw5mnN+8Gm+m89KlstI+bpcPrK2R8dLTSzPjF3hjb5R41nS4VX1sb5KelkkYyPhCQ3e24Fx16kbl1KLG8PjxnE6qrjmkpKt7ndz8E1wkBcXAOueSRoQRcgq5RbV01G6OZstaHijip+CbbJEWOjJyHNucGEnQalLZEkfPxYVWzxMkihz5yA1jTd5u4tGm/eFrfQVjCA6kmBLsovGdT1bt6+oh2tw6BrJWMqxOycOsGtDcgqHS78172da34rbDthh1L3KG1OJ1IjmmfKJ2A/TBAcOXvaDu03nVOZl5Y9z4tzXMeWPaWuabEEWIKhW8WreMcVqazMXcM8uzFgaT4yATb1lVF0c0EREIerbFc06L0nxHImxXNOi9J8RyLLLdm2PpR5xj5/aHEfOZO0VShYJH5SbAC+iuY/wA4cR85k7RXPutUTJJN3RaFPBbSoBOnUsRFFlvnAItoba6nx+RV0XXMux5acvkWXQRNYXCa56AOnQ/JV7qEUbs7jFrd2TdLqEUOibpdZMjLw4ggBvSVtFFIXhocwkm28/8An/4gNF0ut4o3kaOaCNDc9Nzp+C0EAGwIPjCAXS6hEBN0uoRATdLqFJBG8FBQul1CIKJul1CIKJul1CIKJul1CIKJul1CIKPWNiuaVF6T4jkTYnmlRek+I5FlluzXHZHm+0HOHEfOZO0Vzl0NoD+0OI+dSdornrQtjM11CIiooIiIKCIiCjJrnNvlJFxY2PQhkeRlL3W6rrFEFGQkeL2cRffqoUIgoIiIKCIiCgurIyOaSz3HKXwtIDtLZNfyXKRCo6cUVOW/SETJYBm5V7HOB/Zap6VsdHwgiLHtfZ2Ynr6Ogqil7oAiXRCUFOU9R9Si6ttr3CDJwbcwAaHa6gAjX1oR37FXKeoqFb4ymz5g1g3aAHot4/8At/NVL63QK/cIiIWj1nYnmlRek+I5E2J5pUXpPiORZpbs0x2R5ttBzixHzqTtFc5dDaDnFiPnUnaK560LY8HuSoRFSE7t6hfYCip66u2QpKiMOhnga2Ro0zAyuvqFTmiwqvw/F+5sNFHJhwbJFKJnOc9vCBhDrm3Te4tuXNlo+csQLkb1C+u2iqsNOy+CsiwkRulgkdE7h3Hgv1hvp+9e3T1rOtwrCJtoaPZ+koDA6XgXy1Rlc4gGMOcA3cNPxSxynxysUVFUYjVx0lJGZZpCQ1oO/S67TocLxjD8SdQYd3HLQME0ZErn8LHmDTmv+9qDcW6V29n4KHBtr6HCRQtkrWsJnqZHuu15jLrNaNLC9tb31RsJHwe5F13UFN+h3GPB/wCJ4wMOe5+hkva3lV1uCUMmJ0LZA+OlGFtrarIbudZpc61+k2AVsUfNgEkAC5KsUlBU1xmFNEX8BE6aTUDKwbyvotmq/C6na7DWswSKEcMGtyzvJvcEE3vcix8Ruq1O3D8TrsUfFQ9ysgoJZAwTOdywRyrny7lLFHzqL6QQ4Rg9Hhja/D+7JK+Ph5X8K5pijLiGhgGl9L63WxmE4fhTtoO7qU1nF0kTYAZCwHM4gE26CLf/AEljlPl1Otr20Xbx+jo24dhWJ0dOKbu6J5fEHFzWua61wTrY9S6FDU4dFsDI+bChO4VzWPJnc3M7I4h2g0te1ksUfJovp202D4ZxXR1tCamSuiZNPMZXNdEHk5QwDS4Fjre64eK0DsLxWqoHuzGnldHm67HeqmKKiLJkb5DZouepZGnmabFhv1K0zjmS9zBQs5YzGQCQb9SwQqafVBERChSoRAes7E80aL0nxHImxHNGi9J8RyLNLdmmOyPNtoOcWI+dSdornq/tBzixHzqTtFc9e62M7JRQioPqabGqCPEtmJnTEMw+NoqDkPIIkcerXQjcufSYhTRUuORvks6siDYeSeUeFa77NAd64yKUWzv1tTQYjs1hzO7RDVYfG+MwOjcTLd5cC1wFunpst9Vj9NFtpT4xTkzQRtia4AFpIEYY8a/auNT4TWVMQkYwBh3FxtdVJI3RSujdbMw2NiunBpW0ecc0JycYu2j6F0+FYPh+IjD8RNZPXsEMYETmcFHmDjmvvOgGnjXVo8XwSXaen2lqcT4CQs/X0pge5wkyZTYgWynf9q+HRc0elnfw+qw+r2bmwirrRRSNqxUxyvjc9rxlylvJBIKuSY1hUON02SWWooDhjaGd4ZlfYtIJAPSND9i+URKFneoX4dgO0OHVsWJNroYpg+QxxOaWNBH8Q36nQdSzp5sNwurxIR4iyqZU0MsbHsie3luIs03HUN+5fPIlEs+k4fB8Yo8NdiGIOo5KCIQTM4JzzLGHEgsI0vYka2WFVjkFdDtBJISySvlhdBGQTyWvJtfxNsvnkSi2dnFMQpqnZ/BqWKS81KyVsrcpGXM+416dFtw2poajZuowqrrW0cndLahkj43Pa4BpaW8kHXcuCso43SyNjYLucbAK0RuurPpRVYNifFlbW17qaWhiZFPBwTnGYMPJLCNNRYa2suHite7FMVqq97cpqJXSZeq53LCroZ6ItEzQM24g3VdHFxdM5jOM1cXaM2SOjN2myzFVM12YOANrfRG5aUVTaDhF7oyfI55u517KFCKFSS6IlFCIUlFCID1rYjmjRek+I5E2I5o0PpPiORZ5bs0LY812g5xYj51J2iueuhtBzixHzqTtFc9e62PD3Ovs/DFNJOJY2Ps0WzNBstAoRV4vNTscIgHOOjdwB6la2b/zaj/a3+6nD+cU/lf+a1qKcI33PiZMs4Z8zi9kh+jhMhHdIDejk6lU3YRI3EW0ZkHKbmD7aWVyoc79J49TvaPwWO0RtVQEH9w/mrKEKbS2ZMObiHOMZSvmje2x1qymlkpWxU83AZSNR1DoXBo8Jmrw6d8gY0k8oi5celdLaHSgj/5Bu8hSsJh2daI+TdjRp47XXc1GUnfsjNw08mPFHkfWTrbYoVWByQQGaGUTNaLkAWNlrw3C+72ueZcjWusQBcldHZ1xfSSxu1aHC32hTgADY6lo3CSy5jjhJxddGaMnFZscMkG7cWuv5OfV4M+kpRK+W7i4Ny23X8asu2cIAtUi9+US3QBct8sj6mz3ucM/Sb9K7W0hIpogCf8AM/suIrG05VsemSfExljhz9ZX7FaXZ2Zr2iOdrmn6RItlWFXgT6andMyYSBouRltp4lfr3E7PNNzcsZc+pRREu2ddc3tG8fmvR44XVe1nhHiuJUVNy/2rbc5VBhUtexz2yMYwGxJ1PqW+owJ8VO6aGdsoaLkZbLRQUlbVRvZTvLIieWSbAruUlM2kw2SJswlsHXI3A23LjHjjKPVHtxXE5MWTpNb7V/LKuB0DBB3RIGP4T6ILdW2JVWuwySnq2StmAM01m2FspJW3ZsnNPr0N/uqIJ473n/1H/wAlXy6cehzHU/VZHzbL/wCRuxqGpidD3RU8M4g25NgNyzp8AkkhbLNO2LML2tcjyq1jLQ+voWu3F+vrCw2ke4CCME5SST+CsoRTlJ+xziz5ZQx44Om7612KFfhUtA0PLhJGTbMBay30mBmqo2ziazni4bbQeVXr90bNXk1Ijv6jp+ShhI2aJBseDP5osUOa66VYlxeZ40r/AHc1WVJ9n5I6d0sc7ZC0Xy5bX/FchfRYGScKkBOgc78l86vHLGKSa9zbweXLKc8eR3TCIi8T6AREQHrWxHNGh9J8RyJsRzRofSfEcizy3ZoWx5ttAP2ixHzqTtFc6y6W0HOHEfOpO0VzloWxne52NnXNZLPmcBdo3lTQOaNoJ3FwAJfrfxrjWReyyUkq2ME+EUpzlfqVHYqHt/SVjswy5m6303KNoS11TAWuDhlO4+NchEeS01W5Y8IozhK/SqPoMfex9BGGva79YDob9BUUU8GIYX3FLIGSBuXXptuIXAslldb93NR5rgIrEsfN1TtM+jYafBaF7eGEkjtQBvJ6NFq2fe1tPNneAS++p8S4NkVWammlsR8ApY5RcrcurZs/9z9/+67W0T2Pposr2u5d9D4lwbIvNTqLXc0ZOHU8kJ36T6Cuew7PtaHtJyM0v5EoXs/R97M7c2R+l/Kvn0svTW/dde1Hh+gXJyc3vZ9Bhb4qnCXUgkEcliD169K30EUFNTvou6WPkNybHddfMIkc1V0Ocn9P5nKp0m7/AOnbwgw0dfUUzpQdwa46ZrLGroY6XEYZxMHcLODl6tblcbei51P21R6fpHqOaluqfk7WPyhs9M9jg4sudD4wrNRHTY3TRuZOGPbrbpHWCF84iurbdrozlcDUIqMqcfc7uKVUFNhzaGB4c6wabHcB1rJr2/o2W5xm4M6X13rgJZNZ23QXAxUFG9nd9z6DA3sbhsjS9oOY6E+JfP2RFxKfNFLsacWBY8k536iLJZSi4NJFkspsihD1nYjmjRek+I5E2I5o0XpPiORZ5bs0x2PN9oOcWI+dSdornro7Qc4cR85k7RXOWhbGZ7hERUlnXpcDbUUzJnVBbnF7Bu5Y1WAyxRmSCQSgC5BFir2R8mzoZG0ucYxYDp1U4PHNTUchqbtbe4DugdK26cHSr2Pz/wCqzxUp8+zqj5xrS82aCSdwAWySlqIm55IJGt6y0rtYNC0QzVgju5zjkHUOpWaCWrqTKytgDGH6N22v4l5xwJpX7mvL/UHGT5Uqjv16/wDDi4bhpri4ue6NrRoQ3etFVSvp6h8Ya8tDsrSRvXawWZ2aalsAyEnKeneVWqa2WfFoqd4aGRVAykDXejhBQTJHic74iS9krOaaKqGQGnku++UZdSr2FytphNHLRSSvJ/dZcjxFdPFMQdQCIsja9zydT0DRasFlM7qqYi2eTNbqXSxqM6T6nlPismXh3Ocen58nz79ZXWblu48nq8S2GjqWszmnkDevKV1MGpmyVk87wDwbrNv1m6u0tTWy1z2zQZINbEtsuI4VJW/c98vHODcYJdF1t/wfNMhlkF443OA6Q0lQGPc/I1pLv4QNV9DQFsOL1dO3QO5QH5/msKWm4PaCc20ALh9v/hU0dupXx9OVrZWjhGOQPyFjg7+G2qzfSVMbM74JGt6y0roDFW02JVUuQSh5s37NAunhlTU1ccpqow1t+TybXB/NI4oydWM3F5cUVNxVdPf+DjYLFHLXhsjGvGUmzhdRjLWsxKRrWhoAFgB4lYwpoZjUjGiwbnA9a0Y19ZyeQfkjVYv+iM2+N8cpQREXgfTsIrPchDRd4D8rXZbdDjpr9qkUTru5Ys0uBP8Att81aJzIqorYoQ7QTNJc4tYAL5iBf+6ryxmKTISCbC9ujTcpQswREQtnrOxPNKi9J8RyJsTzSovSfEcizS3ZpjsjzfH+cOI+cydornro4+P2hxHzmTtFc+y0rYyvchLKUsqQ+kindTYEyZgBc2MWB3b1jI44thBcwlr+lo6SOhcc4hUGk7lJbwYFt2qikrqijDhC4AO3gi61ay2e1HxlwE0nNVzXa/B2MFk4TDXRMOV7CR5L7iqb5cba5wOfk7yGi3rsqLK2ojqXTxuyPdqQBofsViTGaySNzDkAcLEhq51IuKVvoej4XJHK5KKaff2LOz5Lp5yTckA/itEsErMbEjo3BhqBZxGh1VOmqZaSThInWdax0uCt9RidTUPjc/KOCdmaAOlc88XBJ+x6PBlWeU41TVF7aLdT/e/sstnv8mf/AHD8ly6uunrcvDFpyXtYWU0tfPRtc2ItAdvuLrrUWrzHD4XJ+k0ff/2dTA5Bw1VEd+fMFrqHY0yocxhe5tzlLWC1vUuUyaSKbhY3lr73uFd48rctrs8uVFkTjTdEnwuSOVzik77mqjqJG4syWZ13F+VxPqXfqGtp2VFVflcHb1Xt+a+VJJdmO8m6tz4nVVMJikc3Kd9gmPKoppl4ng5ZZxlH8Mu4BTxvEkzmhz2kBt+hXcNqKqodO6oYWBpAYMtuu64FLWTUby6F1r7wRcFWDjNaZA/OBb90N0VhljFI8+I4PLknJqmntfsWaCN8WPSB7S2+Yi/SLqrjX1nJ5B+SwOJVJrO6rtEmXLu0stFRPJVTGWW2Y77Cy4lNcnKu5pxYMizLJLtRqRTZLLxN5uFVJwLoyb6ANPSLEFQaqcuzGTXXoHTvWqyWVHQ2R1DmyNc67gx2YAG2v/gCwe4ve57jcuNyosllAQimyWQHq+xPNKi9J8RyJsVzSovSfEciyy3ZrjsjzjH+cOIecydoqguhj/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+NERBYREQWEREFhERBYREQWEREFhERBZ6rsXzTovSfEcinYvmnRek+I5Fjl6mb4elHnWPc4MQ85k7RXPXQx7nBiHnMnaK561rYwSfUIpsllTmyEREFhFNkQWQilXG0rHgOkeWtDY/oM/iQq6lJF0IaSNgla85nmJ5bcaCxtf8EOGsNT3O2cGW5B00BClnXKznosnNAeQL2BsL71iqcBERBYRZZHfwndfd0KWxSPNmsc42voOhBZgi3tpXvp+Ea1znZy0tA8S02IVoWQiIoLCIiCwiIgsIilBZ6psXzUovSdtyJsXzUovSdtyLHL1M+jD0o87x7nBiHnMnaK566GPc4MQ85k7RVBbFsfNk+rISxV408LQ12W/IcXDN9FwG5ZNjgbMxzGhpbJGfpX3i5XVHNnPRT0ooWyEUogshZ8LJa2d1rDp6tyxRBZs7onyFnCvym9xfQ33o6oneAHSvNhbUrWiFthzi5xJJJJuSVClEJZCKUQWdGnqKZ0MXDOs8tMLvE3fm/FS2pieyRgMQLXNycISAWgWG71/auaitkL/AAxljceHjjk4cvJDrC1t4VWrkbNVSSMFmudcLUiAhFKKFshFKILIRSiCyEUogs9T2M5qUXpO25E2M5qUX3+25Fil6mfSh6UeeY99f4h5zJ2iueuhjv1/iHnMnaK562rY+ZJ9WEWWU9R9SZXdR9S6o5tGKLLK7qPqTK7+E+pKFoxRZZXdR9ShQWQilELZCKUQWQilEFkIpRBZCKUQWQpsbXtoEW6CZsYc17MwcQfUhLNCWV6GopiSHxMaL3BLb9J+Y9SwZPTtkJdCHaW3AdQ3etS32JZUsiuTTQBpaxkbiW2ByblgyojADXQNcB4hfo+R9aWLK9ja6ixG/RXO64cuUQNA0uMosbA6/ju3aLRNJwjgQ21hayCzUilFS2epbGc1KP7/AG3ImxnNSj+/23IsMvUz6uP0I88x36/xDzmTtFUF0Md+v8Q85k7RXPW6OyPkyfVn0NFC2oc2Nzi0ZC7TebC9h4zuVxmGCQgmpjiDr6SEAjdv9Z9S+fGIuDQODBsLb04yd/KHrXra7mVQfY+hfhbWskcKyIljS4D+K3QNelYtw1r83+LjBaTYH97lEaa+K/kK4HGTv5Y9anjJ38sD7UvyXlfY6s8IhyWlD8zQdBu8S+ek/wA1/wDuKucZO/lD1qk45nF3WbqSdnUE03ZCIi5PawiIgslZmCUAkxPAGp5O5YsOV7XdRurIqmWkzNcXPLtb7gUFmmOnkkkjaWloe4AOI0WIjdlJsb6WFt6sMrGtka7IbNex2/8AhFlBq2mQPyEG7SRfTTqQWaOAlDg3g3XOoFt6hzHMdlc0tPUQrcEzHjI+wAa64JHKuQVXqSHVDyH5x1oLNSIiCwiIgsIiILCIiCwiIgs9T2N5q0f3+25E2N5q0f3+25Fgn6mfXx+hfg88x36/xDzmTtFUFfx36/xDzmTtFUFvjsfGk/3MIiKnNhERBYREQWEREFhERBYREQWEREFhERBYREQWEREFhERBYREQWEREFnqWxvNWj+/23ImxvNWj+/23Ivnz9TPtYvRH8HnmO/X+IecydoqgvYZMIwyWR0kmHUj3uN3OdA0knrJsseJMJ8F0fu7PktiydNj5csPV9TyBF6/xJhPguj93Z8k4kwnwXR+7s+Sup4J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SlsbzVo/v8Abci7EMENNE2KCJkUbdzGNDQOncEWGTuTPrY1UEvB/9k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http://ecx.images-amazon.com/images/I/51d2MRB64O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09" y="1714500"/>
            <a:ext cx="1425577" cy="197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ecx.images-amazon.com/images/I/71PZBSFpf9L._SL1373_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962400"/>
            <a:ext cx="1687167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6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Oval 2"/>
          <p:cNvSpPr>
            <a:spLocks noChangeArrowheads="1"/>
          </p:cNvSpPr>
          <p:nvPr/>
        </p:nvSpPr>
        <p:spPr bwMode="auto">
          <a:xfrm>
            <a:off x="3581400" y="3017837"/>
            <a:ext cx="3048000" cy="1554163"/>
          </a:xfrm>
          <a:prstGeom prst="ellipse">
            <a:avLst/>
          </a:prstGeom>
          <a:solidFill>
            <a:srgbClr val="FFFF00"/>
          </a:solidFill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1066800"/>
          </a:xfrm>
        </p:spPr>
        <p:txBody>
          <a:bodyPr/>
          <a:lstStyle/>
          <a:p>
            <a:r>
              <a:rPr lang="en-US" altLang="en-US" dirty="0" smtClean="0">
                <a:latin typeface="Arial" charset="0"/>
              </a:rPr>
              <a:t>What to read?</a:t>
            </a:r>
            <a:endParaRPr lang="en-US" altLang="en-US" dirty="0">
              <a:latin typeface="Arial" charset="0"/>
            </a:endParaRPr>
          </a:p>
        </p:txBody>
      </p:sp>
      <p:sp>
        <p:nvSpPr>
          <p:cNvPr id="189444" name="Oval 4"/>
          <p:cNvSpPr>
            <a:spLocks noChangeArrowheads="1"/>
          </p:cNvSpPr>
          <p:nvPr/>
        </p:nvSpPr>
        <p:spPr bwMode="auto">
          <a:xfrm>
            <a:off x="3962400" y="1828800"/>
            <a:ext cx="3200400" cy="15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45" name="Text Box 5"/>
          <p:cNvSpPr txBox="1">
            <a:spLocks noChangeArrowheads="1"/>
          </p:cNvSpPr>
          <p:nvPr/>
        </p:nvSpPr>
        <p:spPr bwMode="auto">
          <a:xfrm>
            <a:off x="3962400" y="3486090"/>
            <a:ext cx="2438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b="1" dirty="0" smtClean="0"/>
              <a:t>Information Retrieval</a:t>
            </a:r>
            <a:endParaRPr lang="en-US" altLang="en-US" sz="2000" b="1" dirty="0"/>
          </a:p>
        </p:txBody>
      </p:sp>
      <p:sp>
        <p:nvSpPr>
          <p:cNvPr id="189446" name="Oval 6"/>
          <p:cNvSpPr>
            <a:spLocks noChangeArrowheads="1"/>
          </p:cNvSpPr>
          <p:nvPr/>
        </p:nvSpPr>
        <p:spPr bwMode="auto">
          <a:xfrm>
            <a:off x="1676400" y="3581400"/>
            <a:ext cx="2590800" cy="11128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47" name="Text Box 7"/>
          <p:cNvSpPr txBox="1">
            <a:spLocks noChangeArrowheads="1"/>
          </p:cNvSpPr>
          <p:nvPr/>
        </p:nvSpPr>
        <p:spPr bwMode="auto">
          <a:xfrm>
            <a:off x="6781800" y="3962400"/>
            <a:ext cx="1455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Databases</a:t>
            </a:r>
          </a:p>
        </p:txBody>
      </p:sp>
      <p:sp>
        <p:nvSpPr>
          <p:cNvPr id="189448" name="Oval 8"/>
          <p:cNvSpPr>
            <a:spLocks noChangeArrowheads="1"/>
          </p:cNvSpPr>
          <p:nvPr/>
        </p:nvSpPr>
        <p:spPr bwMode="auto">
          <a:xfrm>
            <a:off x="6019800" y="3810000"/>
            <a:ext cx="25146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49" name="Text Box 9"/>
          <p:cNvSpPr txBox="1">
            <a:spLocks noChangeArrowheads="1"/>
          </p:cNvSpPr>
          <p:nvPr/>
        </p:nvSpPr>
        <p:spPr bwMode="auto">
          <a:xfrm>
            <a:off x="6781800" y="3048000"/>
            <a:ext cx="18335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Library &amp; Info</a:t>
            </a:r>
          </a:p>
          <a:p>
            <a:r>
              <a:rPr lang="en-US" altLang="en-US" sz="2000" b="1"/>
              <a:t>Science</a:t>
            </a:r>
          </a:p>
        </p:txBody>
      </p:sp>
      <p:sp>
        <p:nvSpPr>
          <p:cNvPr id="189450" name="Oval 10"/>
          <p:cNvSpPr>
            <a:spLocks noChangeArrowheads="1"/>
          </p:cNvSpPr>
          <p:nvPr/>
        </p:nvSpPr>
        <p:spPr bwMode="auto">
          <a:xfrm>
            <a:off x="6096000" y="2743200"/>
            <a:ext cx="27432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51" name="Text Box 11"/>
          <p:cNvSpPr txBox="1">
            <a:spLocks noChangeArrowheads="1"/>
          </p:cNvSpPr>
          <p:nvPr/>
        </p:nvSpPr>
        <p:spPr bwMode="auto">
          <a:xfrm>
            <a:off x="2163278" y="2645529"/>
            <a:ext cx="22900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Machine Learning</a:t>
            </a:r>
          </a:p>
          <a:p>
            <a:r>
              <a:rPr lang="en-US" altLang="en-US" sz="2000" b="1" dirty="0"/>
              <a:t>Pattern </a:t>
            </a:r>
            <a:r>
              <a:rPr lang="en-US" altLang="en-US" sz="2000" b="1" dirty="0" smtClean="0"/>
              <a:t>Recognition</a:t>
            </a:r>
            <a:endParaRPr lang="en-US" altLang="en-US" sz="2000" b="1" dirty="0"/>
          </a:p>
        </p:txBody>
      </p:sp>
      <p:sp>
        <p:nvSpPr>
          <p:cNvPr id="189452" name="Oval 12"/>
          <p:cNvSpPr>
            <a:spLocks noChangeArrowheads="1"/>
          </p:cNvSpPr>
          <p:nvPr/>
        </p:nvSpPr>
        <p:spPr bwMode="auto">
          <a:xfrm>
            <a:off x="1752600" y="2286000"/>
            <a:ext cx="2819400" cy="1600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53" name="Text Box 13"/>
          <p:cNvSpPr txBox="1">
            <a:spLocks noChangeArrowheads="1"/>
          </p:cNvSpPr>
          <p:nvPr/>
        </p:nvSpPr>
        <p:spPr bwMode="auto">
          <a:xfrm>
            <a:off x="2724881" y="3795097"/>
            <a:ext cx="5982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 smtClean="0"/>
              <a:t>NLP</a:t>
            </a:r>
            <a:endParaRPr lang="en-US" altLang="en-US" sz="2000" b="1" dirty="0"/>
          </a:p>
        </p:txBody>
      </p:sp>
      <p:sp>
        <p:nvSpPr>
          <p:cNvPr id="189454" name="Text Box 14"/>
          <p:cNvSpPr txBox="1">
            <a:spLocks noChangeArrowheads="1"/>
          </p:cNvSpPr>
          <p:nvPr/>
        </p:nvSpPr>
        <p:spPr bwMode="auto">
          <a:xfrm>
            <a:off x="4572000" y="2163762"/>
            <a:ext cx="21144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 smtClean="0"/>
              <a:t>Web Applications,</a:t>
            </a:r>
          </a:p>
          <a:p>
            <a:r>
              <a:rPr lang="en-US" altLang="en-US" sz="2000" b="1" dirty="0" smtClean="0"/>
              <a:t>Bioinformatics</a:t>
            </a:r>
            <a:r>
              <a:rPr lang="en-US" altLang="en-US" sz="2000" b="1" dirty="0"/>
              <a:t>…</a:t>
            </a:r>
          </a:p>
        </p:txBody>
      </p:sp>
      <p:sp>
        <p:nvSpPr>
          <p:cNvPr id="189455" name="Oval 15"/>
          <p:cNvSpPr>
            <a:spLocks noChangeArrowheads="1"/>
          </p:cNvSpPr>
          <p:nvPr/>
        </p:nvSpPr>
        <p:spPr bwMode="auto">
          <a:xfrm>
            <a:off x="824391" y="3114393"/>
            <a:ext cx="1539413" cy="20316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56" name="Text Box 16"/>
          <p:cNvSpPr txBox="1">
            <a:spLocks noChangeArrowheads="1"/>
          </p:cNvSpPr>
          <p:nvPr/>
        </p:nvSpPr>
        <p:spPr bwMode="auto">
          <a:xfrm>
            <a:off x="838200" y="3794125"/>
            <a:ext cx="17192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Statistics</a:t>
            </a:r>
          </a:p>
          <a:p>
            <a:r>
              <a:rPr lang="en-US" altLang="en-US" sz="2000" b="1" dirty="0"/>
              <a:t>Optimization</a:t>
            </a:r>
          </a:p>
        </p:txBody>
      </p:sp>
      <p:sp>
        <p:nvSpPr>
          <p:cNvPr id="189457" name="Text Box 17"/>
          <p:cNvSpPr txBox="1">
            <a:spLocks noChangeArrowheads="1"/>
          </p:cNvSpPr>
          <p:nvPr/>
        </p:nvSpPr>
        <p:spPr bwMode="auto">
          <a:xfrm>
            <a:off x="4534301" y="4694237"/>
            <a:ext cx="27654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Software engineering</a:t>
            </a:r>
          </a:p>
          <a:p>
            <a:r>
              <a:rPr lang="en-US" altLang="en-US" sz="2000" b="1" dirty="0"/>
              <a:t>Computer systems</a:t>
            </a:r>
          </a:p>
        </p:txBody>
      </p:sp>
      <p:sp>
        <p:nvSpPr>
          <p:cNvPr id="189458" name="Oval 18"/>
          <p:cNvSpPr>
            <a:spLocks noChangeArrowheads="1"/>
          </p:cNvSpPr>
          <p:nvPr/>
        </p:nvSpPr>
        <p:spPr bwMode="auto">
          <a:xfrm>
            <a:off x="4114800" y="4267200"/>
            <a:ext cx="3124200" cy="144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59" name="Rectangle 19"/>
          <p:cNvSpPr>
            <a:spLocks noChangeArrowheads="1"/>
          </p:cNvSpPr>
          <p:nvPr/>
        </p:nvSpPr>
        <p:spPr bwMode="auto">
          <a:xfrm>
            <a:off x="4572000" y="1295400"/>
            <a:ext cx="4343400" cy="4876800"/>
          </a:xfrm>
          <a:prstGeom prst="rect">
            <a:avLst/>
          </a:prstGeom>
          <a:noFill/>
          <a:ln w="38100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60" name="Rectangle 20"/>
          <p:cNvSpPr>
            <a:spLocks noChangeArrowheads="1"/>
          </p:cNvSpPr>
          <p:nvPr/>
        </p:nvSpPr>
        <p:spPr bwMode="auto">
          <a:xfrm>
            <a:off x="228600" y="1600200"/>
            <a:ext cx="4114800" cy="4343400"/>
          </a:xfrm>
          <a:prstGeom prst="rect">
            <a:avLst/>
          </a:prstGeom>
          <a:noFill/>
          <a:ln w="38100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61" name="Text Box 21"/>
          <p:cNvSpPr txBox="1">
            <a:spLocks noChangeArrowheads="1"/>
          </p:cNvSpPr>
          <p:nvPr/>
        </p:nvSpPr>
        <p:spPr bwMode="auto">
          <a:xfrm>
            <a:off x="304800" y="1676400"/>
            <a:ext cx="1414746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 smtClean="0"/>
              <a:t>Mathematics</a:t>
            </a:r>
            <a:endParaRPr lang="en-US" altLang="en-US" dirty="0"/>
          </a:p>
        </p:txBody>
      </p:sp>
      <p:sp>
        <p:nvSpPr>
          <p:cNvPr id="189462" name="Text Box 22"/>
          <p:cNvSpPr txBox="1">
            <a:spLocks noChangeArrowheads="1"/>
          </p:cNvSpPr>
          <p:nvPr/>
        </p:nvSpPr>
        <p:spPr bwMode="auto">
          <a:xfrm>
            <a:off x="286111" y="5498068"/>
            <a:ext cx="1205778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Algorithms</a:t>
            </a:r>
          </a:p>
        </p:txBody>
      </p:sp>
      <p:sp>
        <p:nvSpPr>
          <p:cNvPr id="189463" name="Text Box 23"/>
          <p:cNvSpPr txBox="1">
            <a:spLocks noChangeArrowheads="1"/>
          </p:cNvSpPr>
          <p:nvPr/>
        </p:nvSpPr>
        <p:spPr bwMode="auto">
          <a:xfrm>
            <a:off x="7504411" y="1371600"/>
            <a:ext cx="1334789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/>
              <a:t>Applications</a:t>
            </a:r>
          </a:p>
        </p:txBody>
      </p:sp>
      <p:sp>
        <p:nvSpPr>
          <p:cNvPr id="189464" name="Text Box 24"/>
          <p:cNvSpPr txBox="1">
            <a:spLocks noChangeArrowheads="1"/>
          </p:cNvSpPr>
          <p:nvPr/>
        </p:nvSpPr>
        <p:spPr bwMode="auto">
          <a:xfrm>
            <a:off x="7899889" y="5747266"/>
            <a:ext cx="940899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Systems</a:t>
            </a:r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2363804" y="4292616"/>
            <a:ext cx="2590800" cy="11128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954605" y="4694237"/>
            <a:ext cx="1356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/>
              <a:t>Data Mining</a:t>
            </a:r>
            <a:endParaRPr lang="en-US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733800" y="38100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SIGIR, WWW, WSDM, CIKM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38400" y="32120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ICML, NIPS, UAI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33600" y="4126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ACL, EMNLP, COLING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67000" y="49646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KDD, ICDM, SDM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26188" y="4243575"/>
            <a:ext cx="228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SIGMOD, VLDB, ICDE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312" y="617220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Find more on course website for resource</a:t>
            </a:r>
            <a:endParaRPr lang="en-US" sz="20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7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in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Mobile search</a:t>
            </a:r>
          </a:p>
          <a:p>
            <a:pPr lvl="1"/>
            <a:r>
              <a:rPr lang="en-US" altLang="zh-CN" dirty="0" smtClean="0"/>
              <a:t>Desktop </a:t>
            </a:r>
            <a:r>
              <a:rPr lang="en-US" dirty="0" smtClean="0"/>
              <a:t>search + location? Not exactly!!</a:t>
            </a:r>
          </a:p>
          <a:p>
            <a:r>
              <a:rPr lang="en-US" dirty="0" smtClean="0"/>
              <a:t>Interactive retrieval</a:t>
            </a:r>
          </a:p>
          <a:p>
            <a:pPr lvl="1"/>
            <a:r>
              <a:rPr lang="en-US" dirty="0" smtClean="0"/>
              <a:t>Machine collaborates with human for information access</a:t>
            </a:r>
          </a:p>
          <a:p>
            <a:r>
              <a:rPr lang="en-US" dirty="0" smtClean="0"/>
              <a:t>Personal assistant</a:t>
            </a:r>
          </a:p>
          <a:p>
            <a:pPr lvl="1"/>
            <a:r>
              <a:rPr lang="en-US" dirty="0" smtClean="0"/>
              <a:t>Proactive information retrieval</a:t>
            </a:r>
          </a:p>
          <a:p>
            <a:pPr lvl="1"/>
            <a:r>
              <a:rPr lang="en-US" dirty="0" smtClean="0">
                <a:hlinkClick r:id="rId2"/>
              </a:rPr>
              <a:t>Knowledge navigator</a:t>
            </a:r>
            <a:endParaRPr lang="en-US" dirty="0" smtClean="0"/>
          </a:p>
          <a:p>
            <a:r>
              <a:rPr lang="en-US" dirty="0" smtClean="0"/>
              <a:t>And many more</a:t>
            </a:r>
          </a:p>
          <a:p>
            <a:pPr lvl="1"/>
            <a:r>
              <a:rPr lang="en-US" dirty="0" smtClean="0"/>
              <a:t>You name it!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8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IR </a:t>
            </a:r>
            <a:r>
              <a:rPr lang="en-US" dirty="0" smtClean="0"/>
              <a:t>originates from library science for handling unstructured data</a:t>
            </a:r>
          </a:p>
          <a:p>
            <a:r>
              <a:rPr lang="en-US" dirty="0" smtClean="0"/>
              <a:t>IR has many important application areas, e.g., web search, recommendation, and question answering</a:t>
            </a:r>
          </a:p>
          <a:p>
            <a:r>
              <a:rPr lang="en-US" dirty="0"/>
              <a:t>IR is a highly interdisciplinary </a:t>
            </a:r>
            <a:r>
              <a:rPr lang="en-US" dirty="0" smtClean="0"/>
              <a:t>area with DBs, NLP, ML, HCI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9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Bush, </a:t>
            </a:r>
            <a:r>
              <a:rPr lang="en-US" i="1" dirty="0" err="1"/>
              <a:t>Vannevar</a:t>
            </a:r>
            <a:r>
              <a:rPr lang="en-US" i="1" dirty="0"/>
              <a:t>. "As we may think." The </a:t>
            </a:r>
            <a:r>
              <a:rPr lang="en-US" i="1" dirty="0" err="1"/>
              <a:t>atlantic</a:t>
            </a:r>
            <a:r>
              <a:rPr lang="en-US" i="1" dirty="0"/>
              <a:t> monthly 176, no.1 (1945): 101-108.</a:t>
            </a:r>
            <a:endParaRPr lang="en-US" dirty="0" smtClean="0"/>
          </a:p>
          <a:p>
            <a:r>
              <a:rPr lang="en-US" dirty="0" smtClean="0"/>
              <a:t>Introduction </a:t>
            </a:r>
            <a:r>
              <a:rPr lang="en-US" dirty="0"/>
              <a:t>to Information </a:t>
            </a:r>
            <a:r>
              <a:rPr lang="en-US" dirty="0" smtClean="0"/>
              <a:t>Retrieval</a:t>
            </a:r>
          </a:p>
          <a:p>
            <a:pPr lvl="1"/>
            <a:r>
              <a:rPr lang="en-US" dirty="0" smtClean="0"/>
              <a:t>Chapter 1: Boolean Retrieval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information retrieval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overload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22461" y="2286000"/>
            <a:ext cx="6652344" cy="4261109"/>
            <a:chOff x="1231295" y="0"/>
            <a:chExt cx="6652344" cy="4261109"/>
          </a:xfrm>
        </p:grpSpPr>
        <p:sp>
          <p:nvSpPr>
            <p:cNvPr id="4" name="TextBox 3"/>
            <p:cNvSpPr txBox="1"/>
            <p:nvPr/>
          </p:nvSpPr>
          <p:spPr>
            <a:xfrm>
              <a:off x="3276600" y="3891777"/>
              <a:ext cx="289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Figure 1: Growth of Internet</a:t>
              </a:r>
              <a:endParaRPr lang="en-US" dirty="0"/>
            </a:p>
          </p:txBody>
        </p:sp>
        <p:pic>
          <p:nvPicPr>
            <p:cNvPr id="3076" name="Picture 4" descr="Internet Hosts Char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1295" y="0"/>
              <a:ext cx="6652344" cy="3891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1122461" y="2640059"/>
            <a:ext cx="6817075" cy="3448432"/>
            <a:chOff x="1148930" y="2514600"/>
            <a:chExt cx="6817075" cy="3448432"/>
          </a:xfrm>
        </p:grpSpPr>
        <p:pic>
          <p:nvPicPr>
            <p:cNvPr id="3074" name="Picture 2" descr="WWW Growth Char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8930" y="2514600"/>
              <a:ext cx="6817075" cy="2990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2895600" y="5593700"/>
              <a:ext cx="358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Figure 2: Growth of WWW</a:t>
              </a:r>
              <a:endParaRPr lang="en-US" dirty="0"/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9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information retrieval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Handling </a:t>
            </a:r>
            <a:r>
              <a:rPr lang="en-US" u="sng" dirty="0" smtClean="0"/>
              <a:t>unstructured</a:t>
            </a:r>
            <a:r>
              <a:rPr lang="en-US" dirty="0" smtClean="0"/>
              <a:t> data</a:t>
            </a:r>
          </a:p>
          <a:p>
            <a:pPr lvl="1"/>
            <a:r>
              <a:rPr lang="en-US" dirty="0" smtClean="0"/>
              <a:t>Structured data: database system is a good choice</a:t>
            </a:r>
          </a:p>
          <a:p>
            <a:pPr lvl="1"/>
            <a:r>
              <a:rPr lang="en-US" dirty="0" smtClean="0"/>
              <a:t>Unstructured data is more dominant</a:t>
            </a:r>
          </a:p>
          <a:p>
            <a:pPr lvl="2"/>
            <a:r>
              <a:rPr lang="en-US" dirty="0" smtClean="0"/>
              <a:t>Text in Web documents or emails, image, audio, video…</a:t>
            </a:r>
          </a:p>
          <a:p>
            <a:pPr lvl="2"/>
            <a:r>
              <a:rPr lang="en-US" dirty="0" smtClean="0"/>
              <a:t>“</a:t>
            </a:r>
            <a:r>
              <a:rPr lang="en-US" i="1" u="sng" dirty="0" smtClean="0"/>
              <a:t>85 percent</a:t>
            </a:r>
            <a:r>
              <a:rPr lang="en-US" i="1" dirty="0" smtClean="0"/>
              <a:t> of all business information exists as unstructured data</a:t>
            </a:r>
            <a:r>
              <a:rPr lang="en-US" dirty="0" smtClean="0"/>
              <a:t>” - Merrill Lynch</a:t>
            </a:r>
          </a:p>
          <a:p>
            <a:pPr lvl="2"/>
            <a:r>
              <a:rPr lang="en-US" dirty="0" smtClean="0"/>
              <a:t>Unknown </a:t>
            </a:r>
            <a:r>
              <a:rPr lang="en-US" u="sng" dirty="0" smtClean="0"/>
              <a:t>semantic</a:t>
            </a:r>
            <a:r>
              <a:rPr lang="en-US" dirty="0" smtClean="0"/>
              <a:t> meaning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895475" y="2464950"/>
            <a:ext cx="5353050" cy="4073962"/>
            <a:chOff x="1627666" y="2438400"/>
            <a:chExt cx="5353050" cy="4073962"/>
          </a:xfrm>
        </p:grpSpPr>
        <p:pic>
          <p:nvPicPr>
            <p:cNvPr id="1026" name="Picture 2" descr="http://api.ning.com/files/VthhEJwmhScml500Y3oD7QdJs22raL6ZmfO1l9zCcIbx*EtfbWtkHG0f5GliihzSeppFmYtNldCWg*3c1Z0w2TB*08o4VYGN/UnstructuredDataGrowth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7666" y="2438400"/>
              <a:ext cx="5353050" cy="373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1905000" y="6143030"/>
              <a:ext cx="49804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Total Enterprise Data Growth </a:t>
              </a:r>
              <a:r>
                <a:rPr lang="en-US" dirty="0" smtClean="0"/>
                <a:t>2005-2015, IDC 2012</a:t>
              </a:r>
              <a:endParaRPr lang="en-US" dirty="0"/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271128"/>
              </p:ext>
            </p:extLst>
          </p:nvPr>
        </p:nvGraphicFramePr>
        <p:xfrm>
          <a:off x="2832100" y="3657600"/>
          <a:ext cx="32850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068"/>
                <a:gridCol w="1202266"/>
                <a:gridCol w="14647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Professor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David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Stuff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r>
                        <a:rPr lang="en-US" baseline="0" dirty="0" smtClean="0"/>
                        <a:t> support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832100" y="3271335"/>
            <a:ext cx="362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1: People in CS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81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information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essential tool to deal with information overload</a:t>
            </a:r>
            <a:endParaRPr lang="en-US" dirty="0"/>
          </a:p>
        </p:txBody>
      </p:sp>
      <p:pic>
        <p:nvPicPr>
          <p:cNvPr id="4098" name="Picture 2" descr="http://gigaom2.files.wordpress.com/2011/04/87885327_b0db9347cf_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511" y="2743200"/>
            <a:ext cx="5810250" cy="38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5030804" y="5105400"/>
            <a:ext cx="3886200" cy="1295400"/>
            <a:chOff x="5030804" y="5105400"/>
            <a:chExt cx="3886200" cy="1295400"/>
          </a:xfrm>
        </p:grpSpPr>
        <p:sp>
          <p:nvSpPr>
            <p:cNvPr id="4" name="Oval 3"/>
            <p:cNvSpPr/>
            <p:nvPr/>
          </p:nvSpPr>
          <p:spPr>
            <a:xfrm>
              <a:off x="5030804" y="5486400"/>
              <a:ext cx="381000" cy="914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545404" y="5105400"/>
              <a:ext cx="1371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You are here!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5564204" y="5428566"/>
              <a:ext cx="1981200" cy="32316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0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information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Idea popularized in the pioneer article “</a:t>
            </a:r>
            <a:r>
              <a:rPr lang="en-US" b="1" i="1" dirty="0" smtClean="0"/>
              <a:t>As We May Think</a:t>
            </a:r>
            <a:r>
              <a:rPr lang="en-US" dirty="0" smtClean="0"/>
              <a:t>” by </a:t>
            </a:r>
            <a:r>
              <a:rPr lang="en-US" dirty="0" err="1" smtClean="0"/>
              <a:t>Vannevar</a:t>
            </a:r>
            <a:r>
              <a:rPr lang="en-US" dirty="0" smtClean="0"/>
              <a:t> Bush, 1945</a:t>
            </a:r>
          </a:p>
          <a:p>
            <a:pPr lvl="1"/>
            <a:r>
              <a:rPr lang="en-US" sz="2400" dirty="0"/>
              <a:t>“</a:t>
            </a:r>
            <a:r>
              <a:rPr lang="en-US" sz="2400" i="1" dirty="0"/>
              <a:t>Wholly new forms of </a:t>
            </a:r>
            <a:r>
              <a:rPr lang="en-US" sz="2400" i="1" u="sng" dirty="0"/>
              <a:t>encyclopedias</a:t>
            </a:r>
            <a:r>
              <a:rPr lang="en-US" sz="2400" i="1" dirty="0"/>
              <a:t> will appear, ready-made with a mesh of </a:t>
            </a:r>
            <a:r>
              <a:rPr lang="en-US" sz="2400" i="1" u="sng" dirty="0"/>
              <a:t>associative trails</a:t>
            </a:r>
            <a:r>
              <a:rPr lang="en-US" sz="2400" i="1" dirty="0"/>
              <a:t> running through them, ready to be dropped into the </a:t>
            </a:r>
            <a:r>
              <a:rPr lang="en-US" sz="2400" i="1" dirty="0" err="1"/>
              <a:t>memex</a:t>
            </a:r>
            <a:r>
              <a:rPr lang="en-US" sz="2400" i="1" dirty="0"/>
              <a:t> and there amplified.</a:t>
            </a:r>
            <a:r>
              <a:rPr lang="en-US" sz="2400" dirty="0"/>
              <a:t>” </a:t>
            </a:r>
            <a:endParaRPr lang="en-US" sz="2400" dirty="0" smtClean="0"/>
          </a:p>
          <a:p>
            <a:pPr lvl="1"/>
            <a:r>
              <a:rPr lang="en-US" sz="2400" dirty="0"/>
              <a:t>“</a:t>
            </a:r>
            <a:r>
              <a:rPr lang="en-US" sz="2400" i="1" dirty="0"/>
              <a:t>A </a:t>
            </a:r>
            <a:r>
              <a:rPr lang="en-US" sz="2400" i="1" dirty="0" err="1"/>
              <a:t>memex</a:t>
            </a:r>
            <a:r>
              <a:rPr lang="en-US" sz="2400" i="1" dirty="0"/>
              <a:t> is a device in which an individual </a:t>
            </a:r>
            <a:r>
              <a:rPr lang="en-US" sz="2400" i="1" u="sng" dirty="0"/>
              <a:t>stores all</a:t>
            </a:r>
            <a:r>
              <a:rPr lang="en-US" sz="2400" i="1" dirty="0"/>
              <a:t> his books, records, and communications, and which is mechanized so that it may be consulted with </a:t>
            </a:r>
            <a:r>
              <a:rPr lang="en-US" sz="2400" i="1" u="sng" dirty="0"/>
              <a:t>exceeding speed</a:t>
            </a:r>
            <a:r>
              <a:rPr lang="en-US" sz="2400" i="1" dirty="0"/>
              <a:t> and </a:t>
            </a:r>
            <a:r>
              <a:rPr lang="en-US" sz="2400" i="1" u="sng" dirty="0"/>
              <a:t>flexibility</a:t>
            </a:r>
            <a:r>
              <a:rPr lang="en-US" sz="2400" i="1" dirty="0" smtClean="0"/>
              <a:t>.</a:t>
            </a:r>
            <a:r>
              <a:rPr lang="en-US" sz="2400" dirty="0" smtClean="0"/>
              <a:t>” </a:t>
            </a:r>
            <a:endParaRPr lang="en-US" sz="24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43200" y="37338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-&gt; WWW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038600" y="52578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-&gt; Search engine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9495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</a:t>
            </a:r>
            <a:r>
              <a:rPr lang="en-US" dirty="0" smtClean="0"/>
              <a:t>research 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Autofit/>
          </a:bodyPr>
          <a:lstStyle/>
          <a:p>
            <a:r>
              <a:rPr lang="en-US" sz="2000" dirty="0"/>
              <a:t>Early days (late 1950s to 1960s): foundation </a:t>
            </a:r>
            <a:r>
              <a:rPr lang="en-US" sz="2000" dirty="0" smtClean="0"/>
              <a:t>of </a:t>
            </a:r>
            <a:r>
              <a:rPr lang="en-US" sz="2000" dirty="0"/>
              <a:t>the field</a:t>
            </a:r>
          </a:p>
          <a:p>
            <a:pPr lvl="1"/>
            <a:r>
              <a:rPr lang="en-US" sz="1800" dirty="0" err="1"/>
              <a:t>Luhn’s</a:t>
            </a:r>
            <a:r>
              <a:rPr lang="en-US" sz="1800" dirty="0"/>
              <a:t> work on automatic </a:t>
            </a:r>
            <a:r>
              <a:rPr lang="en-US" sz="1800" dirty="0" smtClean="0"/>
              <a:t>indexing</a:t>
            </a:r>
            <a:endParaRPr lang="en-US" sz="1800" dirty="0"/>
          </a:p>
          <a:p>
            <a:pPr lvl="1"/>
            <a:r>
              <a:rPr lang="en-US" sz="1800" dirty="0" err="1"/>
              <a:t>Cleverdon’s</a:t>
            </a:r>
            <a:r>
              <a:rPr lang="en-US" sz="1800" dirty="0"/>
              <a:t> </a:t>
            </a:r>
            <a:r>
              <a:rPr lang="en-US" sz="1800" dirty="0" err="1"/>
              <a:t>Cranfield</a:t>
            </a:r>
            <a:r>
              <a:rPr lang="en-US" sz="1800" dirty="0"/>
              <a:t> evaluation methodology and index experiments </a:t>
            </a:r>
          </a:p>
          <a:p>
            <a:pPr lvl="1"/>
            <a:r>
              <a:rPr lang="en-US" sz="1800" dirty="0"/>
              <a:t>Salton’s early work on SMART system and experiments</a:t>
            </a:r>
          </a:p>
          <a:p>
            <a:r>
              <a:rPr lang="en-US" sz="2000" dirty="0"/>
              <a:t>1970s-1980s: a large number of retrieval models</a:t>
            </a:r>
          </a:p>
          <a:p>
            <a:pPr lvl="1"/>
            <a:r>
              <a:rPr lang="en-US" sz="1800" dirty="0"/>
              <a:t>Vector space model</a:t>
            </a:r>
          </a:p>
          <a:p>
            <a:pPr lvl="1"/>
            <a:r>
              <a:rPr lang="en-US" sz="1800" dirty="0"/>
              <a:t>Probabilistic models</a:t>
            </a:r>
          </a:p>
          <a:p>
            <a:r>
              <a:rPr lang="en-US" sz="2000" dirty="0"/>
              <a:t>1990s: further development of retrieval models and new tasks</a:t>
            </a:r>
          </a:p>
          <a:p>
            <a:pPr lvl="1"/>
            <a:r>
              <a:rPr lang="en-US" sz="1800" dirty="0"/>
              <a:t>Language models </a:t>
            </a:r>
          </a:p>
          <a:p>
            <a:pPr lvl="1"/>
            <a:r>
              <a:rPr lang="en-US" sz="1800" dirty="0"/>
              <a:t>TREC </a:t>
            </a:r>
            <a:r>
              <a:rPr lang="en-US" sz="1800" dirty="0" smtClean="0"/>
              <a:t>evaluation</a:t>
            </a:r>
          </a:p>
          <a:p>
            <a:pPr lvl="1"/>
            <a:r>
              <a:rPr lang="en-US" sz="1800" dirty="0" smtClean="0"/>
              <a:t>Web search  </a:t>
            </a:r>
            <a:endParaRPr lang="en-US" sz="1800" dirty="0"/>
          </a:p>
          <a:p>
            <a:r>
              <a:rPr lang="en-US" sz="2000" dirty="0"/>
              <a:t>2000s-present: more applications, especially Web search and interactions with other fields</a:t>
            </a:r>
          </a:p>
          <a:p>
            <a:pPr lvl="1"/>
            <a:r>
              <a:rPr lang="en-US" sz="1800" dirty="0" smtClean="0"/>
              <a:t>Learning </a:t>
            </a:r>
            <a:r>
              <a:rPr lang="en-US" sz="1800" dirty="0"/>
              <a:t>to rank</a:t>
            </a:r>
          </a:p>
          <a:p>
            <a:pPr lvl="1"/>
            <a:r>
              <a:rPr lang="en-US" sz="1800" dirty="0"/>
              <a:t>Scalability (e.g., </a:t>
            </a:r>
            <a:r>
              <a:rPr lang="en-US" sz="1800" dirty="0" err="1"/>
              <a:t>MapReduce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Real-time search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9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information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Catalyst</a:t>
            </a:r>
          </a:p>
          <a:p>
            <a:pPr lvl="1"/>
            <a:r>
              <a:rPr lang="en-US" dirty="0" smtClean="0"/>
              <a:t>Academia: Text Retrieval Conference (TREC) in 1992</a:t>
            </a:r>
          </a:p>
          <a:p>
            <a:pPr lvl="2"/>
            <a:r>
              <a:rPr lang="en-US" dirty="0" smtClean="0"/>
              <a:t>“</a:t>
            </a:r>
            <a:r>
              <a:rPr lang="en-US" i="1" dirty="0"/>
              <a:t>Its purpose was to support research within the information retrieval community by providing the infrastructure necessary for large-scale </a:t>
            </a:r>
            <a:r>
              <a:rPr lang="en-US" i="1" u="sng" dirty="0"/>
              <a:t>evaluation</a:t>
            </a:r>
            <a:r>
              <a:rPr lang="en-US" i="1" dirty="0"/>
              <a:t> of text retrieval </a:t>
            </a:r>
            <a:r>
              <a:rPr lang="en-US" i="1" dirty="0" smtClean="0"/>
              <a:t>methodologies.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“… </a:t>
            </a:r>
            <a:r>
              <a:rPr lang="en-US" i="1" dirty="0" smtClean="0"/>
              <a:t>about </a:t>
            </a:r>
            <a:r>
              <a:rPr lang="en-US" i="1" u="sng" dirty="0"/>
              <a:t>one-third</a:t>
            </a:r>
            <a:r>
              <a:rPr lang="en-US" i="1" dirty="0"/>
              <a:t> of the improvement in web search engines from 1999 to 2009 is attributable to TREC. Those enhancements likely saved up to </a:t>
            </a:r>
            <a:r>
              <a:rPr lang="en-US" i="1" u="sng" dirty="0"/>
              <a:t>3 billion hours</a:t>
            </a:r>
            <a:r>
              <a:rPr lang="en-US" i="1" dirty="0"/>
              <a:t> of time using web search engines</a:t>
            </a:r>
            <a:r>
              <a:rPr lang="en-US" dirty="0" smtClean="0"/>
              <a:t>.”</a:t>
            </a:r>
          </a:p>
          <a:p>
            <a:pPr lvl="2"/>
            <a:r>
              <a:rPr lang="en-US" dirty="0" smtClean="0"/>
              <a:t>Till today, it is still a major test-bed for academic research in IR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0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1561</Words>
  <Application>Microsoft Office PowerPoint</Application>
  <PresentationFormat>On-screen Show (4:3)</PresentationFormat>
  <Paragraphs>356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宋体</vt:lpstr>
      <vt:lpstr>Arial</vt:lpstr>
      <vt:lpstr>Calibri</vt:lpstr>
      <vt:lpstr>Office Theme</vt:lpstr>
      <vt:lpstr>Introduction to Information Retrieval</vt:lpstr>
      <vt:lpstr>What is information retrieval?</vt:lpstr>
      <vt:lpstr>Why information retrieval </vt:lpstr>
      <vt:lpstr>Why information retrieval </vt:lpstr>
      <vt:lpstr>Why information retrieval </vt:lpstr>
      <vt:lpstr>Why information retrieval</vt:lpstr>
      <vt:lpstr>History of information retrieval</vt:lpstr>
      <vt:lpstr>Major research milestones</vt:lpstr>
      <vt:lpstr>History of information retrieval</vt:lpstr>
      <vt:lpstr>History of information retrieval</vt:lpstr>
      <vt:lpstr>Major players in this game</vt:lpstr>
      <vt:lpstr>Major players in this game</vt:lpstr>
      <vt:lpstr>How to perform information retrieval</vt:lpstr>
      <vt:lpstr>How to perform information retrieval</vt:lpstr>
      <vt:lpstr>How to perform information retrieval</vt:lpstr>
      <vt:lpstr>Core concepts in IR</vt:lpstr>
      <vt:lpstr>A glance of modern search engine</vt:lpstr>
      <vt:lpstr>A glance of modern search engine</vt:lpstr>
      <vt:lpstr>IR is not just about web search</vt:lpstr>
      <vt:lpstr>IR is not just about web search</vt:lpstr>
      <vt:lpstr>IR is not just about web search</vt:lpstr>
      <vt:lpstr>IR is not just about web search</vt:lpstr>
      <vt:lpstr>IR is not just about web search</vt:lpstr>
      <vt:lpstr>Related Areas</vt:lpstr>
      <vt:lpstr>IR v.s. DBs</vt:lpstr>
      <vt:lpstr>IR and DBs are getting closer</vt:lpstr>
      <vt:lpstr>IR v.s. NLP</vt:lpstr>
      <vt:lpstr>IR and NLP are getting closer</vt:lpstr>
      <vt:lpstr>Text books</vt:lpstr>
      <vt:lpstr>Text books</vt:lpstr>
      <vt:lpstr>What to read?</vt:lpstr>
      <vt:lpstr>IR in future</vt:lpstr>
      <vt:lpstr>What you should know</vt:lpstr>
      <vt:lpstr>Today’s reading</vt:lpstr>
    </vt:vector>
  </TitlesOfParts>
  <Company>University of Illinois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Information Retrieval</dc:title>
  <dc:creator>Wang, Hongning</dc:creator>
  <cp:lastModifiedBy>hongning wang</cp:lastModifiedBy>
  <cp:revision>56</cp:revision>
  <dcterms:created xsi:type="dcterms:W3CDTF">2014-07-21T15:07:02Z</dcterms:created>
  <dcterms:modified xsi:type="dcterms:W3CDTF">2015-08-26T16:14:02Z</dcterms:modified>
</cp:coreProperties>
</file>