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292" r:id="rId3"/>
    <p:sldId id="293" r:id="rId4"/>
    <p:sldId id="294" r:id="rId5"/>
    <p:sldId id="289" r:id="rId6"/>
    <p:sldId id="257" r:id="rId7"/>
    <p:sldId id="258" r:id="rId8"/>
    <p:sldId id="259" r:id="rId9"/>
    <p:sldId id="260" r:id="rId10"/>
    <p:sldId id="261" r:id="rId11"/>
    <p:sldId id="263" r:id="rId12"/>
    <p:sldId id="264" r:id="rId13"/>
    <p:sldId id="265" r:id="rId14"/>
    <p:sldId id="266" r:id="rId15"/>
    <p:sldId id="267" r:id="rId16"/>
    <p:sldId id="268" r:id="rId17"/>
    <p:sldId id="270" r:id="rId18"/>
    <p:sldId id="271" r:id="rId19"/>
    <p:sldId id="272" r:id="rId20"/>
    <p:sldId id="290" r:id="rId21"/>
    <p:sldId id="287" r:id="rId22"/>
    <p:sldId id="274" r:id="rId23"/>
    <p:sldId id="275" r:id="rId24"/>
    <p:sldId id="282" r:id="rId25"/>
    <p:sldId id="283" r:id="rId26"/>
    <p:sldId id="284" r:id="rId27"/>
    <p:sldId id="278" r:id="rId28"/>
    <p:sldId id="279" r:id="rId29"/>
    <p:sldId id="280" r:id="rId30"/>
    <p:sldId id="281" r:id="rId31"/>
    <p:sldId id="288" r:id="rId32"/>
    <p:sldId id="276" r:id="rId33"/>
    <p:sldId id="277" r:id="rId34"/>
    <p:sldId id="291" r:id="rId35"/>
    <p:sldId id="285" r:id="rId36"/>
    <p:sldId id="286" r:id="rId37"/>
    <p:sldId id="295" r:id="rId38"/>
    <p:sldId id="262" r:id="rId39"/>
    <p:sldId id="273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918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5E8180-C81D-491A-B3F1-67F723A04C88}" type="datetimeFigureOut">
              <a:rPr lang="en-US" smtClean="0"/>
              <a:t>9/1/2015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DBB674-0E0D-4430-9EA3-C5909DB61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750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BB674-0E0D-4430-9EA3-C5909DB6164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219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EC2-63CB-4149-BC8B-E4DB3A07B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015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EC2-63CB-4149-BC8B-E4DB3A07B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510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EC2-63CB-4149-BC8B-E4DB3A07B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30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EC2-63CB-4149-BC8B-E4DB3A07B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564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EC2-63CB-4149-BC8B-E4DB3A07B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967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EC2-63CB-4149-BC8B-E4DB3A07B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185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EC2-63CB-4149-BC8B-E4DB3A07B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427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EC2-63CB-4149-BC8B-E4DB3A07B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126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EC2-63CB-4149-BC8B-E4DB3A07B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215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EC2-63CB-4149-BC8B-E4DB3A07B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380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EC2-63CB-4149-BC8B-E4DB3A07B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187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582EC2-63CB-4149-BC8B-E4DB3A07B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46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dl.acm.org/event.cfm?id=RE160" TargetMode="External"/><Relationship Id="rId2" Type="http://schemas.openxmlformats.org/officeDocument/2006/relationships/hyperlink" Target="http://dl.acm.org/event.cfm?id=RE160&amp;CFID=516168213&amp;CFTOKEN=99036335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virginia.edu/robots.txt" TargetMode="External"/><Relationship Id="rId2" Type="http://schemas.openxmlformats.org/officeDocument/2006/relationships/hyperlink" Target="http://www.cnn.com/robots.txt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ummy.com/software/BeautifulSoup/" TargetMode="External"/><Relationship Id="rId2" Type="http://schemas.openxmlformats.org/officeDocument/2006/relationships/hyperlink" Target="http://jsoup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nlp.stanford.edu/software/lex-parser.shtml" TargetMode="External"/><Relationship Id="rId2" Type="http://schemas.openxmlformats.org/officeDocument/2006/relationships/hyperlink" Target="http://opennlp.apache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cogcomp.cs.illinois.edu/curator/demo/index.html" TargetMode="External"/><Relationship Id="rId4" Type="http://schemas.openxmlformats.org/officeDocument/2006/relationships/hyperlink" Target="http://nlp.stanford.edu:8080/parser/index.jsp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130425"/>
            <a:ext cx="8610600" cy="1470025"/>
          </a:xfrm>
        </p:spPr>
        <p:txBody>
          <a:bodyPr/>
          <a:lstStyle/>
          <a:p>
            <a:r>
              <a:rPr lang="en-US" dirty="0" smtClean="0"/>
              <a:t>Web Crawling and Basic Text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Hongning</a:t>
            </a:r>
            <a:r>
              <a:rPr lang="en-US" dirty="0" smtClean="0"/>
              <a:t> Wang</a:t>
            </a:r>
          </a:p>
          <a:p>
            <a:r>
              <a:rPr lang="en-US" dirty="0" err="1" smtClean="0"/>
              <a:t>CS@UVa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EC2-63CB-4149-BC8B-E4DB3A07B74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298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Focused crawling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Prioritize by </a:t>
            </a:r>
            <a:r>
              <a:rPr lang="en-US" dirty="0" smtClean="0"/>
              <a:t>in-degree </a:t>
            </a:r>
            <a:r>
              <a:rPr lang="en-US" baseline="30000" dirty="0" smtClean="0"/>
              <a:t>[Cho et al. WWW’98]</a:t>
            </a:r>
          </a:p>
          <a:p>
            <a:pPr lvl="1"/>
            <a:r>
              <a:rPr lang="en-US" dirty="0"/>
              <a:t>The page with the </a:t>
            </a:r>
            <a:r>
              <a:rPr lang="en-US" dirty="0" smtClean="0"/>
              <a:t>highest number </a:t>
            </a:r>
            <a:r>
              <a:rPr lang="en-US" dirty="0"/>
              <a:t>of incoming hyperlinks from previously </a:t>
            </a:r>
            <a:r>
              <a:rPr lang="en-US" dirty="0" smtClean="0"/>
              <a:t>downloaded pages </a:t>
            </a:r>
            <a:r>
              <a:rPr lang="en-US" dirty="0"/>
              <a:t>is downloaded </a:t>
            </a:r>
            <a:r>
              <a:rPr lang="en-US" dirty="0" smtClean="0"/>
              <a:t>next</a:t>
            </a:r>
          </a:p>
          <a:p>
            <a:r>
              <a:rPr lang="en-US" dirty="0"/>
              <a:t>Prioritize by </a:t>
            </a:r>
            <a:r>
              <a:rPr lang="en-US" dirty="0" smtClean="0"/>
              <a:t>PageRank </a:t>
            </a:r>
            <a:r>
              <a:rPr lang="en-US" baseline="30000" dirty="0" smtClean="0"/>
              <a:t>[</a:t>
            </a:r>
            <a:r>
              <a:rPr lang="en-US" baseline="30000" dirty="0" err="1" smtClean="0"/>
              <a:t>Abiteboul</a:t>
            </a:r>
            <a:r>
              <a:rPr lang="en-US" baseline="30000" dirty="0" smtClean="0"/>
              <a:t> et al. WWW’07,</a:t>
            </a:r>
            <a:r>
              <a:rPr lang="en-US" baseline="30000" dirty="0"/>
              <a:t> </a:t>
            </a:r>
            <a:r>
              <a:rPr lang="en-US" baseline="30000" dirty="0" smtClean="0"/>
              <a:t>Cho and Uri VLDB’07]</a:t>
            </a:r>
          </a:p>
          <a:p>
            <a:pPr lvl="1"/>
            <a:r>
              <a:rPr lang="en-US" dirty="0" smtClean="0"/>
              <a:t>Breadth-first in early stage, then compute/approximate PageRank periodically</a:t>
            </a:r>
          </a:p>
          <a:p>
            <a:pPr lvl="1"/>
            <a:r>
              <a:rPr lang="en-US" dirty="0" smtClean="0"/>
              <a:t>More consistent with search relevance </a:t>
            </a:r>
            <a:r>
              <a:rPr lang="en-US" baseline="30000" dirty="0" smtClean="0"/>
              <a:t>[</a:t>
            </a:r>
            <a:r>
              <a:rPr lang="en-US" baseline="30000" dirty="0" err="1" smtClean="0"/>
              <a:t>Fetterly</a:t>
            </a:r>
            <a:r>
              <a:rPr lang="en-US" baseline="30000" dirty="0" smtClean="0"/>
              <a:t> et al. SIGIR’09]</a:t>
            </a:r>
            <a:endParaRPr lang="en-US" baseline="30000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EC2-63CB-4149-BC8B-E4DB3A07B74B}" type="slidenum">
              <a:rPr lang="en-US" smtClean="0"/>
              <a:t>10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5575" y="3439886"/>
            <a:ext cx="3590925" cy="294039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9911" y="1217745"/>
            <a:ext cx="2602289" cy="2130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855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Focused crawling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Prioritize by </a:t>
            </a:r>
            <a:r>
              <a:rPr lang="en-US" dirty="0" smtClean="0"/>
              <a:t>topical relevance</a:t>
            </a:r>
          </a:p>
          <a:p>
            <a:pPr lvl="1"/>
            <a:r>
              <a:rPr lang="en-US" dirty="0" smtClean="0"/>
              <a:t>In vertical search, only crawl relevant pages </a:t>
            </a:r>
            <a:r>
              <a:rPr lang="en-US" baseline="30000" dirty="0" smtClean="0"/>
              <a:t>[De et al. WWW’94]</a:t>
            </a:r>
          </a:p>
          <a:p>
            <a:pPr lvl="2"/>
            <a:r>
              <a:rPr lang="en-US" dirty="0" smtClean="0"/>
              <a:t>E.g., restaurant search engine should only crawl restaurant pages</a:t>
            </a:r>
          </a:p>
          <a:p>
            <a:pPr lvl="1"/>
            <a:r>
              <a:rPr lang="en-US" dirty="0" smtClean="0"/>
              <a:t>Estimate the similarity to current page by </a:t>
            </a:r>
            <a:r>
              <a:rPr lang="en-US" dirty="0" err="1" smtClean="0"/>
              <a:t>anchortext</a:t>
            </a:r>
            <a:r>
              <a:rPr lang="en-US" dirty="0" smtClean="0"/>
              <a:t> or text near anchor </a:t>
            </a:r>
            <a:r>
              <a:rPr lang="en-US" baseline="30000" dirty="0" smtClean="0"/>
              <a:t>[</a:t>
            </a:r>
            <a:r>
              <a:rPr lang="en-US" baseline="30000" dirty="0" err="1" smtClean="0"/>
              <a:t>Hersovici</a:t>
            </a:r>
            <a:r>
              <a:rPr lang="en-US" baseline="30000" dirty="0" smtClean="0"/>
              <a:t> et al. WWW’98]</a:t>
            </a:r>
          </a:p>
          <a:p>
            <a:pPr lvl="1"/>
            <a:r>
              <a:rPr lang="en-US" dirty="0" smtClean="0"/>
              <a:t>User given taxonomy or topical classifier </a:t>
            </a:r>
            <a:r>
              <a:rPr lang="en-US" baseline="30000" dirty="0" smtClean="0"/>
              <a:t>[</a:t>
            </a:r>
            <a:r>
              <a:rPr lang="en-US" baseline="30000" dirty="0" err="1" smtClean="0"/>
              <a:t>Chakrabarti</a:t>
            </a:r>
            <a:r>
              <a:rPr lang="en-US" baseline="30000" dirty="0" smtClean="0"/>
              <a:t> et al. WWW’98]</a:t>
            </a:r>
            <a:endParaRPr lang="en-US" baseline="30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EC2-63CB-4149-BC8B-E4DB3A07B74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261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 duplicate visit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Given web is a graph rather than a tree, avoid loop in crawling is important</a:t>
            </a:r>
          </a:p>
          <a:p>
            <a:r>
              <a:rPr lang="en-US" dirty="0" smtClean="0"/>
              <a:t>What to check</a:t>
            </a:r>
          </a:p>
          <a:p>
            <a:pPr lvl="1"/>
            <a:r>
              <a:rPr lang="en-US" dirty="0" smtClean="0"/>
              <a:t>URL: must be normalized, not necessarily can avoid all duplication</a:t>
            </a:r>
          </a:p>
          <a:p>
            <a:pPr lvl="2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dl.acm.org/event.cfm?id=RE160&amp;CFID=516168213&amp;CFTOKEN=99036335</a:t>
            </a:r>
            <a:endParaRPr lang="en-US" dirty="0" smtClean="0"/>
          </a:p>
          <a:p>
            <a:pPr lvl="2"/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dl.acm.org/event.cfm?id=RE160</a:t>
            </a:r>
            <a:endParaRPr lang="en-US" dirty="0" smtClean="0"/>
          </a:p>
          <a:p>
            <a:pPr lvl="1"/>
            <a:r>
              <a:rPr lang="en-US" dirty="0" smtClean="0"/>
              <a:t>Page: minor change might cause misfire</a:t>
            </a:r>
          </a:p>
          <a:p>
            <a:pPr lvl="2"/>
            <a:r>
              <a:rPr lang="en-US" dirty="0" smtClean="0"/>
              <a:t>Timestamp, data center ID change in HTML</a:t>
            </a:r>
          </a:p>
          <a:p>
            <a:r>
              <a:rPr lang="en-US" dirty="0" smtClean="0"/>
              <a:t>How to check </a:t>
            </a:r>
          </a:p>
          <a:p>
            <a:pPr lvl="1"/>
            <a:r>
              <a:rPr lang="en-US" dirty="0" err="1" smtClean="0"/>
              <a:t>trie</a:t>
            </a:r>
            <a:r>
              <a:rPr lang="en-US" dirty="0" smtClean="0"/>
              <a:t> or hash table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EC2-63CB-4149-BC8B-E4DB3A07B74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187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Politeness policy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2" indent="-342900"/>
            <a:r>
              <a:rPr lang="en-US" sz="3200" dirty="0"/>
              <a:t>Crawlers can retrieve data much quicker and in greater depth than human </a:t>
            </a:r>
            <a:r>
              <a:rPr lang="en-US" sz="3200" dirty="0" smtClean="0"/>
              <a:t>searchers</a:t>
            </a:r>
            <a:endParaRPr lang="en-US" dirty="0" smtClean="0"/>
          </a:p>
          <a:p>
            <a:r>
              <a:rPr lang="en-US" dirty="0" smtClean="0"/>
              <a:t>Costs </a:t>
            </a:r>
            <a:r>
              <a:rPr lang="en-US" dirty="0"/>
              <a:t>of </a:t>
            </a:r>
            <a:r>
              <a:rPr lang="en-US" dirty="0" smtClean="0"/>
              <a:t>using Web crawlers</a:t>
            </a:r>
          </a:p>
          <a:p>
            <a:pPr lvl="1"/>
            <a:r>
              <a:rPr lang="en-US" dirty="0" smtClean="0"/>
              <a:t>Network resources</a:t>
            </a:r>
          </a:p>
          <a:p>
            <a:pPr lvl="1"/>
            <a:r>
              <a:rPr lang="en-US" dirty="0" smtClean="0"/>
              <a:t>Server overload</a:t>
            </a:r>
          </a:p>
          <a:p>
            <a:r>
              <a:rPr lang="en-US" dirty="0" smtClean="0"/>
              <a:t>Robots </a:t>
            </a:r>
            <a:r>
              <a:rPr lang="en-US" dirty="0"/>
              <a:t>exclusion </a:t>
            </a:r>
            <a:r>
              <a:rPr lang="en-US" dirty="0" smtClean="0"/>
              <a:t>protocol</a:t>
            </a:r>
          </a:p>
          <a:p>
            <a:pPr lvl="1"/>
            <a:r>
              <a:rPr lang="en-US" dirty="0" smtClean="0"/>
              <a:t>Examples: </a:t>
            </a:r>
            <a:r>
              <a:rPr lang="en-US" dirty="0" smtClean="0">
                <a:hlinkClick r:id="rId2"/>
              </a:rPr>
              <a:t>CNN</a:t>
            </a:r>
            <a:r>
              <a:rPr lang="en-US" dirty="0" smtClean="0"/>
              <a:t>, </a:t>
            </a:r>
            <a:r>
              <a:rPr lang="en-US" dirty="0" err="1" smtClean="0">
                <a:hlinkClick r:id="rId3"/>
              </a:rPr>
              <a:t>UVa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EC2-63CB-4149-BC8B-E4DB3A07B74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426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Robot </a:t>
            </a:r>
            <a:r>
              <a:rPr lang="en-US" altLang="en-US" dirty="0"/>
              <a:t>e</a:t>
            </a:r>
            <a:r>
              <a:rPr lang="en-US" altLang="en-US" dirty="0" smtClean="0"/>
              <a:t>xclusion protocol examples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Exclude specific directories: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 dirty="0" smtClean="0"/>
              <a:t>     </a:t>
            </a:r>
            <a:r>
              <a:rPr lang="en-US" altLang="en-US" sz="2000" dirty="0" smtClean="0">
                <a:latin typeface="Courier New" pitchFamily="49" charset="0"/>
              </a:rPr>
              <a:t>User-agent: *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 smtClean="0">
                <a:latin typeface="Courier New" pitchFamily="49" charset="0"/>
              </a:rPr>
              <a:t>   Disallow: /</a:t>
            </a:r>
            <a:r>
              <a:rPr lang="en-US" altLang="en-US" sz="2000" dirty="0" err="1" smtClean="0">
                <a:latin typeface="Courier New" pitchFamily="49" charset="0"/>
              </a:rPr>
              <a:t>tmp</a:t>
            </a:r>
            <a:r>
              <a:rPr lang="en-US" altLang="en-US" sz="2000" dirty="0" smtClean="0">
                <a:latin typeface="Courier New" pitchFamily="49" charset="0"/>
              </a:rPr>
              <a:t>/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 smtClean="0">
                <a:latin typeface="Courier New" pitchFamily="49" charset="0"/>
              </a:rPr>
              <a:t>   Disallow: /</a:t>
            </a:r>
            <a:r>
              <a:rPr lang="en-US" altLang="en-US" sz="2000" dirty="0" err="1" smtClean="0">
                <a:latin typeface="Courier New" pitchFamily="49" charset="0"/>
              </a:rPr>
              <a:t>cgi</a:t>
            </a:r>
            <a:r>
              <a:rPr lang="en-US" altLang="en-US" sz="2000" dirty="0" smtClean="0">
                <a:latin typeface="Courier New" pitchFamily="49" charset="0"/>
              </a:rPr>
              <a:t>-bin/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 smtClean="0">
                <a:latin typeface="Courier New" pitchFamily="49" charset="0"/>
              </a:rPr>
              <a:t>   Disallow: /users/paranoid/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Exclude a specific robot: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800" dirty="0" smtClean="0"/>
              <a:t>     </a:t>
            </a:r>
            <a:r>
              <a:rPr lang="en-US" altLang="en-US" sz="2000" dirty="0" smtClean="0">
                <a:latin typeface="Courier New" pitchFamily="49" charset="0"/>
              </a:rPr>
              <a:t>User-agent: </a:t>
            </a:r>
            <a:r>
              <a:rPr lang="en-US" altLang="en-US" sz="2000" dirty="0" err="1" smtClean="0">
                <a:latin typeface="Courier New" pitchFamily="49" charset="0"/>
              </a:rPr>
              <a:t>GoogleBot</a:t>
            </a:r>
            <a:endParaRPr lang="en-US" altLang="en-US" sz="2000" dirty="0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dirty="0" smtClean="0">
                <a:latin typeface="Courier New" pitchFamily="49" charset="0"/>
              </a:rPr>
              <a:t>   Disallow: /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Allow a specific robot: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 dirty="0" smtClean="0"/>
              <a:t>     </a:t>
            </a:r>
            <a:r>
              <a:rPr lang="en-US" altLang="en-US" sz="2000" dirty="0" smtClean="0">
                <a:latin typeface="Courier New" pitchFamily="49" charset="0"/>
              </a:rPr>
              <a:t>User-agent: </a:t>
            </a:r>
            <a:r>
              <a:rPr lang="en-US" altLang="en-US" sz="2000" dirty="0" err="1" smtClean="0">
                <a:latin typeface="Courier New" pitchFamily="49" charset="0"/>
              </a:rPr>
              <a:t>GoogleBot</a:t>
            </a:r>
            <a:endParaRPr lang="en-US" altLang="en-US" sz="2000" dirty="0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 smtClean="0">
                <a:latin typeface="Courier New" pitchFamily="49" charset="0"/>
              </a:rPr>
              <a:t>   Disallow: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000" dirty="0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 smtClean="0">
                <a:latin typeface="Courier New" pitchFamily="49" charset="0"/>
              </a:rPr>
              <a:t>   User-agent: *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 smtClean="0">
                <a:latin typeface="Courier New" pitchFamily="49" charset="0"/>
              </a:rPr>
              <a:t>   Disallow: /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EC2-63CB-4149-BC8B-E4DB3A07B74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695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Re-visit policy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Web </a:t>
            </a:r>
            <a:r>
              <a:rPr lang="en-US" dirty="0" smtClean="0"/>
              <a:t>is </a:t>
            </a:r>
            <a:r>
              <a:rPr lang="en-US" dirty="0"/>
              <a:t>very </a:t>
            </a:r>
            <a:r>
              <a:rPr lang="en-US" dirty="0" smtClean="0"/>
              <a:t>dynamic; by </a:t>
            </a:r>
            <a:r>
              <a:rPr lang="en-US" dirty="0"/>
              <a:t>the time a Web crawler has finished its </a:t>
            </a:r>
            <a:r>
              <a:rPr lang="en-US" dirty="0" smtClean="0"/>
              <a:t>crawling, </a:t>
            </a:r>
            <a:r>
              <a:rPr lang="en-US" dirty="0"/>
              <a:t>many events could have happened, including creations, updates and </a:t>
            </a:r>
            <a:r>
              <a:rPr lang="en-US" dirty="0" smtClean="0"/>
              <a:t>deletions</a:t>
            </a:r>
          </a:p>
          <a:p>
            <a:pPr lvl="1"/>
            <a:r>
              <a:rPr lang="en-US" dirty="0" smtClean="0"/>
              <a:t>Keep re-visiting the crawled pages</a:t>
            </a:r>
          </a:p>
          <a:p>
            <a:pPr lvl="1"/>
            <a:r>
              <a:rPr lang="en-US" dirty="0" smtClean="0"/>
              <a:t>Maximize freshness </a:t>
            </a:r>
            <a:r>
              <a:rPr lang="en-US" dirty="0"/>
              <a:t>and minimize age </a:t>
            </a:r>
            <a:r>
              <a:rPr lang="en-US" dirty="0" smtClean="0"/>
              <a:t>of documents in the collection</a:t>
            </a:r>
          </a:p>
          <a:p>
            <a:r>
              <a:rPr lang="en-US" dirty="0" smtClean="0"/>
              <a:t>Strategy</a:t>
            </a:r>
          </a:p>
          <a:p>
            <a:pPr lvl="1"/>
            <a:r>
              <a:rPr lang="en-US" dirty="0" smtClean="0"/>
              <a:t>Uniform re-visiting</a:t>
            </a:r>
          </a:p>
          <a:p>
            <a:pPr lvl="1"/>
            <a:r>
              <a:rPr lang="en-US" dirty="0" smtClean="0"/>
              <a:t>Proportional re-visiting</a:t>
            </a:r>
          </a:p>
          <a:p>
            <a:pPr lvl="2"/>
            <a:r>
              <a:rPr lang="en-US" dirty="0"/>
              <a:t>V</a:t>
            </a:r>
            <a:r>
              <a:rPr lang="en-US" dirty="0" smtClean="0"/>
              <a:t>isiting frequency is proportional to the page’s update frequency</a:t>
            </a:r>
          </a:p>
          <a:p>
            <a:pPr lvl="1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EC2-63CB-4149-BC8B-E4DB3A07B74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61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Analyze crawled web pages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you care from the crawled web pages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295144"/>
            <a:ext cx="5512705" cy="439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EC2-63CB-4149-BC8B-E4DB3A07B74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312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Analyze crawled web pages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machine knows from the crawled web pages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728" y="2743200"/>
            <a:ext cx="7183066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EC2-63CB-4149-BC8B-E4DB3A07B74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581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text analysis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Needs to analyze and index the crawled web pages</a:t>
            </a:r>
          </a:p>
          <a:p>
            <a:pPr lvl="1"/>
            <a:r>
              <a:rPr lang="en-US" dirty="0" smtClean="0"/>
              <a:t>Extract informative content from HTML</a:t>
            </a:r>
          </a:p>
          <a:p>
            <a:pPr lvl="1"/>
            <a:r>
              <a:rPr lang="en-US" dirty="0" smtClean="0"/>
              <a:t>Build machine accessible data </a:t>
            </a:r>
            <a:r>
              <a:rPr lang="en-US" u="sng" dirty="0" smtClean="0"/>
              <a:t>representation</a:t>
            </a:r>
            <a:endParaRPr lang="en-US" u="sn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EC2-63CB-4149-BC8B-E4DB3A07B74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59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parsing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Generally difficult due to the free style of HTML </a:t>
            </a:r>
          </a:p>
          <a:p>
            <a:r>
              <a:rPr lang="en-US" dirty="0" smtClean="0"/>
              <a:t>Solutions</a:t>
            </a:r>
          </a:p>
          <a:p>
            <a:pPr lvl="1"/>
            <a:r>
              <a:rPr lang="en-US" dirty="0" smtClean="0"/>
              <a:t>Shallow parsing</a:t>
            </a:r>
          </a:p>
          <a:p>
            <a:pPr lvl="2"/>
            <a:r>
              <a:rPr lang="en-US" dirty="0" smtClean="0"/>
              <a:t>Remove all HTML tags</a:t>
            </a:r>
          </a:p>
          <a:p>
            <a:pPr lvl="2"/>
            <a:r>
              <a:rPr lang="en-US" dirty="0" smtClean="0"/>
              <a:t>Only keep text between &lt;title&gt;&lt;/title&gt; and &lt;p&gt;&lt;/p&gt;</a:t>
            </a:r>
          </a:p>
          <a:p>
            <a:pPr lvl="1"/>
            <a:r>
              <a:rPr lang="en-US" dirty="0" smtClean="0"/>
              <a:t>Automatic wrapper generation </a:t>
            </a:r>
            <a:r>
              <a:rPr lang="en-US" baseline="30000" dirty="0" smtClean="0"/>
              <a:t>[</a:t>
            </a:r>
            <a:r>
              <a:rPr lang="en-US" baseline="30000" dirty="0" err="1" smtClean="0"/>
              <a:t>Crescenzi</a:t>
            </a:r>
            <a:r>
              <a:rPr lang="en-US" baseline="30000" dirty="0" smtClean="0"/>
              <a:t> et al. VLDB’01]</a:t>
            </a:r>
          </a:p>
          <a:p>
            <a:pPr lvl="2"/>
            <a:r>
              <a:rPr lang="en-US" dirty="0" smtClean="0"/>
              <a:t>Wrapper: regular expression for HTML tags’ combination</a:t>
            </a:r>
          </a:p>
          <a:p>
            <a:pPr lvl="2"/>
            <a:r>
              <a:rPr lang="en-US" dirty="0" smtClean="0"/>
              <a:t>Inductive reasoning from examples</a:t>
            </a:r>
          </a:p>
          <a:p>
            <a:pPr lvl="1"/>
            <a:r>
              <a:rPr lang="en-US" dirty="0" smtClean="0"/>
              <a:t>Visual parsing </a:t>
            </a:r>
            <a:r>
              <a:rPr lang="en-US" baseline="30000" dirty="0" smtClean="0"/>
              <a:t>[Yang and Zhang DAR’01]</a:t>
            </a:r>
          </a:p>
          <a:p>
            <a:pPr lvl="2"/>
            <a:r>
              <a:rPr lang="en-US" dirty="0"/>
              <a:t> </a:t>
            </a:r>
            <a:r>
              <a:rPr lang="en-US" dirty="0" smtClean="0"/>
              <a:t>Frequent pattern mining </a:t>
            </a:r>
            <a:r>
              <a:rPr lang="en-US" dirty="0"/>
              <a:t>of </a:t>
            </a:r>
            <a:r>
              <a:rPr lang="en-US" dirty="0" smtClean="0"/>
              <a:t>visually similar HTML blocks</a:t>
            </a:r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EC2-63CB-4149-BC8B-E4DB3A07B74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598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core </a:t>
            </a:r>
            <a:r>
              <a:rPr lang="en-US" dirty="0"/>
              <a:t>IR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Information need</a:t>
            </a:r>
          </a:p>
          <a:p>
            <a:pPr lvl="1"/>
            <a:r>
              <a:rPr lang="en-US" dirty="0"/>
              <a:t>An IR system is to satisfy users’ information need</a:t>
            </a:r>
          </a:p>
          <a:p>
            <a:r>
              <a:rPr lang="en-US" dirty="0"/>
              <a:t>Query</a:t>
            </a:r>
          </a:p>
          <a:p>
            <a:pPr lvl="1"/>
            <a:r>
              <a:rPr lang="en-US" dirty="0"/>
              <a:t>A designed representation of users’ information need</a:t>
            </a:r>
          </a:p>
          <a:p>
            <a:r>
              <a:rPr lang="en-US" dirty="0"/>
              <a:t>Document</a:t>
            </a:r>
          </a:p>
          <a:p>
            <a:pPr lvl="1"/>
            <a:r>
              <a:rPr lang="en-US" dirty="0"/>
              <a:t>A representation of information that potentially satisfies users’ information need</a:t>
            </a:r>
          </a:p>
          <a:p>
            <a:r>
              <a:rPr lang="en-US" dirty="0"/>
              <a:t>Relevance</a:t>
            </a:r>
          </a:p>
          <a:p>
            <a:pPr lvl="1"/>
            <a:r>
              <a:rPr lang="en-US" dirty="0"/>
              <a:t>Relatedness between documents and users’ information need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EC2-63CB-4149-BC8B-E4DB3A07B74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759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parsing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jsoup</a:t>
            </a:r>
            <a:endParaRPr lang="en-US" dirty="0" smtClean="0"/>
          </a:p>
          <a:p>
            <a:pPr lvl="1"/>
            <a:r>
              <a:rPr lang="en-US" dirty="0" smtClean="0"/>
              <a:t>Java-based HTML parser</a:t>
            </a:r>
          </a:p>
          <a:p>
            <a:pPr lvl="2"/>
            <a:r>
              <a:rPr lang="en-US" dirty="0"/>
              <a:t>scrape and parse HTML from a URL, file, or </a:t>
            </a:r>
            <a:r>
              <a:rPr lang="en-US" dirty="0" smtClean="0"/>
              <a:t>string to DOM tree</a:t>
            </a:r>
          </a:p>
          <a:p>
            <a:pPr lvl="2"/>
            <a:r>
              <a:rPr lang="en-US" dirty="0" smtClean="0"/>
              <a:t>Find </a:t>
            </a:r>
            <a:r>
              <a:rPr lang="en-US" dirty="0"/>
              <a:t>and extract data, using DOM traversal or CSS </a:t>
            </a:r>
            <a:r>
              <a:rPr lang="en-US" dirty="0" smtClean="0"/>
              <a:t>selectors</a:t>
            </a:r>
          </a:p>
          <a:p>
            <a:pPr lvl="3"/>
            <a:r>
              <a:rPr lang="en-US" dirty="0" smtClean="0"/>
              <a:t>children(), </a:t>
            </a:r>
            <a:r>
              <a:rPr lang="en-US" dirty="0"/>
              <a:t>parent(), </a:t>
            </a:r>
            <a:r>
              <a:rPr lang="en-US" dirty="0" err="1"/>
              <a:t>siblingElements</a:t>
            </a:r>
            <a:r>
              <a:rPr lang="en-US" dirty="0"/>
              <a:t>()</a:t>
            </a:r>
            <a:endParaRPr lang="en-US" dirty="0" smtClean="0"/>
          </a:p>
          <a:p>
            <a:pPr lvl="3"/>
            <a:r>
              <a:rPr lang="en-US" dirty="0" err="1" smtClean="0"/>
              <a:t>getElementsByClass</a:t>
            </a:r>
            <a:r>
              <a:rPr lang="en-US" dirty="0"/>
              <a:t>(), </a:t>
            </a:r>
            <a:r>
              <a:rPr lang="en-US" dirty="0" err="1" smtClean="0"/>
              <a:t>getElementsByAttributeValue</a:t>
            </a:r>
            <a:r>
              <a:rPr lang="en-US" dirty="0" smtClean="0"/>
              <a:t>()</a:t>
            </a:r>
          </a:p>
          <a:p>
            <a:pPr lvl="1"/>
            <a:r>
              <a:rPr lang="en-US" dirty="0"/>
              <a:t>Python version: </a:t>
            </a:r>
            <a:r>
              <a:rPr lang="en-US" dirty="0">
                <a:hlinkClick r:id="rId3"/>
              </a:rPr>
              <a:t>Beautiful Soup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EC2-63CB-4149-BC8B-E4DB3A07B74B}" type="slidenum">
              <a:rPr lang="en-US" smtClean="0"/>
              <a:t>20</a:t>
            </a:fld>
            <a:endParaRPr lang="en-US"/>
          </a:p>
        </p:txBody>
      </p:sp>
      <p:pic>
        <p:nvPicPr>
          <p:cNvPr id="1026" name="Picture 2" descr="http://vinaytech.files.wordpress.com/2008/11/domimag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317" y="3581400"/>
            <a:ext cx="5672083" cy="3139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3831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represent a document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Represent by a string?</a:t>
            </a:r>
          </a:p>
          <a:p>
            <a:pPr lvl="1"/>
            <a:r>
              <a:rPr lang="en-US" dirty="0" smtClean="0"/>
              <a:t>No semantic meaning</a:t>
            </a:r>
          </a:p>
          <a:p>
            <a:r>
              <a:rPr lang="en-US" dirty="0" smtClean="0"/>
              <a:t>Represent by a list of sentences?</a:t>
            </a:r>
          </a:p>
          <a:p>
            <a:pPr lvl="1"/>
            <a:r>
              <a:rPr lang="en-US" dirty="0" smtClean="0"/>
              <a:t>Sentence is just like a short document (recursive definition)</a:t>
            </a:r>
          </a:p>
          <a:p>
            <a:r>
              <a:rPr lang="en-US" dirty="0" smtClean="0"/>
              <a:t>Represent by a list of words?</a:t>
            </a:r>
          </a:p>
          <a:p>
            <a:pPr lvl="1"/>
            <a:r>
              <a:rPr lang="en-US" dirty="0" smtClean="0"/>
              <a:t>Tokenize it first</a:t>
            </a:r>
          </a:p>
          <a:p>
            <a:pPr lvl="1"/>
            <a:r>
              <a:rPr lang="en-US" dirty="0" smtClean="0"/>
              <a:t>Bag-of-Words representation!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EC2-63CB-4149-BC8B-E4DB3A07B74B}" type="slidenum">
              <a:rPr lang="en-US" smtClean="0"/>
              <a:t>21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286000"/>
            <a:ext cx="759498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593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Tokenization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Break </a:t>
            </a:r>
            <a:r>
              <a:rPr lang="en-US" dirty="0"/>
              <a:t>a stream of text </a:t>
            </a:r>
            <a:r>
              <a:rPr lang="en-US" dirty="0" smtClean="0"/>
              <a:t>into meaningful units</a:t>
            </a:r>
          </a:p>
          <a:p>
            <a:pPr lvl="1"/>
            <a:r>
              <a:rPr lang="en-US" dirty="0" smtClean="0"/>
              <a:t>Tokens: </a:t>
            </a:r>
            <a:r>
              <a:rPr lang="en-US" dirty="0"/>
              <a:t>words, phrases, </a:t>
            </a:r>
            <a:r>
              <a:rPr lang="en-US" dirty="0" smtClean="0"/>
              <a:t>symbols</a:t>
            </a:r>
          </a:p>
          <a:p>
            <a:pPr lvl="1"/>
            <a:endParaRPr lang="en-US" sz="3200" dirty="0"/>
          </a:p>
          <a:p>
            <a:pPr lvl="1"/>
            <a:endParaRPr lang="en-US" sz="3200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Definition depends on language, corpus, or even context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47800" y="2667000"/>
            <a:ext cx="5562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Input:</a:t>
            </a:r>
            <a:r>
              <a:rPr lang="en-US" dirty="0" smtClean="0"/>
              <a:t> It’s not straight-forward to perform so-called “tokenization.”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Output(1):</a:t>
            </a:r>
            <a:r>
              <a:rPr lang="en-US" dirty="0"/>
              <a:t> 'It’s', 'not', 'straight-forward', 'to', 'perform', 'so-called', '“tokenization.”'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Output(2):</a:t>
            </a:r>
            <a:r>
              <a:rPr lang="en-US" dirty="0" smtClean="0"/>
              <a:t> </a:t>
            </a:r>
            <a:r>
              <a:rPr lang="en-US" dirty="0"/>
              <a:t>'It', '’', 's', 'not', 'straight', '-', 'forward, 'to', 'perform', 'so', '-', 'called', ‘“', 'tokenization', '.', </a:t>
            </a:r>
            <a:r>
              <a:rPr lang="en-US" dirty="0" smtClean="0"/>
              <a:t>'”‘</a:t>
            </a:r>
            <a:endParaRPr lang="en-US" b="1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EC2-63CB-4149-BC8B-E4DB3A07B74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932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Solutions</a:t>
            </a:r>
          </a:p>
          <a:p>
            <a:pPr lvl="1"/>
            <a:r>
              <a:rPr lang="en-US" dirty="0" smtClean="0"/>
              <a:t>Regular expression</a:t>
            </a:r>
          </a:p>
          <a:p>
            <a:pPr lvl="2"/>
            <a:r>
              <a:rPr lang="en-US" dirty="0" smtClean="0"/>
              <a:t>[\w]+: so-called -&gt; ‘so’, ‘called’</a:t>
            </a:r>
          </a:p>
          <a:p>
            <a:pPr lvl="2"/>
            <a:r>
              <a:rPr lang="en-US" dirty="0" smtClean="0"/>
              <a:t>[\S]+: It’s -&gt; ‘It’s’ instead of ‘It’, ‘’s’</a:t>
            </a:r>
          </a:p>
          <a:p>
            <a:pPr lvl="1"/>
            <a:r>
              <a:rPr lang="en-US" dirty="0" smtClean="0"/>
              <a:t>Statistical methods</a:t>
            </a:r>
          </a:p>
          <a:p>
            <a:pPr lvl="2"/>
            <a:r>
              <a:rPr lang="en-US" dirty="0" smtClean="0"/>
              <a:t>Explore rich features to decide where is the boundary of a word</a:t>
            </a:r>
          </a:p>
          <a:p>
            <a:pPr lvl="3"/>
            <a:r>
              <a:rPr lang="en-US" dirty="0" smtClean="0"/>
              <a:t>Apache </a:t>
            </a:r>
            <a:r>
              <a:rPr lang="en-US" dirty="0" err="1" smtClean="0"/>
              <a:t>OpenNLP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http://opennlp.apache.org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3"/>
            <a:r>
              <a:rPr lang="en-US" dirty="0"/>
              <a:t>Stanford NLP Parser (</a:t>
            </a:r>
            <a:r>
              <a:rPr lang="en-US" dirty="0">
                <a:hlinkClick r:id="rId3"/>
              </a:rPr>
              <a:t>http://nlp.stanford.edu/software/lex-parser.shtml</a:t>
            </a:r>
            <a:r>
              <a:rPr lang="en-US" dirty="0"/>
              <a:t>) </a:t>
            </a:r>
            <a:endParaRPr lang="en-US" dirty="0" smtClean="0"/>
          </a:p>
          <a:p>
            <a:pPr lvl="2"/>
            <a:r>
              <a:rPr lang="en-US" dirty="0" smtClean="0"/>
              <a:t>Online Demo</a:t>
            </a:r>
          </a:p>
          <a:p>
            <a:pPr lvl="3"/>
            <a:r>
              <a:rPr lang="en-US" dirty="0" smtClean="0"/>
              <a:t>Stanford (</a:t>
            </a:r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://nlp.stanford.edu:8080/parser/index.jsp</a:t>
            </a:r>
            <a:r>
              <a:rPr lang="en-US" dirty="0" smtClean="0"/>
              <a:t>) </a:t>
            </a:r>
          </a:p>
          <a:p>
            <a:pPr lvl="3"/>
            <a:r>
              <a:rPr lang="en-US" dirty="0" smtClean="0"/>
              <a:t>UIUC (</a:t>
            </a:r>
            <a:r>
              <a:rPr lang="en-US" dirty="0">
                <a:hlinkClick r:id="rId5"/>
              </a:rPr>
              <a:t>http://cogcomp.cs.illinois.edu/curator/demo/index.html</a:t>
            </a:r>
            <a:r>
              <a:rPr lang="en-US" dirty="0" smtClean="0"/>
              <a:t>)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EC2-63CB-4149-BC8B-E4DB3A07B74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405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text </a:t>
            </a:r>
            <a:r>
              <a:rPr lang="en-US" dirty="0"/>
              <a:t>indexing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Bag-of-Words representation</a:t>
            </a:r>
          </a:p>
          <a:p>
            <a:pPr lvl="1"/>
            <a:r>
              <a:rPr lang="en-US" dirty="0" smtClean="0"/>
              <a:t>Doc1: Information retrieval is helpful for everyone.</a:t>
            </a:r>
          </a:p>
          <a:p>
            <a:pPr lvl="1"/>
            <a:r>
              <a:rPr lang="en-US" dirty="0" smtClean="0"/>
              <a:t>Doc2: Helpful information is retrieved for you.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8727341"/>
              </p:ext>
            </p:extLst>
          </p:nvPr>
        </p:nvGraphicFramePr>
        <p:xfrm>
          <a:off x="762001" y="3657600"/>
          <a:ext cx="78486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1999"/>
                <a:gridCol w="1371600"/>
                <a:gridCol w="1066800"/>
                <a:gridCol w="1066800"/>
                <a:gridCol w="457200"/>
                <a:gridCol w="914400"/>
                <a:gridCol w="533400"/>
                <a:gridCol w="609600"/>
                <a:gridCol w="1066801"/>
              </a:tblGrid>
              <a:tr h="29451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information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retrieval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retrieved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helpful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for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you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everyone</a:t>
                      </a:r>
                      <a:endParaRPr lang="en-US" dirty="0"/>
                    </a:p>
                  </a:txBody>
                  <a:tcPr/>
                </a:tc>
              </a:tr>
              <a:tr h="11944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Doc1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11944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Doc2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4572000" y="4888468"/>
            <a:ext cx="3581400" cy="902732"/>
            <a:chOff x="4572000" y="4876800"/>
            <a:chExt cx="3581400" cy="902732"/>
          </a:xfrm>
        </p:grpSpPr>
        <p:sp>
          <p:nvSpPr>
            <p:cNvPr id="5" name="TextBox 4"/>
            <p:cNvSpPr txBox="1"/>
            <p:nvPr/>
          </p:nvSpPr>
          <p:spPr>
            <a:xfrm>
              <a:off x="4572000" y="5410200"/>
              <a:ext cx="3581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Word-document </a:t>
              </a:r>
              <a:r>
                <a:rPr lang="en-US" dirty="0" smtClean="0"/>
                <a:t>adjacency </a:t>
              </a:r>
              <a:r>
                <a:rPr lang="en-US" dirty="0" smtClean="0"/>
                <a:t>matrix</a:t>
              </a:r>
              <a:endParaRPr lang="en-US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 flipV="1">
              <a:off x="5105400" y="4876800"/>
              <a:ext cx="381000" cy="53340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EC2-63CB-4149-BC8B-E4DB3A07B74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895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text </a:t>
            </a:r>
            <a:r>
              <a:rPr lang="en-US" dirty="0"/>
              <a:t>indexing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Bag-of-Words representation</a:t>
            </a:r>
          </a:p>
          <a:p>
            <a:pPr lvl="1"/>
            <a:r>
              <a:rPr lang="en-US" dirty="0" smtClean="0"/>
              <a:t>Assumption: word is independent from each other</a:t>
            </a:r>
          </a:p>
          <a:p>
            <a:pPr lvl="1"/>
            <a:r>
              <a:rPr lang="en-US" dirty="0" smtClean="0"/>
              <a:t>Pros: simple</a:t>
            </a:r>
          </a:p>
          <a:p>
            <a:pPr lvl="1"/>
            <a:r>
              <a:rPr lang="en-US" dirty="0" smtClean="0"/>
              <a:t>Cons: grammar and order are missing</a:t>
            </a:r>
          </a:p>
          <a:p>
            <a:pPr lvl="1"/>
            <a:r>
              <a:rPr lang="en-US" b="1" i="1" dirty="0">
                <a:solidFill>
                  <a:srgbClr val="FF0000"/>
                </a:solidFill>
              </a:rPr>
              <a:t>The most frequently used document </a:t>
            </a:r>
            <a:r>
              <a:rPr lang="en-US" b="1" i="1" dirty="0" smtClean="0">
                <a:solidFill>
                  <a:srgbClr val="FF0000"/>
                </a:solidFill>
              </a:rPr>
              <a:t>representation</a:t>
            </a:r>
          </a:p>
          <a:p>
            <a:pPr lvl="2"/>
            <a:r>
              <a:rPr lang="en-US" b="1" i="1" dirty="0" smtClean="0">
                <a:solidFill>
                  <a:srgbClr val="FF0000"/>
                </a:solidFill>
              </a:rPr>
              <a:t>Image, speech, gene sequence</a:t>
            </a:r>
            <a:endParaRPr lang="en-US" dirty="0" smtClean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EC2-63CB-4149-BC8B-E4DB3A07B74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32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text </a:t>
            </a:r>
            <a:r>
              <a:rPr lang="en-US" dirty="0"/>
              <a:t>indexing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Improved Bag-of-Words representation</a:t>
                </a:r>
              </a:p>
              <a:p>
                <a:pPr lvl="1"/>
                <a:r>
                  <a:rPr lang="en-US" dirty="0"/>
                  <a:t>N-grams: a contiguous sequence of n items from a given sequence of </a:t>
                </a:r>
                <a:r>
                  <a:rPr lang="en-US" dirty="0" smtClean="0"/>
                  <a:t>text</a:t>
                </a:r>
              </a:p>
              <a:p>
                <a:pPr lvl="2"/>
                <a:r>
                  <a:rPr lang="en-US" dirty="0" smtClean="0"/>
                  <a:t>E.g., </a:t>
                </a:r>
                <a:r>
                  <a:rPr lang="en-US" dirty="0"/>
                  <a:t>Information retrieval is helpful for </a:t>
                </a:r>
                <a:r>
                  <a:rPr lang="en-US" dirty="0" smtClean="0"/>
                  <a:t>everyone</a:t>
                </a:r>
              </a:p>
              <a:p>
                <a:pPr lvl="2"/>
                <a:r>
                  <a:rPr lang="en-US" dirty="0" smtClean="0"/>
                  <a:t>Bigrams: ‘</a:t>
                </a:r>
                <a:r>
                  <a:rPr lang="en-US" dirty="0" err="1" smtClean="0"/>
                  <a:t>information_retrieval</a:t>
                </a:r>
                <a:r>
                  <a:rPr lang="en-US" dirty="0" smtClean="0"/>
                  <a:t>’, ‘</a:t>
                </a:r>
                <a:r>
                  <a:rPr lang="en-US" dirty="0" err="1" smtClean="0"/>
                  <a:t>retrieval_is</a:t>
                </a:r>
                <a:r>
                  <a:rPr lang="en-US" dirty="0" smtClean="0"/>
                  <a:t>’, ‘</a:t>
                </a:r>
                <a:r>
                  <a:rPr lang="en-US" dirty="0" err="1" smtClean="0"/>
                  <a:t>is_helpful</a:t>
                </a:r>
                <a:r>
                  <a:rPr lang="en-US" dirty="0" smtClean="0"/>
                  <a:t>’, ‘</a:t>
                </a:r>
                <a:r>
                  <a:rPr lang="en-US" dirty="0" err="1" smtClean="0"/>
                  <a:t>helpful_for</a:t>
                </a:r>
                <a:r>
                  <a:rPr lang="en-US" dirty="0" smtClean="0"/>
                  <a:t>’, ‘</a:t>
                </a:r>
                <a:r>
                  <a:rPr lang="en-US" dirty="0" err="1" smtClean="0"/>
                  <a:t>for_everyone</a:t>
                </a:r>
                <a:r>
                  <a:rPr lang="en-US" dirty="0" smtClean="0"/>
                  <a:t>’ </a:t>
                </a:r>
              </a:p>
              <a:p>
                <a:pPr lvl="1"/>
                <a:r>
                  <a:rPr lang="en-US" dirty="0" smtClean="0"/>
                  <a:t>Pros: capture local dependency and order</a:t>
                </a:r>
              </a:p>
              <a:p>
                <a:pPr lvl="1"/>
                <a:r>
                  <a:rPr lang="en-US" dirty="0" smtClean="0"/>
                  <a:t>Cons: purely statistical view, increase vocabulary size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𝑂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/>
                          </a:rPr>
                          <m:t>𝑉</m:t>
                        </m:r>
                      </m:e>
                      <m:sup>
                        <m:r>
                          <a:rPr lang="en-US" i="1" dirty="0" smtClean="0">
                            <a:latin typeface="Cambria Math"/>
                          </a:rPr>
                          <m:t>𝑁</m:t>
                        </m:r>
                      </m:sup>
                    </m:sSup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 r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EC2-63CB-4149-BC8B-E4DB3A07B74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555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text indexing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Index document with all the occurring word</a:t>
                </a:r>
              </a:p>
              <a:p>
                <a:pPr lvl="1"/>
                <a:r>
                  <a:rPr lang="en-US" dirty="0" smtClean="0"/>
                  <a:t>Pros</a:t>
                </a:r>
              </a:p>
              <a:p>
                <a:pPr lvl="2"/>
                <a:r>
                  <a:rPr lang="en-US" dirty="0" smtClean="0"/>
                  <a:t>Preserve all information in the text (hopefully)</a:t>
                </a:r>
              </a:p>
              <a:p>
                <a:pPr lvl="2"/>
                <a:r>
                  <a:rPr lang="en-US" dirty="0" smtClean="0"/>
                  <a:t>Fully automatic</a:t>
                </a:r>
              </a:p>
              <a:p>
                <a:pPr lvl="1"/>
                <a:r>
                  <a:rPr lang="en-US" dirty="0" smtClean="0"/>
                  <a:t>Cons</a:t>
                </a:r>
              </a:p>
              <a:p>
                <a:pPr lvl="2"/>
                <a:r>
                  <a:rPr lang="en-US" dirty="0" smtClean="0"/>
                  <a:t>Vocabulary gap: cars </a:t>
                </a:r>
                <a:r>
                  <a:rPr lang="en-US" dirty="0" err="1" smtClean="0"/>
                  <a:t>v.s</a:t>
                </a:r>
                <a:r>
                  <a:rPr lang="en-US" dirty="0" smtClean="0"/>
                  <a:t>., car</a:t>
                </a:r>
              </a:p>
              <a:p>
                <a:pPr lvl="2"/>
                <a:r>
                  <a:rPr lang="en-US" dirty="0" smtClean="0"/>
                  <a:t>Large storage: e.g., in N-grams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𝑂</m:t>
                    </m:r>
                    <m:r>
                      <a:rPr lang="en-US" i="1" dirty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/>
                          </a:rPr>
                          <m:t>𝑉</m:t>
                        </m:r>
                      </m:e>
                      <m:sup>
                        <m:r>
                          <a:rPr lang="en-US" i="1" dirty="0">
                            <a:latin typeface="Cambria Math"/>
                          </a:rPr>
                          <m:t>𝑁</m:t>
                        </m:r>
                      </m:sup>
                    </m:sSup>
                    <m:r>
                      <a:rPr lang="en-US" i="1" dirty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Solution</a:t>
                </a:r>
              </a:p>
              <a:p>
                <a:pPr lvl="2"/>
                <a:r>
                  <a:rPr lang="en-US" dirty="0" smtClean="0"/>
                  <a:t>Construct controlled vocabulary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EC2-63CB-4149-BC8B-E4DB3A07B74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671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Statistical property of language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Zipf’s law</a:t>
                </a:r>
              </a:p>
              <a:p>
                <a:pPr lvl="1"/>
                <a:r>
                  <a:rPr lang="en-US" dirty="0" smtClean="0"/>
                  <a:t>Frequency </a:t>
                </a:r>
                <a:r>
                  <a:rPr lang="en-US" dirty="0"/>
                  <a:t>of any word is inversely proportional to its rank in the frequency </a:t>
                </a:r>
                <a:r>
                  <a:rPr lang="en-US" dirty="0" smtClean="0"/>
                  <a:t>table</a:t>
                </a:r>
              </a:p>
              <a:p>
                <a:pPr lvl="1"/>
                <a:r>
                  <a:rPr lang="en-US" dirty="0" smtClean="0"/>
                  <a:t>Formally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  <m:r>
                          <a:rPr lang="en-US" b="0" i="1" smtClean="0">
                            <a:latin typeface="Cambria Math"/>
                          </a:rPr>
                          <m:t>;</m:t>
                        </m:r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𝑁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1/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𝑘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𝑠</m:t>
                            </m:r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  <m:r>
                              <a:rPr lang="en-US" i="1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/>
                              </a:rPr>
                              <m:t>𝑁</m:t>
                            </m:r>
                          </m:sup>
                          <m:e>
                            <m:r>
                              <a:rPr lang="en-US" i="1">
                                <a:latin typeface="Cambria Math"/>
                              </a:rPr>
                              <m:t>1/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𝑠</m:t>
                                </m:r>
                              </m:sup>
                            </m:sSup>
                          </m:e>
                        </m:nary>
                      </m:den>
                    </m:f>
                  </m:oMath>
                </a14:m>
                <a:endParaRPr lang="en-US" dirty="0" smtClean="0"/>
              </a:p>
              <a:p>
                <a:pPr marL="914400" lvl="2" indent="0">
                  <a:buNone/>
                </a:pPr>
                <a:r>
                  <a:rPr lang="en-US" dirty="0" smtClean="0"/>
                  <a:t>   where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 smtClean="0"/>
                  <a:t> is rank of the word;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𝑁</m:t>
                    </m:r>
                  </m:oMath>
                </a14:m>
                <a:r>
                  <a:rPr lang="en-US" dirty="0" smtClean="0"/>
                  <a:t> is the vocabulary size;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𝑠</m:t>
                    </m:r>
                  </m:oMath>
                </a14:m>
                <a:r>
                  <a:rPr lang="en-US" dirty="0" smtClean="0"/>
                  <a:t> is language-specific parameter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 r="-1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2033621" y="2169375"/>
            <a:ext cx="5577912" cy="3908369"/>
            <a:chOff x="2359222" y="2644831"/>
            <a:chExt cx="5577912" cy="3908369"/>
          </a:xfrm>
        </p:grpSpPr>
        <p:pic>
          <p:nvPicPr>
            <p:cNvPr id="2050" name="Picture 2" descr="http://upload.wikimedia.org/wikipedia/commons/b/b9/Wikipedia-n-zipf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6999" y="2644831"/>
              <a:ext cx="4499959" cy="33749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2603134" y="6214646"/>
              <a:ext cx="5334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A plot of word frequency in Wikipedia (</a:t>
              </a:r>
              <a:r>
                <a:rPr lang="en-US" sz="1600" dirty="0" smtClean="0"/>
                <a:t>Nov </a:t>
              </a:r>
              <a:r>
                <a:rPr lang="en-US" sz="1600" dirty="0"/>
                <a:t>27, 2006)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 rot="16200000">
              <a:off x="1625571" y="4010251"/>
              <a:ext cx="17750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Word frequency</a:t>
              </a:r>
              <a:endParaRPr lang="en-US" sz="14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114800" y="6019800"/>
              <a:ext cx="2209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Word rank by frequency</a:t>
              </a:r>
              <a:endParaRPr lang="en-US" sz="1400" dirty="0"/>
            </a:p>
          </p:txBody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EC2-63CB-4149-BC8B-E4DB3A07B74B}" type="slidenum">
              <a:rPr lang="en-US" smtClean="0"/>
              <a:t>28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495800" y="1647825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FF0000"/>
                </a:solidFill>
              </a:rPr>
              <a:t>discrete version of power law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970552" y="4576223"/>
            <a:ext cx="4572000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>
            <a:spAutoFit/>
          </a:bodyPr>
          <a:lstStyle/>
          <a:p>
            <a:r>
              <a:rPr lang="en-US" i="1" dirty="0">
                <a:solidFill>
                  <a:srgbClr val="0070C0"/>
                </a:solidFill>
              </a:rPr>
              <a:t>In the Brown Corpus of American English text, the word "the" is the most frequently occurring word, and by itself accounts for nearly </a:t>
            </a:r>
            <a:r>
              <a:rPr lang="en-US" b="1" i="1" dirty="0">
                <a:solidFill>
                  <a:srgbClr val="0070C0"/>
                </a:solidFill>
              </a:rPr>
              <a:t>7%</a:t>
            </a:r>
            <a:r>
              <a:rPr lang="en-US" i="1" dirty="0">
                <a:solidFill>
                  <a:srgbClr val="0070C0"/>
                </a:solidFill>
              </a:rPr>
              <a:t> of all word occurrences; the second-place word "of" accounts for slightly over </a:t>
            </a:r>
            <a:r>
              <a:rPr lang="en-US" b="1" i="1" dirty="0">
                <a:solidFill>
                  <a:srgbClr val="0070C0"/>
                </a:solidFill>
              </a:rPr>
              <a:t>3.5%</a:t>
            </a:r>
            <a:r>
              <a:rPr lang="en-US" i="1" dirty="0">
                <a:solidFill>
                  <a:srgbClr val="0070C0"/>
                </a:solidFill>
              </a:rPr>
              <a:t> of words.</a:t>
            </a:r>
          </a:p>
        </p:txBody>
      </p:sp>
    </p:spTree>
    <p:extLst>
      <p:ext uri="{BB962C8B-B14F-4D97-AF65-F5344CB8AC3E}">
        <p14:creationId xmlns:p14="http://schemas.microsoft.com/office/powerpoint/2010/main" val="3365660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12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Zipf’s</a:t>
            </a:r>
            <a:r>
              <a:rPr lang="en-US" dirty="0"/>
              <a:t> </a:t>
            </a:r>
            <a:r>
              <a:rPr lang="en-US" dirty="0" smtClean="0"/>
              <a:t>law tells 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Head words may take large portion of occurrence, but they are semantically meaningless</a:t>
            </a:r>
          </a:p>
          <a:p>
            <a:pPr lvl="1"/>
            <a:r>
              <a:rPr lang="en-US" dirty="0" smtClean="0"/>
              <a:t>E.g., the, a, an, we, do, to</a:t>
            </a:r>
          </a:p>
          <a:p>
            <a:r>
              <a:rPr lang="en-US" dirty="0" smtClean="0"/>
              <a:t>Tail words take major portion of vocabulary, but they rarely occur in documents</a:t>
            </a:r>
          </a:p>
          <a:p>
            <a:pPr lvl="1"/>
            <a:r>
              <a:rPr lang="en-US" dirty="0"/>
              <a:t>E.g., </a:t>
            </a:r>
            <a:r>
              <a:rPr lang="en-US" dirty="0" err="1" smtClean="0"/>
              <a:t>dextrosinistral</a:t>
            </a:r>
            <a:endParaRPr lang="en-US" dirty="0" smtClean="0"/>
          </a:p>
          <a:p>
            <a:r>
              <a:rPr lang="en-US" dirty="0" smtClean="0"/>
              <a:t>The rest is most representative</a:t>
            </a:r>
          </a:p>
          <a:p>
            <a:pPr lvl="1"/>
            <a:r>
              <a:rPr lang="en-US" dirty="0" smtClean="0"/>
              <a:t>To be included in the controlled vocabulary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EC2-63CB-4149-BC8B-E4DB3A07B74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512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</a:t>
            </a:r>
            <a:r>
              <a:rPr lang="en-US" altLang="en-US" dirty="0"/>
              <a:t>Browsing </a:t>
            </a:r>
            <a:r>
              <a:rPr lang="en-US" altLang="en-US" dirty="0" err="1"/>
              <a:t>v.s</a:t>
            </a:r>
            <a:r>
              <a:rPr lang="en-US" altLang="en-US" dirty="0"/>
              <a:t>. Querying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Browsing</a:t>
            </a:r>
          </a:p>
          <a:p>
            <a:pPr lvl="1"/>
            <a:r>
              <a:rPr lang="en-US" altLang="en-US" dirty="0">
                <a:cs typeface="Arial" charset="0"/>
              </a:rPr>
              <a:t>Works well when the user wants to explore information or doesn’t know what keywords to use, or can’t conveniently enter a query </a:t>
            </a:r>
            <a:endParaRPr lang="en-US" altLang="en-US" dirty="0" smtClean="0">
              <a:cs typeface="Arial" charset="0"/>
            </a:endParaRPr>
          </a:p>
          <a:p>
            <a:r>
              <a:rPr lang="en-US" dirty="0" smtClean="0"/>
              <a:t>Querying</a:t>
            </a:r>
          </a:p>
          <a:p>
            <a:pPr lvl="1"/>
            <a:r>
              <a:rPr lang="en-US" altLang="en-US" dirty="0">
                <a:cs typeface="Arial" charset="0"/>
              </a:rPr>
              <a:t>Works well when the user knows exactly what query to use for expressing her information need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EC2-63CB-4149-BC8B-E4DB3A07B74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664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Automatic text indexing</a:t>
            </a:r>
            <a:endParaRPr lang="en-US" dirty="0"/>
          </a:p>
        </p:txBody>
      </p:sp>
      <p:pic>
        <p:nvPicPr>
          <p:cNvPr id="4" name="Picture 2" descr="http://www.dcs.gla.ac.uk/Keith/Chapter.2/Fig.2.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606296"/>
            <a:ext cx="6477000" cy="5001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838200" y="1143000"/>
            <a:ext cx="3505200" cy="838200"/>
            <a:chOff x="838200" y="1143000"/>
            <a:chExt cx="3505200" cy="838200"/>
          </a:xfrm>
        </p:grpSpPr>
        <p:sp>
          <p:nvSpPr>
            <p:cNvPr id="3" name="TextBox 2"/>
            <p:cNvSpPr txBox="1"/>
            <p:nvPr/>
          </p:nvSpPr>
          <p:spPr>
            <a:xfrm>
              <a:off x="838200" y="1143000"/>
              <a:ext cx="3505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Remove non-informative words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cxnSp>
          <p:nvCxnSpPr>
            <p:cNvPr id="6" name="Straight Arrow Connector 5"/>
            <p:cNvCxnSpPr>
              <a:stCxn id="3" idx="2"/>
            </p:cNvCxnSpPr>
            <p:nvPr/>
          </p:nvCxnSpPr>
          <p:spPr>
            <a:xfrm flipH="1">
              <a:off x="2133600" y="1512332"/>
              <a:ext cx="457200" cy="46886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5943600" y="4724400"/>
            <a:ext cx="2286000" cy="609601"/>
            <a:chOff x="1219200" y="1143000"/>
            <a:chExt cx="2286000" cy="609601"/>
          </a:xfrm>
        </p:grpSpPr>
        <p:sp>
          <p:nvSpPr>
            <p:cNvPr id="9" name="TextBox 8"/>
            <p:cNvSpPr txBox="1"/>
            <p:nvPr/>
          </p:nvSpPr>
          <p:spPr>
            <a:xfrm>
              <a:off x="1219200" y="1143000"/>
              <a:ext cx="228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Remove rare words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9" idx="2"/>
            </p:cNvCxnSpPr>
            <p:nvPr/>
          </p:nvCxnSpPr>
          <p:spPr>
            <a:xfrm flipH="1">
              <a:off x="2209800" y="1512332"/>
              <a:ext cx="152400" cy="24026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EC2-63CB-4149-BC8B-E4DB3A07B74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722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Convert different forms of a word to normalized form in the vocabulary</a:t>
            </a:r>
          </a:p>
          <a:p>
            <a:pPr lvl="1"/>
            <a:r>
              <a:rPr lang="en-US" dirty="0" smtClean="0"/>
              <a:t>U.S.A -&gt; USA, St. Louis -&gt; Saint Louis</a:t>
            </a:r>
          </a:p>
          <a:p>
            <a:r>
              <a:rPr lang="en-US" dirty="0" smtClean="0"/>
              <a:t>Solution</a:t>
            </a:r>
          </a:p>
          <a:p>
            <a:pPr lvl="1"/>
            <a:r>
              <a:rPr lang="en-US" dirty="0" smtClean="0"/>
              <a:t>Rule-based</a:t>
            </a:r>
          </a:p>
          <a:p>
            <a:pPr lvl="2"/>
            <a:r>
              <a:rPr lang="en-US" dirty="0" smtClean="0"/>
              <a:t>Delete periods and hyphens</a:t>
            </a:r>
          </a:p>
          <a:p>
            <a:pPr lvl="2"/>
            <a:r>
              <a:rPr lang="en-US" dirty="0" smtClean="0"/>
              <a:t>All in lower case</a:t>
            </a:r>
          </a:p>
          <a:p>
            <a:pPr lvl="1"/>
            <a:r>
              <a:rPr lang="en-US" dirty="0" smtClean="0"/>
              <a:t>Dictionary-based</a:t>
            </a:r>
          </a:p>
          <a:p>
            <a:pPr lvl="2"/>
            <a:r>
              <a:rPr lang="en-US" dirty="0" smtClean="0"/>
              <a:t>Construct equivalent class</a:t>
            </a:r>
          </a:p>
          <a:p>
            <a:pPr lvl="3"/>
            <a:r>
              <a:rPr lang="en-US" dirty="0" smtClean="0"/>
              <a:t>Car -&gt; “automobile, vehicle”</a:t>
            </a:r>
          </a:p>
          <a:p>
            <a:pPr lvl="3"/>
            <a:r>
              <a:rPr lang="en-US" dirty="0" smtClean="0"/>
              <a:t>Mobile phone -&gt; “cellphone”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EC2-63CB-4149-BC8B-E4DB3A07B74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412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Reduce </a:t>
            </a:r>
            <a:r>
              <a:rPr lang="en-US" dirty="0"/>
              <a:t>inflected </a:t>
            </a:r>
            <a:r>
              <a:rPr lang="en-US" dirty="0" smtClean="0"/>
              <a:t>or derived </a:t>
            </a:r>
            <a:r>
              <a:rPr lang="en-US" dirty="0"/>
              <a:t>words to their </a:t>
            </a:r>
            <a:r>
              <a:rPr lang="en-US" dirty="0" smtClean="0"/>
              <a:t>root form </a:t>
            </a:r>
          </a:p>
          <a:p>
            <a:pPr lvl="1"/>
            <a:r>
              <a:rPr lang="en-US" dirty="0" smtClean="0"/>
              <a:t>Plurals</a:t>
            </a:r>
            <a:r>
              <a:rPr lang="en-US" dirty="0"/>
              <a:t>, adverbs, inflected word forms</a:t>
            </a:r>
            <a:endParaRPr lang="en-US" dirty="0" smtClean="0"/>
          </a:p>
          <a:p>
            <a:pPr lvl="2"/>
            <a:r>
              <a:rPr lang="en-US" dirty="0" smtClean="0"/>
              <a:t>E.g., ladies -&gt; lady, referring -&gt; refer, forgotten -&gt; forget</a:t>
            </a:r>
          </a:p>
          <a:p>
            <a:pPr lvl="1"/>
            <a:r>
              <a:rPr lang="en-US" dirty="0" smtClean="0"/>
              <a:t>Bridge the vocabulary gap</a:t>
            </a:r>
          </a:p>
          <a:p>
            <a:pPr lvl="1"/>
            <a:r>
              <a:rPr lang="en-US" dirty="0" smtClean="0"/>
              <a:t>Risk: lose precise meaning of the word</a:t>
            </a:r>
          </a:p>
          <a:p>
            <a:pPr lvl="2"/>
            <a:r>
              <a:rPr lang="en-US" dirty="0" smtClean="0"/>
              <a:t>E.g., lay -&gt; lie (</a:t>
            </a:r>
            <a:r>
              <a:rPr lang="en-US" dirty="0"/>
              <a:t>a false </a:t>
            </a:r>
            <a:r>
              <a:rPr lang="en-US" dirty="0" smtClean="0"/>
              <a:t>statement? or </a:t>
            </a:r>
            <a:r>
              <a:rPr lang="en-US" dirty="0"/>
              <a:t>be in a </a:t>
            </a:r>
            <a:r>
              <a:rPr lang="en-US" dirty="0" smtClean="0"/>
              <a:t>horizontal position?) </a:t>
            </a:r>
          </a:p>
          <a:p>
            <a:pPr lvl="1"/>
            <a:r>
              <a:rPr lang="en-US" dirty="0" smtClean="0"/>
              <a:t>Solutions (for English)</a:t>
            </a:r>
          </a:p>
          <a:p>
            <a:pPr lvl="2"/>
            <a:r>
              <a:rPr lang="en-US" dirty="0" smtClean="0"/>
              <a:t>Porter stemmer</a:t>
            </a:r>
            <a:r>
              <a:rPr lang="en-US" dirty="0"/>
              <a:t>: pattern of vowel-consonant </a:t>
            </a:r>
            <a:r>
              <a:rPr lang="en-US" dirty="0" smtClean="0"/>
              <a:t>sequence</a:t>
            </a:r>
          </a:p>
          <a:p>
            <a:pPr lvl="2"/>
            <a:r>
              <a:rPr lang="en-US" dirty="0" err="1" smtClean="0"/>
              <a:t>Krovetz</a:t>
            </a:r>
            <a:r>
              <a:rPr lang="en-US" dirty="0" smtClean="0"/>
              <a:t> Stemmer</a:t>
            </a:r>
            <a:r>
              <a:rPr lang="en-US" dirty="0"/>
              <a:t>: morphological rules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EC2-63CB-4149-BC8B-E4DB3A07B74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46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Stopwords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Useless words for query/document analysis</a:t>
            </a:r>
          </a:p>
          <a:p>
            <a:pPr lvl="1"/>
            <a:r>
              <a:rPr lang="en-US" dirty="0" smtClean="0"/>
              <a:t>Not all words are informative</a:t>
            </a:r>
          </a:p>
          <a:p>
            <a:pPr lvl="1"/>
            <a:r>
              <a:rPr lang="en-US" dirty="0" smtClean="0"/>
              <a:t>Remove such words to reduce vocabulary size</a:t>
            </a:r>
          </a:p>
          <a:p>
            <a:pPr lvl="1"/>
            <a:r>
              <a:rPr lang="en-US" dirty="0" smtClean="0"/>
              <a:t>No universal definition</a:t>
            </a:r>
          </a:p>
          <a:p>
            <a:pPr lvl="1"/>
            <a:r>
              <a:rPr lang="en-US" dirty="0" smtClean="0"/>
              <a:t>Risk: break the original meaning and structure of text</a:t>
            </a:r>
          </a:p>
          <a:p>
            <a:pPr lvl="2"/>
            <a:r>
              <a:rPr lang="en-US" dirty="0" smtClean="0"/>
              <a:t>E.g., this is not a good option -&gt; option</a:t>
            </a:r>
          </a:p>
          <a:p>
            <a:pPr marL="914400" lvl="2" indent="0">
              <a:buNone/>
            </a:pPr>
            <a:r>
              <a:rPr lang="en-US" dirty="0"/>
              <a:t> </a:t>
            </a:r>
            <a:r>
              <a:rPr lang="en-US" dirty="0" smtClean="0"/>
              <a:t>           to be or not to be -&gt; null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143000" y="1451505"/>
            <a:ext cx="6705600" cy="5014912"/>
            <a:chOff x="1002792" y="1219200"/>
            <a:chExt cx="6934200" cy="5398532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2792" y="1219200"/>
              <a:ext cx="6934200" cy="5075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2743200" y="6248400"/>
              <a:ext cx="411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The OEC: Facts about the language</a:t>
              </a:r>
            </a:p>
          </p:txBody>
        </p:sp>
      </p:grp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EC2-63CB-4149-BC8B-E4DB3A07B74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66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8954655" cy="1066800"/>
          </a:xfrm>
        </p:spPr>
        <p:txBody>
          <a:bodyPr>
            <a:normAutofit/>
          </a:bodyPr>
          <a:lstStyle/>
          <a:p>
            <a:r>
              <a:rPr lang="en-US" sz="3800" dirty="0" smtClean="0"/>
              <a:t>Abstraction of search engine architecture</a:t>
            </a:r>
            <a:endParaRPr lang="en-US" altLang="en-US" sz="3800" dirty="0" smtClean="0">
              <a:latin typeface="Arial" charset="0"/>
              <a:cs typeface="Arial" charset="0"/>
            </a:endParaRPr>
          </a:p>
        </p:txBody>
      </p:sp>
      <p:sp>
        <p:nvSpPr>
          <p:cNvPr id="17425" name="Rectangle 26"/>
          <p:cNvSpPr>
            <a:spLocks noChangeArrowheads="1"/>
          </p:cNvSpPr>
          <p:nvPr/>
        </p:nvSpPr>
        <p:spPr bwMode="auto">
          <a:xfrm>
            <a:off x="1895856" y="4191000"/>
            <a:ext cx="2088357" cy="381000"/>
          </a:xfrm>
          <a:prstGeom prst="rect">
            <a:avLst/>
          </a:prstGeom>
          <a:noFill/>
          <a:ln w="22225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ctr" eaLnBrk="1" hangingPunct="1"/>
            <a:r>
              <a:rPr lang="en-US" altLang="en-US" b="1" dirty="0" smtClean="0">
                <a:latin typeface="+mn-lt"/>
              </a:rPr>
              <a:t>Doc Analyzer</a:t>
            </a:r>
            <a:endParaRPr lang="en-US" altLang="en-US" b="1" dirty="0">
              <a:latin typeface="+mn-lt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301001" y="2127250"/>
            <a:ext cx="1371600" cy="1682750"/>
            <a:chOff x="1234201" y="1822450"/>
            <a:chExt cx="1371600" cy="1682750"/>
          </a:xfrm>
        </p:grpSpPr>
        <p:grpSp>
          <p:nvGrpSpPr>
            <p:cNvPr id="17411" name="Group 3"/>
            <p:cNvGrpSpPr>
              <a:grpSpLocks/>
            </p:cNvGrpSpPr>
            <p:nvPr/>
          </p:nvGrpSpPr>
          <p:grpSpPr bwMode="auto">
            <a:xfrm>
              <a:off x="1234201" y="2286000"/>
              <a:ext cx="1371600" cy="1219200"/>
              <a:chOff x="384" y="1824"/>
              <a:chExt cx="1440" cy="1200"/>
            </a:xfrm>
          </p:grpSpPr>
          <p:sp>
            <p:nvSpPr>
              <p:cNvPr id="17442" name="AutoShape 4"/>
              <p:cNvSpPr>
                <a:spLocks noChangeArrowheads="1"/>
              </p:cNvSpPr>
              <p:nvPr/>
            </p:nvSpPr>
            <p:spPr bwMode="auto">
              <a:xfrm>
                <a:off x="384" y="1824"/>
                <a:ext cx="1440" cy="1200"/>
              </a:xfrm>
              <a:prstGeom prst="can">
                <a:avLst>
                  <a:gd name="adj" fmla="val 25000"/>
                </a:avLst>
              </a:prstGeom>
              <a:noFill/>
              <a:ln w="25400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43" name="AutoShape 5"/>
              <p:cNvSpPr>
                <a:spLocks noChangeArrowheads="1"/>
              </p:cNvSpPr>
              <p:nvPr/>
            </p:nvSpPr>
            <p:spPr bwMode="auto">
              <a:xfrm>
                <a:off x="480" y="2208"/>
                <a:ext cx="288" cy="38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44" name="AutoShape 6"/>
              <p:cNvSpPr>
                <a:spLocks noChangeArrowheads="1"/>
              </p:cNvSpPr>
              <p:nvPr/>
            </p:nvSpPr>
            <p:spPr bwMode="auto">
              <a:xfrm>
                <a:off x="576" y="2304"/>
                <a:ext cx="288" cy="38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45" name="AutoShape 7"/>
              <p:cNvSpPr>
                <a:spLocks noChangeArrowheads="1"/>
              </p:cNvSpPr>
              <p:nvPr/>
            </p:nvSpPr>
            <p:spPr bwMode="auto">
              <a:xfrm>
                <a:off x="672" y="2400"/>
                <a:ext cx="288" cy="38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46" name="AutoShape 8"/>
              <p:cNvSpPr>
                <a:spLocks noChangeArrowheads="1"/>
              </p:cNvSpPr>
              <p:nvPr/>
            </p:nvSpPr>
            <p:spPr bwMode="auto">
              <a:xfrm>
                <a:off x="768" y="2496"/>
                <a:ext cx="288" cy="38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47" name="AutoShape 9"/>
              <p:cNvSpPr>
                <a:spLocks noChangeArrowheads="1"/>
              </p:cNvSpPr>
              <p:nvPr/>
            </p:nvSpPr>
            <p:spPr bwMode="auto">
              <a:xfrm>
                <a:off x="1104" y="2256"/>
                <a:ext cx="240" cy="38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48" name="AutoShape 10"/>
              <p:cNvSpPr>
                <a:spLocks noChangeArrowheads="1"/>
              </p:cNvSpPr>
              <p:nvPr/>
            </p:nvSpPr>
            <p:spPr bwMode="auto">
              <a:xfrm>
                <a:off x="1200" y="2352"/>
                <a:ext cx="240" cy="38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49" name="AutoShape 11"/>
              <p:cNvSpPr>
                <a:spLocks noChangeArrowheads="1"/>
              </p:cNvSpPr>
              <p:nvPr/>
            </p:nvSpPr>
            <p:spPr bwMode="auto">
              <a:xfrm>
                <a:off x="1296" y="2448"/>
                <a:ext cx="240" cy="38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50" name="AutoShape 12"/>
              <p:cNvSpPr>
                <a:spLocks noChangeArrowheads="1"/>
              </p:cNvSpPr>
              <p:nvPr/>
            </p:nvSpPr>
            <p:spPr bwMode="auto">
              <a:xfrm>
                <a:off x="1392" y="2544"/>
                <a:ext cx="240" cy="38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</p:grpSp>
        <p:sp>
          <p:nvSpPr>
            <p:cNvPr id="17428" name="AutoShape 29"/>
            <p:cNvSpPr>
              <a:spLocks noChangeArrowheads="1"/>
            </p:cNvSpPr>
            <p:nvPr/>
          </p:nvSpPr>
          <p:spPr bwMode="auto">
            <a:xfrm>
              <a:off x="1782842" y="1822450"/>
              <a:ext cx="228600" cy="463550"/>
            </a:xfrm>
            <a:prstGeom prst="downArrow">
              <a:avLst>
                <a:gd name="adj1" fmla="val 50000"/>
                <a:gd name="adj2" fmla="val 133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</p:grpSp>
      <p:sp>
        <p:nvSpPr>
          <p:cNvPr id="43" name="Rectangle 26"/>
          <p:cNvSpPr>
            <a:spLocks noChangeArrowheads="1"/>
          </p:cNvSpPr>
          <p:nvPr/>
        </p:nvSpPr>
        <p:spPr bwMode="auto">
          <a:xfrm>
            <a:off x="1905000" y="1752600"/>
            <a:ext cx="2088357" cy="381000"/>
          </a:xfrm>
          <a:prstGeom prst="rect">
            <a:avLst/>
          </a:prstGeom>
          <a:noFill/>
          <a:ln w="22225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ctr" eaLnBrk="1" hangingPunct="1"/>
            <a:r>
              <a:rPr lang="en-US" altLang="en-US" b="1" dirty="0" smtClean="0">
                <a:latin typeface="+mn-lt"/>
              </a:rPr>
              <a:t>Crawler</a:t>
            </a:r>
            <a:endParaRPr lang="en-US" altLang="en-US" b="1" dirty="0">
              <a:latin typeface="+mn-l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478041" y="3826510"/>
            <a:ext cx="3200400" cy="1501868"/>
            <a:chOff x="381000" y="3527332"/>
            <a:chExt cx="3200400" cy="1501868"/>
          </a:xfrm>
        </p:grpSpPr>
        <p:sp>
          <p:nvSpPr>
            <p:cNvPr id="17420" name="Text Box 21"/>
            <p:cNvSpPr txBox="1">
              <a:spLocks noChangeArrowheads="1"/>
            </p:cNvSpPr>
            <p:nvPr/>
          </p:nvSpPr>
          <p:spPr bwMode="auto">
            <a:xfrm>
              <a:off x="381000" y="4572000"/>
              <a:ext cx="32004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algn="ctr" eaLnBrk="1" hangingPunct="1"/>
              <a:r>
                <a:rPr lang="en-US" altLang="en-US" b="1" dirty="0">
                  <a:latin typeface="+mn-lt"/>
                </a:rPr>
                <a:t>Doc </a:t>
              </a:r>
              <a:r>
                <a:rPr lang="en-US" altLang="en-US" b="1" dirty="0" smtClean="0">
                  <a:latin typeface="+mn-lt"/>
                </a:rPr>
                <a:t>Representation  </a:t>
              </a:r>
              <a:endParaRPr lang="en-US" altLang="en-US" b="1" dirty="0">
                <a:latin typeface="+mn-lt"/>
              </a:endParaRPr>
            </a:p>
          </p:txBody>
        </p:sp>
        <p:sp>
          <p:nvSpPr>
            <p:cNvPr id="44" name="AutoShape 29"/>
            <p:cNvSpPr>
              <a:spLocks noChangeArrowheads="1"/>
            </p:cNvSpPr>
            <p:nvPr/>
          </p:nvSpPr>
          <p:spPr bwMode="auto">
            <a:xfrm>
              <a:off x="1752600" y="3527332"/>
              <a:ext cx="228600" cy="358868"/>
            </a:xfrm>
            <a:prstGeom prst="downArrow">
              <a:avLst>
                <a:gd name="adj1" fmla="val 50000"/>
                <a:gd name="adj2" fmla="val 101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45" name="AutoShape 29"/>
            <p:cNvSpPr>
              <a:spLocks noChangeArrowheads="1"/>
            </p:cNvSpPr>
            <p:nvPr/>
          </p:nvSpPr>
          <p:spPr bwMode="auto">
            <a:xfrm>
              <a:off x="1768078" y="4272822"/>
              <a:ext cx="228600" cy="429446"/>
            </a:xfrm>
            <a:prstGeom prst="downArrow">
              <a:avLst>
                <a:gd name="adj1" fmla="val 50000"/>
                <a:gd name="adj2" fmla="val 89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D2F68-5222-4E23-9325-DA915C0C80C8}" type="slidenum">
              <a:rPr lang="en-US" smtClean="0"/>
              <a:t>34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900409" y="1290935"/>
            <a:ext cx="2442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Indexed corpus</a:t>
            </a:r>
            <a:endParaRPr lang="en-US" sz="2400" b="1" dirty="0">
              <a:solidFill>
                <a:srgbClr val="FF0000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4168378" y="1493308"/>
            <a:ext cx="2964420" cy="923330"/>
            <a:chOff x="4168378" y="1493308"/>
            <a:chExt cx="2964420" cy="923330"/>
          </a:xfrm>
        </p:grpSpPr>
        <p:sp>
          <p:nvSpPr>
            <p:cNvPr id="4" name="Left Brace 3"/>
            <p:cNvSpPr/>
            <p:nvPr/>
          </p:nvSpPr>
          <p:spPr>
            <a:xfrm>
              <a:off x="4168378" y="1558925"/>
              <a:ext cx="304800" cy="803275"/>
            </a:xfrm>
            <a:prstGeom prst="leftBrac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541998" y="1493308"/>
              <a:ext cx="25908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en-US" dirty="0" smtClean="0"/>
                <a:t>Visiting strategy</a:t>
              </a:r>
            </a:p>
            <a:p>
              <a:pPr marL="342900" indent="-342900">
                <a:buAutoNum type="arabicPeriod"/>
              </a:pPr>
              <a:r>
                <a:rPr lang="en-US" dirty="0" smtClean="0"/>
                <a:t>Avoid duplicated visit</a:t>
              </a:r>
            </a:p>
            <a:p>
              <a:pPr marL="342900" indent="-342900">
                <a:buAutoNum type="arabicPeriod"/>
              </a:pPr>
              <a:r>
                <a:rPr lang="en-US" dirty="0" smtClean="0"/>
                <a:t>Re-visit policy</a:t>
              </a:r>
              <a:endParaRPr lang="en-US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168378" y="3787828"/>
            <a:ext cx="4701779" cy="1200329"/>
            <a:chOff x="4168378" y="3787828"/>
            <a:chExt cx="4701779" cy="1200329"/>
          </a:xfrm>
        </p:grpSpPr>
        <p:sp>
          <p:nvSpPr>
            <p:cNvPr id="61" name="Left Brace 60"/>
            <p:cNvSpPr/>
            <p:nvPr/>
          </p:nvSpPr>
          <p:spPr>
            <a:xfrm>
              <a:off x="4168378" y="3901727"/>
              <a:ext cx="304800" cy="959545"/>
            </a:xfrm>
            <a:prstGeom prst="leftBrac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496755" y="3787828"/>
              <a:ext cx="437340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en-US" dirty="0" smtClean="0"/>
                <a:t>HTML parsing</a:t>
              </a:r>
            </a:p>
            <a:p>
              <a:pPr marL="342900" indent="-342900">
                <a:buAutoNum type="arabicPeriod"/>
              </a:pPr>
              <a:r>
                <a:rPr lang="en-US" dirty="0" smtClean="0"/>
                <a:t>Tokenization</a:t>
              </a:r>
            </a:p>
            <a:p>
              <a:pPr marL="342900" indent="-342900">
                <a:buAutoNum type="arabicPeriod"/>
              </a:pPr>
              <a:r>
                <a:rPr lang="en-US" dirty="0" smtClean="0"/>
                <a:t>Stemming/normalization</a:t>
              </a:r>
            </a:p>
            <a:p>
              <a:pPr marL="342900" indent="-342900">
                <a:buAutoNum type="arabicPeriod"/>
              </a:pPr>
              <a:r>
                <a:rPr lang="en-US" dirty="0" err="1" smtClean="0"/>
                <a:t>Stopword</a:t>
              </a:r>
              <a:r>
                <a:rPr lang="en-US" dirty="0" smtClean="0"/>
                <a:t>/controlled vocabulary filter</a:t>
              </a:r>
              <a:endParaRPr lang="en-US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933222" y="5041578"/>
            <a:ext cx="5691824" cy="1316497"/>
            <a:chOff x="2933222" y="5041578"/>
            <a:chExt cx="5691824" cy="1316497"/>
          </a:xfrm>
        </p:grpSpPr>
        <p:grpSp>
          <p:nvGrpSpPr>
            <p:cNvPr id="22" name="Group 21"/>
            <p:cNvGrpSpPr/>
            <p:nvPr/>
          </p:nvGrpSpPr>
          <p:grpSpPr>
            <a:xfrm>
              <a:off x="2933222" y="5041578"/>
              <a:ext cx="3848578" cy="1316497"/>
              <a:chOff x="2933222" y="5041578"/>
              <a:chExt cx="3848578" cy="1316497"/>
            </a:xfrm>
          </p:grpSpPr>
          <p:pic>
            <p:nvPicPr>
              <p:cNvPr id="2050" name="Picture 2" descr="http://web.eecs.utk.edu/~mberry/sc95/gif/berry_table402.gif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34047" y="5041578"/>
                <a:ext cx="2347753" cy="131649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" name="Bent-Up Arrow 13"/>
              <p:cNvSpPr/>
              <p:nvPr/>
            </p:nvSpPr>
            <p:spPr>
              <a:xfrm rot="5400000">
                <a:off x="3299984" y="5009912"/>
                <a:ext cx="524254" cy="1257777"/>
              </a:xfrm>
              <a:prstGeom prst="bentUpArrow">
                <a:avLst/>
              </a:prstGeom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6934199" y="5376673"/>
              <a:ext cx="169084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err="1" smtClean="0"/>
                <a:t>BagOfWord</a:t>
              </a:r>
              <a:r>
                <a:rPr lang="en-US" b="1" i="1" dirty="0" smtClean="0"/>
                <a:t> representation!</a:t>
              </a:r>
              <a:endParaRPr lang="en-US" b="1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858942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upload.wikimedia.org/wikipedia/commons/c/c3/Syntactic_functions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4648200"/>
            <a:ext cx="4114800" cy="1847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Automatic text indexing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modern search engine</a:t>
            </a:r>
          </a:p>
          <a:p>
            <a:pPr lvl="1"/>
            <a:r>
              <a:rPr lang="en-US" b="1" dirty="0" smtClean="0"/>
              <a:t>No</a:t>
            </a:r>
            <a:r>
              <a:rPr lang="en-US" dirty="0" smtClean="0"/>
              <a:t> stemming or </a:t>
            </a:r>
            <a:r>
              <a:rPr lang="en-US" dirty="0" err="1" smtClean="0"/>
              <a:t>stopword</a:t>
            </a:r>
            <a:r>
              <a:rPr lang="en-US" dirty="0" smtClean="0"/>
              <a:t> removal, since computation and storage are no longer the major concern</a:t>
            </a:r>
          </a:p>
          <a:p>
            <a:pPr lvl="1"/>
            <a:r>
              <a:rPr lang="en-US" dirty="0" smtClean="0"/>
              <a:t>More advanced NLP techniques are applied</a:t>
            </a:r>
          </a:p>
          <a:p>
            <a:pPr lvl="2"/>
            <a:r>
              <a:rPr lang="en-US" dirty="0" smtClean="0"/>
              <a:t>Named entity recognition</a:t>
            </a:r>
          </a:p>
          <a:p>
            <a:pPr lvl="3"/>
            <a:r>
              <a:rPr lang="en-US" dirty="0" smtClean="0"/>
              <a:t>E.g., people, location and organization</a:t>
            </a:r>
          </a:p>
          <a:p>
            <a:pPr lvl="2"/>
            <a:r>
              <a:rPr lang="en-US" dirty="0" smtClean="0"/>
              <a:t>Dependency parsing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EC2-63CB-4149-BC8B-E4DB3A07B74B}" type="slidenum">
              <a:rPr lang="en-US" smtClean="0"/>
              <a:t>35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638800" y="1600200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Query: “to be or not to be”</a:t>
            </a:r>
            <a:endParaRPr lang="en-US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4127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should know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techniques for crawling</a:t>
            </a:r>
          </a:p>
          <a:p>
            <a:r>
              <a:rPr lang="en-US" dirty="0" err="1" smtClean="0"/>
              <a:t>Zipf’s</a:t>
            </a:r>
            <a:r>
              <a:rPr lang="en-US" dirty="0" smtClean="0"/>
              <a:t> law</a:t>
            </a:r>
          </a:p>
          <a:p>
            <a:r>
              <a:rPr lang="en-US" dirty="0" smtClean="0"/>
              <a:t>Procedures for automatic text indexing</a:t>
            </a:r>
          </a:p>
          <a:p>
            <a:r>
              <a:rPr lang="en-US" dirty="0"/>
              <a:t>Bag-of-Words document representation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EC2-63CB-4149-BC8B-E4DB3A07B74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702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to Information Retrieval</a:t>
            </a:r>
          </a:p>
          <a:p>
            <a:pPr lvl="1"/>
            <a:r>
              <a:rPr lang="en-US" dirty="0"/>
              <a:t>Chapter </a:t>
            </a:r>
            <a:r>
              <a:rPr lang="en-US" dirty="0" smtClean="0"/>
              <a:t>20</a:t>
            </a:r>
            <a:r>
              <a:rPr lang="en-US" dirty="0"/>
              <a:t>: Web crawling and indexes</a:t>
            </a:r>
          </a:p>
          <a:p>
            <a:pPr lvl="2"/>
            <a:r>
              <a:rPr lang="en-US" dirty="0" smtClean="0"/>
              <a:t>Section 20.1, </a:t>
            </a:r>
            <a:r>
              <a:rPr lang="en-US" dirty="0"/>
              <a:t>Overview</a:t>
            </a:r>
          </a:p>
          <a:p>
            <a:pPr lvl="2"/>
            <a:r>
              <a:rPr lang="en-US" smtClean="0"/>
              <a:t>Section 20.2, Crawling</a:t>
            </a:r>
            <a:endParaRPr lang="en-US" dirty="0" smtClean="0"/>
          </a:p>
          <a:p>
            <a:pPr lvl="1"/>
            <a:r>
              <a:rPr lang="en-US" dirty="0" smtClean="0"/>
              <a:t>Chapter 2: The term vocabulary and postings lists</a:t>
            </a:r>
          </a:p>
          <a:p>
            <a:pPr lvl="2"/>
            <a:r>
              <a:rPr lang="en-US" dirty="0" smtClean="0"/>
              <a:t>Section </a:t>
            </a:r>
            <a:r>
              <a:rPr lang="en-US" dirty="0"/>
              <a:t>2.2, Determining the vocabulary of terms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EC2-63CB-4149-BC8B-E4DB3A07B74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668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81600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Cho, </a:t>
            </a:r>
            <a:r>
              <a:rPr lang="en-US" dirty="0" err="1"/>
              <a:t>Junghoo</a:t>
            </a:r>
            <a:r>
              <a:rPr lang="en-US" dirty="0"/>
              <a:t>, Hector Garcia-Molina, and Lawrence Page. "Efficient crawling through URL ordering." </a:t>
            </a:r>
            <a:r>
              <a:rPr lang="en-US" i="1" dirty="0"/>
              <a:t>Computer Networks and ISDN Systems</a:t>
            </a:r>
            <a:r>
              <a:rPr lang="en-US" dirty="0"/>
              <a:t> 30.1 (1998): 161-172.</a:t>
            </a:r>
            <a:endParaRPr lang="en-US" dirty="0" smtClean="0"/>
          </a:p>
          <a:p>
            <a:r>
              <a:rPr lang="en-US" dirty="0" err="1"/>
              <a:t>Abiteboul</a:t>
            </a:r>
            <a:r>
              <a:rPr lang="en-US" dirty="0"/>
              <a:t>, Serge, Mihai </a:t>
            </a:r>
            <a:r>
              <a:rPr lang="en-US" dirty="0" err="1"/>
              <a:t>Preda</a:t>
            </a:r>
            <a:r>
              <a:rPr lang="en-US" dirty="0"/>
              <a:t>, and Gregory </a:t>
            </a:r>
            <a:r>
              <a:rPr lang="en-US" dirty="0" err="1"/>
              <a:t>Cobena</a:t>
            </a:r>
            <a:r>
              <a:rPr lang="en-US" dirty="0"/>
              <a:t>. "Adaptive on-line page importance computation." </a:t>
            </a:r>
            <a:r>
              <a:rPr lang="en-US" i="1" dirty="0"/>
              <a:t>Proceedings of the 12th international conference on World Wide Web</a:t>
            </a:r>
            <a:r>
              <a:rPr lang="en-US" dirty="0"/>
              <a:t>. ACM, 2003</a:t>
            </a:r>
            <a:r>
              <a:rPr lang="en-US" dirty="0" smtClean="0"/>
              <a:t>.</a:t>
            </a:r>
          </a:p>
          <a:p>
            <a:r>
              <a:rPr lang="en-US" dirty="0"/>
              <a:t>Cho, </a:t>
            </a:r>
            <a:r>
              <a:rPr lang="en-US" dirty="0" err="1"/>
              <a:t>Junghoo</a:t>
            </a:r>
            <a:r>
              <a:rPr lang="en-US" dirty="0"/>
              <a:t>, and Uri </a:t>
            </a:r>
            <a:r>
              <a:rPr lang="en-US" dirty="0" err="1"/>
              <a:t>Schonfeld</a:t>
            </a:r>
            <a:r>
              <a:rPr lang="en-US" dirty="0"/>
              <a:t>. "</a:t>
            </a:r>
            <a:r>
              <a:rPr lang="en-US" dirty="0" err="1"/>
              <a:t>RankMass</a:t>
            </a:r>
            <a:r>
              <a:rPr lang="en-US" dirty="0"/>
              <a:t> crawler: a crawler with high personalized </a:t>
            </a:r>
            <a:r>
              <a:rPr lang="en-US" dirty="0" err="1"/>
              <a:t>pagerank</a:t>
            </a:r>
            <a:r>
              <a:rPr lang="en-US" dirty="0"/>
              <a:t> coverage guarantee." </a:t>
            </a:r>
            <a:r>
              <a:rPr lang="en-US" i="1" dirty="0"/>
              <a:t>Proceedings of the 33rd international conference on Very large data bases</a:t>
            </a:r>
            <a:r>
              <a:rPr lang="en-US" dirty="0"/>
              <a:t>. VLDB Endowment, 2007.</a:t>
            </a:r>
            <a:endParaRPr lang="en-US" dirty="0" smtClean="0"/>
          </a:p>
          <a:p>
            <a:r>
              <a:rPr lang="en-US" dirty="0" err="1" smtClean="0"/>
              <a:t>Fetterly</a:t>
            </a:r>
            <a:r>
              <a:rPr lang="en-US" dirty="0"/>
              <a:t>, Dennis, Nick </a:t>
            </a:r>
            <a:r>
              <a:rPr lang="en-US" dirty="0" err="1"/>
              <a:t>Craswell</a:t>
            </a:r>
            <a:r>
              <a:rPr lang="en-US" dirty="0"/>
              <a:t>, and </a:t>
            </a:r>
            <a:r>
              <a:rPr lang="en-US" dirty="0" err="1"/>
              <a:t>Vishwa</a:t>
            </a:r>
            <a:r>
              <a:rPr lang="en-US" dirty="0"/>
              <a:t> Vinay. "The impact of crawl policy on web search effectiveness." </a:t>
            </a:r>
            <a:r>
              <a:rPr lang="en-US" i="1" dirty="0"/>
              <a:t>Proceedings of the 32nd international ACM SIGIR conference on Research and development in information retrieval</a:t>
            </a:r>
            <a:r>
              <a:rPr lang="en-US" dirty="0"/>
              <a:t>. ACM, 2009</a:t>
            </a:r>
            <a:r>
              <a:rPr lang="en-US" dirty="0" smtClean="0"/>
              <a:t>.</a:t>
            </a:r>
          </a:p>
          <a:p>
            <a:r>
              <a:rPr lang="en-US" dirty="0"/>
              <a:t>De Bra, Paul ME, and R. D. J. Post. "Information retrieval in the World-Wide Web: making client-based searching feasible." </a:t>
            </a:r>
            <a:r>
              <a:rPr lang="en-US" i="1" dirty="0"/>
              <a:t>Computer Networks and ISDN Systems</a:t>
            </a:r>
            <a:r>
              <a:rPr lang="en-US" dirty="0"/>
              <a:t> 27.2 (1994): 183-192</a:t>
            </a:r>
            <a:r>
              <a:rPr lang="en-US" dirty="0" smtClean="0"/>
              <a:t>.</a:t>
            </a:r>
          </a:p>
          <a:p>
            <a:r>
              <a:rPr lang="en-US" dirty="0" err="1"/>
              <a:t>Hersovici</a:t>
            </a:r>
            <a:r>
              <a:rPr lang="en-US" dirty="0"/>
              <a:t>, Michael, et al. "The shark-search algorithm. An application: tailored Web site mapping." </a:t>
            </a:r>
            <a:r>
              <a:rPr lang="en-US" i="1" dirty="0"/>
              <a:t>Computer Networks and ISDN Systems</a:t>
            </a:r>
            <a:r>
              <a:rPr lang="en-US" dirty="0"/>
              <a:t> 30.1 (1998): 317-326</a:t>
            </a:r>
            <a:r>
              <a:rPr lang="en-US" dirty="0" smtClean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EC2-63CB-4149-BC8B-E4DB3A07B74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173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/>
              <a:t>Chakrabarti</a:t>
            </a:r>
            <a:r>
              <a:rPr lang="en-US" sz="2000" dirty="0"/>
              <a:t>, </a:t>
            </a:r>
            <a:r>
              <a:rPr lang="en-US" sz="2000" dirty="0" err="1"/>
              <a:t>Soumen</a:t>
            </a:r>
            <a:r>
              <a:rPr lang="en-US" sz="2000" dirty="0"/>
              <a:t>, Byron Dom, </a:t>
            </a:r>
            <a:r>
              <a:rPr lang="en-US" sz="2000" dirty="0" err="1"/>
              <a:t>Prabhakar</a:t>
            </a:r>
            <a:r>
              <a:rPr lang="en-US" sz="2000" dirty="0"/>
              <a:t> </a:t>
            </a:r>
            <a:r>
              <a:rPr lang="en-US" sz="2000" dirty="0" err="1"/>
              <a:t>Raghavan</a:t>
            </a:r>
            <a:r>
              <a:rPr lang="en-US" sz="2000" dirty="0"/>
              <a:t>, Sridhar </a:t>
            </a:r>
            <a:r>
              <a:rPr lang="en-US" sz="2000" dirty="0" err="1"/>
              <a:t>Rajagopalan</a:t>
            </a:r>
            <a:r>
              <a:rPr lang="en-US" sz="2000" dirty="0"/>
              <a:t>, David Gibson, and Jon Kleinberg. "Automatic resource compilation by analyzing hyperlink structure and associated text." </a:t>
            </a:r>
            <a:r>
              <a:rPr lang="en-US" sz="2000" i="1" dirty="0"/>
              <a:t>Computer Networks and ISDN Systems</a:t>
            </a:r>
            <a:r>
              <a:rPr lang="en-US" sz="2000" dirty="0"/>
              <a:t> 30, no. 1 (1998): 65-74</a:t>
            </a:r>
            <a:r>
              <a:rPr lang="en-US" sz="2000" dirty="0" smtClean="0"/>
              <a:t>.</a:t>
            </a:r>
          </a:p>
          <a:p>
            <a:r>
              <a:rPr lang="en-US" sz="2000" dirty="0" err="1" smtClean="0"/>
              <a:t>Crescenzi</a:t>
            </a:r>
            <a:r>
              <a:rPr lang="en-US" sz="2000" dirty="0"/>
              <a:t>, </a:t>
            </a:r>
            <a:r>
              <a:rPr lang="en-US" sz="2000" dirty="0" err="1"/>
              <a:t>Valter</a:t>
            </a:r>
            <a:r>
              <a:rPr lang="en-US" sz="2000" dirty="0"/>
              <a:t>, </a:t>
            </a:r>
            <a:r>
              <a:rPr lang="en-US" sz="2000" dirty="0" err="1"/>
              <a:t>Giansalvatore</a:t>
            </a:r>
            <a:r>
              <a:rPr lang="en-US" sz="2000" dirty="0"/>
              <a:t> Mecca, and Paolo </a:t>
            </a:r>
            <a:r>
              <a:rPr lang="en-US" sz="2000" dirty="0" err="1"/>
              <a:t>Merialdo</a:t>
            </a:r>
            <a:r>
              <a:rPr lang="en-US" sz="2000" dirty="0"/>
              <a:t>. "Roadrunner: Towards automatic data extraction from large web sites." </a:t>
            </a:r>
            <a:r>
              <a:rPr lang="en-US" sz="2000" i="1" dirty="0"/>
              <a:t>VLDB</a:t>
            </a:r>
            <a:r>
              <a:rPr lang="en-US" sz="2000" dirty="0"/>
              <a:t>. Vol. 1. 2001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Yang, </a:t>
            </a:r>
            <a:r>
              <a:rPr lang="en-US" sz="2000" dirty="0" err="1"/>
              <a:t>Yudong</a:t>
            </a:r>
            <a:r>
              <a:rPr lang="en-US" sz="2000" dirty="0"/>
              <a:t>, and </a:t>
            </a:r>
            <a:r>
              <a:rPr lang="en-US" sz="2000" dirty="0" err="1"/>
              <a:t>HongJiang</a:t>
            </a:r>
            <a:r>
              <a:rPr lang="en-US" sz="2000" dirty="0"/>
              <a:t> Zhang. "HTML page analysis based on visual cues." </a:t>
            </a:r>
            <a:r>
              <a:rPr lang="en-US" sz="2000" i="1" dirty="0"/>
              <a:t>Document Analysis and Recognition, 2001. Proceedings. Sixth International Conference on</a:t>
            </a:r>
            <a:r>
              <a:rPr lang="en-US" sz="2000" dirty="0"/>
              <a:t>. IEEE, 2001.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EC2-63CB-4149-BC8B-E4DB3A07B74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86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</a:t>
            </a:r>
            <a:r>
              <a:rPr lang="en-US" altLang="en-US" dirty="0" smtClean="0"/>
              <a:t>Pull </a:t>
            </a:r>
            <a:r>
              <a:rPr lang="en-US" altLang="en-US" dirty="0" err="1"/>
              <a:t>v.s</a:t>
            </a:r>
            <a:r>
              <a:rPr lang="en-US" altLang="en-US" dirty="0"/>
              <a:t>. </a:t>
            </a:r>
            <a:r>
              <a:rPr lang="en-US" altLang="en-US" dirty="0" smtClean="0"/>
              <a:t>Push in IR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cs typeface="Arial" charset="0"/>
              </a:rPr>
              <a:t>Pull mode – with query</a:t>
            </a:r>
          </a:p>
          <a:p>
            <a:pPr lvl="1"/>
            <a:r>
              <a:rPr lang="en-US" altLang="en-US" dirty="0" smtClean="0">
                <a:cs typeface="Arial" charset="0"/>
              </a:rPr>
              <a:t>User takes the initiative</a:t>
            </a:r>
          </a:p>
          <a:p>
            <a:pPr lvl="1"/>
            <a:r>
              <a:rPr lang="en-US" altLang="en-US" dirty="0" smtClean="0">
                <a:cs typeface="Arial" charset="0"/>
              </a:rPr>
              <a:t>Works </a:t>
            </a:r>
            <a:r>
              <a:rPr lang="en-US" altLang="en-US" dirty="0">
                <a:cs typeface="Arial" charset="0"/>
              </a:rPr>
              <a:t>well when a user has an ad hoc information need</a:t>
            </a:r>
          </a:p>
          <a:p>
            <a:r>
              <a:rPr lang="en-US" altLang="en-US" dirty="0">
                <a:cs typeface="Arial" charset="0"/>
              </a:rPr>
              <a:t>Push mode – without </a:t>
            </a:r>
            <a:r>
              <a:rPr lang="en-US" altLang="en-US" dirty="0" smtClean="0">
                <a:cs typeface="Arial" charset="0"/>
              </a:rPr>
              <a:t>query</a:t>
            </a:r>
          </a:p>
          <a:p>
            <a:pPr lvl="1"/>
            <a:r>
              <a:rPr lang="en-US" altLang="en-US" dirty="0" smtClean="0">
                <a:cs typeface="Arial" charset="0"/>
              </a:rPr>
              <a:t>System takes </a:t>
            </a:r>
            <a:r>
              <a:rPr lang="en-US" altLang="en-US" dirty="0">
                <a:cs typeface="Arial" charset="0"/>
              </a:rPr>
              <a:t>the </a:t>
            </a:r>
            <a:r>
              <a:rPr lang="en-US" altLang="en-US" dirty="0" smtClean="0">
                <a:cs typeface="Arial" charset="0"/>
              </a:rPr>
              <a:t>initiative</a:t>
            </a:r>
          </a:p>
          <a:p>
            <a:pPr lvl="1"/>
            <a:r>
              <a:rPr lang="en-US" altLang="en-US" dirty="0">
                <a:cs typeface="Arial" charset="0"/>
              </a:rPr>
              <a:t>Works well when a user has a stable information need or the system has good knowledge about a user’s need</a:t>
            </a:r>
            <a:endParaRPr lang="en-US" dirty="0"/>
          </a:p>
          <a:p>
            <a:pPr lvl="1"/>
            <a:endParaRPr lang="en-US" altLang="en-US" dirty="0">
              <a:cs typeface="Arial" charset="0"/>
            </a:endParaRPr>
          </a:p>
          <a:p>
            <a:pPr lvl="1"/>
            <a:endParaRPr lang="en-US" altLang="en-US" dirty="0">
              <a:cs typeface="Arial" charset="0"/>
            </a:endParaRP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EC2-63CB-4149-BC8B-E4DB3A07B74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933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8954655" cy="1066800"/>
          </a:xfrm>
        </p:spPr>
        <p:txBody>
          <a:bodyPr>
            <a:normAutofit/>
          </a:bodyPr>
          <a:lstStyle/>
          <a:p>
            <a:r>
              <a:rPr lang="en-US" sz="3800" dirty="0" smtClean="0"/>
              <a:t>Abstraction of search engine architecture</a:t>
            </a:r>
            <a:endParaRPr lang="en-US" altLang="en-US" sz="3800" dirty="0" smtClean="0">
              <a:latin typeface="Arial" charset="0"/>
              <a:cs typeface="Arial" charset="0"/>
            </a:endParaRPr>
          </a:p>
        </p:txBody>
      </p:sp>
      <p:sp>
        <p:nvSpPr>
          <p:cNvPr id="17412" name="Rectangle 13"/>
          <p:cNvSpPr>
            <a:spLocks noChangeArrowheads="1"/>
          </p:cNvSpPr>
          <p:nvPr/>
        </p:nvSpPr>
        <p:spPr bwMode="auto">
          <a:xfrm>
            <a:off x="7388476" y="4273552"/>
            <a:ext cx="14271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 sz="3600" b="1" dirty="0">
                <a:solidFill>
                  <a:srgbClr val="FF0000"/>
                </a:solidFill>
                <a:latin typeface="+mn-lt"/>
              </a:rPr>
              <a:t>User</a:t>
            </a:r>
          </a:p>
        </p:txBody>
      </p:sp>
      <p:sp>
        <p:nvSpPr>
          <p:cNvPr id="17421" name="Rectangle 22"/>
          <p:cNvSpPr>
            <a:spLocks noChangeArrowheads="1"/>
          </p:cNvSpPr>
          <p:nvPr/>
        </p:nvSpPr>
        <p:spPr bwMode="auto">
          <a:xfrm>
            <a:off x="4953000" y="5181600"/>
            <a:ext cx="1524000" cy="914400"/>
          </a:xfrm>
          <a:prstGeom prst="rect">
            <a:avLst/>
          </a:prstGeom>
          <a:noFill/>
          <a:ln w="22225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ctr" eaLnBrk="1" hangingPunct="1"/>
            <a:r>
              <a:rPr lang="en-US" altLang="en-US" b="1" dirty="0" smtClean="0">
                <a:latin typeface="+mn-lt"/>
              </a:rPr>
              <a:t>Ranker</a:t>
            </a:r>
            <a:endParaRPr lang="en-US" altLang="en-US" b="1" dirty="0">
              <a:latin typeface="+mn-lt"/>
            </a:endParaRPr>
          </a:p>
        </p:txBody>
      </p:sp>
      <p:sp>
        <p:nvSpPr>
          <p:cNvPr id="17422" name="Rectangle 23"/>
          <p:cNvSpPr>
            <a:spLocks noChangeArrowheads="1"/>
          </p:cNvSpPr>
          <p:nvPr/>
        </p:nvSpPr>
        <p:spPr bwMode="auto">
          <a:xfrm>
            <a:off x="1219200" y="5334000"/>
            <a:ext cx="1447800" cy="762000"/>
          </a:xfrm>
          <a:prstGeom prst="rect">
            <a:avLst/>
          </a:prstGeom>
          <a:noFill/>
          <a:ln w="22225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ctr" eaLnBrk="1" hangingPunct="1"/>
            <a:r>
              <a:rPr lang="en-US" altLang="en-US" b="1">
                <a:latin typeface="+mn-lt"/>
              </a:rPr>
              <a:t>Indexer</a:t>
            </a:r>
          </a:p>
        </p:txBody>
      </p:sp>
      <p:sp>
        <p:nvSpPr>
          <p:cNvPr id="17425" name="Rectangle 26"/>
          <p:cNvSpPr>
            <a:spLocks noChangeArrowheads="1"/>
          </p:cNvSpPr>
          <p:nvPr/>
        </p:nvSpPr>
        <p:spPr bwMode="auto">
          <a:xfrm>
            <a:off x="829056" y="3886200"/>
            <a:ext cx="2088357" cy="381000"/>
          </a:xfrm>
          <a:prstGeom prst="rect">
            <a:avLst/>
          </a:prstGeom>
          <a:noFill/>
          <a:ln w="22225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ctr" eaLnBrk="1" hangingPunct="1"/>
            <a:r>
              <a:rPr lang="en-US" altLang="en-US" b="1" dirty="0" smtClean="0">
                <a:latin typeface="+mn-lt"/>
              </a:rPr>
              <a:t>Doc Analyzer</a:t>
            </a:r>
            <a:endParaRPr lang="en-US" altLang="en-US" b="1" dirty="0">
              <a:latin typeface="+mn-lt"/>
            </a:endParaRPr>
          </a:p>
        </p:txBody>
      </p:sp>
      <p:sp>
        <p:nvSpPr>
          <p:cNvPr id="17426" name="AutoShape 27"/>
          <p:cNvSpPr>
            <a:spLocks noChangeArrowheads="1"/>
          </p:cNvSpPr>
          <p:nvPr/>
        </p:nvSpPr>
        <p:spPr bwMode="auto">
          <a:xfrm>
            <a:off x="1755748" y="4951477"/>
            <a:ext cx="258842" cy="349250"/>
          </a:xfrm>
          <a:prstGeom prst="downArrow">
            <a:avLst>
              <a:gd name="adj1" fmla="val 50000"/>
              <a:gd name="adj2" fmla="val 4843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endParaRPr lang="en-US" altLang="en-US">
              <a:latin typeface="+mn-lt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234201" y="1822450"/>
            <a:ext cx="1371600" cy="1682750"/>
            <a:chOff x="1234201" y="1822450"/>
            <a:chExt cx="1371600" cy="1682750"/>
          </a:xfrm>
        </p:grpSpPr>
        <p:grpSp>
          <p:nvGrpSpPr>
            <p:cNvPr id="17411" name="Group 3"/>
            <p:cNvGrpSpPr>
              <a:grpSpLocks/>
            </p:cNvGrpSpPr>
            <p:nvPr/>
          </p:nvGrpSpPr>
          <p:grpSpPr bwMode="auto">
            <a:xfrm>
              <a:off x="1234201" y="2286000"/>
              <a:ext cx="1371600" cy="1219200"/>
              <a:chOff x="384" y="1824"/>
              <a:chExt cx="1440" cy="1200"/>
            </a:xfrm>
          </p:grpSpPr>
          <p:sp>
            <p:nvSpPr>
              <p:cNvPr id="17442" name="AutoShape 4"/>
              <p:cNvSpPr>
                <a:spLocks noChangeArrowheads="1"/>
              </p:cNvSpPr>
              <p:nvPr/>
            </p:nvSpPr>
            <p:spPr bwMode="auto">
              <a:xfrm>
                <a:off x="384" y="1824"/>
                <a:ext cx="1440" cy="1200"/>
              </a:xfrm>
              <a:prstGeom prst="can">
                <a:avLst>
                  <a:gd name="adj" fmla="val 25000"/>
                </a:avLst>
              </a:prstGeom>
              <a:noFill/>
              <a:ln w="25400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43" name="AutoShape 5"/>
              <p:cNvSpPr>
                <a:spLocks noChangeArrowheads="1"/>
              </p:cNvSpPr>
              <p:nvPr/>
            </p:nvSpPr>
            <p:spPr bwMode="auto">
              <a:xfrm>
                <a:off x="480" y="2208"/>
                <a:ext cx="288" cy="38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44" name="AutoShape 6"/>
              <p:cNvSpPr>
                <a:spLocks noChangeArrowheads="1"/>
              </p:cNvSpPr>
              <p:nvPr/>
            </p:nvSpPr>
            <p:spPr bwMode="auto">
              <a:xfrm>
                <a:off x="576" y="2304"/>
                <a:ext cx="288" cy="38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45" name="AutoShape 7"/>
              <p:cNvSpPr>
                <a:spLocks noChangeArrowheads="1"/>
              </p:cNvSpPr>
              <p:nvPr/>
            </p:nvSpPr>
            <p:spPr bwMode="auto">
              <a:xfrm>
                <a:off x="672" y="2400"/>
                <a:ext cx="288" cy="38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46" name="AutoShape 8"/>
              <p:cNvSpPr>
                <a:spLocks noChangeArrowheads="1"/>
              </p:cNvSpPr>
              <p:nvPr/>
            </p:nvSpPr>
            <p:spPr bwMode="auto">
              <a:xfrm>
                <a:off x="768" y="2496"/>
                <a:ext cx="288" cy="38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47" name="AutoShape 9"/>
              <p:cNvSpPr>
                <a:spLocks noChangeArrowheads="1"/>
              </p:cNvSpPr>
              <p:nvPr/>
            </p:nvSpPr>
            <p:spPr bwMode="auto">
              <a:xfrm>
                <a:off x="1104" y="2256"/>
                <a:ext cx="240" cy="38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48" name="AutoShape 10"/>
              <p:cNvSpPr>
                <a:spLocks noChangeArrowheads="1"/>
              </p:cNvSpPr>
              <p:nvPr/>
            </p:nvSpPr>
            <p:spPr bwMode="auto">
              <a:xfrm>
                <a:off x="1200" y="2352"/>
                <a:ext cx="240" cy="38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49" name="AutoShape 11"/>
              <p:cNvSpPr>
                <a:spLocks noChangeArrowheads="1"/>
              </p:cNvSpPr>
              <p:nvPr/>
            </p:nvSpPr>
            <p:spPr bwMode="auto">
              <a:xfrm>
                <a:off x="1296" y="2448"/>
                <a:ext cx="240" cy="38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50" name="AutoShape 12"/>
              <p:cNvSpPr>
                <a:spLocks noChangeArrowheads="1"/>
              </p:cNvSpPr>
              <p:nvPr/>
            </p:nvSpPr>
            <p:spPr bwMode="auto">
              <a:xfrm>
                <a:off x="1392" y="2544"/>
                <a:ext cx="240" cy="38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</p:grpSp>
        <p:sp>
          <p:nvSpPr>
            <p:cNvPr id="17428" name="AutoShape 29"/>
            <p:cNvSpPr>
              <a:spLocks noChangeArrowheads="1"/>
            </p:cNvSpPr>
            <p:nvPr/>
          </p:nvSpPr>
          <p:spPr bwMode="auto">
            <a:xfrm>
              <a:off x="1782842" y="1822450"/>
              <a:ext cx="228600" cy="463550"/>
            </a:xfrm>
            <a:prstGeom prst="downArrow">
              <a:avLst>
                <a:gd name="adj1" fmla="val 50000"/>
                <a:gd name="adj2" fmla="val 133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690019" y="5257800"/>
            <a:ext cx="1485106" cy="985838"/>
            <a:chOff x="2690019" y="5257800"/>
            <a:chExt cx="1485106" cy="985838"/>
          </a:xfrm>
        </p:grpSpPr>
        <p:grpSp>
          <p:nvGrpSpPr>
            <p:cNvPr id="10" name="Group 9"/>
            <p:cNvGrpSpPr/>
            <p:nvPr/>
          </p:nvGrpSpPr>
          <p:grpSpPr>
            <a:xfrm>
              <a:off x="2690019" y="5257800"/>
              <a:ext cx="1485106" cy="985838"/>
              <a:chOff x="2690019" y="5257800"/>
              <a:chExt cx="1485106" cy="985838"/>
            </a:xfrm>
          </p:grpSpPr>
          <p:sp>
            <p:nvSpPr>
              <p:cNvPr id="17423" name="AutoShape 24"/>
              <p:cNvSpPr>
                <a:spLocks noChangeArrowheads="1"/>
              </p:cNvSpPr>
              <p:nvPr/>
            </p:nvSpPr>
            <p:spPr bwMode="auto">
              <a:xfrm rot="16200000">
                <a:off x="2797176" y="5455443"/>
                <a:ext cx="304800" cy="519113"/>
              </a:xfrm>
              <a:prstGeom prst="downArrow">
                <a:avLst>
                  <a:gd name="adj1" fmla="val 50000"/>
                  <a:gd name="adj2" fmla="val 42578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29" name="AutoShape 30"/>
              <p:cNvSpPr>
                <a:spLocks noChangeArrowheads="1"/>
              </p:cNvSpPr>
              <p:nvPr/>
            </p:nvSpPr>
            <p:spPr bwMode="auto">
              <a:xfrm>
                <a:off x="3260725" y="5257800"/>
                <a:ext cx="914400" cy="985838"/>
              </a:xfrm>
              <a:prstGeom prst="can">
                <a:avLst>
                  <a:gd name="adj" fmla="val 26953"/>
                </a:avLst>
              </a:prstGeom>
              <a:noFill/>
              <a:ln w="28575">
                <a:solidFill>
                  <a:schemeClr val="accent5">
                    <a:lumMod val="75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</p:grpSp>
        <p:sp>
          <p:nvSpPr>
            <p:cNvPr id="17430" name="Text Box 31"/>
            <p:cNvSpPr txBox="1">
              <a:spLocks noChangeArrowheads="1"/>
            </p:cNvSpPr>
            <p:nvPr/>
          </p:nvSpPr>
          <p:spPr bwMode="auto">
            <a:xfrm>
              <a:off x="3260725" y="5562600"/>
              <a:ext cx="873957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r>
                <a:rPr lang="en-US" altLang="en-US" dirty="0" smtClean="0">
                  <a:latin typeface="+mn-lt"/>
                </a:rPr>
                <a:t>Index</a:t>
              </a:r>
              <a:endParaRPr lang="en-US" altLang="en-US" dirty="0">
                <a:latin typeface="+mn-lt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343400" y="4722877"/>
            <a:ext cx="740452" cy="1144523"/>
            <a:chOff x="4343400" y="4722877"/>
            <a:chExt cx="740452" cy="1144523"/>
          </a:xfrm>
        </p:grpSpPr>
        <p:sp>
          <p:nvSpPr>
            <p:cNvPr id="17424" name="AutoShape 25"/>
            <p:cNvSpPr>
              <a:spLocks noChangeArrowheads="1"/>
            </p:cNvSpPr>
            <p:nvPr/>
          </p:nvSpPr>
          <p:spPr bwMode="auto">
            <a:xfrm rot="-2655740">
              <a:off x="4850886" y="4722877"/>
              <a:ext cx="232966" cy="45720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00B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17431" name="AutoShape 32"/>
            <p:cNvSpPr>
              <a:spLocks noChangeArrowheads="1"/>
            </p:cNvSpPr>
            <p:nvPr/>
          </p:nvSpPr>
          <p:spPr bwMode="auto">
            <a:xfrm rot="-5400000">
              <a:off x="4450557" y="5455443"/>
              <a:ext cx="304800" cy="519113"/>
            </a:xfrm>
            <a:prstGeom prst="downArrow">
              <a:avLst>
                <a:gd name="adj1" fmla="val 50000"/>
                <a:gd name="adj2" fmla="val 42578"/>
              </a:avLst>
            </a:prstGeom>
            <a:solidFill>
              <a:srgbClr val="00B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553199" y="5257800"/>
            <a:ext cx="2343728" cy="762000"/>
            <a:chOff x="6553199" y="5257800"/>
            <a:chExt cx="2343728" cy="762000"/>
          </a:xfrm>
        </p:grpSpPr>
        <p:sp>
          <p:nvSpPr>
            <p:cNvPr id="17414" name="AutoShape 15"/>
            <p:cNvSpPr>
              <a:spLocks noChangeArrowheads="1"/>
            </p:cNvSpPr>
            <p:nvPr/>
          </p:nvSpPr>
          <p:spPr bwMode="auto">
            <a:xfrm>
              <a:off x="7132637" y="5257800"/>
              <a:ext cx="347663" cy="50165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17415" name="AutoShape 16"/>
            <p:cNvSpPr>
              <a:spLocks noChangeArrowheads="1"/>
            </p:cNvSpPr>
            <p:nvPr/>
          </p:nvSpPr>
          <p:spPr bwMode="auto">
            <a:xfrm>
              <a:off x="7202487" y="5368925"/>
              <a:ext cx="347663" cy="50165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17416" name="AutoShape 17"/>
            <p:cNvSpPr>
              <a:spLocks noChangeArrowheads="1"/>
            </p:cNvSpPr>
            <p:nvPr/>
          </p:nvSpPr>
          <p:spPr bwMode="auto">
            <a:xfrm>
              <a:off x="7272337" y="5518150"/>
              <a:ext cx="347663" cy="50165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17418" name="Rectangle 19"/>
            <p:cNvSpPr>
              <a:spLocks noChangeArrowheads="1"/>
            </p:cNvSpPr>
            <p:nvPr/>
          </p:nvSpPr>
          <p:spPr bwMode="auto">
            <a:xfrm>
              <a:off x="7706302" y="5379242"/>
              <a:ext cx="1190625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r>
                <a:rPr lang="en-US" altLang="en-US" sz="2800" b="1" dirty="0">
                  <a:latin typeface="+mn-lt"/>
                </a:rPr>
                <a:t>results</a:t>
              </a:r>
            </a:p>
          </p:txBody>
        </p:sp>
        <p:sp>
          <p:nvSpPr>
            <p:cNvPr id="17432" name="AutoShape 33"/>
            <p:cNvSpPr>
              <a:spLocks noChangeArrowheads="1"/>
            </p:cNvSpPr>
            <p:nvPr/>
          </p:nvSpPr>
          <p:spPr bwMode="auto">
            <a:xfrm rot="-5400000">
              <a:off x="6648453" y="5467346"/>
              <a:ext cx="304800" cy="495307"/>
            </a:xfrm>
            <a:prstGeom prst="downArrow">
              <a:avLst>
                <a:gd name="adj1" fmla="val 50000"/>
                <a:gd name="adj2" fmla="val 41667"/>
              </a:avLst>
            </a:prstGeom>
            <a:solidFill>
              <a:srgbClr val="00B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</p:grpSp>
      <p:sp>
        <p:nvSpPr>
          <p:cNvPr id="17436" name="Freeform 40"/>
          <p:cNvSpPr>
            <a:spLocks/>
          </p:cNvSpPr>
          <p:nvPr/>
        </p:nvSpPr>
        <p:spPr bwMode="auto">
          <a:xfrm>
            <a:off x="3238500" y="1371600"/>
            <a:ext cx="1104900" cy="5257800"/>
          </a:xfrm>
          <a:custGeom>
            <a:avLst/>
            <a:gdLst>
              <a:gd name="T0" fmla="*/ 72 w 696"/>
              <a:gd name="T1" fmla="*/ 0 h 3312"/>
              <a:gd name="T2" fmla="*/ 72 w 696"/>
              <a:gd name="T3" fmla="*/ 1920 h 3312"/>
              <a:gd name="T4" fmla="*/ 504 w 696"/>
              <a:gd name="T5" fmla="*/ 2352 h 3312"/>
              <a:gd name="T6" fmla="*/ 648 w 696"/>
              <a:gd name="T7" fmla="*/ 2640 h 3312"/>
              <a:gd name="T8" fmla="*/ 696 w 696"/>
              <a:gd name="T9" fmla="*/ 3312 h 3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6"/>
              <a:gd name="T16" fmla="*/ 0 h 3312"/>
              <a:gd name="T17" fmla="*/ 696 w 696"/>
              <a:gd name="T18" fmla="*/ 3312 h 33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6" h="3312">
                <a:moveTo>
                  <a:pt x="72" y="0"/>
                </a:moveTo>
                <a:cubicBezTo>
                  <a:pt x="36" y="764"/>
                  <a:pt x="0" y="1528"/>
                  <a:pt x="72" y="1920"/>
                </a:cubicBezTo>
                <a:cubicBezTo>
                  <a:pt x="144" y="2312"/>
                  <a:pt x="408" y="2232"/>
                  <a:pt x="504" y="2352"/>
                </a:cubicBezTo>
                <a:cubicBezTo>
                  <a:pt x="600" y="2472"/>
                  <a:pt x="616" y="2480"/>
                  <a:pt x="648" y="2640"/>
                </a:cubicBezTo>
                <a:cubicBezTo>
                  <a:pt x="680" y="2800"/>
                  <a:pt x="688" y="3056"/>
                  <a:pt x="696" y="3312"/>
                </a:cubicBezTo>
              </a:path>
            </a:pathLst>
          </a:custGeom>
          <a:noFill/>
          <a:ln w="63500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7" name="Freeform 41"/>
          <p:cNvSpPr>
            <a:spLocks/>
          </p:cNvSpPr>
          <p:nvPr/>
        </p:nvSpPr>
        <p:spPr bwMode="auto">
          <a:xfrm>
            <a:off x="4724400" y="2617788"/>
            <a:ext cx="4051300" cy="2436813"/>
          </a:xfrm>
          <a:custGeom>
            <a:avLst/>
            <a:gdLst>
              <a:gd name="T0" fmla="*/ 1496 w 2552"/>
              <a:gd name="T1" fmla="*/ 0 h 1744"/>
              <a:gd name="T2" fmla="*/ 200 w 2552"/>
              <a:gd name="T3" fmla="*/ 384 h 1744"/>
              <a:gd name="T4" fmla="*/ 296 w 2552"/>
              <a:gd name="T5" fmla="*/ 1296 h 1744"/>
              <a:gd name="T6" fmla="*/ 1352 w 2552"/>
              <a:gd name="T7" fmla="*/ 1680 h 1744"/>
              <a:gd name="T8" fmla="*/ 2552 w 2552"/>
              <a:gd name="T9" fmla="*/ 1680 h 1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52"/>
              <a:gd name="T16" fmla="*/ 0 h 1744"/>
              <a:gd name="T17" fmla="*/ 2552 w 2552"/>
              <a:gd name="T18" fmla="*/ 1744 h 1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52" h="1744">
                <a:moveTo>
                  <a:pt x="1496" y="0"/>
                </a:moveTo>
                <a:cubicBezTo>
                  <a:pt x="948" y="84"/>
                  <a:pt x="400" y="168"/>
                  <a:pt x="200" y="384"/>
                </a:cubicBezTo>
                <a:cubicBezTo>
                  <a:pt x="0" y="600"/>
                  <a:pt x="104" y="1080"/>
                  <a:pt x="296" y="1296"/>
                </a:cubicBezTo>
                <a:cubicBezTo>
                  <a:pt x="488" y="1512"/>
                  <a:pt x="976" y="1616"/>
                  <a:pt x="1352" y="1680"/>
                </a:cubicBezTo>
                <a:cubicBezTo>
                  <a:pt x="1728" y="1744"/>
                  <a:pt x="2140" y="1712"/>
                  <a:pt x="2552" y="1680"/>
                </a:cubicBezTo>
              </a:path>
            </a:pathLst>
          </a:custGeom>
          <a:noFill/>
          <a:ln w="76200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Rectangle 26"/>
          <p:cNvSpPr>
            <a:spLocks noChangeArrowheads="1"/>
          </p:cNvSpPr>
          <p:nvPr/>
        </p:nvSpPr>
        <p:spPr bwMode="auto">
          <a:xfrm>
            <a:off x="838200" y="1447800"/>
            <a:ext cx="2088357" cy="381000"/>
          </a:xfrm>
          <a:prstGeom prst="rect">
            <a:avLst/>
          </a:prstGeom>
          <a:noFill/>
          <a:ln w="22225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ctr" eaLnBrk="1" hangingPunct="1"/>
            <a:r>
              <a:rPr lang="en-US" altLang="en-US" b="1" dirty="0" smtClean="0">
                <a:latin typeface="+mn-lt"/>
              </a:rPr>
              <a:t>Crawler</a:t>
            </a:r>
            <a:endParaRPr lang="en-US" altLang="en-US" b="1" dirty="0">
              <a:latin typeface="+mn-l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81000" y="3527332"/>
            <a:ext cx="3200400" cy="1501868"/>
            <a:chOff x="381000" y="3527332"/>
            <a:chExt cx="3200400" cy="1501868"/>
          </a:xfrm>
        </p:grpSpPr>
        <p:sp>
          <p:nvSpPr>
            <p:cNvPr id="17420" name="Text Box 21"/>
            <p:cNvSpPr txBox="1">
              <a:spLocks noChangeArrowheads="1"/>
            </p:cNvSpPr>
            <p:nvPr/>
          </p:nvSpPr>
          <p:spPr bwMode="auto">
            <a:xfrm>
              <a:off x="381000" y="4572000"/>
              <a:ext cx="32004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algn="ctr" eaLnBrk="1" hangingPunct="1"/>
              <a:r>
                <a:rPr lang="en-US" altLang="en-US" b="1" dirty="0">
                  <a:latin typeface="+mn-lt"/>
                </a:rPr>
                <a:t>Doc </a:t>
              </a:r>
              <a:r>
                <a:rPr lang="en-US" altLang="en-US" b="1" dirty="0" smtClean="0">
                  <a:latin typeface="+mn-lt"/>
                </a:rPr>
                <a:t>Representation  </a:t>
              </a:r>
              <a:endParaRPr lang="en-US" altLang="en-US" b="1" dirty="0">
                <a:latin typeface="+mn-lt"/>
              </a:endParaRPr>
            </a:p>
          </p:txBody>
        </p:sp>
        <p:sp>
          <p:nvSpPr>
            <p:cNvPr id="44" name="AutoShape 29"/>
            <p:cNvSpPr>
              <a:spLocks noChangeArrowheads="1"/>
            </p:cNvSpPr>
            <p:nvPr/>
          </p:nvSpPr>
          <p:spPr bwMode="auto">
            <a:xfrm>
              <a:off x="1752600" y="3527332"/>
              <a:ext cx="228600" cy="358868"/>
            </a:xfrm>
            <a:prstGeom prst="downArrow">
              <a:avLst>
                <a:gd name="adj1" fmla="val 50000"/>
                <a:gd name="adj2" fmla="val 101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45" name="AutoShape 29"/>
            <p:cNvSpPr>
              <a:spLocks noChangeArrowheads="1"/>
            </p:cNvSpPr>
            <p:nvPr/>
          </p:nvSpPr>
          <p:spPr bwMode="auto">
            <a:xfrm>
              <a:off x="1767721" y="4289332"/>
              <a:ext cx="228600" cy="358868"/>
            </a:xfrm>
            <a:prstGeom prst="downArrow">
              <a:avLst>
                <a:gd name="adj1" fmla="val 50000"/>
                <a:gd name="adj2" fmla="val 89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682893" y="4038600"/>
            <a:ext cx="4216614" cy="777876"/>
            <a:chOff x="3682893" y="4038600"/>
            <a:chExt cx="4216614" cy="777876"/>
          </a:xfrm>
        </p:grpSpPr>
        <p:sp>
          <p:nvSpPr>
            <p:cNvPr id="17419" name="Text Box 20"/>
            <p:cNvSpPr txBox="1">
              <a:spLocks noChangeArrowheads="1"/>
            </p:cNvSpPr>
            <p:nvPr/>
          </p:nvSpPr>
          <p:spPr bwMode="auto">
            <a:xfrm>
              <a:off x="3682893" y="4343400"/>
              <a:ext cx="2032107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r>
                <a:rPr lang="en-US" altLang="en-US" b="1" dirty="0">
                  <a:latin typeface="+mn-lt"/>
                </a:rPr>
                <a:t>Query Rep</a:t>
              </a: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5323996" y="4038600"/>
              <a:ext cx="2575511" cy="777876"/>
              <a:chOff x="5323996" y="4038600"/>
              <a:chExt cx="2575511" cy="777876"/>
            </a:xfrm>
          </p:grpSpPr>
          <p:sp>
            <p:nvSpPr>
              <p:cNvPr id="17427" name="AutoShape 28"/>
              <p:cNvSpPr>
                <a:spLocks noChangeArrowheads="1"/>
              </p:cNvSpPr>
              <p:nvPr/>
            </p:nvSpPr>
            <p:spPr bwMode="auto">
              <a:xfrm rot="5400000">
                <a:off x="6143200" y="3692472"/>
                <a:ext cx="304800" cy="1943207"/>
              </a:xfrm>
              <a:prstGeom prst="downArrow">
                <a:avLst>
                  <a:gd name="adj1" fmla="val 50000"/>
                  <a:gd name="adj2" fmla="val 112588"/>
                </a:avLst>
              </a:prstGeom>
              <a:solidFill>
                <a:srgbClr val="00B05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46" name="Text Box 20"/>
              <p:cNvSpPr txBox="1">
                <a:spLocks noChangeArrowheads="1"/>
              </p:cNvSpPr>
              <p:nvPr/>
            </p:nvSpPr>
            <p:spPr bwMode="auto">
              <a:xfrm>
                <a:off x="5867400" y="4038600"/>
                <a:ext cx="2032107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r>
                  <a:rPr lang="en-US" altLang="en-US" b="1" dirty="0" smtClean="0">
                    <a:latin typeface="+mn-lt"/>
                  </a:rPr>
                  <a:t>(Query)</a:t>
                </a:r>
                <a:endParaRPr lang="en-US" altLang="en-US" b="1" dirty="0">
                  <a:latin typeface="+mn-lt"/>
                </a:endParaRPr>
              </a:p>
            </p:txBody>
          </p:sp>
        </p:grpSp>
      </p:grpSp>
      <p:grpSp>
        <p:nvGrpSpPr>
          <p:cNvPr id="19" name="Group 18"/>
          <p:cNvGrpSpPr/>
          <p:nvPr/>
        </p:nvGrpSpPr>
        <p:grpSpPr>
          <a:xfrm>
            <a:off x="5181606" y="3429000"/>
            <a:ext cx="3717928" cy="609600"/>
            <a:chOff x="5181606" y="3429000"/>
            <a:chExt cx="3717928" cy="609600"/>
          </a:xfrm>
        </p:grpSpPr>
        <p:grpSp>
          <p:nvGrpSpPr>
            <p:cNvPr id="3" name="Group 34"/>
            <p:cNvGrpSpPr>
              <a:grpSpLocks/>
            </p:cNvGrpSpPr>
            <p:nvPr/>
          </p:nvGrpSpPr>
          <p:grpSpPr bwMode="auto">
            <a:xfrm>
              <a:off x="5181606" y="3429000"/>
              <a:ext cx="3717928" cy="609600"/>
              <a:chOff x="3408" y="1968"/>
              <a:chExt cx="2342" cy="384"/>
            </a:xfrm>
          </p:grpSpPr>
          <p:sp>
            <p:nvSpPr>
              <p:cNvPr id="17438" name="Text Box 35"/>
              <p:cNvSpPr txBox="1">
                <a:spLocks noChangeArrowheads="1"/>
              </p:cNvSpPr>
              <p:nvPr/>
            </p:nvSpPr>
            <p:spPr bwMode="auto">
              <a:xfrm>
                <a:off x="4790" y="2000"/>
                <a:ext cx="960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r>
                  <a:rPr lang="en-US" altLang="en-US" b="1" dirty="0" smtClean="0">
                    <a:latin typeface="+mn-lt"/>
                  </a:rPr>
                  <a:t>Evaluation</a:t>
                </a:r>
                <a:endParaRPr lang="en-US" altLang="en-US" b="1" dirty="0">
                  <a:solidFill>
                    <a:srgbClr val="CC0000"/>
                  </a:solidFill>
                  <a:latin typeface="+mn-lt"/>
                </a:endParaRPr>
              </a:p>
            </p:txBody>
          </p:sp>
          <p:sp>
            <p:nvSpPr>
              <p:cNvPr id="17439" name="Rectangle 36"/>
              <p:cNvSpPr>
                <a:spLocks noChangeArrowheads="1"/>
              </p:cNvSpPr>
              <p:nvPr/>
            </p:nvSpPr>
            <p:spPr bwMode="auto">
              <a:xfrm>
                <a:off x="3408" y="1968"/>
                <a:ext cx="960" cy="384"/>
              </a:xfrm>
              <a:prstGeom prst="rect">
                <a:avLst/>
              </a:prstGeom>
              <a:noFill/>
              <a:ln w="22225">
                <a:solidFill>
                  <a:srgbClr val="CC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r>
                  <a:rPr lang="en-US" altLang="en-US" b="1" dirty="0" smtClean="0">
                    <a:latin typeface="+mn-lt"/>
                  </a:rPr>
                  <a:t>Feedback</a:t>
                </a:r>
                <a:endParaRPr lang="en-US" altLang="en-US" b="1" dirty="0">
                  <a:latin typeface="+mn-lt"/>
                </a:endParaRPr>
              </a:p>
            </p:txBody>
          </p:sp>
        </p:grpSp>
        <p:sp>
          <p:nvSpPr>
            <p:cNvPr id="47" name="AutoShape 25"/>
            <p:cNvSpPr>
              <a:spLocks noChangeArrowheads="1"/>
            </p:cNvSpPr>
            <p:nvPr/>
          </p:nvSpPr>
          <p:spPr bwMode="auto">
            <a:xfrm rot="5400000">
              <a:off x="6854702" y="3485359"/>
              <a:ext cx="304800" cy="45720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127520" y="3872560"/>
            <a:ext cx="1854180" cy="1259133"/>
            <a:chOff x="4127520" y="3872560"/>
            <a:chExt cx="1854180" cy="1259133"/>
          </a:xfrm>
        </p:grpSpPr>
        <p:sp>
          <p:nvSpPr>
            <p:cNvPr id="48" name="AutoShape 25"/>
            <p:cNvSpPr>
              <a:spLocks noChangeArrowheads="1"/>
            </p:cNvSpPr>
            <p:nvPr/>
          </p:nvSpPr>
          <p:spPr bwMode="auto">
            <a:xfrm>
              <a:off x="5654090" y="4098452"/>
              <a:ext cx="327610" cy="1033241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49" name="AutoShape 25"/>
            <p:cNvSpPr>
              <a:spLocks noChangeArrowheads="1"/>
            </p:cNvSpPr>
            <p:nvPr/>
          </p:nvSpPr>
          <p:spPr bwMode="auto">
            <a:xfrm rot="2752008">
              <a:off x="4497720" y="3502360"/>
              <a:ext cx="292841" cy="1033241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D2F68-5222-4E23-9325-DA915C0C80C8}" type="slidenum">
              <a:rPr lang="en-US" smtClean="0"/>
              <a:t>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33609" y="986135"/>
            <a:ext cx="2442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Indexed corpus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669725" y="1904999"/>
            <a:ext cx="2755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Ranking procedure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1402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crawler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A automatic program that systematically browses the web for the purpose of Web content indexing and updating</a:t>
            </a:r>
          </a:p>
          <a:p>
            <a:pPr marL="742950" lvl="2" indent="-342900"/>
            <a:r>
              <a:rPr lang="en-US" dirty="0" smtClean="0"/>
              <a:t>Synonyms: spider, robot, bot</a:t>
            </a:r>
          </a:p>
          <a:p>
            <a:endParaRPr lang="en-US" dirty="0"/>
          </a:p>
        </p:txBody>
      </p:sp>
      <p:pic>
        <p:nvPicPr>
          <p:cNvPr id="1028" name="Picture 4" descr="http://www.ci-dd.com/wp-content/uploads/2014/05/Google-Crawling-Sitemaps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352800"/>
            <a:ext cx="4743450" cy="3219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EC2-63CB-4149-BC8B-E4DB3A07B74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207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it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pseudo code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47800" y="2362200"/>
            <a:ext cx="6613236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b="1" dirty="0" smtClean="0"/>
              <a:t>Crawler</a:t>
            </a:r>
            <a:r>
              <a:rPr lang="en-US" dirty="0" smtClean="0"/>
              <a:t>(</a:t>
            </a:r>
            <a:r>
              <a:rPr lang="en-US" dirty="0" err="1" smtClean="0"/>
              <a:t>entry_point</a:t>
            </a:r>
            <a:r>
              <a:rPr lang="en-US" dirty="0" smtClean="0"/>
              <a:t>) {</a:t>
            </a:r>
          </a:p>
          <a:p>
            <a:pPr lvl="1"/>
            <a:r>
              <a:rPr lang="en-US" dirty="0" err="1" smtClean="0"/>
              <a:t>URL_list</a:t>
            </a:r>
            <a:r>
              <a:rPr lang="en-US" dirty="0" smtClean="0"/>
              <a:t> = [</a:t>
            </a:r>
            <a:r>
              <a:rPr lang="en-US" dirty="0" err="1" smtClean="0"/>
              <a:t>entry_point</a:t>
            </a:r>
            <a:r>
              <a:rPr lang="en-US" dirty="0" smtClean="0"/>
              <a:t>]</a:t>
            </a:r>
          </a:p>
          <a:p>
            <a:pPr lvl="1"/>
            <a:r>
              <a:rPr lang="en-US" dirty="0" smtClean="0"/>
              <a:t>while (</a:t>
            </a:r>
            <a:r>
              <a:rPr lang="en-US" dirty="0" err="1" smtClean="0"/>
              <a:t>len</a:t>
            </a:r>
            <a:r>
              <a:rPr lang="en-US" dirty="0" smtClean="0"/>
              <a:t>(</a:t>
            </a:r>
            <a:r>
              <a:rPr lang="en-US" dirty="0" err="1" smtClean="0"/>
              <a:t>URL_list</a:t>
            </a:r>
            <a:r>
              <a:rPr lang="en-US" dirty="0" smtClean="0"/>
              <a:t>)&gt;0) {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       URL = </a:t>
            </a:r>
            <a:r>
              <a:rPr lang="en-US" dirty="0" err="1" smtClean="0"/>
              <a:t>URL_list.pop</a:t>
            </a:r>
            <a:r>
              <a:rPr lang="en-US" dirty="0" smtClean="0"/>
              <a:t>();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/>
              <a:t>i</a:t>
            </a:r>
            <a:r>
              <a:rPr lang="en-US" dirty="0" smtClean="0"/>
              <a:t>f (</a:t>
            </a:r>
            <a:r>
              <a:rPr lang="en-US" b="1" dirty="0" err="1" smtClean="0"/>
              <a:t>isVisited</a:t>
            </a:r>
            <a:r>
              <a:rPr lang="en-US" dirty="0" smtClean="0"/>
              <a:t>(URL) or !</a:t>
            </a:r>
            <a:r>
              <a:rPr lang="en-US" b="1" dirty="0" err="1" smtClean="0"/>
              <a:t>isLegal</a:t>
            </a:r>
            <a:r>
              <a:rPr lang="en-US" dirty="0" smtClean="0"/>
              <a:t>(URL) or !</a:t>
            </a:r>
            <a:r>
              <a:rPr lang="en-US" b="1" dirty="0" err="1" smtClean="0"/>
              <a:t>checkRobotsTxt</a:t>
            </a:r>
            <a:r>
              <a:rPr lang="en-US" dirty="0" smtClean="0"/>
              <a:t>(URL))</a:t>
            </a:r>
          </a:p>
          <a:p>
            <a:pPr lvl="1"/>
            <a:r>
              <a:rPr lang="en-US" dirty="0" smtClean="0"/>
              <a:t>              continue;				</a:t>
            </a:r>
          </a:p>
          <a:p>
            <a:pPr lvl="1"/>
            <a:r>
              <a:rPr lang="en-US" dirty="0" smtClean="0"/>
              <a:t>        HTML = </a:t>
            </a:r>
            <a:r>
              <a:rPr lang="en-US" dirty="0" err="1" smtClean="0"/>
              <a:t>URL.open</a:t>
            </a:r>
            <a:r>
              <a:rPr lang="en-US" dirty="0" smtClean="0"/>
              <a:t>();	</a:t>
            </a:r>
          </a:p>
          <a:p>
            <a:pPr lvl="1"/>
            <a:r>
              <a:rPr lang="en-US" dirty="0" smtClean="0"/>
              <a:t>        for (anchor in </a:t>
            </a:r>
            <a:r>
              <a:rPr lang="en-US" dirty="0" err="1" smtClean="0"/>
              <a:t>HTML.listOfAnchors</a:t>
            </a:r>
            <a:r>
              <a:rPr lang="en-US" dirty="0" smtClean="0"/>
              <a:t>()) {</a:t>
            </a:r>
          </a:p>
          <a:p>
            <a:pPr lvl="1"/>
            <a:r>
              <a:rPr lang="en-US" dirty="0" smtClean="0"/>
              <a:t>               </a:t>
            </a:r>
            <a:r>
              <a:rPr lang="en-US" dirty="0" err="1" smtClean="0"/>
              <a:t>URL_list</a:t>
            </a:r>
            <a:r>
              <a:rPr lang="en-US" dirty="0" smtClean="0"/>
              <a:t> .append(anchor);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        }</a:t>
            </a:r>
          </a:p>
          <a:p>
            <a:pPr lvl="1"/>
            <a:r>
              <a:rPr lang="en-US" dirty="0" smtClean="0"/>
              <a:t>         </a:t>
            </a:r>
            <a:r>
              <a:rPr lang="en-US" b="1" dirty="0" err="1" smtClean="0"/>
              <a:t>setVisited</a:t>
            </a:r>
            <a:r>
              <a:rPr lang="en-US" dirty="0" smtClean="0"/>
              <a:t>(URL);</a:t>
            </a:r>
          </a:p>
          <a:p>
            <a:pPr lvl="1"/>
            <a:r>
              <a:rPr lang="en-US" dirty="0" smtClean="0"/>
              <a:t>         </a:t>
            </a:r>
            <a:r>
              <a:rPr lang="en-US" b="1" dirty="0" err="1" smtClean="0"/>
              <a:t>insertToIndex</a:t>
            </a:r>
            <a:r>
              <a:rPr lang="en-US" dirty="0" smtClean="0"/>
              <a:t>(HTML);</a:t>
            </a:r>
          </a:p>
          <a:p>
            <a:pPr lvl="1"/>
            <a:r>
              <a:rPr lang="en-US" dirty="0" smtClean="0"/>
              <a:t>}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EC2-63CB-4149-BC8B-E4DB3A07B74B}" type="slidenum">
              <a:rPr lang="en-US" smtClean="0"/>
              <a:t>7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2971800" y="2848001"/>
            <a:ext cx="3886200" cy="657199"/>
            <a:chOff x="2971800" y="2848001"/>
            <a:chExt cx="3886200" cy="657199"/>
          </a:xfrm>
        </p:grpSpPr>
        <p:sp>
          <p:nvSpPr>
            <p:cNvPr id="8" name="Rectangle 7"/>
            <p:cNvSpPr/>
            <p:nvPr/>
          </p:nvSpPr>
          <p:spPr>
            <a:xfrm>
              <a:off x="2971800" y="3200400"/>
              <a:ext cx="1447800" cy="3048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267200" y="2848001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FF0000"/>
                  </a:solidFill>
                </a:rPr>
                <a:t>Which page to visit next?</a:t>
              </a:r>
              <a:endParaRPr lang="en-US" i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715000" y="3452798"/>
            <a:ext cx="3657600" cy="731832"/>
            <a:chOff x="2971800" y="3200399"/>
            <a:chExt cx="3657600" cy="731832"/>
          </a:xfrm>
        </p:grpSpPr>
        <p:sp>
          <p:nvSpPr>
            <p:cNvPr id="12" name="Rectangle 11"/>
            <p:cNvSpPr/>
            <p:nvPr/>
          </p:nvSpPr>
          <p:spPr>
            <a:xfrm>
              <a:off x="2971800" y="3200399"/>
              <a:ext cx="2286000" cy="35720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038600" y="3562899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FF0000"/>
                  </a:solidFill>
                </a:rPr>
                <a:t>Is the access granted?</a:t>
              </a:r>
              <a:endParaRPr lang="en-US" i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-76201" y="3505200"/>
            <a:ext cx="4114801" cy="817929"/>
            <a:chOff x="389466" y="3195102"/>
            <a:chExt cx="4114801" cy="817929"/>
          </a:xfrm>
        </p:grpSpPr>
        <p:sp>
          <p:nvSpPr>
            <p:cNvPr id="15" name="Rectangle 14"/>
            <p:cNvSpPr/>
            <p:nvPr/>
          </p:nvSpPr>
          <p:spPr>
            <a:xfrm>
              <a:off x="2980266" y="3195102"/>
              <a:ext cx="1524001" cy="3048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89466" y="3366700"/>
              <a:ext cx="2590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i="1" dirty="0" smtClean="0">
                  <a:solidFill>
                    <a:srgbClr val="FF0000"/>
                  </a:solidFill>
                </a:rPr>
                <a:t>Is it visited already?        Or shall we visit it again?</a:t>
              </a:r>
              <a:endParaRPr lang="en-US" i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0620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Visiting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Breadth first</a:t>
            </a:r>
          </a:p>
          <a:p>
            <a:pPr lvl="1"/>
            <a:r>
              <a:rPr lang="en-US" dirty="0" smtClean="0"/>
              <a:t>Uniformly explore from the entry page</a:t>
            </a:r>
          </a:p>
          <a:p>
            <a:pPr lvl="1"/>
            <a:r>
              <a:rPr lang="en-US" dirty="0" smtClean="0"/>
              <a:t>Memorize all nodes on the previous level</a:t>
            </a:r>
          </a:p>
          <a:p>
            <a:pPr lvl="1"/>
            <a:r>
              <a:rPr lang="en-US" dirty="0" smtClean="0"/>
              <a:t>As shown in pseudo code</a:t>
            </a:r>
          </a:p>
          <a:p>
            <a:r>
              <a:rPr lang="en-US" dirty="0" smtClean="0"/>
              <a:t>Depth first</a:t>
            </a:r>
          </a:p>
          <a:p>
            <a:pPr lvl="1"/>
            <a:r>
              <a:rPr lang="en-US" dirty="0" smtClean="0"/>
              <a:t>Explore the web by branch</a:t>
            </a:r>
          </a:p>
          <a:p>
            <a:pPr lvl="1"/>
            <a:r>
              <a:rPr lang="en-US" dirty="0" smtClean="0"/>
              <a:t>Biased crawling given the web is not a tree structure</a:t>
            </a:r>
          </a:p>
          <a:p>
            <a:r>
              <a:rPr lang="en-US" dirty="0" smtClean="0"/>
              <a:t>Focused crawling</a:t>
            </a:r>
          </a:p>
          <a:p>
            <a:pPr lvl="1"/>
            <a:r>
              <a:rPr lang="en-US" dirty="0" smtClean="0"/>
              <a:t>Prioritize the new links by predefined strategies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EC2-63CB-4149-BC8B-E4DB3A07B74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509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Focused crawling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Prioritize the visiting sequence of the web</a:t>
            </a:r>
          </a:p>
          <a:p>
            <a:pPr lvl="1"/>
            <a:r>
              <a:rPr lang="en-US" dirty="0" smtClean="0"/>
              <a:t>The size of Web is too large for a crawler (even Google) to completely cover</a:t>
            </a:r>
          </a:p>
          <a:p>
            <a:pPr lvl="1"/>
            <a:r>
              <a:rPr lang="en-US" dirty="0" smtClean="0"/>
              <a:t>Not all documents are equally important</a:t>
            </a:r>
          </a:p>
          <a:p>
            <a:pPr lvl="1"/>
            <a:r>
              <a:rPr lang="en-US" dirty="0" smtClean="0"/>
              <a:t>Emphasize more on the high-quality documents</a:t>
            </a:r>
          </a:p>
          <a:p>
            <a:pPr lvl="2"/>
            <a:r>
              <a:rPr lang="en-US" dirty="0" smtClean="0"/>
              <a:t>Maximize weighted coverage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896" y="4689919"/>
            <a:ext cx="2409825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EC2-63CB-4149-BC8B-E4DB3A07B74B}" type="slidenum">
              <a:rPr lang="en-US" smtClean="0"/>
              <a:t>9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9217" y="4505343"/>
            <a:ext cx="3829050" cy="233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381000" y="5085206"/>
            <a:ext cx="2400300" cy="1041619"/>
            <a:chOff x="1600200" y="5085206"/>
            <a:chExt cx="2400300" cy="1041619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3390900" y="5085206"/>
              <a:ext cx="609600" cy="39528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1600200" y="5480494"/>
              <a:ext cx="2133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Weighted coverage till time </a:t>
              </a:r>
              <a:r>
                <a:rPr lang="en-US" b="1" i="1" dirty="0" smtClean="0"/>
                <a:t>t</a:t>
              </a:r>
              <a:endParaRPr lang="en-US" b="1" i="1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486400" y="4800600"/>
            <a:ext cx="2667000" cy="369332"/>
            <a:chOff x="1143000" y="5656243"/>
            <a:chExt cx="2667000" cy="369332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>
              <a:off x="1143000" y="5840909"/>
              <a:ext cx="457200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1600200" y="5656243"/>
              <a:ext cx="2209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Importance of page </a:t>
              </a:r>
              <a:r>
                <a:rPr lang="en-US" b="1" i="1" dirty="0" smtClean="0"/>
                <a:t>p</a:t>
              </a:r>
              <a:endParaRPr lang="en-US" b="1" i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876800" y="5328225"/>
            <a:ext cx="2865967" cy="528597"/>
            <a:chOff x="1600200" y="5282850"/>
            <a:chExt cx="2865967" cy="528597"/>
          </a:xfrm>
        </p:grpSpPr>
        <p:cxnSp>
          <p:nvCxnSpPr>
            <p:cNvPr id="12" name="Straight Arrow Connector 11"/>
            <p:cNvCxnSpPr/>
            <p:nvPr/>
          </p:nvCxnSpPr>
          <p:spPr>
            <a:xfrm flipH="1" flipV="1">
              <a:off x="1600200" y="5282850"/>
              <a:ext cx="762000" cy="19764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1875367" y="5442115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Pages crawled till time </a:t>
              </a:r>
              <a:r>
                <a:rPr lang="en-US" b="1" i="1" dirty="0" smtClean="0"/>
                <a:t>t</a:t>
              </a:r>
              <a:endParaRPr lang="en-US" b="1" i="1" dirty="0"/>
            </a:p>
          </p:txBody>
        </p:sp>
      </p:grpSp>
      <p:sp>
        <p:nvSpPr>
          <p:cNvPr id="10" name="Rectangle 9"/>
          <p:cNvSpPr/>
          <p:nvPr/>
        </p:nvSpPr>
        <p:spPr>
          <a:xfrm>
            <a:off x="1615016" y="3141368"/>
            <a:ext cx="591396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 1999, no search engine indexed more than 16% of the </a:t>
            </a:r>
            <a:r>
              <a:rPr lang="en-US" sz="2400" dirty="0" smtClean="0"/>
              <a:t>Web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In </a:t>
            </a:r>
            <a:r>
              <a:rPr lang="en-US" sz="2400" dirty="0"/>
              <a:t>2005, large-scale search engines index no more than 40-70% of the </a:t>
            </a:r>
            <a:r>
              <a:rPr lang="en-US" sz="2400" dirty="0" err="1"/>
              <a:t>indexable</a:t>
            </a:r>
            <a:r>
              <a:rPr lang="en-US" sz="2400" dirty="0"/>
              <a:t> </a:t>
            </a:r>
            <a:r>
              <a:rPr lang="en-US" sz="2400" dirty="0" smtClean="0"/>
              <a:t>Web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50491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575</TotalTime>
  <Words>2061</Words>
  <Application>Microsoft Office PowerPoint</Application>
  <PresentationFormat>On-screen Show (4:3)</PresentationFormat>
  <Paragraphs>460</Paragraphs>
  <Slides>39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Arial</vt:lpstr>
      <vt:lpstr>Calibri</vt:lpstr>
      <vt:lpstr>Cambria Math</vt:lpstr>
      <vt:lpstr>Courier New</vt:lpstr>
      <vt:lpstr>Wingdings</vt:lpstr>
      <vt:lpstr>Office Theme</vt:lpstr>
      <vt:lpstr>Web Crawling and Basic Text Analysis</vt:lpstr>
      <vt:lpstr>Recap: core IR concepts</vt:lpstr>
      <vt:lpstr>Recap: Browsing v.s. Querying </vt:lpstr>
      <vt:lpstr>Recap: Pull v.s. Push in IR</vt:lpstr>
      <vt:lpstr>Abstraction of search engine architecture</vt:lpstr>
      <vt:lpstr>Web crawler</vt:lpstr>
      <vt:lpstr>How does it work</vt:lpstr>
      <vt:lpstr>Visiting strategy</vt:lpstr>
      <vt:lpstr>Focused crawling</vt:lpstr>
      <vt:lpstr>Focused crawling</vt:lpstr>
      <vt:lpstr>Focused crawling</vt:lpstr>
      <vt:lpstr>Avoid duplicate visit</vt:lpstr>
      <vt:lpstr>Politeness policy</vt:lpstr>
      <vt:lpstr>Robot exclusion protocol examples</vt:lpstr>
      <vt:lpstr>Re-visit policy</vt:lpstr>
      <vt:lpstr>Analyze crawled web pages</vt:lpstr>
      <vt:lpstr>Analyze crawled web pages</vt:lpstr>
      <vt:lpstr>Basic text analysis techniques</vt:lpstr>
      <vt:lpstr>HTML parsing</vt:lpstr>
      <vt:lpstr>HTML parsing</vt:lpstr>
      <vt:lpstr>How to represent a document</vt:lpstr>
      <vt:lpstr>Tokenization</vt:lpstr>
      <vt:lpstr>Tokenization</vt:lpstr>
      <vt:lpstr>Full text indexing</vt:lpstr>
      <vt:lpstr>Full text indexing</vt:lpstr>
      <vt:lpstr>Full text indexing</vt:lpstr>
      <vt:lpstr>Full text indexing</vt:lpstr>
      <vt:lpstr>Statistical property of language</vt:lpstr>
      <vt:lpstr>Zipf’s law tells us</vt:lpstr>
      <vt:lpstr>Automatic text indexing</vt:lpstr>
      <vt:lpstr>Normalization</vt:lpstr>
      <vt:lpstr>Stemming</vt:lpstr>
      <vt:lpstr>Stopwords</vt:lpstr>
      <vt:lpstr>Abstraction of search engine architecture</vt:lpstr>
      <vt:lpstr>Automatic text indexing</vt:lpstr>
      <vt:lpstr>What you should know</vt:lpstr>
      <vt:lpstr>Today’s reading</vt:lpstr>
      <vt:lpstr>Reference I</vt:lpstr>
      <vt:lpstr>Reference II</vt:lpstr>
    </vt:vector>
  </TitlesOfParts>
  <Company>University of Illinois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Crawler and Indexer</dc:title>
  <dc:creator>Wang, Hongning</dc:creator>
  <cp:lastModifiedBy>hongning wang</cp:lastModifiedBy>
  <cp:revision>51</cp:revision>
  <dcterms:created xsi:type="dcterms:W3CDTF">2014-07-22T21:32:42Z</dcterms:created>
  <dcterms:modified xsi:type="dcterms:W3CDTF">2015-09-02T03:30:58Z</dcterms:modified>
</cp:coreProperties>
</file>