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256" r:id="rId2"/>
    <p:sldId id="258" r:id="rId3"/>
    <p:sldId id="259" r:id="rId4"/>
    <p:sldId id="257" r:id="rId5"/>
    <p:sldId id="293" r:id="rId6"/>
    <p:sldId id="294" r:id="rId7"/>
    <p:sldId id="29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7" r:id="rId22"/>
    <p:sldId id="298" r:id="rId23"/>
    <p:sldId id="299" r:id="rId24"/>
    <p:sldId id="300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2" r:id="rId34"/>
    <p:sldId id="286" r:id="rId35"/>
    <p:sldId id="283" r:id="rId36"/>
    <p:sldId id="285" r:id="rId37"/>
    <p:sldId id="284" r:id="rId38"/>
    <p:sldId id="287" r:id="rId39"/>
    <p:sldId id="288" r:id="rId40"/>
    <p:sldId id="289" r:id="rId41"/>
    <p:sldId id="290" r:id="rId42"/>
    <p:sldId id="291" r:id="rId43"/>
    <p:sldId id="292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3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w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1FCDD-BF77-4512-A75A-1A2706BC106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0796B-C615-4CD6-8F33-A06D8AE7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0796B-C615-4CD6-8F33-A06D8AE73E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user clicks on a returned document if and only</a:t>
            </a:r>
            <a:r>
              <a:rPr lang="en-US" baseline="0" dirty="0" smtClean="0"/>
              <a:t> if that document has been examined by the user and it is relevant to the given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8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Cascade model assumes the user will examine the returned documents from top to bottom and make click decisions over each examined</a:t>
            </a:r>
            <a:r>
              <a:rPr lang="en-US" baseline="0" dirty="0" smtClean="0"/>
              <a:t> position sequentially.</a:t>
            </a:r>
          </a:p>
          <a:p>
            <a:r>
              <a:rPr lang="en-US" baseline="0" dirty="0" smtClean="0"/>
              <a:t>Imposing stronger dependency assumption over the user’s click behaviors</a:t>
            </a:r>
          </a:p>
          <a:p>
            <a:r>
              <a:rPr lang="en-US" baseline="0" dirty="0" smtClean="0"/>
              <a:t>Perceived relevance controls click and intrinsic relevance controls user’s satisfaction.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0796B-C615-4CD6-8F33-A06D8AE73E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5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Implicit User Feedback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Accurately Interpreting </a:t>
            </a:r>
            <a:r>
              <a:rPr lang="en-US" dirty="0" err="1" smtClean="0"/>
              <a:t>Clickthrough</a:t>
            </a:r>
            <a:r>
              <a:rPr lang="en-US" dirty="0" smtClean="0"/>
              <a:t> Data as Implicit Feedback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Joachims</a:t>
            </a:r>
            <a:r>
              <a:rPr lang="en-US" baseline="30000" dirty="0" smtClean="0"/>
              <a:t> SIGIR’05]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 tracking, click and manual relevance judgment to answer</a:t>
            </a:r>
          </a:p>
          <a:p>
            <a:pPr lvl="1"/>
            <a:r>
              <a:rPr lang="en-US" dirty="0" smtClean="0"/>
              <a:t>Do users scan the results from top to bottom?</a:t>
            </a:r>
          </a:p>
          <a:p>
            <a:pPr lvl="1"/>
            <a:r>
              <a:rPr lang="en-US" dirty="0" smtClean="0"/>
              <a:t>How many abstracts do they read before clicking?</a:t>
            </a:r>
          </a:p>
          <a:p>
            <a:pPr lvl="1"/>
            <a:r>
              <a:rPr lang="en-US" dirty="0" smtClean="0"/>
              <a:t>How does their behavior change, if search results are artificially manipulated?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links do users view and click?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bias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56" y="2579914"/>
            <a:ext cx="5695488" cy="31457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1371" y="4419600"/>
            <a:ext cx="2978373" cy="664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31428" y="3701144"/>
            <a:ext cx="257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First 5 results are visible without scrolling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5313" y="1743417"/>
            <a:ext cx="531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Fixations: a spatially stable gaze lasting for approximately 200-300 </a:t>
            </a:r>
            <a:r>
              <a:rPr lang="en-US" i="1" dirty="0" err="1" smtClean="0"/>
              <a:t>ms</a:t>
            </a:r>
            <a:r>
              <a:rPr lang="en-US" i="1" dirty="0" smtClean="0"/>
              <a:t>, indicating visual attention</a:t>
            </a:r>
            <a:endParaRPr lang="en-US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users scan links from top to bottom?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39" y="2233851"/>
            <a:ext cx="5573462" cy="341106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57200" y="4114800"/>
            <a:ext cx="3298371" cy="2193929"/>
            <a:chOff x="457200" y="4114800"/>
            <a:chExt cx="3298371" cy="2193929"/>
          </a:xfrm>
        </p:grpSpPr>
        <p:sp>
          <p:nvSpPr>
            <p:cNvPr id="6" name="Rectangle 5"/>
            <p:cNvSpPr/>
            <p:nvPr/>
          </p:nvSpPr>
          <p:spPr>
            <a:xfrm>
              <a:off x="2296886" y="4114800"/>
              <a:ext cx="957943" cy="7293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7200" y="4921363"/>
              <a:ext cx="3298371" cy="1387366"/>
              <a:chOff x="457200" y="4921363"/>
              <a:chExt cx="3298371" cy="138736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57200" y="5662398"/>
                <a:ext cx="3298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View the top two results within the second or third fixation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2122714" y="4921363"/>
                <a:ext cx="304800" cy="72355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5127171" y="1633357"/>
            <a:ext cx="4332515" cy="3210787"/>
            <a:chOff x="5127171" y="1633357"/>
            <a:chExt cx="4332515" cy="3210787"/>
          </a:xfrm>
        </p:grpSpPr>
        <p:sp>
          <p:nvSpPr>
            <p:cNvPr id="10" name="Rectangle 9"/>
            <p:cNvSpPr/>
            <p:nvPr/>
          </p:nvSpPr>
          <p:spPr>
            <a:xfrm>
              <a:off x="5127171" y="2416630"/>
              <a:ext cx="1970315" cy="24275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535215" y="1633357"/>
              <a:ext cx="3924471" cy="738664"/>
              <a:chOff x="5535215" y="1633357"/>
              <a:chExt cx="3924471" cy="7386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535215" y="1633357"/>
                <a:ext cx="3924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Need scroll down to view these results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11" idx="2"/>
              </p:cNvCxnSpPr>
              <p:nvPr/>
            </p:nvCxnSpPr>
            <p:spPr>
              <a:xfrm flipH="1">
                <a:off x="6112328" y="2002689"/>
                <a:ext cx="1385123" cy="3693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links do users evaluate before clicking?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lower the click in the ranking, the more abstracts are viewed before the click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64" y="3001965"/>
            <a:ext cx="5920671" cy="28925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667000" y="4484914"/>
            <a:ext cx="4484914" cy="1409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1092" y="4727460"/>
            <a:ext cx="3656584" cy="11670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relevance influence user decisions?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Controlled relevance quality</a:t>
            </a:r>
          </a:p>
          <a:p>
            <a:pPr lvl="1"/>
            <a:r>
              <a:rPr lang="en-US" dirty="0" smtClean="0"/>
              <a:t>Reverse the ranking from search engine</a:t>
            </a:r>
          </a:p>
          <a:p>
            <a:r>
              <a:rPr lang="en-US" dirty="0" smtClean="0"/>
              <a:t>Users’ reactions</a:t>
            </a:r>
          </a:p>
          <a:p>
            <a:pPr lvl="1"/>
            <a:r>
              <a:rPr lang="en-US" dirty="0" smtClean="0"/>
              <a:t>Scan significantly more abstracts than before</a:t>
            </a:r>
          </a:p>
          <a:p>
            <a:pPr lvl="1"/>
            <a:r>
              <a:rPr lang="en-US" dirty="0" smtClean="0"/>
              <a:t>Less likely to click on the first result</a:t>
            </a:r>
          </a:p>
          <a:p>
            <a:pPr lvl="1"/>
            <a:r>
              <a:rPr lang="en-US" dirty="0" smtClean="0"/>
              <a:t>Average clicked rank position drops from 2.66 to 4.03</a:t>
            </a:r>
          </a:p>
          <a:p>
            <a:pPr lvl="1"/>
            <a:r>
              <a:rPr lang="en-US" dirty="0" smtClean="0"/>
              <a:t>Average clicks per query drops from 0.8 to 0.64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Are clicks absolute relevance judgments?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bias</a:t>
            </a:r>
          </a:p>
          <a:p>
            <a:pPr lvl="1"/>
            <a:r>
              <a:rPr lang="en-US" dirty="0" smtClean="0"/>
              <a:t>Focus on position one and two, equally likely to be viewed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03" y="3273438"/>
            <a:ext cx="6350234" cy="31178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0857" y="3863183"/>
            <a:ext cx="1469572" cy="59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857" y="5419840"/>
            <a:ext cx="1469572" cy="59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 clicks relative relevance judgments?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Clicks as </a:t>
            </a:r>
            <a:r>
              <a:rPr lang="en-US" u="sng" dirty="0" smtClean="0"/>
              <a:t>pairwise</a:t>
            </a:r>
            <a:r>
              <a:rPr lang="en-US" dirty="0" smtClean="0"/>
              <a:t> preference statements</a:t>
            </a:r>
          </a:p>
          <a:p>
            <a:pPr lvl="1"/>
            <a:r>
              <a:rPr lang="en-US" dirty="0" smtClean="0"/>
              <a:t>Given a ranked list and user clicks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Click &gt; Skip Above</a:t>
            </a:r>
          </a:p>
          <a:p>
            <a:pPr lvl="2"/>
            <a:r>
              <a:rPr lang="en-US" dirty="0"/>
              <a:t>Last Click &gt;  Skip </a:t>
            </a:r>
            <a:r>
              <a:rPr lang="en-US" dirty="0" smtClean="0"/>
              <a:t>Above</a:t>
            </a:r>
          </a:p>
          <a:p>
            <a:pPr lvl="2"/>
            <a:r>
              <a:rPr lang="en-US" dirty="0" smtClean="0"/>
              <a:t>Click &gt; Earlier Click</a:t>
            </a:r>
          </a:p>
          <a:p>
            <a:pPr lvl="2"/>
            <a:r>
              <a:rPr lang="en-US" dirty="0" smtClean="0"/>
              <a:t>Last Click &gt; Skip Previous</a:t>
            </a:r>
          </a:p>
          <a:p>
            <a:pPr lvl="2"/>
            <a:r>
              <a:rPr lang="en-US" dirty="0" smtClean="0"/>
              <a:t>Click &gt; Skip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2871645"/>
            <a:ext cx="5455169" cy="505420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0800000">
            <a:off x="2590801" y="3069771"/>
            <a:ext cx="936171" cy="718457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6259" y="2809212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62170" y="2795898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12120" y="2809212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(3)</a:t>
            </a:r>
            <a:endParaRPr lang="en-US" sz="1600" b="1" dirty="0"/>
          </a:p>
        </p:txBody>
      </p:sp>
      <p:sp>
        <p:nvSpPr>
          <p:cNvPr id="9" name="Arc 8"/>
          <p:cNvSpPr/>
          <p:nvPr/>
        </p:nvSpPr>
        <p:spPr>
          <a:xfrm rot="10800000">
            <a:off x="1725386" y="3058884"/>
            <a:ext cx="1736271" cy="728955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2689484" y="3058883"/>
            <a:ext cx="2464644" cy="753155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0800000" flipH="1">
            <a:off x="5149170" y="3058883"/>
            <a:ext cx="841733" cy="753156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0800000">
            <a:off x="4266488" y="3047997"/>
            <a:ext cx="883167" cy="791044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Clicks as pairwise preference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against manual relevance judgment over abstract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4756"/>
            <a:ext cx="8382680" cy="20626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5057" y="4191000"/>
            <a:ext cx="8806543" cy="32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5057" y="4648200"/>
            <a:ext cx="8806543" cy="3265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accurately do clicks correspond to explicit judgment of a document?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against manual relevance judgment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94214"/>
            <a:ext cx="4876800" cy="2819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242457" y="4680857"/>
            <a:ext cx="4620986" cy="10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40429" y="5317670"/>
            <a:ext cx="452301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get from this user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Clicks are influenced by the relevance of results</a:t>
            </a:r>
          </a:p>
          <a:p>
            <a:pPr lvl="1"/>
            <a:r>
              <a:rPr lang="en-US" dirty="0" smtClean="0"/>
              <a:t>Biased by the trust over rank positions</a:t>
            </a:r>
          </a:p>
          <a:p>
            <a:r>
              <a:rPr lang="en-US" dirty="0" smtClean="0"/>
              <a:t>Clicks as relative preference statement is more accurate</a:t>
            </a:r>
          </a:p>
          <a:p>
            <a:pPr lvl="1"/>
            <a:r>
              <a:rPr lang="en-US" dirty="0" smtClean="0"/>
              <a:t>Several heuristics to generate the preference pairs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Explicit relevance feedback</a:t>
            </a:r>
            <a:endParaRPr lang="en-US" altLang="en-US" sz="2800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00C708-3AD0-4F18-8067-ADF63C7F40A2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utilize such preference pairs?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learning to rank algorithms</a:t>
            </a:r>
          </a:p>
          <a:p>
            <a:pPr lvl="1"/>
            <a:r>
              <a:rPr lang="en-US" dirty="0" smtClean="0"/>
              <a:t>Will be covered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Accurately </a:t>
            </a:r>
            <a:r>
              <a:rPr lang="en-US" dirty="0" smtClean="0"/>
              <a:t>Interpreting </a:t>
            </a:r>
            <a:r>
              <a:rPr lang="en-US" dirty="0" err="1" smtClean="0"/>
              <a:t>Clickthrough</a:t>
            </a:r>
            <a:r>
              <a:rPr lang="en-US" dirty="0" smtClean="0"/>
              <a:t> Data as Implicit </a:t>
            </a:r>
            <a:r>
              <a:rPr lang="en-US" dirty="0" smtClean="0"/>
              <a:t>Feedback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 tracking, click and manual relevance judgment to answer</a:t>
            </a:r>
          </a:p>
          <a:p>
            <a:pPr lvl="1"/>
            <a:r>
              <a:rPr lang="en-US" dirty="0" smtClean="0"/>
              <a:t>Do users scan the results from top to bottom?</a:t>
            </a:r>
          </a:p>
          <a:p>
            <a:pPr lvl="1"/>
            <a:r>
              <a:rPr lang="en-US" dirty="0" smtClean="0"/>
              <a:t>How many abstracts do they read before clicking?</a:t>
            </a:r>
          </a:p>
          <a:p>
            <a:pPr lvl="1"/>
            <a:r>
              <a:rPr lang="en-US" dirty="0" smtClean="0"/>
              <a:t>How does their behavior change, if search results are artificially manipulated?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which </a:t>
            </a:r>
            <a:r>
              <a:rPr lang="en-US" dirty="0" smtClean="0"/>
              <a:t>links do users view and click?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bias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56" y="2579914"/>
            <a:ext cx="5695488" cy="31457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1371" y="4419600"/>
            <a:ext cx="2978373" cy="664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31428" y="3701144"/>
            <a:ext cx="257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First 5 results are visible without scrolling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5313" y="1743417"/>
            <a:ext cx="531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Fixations: a spatially stable gaze lasting for approximately 200-300 </a:t>
            </a:r>
            <a:r>
              <a:rPr lang="en-US" i="1" dirty="0" err="1" smtClean="0"/>
              <a:t>ms</a:t>
            </a:r>
            <a:r>
              <a:rPr lang="en-US" i="1" dirty="0" smtClean="0"/>
              <a:t>, indicating visual attention</a:t>
            </a:r>
            <a:endParaRPr lang="en-US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Recap: are </a:t>
            </a:r>
            <a:r>
              <a:rPr lang="en-US" sz="3600" dirty="0" smtClean="0"/>
              <a:t>clicks relative relevance judgments?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Clicks as </a:t>
            </a:r>
            <a:r>
              <a:rPr lang="en-US" u="sng" dirty="0" smtClean="0"/>
              <a:t>pairwise</a:t>
            </a:r>
            <a:r>
              <a:rPr lang="en-US" dirty="0" smtClean="0"/>
              <a:t> preference statements</a:t>
            </a:r>
          </a:p>
          <a:p>
            <a:pPr lvl="1"/>
            <a:r>
              <a:rPr lang="en-US" dirty="0" smtClean="0"/>
              <a:t>Given a ranked list and user clicks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Click &gt; Skip Above</a:t>
            </a:r>
          </a:p>
          <a:p>
            <a:pPr lvl="2"/>
            <a:r>
              <a:rPr lang="en-US" dirty="0"/>
              <a:t>Last Click &gt;  Skip </a:t>
            </a:r>
            <a:r>
              <a:rPr lang="en-US" dirty="0" smtClean="0"/>
              <a:t>Above</a:t>
            </a:r>
          </a:p>
          <a:p>
            <a:pPr lvl="2"/>
            <a:r>
              <a:rPr lang="en-US" dirty="0" smtClean="0"/>
              <a:t>Click &gt; Earlier Click</a:t>
            </a:r>
          </a:p>
          <a:p>
            <a:pPr lvl="2"/>
            <a:r>
              <a:rPr lang="en-US" dirty="0" smtClean="0"/>
              <a:t>Last Click &gt; Skip Previous</a:t>
            </a:r>
          </a:p>
          <a:p>
            <a:pPr lvl="2"/>
            <a:r>
              <a:rPr lang="en-US" dirty="0" smtClean="0"/>
              <a:t>Click &gt; Skip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2871645"/>
            <a:ext cx="5455169" cy="505420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0800000">
            <a:off x="2590801" y="3069771"/>
            <a:ext cx="936171" cy="718457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6259" y="2809212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62170" y="2795898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12120" y="2809212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(3)</a:t>
            </a:r>
            <a:endParaRPr lang="en-US" sz="1600" b="1" dirty="0"/>
          </a:p>
        </p:txBody>
      </p:sp>
      <p:sp>
        <p:nvSpPr>
          <p:cNvPr id="9" name="Arc 8"/>
          <p:cNvSpPr/>
          <p:nvPr/>
        </p:nvSpPr>
        <p:spPr>
          <a:xfrm rot="10800000">
            <a:off x="1725386" y="3058884"/>
            <a:ext cx="1736271" cy="728955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2689484" y="3058883"/>
            <a:ext cx="2464644" cy="753155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0800000" flipH="1">
            <a:off x="5149170" y="3058883"/>
            <a:ext cx="841733" cy="753156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0800000">
            <a:off x="4266488" y="3047997"/>
            <a:ext cx="883167" cy="791044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clicks </a:t>
            </a:r>
            <a:r>
              <a:rPr lang="en-US" dirty="0"/>
              <a:t>as pairwise preference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against manual relevance judgment over abstract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4756"/>
            <a:ext cx="8382680" cy="20626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5057" y="4191000"/>
            <a:ext cx="8806543" cy="32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5057" y="4648200"/>
            <a:ext cx="8806543" cy="3265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eye tracking study of the effect of target rank on web </a:t>
            </a:r>
            <a:r>
              <a:rPr lang="en-US" dirty="0" smtClean="0"/>
              <a:t>search </a:t>
            </a:r>
            <a:r>
              <a:rPr lang="en-US" baseline="30000" dirty="0" smtClean="0"/>
              <a:t>[Guan CHI’07]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of users’ click accuracy</a:t>
            </a:r>
          </a:p>
          <a:p>
            <a:pPr lvl="1"/>
            <a:r>
              <a:rPr lang="en-US" dirty="0" smtClean="0"/>
              <a:t>Navigational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14" y="2713637"/>
            <a:ext cx="6778171" cy="3614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826000" y="2298784"/>
            <a:ext cx="2658534" cy="1130216"/>
            <a:chOff x="4826000" y="2298784"/>
            <a:chExt cx="2658534" cy="1130216"/>
          </a:xfrm>
        </p:grpSpPr>
        <p:sp>
          <p:nvSpPr>
            <p:cNvPr id="8" name="TextBox 7"/>
            <p:cNvSpPr txBox="1"/>
            <p:nvPr/>
          </p:nvSpPr>
          <p:spPr>
            <a:xfrm>
              <a:off x="5444067" y="2298784"/>
              <a:ext cx="2040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First result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444067" y="2668116"/>
              <a:ext cx="575733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8139" y="2668116"/>
              <a:ext cx="218319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826000" y="2639543"/>
              <a:ext cx="1125462" cy="7271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205160" y="2668116"/>
              <a:ext cx="801762" cy="6254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69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eye tracking study of the effect of target rank on web </a:t>
            </a:r>
            <a:r>
              <a:rPr lang="en-US" dirty="0" smtClean="0"/>
              <a:t>search </a:t>
            </a:r>
            <a:r>
              <a:rPr lang="en-US" baseline="30000" dirty="0" smtClean="0"/>
              <a:t>[Guan CHI’07]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of users’ click </a:t>
            </a:r>
            <a:r>
              <a:rPr lang="en-US" dirty="0"/>
              <a:t>accuracy</a:t>
            </a:r>
            <a:endParaRPr lang="en-US" dirty="0" smtClean="0"/>
          </a:p>
          <a:p>
            <a:pPr lvl="1"/>
            <a:r>
              <a:rPr lang="en-US" dirty="0" smtClean="0"/>
              <a:t>Informational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01" y="2847026"/>
            <a:ext cx="6775704" cy="32791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75893" y="2099354"/>
            <a:ext cx="2676374" cy="1219579"/>
            <a:chOff x="4808160" y="2298784"/>
            <a:chExt cx="2676374" cy="1219579"/>
          </a:xfrm>
        </p:grpSpPr>
        <p:sp>
          <p:nvSpPr>
            <p:cNvPr id="9" name="TextBox 8"/>
            <p:cNvSpPr txBox="1"/>
            <p:nvPr/>
          </p:nvSpPr>
          <p:spPr>
            <a:xfrm>
              <a:off x="5444067" y="2298784"/>
              <a:ext cx="2040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First result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444067" y="2668116"/>
              <a:ext cx="575733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8139" y="2668116"/>
              <a:ext cx="218319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808160" y="2639543"/>
              <a:ext cx="1143302" cy="8788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205160" y="2668116"/>
              <a:ext cx="1016907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9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failed to recognize the target because they did not read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Navigational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56" y="2636178"/>
            <a:ext cx="6491287" cy="315025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did not click because they did not read the results!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2619376"/>
            <a:ext cx="6492240" cy="31792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Predicting </a:t>
            </a:r>
            <a:r>
              <a:rPr lang="en-US" sz="3700" dirty="0" smtClean="0"/>
              <a:t>clicks</a:t>
            </a:r>
            <a:r>
              <a:rPr lang="en-US" sz="3700" dirty="0"/>
              <a:t>: e</a:t>
            </a:r>
            <a:r>
              <a:rPr lang="en-US" sz="3700" dirty="0" smtClean="0"/>
              <a:t>stimating </a:t>
            </a:r>
            <a:r>
              <a:rPr lang="en-US" sz="3700" dirty="0"/>
              <a:t>the </a:t>
            </a:r>
            <a:r>
              <a:rPr lang="en-US" sz="3700" dirty="0" smtClean="0"/>
              <a:t>click-through rate </a:t>
            </a:r>
            <a:r>
              <a:rPr lang="en-US" sz="3700" dirty="0"/>
              <a:t>for </a:t>
            </a:r>
            <a:r>
              <a:rPr lang="en-US" sz="3700" dirty="0" smtClean="0"/>
              <a:t>new ads </a:t>
            </a:r>
            <a:r>
              <a:rPr lang="en-US" sz="3700" baseline="30000" dirty="0"/>
              <a:t>[</a:t>
            </a:r>
            <a:r>
              <a:rPr lang="en-US" sz="3700" baseline="30000" dirty="0" smtClean="0"/>
              <a:t>Richardson WWW’07]</a:t>
            </a:r>
            <a:endParaRPr lang="en-US" sz="37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maximize ad revenue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𝑅𝑒𝑣𝑒𝑛𝑢𝑒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𝑐𝑙𝑖𝑐𝑘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r>
                  <a:rPr lang="en-US" dirty="0" smtClean="0"/>
                  <a:t>Position-bias is also true in online ads</a:t>
                </a:r>
              </a:p>
              <a:p>
                <a:pPr lvl="1"/>
                <a:r>
                  <a:rPr lang="en-US" dirty="0" smtClean="0"/>
                  <a:t>Observed low CTR is not just because of ads’ quality, but also their display positions!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438775" y="2600325"/>
            <a:ext cx="3248025" cy="1113740"/>
            <a:chOff x="5438775" y="2638425"/>
            <a:chExt cx="3248025" cy="1113740"/>
          </a:xfrm>
        </p:grpSpPr>
        <p:sp>
          <p:nvSpPr>
            <p:cNvPr id="4" name="TextBox 3"/>
            <p:cNvSpPr txBox="1"/>
            <p:nvPr/>
          </p:nvSpPr>
          <p:spPr>
            <a:xfrm>
              <a:off x="5438775" y="3105834"/>
              <a:ext cx="3248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Cost per click: basic business model in search engines</a:t>
              </a:r>
              <a:endParaRPr lang="en-US" b="1" i="1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972300" y="2638425"/>
              <a:ext cx="90488" cy="4674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376488" y="2600325"/>
            <a:ext cx="2900362" cy="975241"/>
            <a:chOff x="2376488" y="2638425"/>
            <a:chExt cx="2900362" cy="975241"/>
          </a:xfrm>
        </p:grpSpPr>
        <p:sp>
          <p:nvSpPr>
            <p:cNvPr id="7" name="TextBox 6"/>
            <p:cNvSpPr txBox="1"/>
            <p:nvPr/>
          </p:nvSpPr>
          <p:spPr>
            <a:xfrm>
              <a:off x="2376488" y="3244334"/>
              <a:ext cx="290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Estimated click-through rate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814763" y="2638425"/>
              <a:ext cx="1462087" cy="605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52" y="5143497"/>
            <a:ext cx="2342048" cy="153279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in real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used to provide such functions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Vulnerable to spammers</a:t>
            </a:r>
            <a:endParaRPr lang="en-US" dirty="0"/>
          </a:p>
        </p:txBody>
      </p:sp>
      <p:pic>
        <p:nvPicPr>
          <p:cNvPr id="3074" name="Picture 2" descr="http://searchuserinterfaces.com/book/images/googleperson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209800"/>
            <a:ext cx="63912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Nonrelevant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638674" y="2939534"/>
            <a:ext cx="1609726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948237" y="3216146"/>
            <a:ext cx="1300163" cy="473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Combat position-bias by explicitly modeling it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Being clicked is related to its quality and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𝑐𝑙𝑖𝑐𝑘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𝑐𝑙𝑖𝑐𝑘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𝑠𝑒𝑒𝑛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𝑠𝑒𝑒𝑛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𝑐𝑙𝑖𝑐𝑘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𝑠𝑒𝑒𝑛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𝑐𝑙𝑖𝑐𝑘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𝑠𝑒𝑒𝑛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8050" y="3126343"/>
                <a:ext cx="43126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𝑐𝑙𝑖𝑐𝑘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50" y="3126343"/>
                <a:ext cx="431265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3" r="-21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890837" y="3495675"/>
            <a:ext cx="3362325" cy="845582"/>
            <a:chOff x="2890837" y="3495675"/>
            <a:chExt cx="3362325" cy="84558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90950" y="3495675"/>
              <a:ext cx="22288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890837" y="3581400"/>
              <a:ext cx="3362325" cy="759857"/>
              <a:chOff x="2890837" y="3581400"/>
              <a:chExt cx="3362325" cy="7598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90837" y="3971925"/>
                <a:ext cx="3362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Calibrated CTR for ads ranking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7" idx="0"/>
              </p:cNvCxnSpPr>
              <p:nvPr/>
            </p:nvCxnSpPr>
            <p:spPr>
              <a:xfrm flipV="1">
                <a:off x="4572000" y="3581400"/>
                <a:ext cx="200025" cy="3905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6124575" y="3495675"/>
            <a:ext cx="2085974" cy="851179"/>
            <a:chOff x="6124575" y="3495675"/>
            <a:chExt cx="2085974" cy="85117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124575" y="3495675"/>
              <a:ext cx="15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253161" y="3581400"/>
              <a:ext cx="1957388" cy="765454"/>
              <a:chOff x="3262311" y="3547227"/>
              <a:chExt cx="1957388" cy="76545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262311" y="3943349"/>
                <a:ext cx="195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Discounting factor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990975" y="3547227"/>
                <a:ext cx="250030" cy="39612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3813677" y="5505450"/>
            <a:ext cx="4572000" cy="630240"/>
            <a:chOff x="3318377" y="5495925"/>
            <a:chExt cx="4572000" cy="630240"/>
          </a:xfrm>
        </p:grpSpPr>
        <p:sp>
          <p:nvSpPr>
            <p:cNvPr id="20" name="TextBox 19"/>
            <p:cNvSpPr txBox="1"/>
            <p:nvPr/>
          </p:nvSpPr>
          <p:spPr>
            <a:xfrm>
              <a:off x="3318377" y="5756833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Logistic regression by features of the 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0"/>
            </p:cNvCxnSpPr>
            <p:nvPr/>
          </p:nvCxnSpPr>
          <p:spPr>
            <a:xfrm flipH="1" flipV="1">
              <a:off x="5448300" y="5495925"/>
              <a:ext cx="156077" cy="2609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Discounting factor</a:t>
                </a:r>
              </a:p>
              <a:p>
                <a:pPr lvl="1"/>
                <a:r>
                  <a:rPr lang="en-US" dirty="0" smtClean="0"/>
                  <a:t>Approximation: positions being clicked must be seen already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𝑠𝑒𝑒𝑛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𝑐𝑙𝑖𝑐𝑘𝑠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Calibrated CTR</a:t>
                </a:r>
              </a:p>
              <a:p>
                <a:pPr lvl="1"/>
                <a:r>
                  <a:rPr lang="en-US" dirty="0" smtClean="0"/>
                  <a:t>Maximum likelihood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with historic clicks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𝑐𝑙𝑖𝑐𝑘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09" y="1560474"/>
            <a:ext cx="5182241" cy="3801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Calibrated CTR is more accurate for new ads</a:t>
            </a:r>
            <a:endParaRPr lang="en-US" sz="3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686425" y="1191142"/>
            <a:ext cx="2847975" cy="693460"/>
            <a:chOff x="6115050" y="1440140"/>
            <a:chExt cx="2847975" cy="693460"/>
          </a:xfrm>
        </p:grpSpPr>
        <p:sp>
          <p:nvSpPr>
            <p:cNvPr id="5" name="TextBox 4"/>
            <p:cNvSpPr txBox="1"/>
            <p:nvPr/>
          </p:nvSpPr>
          <p:spPr>
            <a:xfrm>
              <a:off x="6115050" y="1440140"/>
              <a:ext cx="2847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Simple counting of CTR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372225" y="1786970"/>
              <a:ext cx="276225" cy="346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857377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Unfortunately, their evaluation criterion is still </a:t>
            </a:r>
            <a:r>
              <a:rPr lang="en-US" smtClean="0"/>
              <a:t>based on biased </a:t>
            </a:r>
            <a:r>
              <a:rPr lang="en-US" dirty="0" smtClean="0"/>
              <a:t>clicks in testing set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relevance-driven clicks from position-driven clicks</a:t>
            </a:r>
            <a:endParaRPr lang="en-US" i="1" dirty="0" smtClean="0"/>
          </a:p>
          <a:p>
            <a:pPr lvl="1"/>
            <a:r>
              <a:rPr lang="en-US" dirty="0" smtClean="0"/>
              <a:t>Examine: user reads the displayed result</a:t>
            </a:r>
          </a:p>
          <a:p>
            <a:pPr lvl="1"/>
            <a:r>
              <a:rPr lang="en-US" dirty="0" smtClean="0"/>
              <a:t>Click: user clicks on the displayed result</a:t>
            </a:r>
          </a:p>
          <a:p>
            <a:pPr lvl="1"/>
            <a:r>
              <a:rPr lang="en-US" dirty="0" smtClean="0"/>
              <a:t>Atomic unit: (query, doc)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35512"/>
            <a:ext cx="50255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32"/>
          <p:cNvGrpSpPr/>
          <p:nvPr/>
        </p:nvGrpSpPr>
        <p:grpSpPr>
          <a:xfrm>
            <a:off x="6553200" y="4130712"/>
            <a:ext cx="762000" cy="2362200"/>
            <a:chOff x="6553200" y="4130712"/>
            <a:chExt cx="762000" cy="2362200"/>
          </a:xfrm>
        </p:grpSpPr>
        <p:grpSp>
          <p:nvGrpSpPr>
            <p:cNvPr id="9" name="Group 8"/>
            <p:cNvGrpSpPr/>
            <p:nvPr/>
          </p:nvGrpSpPr>
          <p:grpSpPr>
            <a:xfrm>
              <a:off x="6553200" y="4130712"/>
              <a:ext cx="762000" cy="533400"/>
              <a:chOff x="7467600" y="4114800"/>
              <a:chExt cx="762000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543800" y="4114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467600" y="4191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553200" y="5959512"/>
              <a:ext cx="762000" cy="533400"/>
              <a:chOff x="7467600" y="4800600"/>
              <a:chExt cx="762000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553200" y="5349912"/>
              <a:ext cx="762000" cy="533400"/>
              <a:chOff x="7467600" y="5486400"/>
              <a:chExt cx="762000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543800" y="5486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67600" y="55684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553200" y="4740312"/>
              <a:ext cx="762000" cy="533400"/>
              <a:chOff x="7467600" y="4800600"/>
              <a:chExt cx="762000" cy="5334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sp>
        <p:nvSpPr>
          <p:cNvPr id="14" name="Arc 13"/>
          <p:cNvSpPr/>
          <p:nvPr/>
        </p:nvSpPr>
        <p:spPr>
          <a:xfrm rot="21349973" flipH="1" flipV="1">
            <a:off x="3524969" y="4328262"/>
            <a:ext cx="3200400" cy="1669577"/>
          </a:xfrm>
          <a:prstGeom prst="arc">
            <a:avLst>
              <a:gd name="adj1" fmla="val 11357983"/>
              <a:gd name="adj2" fmla="val 21448678"/>
            </a:avLst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219890" y="3978312"/>
            <a:ext cx="1543110" cy="2514600"/>
            <a:chOff x="7219890" y="4114800"/>
            <a:chExt cx="1543110" cy="2514600"/>
          </a:xfrm>
        </p:grpSpPr>
        <p:grpSp>
          <p:nvGrpSpPr>
            <p:cNvPr id="27" name="Group 26"/>
            <p:cNvGrpSpPr/>
            <p:nvPr/>
          </p:nvGrpSpPr>
          <p:grpSpPr>
            <a:xfrm>
              <a:off x="7539361" y="4419600"/>
              <a:ext cx="1223639" cy="2209800"/>
              <a:chOff x="7467600" y="4419600"/>
              <a:chExt cx="1223639" cy="22098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467600" y="4419600"/>
                <a:ext cx="1219200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467600" y="4419600"/>
                <a:ext cx="0" cy="220980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/>
              <p:cNvSpPr/>
              <p:nvPr/>
            </p:nvSpPr>
            <p:spPr>
              <a:xfrm>
                <a:off x="7519386" y="4483223"/>
                <a:ext cx="1171853" cy="2139519"/>
              </a:xfrm>
              <a:custGeom>
                <a:avLst/>
                <a:gdLst>
                  <a:gd name="connsiteX0" fmla="*/ 1171853 w 1171853"/>
                  <a:gd name="connsiteY0" fmla="*/ 0 h 2139519"/>
                  <a:gd name="connsiteX1" fmla="*/ 230820 w 1171853"/>
                  <a:gd name="connsiteY1" fmla="*/ 665826 h 2139519"/>
                  <a:gd name="connsiteX2" fmla="*/ 0 w 1171853"/>
                  <a:gd name="connsiteY2" fmla="*/ 2139519 h 21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853" h="2139519">
                    <a:moveTo>
                      <a:pt x="1171853" y="0"/>
                    </a:moveTo>
                    <a:cubicBezTo>
                      <a:pt x="798991" y="154619"/>
                      <a:pt x="426129" y="309239"/>
                      <a:pt x="230820" y="665826"/>
                    </a:cubicBezTo>
                    <a:cubicBezTo>
                      <a:pt x="35511" y="1022413"/>
                      <a:pt x="17755" y="1580966"/>
                      <a:pt x="0" y="2139519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772400" y="41148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Prob.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19890" y="5257800"/>
              <a:ext cx="400110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400" dirty="0" smtClean="0"/>
                <a:t>Pos.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41662" y="5244302"/>
            <a:ext cx="1715938" cy="639010"/>
            <a:chOff x="1941662" y="5244302"/>
            <a:chExt cx="1715938" cy="639010"/>
          </a:xfrm>
        </p:grpSpPr>
        <p:sp>
          <p:nvSpPr>
            <p:cNvPr id="30" name="TextBox 29"/>
            <p:cNvSpPr txBox="1"/>
            <p:nvPr/>
          </p:nvSpPr>
          <p:spPr>
            <a:xfrm>
              <a:off x="1941662" y="5513980"/>
              <a:ext cx="1715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Click probability</a:t>
              </a:r>
              <a:endParaRPr lang="en-US" dirty="0"/>
            </a:p>
          </p:txBody>
        </p:sp>
        <p:sp>
          <p:nvSpPr>
            <p:cNvPr id="31" name="Down Arrow 30"/>
            <p:cNvSpPr/>
            <p:nvPr/>
          </p:nvSpPr>
          <p:spPr>
            <a:xfrm rot="2061766">
              <a:off x="3006878" y="5244302"/>
              <a:ext cx="176761" cy="384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514600" y="5273712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962400" y="4215531"/>
            <a:ext cx="3631899" cy="1667781"/>
            <a:chOff x="3962400" y="4215531"/>
            <a:chExt cx="3631899" cy="1667781"/>
          </a:xfrm>
        </p:grpSpPr>
        <p:sp>
          <p:nvSpPr>
            <p:cNvPr id="26" name="Arc 25"/>
            <p:cNvSpPr/>
            <p:nvPr/>
          </p:nvSpPr>
          <p:spPr>
            <a:xfrm rot="10199834" flipH="1" flipV="1">
              <a:off x="4575865" y="4215531"/>
              <a:ext cx="3018434" cy="1186050"/>
            </a:xfrm>
            <a:prstGeom prst="arc">
              <a:avLst>
                <a:gd name="adj1" fmla="val 10874554"/>
                <a:gd name="adj2" fmla="val 21196192"/>
              </a:avLst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962400" y="5212245"/>
              <a:ext cx="2162220" cy="671067"/>
              <a:chOff x="3962400" y="5212245"/>
              <a:chExt cx="2162220" cy="67106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962400" y="5513980"/>
                <a:ext cx="2162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Examine probability</a:t>
                </a:r>
                <a:endParaRPr lang="en-US" dirty="0"/>
              </a:p>
            </p:txBody>
          </p:sp>
          <p:sp>
            <p:nvSpPr>
              <p:cNvPr id="34" name="Down Arrow 33"/>
              <p:cNvSpPr/>
              <p:nvPr/>
            </p:nvSpPr>
            <p:spPr>
              <a:xfrm rot="19468540">
                <a:off x="4667407" y="5212245"/>
                <a:ext cx="173736" cy="3840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Connector 38"/>
          <p:cNvCxnSpPr/>
          <p:nvPr/>
        </p:nvCxnSpPr>
        <p:spPr>
          <a:xfrm flipV="1">
            <a:off x="4174550" y="5273712"/>
            <a:ext cx="854650" cy="93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28600" y="4724400"/>
            <a:ext cx="3048000" cy="674132"/>
            <a:chOff x="228600" y="4724400"/>
            <a:chExt cx="3048000" cy="674132"/>
          </a:xfrm>
        </p:grpSpPr>
        <p:sp>
          <p:nvSpPr>
            <p:cNvPr id="21" name="TextBox 20"/>
            <p:cNvSpPr txBox="1"/>
            <p:nvPr/>
          </p:nvSpPr>
          <p:spPr>
            <a:xfrm>
              <a:off x="228600" y="5029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Relevance quality</a:t>
              </a:r>
              <a:endParaRPr lang="en-US" b="1" dirty="0"/>
            </a:p>
          </p:txBody>
        </p:sp>
        <p:sp>
          <p:nvSpPr>
            <p:cNvPr id="23" name="Curved Down Arrow 22"/>
            <p:cNvSpPr/>
            <p:nvPr/>
          </p:nvSpPr>
          <p:spPr>
            <a:xfrm flipH="1">
              <a:off x="1703904" y="4724400"/>
              <a:ext cx="1572696" cy="30843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 Model </a:t>
            </a:r>
            <a:r>
              <a:rPr lang="en-US" baseline="30000" dirty="0"/>
              <a:t>[</a:t>
            </a:r>
            <a:r>
              <a:rPr lang="en-US" baseline="30000" dirty="0" err="1" smtClean="0"/>
              <a:t>Craswell</a:t>
            </a:r>
            <a:r>
              <a:rPr lang="en-US" baseline="30000" dirty="0" smtClean="0"/>
              <a:t> et al. WSDM’08]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Sequential browsing assumption</a:t>
                </a:r>
              </a:p>
              <a:p>
                <a:pPr lvl="1"/>
                <a:r>
                  <a:rPr lang="en-US" dirty="0" smtClean="0"/>
                  <a:t>At each position decides whether to move 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Only one click is allowed on each search result page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71391" y="4742934"/>
            <a:ext cx="291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i="1" dirty="0">
                <a:solidFill>
                  <a:srgbClr val="FF0000"/>
                </a:solidFill>
              </a:rPr>
              <a:t>Kind </a:t>
            </a:r>
            <a:r>
              <a:rPr lang="en-US" i="1" dirty="0" smtClean="0">
                <a:solidFill>
                  <a:srgbClr val="FF0000"/>
                </a:solidFill>
              </a:rPr>
              <a:t>of “Click </a:t>
            </a:r>
            <a:r>
              <a:rPr lang="en-US" i="1" dirty="0">
                <a:solidFill>
                  <a:srgbClr val="FF0000"/>
                </a:solidFill>
              </a:rPr>
              <a:t>&gt; Skip </a:t>
            </a:r>
            <a:r>
              <a:rPr lang="en-US" i="1" dirty="0" smtClean="0">
                <a:solidFill>
                  <a:srgbClr val="FF0000"/>
                </a:solidFill>
              </a:rPr>
              <a:t>Above”?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Browsing Model </a:t>
            </a:r>
            <a:r>
              <a:rPr lang="en-US" baseline="30000" dirty="0"/>
              <a:t>[</a:t>
            </a:r>
            <a:r>
              <a:rPr lang="en-US" baseline="30000" dirty="0" err="1"/>
              <a:t>Dupret</a:t>
            </a:r>
            <a:r>
              <a:rPr lang="en-US" baseline="30000" dirty="0"/>
              <a:t> et al. SIGIR’08]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Examination depends on distance to the last click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3581400" cy="34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92" y="3306303"/>
            <a:ext cx="3526408" cy="347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2895600" y="5638800"/>
            <a:ext cx="2895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888608" y="2972220"/>
            <a:ext cx="3179192" cy="1523580"/>
            <a:chOff x="5888608" y="2972220"/>
            <a:chExt cx="3179192" cy="1523580"/>
          </a:xfrm>
        </p:grpSpPr>
        <p:sp>
          <p:nvSpPr>
            <p:cNvPr id="5" name="Curved Left Arrow 4"/>
            <p:cNvSpPr/>
            <p:nvPr/>
          </p:nvSpPr>
          <p:spPr>
            <a:xfrm>
              <a:off x="5888608" y="2972220"/>
              <a:ext cx="588392" cy="152358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392269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From absolute discount to relative discount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495800" y="32004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722966" y="2112746"/>
            <a:ext cx="2726267" cy="706654"/>
            <a:chOff x="1722966" y="2112746"/>
            <a:chExt cx="2726267" cy="706654"/>
          </a:xfrm>
        </p:grpSpPr>
        <p:sp>
          <p:nvSpPr>
            <p:cNvPr id="9" name="TextBox 8"/>
            <p:cNvSpPr txBox="1"/>
            <p:nvPr/>
          </p:nvSpPr>
          <p:spPr>
            <a:xfrm>
              <a:off x="1722966" y="2112746"/>
              <a:ext cx="2726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Attractiveness, determined by query and URL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522133" y="2565400"/>
              <a:ext cx="541867" cy="254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15933" y="2103735"/>
            <a:ext cx="3797299" cy="923330"/>
            <a:chOff x="1459672" y="2112746"/>
            <a:chExt cx="2989561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1722966" y="2112746"/>
              <a:ext cx="2726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Examination, determined by position and distance to last click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459672" y="2444922"/>
              <a:ext cx="263294" cy="3914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30726" y="3163140"/>
            <a:ext cx="3251158" cy="1189190"/>
            <a:chOff x="630726" y="3163140"/>
            <a:chExt cx="3251158" cy="1189190"/>
          </a:xfrm>
        </p:grpSpPr>
        <p:sp>
          <p:nvSpPr>
            <p:cNvPr id="22" name="TextBox 21"/>
            <p:cNvSpPr txBox="1"/>
            <p:nvPr/>
          </p:nvSpPr>
          <p:spPr>
            <a:xfrm>
              <a:off x="630726" y="3429000"/>
              <a:ext cx="15197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FF0000"/>
                  </a:solidFill>
                </a:rPr>
                <a:t>EM for parameter estimation</a:t>
              </a:r>
              <a:endParaRPr lang="en-US" b="1" i="1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807592" y="3163140"/>
              <a:ext cx="2074292" cy="70004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991217" y="4861004"/>
            <a:ext cx="2738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i="1" dirty="0">
                <a:solidFill>
                  <a:srgbClr val="FF0000"/>
                </a:solidFill>
              </a:rPr>
              <a:t>Kind </a:t>
            </a:r>
            <a:r>
              <a:rPr lang="en-US" i="1" dirty="0" smtClean="0">
                <a:solidFill>
                  <a:srgbClr val="FF0000"/>
                </a:solidFill>
              </a:rPr>
              <a:t>of “Click </a:t>
            </a:r>
            <a:r>
              <a:rPr lang="en-US" i="1" dirty="0">
                <a:solidFill>
                  <a:srgbClr val="FF0000"/>
                </a:solidFill>
              </a:rPr>
              <a:t>&gt; Skip </a:t>
            </a:r>
            <a:r>
              <a:rPr lang="en-US" i="1" dirty="0" smtClean="0">
                <a:solidFill>
                  <a:srgbClr val="FF0000"/>
                </a:solidFill>
              </a:rPr>
              <a:t>Next” </a:t>
            </a:r>
          </a:p>
          <a:p>
            <a:pPr marL="0" lvl="2"/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      + “Click &gt; Skip Above”?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accurate prediction of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Perplexity – randomness of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764432"/>
            <a:ext cx="5756275" cy="3169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0" y="335600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Cascade model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97133" y="3540667"/>
            <a:ext cx="663574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5267" y="470489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Browsing model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56400" y="4889563"/>
            <a:ext cx="663574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Bayesian Model </a:t>
            </a:r>
            <a:r>
              <a:rPr lang="en-US" sz="3600" baseline="30000" dirty="0"/>
              <a:t>[</a:t>
            </a:r>
            <a:r>
              <a:rPr lang="en-US" sz="3600" baseline="30000" dirty="0" err="1"/>
              <a:t>Chapelle</a:t>
            </a:r>
            <a:r>
              <a:rPr lang="en-US" sz="3600" baseline="30000" dirty="0"/>
              <a:t> et al. WWW’09]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cascade model</a:t>
            </a:r>
          </a:p>
          <a:p>
            <a:pPr lvl="1"/>
            <a:r>
              <a:rPr lang="en-US" dirty="0" smtClean="0"/>
              <a:t>Relevance quality: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28147"/>
            <a:ext cx="3333750" cy="352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14400" y="5345668"/>
            <a:ext cx="2667000" cy="369332"/>
            <a:chOff x="2209800" y="5345668"/>
            <a:chExt cx="266700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209800" y="53456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Perceived relevance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267200" y="5454134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48400" y="3547869"/>
            <a:ext cx="2917667" cy="555263"/>
            <a:chOff x="7064533" y="4724400"/>
            <a:chExt cx="2917667" cy="555263"/>
          </a:xfrm>
        </p:grpSpPr>
        <p:sp>
          <p:nvSpPr>
            <p:cNvPr id="6" name="TextBox 5"/>
            <p:cNvSpPr txBox="1"/>
            <p:nvPr/>
          </p:nvSpPr>
          <p:spPr>
            <a:xfrm>
              <a:off x="7696200" y="47244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User’s satisfaction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8605243">
              <a:off x="7064533" y="5105360"/>
              <a:ext cx="751432" cy="17430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733800"/>
            <a:ext cx="2590800" cy="369332"/>
            <a:chOff x="2209800" y="3733800"/>
            <a:chExt cx="25908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37338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Examination chain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191000" y="3810000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 rot="1473053">
            <a:off x="3892816" y="3501702"/>
            <a:ext cx="1299037" cy="25146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0531639">
            <a:off x="4785838" y="3415231"/>
            <a:ext cx="1480124" cy="2380786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51550"/>
            <a:ext cx="1777093" cy="27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001861" y="5421868"/>
            <a:ext cx="2913539" cy="369332"/>
            <a:chOff x="6001861" y="5421868"/>
            <a:chExt cx="2913539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6629400" y="5421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Intrinsic relevance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6001861" y="5519695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645" y="2697517"/>
            <a:ext cx="3299259" cy="2826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318" y="2968483"/>
            <a:ext cx="2221175" cy="2834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173" y="2937432"/>
            <a:ext cx="1964267" cy="3455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967" y="2996534"/>
            <a:ext cx="2557199" cy="255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5300" y="2963263"/>
            <a:ext cx="2483947" cy="3018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4212" y="2940192"/>
            <a:ext cx="2300715" cy="351926"/>
          </a:xfrm>
          <a:prstGeom prst="rect">
            <a:avLst/>
          </a:prstGeom>
        </p:spPr>
      </p:pic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in predicting CTR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7" y="1841502"/>
            <a:ext cx="5157787" cy="404336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 User Click Behaviors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32832"/>
            <a:ext cx="7315200" cy="5148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 descr="http://free.clipartof.com/60-Free-Cartoon-Face-Clipart-Illustr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6" y="2819400"/>
            <a:ext cx="887134" cy="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24600" y="29718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51816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402336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248400" y="3962400"/>
            <a:ext cx="457200" cy="4572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987201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7875" y="4070634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43100" y="5181600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77000" y="3429000"/>
            <a:ext cx="0" cy="53340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77000" y="4419600"/>
            <a:ext cx="0" cy="67203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/>
          <p:cNvSpPr/>
          <p:nvPr/>
        </p:nvSpPr>
        <p:spPr>
          <a:xfrm>
            <a:off x="7391400" y="2057400"/>
            <a:ext cx="1752599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Match my query?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7315200" y="2971800"/>
            <a:ext cx="1905000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Redundant doc?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7391400" y="4088860"/>
            <a:ext cx="1905000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Shall I move 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093 L -0.00139 0.134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2315 L -0.00139 0.3120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5" grpId="0" animBg="1"/>
      <p:bldP spid="5" grpId="0" animBg="1"/>
      <p:bldP spid="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using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Clicked document as relevant, non-clicked as non-relevant</a:t>
            </a:r>
          </a:p>
          <a:p>
            <a:pPr lvl="1"/>
            <a:r>
              <a:rPr lang="en-US" dirty="0" smtClean="0"/>
              <a:t>Cheap, largely available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27" y="3307330"/>
            <a:ext cx="4655003" cy="3226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0915" y="3951514"/>
            <a:ext cx="3011942" cy="1163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Content-Aware Click Modeling </a:t>
            </a:r>
            <a:r>
              <a:rPr lang="en-US" sz="3300" baseline="30000" dirty="0" smtClean="0"/>
              <a:t>[Wang et al. WWW’12]</a:t>
            </a:r>
            <a:endParaRPr lang="en-US" sz="33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dependency within user browsing behaviors via descriptive features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5048250" cy="289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075"/>
          <p:cNvGrpSpPr/>
          <p:nvPr/>
        </p:nvGrpSpPr>
        <p:grpSpPr>
          <a:xfrm>
            <a:off x="1066801" y="5562600"/>
            <a:ext cx="3529013" cy="1184849"/>
            <a:chOff x="2114550" y="5562595"/>
            <a:chExt cx="1981200" cy="1879035"/>
          </a:xfrm>
        </p:grpSpPr>
        <p:sp>
          <p:nvSpPr>
            <p:cNvPr id="4" name="TextBox 3"/>
            <p:cNvSpPr txBox="1"/>
            <p:nvPr/>
          </p:nvSpPr>
          <p:spPr>
            <a:xfrm>
              <a:off x="2114550" y="6416623"/>
              <a:ext cx="1981200" cy="10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Relevance quality of a document: </a:t>
              </a:r>
              <a:r>
                <a:rPr lang="en-US" i="1" dirty="0" smtClean="0"/>
                <a:t>e.g</a:t>
              </a:r>
              <a:r>
                <a:rPr lang="en-US" i="1" smtClean="0"/>
                <a:t>., ranking </a:t>
              </a:r>
              <a:r>
                <a:rPr lang="en-US" i="1" dirty="0" smtClean="0"/>
                <a:t>features</a:t>
              </a:r>
              <a:endParaRPr lang="en-US" i="1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3105150" y="5562595"/>
              <a:ext cx="848894" cy="85402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074"/>
          <p:cNvGrpSpPr/>
          <p:nvPr/>
        </p:nvGrpSpPr>
        <p:grpSpPr>
          <a:xfrm>
            <a:off x="4343400" y="2438400"/>
            <a:ext cx="4648200" cy="1200329"/>
            <a:chOff x="3966569" y="2554069"/>
            <a:chExt cx="3653431" cy="1200329"/>
          </a:xfrm>
        </p:grpSpPr>
        <p:sp>
          <p:nvSpPr>
            <p:cNvPr id="9" name="TextBox 8"/>
            <p:cNvSpPr txBox="1"/>
            <p:nvPr/>
          </p:nvSpPr>
          <p:spPr>
            <a:xfrm>
              <a:off x="4724400" y="2554069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Chance to further examine the result documents: </a:t>
              </a:r>
              <a:r>
                <a:rPr lang="en-US" i="1" dirty="0" smtClean="0"/>
                <a:t>e.g., position, # clicks, distance to last click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3966569" y="3015734"/>
              <a:ext cx="757831" cy="7386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"/>
          <p:cNvGrpSpPr/>
          <p:nvPr/>
        </p:nvGrpSpPr>
        <p:grpSpPr>
          <a:xfrm>
            <a:off x="0" y="3371671"/>
            <a:ext cx="3429000" cy="1428929"/>
            <a:chOff x="0" y="3371671"/>
            <a:chExt cx="3429000" cy="1428929"/>
          </a:xfrm>
        </p:grpSpPr>
        <p:sp>
          <p:nvSpPr>
            <p:cNvPr id="21" name="TextBox 20"/>
            <p:cNvSpPr txBox="1"/>
            <p:nvPr/>
          </p:nvSpPr>
          <p:spPr>
            <a:xfrm>
              <a:off x="0" y="3371671"/>
              <a:ext cx="32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Chance to click on an examined and relevant document: </a:t>
              </a:r>
              <a:r>
                <a:rPr lang="en-US" i="1" dirty="0" smtClean="0"/>
                <a:t>e.g., clicked/skipped content similarity</a:t>
              </a:r>
              <a:endParaRPr lang="en-US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28800" y="4267200"/>
              <a:ext cx="1600200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 rot="19658424">
            <a:off x="2843365" y="3363648"/>
            <a:ext cx="1981200" cy="2763175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560897">
            <a:off x="4794065" y="3289525"/>
            <a:ext cx="1981200" cy="2763175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relevance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relevance for ranking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8775927" cy="399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" y="3276600"/>
            <a:ext cx="457200" cy="1447800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352800"/>
            <a:ext cx="457200" cy="1447800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6858000" y="2057400"/>
            <a:ext cx="1143000" cy="1905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857037"/>
            <a:ext cx="8286750" cy="5715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user behaviors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factors affecting user clicks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48928"/>
            <a:ext cx="8610600" cy="331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143000" y="3810000"/>
            <a:ext cx="10668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38800" y="3810000"/>
            <a:ext cx="1524000" cy="9144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49400" y="2429933"/>
            <a:ext cx="6417733" cy="406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8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Clicks as implicit relevance feedback</a:t>
            </a:r>
          </a:p>
          <a:p>
            <a:r>
              <a:rPr lang="en-US" smtClean="0"/>
              <a:t>Positional </a:t>
            </a:r>
            <a:r>
              <a:rPr lang="en-US" dirty="0" smtClean="0"/>
              <a:t>bias</a:t>
            </a:r>
          </a:p>
          <a:p>
            <a:r>
              <a:rPr lang="en-US" dirty="0" smtClean="0"/>
              <a:t>Heuristics for generating pairwise preferences</a:t>
            </a:r>
          </a:p>
          <a:p>
            <a:r>
              <a:rPr lang="en-US" dirty="0" smtClean="0"/>
              <a:t>Assumptions and modeling approaches for click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4" descr="http://www.tampabayvettes.com/blog/wp-content/uploads/Thanksgiving-2013_1228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4" y="634336"/>
            <a:ext cx="8448675" cy="528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Recap: feedback as model interpolation</a:t>
            </a:r>
          </a:p>
        </p:txBody>
      </p:sp>
      <p:sp>
        <p:nvSpPr>
          <p:cNvPr id="3083" name="Text Box 3"/>
          <p:cNvSpPr txBox="1">
            <a:spLocks noChangeArrowheads="1"/>
          </p:cNvSpPr>
          <p:nvPr/>
        </p:nvSpPr>
        <p:spPr bwMode="auto">
          <a:xfrm>
            <a:off x="1066800" y="25908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Query Q</a:t>
            </a:r>
            <a:endParaRPr lang="en-US" altLang="en-US">
              <a:solidFill>
                <a:srgbClr val="000066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424238" y="1633538"/>
          <a:ext cx="3238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1633538"/>
                        <a:ext cx="3238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extLst/>
          </p:nvPr>
        </p:nvGraphicFramePr>
        <p:xfrm>
          <a:off x="4343400" y="2178050"/>
          <a:ext cx="13954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812520" imgH="241200" progId="Equation.3">
                  <p:embed/>
                </p:oleObj>
              </mc:Choice>
              <mc:Fallback>
                <p:oleObj name="Equation" r:id="rId5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78050"/>
                        <a:ext cx="13954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Document D</a:t>
            </a:r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6938963" y="2119313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Results</a:t>
            </a:r>
          </a:p>
        </p:txBody>
      </p:sp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6557963" y="38227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Feedback Docs </a:t>
            </a:r>
          </a:p>
          <a:p>
            <a:pPr algn="l"/>
            <a:r>
              <a:rPr lang="en-US" altLang="en-US" sz="2000">
                <a:solidFill>
                  <a:srgbClr val="000066"/>
                </a:solidFill>
              </a:rPr>
              <a:t>F={d</a:t>
            </a:r>
            <a:r>
              <a:rPr lang="en-US" altLang="en-US" sz="2000" baseline="-25000">
                <a:solidFill>
                  <a:srgbClr val="000066"/>
                </a:solidFill>
              </a:rPr>
              <a:t>1</a:t>
            </a:r>
            <a:r>
              <a:rPr lang="en-US" altLang="en-US" sz="2000">
                <a:solidFill>
                  <a:srgbClr val="000066"/>
                </a:solidFill>
              </a:rPr>
              <a:t>, d</a:t>
            </a:r>
            <a:r>
              <a:rPr lang="en-US" altLang="en-US" sz="2000" baseline="-25000">
                <a:solidFill>
                  <a:srgbClr val="000066"/>
                </a:solidFill>
              </a:rPr>
              <a:t>2</a:t>
            </a:r>
            <a:r>
              <a:rPr lang="en-US" altLang="en-US" sz="2000">
                <a:solidFill>
                  <a:srgbClr val="000066"/>
                </a:solidFill>
              </a:rPr>
              <a:t> , …, d</a:t>
            </a:r>
            <a:r>
              <a:rPr lang="en-US" altLang="en-US" sz="2000" baseline="-25000">
                <a:solidFill>
                  <a:srgbClr val="000066"/>
                </a:solidFill>
              </a:rPr>
              <a:t>n</a:t>
            </a:r>
            <a:r>
              <a:rPr lang="en-US" altLang="en-US" sz="20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3087" name="Line 9"/>
          <p:cNvSpPr>
            <a:spLocks noChangeShapeType="1"/>
          </p:cNvSpPr>
          <p:nvPr/>
        </p:nvSpPr>
        <p:spPr bwMode="auto">
          <a:xfrm>
            <a:off x="7404100" y="2516188"/>
            <a:ext cx="0" cy="13065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51930" y="3097212"/>
            <a:ext cx="2828925" cy="1220788"/>
            <a:chOff x="1389" y="1976"/>
            <a:chExt cx="1782" cy="769"/>
          </a:xfrm>
        </p:grpSpPr>
        <p:graphicFrame>
          <p:nvGraphicFramePr>
            <p:cNvPr id="3080" name="Object 11"/>
            <p:cNvGraphicFramePr>
              <a:graphicFrameLocks noChangeAspect="1"/>
            </p:cNvGraphicFramePr>
            <p:nvPr/>
          </p:nvGraphicFramePr>
          <p:xfrm>
            <a:off x="1389" y="2510"/>
            <a:ext cx="126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7" imgW="1282680" imgH="241200" progId="Equation.3">
                    <p:embed/>
                  </p:oleObj>
                </mc:Choice>
                <mc:Fallback>
                  <p:oleObj name="Equation" r:id="rId7" imgW="1282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510"/>
                          <a:ext cx="126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Line 12"/>
            <p:cNvSpPr>
              <a:spLocks noChangeShapeType="1"/>
            </p:cNvSpPr>
            <p:nvPr/>
          </p:nvSpPr>
          <p:spPr bwMode="auto">
            <a:xfrm flipV="1">
              <a:off x="2211" y="1976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13"/>
            <p:cNvSpPr>
              <a:spLocks noChangeShapeType="1"/>
            </p:cNvSpPr>
            <p:nvPr/>
          </p:nvSpPr>
          <p:spPr bwMode="auto">
            <a:xfrm flipH="1" flipV="1">
              <a:off x="2691" y="2648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5156200" y="4724400"/>
            <a:ext cx="1890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Generative model</a:t>
            </a:r>
          </a:p>
          <a:p>
            <a:pPr>
              <a:lnSpc>
                <a:spcPct val="80000"/>
              </a:lnSpc>
            </a:pP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3090" name="Line 15"/>
          <p:cNvSpPr>
            <a:spLocks noChangeShapeType="1"/>
          </p:cNvSpPr>
          <p:nvPr/>
        </p:nvSpPr>
        <p:spPr bwMode="auto">
          <a:xfrm flipV="1">
            <a:off x="2366963" y="18415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6"/>
          <p:cNvSpPr>
            <a:spLocks noChangeShapeType="1"/>
          </p:cNvSpPr>
          <p:nvPr/>
        </p:nvSpPr>
        <p:spPr bwMode="auto">
          <a:xfrm flipV="1">
            <a:off x="3738563" y="2451100"/>
            <a:ext cx="527050" cy="38100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17"/>
          <p:cNvSpPr>
            <a:spLocks noChangeShapeType="1"/>
          </p:cNvSpPr>
          <p:nvPr/>
        </p:nvSpPr>
        <p:spPr bwMode="auto">
          <a:xfrm>
            <a:off x="3738563" y="1841500"/>
            <a:ext cx="527050" cy="47625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18"/>
          <p:cNvSpPr>
            <a:spLocks noChangeShapeType="1"/>
          </p:cNvSpPr>
          <p:nvPr/>
        </p:nvSpPr>
        <p:spPr bwMode="auto">
          <a:xfrm flipV="1">
            <a:off x="2366963" y="28321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19"/>
          <p:cNvSpPr>
            <a:spLocks noChangeShapeType="1"/>
          </p:cNvSpPr>
          <p:nvPr/>
        </p:nvSpPr>
        <p:spPr bwMode="auto">
          <a:xfrm flipV="1">
            <a:off x="5795963" y="23749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6" name="Object 20"/>
          <p:cNvGraphicFramePr>
            <a:graphicFrameLocks noChangeAspect="1"/>
          </p:cNvGraphicFramePr>
          <p:nvPr/>
        </p:nvGraphicFramePr>
        <p:xfrm>
          <a:off x="3429000" y="2646363"/>
          <a:ext cx="3238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9" imgW="190440" imgH="241200" progId="Equation.3">
                  <p:embed/>
                </p:oleObj>
              </mc:Choice>
              <mc:Fallback>
                <p:oleObj name="Equation" r:id="rId9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46363"/>
                        <a:ext cx="3238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105400" y="4038600"/>
            <a:ext cx="1376363" cy="369888"/>
            <a:chOff x="3216" y="2544"/>
            <a:chExt cx="867" cy="233"/>
          </a:xfrm>
        </p:grpSpPr>
        <p:sp>
          <p:nvSpPr>
            <p:cNvPr id="3103" name="Line 22"/>
            <p:cNvSpPr>
              <a:spLocks noChangeShapeType="1"/>
            </p:cNvSpPr>
            <p:nvPr/>
          </p:nvSpPr>
          <p:spPr bwMode="auto">
            <a:xfrm flipH="1" flipV="1">
              <a:off x="3459" y="2648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9" name="Object 23"/>
            <p:cNvGraphicFramePr>
              <a:graphicFrameLocks noChangeAspect="1"/>
            </p:cNvGraphicFramePr>
            <p:nvPr/>
          </p:nvGraphicFramePr>
          <p:xfrm>
            <a:off x="3216" y="2544"/>
            <a:ext cx="20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11" imgW="190440" imgH="215640" progId="Equation.3">
                    <p:embed/>
                  </p:oleObj>
                </mc:Choice>
                <mc:Fallback>
                  <p:oleObj name="Equation" r:id="rId11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44"/>
                          <a:ext cx="20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300163" y="4356100"/>
            <a:ext cx="2965450" cy="1174750"/>
            <a:chOff x="819" y="2744"/>
            <a:chExt cx="1868" cy="740"/>
          </a:xfrm>
        </p:grpSpPr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299" y="2840"/>
              <a:ext cx="384" cy="14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1107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=0</a:t>
              </a:r>
              <a:endParaRPr lang="en-US" altLang="en-US"/>
            </a:p>
          </p:txBody>
        </p:sp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819" y="3272"/>
              <a:ext cx="7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No feedback</a:t>
              </a:r>
              <a:endParaRPr lang="en-US" altLang="en-US"/>
            </a:p>
          </p:txBody>
        </p:sp>
        <p:graphicFrame>
          <p:nvGraphicFramePr>
            <p:cNvPr id="3077" name="Object 28"/>
            <p:cNvGraphicFramePr>
              <a:graphicFrameLocks noChangeAspect="1"/>
            </p:cNvGraphicFramePr>
            <p:nvPr/>
          </p:nvGraphicFramePr>
          <p:xfrm>
            <a:off x="1965" y="3038"/>
            <a:ext cx="49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13" imgW="507960" imgH="241200" progId="Equation.3">
                    <p:embed/>
                  </p:oleObj>
                </mc:Choice>
                <mc:Fallback>
                  <p:oleObj name="Equation" r:id="rId13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3038"/>
                          <a:ext cx="49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0" name="Line 29"/>
            <p:cNvSpPr>
              <a:spLocks noChangeShapeType="1"/>
            </p:cNvSpPr>
            <p:nvPr/>
          </p:nvSpPr>
          <p:spPr bwMode="auto">
            <a:xfrm>
              <a:off x="1779" y="2840"/>
              <a:ext cx="384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30"/>
            <p:cNvSpPr txBox="1">
              <a:spLocks noChangeArrowheads="1"/>
            </p:cNvSpPr>
            <p:nvPr/>
          </p:nvSpPr>
          <p:spPr bwMode="auto">
            <a:xfrm>
              <a:off x="1923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=1</a:t>
              </a:r>
              <a:endParaRPr lang="en-US" altLang="en-US"/>
            </a:p>
          </p:txBody>
        </p:sp>
        <p:sp>
          <p:nvSpPr>
            <p:cNvPr id="3102" name="Text Box 31"/>
            <p:cNvSpPr txBox="1">
              <a:spLocks noChangeArrowheads="1"/>
            </p:cNvSpPr>
            <p:nvPr/>
          </p:nvSpPr>
          <p:spPr bwMode="auto">
            <a:xfrm>
              <a:off x="1827" y="3272"/>
              <a:ext cx="8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Full feedback</a:t>
              </a:r>
              <a:endParaRPr lang="en-US" altLang="en-US"/>
            </a:p>
          </p:txBody>
        </p:sp>
        <p:graphicFrame>
          <p:nvGraphicFramePr>
            <p:cNvPr id="3078" name="Object 32"/>
            <p:cNvGraphicFramePr>
              <a:graphicFrameLocks noChangeAspect="1"/>
            </p:cNvGraphicFramePr>
            <p:nvPr/>
          </p:nvGraphicFramePr>
          <p:xfrm>
            <a:off x="912" y="2976"/>
            <a:ext cx="54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15" imgW="507960" imgH="241200" progId="Equation.3">
                    <p:embed/>
                  </p:oleObj>
                </mc:Choice>
                <mc:Fallback>
                  <p:oleObj name="Equation" r:id="rId15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976"/>
                          <a:ext cx="54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1371600" y="5569803"/>
            <a:ext cx="6507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Q</a:t>
            </a:r>
            <a:r>
              <a:rPr lang="en-US" sz="2400" i="1" dirty="0">
                <a:solidFill>
                  <a:srgbClr val="FF0000"/>
                </a:solidFill>
              </a:rPr>
              <a:t>: </a:t>
            </a:r>
            <a:r>
              <a:rPr lang="en-US" altLang="en-US" sz="2400" i="1" dirty="0" err="1">
                <a:solidFill>
                  <a:srgbClr val="FF0000"/>
                </a:solidFill>
              </a:rPr>
              <a:t>Rocchio</a:t>
            </a:r>
            <a:r>
              <a:rPr lang="en-US" altLang="en-US" sz="2400" i="1" dirty="0">
                <a:solidFill>
                  <a:srgbClr val="FF0000"/>
                </a:solidFill>
              </a:rPr>
              <a:t> feedback </a:t>
            </a:r>
            <a:r>
              <a:rPr lang="en-US" sz="2400" i="1" dirty="0">
                <a:solidFill>
                  <a:srgbClr val="FF0000"/>
                </a:solidFill>
              </a:rPr>
              <a:t>in vector space model?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A: Very similar, but with different interpretations.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1" y="3276600"/>
            <a:ext cx="3429000" cy="1231901"/>
            <a:chOff x="3733801" y="3276600"/>
            <a:chExt cx="3429000" cy="1231901"/>
          </a:xfrm>
        </p:grpSpPr>
        <p:sp>
          <p:nvSpPr>
            <p:cNvPr id="5" name="Rectangle 4"/>
            <p:cNvSpPr/>
            <p:nvPr/>
          </p:nvSpPr>
          <p:spPr>
            <a:xfrm>
              <a:off x="4953000" y="3975101"/>
              <a:ext cx="609600" cy="5334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1" y="32766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Key: estimate the feedback model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 flipH="1">
              <a:off x="5257800" y="3645932"/>
              <a:ext cx="190501" cy="32916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0" grpId="0" autoUpdateAnimBg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how to estimate </a:t>
            </a:r>
            <a:r>
              <a:rPr lang="en-US" altLang="en-US" dirty="0" smtClean="0">
                <a:sym typeface="Symbol" pitchFamily="18" charset="2"/>
              </a:rPr>
              <a:t></a:t>
            </a:r>
            <a:r>
              <a:rPr lang="en-US" altLang="en-US" baseline="-25000" dirty="0" smtClean="0">
                <a:sym typeface="Symbol" pitchFamily="18" charset="2"/>
              </a:rPr>
              <a:t>F</a:t>
            </a:r>
            <a:r>
              <a:rPr lang="en-US" altLang="en-US" dirty="0" smtClean="0">
                <a:sym typeface="Symbol" pitchFamily="18" charset="2"/>
              </a:rPr>
              <a:t>?</a:t>
            </a:r>
            <a:endParaRPr lang="en-US" altLang="en-US" dirty="0" smtClean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146772" y="1555586"/>
            <a:ext cx="1663700" cy="233140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the  0.2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a 0.1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we 0.01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to 0.02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flight </a:t>
            </a: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0.0001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company 0.00005 </a:t>
            </a:r>
          </a:p>
          <a:p>
            <a:pPr algn="l">
              <a:lnSpc>
                <a:spcPct val="85000"/>
              </a:lnSpc>
            </a:pP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1625" y="2054225"/>
            <a:ext cx="1603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00FF"/>
                </a:solidFill>
                <a:latin typeface="Arial" charset="0"/>
              </a:rPr>
              <a:t>Known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Background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p(</a:t>
            </a:r>
            <a:r>
              <a:rPr lang="en-US" altLang="en-US" sz="2000" dirty="0" err="1">
                <a:solidFill>
                  <a:srgbClr val="0000FF"/>
                </a:solidFill>
              </a:rPr>
              <a:t>w|</a:t>
            </a:r>
            <a:r>
              <a:rPr lang="en-US" altLang="en-US" sz="2000" dirty="0" err="1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)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133600" y="3962400"/>
            <a:ext cx="1676400" cy="17653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accident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regulation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passenger=?</a:t>
            </a:r>
            <a:endParaRPr lang="en-US" altLang="en-US" sz="1800" dirty="0">
              <a:solidFill>
                <a:srgbClr val="CC0000"/>
              </a:solidFill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rules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4343400" y="25146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AutoShape 11"/>
          <p:cNvSpPr>
            <a:spLocks noChangeArrowheads="1"/>
          </p:cNvSpPr>
          <p:nvPr/>
        </p:nvSpPr>
        <p:spPr bwMode="auto">
          <a:xfrm>
            <a:off x="5715000" y="2667000"/>
            <a:ext cx="1600200" cy="2286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5369" name="AutoShape 12"/>
          <p:cNvSpPr>
            <a:spLocks noChangeArrowheads="1"/>
          </p:cNvSpPr>
          <p:nvPr/>
        </p:nvSpPr>
        <p:spPr bwMode="auto">
          <a:xfrm>
            <a:off x="4343400" y="46482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170459" y="3959225"/>
            <a:ext cx="203934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CC0000"/>
                </a:solidFill>
                <a:latin typeface="Arial" charset="0"/>
              </a:rPr>
              <a:t>Unknown</a:t>
            </a:r>
            <a:endParaRPr lang="en-US" altLang="en-US" sz="2000" dirty="0">
              <a:solidFill>
                <a:srgbClr val="CC0000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CC0000"/>
                </a:solidFill>
                <a:latin typeface="Arial" charset="0"/>
              </a:rPr>
              <a:t>query topic</a:t>
            </a:r>
            <a:endParaRPr lang="en-US" altLang="en-US" sz="2000" dirty="0">
              <a:solidFill>
                <a:srgbClr val="CC0000"/>
              </a:solidFill>
            </a:endParaRPr>
          </a:p>
          <a:p>
            <a:r>
              <a:rPr lang="en-US" altLang="en-US" sz="2000" dirty="0">
                <a:solidFill>
                  <a:srgbClr val="CC0000"/>
                </a:solidFill>
              </a:rPr>
              <a:t>p(w|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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itchFamily="18" charset="2"/>
              </a:rPr>
              <a:t>F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)=?</a:t>
            </a:r>
          </a:p>
          <a:p>
            <a:endParaRPr lang="en-US" altLang="en-US" sz="2000" dirty="0">
              <a:solidFill>
                <a:srgbClr val="CC0000"/>
              </a:solidFill>
              <a:sym typeface="Symbol" pitchFamily="18" charset="2"/>
            </a:endParaRPr>
          </a:p>
          <a:p>
            <a:r>
              <a:rPr lang="en-US" altLang="en-US" sz="2000" dirty="0" smtClean="0">
                <a:solidFill>
                  <a:srgbClr val="CC0000"/>
                </a:solidFill>
                <a:sym typeface="Symbol" pitchFamily="18" charset="2"/>
              </a:rPr>
              <a:t>“airport security”</a:t>
            </a:r>
            <a:endParaRPr lang="en-US" altLang="en-US" sz="2000" dirty="0">
              <a:solidFill>
                <a:srgbClr val="CC0000"/>
              </a:solidFill>
            </a:endParaRPr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58674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0198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>
            <a:off x="6172200" y="3352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6324600" y="3505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6477000" y="3657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6629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67818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69342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5867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6019800" y="3962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5"/>
          <p:cNvSpPr>
            <a:spLocks noChangeShapeType="1"/>
          </p:cNvSpPr>
          <p:nvPr/>
        </p:nvSpPr>
        <p:spPr bwMode="auto">
          <a:xfrm>
            <a:off x="6172200" y="4114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6324600" y="4267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>
            <a:off x="6477000" y="4419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6629400" y="4572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>
            <a:off x="6781800" y="4724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30"/>
          <p:cNvSpPr>
            <a:spLocks noChangeShapeType="1"/>
          </p:cNvSpPr>
          <p:nvPr/>
        </p:nvSpPr>
        <p:spPr bwMode="auto">
          <a:xfrm>
            <a:off x="6324600" y="2971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31"/>
          <p:cNvSpPr>
            <a:spLocks noChangeShapeType="1"/>
          </p:cNvSpPr>
          <p:nvPr/>
        </p:nvSpPr>
        <p:spPr bwMode="auto">
          <a:xfrm>
            <a:off x="6477000" y="3124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2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3"/>
          <p:cNvSpPr>
            <a:spLocks noChangeShapeType="1"/>
          </p:cNvSpPr>
          <p:nvPr/>
        </p:nvSpPr>
        <p:spPr bwMode="auto">
          <a:xfrm>
            <a:off x="6781800" y="3429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4"/>
          <p:cNvSpPr>
            <a:spLocks noChangeShapeType="1"/>
          </p:cNvSpPr>
          <p:nvPr/>
        </p:nvSpPr>
        <p:spPr bwMode="auto">
          <a:xfrm>
            <a:off x="6934200" y="3581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5"/>
          <p:cNvSpPr>
            <a:spLocks noChangeShapeType="1"/>
          </p:cNvSpPr>
          <p:nvPr/>
        </p:nvSpPr>
        <p:spPr bwMode="auto">
          <a:xfrm>
            <a:off x="5791200" y="4191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6"/>
          <p:cNvSpPr>
            <a:spLocks noChangeShapeType="1"/>
          </p:cNvSpPr>
          <p:nvPr/>
        </p:nvSpPr>
        <p:spPr bwMode="auto">
          <a:xfrm>
            <a:off x="59436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7"/>
          <p:cNvSpPr>
            <a:spLocks noChangeShapeType="1"/>
          </p:cNvSpPr>
          <p:nvPr/>
        </p:nvSpPr>
        <p:spPr bwMode="auto">
          <a:xfrm>
            <a:off x="6096000" y="4495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8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9"/>
          <p:cNvSpPr>
            <a:spLocks noChangeShapeType="1"/>
          </p:cNvSpPr>
          <p:nvPr/>
        </p:nvSpPr>
        <p:spPr bwMode="auto">
          <a:xfrm>
            <a:off x="6781800" y="4038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0"/>
          <p:cNvSpPr>
            <a:spLocks noChangeShapeType="1"/>
          </p:cNvSpPr>
          <p:nvPr/>
        </p:nvSpPr>
        <p:spPr bwMode="auto">
          <a:xfrm>
            <a:off x="68580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Line 42"/>
          <p:cNvSpPr>
            <a:spLocks noChangeShapeType="1"/>
          </p:cNvSpPr>
          <p:nvPr/>
        </p:nvSpPr>
        <p:spPr bwMode="auto">
          <a:xfrm>
            <a:off x="5867400" y="3505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43"/>
          <p:cNvSpPr txBox="1">
            <a:spLocks noChangeArrowheads="1"/>
          </p:cNvSpPr>
          <p:nvPr/>
        </p:nvSpPr>
        <p:spPr bwMode="auto">
          <a:xfrm>
            <a:off x="4267200" y="20574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=0.7</a:t>
            </a:r>
            <a:endParaRPr lang="en-US" altLang="en-US"/>
          </a:p>
        </p:txBody>
      </p:sp>
      <p:sp>
        <p:nvSpPr>
          <p:cNvPr id="15399" name="Text Box 44"/>
          <p:cNvSpPr txBox="1">
            <a:spLocks noChangeArrowheads="1"/>
          </p:cNvSpPr>
          <p:nvPr/>
        </p:nvSpPr>
        <p:spPr bwMode="auto">
          <a:xfrm>
            <a:off x="4267200" y="41148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=0.3</a:t>
            </a:r>
            <a:endParaRPr lang="en-US" altLang="en-US"/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5778500" y="1828800"/>
            <a:ext cx="13692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 smtClean="0">
                <a:solidFill>
                  <a:srgbClr val="0000FF"/>
                </a:solidFill>
                <a:latin typeface="Arial" charset="0"/>
              </a:rPr>
              <a:t>Feedback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Doc(s)</a:t>
            </a:r>
          </a:p>
        </p:txBody>
      </p:sp>
      <p:sp>
        <p:nvSpPr>
          <p:cNvPr id="411695" name="Text Box 47"/>
          <p:cNvSpPr txBox="1">
            <a:spLocks noChangeArrowheads="1"/>
          </p:cNvSpPr>
          <p:nvPr/>
        </p:nvSpPr>
        <p:spPr bwMode="auto">
          <a:xfrm>
            <a:off x="4572000" y="5312201"/>
            <a:ext cx="411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latin typeface="+mn-lt"/>
              </a:rPr>
              <a:t>Suppose, </a:t>
            </a:r>
            <a:r>
              <a:rPr lang="en-US" altLang="en-US" dirty="0" smtClean="0">
                <a:latin typeface="+mn-lt"/>
              </a:rPr>
              <a:t>we know </a:t>
            </a:r>
            <a:r>
              <a:rPr lang="en-US" altLang="en-US" dirty="0">
                <a:latin typeface="+mn-lt"/>
              </a:rPr>
              <a:t>the identity of each </a:t>
            </a:r>
            <a:r>
              <a:rPr lang="en-US" altLang="en-US" dirty="0" smtClean="0">
                <a:latin typeface="+mn-lt"/>
              </a:rPr>
              <a:t>word</a:t>
            </a:r>
            <a:endParaRPr lang="en-US" altLang="en-US" dirty="0">
              <a:latin typeface="+mn-lt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86400" y="2476500"/>
            <a:ext cx="3375025" cy="2616200"/>
            <a:chOff x="3456" y="1560"/>
            <a:chExt cx="2126" cy="1648"/>
          </a:xfrm>
        </p:grpSpPr>
        <p:sp>
          <p:nvSpPr>
            <p:cNvPr id="15403" name="Oval 48"/>
            <p:cNvSpPr>
              <a:spLocks noChangeArrowheads="1"/>
            </p:cNvSpPr>
            <p:nvPr/>
          </p:nvSpPr>
          <p:spPr bwMode="auto">
            <a:xfrm rot="1982201">
              <a:off x="3792" y="192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4" name="Oval 49"/>
            <p:cNvSpPr>
              <a:spLocks noChangeArrowheads="1"/>
            </p:cNvSpPr>
            <p:nvPr/>
          </p:nvSpPr>
          <p:spPr bwMode="auto">
            <a:xfrm rot="1982201">
              <a:off x="3456" y="264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5" name="Oval 50"/>
            <p:cNvSpPr>
              <a:spLocks noChangeArrowheads="1"/>
            </p:cNvSpPr>
            <p:nvPr/>
          </p:nvSpPr>
          <p:spPr bwMode="auto">
            <a:xfrm rot="1982201">
              <a:off x="4128" y="2496"/>
              <a:ext cx="480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6" name="Oval 51"/>
            <p:cNvSpPr>
              <a:spLocks noChangeArrowheads="1"/>
            </p:cNvSpPr>
            <p:nvPr/>
          </p:nvSpPr>
          <p:spPr bwMode="auto">
            <a:xfrm rot="1982201">
              <a:off x="3648" y="2112"/>
              <a:ext cx="203" cy="1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7" name="Line 52"/>
            <p:cNvSpPr>
              <a:spLocks noChangeShapeType="1"/>
            </p:cNvSpPr>
            <p:nvPr/>
          </p:nvSpPr>
          <p:spPr bwMode="auto">
            <a:xfrm>
              <a:off x="4512" y="2160"/>
              <a:ext cx="480" cy="9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53"/>
            <p:cNvSpPr>
              <a:spLocks noChangeShapeType="1"/>
            </p:cNvSpPr>
            <p:nvPr/>
          </p:nvSpPr>
          <p:spPr bwMode="auto">
            <a:xfrm flipV="1">
              <a:off x="4512" y="2352"/>
              <a:ext cx="432" cy="19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Freeform 55"/>
            <p:cNvSpPr>
              <a:spLocks/>
            </p:cNvSpPr>
            <p:nvPr/>
          </p:nvSpPr>
          <p:spPr bwMode="auto">
            <a:xfrm>
              <a:off x="4224" y="2496"/>
              <a:ext cx="720" cy="712"/>
            </a:xfrm>
            <a:custGeom>
              <a:avLst/>
              <a:gdLst>
                <a:gd name="T0" fmla="*/ 0 w 720"/>
                <a:gd name="T1" fmla="*/ 528 h 712"/>
                <a:gd name="T2" fmla="*/ 432 w 720"/>
                <a:gd name="T3" fmla="*/ 624 h 712"/>
                <a:gd name="T4" fmla="*/ 720 w 720"/>
                <a:gd name="T5" fmla="*/ 0 h 712"/>
                <a:gd name="T6" fmla="*/ 0 60000 65536"/>
                <a:gd name="T7" fmla="*/ 0 60000 65536"/>
                <a:gd name="T8" fmla="*/ 0 60000 65536"/>
                <a:gd name="T9" fmla="*/ 0 w 720"/>
                <a:gd name="T10" fmla="*/ 0 h 712"/>
                <a:gd name="T11" fmla="*/ 720 w 720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12">
                  <a:moveTo>
                    <a:pt x="0" y="528"/>
                  </a:moveTo>
                  <a:cubicBezTo>
                    <a:pt x="156" y="620"/>
                    <a:pt x="312" y="712"/>
                    <a:pt x="432" y="624"/>
                  </a:cubicBezTo>
                  <a:cubicBezTo>
                    <a:pt x="552" y="536"/>
                    <a:pt x="636" y="268"/>
                    <a:pt x="720" y="0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0" name="Freeform 56"/>
            <p:cNvSpPr>
              <a:spLocks/>
            </p:cNvSpPr>
            <p:nvPr/>
          </p:nvSpPr>
          <p:spPr bwMode="auto">
            <a:xfrm>
              <a:off x="3472" y="1560"/>
              <a:ext cx="1552" cy="552"/>
            </a:xfrm>
            <a:custGeom>
              <a:avLst/>
              <a:gdLst>
                <a:gd name="T0" fmla="*/ 272 w 1552"/>
                <a:gd name="T1" fmla="*/ 552 h 552"/>
                <a:gd name="T2" fmla="*/ 176 w 1552"/>
                <a:gd name="T3" fmla="*/ 120 h 552"/>
                <a:gd name="T4" fmla="*/ 1328 w 1552"/>
                <a:gd name="T5" fmla="*/ 72 h 552"/>
                <a:gd name="T6" fmla="*/ 1520 w 1552"/>
                <a:gd name="T7" fmla="*/ 552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2"/>
                <a:gd name="T13" fmla="*/ 0 h 552"/>
                <a:gd name="T14" fmla="*/ 1552 w 155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2" h="552">
                  <a:moveTo>
                    <a:pt x="272" y="552"/>
                  </a:moveTo>
                  <a:cubicBezTo>
                    <a:pt x="136" y="376"/>
                    <a:pt x="0" y="200"/>
                    <a:pt x="176" y="120"/>
                  </a:cubicBezTo>
                  <a:cubicBezTo>
                    <a:pt x="352" y="40"/>
                    <a:pt x="1104" y="0"/>
                    <a:pt x="1328" y="72"/>
                  </a:cubicBezTo>
                  <a:cubicBezTo>
                    <a:pt x="1552" y="144"/>
                    <a:pt x="1536" y="348"/>
                    <a:pt x="1520" y="552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1" name="Text Box 57"/>
            <p:cNvSpPr txBox="1">
              <a:spLocks noChangeArrowheads="1"/>
            </p:cNvSpPr>
            <p:nvPr/>
          </p:nvSpPr>
          <p:spPr bwMode="auto">
            <a:xfrm>
              <a:off x="4875" y="2159"/>
              <a:ext cx="7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ML</a:t>
              </a:r>
            </a:p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43400" y="1421368"/>
            <a:ext cx="9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fixed</a:t>
            </a:r>
            <a:endParaRPr lang="en-US" sz="2000" dirty="0"/>
          </a:p>
        </p:txBody>
      </p:sp>
      <p:cxnSp>
        <p:nvCxnSpPr>
          <p:cNvPr id="5" name="Straight Arrow Connector 4"/>
          <p:cNvCxnSpPr>
            <a:endCxn id="15398" idx="0"/>
          </p:cNvCxnSpPr>
          <p:nvPr/>
        </p:nvCxnSpPr>
        <p:spPr>
          <a:xfrm>
            <a:off x="4718844" y="1821478"/>
            <a:ext cx="0" cy="2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72200" y="5681533"/>
            <a:ext cx="2166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; but we don’t...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95" grpId="0" autoUpdateAnimBg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Recap: Expectation Maximization algorithm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433388" y="1524000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latin typeface="Arial" charset="0"/>
              </a:rPr>
              <a:t>Identity (“hidden”) variable: </a:t>
            </a:r>
            <a:r>
              <a:rPr lang="en-US" altLang="en-US" dirty="0" err="1">
                <a:latin typeface="Arial" charset="0"/>
              </a:rPr>
              <a:t>z</a:t>
            </a:r>
            <a:r>
              <a:rPr lang="en-US" altLang="en-US" baseline="-25000" dirty="0" err="1">
                <a:latin typeface="Arial" charset="0"/>
              </a:rPr>
              <a:t>i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  <a:sym typeface="Symbol" pitchFamily="18" charset="2"/>
              </a:rPr>
              <a:t>{1 (background), 0(topic)}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441325" y="2439988"/>
            <a:ext cx="1149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presents</a:t>
            </a:r>
          </a:p>
          <a:p>
            <a:pPr algn="l"/>
            <a:r>
              <a:rPr lang="en-US" altLang="en-US" sz="1800" b="1" dirty="0"/>
              <a:t>a</a:t>
            </a:r>
          </a:p>
          <a:p>
            <a:pPr algn="l"/>
            <a:r>
              <a:rPr lang="en-US" altLang="en-US" sz="1800" b="1" dirty="0"/>
              <a:t>text</a:t>
            </a:r>
          </a:p>
          <a:p>
            <a:pPr algn="l"/>
            <a:r>
              <a:rPr lang="en-US" altLang="en-US" sz="1800" b="1" dirty="0"/>
              <a:t>mining</a:t>
            </a:r>
          </a:p>
          <a:p>
            <a:pPr algn="l"/>
            <a:r>
              <a:rPr lang="en-US" altLang="en-US" sz="1800" b="1" dirty="0"/>
              <a:t>algorithm</a:t>
            </a:r>
          </a:p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117725" y="2194679"/>
            <a:ext cx="35779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 err="1" smtClean="0"/>
              <a:t>z</a:t>
            </a:r>
            <a:r>
              <a:rPr lang="en-US" altLang="en-US" sz="1800" b="1" baseline="-25000" dirty="0" err="1" smtClean="0"/>
              <a:t>i</a:t>
            </a:r>
            <a:endParaRPr lang="en-US" altLang="en-US" sz="1800" b="1" dirty="0" smtClean="0"/>
          </a:p>
          <a:p>
            <a:pPr algn="l"/>
            <a:r>
              <a:rPr lang="en-US" altLang="en-US" sz="1800" b="1" dirty="0" smtClean="0"/>
              <a:t>1</a:t>
            </a:r>
            <a:endParaRPr lang="en-US" altLang="en-US" sz="1800" b="1" dirty="0"/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974725" y="2668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7"/>
          <p:cNvSpPr>
            <a:spLocks noChangeShapeType="1"/>
          </p:cNvSpPr>
          <p:nvPr/>
        </p:nvSpPr>
        <p:spPr bwMode="auto">
          <a:xfrm>
            <a:off x="1203325" y="28971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8"/>
          <p:cNvSpPr>
            <a:spLocks noChangeShapeType="1"/>
          </p:cNvSpPr>
          <p:nvPr/>
        </p:nvSpPr>
        <p:spPr bwMode="auto">
          <a:xfrm>
            <a:off x="1431925" y="32019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746125" y="35067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974725" y="3735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>
            <a:off x="1355725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>
            <a:off x="1508125" y="4268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>
            <a:off x="974725" y="4573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>
            <a:off x="1203325" y="48783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2955925" y="2133599"/>
            <a:ext cx="5654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 dirty="0">
                <a:latin typeface="Arial" charset="0"/>
              </a:rPr>
              <a:t>Suppose the parameters are all known, what’s a reasonable guess of </a:t>
            </a:r>
            <a:r>
              <a:rPr lang="en-US" altLang="en-US" sz="2000" dirty="0" err="1">
                <a:latin typeface="Arial" charset="0"/>
              </a:rPr>
              <a:t>z</a:t>
            </a:r>
            <a:r>
              <a:rPr lang="en-US" altLang="en-US" sz="2000" baseline="-25000" dirty="0" err="1">
                <a:latin typeface="Arial" charset="0"/>
              </a:rPr>
              <a:t>i</a:t>
            </a:r>
            <a:r>
              <a:rPr lang="en-US" altLang="en-US" sz="2000" dirty="0">
                <a:latin typeface="Arial" charset="0"/>
              </a:rPr>
              <a:t>?</a:t>
            </a:r>
          </a:p>
          <a:p>
            <a:pPr algn="l"/>
            <a:r>
              <a:rPr lang="en-US" altLang="en-US" sz="2000" dirty="0">
                <a:latin typeface="Arial" charset="0"/>
              </a:rPr>
              <a:t>   - depends on 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 (why?)</a:t>
            </a:r>
          </a:p>
          <a:p>
            <a:pPr algn="l"/>
            <a:r>
              <a:rPr lang="en-US" altLang="en-US" sz="2000" dirty="0">
                <a:latin typeface="Arial" charset="0"/>
                <a:sym typeface="Symbol" pitchFamily="18" charset="2"/>
              </a:rPr>
              <a:t>   - depends on p(</a:t>
            </a:r>
            <a:r>
              <a:rPr lang="en-US" altLang="en-US" sz="2000" dirty="0" err="1">
                <a:latin typeface="Arial" charset="0"/>
                <a:sym typeface="Symbol" pitchFamily="18" charset="2"/>
              </a:rPr>
              <a:t>w|C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and p(w|</a:t>
            </a:r>
            <a:r>
              <a:rPr lang="en-US" altLang="en-US" sz="2000" baseline="-25000" dirty="0">
                <a:latin typeface="Arial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(how?)</a:t>
            </a:r>
            <a:endParaRPr lang="en-US" altLang="en-US" sz="2000" dirty="0">
              <a:latin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32125" y="3506788"/>
            <a:ext cx="5486400" cy="1328737"/>
            <a:chOff x="1910" y="2209"/>
            <a:chExt cx="3456" cy="837"/>
          </a:xfrm>
        </p:grpSpPr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1910" y="2209"/>
            <a:ext cx="3456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3" imgW="3670200" imgH="888840" progId="Equation.DSMT4">
                    <p:embed/>
                  </p:oleObj>
                </mc:Choice>
                <mc:Fallback>
                  <p:oleObj name="Equation" r:id="rId3" imgW="3670200" imgH="888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2209"/>
                          <a:ext cx="3456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Text Box 18"/>
            <p:cNvSpPr txBox="1">
              <a:spLocks noChangeArrowheads="1"/>
            </p:cNvSpPr>
            <p:nvPr/>
          </p:nvSpPr>
          <p:spPr bwMode="auto">
            <a:xfrm>
              <a:off x="4662" y="2688"/>
              <a:ext cx="6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E-step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71800" y="4953000"/>
            <a:ext cx="5688013" cy="858838"/>
            <a:chOff x="1872" y="3120"/>
            <a:chExt cx="3583" cy="541"/>
          </a:xfrm>
        </p:grpSpPr>
        <p:sp>
          <p:nvSpPr>
            <p:cNvPr id="5142" name="Text Box 19"/>
            <p:cNvSpPr txBox="1">
              <a:spLocks noChangeArrowheads="1"/>
            </p:cNvSpPr>
            <p:nvPr/>
          </p:nvSpPr>
          <p:spPr bwMode="auto">
            <a:xfrm>
              <a:off x="4752" y="321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M-step</a:t>
              </a:r>
            </a:p>
          </p:txBody>
        </p:sp>
        <p:graphicFrame>
          <p:nvGraphicFramePr>
            <p:cNvPr id="5122" name="Object 26"/>
            <p:cNvGraphicFramePr>
              <a:graphicFrameLocks noChangeAspect="1"/>
            </p:cNvGraphicFramePr>
            <p:nvPr/>
          </p:nvGraphicFramePr>
          <p:xfrm>
            <a:off x="1872" y="3120"/>
            <a:ext cx="278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5" imgW="3073320" imgH="596880" progId="Equation.3">
                    <p:embed/>
                  </p:oleObj>
                </mc:Choice>
                <mc:Fallback>
                  <p:oleObj name="Equation" r:id="rId5" imgW="307332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20"/>
                          <a:ext cx="2784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066800" y="58629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Why in </a:t>
            </a:r>
            <a:r>
              <a:rPr lang="en-US" sz="2400" i="1" dirty="0" err="1" smtClean="0">
                <a:solidFill>
                  <a:srgbClr val="FF0000"/>
                </a:solidFill>
              </a:rPr>
              <a:t>Rocchio</a:t>
            </a:r>
            <a:r>
              <a:rPr lang="en-US" sz="2400" i="1" dirty="0" smtClean="0">
                <a:solidFill>
                  <a:srgbClr val="FF0000"/>
                </a:solidFill>
              </a:rPr>
              <a:t> we did not distinguish a word’s identity?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1" grpId="0" build="p" autoUpdateAnimBg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click reliable?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click on the returned document?</a:t>
            </a:r>
          </a:p>
          <a:p>
            <a:pPr lvl="1"/>
            <a:r>
              <a:rPr lang="en-US" dirty="0" smtClean="0"/>
              <a:t>Title/snippet looks attractive</a:t>
            </a:r>
          </a:p>
          <a:p>
            <a:pPr lvl="2"/>
            <a:r>
              <a:rPr lang="en-US" dirty="0" smtClean="0"/>
              <a:t>We haven’t read the full text content of the document</a:t>
            </a:r>
          </a:p>
          <a:p>
            <a:pPr lvl="1"/>
            <a:r>
              <a:rPr lang="en-US" dirty="0" smtClean="0"/>
              <a:t>It was ranked higher</a:t>
            </a:r>
          </a:p>
          <a:p>
            <a:pPr lvl="2"/>
            <a:r>
              <a:rPr lang="en-US" dirty="0" smtClean="0"/>
              <a:t>Belief bias towards ranking</a:t>
            </a:r>
          </a:p>
          <a:p>
            <a:pPr lvl="1"/>
            <a:r>
              <a:rPr lang="en-US" dirty="0" smtClean="0"/>
              <a:t>We know it is the answer!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click reliable?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not we click on the returned document?</a:t>
            </a:r>
          </a:p>
          <a:p>
            <a:pPr lvl="1"/>
            <a:r>
              <a:rPr lang="en-US" dirty="0"/>
              <a:t>Title/snippet has already provided the answer</a:t>
            </a:r>
          </a:p>
          <a:p>
            <a:pPr lvl="2"/>
            <a:r>
              <a:rPr lang="en-US" dirty="0"/>
              <a:t>Instant answers, knowledge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Extra effort of scrolling down the result page</a:t>
            </a:r>
          </a:p>
          <a:p>
            <a:pPr lvl="2"/>
            <a:r>
              <a:rPr lang="en-US" dirty="0" smtClean="0"/>
              <a:t>The expected loss is larger than skipping the document</a:t>
            </a:r>
          </a:p>
          <a:p>
            <a:pPr lvl="1"/>
            <a:r>
              <a:rPr lang="en-US" dirty="0" smtClean="0"/>
              <a:t>We did not see it….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183024"/>
            <a:ext cx="610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Can we trust click as relevance feedback?</a:t>
            </a:r>
            <a:endParaRPr lang="en-US" sz="2800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hairofthedogdave.com/wp/wp-content/uploads/2008/11/yes-we-c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48" y="4600752"/>
            <a:ext cx="1546225" cy="20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909</TotalTime>
  <Words>1751</Words>
  <Application>Microsoft Office PowerPoint</Application>
  <PresentationFormat>On-screen Show (4:3)</PresentationFormat>
  <Paragraphs>458</Paragraphs>
  <Slides>44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Symbol</vt:lpstr>
      <vt:lpstr>Times New Roman</vt:lpstr>
      <vt:lpstr>simple slides template</vt:lpstr>
      <vt:lpstr>Equation</vt:lpstr>
      <vt:lpstr>Implicit User Feedback</vt:lpstr>
      <vt:lpstr>Explicit relevance feedback</vt:lpstr>
      <vt:lpstr>Relevance feedback in real systems</vt:lpstr>
      <vt:lpstr>How about using clicks</vt:lpstr>
      <vt:lpstr>Recap: feedback as model interpolation</vt:lpstr>
      <vt:lpstr>Recap: how to estimate F?</vt:lpstr>
      <vt:lpstr>Recap: Expectation Maximization algorithm</vt:lpstr>
      <vt:lpstr>Is click reliable?</vt:lpstr>
      <vt:lpstr>Is click reliable?</vt:lpstr>
      <vt:lpstr>Accurately Interpreting Clickthrough Data as Implicit Feedback [Joachims SIGIR’05]</vt:lpstr>
      <vt:lpstr>Which links do users view and click?</vt:lpstr>
      <vt:lpstr>Do users scan links from top to bottom?</vt:lpstr>
      <vt:lpstr>Which links do users evaluate before clicking?</vt:lpstr>
      <vt:lpstr>Does relevance influence user decisions?</vt:lpstr>
      <vt:lpstr>Are clicks absolute relevance judgments?</vt:lpstr>
      <vt:lpstr>Are clicks relative relevance judgments?</vt:lpstr>
      <vt:lpstr>Clicks as pairwise preference statements</vt:lpstr>
      <vt:lpstr>How accurately do clicks correspond to explicit judgment of a document?</vt:lpstr>
      <vt:lpstr>What do we get from this user study?</vt:lpstr>
      <vt:lpstr>How to utilize such preference pairs?</vt:lpstr>
      <vt:lpstr>Recap: Accurately Interpreting Clickthrough Data as Implicit Feedback</vt:lpstr>
      <vt:lpstr>Recap: which links do users view and click?</vt:lpstr>
      <vt:lpstr>Recap: are clicks relative relevance judgments?</vt:lpstr>
      <vt:lpstr>Recap: clicks as pairwise preference statements</vt:lpstr>
      <vt:lpstr>An eye tracking study of the effect of target rank on web search [Guan CHI’07]</vt:lpstr>
      <vt:lpstr>An eye tracking study of the effect of target rank on web search [Guan CHI’07]</vt:lpstr>
      <vt:lpstr>Users failed to recognize the target because they did not read it!</vt:lpstr>
      <vt:lpstr>Users did not click because they did not read the results!</vt:lpstr>
      <vt:lpstr>Predicting clicks: estimating the click-through rate for new ads [Richardson WWW’07]</vt:lpstr>
      <vt:lpstr>Combat position-bias by explicitly modeling it</vt:lpstr>
      <vt:lpstr>Parameter estimation</vt:lpstr>
      <vt:lpstr>Calibrated CTR is more accurate for new ads</vt:lpstr>
      <vt:lpstr>Click models</vt:lpstr>
      <vt:lpstr>Cascade Model [Craswell et al. WSDM’08]</vt:lpstr>
      <vt:lpstr>User Browsing Model [Dupret et al. SIGIR’08]</vt:lpstr>
      <vt:lpstr>More accurate prediction of clicks</vt:lpstr>
      <vt:lpstr>Dynamic Bayesian Model [Chapelle et al. WWW’09]</vt:lpstr>
      <vt:lpstr>Accuracy in predicting CTR</vt:lpstr>
      <vt:lpstr>Revisit User Click Behaviors</vt:lpstr>
      <vt:lpstr>Content-Aware Click Modeling [Wang et al. WWW’12]</vt:lpstr>
      <vt:lpstr>Quality of relevance modeling</vt:lpstr>
      <vt:lpstr>Understanding user behaviors </vt:lpstr>
      <vt:lpstr>What you should know</vt:lpstr>
      <vt:lpstr>PowerPoint Presentation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Implicit User Feedback</dc:title>
  <dc:creator>hongning wang</dc:creator>
  <cp:lastModifiedBy>Hongning Wang</cp:lastModifiedBy>
  <cp:revision>44</cp:revision>
  <dcterms:created xsi:type="dcterms:W3CDTF">2014-10-03T20:23:15Z</dcterms:created>
  <dcterms:modified xsi:type="dcterms:W3CDTF">2015-11-23T23:16:28Z</dcterms:modified>
</cp:coreProperties>
</file>