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94" r:id="rId3"/>
    <p:sldId id="261" r:id="rId4"/>
    <p:sldId id="262" r:id="rId5"/>
    <p:sldId id="258" r:id="rId6"/>
    <p:sldId id="257" r:id="rId7"/>
    <p:sldId id="259" r:id="rId8"/>
    <p:sldId id="264" r:id="rId9"/>
    <p:sldId id="263" r:id="rId10"/>
    <p:sldId id="293" r:id="rId11"/>
    <p:sldId id="268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81" r:id="rId25"/>
    <p:sldId id="282" r:id="rId26"/>
    <p:sldId id="278" r:id="rId27"/>
    <p:sldId id="283" r:id="rId28"/>
    <p:sldId id="284" r:id="rId29"/>
    <p:sldId id="285" r:id="rId30"/>
    <p:sldId id="286" r:id="rId31"/>
    <p:sldId id="287" r:id="rId32"/>
    <p:sldId id="292" r:id="rId33"/>
    <p:sldId id="290" r:id="rId34"/>
    <p:sldId id="291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2F049-48AD-44DF-A836-28AA8AE07C7D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1135E-B23C-467D-866E-5E27626D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?gws_rd=ssl#q=obama&amp;start=110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Intuitive understanding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</a:t>
            </a:r>
            <a:r>
              <a:rPr lang="en-US" dirty="0" smtClean="0"/>
              <a:t>magic numbers </a:t>
            </a:r>
            <a:r>
              <a:rPr lang="en-US" dirty="0" smtClean="0"/>
              <a:t>to describe the relation between documents and words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29451"/>
              </p:ext>
            </p:extLst>
          </p:nvPr>
        </p:nvGraphicFramePr>
        <p:xfrm>
          <a:off x="762000" y="3276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233728" y="4392486"/>
            <a:ext cx="3982015" cy="1130645"/>
            <a:chOff x="2233728" y="4392486"/>
            <a:chExt cx="3982015" cy="1130645"/>
          </a:xfrm>
        </p:grpSpPr>
        <p:sp>
          <p:nvSpPr>
            <p:cNvPr id="8" name="TextBox 7"/>
            <p:cNvSpPr txBox="1"/>
            <p:nvPr/>
          </p:nvSpPr>
          <p:spPr>
            <a:xfrm>
              <a:off x="2558143" y="4876800"/>
              <a:ext cx="3657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E.g., 0/1 for Boolean models, probabilities for probabilistic models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" name="Arc 8"/>
            <p:cNvSpPr/>
            <p:nvPr/>
          </p:nvSpPr>
          <p:spPr>
            <a:xfrm rot="13200837">
              <a:off x="2233728" y="4392486"/>
              <a:ext cx="1153917" cy="968629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Vocabulary V={w</a:t>
            </a:r>
            <a:r>
              <a:rPr lang="en-US" altLang="en-US" baseline="-25000" dirty="0"/>
              <a:t>1</a:t>
            </a:r>
            <a:r>
              <a:rPr lang="en-US" altLang="en-US" dirty="0"/>
              <a:t>, w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</a:t>
            </a:r>
            <a:r>
              <a:rPr lang="en-US" altLang="en-US" dirty="0" smtClean="0"/>
              <a:t>language</a:t>
            </a:r>
            <a:endParaRPr lang="en-US" dirty="0" smtClean="0"/>
          </a:p>
          <a:p>
            <a:r>
              <a:rPr lang="en-US" altLang="en-US" dirty="0"/>
              <a:t>Query q = </a:t>
            </a:r>
            <a:r>
              <a:rPr lang="en-US" altLang="en-US" dirty="0" smtClean="0"/>
              <a:t>t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,…,t</a:t>
            </a:r>
            <a:r>
              <a:rPr lang="en-US" altLang="en-US" baseline="-25000" dirty="0" smtClean="0"/>
              <a:t>m</a:t>
            </a:r>
            <a:r>
              <a:rPr lang="en-US" altLang="en-US" dirty="0"/>
              <a:t>, where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</a:t>
            </a:r>
            <a:r>
              <a:rPr lang="en-US" altLang="en-US" dirty="0"/>
              <a:t> V</a:t>
            </a:r>
          </a:p>
          <a:p>
            <a:r>
              <a:rPr lang="en-US" altLang="en-US" dirty="0"/>
              <a:t>Document d</a:t>
            </a:r>
            <a:r>
              <a:rPr lang="en-US" altLang="en-US" baseline="-25000" dirty="0"/>
              <a:t>i</a:t>
            </a:r>
            <a:r>
              <a:rPr lang="en-US" altLang="en-US" dirty="0"/>
              <a:t> = </a:t>
            </a:r>
            <a:r>
              <a:rPr lang="en-US" altLang="en-US" dirty="0" smtClean="0"/>
              <a:t>t</a:t>
            </a:r>
            <a:r>
              <a:rPr lang="en-US" altLang="en-US" baseline="-25000" dirty="0" smtClean="0"/>
              <a:t>i1</a:t>
            </a:r>
            <a:r>
              <a:rPr lang="en-US" altLang="en-US" dirty="0" smtClean="0"/>
              <a:t>,…,t</a:t>
            </a:r>
            <a:r>
              <a:rPr lang="en-US" altLang="en-US" baseline="-25000" dirty="0" smtClean="0"/>
              <a:t>in</a:t>
            </a:r>
            <a:r>
              <a:rPr lang="en-US" altLang="en-US" dirty="0" smtClean="0"/>
              <a:t>, </a:t>
            </a:r>
            <a:r>
              <a:rPr lang="en-US" altLang="en-US" dirty="0"/>
              <a:t>where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dirty="0" smtClean="0"/>
              <a:t>V</a:t>
            </a:r>
          </a:p>
          <a:p>
            <a:r>
              <a:rPr lang="en-US" altLang="en-US" dirty="0"/>
              <a:t>Collection C= {d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k</a:t>
            </a:r>
            <a:r>
              <a:rPr lang="en-US" altLang="en-US" dirty="0" smtClean="0"/>
              <a:t>}</a:t>
            </a:r>
            <a:endParaRPr lang="en-US" dirty="0" smtClean="0"/>
          </a:p>
          <a:p>
            <a:r>
              <a:rPr lang="en-US" dirty="0" err="1" smtClean="0"/>
              <a:t>Rel</a:t>
            </a:r>
            <a:r>
              <a:rPr lang="en-US" dirty="0" smtClean="0"/>
              <a:t>(</a:t>
            </a:r>
            <a:r>
              <a:rPr lang="en-US" dirty="0" err="1" smtClean="0"/>
              <a:t>q,d</a:t>
            </a:r>
            <a:r>
              <a:rPr lang="en-US" dirty="0" smtClean="0"/>
              <a:t>): relevance of doc d to query q</a:t>
            </a:r>
          </a:p>
          <a:p>
            <a:r>
              <a:rPr lang="en-US" dirty="0" smtClean="0"/>
              <a:t>Rep(d): representation of document d</a:t>
            </a:r>
          </a:p>
          <a:p>
            <a:r>
              <a:rPr lang="en-US" dirty="0" smtClean="0"/>
              <a:t>Rep(q): representation of query 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Relevance =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2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en-US" dirty="0" smtClean="0"/>
                  <a:t>Assumptions</a:t>
                </a:r>
              </a:p>
              <a:p>
                <a:pPr lvl="1"/>
                <a:r>
                  <a:rPr lang="en-US" altLang="en-US" dirty="0"/>
                  <a:t>Query and </a:t>
                </a:r>
                <a:r>
                  <a:rPr lang="en-US" altLang="en-US" dirty="0" smtClean="0"/>
                  <a:t>documents </a:t>
                </a:r>
                <a:r>
                  <a:rPr lang="en-US" altLang="en-US" dirty="0"/>
                  <a:t>are represented </a:t>
                </a:r>
                <a:r>
                  <a:rPr lang="en-US" altLang="en-US" dirty="0" smtClean="0"/>
                  <a:t>in the same form</a:t>
                </a:r>
                <a:endParaRPr lang="en-US" altLang="en-US" dirty="0"/>
              </a:p>
              <a:p>
                <a:pPr lvl="2"/>
                <a:r>
                  <a:rPr lang="en-US" altLang="en-US" dirty="0"/>
                  <a:t>A query can be regarded as a “document”</a:t>
                </a:r>
              </a:p>
              <a:p>
                <a:pPr lvl="1"/>
                <a:r>
                  <a:rPr lang="en-US" altLang="en-US" dirty="0"/>
                  <a:t>Relevance(</a:t>
                </a:r>
                <a:r>
                  <a:rPr lang="en-US" altLang="en-US" dirty="0" err="1"/>
                  <a:t>d,q</a:t>
                </a:r>
                <a:r>
                  <a:rPr lang="en-US" altLang="en-US" dirty="0"/>
                  <a:t>) </a:t>
                </a:r>
                <a:r>
                  <a:rPr lang="en-US" altLang="en-US" dirty="0">
                    <a:sym typeface="Symbol" pitchFamily="18" charset="2"/>
                  </a:rPr>
                  <a:t> similarity(</a:t>
                </a:r>
                <a:r>
                  <a:rPr lang="en-US" altLang="en-US" dirty="0" err="1">
                    <a:sym typeface="Symbol" pitchFamily="18" charset="2"/>
                  </a:rPr>
                  <a:t>d,q</a:t>
                </a:r>
                <a:r>
                  <a:rPr lang="en-US" altLang="en-US" dirty="0">
                    <a:sym typeface="Symbol" pitchFamily="18" charset="2"/>
                  </a:rPr>
                  <a:t>)</a:t>
                </a:r>
              </a:p>
              <a:p>
                <a:r>
                  <a:rPr lang="en-US" altLang="en-US" dirty="0"/>
                  <a:t>R(q) = {</a:t>
                </a:r>
                <a:r>
                  <a:rPr lang="en-US" altLang="en-US" dirty="0" err="1"/>
                  <a:t>d</a:t>
                </a:r>
                <a:r>
                  <a:rPr lang="en-US" altLang="en-US" dirty="0" err="1">
                    <a:sym typeface="Symbol" pitchFamily="18" charset="2"/>
                  </a:rPr>
                  <a:t></a:t>
                </a:r>
                <a:r>
                  <a:rPr lang="en-US" altLang="en-US" dirty="0" err="1" smtClean="0"/>
                  <a:t>C|rel</a:t>
                </a:r>
                <a:r>
                  <a:rPr lang="en-US" altLang="en-US" dirty="0" smtClean="0"/>
                  <a:t>(</a:t>
                </a:r>
                <a:r>
                  <a:rPr lang="en-US" altLang="en-US" dirty="0" err="1" smtClean="0"/>
                  <a:t>d,q</a:t>
                </a:r>
                <a:r>
                  <a:rPr lang="en-US" altLang="en-US" dirty="0" smtClean="0"/>
                  <a:t>)&gt;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en-US" dirty="0" smtClean="0"/>
                  <a:t>}, </a:t>
                </a:r>
                <a:r>
                  <a:rPr lang="en-US" altLang="en-US" dirty="0" err="1" smtClean="0"/>
                  <a:t>rel</a:t>
                </a:r>
                <a:r>
                  <a:rPr lang="en-US" altLang="en-US" dirty="0" smtClean="0"/>
                  <a:t>(</a:t>
                </a:r>
                <a:r>
                  <a:rPr lang="en-US" altLang="en-US" dirty="0" err="1" smtClean="0"/>
                  <a:t>q,d</a:t>
                </a:r>
                <a:r>
                  <a:rPr lang="en-US" altLang="en-US" dirty="0"/>
                  <a:t>)=</a:t>
                </a:r>
                <a:r>
                  <a:rPr lang="en-US" altLang="en-US" dirty="0">
                    <a:sym typeface="Symbol" pitchFamily="18" charset="2"/>
                  </a:rPr>
                  <a:t></a:t>
                </a:r>
                <a:r>
                  <a:rPr lang="en-US" altLang="en-US" dirty="0"/>
                  <a:t>(Rep(q), Rep(d))</a:t>
                </a:r>
                <a:r>
                  <a:rPr lang="en-US" altLang="en-US" sz="2000" b="0" dirty="0"/>
                  <a:t> </a:t>
                </a:r>
                <a:endParaRPr lang="en-US" altLang="en-US" dirty="0"/>
              </a:p>
              <a:p>
                <a:r>
                  <a:rPr lang="en-US" altLang="en-US" dirty="0"/>
                  <a:t>Key issues</a:t>
                </a:r>
              </a:p>
              <a:p>
                <a:pPr lvl="1"/>
                <a:r>
                  <a:rPr lang="en-US" altLang="en-US" dirty="0"/>
                  <a:t>How to represent query/document?</a:t>
                </a:r>
              </a:p>
              <a:p>
                <a:pPr lvl="1"/>
                <a:r>
                  <a:rPr lang="en-US" altLang="en-US" dirty="0"/>
                  <a:t>How to define the similarity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measure 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itchFamily="18" charset="2"/>
                  </a:rPr>
                  <a:t>(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𝑦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?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0">
                <a:blip r:embed="rId2"/>
                <a:stretch>
                  <a:fillRect l="-1455" t="-161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4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both doc and query </a:t>
            </a:r>
            <a:r>
              <a:rPr lang="en-US" altLang="en-US" dirty="0"/>
              <a:t>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endParaRPr lang="en-US" altLang="en-US" dirty="0"/>
          </a:p>
          <a:p>
            <a:r>
              <a:rPr lang="en-US" altLang="en-US" dirty="0"/>
              <a:t>Measure relevance </a:t>
            </a:r>
            <a:r>
              <a:rPr lang="en-US" altLang="en-US" dirty="0" smtClean="0"/>
              <a:t>	</a:t>
            </a:r>
          </a:p>
          <a:p>
            <a:pPr lvl="1"/>
            <a:r>
              <a:rPr lang="en-US" altLang="en-US" dirty="0" smtClean="0"/>
              <a:t>Distance </a:t>
            </a:r>
            <a:r>
              <a:rPr lang="en-US" altLang="en-US" dirty="0"/>
              <a:t>between the query vector and document vector in </a:t>
            </a:r>
            <a:r>
              <a:rPr lang="en-US" altLang="en-US" dirty="0" smtClean="0"/>
              <a:t>this concept space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VS Model: </a:t>
            </a:r>
            <a:r>
              <a:rPr lang="en-US" altLang="en-US" dirty="0" smtClean="0"/>
              <a:t>an illustration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document is closer to the query?</a:t>
            </a:r>
            <a:endParaRPr lang="en-US" dirty="0"/>
          </a:p>
        </p:txBody>
      </p:sp>
      <p:grpSp>
        <p:nvGrpSpPr>
          <p:cNvPr id="315422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31539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5421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31539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03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5404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CC0000"/>
                    </a:solidFill>
                  </a:rPr>
                  <a:t>Education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315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15428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15425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315434" name="Group 42"/>
          <p:cNvGrpSpPr>
            <a:grpSpLocks/>
          </p:cNvGrpSpPr>
          <p:nvPr/>
        </p:nvGrpSpPr>
        <p:grpSpPr bwMode="auto">
          <a:xfrm>
            <a:off x="3352800" y="5029200"/>
            <a:ext cx="2559050" cy="533400"/>
            <a:chOff x="2112" y="2880"/>
            <a:chExt cx="1612" cy="336"/>
          </a:xfrm>
        </p:grpSpPr>
        <p:sp>
          <p:nvSpPr>
            <p:cNvPr id="315431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32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CC0000"/>
                  </a:solidFill>
                </a:rPr>
                <a:t>Query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</p:grpSp>
      <p:sp>
        <p:nvSpPr>
          <p:cNvPr id="315433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the VS model doesn’t say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define/select the “basic concept”</a:t>
            </a:r>
          </a:p>
          <a:p>
            <a:pPr lvl="1"/>
            <a:r>
              <a:rPr lang="en-US" altLang="en-US" dirty="0"/>
              <a:t>Concepts are assumed to be </a:t>
            </a:r>
            <a:r>
              <a:rPr lang="en-US" altLang="en-US" u="sng" dirty="0"/>
              <a:t>orthogonal</a:t>
            </a:r>
          </a:p>
          <a:p>
            <a:r>
              <a:rPr lang="en-US" altLang="en-US" dirty="0"/>
              <a:t>How to assign weights</a:t>
            </a:r>
          </a:p>
          <a:p>
            <a:pPr lvl="1"/>
            <a:r>
              <a:rPr lang="en-US" altLang="en-US" dirty="0"/>
              <a:t>Weight in query indicates importance of </a:t>
            </a:r>
            <a:r>
              <a:rPr lang="en-US" altLang="en-US" dirty="0" smtClean="0"/>
              <a:t>the concept</a:t>
            </a:r>
            <a:endParaRPr lang="en-US" altLang="en-US" dirty="0"/>
          </a:p>
          <a:p>
            <a:pPr lvl="1"/>
            <a:r>
              <a:rPr lang="en-US" altLang="en-US" dirty="0"/>
              <a:t>Weight in doc indicates how well the </a:t>
            </a:r>
            <a:r>
              <a:rPr lang="en-US" altLang="en-US" dirty="0" smtClean="0"/>
              <a:t>concept characterizes </a:t>
            </a:r>
            <a:r>
              <a:rPr lang="en-US" altLang="en-US" dirty="0"/>
              <a:t>the doc</a:t>
            </a:r>
          </a:p>
          <a:p>
            <a:r>
              <a:rPr lang="en-US" altLang="en-US" dirty="0"/>
              <a:t>How to define the similarity/distance measure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</a:t>
            </a:r>
            <a:r>
              <a:rPr lang="en-US" altLang="en-US" dirty="0"/>
              <a:t>a good “basic concept”?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2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i.e., bag-of-words</a:t>
            </a:r>
          </a:p>
          <a:p>
            <a:pPr lvl="1"/>
            <a:r>
              <a:rPr lang="en-US" altLang="en-US" dirty="0" smtClean="0"/>
              <a:t>Topics, i.e., topic model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876800" y="5786477"/>
            <a:ext cx="3886200" cy="369332"/>
            <a:chOff x="4876800" y="5786477"/>
            <a:chExt cx="38862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76800" y="5938877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</a:t>
            </a:r>
            <a:r>
              <a:rPr lang="en-US" altLang="en-US" dirty="0" smtClean="0"/>
              <a:t>assign weights</a:t>
            </a:r>
            <a:r>
              <a:rPr lang="en-US" altLang="en-US" dirty="0"/>
              <a:t>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 smtClean="0"/>
              <a:t>Important</a:t>
            </a:r>
            <a:r>
              <a:rPr lang="en-US" altLang="en-US" dirty="0"/>
              <a:t>!</a:t>
            </a:r>
          </a:p>
          <a:p>
            <a:r>
              <a:rPr lang="en-US" altLang="en-US" dirty="0" smtClean="0"/>
              <a:t>Why?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Query side: </a:t>
            </a:r>
            <a:r>
              <a:rPr lang="en-US" altLang="ja-JP" dirty="0" smtClean="0">
                <a:ea typeface="ＭＳ Ｐゴシック" charset="-128"/>
              </a:rPr>
              <a:t>not </a:t>
            </a:r>
            <a:r>
              <a:rPr lang="en-US" altLang="ja-JP" dirty="0">
                <a:ea typeface="ＭＳ Ｐゴシック" charset="-128"/>
              </a:rPr>
              <a:t>all terms are equally important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Doc side: </a:t>
            </a:r>
            <a:r>
              <a:rPr lang="en-US" altLang="ja-JP" dirty="0" smtClean="0">
                <a:ea typeface="ＭＳ Ｐゴシック" charset="-128"/>
              </a:rPr>
              <a:t>some </a:t>
            </a:r>
            <a:r>
              <a:rPr lang="en-US" altLang="ja-JP" dirty="0">
                <a:ea typeface="ＭＳ Ｐゴシック" charset="-128"/>
              </a:rPr>
              <a:t>terms carry more information about </a:t>
            </a:r>
            <a:r>
              <a:rPr lang="en-US" altLang="ja-JP" dirty="0" smtClean="0">
                <a:ea typeface="ＭＳ Ｐゴシック" charset="-128"/>
              </a:rPr>
              <a:t>the content</a:t>
            </a:r>
            <a:endParaRPr lang="en-US" altLang="ja-JP" dirty="0">
              <a:ea typeface="ＭＳ Ｐゴシック" charset="-128"/>
            </a:endParaRPr>
          </a:p>
          <a:p>
            <a:r>
              <a:rPr lang="en-US" altLang="en-US" dirty="0"/>
              <a:t>How? </a:t>
            </a:r>
          </a:p>
          <a:p>
            <a:pPr lvl="1"/>
            <a:r>
              <a:rPr lang="en-US" altLang="en-US" dirty="0" smtClean="0"/>
              <a:t>Two </a:t>
            </a:r>
            <a:r>
              <a:rPr lang="en-US" altLang="en-US" dirty="0"/>
              <a:t>basic </a:t>
            </a:r>
            <a:r>
              <a:rPr lang="en-US" altLang="en-US" u="sng" dirty="0"/>
              <a:t>heuristics</a:t>
            </a:r>
          </a:p>
          <a:p>
            <a:pPr lvl="2"/>
            <a:r>
              <a:rPr lang="en-US" altLang="en-US" dirty="0"/>
              <a:t>TF (Term Frequency) = Within-doc-frequency</a:t>
            </a:r>
          </a:p>
          <a:p>
            <a:pPr lvl="2"/>
            <a:r>
              <a:rPr lang="en-US" altLang="en-US" dirty="0"/>
              <a:t>IDF (Inverse Document Frequency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Idea: </a:t>
                </a:r>
                <a:r>
                  <a:rPr lang="en-US" altLang="ja-JP" dirty="0" smtClean="0">
                    <a:ea typeface="ＭＳ Ｐゴシック" charset="-128"/>
                  </a:rPr>
                  <a:t>a </a:t>
                </a:r>
                <a:r>
                  <a:rPr lang="en-US" altLang="ja-JP" dirty="0">
                    <a:ea typeface="ＭＳ Ｐゴシック" charset="-128"/>
                  </a:rPr>
                  <a:t>term is more important if it occurs more frequently in a document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TF Formulas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be the frequency count of term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in doc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𝑑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Raw TF</a:t>
                </a:r>
                <a:r>
                  <a:rPr lang="en-US" altLang="ja-JP" dirty="0" smtClean="0">
                    <a:ea typeface="ＭＳ Ｐゴシック" charset="-128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 = 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 smtClean="0">
                  <a:ea typeface="ＭＳ Ｐゴシック" charset="-128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24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659140" y="1828800"/>
            <a:ext cx="2665460" cy="661989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/>
              <a:t>Relevance does 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doc, 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en-US" dirty="0" smtClean="0"/>
              <a:t>Pivoted length normalization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Sublinear</a:t>
                </a:r>
                <a:r>
                  <a:rPr lang="en-US" dirty="0"/>
                  <a:t> TF </a:t>
                </a:r>
                <a:r>
                  <a:rPr lang="en-US" dirty="0" smtClean="0"/>
                  <a:t>scaling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i="1" dirty="0">
                                    <a:latin typeface="Cambria Math"/>
                                    <a:ea typeface="ＭＳ Ｐゴシック" charset="-128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ＭＳ Ｐゴシック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𝑡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,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3657600"/>
            <a:ext cx="7918450" cy="2438400"/>
            <a:chOff x="457200" y="1676400"/>
            <a:chExt cx="7918450" cy="2438400"/>
          </a:xfrm>
        </p:grpSpPr>
        <p:sp>
          <p:nvSpPr>
            <p:cNvPr id="328707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328711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TF scaling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Normalize by </a:t>
                </a:r>
                <a:r>
                  <a:rPr lang="en-US" dirty="0" smtClean="0"/>
                  <a:t>the most </a:t>
                </a:r>
                <a:r>
                  <a:rPr lang="en-US" dirty="0" smtClean="0"/>
                  <a:t>frequent word in this doc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2362200" y="6096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 flipV="1">
            <a:off x="2362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80638" y="3657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Norm. TF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858000" y="6096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Raw TF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362200" y="43434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81200" y="4242816"/>
            <a:ext cx="6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frequency</a:t>
            </a:r>
            <a:endParaRPr lang="en-US" alt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Idea: </a:t>
            </a:r>
            <a:r>
              <a:rPr lang="en-US" altLang="ja-JP" dirty="0" smtClean="0">
                <a:ea typeface="ＭＳ Ｐゴシック" charset="-128"/>
              </a:rPr>
              <a:t>a </a:t>
            </a:r>
            <a:r>
              <a:rPr lang="en-US" altLang="ja-JP" dirty="0">
                <a:ea typeface="ＭＳ Ｐゴシック" charset="-128"/>
              </a:rPr>
              <a:t>term is more discriminative if it occurs only in fewer documents</a:t>
            </a:r>
          </a:p>
          <a:p>
            <a:endParaRPr lang="en-US" alt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9971"/>
            <a:ext cx="4953000" cy="382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document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total term frequency?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Cannot recognize words frequently occurring in a subset of documents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16348"/>
              </p:ext>
            </p:extLst>
          </p:nvPr>
        </p:nvGraphicFramePr>
        <p:xfrm>
          <a:off x="2451099" y="3476095"/>
          <a:ext cx="39497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567"/>
                <a:gridCol w="1316567"/>
                <a:gridCol w="1316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2819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1. Example total term frequency </a:t>
            </a:r>
            <a:r>
              <a:rPr lang="en-US" dirty="0" err="1" smtClean="0"/>
              <a:t>v.s</a:t>
            </a:r>
            <a:r>
              <a:rPr lang="en-US" dirty="0" smtClean="0"/>
              <a:t>. document frequency in Reuters-RCV1 collection.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TF-IDF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3716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05475" y="547983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How to define </a:t>
            </a:r>
            <a:r>
              <a:rPr lang="en-US" altLang="en-US" sz="3600" dirty="0" smtClean="0"/>
              <a:t>a good similarity measure?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distance?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CC0000"/>
                    </a:solidFill>
                  </a:rPr>
                  <a:t>Education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3352800" y="5029200"/>
            <a:ext cx="2559050" cy="533400"/>
            <a:chOff x="2112" y="2880"/>
            <a:chExt cx="1612" cy="336"/>
          </a:xfrm>
        </p:grpSpPr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CC0000"/>
                  </a:solidFill>
                </a:rPr>
                <a:t>Query</a:t>
              </a:r>
              <a:endParaRPr lang="en-US" altLang="en-US" sz="1800" b="1" baseline="-25000">
                <a:solidFill>
                  <a:srgbClr val="CC0000"/>
                </a:solidFill>
              </a:endParaRPr>
            </a:p>
          </p:txBody>
        </p:sp>
      </p:grp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35626" y="2151102"/>
            <a:ext cx="2717800" cy="915949"/>
            <a:chOff x="5635626" y="2151102"/>
            <a:chExt cx="2717800" cy="915949"/>
          </a:xfrm>
        </p:grpSpPr>
        <p:sp>
          <p:nvSpPr>
            <p:cNvPr id="31" name="TextBox 30"/>
            <p:cNvSpPr txBox="1"/>
            <p:nvPr/>
          </p:nvSpPr>
          <p:spPr>
            <a:xfrm>
              <a:off x="6372227" y="215110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5635626" y="232410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How to define a good similarity measure?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Longer documents will be penalized by the extra words</a:t>
                </a:r>
              </a:p>
              <a:p>
                <a:pPr lvl="1"/>
                <a:r>
                  <a:rPr lang="en-US" dirty="0" smtClean="0"/>
                  <a:t>We care more about how these two vectors are overlapped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distance to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Angle: how vectors are overlapped</a:t>
            </a:r>
          </a:p>
          <a:p>
            <a:pPr lvl="1"/>
            <a:r>
              <a:rPr lang="en-US" dirty="0" smtClean="0"/>
              <a:t>Cosine similarity – projection of one vector onto another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1" y="6248399"/>
            <a:ext cx="32766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1" y="3809999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15001" y="6015037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14601" y="3505199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362200" y="4286250"/>
            <a:ext cx="3276601" cy="19621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53025" y="3977481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362201" y="5181598"/>
            <a:ext cx="152400" cy="106680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20950" y="4950618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2362200" y="5981699"/>
            <a:ext cx="1143000" cy="266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505200" y="581501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</a:rPr>
              <a:t>Query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1627" y="3370301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TF-IDF space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5026" y="3543300"/>
            <a:ext cx="1425575" cy="742950"/>
          </a:xfrm>
          <a:prstGeom prst="arc">
            <a:avLst>
              <a:gd name="adj1" fmla="val 10990793"/>
              <a:gd name="adj2" fmla="val 16848341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304632">
            <a:off x="2869101" y="5750565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59438" y="419286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choice of angle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1" y="4395461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choice </a:t>
            </a:r>
            <a:r>
              <a:rPr lang="en-US" dirty="0">
                <a:solidFill>
                  <a:srgbClr val="7030A0"/>
                </a:solidFill>
              </a:rPr>
              <a:t>of Euclidean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 Boolean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Boolean query</a:t>
            </a:r>
          </a:p>
          <a:p>
            <a:pPr lvl="1"/>
            <a:r>
              <a:rPr lang="en-US" dirty="0" smtClean="0"/>
              <a:t>E.g., “</a:t>
            </a:r>
            <a:r>
              <a:rPr lang="en-US" dirty="0" err="1" smtClean="0"/>
              <a:t>obama</a:t>
            </a:r>
            <a:r>
              <a:rPr lang="en-US" dirty="0" smtClean="0"/>
              <a:t>” AND “healthcare” NOT “news”</a:t>
            </a:r>
          </a:p>
          <a:p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Lookup query term in the dictionary</a:t>
            </a:r>
          </a:p>
          <a:p>
            <a:pPr lvl="1"/>
            <a:r>
              <a:rPr lang="en-US" dirty="0" smtClean="0"/>
              <a:t>Retrieve the posting lists</a:t>
            </a:r>
          </a:p>
          <a:p>
            <a:pPr lvl="1"/>
            <a:r>
              <a:rPr lang="en-US" dirty="0" smtClean="0"/>
              <a:t>Operation</a:t>
            </a:r>
          </a:p>
          <a:p>
            <a:pPr lvl="2"/>
            <a:r>
              <a:rPr lang="en-US" dirty="0" smtClean="0"/>
              <a:t>AND: intersect the posting lists</a:t>
            </a:r>
          </a:p>
          <a:p>
            <a:pPr lvl="2"/>
            <a:r>
              <a:rPr lang="en-US" dirty="0" smtClean="0"/>
              <a:t>OR: union the posting list</a:t>
            </a:r>
          </a:p>
          <a:p>
            <a:pPr lvl="2"/>
            <a:r>
              <a:rPr lang="en-US" dirty="0" smtClean="0"/>
              <a:t>NOT: diff the posting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Document length normalized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6096000" y="3200400"/>
            <a:ext cx="276225" cy="4132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72225" y="3429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vector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5029200" y="1916668"/>
            <a:ext cx="60960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1732002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TF-IDF vector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2286000"/>
            <a:ext cx="657225" cy="838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990216" y="6638330"/>
            <a:ext cx="2377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2990216" y="4251960"/>
            <a:ext cx="0" cy="2377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491109" y="6296480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456816" y="3793571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2987038" y="5459322"/>
            <a:ext cx="2057402" cy="115193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954905" y="5082579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990215" y="4285435"/>
            <a:ext cx="376194" cy="235289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397750" y="4180717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2987038" y="6019799"/>
            <a:ext cx="2289179" cy="611979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5307558" y="5749863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</a:rPr>
              <a:t>Query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41835" y="4112437"/>
            <a:ext cx="2717800" cy="915949"/>
            <a:chOff x="4645024" y="3760232"/>
            <a:chExt cx="2717800" cy="915949"/>
          </a:xfrm>
        </p:grpSpPr>
        <p:sp>
          <p:nvSpPr>
            <p:cNvPr id="22" name="TextBox 21"/>
            <p:cNvSpPr txBox="1"/>
            <p:nvPr/>
          </p:nvSpPr>
          <p:spPr>
            <a:xfrm>
              <a:off x="5381625" y="376023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4645024" y="393323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609600" y="4261485"/>
            <a:ext cx="4754880" cy="475488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computation of cosine in retrieval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would be the same for all candidate docs</a:t>
                </a:r>
              </a:p>
              <a:p>
                <a:pPr lvl="1"/>
                <a:r>
                  <a:rPr lang="en-US" dirty="0" smtClean="0"/>
                  <a:t>Normalization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can be done in index time</a:t>
                </a:r>
              </a:p>
              <a:p>
                <a:pPr lvl="1"/>
                <a:r>
                  <a:rPr lang="en-US" dirty="0" smtClean="0"/>
                  <a:t>Only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Score accumulator for each query term when intersecting postings from inverted index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computation of cosine in retrieval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5846" y="1570037"/>
            <a:ext cx="8229600" cy="4525963"/>
          </a:xfrm>
        </p:spPr>
        <p:txBody>
          <a:bodyPr/>
          <a:lstStyle/>
          <a:p>
            <a:r>
              <a:rPr lang="en-US" dirty="0"/>
              <a:t>Maintain a score accumulator for each doc </a:t>
            </a:r>
            <a:r>
              <a:rPr lang="en-US" dirty="0" smtClean="0"/>
              <a:t>when scanning the postings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447800" y="2621340"/>
            <a:ext cx="64215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+mn-lt"/>
              </a:rPr>
              <a:t>Query </a:t>
            </a:r>
            <a:r>
              <a:rPr lang="en-US" altLang="en-US" sz="2400" b="0" dirty="0">
                <a:latin typeface="+mn-lt"/>
              </a:rPr>
              <a:t>= “info security”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S(</a:t>
            </a:r>
            <a:r>
              <a:rPr lang="en-US" altLang="en-US" sz="2400" b="0" dirty="0" err="1">
                <a:latin typeface="+mn-lt"/>
              </a:rPr>
              <a:t>d,q</a:t>
            </a:r>
            <a:r>
              <a:rPr lang="en-US" altLang="en-US" sz="2400" b="0" dirty="0">
                <a:latin typeface="+mn-lt"/>
              </a:rPr>
              <a:t>)=g(t</a:t>
            </a:r>
            <a:r>
              <a:rPr lang="en-US" altLang="en-US" sz="2400" b="0" baseline="-25000" dirty="0">
                <a:latin typeface="+mn-lt"/>
              </a:rPr>
              <a:t>1</a:t>
            </a:r>
            <a:r>
              <a:rPr lang="en-US" altLang="en-US" sz="2400" b="0" dirty="0">
                <a:latin typeface="+mn-lt"/>
              </a:rPr>
              <a:t>)+…+g(</a:t>
            </a:r>
            <a:r>
              <a:rPr lang="en-US" altLang="en-US" sz="2400" b="0" dirty="0" err="1">
                <a:latin typeface="+mn-lt"/>
              </a:rPr>
              <a:t>t</a:t>
            </a:r>
            <a:r>
              <a:rPr lang="en-US" altLang="en-US" sz="2400" b="0" baseline="-25000" dirty="0" err="1">
                <a:latin typeface="+mn-lt"/>
              </a:rPr>
              <a:t>n</a:t>
            </a:r>
            <a:r>
              <a:rPr lang="en-US" altLang="en-US" sz="2400" b="0" dirty="0">
                <a:latin typeface="+mn-lt"/>
              </a:rPr>
              <a:t>) [</a:t>
            </a:r>
            <a:r>
              <a:rPr lang="en-US" altLang="en-US" sz="2400" b="0" u="sng" dirty="0">
                <a:latin typeface="+mn-lt"/>
              </a:rPr>
              <a:t>sum of </a:t>
            </a:r>
            <a:r>
              <a:rPr lang="en-US" altLang="en-US" sz="2400" b="0" u="sng" dirty="0" smtClean="0">
                <a:latin typeface="+mn-lt"/>
              </a:rPr>
              <a:t>TF</a:t>
            </a:r>
            <a:r>
              <a:rPr lang="en-US" altLang="en-US" sz="2400" b="0" dirty="0" smtClean="0">
                <a:latin typeface="+mn-lt"/>
              </a:rPr>
              <a:t> of </a:t>
            </a:r>
            <a:r>
              <a:rPr lang="en-US" altLang="en-US" sz="2400" b="0" dirty="0">
                <a:latin typeface="+mn-lt"/>
              </a:rPr>
              <a:t>matched terms]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+mn-lt"/>
              </a:rPr>
              <a:t>Info</a:t>
            </a:r>
            <a:r>
              <a:rPr lang="en-US" altLang="en-US" sz="2400" b="0" dirty="0">
                <a:latin typeface="+mn-lt"/>
              </a:rPr>
              <a:t>: (d1, 3), (d2, 4), (d3, 1), (d4, 5)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Security: (d2, 3), (d4</a:t>
            </a:r>
            <a:r>
              <a:rPr lang="en-US" altLang="en-US" sz="2400" b="0" dirty="0" smtClean="0">
                <a:latin typeface="+mn-lt"/>
              </a:rPr>
              <a:t>, 1</a:t>
            </a:r>
            <a:r>
              <a:rPr lang="en-US" altLang="en-US" sz="2400" b="0" dirty="0">
                <a:latin typeface="+mn-lt"/>
              </a:rPr>
              <a:t>), (d5, 3)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95400" y="4191000"/>
            <a:ext cx="4993594" cy="2585323"/>
            <a:chOff x="1524000" y="4343400"/>
            <a:chExt cx="4993594" cy="2585323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2438400" y="4343400"/>
              <a:ext cx="4079194" cy="258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Accumulators:  </a:t>
              </a:r>
              <a:r>
                <a:rPr lang="en-US" altLang="en-US" sz="1800" dirty="0" smtClean="0">
                  <a:latin typeface="+mn-lt"/>
                </a:rPr>
                <a:t>d1      </a:t>
              </a:r>
              <a:r>
                <a:rPr lang="en-US" altLang="en-US" sz="1800" dirty="0">
                  <a:latin typeface="+mn-lt"/>
                </a:rPr>
                <a:t>d2      d3     d4      d5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 smtClean="0">
                  <a:latin typeface="+mn-lt"/>
                </a:rPr>
                <a:t>        </a:t>
              </a:r>
              <a:r>
                <a:rPr lang="en-US" altLang="en-US" sz="1800" b="0" dirty="0">
                  <a:latin typeface="+mn-lt"/>
                </a:rPr>
                <a:t>(d1,3)  =&gt;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3</a:t>
              </a:r>
              <a:r>
                <a:rPr lang="en-US" altLang="en-US" sz="1800" dirty="0">
                  <a:latin typeface="+mn-lt"/>
                </a:rPr>
                <a:t>   </a:t>
              </a:r>
              <a:r>
                <a:rPr lang="en-US" altLang="en-US" sz="1800" b="0" dirty="0">
                  <a:latin typeface="+mn-lt"/>
                </a:rPr>
                <a:t>      0        0       0        0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(d2,4)  =&gt;   3         4        0       0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(d3,1)  =&gt;   3         4 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 </a:t>
              </a:r>
              <a:r>
                <a:rPr lang="en-US" altLang="en-US" sz="1800" dirty="0">
                  <a:solidFill>
                    <a:srgbClr val="FF0000"/>
                  </a:solidFill>
                  <a:latin typeface="+mn-lt"/>
                </a:rPr>
                <a:t>1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 </a:t>
              </a:r>
              <a:r>
                <a:rPr lang="en-US" altLang="en-US" sz="1800" b="0" dirty="0">
                  <a:latin typeface="+mn-lt"/>
                </a:rPr>
                <a:t>      0        0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(d4,5)  =&gt;   3         4        1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 </a:t>
              </a:r>
              <a:r>
                <a:rPr lang="en-US" altLang="en-US" sz="1800" b="0" dirty="0">
                  <a:latin typeface="+mn-lt"/>
                </a:rPr>
                <a:t>5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 </a:t>
              </a:r>
              <a:r>
                <a:rPr lang="en-US" altLang="en-US" sz="1800" b="0" dirty="0">
                  <a:latin typeface="+mn-lt"/>
                </a:rPr>
                <a:t>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(d2,3)  =&gt;   3   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7</a:t>
              </a:r>
              <a:r>
                <a:rPr lang="en-US" altLang="en-US" sz="1800" b="0" dirty="0">
                  <a:latin typeface="+mn-lt"/>
                </a:rPr>
                <a:t>        1       5        0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(d4,1)  =&gt;   3         7        1 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6</a:t>
              </a:r>
              <a:r>
                <a:rPr lang="en-US" altLang="en-US" sz="1800" b="0" dirty="0">
                  <a:latin typeface="+mn-lt"/>
                </a:rPr>
                <a:t>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(d5,3)  =&gt;   3         7        1       </a:t>
              </a:r>
              <a:r>
                <a:rPr lang="en-US" altLang="en-US" sz="1800" b="0" dirty="0" smtClean="0">
                  <a:latin typeface="+mn-lt"/>
                </a:rPr>
                <a:t>6  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1800" dirty="0">
                <a:latin typeface="+mn-lt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981200" y="4800600"/>
              <a:ext cx="914400" cy="822325"/>
              <a:chOff x="1828800" y="4343400"/>
              <a:chExt cx="914400" cy="822325"/>
            </a:xfrm>
          </p:grpSpPr>
          <p:sp>
            <p:nvSpPr>
              <p:cNvPr id="26630" name="AutoShape 5"/>
              <p:cNvSpPr>
                <a:spLocks/>
              </p:cNvSpPr>
              <p:nvPr/>
            </p:nvSpPr>
            <p:spPr bwMode="auto">
              <a:xfrm>
                <a:off x="2514600" y="4343400"/>
                <a:ext cx="228600" cy="822325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 b="0">
                  <a:latin typeface="+mn-lt"/>
                </a:endParaRPr>
              </a:p>
            </p:txBody>
          </p:sp>
          <p:sp>
            <p:nvSpPr>
              <p:cNvPr id="26632" name="Text Box 7"/>
              <p:cNvSpPr txBox="1">
                <a:spLocks noChangeArrowheads="1"/>
              </p:cNvSpPr>
              <p:nvPr/>
            </p:nvSpPr>
            <p:spPr bwMode="auto">
              <a:xfrm>
                <a:off x="1828800" y="4495800"/>
                <a:ext cx="6746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 dirty="0">
                    <a:latin typeface="+mn-lt"/>
                  </a:rPr>
                  <a:t>info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24000" y="5883275"/>
              <a:ext cx="1371600" cy="593725"/>
              <a:chOff x="1371600" y="5502275"/>
              <a:chExt cx="1371600" cy="593725"/>
            </a:xfrm>
          </p:grpSpPr>
          <p:sp>
            <p:nvSpPr>
              <p:cNvPr id="26631" name="AutoShape 6"/>
              <p:cNvSpPr>
                <a:spLocks/>
              </p:cNvSpPr>
              <p:nvPr/>
            </p:nvSpPr>
            <p:spPr bwMode="auto">
              <a:xfrm>
                <a:off x="2514600" y="5502275"/>
                <a:ext cx="228600" cy="593725"/>
              </a:xfrm>
              <a:prstGeom prst="leftBrace">
                <a:avLst>
                  <a:gd name="adj1" fmla="val 194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 b="0">
                  <a:latin typeface="+mn-lt"/>
                </a:endParaRPr>
              </a:p>
            </p:txBody>
          </p:sp>
          <p:sp>
            <p:nvSpPr>
              <p:cNvPr id="26633" name="Text Box 8"/>
              <p:cNvSpPr txBox="1">
                <a:spLocks noChangeArrowheads="1"/>
              </p:cNvSpPr>
              <p:nvPr/>
            </p:nvSpPr>
            <p:spPr bwMode="auto">
              <a:xfrm>
                <a:off x="1371600" y="5562600"/>
                <a:ext cx="12842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 dirty="0">
                    <a:latin typeface="+mn-lt"/>
                  </a:rPr>
                  <a:t>security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334000" y="3406170"/>
            <a:ext cx="3581400" cy="771531"/>
            <a:chOff x="4572000" y="2362200"/>
            <a:chExt cx="3581400" cy="771531"/>
          </a:xfrm>
        </p:grpSpPr>
        <p:sp>
          <p:nvSpPr>
            <p:cNvPr id="6" name="TextBox 5"/>
            <p:cNvSpPr txBox="1"/>
            <p:nvPr/>
          </p:nvSpPr>
          <p:spPr>
            <a:xfrm>
              <a:off x="5638800" y="2487400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 be easily applied to TF-IDF weighting!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4572000" y="2362200"/>
              <a:ext cx="1066800" cy="4483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2600" y="4921034"/>
            <a:ext cx="3352800" cy="946366"/>
            <a:chOff x="4800600" y="2487400"/>
            <a:chExt cx="3352800" cy="946366"/>
          </a:xfrm>
        </p:grpSpPr>
        <p:sp>
          <p:nvSpPr>
            <p:cNvPr id="23" name="TextBox 22"/>
            <p:cNvSpPr txBox="1"/>
            <p:nvPr/>
          </p:nvSpPr>
          <p:spPr>
            <a:xfrm>
              <a:off x="5638800" y="248740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Keep only the most promising accumulators for top </a:t>
              </a:r>
              <a:r>
                <a:rPr lang="en-US" i="1" dirty="0" smtClean="0">
                  <a:solidFill>
                    <a:srgbClr val="FF0000"/>
                  </a:solidFill>
                </a:rPr>
                <a:t>K</a:t>
              </a:r>
              <a:r>
                <a:rPr lang="en-US" dirty="0" smtClean="0">
                  <a:solidFill>
                    <a:srgbClr val="FF0000"/>
                  </a:solidFill>
                </a:rPr>
                <a:t> retrieval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800600" y="2810566"/>
              <a:ext cx="838200" cy="623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Advantages of VS Model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Empirically effective! (Top TREC performance)</a:t>
            </a:r>
          </a:p>
          <a:p>
            <a:r>
              <a:rPr lang="en-US" altLang="en-US" dirty="0" smtClean="0">
                <a:cs typeface="Arial" charset="0"/>
              </a:rPr>
              <a:t>Intuitive</a:t>
            </a:r>
          </a:p>
          <a:p>
            <a:r>
              <a:rPr lang="en-US" altLang="en-US" dirty="0" smtClean="0">
                <a:cs typeface="Arial" charset="0"/>
              </a:rPr>
              <a:t>Easy to implement</a:t>
            </a:r>
          </a:p>
          <a:p>
            <a:r>
              <a:rPr lang="en-US" altLang="en-US" dirty="0" smtClean="0">
                <a:cs typeface="Arial" charset="0"/>
              </a:rPr>
              <a:t>Well-studied/Mostly </a:t>
            </a:r>
            <a:r>
              <a:rPr lang="en-US" altLang="en-US" dirty="0" smtClean="0">
                <a:cs typeface="Arial" charset="0"/>
              </a:rPr>
              <a:t>evaluated</a:t>
            </a:r>
          </a:p>
          <a:p>
            <a:r>
              <a:rPr lang="en-US" altLang="en-US" dirty="0" smtClean="0">
                <a:cs typeface="Arial" charset="0"/>
              </a:rPr>
              <a:t>The Smart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Developed at Cornell: 1960-1999</a:t>
            </a:r>
          </a:p>
          <a:p>
            <a:pPr lvl="1"/>
            <a:r>
              <a:rPr lang="en-US" altLang="en-US" dirty="0" smtClean="0">
                <a:cs typeface="Arial" charset="0"/>
              </a:rPr>
              <a:t>Still widely used </a:t>
            </a:r>
          </a:p>
          <a:p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Warning: Many variants of TF-IDF!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Assume query and document to be the same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ranking </a:t>
            </a:r>
            <a:r>
              <a:rPr lang="en-US" dirty="0" err="1" smtClean="0"/>
              <a:t>v.s</a:t>
            </a:r>
            <a:r>
              <a:rPr lang="en-US" dirty="0" smtClean="0"/>
              <a:t>. selection</a:t>
            </a:r>
          </a:p>
          <a:p>
            <a:r>
              <a:rPr lang="en-US" dirty="0" smtClean="0"/>
              <a:t>Basic idea of </a:t>
            </a:r>
            <a:r>
              <a:rPr lang="en-US" dirty="0"/>
              <a:t>vector space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Two important heuristics in VS model</a:t>
            </a:r>
          </a:p>
          <a:p>
            <a:pPr lvl="1"/>
            <a:r>
              <a:rPr lang="en-US" dirty="0" smtClean="0"/>
              <a:t>TF </a:t>
            </a:r>
          </a:p>
          <a:p>
            <a:pPr lvl="1"/>
            <a:r>
              <a:rPr lang="en-US" dirty="0" smtClean="0"/>
              <a:t>IDF</a:t>
            </a:r>
          </a:p>
          <a:p>
            <a:r>
              <a:rPr lang="en-US" dirty="0" smtClean="0"/>
              <a:t>Similarity measure for VS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 Boolean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AND operation</a:t>
            </a:r>
            <a:endParaRPr lang="en-US" dirty="0"/>
          </a:p>
        </p:txBody>
      </p:sp>
      <p:sp>
        <p:nvSpPr>
          <p:cNvPr id="4" name="Text Box 2058"/>
          <p:cNvSpPr txBox="1">
            <a:spLocks noChangeArrowheads="1"/>
          </p:cNvSpPr>
          <p:nvPr/>
        </p:nvSpPr>
        <p:spPr bwMode="auto">
          <a:xfrm>
            <a:off x="6726238" y="32766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128</a:t>
            </a:r>
          </a:p>
        </p:txBody>
      </p:sp>
      <p:sp>
        <p:nvSpPr>
          <p:cNvPr id="5" name="Text Box 2065"/>
          <p:cNvSpPr txBox="1">
            <a:spLocks noChangeArrowheads="1"/>
          </p:cNvSpPr>
          <p:nvPr/>
        </p:nvSpPr>
        <p:spPr bwMode="auto">
          <a:xfrm>
            <a:off x="7010400" y="3810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34</a:t>
            </a:r>
          </a:p>
        </p:txBody>
      </p:sp>
      <p:grpSp>
        <p:nvGrpSpPr>
          <p:cNvPr id="6" name="Group 2083"/>
          <p:cNvGrpSpPr>
            <a:grpSpLocks/>
          </p:cNvGrpSpPr>
          <p:nvPr/>
        </p:nvGrpSpPr>
        <p:grpSpPr bwMode="auto">
          <a:xfrm>
            <a:off x="2362200" y="3276600"/>
            <a:ext cx="647700" cy="466725"/>
            <a:chOff x="1584" y="3162"/>
            <a:chExt cx="408" cy="294"/>
          </a:xfrm>
        </p:grpSpPr>
        <p:sp>
          <p:nvSpPr>
            <p:cNvPr id="7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cxnSp>
          <p:nvCxnSpPr>
            <p:cNvPr id="8" name="AutoShape 2066"/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2084"/>
          <p:cNvGrpSpPr>
            <a:grpSpLocks/>
          </p:cNvGrpSpPr>
          <p:nvPr/>
        </p:nvGrpSpPr>
        <p:grpSpPr bwMode="auto">
          <a:xfrm>
            <a:off x="3009900" y="3276600"/>
            <a:ext cx="668338" cy="466725"/>
            <a:chOff x="1992" y="3162"/>
            <a:chExt cx="421" cy="294"/>
          </a:xfrm>
        </p:grpSpPr>
        <p:sp>
          <p:nvSpPr>
            <p:cNvPr id="10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cxnSp>
          <p:nvCxnSpPr>
            <p:cNvPr id="11" name="AutoShape 2067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2085"/>
          <p:cNvGrpSpPr>
            <a:grpSpLocks/>
          </p:cNvGrpSpPr>
          <p:nvPr/>
        </p:nvGrpSpPr>
        <p:grpSpPr bwMode="auto">
          <a:xfrm>
            <a:off x="3678238" y="3276600"/>
            <a:ext cx="609600" cy="466725"/>
            <a:chOff x="2413" y="3162"/>
            <a:chExt cx="384" cy="294"/>
          </a:xfrm>
        </p:grpSpPr>
        <p:sp>
          <p:nvSpPr>
            <p:cNvPr id="13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cxnSp>
          <p:nvCxnSpPr>
            <p:cNvPr id="14" name="AutoShape 2068"/>
            <p:cNvCxnSpPr>
              <a:cxnSpLocks noChangeShapeType="1"/>
              <a:stCxn id="13" idx="3"/>
              <a:endCxn id="16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2086"/>
          <p:cNvGrpSpPr>
            <a:grpSpLocks/>
          </p:cNvGrpSpPr>
          <p:nvPr/>
        </p:nvGrpSpPr>
        <p:grpSpPr bwMode="auto">
          <a:xfrm>
            <a:off x="4287838" y="3276600"/>
            <a:ext cx="762000" cy="466725"/>
            <a:chOff x="2797" y="3162"/>
            <a:chExt cx="480" cy="294"/>
          </a:xfrm>
        </p:grpSpPr>
        <p:sp>
          <p:nvSpPr>
            <p:cNvPr id="16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cxnSp>
          <p:nvCxnSpPr>
            <p:cNvPr id="17" name="AutoShape 2069"/>
            <p:cNvCxnSpPr>
              <a:cxnSpLocks noChangeShapeType="1"/>
              <a:stCxn id="16" idx="3"/>
              <a:endCxn id="1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2087"/>
          <p:cNvGrpSpPr>
            <a:grpSpLocks/>
          </p:cNvGrpSpPr>
          <p:nvPr/>
        </p:nvGrpSpPr>
        <p:grpSpPr bwMode="auto">
          <a:xfrm>
            <a:off x="5049838" y="3276600"/>
            <a:ext cx="838200" cy="466725"/>
            <a:chOff x="3277" y="3162"/>
            <a:chExt cx="528" cy="294"/>
          </a:xfrm>
        </p:grpSpPr>
        <p:sp>
          <p:nvSpPr>
            <p:cNvPr id="19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32</a:t>
              </a:r>
            </a:p>
          </p:txBody>
        </p:sp>
        <p:cxnSp>
          <p:nvCxnSpPr>
            <p:cNvPr id="20" name="AutoShape 2070"/>
            <p:cNvCxnSpPr>
              <a:cxnSpLocks noChangeShapeType="1"/>
              <a:stCxn id="19" idx="3"/>
              <a:endCxn id="22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88"/>
          <p:cNvGrpSpPr>
            <a:grpSpLocks/>
          </p:cNvGrpSpPr>
          <p:nvPr/>
        </p:nvGrpSpPr>
        <p:grpSpPr bwMode="auto">
          <a:xfrm>
            <a:off x="5888038" y="3276600"/>
            <a:ext cx="838200" cy="466725"/>
            <a:chOff x="3805" y="3162"/>
            <a:chExt cx="528" cy="294"/>
          </a:xfrm>
        </p:grpSpPr>
        <p:sp>
          <p:nvSpPr>
            <p:cNvPr id="22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23" name="AutoShape 2071"/>
            <p:cNvCxnSpPr>
              <a:cxnSpLocks noChangeShapeType="1"/>
              <a:stCxn id="22" idx="3"/>
              <a:endCxn id="4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089"/>
          <p:cNvGrpSpPr>
            <a:grpSpLocks/>
          </p:cNvGrpSpPr>
          <p:nvPr/>
        </p:nvGrpSpPr>
        <p:grpSpPr bwMode="auto">
          <a:xfrm>
            <a:off x="2362200" y="3810000"/>
            <a:ext cx="647700" cy="466725"/>
            <a:chOff x="1597" y="3498"/>
            <a:chExt cx="408" cy="294"/>
          </a:xfrm>
        </p:grpSpPr>
        <p:sp>
          <p:nvSpPr>
            <p:cNvPr id="25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cxnSp>
          <p:nvCxnSpPr>
            <p:cNvPr id="26" name="AutoShape 2073"/>
            <p:cNvCxnSpPr>
              <a:cxnSpLocks noChangeShapeType="1"/>
              <a:stCxn id="25" idx="3"/>
              <a:endCxn id="28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2090"/>
          <p:cNvGrpSpPr>
            <a:grpSpLocks/>
          </p:cNvGrpSpPr>
          <p:nvPr/>
        </p:nvGrpSpPr>
        <p:grpSpPr bwMode="auto">
          <a:xfrm>
            <a:off x="3009900" y="3810000"/>
            <a:ext cx="647700" cy="466725"/>
            <a:chOff x="2005" y="3498"/>
            <a:chExt cx="408" cy="294"/>
          </a:xfrm>
        </p:grpSpPr>
        <p:sp>
          <p:nvSpPr>
            <p:cNvPr id="28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cxnSp>
          <p:nvCxnSpPr>
            <p:cNvPr id="29" name="AutoShape 2074"/>
            <p:cNvCxnSpPr>
              <a:cxnSpLocks noChangeShapeType="1"/>
              <a:stCxn id="28" idx="3"/>
              <a:endCxn id="3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2091"/>
          <p:cNvGrpSpPr>
            <a:grpSpLocks/>
          </p:cNvGrpSpPr>
          <p:nvPr/>
        </p:nvGrpSpPr>
        <p:grpSpPr bwMode="auto">
          <a:xfrm>
            <a:off x="3657600" y="3810000"/>
            <a:ext cx="630237" cy="466725"/>
            <a:chOff x="2413" y="3498"/>
            <a:chExt cx="397" cy="294"/>
          </a:xfrm>
        </p:grpSpPr>
        <p:sp>
          <p:nvSpPr>
            <p:cNvPr id="31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</a:p>
          </p:txBody>
        </p:sp>
        <p:cxnSp>
          <p:nvCxnSpPr>
            <p:cNvPr id="32" name="AutoShape 2075"/>
            <p:cNvCxnSpPr>
              <a:cxnSpLocks noChangeShapeType="1"/>
              <a:stCxn id="31" idx="3"/>
              <a:endCxn id="34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2092"/>
          <p:cNvGrpSpPr>
            <a:grpSpLocks/>
          </p:cNvGrpSpPr>
          <p:nvPr/>
        </p:nvGrpSpPr>
        <p:grpSpPr bwMode="auto">
          <a:xfrm>
            <a:off x="4287837" y="3810000"/>
            <a:ext cx="606425" cy="466725"/>
            <a:chOff x="2810" y="3498"/>
            <a:chExt cx="382" cy="294"/>
          </a:xfrm>
        </p:grpSpPr>
        <p:sp>
          <p:nvSpPr>
            <p:cNvPr id="34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</a:p>
          </p:txBody>
        </p:sp>
        <p:cxnSp>
          <p:nvCxnSpPr>
            <p:cNvPr id="35" name="AutoShape 2076"/>
            <p:cNvCxnSpPr>
              <a:cxnSpLocks noChangeShapeType="1"/>
              <a:stCxn id="34" idx="3"/>
              <a:endCxn id="3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2093"/>
          <p:cNvGrpSpPr>
            <a:grpSpLocks/>
          </p:cNvGrpSpPr>
          <p:nvPr/>
        </p:nvGrpSpPr>
        <p:grpSpPr bwMode="auto">
          <a:xfrm>
            <a:off x="4894262" y="3810000"/>
            <a:ext cx="592138" cy="466725"/>
            <a:chOff x="3192" y="3498"/>
            <a:chExt cx="373" cy="294"/>
          </a:xfrm>
        </p:grpSpPr>
        <p:sp>
          <p:nvSpPr>
            <p:cNvPr id="37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cxnSp>
          <p:nvCxnSpPr>
            <p:cNvPr id="38" name="AutoShape 2077"/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2094"/>
          <p:cNvGrpSpPr>
            <a:grpSpLocks/>
          </p:cNvGrpSpPr>
          <p:nvPr/>
        </p:nvGrpSpPr>
        <p:grpSpPr bwMode="auto">
          <a:xfrm>
            <a:off x="5486400" y="3810000"/>
            <a:ext cx="762000" cy="466725"/>
            <a:chOff x="3565" y="3498"/>
            <a:chExt cx="480" cy="294"/>
          </a:xfrm>
        </p:grpSpPr>
        <p:sp>
          <p:nvSpPr>
            <p:cNvPr id="40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13</a:t>
              </a:r>
            </a:p>
          </p:txBody>
        </p:sp>
        <p:cxnSp>
          <p:nvCxnSpPr>
            <p:cNvPr id="41" name="AutoShape 2078"/>
            <p:cNvCxnSpPr>
              <a:cxnSpLocks noChangeShapeType="1"/>
              <a:stCxn id="40" idx="3"/>
              <a:endCxn id="43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" name="Group 2095"/>
          <p:cNvGrpSpPr>
            <a:grpSpLocks/>
          </p:cNvGrpSpPr>
          <p:nvPr/>
        </p:nvGrpSpPr>
        <p:grpSpPr bwMode="auto">
          <a:xfrm>
            <a:off x="6248408" y="3810000"/>
            <a:ext cx="762001" cy="466725"/>
            <a:chOff x="4045" y="3498"/>
            <a:chExt cx="480" cy="294"/>
          </a:xfrm>
        </p:grpSpPr>
        <p:sp>
          <p:nvSpPr>
            <p:cNvPr id="43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44" name="AutoShape 2079"/>
            <p:cNvCxnSpPr>
              <a:cxnSpLocks noChangeShapeType="1"/>
              <a:stCxn id="43" idx="3"/>
              <a:endCxn id="5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" name="TextBox 48"/>
          <p:cNvSpPr txBox="1"/>
          <p:nvPr/>
        </p:nvSpPr>
        <p:spPr>
          <a:xfrm>
            <a:off x="914400" y="33336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Term1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914400" y="385869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Term2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endCxn id="7" idx="1"/>
          </p:cNvCxnSpPr>
          <p:nvPr/>
        </p:nvCxnSpPr>
        <p:spPr>
          <a:xfrm>
            <a:off x="1828800" y="3509962"/>
            <a:ext cx="53340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5" idx="1"/>
          </p:cNvCxnSpPr>
          <p:nvPr/>
        </p:nvCxnSpPr>
        <p:spPr>
          <a:xfrm>
            <a:off x="1828800" y="4043361"/>
            <a:ext cx="5334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2453084" y="2819400"/>
            <a:ext cx="18176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2455019" y="4343400"/>
            <a:ext cx="17983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25738" y="30099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25738" y="46482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29000" y="2514600"/>
            <a:ext cx="223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scan the postings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Time complexity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72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 flipH="1" flipV="1">
            <a:off x="1371600" y="4343400"/>
            <a:ext cx="457200" cy="1066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4999" y="5410200"/>
            <a:ext cx="499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Trick for speed-up</a:t>
            </a:r>
            <a:r>
              <a:rPr lang="en-US" dirty="0" smtClean="0"/>
              <a:t>: when performing multi-way join, starts from lowest frequency term to highest frequency ones</a:t>
            </a:r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>
                <a:cs typeface="Arial" charset="0"/>
              </a:rPr>
              <a:t>Deficiency of Boolean model</a:t>
            </a:r>
            <a:endParaRPr lang="en-US" altLang="en-US" sz="1800" dirty="0" smtClean="0">
              <a:cs typeface="Arial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cs typeface="Arial" charset="0"/>
              </a:rPr>
              <a:t>The query is unlikely precise</a:t>
            </a:r>
          </a:p>
          <a:p>
            <a:pPr lvl="1"/>
            <a:r>
              <a:rPr lang="en-US" altLang="en-US" dirty="0" smtClean="0">
                <a:cs typeface="Arial" charset="0"/>
              </a:rPr>
              <a:t>“Over-constrained” query (terms are too specific): no relevant documents found</a:t>
            </a:r>
          </a:p>
          <a:p>
            <a:pPr lvl="1"/>
            <a:r>
              <a:rPr lang="en-US" altLang="en-US" dirty="0" smtClean="0">
                <a:cs typeface="Arial" charset="0"/>
              </a:rPr>
              <a:t>“Under-constrained” query (terms are too general): over delivery</a:t>
            </a:r>
          </a:p>
          <a:p>
            <a:pPr lvl="1"/>
            <a:r>
              <a:rPr lang="en-US" altLang="en-US" dirty="0" smtClean="0">
                <a:cs typeface="Arial" charset="0"/>
              </a:rPr>
              <a:t>It is hard to find the right position between these two extremes (hard for users to specify constraints)</a:t>
            </a:r>
          </a:p>
          <a:p>
            <a:r>
              <a:rPr lang="en-US" altLang="en-US" dirty="0" smtClean="0">
                <a:cs typeface="Arial" charset="0"/>
              </a:rPr>
              <a:t>Even if it is accurate</a:t>
            </a:r>
          </a:p>
          <a:p>
            <a:pPr lvl="1"/>
            <a:r>
              <a:rPr lang="en-US" altLang="en-US" dirty="0" smtClean="0">
                <a:cs typeface="Arial" charset="0"/>
              </a:rPr>
              <a:t>Not all users would like to use such queries</a:t>
            </a:r>
          </a:p>
          <a:p>
            <a:pPr lvl="1"/>
            <a:r>
              <a:rPr lang="en-US" altLang="en-US" dirty="0" smtClean="0">
                <a:cs typeface="Arial" charset="0"/>
              </a:rPr>
              <a:t>All relevant documents are not equally relevant</a:t>
            </a:r>
          </a:p>
          <a:p>
            <a:pPr lvl="2"/>
            <a:r>
              <a:rPr lang="en-US" altLang="en-US" dirty="0" smtClean="0">
                <a:cs typeface="Arial" charset="0"/>
              </a:rPr>
              <a:t>No one would go through all the matched results</a:t>
            </a:r>
          </a:p>
          <a:p>
            <a:r>
              <a:rPr lang="en-US" altLang="en-US" dirty="0" smtClean="0">
                <a:cs typeface="Arial" charset="0"/>
              </a:rPr>
              <a:t>Relevance is a matter of degree!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Document Selection vs. Ranking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539759" y="2743200"/>
            <a:ext cx="2362200" cy="1981200"/>
          </a:xfrm>
          <a:prstGeom prst="ellips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815984" y="2862263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920759" y="32766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1149359" y="29718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1606559" y="28956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2216159" y="31242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2368559" y="32766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2520959" y="34290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539759" y="36576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692159" y="38100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844559" y="39624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996959" y="41148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1377959" y="35814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1" name="Rectangle 16"/>
          <p:cNvSpPr>
            <a:spLocks noChangeArrowheads="1"/>
          </p:cNvSpPr>
          <p:nvPr/>
        </p:nvSpPr>
        <p:spPr bwMode="auto">
          <a:xfrm>
            <a:off x="1530359" y="37338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2" name="Rectangle 17"/>
          <p:cNvSpPr>
            <a:spLocks noChangeArrowheads="1"/>
          </p:cNvSpPr>
          <p:nvPr/>
        </p:nvSpPr>
        <p:spPr bwMode="auto">
          <a:xfrm>
            <a:off x="1682759" y="38862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3" name="Rectangle 18"/>
          <p:cNvSpPr>
            <a:spLocks noChangeArrowheads="1"/>
          </p:cNvSpPr>
          <p:nvPr/>
        </p:nvSpPr>
        <p:spPr bwMode="auto">
          <a:xfrm>
            <a:off x="1987559" y="37338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4" name="Rectangle 19"/>
          <p:cNvSpPr>
            <a:spLocks noChangeArrowheads="1"/>
          </p:cNvSpPr>
          <p:nvPr/>
        </p:nvSpPr>
        <p:spPr bwMode="auto">
          <a:xfrm>
            <a:off x="1987559" y="41910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5" name="Rectangle 20"/>
          <p:cNvSpPr>
            <a:spLocks noChangeArrowheads="1"/>
          </p:cNvSpPr>
          <p:nvPr/>
        </p:nvSpPr>
        <p:spPr bwMode="auto">
          <a:xfrm>
            <a:off x="1301759" y="27432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6" name="Rectangle 21"/>
          <p:cNvSpPr>
            <a:spLocks noChangeArrowheads="1"/>
          </p:cNvSpPr>
          <p:nvPr/>
        </p:nvSpPr>
        <p:spPr bwMode="auto">
          <a:xfrm>
            <a:off x="1454159" y="28956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7" name="Rectangle 22"/>
          <p:cNvSpPr>
            <a:spLocks noChangeArrowheads="1"/>
          </p:cNvSpPr>
          <p:nvPr/>
        </p:nvSpPr>
        <p:spPr bwMode="auto">
          <a:xfrm>
            <a:off x="1758959" y="30480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2008" name="Rectangle 23"/>
          <p:cNvSpPr>
            <a:spLocks noChangeArrowheads="1"/>
          </p:cNvSpPr>
          <p:nvPr/>
        </p:nvSpPr>
        <p:spPr bwMode="auto">
          <a:xfrm>
            <a:off x="1835159" y="27432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9" name="Rectangle 24"/>
          <p:cNvSpPr>
            <a:spLocks noChangeArrowheads="1"/>
          </p:cNvSpPr>
          <p:nvPr/>
        </p:nvSpPr>
        <p:spPr bwMode="auto">
          <a:xfrm>
            <a:off x="1987559" y="28956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5759" y="4038600"/>
            <a:ext cx="6165841" cy="2563813"/>
            <a:chOff x="2825759" y="4038600"/>
            <a:chExt cx="6165841" cy="2563813"/>
          </a:xfrm>
        </p:grpSpPr>
        <p:sp>
          <p:nvSpPr>
            <p:cNvPr id="42019" name="Rectangle 50"/>
            <p:cNvSpPr>
              <a:spLocks noChangeArrowheads="1"/>
            </p:cNvSpPr>
            <p:nvPr/>
          </p:nvSpPr>
          <p:spPr bwMode="auto">
            <a:xfrm>
              <a:off x="3816359" y="4114800"/>
              <a:ext cx="1828800" cy="1143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solidFill>
                    <a:srgbClr val="000066"/>
                  </a:solidFill>
                </a:rPr>
                <a:t>Doc Ranking</a:t>
              </a:r>
            </a:p>
            <a:p>
              <a:pPr eaLnBrk="1" hangingPunct="1"/>
              <a:r>
                <a:rPr lang="en-US" altLang="en-US" sz="2000" b="1" dirty="0" err="1" smtClean="0">
                  <a:solidFill>
                    <a:srgbClr val="000066"/>
                  </a:solidFill>
                </a:rPr>
                <a:t>rel</a:t>
              </a:r>
              <a:r>
                <a:rPr lang="en-US" altLang="en-US" sz="2000" b="1" dirty="0" smtClean="0">
                  <a:solidFill>
                    <a:srgbClr val="000066"/>
                  </a:solidFill>
                </a:rPr>
                <a:t>(</a:t>
              </a:r>
              <a:r>
                <a:rPr lang="en-US" altLang="en-US" sz="2000" b="1" dirty="0" err="1" smtClean="0">
                  <a:solidFill>
                    <a:srgbClr val="000066"/>
                  </a:solidFill>
                </a:rPr>
                <a:t>d,q</a:t>
              </a:r>
              <a:r>
                <a:rPr lang="en-US" altLang="en-US" sz="2000" b="1" dirty="0">
                  <a:solidFill>
                    <a:srgbClr val="000066"/>
                  </a:solidFill>
                </a:rPr>
                <a:t>)=?</a:t>
              </a:r>
              <a:endParaRPr lang="en-US" altLang="en-US" sz="2000" b="1" dirty="0"/>
            </a:p>
          </p:txBody>
        </p:sp>
        <p:sp>
          <p:nvSpPr>
            <p:cNvPr id="42020" name="AutoShape 51"/>
            <p:cNvSpPr>
              <a:spLocks noChangeArrowheads="1"/>
            </p:cNvSpPr>
            <p:nvPr/>
          </p:nvSpPr>
          <p:spPr bwMode="auto">
            <a:xfrm>
              <a:off x="2825759" y="4572000"/>
              <a:ext cx="838200" cy="333375"/>
            </a:xfrm>
            <a:prstGeom prst="rightArrow">
              <a:avLst>
                <a:gd name="adj1" fmla="val 50000"/>
                <a:gd name="adj2" fmla="val 628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3" name="Text Box 54"/>
            <p:cNvSpPr txBox="1">
              <a:spLocks noChangeArrowheads="1"/>
            </p:cNvSpPr>
            <p:nvPr/>
          </p:nvSpPr>
          <p:spPr bwMode="auto">
            <a:xfrm>
              <a:off x="6711959" y="4038600"/>
              <a:ext cx="1100138" cy="256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/>
                <a:t>0.98 d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 +</a:t>
              </a:r>
            </a:p>
            <a:p>
              <a:pPr eaLnBrk="1" hangingPunct="1"/>
              <a:r>
                <a:rPr lang="en-US" altLang="en-US" sz="1800" b="1"/>
                <a:t>0.95 d</a:t>
              </a:r>
              <a:r>
                <a:rPr lang="en-US" altLang="en-US" sz="1800" b="1" baseline="-25000"/>
                <a:t>2</a:t>
              </a:r>
              <a:r>
                <a:rPr lang="en-US" altLang="en-US" sz="1800" b="1"/>
                <a:t> +</a:t>
              </a:r>
            </a:p>
            <a:p>
              <a:pPr eaLnBrk="1" hangingPunct="1"/>
              <a:r>
                <a:rPr lang="en-US" altLang="en-US" sz="1800" b="1"/>
                <a:t>0.83 d</a:t>
              </a:r>
              <a:r>
                <a:rPr lang="en-US" altLang="en-US" sz="1800" b="1" baseline="-25000"/>
                <a:t>3</a:t>
              </a:r>
              <a:r>
                <a:rPr lang="en-US" altLang="en-US" sz="1800" b="1"/>
                <a:t> -</a:t>
              </a:r>
            </a:p>
            <a:p>
              <a:pPr eaLnBrk="1" hangingPunct="1"/>
              <a:r>
                <a:rPr lang="en-US" altLang="en-US" sz="1800" b="1"/>
                <a:t>0.80 d</a:t>
              </a:r>
              <a:r>
                <a:rPr lang="en-US" altLang="en-US" sz="1800" b="1" baseline="-25000"/>
                <a:t>4</a:t>
              </a:r>
              <a:r>
                <a:rPr lang="en-US" altLang="en-US" sz="1800" b="1"/>
                <a:t> +</a:t>
              </a:r>
            </a:p>
            <a:p>
              <a:pPr eaLnBrk="1" hangingPunct="1"/>
              <a:r>
                <a:rPr lang="en-US" altLang="en-US" sz="1800" b="1"/>
                <a:t>0.76 d</a:t>
              </a:r>
              <a:r>
                <a:rPr lang="en-US" altLang="en-US" sz="1800" b="1" baseline="-25000"/>
                <a:t>5</a:t>
              </a:r>
              <a:r>
                <a:rPr lang="en-US" altLang="en-US" sz="1800" b="1"/>
                <a:t> -</a:t>
              </a:r>
            </a:p>
            <a:p>
              <a:pPr eaLnBrk="1" hangingPunct="1"/>
              <a:r>
                <a:rPr lang="en-US" altLang="en-US" sz="1800" b="1"/>
                <a:t>0.56 d</a:t>
              </a:r>
              <a:r>
                <a:rPr lang="en-US" altLang="en-US" sz="1800" b="1" baseline="-25000"/>
                <a:t>6</a:t>
              </a:r>
              <a:r>
                <a:rPr lang="en-US" altLang="en-US" sz="1800" b="1"/>
                <a:t> -</a:t>
              </a:r>
            </a:p>
            <a:p>
              <a:pPr eaLnBrk="1" hangingPunct="1"/>
              <a:r>
                <a:rPr lang="en-US" altLang="en-US" sz="1800" b="1"/>
                <a:t>0.34 d</a:t>
              </a:r>
              <a:r>
                <a:rPr lang="en-US" altLang="en-US" sz="1800" b="1" baseline="-25000"/>
                <a:t>7</a:t>
              </a:r>
              <a:r>
                <a:rPr lang="en-US" altLang="en-US" sz="1800" b="1"/>
                <a:t> -</a:t>
              </a:r>
            </a:p>
            <a:p>
              <a:pPr eaLnBrk="1" hangingPunct="1"/>
              <a:r>
                <a:rPr lang="en-US" altLang="en-US" sz="1800" b="1"/>
                <a:t>0.21 d</a:t>
              </a:r>
              <a:r>
                <a:rPr lang="en-US" altLang="en-US" sz="1800" b="1" baseline="-25000"/>
                <a:t>8</a:t>
              </a:r>
              <a:r>
                <a:rPr lang="en-US" altLang="en-US" sz="1800" b="1"/>
                <a:t> +</a:t>
              </a:r>
            </a:p>
            <a:p>
              <a:pPr eaLnBrk="1" hangingPunct="1"/>
              <a:r>
                <a:rPr lang="en-US" altLang="en-US" sz="1800" b="1"/>
                <a:t>0.21 d</a:t>
              </a:r>
              <a:r>
                <a:rPr lang="en-US" altLang="en-US" sz="1800" b="1" baseline="-25000"/>
                <a:t>9</a:t>
              </a:r>
              <a:r>
                <a:rPr lang="en-US" altLang="en-US" sz="1800" b="1"/>
                <a:t> -</a:t>
              </a:r>
              <a:endParaRPr lang="en-US" altLang="en-US"/>
            </a:p>
          </p:txBody>
        </p:sp>
        <p:sp>
          <p:nvSpPr>
            <p:cNvPr id="42024" name="Line 55"/>
            <p:cNvSpPr>
              <a:spLocks noChangeShapeType="1"/>
            </p:cNvSpPr>
            <p:nvPr/>
          </p:nvSpPr>
          <p:spPr bwMode="auto">
            <a:xfrm>
              <a:off x="6483359" y="51816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AutoShape 56"/>
            <p:cNvSpPr>
              <a:spLocks noChangeArrowheads="1"/>
            </p:cNvSpPr>
            <p:nvPr/>
          </p:nvSpPr>
          <p:spPr bwMode="auto">
            <a:xfrm>
              <a:off x="5782518" y="4571999"/>
              <a:ext cx="609600" cy="295275"/>
            </a:xfrm>
            <a:prstGeom prst="rightArrow">
              <a:avLst>
                <a:gd name="adj1" fmla="val 50000"/>
                <a:gd name="adj2" fmla="val 5925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27" name="Group 58"/>
            <p:cNvGrpSpPr>
              <a:grpSpLocks/>
            </p:cNvGrpSpPr>
            <p:nvPr/>
          </p:nvGrpSpPr>
          <p:grpSpPr bwMode="auto">
            <a:xfrm>
              <a:off x="7862889" y="4267200"/>
              <a:ext cx="1128711" cy="914400"/>
              <a:chOff x="5088" y="2592"/>
              <a:chExt cx="711" cy="576"/>
            </a:xfrm>
          </p:grpSpPr>
          <p:sp>
            <p:nvSpPr>
              <p:cNvPr id="42032" name="AutoShape 59"/>
              <p:cNvSpPr>
                <a:spLocks/>
              </p:cNvSpPr>
              <p:nvPr/>
            </p:nvSpPr>
            <p:spPr bwMode="auto">
              <a:xfrm>
                <a:off x="5088" y="2592"/>
                <a:ext cx="96" cy="576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33" name="Text Box 60"/>
              <p:cNvSpPr txBox="1">
                <a:spLocks noChangeArrowheads="1"/>
              </p:cNvSpPr>
              <p:nvPr/>
            </p:nvSpPr>
            <p:spPr bwMode="auto">
              <a:xfrm>
                <a:off x="5179" y="2718"/>
                <a:ext cx="62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b="1" dirty="0" err="1" smtClean="0">
                    <a:solidFill>
                      <a:srgbClr val="CC0000"/>
                    </a:solidFill>
                  </a:rPr>
                  <a:t>Rel</a:t>
                </a:r>
                <a:r>
                  <a:rPr lang="en-US" altLang="en-US" sz="2000" b="1" dirty="0" smtClean="0">
                    <a:solidFill>
                      <a:srgbClr val="CC0000"/>
                    </a:solidFill>
                  </a:rPr>
                  <a:t>’(</a:t>
                </a:r>
                <a:r>
                  <a:rPr lang="en-US" altLang="en-US" sz="2000" b="1" dirty="0">
                    <a:solidFill>
                      <a:srgbClr val="CC0000"/>
                    </a:solidFill>
                  </a:rPr>
                  <a:t>q)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825759" y="1447800"/>
            <a:ext cx="5923278" cy="2209800"/>
            <a:chOff x="2825759" y="1447800"/>
            <a:chExt cx="5923278" cy="2209800"/>
          </a:xfrm>
        </p:grpSpPr>
        <p:sp>
          <p:nvSpPr>
            <p:cNvPr id="42010" name="Rectangle 25"/>
            <p:cNvSpPr>
              <a:spLocks noChangeArrowheads="1"/>
            </p:cNvSpPr>
            <p:nvPr/>
          </p:nvSpPr>
          <p:spPr bwMode="auto">
            <a:xfrm>
              <a:off x="3816359" y="2057400"/>
              <a:ext cx="1828800" cy="1143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solidFill>
                    <a:srgbClr val="000066"/>
                  </a:solidFill>
                </a:rPr>
                <a:t>Doc Selection</a:t>
              </a:r>
            </a:p>
            <a:p>
              <a:pPr eaLnBrk="1" hangingPunct="1"/>
              <a:r>
                <a:rPr lang="en-US" altLang="en-US" sz="2000" b="1" dirty="0" smtClean="0">
                  <a:solidFill>
                    <a:srgbClr val="000066"/>
                  </a:solidFill>
                </a:rPr>
                <a:t>f(</a:t>
              </a:r>
              <a:r>
                <a:rPr lang="en-US" altLang="en-US" sz="2000" b="1" dirty="0" err="1" smtClean="0">
                  <a:solidFill>
                    <a:srgbClr val="000066"/>
                  </a:solidFill>
                </a:rPr>
                <a:t>d,q</a:t>
              </a:r>
              <a:r>
                <a:rPr lang="en-US" altLang="en-US" sz="2000" b="1" dirty="0">
                  <a:solidFill>
                    <a:srgbClr val="000066"/>
                  </a:solidFill>
                </a:rPr>
                <a:t>)=?</a:t>
              </a:r>
              <a:endParaRPr lang="en-US" altLang="en-US" sz="2000" b="1" dirty="0"/>
            </a:p>
          </p:txBody>
        </p:sp>
        <p:sp>
          <p:nvSpPr>
            <p:cNvPr id="42011" name="AutoShape 26"/>
            <p:cNvSpPr>
              <a:spLocks noChangeArrowheads="1"/>
            </p:cNvSpPr>
            <p:nvPr/>
          </p:nvSpPr>
          <p:spPr bwMode="auto">
            <a:xfrm>
              <a:off x="2825759" y="2514600"/>
              <a:ext cx="838200" cy="333375"/>
            </a:xfrm>
            <a:prstGeom prst="rightArrow">
              <a:avLst>
                <a:gd name="adj1" fmla="val 50000"/>
                <a:gd name="adj2" fmla="val 628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12" name="Group 27"/>
            <p:cNvGrpSpPr>
              <a:grpSpLocks/>
            </p:cNvGrpSpPr>
            <p:nvPr/>
          </p:nvGrpSpPr>
          <p:grpSpPr bwMode="auto">
            <a:xfrm>
              <a:off x="6407159" y="1447800"/>
              <a:ext cx="1219200" cy="1066800"/>
              <a:chOff x="3696" y="1968"/>
              <a:chExt cx="768" cy="672"/>
            </a:xfrm>
          </p:grpSpPr>
          <p:sp>
            <p:nvSpPr>
              <p:cNvPr id="42042" name="Oval 28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768" cy="576"/>
              </a:xfrm>
              <a:prstGeom prst="ellips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43" name="Text Box 29"/>
              <p:cNvSpPr txBox="1">
                <a:spLocks noChangeArrowheads="1"/>
              </p:cNvSpPr>
              <p:nvPr/>
            </p:nvSpPr>
            <p:spPr bwMode="auto">
              <a:xfrm>
                <a:off x="3774" y="2043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44" name="Rectangle 30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45" name="Rectangle 31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46" name="Rectangle 32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47" name="Rectangle 33"/>
              <p:cNvSpPr>
                <a:spLocks noChangeArrowheads="1"/>
              </p:cNvSpPr>
              <p:nvPr/>
            </p:nvSpPr>
            <p:spPr bwMode="auto">
              <a:xfrm>
                <a:off x="4080" y="1968"/>
                <a:ext cx="1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48" name="Rectangle 34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1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49" name="Rectangle 3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</p:grpSp>
        <p:sp>
          <p:nvSpPr>
            <p:cNvPr id="42013" name="AutoShape 36"/>
            <p:cNvSpPr>
              <a:spLocks noChangeArrowheads="1"/>
            </p:cNvSpPr>
            <p:nvPr/>
          </p:nvSpPr>
          <p:spPr bwMode="auto">
            <a:xfrm rot="19814635">
              <a:off x="5747654" y="2178196"/>
              <a:ext cx="609600" cy="180975"/>
            </a:xfrm>
            <a:prstGeom prst="rightArrow">
              <a:avLst>
                <a:gd name="adj1" fmla="val 50000"/>
                <a:gd name="adj2" fmla="val 8421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4" name="AutoShape 37"/>
            <p:cNvSpPr>
              <a:spLocks noChangeArrowheads="1"/>
            </p:cNvSpPr>
            <p:nvPr/>
          </p:nvSpPr>
          <p:spPr bwMode="auto">
            <a:xfrm rot="1971141" flipV="1">
              <a:off x="5747654" y="2728913"/>
              <a:ext cx="609600" cy="180975"/>
            </a:xfrm>
            <a:prstGeom prst="rightArrow">
              <a:avLst>
                <a:gd name="adj1" fmla="val 50000"/>
                <a:gd name="adj2" fmla="val 8421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15" name="Group 38"/>
            <p:cNvGrpSpPr>
              <a:grpSpLocks/>
            </p:cNvGrpSpPr>
            <p:nvPr/>
          </p:nvGrpSpPr>
          <p:grpSpPr bwMode="auto">
            <a:xfrm>
              <a:off x="6407159" y="2590800"/>
              <a:ext cx="1905000" cy="1066800"/>
              <a:chOff x="3696" y="1968"/>
              <a:chExt cx="768" cy="672"/>
            </a:xfrm>
          </p:grpSpPr>
          <p:sp>
            <p:nvSpPr>
              <p:cNvPr id="42034" name="Oval 39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768" cy="576"/>
              </a:xfrm>
              <a:prstGeom prst="ellips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35" name="Text Box 40"/>
              <p:cNvSpPr txBox="1">
                <a:spLocks noChangeArrowheads="1"/>
              </p:cNvSpPr>
              <p:nvPr/>
            </p:nvSpPr>
            <p:spPr bwMode="auto">
              <a:xfrm>
                <a:off x="3831" y="2043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36" name="Rectangle 41"/>
              <p:cNvSpPr>
                <a:spLocks noChangeArrowheads="1"/>
              </p:cNvSpPr>
              <p:nvPr/>
            </p:nvSpPr>
            <p:spPr bwMode="auto">
              <a:xfrm>
                <a:off x="3881" y="2304"/>
                <a:ext cx="1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37" name="Rectangle 42"/>
              <p:cNvSpPr>
                <a:spLocks noChangeArrowheads="1"/>
              </p:cNvSpPr>
              <p:nvPr/>
            </p:nvSpPr>
            <p:spPr bwMode="auto">
              <a:xfrm>
                <a:off x="4041" y="2112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38" name="Rectangle 43"/>
              <p:cNvSpPr>
                <a:spLocks noChangeArrowheads="1"/>
              </p:cNvSpPr>
              <p:nvPr/>
            </p:nvSpPr>
            <p:spPr bwMode="auto">
              <a:xfrm>
                <a:off x="4089" y="2304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39" name="Rectangle 44"/>
              <p:cNvSpPr>
                <a:spLocks noChangeArrowheads="1"/>
              </p:cNvSpPr>
              <p:nvPr/>
            </p:nvSpPr>
            <p:spPr bwMode="auto">
              <a:xfrm>
                <a:off x="4112" y="196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4208" y="2064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4185" y="2256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</p:grpSp>
        <p:sp>
          <p:nvSpPr>
            <p:cNvPr id="42016" name="Rectangle 47"/>
            <p:cNvSpPr>
              <a:spLocks noChangeArrowheads="1"/>
            </p:cNvSpPr>
            <p:nvPr/>
          </p:nvSpPr>
          <p:spPr bwMode="auto">
            <a:xfrm>
              <a:off x="7016759" y="2819400"/>
              <a:ext cx="282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-</a:t>
              </a:r>
            </a:p>
          </p:txBody>
        </p:sp>
        <p:sp>
          <p:nvSpPr>
            <p:cNvPr id="42017" name="Rectangle 48"/>
            <p:cNvSpPr>
              <a:spLocks noChangeArrowheads="1"/>
            </p:cNvSpPr>
            <p:nvPr/>
          </p:nvSpPr>
          <p:spPr bwMode="auto">
            <a:xfrm>
              <a:off x="6711959" y="2895600"/>
              <a:ext cx="282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-</a:t>
              </a:r>
            </a:p>
          </p:txBody>
        </p:sp>
        <p:sp>
          <p:nvSpPr>
            <p:cNvPr id="42018" name="Rectangle 49"/>
            <p:cNvSpPr>
              <a:spLocks noChangeArrowheads="1"/>
            </p:cNvSpPr>
            <p:nvPr/>
          </p:nvSpPr>
          <p:spPr bwMode="auto">
            <a:xfrm>
              <a:off x="7016759" y="2590800"/>
              <a:ext cx="282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-</a:t>
              </a:r>
            </a:p>
          </p:txBody>
        </p:sp>
        <p:sp>
          <p:nvSpPr>
            <p:cNvPr id="42021" name="Text Box 52"/>
            <p:cNvSpPr txBox="1">
              <a:spLocks noChangeArrowheads="1"/>
            </p:cNvSpPr>
            <p:nvPr/>
          </p:nvSpPr>
          <p:spPr bwMode="auto">
            <a:xfrm>
              <a:off x="5781684" y="179546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42022" name="Text Box 53"/>
            <p:cNvSpPr txBox="1">
              <a:spLocks noChangeArrowheads="1"/>
            </p:cNvSpPr>
            <p:nvPr/>
          </p:nvSpPr>
          <p:spPr bwMode="auto">
            <a:xfrm>
              <a:off x="5765809" y="293846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7764472" y="1724025"/>
              <a:ext cx="9845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 err="1" smtClean="0">
                  <a:solidFill>
                    <a:srgbClr val="CC0000"/>
                  </a:solidFill>
                </a:rPr>
                <a:t>Rel</a:t>
              </a:r>
              <a:r>
                <a:rPr lang="en-US" altLang="en-US" sz="2000" b="1" dirty="0" smtClean="0">
                  <a:solidFill>
                    <a:srgbClr val="CC0000"/>
                  </a:solidFill>
                </a:rPr>
                <a:t>’(</a:t>
              </a:r>
              <a:r>
                <a:rPr lang="en-US" altLang="en-US" sz="2000" b="1" dirty="0">
                  <a:solidFill>
                    <a:srgbClr val="CC0000"/>
                  </a:solidFill>
                </a:rPr>
                <a:t>q)</a:t>
              </a:r>
            </a:p>
          </p:txBody>
        </p:sp>
        <p:sp>
          <p:nvSpPr>
            <p:cNvPr id="42028" name="Line 61"/>
            <p:cNvSpPr>
              <a:spLocks noChangeShapeType="1"/>
            </p:cNvSpPr>
            <p:nvPr/>
          </p:nvSpPr>
          <p:spPr bwMode="auto">
            <a:xfrm flipH="1">
              <a:off x="7473959" y="1905000"/>
              <a:ext cx="304800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6258" y="2057400"/>
            <a:ext cx="2174875" cy="1638300"/>
            <a:chOff x="476258" y="2057400"/>
            <a:chExt cx="2174875" cy="1638300"/>
          </a:xfrm>
        </p:grpSpPr>
        <p:sp>
          <p:nvSpPr>
            <p:cNvPr id="42029" name="Freeform 62"/>
            <p:cNvSpPr>
              <a:spLocks/>
            </p:cNvSpPr>
            <p:nvPr/>
          </p:nvSpPr>
          <p:spPr bwMode="auto">
            <a:xfrm>
              <a:off x="603259" y="2794000"/>
              <a:ext cx="1511300" cy="901700"/>
            </a:xfrm>
            <a:custGeom>
              <a:avLst/>
              <a:gdLst>
                <a:gd name="T0" fmla="*/ 2147483647 w 952"/>
                <a:gd name="T1" fmla="*/ 2147483647 h 568"/>
                <a:gd name="T2" fmla="*/ 2147483647 w 952"/>
                <a:gd name="T3" fmla="*/ 2147483647 h 568"/>
                <a:gd name="T4" fmla="*/ 2147483647 w 952"/>
                <a:gd name="T5" fmla="*/ 2147483647 h 568"/>
                <a:gd name="T6" fmla="*/ 2147483647 w 952"/>
                <a:gd name="T7" fmla="*/ 2147483647 h 568"/>
                <a:gd name="T8" fmla="*/ 2147483647 w 952"/>
                <a:gd name="T9" fmla="*/ 2147483647 h 568"/>
                <a:gd name="T10" fmla="*/ 2147483647 w 952"/>
                <a:gd name="T11" fmla="*/ 2147483647 h 568"/>
                <a:gd name="T12" fmla="*/ 2147483647 w 952"/>
                <a:gd name="T13" fmla="*/ 2147483647 h 568"/>
                <a:gd name="T14" fmla="*/ 2147483647 w 952"/>
                <a:gd name="T15" fmla="*/ 2147483647 h 5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52"/>
                <a:gd name="T25" fmla="*/ 0 h 568"/>
                <a:gd name="T26" fmla="*/ 952 w 952"/>
                <a:gd name="T27" fmla="*/ 568 h 5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52" h="568">
                  <a:moveTo>
                    <a:pt x="152" y="64"/>
                  </a:moveTo>
                  <a:cubicBezTo>
                    <a:pt x="208" y="0"/>
                    <a:pt x="304" y="72"/>
                    <a:pt x="392" y="112"/>
                  </a:cubicBezTo>
                  <a:cubicBezTo>
                    <a:pt x="480" y="152"/>
                    <a:pt x="632" y="312"/>
                    <a:pt x="680" y="304"/>
                  </a:cubicBezTo>
                  <a:cubicBezTo>
                    <a:pt x="728" y="296"/>
                    <a:pt x="640" y="64"/>
                    <a:pt x="680" y="64"/>
                  </a:cubicBezTo>
                  <a:cubicBezTo>
                    <a:pt x="720" y="64"/>
                    <a:pt x="952" y="232"/>
                    <a:pt x="920" y="304"/>
                  </a:cubicBezTo>
                  <a:cubicBezTo>
                    <a:pt x="888" y="376"/>
                    <a:pt x="632" y="464"/>
                    <a:pt x="488" y="496"/>
                  </a:cubicBezTo>
                  <a:cubicBezTo>
                    <a:pt x="344" y="528"/>
                    <a:pt x="112" y="568"/>
                    <a:pt x="56" y="496"/>
                  </a:cubicBezTo>
                  <a:cubicBezTo>
                    <a:pt x="0" y="424"/>
                    <a:pt x="96" y="128"/>
                    <a:pt x="152" y="64"/>
                  </a:cubicBezTo>
                  <a:close/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Rectangle 63"/>
            <p:cNvSpPr>
              <a:spLocks noChangeArrowheads="1"/>
            </p:cNvSpPr>
            <p:nvPr/>
          </p:nvSpPr>
          <p:spPr bwMode="auto">
            <a:xfrm>
              <a:off x="476258" y="2057400"/>
              <a:ext cx="21748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 smtClean="0">
                  <a:solidFill>
                    <a:srgbClr val="CC0000"/>
                  </a:solidFill>
                </a:rPr>
                <a:t>True </a:t>
              </a:r>
              <a:r>
                <a:rPr lang="en-US" altLang="en-US" sz="2000" b="1" dirty="0" err="1" smtClean="0">
                  <a:solidFill>
                    <a:srgbClr val="CC0000"/>
                  </a:solidFill>
                </a:rPr>
                <a:t>Rel</a:t>
              </a:r>
              <a:r>
                <a:rPr lang="en-US" altLang="en-US" sz="2000" b="1" dirty="0" smtClean="0">
                  <a:solidFill>
                    <a:srgbClr val="CC0000"/>
                  </a:solidFill>
                </a:rPr>
                <a:t>(q</a:t>
              </a:r>
              <a:r>
                <a:rPr lang="en-US" altLang="en-US" sz="2000" b="1" dirty="0">
                  <a:solidFill>
                    <a:srgbClr val="CC0000"/>
                  </a:solidFill>
                </a:rPr>
                <a:t>)</a:t>
              </a:r>
            </a:p>
          </p:txBody>
        </p:sp>
        <p:sp>
          <p:nvSpPr>
            <p:cNvPr id="42031" name="Line 64"/>
            <p:cNvSpPr>
              <a:spLocks noChangeShapeType="1"/>
            </p:cNvSpPr>
            <p:nvPr/>
          </p:nvSpPr>
          <p:spPr bwMode="auto">
            <a:xfrm>
              <a:off x="1073159" y="2514600"/>
              <a:ext cx="0" cy="533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Ranking is often preferred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Relevance is a matter of degree</a:t>
            </a:r>
          </a:p>
          <a:p>
            <a:pPr lvl="1"/>
            <a:r>
              <a:rPr lang="en-US" altLang="en-US" dirty="0" smtClean="0">
                <a:cs typeface="Arial" charset="0"/>
              </a:rPr>
              <a:t>Easier for users to find appropriate queries</a:t>
            </a:r>
          </a:p>
          <a:p>
            <a:r>
              <a:rPr lang="en-US" altLang="en-US" dirty="0" smtClean="0">
                <a:cs typeface="Arial" charset="0"/>
              </a:rPr>
              <a:t>A user can stop browsing anywhere, so the boundary is controlled by the user</a:t>
            </a:r>
          </a:p>
          <a:p>
            <a:pPr lvl="1"/>
            <a:r>
              <a:rPr lang="en-US" altLang="en-US" dirty="0" smtClean="0">
                <a:cs typeface="Arial" charset="0"/>
              </a:rPr>
              <a:t>Users prefer coverage would view more items</a:t>
            </a:r>
          </a:p>
          <a:p>
            <a:pPr lvl="1"/>
            <a:r>
              <a:rPr lang="en-US" altLang="en-US" dirty="0" smtClean="0">
                <a:cs typeface="Arial" charset="0"/>
              </a:rPr>
              <a:t>Users prefer precision would view only a few</a:t>
            </a:r>
          </a:p>
          <a:p>
            <a:r>
              <a:rPr lang="en-US" altLang="en-US" dirty="0" smtClean="0">
                <a:cs typeface="Arial" charset="0"/>
              </a:rPr>
              <a:t>Theoretical justification: Probability Ranking Principle</a:t>
            </a:r>
            <a:endParaRPr lang="en-US" altLang="en-US" b="0" baseline="30000" dirty="0" smtClean="0"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procedure in modern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model provides </a:t>
            </a:r>
            <a:r>
              <a:rPr lang="en-US" u="sng" dirty="0" smtClean="0"/>
              <a:t>all</a:t>
            </a:r>
            <a:r>
              <a:rPr lang="en-US" dirty="0" smtClean="0"/>
              <a:t> the ranking candidates</a:t>
            </a:r>
          </a:p>
          <a:p>
            <a:pPr lvl="1"/>
            <a:r>
              <a:rPr lang="en-US" dirty="0" smtClean="0"/>
              <a:t>Locate documents satisfying Boolean condition</a:t>
            </a:r>
          </a:p>
          <a:p>
            <a:pPr lvl="2"/>
            <a:r>
              <a:rPr lang="en-US" dirty="0" smtClean="0"/>
              <a:t>E.g., “</a:t>
            </a:r>
            <a:r>
              <a:rPr lang="en-US" dirty="0" err="1" smtClean="0"/>
              <a:t>obama</a:t>
            </a:r>
            <a:r>
              <a:rPr lang="en-US" dirty="0" smtClean="0"/>
              <a:t> healthcare” -&gt; “</a:t>
            </a:r>
            <a:r>
              <a:rPr lang="en-US" dirty="0" err="1" smtClean="0"/>
              <a:t>obama</a:t>
            </a:r>
            <a:r>
              <a:rPr lang="en-US" dirty="0" smtClean="0"/>
              <a:t>” OR “healthcare”</a:t>
            </a:r>
          </a:p>
          <a:p>
            <a:r>
              <a:rPr lang="en-US" dirty="0" smtClean="0"/>
              <a:t>Rank candidates by relevance</a:t>
            </a:r>
          </a:p>
          <a:p>
            <a:pPr lvl="1"/>
            <a:r>
              <a:rPr lang="en-US" dirty="0" smtClean="0"/>
              <a:t>Important: the notation of relevance</a:t>
            </a:r>
          </a:p>
          <a:p>
            <a:r>
              <a:rPr lang="en-US" dirty="0" smtClean="0"/>
              <a:t>Efficiency consideration</a:t>
            </a:r>
          </a:p>
          <a:p>
            <a:pPr lvl="1"/>
            <a:r>
              <a:rPr lang="en-US" dirty="0" smtClean="0"/>
              <a:t>Top-k retrieval (</a:t>
            </a:r>
            <a:r>
              <a:rPr lang="en-US" dirty="0" smtClean="0">
                <a:hlinkClick r:id="rId2"/>
              </a:rPr>
              <a:t>Google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relevance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3876" y="1431925"/>
            <a:ext cx="7975601" cy="1706563"/>
            <a:chOff x="378" y="768"/>
            <a:chExt cx="5024" cy="107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04" y="768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altLang="en-US" sz="240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8" y="1439"/>
              <a:ext cx="12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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(Rep(q), Rep(d))   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Similarity</a:t>
              </a:r>
              <a:endParaRPr lang="en-US" altLang="en-US" sz="2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55" y="1439"/>
              <a:ext cx="15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P(r=1|q,d)   r 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{0,1}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Probability of Relevance</a:t>
              </a:r>
              <a:endParaRPr lang="en-US" altLang="en-US" sz="1800" b="1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439"/>
              <a:ext cx="14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P(d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q) or P(q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d)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Probabilistic inference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933" y="1104"/>
              <a:ext cx="165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4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7950" y="3260725"/>
            <a:ext cx="2919413" cy="2578100"/>
            <a:chOff x="116" y="1920"/>
            <a:chExt cx="1839" cy="1624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rep &amp; </a:t>
              </a:r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Vector space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(Salton et al., 75)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distr.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(Wong &amp; Yao, 89)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49" y="259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/>
                <a:t>…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338388" y="3108325"/>
            <a:ext cx="3160713" cy="1206500"/>
            <a:chOff x="1521" y="1824"/>
            <a:chExt cx="1991" cy="76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91" y="2069"/>
              <a:ext cx="10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Generative Model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Regression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(Fox 83)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267075" y="4784725"/>
            <a:ext cx="1525588" cy="1298575"/>
            <a:chOff x="2106" y="2880"/>
            <a:chExt cx="961" cy="81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Classical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429000" y="3902075"/>
            <a:ext cx="2481263" cy="930275"/>
            <a:chOff x="2208" y="2324"/>
            <a:chExt cx="1563" cy="586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Doc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92" y="2324"/>
              <a:ext cx="336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Query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024" y="2324"/>
              <a:ext cx="43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683125" y="4784725"/>
            <a:ext cx="1743075" cy="1298575"/>
            <a:chOff x="2998" y="2880"/>
            <a:chExt cx="1098" cy="818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998" y="3024"/>
              <a:ext cx="10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LM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approach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(Ponte &amp; Croft, 98)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(Lafferty &amp; Zhai, 01a)</a:t>
              </a: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096000" y="3108325"/>
            <a:ext cx="2971800" cy="2441575"/>
            <a:chOff x="3888" y="1824"/>
            <a:chExt cx="1872" cy="1538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concept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space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(Wong &amp; Yao, 95)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084" y="2147"/>
              <a:ext cx="15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inference </a:t>
              </a:r>
              <a:r>
                <a:rPr lang="en-US" altLang="en-US" sz="16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system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368" y="2360"/>
              <a:ext cx="325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network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(Turtle &amp; Croft, 91)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896" y="2360"/>
              <a:ext cx="28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51"/>
          <p:cNvGrpSpPr>
            <a:grpSpLocks/>
          </p:cNvGrpSpPr>
          <p:nvPr/>
        </p:nvGrpSpPr>
        <p:grpSpPr bwMode="auto">
          <a:xfrm>
            <a:off x="35337" y="4865878"/>
            <a:ext cx="2249488" cy="1539875"/>
            <a:chOff x="96" y="2928"/>
            <a:chExt cx="1417" cy="970"/>
          </a:xfrm>
        </p:grpSpPr>
        <p:sp>
          <p:nvSpPr>
            <p:cNvPr id="48" name="Oval 42"/>
            <p:cNvSpPr>
              <a:spLocks noChangeArrowheads="1"/>
            </p:cNvSpPr>
            <p:nvPr/>
          </p:nvSpPr>
          <p:spPr bwMode="auto">
            <a:xfrm>
              <a:off x="96" y="2928"/>
              <a:ext cx="960" cy="672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336" y="3648"/>
              <a:ext cx="11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CC0000"/>
                  </a:solidFill>
                </a:rPr>
                <a:t>Today’s lecture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H="1" flipV="1">
              <a:off x="929" y="3512"/>
              <a:ext cx="96" cy="19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1817</Words>
  <Application>Microsoft Office PowerPoint</Application>
  <PresentationFormat>On-screen Show (4:3)</PresentationFormat>
  <Paragraphs>522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Unicode MS</vt:lpstr>
      <vt:lpstr>Gill Sans MT</vt:lpstr>
      <vt:lpstr>ＭＳ Ｐゴシック</vt:lpstr>
      <vt:lpstr>Arial</vt:lpstr>
      <vt:lpstr>Arial Narrow</vt:lpstr>
      <vt:lpstr>Calibri</vt:lpstr>
      <vt:lpstr>Cambria Math</vt:lpstr>
      <vt:lpstr>Symbol</vt:lpstr>
      <vt:lpstr>Wingdings</vt:lpstr>
      <vt:lpstr>Office Theme</vt:lpstr>
      <vt:lpstr>Boolean Model</vt:lpstr>
      <vt:lpstr>Abstraction of search engine architecture</vt:lpstr>
      <vt:lpstr>Search with Boolean query</vt:lpstr>
      <vt:lpstr>Search with Boolean query</vt:lpstr>
      <vt:lpstr>Deficiency of Boolean model</vt:lpstr>
      <vt:lpstr>Document Selection vs. Ranking</vt:lpstr>
      <vt:lpstr>Ranking is often preferred</vt:lpstr>
      <vt:lpstr>Retrieval procedure in modern IR</vt:lpstr>
      <vt:lpstr>Notion of relevance</vt:lpstr>
      <vt:lpstr>Intuitive understanding of relevance</vt:lpstr>
      <vt:lpstr>Some notations</vt:lpstr>
      <vt:lpstr>Vector Space Model</vt:lpstr>
      <vt:lpstr>Relevance = Similarity</vt:lpstr>
      <vt:lpstr>Vector space model</vt:lpstr>
      <vt:lpstr>VS Model: an illustration</vt:lpstr>
      <vt:lpstr>What the VS model doesn’t say</vt:lpstr>
      <vt:lpstr>What is a good “basic concept”?</vt:lpstr>
      <vt:lpstr>How to assign weights?</vt:lpstr>
      <vt:lpstr>TF weighting</vt:lpstr>
      <vt:lpstr>TF normalization</vt:lpstr>
      <vt:lpstr>TF normalization</vt:lpstr>
      <vt:lpstr>TF normalization</vt:lpstr>
      <vt:lpstr>Document frequency</vt:lpstr>
      <vt:lpstr>IDF weighting</vt:lpstr>
      <vt:lpstr>Why document frequency</vt:lpstr>
      <vt:lpstr>TF-IDF weighting</vt:lpstr>
      <vt:lpstr>How to define a good similarity measure?</vt:lpstr>
      <vt:lpstr>How to define a good similarity measure?</vt:lpstr>
      <vt:lpstr>From distance to angle</vt:lpstr>
      <vt:lpstr>Cosine similarity</vt:lpstr>
      <vt:lpstr>Fast computation of cosine in retrieval</vt:lpstr>
      <vt:lpstr>Fast computation of cosine in retrieval</vt:lpstr>
      <vt:lpstr>Advantages of VS Model</vt:lpstr>
      <vt:lpstr>Disadvantages of VS Model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model</dc:title>
  <dc:creator>Wang, Hongning</dc:creator>
  <cp:lastModifiedBy>hongning wang</cp:lastModifiedBy>
  <cp:revision>43</cp:revision>
  <dcterms:created xsi:type="dcterms:W3CDTF">2014-07-28T15:50:37Z</dcterms:created>
  <dcterms:modified xsi:type="dcterms:W3CDTF">2014-09-09T02:59:54Z</dcterms:modified>
</cp:coreProperties>
</file>