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58"/>
            <p14:sldId id="259"/>
            <p14:sldId id="265"/>
            <p14:sldId id="261"/>
            <p14:sldId id="262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i3zaobi7ivhlx" TargetMode="External"/><Relationship Id="rId2" Type="http://schemas.openxmlformats.org/officeDocument/2006/relationships/hyperlink" Target="http://www.cs.virginia.edu/~hw5x/Course/Text-Mining-2015-Spring/_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 Information Retrieval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  <a:endParaRPr lang="en-US" sz="2400" dirty="0" smtClean="0"/>
          </a:p>
          <a:p>
            <a:pPr lvl="1"/>
            <a:r>
              <a:rPr lang="en-US" sz="2400" dirty="0" smtClean="0"/>
              <a:t>Building blocks of text mining algorithms</a:t>
            </a:r>
            <a:endParaRPr lang="en-US" sz="2400" dirty="0" smtClean="0"/>
          </a:p>
          <a:p>
            <a:pPr lvl="1"/>
            <a:r>
              <a:rPr lang="en-US" sz="2400" dirty="0" smtClean="0"/>
              <a:t>Wide coverage of </a:t>
            </a:r>
            <a:r>
              <a:rPr lang="en-US" sz="2400" dirty="0" smtClean="0"/>
              <a:t>many </a:t>
            </a:r>
            <a:r>
              <a:rPr lang="en-US" sz="2400" dirty="0" smtClean="0"/>
              <a:t>applications</a:t>
            </a:r>
          </a:p>
          <a:p>
            <a:pPr lvl="2"/>
            <a:r>
              <a:rPr lang="en-US" sz="2000" dirty="0" smtClean="0"/>
              <a:t>D</a:t>
            </a:r>
            <a:r>
              <a:rPr lang="en-US" sz="2000" dirty="0" smtClean="0"/>
              <a:t>ocument classification/clustering</a:t>
            </a:r>
          </a:p>
          <a:p>
            <a:pPr lvl="2"/>
            <a:r>
              <a:rPr lang="en-US" sz="2000" dirty="0" smtClean="0"/>
              <a:t>Sentiment analysis/recommendation</a:t>
            </a:r>
            <a:endParaRPr lang="en-US" sz="2000" dirty="0" smtClean="0"/>
          </a:p>
          <a:p>
            <a:r>
              <a:rPr lang="en-US" sz="2400" dirty="0" smtClean="0"/>
              <a:t>Get </a:t>
            </a:r>
            <a:r>
              <a:rPr lang="en-US" sz="2400" dirty="0" smtClean="0"/>
              <a:t>hands-on </a:t>
            </a:r>
            <a:r>
              <a:rPr lang="en-US" sz="2400" dirty="0" smtClean="0"/>
              <a:t>experience by developing practical systems/components</a:t>
            </a:r>
          </a:p>
          <a:p>
            <a:r>
              <a:rPr lang="en-US" sz="2400" dirty="0" smtClean="0"/>
              <a:t>Prepare students for doing cutting-edge research in </a:t>
            </a:r>
            <a:r>
              <a:rPr lang="en-US" sz="2400" dirty="0" smtClean="0"/>
              <a:t>text mining </a:t>
            </a:r>
            <a:r>
              <a:rPr lang="en-US" sz="2400" dirty="0" smtClean="0"/>
              <a:t>and related fields</a:t>
            </a:r>
          </a:p>
          <a:p>
            <a:pPr lvl="1"/>
            <a:r>
              <a:rPr lang="en-US" sz="2000" dirty="0" smtClean="0"/>
              <a:t>Open the door to the amazing job opportunities in </a:t>
            </a:r>
            <a:r>
              <a:rPr lang="en-US" sz="2000" dirty="0" smtClean="0"/>
              <a:t>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</a:t>
            </a:r>
            <a:r>
              <a:rPr lang="en-US" dirty="0" smtClean="0"/>
              <a:t>topics will be covered 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/>
              <a:t>NLP pipelines, classification/clustering models, and social network analysis</a:t>
            </a:r>
            <a:endParaRPr lang="en-US" dirty="0" smtClean="0"/>
          </a:p>
          <a:p>
            <a:pPr lvl="1"/>
            <a:r>
              <a:rPr lang="en-US" dirty="0" smtClean="0"/>
              <a:t>Introduce </a:t>
            </a:r>
            <a:r>
              <a:rPr lang="en-US" dirty="0" smtClean="0"/>
              <a:t>state-of-the-art large scale text processing techniques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Homework (25%)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smtClean="0"/>
              <a:t>problems </a:t>
            </a:r>
            <a:r>
              <a:rPr lang="en-US" dirty="0" smtClean="0"/>
              <a:t>(~4)</a:t>
            </a:r>
            <a:endParaRPr lang="en-US" dirty="0" smtClean="0"/>
          </a:p>
          <a:p>
            <a:r>
              <a:rPr lang="en-US" dirty="0" smtClean="0"/>
              <a:t>Midterm (25%)</a:t>
            </a:r>
          </a:p>
          <a:p>
            <a:r>
              <a:rPr lang="en-US" dirty="0" smtClean="0"/>
              <a:t>Paper presentation (15%)</a:t>
            </a:r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(40%)</a:t>
            </a:r>
          </a:p>
          <a:p>
            <a:pPr lvl="1"/>
            <a:r>
              <a:rPr lang="en-US" dirty="0" smtClean="0"/>
              <a:t>Research/development-oriented</a:t>
            </a:r>
          </a:p>
          <a:p>
            <a:pPr lvl="1"/>
            <a:r>
              <a:rPr lang="en-US" dirty="0" smtClean="0"/>
              <a:t>Work in group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</a:t>
            </a:r>
            <a:r>
              <a:rPr lang="en-US" dirty="0" smtClean="0"/>
              <a:t>skills – Important!</a:t>
            </a:r>
            <a:endParaRPr lang="en-US" dirty="0" smtClean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</a:t>
            </a:r>
            <a:r>
              <a:rPr lang="en-US" dirty="0" smtClean="0"/>
              <a:t>machine </a:t>
            </a:r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Most open source packages are </a:t>
            </a:r>
            <a:r>
              <a:rPr lang="en-US" dirty="0" smtClean="0"/>
              <a:t>written in Java</a:t>
            </a:r>
          </a:p>
          <a:p>
            <a:pPr lvl="1"/>
            <a:r>
              <a:rPr lang="en-US" dirty="0" smtClean="0"/>
              <a:t>Any language you choose for the rest of this </a:t>
            </a:r>
            <a:r>
              <a:rPr lang="en-US" dirty="0" smtClean="0"/>
              <a:t>course</a:t>
            </a:r>
          </a:p>
          <a:p>
            <a:r>
              <a:rPr lang="en-US" dirty="0" smtClean="0"/>
              <a:t>Math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</a:t>
            </a:r>
            <a:r>
              <a:rPr lang="en-US" dirty="0" smtClean="0"/>
              <a:t>distributions, expectation</a:t>
            </a:r>
            <a:r>
              <a:rPr lang="en-US" dirty="0" smtClean="0"/>
              <a:t>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students present the state-of-the-art IR research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list</a:t>
            </a:r>
          </a:p>
          <a:p>
            <a:pPr lvl="1"/>
            <a:r>
              <a:rPr lang="en-US" dirty="0" smtClean="0"/>
              <a:t>10-mins presentation + 2-mins Q&amp;A</a:t>
            </a:r>
            <a:endParaRPr lang="en-US" dirty="0"/>
          </a:p>
          <a:p>
            <a:pPr lvl="1"/>
            <a:r>
              <a:rPr lang="en-US" dirty="0" smtClean="0"/>
              <a:t>One paper one student </a:t>
            </a:r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(</a:t>
            </a:r>
            <a:r>
              <a:rPr lang="en-US" i="1" dirty="0" smtClean="0"/>
              <a:t>not required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instructor</a:t>
            </a:r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before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15-mins </a:t>
            </a:r>
            <a:r>
              <a:rPr lang="en-US" dirty="0" smtClean="0"/>
              <a:t>in-class presentation</a:t>
            </a:r>
          </a:p>
          <a:p>
            <a:pPr lvl="2"/>
            <a:r>
              <a:rPr lang="en-US" dirty="0" smtClean="0"/>
              <a:t>5-mins 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extension (extra three days after deadline)</a:t>
            </a:r>
          </a:p>
          <a:p>
            <a:r>
              <a:rPr lang="en-US" dirty="0" smtClean="0"/>
              <a:t>Midterm</a:t>
            </a:r>
          </a:p>
          <a:p>
            <a:pPr lvl="1"/>
            <a:r>
              <a:rPr lang="en-US" dirty="0" smtClean="0"/>
              <a:t>No make-up exams unless 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(~5</a:t>
            </a:r>
            <a:r>
              <a:rPr lang="en-US" baseline="30000" dirty="0" smtClean="0"/>
              <a:t>th</a:t>
            </a:r>
            <a:r>
              <a:rPr lang="en-US" dirty="0" smtClean="0"/>
              <a:t> week)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Lecture </a:t>
            </a:r>
          </a:p>
          <a:p>
            <a:pPr lvl="1"/>
            <a:r>
              <a:rPr lang="en-US" dirty="0" smtClean="0"/>
              <a:t>Instructor: </a:t>
            </a:r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pPr lvl="1"/>
            <a:r>
              <a:rPr lang="en-US" dirty="0" smtClean="0"/>
              <a:t>Time: Tuesday/Thursday 9:30am to 10:45am</a:t>
            </a:r>
          </a:p>
          <a:p>
            <a:pPr lvl="1"/>
            <a:r>
              <a:rPr lang="en-US" dirty="0" smtClean="0"/>
              <a:t>Location: </a:t>
            </a:r>
            <a:r>
              <a:rPr lang="en-US" dirty="0"/>
              <a:t>Rice Hall </a:t>
            </a:r>
            <a:r>
              <a:rPr lang="en-US" dirty="0" smtClean="0"/>
              <a:t>340</a:t>
            </a:r>
          </a:p>
          <a:p>
            <a:r>
              <a:rPr lang="en-US" dirty="0" smtClean="0"/>
              <a:t>Office hour</a:t>
            </a:r>
          </a:p>
          <a:p>
            <a:pPr lvl="1"/>
            <a:r>
              <a:rPr lang="en-US" dirty="0" smtClean="0"/>
              <a:t>Instructor’s</a:t>
            </a:r>
          </a:p>
          <a:p>
            <a:pPr lvl="2"/>
            <a:r>
              <a:rPr lang="en-US" dirty="0" smtClean="0"/>
              <a:t>Time</a:t>
            </a:r>
            <a:r>
              <a:rPr lang="en-US" dirty="0"/>
              <a:t>: </a:t>
            </a:r>
            <a:r>
              <a:rPr lang="en-US" dirty="0" smtClean="0"/>
              <a:t>Thursday 11am </a:t>
            </a:r>
            <a:r>
              <a:rPr lang="en-US" dirty="0"/>
              <a:t>to </a:t>
            </a:r>
            <a:r>
              <a:rPr lang="en-US" dirty="0" smtClean="0"/>
              <a:t>12pm</a:t>
            </a:r>
            <a:endParaRPr lang="en-US" dirty="0"/>
          </a:p>
          <a:p>
            <a:pPr lvl="2"/>
            <a:r>
              <a:rPr lang="en-US" dirty="0"/>
              <a:t>Location: </a:t>
            </a:r>
            <a:r>
              <a:rPr lang="en-US" dirty="0" smtClean="0"/>
              <a:t>Rice Hall 408</a:t>
            </a:r>
          </a:p>
          <a:p>
            <a:r>
              <a:rPr lang="en-US" dirty="0" smtClean="0"/>
              <a:t>Course </a:t>
            </a:r>
            <a:r>
              <a:rPr lang="en-US" dirty="0" smtClean="0"/>
              <a:t>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http://www.cs.virginia.edu/~hw5x/Course/Text-Mining-2015-Spring/_</a:t>
            </a:r>
            <a:r>
              <a:rPr lang="en-US" dirty="0" smtClean="0">
                <a:hlinkClick r:id="rId2"/>
              </a:rPr>
              <a:t>site</a:t>
            </a:r>
            <a:endParaRPr lang="en-US" dirty="0" smtClean="0"/>
          </a:p>
          <a:p>
            <a:pPr lvl="1"/>
            <a:r>
              <a:rPr lang="en-US" dirty="0" smtClean="0"/>
              <a:t>Piazza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https://piazza.com/class/i3zaobi7ivhlx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457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CS6501 Information Retrieval Course Policy</vt:lpstr>
      <vt:lpstr>Goal of this course</vt:lpstr>
      <vt:lpstr>Structure of this course</vt:lpstr>
      <vt:lpstr>Grading policy</vt:lpstr>
      <vt:lpstr>Prerequisite</vt:lpstr>
      <vt:lpstr>Paper presentation</vt:lpstr>
      <vt:lpstr>Course project</vt:lpstr>
      <vt:lpstr>Late policy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15</cp:revision>
  <dcterms:created xsi:type="dcterms:W3CDTF">2014-07-22T16:28:54Z</dcterms:created>
  <dcterms:modified xsi:type="dcterms:W3CDTF">2014-12-28T00:05:42Z</dcterms:modified>
</cp:coreProperties>
</file>