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90" r:id="rId18"/>
    <p:sldId id="287" r:id="rId19"/>
    <p:sldId id="274" r:id="rId20"/>
    <p:sldId id="275" r:id="rId21"/>
    <p:sldId id="282" r:id="rId22"/>
    <p:sldId id="283" r:id="rId23"/>
    <p:sldId id="284" r:id="rId24"/>
    <p:sldId id="278" r:id="rId25"/>
    <p:sldId id="279" r:id="rId26"/>
    <p:sldId id="280" r:id="rId27"/>
    <p:sldId id="281" r:id="rId28"/>
    <p:sldId id="288" r:id="rId29"/>
    <p:sldId id="276" r:id="rId30"/>
    <p:sldId id="277" r:id="rId31"/>
    <p:sldId id="291" r:id="rId32"/>
    <p:sldId id="285" r:id="rId33"/>
    <p:sldId id="286" r:id="rId34"/>
    <p:sldId id="262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8180-C81D-491A-B3F1-67F723A04C88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674-0E0D-4430-9EA3-C5909DB6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ginia.edu/robots.txt" TargetMode="External"/><Relationship Id="rId2" Type="http://schemas.openxmlformats.org/officeDocument/2006/relationships/hyperlink" Target="http://www.cnn.com/robot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hyperlink" Target="http://jsou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event.cfm?id=RE160" TargetMode="External"/><Relationship Id="rId2" Type="http://schemas.openxmlformats.org/officeDocument/2006/relationships/hyperlink" Target="http://dl.acm.org/event.cfm?id=RE160&amp;CFID=516168213&amp;CFTOKEN=990363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Web Crawling </a:t>
            </a:r>
            <a:r>
              <a:rPr lang="en-US" dirty="0" smtClean="0"/>
              <a:t>and </a:t>
            </a:r>
            <a:r>
              <a:rPr lang="en-US" dirty="0" smtClean="0"/>
              <a:t>Basic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Politeness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Crawlers can retrieve data much quicker and in greater depth than human </a:t>
            </a:r>
            <a:r>
              <a:rPr lang="en-US" sz="3200" dirty="0" smtClean="0"/>
              <a:t>searchers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</a:t>
            </a:r>
            <a:r>
              <a:rPr lang="en-US" dirty="0" smtClean="0"/>
              <a:t>using Web crawlers</a:t>
            </a:r>
          </a:p>
          <a:p>
            <a:pPr lvl="1"/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Server overload</a:t>
            </a:r>
          </a:p>
          <a:p>
            <a:r>
              <a:rPr lang="en-US" dirty="0" smtClean="0"/>
              <a:t>Robots </a:t>
            </a:r>
            <a:r>
              <a:rPr lang="en-US" dirty="0"/>
              <a:t>exclusion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CNN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Robot </a:t>
            </a:r>
            <a:r>
              <a:rPr lang="en-US" altLang="en-US" dirty="0"/>
              <a:t>e</a:t>
            </a:r>
            <a:r>
              <a:rPr lang="en-US" altLang="en-US" dirty="0" smtClean="0"/>
              <a:t>xclusion protocol 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tmp</a:t>
            </a:r>
            <a:r>
              <a:rPr lang="en-US" altLang="en-US" sz="2000" dirty="0" smtClean="0">
                <a:latin typeface="Courier New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cgi</a:t>
            </a:r>
            <a:r>
              <a:rPr lang="en-US" altLang="en-US" sz="2000" dirty="0" smtClean="0">
                <a:latin typeface="Courier New" pitchFamily="49" charset="0"/>
              </a:rPr>
              <a:t>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Re-visit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</a:t>
            </a:r>
            <a:r>
              <a:rPr lang="en-US" dirty="0" smtClean="0"/>
              <a:t>is </a:t>
            </a:r>
            <a:r>
              <a:rPr lang="en-US" dirty="0"/>
              <a:t>very </a:t>
            </a:r>
            <a:r>
              <a:rPr lang="en-US" dirty="0" smtClean="0"/>
              <a:t>dynamic; by </a:t>
            </a:r>
            <a:r>
              <a:rPr lang="en-US" dirty="0"/>
              <a:t>the time a Web crawler has finished its </a:t>
            </a:r>
            <a:r>
              <a:rPr lang="en-US" dirty="0" smtClean="0"/>
              <a:t>crawling, </a:t>
            </a:r>
            <a:r>
              <a:rPr lang="en-US" dirty="0"/>
              <a:t>many events could have happened, including creations, updates and </a:t>
            </a: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Keep re-visiting the crawled pages</a:t>
            </a:r>
          </a:p>
          <a:p>
            <a:pPr lvl="1"/>
            <a:r>
              <a:rPr lang="en-US" dirty="0" smtClean="0"/>
              <a:t>Maximize freshness </a:t>
            </a:r>
            <a:r>
              <a:rPr lang="en-US" dirty="0"/>
              <a:t>and minimize age </a:t>
            </a:r>
            <a:r>
              <a:rPr lang="en-US" dirty="0" smtClean="0"/>
              <a:t>of documents in the collection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Uniform re-visiting</a:t>
            </a:r>
          </a:p>
          <a:p>
            <a:pPr lvl="1"/>
            <a:r>
              <a:rPr lang="en-US" dirty="0" smtClean="0"/>
              <a:t>Proportional re-visiting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isiting frequency is proportional to the page’s update frequency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crawled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from the crawled web pages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5144"/>
            <a:ext cx="551270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crawled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machine knows from the crawled web pages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2743200"/>
            <a:ext cx="71830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analyze and index the crawled web pages</a:t>
            </a:r>
          </a:p>
          <a:p>
            <a:pPr lvl="1"/>
            <a:r>
              <a:rPr lang="en-US" dirty="0" smtClean="0"/>
              <a:t>Extract informative content from HTML</a:t>
            </a:r>
          </a:p>
          <a:p>
            <a:pPr lvl="1"/>
            <a:r>
              <a:rPr lang="en-US" dirty="0" smtClean="0"/>
              <a:t>Build machine accessible data </a:t>
            </a:r>
            <a:r>
              <a:rPr lang="en-US" u="sng" dirty="0" smtClean="0"/>
              <a:t>representation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Generally difficult due to the free style of HTML 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Shallow parsing</a:t>
            </a:r>
          </a:p>
          <a:p>
            <a:pPr lvl="2"/>
            <a:r>
              <a:rPr lang="en-US" dirty="0" smtClean="0"/>
              <a:t>Remove all HTML tags</a:t>
            </a:r>
          </a:p>
          <a:p>
            <a:pPr lvl="2"/>
            <a:r>
              <a:rPr lang="en-US" dirty="0" smtClean="0"/>
              <a:t>Only keep text between &lt;title&gt;&lt;/title&gt; and &lt;p&gt;&lt;/p&gt;</a:t>
            </a:r>
          </a:p>
          <a:p>
            <a:pPr lvl="1"/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2"/>
            <a:r>
              <a:rPr lang="en-US" dirty="0" smtClean="0"/>
              <a:t>Wrapper: regular expression for HTML tags’ combination</a:t>
            </a:r>
          </a:p>
          <a:p>
            <a:pPr lvl="2"/>
            <a:r>
              <a:rPr lang="en-US" dirty="0" smtClean="0"/>
              <a:t>Inductive reasoning from examples</a:t>
            </a:r>
          </a:p>
          <a:p>
            <a:pPr lvl="1"/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jsoup</a:t>
            </a:r>
            <a:endParaRPr lang="en-US" dirty="0" smtClean="0"/>
          </a:p>
          <a:p>
            <a:pPr lvl="1"/>
            <a:r>
              <a:rPr lang="en-US" dirty="0" smtClean="0"/>
              <a:t>Java-based HTML parser</a:t>
            </a:r>
          </a:p>
          <a:p>
            <a:pPr lvl="2"/>
            <a:r>
              <a:rPr lang="en-US" dirty="0"/>
              <a:t>scrape and parse HTML from a URL, file, or </a:t>
            </a:r>
            <a:r>
              <a:rPr lang="en-US" dirty="0" smtClean="0"/>
              <a:t>string to DOM tree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and extract data, using DOM traversal or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smtClean="0"/>
              <a:t>children(), </a:t>
            </a:r>
            <a:r>
              <a:rPr lang="en-US" dirty="0"/>
              <a:t>parent(), </a:t>
            </a:r>
            <a:r>
              <a:rPr lang="en-US" dirty="0" err="1"/>
              <a:t>siblingElements</a:t>
            </a:r>
            <a:r>
              <a:rPr lang="en-US" dirty="0"/>
              <a:t>()</a:t>
            </a:r>
            <a:endParaRPr lang="en-US" dirty="0" smtClean="0"/>
          </a:p>
          <a:p>
            <a:pPr lvl="3"/>
            <a:r>
              <a:rPr lang="en-US" dirty="0" err="1" smtClean="0"/>
              <a:t>getElementsByClass</a:t>
            </a:r>
            <a:r>
              <a:rPr lang="en-US" dirty="0"/>
              <a:t>(), </a:t>
            </a:r>
            <a:r>
              <a:rPr lang="en-US" dirty="0" err="1" smtClean="0"/>
              <a:t>getElementsByAttributeValue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Python version: </a:t>
            </a:r>
            <a:r>
              <a:rPr lang="en-US" dirty="0">
                <a:hlinkClick r:id="rId3"/>
              </a:rPr>
              <a:t>Beautiful Soup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://vinaytech.files.wordpress.com/2008/11/dom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7" y="3581400"/>
            <a:ext cx="5672083" cy="3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r>
              <a:rPr lang="en-US" dirty="0" smtClean="0"/>
              <a:t>Represent by a list of words?</a:t>
            </a:r>
          </a:p>
          <a:p>
            <a:pPr lvl="1"/>
            <a:r>
              <a:rPr lang="en-US" dirty="0" smtClean="0"/>
              <a:t>Tokenize it first</a:t>
            </a:r>
          </a:p>
          <a:p>
            <a:pPr lvl="1"/>
            <a:r>
              <a:rPr lang="en-US" dirty="0" smtClean="0"/>
              <a:t>Bag-of-Words representation!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7341"/>
              </p:ext>
            </p:extLst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adjacent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word is independent from each other</a:t>
            </a:r>
          </a:p>
          <a:p>
            <a:pPr lvl="1"/>
            <a:r>
              <a:rPr lang="en-US" dirty="0" smtClean="0"/>
              <a:t>Pros: simple</a:t>
            </a:r>
          </a:p>
          <a:p>
            <a:pPr lvl="1"/>
            <a:r>
              <a:rPr lang="en-US" dirty="0" smtClean="0"/>
              <a:t>Cons: grammar 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/>
                  <a:t>Information retrieval is helpful for </a:t>
                </a:r>
                <a:r>
                  <a:rPr lang="en-US" dirty="0" smtClean="0"/>
                  <a:t>everyone</a:t>
                </a:r>
              </a:p>
              <a:p>
                <a:pPr lvl="2"/>
                <a:r>
                  <a:rPr lang="en-US" dirty="0" smtClean="0"/>
                  <a:t>Bigrams: ‘</a:t>
                </a:r>
                <a:r>
                  <a:rPr lang="en-US" dirty="0" err="1" smtClean="0"/>
                  <a:t>information_retrieval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retrieval_is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is_helpful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helpful_for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for_everyone</a:t>
                </a:r>
                <a:r>
                  <a:rPr lang="en-US" dirty="0" smtClean="0"/>
                  <a:t>’ </a:t>
                </a:r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purely 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</p:spTree>
    <p:extLst>
      <p:ext uri="{BB962C8B-B14F-4D97-AF65-F5344CB8AC3E}">
        <p14:creationId xmlns:p14="http://schemas.microsoft.com/office/powerpoint/2010/main" val="33656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 words may take 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U.S.A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pPr marL="742950" lvl="2" indent="-342900"/>
            <a:r>
              <a:rPr lang="en-US" dirty="0" smtClean="0"/>
              <a:t>Synonyms: spider, robot, bot</a:t>
            </a:r>
          </a:p>
          <a:p>
            <a:endParaRPr lang="en-US" dirty="0"/>
          </a:p>
        </p:txBody>
      </p:sp>
      <p:pic>
        <p:nvPicPr>
          <p:cNvPr id="1028" name="Picture 4" descr="http://www.ci-dd.com/wp-content/uploads/2014/05/Google-Crawling-Sitema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743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c/c3/Syntactic_function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4114800" cy="18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modern search engine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removal, since computation and storage are no longer the major concern</a:t>
            </a:r>
          </a:p>
          <a:p>
            <a:pPr lvl="1"/>
            <a:r>
              <a:rPr lang="en-US" dirty="0" smtClean="0"/>
              <a:t>More advanced NLP techniques are applied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3"/>
            <a:r>
              <a:rPr lang="en-US" dirty="0" smtClean="0"/>
              <a:t>E.g., people, location and organization</a:t>
            </a:r>
          </a:p>
          <a:p>
            <a:pPr lvl="2"/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Query: “to be or not to be”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techniques for crawling</a:t>
            </a:r>
          </a:p>
          <a:p>
            <a:r>
              <a:rPr lang="en-US" dirty="0" err="1" smtClean="0"/>
              <a:t>Zipf’s</a:t>
            </a:r>
            <a:r>
              <a:rPr lang="en-US" dirty="0" smtClean="0"/>
              <a:t> </a:t>
            </a:r>
            <a:r>
              <a:rPr lang="en-US" dirty="0" smtClean="0"/>
              <a:t>law</a:t>
            </a:r>
          </a:p>
          <a:p>
            <a:r>
              <a:rPr lang="en-US" dirty="0" smtClean="0"/>
              <a:t>Procedures for automatic text </a:t>
            </a:r>
            <a:r>
              <a:rPr lang="en-US" dirty="0" smtClean="0"/>
              <a:t>indexing</a:t>
            </a:r>
          </a:p>
          <a:p>
            <a:r>
              <a:rPr lang="en-US" dirty="0"/>
              <a:t>Bag-of-Words document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Hector Garcia-Molina, and Lawrence Page. "Efficient crawling through URL ordering."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161-172.</a:t>
            </a:r>
            <a:endParaRPr lang="en-US" dirty="0" smtClean="0"/>
          </a:p>
          <a:p>
            <a:r>
              <a:rPr lang="en-US" dirty="0" err="1"/>
              <a:t>Abiteboul</a:t>
            </a:r>
            <a:r>
              <a:rPr lang="en-US" dirty="0"/>
              <a:t>, Serge, Mihai </a:t>
            </a:r>
            <a:r>
              <a:rPr lang="en-US" dirty="0" err="1"/>
              <a:t>Preda</a:t>
            </a:r>
            <a:r>
              <a:rPr lang="en-US" dirty="0"/>
              <a:t>, and Gregory </a:t>
            </a:r>
            <a:r>
              <a:rPr lang="en-US" dirty="0" err="1"/>
              <a:t>Cobena</a:t>
            </a:r>
            <a:r>
              <a:rPr lang="en-US" dirty="0"/>
              <a:t>. "Adaptive on-line page importance computation." 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. ACM, 2003</a:t>
            </a:r>
            <a:r>
              <a:rPr lang="en-US" dirty="0" smtClean="0"/>
              <a:t>.</a:t>
            </a:r>
          </a:p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and Uri </a:t>
            </a:r>
            <a:r>
              <a:rPr lang="en-US" dirty="0" err="1"/>
              <a:t>Schonfeld</a:t>
            </a:r>
            <a:r>
              <a:rPr lang="en-US" dirty="0"/>
              <a:t>. "</a:t>
            </a:r>
            <a:r>
              <a:rPr lang="en-US" dirty="0" err="1"/>
              <a:t>RankMass</a:t>
            </a:r>
            <a:r>
              <a:rPr lang="en-US" dirty="0"/>
              <a:t> crawler: a crawler with high personalized </a:t>
            </a:r>
            <a:r>
              <a:rPr lang="en-US" dirty="0" err="1"/>
              <a:t>pagerank</a:t>
            </a:r>
            <a:r>
              <a:rPr lang="en-US" dirty="0"/>
              <a:t> coverage guarantee." </a:t>
            </a:r>
            <a:r>
              <a:rPr lang="en-US" i="1" dirty="0"/>
              <a:t>Proceedings of the 33rd international conference on Very large data bases</a:t>
            </a:r>
            <a:r>
              <a:rPr lang="en-US" dirty="0"/>
              <a:t>. VLDB Endowment, 2007.</a:t>
            </a:r>
            <a:endParaRPr lang="en-US" dirty="0" smtClean="0"/>
          </a:p>
          <a:p>
            <a:r>
              <a:rPr lang="en-US" dirty="0" err="1" smtClean="0"/>
              <a:t>Fetterly</a:t>
            </a:r>
            <a:r>
              <a:rPr lang="en-US" dirty="0"/>
              <a:t>, Dennis, Nick </a:t>
            </a:r>
            <a:r>
              <a:rPr lang="en-US" dirty="0" err="1"/>
              <a:t>Craswell</a:t>
            </a:r>
            <a:r>
              <a:rPr lang="en-US" dirty="0"/>
              <a:t>, and </a:t>
            </a:r>
            <a:r>
              <a:rPr lang="en-US" dirty="0" err="1"/>
              <a:t>Vishwa</a:t>
            </a:r>
            <a:r>
              <a:rPr lang="en-US" dirty="0"/>
              <a:t> Vinay. "The impact of crawl policy on web search effectiveness." </a:t>
            </a:r>
            <a:r>
              <a:rPr lang="en-US" i="1" dirty="0"/>
              <a:t>Proceedings of the 32nd international ACM SIGIR conference on Research and development in information retrieval</a:t>
            </a:r>
            <a:r>
              <a:rPr lang="en-US" dirty="0"/>
              <a:t>. ACM, 2009</a:t>
            </a:r>
            <a:r>
              <a:rPr lang="en-US" dirty="0" smtClean="0"/>
              <a:t>.</a:t>
            </a:r>
          </a:p>
          <a:p>
            <a:r>
              <a:rPr lang="en-US" dirty="0"/>
              <a:t>De Bra, Paul ME, and R. D. J. Post. "Information retrieval in the World-Wide Web: making client-based searching feasible." </a:t>
            </a:r>
            <a:r>
              <a:rPr lang="en-US" i="1" dirty="0"/>
              <a:t>Computer Networks and ISDN Systems</a:t>
            </a:r>
            <a:r>
              <a:rPr lang="en-US" dirty="0"/>
              <a:t> 27.2 (1994): 183-192</a:t>
            </a:r>
            <a:r>
              <a:rPr lang="en-US" dirty="0" smtClean="0"/>
              <a:t>.</a:t>
            </a:r>
          </a:p>
          <a:p>
            <a:r>
              <a:rPr lang="en-US" dirty="0" err="1"/>
              <a:t>Hersovici</a:t>
            </a:r>
            <a:r>
              <a:rPr lang="en-US" dirty="0"/>
              <a:t>, Michael, et al. "The shark-search algorithm. An application: tailored Web site mapping."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317-326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Chakrabarti</a:t>
            </a:r>
            <a:r>
              <a:rPr lang="en-US" sz="2000" dirty="0"/>
              <a:t>, </a:t>
            </a:r>
            <a:r>
              <a:rPr lang="en-US" sz="2000" dirty="0" err="1"/>
              <a:t>Soumen</a:t>
            </a:r>
            <a:r>
              <a:rPr lang="en-US" sz="2000" dirty="0"/>
              <a:t>, Byron Dom, </a:t>
            </a:r>
            <a:r>
              <a:rPr lang="en-US" sz="2000" dirty="0" err="1"/>
              <a:t>Prabhakar</a:t>
            </a:r>
            <a:r>
              <a:rPr lang="en-US" sz="2000" dirty="0"/>
              <a:t> </a:t>
            </a:r>
            <a:r>
              <a:rPr lang="en-US" sz="2000" dirty="0" err="1"/>
              <a:t>Raghavan</a:t>
            </a:r>
            <a:r>
              <a:rPr lang="en-US" sz="2000" dirty="0"/>
              <a:t>, Sridhar </a:t>
            </a:r>
            <a:r>
              <a:rPr lang="en-US" sz="2000" dirty="0" err="1"/>
              <a:t>Rajagopalan</a:t>
            </a:r>
            <a:r>
              <a:rPr lang="en-US" sz="2000" dirty="0"/>
              <a:t>, David Gibson, and Jon Kleinberg. "Automatic resource compilation by analyzing hyperlink structure and associated text." </a:t>
            </a:r>
            <a:r>
              <a:rPr lang="en-US" sz="2000" i="1" dirty="0"/>
              <a:t>Computer Networks and ISDN Systems</a:t>
            </a:r>
            <a:r>
              <a:rPr lang="en-US" sz="2000" dirty="0"/>
              <a:t> 30, no. 1 (1998): 65-74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Crescenzi</a:t>
            </a:r>
            <a:r>
              <a:rPr lang="en-US" sz="2000" dirty="0"/>
              <a:t>, </a:t>
            </a:r>
            <a:r>
              <a:rPr lang="en-US" sz="2000" dirty="0" err="1"/>
              <a:t>Valter</a:t>
            </a:r>
            <a:r>
              <a:rPr lang="en-US" sz="2000" dirty="0"/>
              <a:t>, </a:t>
            </a:r>
            <a:r>
              <a:rPr lang="en-US" sz="2000" dirty="0" err="1"/>
              <a:t>Giansalvatore</a:t>
            </a:r>
            <a:r>
              <a:rPr lang="en-US" sz="2000" dirty="0"/>
              <a:t> Mecca, and Paolo </a:t>
            </a:r>
            <a:r>
              <a:rPr lang="en-US" sz="2000" dirty="0" err="1"/>
              <a:t>Merialdo</a:t>
            </a:r>
            <a:r>
              <a:rPr lang="en-US" sz="2000" dirty="0"/>
              <a:t>. "Roadrunner: Towards automatic data extraction from large web sites." </a:t>
            </a:r>
            <a:r>
              <a:rPr lang="en-US" sz="2000" i="1" dirty="0"/>
              <a:t>VLDB</a:t>
            </a:r>
            <a:r>
              <a:rPr lang="en-US" sz="2000" dirty="0"/>
              <a:t>. Vol. 1.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Yang, </a:t>
            </a:r>
            <a:r>
              <a:rPr lang="en-US" sz="2000" dirty="0" err="1"/>
              <a:t>Yudong</a:t>
            </a:r>
            <a:r>
              <a:rPr lang="en-US" sz="2000" dirty="0"/>
              <a:t>, and </a:t>
            </a:r>
            <a:r>
              <a:rPr lang="en-US" sz="2000" dirty="0" err="1"/>
              <a:t>HongJiang</a:t>
            </a:r>
            <a:r>
              <a:rPr lang="en-US" sz="2000" dirty="0"/>
              <a:t> Zhang. "HTML page analysis based on visual cues." </a:t>
            </a:r>
            <a:r>
              <a:rPr lang="en-US" sz="2000" i="1" dirty="0"/>
              <a:t>Document Analysis and Recognition, 2001. Proceedings. Sixth International Conference on</a:t>
            </a:r>
            <a:r>
              <a:rPr lang="en-US" sz="2000" dirty="0"/>
              <a:t>. IEEE,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(</a:t>
            </a:r>
            <a:r>
              <a:rPr lang="en-US" b="1" dirty="0" err="1" smtClean="0"/>
              <a:t>isVisited</a:t>
            </a:r>
            <a:r>
              <a:rPr lang="en-US" dirty="0" smtClean="0"/>
              <a:t>(URL</a:t>
            </a:r>
            <a:r>
              <a:rPr lang="en-US" dirty="0" smtClean="0"/>
              <a:t>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</a:t>
            </a:r>
            <a:r>
              <a:rPr lang="en-US" dirty="0" smtClean="0"/>
              <a:t>))</a:t>
            </a:r>
            <a:endParaRPr lang="en-US" dirty="0" smtClean="0"/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</a:t>
            </a:r>
            <a:r>
              <a:rPr lang="en-US" dirty="0" smtClean="0"/>
              <a:t>append(anchor);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</a:t>
            </a:r>
            <a:r>
              <a:rPr lang="en-US" dirty="0" smtClean="0"/>
              <a:t>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the visiting sequence of the web</a:t>
            </a:r>
          </a:p>
          <a:p>
            <a:pPr lvl="1"/>
            <a:r>
              <a:rPr lang="en-US" dirty="0" smtClean="0"/>
              <a:t>The size of Web is too large for a crawler (even Google) to completely cover</a:t>
            </a:r>
          </a:p>
          <a:p>
            <a:pPr lvl="1"/>
            <a:r>
              <a:rPr lang="en-US" dirty="0" smtClean="0"/>
              <a:t>Not all documents are equally important</a:t>
            </a:r>
          </a:p>
          <a:p>
            <a:pPr lvl="1"/>
            <a:r>
              <a:rPr lang="en-US" dirty="0" smtClean="0"/>
              <a:t>Emphasize more on the high-quality documents</a:t>
            </a:r>
          </a:p>
          <a:p>
            <a:pPr lvl="2"/>
            <a:r>
              <a:rPr lang="en-US" dirty="0" smtClean="0"/>
              <a:t>Maximize weighted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6" y="4689919"/>
            <a:ext cx="2409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7" y="4505343"/>
            <a:ext cx="382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" y="5085206"/>
            <a:ext cx="2400300" cy="1041619"/>
            <a:chOff x="1600200" y="5085206"/>
            <a:chExt cx="2400300" cy="104161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390900" y="5085206"/>
              <a:ext cx="609600" cy="3952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548049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Weighted coverage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800600"/>
            <a:ext cx="2667000" cy="369332"/>
            <a:chOff x="1143000" y="5656243"/>
            <a:chExt cx="2667000" cy="369332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1143000" y="5840909"/>
              <a:ext cx="457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565624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Importance of page </a:t>
              </a:r>
              <a:r>
                <a:rPr lang="en-US" b="1" i="1" dirty="0" smtClean="0"/>
                <a:t>p</a:t>
              </a:r>
              <a:endParaRPr lang="en-US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5328225"/>
            <a:ext cx="2865967" cy="528597"/>
            <a:chOff x="1600200" y="5282850"/>
            <a:chExt cx="2865967" cy="52859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600200" y="5282850"/>
              <a:ext cx="762000" cy="1976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75367" y="544211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Pages crawled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5016" y="3141368"/>
            <a:ext cx="59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no search engine indexed more than 16% of the </a:t>
            </a:r>
            <a:r>
              <a:rPr lang="en-US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2005, large-scale search engines index no more than 40-70% of the </a:t>
            </a:r>
            <a:r>
              <a:rPr lang="en-US" sz="2400" dirty="0" err="1"/>
              <a:t>indexable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4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/>
              <a:t>The page with the </a:t>
            </a:r>
            <a:r>
              <a:rPr lang="en-US" dirty="0" smtClean="0"/>
              <a:t>highest number </a:t>
            </a:r>
            <a:r>
              <a:rPr lang="en-US" dirty="0"/>
              <a:t>of incoming hyperlinks from previously </a:t>
            </a:r>
            <a:r>
              <a:rPr lang="en-US" dirty="0" smtClean="0"/>
              <a:t>downloaded pages </a:t>
            </a:r>
            <a:r>
              <a:rPr lang="en-US" dirty="0"/>
              <a:t>is downloaded </a:t>
            </a:r>
            <a:r>
              <a:rPr lang="en-US" dirty="0" smtClean="0"/>
              <a:t>next</a:t>
            </a:r>
          </a:p>
          <a:p>
            <a:r>
              <a:rPr lang="en-US" dirty="0"/>
              <a:t>Prioritize 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 smtClean="0"/>
              <a:t>Breadth-first in early stage, then compute/approximate PageRank periodically</a:t>
            </a:r>
          </a:p>
          <a:p>
            <a:pPr lvl="1"/>
            <a:r>
              <a:rPr lang="en-US" dirty="0" smtClean="0"/>
              <a:t>More consistent with search relevance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Fetterly</a:t>
            </a:r>
            <a:r>
              <a:rPr lang="en-US" baseline="30000" dirty="0" smtClean="0"/>
              <a:t> et al. SIGIR’09]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39886"/>
            <a:ext cx="3590925" cy="294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11" y="1217745"/>
            <a:ext cx="2602289" cy="2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by </a:t>
            </a:r>
            <a:r>
              <a:rPr lang="en-US" dirty="0" smtClean="0"/>
              <a:t>topical relevance</a:t>
            </a:r>
          </a:p>
          <a:p>
            <a:pPr lvl="1"/>
            <a:r>
              <a:rPr lang="en-US" dirty="0" smtClean="0"/>
              <a:t>In vertical search, only crawl relevant pages </a:t>
            </a:r>
            <a:r>
              <a:rPr lang="en-US" baseline="30000" dirty="0" smtClean="0"/>
              <a:t>[De et al. WWW’94]</a:t>
            </a:r>
          </a:p>
          <a:p>
            <a:pPr lvl="2"/>
            <a:r>
              <a:rPr lang="en-US" dirty="0" smtClean="0"/>
              <a:t>E.g., restaurant search engine should only crawl restaurant pages</a:t>
            </a:r>
          </a:p>
          <a:p>
            <a:pPr lvl="1"/>
            <a:r>
              <a:rPr lang="en-US" dirty="0" smtClean="0"/>
              <a:t>Estimate the similarity to current page by </a:t>
            </a:r>
            <a:r>
              <a:rPr lang="en-US" dirty="0" err="1" smtClean="0"/>
              <a:t>anchortext</a:t>
            </a:r>
            <a:r>
              <a:rPr lang="en-US" dirty="0" smtClean="0"/>
              <a:t> or text near anchor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Hersovici</a:t>
            </a:r>
            <a:r>
              <a:rPr lang="en-US" baseline="30000" dirty="0" smtClean="0"/>
              <a:t> et al. WWW’98]</a:t>
            </a:r>
          </a:p>
          <a:p>
            <a:pPr lvl="1"/>
            <a:r>
              <a:rPr lang="en-US" dirty="0" smtClean="0"/>
              <a:t>User given taxonomy or topical classifier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Chakrabarti</a:t>
            </a:r>
            <a:r>
              <a:rPr lang="en-US" baseline="30000" dirty="0" smtClean="0"/>
              <a:t> et al. WWW’98]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duplicate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web is a graph rather than a tree, avoid loop in crawling is important</a:t>
            </a:r>
          </a:p>
          <a:p>
            <a:r>
              <a:rPr lang="en-US" dirty="0" smtClean="0"/>
              <a:t>What to </a:t>
            </a:r>
            <a:r>
              <a:rPr lang="en-US" dirty="0" smtClean="0"/>
              <a:t>check</a:t>
            </a:r>
            <a:endParaRPr lang="en-US" dirty="0" smtClean="0"/>
          </a:p>
          <a:p>
            <a:pPr lvl="1"/>
            <a:r>
              <a:rPr lang="en-US" dirty="0" smtClean="0"/>
              <a:t>URL: must be normalized, not necessarily can avoid all duplication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dl.acm.org/event.cfm?id=RE160&amp;CFID=516168213&amp;CFTOKEN=99036335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dl.acm.org/event.cfm?id=RE160</a:t>
            </a:r>
            <a:endParaRPr lang="en-US" dirty="0" smtClean="0"/>
          </a:p>
          <a:p>
            <a:pPr lvl="1"/>
            <a:r>
              <a:rPr lang="en-US" dirty="0" smtClean="0"/>
              <a:t>Page: minor change might cause misfire</a:t>
            </a:r>
          </a:p>
          <a:p>
            <a:pPr lvl="2"/>
            <a:r>
              <a:rPr lang="en-US" dirty="0" smtClean="0"/>
              <a:t>Timestamp, data center ID change in HTML</a:t>
            </a:r>
          </a:p>
          <a:p>
            <a:r>
              <a:rPr lang="en-US" dirty="0" smtClean="0"/>
              <a:t>How to </a:t>
            </a:r>
            <a:r>
              <a:rPr lang="en-US" dirty="0" smtClean="0"/>
              <a:t>check </a:t>
            </a:r>
            <a:endParaRPr lang="en-US" dirty="0" smtClean="0"/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or hash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1847</Words>
  <Application>Microsoft Office PowerPoint</Application>
  <PresentationFormat>On-screen Show (4:3)</PresentationFormat>
  <Paragraphs>418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Wingdings</vt:lpstr>
      <vt:lpstr>Office Theme</vt:lpstr>
      <vt:lpstr>Web Crawling and Basic Text Analysis</vt:lpstr>
      <vt:lpstr>Abstraction of search engine architecture</vt:lpstr>
      <vt:lpstr>Web crawler</vt:lpstr>
      <vt:lpstr>How does it work</vt:lpstr>
      <vt:lpstr>Visiting strategy</vt:lpstr>
      <vt:lpstr>Focused crawling</vt:lpstr>
      <vt:lpstr>Focused crawling</vt:lpstr>
      <vt:lpstr>Focused crawling</vt:lpstr>
      <vt:lpstr>Avoid duplicate visit</vt:lpstr>
      <vt:lpstr>Politeness policy</vt:lpstr>
      <vt:lpstr>Robot exclusion protocol examples</vt:lpstr>
      <vt:lpstr>Re-visit policy</vt:lpstr>
      <vt:lpstr>Analyze crawled web pages</vt:lpstr>
      <vt:lpstr>Analyze crawled web pages</vt:lpstr>
      <vt:lpstr>Basic text analysis techniques</vt:lpstr>
      <vt:lpstr>HTML parsing</vt:lpstr>
      <vt:lpstr>HTML parsing</vt:lpstr>
      <vt:lpstr>How to represent a document</vt:lpstr>
      <vt:lpstr>Tokenization</vt:lpstr>
      <vt:lpstr>Tokenization</vt:lpstr>
      <vt:lpstr>Full text indexing</vt:lpstr>
      <vt:lpstr>Full text indexing</vt:lpstr>
      <vt:lpstr>Full text indexing</vt:lpstr>
      <vt:lpstr>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Abstraction of search engine architecture</vt:lpstr>
      <vt:lpstr>Automatic text indexing</vt:lpstr>
      <vt:lpstr>What you should know</vt:lpstr>
      <vt:lpstr>Reference I</vt:lpstr>
      <vt:lpstr>Reference II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and Indexer</dc:title>
  <dc:creator>Wang, Hongning</dc:creator>
  <cp:lastModifiedBy>hongning wang</cp:lastModifiedBy>
  <cp:revision>49</cp:revision>
  <dcterms:created xsi:type="dcterms:W3CDTF">2014-07-22T21:32:42Z</dcterms:created>
  <dcterms:modified xsi:type="dcterms:W3CDTF">2014-09-02T03:05:49Z</dcterms:modified>
</cp:coreProperties>
</file>