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6" r:id="rId28"/>
    <p:sldId id="283" r:id="rId29"/>
    <p:sldId id="285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FCDD-BF77-4512-A75A-1A2706BC106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0796B-C615-4CD6-8F33-A06D8AE73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96B-C615-4CD6-8F33-A06D8AE73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model assumes the user will examine the returned documents from top to bottom and make click decisions over each examined</a:t>
            </a:r>
            <a:r>
              <a:rPr lang="en-US" baseline="0" dirty="0" smtClean="0"/>
              <a:t> position sequentially.</a:t>
            </a:r>
          </a:p>
          <a:p>
            <a:r>
              <a:rPr lang="en-US" baseline="0" dirty="0" smtClean="0"/>
              <a:t>Imposing stronger dependency assumption over the user’s click behaviors</a:t>
            </a:r>
          </a:p>
          <a:p>
            <a:r>
              <a:rPr lang="en-US" baseline="0" dirty="0" smtClean="0"/>
              <a:t>Perceived relevance controls click and intrinsic relevance controls user’s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2D89-69AA-455B-88D8-47CB4849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User Feedback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evaluate before clicking?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lower the click in the ranking, the more abstracts are viewed before the click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4" y="3001965"/>
            <a:ext cx="5920671" cy="28925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67000" y="4484914"/>
            <a:ext cx="4484914" cy="1409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1092" y="4727460"/>
            <a:ext cx="3656584" cy="11670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relevance influence user decisions?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relevance quality</a:t>
            </a:r>
          </a:p>
          <a:p>
            <a:pPr lvl="1"/>
            <a:r>
              <a:rPr lang="en-US" dirty="0" smtClean="0"/>
              <a:t>Reverse the ranking from search engine</a:t>
            </a:r>
          </a:p>
          <a:p>
            <a:r>
              <a:rPr lang="en-US" dirty="0" smtClean="0"/>
              <a:t>Users’ reactions</a:t>
            </a:r>
          </a:p>
          <a:p>
            <a:pPr lvl="1"/>
            <a:r>
              <a:rPr lang="en-US" dirty="0" smtClean="0"/>
              <a:t>Scan significantly more abstracts than before</a:t>
            </a:r>
          </a:p>
          <a:p>
            <a:pPr lvl="1"/>
            <a:r>
              <a:rPr lang="en-US" dirty="0" smtClean="0"/>
              <a:t>Less likely to click on the first result</a:t>
            </a:r>
          </a:p>
          <a:p>
            <a:pPr lvl="1"/>
            <a:r>
              <a:rPr lang="en-US" dirty="0" smtClean="0"/>
              <a:t>Average clicked rank position drops from 2.66 to 4.03</a:t>
            </a:r>
          </a:p>
          <a:p>
            <a:pPr lvl="1"/>
            <a:r>
              <a:rPr lang="en-US" dirty="0" smtClean="0"/>
              <a:t>Average clicks per query drops from 0.8 to 0.64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Are clicks absolute relevance judgments?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bias</a:t>
            </a:r>
          </a:p>
          <a:p>
            <a:pPr lvl="1"/>
            <a:r>
              <a:rPr lang="en-US" dirty="0" smtClean="0"/>
              <a:t>Focus on position one and two, equally likely to be viewed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03" y="3273438"/>
            <a:ext cx="6350234" cy="31178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0857" y="3863183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57" y="5419840"/>
            <a:ext cx="1469572" cy="59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clicks relative relevance judgments?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Clicks as </a:t>
            </a:r>
            <a:r>
              <a:rPr lang="en-US" u="sng" dirty="0" smtClean="0"/>
              <a:t>pairwise</a:t>
            </a:r>
            <a:r>
              <a:rPr lang="en-US" dirty="0" smtClean="0"/>
              <a:t> preference statements</a:t>
            </a:r>
          </a:p>
          <a:p>
            <a:pPr lvl="1"/>
            <a:r>
              <a:rPr lang="en-US" dirty="0" smtClean="0"/>
              <a:t>Given a ranked list and user clicks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Click &gt; Skip Above</a:t>
            </a:r>
          </a:p>
          <a:p>
            <a:pPr lvl="2"/>
            <a:r>
              <a:rPr lang="en-US" dirty="0"/>
              <a:t>Last Click &gt;  Skip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Click &gt; Earlier Click</a:t>
            </a:r>
          </a:p>
          <a:p>
            <a:pPr lvl="2"/>
            <a:r>
              <a:rPr lang="en-US" dirty="0" smtClean="0"/>
              <a:t>Last Click &gt; Skip Previous</a:t>
            </a:r>
          </a:p>
          <a:p>
            <a:pPr lvl="2"/>
            <a:r>
              <a:rPr lang="en-US" dirty="0" smtClean="0"/>
              <a:t>Click &gt; Skip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2871645"/>
            <a:ext cx="5455169" cy="50542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0800000">
            <a:off x="2590801" y="3069771"/>
            <a:ext cx="936171" cy="718457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6259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(1)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2170" y="2795898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(2)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2120" y="2809212"/>
            <a:ext cx="82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(3)</a:t>
            </a:r>
            <a:endParaRPr lang="en-US" sz="1600" b="1" dirty="0"/>
          </a:p>
        </p:txBody>
      </p:sp>
      <p:sp>
        <p:nvSpPr>
          <p:cNvPr id="9" name="Arc 8"/>
          <p:cNvSpPr/>
          <p:nvPr/>
        </p:nvSpPr>
        <p:spPr>
          <a:xfrm rot="10800000">
            <a:off x="1725386" y="3058884"/>
            <a:ext cx="1736271" cy="7289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2689484" y="3058883"/>
            <a:ext cx="2464644" cy="753155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 flipH="1">
            <a:off x="5149170" y="3058883"/>
            <a:ext cx="841733" cy="753156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266488" y="3047997"/>
            <a:ext cx="883167" cy="791044"/>
          </a:xfrm>
          <a:prstGeom prst="arc">
            <a:avLst>
              <a:gd name="adj1" fmla="val 10933872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Clicks as pairwise preference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against manual relevance judgment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4756"/>
            <a:ext cx="8382680" cy="20626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5057" y="41910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057" y="4648200"/>
            <a:ext cx="8806543" cy="326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accurately do clicks correspond to explicit judgment of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against manual relevance judgment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94214"/>
            <a:ext cx="4876800" cy="2819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42457" y="4680857"/>
            <a:ext cx="4620986" cy="10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40429" y="5317670"/>
            <a:ext cx="452301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get from this user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are influenced by the relevance of results</a:t>
            </a:r>
          </a:p>
          <a:p>
            <a:pPr lvl="1"/>
            <a:r>
              <a:rPr lang="en-US" dirty="0" smtClean="0"/>
              <a:t>Biased by the trust over rank positions</a:t>
            </a:r>
          </a:p>
          <a:p>
            <a:r>
              <a:rPr lang="en-US" dirty="0" smtClean="0"/>
              <a:t>Clicks as relative preference statement is more accurate</a:t>
            </a:r>
          </a:p>
          <a:p>
            <a:pPr lvl="1"/>
            <a:r>
              <a:rPr lang="en-US" dirty="0" smtClean="0"/>
              <a:t>Several heuristics to generate the preference pairs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utilize such preference 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learning to rank algorithms</a:t>
            </a:r>
          </a:p>
          <a:p>
            <a:pPr lvl="1"/>
            <a:r>
              <a:rPr lang="en-US" dirty="0" smtClean="0"/>
              <a:t>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accuracy</a:t>
            </a:r>
          </a:p>
          <a:p>
            <a:pPr lvl="1"/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713637"/>
            <a:ext cx="6778171" cy="3614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826000" y="2298784"/>
            <a:ext cx="2658534" cy="1130216"/>
            <a:chOff x="4826000" y="2298784"/>
            <a:chExt cx="2658534" cy="1130216"/>
          </a:xfrm>
        </p:grpSpPr>
        <p:sp>
          <p:nvSpPr>
            <p:cNvPr id="8" name="TextBox 7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826000" y="2639543"/>
              <a:ext cx="1125462" cy="727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05160" y="2668116"/>
              <a:ext cx="801762" cy="6254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eye tracking study of the effect of target rank on web </a:t>
            </a:r>
            <a:r>
              <a:rPr lang="en-US" dirty="0" smtClean="0"/>
              <a:t>search </a:t>
            </a:r>
            <a:r>
              <a:rPr lang="en-US" baseline="30000" dirty="0" smtClean="0"/>
              <a:t>[Guan CHI’07]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of users’ click </a:t>
            </a:r>
            <a:r>
              <a:rPr lang="en-US" dirty="0"/>
              <a:t>accuracy</a:t>
            </a:r>
            <a:endParaRPr lang="en-US" dirty="0" smtClean="0"/>
          </a:p>
          <a:p>
            <a:pPr lvl="1"/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1" y="2847026"/>
            <a:ext cx="6775704" cy="32791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5893" y="2099354"/>
            <a:ext cx="2676374" cy="1219579"/>
            <a:chOff x="4808160" y="2298784"/>
            <a:chExt cx="2676374" cy="1219579"/>
          </a:xfrm>
        </p:grpSpPr>
        <p:sp>
          <p:nvSpPr>
            <p:cNvPr id="9" name="TextBox 8"/>
            <p:cNvSpPr txBox="1"/>
            <p:nvPr/>
          </p:nvSpPr>
          <p:spPr>
            <a:xfrm>
              <a:off x="5444067" y="2298784"/>
              <a:ext cx="2040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44067" y="2668116"/>
              <a:ext cx="575733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88139" y="2668116"/>
              <a:ext cx="218319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08160" y="2639543"/>
              <a:ext cx="1143302" cy="8788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05160" y="2668116"/>
              <a:ext cx="1016907" cy="760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9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Explicit relevance feedback</a:t>
            </a:r>
            <a:endParaRPr lang="en-US" alt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0C708-3AD0-4F18-8067-ADF63C7F40A2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failed to recognize the target because they did not read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Navigational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6" y="2636178"/>
            <a:ext cx="6491287" cy="3150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did not click because they did not read the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2619376"/>
            <a:ext cx="6492240" cy="31792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Predicting </a:t>
            </a:r>
            <a:r>
              <a:rPr lang="en-US" sz="3700" dirty="0" smtClean="0"/>
              <a:t>clicks</a:t>
            </a:r>
            <a:r>
              <a:rPr lang="en-US" sz="3700" dirty="0"/>
              <a:t>: e</a:t>
            </a:r>
            <a:r>
              <a:rPr lang="en-US" sz="3700" dirty="0" smtClean="0"/>
              <a:t>stimating </a:t>
            </a:r>
            <a:r>
              <a:rPr lang="en-US" sz="3700" dirty="0"/>
              <a:t>the </a:t>
            </a:r>
            <a:r>
              <a:rPr lang="en-US" sz="3700" dirty="0" smtClean="0"/>
              <a:t>click-through rate </a:t>
            </a:r>
            <a:r>
              <a:rPr lang="en-US" sz="3700" dirty="0"/>
              <a:t>for </a:t>
            </a:r>
            <a:r>
              <a:rPr lang="en-US" sz="3700" dirty="0" smtClean="0"/>
              <a:t>new ads </a:t>
            </a:r>
            <a:r>
              <a:rPr lang="en-US" sz="3700" baseline="30000" dirty="0"/>
              <a:t>[</a:t>
            </a:r>
            <a:r>
              <a:rPr lang="en-US" sz="3700" baseline="30000" dirty="0" smtClean="0"/>
              <a:t>Richardson WWW’07]</a:t>
            </a:r>
            <a:endParaRPr lang="en-US" sz="37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ad revenue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r>
                  <a:rPr lang="en-US" dirty="0" smtClean="0"/>
                  <a:t>Position-bias is also true in online ads</a:t>
                </a:r>
              </a:p>
              <a:p>
                <a:pPr lvl="1"/>
                <a:r>
                  <a:rPr lang="en-US" dirty="0" smtClean="0"/>
                  <a:t>Observed low CTR is not just because of ads’ quality, but also their display positions!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438775" y="2600325"/>
            <a:ext cx="3248025" cy="1113740"/>
            <a:chOff x="5438775" y="2638425"/>
            <a:chExt cx="3248025" cy="1113740"/>
          </a:xfrm>
        </p:grpSpPr>
        <p:sp>
          <p:nvSpPr>
            <p:cNvPr id="4" name="TextBox 3"/>
            <p:cNvSpPr txBox="1"/>
            <p:nvPr/>
          </p:nvSpPr>
          <p:spPr>
            <a:xfrm>
              <a:off x="5438775" y="3105834"/>
              <a:ext cx="3248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Cost per click: basic business model in search engines</a:t>
              </a:r>
              <a:endParaRPr lang="en-US" b="1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972300" y="2638425"/>
              <a:ext cx="90488" cy="4674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376488" y="2600325"/>
            <a:ext cx="2900362" cy="975241"/>
            <a:chOff x="2376488" y="2638425"/>
            <a:chExt cx="2900362" cy="975241"/>
          </a:xfrm>
        </p:grpSpPr>
        <p:sp>
          <p:nvSpPr>
            <p:cNvPr id="7" name="TextBox 6"/>
            <p:cNvSpPr txBox="1"/>
            <p:nvPr/>
          </p:nvSpPr>
          <p:spPr>
            <a:xfrm>
              <a:off x="2376488" y="3244334"/>
              <a:ext cx="290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Estimated click-through rate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814763" y="2638425"/>
              <a:ext cx="1462087" cy="605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52" y="5143497"/>
            <a:ext cx="2342048" cy="153279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Combat position-bias by explicitly modeling it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Being clicked is related to its quality and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𝑐𝑙𝑖𝑐𝑘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𝑠𝑒𝑒𝑛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𝑐𝑙𝑖𝑐𝑘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𝑠𝑒𝑒𝑛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𝑐𝑙𝑖𝑐𝑘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3126343"/>
                <a:ext cx="43126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3" r="-21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890837" y="3495675"/>
            <a:ext cx="3362325" cy="845582"/>
            <a:chOff x="2890837" y="3495675"/>
            <a:chExt cx="3362325" cy="84558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90950" y="3495675"/>
              <a:ext cx="22288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890837" y="3581400"/>
              <a:ext cx="3362325" cy="759857"/>
              <a:chOff x="2890837" y="3581400"/>
              <a:chExt cx="3362325" cy="7598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0837" y="3971925"/>
                <a:ext cx="3362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Calibrated CTR for ads ranking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4572000" y="3581400"/>
                <a:ext cx="200025" cy="3905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6124575" y="3495675"/>
            <a:ext cx="2085974" cy="851179"/>
            <a:chOff x="6124575" y="3495675"/>
            <a:chExt cx="2085974" cy="85117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124575" y="3495675"/>
              <a:ext cx="15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253161" y="3581400"/>
              <a:ext cx="1957388" cy="765454"/>
              <a:chOff x="3262311" y="3547227"/>
              <a:chExt cx="1957388" cy="76545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62311" y="3943349"/>
                <a:ext cx="19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Discounting factor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990975" y="3547227"/>
                <a:ext cx="250030" cy="39612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813677" y="5505450"/>
            <a:ext cx="4572000" cy="630240"/>
            <a:chOff x="3318377" y="5495925"/>
            <a:chExt cx="4572000" cy="630240"/>
          </a:xfrm>
        </p:grpSpPr>
        <p:sp>
          <p:nvSpPr>
            <p:cNvPr id="20" name="TextBox 19"/>
            <p:cNvSpPr txBox="1"/>
            <p:nvPr/>
          </p:nvSpPr>
          <p:spPr>
            <a:xfrm>
              <a:off x="3318377" y="5756833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Logistic regression by features of the 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</p:cNvCxnSpPr>
            <p:nvPr/>
          </p:nvCxnSpPr>
          <p:spPr>
            <a:xfrm flipH="1" flipV="1">
              <a:off x="5448300" y="5495925"/>
              <a:ext cx="156077" cy="2609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Discounting factor</a:t>
                </a:r>
              </a:p>
              <a:p>
                <a:pPr lvl="1"/>
                <a:r>
                  <a:rPr lang="en-US" dirty="0" smtClean="0"/>
                  <a:t>Approximation: positions being clicked must be seen already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𝑐𝑙𝑖𝑐𝑘𝑠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Calibrated CTR</a:t>
                </a:r>
              </a:p>
              <a:p>
                <a:pPr lvl="1"/>
                <a:r>
                  <a:rPr lang="en-US" dirty="0" smtClean="0"/>
                  <a:t>Maximum likelihood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with historic clicks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𝑐𝑙𝑖𝑐𝑘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9" y="1560474"/>
            <a:ext cx="5182241" cy="3801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Calibrated CTR is more accurate for new ads</a:t>
            </a:r>
            <a:endParaRPr lang="en-US" sz="3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686425" y="1191142"/>
            <a:ext cx="2847975" cy="693460"/>
            <a:chOff x="6115050" y="1440140"/>
            <a:chExt cx="2847975" cy="693460"/>
          </a:xfrm>
        </p:grpSpPr>
        <p:sp>
          <p:nvSpPr>
            <p:cNvPr id="5" name="TextBox 4"/>
            <p:cNvSpPr txBox="1"/>
            <p:nvPr/>
          </p:nvSpPr>
          <p:spPr>
            <a:xfrm>
              <a:off x="6115050" y="1440140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counting of CTR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372225" y="1786970"/>
              <a:ext cx="276225" cy="3466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857377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Unfortunately, their evaluation criterion is still </a:t>
            </a:r>
            <a:r>
              <a:rPr lang="en-US" smtClean="0"/>
              <a:t>based </a:t>
            </a:r>
            <a:r>
              <a:rPr lang="en-US" smtClean="0"/>
              <a:t>on biased </a:t>
            </a:r>
            <a:r>
              <a:rPr lang="en-US" dirty="0" smtClean="0"/>
              <a:t>clicks in testing 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Model </a:t>
            </a:r>
            <a:r>
              <a:rPr lang="en-US" baseline="30000" dirty="0"/>
              <a:t>[</a:t>
            </a:r>
            <a:r>
              <a:rPr lang="en-US" baseline="30000" dirty="0" err="1" smtClean="0"/>
              <a:t>Craswell</a:t>
            </a:r>
            <a:r>
              <a:rPr lang="en-US" baseline="30000" dirty="0" smtClean="0"/>
              <a:t> et al. WSDM’08]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Sequential browsing assumption</a:t>
                </a:r>
              </a:p>
              <a:p>
                <a:pPr lvl="1"/>
                <a:r>
                  <a:rPr lang="en-US" dirty="0" smtClean="0"/>
                  <a:t>At each position decides whether to move 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Only one click is allowed on each search result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71391" y="4742934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Browsing Model </a:t>
            </a:r>
            <a:r>
              <a:rPr lang="en-US" baseline="30000" dirty="0"/>
              <a:t>[</a:t>
            </a:r>
            <a:r>
              <a:rPr lang="en-US" baseline="30000" dirty="0" err="1"/>
              <a:t>Dupret</a:t>
            </a:r>
            <a:r>
              <a:rPr lang="en-US" baseline="30000" dirty="0"/>
              <a:t> et al. SIGIR’08]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depends on distance to the last click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3581400" cy="34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92" y="3306303"/>
            <a:ext cx="3526408" cy="347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895600" y="5638800"/>
            <a:ext cx="2895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88608" y="2972220"/>
            <a:ext cx="3179192" cy="1523580"/>
            <a:chOff x="5888608" y="2972220"/>
            <a:chExt cx="3179192" cy="1523580"/>
          </a:xfrm>
        </p:grpSpPr>
        <p:sp>
          <p:nvSpPr>
            <p:cNvPr id="5" name="Curved Left Arrow 4"/>
            <p:cNvSpPr/>
            <p:nvPr/>
          </p:nvSpPr>
          <p:spPr>
            <a:xfrm>
              <a:off x="5888608" y="2972220"/>
              <a:ext cx="588392" cy="152358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392269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From absolute discount to relative discount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495800" y="32004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22966" y="2112746"/>
            <a:ext cx="2726267" cy="706654"/>
            <a:chOff x="1722966" y="2112746"/>
            <a:chExt cx="2726267" cy="706654"/>
          </a:xfrm>
        </p:grpSpPr>
        <p:sp>
          <p:nvSpPr>
            <p:cNvPr id="9" name="TextBox 8"/>
            <p:cNvSpPr txBox="1"/>
            <p:nvPr/>
          </p:nvSpPr>
          <p:spPr>
            <a:xfrm>
              <a:off x="1722966" y="2112746"/>
              <a:ext cx="2726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Attractiveness, determined by query and URL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522133" y="2565400"/>
              <a:ext cx="541867" cy="254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15933" y="2103735"/>
            <a:ext cx="3797299" cy="923330"/>
            <a:chOff x="1459672" y="2112746"/>
            <a:chExt cx="2989561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1722966" y="2112746"/>
              <a:ext cx="2726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Examination, determined by position and distance to last click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459672" y="2444922"/>
              <a:ext cx="263294" cy="391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0726" y="3163140"/>
            <a:ext cx="3251158" cy="1189190"/>
            <a:chOff x="630726" y="3163140"/>
            <a:chExt cx="3251158" cy="1189190"/>
          </a:xfrm>
        </p:grpSpPr>
        <p:sp>
          <p:nvSpPr>
            <p:cNvPr id="22" name="TextBox 21"/>
            <p:cNvSpPr txBox="1"/>
            <p:nvPr/>
          </p:nvSpPr>
          <p:spPr>
            <a:xfrm>
              <a:off x="630726" y="3429000"/>
              <a:ext cx="15197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FF0000"/>
                  </a:solidFill>
                </a:rPr>
                <a:t>EM for parameter estimation</a:t>
              </a:r>
              <a:endParaRPr lang="en-US" b="1" i="1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07592" y="3163140"/>
              <a:ext cx="2074292" cy="7000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991217" y="4861004"/>
            <a:ext cx="2738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i="1" dirty="0">
                <a:solidFill>
                  <a:srgbClr val="FF0000"/>
                </a:solidFill>
              </a:rPr>
              <a:t>Kind </a:t>
            </a:r>
            <a:r>
              <a:rPr lang="en-US" i="1" dirty="0" smtClean="0">
                <a:solidFill>
                  <a:srgbClr val="FF0000"/>
                </a:solidFill>
              </a:rPr>
              <a:t>of “Click </a:t>
            </a:r>
            <a:r>
              <a:rPr lang="en-US" i="1" dirty="0">
                <a:solidFill>
                  <a:srgbClr val="FF0000"/>
                </a:solidFill>
              </a:rPr>
              <a:t>&gt; Skip </a:t>
            </a:r>
            <a:r>
              <a:rPr lang="en-US" i="1" dirty="0" smtClean="0">
                <a:solidFill>
                  <a:srgbClr val="FF0000"/>
                </a:solidFill>
              </a:rPr>
              <a:t>Next” </a:t>
            </a:r>
          </a:p>
          <a:p>
            <a:pPr marL="0" lvl="2"/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    + “Click &gt; Skip Above”?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prediction of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 – randomness of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764432"/>
            <a:ext cx="5756275" cy="3169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335600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97133" y="3540667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5267" y="470489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Browsing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56400" y="4889563"/>
            <a:ext cx="663574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Vulnerable to spammers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Bayesian Model </a:t>
            </a:r>
            <a:r>
              <a:rPr lang="en-US" sz="3600" baseline="30000" dirty="0"/>
              <a:t>[</a:t>
            </a:r>
            <a:r>
              <a:rPr lang="en-US" sz="3600" baseline="30000" dirty="0" err="1"/>
              <a:t>Chapelle</a:t>
            </a:r>
            <a:r>
              <a:rPr lang="en-US" sz="3600" baseline="30000" dirty="0"/>
              <a:t> et al. WWW’09]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cascade model</a:t>
            </a:r>
          </a:p>
          <a:p>
            <a:pPr lvl="1"/>
            <a:r>
              <a:rPr lang="en-US" dirty="0" smtClean="0"/>
              <a:t>Relevance quality: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147"/>
            <a:ext cx="3333750" cy="35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4400" y="5345668"/>
            <a:ext cx="2667000" cy="369332"/>
            <a:chOff x="2209800" y="5345668"/>
            <a:chExt cx="266700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209800" y="53456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Perceived relevance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267200" y="5454134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48400" y="3547869"/>
            <a:ext cx="2917667" cy="555263"/>
            <a:chOff x="7064533" y="4724400"/>
            <a:chExt cx="2917667" cy="555263"/>
          </a:xfrm>
        </p:grpSpPr>
        <p:sp>
          <p:nvSpPr>
            <p:cNvPr id="6" name="TextBox 5"/>
            <p:cNvSpPr txBox="1"/>
            <p:nvPr/>
          </p:nvSpPr>
          <p:spPr>
            <a:xfrm>
              <a:off x="7696200" y="47244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User’s satisfaction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8605243">
              <a:off x="7064533" y="5105360"/>
              <a:ext cx="751432" cy="174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733800"/>
            <a:ext cx="2590800" cy="369332"/>
            <a:chOff x="2209800" y="3733800"/>
            <a:chExt cx="25908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3733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Examination chain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91000" y="3810000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 rot="1473053">
            <a:off x="3892816" y="3501702"/>
            <a:ext cx="1299037" cy="25146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531639">
            <a:off x="4785838" y="3415231"/>
            <a:ext cx="1480124" cy="2380786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51550"/>
            <a:ext cx="1777093" cy="27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01861" y="5421868"/>
            <a:ext cx="2913539" cy="369332"/>
            <a:chOff x="6001861" y="5421868"/>
            <a:chExt cx="2913539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6629400" y="54218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Intrinsic relevance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6001861" y="5519695"/>
              <a:ext cx="609600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645" y="2697517"/>
            <a:ext cx="3299259" cy="2826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318" y="2968483"/>
            <a:ext cx="2221175" cy="283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173" y="2937432"/>
            <a:ext cx="1964267" cy="3455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967" y="2996534"/>
            <a:ext cx="2557199" cy="255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5300" y="2963263"/>
            <a:ext cx="2483947" cy="3018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4212" y="2940192"/>
            <a:ext cx="2300715" cy="351926"/>
          </a:xfrm>
          <a:prstGeom prst="rect">
            <a:avLst/>
          </a:prstGeom>
        </p:spPr>
      </p:pic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predicting 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7" y="1841502"/>
            <a:ext cx="5157787" cy="40433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 User Click Behaviors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32832"/>
            <a:ext cx="7315200" cy="514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http://free.clipartof.com/60-Free-Cartoon-Face-Clipart-Illustr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6" y="2819400"/>
            <a:ext cx="887134" cy="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4600" y="2971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51816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02336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248400" y="3962400"/>
            <a:ext cx="457200" cy="4572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987201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7875" y="4070634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3100" y="5181600"/>
            <a:ext cx="4038600" cy="97519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3429000"/>
            <a:ext cx="0" cy="53340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77000" y="4419600"/>
            <a:ext cx="0" cy="6720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7391400" y="2057400"/>
            <a:ext cx="1752599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 my query?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7315200" y="297180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Redundant doc?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7391400" y="4088860"/>
            <a:ext cx="1905000" cy="838200"/>
          </a:xfrm>
          <a:prstGeom prst="cloudCallout">
            <a:avLst>
              <a:gd name="adj1" fmla="val -45139"/>
              <a:gd name="adj2" fmla="val 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Shall I move 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93 L -0.00139 0.1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2315 L -0.00139 0.312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Content-Aware Click Modeling </a:t>
            </a:r>
            <a:r>
              <a:rPr lang="en-US" sz="3300" baseline="30000" dirty="0" smtClean="0"/>
              <a:t>[Wang et al. WWW’12]</a:t>
            </a:r>
            <a:endParaRPr lang="en-US" sz="33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dependency within user browsing behaviors via descriptive features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5048250" cy="289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075"/>
          <p:cNvGrpSpPr/>
          <p:nvPr/>
        </p:nvGrpSpPr>
        <p:grpSpPr>
          <a:xfrm>
            <a:off x="1066801" y="5562600"/>
            <a:ext cx="3529013" cy="1184849"/>
            <a:chOff x="2114550" y="5562595"/>
            <a:chExt cx="1981200" cy="1879035"/>
          </a:xfrm>
        </p:grpSpPr>
        <p:sp>
          <p:nvSpPr>
            <p:cNvPr id="4" name="TextBox 3"/>
            <p:cNvSpPr txBox="1"/>
            <p:nvPr/>
          </p:nvSpPr>
          <p:spPr>
            <a:xfrm>
              <a:off x="2114550" y="6416623"/>
              <a:ext cx="1981200" cy="10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quality of a document: </a:t>
              </a:r>
              <a:r>
                <a:rPr lang="en-US" i="1" dirty="0" smtClean="0"/>
                <a:t>e.g</a:t>
              </a:r>
              <a:r>
                <a:rPr lang="en-US" i="1" smtClean="0"/>
                <a:t>., ranking </a:t>
              </a:r>
              <a:r>
                <a:rPr lang="en-US" i="1" dirty="0" smtClean="0"/>
                <a:t>features</a:t>
              </a:r>
              <a:endParaRPr lang="en-US" i="1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105150" y="5562595"/>
              <a:ext cx="848894" cy="854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074"/>
          <p:cNvGrpSpPr/>
          <p:nvPr/>
        </p:nvGrpSpPr>
        <p:grpSpPr>
          <a:xfrm>
            <a:off x="4343400" y="2438400"/>
            <a:ext cx="4648200" cy="1200329"/>
            <a:chOff x="3966569" y="2554069"/>
            <a:chExt cx="3653431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4724400" y="255406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further examine the result documents: </a:t>
              </a:r>
              <a:r>
                <a:rPr lang="en-US" i="1" dirty="0" smtClean="0"/>
                <a:t>e.g., position, # clicks, distance to last click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3966569" y="3015734"/>
              <a:ext cx="757831" cy="7386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"/>
          <p:cNvGrpSpPr/>
          <p:nvPr/>
        </p:nvGrpSpPr>
        <p:grpSpPr>
          <a:xfrm>
            <a:off x="0" y="3371671"/>
            <a:ext cx="3429000" cy="1428929"/>
            <a:chOff x="0" y="3371671"/>
            <a:chExt cx="3429000" cy="1428929"/>
          </a:xfrm>
        </p:grpSpPr>
        <p:sp>
          <p:nvSpPr>
            <p:cNvPr id="21" name="TextBox 20"/>
            <p:cNvSpPr txBox="1"/>
            <p:nvPr/>
          </p:nvSpPr>
          <p:spPr>
            <a:xfrm>
              <a:off x="0" y="3371671"/>
              <a:ext cx="32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Chance to click on an examined and relevant document: </a:t>
              </a:r>
              <a:r>
                <a:rPr lang="en-US" i="1" dirty="0" smtClean="0"/>
                <a:t>e.g., clicked/skipped content similarity</a:t>
              </a:r>
              <a:endParaRPr lang="en-US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28800" y="4267200"/>
              <a:ext cx="160020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 rot="19658424">
            <a:off x="2843365" y="3363648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560897">
            <a:off x="4794065" y="3289525"/>
            <a:ext cx="1981200" cy="2763175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relevance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relevance for ranking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775927" cy="399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" y="32766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352800"/>
            <a:ext cx="457200" cy="1447800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858000" y="2057400"/>
            <a:ext cx="1143000" cy="1905000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57037"/>
            <a:ext cx="8286750" cy="5715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 behaviors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factors affecting user clicks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48928"/>
            <a:ext cx="8610600" cy="33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3810000"/>
            <a:ext cx="10668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3810000"/>
            <a:ext cx="1524000" cy="9144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9400" y="2429933"/>
            <a:ext cx="6417733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Clicks as implicit relevance feedback</a:t>
            </a:r>
          </a:p>
          <a:p>
            <a:r>
              <a:rPr lang="en-US" smtClean="0"/>
              <a:t>Positional </a:t>
            </a:r>
            <a:r>
              <a:rPr lang="en-US" dirty="0" smtClean="0"/>
              <a:t>bias</a:t>
            </a:r>
          </a:p>
          <a:p>
            <a:r>
              <a:rPr lang="en-US" dirty="0" smtClean="0"/>
              <a:t>Heuristics for generating pairwise preferences</a:t>
            </a:r>
          </a:p>
          <a:p>
            <a:r>
              <a:rPr lang="en-US" dirty="0" smtClean="0"/>
              <a:t>Assumptions and modeling approaches for click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37</a:t>
            </a:fld>
            <a:endParaRPr lang="en-US"/>
          </a:p>
        </p:txBody>
      </p:sp>
      <p:pic>
        <p:nvPicPr>
          <p:cNvPr id="1028" name="Picture 4" descr="http://www.tampabayvettes.com/blog/wp-content/uploads/Thanksgiving-2013_1228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4" y="634336"/>
            <a:ext cx="8448675" cy="52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using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Clicked document as relevant, non-clicked as non-relevant</a:t>
            </a:r>
          </a:p>
          <a:p>
            <a:pPr lvl="1"/>
            <a:r>
              <a:rPr lang="en-US" dirty="0" smtClean="0"/>
              <a:t>Cheap, largely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3307330"/>
            <a:ext cx="4655003" cy="3226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0915" y="3951514"/>
            <a:ext cx="3011942" cy="1163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click on the returned document?</a:t>
            </a:r>
          </a:p>
          <a:p>
            <a:pPr lvl="1"/>
            <a:r>
              <a:rPr lang="en-US" dirty="0" smtClean="0"/>
              <a:t>Title/snippet looks attractive</a:t>
            </a:r>
          </a:p>
          <a:p>
            <a:pPr lvl="2"/>
            <a:r>
              <a:rPr lang="en-US" dirty="0" smtClean="0"/>
              <a:t>We haven’t read the full text content of the document</a:t>
            </a:r>
          </a:p>
          <a:p>
            <a:pPr lvl="1"/>
            <a:r>
              <a:rPr lang="en-US" dirty="0" smtClean="0"/>
              <a:t>It was ranked higher</a:t>
            </a:r>
          </a:p>
          <a:p>
            <a:pPr lvl="2"/>
            <a:r>
              <a:rPr lang="en-US" dirty="0" smtClean="0"/>
              <a:t>Belief bias towards ranking</a:t>
            </a:r>
          </a:p>
          <a:p>
            <a:pPr lvl="1"/>
            <a:r>
              <a:rPr lang="en-US" dirty="0" smtClean="0"/>
              <a:t>We know it is the answer!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click reliable?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not we click on the returned document?</a:t>
            </a:r>
          </a:p>
          <a:p>
            <a:pPr lvl="1"/>
            <a:r>
              <a:rPr lang="en-US" dirty="0"/>
              <a:t>Title/snippet has already provided the answer</a:t>
            </a:r>
          </a:p>
          <a:p>
            <a:pPr lvl="2"/>
            <a:r>
              <a:rPr lang="en-US" dirty="0"/>
              <a:t>Instant answers, knowledge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Extra effort of scrolling down the result page</a:t>
            </a:r>
          </a:p>
          <a:p>
            <a:pPr lvl="2"/>
            <a:r>
              <a:rPr lang="en-US" dirty="0" smtClean="0"/>
              <a:t>The expected loss is larger than skipping the document</a:t>
            </a:r>
          </a:p>
          <a:p>
            <a:pPr lvl="1"/>
            <a:r>
              <a:rPr lang="en-US" dirty="0" smtClean="0"/>
              <a:t>We did not see it….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183024"/>
            <a:ext cx="61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Can we trust click as relevance feedback?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hairofthedogdave.com/wp/wp-content/uploads/2008/11/yes-we-c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48" y="4600752"/>
            <a:ext cx="1546225" cy="20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Interpreting </a:t>
            </a:r>
            <a:r>
              <a:rPr lang="en-US" dirty="0" err="1" smtClean="0"/>
              <a:t>Clickthrough</a:t>
            </a:r>
            <a:r>
              <a:rPr lang="en-US" dirty="0" smtClean="0"/>
              <a:t> Data as Implicit Feedback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Joachims</a:t>
            </a:r>
            <a:r>
              <a:rPr lang="en-US" baseline="30000" dirty="0" smtClean="0"/>
              <a:t> SIGIR’05]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tracking, click and manual relevance judgment to answer</a:t>
            </a:r>
          </a:p>
          <a:p>
            <a:pPr lvl="1"/>
            <a:r>
              <a:rPr lang="en-US" dirty="0" smtClean="0"/>
              <a:t>Do users scan the results from top to bottom?</a:t>
            </a:r>
          </a:p>
          <a:p>
            <a:pPr lvl="1"/>
            <a:r>
              <a:rPr lang="en-US" dirty="0" smtClean="0"/>
              <a:t>How many abstracts do they read before clicking?</a:t>
            </a:r>
          </a:p>
          <a:p>
            <a:pPr lvl="1"/>
            <a:r>
              <a:rPr lang="en-US" dirty="0" smtClean="0"/>
              <a:t>How does their behavior change, if search results are artificially manipulated?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links do users view and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56" y="2579914"/>
            <a:ext cx="5695488" cy="3145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1" y="4419600"/>
            <a:ext cx="2978373" cy="664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31428" y="3701144"/>
            <a:ext cx="25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First 5 results are visible without scrolling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5313" y="1743417"/>
            <a:ext cx="531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Fixations: a spatially stable gaze lasting for approximately 200-300 </a:t>
            </a:r>
            <a:r>
              <a:rPr lang="en-US" i="1" dirty="0" err="1" smtClean="0"/>
              <a:t>ms</a:t>
            </a:r>
            <a:r>
              <a:rPr lang="en-US" i="1" dirty="0" smtClean="0"/>
              <a:t>, indicating visual attention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users scan links from top to bottom?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9" y="2233851"/>
            <a:ext cx="5573462" cy="34110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4114800"/>
            <a:ext cx="3298371" cy="2193929"/>
            <a:chOff x="457200" y="4114800"/>
            <a:chExt cx="3298371" cy="2193929"/>
          </a:xfrm>
        </p:grpSpPr>
        <p:sp>
          <p:nvSpPr>
            <p:cNvPr id="6" name="Rectangle 5"/>
            <p:cNvSpPr/>
            <p:nvPr/>
          </p:nvSpPr>
          <p:spPr>
            <a:xfrm>
              <a:off x="2296886" y="4114800"/>
              <a:ext cx="957943" cy="7293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7200" y="4921363"/>
              <a:ext cx="3298371" cy="1387366"/>
              <a:chOff x="457200" y="4921363"/>
              <a:chExt cx="3298371" cy="13873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57200" y="5662398"/>
                <a:ext cx="3298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View the top two results within the second or third fixation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122714" y="4921363"/>
                <a:ext cx="304800" cy="7235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127171" y="1633357"/>
            <a:ext cx="4332515" cy="3210787"/>
            <a:chOff x="5127171" y="1633357"/>
            <a:chExt cx="4332515" cy="3210787"/>
          </a:xfrm>
        </p:grpSpPr>
        <p:sp>
          <p:nvSpPr>
            <p:cNvPr id="10" name="Rectangle 9"/>
            <p:cNvSpPr/>
            <p:nvPr/>
          </p:nvSpPr>
          <p:spPr>
            <a:xfrm>
              <a:off x="5127171" y="2416630"/>
              <a:ext cx="1970315" cy="24275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535215" y="1633357"/>
              <a:ext cx="3924471" cy="738664"/>
              <a:chOff x="5535215" y="1633357"/>
              <a:chExt cx="3924471" cy="7386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535215" y="1633357"/>
                <a:ext cx="3924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Need scroll down to view these results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1" idx="2"/>
              </p:cNvCxnSpPr>
              <p:nvPr/>
            </p:nvCxnSpPr>
            <p:spPr>
              <a:xfrm flipH="1">
                <a:off x="6112328" y="2002689"/>
                <a:ext cx="1385123" cy="3693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2D89-69AA-455B-88D8-47CB48498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375</TotalTime>
  <Words>1328</Words>
  <Application>Microsoft Office PowerPoint</Application>
  <PresentationFormat>On-screen Show (4:3)</PresentationFormat>
  <Paragraphs>336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simple slides template</vt:lpstr>
      <vt:lpstr>Implicit User Feedback</vt:lpstr>
      <vt:lpstr>Explicit relevance feedback</vt:lpstr>
      <vt:lpstr>Relevance feedback in real systems</vt:lpstr>
      <vt:lpstr>How about using clicks</vt:lpstr>
      <vt:lpstr>Is click reliable?</vt:lpstr>
      <vt:lpstr>Is click reliable?</vt:lpstr>
      <vt:lpstr>Accurately Interpreting Clickthrough Data as Implicit Feedback [Joachims SIGIR’05]</vt:lpstr>
      <vt:lpstr>Which links do users view and click?</vt:lpstr>
      <vt:lpstr>Do users scan links from top to bottom?</vt:lpstr>
      <vt:lpstr>Which links do users evaluate before clicking?</vt:lpstr>
      <vt:lpstr>Does relevance influence user decisions?</vt:lpstr>
      <vt:lpstr>Are clicks absolute relevance judgments?</vt:lpstr>
      <vt:lpstr>Are clicks relative relevance judgments?</vt:lpstr>
      <vt:lpstr>Clicks as pairwise preference statements</vt:lpstr>
      <vt:lpstr>How accurately do clicks correspond to explicit judgment of a document?</vt:lpstr>
      <vt:lpstr>What do we get from this user study?</vt:lpstr>
      <vt:lpstr>How to utilize such preference pairs?</vt:lpstr>
      <vt:lpstr>An eye tracking study of the effect of target rank on web search [Guan CHI’07]</vt:lpstr>
      <vt:lpstr>An eye tracking study of the effect of target rank on web search [Guan CHI’07]</vt:lpstr>
      <vt:lpstr>Users failed to recognize the target because they did not read it!</vt:lpstr>
      <vt:lpstr>Users did not click because they did not read the results!</vt:lpstr>
      <vt:lpstr>Predicting clicks: estimating the click-through rate for new ads [Richardson WWW’07]</vt:lpstr>
      <vt:lpstr>Combat position-bias by explicitly modeling it</vt:lpstr>
      <vt:lpstr>Parameter estimation</vt:lpstr>
      <vt:lpstr>Calibrated CTR is more accurate for new ads</vt:lpstr>
      <vt:lpstr>Click models</vt:lpstr>
      <vt:lpstr>Cascade Model [Craswell et al. WSDM’08]</vt:lpstr>
      <vt:lpstr>User Browsing Model [Dupret et al. SIGIR’08]</vt:lpstr>
      <vt:lpstr>More accurate prediction of clicks</vt:lpstr>
      <vt:lpstr>Dynamic Bayesian Model [Chapelle et al. WWW’09]</vt:lpstr>
      <vt:lpstr>Accuracy in predicting CTR</vt:lpstr>
      <vt:lpstr>Revisit User Click Behaviors</vt:lpstr>
      <vt:lpstr>Content-Aware Click Modeling [Wang et al. WWW’12]</vt:lpstr>
      <vt:lpstr>Quality of relevance modeling</vt:lpstr>
      <vt:lpstr>Understanding user behaviors </vt:lpstr>
      <vt:lpstr>What you should know</vt:lpstr>
      <vt:lpstr>PowerPoint Presentation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User Feedback</dc:title>
  <dc:creator>hongning wang</dc:creator>
  <cp:lastModifiedBy>hongning wang</cp:lastModifiedBy>
  <cp:revision>36</cp:revision>
  <dcterms:created xsi:type="dcterms:W3CDTF">2014-10-03T20:23:15Z</dcterms:created>
  <dcterms:modified xsi:type="dcterms:W3CDTF">2014-11-25T03:44:32Z</dcterms:modified>
</cp:coreProperties>
</file>