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80" r:id="rId10"/>
    <p:sldId id="265" r:id="rId11"/>
    <p:sldId id="266" r:id="rId12"/>
    <p:sldId id="279" r:id="rId13"/>
    <p:sldId id="269" r:id="rId14"/>
    <p:sldId id="271" r:id="rId15"/>
    <p:sldId id="273" r:id="rId16"/>
    <p:sldId id="275" r:id="rId17"/>
    <p:sldId id="274" r:id="rId18"/>
    <p:sldId id="284" r:id="rId19"/>
    <p:sldId id="283" r:id="rId20"/>
    <p:sldId id="293" r:id="rId21"/>
    <p:sldId id="286" r:id="rId22"/>
    <p:sldId id="285" r:id="rId23"/>
    <p:sldId id="282" r:id="rId24"/>
    <p:sldId id="277" r:id="rId25"/>
    <p:sldId id="278" r:id="rId26"/>
    <p:sldId id="287" r:id="rId27"/>
    <p:sldId id="289" r:id="rId28"/>
    <p:sldId id="291" r:id="rId29"/>
    <p:sldId id="292" r:id="rId30"/>
    <p:sldId id="263" r:id="rId31"/>
    <p:sldId id="281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olframalpha.com/input/?i=how+to+calculate+derivative+of+gamma+fun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bjve67p33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Information Retrieval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Industry: web search engines</a:t>
            </a:r>
          </a:p>
          <a:p>
            <a:pPr lvl="2"/>
            <a:r>
              <a:rPr lang="en-US" dirty="0" smtClean="0"/>
              <a:t>WWW unleashed explosion of published information and drove the innovation of IR techniques</a:t>
            </a:r>
          </a:p>
          <a:p>
            <a:pPr lvl="2"/>
            <a:r>
              <a:rPr lang="en-US" dirty="0" smtClean="0"/>
              <a:t>First web search engine: “</a:t>
            </a:r>
            <a:r>
              <a:rPr lang="en-US" i="1" dirty="0" smtClean="0"/>
              <a:t>Oscar </a:t>
            </a:r>
            <a:r>
              <a:rPr lang="en-US" i="1" dirty="0" err="1" smtClean="0"/>
              <a:t>Nierstrasz</a:t>
            </a:r>
            <a:r>
              <a:rPr lang="en-US" i="1" dirty="0" smtClean="0"/>
              <a:t> at the University of Geneva wrote a series of Perl scripts that </a:t>
            </a:r>
            <a:r>
              <a:rPr lang="en-US" i="1" u="sng" dirty="0" smtClean="0"/>
              <a:t>periodically mirrored</a:t>
            </a:r>
            <a:r>
              <a:rPr lang="en-US" i="1" dirty="0" smtClean="0"/>
              <a:t> these pages and rewrote them into a </a:t>
            </a:r>
            <a:r>
              <a:rPr lang="en-US" i="1" u="sng" dirty="0" smtClean="0"/>
              <a:t>standard format</a:t>
            </a:r>
            <a:r>
              <a:rPr lang="en-US" dirty="0" smtClean="0"/>
              <a:t>.” Sept 2, 1993</a:t>
            </a:r>
          </a:p>
          <a:p>
            <a:pPr lvl="2"/>
            <a:r>
              <a:rPr lang="en-US" dirty="0" smtClean="0"/>
              <a:t>Lycos (started at CMU) was launched and became a major commercial endeavor in 1994</a:t>
            </a:r>
          </a:p>
          <a:p>
            <a:pPr lvl="2"/>
            <a:r>
              <a:rPr lang="en-US" dirty="0" smtClean="0"/>
              <a:t>Booming of search engine industry: </a:t>
            </a:r>
            <a:r>
              <a:rPr lang="en-US" i="1" dirty="0" smtClean="0"/>
              <a:t>Magellan</a:t>
            </a:r>
            <a:r>
              <a:rPr lang="en-US" dirty="0" smtClean="0"/>
              <a:t>, </a:t>
            </a:r>
            <a:r>
              <a:rPr lang="en-US" i="1" dirty="0" smtClean="0"/>
              <a:t>Excite</a:t>
            </a:r>
            <a:r>
              <a:rPr lang="en-US" dirty="0" smtClean="0"/>
              <a:t>, </a:t>
            </a:r>
            <a:r>
              <a:rPr lang="en-US" i="1" dirty="0" err="1" smtClean="0"/>
              <a:t>Infoseek</a:t>
            </a:r>
            <a:r>
              <a:rPr lang="en-US" dirty="0" smtClean="0"/>
              <a:t>, </a:t>
            </a:r>
            <a:r>
              <a:rPr lang="en-US" i="1" dirty="0" err="1" smtClean="0"/>
              <a:t>Inktomi</a:t>
            </a:r>
            <a:r>
              <a:rPr lang="en-US" dirty="0" smtClean="0"/>
              <a:t>, </a:t>
            </a:r>
            <a:r>
              <a:rPr lang="en-US" i="1" dirty="0" smtClean="0"/>
              <a:t>Northern Light</a:t>
            </a:r>
            <a:r>
              <a:rPr lang="en-US" dirty="0" smtClean="0"/>
              <a:t>, </a:t>
            </a:r>
            <a:r>
              <a:rPr lang="en-US" i="1" dirty="0" smtClean="0"/>
              <a:t>AltaVista</a:t>
            </a:r>
            <a:r>
              <a:rPr lang="en-US" dirty="0" smtClean="0"/>
              <a:t>, </a:t>
            </a:r>
            <a:r>
              <a:rPr lang="en-US" i="1" dirty="0" smtClean="0"/>
              <a:t>Yahoo!</a:t>
            </a:r>
            <a:r>
              <a:rPr lang="en-US" dirty="0" smtClean="0"/>
              <a:t>, </a:t>
            </a:r>
            <a:r>
              <a:rPr lang="en-US" i="1" dirty="0" smtClean="0"/>
              <a:t>Google</a:t>
            </a:r>
            <a:r>
              <a:rPr lang="en-US" dirty="0" smtClean="0"/>
              <a:t>, and </a:t>
            </a:r>
            <a:r>
              <a:rPr lang="en-US" i="1" dirty="0" smtClean="0"/>
              <a:t>Bing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" y="3601773"/>
            <a:ext cx="86535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37997"/>
            <a:ext cx="6629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perform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when we did not have a computer</a:t>
            </a:r>
            <a:endParaRPr lang="en-US" dirty="0"/>
          </a:p>
        </p:txBody>
      </p:sp>
      <p:pic>
        <p:nvPicPr>
          <p:cNvPr id="8194" name="Picture 2" descr="File:Catalogue National Library Jerusalem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471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oetichome.com/wp-content/uploads/2010/04/library-card-catalog-repurposed-sewing-supplies-organiz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80" y="3009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9012"/>
            <a:ext cx="4257675" cy="47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1219200"/>
            <a:ext cx="2667000" cy="2548652"/>
            <a:chOff x="2286000" y="1219200"/>
            <a:chExt cx="2667000" cy="2548652"/>
          </a:xfrm>
        </p:grpSpPr>
        <p:sp>
          <p:nvSpPr>
            <p:cNvPr id="4" name="Rounded Rectangle 3"/>
            <p:cNvSpPr/>
            <p:nvPr/>
          </p:nvSpPr>
          <p:spPr>
            <a:xfrm>
              <a:off x="2286000" y="1588532"/>
              <a:ext cx="2514600" cy="21793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219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7800" y="3505200"/>
            <a:ext cx="1990725" cy="1365662"/>
            <a:chOff x="5257800" y="3505200"/>
            <a:chExt cx="1990725" cy="1365662"/>
          </a:xfrm>
        </p:grpSpPr>
        <p:sp>
          <p:nvSpPr>
            <p:cNvPr id="7" name="Rounded Rectangle 6"/>
            <p:cNvSpPr/>
            <p:nvPr/>
          </p:nvSpPr>
          <p:spPr>
            <a:xfrm>
              <a:off x="5562600" y="3874532"/>
              <a:ext cx="1371600" cy="99633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3505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3475" y="5105400"/>
            <a:ext cx="1990725" cy="1253618"/>
            <a:chOff x="4943475" y="5105400"/>
            <a:chExt cx="1990725" cy="1253618"/>
          </a:xfrm>
        </p:grpSpPr>
        <p:sp>
          <p:nvSpPr>
            <p:cNvPr id="6" name="Rounded Rectangle 5"/>
            <p:cNvSpPr/>
            <p:nvPr/>
          </p:nvSpPr>
          <p:spPr>
            <a:xfrm>
              <a:off x="5248275" y="5474732"/>
              <a:ext cx="1371600" cy="8842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475" y="51054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407932"/>
            <a:ext cx="2138363" cy="2171883"/>
            <a:chOff x="1905000" y="4407932"/>
            <a:chExt cx="2138363" cy="2171883"/>
          </a:xfrm>
        </p:grpSpPr>
        <p:sp>
          <p:nvSpPr>
            <p:cNvPr id="11" name="Rounded Rectangle 10"/>
            <p:cNvSpPr/>
            <p:nvPr/>
          </p:nvSpPr>
          <p:spPr>
            <a:xfrm>
              <a:off x="2209800" y="4407932"/>
              <a:ext cx="1524000" cy="179088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6210483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Specific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modern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old times</a:t>
            </a:r>
            <a:endParaRPr lang="en-US" dirty="0"/>
          </a:p>
        </p:txBody>
      </p:sp>
      <p:pic>
        <p:nvPicPr>
          <p:cNvPr id="5122" name="Picture 2" descr="yahoo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6582"/>
            <a:ext cx="5029200" cy="4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276600"/>
            <a:ext cx="4381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time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8839200" cy="5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modern search engine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05790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15634"/>
            <a:ext cx="4267200" cy="369332"/>
            <a:chOff x="990600" y="2215634"/>
            <a:chExt cx="4267200" cy="369332"/>
          </a:xfrm>
        </p:grpSpPr>
        <p:sp>
          <p:nvSpPr>
            <p:cNvPr id="4" name="Rectangle 3"/>
            <p:cNvSpPr/>
            <p:nvPr/>
          </p:nvSpPr>
          <p:spPr>
            <a:xfrm>
              <a:off x="990600" y="2286000"/>
              <a:ext cx="1905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2215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efficiency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1" y="2667000"/>
            <a:ext cx="609599" cy="3886200"/>
            <a:chOff x="381001" y="2667000"/>
            <a:chExt cx="609599" cy="3886200"/>
          </a:xfrm>
        </p:grpSpPr>
        <p:sp>
          <p:nvSpPr>
            <p:cNvPr id="6" name="Left Brace 5"/>
            <p:cNvSpPr/>
            <p:nvPr/>
          </p:nvSpPr>
          <p:spPr>
            <a:xfrm>
              <a:off x="685800" y="2667000"/>
              <a:ext cx="304800" cy="38862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691634" y="465403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2526268"/>
            <a:ext cx="4114800" cy="369332"/>
            <a:chOff x="1066800" y="2526268"/>
            <a:chExt cx="4114800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800" y="2752725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1800" y="2526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accuracy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2145268"/>
            <a:ext cx="3581400" cy="4407932"/>
            <a:chOff x="5029200" y="2145268"/>
            <a:chExt cx="3657600" cy="4407932"/>
          </a:xfrm>
        </p:grpSpPr>
        <p:sp>
          <p:nvSpPr>
            <p:cNvPr id="14" name="Rectangle 13"/>
            <p:cNvSpPr/>
            <p:nvPr/>
          </p:nvSpPr>
          <p:spPr>
            <a:xfrm>
              <a:off x="5029200" y="2552700"/>
              <a:ext cx="3657600" cy="4000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9" y="2145268"/>
              <a:ext cx="266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convenience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0600" y="1415533"/>
            <a:ext cx="3657600" cy="369332"/>
            <a:chOff x="990600" y="1415533"/>
            <a:chExt cx="3657600" cy="369332"/>
          </a:xfrm>
        </p:grpSpPr>
        <p:sp>
          <p:nvSpPr>
            <p:cNvPr id="19" name="Rectangle 18"/>
            <p:cNvSpPr/>
            <p:nvPr/>
          </p:nvSpPr>
          <p:spPr>
            <a:xfrm>
              <a:off x="990600" y="1447799"/>
              <a:ext cx="9525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14155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understanding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7820025" cy="244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Question answering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86200"/>
            <a:ext cx="5791200" cy="2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retrieval?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1600200"/>
            <a:ext cx="8332304" cy="435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2667000"/>
            <a:ext cx="312420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4" y="3117044"/>
            <a:ext cx="4340192" cy="15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Text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://mobide.korea.ac.kr/wp-content/uploads/2012/10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76800" cy="26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Online advertising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5573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90800" y="4495800"/>
            <a:ext cx="2362200" cy="1066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4486274"/>
            <a:ext cx="1433180" cy="22955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Enterprise search: web search + desktop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829645"/>
            <a:ext cx="3810000" cy="28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>
                <a:latin typeface="Arial" charset="0"/>
              </a:rPr>
              <a:t>Related Areas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4191000" y="3352800"/>
            <a:ext cx="1964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Information</a:t>
            </a:r>
          </a:p>
          <a:p>
            <a:r>
              <a:rPr lang="en-US" altLang="en-US" sz="2800" b="1" dirty="0"/>
              <a:t>Retrieval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057400" y="2732157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362200" y="3632537"/>
            <a:ext cx="13116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Natural</a:t>
            </a:r>
          </a:p>
          <a:p>
            <a:r>
              <a:rPr lang="en-US" altLang="en-US" sz="2000" b="1" dirty="0"/>
              <a:t>Language</a:t>
            </a:r>
          </a:p>
          <a:p>
            <a:r>
              <a:rPr lang="en-US" altLang="en-US" sz="2000" b="1" dirty="0"/>
              <a:t>Processing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object are subjective</a:t>
            </a:r>
          </a:p>
          <a:p>
            <a:pPr lvl="1"/>
            <a:r>
              <a:rPr lang="en-US" dirty="0"/>
              <a:t>Simple key work 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DBs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DBs</a:t>
            </a:r>
          </a:p>
          <a:p>
            <a:pPr lvl="1"/>
            <a:r>
              <a:rPr lang="en-US" dirty="0" smtClean="0"/>
              <a:t>Approximate search is available in DBs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DBs =&gt; IR</a:t>
            </a:r>
          </a:p>
          <a:p>
            <a:pPr lvl="1"/>
            <a:r>
              <a:rPr lang="en-US" dirty="0"/>
              <a:t>Use information extraction to convert unstructured data to structured data</a:t>
            </a:r>
          </a:p>
          <a:p>
            <a:pPr lvl="1"/>
            <a:r>
              <a:rPr lang="en-US" dirty="0"/>
              <a:t>Semi-structured representation: XML data; queries with structured information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SELECT * FROM articles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-&gt; WHERE MATCH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title,body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AGAINST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('database');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Computational approaches</a:t>
            </a:r>
          </a:p>
          <a:p>
            <a:pPr lvl="1"/>
            <a:r>
              <a:rPr lang="en-US" dirty="0" smtClean="0"/>
              <a:t>Statistical (shallow) understanding of language</a:t>
            </a:r>
          </a:p>
          <a:p>
            <a:pPr lvl="1"/>
            <a:r>
              <a:rPr lang="en-US" dirty="0" smtClean="0"/>
              <a:t>Handle large scale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altLang="en-US" dirty="0"/>
              <a:t>Cognitive, symbolic and computational </a:t>
            </a:r>
            <a:r>
              <a:rPr lang="en-US" altLang="en-US" dirty="0" smtClean="0"/>
              <a:t>approaches</a:t>
            </a:r>
          </a:p>
          <a:p>
            <a:pPr lvl="1"/>
            <a:r>
              <a:rPr lang="en-US" dirty="0" smtClean="0"/>
              <a:t>Semantic (deep) understanding of language</a:t>
            </a:r>
          </a:p>
          <a:p>
            <a:pPr lvl="1"/>
            <a:r>
              <a:rPr lang="en-US" dirty="0" smtClean="0"/>
              <a:t>(often times) small scale problems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NLP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NLP</a:t>
            </a:r>
          </a:p>
          <a:p>
            <a:pPr lvl="1"/>
            <a:r>
              <a:rPr lang="en-US" dirty="0" smtClean="0"/>
              <a:t>Larger data collections</a:t>
            </a:r>
          </a:p>
          <a:p>
            <a:pPr lvl="1"/>
            <a:r>
              <a:rPr lang="en-US" dirty="0" smtClean="0"/>
              <a:t>Scalable/robust NLP techniques, e.g., translation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NLP =&gt; IR</a:t>
            </a:r>
          </a:p>
          <a:p>
            <a:pPr lvl="1"/>
            <a:r>
              <a:rPr lang="en-US" dirty="0"/>
              <a:t>Deep analysis </a:t>
            </a:r>
            <a:r>
              <a:rPr lang="en-US" dirty="0" smtClean="0"/>
              <a:t>of text documents and queries</a:t>
            </a:r>
          </a:p>
          <a:p>
            <a:pPr lvl="1"/>
            <a:r>
              <a:rPr lang="en-US" dirty="0" smtClean="0"/>
              <a:t>Information extraction for structured IR tasks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Introduction to Information Retrieval</a:t>
            </a:r>
            <a:r>
              <a:rPr lang="en-US" dirty="0"/>
              <a:t>. 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,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Schuetze</a:t>
            </a:r>
            <a:r>
              <a:rPr lang="en-US" dirty="0"/>
              <a:t>, Cambridge University Press,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Search Engines: Information Retrieval in Practice</a:t>
            </a:r>
            <a:r>
              <a:rPr lang="en-US" dirty="0"/>
              <a:t>. Bruce Croft, Donald Metzler, and Trevor </a:t>
            </a:r>
            <a:r>
              <a:rPr lang="en-US" dirty="0" err="1"/>
              <a:t>Strohman</a:t>
            </a:r>
            <a:r>
              <a:rPr lang="en-US" dirty="0"/>
              <a:t>, Pearson Education, 2009.</a:t>
            </a:r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6" y="1600200"/>
            <a:ext cx="1399791" cy="2133602"/>
          </a:xfrm>
          <a:prstGeom prst="rect">
            <a:avLst/>
          </a:prstGeom>
        </p:spPr>
      </p:pic>
      <p:pic>
        <p:nvPicPr>
          <p:cNvPr id="1036" name="Picture 12" descr="http://ecx.images-amazon.com/images/I/51Lwheskk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" y="4191000"/>
            <a:ext cx="1400175" cy="1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798637"/>
            <a:ext cx="66294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Modern Information Retrieval. </a:t>
            </a:r>
            <a:r>
              <a:rPr lang="en-US" dirty="0"/>
              <a:t>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Ribeiro-</a:t>
            </a:r>
            <a:r>
              <a:rPr lang="en-US" dirty="0" err="1"/>
              <a:t>Neto</a:t>
            </a:r>
            <a:r>
              <a:rPr lang="en-US" dirty="0"/>
              <a:t>, Addison-Wesley, </a:t>
            </a:r>
            <a:r>
              <a:rPr lang="en-US" dirty="0" smtClean="0"/>
              <a:t>2011.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Information Retrieval: </a:t>
            </a:r>
            <a:r>
              <a:rPr lang="en-US" dirty="0"/>
              <a:t>Implementing and Evaluating Search Engines. Stefan </a:t>
            </a:r>
            <a:r>
              <a:rPr lang="en-US" dirty="0" err="1"/>
              <a:t>Buttcher</a:t>
            </a:r>
            <a:r>
              <a:rPr lang="en-US" dirty="0"/>
              <a:t>, Charlie Clarke, Gordon Cormack, MIT Press, 2010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ecx.images-amazon.com/images/I/51d2MRB64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" y="1714500"/>
            <a:ext cx="1425577" cy="19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71PZBSFpf9L._SL1373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2400"/>
            <a:ext cx="168716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pic>
        <p:nvPicPr>
          <p:cNvPr id="2050" name="Picture 2" descr="http://novellcounseling.org/wp-content/uploads/2013/01/information_over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4107655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42" y="4072867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What to read?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962400" y="348609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Information Retrieval</a:t>
            </a:r>
            <a:endParaRPr lang="en-US" altLang="en-US" sz="2000" b="1" dirty="0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724881" y="3795097"/>
            <a:ext cx="598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NLP</a:t>
            </a:r>
            <a:endParaRPr lang="en-US" altLang="en-US" sz="2000" b="1" dirty="0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3810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SIGIR, WWW, WSDM, CIKM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00" y="412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ACL, EMNLP, COLING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KDD, ICDM, SDM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6188" y="424357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SIGMOD, VLDB, ICDE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search</a:t>
            </a:r>
          </a:p>
          <a:p>
            <a:pPr lvl="1"/>
            <a:r>
              <a:rPr lang="en-US" altLang="zh-CN" smtClean="0"/>
              <a:t>Desktop </a:t>
            </a:r>
            <a:r>
              <a:rPr lang="en-US" smtClean="0"/>
              <a:t>search </a:t>
            </a:r>
            <a:r>
              <a:rPr lang="en-US" dirty="0" smtClean="0"/>
              <a:t>+ location? Not exactly!!</a:t>
            </a:r>
          </a:p>
          <a:p>
            <a:r>
              <a:rPr lang="en-US" dirty="0" smtClean="0"/>
              <a:t>Interactive retrieval</a:t>
            </a:r>
          </a:p>
          <a:p>
            <a:pPr lvl="1"/>
            <a:r>
              <a:rPr lang="en-US" dirty="0" smtClean="0"/>
              <a:t>Machine collaborates with human for information access</a:t>
            </a:r>
          </a:p>
          <a:p>
            <a:r>
              <a:rPr lang="en-US" dirty="0" smtClean="0"/>
              <a:t>Personal assistant</a:t>
            </a:r>
          </a:p>
          <a:p>
            <a:pPr lvl="1"/>
            <a:r>
              <a:rPr lang="en-US" dirty="0" smtClean="0"/>
              <a:t>Proactive information retrieval</a:t>
            </a:r>
          </a:p>
          <a:p>
            <a:pPr lvl="1"/>
            <a:r>
              <a:rPr lang="en-US" dirty="0" smtClean="0">
                <a:hlinkClick r:id="rId2"/>
              </a:rPr>
              <a:t>Knowledge navigator</a:t>
            </a:r>
            <a:endParaRPr lang="en-US" dirty="0" smtClean="0"/>
          </a:p>
          <a:p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You name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originates from library science for handling unstructured data</a:t>
            </a:r>
          </a:p>
          <a:p>
            <a:r>
              <a:rPr lang="en-US" dirty="0" smtClean="0"/>
              <a:t>IR has many important application areas, e.g., web search, recommendation, and question answering</a:t>
            </a:r>
          </a:p>
          <a:p>
            <a:r>
              <a:rPr lang="en-US" dirty="0"/>
              <a:t>IR is a highly interdisciplinary </a:t>
            </a:r>
            <a:r>
              <a:rPr lang="en-US" dirty="0" smtClean="0"/>
              <a:t>area with DBs, NLP, ML, HCI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2461" y="2286000"/>
            <a:ext cx="6652344" cy="4261109"/>
            <a:chOff x="1231295" y="0"/>
            <a:chExt cx="6652344" cy="4261109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38917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1: Growth of Internet</a:t>
              </a:r>
              <a:endParaRPr lang="en-US" dirty="0"/>
            </a:p>
          </p:txBody>
        </p:sp>
        <p:pic>
          <p:nvPicPr>
            <p:cNvPr id="3076" name="Picture 4" descr="Internet Hosts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95" y="0"/>
              <a:ext cx="6652344" cy="389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22461" y="2640059"/>
            <a:ext cx="6817075" cy="3448432"/>
            <a:chOff x="1148930" y="2514600"/>
            <a:chExt cx="6817075" cy="3448432"/>
          </a:xfrm>
        </p:grpSpPr>
        <p:pic>
          <p:nvPicPr>
            <p:cNvPr id="3074" name="Picture 2" descr="WWW Growth Ch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30" y="2514600"/>
              <a:ext cx="6817075" cy="299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95600" y="55937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2: Growth of WWW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unstructured data</a:t>
            </a:r>
          </a:p>
          <a:p>
            <a:pPr lvl="1"/>
            <a:r>
              <a:rPr lang="en-US" dirty="0" smtClean="0"/>
              <a:t>Structured data: database system is a good choice</a:t>
            </a:r>
          </a:p>
          <a:p>
            <a:pPr lvl="1"/>
            <a:r>
              <a:rPr lang="en-US" dirty="0" smtClean="0"/>
              <a:t>Unstructured data is more dominant</a:t>
            </a:r>
          </a:p>
          <a:p>
            <a:pPr lvl="2"/>
            <a:r>
              <a:rPr lang="en-US" dirty="0" smtClean="0"/>
              <a:t>Text in Web documents or emails, image, audio, video…</a:t>
            </a:r>
          </a:p>
          <a:p>
            <a:pPr lvl="2"/>
            <a:r>
              <a:rPr lang="en-US" dirty="0" smtClean="0"/>
              <a:t>“</a:t>
            </a:r>
            <a:r>
              <a:rPr lang="en-US" i="1" u="sng" dirty="0" smtClean="0"/>
              <a:t>85 percent</a:t>
            </a:r>
            <a:r>
              <a:rPr lang="en-US" i="1" dirty="0" smtClean="0"/>
              <a:t> of all business information exists as unstructured data</a:t>
            </a:r>
            <a:r>
              <a:rPr lang="en-US" dirty="0" smtClean="0"/>
              <a:t>” - Merrill Lynch</a:t>
            </a:r>
          </a:p>
          <a:p>
            <a:pPr lvl="2"/>
            <a:r>
              <a:rPr lang="en-US" dirty="0" smtClean="0"/>
              <a:t>Unknown </a:t>
            </a:r>
            <a:r>
              <a:rPr lang="en-US" u="sng" dirty="0" smtClean="0"/>
              <a:t>semantic</a:t>
            </a:r>
            <a:r>
              <a:rPr lang="en-US" dirty="0" smtClean="0"/>
              <a:t> meaning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475" y="2464950"/>
            <a:ext cx="5353050" cy="4073962"/>
            <a:chOff x="1627666" y="2438400"/>
            <a:chExt cx="5353050" cy="4073962"/>
          </a:xfrm>
        </p:grpSpPr>
        <p:pic>
          <p:nvPicPr>
            <p:cNvPr id="1026" name="Picture 2" descr="http://api.ning.com/files/VthhEJwmhScml500Y3oD7QdJs22raL6ZmfO1l9zCcIbx*EtfbWtkHG0f5GliihzSeppFmYtNldCWg*3c1Z0w2TB*08o4VYGN/UnstructuredDataGrowt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66" y="2438400"/>
              <a:ext cx="53530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5000" y="6143030"/>
              <a:ext cx="4980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Enterprise Data Growth </a:t>
              </a:r>
              <a:r>
                <a:rPr lang="en-US" dirty="0" smtClean="0"/>
                <a:t>2005-2015, IDC 2012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1128"/>
              </p:ext>
            </p:extLst>
          </p:nvPr>
        </p:nvGraphicFramePr>
        <p:xfrm>
          <a:off x="2832100" y="3657600"/>
          <a:ext cx="3285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8"/>
                <a:gridCol w="1202266"/>
                <a:gridCol w="146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2100" y="3271335"/>
            <a:ext cx="36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People in 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tool to deal with information overload</a:t>
            </a:r>
            <a:endParaRPr lang="en-US" dirty="0"/>
          </a:p>
        </p:txBody>
      </p:sp>
      <p:pic>
        <p:nvPicPr>
          <p:cNvPr id="4098" name="Picture 2" descr="http://gigaom2.files.wordpress.com/2011/04/87885327_b0db9347cf_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1" y="2743200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30804" y="5105400"/>
            <a:ext cx="3886200" cy="1295400"/>
            <a:chOff x="5030804" y="5105400"/>
            <a:chExt cx="3886200" cy="1295400"/>
          </a:xfrm>
        </p:grpSpPr>
        <p:sp>
          <p:nvSpPr>
            <p:cNvPr id="4" name="Oval 3"/>
            <p:cNvSpPr/>
            <p:nvPr/>
          </p:nvSpPr>
          <p:spPr>
            <a:xfrm>
              <a:off x="5030804" y="5486400"/>
              <a:ext cx="381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5404" y="51054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are here!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5564204" y="5428566"/>
              <a:ext cx="1981200" cy="323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popularized in the pioneer article “</a:t>
            </a:r>
            <a:r>
              <a:rPr lang="en-US" b="1" i="1" dirty="0" smtClean="0"/>
              <a:t>As We May Think</a:t>
            </a:r>
            <a:r>
              <a:rPr lang="en-US" dirty="0" smtClean="0"/>
              <a:t>” by </a:t>
            </a:r>
            <a:r>
              <a:rPr lang="en-US" dirty="0" err="1" smtClean="0"/>
              <a:t>Vannevar</a:t>
            </a:r>
            <a:r>
              <a:rPr lang="en-US" dirty="0" smtClean="0"/>
              <a:t> Bush, 1945</a:t>
            </a:r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Wholly new forms of </a:t>
            </a:r>
            <a:r>
              <a:rPr lang="en-US" sz="2400" i="1" u="sng" dirty="0"/>
              <a:t>encyclopedias</a:t>
            </a:r>
            <a:r>
              <a:rPr lang="en-US" sz="2400" i="1" dirty="0"/>
              <a:t> will appear, ready-made with a mesh of </a:t>
            </a:r>
            <a:r>
              <a:rPr lang="en-US" sz="2400" i="1" u="sng" dirty="0"/>
              <a:t>associative trails</a:t>
            </a:r>
            <a:r>
              <a:rPr lang="en-US" sz="2400" i="1" dirty="0"/>
              <a:t> running through them, ready to be dropped into the </a:t>
            </a:r>
            <a:r>
              <a:rPr lang="en-US" sz="2400" i="1" dirty="0" err="1"/>
              <a:t>memex</a:t>
            </a:r>
            <a:r>
              <a:rPr lang="en-US" sz="2400" i="1" dirty="0"/>
              <a:t> and there amplified.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A </a:t>
            </a:r>
            <a:r>
              <a:rPr lang="en-US" sz="2400" i="1" dirty="0" err="1"/>
              <a:t>memex</a:t>
            </a:r>
            <a:r>
              <a:rPr lang="en-US" sz="2400" i="1" dirty="0"/>
              <a:t> is a device in which an individual </a:t>
            </a:r>
            <a:r>
              <a:rPr lang="en-US" sz="2400" i="1" u="sng" dirty="0"/>
              <a:t>stores all</a:t>
            </a:r>
            <a:r>
              <a:rPr lang="en-US" sz="2400" i="1" dirty="0"/>
              <a:t> his books, records, and communications, and which is mechanized so that it may be consulted with </a:t>
            </a:r>
            <a:r>
              <a:rPr lang="en-US" sz="2400" i="1" u="sng" dirty="0"/>
              <a:t>exceeding speed</a:t>
            </a:r>
            <a:r>
              <a:rPr lang="en-US" sz="2400" i="1" dirty="0"/>
              <a:t> and </a:t>
            </a:r>
            <a:r>
              <a:rPr lang="en-US" sz="2400" i="1" u="sng" dirty="0"/>
              <a:t>flexibility</a:t>
            </a:r>
            <a:r>
              <a:rPr lang="en-US" sz="2400" i="1" dirty="0" smtClean="0"/>
              <a:t>.</a:t>
            </a:r>
            <a:r>
              <a:rPr lang="en-US" sz="2400" dirty="0" smtClean="0"/>
              <a:t>”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733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WWW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Search 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9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Academia: Text Retrieval Conference (TREC) in 1992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/>
              <a:t>Its purpose was to support research within the information retrieval community by providing the infrastructure necessary for large-scale </a:t>
            </a:r>
            <a:r>
              <a:rPr lang="en-US" i="1" u="sng" dirty="0"/>
              <a:t>evaluation</a:t>
            </a:r>
            <a:r>
              <a:rPr lang="en-US" i="1" dirty="0"/>
              <a:t> of text retrieval </a:t>
            </a:r>
            <a:r>
              <a:rPr lang="en-US" i="1" dirty="0" smtClean="0"/>
              <a:t>methodologies.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“… </a:t>
            </a:r>
            <a:r>
              <a:rPr lang="en-US" i="1" dirty="0" smtClean="0"/>
              <a:t>about </a:t>
            </a:r>
            <a:r>
              <a:rPr lang="en-US" i="1" u="sng" dirty="0"/>
              <a:t>one-third</a:t>
            </a:r>
            <a:r>
              <a:rPr lang="en-US" i="1" dirty="0"/>
              <a:t> of the improvement in web search engines from 1999 to 2009 is attributable to TREC. Those enhancements likely saved up to </a:t>
            </a:r>
            <a:r>
              <a:rPr lang="en-US" i="1" u="sng" dirty="0"/>
              <a:t>3 billion hours</a:t>
            </a:r>
            <a:r>
              <a:rPr lang="en-US" i="1" dirty="0"/>
              <a:t> of time using web search engines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Till today, it is still a major test-bed for academic research in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research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Early days (late 1950s to 1960s): foundation </a:t>
            </a:r>
            <a:r>
              <a:rPr lang="en-US" sz="2000" dirty="0" smtClean="0"/>
              <a:t>of </a:t>
            </a:r>
            <a:r>
              <a:rPr lang="en-US" sz="2000" dirty="0"/>
              <a:t>the field</a:t>
            </a:r>
          </a:p>
          <a:p>
            <a:pPr lvl="1"/>
            <a:r>
              <a:rPr lang="en-US" sz="1800" dirty="0" err="1"/>
              <a:t>Luhn’s</a:t>
            </a:r>
            <a:r>
              <a:rPr lang="en-US" sz="1800" dirty="0"/>
              <a:t> work on automatic </a:t>
            </a:r>
            <a:r>
              <a:rPr lang="en-US" sz="1800" dirty="0" smtClean="0"/>
              <a:t>indexing</a:t>
            </a:r>
            <a:endParaRPr lang="en-US" sz="1800" dirty="0"/>
          </a:p>
          <a:p>
            <a:pPr lvl="1"/>
            <a:r>
              <a:rPr lang="en-US" sz="1800" dirty="0" err="1"/>
              <a:t>Cleverdon’s</a:t>
            </a:r>
            <a:r>
              <a:rPr lang="en-US" sz="1800" dirty="0"/>
              <a:t> </a:t>
            </a:r>
            <a:r>
              <a:rPr lang="en-US" sz="1800" dirty="0" err="1"/>
              <a:t>Cranfield</a:t>
            </a:r>
            <a:r>
              <a:rPr lang="en-US" sz="1800" dirty="0"/>
              <a:t> evaluation methodology and index experiments </a:t>
            </a:r>
          </a:p>
          <a:p>
            <a:pPr lvl="1"/>
            <a:r>
              <a:rPr lang="en-US" sz="1800" dirty="0"/>
              <a:t>Salton’s early work on SMART system and experiments</a:t>
            </a:r>
          </a:p>
          <a:p>
            <a:r>
              <a:rPr lang="en-US" sz="2000" dirty="0"/>
              <a:t>1970s-1980s: a large number of retrieval models</a:t>
            </a:r>
          </a:p>
          <a:p>
            <a:pPr lvl="1"/>
            <a:r>
              <a:rPr lang="en-US" sz="1800" dirty="0"/>
              <a:t>Vector space model</a:t>
            </a:r>
          </a:p>
          <a:p>
            <a:pPr lvl="1"/>
            <a:r>
              <a:rPr lang="en-US" sz="1800" dirty="0"/>
              <a:t>Probabilistic models</a:t>
            </a:r>
          </a:p>
          <a:p>
            <a:r>
              <a:rPr lang="en-US" sz="2000" dirty="0"/>
              <a:t>1990s: further development of retrieval models and new tasks</a:t>
            </a:r>
          </a:p>
          <a:p>
            <a:pPr lvl="1"/>
            <a:r>
              <a:rPr lang="en-US" sz="1800" dirty="0"/>
              <a:t>Language models </a:t>
            </a:r>
          </a:p>
          <a:p>
            <a:pPr lvl="1"/>
            <a:r>
              <a:rPr lang="en-US" sz="1800" dirty="0"/>
              <a:t>TREC </a:t>
            </a:r>
            <a:r>
              <a:rPr lang="en-US" sz="1800" dirty="0" smtClean="0"/>
              <a:t>evaluation</a:t>
            </a:r>
          </a:p>
          <a:p>
            <a:pPr lvl="1"/>
            <a:r>
              <a:rPr lang="en-US" sz="1800" dirty="0" smtClean="0"/>
              <a:t>Web search  </a:t>
            </a:r>
            <a:endParaRPr lang="en-US" sz="1800" dirty="0"/>
          </a:p>
          <a:p>
            <a:r>
              <a:rPr lang="en-US" sz="2000" dirty="0"/>
              <a:t>2000s-present: more applications, especially Web search and interactions with other fields</a:t>
            </a:r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to rank</a:t>
            </a:r>
          </a:p>
          <a:p>
            <a:pPr lvl="1"/>
            <a:r>
              <a:rPr lang="en-US" sz="1800" dirty="0"/>
              <a:t>Scalability (e.g., </a:t>
            </a:r>
            <a:r>
              <a:rPr lang="en-US" sz="1800" dirty="0" err="1"/>
              <a:t>MapReduce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Real-time 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1492</Words>
  <Application>Microsoft Office PowerPoint</Application>
  <PresentationFormat>On-screen Show (4:3)</PresentationFormat>
  <Paragraphs>341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宋体</vt:lpstr>
      <vt:lpstr>Arial</vt:lpstr>
      <vt:lpstr>Calibri</vt:lpstr>
      <vt:lpstr>Office Theme</vt:lpstr>
      <vt:lpstr>Introduction to Information Retrieval</vt:lpstr>
      <vt:lpstr>What is information retrieval?</vt:lpstr>
      <vt:lpstr>Why information retrieval </vt:lpstr>
      <vt:lpstr>Why information retrieval </vt:lpstr>
      <vt:lpstr>Why information retrieval </vt:lpstr>
      <vt:lpstr>Why information retrieval</vt:lpstr>
      <vt:lpstr>History of information retrieval</vt:lpstr>
      <vt:lpstr>History of information retrieval</vt:lpstr>
      <vt:lpstr>Major research milestones</vt:lpstr>
      <vt:lpstr>History of information retrieval</vt:lpstr>
      <vt:lpstr>Major players in this game</vt:lpstr>
      <vt:lpstr>How to perform information retrieval</vt:lpstr>
      <vt:lpstr>How to perform information retrieval</vt:lpstr>
      <vt:lpstr>How to perform information retrieval</vt:lpstr>
      <vt:lpstr>Core concepts in IR</vt:lpstr>
      <vt:lpstr>A glance of modern search engine</vt:lpstr>
      <vt:lpstr>A glance of modern search engine</vt:lpstr>
      <vt:lpstr>IR is not just about web search</vt:lpstr>
      <vt:lpstr>IR is not just about web search</vt:lpstr>
      <vt:lpstr>IR is not just about web search</vt:lpstr>
      <vt:lpstr>IR is not just about web search</vt:lpstr>
      <vt:lpstr>IR is not just about web search</vt:lpstr>
      <vt:lpstr>Related Areas</vt:lpstr>
      <vt:lpstr>IR v.s. DBs</vt:lpstr>
      <vt:lpstr>IR and DBs are getting closer</vt:lpstr>
      <vt:lpstr>IR v.s. NLP</vt:lpstr>
      <vt:lpstr>IR and NLP are getting closer</vt:lpstr>
      <vt:lpstr>Text books</vt:lpstr>
      <vt:lpstr>Text books</vt:lpstr>
      <vt:lpstr>What to read?</vt:lpstr>
      <vt:lpstr>IR in future</vt:lpstr>
      <vt:lpstr>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hongning wang</cp:lastModifiedBy>
  <cp:revision>48</cp:revision>
  <dcterms:created xsi:type="dcterms:W3CDTF">2014-07-21T15:07:02Z</dcterms:created>
  <dcterms:modified xsi:type="dcterms:W3CDTF">2014-08-26T03:03:25Z</dcterms:modified>
</cp:coreProperties>
</file>