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8"/>
  </p:notesMasterIdLst>
  <p:sldIdLst>
    <p:sldId id="256" r:id="rId2"/>
    <p:sldId id="278" r:id="rId3"/>
    <p:sldId id="257" r:id="rId4"/>
    <p:sldId id="258" r:id="rId5"/>
    <p:sldId id="259" r:id="rId6"/>
    <p:sldId id="260" r:id="rId7"/>
    <p:sldId id="262" r:id="rId8"/>
    <p:sldId id="264" r:id="rId9"/>
    <p:sldId id="265" r:id="rId10"/>
    <p:sldId id="266" r:id="rId11"/>
    <p:sldId id="268" r:id="rId12"/>
    <p:sldId id="267" r:id="rId13"/>
    <p:sldId id="269" r:id="rId14"/>
    <p:sldId id="270" r:id="rId15"/>
    <p:sldId id="279" r:id="rId16"/>
    <p:sldId id="271" r:id="rId17"/>
    <p:sldId id="272" r:id="rId18"/>
    <p:sldId id="273" r:id="rId19"/>
    <p:sldId id="274" r:id="rId20"/>
    <p:sldId id="275" r:id="rId21"/>
    <p:sldId id="276" r:id="rId22"/>
    <p:sldId id="280" r:id="rId23"/>
    <p:sldId id="281" r:id="rId24"/>
    <p:sldId id="282" r:id="rId25"/>
    <p:sldId id="283" r:id="rId26"/>
    <p:sldId id="277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  <a:srgbClr val="000099"/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113" d="100"/>
          <a:sy n="113" d="100"/>
        </p:scale>
        <p:origin x="918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1C5D63-7D68-44CA-A02C-DA9AAD7607A8}" type="datetimeFigureOut">
              <a:rPr lang="en-US" smtClean="0"/>
              <a:t>9/3/2014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539B88-A8FC-4E39-BE52-6DF778B016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2283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539B88-A8FC-4E39-BE52-6DF778B0163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218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B2413-24D7-4386-9BA0-B9E8B375D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237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B2413-24D7-4386-9BA0-B9E8B375D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107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B2413-24D7-4386-9BA0-B9E8B375D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4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B2413-24D7-4386-9BA0-B9E8B375D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038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B2413-24D7-4386-9BA0-B9E8B375D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419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Information Retrieval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B2413-24D7-4386-9BA0-B9E8B375D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595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Information Retrieval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B2413-24D7-4386-9BA0-B9E8B375D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328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Information Retrieval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B2413-24D7-4386-9BA0-B9E8B375D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746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Information Retrieval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B2413-24D7-4386-9BA0-B9E8B375D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749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Information Retrieval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B2413-24D7-4386-9BA0-B9E8B375D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295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Information Retrieval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B2413-24D7-4386-9BA0-B9E8B375D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349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CS6501: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3B2413-24D7-4386-9BA0-B9E8B375D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606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Inverted Index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Hongning</a:t>
            </a:r>
            <a:r>
              <a:rPr lang="en-US" dirty="0" smtClean="0"/>
              <a:t> Wang</a:t>
            </a:r>
          </a:p>
          <a:p>
            <a:r>
              <a:rPr lang="en-US" dirty="0" err="1" smtClean="0"/>
              <a:t>CS@UVa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316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second look at inverted index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1207987"/>
              </p:ext>
            </p:extLst>
          </p:nvPr>
        </p:nvGraphicFramePr>
        <p:xfrm>
          <a:off x="2579116" y="2858351"/>
          <a:ext cx="1282700" cy="2926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82700"/>
              </a:tblGrid>
              <a:tr h="36576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>
                          <a:effectLst/>
                        </a:rPr>
                        <a:t>information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36576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</a:rPr>
                        <a:t>retrieval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36576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</a:rPr>
                        <a:t>retrieved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36576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</a:rPr>
                        <a:t>is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36576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</a:rPr>
                        <a:t>helpful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36576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</a:rPr>
                        <a:t>for 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36576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</a:rPr>
                        <a:t>you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36576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>
                          <a:effectLst/>
                        </a:rPr>
                        <a:t>everyone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872517"/>
              </p:ext>
            </p:extLst>
          </p:nvPr>
        </p:nvGraphicFramePr>
        <p:xfrm>
          <a:off x="4255516" y="2858351"/>
          <a:ext cx="609600" cy="2838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</a:tblGrid>
              <a:tr h="25527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>
                          <a:effectLst/>
                        </a:rPr>
                        <a:t>Doc1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8235017"/>
              </p:ext>
            </p:extLst>
          </p:nvPr>
        </p:nvGraphicFramePr>
        <p:xfrm>
          <a:off x="5169916" y="2858351"/>
          <a:ext cx="609600" cy="2838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</a:tblGrid>
              <a:tr h="25527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>
                          <a:effectLst/>
                        </a:rPr>
                        <a:t>Doc2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5948954"/>
              </p:ext>
            </p:extLst>
          </p:nvPr>
        </p:nvGraphicFramePr>
        <p:xfrm>
          <a:off x="4255516" y="3239351"/>
          <a:ext cx="609600" cy="2838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</a:tblGrid>
              <a:tr h="25527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>
                          <a:effectLst/>
                        </a:rPr>
                        <a:t>Doc1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2364606"/>
              </p:ext>
            </p:extLst>
          </p:nvPr>
        </p:nvGraphicFramePr>
        <p:xfrm>
          <a:off x="4255516" y="3620351"/>
          <a:ext cx="609600" cy="2838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</a:tblGrid>
              <a:tr h="25527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 smtClean="0">
                          <a:effectLst/>
                        </a:rPr>
                        <a:t>Doc2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8012412"/>
              </p:ext>
            </p:extLst>
          </p:nvPr>
        </p:nvGraphicFramePr>
        <p:xfrm>
          <a:off x="4255516" y="4001351"/>
          <a:ext cx="609600" cy="2838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</a:tblGrid>
              <a:tr h="25527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>
                          <a:effectLst/>
                        </a:rPr>
                        <a:t>Doc1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9412927"/>
              </p:ext>
            </p:extLst>
          </p:nvPr>
        </p:nvGraphicFramePr>
        <p:xfrm>
          <a:off x="5169916" y="4001351"/>
          <a:ext cx="609600" cy="2838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</a:tblGrid>
              <a:tr h="25527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>
                          <a:effectLst/>
                        </a:rPr>
                        <a:t>Doc2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6295887"/>
              </p:ext>
            </p:extLst>
          </p:nvPr>
        </p:nvGraphicFramePr>
        <p:xfrm>
          <a:off x="4255516" y="4382351"/>
          <a:ext cx="609600" cy="2838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</a:tblGrid>
              <a:tr h="25527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>
                          <a:effectLst/>
                        </a:rPr>
                        <a:t>Doc1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2837337"/>
              </p:ext>
            </p:extLst>
          </p:nvPr>
        </p:nvGraphicFramePr>
        <p:xfrm>
          <a:off x="5169916" y="4382351"/>
          <a:ext cx="609600" cy="2838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</a:tblGrid>
              <a:tr h="25527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>
                          <a:effectLst/>
                        </a:rPr>
                        <a:t>Doc2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6647129"/>
              </p:ext>
            </p:extLst>
          </p:nvPr>
        </p:nvGraphicFramePr>
        <p:xfrm>
          <a:off x="4255516" y="4763351"/>
          <a:ext cx="609600" cy="2838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</a:tblGrid>
              <a:tr h="25527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>
                          <a:effectLst/>
                        </a:rPr>
                        <a:t>Doc1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7655878"/>
              </p:ext>
            </p:extLst>
          </p:nvPr>
        </p:nvGraphicFramePr>
        <p:xfrm>
          <a:off x="5169916" y="4763351"/>
          <a:ext cx="609600" cy="2838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</a:tblGrid>
              <a:tr h="25527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>
                          <a:effectLst/>
                        </a:rPr>
                        <a:t>Doc2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6341952"/>
              </p:ext>
            </p:extLst>
          </p:nvPr>
        </p:nvGraphicFramePr>
        <p:xfrm>
          <a:off x="4255516" y="5089106"/>
          <a:ext cx="609600" cy="2838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</a:tblGrid>
              <a:tr h="25527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 smtClean="0">
                          <a:effectLst/>
                        </a:rPr>
                        <a:t>Doc2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4458803"/>
              </p:ext>
            </p:extLst>
          </p:nvPr>
        </p:nvGraphicFramePr>
        <p:xfrm>
          <a:off x="4255516" y="5470106"/>
          <a:ext cx="609600" cy="2838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</a:tblGrid>
              <a:tr h="25527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>
                          <a:effectLst/>
                        </a:rPr>
                        <a:t>Doc1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cxnSp>
        <p:nvCxnSpPr>
          <p:cNvPr id="22" name="Straight Arrow Connector 21"/>
          <p:cNvCxnSpPr>
            <a:endCxn id="9" idx="1"/>
          </p:cNvCxnSpPr>
          <p:nvPr/>
        </p:nvCxnSpPr>
        <p:spPr>
          <a:xfrm flipV="1">
            <a:off x="3874516" y="3000273"/>
            <a:ext cx="381000" cy="1047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9" idx="3"/>
            <a:endCxn id="10" idx="1"/>
          </p:cNvCxnSpPr>
          <p:nvPr/>
        </p:nvCxnSpPr>
        <p:spPr>
          <a:xfrm>
            <a:off x="4865116" y="3000273"/>
            <a:ext cx="304800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3874516" y="3391751"/>
            <a:ext cx="381000" cy="1047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3874516" y="3772751"/>
            <a:ext cx="381000" cy="1047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3874516" y="4153751"/>
            <a:ext cx="381000" cy="1047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3874516" y="4534751"/>
            <a:ext cx="381000" cy="1047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3874516" y="4915751"/>
            <a:ext cx="381000" cy="1047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3874516" y="5220551"/>
            <a:ext cx="381000" cy="1047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3874516" y="5601551"/>
            <a:ext cx="381000" cy="1047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4871212" y="4146321"/>
            <a:ext cx="304800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4871212" y="4545229"/>
            <a:ext cx="304800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4886452" y="4926229"/>
            <a:ext cx="304800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2630932" y="2431631"/>
            <a:ext cx="1395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Dictionary</a:t>
            </a:r>
            <a:endParaRPr lang="en-US" b="1" i="1" dirty="0"/>
          </a:p>
        </p:txBody>
      </p:sp>
      <p:sp>
        <p:nvSpPr>
          <p:cNvPr id="48" name="TextBox 47"/>
          <p:cNvSpPr txBox="1"/>
          <p:nvPr/>
        </p:nvSpPr>
        <p:spPr>
          <a:xfrm>
            <a:off x="4560316" y="2417432"/>
            <a:ext cx="1395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Postings</a:t>
            </a:r>
            <a:endParaRPr lang="en-US" b="1" i="1" dirty="0"/>
          </a:p>
        </p:txBody>
      </p:sp>
      <p:grpSp>
        <p:nvGrpSpPr>
          <p:cNvPr id="3" name="Group 2"/>
          <p:cNvGrpSpPr/>
          <p:nvPr/>
        </p:nvGrpSpPr>
        <p:grpSpPr>
          <a:xfrm>
            <a:off x="1524000" y="1283208"/>
            <a:ext cx="3036316" cy="1148423"/>
            <a:chOff x="1524000" y="1283208"/>
            <a:chExt cx="3036316" cy="1148423"/>
          </a:xfrm>
        </p:grpSpPr>
        <p:sp>
          <p:nvSpPr>
            <p:cNvPr id="5" name="TextBox 4"/>
            <p:cNvSpPr txBox="1"/>
            <p:nvPr/>
          </p:nvSpPr>
          <p:spPr>
            <a:xfrm>
              <a:off x="1524000" y="1283208"/>
              <a:ext cx="303631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Approximate search:</a:t>
              </a:r>
            </a:p>
            <a:p>
              <a:r>
                <a:rPr lang="en-US" dirty="0" smtClean="0"/>
                <a:t>e.g., </a:t>
              </a:r>
              <a:r>
                <a:rPr lang="en-US" dirty="0"/>
                <a:t>misspelled queries</a:t>
              </a:r>
              <a:r>
                <a:rPr lang="en-US" dirty="0" smtClean="0"/>
                <a:t>, wildcard queries</a:t>
              </a:r>
              <a:endParaRPr lang="en-US" dirty="0"/>
            </a:p>
          </p:txBody>
        </p:sp>
        <p:cxnSp>
          <p:nvCxnSpPr>
            <p:cNvPr id="7" name="Straight Arrow Connector 6"/>
            <p:cNvCxnSpPr>
              <a:stCxn id="5" idx="2"/>
              <a:endCxn id="47" idx="0"/>
            </p:cNvCxnSpPr>
            <p:nvPr/>
          </p:nvCxnSpPr>
          <p:spPr>
            <a:xfrm>
              <a:off x="3042158" y="2206538"/>
              <a:ext cx="286766" cy="22509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/>
          <p:cNvGrpSpPr/>
          <p:nvPr/>
        </p:nvGrpSpPr>
        <p:grpSpPr>
          <a:xfrm>
            <a:off x="4343400" y="1283208"/>
            <a:ext cx="3036316" cy="1134224"/>
            <a:chOff x="4343400" y="1283208"/>
            <a:chExt cx="3036316" cy="1134224"/>
          </a:xfrm>
        </p:grpSpPr>
        <p:sp>
          <p:nvSpPr>
            <p:cNvPr id="41" name="TextBox 40"/>
            <p:cNvSpPr txBox="1"/>
            <p:nvPr/>
          </p:nvSpPr>
          <p:spPr>
            <a:xfrm>
              <a:off x="4343400" y="1283208"/>
              <a:ext cx="303631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Proximity search:</a:t>
              </a:r>
            </a:p>
            <a:p>
              <a:r>
                <a:rPr lang="en-US" dirty="0" smtClean="0"/>
                <a:t>e.g., phrase queries</a:t>
              </a:r>
              <a:endParaRPr lang="en-US" dirty="0"/>
            </a:p>
          </p:txBody>
        </p:sp>
        <p:cxnSp>
          <p:nvCxnSpPr>
            <p:cNvPr id="43" name="Straight Arrow Connector 42"/>
            <p:cNvCxnSpPr>
              <a:endCxn id="48" idx="0"/>
            </p:cNvCxnSpPr>
            <p:nvPr/>
          </p:nvCxnSpPr>
          <p:spPr>
            <a:xfrm flipH="1">
              <a:off x="5258308" y="1929539"/>
              <a:ext cx="151892" cy="48789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5956300" y="4210476"/>
            <a:ext cx="2730500" cy="1072220"/>
            <a:chOff x="5956300" y="4210476"/>
            <a:chExt cx="2730500" cy="1072220"/>
          </a:xfrm>
        </p:grpSpPr>
        <p:sp>
          <p:nvSpPr>
            <p:cNvPr id="26" name="TextBox 25"/>
            <p:cNvSpPr txBox="1"/>
            <p:nvPr/>
          </p:nvSpPr>
          <p:spPr>
            <a:xfrm>
              <a:off x="6324600" y="4913364"/>
              <a:ext cx="2362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Index compression</a:t>
              </a:r>
              <a:endParaRPr lang="en-US" dirty="0"/>
            </a:p>
          </p:txBody>
        </p:sp>
        <p:cxnSp>
          <p:nvCxnSpPr>
            <p:cNvPr id="49" name="Straight Arrow Connector 48"/>
            <p:cNvCxnSpPr/>
            <p:nvPr/>
          </p:nvCxnSpPr>
          <p:spPr>
            <a:xfrm flipH="1" flipV="1">
              <a:off x="5956300" y="4210476"/>
              <a:ext cx="977900" cy="70288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5258308" y="3217563"/>
            <a:ext cx="3425444" cy="369332"/>
            <a:chOff x="5258308" y="3217563"/>
            <a:chExt cx="3425444" cy="369332"/>
          </a:xfrm>
        </p:grpSpPr>
        <p:sp>
          <p:nvSpPr>
            <p:cNvPr id="52" name="TextBox 51"/>
            <p:cNvSpPr txBox="1"/>
            <p:nvPr/>
          </p:nvSpPr>
          <p:spPr>
            <a:xfrm>
              <a:off x="6321552" y="3217563"/>
              <a:ext cx="2362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Dynamic index update</a:t>
              </a:r>
              <a:endParaRPr lang="en-US" dirty="0"/>
            </a:p>
          </p:txBody>
        </p:sp>
        <p:cxnSp>
          <p:nvCxnSpPr>
            <p:cNvPr id="53" name="Straight Arrow Connector 52"/>
            <p:cNvCxnSpPr>
              <a:stCxn id="52" idx="1"/>
            </p:cNvCxnSpPr>
            <p:nvPr/>
          </p:nvCxnSpPr>
          <p:spPr>
            <a:xfrm flipH="1">
              <a:off x="5258308" y="3402229"/>
              <a:ext cx="1063244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Date Placeholder 2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Information Retrieval</a:t>
            </a:r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B2413-24D7-4386-9BA0-B9E8B375D28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629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index update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Periodically rebuild the index</a:t>
            </a:r>
          </a:p>
          <a:p>
            <a:pPr lvl="1"/>
            <a:r>
              <a:rPr lang="en-US" dirty="0" smtClean="0"/>
              <a:t>Acceptable if change is small over time and penalty of missing new documents is negligible</a:t>
            </a:r>
          </a:p>
          <a:p>
            <a:r>
              <a:rPr lang="en-US" dirty="0" smtClean="0"/>
              <a:t>Auxiliary index</a:t>
            </a:r>
          </a:p>
          <a:p>
            <a:pPr lvl="1"/>
            <a:r>
              <a:rPr lang="en-US" dirty="0" smtClean="0"/>
              <a:t>Keep index for new </a:t>
            </a:r>
            <a:r>
              <a:rPr lang="en-US" dirty="0"/>
              <a:t>documents in memory </a:t>
            </a:r>
            <a:endParaRPr lang="en-US" dirty="0" smtClean="0"/>
          </a:p>
          <a:p>
            <a:pPr lvl="1"/>
            <a:r>
              <a:rPr lang="en-US" dirty="0" smtClean="0"/>
              <a:t>Merge to index when size exceeds threshold</a:t>
            </a:r>
          </a:p>
          <a:p>
            <a:pPr lvl="2"/>
            <a:r>
              <a:rPr lang="en-US" dirty="0" smtClean="0"/>
              <a:t>Increase I/O operation</a:t>
            </a:r>
          </a:p>
          <a:p>
            <a:pPr lvl="2"/>
            <a:r>
              <a:rPr lang="en-US" dirty="0" smtClean="0"/>
              <a:t>Solution: multiple auxiliary indices on disk, logarithmic merging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B2413-24D7-4386-9BA0-B9E8B375D28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700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Index compression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Benefits</a:t>
            </a:r>
          </a:p>
          <a:p>
            <a:pPr lvl="1"/>
            <a:r>
              <a:rPr lang="en-US" dirty="0" smtClean="0"/>
              <a:t>Save storage space</a:t>
            </a:r>
          </a:p>
          <a:p>
            <a:pPr lvl="1"/>
            <a:r>
              <a:rPr lang="en-US" dirty="0" smtClean="0"/>
              <a:t>Increase cache efficiency</a:t>
            </a:r>
          </a:p>
          <a:p>
            <a:pPr lvl="1"/>
            <a:r>
              <a:rPr lang="en-US" dirty="0" smtClean="0"/>
              <a:t>Improve disk-memory transfer rate</a:t>
            </a:r>
          </a:p>
          <a:p>
            <a:r>
              <a:rPr lang="en-US" dirty="0" smtClean="0"/>
              <a:t>Target</a:t>
            </a:r>
          </a:p>
          <a:p>
            <a:pPr lvl="1"/>
            <a:r>
              <a:rPr lang="en-US" dirty="0" smtClean="0"/>
              <a:t>Postings file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B2413-24D7-4386-9BA0-B9E8B375D28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502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 compression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Observation of posting files</a:t>
            </a:r>
          </a:p>
          <a:p>
            <a:pPr lvl="1"/>
            <a:r>
              <a:rPr lang="en-US" dirty="0" smtClean="0"/>
              <a:t>Instead of storing </a:t>
            </a:r>
            <a:r>
              <a:rPr lang="en-US" dirty="0" err="1" smtClean="0"/>
              <a:t>docID</a:t>
            </a:r>
            <a:r>
              <a:rPr lang="en-US" dirty="0" smtClean="0"/>
              <a:t> in posting, we store gap between </a:t>
            </a:r>
            <a:r>
              <a:rPr lang="en-US" dirty="0" err="1" smtClean="0"/>
              <a:t>docIDs</a:t>
            </a:r>
            <a:r>
              <a:rPr lang="en-US" dirty="0" smtClean="0"/>
              <a:t>, since they are ordered</a:t>
            </a:r>
          </a:p>
          <a:p>
            <a:pPr lvl="1"/>
            <a:r>
              <a:rPr lang="en-US" dirty="0" err="1" smtClean="0"/>
              <a:t>Zipf’s</a:t>
            </a:r>
            <a:r>
              <a:rPr lang="en-US" dirty="0" smtClean="0"/>
              <a:t> law again: </a:t>
            </a:r>
          </a:p>
          <a:p>
            <a:pPr lvl="2"/>
            <a:r>
              <a:rPr lang="en-US" dirty="0" smtClean="0"/>
              <a:t>The more frequent a word is, the smaller the gaps are</a:t>
            </a:r>
          </a:p>
          <a:p>
            <a:pPr lvl="2"/>
            <a:r>
              <a:rPr lang="en-US" dirty="0" smtClean="0"/>
              <a:t>The less frequent a word is, the shorter the posting list is</a:t>
            </a:r>
          </a:p>
          <a:p>
            <a:pPr lvl="1"/>
            <a:r>
              <a:rPr lang="en-US" dirty="0" smtClean="0"/>
              <a:t>Heavily biased distribution gives us great opportunity of compression!</a:t>
            </a:r>
          </a:p>
          <a:p>
            <a:pPr lvl="2"/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1447800" y="5915120"/>
            <a:ext cx="647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Information theory</a:t>
            </a:r>
            <a:r>
              <a:rPr lang="en-US" dirty="0" smtClean="0"/>
              <a:t>: entropy measures compression difficulty.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B2413-24D7-4386-9BA0-B9E8B375D28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439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 compression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Solution</a:t>
            </a:r>
          </a:p>
          <a:p>
            <a:pPr lvl="1"/>
            <a:r>
              <a:rPr lang="en-US" dirty="0" smtClean="0"/>
              <a:t>Fewer bits to encode small (high frequency) integers</a:t>
            </a:r>
          </a:p>
          <a:p>
            <a:pPr lvl="1"/>
            <a:r>
              <a:rPr lang="en-US" dirty="0" smtClean="0"/>
              <a:t>Variable-length coding</a:t>
            </a:r>
          </a:p>
          <a:p>
            <a:pPr lvl="2"/>
            <a:r>
              <a:rPr lang="en-US" altLang="en-US" dirty="0" smtClean="0"/>
              <a:t>Unary: x</a:t>
            </a:r>
            <a:r>
              <a:rPr lang="en-US" altLang="en-US" dirty="0" smtClean="0">
                <a:sym typeface="Symbol" pitchFamily="18" charset="2"/>
              </a:rPr>
              <a:t>1</a:t>
            </a:r>
            <a:r>
              <a:rPr lang="en-US" altLang="en-US" dirty="0" smtClean="0"/>
              <a:t> is coded as x-1 </a:t>
            </a:r>
            <a:r>
              <a:rPr lang="en-US" altLang="en-US" dirty="0" smtClean="0"/>
              <a:t>bits of 1 </a:t>
            </a:r>
            <a:r>
              <a:rPr lang="en-US" altLang="en-US" dirty="0" smtClean="0"/>
              <a:t>followed by 0, e.g., 3=&gt; 110; 5=&gt;11110</a:t>
            </a:r>
          </a:p>
          <a:p>
            <a:pPr lvl="2"/>
            <a:r>
              <a:rPr lang="en-US" altLang="en-US" dirty="0" smtClean="0">
                <a:sym typeface="Symbol" pitchFamily="18" charset="2"/>
              </a:rPr>
              <a:t>-code: x=&gt; unary code for 1+log x followed by  uniform code for x-2 </a:t>
            </a:r>
            <a:r>
              <a:rPr lang="en-US" altLang="en-US" baseline="30000" dirty="0" smtClean="0">
                <a:sym typeface="Symbol" pitchFamily="18" charset="2"/>
              </a:rPr>
              <a:t>log x</a:t>
            </a:r>
            <a:r>
              <a:rPr lang="en-US" altLang="en-US" dirty="0" smtClean="0">
                <a:sym typeface="Symbol" pitchFamily="18" charset="2"/>
              </a:rPr>
              <a:t> in log x  bits, e.g., 3=&gt;101, 5=&gt;11001</a:t>
            </a:r>
          </a:p>
          <a:p>
            <a:pPr lvl="2"/>
            <a:r>
              <a:rPr lang="en-US" altLang="en-US" dirty="0" smtClean="0">
                <a:sym typeface="Symbol" pitchFamily="18" charset="2"/>
              </a:rPr>
              <a:t>-code: same as -code ,but replace the unary prefix with -code. E.g., 3=&gt;1001, 5=&gt;10101</a:t>
            </a:r>
          </a:p>
          <a:p>
            <a:pPr lvl="1"/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Information Retrieval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B2413-24D7-4386-9BA0-B9E8B375D28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558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 compression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B2413-24D7-4386-9BA0-B9E8B375D28C}" type="slidenum">
              <a:rPr lang="en-US" smtClean="0"/>
              <a:t>15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4854087"/>
              </p:ext>
            </p:extLst>
          </p:nvPr>
        </p:nvGraphicFramePr>
        <p:xfrm>
          <a:off x="2895600" y="3044584"/>
          <a:ext cx="3886201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8979"/>
                <a:gridCol w="1227222"/>
              </a:tblGrid>
              <a:tr h="274320">
                <a:tc>
                  <a:txBody>
                    <a:bodyPr/>
                    <a:lstStyle/>
                    <a:p>
                      <a:r>
                        <a:rPr lang="en-US" dirty="0" smtClean="0"/>
                        <a:t>Data structure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Size (MB)</a:t>
                      </a:r>
                      <a:endParaRPr lang="en-US" dirty="0"/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r>
                        <a:rPr lang="en-US" dirty="0" smtClean="0"/>
                        <a:t>Text collection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960.0</a:t>
                      </a:r>
                      <a:endParaRPr lang="en-US" dirty="0"/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r>
                        <a:rPr lang="en-US" dirty="0" smtClean="0"/>
                        <a:t>dictionary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11.2</a:t>
                      </a:r>
                      <a:endParaRPr lang="en-US" dirty="0"/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r>
                        <a:rPr lang="en-US" dirty="0" smtClean="0"/>
                        <a:t>Postings,</a:t>
                      </a:r>
                      <a:r>
                        <a:rPr lang="en-US" baseline="0" dirty="0" smtClean="0"/>
                        <a:t> uncompressed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400.0</a:t>
                      </a:r>
                      <a:endParaRPr lang="en-US" dirty="0"/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r>
                        <a:rPr lang="en-US" dirty="0" smtClean="0"/>
                        <a:t>Postings </a:t>
                      </a:r>
                      <a:r>
                        <a:rPr lang="en-US" altLang="en-US" dirty="0" smtClean="0">
                          <a:sym typeface="Symbol" pitchFamily="18" charset="2"/>
                        </a:rPr>
                        <a:t>-coded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101.0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667000" y="4873384"/>
            <a:ext cx="42672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Compression rate: (101+11.2)/960 = 11.7%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057400" y="2438400"/>
            <a:ext cx="5867400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Table 1: Index and dictionary compression for Reuters-RCV1. (Manning et al. Introduction to Information Retrieval)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334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 within in inverted index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Query processing</a:t>
            </a:r>
          </a:p>
          <a:p>
            <a:pPr lvl="1"/>
            <a:r>
              <a:rPr lang="en-US" dirty="0" smtClean="0"/>
              <a:t>Parse query syntax</a:t>
            </a:r>
          </a:p>
          <a:p>
            <a:pPr lvl="2"/>
            <a:r>
              <a:rPr lang="en-US" dirty="0" smtClean="0"/>
              <a:t>E.g., Barack AND Obama, orange OR apple</a:t>
            </a:r>
          </a:p>
          <a:p>
            <a:pPr lvl="1"/>
            <a:r>
              <a:rPr lang="en-US" dirty="0" smtClean="0"/>
              <a:t>Perform the same processing procedures as on documents to the input query</a:t>
            </a:r>
          </a:p>
          <a:p>
            <a:pPr lvl="2"/>
            <a:r>
              <a:rPr lang="en-US" dirty="0" smtClean="0"/>
              <a:t>Tokenization-&gt;normalization-&gt;stemming-&gt;</a:t>
            </a:r>
            <a:r>
              <a:rPr lang="en-US" dirty="0" err="1" smtClean="0"/>
              <a:t>stopwords</a:t>
            </a:r>
            <a:r>
              <a:rPr lang="en-US" dirty="0" smtClean="0"/>
              <a:t> removal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B2413-24D7-4386-9BA0-B9E8B375D28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366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 within in inverted index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Procedures</a:t>
            </a:r>
          </a:p>
          <a:p>
            <a:pPr lvl="1"/>
            <a:r>
              <a:rPr lang="en-US" dirty="0" smtClean="0"/>
              <a:t>Lookup query term in the dictionary</a:t>
            </a:r>
          </a:p>
          <a:p>
            <a:pPr lvl="1"/>
            <a:r>
              <a:rPr lang="en-US" dirty="0" smtClean="0"/>
              <a:t>Retrieve the posting lists</a:t>
            </a:r>
          </a:p>
          <a:p>
            <a:pPr lvl="1"/>
            <a:r>
              <a:rPr lang="en-US" dirty="0" smtClean="0"/>
              <a:t>Operation</a:t>
            </a:r>
          </a:p>
          <a:p>
            <a:pPr lvl="2"/>
            <a:r>
              <a:rPr lang="en-US" dirty="0" smtClean="0"/>
              <a:t>AND: intersect the posting lists</a:t>
            </a:r>
          </a:p>
          <a:p>
            <a:pPr lvl="2"/>
            <a:r>
              <a:rPr lang="en-US" dirty="0" smtClean="0"/>
              <a:t>OR: union the posting list</a:t>
            </a:r>
          </a:p>
          <a:p>
            <a:pPr lvl="2"/>
            <a:r>
              <a:rPr lang="en-US" dirty="0" smtClean="0"/>
              <a:t>NOT: diff the posting list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B2413-24D7-4386-9BA0-B9E8B375D28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596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 within in inverted index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Example: AND operation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914400" y="3333690"/>
            <a:ext cx="1295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Term1</a:t>
            </a:r>
            <a:endParaRPr lang="en-US" sz="2000" dirty="0"/>
          </a:p>
        </p:txBody>
      </p:sp>
      <p:sp>
        <p:nvSpPr>
          <p:cNvPr id="50" name="TextBox 49"/>
          <p:cNvSpPr txBox="1"/>
          <p:nvPr/>
        </p:nvSpPr>
        <p:spPr>
          <a:xfrm>
            <a:off x="914400" y="3858696"/>
            <a:ext cx="1295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Term2</a:t>
            </a:r>
            <a:endParaRPr lang="en-US" sz="2000" dirty="0"/>
          </a:p>
        </p:txBody>
      </p:sp>
      <p:grpSp>
        <p:nvGrpSpPr>
          <p:cNvPr id="45" name="Group 44"/>
          <p:cNvGrpSpPr/>
          <p:nvPr/>
        </p:nvGrpSpPr>
        <p:grpSpPr>
          <a:xfrm>
            <a:off x="1828800" y="3276600"/>
            <a:ext cx="5600700" cy="466725"/>
            <a:chOff x="1828800" y="3276600"/>
            <a:chExt cx="5600700" cy="466725"/>
          </a:xfrm>
        </p:grpSpPr>
        <p:sp>
          <p:nvSpPr>
            <p:cNvPr id="4" name="Text Box 2058"/>
            <p:cNvSpPr txBox="1">
              <a:spLocks noChangeArrowheads="1"/>
            </p:cNvSpPr>
            <p:nvPr/>
          </p:nvSpPr>
          <p:spPr bwMode="auto">
            <a:xfrm>
              <a:off x="6726238" y="3276600"/>
              <a:ext cx="703262" cy="4667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en-US" sz="2400">
                  <a:latin typeface="Arial Unicode MS" pitchFamily="34" charset="-128"/>
                  <a:ea typeface="ＭＳ Ｐゴシック" pitchFamily="34" charset="-128"/>
                  <a:cs typeface="Arial Unicode MS" pitchFamily="34" charset="-128"/>
                </a:rPr>
                <a:t>128</a:t>
              </a:r>
            </a:p>
          </p:txBody>
        </p:sp>
        <p:grpSp>
          <p:nvGrpSpPr>
            <p:cNvPr id="6" name="Group 2083"/>
            <p:cNvGrpSpPr>
              <a:grpSpLocks/>
            </p:cNvGrpSpPr>
            <p:nvPr/>
          </p:nvGrpSpPr>
          <p:grpSpPr bwMode="auto">
            <a:xfrm>
              <a:off x="2362200" y="3276600"/>
              <a:ext cx="647700" cy="466725"/>
              <a:chOff x="1584" y="3162"/>
              <a:chExt cx="408" cy="294"/>
            </a:xfrm>
          </p:grpSpPr>
          <p:sp>
            <p:nvSpPr>
              <p:cNvPr id="7" name="Text Box 2052"/>
              <p:cNvSpPr txBox="1">
                <a:spLocks noChangeArrowheads="1"/>
              </p:cNvSpPr>
              <p:nvPr/>
            </p:nvSpPr>
            <p:spPr bwMode="auto">
              <a:xfrm>
                <a:off x="1584" y="3162"/>
                <a:ext cx="229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r>
                  <a:rPr lang="en-US" altLang="en-US" sz="2400">
                    <a:latin typeface="Arial Unicode MS" pitchFamily="34" charset="-128"/>
                    <a:ea typeface="ＭＳ Ｐゴシック" pitchFamily="34" charset="-128"/>
                    <a:cs typeface="Arial Unicode MS" pitchFamily="34" charset="-128"/>
                  </a:rPr>
                  <a:t>2</a:t>
                </a:r>
              </a:p>
            </p:txBody>
          </p:sp>
          <p:cxnSp>
            <p:nvCxnSpPr>
              <p:cNvPr id="8" name="AutoShape 2066"/>
              <p:cNvCxnSpPr>
                <a:cxnSpLocks noChangeShapeType="1"/>
                <a:stCxn id="7" idx="3"/>
                <a:endCxn id="10" idx="1"/>
              </p:cNvCxnSpPr>
              <p:nvPr/>
            </p:nvCxnSpPr>
            <p:spPr bwMode="auto">
              <a:xfrm>
                <a:off x="1813" y="3309"/>
                <a:ext cx="179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9" name="Group 2084"/>
            <p:cNvGrpSpPr>
              <a:grpSpLocks/>
            </p:cNvGrpSpPr>
            <p:nvPr/>
          </p:nvGrpSpPr>
          <p:grpSpPr bwMode="auto">
            <a:xfrm>
              <a:off x="3009900" y="3276600"/>
              <a:ext cx="668338" cy="466725"/>
              <a:chOff x="1992" y="3162"/>
              <a:chExt cx="421" cy="294"/>
            </a:xfrm>
          </p:grpSpPr>
          <p:sp>
            <p:nvSpPr>
              <p:cNvPr id="10" name="Text Box 2053"/>
              <p:cNvSpPr txBox="1">
                <a:spLocks noChangeArrowheads="1"/>
              </p:cNvSpPr>
              <p:nvPr/>
            </p:nvSpPr>
            <p:spPr bwMode="auto">
              <a:xfrm>
                <a:off x="1992" y="3162"/>
                <a:ext cx="229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r>
                  <a:rPr lang="en-US" altLang="en-US" sz="2400">
                    <a:latin typeface="Arial Unicode MS" pitchFamily="34" charset="-128"/>
                    <a:ea typeface="ＭＳ Ｐゴシック" pitchFamily="34" charset="-128"/>
                    <a:cs typeface="Arial Unicode MS" pitchFamily="34" charset="-128"/>
                  </a:rPr>
                  <a:t>4</a:t>
                </a:r>
              </a:p>
            </p:txBody>
          </p:sp>
          <p:cxnSp>
            <p:nvCxnSpPr>
              <p:cNvPr id="11" name="AutoShape 2067"/>
              <p:cNvCxnSpPr>
                <a:cxnSpLocks noChangeShapeType="1"/>
                <a:stCxn id="10" idx="3"/>
                <a:endCxn id="13" idx="1"/>
              </p:cNvCxnSpPr>
              <p:nvPr/>
            </p:nvCxnSpPr>
            <p:spPr bwMode="auto">
              <a:xfrm>
                <a:off x="2221" y="3309"/>
                <a:ext cx="192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12" name="Group 2085"/>
            <p:cNvGrpSpPr>
              <a:grpSpLocks/>
            </p:cNvGrpSpPr>
            <p:nvPr/>
          </p:nvGrpSpPr>
          <p:grpSpPr bwMode="auto">
            <a:xfrm>
              <a:off x="3678238" y="3276600"/>
              <a:ext cx="609600" cy="466725"/>
              <a:chOff x="2413" y="3162"/>
              <a:chExt cx="384" cy="294"/>
            </a:xfrm>
          </p:grpSpPr>
          <p:sp>
            <p:nvSpPr>
              <p:cNvPr id="13" name="Text Box 2054"/>
              <p:cNvSpPr txBox="1">
                <a:spLocks noChangeArrowheads="1"/>
              </p:cNvSpPr>
              <p:nvPr/>
            </p:nvSpPr>
            <p:spPr bwMode="auto">
              <a:xfrm>
                <a:off x="2413" y="3162"/>
                <a:ext cx="229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r>
                  <a:rPr lang="en-US" altLang="en-US" sz="2400">
                    <a:latin typeface="Arial Unicode MS" pitchFamily="34" charset="-128"/>
                    <a:ea typeface="ＭＳ Ｐゴシック" pitchFamily="34" charset="-128"/>
                    <a:cs typeface="Arial Unicode MS" pitchFamily="34" charset="-128"/>
                  </a:rPr>
                  <a:t>8</a:t>
                </a:r>
              </a:p>
            </p:txBody>
          </p:sp>
          <p:cxnSp>
            <p:nvCxnSpPr>
              <p:cNvPr id="14" name="AutoShape 2068"/>
              <p:cNvCxnSpPr>
                <a:cxnSpLocks noChangeShapeType="1"/>
                <a:stCxn id="13" idx="3"/>
                <a:endCxn id="16" idx="1"/>
              </p:cNvCxnSpPr>
              <p:nvPr/>
            </p:nvCxnSpPr>
            <p:spPr bwMode="auto">
              <a:xfrm>
                <a:off x="2642" y="3309"/>
                <a:ext cx="155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15" name="Group 2086"/>
            <p:cNvGrpSpPr>
              <a:grpSpLocks/>
            </p:cNvGrpSpPr>
            <p:nvPr/>
          </p:nvGrpSpPr>
          <p:grpSpPr bwMode="auto">
            <a:xfrm>
              <a:off x="4287838" y="3276600"/>
              <a:ext cx="762000" cy="466725"/>
              <a:chOff x="2797" y="3162"/>
              <a:chExt cx="480" cy="294"/>
            </a:xfrm>
          </p:grpSpPr>
          <p:sp>
            <p:nvSpPr>
              <p:cNvPr id="16" name="Text Box 2055"/>
              <p:cNvSpPr txBox="1">
                <a:spLocks noChangeArrowheads="1"/>
              </p:cNvSpPr>
              <p:nvPr/>
            </p:nvSpPr>
            <p:spPr bwMode="auto">
              <a:xfrm>
                <a:off x="2797" y="3162"/>
                <a:ext cx="336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r>
                  <a:rPr lang="en-US" altLang="en-US" sz="2400">
                    <a:latin typeface="Arial Unicode MS" pitchFamily="34" charset="-128"/>
                    <a:ea typeface="ＭＳ Ｐゴシック" pitchFamily="34" charset="-128"/>
                    <a:cs typeface="Arial Unicode MS" pitchFamily="34" charset="-128"/>
                  </a:rPr>
                  <a:t>16</a:t>
                </a:r>
              </a:p>
            </p:txBody>
          </p:sp>
          <p:cxnSp>
            <p:nvCxnSpPr>
              <p:cNvPr id="17" name="AutoShape 2069"/>
              <p:cNvCxnSpPr>
                <a:cxnSpLocks noChangeShapeType="1"/>
                <a:stCxn id="16" idx="3"/>
                <a:endCxn id="19" idx="1"/>
              </p:cNvCxnSpPr>
              <p:nvPr/>
            </p:nvCxnSpPr>
            <p:spPr bwMode="auto">
              <a:xfrm>
                <a:off x="3133" y="3309"/>
                <a:ext cx="144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18" name="Group 2087"/>
            <p:cNvGrpSpPr>
              <a:grpSpLocks/>
            </p:cNvGrpSpPr>
            <p:nvPr/>
          </p:nvGrpSpPr>
          <p:grpSpPr bwMode="auto">
            <a:xfrm>
              <a:off x="5049838" y="3276600"/>
              <a:ext cx="838200" cy="466725"/>
              <a:chOff x="3277" y="3162"/>
              <a:chExt cx="528" cy="294"/>
            </a:xfrm>
          </p:grpSpPr>
          <p:sp>
            <p:nvSpPr>
              <p:cNvPr id="19" name="Text Box 2056"/>
              <p:cNvSpPr txBox="1">
                <a:spLocks noChangeArrowheads="1"/>
              </p:cNvSpPr>
              <p:nvPr/>
            </p:nvSpPr>
            <p:spPr bwMode="auto">
              <a:xfrm>
                <a:off x="3277" y="3162"/>
                <a:ext cx="336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r>
                  <a:rPr lang="en-US" altLang="en-US" sz="2400">
                    <a:latin typeface="Arial Unicode MS" pitchFamily="34" charset="-128"/>
                    <a:ea typeface="ＭＳ Ｐゴシック" pitchFamily="34" charset="-128"/>
                    <a:cs typeface="Arial Unicode MS" pitchFamily="34" charset="-128"/>
                  </a:rPr>
                  <a:t>32</a:t>
                </a:r>
              </a:p>
            </p:txBody>
          </p:sp>
          <p:cxnSp>
            <p:nvCxnSpPr>
              <p:cNvPr id="20" name="AutoShape 2070"/>
              <p:cNvCxnSpPr>
                <a:cxnSpLocks noChangeShapeType="1"/>
                <a:stCxn id="19" idx="3"/>
                <a:endCxn id="22" idx="1"/>
              </p:cNvCxnSpPr>
              <p:nvPr/>
            </p:nvCxnSpPr>
            <p:spPr bwMode="auto">
              <a:xfrm>
                <a:off x="3613" y="3309"/>
                <a:ext cx="192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21" name="Group 2088"/>
            <p:cNvGrpSpPr>
              <a:grpSpLocks/>
            </p:cNvGrpSpPr>
            <p:nvPr/>
          </p:nvGrpSpPr>
          <p:grpSpPr bwMode="auto">
            <a:xfrm>
              <a:off x="5888038" y="3276600"/>
              <a:ext cx="838200" cy="466725"/>
              <a:chOff x="3805" y="3162"/>
              <a:chExt cx="528" cy="294"/>
            </a:xfrm>
          </p:grpSpPr>
          <p:sp>
            <p:nvSpPr>
              <p:cNvPr id="22" name="Text Box 2057"/>
              <p:cNvSpPr txBox="1">
                <a:spLocks noChangeArrowheads="1"/>
              </p:cNvSpPr>
              <p:nvPr/>
            </p:nvSpPr>
            <p:spPr bwMode="auto">
              <a:xfrm>
                <a:off x="3805" y="3162"/>
                <a:ext cx="336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r>
                  <a:rPr lang="en-US" altLang="en-US" sz="2400">
                    <a:latin typeface="Arial Unicode MS" pitchFamily="34" charset="-128"/>
                    <a:ea typeface="ＭＳ Ｐゴシック" pitchFamily="34" charset="-128"/>
                    <a:cs typeface="Arial Unicode MS" pitchFamily="34" charset="-128"/>
                  </a:rPr>
                  <a:t>64</a:t>
                </a:r>
              </a:p>
            </p:txBody>
          </p:sp>
          <p:cxnSp>
            <p:nvCxnSpPr>
              <p:cNvPr id="23" name="AutoShape 2071"/>
              <p:cNvCxnSpPr>
                <a:cxnSpLocks noChangeShapeType="1"/>
                <a:stCxn id="22" idx="3"/>
                <a:endCxn id="4" idx="1"/>
              </p:cNvCxnSpPr>
              <p:nvPr/>
            </p:nvCxnSpPr>
            <p:spPr bwMode="auto">
              <a:xfrm>
                <a:off x="4141" y="3309"/>
                <a:ext cx="192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52" name="Straight Arrow Connector 51"/>
            <p:cNvCxnSpPr>
              <a:endCxn id="7" idx="1"/>
            </p:cNvCxnSpPr>
            <p:nvPr/>
          </p:nvCxnSpPr>
          <p:spPr>
            <a:xfrm>
              <a:off x="1828800" y="3509962"/>
              <a:ext cx="533400" cy="1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1828800" y="3810000"/>
            <a:ext cx="5715000" cy="466725"/>
            <a:chOff x="1828800" y="3810000"/>
            <a:chExt cx="5715000" cy="466725"/>
          </a:xfrm>
        </p:grpSpPr>
        <p:sp>
          <p:nvSpPr>
            <p:cNvPr id="5" name="Text Box 2065"/>
            <p:cNvSpPr txBox="1">
              <a:spLocks noChangeArrowheads="1"/>
            </p:cNvSpPr>
            <p:nvPr/>
          </p:nvSpPr>
          <p:spPr bwMode="auto">
            <a:xfrm>
              <a:off x="7010400" y="3810000"/>
              <a:ext cx="533400" cy="4667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en-US" sz="2400">
                  <a:latin typeface="Arial Unicode MS" pitchFamily="34" charset="-128"/>
                  <a:ea typeface="ＭＳ Ｐゴシック" pitchFamily="34" charset="-128"/>
                  <a:cs typeface="Arial Unicode MS" pitchFamily="34" charset="-128"/>
                </a:rPr>
                <a:t>34</a:t>
              </a:r>
            </a:p>
          </p:txBody>
        </p:sp>
        <p:grpSp>
          <p:nvGrpSpPr>
            <p:cNvPr id="24" name="Group 2089"/>
            <p:cNvGrpSpPr>
              <a:grpSpLocks/>
            </p:cNvGrpSpPr>
            <p:nvPr/>
          </p:nvGrpSpPr>
          <p:grpSpPr bwMode="auto">
            <a:xfrm>
              <a:off x="2362200" y="3810000"/>
              <a:ext cx="647700" cy="466725"/>
              <a:chOff x="1597" y="3498"/>
              <a:chExt cx="408" cy="294"/>
            </a:xfrm>
          </p:grpSpPr>
          <p:sp>
            <p:nvSpPr>
              <p:cNvPr id="25" name="Text Box 2072"/>
              <p:cNvSpPr txBox="1">
                <a:spLocks noChangeArrowheads="1"/>
              </p:cNvSpPr>
              <p:nvPr/>
            </p:nvSpPr>
            <p:spPr bwMode="auto">
              <a:xfrm>
                <a:off x="1597" y="3498"/>
                <a:ext cx="229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r>
                  <a:rPr lang="en-US" altLang="en-US" sz="2400">
                    <a:latin typeface="Arial Unicode MS" pitchFamily="34" charset="-128"/>
                    <a:ea typeface="ＭＳ Ｐゴシック" pitchFamily="34" charset="-128"/>
                    <a:cs typeface="Arial Unicode MS" pitchFamily="34" charset="-128"/>
                  </a:rPr>
                  <a:t>1</a:t>
                </a:r>
              </a:p>
            </p:txBody>
          </p:sp>
          <p:cxnSp>
            <p:nvCxnSpPr>
              <p:cNvPr id="26" name="AutoShape 2073"/>
              <p:cNvCxnSpPr>
                <a:cxnSpLocks noChangeShapeType="1"/>
                <a:stCxn id="25" idx="3"/>
                <a:endCxn id="28" idx="1"/>
              </p:cNvCxnSpPr>
              <p:nvPr/>
            </p:nvCxnSpPr>
            <p:spPr bwMode="auto">
              <a:xfrm>
                <a:off x="1826" y="3645"/>
                <a:ext cx="179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27" name="Group 2090"/>
            <p:cNvGrpSpPr>
              <a:grpSpLocks/>
            </p:cNvGrpSpPr>
            <p:nvPr/>
          </p:nvGrpSpPr>
          <p:grpSpPr bwMode="auto">
            <a:xfrm>
              <a:off x="3009900" y="3810000"/>
              <a:ext cx="647700" cy="466725"/>
              <a:chOff x="2005" y="3498"/>
              <a:chExt cx="408" cy="294"/>
            </a:xfrm>
          </p:grpSpPr>
          <p:sp>
            <p:nvSpPr>
              <p:cNvPr id="28" name="Text Box 2059"/>
              <p:cNvSpPr txBox="1">
                <a:spLocks noChangeArrowheads="1"/>
              </p:cNvSpPr>
              <p:nvPr/>
            </p:nvSpPr>
            <p:spPr bwMode="auto">
              <a:xfrm>
                <a:off x="2005" y="3498"/>
                <a:ext cx="229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r>
                  <a:rPr lang="en-US" altLang="en-US" sz="2400">
                    <a:latin typeface="Arial Unicode MS" pitchFamily="34" charset="-128"/>
                    <a:ea typeface="ＭＳ Ｐゴシック" pitchFamily="34" charset="-128"/>
                    <a:cs typeface="Arial Unicode MS" pitchFamily="34" charset="-128"/>
                  </a:rPr>
                  <a:t>2</a:t>
                </a:r>
              </a:p>
            </p:txBody>
          </p:sp>
          <p:cxnSp>
            <p:nvCxnSpPr>
              <p:cNvPr id="29" name="AutoShape 2074"/>
              <p:cNvCxnSpPr>
                <a:cxnSpLocks noChangeShapeType="1"/>
                <a:stCxn id="28" idx="3"/>
                <a:endCxn id="31" idx="1"/>
              </p:cNvCxnSpPr>
              <p:nvPr/>
            </p:nvCxnSpPr>
            <p:spPr bwMode="auto">
              <a:xfrm>
                <a:off x="2234" y="3645"/>
                <a:ext cx="179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30" name="Group 2091"/>
            <p:cNvGrpSpPr>
              <a:grpSpLocks/>
            </p:cNvGrpSpPr>
            <p:nvPr/>
          </p:nvGrpSpPr>
          <p:grpSpPr bwMode="auto">
            <a:xfrm>
              <a:off x="3657600" y="3810000"/>
              <a:ext cx="630237" cy="466725"/>
              <a:chOff x="2413" y="3498"/>
              <a:chExt cx="397" cy="294"/>
            </a:xfrm>
          </p:grpSpPr>
          <p:sp>
            <p:nvSpPr>
              <p:cNvPr id="31" name="Text Box 2060"/>
              <p:cNvSpPr txBox="1">
                <a:spLocks noChangeArrowheads="1"/>
              </p:cNvSpPr>
              <p:nvPr/>
            </p:nvSpPr>
            <p:spPr bwMode="auto">
              <a:xfrm>
                <a:off x="2413" y="3498"/>
                <a:ext cx="229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r>
                  <a:rPr lang="en-US" altLang="en-US" sz="2400">
                    <a:latin typeface="Arial Unicode MS" pitchFamily="34" charset="-128"/>
                    <a:ea typeface="ＭＳ Ｐゴシック" pitchFamily="34" charset="-128"/>
                    <a:cs typeface="Arial Unicode MS" pitchFamily="34" charset="-128"/>
                  </a:rPr>
                  <a:t>3</a:t>
                </a:r>
              </a:p>
            </p:txBody>
          </p:sp>
          <p:cxnSp>
            <p:nvCxnSpPr>
              <p:cNvPr id="32" name="AutoShape 2075"/>
              <p:cNvCxnSpPr>
                <a:cxnSpLocks noChangeShapeType="1"/>
                <a:stCxn id="31" idx="3"/>
                <a:endCxn id="34" idx="1"/>
              </p:cNvCxnSpPr>
              <p:nvPr/>
            </p:nvCxnSpPr>
            <p:spPr bwMode="auto">
              <a:xfrm>
                <a:off x="2642" y="3645"/>
                <a:ext cx="168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33" name="Group 2092"/>
            <p:cNvGrpSpPr>
              <a:grpSpLocks/>
            </p:cNvGrpSpPr>
            <p:nvPr/>
          </p:nvGrpSpPr>
          <p:grpSpPr bwMode="auto">
            <a:xfrm>
              <a:off x="4287837" y="3810000"/>
              <a:ext cx="606425" cy="466725"/>
              <a:chOff x="2810" y="3498"/>
              <a:chExt cx="382" cy="294"/>
            </a:xfrm>
          </p:grpSpPr>
          <p:sp>
            <p:nvSpPr>
              <p:cNvPr id="34" name="Text Box 2061"/>
              <p:cNvSpPr txBox="1">
                <a:spLocks noChangeArrowheads="1"/>
              </p:cNvSpPr>
              <p:nvPr/>
            </p:nvSpPr>
            <p:spPr bwMode="auto">
              <a:xfrm>
                <a:off x="2810" y="3498"/>
                <a:ext cx="229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r>
                  <a:rPr lang="en-US" altLang="en-US" sz="2400">
                    <a:latin typeface="Arial Unicode MS" pitchFamily="34" charset="-128"/>
                    <a:ea typeface="ＭＳ Ｐゴシック" pitchFamily="34" charset="-128"/>
                    <a:cs typeface="Arial Unicode MS" pitchFamily="34" charset="-128"/>
                  </a:rPr>
                  <a:t>5</a:t>
                </a:r>
              </a:p>
            </p:txBody>
          </p:sp>
          <p:cxnSp>
            <p:nvCxnSpPr>
              <p:cNvPr id="35" name="AutoShape 2076"/>
              <p:cNvCxnSpPr>
                <a:cxnSpLocks noChangeShapeType="1"/>
                <a:stCxn id="34" idx="3"/>
                <a:endCxn id="37" idx="1"/>
              </p:cNvCxnSpPr>
              <p:nvPr/>
            </p:nvCxnSpPr>
            <p:spPr bwMode="auto">
              <a:xfrm>
                <a:off x="3039" y="3645"/>
                <a:ext cx="153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36" name="Group 2093"/>
            <p:cNvGrpSpPr>
              <a:grpSpLocks/>
            </p:cNvGrpSpPr>
            <p:nvPr/>
          </p:nvGrpSpPr>
          <p:grpSpPr bwMode="auto">
            <a:xfrm>
              <a:off x="4894262" y="3810000"/>
              <a:ext cx="592138" cy="466725"/>
              <a:chOff x="3192" y="3498"/>
              <a:chExt cx="373" cy="294"/>
            </a:xfrm>
          </p:grpSpPr>
          <p:sp>
            <p:nvSpPr>
              <p:cNvPr id="37" name="Text Box 2062"/>
              <p:cNvSpPr txBox="1">
                <a:spLocks noChangeArrowheads="1"/>
              </p:cNvSpPr>
              <p:nvPr/>
            </p:nvSpPr>
            <p:spPr bwMode="auto">
              <a:xfrm>
                <a:off x="3192" y="3498"/>
                <a:ext cx="229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r>
                  <a:rPr lang="en-US" altLang="en-US" sz="2400">
                    <a:latin typeface="Arial Unicode MS" pitchFamily="34" charset="-128"/>
                    <a:ea typeface="ＭＳ Ｐゴシック" pitchFamily="34" charset="-128"/>
                    <a:cs typeface="Arial Unicode MS" pitchFamily="34" charset="-128"/>
                  </a:rPr>
                  <a:t>8</a:t>
                </a:r>
              </a:p>
            </p:txBody>
          </p:sp>
          <p:cxnSp>
            <p:nvCxnSpPr>
              <p:cNvPr id="38" name="AutoShape 2077"/>
              <p:cNvCxnSpPr>
                <a:cxnSpLocks noChangeShapeType="1"/>
                <a:stCxn id="37" idx="3"/>
                <a:endCxn id="40" idx="1"/>
              </p:cNvCxnSpPr>
              <p:nvPr/>
            </p:nvCxnSpPr>
            <p:spPr bwMode="auto">
              <a:xfrm>
                <a:off x="3421" y="3645"/>
                <a:ext cx="144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39" name="Group 2094"/>
            <p:cNvGrpSpPr>
              <a:grpSpLocks/>
            </p:cNvGrpSpPr>
            <p:nvPr/>
          </p:nvGrpSpPr>
          <p:grpSpPr bwMode="auto">
            <a:xfrm>
              <a:off x="5486400" y="3810000"/>
              <a:ext cx="762000" cy="466725"/>
              <a:chOff x="3565" y="3498"/>
              <a:chExt cx="480" cy="294"/>
            </a:xfrm>
          </p:grpSpPr>
          <p:sp>
            <p:nvSpPr>
              <p:cNvPr id="40" name="Text Box 2063"/>
              <p:cNvSpPr txBox="1">
                <a:spLocks noChangeArrowheads="1"/>
              </p:cNvSpPr>
              <p:nvPr/>
            </p:nvSpPr>
            <p:spPr bwMode="auto">
              <a:xfrm>
                <a:off x="3565" y="3498"/>
                <a:ext cx="336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r>
                  <a:rPr lang="en-US" altLang="en-US" sz="2400">
                    <a:latin typeface="Arial Unicode MS" pitchFamily="34" charset="-128"/>
                    <a:ea typeface="ＭＳ Ｐゴシック" pitchFamily="34" charset="-128"/>
                    <a:cs typeface="Arial Unicode MS" pitchFamily="34" charset="-128"/>
                  </a:rPr>
                  <a:t>13</a:t>
                </a:r>
              </a:p>
            </p:txBody>
          </p:sp>
          <p:cxnSp>
            <p:nvCxnSpPr>
              <p:cNvPr id="41" name="AutoShape 2078"/>
              <p:cNvCxnSpPr>
                <a:cxnSpLocks noChangeShapeType="1"/>
                <a:stCxn id="40" idx="3"/>
                <a:endCxn id="43" idx="1"/>
              </p:cNvCxnSpPr>
              <p:nvPr/>
            </p:nvCxnSpPr>
            <p:spPr bwMode="auto">
              <a:xfrm>
                <a:off x="3901" y="3645"/>
                <a:ext cx="144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42" name="Group 2095"/>
            <p:cNvGrpSpPr>
              <a:grpSpLocks/>
            </p:cNvGrpSpPr>
            <p:nvPr/>
          </p:nvGrpSpPr>
          <p:grpSpPr bwMode="auto">
            <a:xfrm>
              <a:off x="6248408" y="3810000"/>
              <a:ext cx="762001" cy="466725"/>
              <a:chOff x="4045" y="3498"/>
              <a:chExt cx="480" cy="294"/>
            </a:xfrm>
          </p:grpSpPr>
          <p:sp>
            <p:nvSpPr>
              <p:cNvPr id="43" name="Text Box 2064"/>
              <p:cNvSpPr txBox="1">
                <a:spLocks noChangeArrowheads="1"/>
              </p:cNvSpPr>
              <p:nvPr/>
            </p:nvSpPr>
            <p:spPr bwMode="auto">
              <a:xfrm>
                <a:off x="4045" y="3498"/>
                <a:ext cx="336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r>
                  <a:rPr lang="en-US" altLang="en-US" sz="2400">
                    <a:latin typeface="Arial Unicode MS" pitchFamily="34" charset="-128"/>
                    <a:ea typeface="ＭＳ Ｐゴシック" pitchFamily="34" charset="-128"/>
                    <a:cs typeface="Arial Unicode MS" pitchFamily="34" charset="-128"/>
                  </a:rPr>
                  <a:t>21</a:t>
                </a:r>
              </a:p>
            </p:txBody>
          </p:sp>
          <p:cxnSp>
            <p:nvCxnSpPr>
              <p:cNvPr id="44" name="AutoShape 2079"/>
              <p:cNvCxnSpPr>
                <a:cxnSpLocks noChangeShapeType="1"/>
                <a:stCxn id="43" idx="3"/>
                <a:endCxn id="5" idx="1"/>
              </p:cNvCxnSpPr>
              <p:nvPr/>
            </p:nvCxnSpPr>
            <p:spPr bwMode="auto">
              <a:xfrm>
                <a:off x="4381" y="3645"/>
                <a:ext cx="144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54" name="Straight Arrow Connector 53"/>
            <p:cNvCxnSpPr>
              <a:endCxn id="25" idx="1"/>
            </p:cNvCxnSpPr>
            <p:nvPr/>
          </p:nvCxnSpPr>
          <p:spPr>
            <a:xfrm>
              <a:off x="1828800" y="4043361"/>
              <a:ext cx="533400" cy="2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Down Arrow 56"/>
          <p:cNvSpPr/>
          <p:nvPr/>
        </p:nvSpPr>
        <p:spPr>
          <a:xfrm>
            <a:off x="2453084" y="2819400"/>
            <a:ext cx="181769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Down Arrow 57"/>
          <p:cNvSpPr/>
          <p:nvPr/>
        </p:nvSpPr>
        <p:spPr>
          <a:xfrm rot="10800000">
            <a:off x="2455019" y="4343400"/>
            <a:ext cx="179833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2725738" y="3009900"/>
            <a:ext cx="703262" cy="0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2725738" y="4648200"/>
            <a:ext cx="703262" cy="0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3429000" y="2514600"/>
            <a:ext cx="2230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scan the postings</a:t>
            </a:r>
            <a:endParaRPr 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4632326" y="4676745"/>
                <a:ext cx="388302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 smtClean="0"/>
                  <a:t>Time complexity</a:t>
                </a:r>
                <a:r>
                  <a:rPr lang="en-US" sz="2000" dirty="0" smtClean="0"/>
                  <a:t>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𝑂</m:t>
                    </m:r>
                    <m:r>
                      <a:rPr lang="en-US" sz="2000" b="0" i="1" smtClean="0">
                        <a:latin typeface="Cambria Math"/>
                      </a:rPr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𝐿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latin typeface="Cambria Math"/>
                      </a:rPr>
                      <m:t>+|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/>
                      </a:rPr>
                      <m:t>|)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2326" y="4676745"/>
                <a:ext cx="3883024" cy="400110"/>
              </a:xfrm>
              <a:prstGeom prst="rect">
                <a:avLst/>
              </a:prstGeom>
              <a:blipFill rotWithShape="1">
                <a:blip r:embed="rId2"/>
                <a:stretch>
                  <a:fillRect l="-1727"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7" name="Group 46"/>
          <p:cNvGrpSpPr/>
          <p:nvPr/>
        </p:nvGrpSpPr>
        <p:grpSpPr>
          <a:xfrm>
            <a:off x="1371600" y="4343400"/>
            <a:ext cx="5524508" cy="1990130"/>
            <a:chOff x="1371600" y="4343400"/>
            <a:chExt cx="5524508" cy="1990130"/>
          </a:xfrm>
        </p:grpSpPr>
        <p:cxnSp>
          <p:nvCxnSpPr>
            <p:cNvPr id="67" name="Straight Arrow Connector 66"/>
            <p:cNvCxnSpPr/>
            <p:nvPr/>
          </p:nvCxnSpPr>
          <p:spPr>
            <a:xfrm flipH="1" flipV="1">
              <a:off x="1371600" y="4343400"/>
              <a:ext cx="457200" cy="106680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/>
            <p:cNvSpPr txBox="1"/>
            <p:nvPr/>
          </p:nvSpPr>
          <p:spPr>
            <a:xfrm>
              <a:off x="1904999" y="5410200"/>
              <a:ext cx="499110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 smtClean="0"/>
                <a:t>Trick for speed-up</a:t>
              </a:r>
              <a:r>
                <a:rPr lang="en-US" dirty="0" smtClean="0"/>
                <a:t>: when performing multi-way join, starts from lowest frequency term to highest frequency ones</a:t>
              </a:r>
              <a:endParaRPr lang="en-US" dirty="0"/>
            </a:p>
          </p:txBody>
        </p:sp>
      </p:grpSp>
      <p:sp>
        <p:nvSpPr>
          <p:cNvPr id="48" name="Date Placeholder 4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1" name="Footer Placeholder 5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Information Retrieval</a:t>
            </a:r>
            <a:endParaRPr lang="en-US"/>
          </a:p>
        </p:txBody>
      </p:sp>
      <p:sp>
        <p:nvSpPr>
          <p:cNvPr id="53" name="Slide Number Placeholder 5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B2413-24D7-4386-9BA0-B9E8B375D28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852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58" grpId="0" animBg="1"/>
      <p:bldP spid="62" grpId="0"/>
      <p:bldP spid="6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Phrase 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“computer science”</a:t>
            </a:r>
          </a:p>
          <a:p>
            <a:pPr lvl="1"/>
            <a:r>
              <a:rPr lang="en-US" dirty="0" smtClean="0"/>
              <a:t>“He uses his computer to study science problems” is not a match!</a:t>
            </a:r>
          </a:p>
          <a:p>
            <a:pPr lvl="1"/>
            <a:r>
              <a:rPr lang="en-US" dirty="0" smtClean="0"/>
              <a:t>We need the phase to be exactly matched in documents</a:t>
            </a:r>
          </a:p>
          <a:p>
            <a:pPr lvl="1"/>
            <a:r>
              <a:rPr lang="en-US" dirty="0" smtClean="0"/>
              <a:t>N-grams generally does not work for this</a:t>
            </a:r>
          </a:p>
          <a:p>
            <a:pPr lvl="2"/>
            <a:r>
              <a:rPr lang="en-US" dirty="0" smtClean="0"/>
              <a:t>Large dictionary size, how to break long phrase into N-grams?</a:t>
            </a:r>
          </a:p>
          <a:p>
            <a:pPr lvl="1"/>
            <a:r>
              <a:rPr lang="en-US" dirty="0" smtClean="0"/>
              <a:t>We need term </a:t>
            </a:r>
            <a:r>
              <a:rPr lang="en-US" dirty="0" smtClean="0"/>
              <a:t>positions </a:t>
            </a:r>
            <a:r>
              <a:rPr lang="en-US" dirty="0" smtClean="0"/>
              <a:t>in documents</a:t>
            </a:r>
          </a:p>
          <a:p>
            <a:pPr lvl="2"/>
            <a:r>
              <a:rPr lang="en-US" dirty="0" smtClean="0"/>
              <a:t>We can store them in inverted index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B2413-24D7-4386-9BA0-B9E8B375D28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211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76200"/>
            <a:ext cx="8954655" cy="1066800"/>
          </a:xfrm>
        </p:spPr>
        <p:txBody>
          <a:bodyPr>
            <a:normAutofit/>
          </a:bodyPr>
          <a:lstStyle/>
          <a:p>
            <a:r>
              <a:rPr lang="en-US" sz="3800" dirty="0" smtClean="0"/>
              <a:t>Abstraction of search engine architecture</a:t>
            </a:r>
            <a:endParaRPr lang="en-US" altLang="en-US" sz="3800" dirty="0" smtClean="0">
              <a:latin typeface="Arial" charset="0"/>
              <a:cs typeface="Arial" charset="0"/>
            </a:endParaRPr>
          </a:p>
        </p:txBody>
      </p:sp>
      <p:sp>
        <p:nvSpPr>
          <p:cNvPr id="17412" name="Rectangle 13"/>
          <p:cNvSpPr>
            <a:spLocks noChangeArrowheads="1"/>
          </p:cNvSpPr>
          <p:nvPr/>
        </p:nvSpPr>
        <p:spPr bwMode="auto">
          <a:xfrm>
            <a:off x="7388476" y="4273552"/>
            <a:ext cx="142716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/>
            <a:r>
              <a:rPr lang="en-US" altLang="en-US" sz="3600" b="1" dirty="0">
                <a:solidFill>
                  <a:srgbClr val="FF0000"/>
                </a:solidFill>
                <a:latin typeface="+mn-lt"/>
              </a:rPr>
              <a:t>User</a:t>
            </a:r>
          </a:p>
        </p:txBody>
      </p:sp>
      <p:sp>
        <p:nvSpPr>
          <p:cNvPr id="17421" name="Rectangle 22"/>
          <p:cNvSpPr>
            <a:spLocks noChangeArrowheads="1"/>
          </p:cNvSpPr>
          <p:nvPr/>
        </p:nvSpPr>
        <p:spPr bwMode="auto">
          <a:xfrm>
            <a:off x="4953000" y="5181600"/>
            <a:ext cx="1524000" cy="914400"/>
          </a:xfrm>
          <a:prstGeom prst="rect">
            <a:avLst/>
          </a:prstGeom>
          <a:noFill/>
          <a:ln w="22225">
            <a:solidFill>
              <a:srgbClr val="CC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ctr" eaLnBrk="1" hangingPunct="1"/>
            <a:r>
              <a:rPr lang="en-US" altLang="en-US" b="1" dirty="0" smtClean="0">
                <a:latin typeface="+mn-lt"/>
              </a:rPr>
              <a:t>Ranker</a:t>
            </a:r>
            <a:endParaRPr lang="en-US" altLang="en-US" b="1" dirty="0">
              <a:latin typeface="+mn-lt"/>
            </a:endParaRPr>
          </a:p>
        </p:txBody>
      </p:sp>
      <p:sp>
        <p:nvSpPr>
          <p:cNvPr id="17422" name="Rectangle 23"/>
          <p:cNvSpPr>
            <a:spLocks noChangeArrowheads="1"/>
          </p:cNvSpPr>
          <p:nvPr/>
        </p:nvSpPr>
        <p:spPr bwMode="auto">
          <a:xfrm>
            <a:off x="1219200" y="5334000"/>
            <a:ext cx="1447800" cy="762000"/>
          </a:xfrm>
          <a:prstGeom prst="rect">
            <a:avLst/>
          </a:prstGeom>
          <a:noFill/>
          <a:ln w="22225">
            <a:solidFill>
              <a:srgbClr val="CC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ctr" eaLnBrk="1" hangingPunct="1"/>
            <a:r>
              <a:rPr lang="en-US" altLang="en-US" b="1">
                <a:latin typeface="+mn-lt"/>
              </a:rPr>
              <a:t>Indexer</a:t>
            </a:r>
          </a:p>
        </p:txBody>
      </p:sp>
      <p:sp>
        <p:nvSpPr>
          <p:cNvPr id="17425" name="Rectangle 26"/>
          <p:cNvSpPr>
            <a:spLocks noChangeArrowheads="1"/>
          </p:cNvSpPr>
          <p:nvPr/>
        </p:nvSpPr>
        <p:spPr bwMode="auto">
          <a:xfrm>
            <a:off x="829056" y="3886200"/>
            <a:ext cx="2088357" cy="381000"/>
          </a:xfrm>
          <a:prstGeom prst="rect">
            <a:avLst/>
          </a:prstGeom>
          <a:noFill/>
          <a:ln w="22225">
            <a:solidFill>
              <a:srgbClr val="CC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ctr" eaLnBrk="1" hangingPunct="1"/>
            <a:r>
              <a:rPr lang="en-US" altLang="en-US" b="1" dirty="0" smtClean="0">
                <a:latin typeface="+mn-lt"/>
              </a:rPr>
              <a:t>Doc Analyzer</a:t>
            </a:r>
            <a:endParaRPr lang="en-US" altLang="en-US" b="1" dirty="0">
              <a:latin typeface="+mn-lt"/>
            </a:endParaRPr>
          </a:p>
        </p:txBody>
      </p:sp>
      <p:sp>
        <p:nvSpPr>
          <p:cNvPr id="17426" name="AutoShape 27"/>
          <p:cNvSpPr>
            <a:spLocks noChangeArrowheads="1"/>
          </p:cNvSpPr>
          <p:nvPr/>
        </p:nvSpPr>
        <p:spPr bwMode="auto">
          <a:xfrm>
            <a:off x="1755748" y="4951477"/>
            <a:ext cx="258842" cy="349250"/>
          </a:xfrm>
          <a:prstGeom prst="downArrow">
            <a:avLst>
              <a:gd name="adj1" fmla="val 50000"/>
              <a:gd name="adj2" fmla="val 4843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/>
            <a:endParaRPr lang="en-US" altLang="en-US">
              <a:latin typeface="+mn-lt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234201" y="1822450"/>
            <a:ext cx="1371600" cy="1682750"/>
            <a:chOff x="1234201" y="1822450"/>
            <a:chExt cx="1371600" cy="1682750"/>
          </a:xfrm>
        </p:grpSpPr>
        <p:grpSp>
          <p:nvGrpSpPr>
            <p:cNvPr id="17411" name="Group 3"/>
            <p:cNvGrpSpPr>
              <a:grpSpLocks/>
            </p:cNvGrpSpPr>
            <p:nvPr/>
          </p:nvGrpSpPr>
          <p:grpSpPr bwMode="auto">
            <a:xfrm>
              <a:off x="1234201" y="2286000"/>
              <a:ext cx="1371600" cy="1219200"/>
              <a:chOff x="384" y="1824"/>
              <a:chExt cx="1440" cy="1200"/>
            </a:xfrm>
          </p:grpSpPr>
          <p:sp>
            <p:nvSpPr>
              <p:cNvPr id="17442" name="AutoShape 4"/>
              <p:cNvSpPr>
                <a:spLocks noChangeArrowheads="1"/>
              </p:cNvSpPr>
              <p:nvPr/>
            </p:nvSpPr>
            <p:spPr bwMode="auto">
              <a:xfrm>
                <a:off x="384" y="1824"/>
                <a:ext cx="1440" cy="1200"/>
              </a:xfrm>
              <a:prstGeom prst="can">
                <a:avLst>
                  <a:gd name="adj" fmla="val 25000"/>
                </a:avLst>
              </a:prstGeom>
              <a:noFill/>
              <a:ln w="25400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+mn-lt"/>
                </a:endParaRPr>
              </a:p>
            </p:txBody>
          </p:sp>
          <p:sp>
            <p:nvSpPr>
              <p:cNvPr id="17443" name="AutoShape 5"/>
              <p:cNvSpPr>
                <a:spLocks noChangeArrowheads="1"/>
              </p:cNvSpPr>
              <p:nvPr/>
            </p:nvSpPr>
            <p:spPr bwMode="auto">
              <a:xfrm>
                <a:off x="480" y="2208"/>
                <a:ext cx="288" cy="384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+mn-lt"/>
                </a:endParaRPr>
              </a:p>
            </p:txBody>
          </p:sp>
          <p:sp>
            <p:nvSpPr>
              <p:cNvPr id="17444" name="AutoShape 6"/>
              <p:cNvSpPr>
                <a:spLocks noChangeArrowheads="1"/>
              </p:cNvSpPr>
              <p:nvPr/>
            </p:nvSpPr>
            <p:spPr bwMode="auto">
              <a:xfrm>
                <a:off x="576" y="2304"/>
                <a:ext cx="288" cy="384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+mn-lt"/>
                </a:endParaRPr>
              </a:p>
            </p:txBody>
          </p:sp>
          <p:sp>
            <p:nvSpPr>
              <p:cNvPr id="17445" name="AutoShape 7"/>
              <p:cNvSpPr>
                <a:spLocks noChangeArrowheads="1"/>
              </p:cNvSpPr>
              <p:nvPr/>
            </p:nvSpPr>
            <p:spPr bwMode="auto">
              <a:xfrm>
                <a:off x="672" y="2400"/>
                <a:ext cx="288" cy="384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+mn-lt"/>
                </a:endParaRPr>
              </a:p>
            </p:txBody>
          </p:sp>
          <p:sp>
            <p:nvSpPr>
              <p:cNvPr id="17446" name="AutoShape 8"/>
              <p:cNvSpPr>
                <a:spLocks noChangeArrowheads="1"/>
              </p:cNvSpPr>
              <p:nvPr/>
            </p:nvSpPr>
            <p:spPr bwMode="auto">
              <a:xfrm>
                <a:off x="768" y="2496"/>
                <a:ext cx="288" cy="384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+mn-lt"/>
                </a:endParaRPr>
              </a:p>
            </p:txBody>
          </p:sp>
          <p:sp>
            <p:nvSpPr>
              <p:cNvPr id="17447" name="AutoShape 9"/>
              <p:cNvSpPr>
                <a:spLocks noChangeArrowheads="1"/>
              </p:cNvSpPr>
              <p:nvPr/>
            </p:nvSpPr>
            <p:spPr bwMode="auto">
              <a:xfrm>
                <a:off x="1104" y="2256"/>
                <a:ext cx="240" cy="384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+mn-lt"/>
                </a:endParaRPr>
              </a:p>
            </p:txBody>
          </p:sp>
          <p:sp>
            <p:nvSpPr>
              <p:cNvPr id="17448" name="AutoShape 10"/>
              <p:cNvSpPr>
                <a:spLocks noChangeArrowheads="1"/>
              </p:cNvSpPr>
              <p:nvPr/>
            </p:nvSpPr>
            <p:spPr bwMode="auto">
              <a:xfrm>
                <a:off x="1200" y="2352"/>
                <a:ext cx="240" cy="384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+mn-lt"/>
                </a:endParaRPr>
              </a:p>
            </p:txBody>
          </p:sp>
          <p:sp>
            <p:nvSpPr>
              <p:cNvPr id="17449" name="AutoShape 11"/>
              <p:cNvSpPr>
                <a:spLocks noChangeArrowheads="1"/>
              </p:cNvSpPr>
              <p:nvPr/>
            </p:nvSpPr>
            <p:spPr bwMode="auto">
              <a:xfrm>
                <a:off x="1296" y="2448"/>
                <a:ext cx="240" cy="384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+mn-lt"/>
                </a:endParaRPr>
              </a:p>
            </p:txBody>
          </p:sp>
          <p:sp>
            <p:nvSpPr>
              <p:cNvPr id="17450" name="AutoShape 12"/>
              <p:cNvSpPr>
                <a:spLocks noChangeArrowheads="1"/>
              </p:cNvSpPr>
              <p:nvPr/>
            </p:nvSpPr>
            <p:spPr bwMode="auto">
              <a:xfrm>
                <a:off x="1392" y="2544"/>
                <a:ext cx="240" cy="384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+mn-lt"/>
                </a:endParaRPr>
              </a:p>
            </p:txBody>
          </p:sp>
        </p:grpSp>
        <p:sp>
          <p:nvSpPr>
            <p:cNvPr id="17428" name="AutoShape 29"/>
            <p:cNvSpPr>
              <a:spLocks noChangeArrowheads="1"/>
            </p:cNvSpPr>
            <p:nvPr/>
          </p:nvSpPr>
          <p:spPr bwMode="auto">
            <a:xfrm>
              <a:off x="1782842" y="1822450"/>
              <a:ext cx="228600" cy="463550"/>
            </a:xfrm>
            <a:prstGeom prst="downArrow">
              <a:avLst>
                <a:gd name="adj1" fmla="val 50000"/>
                <a:gd name="adj2" fmla="val 13333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690019" y="5257800"/>
            <a:ext cx="1485106" cy="985838"/>
            <a:chOff x="2690019" y="5257800"/>
            <a:chExt cx="1485106" cy="985838"/>
          </a:xfrm>
        </p:grpSpPr>
        <p:grpSp>
          <p:nvGrpSpPr>
            <p:cNvPr id="10" name="Group 9"/>
            <p:cNvGrpSpPr/>
            <p:nvPr/>
          </p:nvGrpSpPr>
          <p:grpSpPr>
            <a:xfrm>
              <a:off x="2690019" y="5257800"/>
              <a:ext cx="1485106" cy="985838"/>
              <a:chOff x="2690019" y="5257800"/>
              <a:chExt cx="1485106" cy="985838"/>
            </a:xfrm>
          </p:grpSpPr>
          <p:sp>
            <p:nvSpPr>
              <p:cNvPr id="17423" name="AutoShape 24"/>
              <p:cNvSpPr>
                <a:spLocks noChangeArrowheads="1"/>
              </p:cNvSpPr>
              <p:nvPr/>
            </p:nvSpPr>
            <p:spPr bwMode="auto">
              <a:xfrm rot="16200000">
                <a:off x="2797176" y="5455443"/>
                <a:ext cx="304800" cy="519113"/>
              </a:xfrm>
              <a:prstGeom prst="downArrow">
                <a:avLst>
                  <a:gd name="adj1" fmla="val 50000"/>
                  <a:gd name="adj2" fmla="val 42578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vert="eaVert"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+mn-lt"/>
                </a:endParaRPr>
              </a:p>
            </p:txBody>
          </p:sp>
          <p:sp>
            <p:nvSpPr>
              <p:cNvPr id="17429" name="AutoShape 30"/>
              <p:cNvSpPr>
                <a:spLocks noChangeArrowheads="1"/>
              </p:cNvSpPr>
              <p:nvPr/>
            </p:nvSpPr>
            <p:spPr bwMode="auto">
              <a:xfrm>
                <a:off x="3260725" y="5257800"/>
                <a:ext cx="914400" cy="985838"/>
              </a:xfrm>
              <a:prstGeom prst="can">
                <a:avLst>
                  <a:gd name="adj" fmla="val 26953"/>
                </a:avLst>
              </a:prstGeom>
              <a:noFill/>
              <a:ln w="28575">
                <a:solidFill>
                  <a:schemeClr val="accent5">
                    <a:lumMod val="75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+mn-lt"/>
                </a:endParaRPr>
              </a:p>
            </p:txBody>
          </p:sp>
        </p:grpSp>
        <p:sp>
          <p:nvSpPr>
            <p:cNvPr id="17430" name="Text Box 31"/>
            <p:cNvSpPr txBox="1">
              <a:spLocks noChangeArrowheads="1"/>
            </p:cNvSpPr>
            <p:nvPr/>
          </p:nvSpPr>
          <p:spPr bwMode="auto">
            <a:xfrm>
              <a:off x="3260725" y="5562600"/>
              <a:ext cx="873957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r>
                <a:rPr lang="en-US" altLang="en-US" dirty="0" smtClean="0">
                  <a:latin typeface="+mn-lt"/>
                </a:rPr>
                <a:t>Index</a:t>
              </a:r>
              <a:endParaRPr lang="en-US" altLang="en-US" dirty="0">
                <a:latin typeface="+mn-lt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343400" y="4722877"/>
            <a:ext cx="740452" cy="1144523"/>
            <a:chOff x="4343400" y="4722877"/>
            <a:chExt cx="740452" cy="1144523"/>
          </a:xfrm>
        </p:grpSpPr>
        <p:sp>
          <p:nvSpPr>
            <p:cNvPr id="17424" name="AutoShape 25"/>
            <p:cNvSpPr>
              <a:spLocks noChangeArrowheads="1"/>
            </p:cNvSpPr>
            <p:nvPr/>
          </p:nvSpPr>
          <p:spPr bwMode="auto">
            <a:xfrm rot="-2655740">
              <a:off x="4850886" y="4722877"/>
              <a:ext cx="232966" cy="457200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rgbClr val="00B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  <p:sp>
          <p:nvSpPr>
            <p:cNvPr id="17431" name="AutoShape 32"/>
            <p:cNvSpPr>
              <a:spLocks noChangeArrowheads="1"/>
            </p:cNvSpPr>
            <p:nvPr/>
          </p:nvSpPr>
          <p:spPr bwMode="auto">
            <a:xfrm rot="-5400000">
              <a:off x="4450557" y="5455443"/>
              <a:ext cx="304800" cy="519113"/>
            </a:xfrm>
            <a:prstGeom prst="downArrow">
              <a:avLst>
                <a:gd name="adj1" fmla="val 50000"/>
                <a:gd name="adj2" fmla="val 42578"/>
              </a:avLst>
            </a:prstGeom>
            <a:solidFill>
              <a:srgbClr val="00B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553199" y="5257800"/>
            <a:ext cx="2343728" cy="762000"/>
            <a:chOff x="6553199" y="5257800"/>
            <a:chExt cx="2343728" cy="762000"/>
          </a:xfrm>
        </p:grpSpPr>
        <p:sp>
          <p:nvSpPr>
            <p:cNvPr id="17414" name="AutoShape 15"/>
            <p:cNvSpPr>
              <a:spLocks noChangeArrowheads="1"/>
            </p:cNvSpPr>
            <p:nvPr/>
          </p:nvSpPr>
          <p:spPr bwMode="auto">
            <a:xfrm>
              <a:off x="7132637" y="5257800"/>
              <a:ext cx="347663" cy="501650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  <p:sp>
          <p:nvSpPr>
            <p:cNvPr id="17415" name="AutoShape 16"/>
            <p:cNvSpPr>
              <a:spLocks noChangeArrowheads="1"/>
            </p:cNvSpPr>
            <p:nvPr/>
          </p:nvSpPr>
          <p:spPr bwMode="auto">
            <a:xfrm>
              <a:off x="7202487" y="5368925"/>
              <a:ext cx="347663" cy="501650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  <p:sp>
          <p:nvSpPr>
            <p:cNvPr id="17416" name="AutoShape 17"/>
            <p:cNvSpPr>
              <a:spLocks noChangeArrowheads="1"/>
            </p:cNvSpPr>
            <p:nvPr/>
          </p:nvSpPr>
          <p:spPr bwMode="auto">
            <a:xfrm>
              <a:off x="7272337" y="5518150"/>
              <a:ext cx="347663" cy="501650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  <p:sp>
          <p:nvSpPr>
            <p:cNvPr id="17418" name="Rectangle 19"/>
            <p:cNvSpPr>
              <a:spLocks noChangeArrowheads="1"/>
            </p:cNvSpPr>
            <p:nvPr/>
          </p:nvSpPr>
          <p:spPr bwMode="auto">
            <a:xfrm>
              <a:off x="7706302" y="5379242"/>
              <a:ext cx="1190625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r>
                <a:rPr lang="en-US" altLang="en-US" sz="2800" b="1" dirty="0">
                  <a:latin typeface="+mn-lt"/>
                </a:rPr>
                <a:t>results</a:t>
              </a:r>
            </a:p>
          </p:txBody>
        </p:sp>
        <p:sp>
          <p:nvSpPr>
            <p:cNvPr id="17432" name="AutoShape 33"/>
            <p:cNvSpPr>
              <a:spLocks noChangeArrowheads="1"/>
            </p:cNvSpPr>
            <p:nvPr/>
          </p:nvSpPr>
          <p:spPr bwMode="auto">
            <a:xfrm rot="-5400000">
              <a:off x="6648453" y="5467346"/>
              <a:ext cx="304800" cy="495307"/>
            </a:xfrm>
            <a:prstGeom prst="downArrow">
              <a:avLst>
                <a:gd name="adj1" fmla="val 50000"/>
                <a:gd name="adj2" fmla="val 41667"/>
              </a:avLst>
            </a:prstGeom>
            <a:solidFill>
              <a:srgbClr val="00B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</p:grpSp>
      <p:sp>
        <p:nvSpPr>
          <p:cNvPr id="17436" name="Freeform 40"/>
          <p:cNvSpPr>
            <a:spLocks/>
          </p:cNvSpPr>
          <p:nvPr/>
        </p:nvSpPr>
        <p:spPr bwMode="auto">
          <a:xfrm>
            <a:off x="3238500" y="1371600"/>
            <a:ext cx="1104900" cy="5257800"/>
          </a:xfrm>
          <a:custGeom>
            <a:avLst/>
            <a:gdLst>
              <a:gd name="T0" fmla="*/ 72 w 696"/>
              <a:gd name="T1" fmla="*/ 0 h 3312"/>
              <a:gd name="T2" fmla="*/ 72 w 696"/>
              <a:gd name="T3" fmla="*/ 1920 h 3312"/>
              <a:gd name="T4" fmla="*/ 504 w 696"/>
              <a:gd name="T5" fmla="*/ 2352 h 3312"/>
              <a:gd name="T6" fmla="*/ 648 w 696"/>
              <a:gd name="T7" fmla="*/ 2640 h 3312"/>
              <a:gd name="T8" fmla="*/ 696 w 696"/>
              <a:gd name="T9" fmla="*/ 3312 h 33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96"/>
              <a:gd name="T16" fmla="*/ 0 h 3312"/>
              <a:gd name="T17" fmla="*/ 696 w 696"/>
              <a:gd name="T18" fmla="*/ 3312 h 331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96" h="3312">
                <a:moveTo>
                  <a:pt x="72" y="0"/>
                </a:moveTo>
                <a:cubicBezTo>
                  <a:pt x="36" y="764"/>
                  <a:pt x="0" y="1528"/>
                  <a:pt x="72" y="1920"/>
                </a:cubicBezTo>
                <a:cubicBezTo>
                  <a:pt x="144" y="2312"/>
                  <a:pt x="408" y="2232"/>
                  <a:pt x="504" y="2352"/>
                </a:cubicBezTo>
                <a:cubicBezTo>
                  <a:pt x="600" y="2472"/>
                  <a:pt x="616" y="2480"/>
                  <a:pt x="648" y="2640"/>
                </a:cubicBezTo>
                <a:cubicBezTo>
                  <a:pt x="680" y="2800"/>
                  <a:pt x="688" y="3056"/>
                  <a:pt x="696" y="3312"/>
                </a:cubicBezTo>
              </a:path>
            </a:pathLst>
          </a:custGeom>
          <a:noFill/>
          <a:ln w="63500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7" name="Freeform 41"/>
          <p:cNvSpPr>
            <a:spLocks/>
          </p:cNvSpPr>
          <p:nvPr/>
        </p:nvSpPr>
        <p:spPr bwMode="auto">
          <a:xfrm>
            <a:off x="4724400" y="2617788"/>
            <a:ext cx="4051300" cy="2436813"/>
          </a:xfrm>
          <a:custGeom>
            <a:avLst/>
            <a:gdLst>
              <a:gd name="T0" fmla="*/ 1496 w 2552"/>
              <a:gd name="T1" fmla="*/ 0 h 1744"/>
              <a:gd name="T2" fmla="*/ 200 w 2552"/>
              <a:gd name="T3" fmla="*/ 384 h 1744"/>
              <a:gd name="T4" fmla="*/ 296 w 2552"/>
              <a:gd name="T5" fmla="*/ 1296 h 1744"/>
              <a:gd name="T6" fmla="*/ 1352 w 2552"/>
              <a:gd name="T7" fmla="*/ 1680 h 1744"/>
              <a:gd name="T8" fmla="*/ 2552 w 2552"/>
              <a:gd name="T9" fmla="*/ 1680 h 17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552"/>
              <a:gd name="T16" fmla="*/ 0 h 1744"/>
              <a:gd name="T17" fmla="*/ 2552 w 2552"/>
              <a:gd name="T18" fmla="*/ 1744 h 17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552" h="1744">
                <a:moveTo>
                  <a:pt x="1496" y="0"/>
                </a:moveTo>
                <a:cubicBezTo>
                  <a:pt x="948" y="84"/>
                  <a:pt x="400" y="168"/>
                  <a:pt x="200" y="384"/>
                </a:cubicBezTo>
                <a:cubicBezTo>
                  <a:pt x="0" y="600"/>
                  <a:pt x="104" y="1080"/>
                  <a:pt x="296" y="1296"/>
                </a:cubicBezTo>
                <a:cubicBezTo>
                  <a:pt x="488" y="1512"/>
                  <a:pt x="976" y="1616"/>
                  <a:pt x="1352" y="1680"/>
                </a:cubicBezTo>
                <a:cubicBezTo>
                  <a:pt x="1728" y="1744"/>
                  <a:pt x="2140" y="1712"/>
                  <a:pt x="2552" y="1680"/>
                </a:cubicBezTo>
              </a:path>
            </a:pathLst>
          </a:custGeom>
          <a:noFill/>
          <a:ln w="76200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" name="Rectangle 26"/>
          <p:cNvSpPr>
            <a:spLocks noChangeArrowheads="1"/>
          </p:cNvSpPr>
          <p:nvPr/>
        </p:nvSpPr>
        <p:spPr bwMode="auto">
          <a:xfrm>
            <a:off x="838200" y="1447800"/>
            <a:ext cx="2088357" cy="381000"/>
          </a:xfrm>
          <a:prstGeom prst="rect">
            <a:avLst/>
          </a:prstGeom>
          <a:noFill/>
          <a:ln w="22225">
            <a:solidFill>
              <a:srgbClr val="CC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ctr" eaLnBrk="1" hangingPunct="1"/>
            <a:r>
              <a:rPr lang="en-US" altLang="en-US" b="1" dirty="0" smtClean="0">
                <a:latin typeface="+mn-lt"/>
              </a:rPr>
              <a:t>Crawler</a:t>
            </a:r>
            <a:endParaRPr lang="en-US" altLang="en-US" b="1" dirty="0">
              <a:latin typeface="+mn-lt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81000" y="3527332"/>
            <a:ext cx="3200400" cy="1501868"/>
            <a:chOff x="381000" y="3527332"/>
            <a:chExt cx="3200400" cy="1501868"/>
          </a:xfrm>
        </p:grpSpPr>
        <p:sp>
          <p:nvSpPr>
            <p:cNvPr id="17420" name="Text Box 21"/>
            <p:cNvSpPr txBox="1">
              <a:spLocks noChangeArrowheads="1"/>
            </p:cNvSpPr>
            <p:nvPr/>
          </p:nvSpPr>
          <p:spPr bwMode="auto">
            <a:xfrm>
              <a:off x="381000" y="4572000"/>
              <a:ext cx="32004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algn="ctr" eaLnBrk="1" hangingPunct="1"/>
              <a:r>
                <a:rPr lang="en-US" altLang="en-US" b="1" dirty="0">
                  <a:latin typeface="+mn-lt"/>
                </a:rPr>
                <a:t>Doc </a:t>
              </a:r>
              <a:r>
                <a:rPr lang="en-US" altLang="en-US" b="1" dirty="0" smtClean="0">
                  <a:latin typeface="+mn-lt"/>
                </a:rPr>
                <a:t>Representation  </a:t>
              </a:r>
              <a:endParaRPr lang="en-US" altLang="en-US" b="1" dirty="0">
                <a:latin typeface="+mn-lt"/>
              </a:endParaRPr>
            </a:p>
          </p:txBody>
        </p:sp>
        <p:sp>
          <p:nvSpPr>
            <p:cNvPr id="44" name="AutoShape 29"/>
            <p:cNvSpPr>
              <a:spLocks noChangeArrowheads="1"/>
            </p:cNvSpPr>
            <p:nvPr/>
          </p:nvSpPr>
          <p:spPr bwMode="auto">
            <a:xfrm>
              <a:off x="1752600" y="3527332"/>
              <a:ext cx="228600" cy="358868"/>
            </a:xfrm>
            <a:prstGeom prst="downArrow">
              <a:avLst>
                <a:gd name="adj1" fmla="val 50000"/>
                <a:gd name="adj2" fmla="val 10133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  <p:sp>
          <p:nvSpPr>
            <p:cNvPr id="45" name="AutoShape 29"/>
            <p:cNvSpPr>
              <a:spLocks noChangeArrowheads="1"/>
            </p:cNvSpPr>
            <p:nvPr/>
          </p:nvSpPr>
          <p:spPr bwMode="auto">
            <a:xfrm>
              <a:off x="1767721" y="4289332"/>
              <a:ext cx="228600" cy="358868"/>
            </a:xfrm>
            <a:prstGeom prst="downArrow">
              <a:avLst>
                <a:gd name="adj1" fmla="val 50000"/>
                <a:gd name="adj2" fmla="val 8933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682893" y="4038600"/>
            <a:ext cx="4216614" cy="777876"/>
            <a:chOff x="3682893" y="4038600"/>
            <a:chExt cx="4216614" cy="777876"/>
          </a:xfrm>
        </p:grpSpPr>
        <p:sp>
          <p:nvSpPr>
            <p:cNvPr id="17419" name="Text Box 20"/>
            <p:cNvSpPr txBox="1">
              <a:spLocks noChangeArrowheads="1"/>
            </p:cNvSpPr>
            <p:nvPr/>
          </p:nvSpPr>
          <p:spPr bwMode="auto">
            <a:xfrm>
              <a:off x="3682893" y="4343400"/>
              <a:ext cx="2032107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r>
                <a:rPr lang="en-US" altLang="en-US" b="1" dirty="0">
                  <a:latin typeface="+mn-lt"/>
                </a:rPr>
                <a:t>Query Rep</a:t>
              </a:r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5323996" y="4038600"/>
              <a:ext cx="2575511" cy="777876"/>
              <a:chOff x="5323996" y="4038600"/>
              <a:chExt cx="2575511" cy="777876"/>
            </a:xfrm>
          </p:grpSpPr>
          <p:sp>
            <p:nvSpPr>
              <p:cNvPr id="17427" name="AutoShape 28"/>
              <p:cNvSpPr>
                <a:spLocks noChangeArrowheads="1"/>
              </p:cNvSpPr>
              <p:nvPr/>
            </p:nvSpPr>
            <p:spPr bwMode="auto">
              <a:xfrm rot="5400000">
                <a:off x="6143200" y="3692472"/>
                <a:ext cx="304800" cy="1943207"/>
              </a:xfrm>
              <a:prstGeom prst="downArrow">
                <a:avLst>
                  <a:gd name="adj1" fmla="val 50000"/>
                  <a:gd name="adj2" fmla="val 112588"/>
                </a:avLst>
              </a:prstGeom>
              <a:solidFill>
                <a:srgbClr val="00B05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vert="eaVert"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+mn-lt"/>
                </a:endParaRPr>
              </a:p>
            </p:txBody>
          </p:sp>
          <p:sp>
            <p:nvSpPr>
              <p:cNvPr id="46" name="Text Box 20"/>
              <p:cNvSpPr txBox="1">
                <a:spLocks noChangeArrowheads="1"/>
              </p:cNvSpPr>
              <p:nvPr/>
            </p:nvSpPr>
            <p:spPr bwMode="auto">
              <a:xfrm>
                <a:off x="5867400" y="4038600"/>
                <a:ext cx="2032107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r>
                  <a:rPr lang="en-US" altLang="en-US" b="1" dirty="0" smtClean="0">
                    <a:latin typeface="+mn-lt"/>
                  </a:rPr>
                  <a:t>(Query)</a:t>
                </a:r>
                <a:endParaRPr lang="en-US" altLang="en-US" b="1" dirty="0">
                  <a:latin typeface="+mn-lt"/>
                </a:endParaRPr>
              </a:p>
            </p:txBody>
          </p:sp>
        </p:grpSp>
      </p:grpSp>
      <p:grpSp>
        <p:nvGrpSpPr>
          <p:cNvPr id="19" name="Group 18"/>
          <p:cNvGrpSpPr/>
          <p:nvPr/>
        </p:nvGrpSpPr>
        <p:grpSpPr>
          <a:xfrm>
            <a:off x="5181606" y="3429000"/>
            <a:ext cx="3717928" cy="609600"/>
            <a:chOff x="5181606" y="3429000"/>
            <a:chExt cx="3717928" cy="609600"/>
          </a:xfrm>
        </p:grpSpPr>
        <p:grpSp>
          <p:nvGrpSpPr>
            <p:cNvPr id="3" name="Group 34"/>
            <p:cNvGrpSpPr>
              <a:grpSpLocks/>
            </p:cNvGrpSpPr>
            <p:nvPr/>
          </p:nvGrpSpPr>
          <p:grpSpPr bwMode="auto">
            <a:xfrm>
              <a:off x="5181606" y="3429000"/>
              <a:ext cx="3717928" cy="609600"/>
              <a:chOff x="3408" y="1968"/>
              <a:chExt cx="2342" cy="384"/>
            </a:xfrm>
          </p:grpSpPr>
          <p:sp>
            <p:nvSpPr>
              <p:cNvPr id="17438" name="Text Box 35"/>
              <p:cNvSpPr txBox="1">
                <a:spLocks noChangeArrowheads="1"/>
              </p:cNvSpPr>
              <p:nvPr/>
            </p:nvSpPr>
            <p:spPr bwMode="auto">
              <a:xfrm>
                <a:off x="4790" y="2000"/>
                <a:ext cx="960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r>
                  <a:rPr lang="en-US" altLang="en-US" b="1" dirty="0" smtClean="0">
                    <a:latin typeface="+mn-lt"/>
                  </a:rPr>
                  <a:t>Evaluation</a:t>
                </a:r>
                <a:endParaRPr lang="en-US" altLang="en-US" b="1" dirty="0">
                  <a:solidFill>
                    <a:srgbClr val="CC0000"/>
                  </a:solidFill>
                  <a:latin typeface="+mn-lt"/>
                </a:endParaRPr>
              </a:p>
            </p:txBody>
          </p:sp>
          <p:sp>
            <p:nvSpPr>
              <p:cNvPr id="17439" name="Rectangle 36"/>
              <p:cNvSpPr>
                <a:spLocks noChangeArrowheads="1"/>
              </p:cNvSpPr>
              <p:nvPr/>
            </p:nvSpPr>
            <p:spPr bwMode="auto">
              <a:xfrm>
                <a:off x="3408" y="1968"/>
                <a:ext cx="960" cy="384"/>
              </a:xfrm>
              <a:prstGeom prst="rect">
                <a:avLst/>
              </a:prstGeom>
              <a:noFill/>
              <a:ln w="22225">
                <a:solidFill>
                  <a:srgbClr val="CC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r>
                  <a:rPr lang="en-US" altLang="en-US" b="1" dirty="0" smtClean="0">
                    <a:latin typeface="+mn-lt"/>
                  </a:rPr>
                  <a:t>Feedback</a:t>
                </a:r>
                <a:endParaRPr lang="en-US" altLang="en-US" b="1" dirty="0">
                  <a:latin typeface="+mn-lt"/>
                </a:endParaRPr>
              </a:p>
            </p:txBody>
          </p:sp>
        </p:grpSp>
        <p:sp>
          <p:nvSpPr>
            <p:cNvPr id="47" name="AutoShape 25"/>
            <p:cNvSpPr>
              <a:spLocks noChangeArrowheads="1"/>
            </p:cNvSpPr>
            <p:nvPr/>
          </p:nvSpPr>
          <p:spPr bwMode="auto">
            <a:xfrm rot="5400000">
              <a:off x="6854702" y="3485359"/>
              <a:ext cx="304800" cy="457200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127520" y="3872560"/>
            <a:ext cx="1854180" cy="1259133"/>
            <a:chOff x="4127520" y="3872560"/>
            <a:chExt cx="1854180" cy="1259133"/>
          </a:xfrm>
        </p:grpSpPr>
        <p:sp>
          <p:nvSpPr>
            <p:cNvPr id="48" name="AutoShape 25"/>
            <p:cNvSpPr>
              <a:spLocks noChangeArrowheads="1"/>
            </p:cNvSpPr>
            <p:nvPr/>
          </p:nvSpPr>
          <p:spPr bwMode="auto">
            <a:xfrm>
              <a:off x="5654090" y="4098452"/>
              <a:ext cx="327610" cy="1033241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  <p:sp>
          <p:nvSpPr>
            <p:cNvPr id="49" name="AutoShape 25"/>
            <p:cNvSpPr>
              <a:spLocks noChangeArrowheads="1"/>
            </p:cNvSpPr>
            <p:nvPr/>
          </p:nvSpPr>
          <p:spPr bwMode="auto">
            <a:xfrm rot="2752008">
              <a:off x="4497720" y="3502360"/>
              <a:ext cx="292841" cy="1033241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D2F68-5222-4E23-9325-DA915C0C80C8}" type="slidenum">
              <a:rPr lang="en-US" smtClean="0"/>
              <a:t>2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33609" y="986135"/>
            <a:ext cx="24429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Indexed corpus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669725" y="1904999"/>
            <a:ext cx="27551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Ranking procedure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9903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Phrase 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Generalized postings </a:t>
            </a:r>
            <a:r>
              <a:rPr lang="en-US" dirty="0" smtClean="0"/>
              <a:t>matching</a:t>
            </a:r>
            <a:endParaRPr lang="en-US" dirty="0" smtClean="0"/>
          </a:p>
          <a:p>
            <a:pPr lvl="1"/>
            <a:r>
              <a:rPr lang="en-US" dirty="0" smtClean="0"/>
              <a:t>Equality condition check with requirement of position pattern between two query terms</a:t>
            </a:r>
          </a:p>
          <a:p>
            <a:pPr lvl="2"/>
            <a:r>
              <a:rPr lang="en-US" dirty="0" smtClean="0"/>
              <a:t>e.g., T2.pos-T1.pos = 1 (T1 must be immediately before T2 in any matched document)</a:t>
            </a:r>
          </a:p>
          <a:p>
            <a:pPr lvl="1"/>
            <a:r>
              <a:rPr lang="en-US" dirty="0" smtClean="0"/>
              <a:t>Proximity query: |T2.pos-T1.pos| ≤ k </a:t>
            </a:r>
            <a:endParaRPr lang="en-US" dirty="0"/>
          </a:p>
        </p:txBody>
      </p:sp>
      <p:grpSp>
        <p:nvGrpSpPr>
          <p:cNvPr id="21" name="Group 20"/>
          <p:cNvGrpSpPr/>
          <p:nvPr/>
        </p:nvGrpSpPr>
        <p:grpSpPr>
          <a:xfrm>
            <a:off x="1219200" y="4419600"/>
            <a:ext cx="6629400" cy="2160032"/>
            <a:chOff x="1219200" y="4419600"/>
            <a:chExt cx="6629400" cy="2160032"/>
          </a:xfrm>
        </p:grpSpPr>
        <p:sp>
          <p:nvSpPr>
            <p:cNvPr id="4" name="Text Box 2058"/>
            <p:cNvSpPr txBox="1">
              <a:spLocks noChangeArrowheads="1"/>
            </p:cNvSpPr>
            <p:nvPr/>
          </p:nvSpPr>
          <p:spPr bwMode="auto">
            <a:xfrm>
              <a:off x="7031038" y="5055632"/>
              <a:ext cx="703262" cy="4667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en-US" sz="2400">
                  <a:latin typeface="Arial Unicode MS" pitchFamily="34" charset="-128"/>
                  <a:ea typeface="ＭＳ Ｐゴシック" pitchFamily="34" charset="-128"/>
                  <a:cs typeface="Arial Unicode MS" pitchFamily="34" charset="-128"/>
                </a:rPr>
                <a:t>128</a:t>
              </a:r>
            </a:p>
          </p:txBody>
        </p:sp>
        <p:sp>
          <p:nvSpPr>
            <p:cNvPr id="5" name="Text Box 2065"/>
            <p:cNvSpPr txBox="1">
              <a:spLocks noChangeArrowheads="1"/>
            </p:cNvSpPr>
            <p:nvPr/>
          </p:nvSpPr>
          <p:spPr bwMode="auto">
            <a:xfrm>
              <a:off x="7315200" y="5589032"/>
              <a:ext cx="533400" cy="4667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en-US" sz="2400">
                  <a:latin typeface="Arial Unicode MS" pitchFamily="34" charset="-128"/>
                  <a:ea typeface="ＭＳ Ｐゴシック" pitchFamily="34" charset="-128"/>
                  <a:cs typeface="Arial Unicode MS" pitchFamily="34" charset="-128"/>
                </a:rPr>
                <a:t>34</a:t>
              </a:r>
            </a:p>
          </p:txBody>
        </p:sp>
        <p:grpSp>
          <p:nvGrpSpPr>
            <p:cNvPr id="6" name="Group 2083"/>
            <p:cNvGrpSpPr>
              <a:grpSpLocks/>
            </p:cNvGrpSpPr>
            <p:nvPr/>
          </p:nvGrpSpPr>
          <p:grpSpPr bwMode="auto">
            <a:xfrm>
              <a:off x="2667000" y="5055632"/>
              <a:ext cx="647700" cy="466725"/>
              <a:chOff x="1584" y="3162"/>
              <a:chExt cx="408" cy="294"/>
            </a:xfrm>
          </p:grpSpPr>
          <p:sp>
            <p:nvSpPr>
              <p:cNvPr id="7" name="Text Box 2052"/>
              <p:cNvSpPr txBox="1">
                <a:spLocks noChangeArrowheads="1"/>
              </p:cNvSpPr>
              <p:nvPr/>
            </p:nvSpPr>
            <p:spPr bwMode="auto">
              <a:xfrm>
                <a:off x="1584" y="3162"/>
                <a:ext cx="229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r>
                  <a:rPr lang="en-US" altLang="en-US" sz="2400">
                    <a:latin typeface="Arial Unicode MS" pitchFamily="34" charset="-128"/>
                    <a:ea typeface="ＭＳ Ｐゴシック" pitchFamily="34" charset="-128"/>
                    <a:cs typeface="Arial Unicode MS" pitchFamily="34" charset="-128"/>
                  </a:rPr>
                  <a:t>2</a:t>
                </a:r>
              </a:p>
            </p:txBody>
          </p:sp>
          <p:cxnSp>
            <p:nvCxnSpPr>
              <p:cNvPr id="8" name="AutoShape 2066"/>
              <p:cNvCxnSpPr>
                <a:cxnSpLocks noChangeShapeType="1"/>
                <a:stCxn id="7" idx="3"/>
                <a:endCxn id="10" idx="1"/>
              </p:cNvCxnSpPr>
              <p:nvPr/>
            </p:nvCxnSpPr>
            <p:spPr bwMode="auto">
              <a:xfrm>
                <a:off x="1813" y="3309"/>
                <a:ext cx="179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9" name="Group 2084"/>
            <p:cNvGrpSpPr>
              <a:grpSpLocks/>
            </p:cNvGrpSpPr>
            <p:nvPr/>
          </p:nvGrpSpPr>
          <p:grpSpPr bwMode="auto">
            <a:xfrm>
              <a:off x="3314700" y="5055632"/>
              <a:ext cx="668338" cy="466725"/>
              <a:chOff x="1992" y="3162"/>
              <a:chExt cx="421" cy="294"/>
            </a:xfrm>
          </p:grpSpPr>
          <p:sp>
            <p:nvSpPr>
              <p:cNvPr id="10" name="Text Box 2053"/>
              <p:cNvSpPr txBox="1">
                <a:spLocks noChangeArrowheads="1"/>
              </p:cNvSpPr>
              <p:nvPr/>
            </p:nvSpPr>
            <p:spPr bwMode="auto">
              <a:xfrm>
                <a:off x="1992" y="3162"/>
                <a:ext cx="229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r>
                  <a:rPr lang="en-US" altLang="en-US" sz="2400">
                    <a:latin typeface="Arial Unicode MS" pitchFamily="34" charset="-128"/>
                    <a:ea typeface="ＭＳ Ｐゴシック" pitchFamily="34" charset="-128"/>
                    <a:cs typeface="Arial Unicode MS" pitchFamily="34" charset="-128"/>
                  </a:rPr>
                  <a:t>4</a:t>
                </a:r>
              </a:p>
            </p:txBody>
          </p:sp>
          <p:cxnSp>
            <p:nvCxnSpPr>
              <p:cNvPr id="11" name="AutoShape 2067"/>
              <p:cNvCxnSpPr>
                <a:cxnSpLocks noChangeShapeType="1"/>
                <a:stCxn id="10" idx="3"/>
                <a:endCxn id="13" idx="1"/>
              </p:cNvCxnSpPr>
              <p:nvPr/>
            </p:nvCxnSpPr>
            <p:spPr bwMode="auto">
              <a:xfrm>
                <a:off x="2221" y="3309"/>
                <a:ext cx="192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12" name="Group 2085"/>
            <p:cNvGrpSpPr>
              <a:grpSpLocks/>
            </p:cNvGrpSpPr>
            <p:nvPr/>
          </p:nvGrpSpPr>
          <p:grpSpPr bwMode="auto">
            <a:xfrm>
              <a:off x="3983038" y="5055632"/>
              <a:ext cx="609600" cy="466725"/>
              <a:chOff x="2413" y="3162"/>
              <a:chExt cx="384" cy="294"/>
            </a:xfrm>
          </p:grpSpPr>
          <p:sp>
            <p:nvSpPr>
              <p:cNvPr id="13" name="Text Box 2054"/>
              <p:cNvSpPr txBox="1">
                <a:spLocks noChangeArrowheads="1"/>
              </p:cNvSpPr>
              <p:nvPr/>
            </p:nvSpPr>
            <p:spPr bwMode="auto">
              <a:xfrm>
                <a:off x="2413" y="3162"/>
                <a:ext cx="229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r>
                  <a:rPr lang="en-US" altLang="en-US" sz="2400">
                    <a:latin typeface="Arial Unicode MS" pitchFamily="34" charset="-128"/>
                    <a:ea typeface="ＭＳ Ｐゴシック" pitchFamily="34" charset="-128"/>
                    <a:cs typeface="Arial Unicode MS" pitchFamily="34" charset="-128"/>
                  </a:rPr>
                  <a:t>8</a:t>
                </a:r>
              </a:p>
            </p:txBody>
          </p:sp>
          <p:cxnSp>
            <p:nvCxnSpPr>
              <p:cNvPr id="14" name="AutoShape 2068"/>
              <p:cNvCxnSpPr>
                <a:cxnSpLocks noChangeShapeType="1"/>
                <a:stCxn id="13" idx="3"/>
                <a:endCxn id="16" idx="1"/>
              </p:cNvCxnSpPr>
              <p:nvPr/>
            </p:nvCxnSpPr>
            <p:spPr bwMode="auto">
              <a:xfrm>
                <a:off x="2642" y="3309"/>
                <a:ext cx="155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15" name="Group 2086"/>
            <p:cNvGrpSpPr>
              <a:grpSpLocks/>
            </p:cNvGrpSpPr>
            <p:nvPr/>
          </p:nvGrpSpPr>
          <p:grpSpPr bwMode="auto">
            <a:xfrm>
              <a:off x="4592638" y="5055632"/>
              <a:ext cx="762000" cy="466725"/>
              <a:chOff x="2797" y="3162"/>
              <a:chExt cx="480" cy="294"/>
            </a:xfrm>
          </p:grpSpPr>
          <p:sp>
            <p:nvSpPr>
              <p:cNvPr id="16" name="Text Box 2055"/>
              <p:cNvSpPr txBox="1">
                <a:spLocks noChangeArrowheads="1"/>
              </p:cNvSpPr>
              <p:nvPr/>
            </p:nvSpPr>
            <p:spPr bwMode="auto">
              <a:xfrm>
                <a:off x="2797" y="3162"/>
                <a:ext cx="336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r>
                  <a:rPr lang="en-US" altLang="en-US" sz="2400">
                    <a:latin typeface="Arial Unicode MS" pitchFamily="34" charset="-128"/>
                    <a:ea typeface="ＭＳ Ｐゴシック" pitchFamily="34" charset="-128"/>
                    <a:cs typeface="Arial Unicode MS" pitchFamily="34" charset="-128"/>
                  </a:rPr>
                  <a:t>16</a:t>
                </a:r>
              </a:p>
            </p:txBody>
          </p:sp>
          <p:cxnSp>
            <p:nvCxnSpPr>
              <p:cNvPr id="17" name="AutoShape 2069"/>
              <p:cNvCxnSpPr>
                <a:cxnSpLocks noChangeShapeType="1"/>
                <a:stCxn id="16" idx="3"/>
                <a:endCxn id="19" idx="1"/>
              </p:cNvCxnSpPr>
              <p:nvPr/>
            </p:nvCxnSpPr>
            <p:spPr bwMode="auto">
              <a:xfrm>
                <a:off x="3133" y="3309"/>
                <a:ext cx="144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18" name="Group 2087"/>
            <p:cNvGrpSpPr>
              <a:grpSpLocks/>
            </p:cNvGrpSpPr>
            <p:nvPr/>
          </p:nvGrpSpPr>
          <p:grpSpPr bwMode="auto">
            <a:xfrm>
              <a:off x="5354638" y="5055632"/>
              <a:ext cx="838200" cy="466725"/>
              <a:chOff x="3277" y="3162"/>
              <a:chExt cx="528" cy="294"/>
            </a:xfrm>
          </p:grpSpPr>
          <p:sp>
            <p:nvSpPr>
              <p:cNvPr id="19" name="Text Box 2056"/>
              <p:cNvSpPr txBox="1">
                <a:spLocks noChangeArrowheads="1"/>
              </p:cNvSpPr>
              <p:nvPr/>
            </p:nvSpPr>
            <p:spPr bwMode="auto">
              <a:xfrm>
                <a:off x="3277" y="3162"/>
                <a:ext cx="336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r>
                  <a:rPr lang="en-US" altLang="en-US" sz="2400">
                    <a:latin typeface="Arial Unicode MS" pitchFamily="34" charset="-128"/>
                    <a:ea typeface="ＭＳ Ｐゴシック" pitchFamily="34" charset="-128"/>
                    <a:cs typeface="Arial Unicode MS" pitchFamily="34" charset="-128"/>
                  </a:rPr>
                  <a:t>32</a:t>
                </a:r>
              </a:p>
            </p:txBody>
          </p:sp>
          <p:cxnSp>
            <p:nvCxnSpPr>
              <p:cNvPr id="20" name="AutoShape 2070"/>
              <p:cNvCxnSpPr>
                <a:cxnSpLocks noChangeShapeType="1"/>
                <a:stCxn id="19" idx="3"/>
                <a:endCxn id="22" idx="1"/>
              </p:cNvCxnSpPr>
              <p:nvPr/>
            </p:nvCxnSpPr>
            <p:spPr bwMode="auto">
              <a:xfrm>
                <a:off x="3613" y="3309"/>
                <a:ext cx="192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22" name="Text Box 2057"/>
            <p:cNvSpPr txBox="1">
              <a:spLocks noChangeArrowheads="1"/>
            </p:cNvSpPr>
            <p:nvPr/>
          </p:nvSpPr>
          <p:spPr bwMode="auto">
            <a:xfrm>
              <a:off x="6192841" y="5055633"/>
              <a:ext cx="533400" cy="4667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en-US" sz="2400" dirty="0">
                  <a:latin typeface="Arial Unicode MS" pitchFamily="34" charset="-128"/>
                  <a:ea typeface="ＭＳ Ｐゴシック" pitchFamily="34" charset="-128"/>
                  <a:cs typeface="Arial Unicode MS" pitchFamily="34" charset="-128"/>
                </a:rPr>
                <a:t>64</a:t>
              </a:r>
            </a:p>
          </p:txBody>
        </p:sp>
        <p:cxnSp>
          <p:nvCxnSpPr>
            <p:cNvPr id="23" name="AutoShape 2071"/>
            <p:cNvCxnSpPr>
              <a:cxnSpLocks noChangeShapeType="1"/>
              <a:stCxn id="22" idx="3"/>
              <a:endCxn id="4" idx="1"/>
            </p:cNvCxnSpPr>
            <p:nvPr/>
          </p:nvCxnSpPr>
          <p:spPr bwMode="auto">
            <a:xfrm flipV="1">
              <a:off x="6726241" y="5288995"/>
              <a:ext cx="304797" cy="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24" name="Group 2089"/>
            <p:cNvGrpSpPr>
              <a:grpSpLocks/>
            </p:cNvGrpSpPr>
            <p:nvPr/>
          </p:nvGrpSpPr>
          <p:grpSpPr bwMode="auto">
            <a:xfrm>
              <a:off x="2667000" y="5589032"/>
              <a:ext cx="647700" cy="466725"/>
              <a:chOff x="1597" y="3498"/>
              <a:chExt cx="408" cy="294"/>
            </a:xfrm>
          </p:grpSpPr>
          <p:sp>
            <p:nvSpPr>
              <p:cNvPr id="25" name="Text Box 2072"/>
              <p:cNvSpPr txBox="1">
                <a:spLocks noChangeArrowheads="1"/>
              </p:cNvSpPr>
              <p:nvPr/>
            </p:nvSpPr>
            <p:spPr bwMode="auto">
              <a:xfrm>
                <a:off x="1597" y="3498"/>
                <a:ext cx="229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r>
                  <a:rPr lang="en-US" altLang="en-US" sz="2400">
                    <a:latin typeface="Arial Unicode MS" pitchFamily="34" charset="-128"/>
                    <a:ea typeface="ＭＳ Ｐゴシック" pitchFamily="34" charset="-128"/>
                    <a:cs typeface="Arial Unicode MS" pitchFamily="34" charset="-128"/>
                  </a:rPr>
                  <a:t>1</a:t>
                </a:r>
              </a:p>
            </p:txBody>
          </p:sp>
          <p:cxnSp>
            <p:nvCxnSpPr>
              <p:cNvPr id="26" name="AutoShape 2073"/>
              <p:cNvCxnSpPr>
                <a:cxnSpLocks noChangeShapeType="1"/>
                <a:stCxn id="25" idx="3"/>
                <a:endCxn id="28" idx="1"/>
              </p:cNvCxnSpPr>
              <p:nvPr/>
            </p:nvCxnSpPr>
            <p:spPr bwMode="auto">
              <a:xfrm>
                <a:off x="1826" y="3645"/>
                <a:ext cx="179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27" name="Group 2090"/>
            <p:cNvGrpSpPr>
              <a:grpSpLocks/>
            </p:cNvGrpSpPr>
            <p:nvPr/>
          </p:nvGrpSpPr>
          <p:grpSpPr bwMode="auto">
            <a:xfrm>
              <a:off x="3314700" y="5589032"/>
              <a:ext cx="647700" cy="466725"/>
              <a:chOff x="2005" y="3498"/>
              <a:chExt cx="408" cy="294"/>
            </a:xfrm>
          </p:grpSpPr>
          <p:sp>
            <p:nvSpPr>
              <p:cNvPr id="28" name="Text Box 2059"/>
              <p:cNvSpPr txBox="1">
                <a:spLocks noChangeArrowheads="1"/>
              </p:cNvSpPr>
              <p:nvPr/>
            </p:nvSpPr>
            <p:spPr bwMode="auto">
              <a:xfrm>
                <a:off x="2005" y="3498"/>
                <a:ext cx="229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r>
                  <a:rPr lang="en-US" altLang="en-US" sz="2400">
                    <a:latin typeface="Arial Unicode MS" pitchFamily="34" charset="-128"/>
                    <a:ea typeface="ＭＳ Ｐゴシック" pitchFamily="34" charset="-128"/>
                    <a:cs typeface="Arial Unicode MS" pitchFamily="34" charset="-128"/>
                  </a:rPr>
                  <a:t>2</a:t>
                </a:r>
              </a:p>
            </p:txBody>
          </p:sp>
          <p:cxnSp>
            <p:nvCxnSpPr>
              <p:cNvPr id="29" name="AutoShape 2074"/>
              <p:cNvCxnSpPr>
                <a:cxnSpLocks noChangeShapeType="1"/>
                <a:stCxn id="28" idx="3"/>
                <a:endCxn id="31" idx="1"/>
              </p:cNvCxnSpPr>
              <p:nvPr/>
            </p:nvCxnSpPr>
            <p:spPr bwMode="auto">
              <a:xfrm>
                <a:off x="2234" y="3645"/>
                <a:ext cx="179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30" name="Group 2091"/>
            <p:cNvGrpSpPr>
              <a:grpSpLocks/>
            </p:cNvGrpSpPr>
            <p:nvPr/>
          </p:nvGrpSpPr>
          <p:grpSpPr bwMode="auto">
            <a:xfrm>
              <a:off x="3962400" y="5589032"/>
              <a:ext cx="630237" cy="466725"/>
              <a:chOff x="2413" y="3498"/>
              <a:chExt cx="397" cy="294"/>
            </a:xfrm>
          </p:grpSpPr>
          <p:sp>
            <p:nvSpPr>
              <p:cNvPr id="31" name="Text Box 2060"/>
              <p:cNvSpPr txBox="1">
                <a:spLocks noChangeArrowheads="1"/>
              </p:cNvSpPr>
              <p:nvPr/>
            </p:nvSpPr>
            <p:spPr bwMode="auto">
              <a:xfrm>
                <a:off x="2413" y="3498"/>
                <a:ext cx="229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r>
                  <a:rPr lang="en-US" altLang="en-US" sz="2400">
                    <a:latin typeface="Arial Unicode MS" pitchFamily="34" charset="-128"/>
                    <a:ea typeface="ＭＳ Ｐゴシック" pitchFamily="34" charset="-128"/>
                    <a:cs typeface="Arial Unicode MS" pitchFamily="34" charset="-128"/>
                  </a:rPr>
                  <a:t>3</a:t>
                </a:r>
              </a:p>
            </p:txBody>
          </p:sp>
          <p:cxnSp>
            <p:nvCxnSpPr>
              <p:cNvPr id="32" name="AutoShape 2075"/>
              <p:cNvCxnSpPr>
                <a:cxnSpLocks noChangeShapeType="1"/>
                <a:stCxn id="31" idx="3"/>
                <a:endCxn id="34" idx="1"/>
              </p:cNvCxnSpPr>
              <p:nvPr/>
            </p:nvCxnSpPr>
            <p:spPr bwMode="auto">
              <a:xfrm>
                <a:off x="2642" y="3645"/>
                <a:ext cx="168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33" name="Group 2092"/>
            <p:cNvGrpSpPr>
              <a:grpSpLocks/>
            </p:cNvGrpSpPr>
            <p:nvPr/>
          </p:nvGrpSpPr>
          <p:grpSpPr bwMode="auto">
            <a:xfrm>
              <a:off x="4592637" y="5589032"/>
              <a:ext cx="606425" cy="466725"/>
              <a:chOff x="2810" y="3498"/>
              <a:chExt cx="382" cy="294"/>
            </a:xfrm>
          </p:grpSpPr>
          <p:sp>
            <p:nvSpPr>
              <p:cNvPr id="34" name="Text Box 2061"/>
              <p:cNvSpPr txBox="1">
                <a:spLocks noChangeArrowheads="1"/>
              </p:cNvSpPr>
              <p:nvPr/>
            </p:nvSpPr>
            <p:spPr bwMode="auto">
              <a:xfrm>
                <a:off x="2810" y="3498"/>
                <a:ext cx="229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r>
                  <a:rPr lang="en-US" altLang="en-US" sz="2400">
                    <a:latin typeface="Arial Unicode MS" pitchFamily="34" charset="-128"/>
                    <a:ea typeface="ＭＳ Ｐゴシック" pitchFamily="34" charset="-128"/>
                    <a:cs typeface="Arial Unicode MS" pitchFamily="34" charset="-128"/>
                  </a:rPr>
                  <a:t>5</a:t>
                </a:r>
              </a:p>
            </p:txBody>
          </p:sp>
          <p:cxnSp>
            <p:nvCxnSpPr>
              <p:cNvPr id="35" name="AutoShape 2076"/>
              <p:cNvCxnSpPr>
                <a:cxnSpLocks noChangeShapeType="1"/>
                <a:stCxn id="34" idx="3"/>
                <a:endCxn id="37" idx="1"/>
              </p:cNvCxnSpPr>
              <p:nvPr/>
            </p:nvCxnSpPr>
            <p:spPr bwMode="auto">
              <a:xfrm>
                <a:off x="3039" y="3645"/>
                <a:ext cx="153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36" name="Group 2093"/>
            <p:cNvGrpSpPr>
              <a:grpSpLocks/>
            </p:cNvGrpSpPr>
            <p:nvPr/>
          </p:nvGrpSpPr>
          <p:grpSpPr bwMode="auto">
            <a:xfrm>
              <a:off x="5199062" y="5589032"/>
              <a:ext cx="592138" cy="466725"/>
              <a:chOff x="3192" y="3498"/>
              <a:chExt cx="373" cy="294"/>
            </a:xfrm>
          </p:grpSpPr>
          <p:sp>
            <p:nvSpPr>
              <p:cNvPr id="37" name="Text Box 2062"/>
              <p:cNvSpPr txBox="1">
                <a:spLocks noChangeArrowheads="1"/>
              </p:cNvSpPr>
              <p:nvPr/>
            </p:nvSpPr>
            <p:spPr bwMode="auto">
              <a:xfrm>
                <a:off x="3192" y="3498"/>
                <a:ext cx="229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r>
                  <a:rPr lang="en-US" altLang="en-US" sz="2400">
                    <a:latin typeface="Arial Unicode MS" pitchFamily="34" charset="-128"/>
                    <a:ea typeface="ＭＳ Ｐゴシック" pitchFamily="34" charset="-128"/>
                    <a:cs typeface="Arial Unicode MS" pitchFamily="34" charset="-128"/>
                  </a:rPr>
                  <a:t>8</a:t>
                </a:r>
              </a:p>
            </p:txBody>
          </p:sp>
          <p:cxnSp>
            <p:nvCxnSpPr>
              <p:cNvPr id="38" name="AutoShape 2077"/>
              <p:cNvCxnSpPr>
                <a:cxnSpLocks noChangeShapeType="1"/>
                <a:stCxn id="37" idx="3"/>
                <a:endCxn id="40" idx="1"/>
              </p:cNvCxnSpPr>
              <p:nvPr/>
            </p:nvCxnSpPr>
            <p:spPr bwMode="auto">
              <a:xfrm>
                <a:off x="3421" y="3645"/>
                <a:ext cx="144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39" name="Group 2094"/>
            <p:cNvGrpSpPr>
              <a:grpSpLocks/>
            </p:cNvGrpSpPr>
            <p:nvPr/>
          </p:nvGrpSpPr>
          <p:grpSpPr bwMode="auto">
            <a:xfrm>
              <a:off x="5791200" y="5589032"/>
              <a:ext cx="762000" cy="466725"/>
              <a:chOff x="3565" y="3498"/>
              <a:chExt cx="480" cy="294"/>
            </a:xfrm>
          </p:grpSpPr>
          <p:sp>
            <p:nvSpPr>
              <p:cNvPr id="40" name="Text Box 2063"/>
              <p:cNvSpPr txBox="1">
                <a:spLocks noChangeArrowheads="1"/>
              </p:cNvSpPr>
              <p:nvPr/>
            </p:nvSpPr>
            <p:spPr bwMode="auto">
              <a:xfrm>
                <a:off x="3565" y="3498"/>
                <a:ext cx="336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r>
                  <a:rPr lang="en-US" altLang="en-US" sz="2400">
                    <a:latin typeface="Arial Unicode MS" pitchFamily="34" charset="-128"/>
                    <a:ea typeface="ＭＳ Ｐゴシック" pitchFamily="34" charset="-128"/>
                    <a:cs typeface="Arial Unicode MS" pitchFamily="34" charset="-128"/>
                  </a:rPr>
                  <a:t>13</a:t>
                </a:r>
              </a:p>
            </p:txBody>
          </p:sp>
          <p:cxnSp>
            <p:nvCxnSpPr>
              <p:cNvPr id="41" name="AutoShape 2078"/>
              <p:cNvCxnSpPr>
                <a:cxnSpLocks noChangeShapeType="1"/>
                <a:stCxn id="40" idx="3"/>
                <a:endCxn id="43" idx="1"/>
              </p:cNvCxnSpPr>
              <p:nvPr/>
            </p:nvCxnSpPr>
            <p:spPr bwMode="auto">
              <a:xfrm>
                <a:off x="3901" y="3645"/>
                <a:ext cx="144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43" name="Text Box 2064"/>
            <p:cNvSpPr txBox="1">
              <a:spLocks noChangeArrowheads="1"/>
            </p:cNvSpPr>
            <p:nvPr/>
          </p:nvSpPr>
          <p:spPr bwMode="auto">
            <a:xfrm>
              <a:off x="6553209" y="5589033"/>
              <a:ext cx="533401" cy="4667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en-US" sz="2400" dirty="0">
                  <a:latin typeface="Arial Unicode MS" pitchFamily="34" charset="-128"/>
                  <a:ea typeface="ＭＳ Ｐゴシック" pitchFamily="34" charset="-128"/>
                  <a:cs typeface="Arial Unicode MS" pitchFamily="34" charset="-128"/>
                </a:rPr>
                <a:t>21</a:t>
              </a:r>
            </a:p>
          </p:txBody>
        </p:sp>
        <p:cxnSp>
          <p:nvCxnSpPr>
            <p:cNvPr id="44" name="AutoShape 2079"/>
            <p:cNvCxnSpPr>
              <a:cxnSpLocks noChangeShapeType="1"/>
              <a:stCxn id="43" idx="3"/>
              <a:endCxn id="5" idx="1"/>
            </p:cNvCxnSpPr>
            <p:nvPr/>
          </p:nvCxnSpPr>
          <p:spPr bwMode="auto">
            <a:xfrm flipV="1">
              <a:off x="7086610" y="5822395"/>
              <a:ext cx="228590" cy="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5" name="TextBox 44"/>
            <p:cNvSpPr txBox="1"/>
            <p:nvPr/>
          </p:nvSpPr>
          <p:spPr>
            <a:xfrm>
              <a:off x="1219200" y="5112722"/>
              <a:ext cx="1295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Term1</a:t>
              </a:r>
              <a:endParaRPr lang="en-US" sz="200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219200" y="5637728"/>
              <a:ext cx="1295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Term2</a:t>
              </a:r>
              <a:endParaRPr lang="en-US" sz="2000" dirty="0"/>
            </a:p>
          </p:txBody>
        </p:sp>
        <p:cxnSp>
          <p:nvCxnSpPr>
            <p:cNvPr id="47" name="Straight Arrow Connector 46"/>
            <p:cNvCxnSpPr>
              <a:endCxn id="7" idx="1"/>
            </p:cNvCxnSpPr>
            <p:nvPr/>
          </p:nvCxnSpPr>
          <p:spPr>
            <a:xfrm>
              <a:off x="2133600" y="5288994"/>
              <a:ext cx="533400" cy="1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endCxn id="25" idx="1"/>
            </p:cNvCxnSpPr>
            <p:nvPr/>
          </p:nvCxnSpPr>
          <p:spPr>
            <a:xfrm>
              <a:off x="2133600" y="5822393"/>
              <a:ext cx="533400" cy="2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Down Arrow 48"/>
            <p:cNvSpPr/>
            <p:nvPr/>
          </p:nvSpPr>
          <p:spPr>
            <a:xfrm>
              <a:off x="2757884" y="4598432"/>
              <a:ext cx="181769" cy="3810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Down Arrow 49"/>
            <p:cNvSpPr/>
            <p:nvPr/>
          </p:nvSpPr>
          <p:spPr>
            <a:xfrm rot="10800000">
              <a:off x="2759819" y="6122432"/>
              <a:ext cx="179833" cy="4572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1" name="Straight Arrow Connector 50"/>
            <p:cNvCxnSpPr/>
            <p:nvPr/>
          </p:nvCxnSpPr>
          <p:spPr>
            <a:xfrm>
              <a:off x="3030538" y="4788932"/>
              <a:ext cx="703262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>
              <a:off x="3030538" y="6427232"/>
              <a:ext cx="703262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3848436" y="4419600"/>
              <a:ext cx="22304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scan the postings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42" name="Date Placeholder 4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4" name="Footer Placeholder 5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Information Retrieval</a:t>
            </a:r>
            <a:endParaRPr lang="en-US"/>
          </a:p>
        </p:txBody>
      </p:sp>
      <p:sp>
        <p:nvSpPr>
          <p:cNvPr id="55" name="Slide Number Placeholder 5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B2413-24D7-4386-9BA0-B9E8B375D28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399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 smtClean="0"/>
              <a:t>More and more things are put into index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Document structure</a:t>
            </a:r>
          </a:p>
          <a:p>
            <a:pPr lvl="1"/>
            <a:r>
              <a:rPr lang="en-US" dirty="0" smtClean="0"/>
              <a:t>Title, abstract, body, bullets, anchor</a:t>
            </a:r>
          </a:p>
          <a:p>
            <a:r>
              <a:rPr lang="en-US" dirty="0" smtClean="0"/>
              <a:t>Entity annotation</a:t>
            </a:r>
          </a:p>
          <a:p>
            <a:pPr lvl="1"/>
            <a:r>
              <a:rPr lang="en-US" dirty="0" smtClean="0"/>
              <a:t>Being part of a person’s name, location’s name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B2413-24D7-4386-9BA0-B9E8B375D28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698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Spelling correction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Tolerate the misspelled queries</a:t>
            </a:r>
          </a:p>
          <a:p>
            <a:pPr lvl="1"/>
            <a:r>
              <a:rPr lang="en-US" dirty="0"/>
              <a:t>“</a:t>
            </a:r>
            <a:r>
              <a:rPr lang="en-US" dirty="0" err="1"/>
              <a:t>barck</a:t>
            </a:r>
            <a:r>
              <a:rPr lang="en-US" dirty="0"/>
              <a:t> </a:t>
            </a:r>
            <a:r>
              <a:rPr lang="en-US" dirty="0" err="1"/>
              <a:t>obama</a:t>
            </a:r>
            <a:r>
              <a:rPr lang="en-US" dirty="0"/>
              <a:t>” -&gt; “</a:t>
            </a:r>
            <a:r>
              <a:rPr lang="en-US" dirty="0" err="1"/>
              <a:t>barack</a:t>
            </a:r>
            <a:r>
              <a:rPr lang="en-US" dirty="0"/>
              <a:t> </a:t>
            </a:r>
            <a:r>
              <a:rPr lang="en-US" dirty="0" err="1"/>
              <a:t>obama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Principles</a:t>
            </a:r>
          </a:p>
          <a:p>
            <a:pPr lvl="1"/>
            <a:r>
              <a:rPr lang="en-US" dirty="0" smtClean="0"/>
              <a:t>Of various alternative correct spellings of a misspelled query, choose the </a:t>
            </a:r>
            <a:r>
              <a:rPr lang="en-US" b="1" i="1" dirty="0" smtClean="0"/>
              <a:t>nearest</a:t>
            </a:r>
            <a:r>
              <a:rPr lang="en-US" dirty="0" smtClean="0"/>
              <a:t> one</a:t>
            </a:r>
          </a:p>
          <a:p>
            <a:pPr lvl="1"/>
            <a:r>
              <a:rPr lang="en-US" dirty="0" smtClean="0"/>
              <a:t>Of various alternative correct spellings of a </a:t>
            </a:r>
            <a:r>
              <a:rPr lang="en-US" dirty="0"/>
              <a:t>misspelled query, choose the </a:t>
            </a:r>
            <a:r>
              <a:rPr lang="en-US" b="1" i="1" dirty="0" smtClean="0"/>
              <a:t>most common</a:t>
            </a:r>
            <a:r>
              <a:rPr lang="en-US" i="1" dirty="0" smtClean="0"/>
              <a:t> </a:t>
            </a:r>
            <a:r>
              <a:rPr lang="en-US" dirty="0" smtClean="0"/>
              <a:t>one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B2413-24D7-4386-9BA0-B9E8B375D28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712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Spelling </a:t>
            </a:r>
            <a:r>
              <a:rPr lang="en-US" dirty="0" smtClean="0"/>
              <a:t>correction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>
            <a:normAutofit/>
          </a:bodyPr>
          <a:lstStyle/>
          <a:p>
            <a:r>
              <a:rPr lang="en-US" dirty="0" smtClean="0"/>
              <a:t>Proximity between query terms</a:t>
            </a:r>
          </a:p>
          <a:p>
            <a:pPr lvl="1"/>
            <a:r>
              <a:rPr lang="en-US" dirty="0" smtClean="0"/>
              <a:t>Edit distance</a:t>
            </a:r>
          </a:p>
          <a:p>
            <a:pPr lvl="2"/>
            <a:r>
              <a:rPr lang="en-US" dirty="0" smtClean="0"/>
              <a:t>Minimum number of edit operations required to transform one string to another</a:t>
            </a:r>
          </a:p>
          <a:p>
            <a:pPr lvl="2"/>
            <a:r>
              <a:rPr lang="en-US" dirty="0" smtClean="0"/>
              <a:t>Insert, delete, replace</a:t>
            </a:r>
          </a:p>
          <a:p>
            <a:pPr lvl="2"/>
            <a:r>
              <a:rPr lang="en-US" dirty="0" smtClean="0"/>
              <a:t>Tricks for speed-up</a:t>
            </a:r>
          </a:p>
          <a:p>
            <a:pPr lvl="3"/>
            <a:r>
              <a:rPr lang="en-US" dirty="0" smtClean="0"/>
              <a:t>Fix prefix length (error does not happen on the first letter)</a:t>
            </a:r>
          </a:p>
          <a:p>
            <a:pPr lvl="3"/>
            <a:r>
              <a:rPr lang="en-US" dirty="0" smtClean="0"/>
              <a:t>Build character-level inverted index, e.g., for length 3 characters</a:t>
            </a:r>
          </a:p>
          <a:p>
            <a:pPr lvl="3"/>
            <a:r>
              <a:rPr lang="en-US" dirty="0" smtClean="0"/>
              <a:t>Consider the layout of a keyboard</a:t>
            </a:r>
          </a:p>
          <a:p>
            <a:pPr lvl="4"/>
            <a:r>
              <a:rPr lang="en-US" dirty="0" smtClean="0"/>
              <a:t>E.g., ‘u’ is more likely to be typed as ‘</a:t>
            </a:r>
            <a:r>
              <a:rPr lang="en-US" dirty="0"/>
              <a:t>y</a:t>
            </a:r>
            <a:r>
              <a:rPr lang="en-US" dirty="0" smtClean="0"/>
              <a:t>’ instead of ‘z’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B2413-24D7-4386-9BA0-B9E8B375D28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612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Spelling correction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Proximity </a:t>
            </a:r>
            <a:r>
              <a:rPr lang="en-US" dirty="0"/>
              <a:t>between query </a:t>
            </a:r>
            <a:r>
              <a:rPr lang="en-US" dirty="0" smtClean="0"/>
              <a:t>terms</a:t>
            </a:r>
          </a:p>
          <a:p>
            <a:pPr lvl="1"/>
            <a:r>
              <a:rPr lang="en-US" dirty="0" smtClean="0"/>
              <a:t>Query context</a:t>
            </a:r>
          </a:p>
          <a:p>
            <a:pPr lvl="2"/>
            <a:r>
              <a:rPr lang="en-US" dirty="0" smtClean="0"/>
              <a:t>“flew form Heathrow” -&gt; “flew from Heathrow”</a:t>
            </a:r>
          </a:p>
          <a:p>
            <a:pPr lvl="1"/>
            <a:r>
              <a:rPr lang="en-US" dirty="0" smtClean="0"/>
              <a:t>Solution</a:t>
            </a:r>
          </a:p>
          <a:p>
            <a:pPr lvl="2"/>
            <a:r>
              <a:rPr lang="en-US" dirty="0" smtClean="0"/>
              <a:t>Enumerate alternatives for all the query terms</a:t>
            </a:r>
          </a:p>
          <a:p>
            <a:pPr lvl="2"/>
            <a:r>
              <a:rPr lang="en-US" dirty="0" smtClean="0"/>
              <a:t>Heuristics must be applied to reduce the search space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B2413-24D7-4386-9BA0-B9E8B375D28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360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Spelling correction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Proximity </a:t>
            </a:r>
            <a:r>
              <a:rPr lang="en-US" dirty="0"/>
              <a:t>between query </a:t>
            </a:r>
            <a:r>
              <a:rPr lang="en-US" dirty="0" smtClean="0"/>
              <a:t>terms</a:t>
            </a:r>
          </a:p>
          <a:p>
            <a:pPr lvl="1"/>
            <a:r>
              <a:rPr lang="en-US" dirty="0" smtClean="0"/>
              <a:t>Phonetic similarity</a:t>
            </a:r>
          </a:p>
          <a:p>
            <a:pPr lvl="2"/>
            <a:r>
              <a:rPr lang="en-US" dirty="0" smtClean="0"/>
              <a:t>“</a:t>
            </a:r>
            <a:r>
              <a:rPr lang="en-US" dirty="0" err="1" smtClean="0"/>
              <a:t>herman</a:t>
            </a:r>
            <a:r>
              <a:rPr lang="en-US" dirty="0" smtClean="0"/>
              <a:t>” -&gt; “Hermann”</a:t>
            </a:r>
          </a:p>
          <a:p>
            <a:pPr lvl="1"/>
            <a:r>
              <a:rPr lang="en-US" dirty="0" smtClean="0"/>
              <a:t>Solution</a:t>
            </a:r>
          </a:p>
          <a:p>
            <a:pPr lvl="2"/>
            <a:r>
              <a:rPr lang="en-US" dirty="0" smtClean="0"/>
              <a:t>Phonetic hashing – similar-sounding terms hash to the same value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B2413-24D7-4386-9BA0-B9E8B375D28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653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should know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Inverted index for modern information retrieval</a:t>
            </a:r>
          </a:p>
          <a:p>
            <a:pPr lvl="1"/>
            <a:r>
              <a:rPr lang="en-US" dirty="0" smtClean="0"/>
              <a:t>Sorting-based index construction</a:t>
            </a:r>
          </a:p>
          <a:p>
            <a:pPr lvl="1"/>
            <a:r>
              <a:rPr lang="en-US" dirty="0" smtClean="0"/>
              <a:t>Index compression</a:t>
            </a:r>
          </a:p>
          <a:p>
            <a:r>
              <a:rPr lang="en-US" dirty="0" smtClean="0"/>
              <a:t>Search in inverted </a:t>
            </a:r>
            <a:r>
              <a:rPr lang="en-US" dirty="0" smtClean="0"/>
              <a:t>index</a:t>
            </a:r>
          </a:p>
          <a:p>
            <a:pPr lvl="1"/>
            <a:r>
              <a:rPr lang="en-US" dirty="0" smtClean="0"/>
              <a:t>Phrase query</a:t>
            </a:r>
          </a:p>
          <a:p>
            <a:pPr lvl="1"/>
            <a:r>
              <a:rPr lang="en-US" dirty="0" smtClean="0"/>
              <a:t>Query spelling correction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B2413-24D7-4386-9BA0-B9E8B375D28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619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have now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Documents have been</a:t>
            </a:r>
          </a:p>
          <a:p>
            <a:pPr lvl="1"/>
            <a:r>
              <a:rPr lang="en-US" dirty="0" smtClean="0"/>
              <a:t>Crawled from Web</a:t>
            </a:r>
          </a:p>
          <a:p>
            <a:pPr lvl="1"/>
            <a:r>
              <a:rPr lang="en-US" dirty="0" smtClean="0"/>
              <a:t>Tokenized/normalized</a:t>
            </a:r>
            <a:endParaRPr lang="en-US" dirty="0" smtClean="0"/>
          </a:p>
          <a:p>
            <a:pPr lvl="1"/>
            <a:r>
              <a:rPr lang="en-US" dirty="0" smtClean="0"/>
              <a:t>Represented as Bag-of-Words</a:t>
            </a:r>
          </a:p>
          <a:p>
            <a:r>
              <a:rPr lang="en-US" dirty="0" smtClean="0"/>
              <a:t>Let’s do search!</a:t>
            </a:r>
          </a:p>
          <a:p>
            <a:pPr lvl="1"/>
            <a:r>
              <a:rPr lang="en-US" dirty="0" smtClean="0"/>
              <a:t>Query: “information retrieval”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8202909"/>
              </p:ext>
            </p:extLst>
          </p:nvPr>
        </p:nvGraphicFramePr>
        <p:xfrm>
          <a:off x="685800" y="4998720"/>
          <a:ext cx="784860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1999"/>
                <a:gridCol w="1371600"/>
                <a:gridCol w="1066800"/>
                <a:gridCol w="1066800"/>
                <a:gridCol w="457200"/>
                <a:gridCol w="914400"/>
                <a:gridCol w="533400"/>
                <a:gridCol w="609600"/>
                <a:gridCol w="1066801"/>
              </a:tblGrid>
              <a:tr h="294515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information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retrieval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retrieved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helpful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for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you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everyone</a:t>
                      </a:r>
                      <a:endParaRPr lang="en-US" dirty="0"/>
                    </a:p>
                  </a:txBody>
                  <a:tcPr/>
                </a:tc>
              </a:tr>
              <a:tr h="11944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Doc1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Doc2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6" name="Straight Arrow Connector 5"/>
          <p:cNvCxnSpPr/>
          <p:nvPr/>
        </p:nvCxnSpPr>
        <p:spPr>
          <a:xfrm flipH="1">
            <a:off x="2133600" y="4724400"/>
            <a:ext cx="1143000" cy="30480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3429000" y="4727448"/>
            <a:ext cx="1371600" cy="377952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609600" y="5334000"/>
            <a:ext cx="3276600" cy="457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Information Retrieval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B2413-24D7-4386-9BA0-B9E8B375D28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350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Complexity analysis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Space complexity analysis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𝑂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𝐷</m:t>
                    </m:r>
                    <m:r>
                      <a:rPr lang="en-US" b="0" i="1" smtClean="0">
                        <a:latin typeface="Cambria Math"/>
                      </a:rPr>
                      <m:t>∗</m:t>
                    </m:r>
                    <m:r>
                      <a:rPr lang="en-US" b="0" i="1" smtClean="0">
                        <a:latin typeface="Cambria Math"/>
                      </a:rPr>
                      <m:t>𝑉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pPr lvl="2"/>
                <a:r>
                  <a:rPr lang="en-US" dirty="0" smtClean="0"/>
                  <a:t>D is total number of documents and V is vocabulary size</a:t>
                </a:r>
              </a:p>
              <a:p>
                <a:pPr lvl="1"/>
                <a:r>
                  <a:rPr lang="en-US" dirty="0" err="1" smtClean="0"/>
                  <a:t>Zipf’s</a:t>
                </a:r>
                <a:r>
                  <a:rPr lang="en-US" dirty="0" smtClean="0"/>
                  <a:t> law:  each document only has about 10% of vocabulary observed in it</a:t>
                </a:r>
              </a:p>
              <a:p>
                <a:pPr lvl="2"/>
                <a:r>
                  <a:rPr lang="en-US" dirty="0" smtClean="0"/>
                  <a:t>90% of space is wasted!</a:t>
                </a:r>
              </a:p>
              <a:p>
                <a:pPr lvl="1"/>
                <a:r>
                  <a:rPr lang="en-US" dirty="0" smtClean="0"/>
                  <a:t>Space efficiency can be greatly improved by only storing the occurred words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 r="-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B2413-24D7-4386-9BA0-B9E8B375D28C}" type="slidenum">
              <a:rPr lang="en-US" smtClean="0"/>
              <a:t>4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771900" y="5641092"/>
            <a:ext cx="4495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solidFill>
                  <a:srgbClr val="FF0000"/>
                </a:solidFill>
              </a:rPr>
              <a:t>Solution: linked list for each document</a:t>
            </a:r>
            <a:endParaRPr lang="en-US" sz="20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9302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Complexity analysis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610600" cy="4525963"/>
              </a:xfrm>
            </p:spPr>
            <p:txBody>
              <a:bodyPr/>
              <a:lstStyle/>
              <a:p>
                <a:r>
                  <a:rPr lang="en-US" dirty="0" smtClean="0"/>
                  <a:t>Time complexity analysis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𝑂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𝑞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∗</m:t>
                    </m:r>
                    <m:r>
                      <a:rPr lang="en-US" b="0" i="1" smtClean="0">
                        <a:latin typeface="Cambria Math"/>
                      </a:rPr>
                      <m:t>𝐷</m:t>
                    </m:r>
                    <m:r>
                      <a:rPr lang="en-US" b="0" i="1" smtClean="0">
                        <a:latin typeface="Cambria Math"/>
                      </a:rPr>
                      <m:t>∗|</m:t>
                    </m:r>
                    <m:r>
                      <a:rPr lang="en-US" b="0" i="1" smtClean="0">
                        <a:latin typeface="Cambria Math"/>
                      </a:rPr>
                      <m:t>𝐷</m:t>
                    </m:r>
                    <m:r>
                      <a:rPr lang="en-US" b="0" i="1" smtClean="0">
                        <a:latin typeface="Cambria Math"/>
                      </a:rPr>
                      <m:t>|)</m:t>
                    </m:r>
                  </m:oMath>
                </a14:m>
                <a:endParaRPr lang="en-US" dirty="0" smtClean="0"/>
              </a:p>
              <a:p>
                <a:pPr lvl="2"/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𝑞</m:t>
                        </m:r>
                      </m:e>
                    </m:d>
                  </m:oMath>
                </a14:m>
                <a:r>
                  <a:rPr lang="en-US" dirty="0" smtClean="0"/>
                  <a:t> is the length of query,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|</m:t>
                    </m:r>
                    <m:r>
                      <a:rPr lang="en-US" b="0" i="1" smtClean="0">
                        <a:latin typeface="Cambria Math"/>
                      </a:rPr>
                      <m:t>𝐷</m:t>
                    </m:r>
                    <m:r>
                      <a:rPr lang="en-US" b="0" i="1" smtClean="0">
                        <a:latin typeface="Cambria Math"/>
                      </a:rPr>
                      <m:t>|</m:t>
                    </m:r>
                  </m:oMath>
                </a14:m>
                <a:r>
                  <a:rPr lang="en-US" dirty="0" smtClean="0"/>
                  <a:t> is the length of a document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610600" cy="4525963"/>
              </a:xfrm>
              <a:blipFill rotWithShape="0">
                <a:blip r:embed="rId2"/>
                <a:stretch>
                  <a:fillRect l="-1628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2209800" y="3276600"/>
            <a:ext cx="4267200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doclist</a:t>
            </a:r>
            <a:r>
              <a:rPr lang="en-US" dirty="0" smtClean="0"/>
              <a:t> = []</a:t>
            </a:r>
          </a:p>
          <a:p>
            <a:r>
              <a:rPr lang="en-US" dirty="0" smtClean="0"/>
              <a:t>for (</a:t>
            </a:r>
            <a:r>
              <a:rPr lang="en-US" dirty="0" err="1" smtClean="0"/>
              <a:t>wi</a:t>
            </a:r>
            <a:r>
              <a:rPr lang="en-US" dirty="0" smtClean="0"/>
              <a:t> in q) {</a:t>
            </a:r>
          </a:p>
          <a:p>
            <a:r>
              <a:rPr lang="en-US" dirty="0"/>
              <a:t> </a:t>
            </a:r>
            <a:r>
              <a:rPr lang="en-US" dirty="0" smtClean="0"/>
              <a:t>     for (d in D) {</a:t>
            </a:r>
          </a:p>
          <a:p>
            <a:r>
              <a:rPr lang="en-US" dirty="0"/>
              <a:t> </a:t>
            </a:r>
            <a:r>
              <a:rPr lang="en-US" dirty="0" smtClean="0"/>
              <a:t>            for (</a:t>
            </a:r>
            <a:r>
              <a:rPr lang="en-US" dirty="0" err="1" smtClean="0"/>
              <a:t>wj</a:t>
            </a:r>
            <a:r>
              <a:rPr lang="en-US" dirty="0" smtClean="0"/>
              <a:t> in d) {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if (</a:t>
            </a:r>
            <a:r>
              <a:rPr lang="en-US" dirty="0" err="1" smtClean="0"/>
              <a:t>wi</a:t>
            </a:r>
            <a:r>
              <a:rPr lang="en-US" dirty="0" smtClean="0"/>
              <a:t> == </a:t>
            </a:r>
            <a:r>
              <a:rPr lang="en-US" dirty="0" err="1" smtClean="0"/>
              <a:t>wj</a:t>
            </a:r>
            <a:r>
              <a:rPr lang="en-US" dirty="0" smtClean="0"/>
              <a:t>) {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   </a:t>
            </a:r>
            <a:r>
              <a:rPr lang="en-US" dirty="0" err="1" smtClean="0"/>
              <a:t>doclist</a:t>
            </a:r>
            <a:r>
              <a:rPr lang="en-US" dirty="0" smtClean="0"/>
              <a:t> += [d];</a:t>
            </a:r>
          </a:p>
          <a:p>
            <a:r>
              <a:rPr lang="en-US" dirty="0" smtClean="0"/>
              <a:t>                           break;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}                             </a:t>
            </a:r>
          </a:p>
          <a:p>
            <a:r>
              <a:rPr lang="en-US" dirty="0"/>
              <a:t> </a:t>
            </a:r>
            <a:r>
              <a:rPr lang="en-US" dirty="0" smtClean="0"/>
              <a:t>            }</a:t>
            </a:r>
          </a:p>
          <a:p>
            <a:r>
              <a:rPr lang="en-US" dirty="0"/>
              <a:t> </a:t>
            </a:r>
            <a:r>
              <a:rPr lang="en-US" dirty="0" smtClean="0"/>
              <a:t>     }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return </a:t>
            </a:r>
            <a:r>
              <a:rPr lang="en-US" dirty="0" err="1" smtClean="0"/>
              <a:t>doclist</a:t>
            </a:r>
            <a:r>
              <a:rPr lang="en-US" dirty="0" smtClean="0"/>
              <a:t>;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3886200" y="3733800"/>
            <a:ext cx="3657600" cy="646331"/>
            <a:chOff x="3886200" y="3733800"/>
            <a:chExt cx="3657600" cy="646331"/>
          </a:xfrm>
        </p:grpSpPr>
        <p:cxnSp>
          <p:nvCxnSpPr>
            <p:cNvPr id="6" name="Straight Arrow Connector 5"/>
            <p:cNvCxnSpPr>
              <a:stCxn id="7" idx="1"/>
            </p:cNvCxnSpPr>
            <p:nvPr/>
          </p:nvCxnSpPr>
          <p:spPr>
            <a:xfrm flipH="1">
              <a:off x="4267200" y="4056966"/>
              <a:ext cx="838200" cy="286434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5105400" y="3733800"/>
              <a:ext cx="2438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 smtClean="0">
                  <a:solidFill>
                    <a:srgbClr val="FF0000"/>
                  </a:solidFill>
                </a:rPr>
                <a:t>Bottleneck, since most of them won’t match! </a:t>
              </a:r>
              <a:endParaRPr lang="en-US" b="1" i="1" dirty="0">
                <a:solidFill>
                  <a:srgbClr val="FF0000"/>
                </a:solidFill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H="1" flipV="1">
              <a:off x="3886200" y="4011917"/>
              <a:ext cx="1219200" cy="45049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Information Retrieval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B2413-24D7-4386-9BA0-B9E8B375D28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53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inverted index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 a look-up table for each word in vocabulary</a:t>
            </a:r>
          </a:p>
          <a:p>
            <a:pPr lvl="1"/>
            <a:r>
              <a:rPr lang="en-US" dirty="0" smtClean="0"/>
              <a:t>From word to find documents!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0037725"/>
              </p:ext>
            </p:extLst>
          </p:nvPr>
        </p:nvGraphicFramePr>
        <p:xfrm>
          <a:off x="2590800" y="3627120"/>
          <a:ext cx="1282700" cy="2926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82700"/>
              </a:tblGrid>
              <a:tr h="36576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>
                          <a:effectLst/>
                        </a:rPr>
                        <a:t>information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36576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</a:rPr>
                        <a:t>retrieval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36576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</a:rPr>
                        <a:t>retrieved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36576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</a:rPr>
                        <a:t>is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36576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</a:rPr>
                        <a:t>helpful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36576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</a:rPr>
                        <a:t>for 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36576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</a:rPr>
                        <a:t>you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36576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>
                          <a:effectLst/>
                        </a:rPr>
                        <a:t>everyone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6271677"/>
              </p:ext>
            </p:extLst>
          </p:nvPr>
        </p:nvGraphicFramePr>
        <p:xfrm>
          <a:off x="4267200" y="3627120"/>
          <a:ext cx="609600" cy="2838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</a:tblGrid>
              <a:tr h="25527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>
                          <a:effectLst/>
                        </a:rPr>
                        <a:t>Doc1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8789817"/>
              </p:ext>
            </p:extLst>
          </p:nvPr>
        </p:nvGraphicFramePr>
        <p:xfrm>
          <a:off x="5181600" y="3627120"/>
          <a:ext cx="609600" cy="2838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</a:tblGrid>
              <a:tr h="25527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>
                          <a:effectLst/>
                        </a:rPr>
                        <a:t>Doc2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2252306"/>
              </p:ext>
            </p:extLst>
          </p:nvPr>
        </p:nvGraphicFramePr>
        <p:xfrm>
          <a:off x="4267200" y="4008120"/>
          <a:ext cx="609600" cy="2838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</a:tblGrid>
              <a:tr h="25527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>
                          <a:effectLst/>
                        </a:rPr>
                        <a:t>Doc1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7100135"/>
              </p:ext>
            </p:extLst>
          </p:nvPr>
        </p:nvGraphicFramePr>
        <p:xfrm>
          <a:off x="4267200" y="4389120"/>
          <a:ext cx="609600" cy="2838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</a:tblGrid>
              <a:tr h="25527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 smtClean="0">
                          <a:effectLst/>
                        </a:rPr>
                        <a:t>Doc2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0657677"/>
              </p:ext>
            </p:extLst>
          </p:nvPr>
        </p:nvGraphicFramePr>
        <p:xfrm>
          <a:off x="4267200" y="4770120"/>
          <a:ext cx="609600" cy="2838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</a:tblGrid>
              <a:tr h="25527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>
                          <a:effectLst/>
                        </a:rPr>
                        <a:t>Doc1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064205"/>
              </p:ext>
            </p:extLst>
          </p:nvPr>
        </p:nvGraphicFramePr>
        <p:xfrm>
          <a:off x="5181600" y="4770120"/>
          <a:ext cx="609600" cy="2838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</a:tblGrid>
              <a:tr h="25527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>
                          <a:effectLst/>
                        </a:rPr>
                        <a:t>Doc2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5462010"/>
              </p:ext>
            </p:extLst>
          </p:nvPr>
        </p:nvGraphicFramePr>
        <p:xfrm>
          <a:off x="4267200" y="5151120"/>
          <a:ext cx="609600" cy="2838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</a:tblGrid>
              <a:tr h="25527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>
                          <a:effectLst/>
                        </a:rPr>
                        <a:t>Doc1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7873432"/>
              </p:ext>
            </p:extLst>
          </p:nvPr>
        </p:nvGraphicFramePr>
        <p:xfrm>
          <a:off x="5181600" y="5151120"/>
          <a:ext cx="609600" cy="2838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</a:tblGrid>
              <a:tr h="25527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>
                          <a:effectLst/>
                        </a:rPr>
                        <a:t>Doc2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2350540"/>
              </p:ext>
            </p:extLst>
          </p:nvPr>
        </p:nvGraphicFramePr>
        <p:xfrm>
          <a:off x="4267200" y="5532120"/>
          <a:ext cx="609600" cy="2838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</a:tblGrid>
              <a:tr h="25527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>
                          <a:effectLst/>
                        </a:rPr>
                        <a:t>Doc1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1745804"/>
              </p:ext>
            </p:extLst>
          </p:nvPr>
        </p:nvGraphicFramePr>
        <p:xfrm>
          <a:off x="5181600" y="5532120"/>
          <a:ext cx="609600" cy="2838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</a:tblGrid>
              <a:tr h="25527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>
                          <a:effectLst/>
                        </a:rPr>
                        <a:t>Doc2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9279777"/>
              </p:ext>
            </p:extLst>
          </p:nvPr>
        </p:nvGraphicFramePr>
        <p:xfrm>
          <a:off x="4267200" y="5857875"/>
          <a:ext cx="609600" cy="2838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</a:tblGrid>
              <a:tr h="25527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 smtClean="0">
                          <a:effectLst/>
                        </a:rPr>
                        <a:t>Doc2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3230656"/>
              </p:ext>
            </p:extLst>
          </p:nvPr>
        </p:nvGraphicFramePr>
        <p:xfrm>
          <a:off x="4267200" y="6238875"/>
          <a:ext cx="609600" cy="2838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</a:tblGrid>
              <a:tr h="25527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>
                          <a:effectLst/>
                        </a:rPr>
                        <a:t>Doc1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cxnSp>
        <p:nvCxnSpPr>
          <p:cNvPr id="22" name="Straight Arrow Connector 21"/>
          <p:cNvCxnSpPr>
            <a:endCxn id="9" idx="1"/>
          </p:cNvCxnSpPr>
          <p:nvPr/>
        </p:nvCxnSpPr>
        <p:spPr>
          <a:xfrm flipV="1">
            <a:off x="3886200" y="3769042"/>
            <a:ext cx="381000" cy="1047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9" idx="3"/>
            <a:endCxn id="10" idx="1"/>
          </p:cNvCxnSpPr>
          <p:nvPr/>
        </p:nvCxnSpPr>
        <p:spPr>
          <a:xfrm>
            <a:off x="4876800" y="3769042"/>
            <a:ext cx="304800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3886200" y="4160520"/>
            <a:ext cx="381000" cy="1047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3886200" y="4541520"/>
            <a:ext cx="381000" cy="1047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3886200" y="4922520"/>
            <a:ext cx="381000" cy="1047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3886200" y="5303520"/>
            <a:ext cx="381000" cy="1047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3886200" y="5684520"/>
            <a:ext cx="381000" cy="1047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3886200" y="5989320"/>
            <a:ext cx="381000" cy="1047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3886200" y="6370320"/>
            <a:ext cx="381000" cy="1047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4882896" y="4915090"/>
            <a:ext cx="304800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4882896" y="5313998"/>
            <a:ext cx="304800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4898136" y="5694998"/>
            <a:ext cx="304800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57200" y="4390668"/>
            <a:ext cx="152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Query:</a:t>
            </a:r>
          </a:p>
          <a:p>
            <a:r>
              <a:rPr lang="en-US" dirty="0" smtClean="0"/>
              <a:t>information</a:t>
            </a:r>
          </a:p>
          <a:p>
            <a:r>
              <a:rPr lang="en-US" dirty="0" smtClean="0"/>
              <a:t>retrieval</a:t>
            </a:r>
            <a:endParaRPr lang="en-US" dirty="0"/>
          </a:p>
        </p:txBody>
      </p:sp>
      <p:cxnSp>
        <p:nvCxnSpPr>
          <p:cNvPr id="40" name="Straight Arrow Connector 39"/>
          <p:cNvCxnSpPr/>
          <p:nvPr/>
        </p:nvCxnSpPr>
        <p:spPr>
          <a:xfrm flipV="1">
            <a:off x="1676400" y="3855720"/>
            <a:ext cx="838200" cy="996614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1447800" y="4236720"/>
            <a:ext cx="1066800" cy="914401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4191000" y="3509813"/>
            <a:ext cx="838200" cy="87930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6126480" y="3498800"/>
                <a:ext cx="2941320" cy="16312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i="1" dirty="0" smtClean="0"/>
                  <a:t>Time complexity</a:t>
                </a:r>
                <a:r>
                  <a:rPr lang="en-US" sz="2000" dirty="0" smtClean="0"/>
                  <a:t>:</a:t>
                </a:r>
              </a:p>
              <a:p>
                <a:pPr marL="228600" indent="-2286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𝑂</m:t>
                    </m:r>
                    <m:r>
                      <a:rPr lang="en-US" sz="2000" b="0" i="1" smtClean="0">
                        <a:latin typeface="Cambria Math"/>
                      </a:rPr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/>
                          </a:rPr>
                          <m:t>𝑞</m:t>
                        </m:r>
                      </m:e>
                    </m:d>
                    <m:r>
                      <a:rPr lang="en-US" sz="2000" b="0" i="1" smtClean="0">
                        <a:latin typeface="Cambria Math"/>
                      </a:rPr>
                      <m:t>∗|</m:t>
                    </m:r>
                    <m:r>
                      <a:rPr lang="en-US" sz="2000" b="0" i="1" smtClean="0">
                        <a:latin typeface="Cambria Math"/>
                      </a:rPr>
                      <m:t>𝐿</m:t>
                    </m:r>
                    <m:r>
                      <a:rPr lang="en-US" sz="2000" b="0" i="1" smtClean="0">
                        <a:latin typeface="Cambria Math"/>
                      </a:rPr>
                      <m:t>|)</m:t>
                    </m:r>
                  </m:oMath>
                </a14:m>
                <a:r>
                  <a:rPr lang="en-US" sz="2000" dirty="0" smtClean="0"/>
                  <a:t>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|</m:t>
                    </m:r>
                    <m:r>
                      <a:rPr lang="en-US" sz="2000" b="0" i="1" smtClean="0">
                        <a:latin typeface="Cambria Math"/>
                      </a:rPr>
                      <m:t>𝐿</m:t>
                    </m:r>
                    <m:r>
                      <a:rPr lang="en-US" sz="2000" b="0" i="1" smtClean="0">
                        <a:latin typeface="Cambria Math"/>
                      </a:rPr>
                      <m:t>|</m:t>
                    </m:r>
                  </m:oMath>
                </a14:m>
                <a:r>
                  <a:rPr lang="en-US" sz="2000" dirty="0" smtClean="0"/>
                  <a:t> is the average length of posting list</a:t>
                </a:r>
              </a:p>
              <a:p>
                <a:pPr marL="228600" indent="-228600">
                  <a:buFont typeface="Arial" panose="020B0604020202020204" pitchFamily="34" charset="0"/>
                  <a:buChar char="•"/>
                </a:pPr>
                <a:r>
                  <a:rPr lang="en-US" sz="2000" dirty="0" smtClean="0"/>
                  <a:t>By </a:t>
                </a:r>
                <a:r>
                  <a:rPr lang="en-US" sz="2000" dirty="0" err="1" smtClean="0"/>
                  <a:t>Zipf’s</a:t>
                </a:r>
                <a:r>
                  <a:rPr lang="en-US" sz="2000" dirty="0" smtClean="0"/>
                  <a:t> law,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/>
                          </a:rPr>
                          <m:t>𝐿</m:t>
                        </m:r>
                      </m:e>
                    </m:d>
                    <m:r>
                      <a:rPr lang="en-US" sz="2000" b="0" i="1" smtClean="0">
                        <a:latin typeface="Cambria Math"/>
                      </a:rPr>
                      <m:t>≪</m:t>
                    </m:r>
                    <m:r>
                      <a:rPr lang="en-US" sz="2000" b="0" i="1" smtClean="0">
                        <a:latin typeface="Cambria Math"/>
                      </a:rPr>
                      <m:t>𝐷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6480" y="3498800"/>
                <a:ext cx="2941320" cy="1631216"/>
              </a:xfrm>
              <a:prstGeom prst="rect">
                <a:avLst/>
              </a:prstGeom>
              <a:blipFill rotWithShape="0">
                <a:blip r:embed="rId2"/>
                <a:stretch>
                  <a:fillRect l="-2070" t="-2239" b="-55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TextBox 46"/>
          <p:cNvSpPr txBox="1"/>
          <p:nvPr/>
        </p:nvSpPr>
        <p:spPr>
          <a:xfrm>
            <a:off x="2642616" y="3200400"/>
            <a:ext cx="1395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Dictionary</a:t>
            </a:r>
            <a:endParaRPr lang="en-US" b="1" i="1" dirty="0"/>
          </a:p>
        </p:txBody>
      </p:sp>
      <p:sp>
        <p:nvSpPr>
          <p:cNvPr id="48" name="TextBox 47"/>
          <p:cNvSpPr txBox="1"/>
          <p:nvPr/>
        </p:nvSpPr>
        <p:spPr>
          <a:xfrm>
            <a:off x="4572000" y="3186201"/>
            <a:ext cx="1395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Postings</a:t>
            </a:r>
            <a:endParaRPr lang="en-US" b="1" i="1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Information Retrieval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B2413-24D7-4386-9BA0-B9E8B375D28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222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45" grpId="0" animBg="1"/>
      <p:bldP spid="46" grpId="0"/>
      <p:bldP spid="47" grpId="0"/>
      <p:bldP spid="4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/>
              <a:t>Structures for inverted index</a:t>
            </a:r>
            <a:endParaRPr lang="en-US" altLang="en-US" dirty="0"/>
          </a:p>
        </p:txBody>
      </p:sp>
      <p:sp>
        <p:nvSpPr>
          <p:cNvPr id="24576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dirty="0"/>
              <a:t>Dictionary: modest size</a:t>
            </a:r>
          </a:p>
          <a:p>
            <a:pPr lvl="1"/>
            <a:r>
              <a:rPr lang="en-US" altLang="en-US" dirty="0"/>
              <a:t>Needs fast random access</a:t>
            </a:r>
          </a:p>
          <a:p>
            <a:pPr lvl="1"/>
            <a:r>
              <a:rPr lang="en-US" altLang="en-US" dirty="0" smtClean="0"/>
              <a:t>Stay </a:t>
            </a:r>
            <a:r>
              <a:rPr lang="en-US" altLang="en-US" dirty="0"/>
              <a:t>in memory</a:t>
            </a:r>
          </a:p>
          <a:p>
            <a:pPr lvl="2"/>
            <a:r>
              <a:rPr lang="en-US" altLang="en-US" dirty="0"/>
              <a:t>Hash table, B-tree, </a:t>
            </a:r>
            <a:r>
              <a:rPr lang="en-US" altLang="en-US" dirty="0" err="1"/>
              <a:t>trie</a:t>
            </a:r>
            <a:r>
              <a:rPr lang="en-US" altLang="en-US" dirty="0"/>
              <a:t>, …</a:t>
            </a:r>
          </a:p>
          <a:p>
            <a:r>
              <a:rPr lang="en-US" altLang="en-US" dirty="0"/>
              <a:t>Postings: huge</a:t>
            </a:r>
          </a:p>
          <a:p>
            <a:pPr lvl="1"/>
            <a:r>
              <a:rPr lang="en-US" altLang="en-US" dirty="0"/>
              <a:t>Sequential access is expected </a:t>
            </a:r>
          </a:p>
          <a:p>
            <a:pPr lvl="1"/>
            <a:r>
              <a:rPr lang="en-US" altLang="en-US" dirty="0" smtClean="0"/>
              <a:t>Stay </a:t>
            </a:r>
            <a:r>
              <a:rPr lang="en-US" altLang="en-US" dirty="0"/>
              <a:t>on disk</a:t>
            </a:r>
          </a:p>
          <a:p>
            <a:pPr lvl="1"/>
            <a:r>
              <a:rPr lang="en-US" altLang="en-US" dirty="0" smtClean="0"/>
              <a:t>Contain </a:t>
            </a:r>
            <a:r>
              <a:rPr lang="en-US" altLang="en-US" dirty="0" err="1"/>
              <a:t>docID</a:t>
            </a:r>
            <a:r>
              <a:rPr lang="en-US" altLang="en-US" dirty="0"/>
              <a:t>, term </a:t>
            </a:r>
            <a:r>
              <a:rPr lang="en-US" altLang="en-US" dirty="0" err="1" smtClean="0"/>
              <a:t>freq</a:t>
            </a:r>
            <a:r>
              <a:rPr lang="en-US" altLang="en-US" dirty="0" smtClean="0"/>
              <a:t>, </a:t>
            </a:r>
            <a:r>
              <a:rPr lang="en-US" altLang="en-US" dirty="0"/>
              <a:t>term </a:t>
            </a:r>
            <a:r>
              <a:rPr lang="en-US" altLang="en-US" dirty="0" smtClean="0"/>
              <a:t>position, … </a:t>
            </a:r>
          </a:p>
          <a:p>
            <a:pPr lvl="1"/>
            <a:r>
              <a:rPr lang="en-US" altLang="en-US" dirty="0" smtClean="0"/>
              <a:t>Compression </a:t>
            </a:r>
            <a:r>
              <a:rPr lang="en-US" altLang="en-US" dirty="0"/>
              <a:t>is </a:t>
            </a:r>
            <a:r>
              <a:rPr lang="en-US" altLang="en-US" dirty="0" smtClean="0"/>
              <a:t>needed</a:t>
            </a:r>
            <a:endParaRPr lang="en-US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953000" y="2828835"/>
            <a:ext cx="4572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“</a:t>
            </a:r>
            <a:r>
              <a:rPr lang="en-US" sz="2400" b="1" i="1" dirty="0" smtClean="0">
                <a:solidFill>
                  <a:srgbClr val="FF0000"/>
                </a:solidFill>
              </a:rPr>
              <a:t>Key data structure underlying modern IR</a:t>
            </a:r>
            <a:r>
              <a:rPr lang="en-US" sz="2400" b="1" dirty="0" smtClean="0">
                <a:solidFill>
                  <a:srgbClr val="FF0000"/>
                </a:solidFill>
              </a:rPr>
              <a:t>”</a:t>
            </a:r>
          </a:p>
          <a:p>
            <a:pPr lvl="1"/>
            <a:r>
              <a:rPr lang="en-US" sz="2400" dirty="0" smtClean="0">
                <a:solidFill>
                  <a:srgbClr val="FF0000"/>
                </a:solidFill>
              </a:rPr>
              <a:t>- Christopher D. Manning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Information Retrieval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B2413-24D7-4386-9BA0-B9E8B375D28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697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en-US" sz="3600" dirty="0" smtClean="0"/>
              <a:t>Sorting-based inverted index construction</a:t>
            </a:r>
            <a:endParaRPr lang="en-US" altLang="en-US" sz="3600" dirty="0"/>
          </a:p>
        </p:txBody>
      </p:sp>
      <p:sp>
        <p:nvSpPr>
          <p:cNvPr id="249863" name="Text Box 7"/>
          <p:cNvSpPr txBox="1">
            <a:spLocks noChangeArrowheads="1"/>
          </p:cNvSpPr>
          <p:nvPr/>
        </p:nvSpPr>
        <p:spPr bwMode="auto">
          <a:xfrm>
            <a:off x="7467600" y="2021919"/>
            <a:ext cx="1219200" cy="209288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en-US" sz="2000" b="1" dirty="0">
                <a:solidFill>
                  <a:srgbClr val="CC0000"/>
                </a:solidFill>
              </a:rPr>
              <a:t>Term Lexicon:</a:t>
            </a:r>
            <a:endParaRPr lang="en-US" altLang="en-US" dirty="0"/>
          </a:p>
          <a:p>
            <a:pPr algn="l"/>
            <a:r>
              <a:rPr lang="en-US" altLang="en-US" sz="1800" b="1" dirty="0" smtClean="0"/>
              <a:t>1 the</a:t>
            </a:r>
            <a:endParaRPr lang="en-US" altLang="en-US" sz="1800" b="1" dirty="0"/>
          </a:p>
          <a:p>
            <a:pPr algn="l"/>
            <a:r>
              <a:rPr lang="en-US" altLang="en-US" sz="1800" b="1" dirty="0" smtClean="0"/>
              <a:t>2 cold</a:t>
            </a:r>
            <a:endParaRPr lang="en-US" altLang="en-US" sz="1800" b="1" dirty="0"/>
          </a:p>
          <a:p>
            <a:pPr algn="l"/>
            <a:r>
              <a:rPr lang="en-US" altLang="en-US" sz="1800" b="1" dirty="0" smtClean="0"/>
              <a:t>3 days</a:t>
            </a:r>
            <a:endParaRPr lang="en-US" altLang="en-US" sz="1800" b="1" dirty="0"/>
          </a:p>
          <a:p>
            <a:pPr algn="l"/>
            <a:r>
              <a:rPr lang="en-US" altLang="en-US" sz="1800" b="1" dirty="0" smtClean="0"/>
              <a:t>4 a</a:t>
            </a:r>
            <a:endParaRPr lang="en-US" altLang="en-US" sz="1800" b="1" dirty="0"/>
          </a:p>
          <a:p>
            <a:pPr algn="l"/>
            <a:r>
              <a:rPr lang="en-US" altLang="en-US" dirty="0"/>
              <a:t>...</a:t>
            </a:r>
          </a:p>
        </p:txBody>
      </p:sp>
      <p:sp>
        <p:nvSpPr>
          <p:cNvPr id="249864" name="Text Box 8"/>
          <p:cNvSpPr txBox="1">
            <a:spLocks noChangeArrowheads="1"/>
          </p:cNvSpPr>
          <p:nvPr/>
        </p:nvSpPr>
        <p:spPr bwMode="auto">
          <a:xfrm>
            <a:off x="7467600" y="4356318"/>
            <a:ext cx="1219200" cy="181588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en-US" sz="2000" b="1" dirty="0" err="1">
                <a:solidFill>
                  <a:srgbClr val="CC0000"/>
                </a:solidFill>
              </a:rPr>
              <a:t>DocID</a:t>
            </a:r>
            <a:endParaRPr lang="en-US" altLang="en-US" sz="2000" b="1" dirty="0">
              <a:solidFill>
                <a:srgbClr val="CC0000"/>
              </a:solidFill>
            </a:endParaRPr>
          </a:p>
          <a:p>
            <a:pPr algn="l"/>
            <a:r>
              <a:rPr lang="en-US" altLang="en-US" sz="2000" b="1" dirty="0">
                <a:solidFill>
                  <a:srgbClr val="CC0000"/>
                </a:solidFill>
              </a:rPr>
              <a:t>Lexicon:</a:t>
            </a:r>
          </a:p>
          <a:p>
            <a:pPr algn="l"/>
            <a:r>
              <a:rPr lang="en-US" altLang="en-US" sz="1800" b="1" dirty="0" smtClean="0"/>
              <a:t>1 doc1</a:t>
            </a:r>
            <a:endParaRPr lang="en-US" altLang="en-US" sz="1800" b="1" dirty="0"/>
          </a:p>
          <a:p>
            <a:pPr algn="l"/>
            <a:r>
              <a:rPr lang="en-US" altLang="en-US" sz="1800" b="1" dirty="0" smtClean="0"/>
              <a:t>2 doc2</a:t>
            </a:r>
            <a:endParaRPr lang="en-US" altLang="en-US" sz="1800" b="1" dirty="0"/>
          </a:p>
          <a:p>
            <a:pPr algn="l"/>
            <a:r>
              <a:rPr lang="en-US" altLang="en-US" sz="1800" b="1" dirty="0" smtClean="0"/>
              <a:t>3 doc3</a:t>
            </a:r>
            <a:endParaRPr lang="en-US" altLang="en-US" sz="1800" b="1" dirty="0"/>
          </a:p>
          <a:p>
            <a:pPr algn="l"/>
            <a:r>
              <a:rPr lang="en-US" altLang="en-US" dirty="0"/>
              <a:t>...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4008" y="1801813"/>
            <a:ext cx="1193297" cy="4125912"/>
            <a:chOff x="64008" y="1801813"/>
            <a:chExt cx="1193297" cy="4125912"/>
          </a:xfrm>
        </p:grpSpPr>
        <p:sp>
          <p:nvSpPr>
            <p:cNvPr id="249862" name="Text Box 6"/>
            <p:cNvSpPr txBox="1">
              <a:spLocks noChangeArrowheads="1"/>
            </p:cNvSpPr>
            <p:nvPr/>
          </p:nvSpPr>
          <p:spPr bwMode="auto">
            <a:xfrm rot="16200000">
              <a:off x="188561" y="4061890"/>
              <a:ext cx="766557" cy="10156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6000" dirty="0"/>
                <a:t>...</a:t>
              </a:r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304800" y="1801813"/>
              <a:ext cx="952505" cy="4125912"/>
              <a:chOff x="304800" y="1801813"/>
              <a:chExt cx="952505" cy="4125912"/>
            </a:xfrm>
          </p:grpSpPr>
          <p:sp>
            <p:nvSpPr>
              <p:cNvPr id="249859" name="AutoShape 3"/>
              <p:cNvSpPr>
                <a:spLocks noChangeArrowheads="1"/>
              </p:cNvSpPr>
              <p:nvPr/>
            </p:nvSpPr>
            <p:spPr bwMode="auto">
              <a:xfrm>
                <a:off x="628650" y="2270125"/>
                <a:ext cx="304800" cy="381000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9860" name="AutoShape 4"/>
              <p:cNvSpPr>
                <a:spLocks noChangeArrowheads="1"/>
              </p:cNvSpPr>
              <p:nvPr/>
            </p:nvSpPr>
            <p:spPr bwMode="auto">
              <a:xfrm>
                <a:off x="628650" y="3336925"/>
                <a:ext cx="304800" cy="381000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9861" name="AutoShape 5"/>
              <p:cNvSpPr>
                <a:spLocks noChangeArrowheads="1"/>
              </p:cNvSpPr>
              <p:nvPr/>
            </p:nvSpPr>
            <p:spPr bwMode="auto">
              <a:xfrm>
                <a:off x="609600" y="5546725"/>
                <a:ext cx="304800" cy="381000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9865" name="Text Box 9"/>
              <p:cNvSpPr txBox="1">
                <a:spLocks noChangeArrowheads="1"/>
              </p:cNvSpPr>
              <p:nvPr/>
            </p:nvSpPr>
            <p:spPr bwMode="auto">
              <a:xfrm>
                <a:off x="430213" y="1801813"/>
                <a:ext cx="692818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2000"/>
                  <a:t>doc1</a:t>
                </a:r>
              </a:p>
            </p:txBody>
          </p:sp>
          <p:sp>
            <p:nvSpPr>
              <p:cNvPr id="249866" name="Text Box 10"/>
              <p:cNvSpPr txBox="1">
                <a:spLocks noChangeArrowheads="1"/>
              </p:cNvSpPr>
              <p:nvPr/>
            </p:nvSpPr>
            <p:spPr bwMode="auto">
              <a:xfrm>
                <a:off x="430213" y="2868613"/>
                <a:ext cx="692818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2000" dirty="0" smtClean="0"/>
                  <a:t>doc2</a:t>
                </a:r>
                <a:endParaRPr lang="en-US" altLang="en-US" sz="2000" dirty="0"/>
              </a:p>
            </p:txBody>
          </p:sp>
          <p:sp>
            <p:nvSpPr>
              <p:cNvPr id="249867" name="Text Box 11"/>
              <p:cNvSpPr txBox="1">
                <a:spLocks noChangeArrowheads="1"/>
              </p:cNvSpPr>
              <p:nvPr/>
            </p:nvSpPr>
            <p:spPr bwMode="auto">
              <a:xfrm>
                <a:off x="304800" y="5105400"/>
                <a:ext cx="952505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2000" dirty="0"/>
                  <a:t>doc300</a:t>
                </a:r>
              </a:p>
            </p:txBody>
          </p:sp>
        </p:grpSp>
      </p:grpSp>
      <p:grpSp>
        <p:nvGrpSpPr>
          <p:cNvPr id="249868" name="Group 12"/>
          <p:cNvGrpSpPr>
            <a:grpSpLocks/>
          </p:cNvGrpSpPr>
          <p:nvPr/>
        </p:nvGrpSpPr>
        <p:grpSpPr bwMode="auto">
          <a:xfrm>
            <a:off x="1074738" y="1447800"/>
            <a:ext cx="1978025" cy="5180011"/>
            <a:chOff x="581" y="912"/>
            <a:chExt cx="1246" cy="3263"/>
          </a:xfrm>
        </p:grpSpPr>
        <p:grpSp>
          <p:nvGrpSpPr>
            <p:cNvPr id="249869" name="Group 13"/>
            <p:cNvGrpSpPr>
              <a:grpSpLocks/>
            </p:cNvGrpSpPr>
            <p:nvPr/>
          </p:nvGrpSpPr>
          <p:grpSpPr bwMode="auto">
            <a:xfrm>
              <a:off x="624" y="912"/>
              <a:ext cx="1100" cy="2995"/>
              <a:chOff x="624" y="912"/>
              <a:chExt cx="1100" cy="2995"/>
            </a:xfrm>
          </p:grpSpPr>
          <p:sp>
            <p:nvSpPr>
              <p:cNvPr id="249870" name="Text Box 14"/>
              <p:cNvSpPr txBox="1">
                <a:spLocks noChangeArrowheads="1"/>
              </p:cNvSpPr>
              <p:nvPr/>
            </p:nvSpPr>
            <p:spPr bwMode="auto">
              <a:xfrm>
                <a:off x="1008" y="1248"/>
                <a:ext cx="716" cy="2659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en-US" sz="1800" dirty="0"/>
                  <a:t>&lt;1</a:t>
                </a:r>
                <a:r>
                  <a:rPr lang="en-US" altLang="en-US" sz="1800" b="1" dirty="0"/>
                  <a:t>,1</a:t>
                </a:r>
                <a:r>
                  <a:rPr lang="en-US" altLang="en-US" sz="1800" dirty="0"/>
                  <a:t>,3&gt;</a:t>
                </a:r>
              </a:p>
              <a:p>
                <a:pPr algn="l"/>
                <a:r>
                  <a:rPr lang="en-US" altLang="en-US" sz="1800" dirty="0"/>
                  <a:t>&lt;2,</a:t>
                </a:r>
                <a:r>
                  <a:rPr lang="en-US" altLang="en-US" sz="1800" b="1" dirty="0"/>
                  <a:t>1</a:t>
                </a:r>
                <a:r>
                  <a:rPr lang="en-US" altLang="en-US" sz="1800" dirty="0"/>
                  <a:t>,2&gt;</a:t>
                </a:r>
              </a:p>
              <a:p>
                <a:pPr algn="l"/>
                <a:r>
                  <a:rPr lang="en-US" altLang="en-US" sz="1800" dirty="0"/>
                  <a:t>&lt;3,</a:t>
                </a:r>
                <a:r>
                  <a:rPr lang="en-US" altLang="en-US" sz="1800" b="1" dirty="0"/>
                  <a:t>1</a:t>
                </a:r>
                <a:r>
                  <a:rPr lang="en-US" altLang="en-US" sz="1800" dirty="0"/>
                  <a:t>,1&gt;</a:t>
                </a:r>
              </a:p>
              <a:p>
                <a:pPr algn="l"/>
                <a:r>
                  <a:rPr lang="en-US" altLang="en-US" sz="1800" dirty="0"/>
                  <a:t>... </a:t>
                </a:r>
              </a:p>
              <a:p>
                <a:pPr algn="l"/>
                <a:r>
                  <a:rPr lang="en-US" altLang="en-US" sz="1800" dirty="0"/>
                  <a:t>&lt;1,</a:t>
                </a:r>
                <a:r>
                  <a:rPr lang="en-US" altLang="en-US" sz="1800" b="1" dirty="0"/>
                  <a:t>2</a:t>
                </a:r>
                <a:r>
                  <a:rPr lang="en-US" altLang="en-US" sz="1800" dirty="0"/>
                  <a:t>,2&gt;</a:t>
                </a:r>
              </a:p>
              <a:p>
                <a:pPr algn="l"/>
                <a:r>
                  <a:rPr lang="en-US" altLang="en-US" sz="1800" dirty="0"/>
                  <a:t>&lt;3,</a:t>
                </a:r>
                <a:r>
                  <a:rPr lang="en-US" altLang="en-US" sz="1800" b="1" dirty="0"/>
                  <a:t>2</a:t>
                </a:r>
                <a:r>
                  <a:rPr lang="en-US" altLang="en-US" sz="1800" dirty="0"/>
                  <a:t>,3&gt;</a:t>
                </a:r>
              </a:p>
              <a:p>
                <a:pPr algn="l"/>
                <a:r>
                  <a:rPr lang="en-US" altLang="en-US" sz="1800" dirty="0"/>
                  <a:t>&lt;</a:t>
                </a:r>
                <a:r>
                  <a:rPr lang="en-US" altLang="en-US" sz="1800" dirty="0" smtClean="0"/>
                  <a:t>4,</a:t>
                </a:r>
                <a:r>
                  <a:rPr lang="en-US" altLang="en-US" sz="1800" b="1" dirty="0" smtClean="0"/>
                  <a:t>2</a:t>
                </a:r>
                <a:r>
                  <a:rPr lang="en-US" altLang="en-US" sz="1800" dirty="0" smtClean="0"/>
                  <a:t>,5&gt;</a:t>
                </a:r>
                <a:endParaRPr lang="en-US" altLang="en-US" sz="1800" dirty="0"/>
              </a:p>
              <a:p>
                <a:pPr algn="l"/>
                <a:r>
                  <a:rPr lang="en-US" altLang="en-US" sz="1800" dirty="0"/>
                  <a:t>…</a:t>
                </a:r>
              </a:p>
              <a:p>
                <a:pPr algn="l"/>
                <a:endParaRPr lang="en-US" altLang="en-US" sz="1800" dirty="0"/>
              </a:p>
              <a:p>
                <a:pPr algn="l"/>
                <a:endParaRPr lang="en-US" altLang="en-US" sz="1800" dirty="0"/>
              </a:p>
              <a:p>
                <a:pPr algn="l"/>
                <a:endParaRPr lang="en-US" altLang="en-US" sz="1800" dirty="0"/>
              </a:p>
              <a:p>
                <a:pPr algn="l"/>
                <a:endParaRPr lang="en-US" altLang="en-US" sz="1800" dirty="0"/>
              </a:p>
              <a:p>
                <a:pPr algn="l"/>
                <a:r>
                  <a:rPr lang="en-US" altLang="en-US" sz="1800" dirty="0"/>
                  <a:t>&lt;1,</a:t>
                </a:r>
                <a:r>
                  <a:rPr lang="en-US" altLang="en-US" sz="1800" b="1" dirty="0"/>
                  <a:t>300</a:t>
                </a:r>
                <a:r>
                  <a:rPr lang="en-US" altLang="en-US" sz="1800" dirty="0"/>
                  <a:t>,3&gt;</a:t>
                </a:r>
              </a:p>
              <a:p>
                <a:pPr algn="l"/>
                <a:r>
                  <a:rPr lang="en-US" altLang="en-US" sz="1800" dirty="0"/>
                  <a:t>&lt;3,</a:t>
                </a:r>
                <a:r>
                  <a:rPr lang="en-US" altLang="en-US" sz="1800" b="1" dirty="0"/>
                  <a:t>300</a:t>
                </a:r>
                <a:r>
                  <a:rPr lang="en-US" altLang="en-US" sz="1800" dirty="0"/>
                  <a:t>,1&gt;</a:t>
                </a:r>
              </a:p>
              <a:p>
                <a:pPr algn="l"/>
                <a:r>
                  <a:rPr lang="en-US" altLang="en-US" sz="1800" dirty="0"/>
                  <a:t>...</a:t>
                </a:r>
              </a:p>
            </p:txBody>
          </p:sp>
          <p:sp>
            <p:nvSpPr>
              <p:cNvPr id="249871" name="AutoShape 15"/>
              <p:cNvSpPr>
                <a:spLocks noChangeArrowheads="1"/>
              </p:cNvSpPr>
              <p:nvPr/>
            </p:nvSpPr>
            <p:spPr bwMode="auto">
              <a:xfrm>
                <a:off x="624" y="1488"/>
                <a:ext cx="336" cy="114"/>
              </a:xfrm>
              <a:prstGeom prst="rightArrow">
                <a:avLst>
                  <a:gd name="adj1" fmla="val 50000"/>
                  <a:gd name="adj2" fmla="val 73684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9872" name="AutoShape 16"/>
              <p:cNvSpPr>
                <a:spLocks noChangeArrowheads="1"/>
              </p:cNvSpPr>
              <p:nvPr/>
            </p:nvSpPr>
            <p:spPr bwMode="auto">
              <a:xfrm>
                <a:off x="624" y="2160"/>
                <a:ext cx="336" cy="114"/>
              </a:xfrm>
              <a:prstGeom prst="rightArrow">
                <a:avLst>
                  <a:gd name="adj1" fmla="val 50000"/>
                  <a:gd name="adj2" fmla="val 73684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9873" name="AutoShape 17"/>
              <p:cNvSpPr>
                <a:spLocks noChangeArrowheads="1"/>
              </p:cNvSpPr>
              <p:nvPr/>
            </p:nvSpPr>
            <p:spPr bwMode="auto">
              <a:xfrm>
                <a:off x="624" y="3600"/>
                <a:ext cx="336" cy="114"/>
              </a:xfrm>
              <a:prstGeom prst="rightArrow">
                <a:avLst>
                  <a:gd name="adj1" fmla="val 50000"/>
                  <a:gd name="adj2" fmla="val 73684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9874" name="Line 18"/>
              <p:cNvSpPr>
                <a:spLocks noChangeShapeType="1"/>
              </p:cNvSpPr>
              <p:nvPr/>
            </p:nvSpPr>
            <p:spPr bwMode="auto">
              <a:xfrm flipH="1" flipV="1">
                <a:off x="1008" y="1968"/>
                <a:ext cx="71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9875" name="Line 19"/>
              <p:cNvSpPr>
                <a:spLocks noChangeShapeType="1"/>
              </p:cNvSpPr>
              <p:nvPr/>
            </p:nvSpPr>
            <p:spPr bwMode="auto">
              <a:xfrm flipH="1" flipV="1">
                <a:off x="1008" y="2832"/>
                <a:ext cx="71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9876" name="Text Box 20"/>
              <p:cNvSpPr txBox="1">
                <a:spLocks noChangeArrowheads="1"/>
              </p:cNvSpPr>
              <p:nvPr/>
            </p:nvSpPr>
            <p:spPr bwMode="auto">
              <a:xfrm>
                <a:off x="811" y="912"/>
                <a:ext cx="895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800" dirty="0">
                    <a:solidFill>
                      <a:srgbClr val="CC0000"/>
                    </a:solidFill>
                  </a:rPr>
                  <a:t>Sort by </a:t>
                </a:r>
                <a:r>
                  <a:rPr lang="en-US" altLang="en-US" sz="1800" dirty="0" err="1" smtClean="0">
                    <a:solidFill>
                      <a:srgbClr val="CC0000"/>
                    </a:solidFill>
                  </a:rPr>
                  <a:t>docId</a:t>
                </a:r>
                <a:endParaRPr lang="en-US" altLang="en-US" sz="1800" dirty="0">
                  <a:solidFill>
                    <a:srgbClr val="CC0000"/>
                  </a:solidFill>
                </a:endParaRPr>
              </a:p>
            </p:txBody>
          </p:sp>
          <p:sp>
            <p:nvSpPr>
              <p:cNvPr id="249877" name="Line 21"/>
              <p:cNvSpPr>
                <a:spLocks noChangeShapeType="1"/>
              </p:cNvSpPr>
              <p:nvPr/>
            </p:nvSpPr>
            <p:spPr bwMode="auto">
              <a:xfrm>
                <a:off x="1296" y="1135"/>
                <a:ext cx="0" cy="113"/>
              </a:xfrm>
              <a:prstGeom prst="line">
                <a:avLst/>
              </a:prstGeom>
              <a:noFill/>
              <a:ln w="9525">
                <a:solidFill>
                  <a:srgbClr val="CC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49878" name="Text Box 22"/>
            <p:cNvSpPr txBox="1">
              <a:spLocks noChangeArrowheads="1"/>
            </p:cNvSpPr>
            <p:nvPr/>
          </p:nvSpPr>
          <p:spPr bwMode="auto">
            <a:xfrm>
              <a:off x="581" y="3925"/>
              <a:ext cx="124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2000" b="1" dirty="0">
                  <a:solidFill>
                    <a:srgbClr val="3333FF"/>
                  </a:solidFill>
                </a:rPr>
                <a:t>Parse &amp; Count</a:t>
              </a:r>
            </a:p>
          </p:txBody>
        </p:sp>
      </p:grpSp>
      <p:grpSp>
        <p:nvGrpSpPr>
          <p:cNvPr id="249879" name="Group 23"/>
          <p:cNvGrpSpPr>
            <a:grpSpLocks/>
          </p:cNvGrpSpPr>
          <p:nvPr/>
        </p:nvGrpSpPr>
        <p:grpSpPr bwMode="auto">
          <a:xfrm>
            <a:off x="2971800" y="1447800"/>
            <a:ext cx="1841500" cy="5170488"/>
            <a:chOff x="1776" y="912"/>
            <a:chExt cx="1160" cy="3257"/>
          </a:xfrm>
        </p:grpSpPr>
        <p:grpSp>
          <p:nvGrpSpPr>
            <p:cNvPr id="249880" name="Group 24"/>
            <p:cNvGrpSpPr>
              <a:grpSpLocks/>
            </p:cNvGrpSpPr>
            <p:nvPr/>
          </p:nvGrpSpPr>
          <p:grpSpPr bwMode="auto">
            <a:xfrm>
              <a:off x="1776" y="912"/>
              <a:ext cx="1152" cy="2995"/>
              <a:chOff x="1776" y="912"/>
              <a:chExt cx="1152" cy="2995"/>
            </a:xfrm>
          </p:grpSpPr>
          <p:sp>
            <p:nvSpPr>
              <p:cNvPr id="249881" name="Text Box 25"/>
              <p:cNvSpPr txBox="1">
                <a:spLocks noChangeArrowheads="1"/>
              </p:cNvSpPr>
              <p:nvPr/>
            </p:nvSpPr>
            <p:spPr bwMode="auto">
              <a:xfrm>
                <a:off x="2160" y="1248"/>
                <a:ext cx="716" cy="2659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en-US" sz="1800" dirty="0"/>
                  <a:t>&lt;</a:t>
                </a:r>
                <a:r>
                  <a:rPr lang="en-US" altLang="en-US" sz="1800" b="1" dirty="0"/>
                  <a:t>1</a:t>
                </a:r>
                <a:r>
                  <a:rPr lang="en-US" altLang="en-US" sz="1800" dirty="0"/>
                  <a:t>,1,3&gt;</a:t>
                </a:r>
              </a:p>
              <a:p>
                <a:pPr algn="l"/>
                <a:r>
                  <a:rPr lang="en-US" altLang="en-US" sz="1800" dirty="0"/>
                  <a:t>&lt;</a:t>
                </a:r>
                <a:r>
                  <a:rPr lang="en-US" altLang="en-US" sz="1800" b="1" dirty="0"/>
                  <a:t>1</a:t>
                </a:r>
                <a:r>
                  <a:rPr lang="en-US" altLang="en-US" sz="1800" dirty="0"/>
                  <a:t>,2,2&gt;</a:t>
                </a:r>
              </a:p>
              <a:p>
                <a:pPr algn="l"/>
                <a:r>
                  <a:rPr lang="en-US" altLang="en-US" sz="1800" dirty="0"/>
                  <a:t>&lt;</a:t>
                </a:r>
                <a:r>
                  <a:rPr lang="en-US" altLang="en-US" sz="1800" b="1" dirty="0"/>
                  <a:t>2</a:t>
                </a:r>
                <a:r>
                  <a:rPr lang="en-US" altLang="en-US" sz="1800" dirty="0"/>
                  <a:t>,1,2&gt;</a:t>
                </a:r>
              </a:p>
              <a:p>
                <a:pPr algn="l"/>
                <a:r>
                  <a:rPr lang="en-US" altLang="en-US" sz="1800" dirty="0"/>
                  <a:t>&lt;</a:t>
                </a:r>
                <a:r>
                  <a:rPr lang="en-US" altLang="en-US" sz="1800" b="1" dirty="0"/>
                  <a:t>2</a:t>
                </a:r>
                <a:r>
                  <a:rPr lang="en-US" altLang="en-US" sz="1800" dirty="0"/>
                  <a:t>,4,3&gt;</a:t>
                </a:r>
              </a:p>
              <a:p>
                <a:pPr algn="l"/>
                <a:r>
                  <a:rPr lang="en-US" altLang="en-US" sz="1800" dirty="0"/>
                  <a:t>...</a:t>
                </a:r>
              </a:p>
              <a:p>
                <a:pPr algn="l"/>
                <a:r>
                  <a:rPr lang="en-US" altLang="en-US" sz="1800" dirty="0"/>
                  <a:t>&lt;</a:t>
                </a:r>
                <a:r>
                  <a:rPr lang="en-US" altLang="en-US" sz="1800" b="1" dirty="0"/>
                  <a:t>1</a:t>
                </a:r>
                <a:r>
                  <a:rPr lang="en-US" altLang="en-US" sz="1800" dirty="0"/>
                  <a:t>,5,3&gt;</a:t>
                </a:r>
              </a:p>
              <a:p>
                <a:pPr algn="l"/>
                <a:r>
                  <a:rPr lang="en-US" altLang="en-US" sz="1800" dirty="0"/>
                  <a:t>&lt;</a:t>
                </a:r>
                <a:r>
                  <a:rPr lang="en-US" altLang="en-US" sz="1800" b="1" dirty="0"/>
                  <a:t>1</a:t>
                </a:r>
                <a:r>
                  <a:rPr lang="en-US" altLang="en-US" sz="1800" dirty="0"/>
                  <a:t>,6,2&gt;</a:t>
                </a:r>
              </a:p>
              <a:p>
                <a:pPr algn="l"/>
                <a:r>
                  <a:rPr lang="en-US" altLang="en-US" sz="1800" dirty="0"/>
                  <a:t>…</a:t>
                </a:r>
              </a:p>
              <a:p>
                <a:pPr algn="l"/>
                <a:endParaRPr lang="en-US" altLang="en-US" sz="1800" dirty="0"/>
              </a:p>
              <a:p>
                <a:pPr algn="l"/>
                <a:endParaRPr lang="en-US" altLang="en-US" sz="1800" dirty="0"/>
              </a:p>
              <a:p>
                <a:pPr algn="l"/>
                <a:endParaRPr lang="en-US" altLang="en-US" sz="1800" dirty="0"/>
              </a:p>
              <a:p>
                <a:pPr algn="l"/>
                <a:endParaRPr lang="en-US" altLang="en-US" sz="1800" dirty="0"/>
              </a:p>
              <a:p>
                <a:pPr algn="l"/>
                <a:r>
                  <a:rPr lang="en-US" altLang="en-US" sz="1800" dirty="0"/>
                  <a:t>&lt;</a:t>
                </a:r>
                <a:r>
                  <a:rPr lang="en-US" altLang="en-US" sz="1800" b="1" dirty="0"/>
                  <a:t>1</a:t>
                </a:r>
                <a:r>
                  <a:rPr lang="en-US" altLang="en-US" sz="1800" dirty="0"/>
                  <a:t>,299,3&gt;</a:t>
                </a:r>
              </a:p>
              <a:p>
                <a:pPr algn="l"/>
                <a:r>
                  <a:rPr lang="en-US" altLang="en-US" sz="1800" dirty="0"/>
                  <a:t>&lt;</a:t>
                </a:r>
                <a:r>
                  <a:rPr lang="en-US" altLang="en-US" sz="1800" b="1" dirty="0"/>
                  <a:t>1</a:t>
                </a:r>
                <a:r>
                  <a:rPr lang="en-US" altLang="en-US" sz="1800" dirty="0"/>
                  <a:t>,300,1&gt;</a:t>
                </a:r>
              </a:p>
              <a:p>
                <a:pPr algn="l"/>
                <a:r>
                  <a:rPr lang="en-US" altLang="en-US" sz="1800" dirty="0"/>
                  <a:t>...</a:t>
                </a:r>
              </a:p>
            </p:txBody>
          </p:sp>
          <p:sp>
            <p:nvSpPr>
              <p:cNvPr id="249882" name="Line 26"/>
              <p:cNvSpPr>
                <a:spLocks noChangeShapeType="1"/>
              </p:cNvSpPr>
              <p:nvPr/>
            </p:nvSpPr>
            <p:spPr bwMode="auto">
              <a:xfrm>
                <a:off x="2160" y="2112"/>
                <a:ext cx="71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9883" name="AutoShape 27"/>
              <p:cNvSpPr>
                <a:spLocks noChangeArrowheads="1"/>
              </p:cNvSpPr>
              <p:nvPr/>
            </p:nvSpPr>
            <p:spPr bwMode="auto">
              <a:xfrm>
                <a:off x="1776" y="1728"/>
                <a:ext cx="336" cy="114"/>
              </a:xfrm>
              <a:prstGeom prst="rightArrow">
                <a:avLst>
                  <a:gd name="adj1" fmla="val 50000"/>
                  <a:gd name="adj2" fmla="val 73684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9884" name="Line 28"/>
              <p:cNvSpPr>
                <a:spLocks noChangeShapeType="1"/>
              </p:cNvSpPr>
              <p:nvPr/>
            </p:nvSpPr>
            <p:spPr bwMode="auto">
              <a:xfrm>
                <a:off x="2160" y="2832"/>
                <a:ext cx="7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9885" name="AutoShape 29"/>
              <p:cNvSpPr>
                <a:spLocks noChangeArrowheads="1"/>
              </p:cNvSpPr>
              <p:nvPr/>
            </p:nvSpPr>
            <p:spPr bwMode="auto">
              <a:xfrm>
                <a:off x="1776" y="2448"/>
                <a:ext cx="336" cy="114"/>
              </a:xfrm>
              <a:prstGeom prst="rightArrow">
                <a:avLst>
                  <a:gd name="adj1" fmla="val 50000"/>
                  <a:gd name="adj2" fmla="val 73684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9886" name="Text Box 30"/>
              <p:cNvSpPr txBox="1">
                <a:spLocks noChangeArrowheads="1"/>
              </p:cNvSpPr>
              <p:nvPr/>
            </p:nvSpPr>
            <p:spPr bwMode="auto">
              <a:xfrm>
                <a:off x="1962" y="912"/>
                <a:ext cx="966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800" dirty="0">
                    <a:solidFill>
                      <a:srgbClr val="CC0000"/>
                    </a:solidFill>
                  </a:rPr>
                  <a:t>Sort by </a:t>
                </a:r>
                <a:r>
                  <a:rPr lang="en-US" altLang="en-US" sz="1800" dirty="0" err="1" smtClean="0">
                    <a:solidFill>
                      <a:srgbClr val="CC0000"/>
                    </a:solidFill>
                  </a:rPr>
                  <a:t>termId</a:t>
                </a:r>
                <a:endParaRPr lang="en-US" altLang="en-US" sz="1800" dirty="0">
                  <a:solidFill>
                    <a:srgbClr val="CC0000"/>
                  </a:solidFill>
                </a:endParaRPr>
              </a:p>
            </p:txBody>
          </p:sp>
          <p:sp>
            <p:nvSpPr>
              <p:cNvPr id="249887" name="Line 31"/>
              <p:cNvSpPr>
                <a:spLocks noChangeShapeType="1"/>
              </p:cNvSpPr>
              <p:nvPr/>
            </p:nvSpPr>
            <p:spPr bwMode="auto">
              <a:xfrm>
                <a:off x="2304" y="1095"/>
                <a:ext cx="0" cy="153"/>
              </a:xfrm>
              <a:prstGeom prst="line">
                <a:avLst/>
              </a:prstGeom>
              <a:noFill/>
              <a:ln w="9525">
                <a:solidFill>
                  <a:srgbClr val="CC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49888" name="Rectangle 32"/>
            <p:cNvSpPr>
              <a:spLocks noChangeArrowheads="1"/>
            </p:cNvSpPr>
            <p:nvPr/>
          </p:nvSpPr>
          <p:spPr bwMode="auto">
            <a:xfrm>
              <a:off x="2036" y="3917"/>
              <a:ext cx="90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 b="1" dirty="0">
                  <a:solidFill>
                    <a:srgbClr val="3333FF"/>
                  </a:solidFill>
                </a:rPr>
                <a:t>“Local” sort</a:t>
              </a:r>
            </a:p>
          </p:txBody>
        </p:sp>
      </p:grpSp>
      <p:grpSp>
        <p:nvGrpSpPr>
          <p:cNvPr id="249908" name="Group 52"/>
          <p:cNvGrpSpPr>
            <a:grpSpLocks/>
          </p:cNvGrpSpPr>
          <p:nvPr/>
        </p:nvGrpSpPr>
        <p:grpSpPr bwMode="auto">
          <a:xfrm>
            <a:off x="4724400" y="1462087"/>
            <a:ext cx="2571750" cy="5153025"/>
            <a:chOff x="2880" y="921"/>
            <a:chExt cx="1620" cy="3246"/>
          </a:xfrm>
        </p:grpSpPr>
        <p:grpSp>
          <p:nvGrpSpPr>
            <p:cNvPr id="249889" name="Group 33"/>
            <p:cNvGrpSpPr>
              <a:grpSpLocks/>
            </p:cNvGrpSpPr>
            <p:nvPr/>
          </p:nvGrpSpPr>
          <p:grpSpPr bwMode="auto">
            <a:xfrm>
              <a:off x="2880" y="1248"/>
              <a:ext cx="1460" cy="2919"/>
              <a:chOff x="2880" y="1248"/>
              <a:chExt cx="1460" cy="2919"/>
            </a:xfrm>
          </p:grpSpPr>
          <p:grpSp>
            <p:nvGrpSpPr>
              <p:cNvPr id="249890" name="Group 34"/>
              <p:cNvGrpSpPr>
                <a:grpSpLocks/>
              </p:cNvGrpSpPr>
              <p:nvPr/>
            </p:nvGrpSpPr>
            <p:grpSpPr bwMode="auto">
              <a:xfrm>
                <a:off x="2880" y="1248"/>
                <a:ext cx="1460" cy="2659"/>
                <a:chOff x="2880" y="1248"/>
                <a:chExt cx="1460" cy="2659"/>
              </a:xfrm>
            </p:grpSpPr>
            <p:sp>
              <p:nvSpPr>
                <p:cNvPr id="249891" name="Text Box 35"/>
                <p:cNvSpPr txBox="1">
                  <a:spLocks noChangeArrowheads="1"/>
                </p:cNvSpPr>
                <p:nvPr/>
              </p:nvSpPr>
              <p:spPr bwMode="auto">
                <a:xfrm>
                  <a:off x="3408" y="1248"/>
                  <a:ext cx="932" cy="2659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altLang="en-US" sz="1800"/>
                    <a:t>&lt;</a:t>
                  </a:r>
                  <a:r>
                    <a:rPr lang="en-US" altLang="en-US" sz="1800" b="1"/>
                    <a:t>1</a:t>
                  </a:r>
                  <a:r>
                    <a:rPr lang="en-US" altLang="en-US" sz="1800"/>
                    <a:t>,1,3&gt;</a:t>
                  </a:r>
                </a:p>
                <a:p>
                  <a:pPr algn="l"/>
                  <a:r>
                    <a:rPr lang="en-US" altLang="en-US" sz="1800"/>
                    <a:t>&lt;</a:t>
                  </a:r>
                  <a:r>
                    <a:rPr lang="en-US" altLang="en-US" sz="1800" b="1"/>
                    <a:t>1</a:t>
                  </a:r>
                  <a:r>
                    <a:rPr lang="en-US" altLang="en-US" sz="1800"/>
                    <a:t>,2,2&gt;</a:t>
                  </a:r>
                </a:p>
                <a:p>
                  <a:pPr algn="l"/>
                  <a:r>
                    <a:rPr lang="en-US" altLang="en-US" sz="1800"/>
                    <a:t>&lt;</a:t>
                  </a:r>
                  <a:r>
                    <a:rPr lang="en-US" altLang="en-US" sz="1800" b="1"/>
                    <a:t>1</a:t>
                  </a:r>
                  <a:r>
                    <a:rPr lang="en-US" altLang="en-US" sz="1800"/>
                    <a:t>,5,2&gt;</a:t>
                  </a:r>
                </a:p>
                <a:p>
                  <a:pPr algn="l"/>
                  <a:r>
                    <a:rPr lang="en-US" altLang="en-US" sz="1800"/>
                    <a:t>&lt;</a:t>
                  </a:r>
                  <a:r>
                    <a:rPr lang="en-US" altLang="en-US" sz="1800" b="1"/>
                    <a:t>1</a:t>
                  </a:r>
                  <a:r>
                    <a:rPr lang="en-US" altLang="en-US" sz="1800"/>
                    <a:t>,6,3&gt;</a:t>
                  </a:r>
                </a:p>
                <a:p>
                  <a:pPr algn="l"/>
                  <a:r>
                    <a:rPr lang="en-US" altLang="en-US" sz="1800"/>
                    <a:t>...</a:t>
                  </a:r>
                </a:p>
                <a:p>
                  <a:pPr algn="l"/>
                  <a:r>
                    <a:rPr lang="en-US" altLang="en-US" sz="1800"/>
                    <a:t>&lt;</a:t>
                  </a:r>
                  <a:r>
                    <a:rPr lang="en-US" altLang="en-US" sz="1800" b="1"/>
                    <a:t>1</a:t>
                  </a:r>
                  <a:r>
                    <a:rPr lang="en-US" altLang="en-US" sz="1800"/>
                    <a:t>,300,3&gt;</a:t>
                  </a:r>
                </a:p>
                <a:p>
                  <a:pPr algn="l"/>
                  <a:r>
                    <a:rPr lang="en-US" altLang="en-US" sz="1800"/>
                    <a:t>&lt;</a:t>
                  </a:r>
                  <a:r>
                    <a:rPr lang="en-US" altLang="en-US" sz="1800" b="1"/>
                    <a:t>2</a:t>
                  </a:r>
                  <a:r>
                    <a:rPr lang="en-US" altLang="en-US" sz="1800"/>
                    <a:t>,1,2&gt;</a:t>
                  </a:r>
                </a:p>
                <a:p>
                  <a:pPr algn="l"/>
                  <a:r>
                    <a:rPr lang="en-US" altLang="en-US" sz="1800"/>
                    <a:t>…</a:t>
                  </a:r>
                </a:p>
                <a:p>
                  <a:pPr algn="l"/>
                  <a:endParaRPr lang="en-US" altLang="en-US" sz="1800"/>
                </a:p>
                <a:p>
                  <a:pPr algn="l"/>
                  <a:endParaRPr lang="en-US" altLang="en-US" sz="1800"/>
                </a:p>
                <a:p>
                  <a:pPr algn="l"/>
                  <a:endParaRPr lang="en-US" altLang="en-US" sz="1800"/>
                </a:p>
                <a:p>
                  <a:pPr algn="l"/>
                  <a:endParaRPr lang="en-US" altLang="en-US" sz="1800"/>
                </a:p>
                <a:p>
                  <a:pPr algn="l"/>
                  <a:r>
                    <a:rPr lang="en-US" altLang="en-US" sz="1800"/>
                    <a:t>&lt;</a:t>
                  </a:r>
                  <a:r>
                    <a:rPr lang="en-US" altLang="en-US" sz="1800" b="1"/>
                    <a:t>5000</a:t>
                  </a:r>
                  <a:r>
                    <a:rPr lang="en-US" altLang="en-US" sz="1800"/>
                    <a:t>,299,1&gt;</a:t>
                  </a:r>
                </a:p>
                <a:p>
                  <a:pPr algn="l"/>
                  <a:r>
                    <a:rPr lang="en-US" altLang="en-US" sz="1800"/>
                    <a:t>&lt;</a:t>
                  </a:r>
                  <a:r>
                    <a:rPr lang="en-US" altLang="en-US" sz="1800" b="1"/>
                    <a:t>5000</a:t>
                  </a:r>
                  <a:r>
                    <a:rPr lang="en-US" altLang="en-US" sz="1800"/>
                    <a:t>,300,1&gt;</a:t>
                  </a:r>
                </a:p>
                <a:p>
                  <a:pPr algn="l"/>
                  <a:r>
                    <a:rPr lang="en-US" altLang="en-US" sz="1800"/>
                    <a:t>...</a:t>
                  </a:r>
                </a:p>
              </p:txBody>
            </p:sp>
            <p:sp>
              <p:nvSpPr>
                <p:cNvPr id="249892" name="AutoShape 36"/>
                <p:cNvSpPr>
                  <a:spLocks noChangeArrowheads="1"/>
                </p:cNvSpPr>
                <p:nvPr/>
              </p:nvSpPr>
              <p:spPr bwMode="auto">
                <a:xfrm>
                  <a:off x="3068" y="2486"/>
                  <a:ext cx="336" cy="114"/>
                </a:xfrm>
                <a:prstGeom prst="rightArrow">
                  <a:avLst>
                    <a:gd name="adj1" fmla="val 50000"/>
                    <a:gd name="adj2" fmla="val 73684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9893" name="AutoShape 37"/>
                <p:cNvSpPr>
                  <a:spLocks/>
                </p:cNvSpPr>
                <p:nvPr/>
              </p:nvSpPr>
              <p:spPr bwMode="auto">
                <a:xfrm>
                  <a:off x="2880" y="1430"/>
                  <a:ext cx="144" cy="2227"/>
                </a:xfrm>
                <a:prstGeom prst="rightBrace">
                  <a:avLst>
                    <a:gd name="adj1" fmla="val 141667"/>
                    <a:gd name="adj2" fmla="val 50000"/>
                  </a:avLst>
                </a:prstGeom>
                <a:solidFill>
                  <a:schemeClr val="bg1"/>
                </a:solidFill>
                <a:ln w="12700">
                  <a:solidFill>
                    <a:srgbClr val="000066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49894" name="Rectangle 38"/>
              <p:cNvSpPr>
                <a:spLocks noChangeArrowheads="1"/>
              </p:cNvSpPr>
              <p:nvPr/>
            </p:nvSpPr>
            <p:spPr bwMode="auto">
              <a:xfrm>
                <a:off x="3441" y="3917"/>
                <a:ext cx="86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2000" b="1" dirty="0">
                    <a:solidFill>
                      <a:srgbClr val="3333FF"/>
                    </a:solidFill>
                  </a:rPr>
                  <a:t>Merge sort</a:t>
                </a:r>
              </a:p>
            </p:txBody>
          </p:sp>
        </p:grpSp>
        <p:sp>
          <p:nvSpPr>
            <p:cNvPr id="249895" name="AutoShape 39"/>
            <p:cNvSpPr>
              <a:spLocks/>
            </p:cNvSpPr>
            <p:nvPr/>
          </p:nvSpPr>
          <p:spPr bwMode="auto">
            <a:xfrm>
              <a:off x="3264" y="1344"/>
              <a:ext cx="144" cy="960"/>
            </a:xfrm>
            <a:prstGeom prst="leftBrace">
              <a:avLst>
                <a:gd name="adj1" fmla="val 55556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906" name="Rectangle 50"/>
            <p:cNvSpPr>
              <a:spLocks noChangeArrowheads="1"/>
            </p:cNvSpPr>
            <p:nvPr/>
          </p:nvSpPr>
          <p:spPr bwMode="auto">
            <a:xfrm>
              <a:off x="3164" y="921"/>
              <a:ext cx="133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800" dirty="0">
                  <a:solidFill>
                    <a:srgbClr val="CC0000"/>
                  </a:solidFill>
                </a:rPr>
                <a:t>All info about term 1</a:t>
              </a:r>
            </a:p>
          </p:txBody>
        </p:sp>
        <p:sp>
          <p:nvSpPr>
            <p:cNvPr id="249907" name="Freeform 51"/>
            <p:cNvSpPr>
              <a:spLocks/>
            </p:cNvSpPr>
            <p:nvPr/>
          </p:nvSpPr>
          <p:spPr bwMode="auto">
            <a:xfrm rot="21232571">
              <a:off x="3072" y="1135"/>
              <a:ext cx="264" cy="689"/>
            </a:xfrm>
            <a:custGeom>
              <a:avLst/>
              <a:gdLst>
                <a:gd name="T0" fmla="*/ 416 w 416"/>
                <a:gd name="T1" fmla="*/ 0 h 720"/>
                <a:gd name="T2" fmla="*/ 32 w 416"/>
                <a:gd name="T3" fmla="*/ 336 h 720"/>
                <a:gd name="T4" fmla="*/ 224 w 416"/>
                <a:gd name="T5" fmla="*/ 720 h 7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6" h="720">
                  <a:moveTo>
                    <a:pt x="416" y="0"/>
                  </a:moveTo>
                  <a:cubicBezTo>
                    <a:pt x="240" y="108"/>
                    <a:pt x="64" y="216"/>
                    <a:pt x="32" y="336"/>
                  </a:cubicBezTo>
                  <a:cubicBezTo>
                    <a:pt x="0" y="456"/>
                    <a:pt x="112" y="588"/>
                    <a:pt x="224" y="720"/>
                  </a:cubicBezTo>
                </a:path>
              </a:pathLst>
            </a:custGeom>
            <a:noFill/>
            <a:ln w="25400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2590800" y="1154668"/>
            <a:ext cx="3657600" cy="978932"/>
            <a:chOff x="2590800" y="1154668"/>
            <a:chExt cx="3657600" cy="978932"/>
          </a:xfrm>
        </p:grpSpPr>
        <p:sp>
          <p:nvSpPr>
            <p:cNvPr id="2" name="TextBox 1"/>
            <p:cNvSpPr txBox="1"/>
            <p:nvPr/>
          </p:nvSpPr>
          <p:spPr>
            <a:xfrm>
              <a:off x="2971800" y="1154668"/>
              <a:ext cx="3276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&lt;Tuple&gt;: &lt;</a:t>
              </a:r>
              <a:r>
                <a:rPr lang="en-US" dirty="0" err="1" smtClean="0">
                  <a:solidFill>
                    <a:srgbClr val="00B050"/>
                  </a:solidFill>
                </a:rPr>
                <a:t>termID</a:t>
              </a:r>
              <a:r>
                <a:rPr lang="en-US" dirty="0" smtClean="0">
                  <a:solidFill>
                    <a:srgbClr val="00B050"/>
                  </a:solidFill>
                </a:rPr>
                <a:t>, </a:t>
              </a:r>
              <a:r>
                <a:rPr lang="en-US" dirty="0" err="1" smtClean="0">
                  <a:solidFill>
                    <a:srgbClr val="00B050"/>
                  </a:solidFill>
                </a:rPr>
                <a:t>docID</a:t>
              </a:r>
              <a:r>
                <a:rPr lang="en-US" dirty="0" smtClean="0">
                  <a:solidFill>
                    <a:srgbClr val="00B050"/>
                  </a:solidFill>
                </a:rPr>
                <a:t>, count&gt;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cxnSp>
          <p:nvCxnSpPr>
            <p:cNvPr id="4" name="Straight Arrow Connector 3"/>
            <p:cNvCxnSpPr/>
            <p:nvPr/>
          </p:nvCxnSpPr>
          <p:spPr>
            <a:xfrm flipH="1">
              <a:off x="2590800" y="1447800"/>
              <a:ext cx="793750" cy="68580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6400800" y="2201923"/>
            <a:ext cx="1073150" cy="1270971"/>
            <a:chOff x="6400800" y="2201923"/>
            <a:chExt cx="1073150" cy="1270971"/>
          </a:xfrm>
        </p:grpSpPr>
        <p:cxnSp>
          <p:nvCxnSpPr>
            <p:cNvPr id="8" name="Straight Arrow Connector 7"/>
            <p:cNvCxnSpPr/>
            <p:nvPr/>
          </p:nvCxnSpPr>
          <p:spPr>
            <a:xfrm flipH="1" flipV="1">
              <a:off x="6400800" y="2201923"/>
              <a:ext cx="1066800" cy="66669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 flipH="1">
              <a:off x="6553200" y="2884488"/>
              <a:ext cx="920750" cy="588406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Information Retrieval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B2413-24D7-4386-9BA0-B9E8B375D28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235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9863" grpId="0" animBg="1"/>
      <p:bldP spid="24986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Sorting-based inverted index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</a:p>
          <a:p>
            <a:pPr lvl="1"/>
            <a:r>
              <a:rPr lang="en-US" dirty="0" smtClean="0"/>
              <a:t>Document size exceeds memory limit</a:t>
            </a:r>
          </a:p>
          <a:p>
            <a:r>
              <a:rPr lang="en-US" dirty="0" smtClean="0"/>
              <a:t>Key steps</a:t>
            </a:r>
          </a:p>
          <a:p>
            <a:pPr lvl="1"/>
            <a:r>
              <a:rPr lang="en-US" dirty="0" smtClean="0"/>
              <a:t>Local sort: sort by </a:t>
            </a:r>
            <a:r>
              <a:rPr lang="en-US" dirty="0" err="1" smtClean="0"/>
              <a:t>termID</a:t>
            </a:r>
            <a:endParaRPr lang="en-US" dirty="0" smtClean="0"/>
          </a:p>
          <a:p>
            <a:pPr lvl="2"/>
            <a:r>
              <a:rPr lang="en-US" dirty="0" smtClean="0"/>
              <a:t>For later global merge sort</a:t>
            </a:r>
          </a:p>
          <a:p>
            <a:pPr lvl="1"/>
            <a:r>
              <a:rPr lang="en-US" dirty="0" smtClean="0"/>
              <a:t>Global merge sort</a:t>
            </a:r>
          </a:p>
          <a:p>
            <a:pPr lvl="2"/>
            <a:r>
              <a:rPr lang="en-US" dirty="0" smtClean="0"/>
              <a:t>Preserve </a:t>
            </a:r>
            <a:r>
              <a:rPr lang="en-US" dirty="0" err="1" smtClean="0"/>
              <a:t>docID</a:t>
            </a:r>
            <a:r>
              <a:rPr lang="en-US" dirty="0" smtClean="0"/>
              <a:t> order: for later posting list join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846064" y="3075057"/>
            <a:ext cx="284073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 smtClean="0">
                <a:solidFill>
                  <a:srgbClr val="FF0000"/>
                </a:solidFill>
              </a:rPr>
              <a:t>Can index large corpus with a single machine!</a:t>
            </a:r>
          </a:p>
          <a:p>
            <a:r>
              <a:rPr lang="en-US" sz="2000" b="1" i="1" dirty="0" smtClean="0">
                <a:solidFill>
                  <a:srgbClr val="FF0000"/>
                </a:solidFill>
              </a:rPr>
              <a:t>Also suitable for </a:t>
            </a:r>
            <a:r>
              <a:rPr lang="en-US" sz="2000" b="1" i="1" dirty="0" err="1" smtClean="0">
                <a:solidFill>
                  <a:srgbClr val="FF0000"/>
                </a:solidFill>
              </a:rPr>
              <a:t>MapReduce</a:t>
            </a:r>
            <a:r>
              <a:rPr lang="en-US" sz="2000" b="1" i="1" dirty="0" smtClean="0">
                <a:solidFill>
                  <a:srgbClr val="FF0000"/>
                </a:solidFill>
              </a:rPr>
              <a:t>!</a:t>
            </a:r>
            <a:endParaRPr lang="en-US" sz="2000" b="1" i="1" dirty="0">
              <a:solidFill>
                <a:srgbClr val="FF0000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Information Retrieval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B2413-24D7-4386-9BA0-B9E8B375D28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523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411</TotalTime>
  <Words>1507</Words>
  <Application>Microsoft Office PowerPoint</Application>
  <PresentationFormat>On-screen Show (4:3)</PresentationFormat>
  <Paragraphs>455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 Unicode MS</vt:lpstr>
      <vt:lpstr>ＭＳ Ｐゴシック</vt:lpstr>
      <vt:lpstr>Arial</vt:lpstr>
      <vt:lpstr>Calibri</vt:lpstr>
      <vt:lpstr>Cambria Math</vt:lpstr>
      <vt:lpstr>Symbol</vt:lpstr>
      <vt:lpstr>Office Theme</vt:lpstr>
      <vt:lpstr>Inverted Index</vt:lpstr>
      <vt:lpstr>Abstraction of search engine architecture</vt:lpstr>
      <vt:lpstr>What we have now</vt:lpstr>
      <vt:lpstr>Complexity analysis</vt:lpstr>
      <vt:lpstr>Complexity analysis</vt:lpstr>
      <vt:lpstr>Solution: inverted index</vt:lpstr>
      <vt:lpstr>Structures for inverted index</vt:lpstr>
      <vt:lpstr>Sorting-based inverted index construction</vt:lpstr>
      <vt:lpstr>Sorting-based inverted index </vt:lpstr>
      <vt:lpstr>A second look at inverted index</vt:lpstr>
      <vt:lpstr>Dynamic index update</vt:lpstr>
      <vt:lpstr>Index compression</vt:lpstr>
      <vt:lpstr>Index compression</vt:lpstr>
      <vt:lpstr>Index compression</vt:lpstr>
      <vt:lpstr>Index compression</vt:lpstr>
      <vt:lpstr>Search within in inverted index</vt:lpstr>
      <vt:lpstr>Search within in inverted index</vt:lpstr>
      <vt:lpstr>Search within in inverted index</vt:lpstr>
      <vt:lpstr>Phrase query</vt:lpstr>
      <vt:lpstr>Phrase query</vt:lpstr>
      <vt:lpstr>More and more things are put into index</vt:lpstr>
      <vt:lpstr>Spelling correction</vt:lpstr>
      <vt:lpstr>Spelling correction</vt:lpstr>
      <vt:lpstr>Spelling correction</vt:lpstr>
      <vt:lpstr>Spelling correction</vt:lpstr>
      <vt:lpstr>What you should know</vt:lpstr>
    </vt:vector>
  </TitlesOfParts>
  <Company>University of Illinois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Inverted Index</dc:title>
  <dc:creator>Wang, Hongning</dc:creator>
  <cp:lastModifiedBy>hongning wang</cp:lastModifiedBy>
  <cp:revision>33</cp:revision>
  <dcterms:created xsi:type="dcterms:W3CDTF">2014-07-25T19:51:09Z</dcterms:created>
  <dcterms:modified xsi:type="dcterms:W3CDTF">2014-09-04T03:16:48Z</dcterms:modified>
</cp:coreProperties>
</file>