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61CD1-763B-4DA2-903B-EDB14FD9E4A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29025-B6CD-4ECD-97A2-F1FBD729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DF1C-7845-4C78-9E0D-DC613D19D39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CA6D-C59F-42CB-896F-30D1C9A4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49828" y="2732314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2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with respect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𝑑𝐻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𝑑𝐻</m:t>
                        </m:r>
                      </m:e>
                    </m:nary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sz="20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sz="2000" b="0" i="1" smtClean="0">
                        <a:latin typeface="Cambria Math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 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𝑑𝐻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0" y="2663316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38974" y="3520194"/>
                <a:ext cx="3916585" cy="44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3520194"/>
                <a:ext cx="3916585" cy="445699"/>
              </a:xfrm>
              <a:prstGeom prst="rect">
                <a:avLst/>
              </a:prstGeom>
              <a:blipFill rotWithShape="0">
                <a:blip r:embed="rId4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42067" y="3962035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6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EM tries to iteratively maximize </a:t>
                </a:r>
                <a:r>
                  <a:rPr lang="en-US" altLang="en-US" dirty="0" smtClean="0"/>
                  <a:t>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a:rPr lang="en-US" altLang="en-US" dirty="0">
                        <a:latin typeface="Cambria Math"/>
                      </a:rPr>
                      <m:t>𝐻</m:t>
                    </m:r>
                    <m:r>
                      <a:rPr lang="en-US" altLang="en-US" dirty="0">
                        <a:latin typeface="Cambria Math"/>
                      </a:rPr>
                      <m:t>| 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4764" y="3367406"/>
                <a:ext cx="6571671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  <m:r>
                            <a:rPr lang="en-US" sz="20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dH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64" y="3367406"/>
                <a:ext cx="6571671" cy="721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94395" y="4508590"/>
                <a:ext cx="30400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95" y="4508590"/>
                <a:ext cx="304006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729308" y="3956887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0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13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616450" y="3949700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051874" y="1324761"/>
            <a:ext cx="3951514" cy="584775"/>
            <a:chOff x="2144482" y="5253950"/>
            <a:chExt cx="3951514" cy="584775"/>
          </a:xfrm>
        </p:grpSpPr>
        <p:sp>
          <p:nvSpPr>
            <p:cNvPr id="20" name="TextBox 19"/>
            <p:cNvSpPr txBox="1"/>
            <p:nvPr/>
          </p:nvSpPr>
          <p:spPr>
            <a:xfrm>
              <a:off x="2144482" y="5253950"/>
              <a:ext cx="3951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S=We have missing date.</a:t>
              </a:r>
              <a:endParaRPr lang="en-US" sz="32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579269" y="5448936"/>
              <a:ext cx="114300" cy="173029"/>
              <a:chOff x="5250656" y="5253840"/>
              <a:chExt cx="114300" cy="1730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79231" y="527289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307806" y="525384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656" y="529194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4606321" y="1861884"/>
            <a:ext cx="3405495" cy="615524"/>
            <a:chOff x="4606321" y="1861884"/>
            <a:chExt cx="3405495" cy="615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019800" y="1861884"/>
                  <a:ext cx="1967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1861884"/>
                  <a:ext cx="196778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84" r="-2484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029029" y="2200409"/>
                  <a:ext cx="1982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29" y="2200409"/>
                  <a:ext cx="198278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62" t="-2222" r="-276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606321" y="1984559"/>
              <a:ext cx="152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E-step: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09418" y="2548523"/>
            <a:ext cx="4411521" cy="512063"/>
            <a:chOff x="4609418" y="2548523"/>
            <a:chExt cx="4411521" cy="512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70764" y="2548523"/>
                  <a:ext cx="3450175" cy="512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0.9+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𝑏𝑠𝑒𝑟𝑣𝑒𝑑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764" y="2548523"/>
                  <a:ext cx="3450175" cy="5120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4609418" y="2596108"/>
              <a:ext cx="152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-step: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1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50637" y="2245490"/>
                <a:ext cx="487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37" y="2245490"/>
                <a:ext cx="4873963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406340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𝐻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000" i="1">
                              <a:latin typeface="Cambria Math"/>
                            </a:rPr>
                            <m:t>𝑑𝐻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406340" cy="721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800220"/>
            <a:chOff x="567776" y="3943290"/>
            <a:chExt cx="8046946" cy="800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43400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43400"/>
                  <a:ext cx="804694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7776" y="3562290"/>
            <a:ext cx="6899824" cy="400110"/>
            <a:chOff x="567776" y="3562290"/>
            <a:chExt cx="6899824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7776" y="3562290"/>
                  <a:ext cx="38518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3562290"/>
                  <a:ext cx="385182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53000" y="356229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>
              <a:off x="4419600" y="3746956"/>
              <a:ext cx="533400" cy="153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4" idx="0"/>
            </p:cNvCxnSpPr>
            <p:nvPr/>
          </p:nvCxnSpPr>
          <p:spPr>
            <a:xfrm>
              <a:off x="3352800" y="3943290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/>
                              </a:rPr>
                              <m:t>H</m:t>
                            </m:r>
                          </m:e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/>
                          </a:rPr>
                          <m:t>dH</m:t>
                        </m:r>
                      </m:e>
                    </m:nary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i="1" dirty="0">
                            <a:latin typeface="Cambria Math"/>
                          </a:rPr>
                          <m:t>𝐻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en-US" altLang="en-US" sz="4000" dirty="0"/>
              <a:t>Estimating </a:t>
            </a:r>
            <a:r>
              <a:rPr lang="en-US" altLang="en-US" sz="4000" dirty="0">
                <a:sym typeface="Symbol" panose="05050102010706020507" pitchFamily="18" charset="2"/>
              </a:rPr>
              <a:t> using Mixture Model</a:t>
            </a:r>
            <a:br>
              <a:rPr lang="en-US" altLang="en-US" sz="4000" dirty="0">
                <a:sym typeface="Symbol" panose="05050102010706020507" pitchFamily="18" charset="2"/>
              </a:rPr>
            </a:br>
            <a:r>
              <a:rPr lang="en-US" altLang="en-US" sz="4000" dirty="0">
                <a:sym typeface="Symbol" panose="05050102010706020507" pitchFamily="18" charset="2"/>
              </a:rPr>
              <a:t> </a:t>
            </a:r>
            <a:r>
              <a:rPr lang="en-US" altLang="en-US" sz="4000" baseline="30000" dirty="0"/>
              <a:t>[Zhai &amp; Lafferty 02]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/>
          </a:p>
        </p:txBody>
      </p:sp>
      <p:grpSp>
        <p:nvGrpSpPr>
          <p:cNvPr id="68613" name="Group 3"/>
          <p:cNvGrpSpPr>
            <a:grpSpLocks/>
          </p:cNvGrpSpPr>
          <p:nvPr/>
        </p:nvGrpSpPr>
        <p:grpSpPr bwMode="auto">
          <a:xfrm>
            <a:off x="6248400" y="1905000"/>
            <a:ext cx="2676525" cy="1905000"/>
            <a:chOff x="3936" y="1200"/>
            <a:chExt cx="1686" cy="1200"/>
          </a:xfrm>
        </p:grpSpPr>
        <p:sp>
          <p:nvSpPr>
            <p:cNvPr id="68642" name="AutoShape 4"/>
            <p:cNvSpPr>
              <a:spLocks noChangeArrowheads="1"/>
            </p:cNvSpPr>
            <p:nvPr/>
          </p:nvSpPr>
          <p:spPr bwMode="auto">
            <a:xfrm>
              <a:off x="4571" y="1728"/>
              <a:ext cx="192" cy="192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43" name="Text Box 5"/>
            <p:cNvSpPr txBox="1">
              <a:spLocks noChangeArrowheads="1"/>
            </p:cNvSpPr>
            <p:nvPr/>
          </p:nvSpPr>
          <p:spPr bwMode="auto">
            <a:xfrm>
              <a:off x="4711" y="1485"/>
              <a:ext cx="91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Query</a:t>
              </a:r>
            </a:p>
            <a:p>
              <a:r>
                <a:rPr lang="en-US" altLang="en-US" sz="2400" b="0" i="0"/>
                <a:t> </a:t>
              </a:r>
            </a:p>
            <a:p>
              <a:r>
                <a:rPr lang="en-US" altLang="en-US" sz="2400" b="0" i="0"/>
                <a:t>Q=q</a:t>
              </a:r>
              <a:r>
                <a:rPr lang="en-US" altLang="en-US" sz="2400" b="0" i="0" baseline="-25000"/>
                <a:t>1</a:t>
              </a:r>
              <a:r>
                <a:rPr lang="en-US" altLang="en-US" sz="2400" b="0" i="0"/>
                <a:t>…q</a:t>
              </a:r>
              <a:r>
                <a:rPr lang="en-US" altLang="en-US" sz="2400" b="0" i="0" baseline="-25000"/>
                <a:t>m</a:t>
              </a:r>
            </a:p>
          </p:txBody>
        </p:sp>
        <p:sp>
          <p:nvSpPr>
            <p:cNvPr id="68644" name="Line 6"/>
            <p:cNvSpPr>
              <a:spLocks noChangeShapeType="1"/>
            </p:cNvSpPr>
            <p:nvPr/>
          </p:nvSpPr>
          <p:spPr bwMode="auto">
            <a:xfrm>
              <a:off x="4811" y="1824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5" name="Line 7"/>
            <p:cNvSpPr>
              <a:spLocks noChangeShapeType="1"/>
            </p:cNvSpPr>
            <p:nvPr/>
          </p:nvSpPr>
          <p:spPr bwMode="auto">
            <a:xfrm>
              <a:off x="4139" y="1344"/>
              <a:ext cx="432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8"/>
            <p:cNvSpPr>
              <a:spLocks noChangeShapeType="1"/>
            </p:cNvSpPr>
            <p:nvPr/>
          </p:nvSpPr>
          <p:spPr bwMode="auto">
            <a:xfrm flipV="1">
              <a:off x="4139" y="1920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Rectangle 9"/>
            <p:cNvSpPr>
              <a:spLocks noChangeArrowheads="1"/>
            </p:cNvSpPr>
            <p:nvPr/>
          </p:nvSpPr>
          <p:spPr bwMode="auto">
            <a:xfrm>
              <a:off x="4251" y="1200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</a:t>
              </a:r>
              <a:r>
                <a:rPr lang="en-US" altLang="en-US" sz="2400" b="0" i="0" baseline="-25000">
                  <a:solidFill>
                    <a:srgbClr val="CC0000"/>
                  </a:solidFill>
                  <a:sym typeface="Symbol" panose="05050102010706020507" pitchFamily="18" charset="2"/>
                </a:rPr>
                <a:t>1</a:t>
              </a:r>
              <a:endParaRPr lang="en-US" altLang="en-US" sz="2400" b="0" i="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48" name="Rectangle 10"/>
            <p:cNvSpPr>
              <a:spLocks noChangeArrowheads="1"/>
            </p:cNvSpPr>
            <p:nvPr/>
          </p:nvSpPr>
          <p:spPr bwMode="auto">
            <a:xfrm>
              <a:off x="4077" y="1920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</a:t>
              </a:r>
              <a:r>
                <a:rPr lang="en-US" altLang="en-US" sz="2400" b="0" i="0" baseline="-25000">
                  <a:solidFill>
                    <a:srgbClr val="CC0000"/>
                  </a:solidFill>
                  <a:sym typeface="Symbol" panose="05050102010706020507" pitchFamily="18" charset="2"/>
                </a:rPr>
                <a:t>N</a:t>
              </a:r>
              <a:endParaRPr lang="en-US" altLang="en-US" sz="2400" b="0" i="0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49" name="Rectangle 11"/>
            <p:cNvSpPr>
              <a:spLocks noChangeArrowheads="1"/>
            </p:cNvSpPr>
            <p:nvPr/>
          </p:nvSpPr>
          <p:spPr bwMode="auto">
            <a:xfrm>
              <a:off x="3936" y="1344"/>
              <a:ext cx="4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6000" b="0" i="0">
                  <a:solidFill>
                    <a:srgbClr val="006666"/>
                  </a:solidFill>
                </a:rPr>
                <a:t>...</a:t>
              </a:r>
            </a:p>
          </p:txBody>
        </p:sp>
      </p:grpSp>
      <p:graphicFrame>
        <p:nvGraphicFramePr>
          <p:cNvPr id="68614" name="Object 13"/>
          <p:cNvGraphicFramePr>
            <a:graphicFrameLocks noChangeAspect="1"/>
          </p:cNvGraphicFramePr>
          <p:nvPr/>
        </p:nvGraphicFramePr>
        <p:xfrm>
          <a:off x="1417638" y="4419600"/>
          <a:ext cx="482441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3076516" imgH="800083" progId="Equation.DSMT4">
                  <p:embed/>
                </p:oleObj>
              </mc:Choice>
              <mc:Fallback>
                <p:oleObj name="Equation" r:id="rId3" imgW="3076516" imgH="8000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419600"/>
                        <a:ext cx="482441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615" name="Rectangle 14"/>
              <p:cNvSpPr>
                <a:spLocks noChangeArrowheads="1"/>
              </p:cNvSpPr>
              <p:nvPr/>
            </p:nvSpPr>
            <p:spPr bwMode="auto">
              <a:xfrm>
                <a:off x="432330" y="5837041"/>
                <a:ext cx="8552662" cy="420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i="0" dirty="0" smtClean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Expectation-Maximization </a:t>
                </a:r>
                <a:r>
                  <a:rPr lang="en-US" altLang="en-US" sz="2000" i="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(EM) </a:t>
                </a:r>
                <a:r>
                  <a:rPr lang="en-US" altLang="en-US" sz="2000" i="0" dirty="0" smtClean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algorithm for estimating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en-US" sz="2000" i="0" dirty="0" smtClean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1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b="1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b="1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1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en-US" sz="2000" b="1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000" b="1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2000" b="1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000" b="1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2000" b="1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en-US" sz="2000" i="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6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330" y="5837041"/>
                <a:ext cx="8552662" cy="420884"/>
              </a:xfrm>
              <a:prstGeom prst="rect">
                <a:avLst/>
              </a:prstGeom>
              <a:blipFill rotWithShape="0">
                <a:blip r:embed="rId5"/>
                <a:stretch>
                  <a:fillRect l="-784" t="-4348" b="-24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616" name="Group 15"/>
          <p:cNvGrpSpPr>
            <a:grpSpLocks/>
          </p:cNvGrpSpPr>
          <p:nvPr/>
        </p:nvGrpSpPr>
        <p:grpSpPr bwMode="auto">
          <a:xfrm>
            <a:off x="533400" y="1420813"/>
            <a:ext cx="2862263" cy="2668587"/>
            <a:chOff x="299" y="921"/>
            <a:chExt cx="1803" cy="1681"/>
          </a:xfrm>
        </p:grpSpPr>
        <p:grpSp>
          <p:nvGrpSpPr>
            <p:cNvPr id="68629" name="Group 16"/>
            <p:cNvGrpSpPr>
              <a:grpSpLocks/>
            </p:cNvGrpSpPr>
            <p:nvPr/>
          </p:nvGrpSpPr>
          <p:grpSpPr bwMode="auto">
            <a:xfrm>
              <a:off x="299" y="1126"/>
              <a:ext cx="1803" cy="1476"/>
              <a:chOff x="299" y="1126"/>
              <a:chExt cx="1803" cy="1476"/>
            </a:xfrm>
          </p:grpSpPr>
          <p:sp>
            <p:nvSpPr>
              <p:cNvPr id="68631" name="AutoShape 17"/>
              <p:cNvSpPr>
                <a:spLocks noChangeArrowheads="1"/>
              </p:cNvSpPr>
              <p:nvPr/>
            </p:nvSpPr>
            <p:spPr bwMode="auto">
              <a:xfrm>
                <a:off x="635" y="1248"/>
                <a:ext cx="192" cy="24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632" name="Text Box 18"/>
              <p:cNvSpPr txBox="1">
                <a:spLocks noChangeArrowheads="1"/>
              </p:cNvSpPr>
              <p:nvPr/>
            </p:nvSpPr>
            <p:spPr bwMode="auto">
              <a:xfrm>
                <a:off x="1451" y="1248"/>
                <a:ext cx="5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FF"/>
                    </a:solidFill>
                  </a:rPr>
                  <a:t>P(w|d</a:t>
                </a:r>
                <a:r>
                  <a:rPr lang="en-US" altLang="en-US" sz="2000" b="0" i="0" baseline="-25000">
                    <a:solidFill>
                      <a:srgbClr val="0000FF"/>
                    </a:solidFill>
                  </a:rPr>
                  <a:t>1</a:t>
                </a:r>
                <a:r>
                  <a:rPr lang="en-US" altLang="en-US" sz="2000" b="0" i="0">
                    <a:solidFill>
                      <a:srgbClr val="0000FF"/>
                    </a:solidFill>
                  </a:rPr>
                  <a:t>)</a:t>
                </a:r>
                <a:endParaRPr lang="en-US" altLang="en-US" sz="2000" b="0" i="0"/>
              </a:p>
            </p:txBody>
          </p:sp>
          <p:sp>
            <p:nvSpPr>
              <p:cNvPr id="68633" name="Line 19"/>
              <p:cNvSpPr>
                <a:spLocks noChangeShapeType="1"/>
              </p:cNvSpPr>
              <p:nvPr/>
            </p:nvSpPr>
            <p:spPr bwMode="auto">
              <a:xfrm>
                <a:off x="971" y="139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Text Box 20"/>
              <p:cNvSpPr txBox="1">
                <a:spLocks noChangeArrowheads="1"/>
              </p:cNvSpPr>
              <p:nvPr/>
            </p:nvSpPr>
            <p:spPr bwMode="auto">
              <a:xfrm>
                <a:off x="299" y="1248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CC"/>
                    </a:solidFill>
                  </a:rPr>
                  <a:t>d</a:t>
                </a:r>
                <a:r>
                  <a:rPr lang="en-US" altLang="en-US" sz="2000" b="0" i="0" baseline="-25000">
                    <a:solidFill>
                      <a:srgbClr val="0000CC"/>
                    </a:solidFill>
                  </a:rPr>
                  <a:t>1</a:t>
                </a:r>
                <a:endParaRPr lang="en-US" altLang="en-US" sz="2000" b="0" i="0"/>
              </a:p>
            </p:txBody>
          </p:sp>
          <p:sp>
            <p:nvSpPr>
              <p:cNvPr id="68635" name="Text Box 21"/>
              <p:cNvSpPr txBox="1">
                <a:spLocks noChangeArrowheads="1"/>
              </p:cNvSpPr>
              <p:nvPr/>
            </p:nvSpPr>
            <p:spPr bwMode="auto">
              <a:xfrm>
                <a:off x="1002" y="1126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</a:t>
                </a:r>
                <a:endParaRPr lang="en-US" altLang="en-US" sz="2400" b="0" i="0"/>
              </a:p>
            </p:txBody>
          </p:sp>
          <p:sp>
            <p:nvSpPr>
              <p:cNvPr id="68636" name="AutoShape 22"/>
              <p:cNvSpPr>
                <a:spLocks noChangeArrowheads="1"/>
              </p:cNvSpPr>
              <p:nvPr/>
            </p:nvSpPr>
            <p:spPr bwMode="auto">
              <a:xfrm>
                <a:off x="683" y="2352"/>
                <a:ext cx="192" cy="24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63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FF"/>
                    </a:solidFill>
                  </a:rPr>
                  <a:t>P(w|d</a:t>
                </a:r>
                <a:r>
                  <a:rPr lang="en-US" altLang="en-US" sz="2000" b="0" i="0" baseline="-25000">
                    <a:solidFill>
                      <a:srgbClr val="0000FF"/>
                    </a:solidFill>
                  </a:rPr>
                  <a:t>N</a:t>
                </a:r>
                <a:r>
                  <a:rPr lang="en-US" altLang="en-US" sz="2000" b="0" i="0">
                    <a:solidFill>
                      <a:srgbClr val="0000FF"/>
                    </a:solidFill>
                  </a:rPr>
                  <a:t>)</a:t>
                </a:r>
                <a:endParaRPr lang="en-US" altLang="en-US" sz="2000" b="0" i="0"/>
              </a:p>
            </p:txBody>
          </p:sp>
          <p:sp>
            <p:nvSpPr>
              <p:cNvPr id="68638" name="Line 24"/>
              <p:cNvSpPr>
                <a:spLocks noChangeShapeType="1"/>
              </p:cNvSpPr>
              <p:nvPr/>
            </p:nvSpPr>
            <p:spPr bwMode="auto">
              <a:xfrm>
                <a:off x="1019" y="249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9" name="Text Box 25"/>
              <p:cNvSpPr txBox="1">
                <a:spLocks noChangeArrowheads="1"/>
              </p:cNvSpPr>
              <p:nvPr/>
            </p:nvSpPr>
            <p:spPr bwMode="auto">
              <a:xfrm>
                <a:off x="336" y="2352"/>
                <a:ext cx="2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CC"/>
                    </a:solidFill>
                  </a:rPr>
                  <a:t>d</a:t>
                </a:r>
                <a:r>
                  <a:rPr lang="en-US" altLang="en-US" sz="2000" b="0" i="0" baseline="-25000">
                    <a:solidFill>
                      <a:srgbClr val="0000CC"/>
                    </a:solidFill>
                  </a:rPr>
                  <a:t>N</a:t>
                </a:r>
                <a:endParaRPr lang="en-US" altLang="en-US" sz="2000" b="0" i="0"/>
              </a:p>
            </p:txBody>
          </p:sp>
          <p:sp>
            <p:nvSpPr>
              <p:cNvPr id="68640" name="Text Box 26"/>
              <p:cNvSpPr txBox="1">
                <a:spLocks noChangeArrowheads="1"/>
              </p:cNvSpPr>
              <p:nvPr/>
            </p:nvSpPr>
            <p:spPr bwMode="auto">
              <a:xfrm>
                <a:off x="1050" y="223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</a:t>
                </a:r>
                <a:endParaRPr lang="en-US" altLang="en-US" sz="2400" b="0" i="0"/>
              </a:p>
            </p:txBody>
          </p:sp>
          <p:sp>
            <p:nvSpPr>
              <p:cNvPr id="68641" name="Text Box 27"/>
              <p:cNvSpPr txBox="1">
                <a:spLocks noChangeArrowheads="1"/>
              </p:cNvSpPr>
              <p:nvPr/>
            </p:nvSpPr>
            <p:spPr bwMode="auto">
              <a:xfrm>
                <a:off x="923" y="1488"/>
                <a:ext cx="107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6000" b="0" i="0">
                    <a:solidFill>
                      <a:srgbClr val="006666"/>
                    </a:solidFill>
                  </a:rPr>
                  <a:t>… ...</a:t>
                </a:r>
              </a:p>
            </p:txBody>
          </p:sp>
        </p:grpSp>
        <p:sp>
          <p:nvSpPr>
            <p:cNvPr id="68630" name="Text Box 28"/>
            <p:cNvSpPr txBox="1">
              <a:spLocks noChangeArrowheads="1"/>
            </p:cNvSpPr>
            <p:nvPr/>
          </p:nvSpPr>
          <p:spPr bwMode="auto">
            <a:xfrm>
              <a:off x="804" y="921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FF"/>
                  </a:solidFill>
                </a:rPr>
                <a:t>Stage-1</a:t>
              </a:r>
              <a:endParaRPr lang="en-US" altLang="en-US" sz="2400" b="0" i="0"/>
            </a:p>
          </p:txBody>
        </p:sp>
      </p:grpSp>
      <p:grpSp>
        <p:nvGrpSpPr>
          <p:cNvPr id="68617" name="Group 29"/>
          <p:cNvGrpSpPr>
            <a:grpSpLocks/>
          </p:cNvGrpSpPr>
          <p:nvPr/>
        </p:nvGrpSpPr>
        <p:grpSpPr bwMode="auto">
          <a:xfrm>
            <a:off x="3294063" y="1371600"/>
            <a:ext cx="3276600" cy="2759075"/>
            <a:chOff x="2075" y="864"/>
            <a:chExt cx="2064" cy="1738"/>
          </a:xfrm>
        </p:grpSpPr>
        <p:sp>
          <p:nvSpPr>
            <p:cNvPr id="68622" name="Text Box 30"/>
            <p:cNvSpPr txBox="1">
              <a:spLocks noChangeArrowheads="1"/>
            </p:cNvSpPr>
            <p:nvPr/>
          </p:nvSpPr>
          <p:spPr bwMode="auto">
            <a:xfrm>
              <a:off x="2502" y="1248"/>
              <a:ext cx="15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(1-)</a:t>
              </a:r>
              <a:r>
                <a:rPr lang="en-US" altLang="en-US" sz="2000" b="0" i="0">
                  <a:solidFill>
                    <a:srgbClr val="0000FF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(w|d</a:t>
              </a:r>
              <a:r>
                <a:rPr lang="en-US" altLang="en-US" sz="2000" b="0" i="0" baseline="-25000">
                  <a:solidFill>
                    <a:srgbClr val="0000FF"/>
                  </a:solidFill>
                </a:rPr>
                <a:t>1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)</a:t>
              </a:r>
              <a:r>
                <a:rPr lang="en-US" altLang="en-US" sz="2000" b="0" i="0">
                  <a:solidFill>
                    <a:srgbClr val="CC0000"/>
                  </a:solidFill>
                </a:rPr>
                <a:t>+</a:t>
              </a:r>
              <a:r>
                <a:rPr lang="en-US" altLang="en-US" sz="2000" b="0" i="0">
                  <a:solidFill>
                    <a:srgbClr val="FF0000"/>
                  </a:solidFill>
                </a:rPr>
                <a:t> </a:t>
              </a:r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p(w|U)</a:t>
              </a:r>
              <a:endParaRPr lang="en-US" altLang="en-US" sz="2000" b="0" i="0">
                <a:sym typeface="Symbol" panose="05050102010706020507" pitchFamily="18" charset="2"/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>
              <a:off x="2075" y="1392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Rectangle 32"/>
            <p:cNvSpPr>
              <a:spLocks noChangeArrowheads="1"/>
            </p:cNvSpPr>
            <p:nvPr/>
          </p:nvSpPr>
          <p:spPr bwMode="auto">
            <a:xfrm>
              <a:off x="2222" y="110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68625" name="Text Box 33"/>
            <p:cNvSpPr txBox="1">
              <a:spLocks noChangeArrowheads="1"/>
            </p:cNvSpPr>
            <p:nvPr/>
          </p:nvSpPr>
          <p:spPr bwMode="auto">
            <a:xfrm>
              <a:off x="2539" y="2352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(1-)</a:t>
              </a:r>
              <a:r>
                <a:rPr lang="en-US" altLang="en-US" sz="2000" b="0" i="0">
                  <a:solidFill>
                    <a:srgbClr val="0000FF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(w|d</a:t>
              </a:r>
              <a:r>
                <a:rPr lang="en-US" altLang="en-US" sz="2000" b="0" i="0" baseline="-25000">
                  <a:solidFill>
                    <a:srgbClr val="0000FF"/>
                  </a:solidFill>
                </a:rPr>
                <a:t>N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)</a:t>
              </a:r>
              <a:r>
                <a:rPr lang="en-US" altLang="en-US" sz="2000" b="0" i="0">
                  <a:solidFill>
                    <a:srgbClr val="CC0000"/>
                  </a:solidFill>
                </a:rPr>
                <a:t>+</a:t>
              </a:r>
              <a:r>
                <a:rPr lang="en-US" altLang="en-US" sz="2000" b="0" i="0">
                  <a:solidFill>
                    <a:srgbClr val="FF0000"/>
                  </a:solidFill>
                </a:rPr>
                <a:t> </a:t>
              </a:r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p(w|U)</a:t>
              </a:r>
              <a:endParaRPr lang="en-US" altLang="en-US" sz="2000" b="0" i="0">
                <a:sym typeface="Symbol" panose="05050102010706020507" pitchFamily="18" charset="2"/>
              </a:endParaRPr>
            </a:p>
          </p:txBody>
        </p:sp>
        <p:sp>
          <p:nvSpPr>
            <p:cNvPr id="68626" name="Line 34"/>
            <p:cNvSpPr>
              <a:spLocks noChangeShapeType="1"/>
            </p:cNvSpPr>
            <p:nvPr/>
          </p:nvSpPr>
          <p:spPr bwMode="auto">
            <a:xfrm>
              <a:off x="2123" y="2496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Rectangle 35"/>
            <p:cNvSpPr>
              <a:spLocks noChangeArrowheads="1"/>
            </p:cNvSpPr>
            <p:nvPr/>
          </p:nvSpPr>
          <p:spPr bwMode="auto">
            <a:xfrm>
              <a:off x="2219" y="21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</a:t>
              </a:r>
              <a:endParaRPr lang="en-US" altLang="en-US" sz="2400" b="0" i="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28" name="Rectangle 36"/>
            <p:cNvSpPr>
              <a:spLocks noChangeArrowheads="1"/>
            </p:cNvSpPr>
            <p:nvPr/>
          </p:nvSpPr>
          <p:spPr bwMode="auto">
            <a:xfrm>
              <a:off x="2496" y="86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</a:rPr>
                <a:t>Stage-2</a:t>
              </a:r>
              <a:endParaRPr lang="en-US" altLang="en-US" sz="2000" b="0" i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8618" name="Object 37"/>
          <p:cNvGraphicFramePr>
            <a:graphicFrameLocks noChangeAspect="1"/>
          </p:cNvGraphicFramePr>
          <p:nvPr/>
        </p:nvGraphicFramePr>
        <p:xfrm>
          <a:off x="6019800" y="5105400"/>
          <a:ext cx="2743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2044700" imgH="457200" progId="Equation.DSMT4">
                  <p:embed/>
                </p:oleObj>
              </mc:Choice>
              <mc:Fallback>
                <p:oleObj name="Equation" r:id="rId6" imgW="204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2743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Line 38"/>
          <p:cNvSpPr>
            <a:spLocks noChangeShapeType="1"/>
          </p:cNvSpPr>
          <p:nvPr/>
        </p:nvSpPr>
        <p:spPr bwMode="auto">
          <a:xfrm flipH="1" flipV="1">
            <a:off x="4724400" y="4953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Text Box 39"/>
          <p:cNvSpPr txBox="1">
            <a:spLocks noChangeArrowheads="1"/>
          </p:cNvSpPr>
          <p:nvPr/>
        </p:nvSpPr>
        <p:spPr bwMode="auto">
          <a:xfrm>
            <a:off x="6726238" y="4371975"/>
            <a:ext cx="230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Estimated in stage-1</a:t>
            </a:r>
          </a:p>
        </p:txBody>
      </p:sp>
      <p:sp>
        <p:nvSpPr>
          <p:cNvPr id="68621" name="Line 40"/>
          <p:cNvSpPr>
            <a:spLocks noChangeShapeType="1"/>
          </p:cNvSpPr>
          <p:nvPr/>
        </p:nvSpPr>
        <p:spPr bwMode="auto">
          <a:xfrm>
            <a:off x="76200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78426" y="1344394"/>
            <a:ext cx="396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Origin of the query term is unknown, i.e., from user background or topic?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Variants of basic LM approach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Different smoothing strategies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Hidden Markov Models (essentially linear </a:t>
            </a:r>
            <a:r>
              <a:rPr lang="en-US" altLang="en-US" sz="2400" dirty="0"/>
              <a:t>interpolation) </a:t>
            </a:r>
            <a:r>
              <a:rPr lang="en-US" altLang="en-US" sz="2400" baseline="30000" dirty="0"/>
              <a:t>[Miller et al. 99]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Smoothing with an IDF-like </a:t>
            </a:r>
            <a:r>
              <a:rPr lang="en-US" altLang="en-US" sz="2400" dirty="0"/>
              <a:t>reference model </a:t>
            </a:r>
            <a:r>
              <a:rPr lang="en-US" altLang="en-US" sz="2400" baseline="30000" dirty="0"/>
              <a:t>[</a:t>
            </a:r>
            <a:r>
              <a:rPr lang="en-US" altLang="en-US" sz="2400" baseline="30000" dirty="0" err="1"/>
              <a:t>Hiemstra</a:t>
            </a:r>
            <a:r>
              <a:rPr lang="en-US" altLang="en-US" sz="2400" baseline="30000" dirty="0"/>
              <a:t> &amp; </a:t>
            </a:r>
            <a:r>
              <a:rPr lang="en-US" altLang="en-US" sz="2400" baseline="30000" dirty="0" err="1"/>
              <a:t>Kraaij</a:t>
            </a:r>
            <a:r>
              <a:rPr lang="en-US" altLang="en-US" sz="2400" baseline="30000" dirty="0"/>
              <a:t> 99]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Performance tends to be similar to the basic LM  approach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Many other </a:t>
            </a:r>
            <a:r>
              <a:rPr lang="en-US" altLang="en-US" sz="2400" dirty="0"/>
              <a:t>possibilities for smoothing </a:t>
            </a:r>
            <a:r>
              <a:rPr lang="en-US" altLang="en-US" sz="2400" baseline="30000" dirty="0"/>
              <a:t>[Chen &amp; Goodman 98]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Different priors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Link information as prior leads to significant improvement of Web entry page retrieval </a:t>
            </a:r>
            <a:r>
              <a:rPr lang="en-US" altLang="en-US" sz="2400" dirty="0"/>
              <a:t>performance </a:t>
            </a:r>
            <a:r>
              <a:rPr lang="en-US" altLang="en-US" sz="2400" baseline="30000" dirty="0"/>
              <a:t>[</a:t>
            </a:r>
            <a:r>
              <a:rPr lang="en-US" altLang="en-US" sz="2400" baseline="30000" dirty="0" err="1"/>
              <a:t>Kraaij</a:t>
            </a:r>
            <a:r>
              <a:rPr lang="en-US" altLang="en-US" sz="2400" baseline="30000" dirty="0"/>
              <a:t> et al. 02]</a:t>
            </a:r>
            <a:r>
              <a:rPr lang="en-US" altLang="en-US" sz="24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Time as prior </a:t>
            </a:r>
            <a:r>
              <a:rPr lang="en-US" altLang="en-US" sz="2400" baseline="30000" dirty="0"/>
              <a:t>[Li &amp; Croft 03]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PageRank as </a:t>
            </a:r>
            <a:r>
              <a:rPr lang="en-US" altLang="en-US" sz="2400" dirty="0"/>
              <a:t>prior </a:t>
            </a:r>
            <a:r>
              <a:rPr lang="en-US" altLang="en-US" sz="2400" baseline="30000" dirty="0"/>
              <a:t>[Kurland &amp; Lee 05]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Passage </a:t>
            </a:r>
            <a:r>
              <a:rPr lang="en-US" altLang="en-US" sz="2800" dirty="0"/>
              <a:t>retrieval </a:t>
            </a:r>
            <a:r>
              <a:rPr lang="en-US" altLang="en-US" sz="2800" baseline="30000" dirty="0"/>
              <a:t>[Liu &amp; Croft 02]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Improving language models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Capturing limited dependencies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Bigrams/Trigrams </a:t>
            </a:r>
            <a:r>
              <a:rPr lang="en-US" altLang="en-US" sz="2000" baseline="30000" dirty="0"/>
              <a:t>[Song &amp; Croft 99</a:t>
            </a:r>
            <a:r>
              <a:rPr lang="en-US" altLang="en-US" sz="2000" baseline="30000" dirty="0" smtClean="0"/>
              <a:t>]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Grammatical </a:t>
            </a:r>
            <a:r>
              <a:rPr lang="en-US" altLang="en-US" sz="2000" dirty="0"/>
              <a:t>dependency </a:t>
            </a:r>
            <a:r>
              <a:rPr lang="en-US" altLang="en-US" sz="2000" baseline="30000" dirty="0"/>
              <a:t>[</a:t>
            </a:r>
            <a:r>
              <a:rPr lang="en-US" altLang="en-US" sz="2000" baseline="30000" dirty="0" err="1"/>
              <a:t>Nallapati</a:t>
            </a:r>
            <a:r>
              <a:rPr lang="en-US" altLang="en-US" sz="2000" baseline="30000" dirty="0"/>
              <a:t> &amp; Allan 02, </a:t>
            </a:r>
            <a:r>
              <a:rPr lang="en-US" altLang="en-US" sz="2000" baseline="30000" dirty="0" err="1"/>
              <a:t>Srikanth</a:t>
            </a:r>
            <a:r>
              <a:rPr lang="en-US" altLang="en-US" sz="2000" baseline="30000" dirty="0"/>
              <a:t> &amp; Srihari 03, Gao et al. 04]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Generally insignificant improvement as compared with other extensions such as feedback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Full Bayesian query </a:t>
            </a:r>
            <a:r>
              <a:rPr lang="en-US" altLang="en-US" sz="2400" dirty="0"/>
              <a:t>likelihood </a:t>
            </a:r>
            <a:r>
              <a:rPr lang="en-US" altLang="en-US" sz="2400" baseline="30000" dirty="0"/>
              <a:t>[Zaragoza et al. 03]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Performance similar to the basic LM approach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Translation model for </a:t>
            </a:r>
            <a:r>
              <a:rPr lang="en-US" altLang="en-US" sz="2400" dirty="0"/>
              <a:t>p(Q|D,R) </a:t>
            </a:r>
            <a:r>
              <a:rPr lang="en-US" altLang="en-US" sz="2400" baseline="30000" dirty="0"/>
              <a:t>[Berger &amp; Lafferty 99, </a:t>
            </a:r>
            <a:r>
              <a:rPr lang="en-US" altLang="en-US" sz="2400" baseline="30000" dirty="0" err="1"/>
              <a:t>Jin</a:t>
            </a:r>
            <a:r>
              <a:rPr lang="en-US" altLang="en-US" sz="2400" baseline="30000" dirty="0"/>
              <a:t> et al. 02,Cao et al. 05]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Address </a:t>
            </a:r>
            <a:r>
              <a:rPr lang="en-US" altLang="en-US" sz="2000" dirty="0" err="1" smtClean="0"/>
              <a:t>polesemy</a:t>
            </a:r>
            <a:r>
              <a:rPr lang="en-US" altLang="en-US" sz="2000" dirty="0" smtClean="0"/>
              <a:t> and synonyms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Improves over the basic LM methods, but computationally expensive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Cluster-based </a:t>
            </a:r>
            <a:r>
              <a:rPr lang="en-US" altLang="en-US" sz="2400" dirty="0"/>
              <a:t>smoothing/scoring </a:t>
            </a:r>
            <a:r>
              <a:rPr lang="en-US" altLang="en-US" sz="2400" baseline="30000" dirty="0"/>
              <a:t>[Liu &amp; Croft 04, Kurland &amp; Lee 04,Tao et al. 06]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Improves over the basic LM, but computationally expensive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Parsimonious LMs </a:t>
            </a:r>
            <a:r>
              <a:rPr lang="en-US" altLang="en-US" sz="2400" baseline="30000" dirty="0"/>
              <a:t>[</a:t>
            </a:r>
            <a:r>
              <a:rPr lang="en-US" altLang="en-US" sz="2400" baseline="30000" dirty="0" err="1"/>
              <a:t>Hiemstra</a:t>
            </a:r>
            <a:r>
              <a:rPr lang="en-US" altLang="en-US" sz="2400" baseline="30000" dirty="0"/>
              <a:t> et al. 04</a:t>
            </a:r>
            <a:r>
              <a:rPr lang="en-US" altLang="en-US" sz="2400" baseline="30000" dirty="0" smtClean="0"/>
              <a:t>]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Using a mixture model to “factor out” non-discriminative words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unified framework for IR: </a:t>
            </a:r>
            <a:br>
              <a:rPr lang="en-US" altLang="en-US" dirty="0" smtClean="0"/>
            </a:br>
            <a:r>
              <a:rPr lang="en-US" altLang="en-US" dirty="0" smtClean="0"/>
              <a:t>Risk Minimization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Long-standing IR Challenges</a:t>
            </a:r>
          </a:p>
          <a:p>
            <a:pPr lvl="1"/>
            <a:r>
              <a:rPr lang="en-US" altLang="en-US" dirty="0" smtClean="0"/>
              <a:t>Improve IR theory</a:t>
            </a:r>
          </a:p>
          <a:p>
            <a:pPr lvl="2"/>
            <a:r>
              <a:rPr lang="en-US" altLang="en-US" dirty="0" smtClean="0"/>
              <a:t>Develop theoretically sound and empirically effective models </a:t>
            </a:r>
          </a:p>
          <a:p>
            <a:pPr lvl="2"/>
            <a:r>
              <a:rPr lang="en-US" altLang="en-US" dirty="0" smtClean="0"/>
              <a:t>Go beyond the limited traditional notion of relevance (independent, topical relevance)</a:t>
            </a:r>
          </a:p>
          <a:p>
            <a:pPr lvl="1"/>
            <a:r>
              <a:rPr lang="en-US" altLang="en-US" dirty="0" smtClean="0"/>
              <a:t>Improve IR practice</a:t>
            </a:r>
          </a:p>
          <a:p>
            <a:pPr lvl="2"/>
            <a:r>
              <a:rPr lang="en-US" altLang="en-US" dirty="0" smtClean="0"/>
              <a:t>Optimize retrieval parameters automatically</a:t>
            </a:r>
          </a:p>
          <a:p>
            <a:r>
              <a:rPr lang="en-US" altLang="en-US" dirty="0" smtClean="0"/>
              <a:t>Language models are promising tools …</a:t>
            </a:r>
          </a:p>
          <a:p>
            <a:pPr lvl="1"/>
            <a:r>
              <a:rPr lang="en-US" altLang="en-US" dirty="0" smtClean="0"/>
              <a:t>How can we systematically exploit LMs in IR?</a:t>
            </a:r>
          </a:p>
          <a:p>
            <a:pPr lvl="1"/>
            <a:r>
              <a:rPr lang="en-US" altLang="en-US" dirty="0" smtClean="0"/>
              <a:t>Can LMs offer anything hard/impossible to achieve in traditional IR?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Two-stage </a:t>
            </a:r>
            <a:r>
              <a:rPr lang="en-US" altLang="en-US" dirty="0"/>
              <a:t>smoothing </a:t>
            </a:r>
            <a:r>
              <a:rPr lang="en-US" altLang="en-US" baseline="30000" dirty="0"/>
              <a:t>[Zhai &amp; Lafferty 02]</a:t>
            </a:r>
          </a:p>
        </p:txBody>
      </p:sp>
      <p:grpSp>
        <p:nvGrpSpPr>
          <p:cNvPr id="65541" name="Group 3"/>
          <p:cNvGrpSpPr>
            <a:grpSpLocks/>
          </p:cNvGrpSpPr>
          <p:nvPr/>
        </p:nvGrpSpPr>
        <p:grpSpPr bwMode="auto">
          <a:xfrm>
            <a:off x="990600" y="4724400"/>
            <a:ext cx="4343400" cy="990600"/>
            <a:chOff x="624" y="2976"/>
            <a:chExt cx="2736" cy="624"/>
          </a:xfrm>
        </p:grpSpPr>
        <p:grpSp>
          <p:nvGrpSpPr>
            <p:cNvPr id="65577" name="Group 4"/>
            <p:cNvGrpSpPr>
              <a:grpSpLocks/>
            </p:cNvGrpSpPr>
            <p:nvPr/>
          </p:nvGrpSpPr>
          <p:grpSpPr bwMode="auto">
            <a:xfrm>
              <a:off x="1920" y="2976"/>
              <a:ext cx="1440" cy="624"/>
              <a:chOff x="1968" y="1536"/>
              <a:chExt cx="1440" cy="624"/>
            </a:xfrm>
          </p:grpSpPr>
          <p:sp>
            <p:nvSpPr>
              <p:cNvPr id="65579" name="Line 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6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c(w,d)</a:t>
                </a:r>
              </a:p>
            </p:txBody>
          </p:sp>
          <p:sp>
            <p:nvSpPr>
              <p:cNvPr id="65581" name="Text Box 7"/>
              <p:cNvSpPr txBox="1">
                <a:spLocks noChangeArrowheads="1"/>
              </p:cNvSpPr>
              <p:nvPr/>
            </p:nvSpPr>
            <p:spPr bwMode="auto">
              <a:xfrm>
                <a:off x="2129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|d|</a:t>
                </a:r>
              </a:p>
            </p:txBody>
          </p:sp>
        </p:grpSp>
        <p:sp>
          <p:nvSpPr>
            <p:cNvPr id="65578" name="Rectangle 8"/>
            <p:cNvSpPr>
              <a:spLocks noChangeArrowheads="1"/>
            </p:cNvSpPr>
            <p:nvPr/>
          </p:nvSpPr>
          <p:spPr bwMode="auto">
            <a:xfrm>
              <a:off x="624" y="3120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P(w|d) =</a:t>
              </a:r>
            </a:p>
          </p:txBody>
        </p:sp>
      </p:grpSp>
      <p:grpSp>
        <p:nvGrpSpPr>
          <p:cNvPr id="65542" name="Group 9"/>
          <p:cNvGrpSpPr>
            <a:grpSpLocks/>
          </p:cNvGrpSpPr>
          <p:nvPr/>
        </p:nvGrpSpPr>
        <p:grpSpPr bwMode="auto">
          <a:xfrm>
            <a:off x="609600" y="2743200"/>
            <a:ext cx="2625725" cy="1525588"/>
            <a:chOff x="384" y="1728"/>
            <a:chExt cx="1654" cy="961"/>
          </a:xfrm>
        </p:grpSpPr>
        <p:sp>
          <p:nvSpPr>
            <p:cNvPr id="65574" name="Line 10"/>
            <p:cNvSpPr>
              <a:spLocks noChangeShapeType="1"/>
            </p:cNvSpPr>
            <p:nvPr/>
          </p:nvSpPr>
          <p:spPr bwMode="auto">
            <a:xfrm>
              <a:off x="384" y="2688"/>
              <a:ext cx="16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11"/>
            <p:cNvSpPr>
              <a:spLocks noChangeShapeType="1"/>
            </p:cNvSpPr>
            <p:nvPr/>
          </p:nvSpPr>
          <p:spPr bwMode="auto">
            <a:xfrm flipV="1">
              <a:off x="384" y="1728"/>
              <a:ext cx="1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Freeform 12"/>
            <p:cNvSpPr>
              <a:spLocks/>
            </p:cNvSpPr>
            <p:nvPr/>
          </p:nvSpPr>
          <p:spPr bwMode="auto">
            <a:xfrm>
              <a:off x="384" y="2016"/>
              <a:ext cx="1313" cy="672"/>
            </a:xfrm>
            <a:custGeom>
              <a:avLst/>
              <a:gdLst>
                <a:gd name="T0" fmla="*/ 0 w 1296"/>
                <a:gd name="T1" fmla="*/ 0 h 672"/>
                <a:gd name="T2" fmla="*/ 150 w 1296"/>
                <a:gd name="T3" fmla="*/ 0 h 672"/>
                <a:gd name="T4" fmla="*/ 150 w 1296"/>
                <a:gd name="T5" fmla="*/ 96 h 672"/>
                <a:gd name="T6" fmla="*/ 249 w 1296"/>
                <a:gd name="T7" fmla="*/ 96 h 672"/>
                <a:gd name="T8" fmla="*/ 249 w 1296"/>
                <a:gd name="T9" fmla="*/ 240 h 672"/>
                <a:gd name="T10" fmla="*/ 399 w 1296"/>
                <a:gd name="T11" fmla="*/ 240 h 672"/>
                <a:gd name="T12" fmla="*/ 399 w 1296"/>
                <a:gd name="T13" fmla="*/ 336 h 672"/>
                <a:gd name="T14" fmla="*/ 549 w 1296"/>
                <a:gd name="T15" fmla="*/ 336 h 672"/>
                <a:gd name="T16" fmla="*/ 549 w 1296"/>
                <a:gd name="T17" fmla="*/ 480 h 672"/>
                <a:gd name="T18" fmla="*/ 798 w 1296"/>
                <a:gd name="T19" fmla="*/ 480 h 672"/>
                <a:gd name="T20" fmla="*/ 798 w 1296"/>
                <a:gd name="T21" fmla="*/ 576 h 672"/>
                <a:gd name="T22" fmla="*/ 1098 w 1296"/>
                <a:gd name="T23" fmla="*/ 576 h 672"/>
                <a:gd name="T24" fmla="*/ 1098 w 1296"/>
                <a:gd name="T25" fmla="*/ 672 h 672"/>
                <a:gd name="T26" fmla="*/ 1347 w 1296"/>
                <a:gd name="T27" fmla="*/ 672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6"/>
                <a:gd name="T43" fmla="*/ 0 h 672"/>
                <a:gd name="T44" fmla="*/ 1296 w 1296"/>
                <a:gd name="T45" fmla="*/ 672 h 6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6" h="672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  <a:lnTo>
                    <a:pt x="240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336"/>
                  </a:lnTo>
                  <a:lnTo>
                    <a:pt x="528" y="336"/>
                  </a:lnTo>
                  <a:lnTo>
                    <a:pt x="528" y="480"/>
                  </a:lnTo>
                  <a:lnTo>
                    <a:pt x="768" y="480"/>
                  </a:lnTo>
                  <a:lnTo>
                    <a:pt x="768" y="576"/>
                  </a:lnTo>
                  <a:lnTo>
                    <a:pt x="1056" y="576"/>
                  </a:lnTo>
                  <a:lnTo>
                    <a:pt x="1056" y="672"/>
                  </a:lnTo>
                  <a:lnTo>
                    <a:pt x="1296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95400" y="1371600"/>
            <a:ext cx="6108700" cy="4343400"/>
            <a:chOff x="816" y="864"/>
            <a:chExt cx="3848" cy="2736"/>
          </a:xfrm>
        </p:grpSpPr>
        <p:grpSp>
          <p:nvGrpSpPr>
            <p:cNvPr id="65560" name="Group 13"/>
            <p:cNvGrpSpPr>
              <a:grpSpLocks/>
            </p:cNvGrpSpPr>
            <p:nvPr/>
          </p:nvGrpSpPr>
          <p:grpSpPr bwMode="auto">
            <a:xfrm>
              <a:off x="816" y="864"/>
              <a:ext cx="2950" cy="2736"/>
              <a:chOff x="816" y="864"/>
              <a:chExt cx="2950" cy="2736"/>
            </a:xfrm>
          </p:grpSpPr>
          <p:grpSp>
            <p:nvGrpSpPr>
              <p:cNvPr id="65563" name="Group 14"/>
              <p:cNvGrpSpPr>
                <a:grpSpLocks/>
              </p:cNvGrpSpPr>
              <p:nvPr/>
            </p:nvGrpSpPr>
            <p:grpSpPr bwMode="auto">
              <a:xfrm>
                <a:off x="2448" y="2976"/>
                <a:ext cx="864" cy="624"/>
                <a:chOff x="2496" y="1536"/>
                <a:chExt cx="864" cy="624"/>
              </a:xfrm>
            </p:grpSpPr>
            <p:sp>
              <p:nvSpPr>
                <p:cNvPr id="6557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96" y="15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p(w|C)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57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63" y="1872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5564" name="Group 17"/>
              <p:cNvGrpSpPr>
                <a:grpSpLocks/>
              </p:cNvGrpSpPr>
              <p:nvPr/>
            </p:nvGrpSpPr>
            <p:grpSpPr bwMode="auto">
              <a:xfrm>
                <a:off x="816" y="864"/>
                <a:ext cx="2950" cy="1872"/>
                <a:chOff x="816" y="864"/>
                <a:chExt cx="2950" cy="1872"/>
              </a:xfrm>
            </p:grpSpPr>
            <p:grpSp>
              <p:nvGrpSpPr>
                <p:cNvPr id="65565" name="Group 18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2950" cy="1872"/>
                  <a:chOff x="816" y="864"/>
                  <a:chExt cx="2950" cy="1872"/>
                </a:xfrm>
              </p:grpSpPr>
              <p:sp>
                <p:nvSpPr>
                  <p:cNvPr id="655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1835" cy="7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0000FF"/>
                        </a:solidFill>
                      </a:rPr>
                      <a:t>Stage-1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</a:p>
                  <a:p>
                    <a:pPr algn="l"/>
                    <a:endParaRPr lang="en-US" altLang="en-US" sz="1200" b="0" i="0" dirty="0">
                      <a:solidFill>
                        <a:srgbClr val="0000FF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-Explain unseen words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</a:t>
                    </a:r>
                    <a:r>
                      <a:rPr lang="en-US" altLang="en-US" sz="2000" b="0" i="0" dirty="0" err="1">
                        <a:solidFill>
                          <a:srgbClr val="0000FF"/>
                        </a:solidFill>
                      </a:rPr>
                      <a:t>Dirichlet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en-US" altLang="en-US" sz="2000" b="0" i="0" dirty="0" smtClean="0">
                        <a:solidFill>
                          <a:srgbClr val="0000FF"/>
                        </a:solidFill>
                      </a:rPr>
                      <a:t>prior (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Bayesian)</a:t>
                    </a:r>
                    <a:endParaRPr lang="en-US" altLang="en-US" sz="2000" b="0" i="0" dirty="0">
                      <a:solidFill>
                        <a:srgbClr val="CC3300"/>
                      </a:solidFill>
                    </a:endParaRPr>
                  </a:p>
                </p:txBody>
              </p:sp>
              <p:sp>
                <p:nvSpPr>
                  <p:cNvPr id="655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016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1" name="Freeform 23"/>
                  <p:cNvSpPr>
                    <a:spLocks/>
                  </p:cNvSpPr>
                  <p:nvPr/>
                </p:nvSpPr>
                <p:spPr bwMode="auto">
                  <a:xfrm>
                    <a:off x="211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23" y="1798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CC"/>
                    </a:solidFill>
                  </a:endParaRPr>
                </a:p>
              </p:txBody>
            </p:sp>
          </p:grpSp>
        </p:grpSp>
        <p:sp>
          <p:nvSpPr>
            <p:cNvPr id="65561" name="Text Box 39"/>
            <p:cNvSpPr txBox="1">
              <a:spLocks noChangeArrowheads="1"/>
            </p:cNvSpPr>
            <p:nvPr/>
          </p:nvSpPr>
          <p:spPr bwMode="auto">
            <a:xfrm>
              <a:off x="3456" y="282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Collection LM </a:t>
              </a:r>
            </a:p>
          </p:txBody>
        </p:sp>
        <p:sp>
          <p:nvSpPr>
            <p:cNvPr id="65562" name="Line 40"/>
            <p:cNvSpPr>
              <a:spLocks noChangeShapeType="1"/>
            </p:cNvSpPr>
            <p:nvPr/>
          </p:nvSpPr>
          <p:spPr bwMode="auto">
            <a:xfrm flipH="1">
              <a:off x="3264" y="29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209800" y="1377950"/>
            <a:ext cx="6740525" cy="5038725"/>
            <a:chOff x="1392" y="868"/>
            <a:chExt cx="4246" cy="3174"/>
          </a:xfrm>
        </p:grpSpPr>
        <p:grpSp>
          <p:nvGrpSpPr>
            <p:cNvPr id="65545" name="Group 25"/>
            <p:cNvGrpSpPr>
              <a:grpSpLocks/>
            </p:cNvGrpSpPr>
            <p:nvPr/>
          </p:nvGrpSpPr>
          <p:grpSpPr bwMode="auto">
            <a:xfrm>
              <a:off x="1392" y="868"/>
              <a:ext cx="4246" cy="2540"/>
              <a:chOff x="1392" y="868"/>
              <a:chExt cx="4246" cy="2540"/>
            </a:xfrm>
          </p:grpSpPr>
          <p:grpSp>
            <p:nvGrpSpPr>
              <p:cNvPr id="65548" name="Group 26"/>
              <p:cNvGrpSpPr>
                <a:grpSpLocks/>
              </p:cNvGrpSpPr>
              <p:nvPr/>
            </p:nvGrpSpPr>
            <p:grpSpPr bwMode="auto">
              <a:xfrm>
                <a:off x="1392" y="3120"/>
                <a:ext cx="2885" cy="288"/>
                <a:chOff x="1440" y="1680"/>
                <a:chExt cx="2885" cy="288"/>
              </a:xfrm>
            </p:grpSpPr>
            <p:sp>
              <p:nvSpPr>
                <p:cNvPr id="6555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1680"/>
                  <a:ext cx="5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(1-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6555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08" y="1680"/>
                  <a:ext cx="9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+ 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p(w|U)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65549" name="Group 29"/>
              <p:cNvGrpSpPr>
                <a:grpSpLocks/>
              </p:cNvGrpSpPr>
              <p:nvPr/>
            </p:nvGrpSpPr>
            <p:grpSpPr bwMode="auto">
              <a:xfrm>
                <a:off x="2880" y="868"/>
                <a:ext cx="2758" cy="1868"/>
                <a:chOff x="2880" y="868"/>
                <a:chExt cx="2758" cy="1868"/>
              </a:xfrm>
            </p:grpSpPr>
            <p:grpSp>
              <p:nvGrpSpPr>
                <p:cNvPr id="65550" name="Group 30"/>
                <p:cNvGrpSpPr>
                  <a:grpSpLocks/>
                </p:cNvGrpSpPr>
                <p:nvPr/>
              </p:nvGrpSpPr>
              <p:grpSpPr bwMode="auto">
                <a:xfrm>
                  <a:off x="2880" y="868"/>
                  <a:ext cx="2758" cy="1868"/>
                  <a:chOff x="2880" y="868"/>
                  <a:chExt cx="2758" cy="1868"/>
                </a:xfrm>
              </p:grpSpPr>
              <p:sp>
                <p:nvSpPr>
                  <p:cNvPr id="655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4" name="Freeform 33"/>
                  <p:cNvSpPr>
                    <a:spLocks/>
                  </p:cNvSpPr>
                  <p:nvPr/>
                </p:nvSpPr>
                <p:spPr bwMode="auto">
                  <a:xfrm>
                    <a:off x="403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5" name="Freeform 34"/>
                  <p:cNvSpPr>
                    <a:spLocks/>
                  </p:cNvSpPr>
                  <p:nvPr/>
                </p:nvSpPr>
                <p:spPr bwMode="auto">
                  <a:xfrm>
                    <a:off x="4032" y="1824"/>
                    <a:ext cx="1362" cy="816"/>
                  </a:xfrm>
                  <a:custGeom>
                    <a:avLst/>
                    <a:gdLst>
                      <a:gd name="T0" fmla="*/ 0 w 1344"/>
                      <a:gd name="T1" fmla="*/ 0 h 816"/>
                      <a:gd name="T2" fmla="*/ 300 w 1344"/>
                      <a:gd name="T3" fmla="*/ 528 h 816"/>
                      <a:gd name="T4" fmla="*/ 600 w 1344"/>
                      <a:gd name="T5" fmla="*/ 768 h 816"/>
                      <a:gd name="T6" fmla="*/ 1398 w 1344"/>
                      <a:gd name="T7" fmla="*/ 816 h 8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44"/>
                      <a:gd name="T13" fmla="*/ 0 h 816"/>
                      <a:gd name="T14" fmla="*/ 1344 w 1344"/>
                      <a:gd name="T15" fmla="*/ 816 h 8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44" h="816">
                        <a:moveTo>
                          <a:pt x="0" y="0"/>
                        </a:moveTo>
                        <a:cubicBezTo>
                          <a:pt x="96" y="200"/>
                          <a:pt x="192" y="400"/>
                          <a:pt x="288" y="528"/>
                        </a:cubicBezTo>
                        <a:cubicBezTo>
                          <a:pt x="384" y="656"/>
                          <a:pt x="400" y="720"/>
                          <a:pt x="576" y="768"/>
                        </a:cubicBezTo>
                        <a:cubicBezTo>
                          <a:pt x="752" y="816"/>
                          <a:pt x="1048" y="816"/>
                          <a:pt x="1344" y="816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064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868"/>
                    <a:ext cx="1611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CC0000"/>
                        </a:solidFill>
                      </a:rPr>
                      <a:t>Stage-2 </a:t>
                    </a:r>
                  </a:p>
                  <a:p>
                    <a:pPr algn="l"/>
                    <a:endParaRPr lang="en-US" altLang="en-US" sz="1200" i="0" dirty="0">
                      <a:solidFill>
                        <a:srgbClr val="CC0000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-Explain noise in query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-2-component mixture</a:t>
                    </a:r>
                  </a:p>
                </p:txBody>
              </p:sp>
            </p:grpSp>
            <p:sp>
              <p:nvSpPr>
                <p:cNvPr id="6555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5" y="177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</p:grpSp>
        <p:sp>
          <p:nvSpPr>
            <p:cNvPr id="65546" name="Text Box 38"/>
            <p:cNvSpPr txBox="1">
              <a:spLocks noChangeArrowheads="1"/>
            </p:cNvSpPr>
            <p:nvPr/>
          </p:nvSpPr>
          <p:spPr bwMode="auto">
            <a:xfrm>
              <a:off x="2880" y="3600"/>
              <a:ext cx="25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latin typeface="Arial" panose="020B0604020202020204" pitchFamily="34" charset="0"/>
                </a:rPr>
                <a:t>User background model</a:t>
              </a:r>
            </a:p>
            <a:p>
              <a:r>
                <a:rPr lang="en-US" altLang="en-US" sz="2000" i="0" dirty="0">
                  <a:latin typeface="Arial" panose="020B0604020202020204" pitchFamily="34" charset="0"/>
                </a:rPr>
                <a:t>Can be approximated by p(</a:t>
              </a:r>
              <a:r>
                <a:rPr lang="en-US" altLang="en-US" sz="2000" i="0" dirty="0" err="1">
                  <a:latin typeface="Arial" panose="020B0604020202020204" pitchFamily="34" charset="0"/>
                </a:rPr>
                <a:t>w|C</a:t>
              </a:r>
              <a:r>
                <a:rPr lang="en-US" altLang="en-US" sz="2000" i="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65547" name="Line 41"/>
            <p:cNvSpPr>
              <a:spLocks noChangeShapeType="1"/>
            </p:cNvSpPr>
            <p:nvPr/>
          </p:nvSpPr>
          <p:spPr bwMode="auto">
            <a:xfrm flipH="1" flipV="1">
              <a:off x="3984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Idea 1: Retrieval as decision-making</a:t>
            </a:r>
            <a:br>
              <a:rPr lang="en-US" altLang="en-US" sz="3600" dirty="0" smtClean="0"/>
            </a:br>
            <a:r>
              <a:rPr lang="en-US" altLang="en-US" sz="2800" dirty="0" smtClean="0"/>
              <a:t>(A more general notion of relevance)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2895600"/>
            <a:ext cx="4173538" cy="762000"/>
            <a:chOff x="2880" y="1968"/>
            <a:chExt cx="2629" cy="480"/>
          </a:xfrm>
        </p:grpSpPr>
        <p:sp>
          <p:nvSpPr>
            <p:cNvPr id="108594" name="AutoShape 4"/>
            <p:cNvSpPr>
              <a:spLocks noChangeArrowheads="1"/>
            </p:cNvSpPr>
            <p:nvPr/>
          </p:nvSpPr>
          <p:spPr bwMode="auto">
            <a:xfrm>
              <a:off x="3456" y="2112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95" name="AutoShape 5"/>
            <p:cNvSpPr>
              <a:spLocks noChangeArrowheads="1"/>
            </p:cNvSpPr>
            <p:nvPr/>
          </p:nvSpPr>
          <p:spPr bwMode="auto">
            <a:xfrm>
              <a:off x="3696" y="2112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96" name="AutoShape 6"/>
            <p:cNvSpPr>
              <a:spLocks noChangeArrowheads="1"/>
            </p:cNvSpPr>
            <p:nvPr/>
          </p:nvSpPr>
          <p:spPr bwMode="auto">
            <a:xfrm>
              <a:off x="3936" y="2112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97" name="Text Box 7"/>
            <p:cNvSpPr txBox="1">
              <a:spLocks noChangeArrowheads="1"/>
            </p:cNvSpPr>
            <p:nvPr/>
          </p:nvSpPr>
          <p:spPr bwMode="auto">
            <a:xfrm>
              <a:off x="4161" y="206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Unordered subset</a:t>
              </a:r>
            </a:p>
          </p:txBody>
        </p:sp>
        <p:sp>
          <p:nvSpPr>
            <p:cNvPr id="108598" name="Text Box 8"/>
            <p:cNvSpPr txBox="1">
              <a:spLocks noChangeArrowheads="1"/>
            </p:cNvSpPr>
            <p:nvPr/>
          </p:nvSpPr>
          <p:spPr bwMode="auto">
            <a:xfrm>
              <a:off x="2880" y="1968"/>
              <a:ext cx="2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400" b="0" i="0">
                  <a:solidFill>
                    <a:srgbClr val="006666"/>
                  </a:solidFill>
                </a:rPr>
                <a:t>?</a:t>
              </a:r>
              <a:endParaRPr lang="en-US" altLang="en-US" sz="4400" b="0" i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0" y="4953000"/>
            <a:ext cx="4235450" cy="990600"/>
            <a:chOff x="2832" y="3024"/>
            <a:chExt cx="2668" cy="624"/>
          </a:xfrm>
        </p:grpSpPr>
        <p:sp>
          <p:nvSpPr>
            <p:cNvPr id="108579" name="AutoShape 10"/>
            <p:cNvSpPr>
              <a:spLocks noChangeArrowheads="1"/>
            </p:cNvSpPr>
            <p:nvPr/>
          </p:nvSpPr>
          <p:spPr bwMode="auto">
            <a:xfrm>
              <a:off x="3408" y="345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80" name="AutoShape 11"/>
            <p:cNvSpPr>
              <a:spLocks noChangeArrowheads="1"/>
            </p:cNvSpPr>
            <p:nvPr/>
          </p:nvSpPr>
          <p:spPr bwMode="auto">
            <a:xfrm>
              <a:off x="4080" y="345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81" name="AutoShape 12"/>
            <p:cNvSpPr>
              <a:spLocks noChangeArrowheads="1"/>
            </p:cNvSpPr>
            <p:nvPr/>
          </p:nvSpPr>
          <p:spPr bwMode="auto">
            <a:xfrm>
              <a:off x="4320" y="345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82" name="AutoShape 13"/>
            <p:cNvSpPr>
              <a:spLocks noChangeArrowheads="1"/>
            </p:cNvSpPr>
            <p:nvPr/>
          </p:nvSpPr>
          <p:spPr bwMode="auto">
            <a:xfrm>
              <a:off x="3696" y="345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83" name="Line 14"/>
            <p:cNvSpPr>
              <a:spLocks noChangeShapeType="1"/>
            </p:cNvSpPr>
            <p:nvPr/>
          </p:nvSpPr>
          <p:spPr bwMode="auto">
            <a:xfrm>
              <a:off x="350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4" name="Line 15"/>
            <p:cNvSpPr>
              <a:spLocks noChangeShapeType="1"/>
            </p:cNvSpPr>
            <p:nvPr/>
          </p:nvSpPr>
          <p:spPr bwMode="auto">
            <a:xfrm>
              <a:off x="350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Line 16"/>
            <p:cNvSpPr>
              <a:spLocks noChangeShapeType="1"/>
            </p:cNvSpPr>
            <p:nvPr/>
          </p:nvSpPr>
          <p:spPr bwMode="auto">
            <a:xfrm>
              <a:off x="374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6" name="Line 17"/>
            <p:cNvSpPr>
              <a:spLocks noChangeShapeType="1"/>
            </p:cNvSpPr>
            <p:nvPr/>
          </p:nvSpPr>
          <p:spPr bwMode="auto">
            <a:xfrm>
              <a:off x="4176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Line 18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8" name="Line 19"/>
            <p:cNvSpPr>
              <a:spLocks noChangeShapeType="1"/>
            </p:cNvSpPr>
            <p:nvPr/>
          </p:nvSpPr>
          <p:spPr bwMode="auto">
            <a:xfrm>
              <a:off x="441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9" name="Line 20"/>
            <p:cNvSpPr>
              <a:spLocks noChangeShapeType="1"/>
            </p:cNvSpPr>
            <p:nvPr/>
          </p:nvSpPr>
          <p:spPr bwMode="auto">
            <a:xfrm>
              <a:off x="3648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0" name="Line 21"/>
            <p:cNvSpPr>
              <a:spLocks noChangeShapeType="1"/>
            </p:cNvSpPr>
            <p:nvPr/>
          </p:nvSpPr>
          <p:spPr bwMode="auto">
            <a:xfrm>
              <a:off x="364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1" name="Line 22"/>
            <p:cNvSpPr>
              <a:spLocks noChangeShapeType="1"/>
            </p:cNvSpPr>
            <p:nvPr/>
          </p:nvSpPr>
          <p:spPr bwMode="auto">
            <a:xfrm>
              <a:off x="432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2" name="Text Box 23"/>
            <p:cNvSpPr txBox="1">
              <a:spLocks noChangeArrowheads="1"/>
            </p:cNvSpPr>
            <p:nvPr/>
          </p:nvSpPr>
          <p:spPr bwMode="auto">
            <a:xfrm>
              <a:off x="4672" y="3215"/>
              <a:ext cx="8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108593" name="Text Box 24"/>
            <p:cNvSpPr txBox="1">
              <a:spLocks noChangeArrowheads="1"/>
            </p:cNvSpPr>
            <p:nvPr/>
          </p:nvSpPr>
          <p:spPr bwMode="auto">
            <a:xfrm>
              <a:off x="2832" y="3120"/>
              <a:ext cx="2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400" b="0" i="0" dirty="0">
                  <a:solidFill>
                    <a:srgbClr val="006666"/>
                  </a:solidFill>
                </a:rPr>
                <a:t>?</a:t>
              </a:r>
              <a:endParaRPr lang="en-US" altLang="en-US" sz="4400" b="0" i="0" dirty="0"/>
            </a:p>
          </p:txBody>
        </p:sp>
      </p:grpSp>
      <p:sp>
        <p:nvSpPr>
          <p:cNvPr id="108551" name="Text Box 25"/>
          <p:cNvSpPr txBox="1">
            <a:spLocks noChangeArrowheads="1"/>
          </p:cNvSpPr>
          <p:nvPr/>
        </p:nvSpPr>
        <p:spPr bwMode="auto">
          <a:xfrm>
            <a:off x="596899" y="1554163"/>
            <a:ext cx="77898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Given a query,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   - Which documents should be selected?  (D)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   - How should these docs be presented to the user? (</a:t>
            </a:r>
            <a:r>
              <a:rPr lang="en-US" altLang="en-US" sz="2400" b="0" i="0" dirty="0">
                <a:latin typeface="Arial" panose="020B0604020202020204" pitchFamily="34" charset="0"/>
                <a:sym typeface="Symbol" panose="05050102010706020507" pitchFamily="18" charset="2"/>
              </a:rPr>
              <a:t>)</a:t>
            </a:r>
          </a:p>
        </p:txBody>
      </p:sp>
      <p:sp>
        <p:nvSpPr>
          <p:cNvPr id="108552" name="Text Box 26"/>
          <p:cNvSpPr txBox="1">
            <a:spLocks noChangeArrowheads="1"/>
          </p:cNvSpPr>
          <p:nvPr/>
        </p:nvSpPr>
        <p:spPr bwMode="auto">
          <a:xfrm>
            <a:off x="596899" y="2743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>
                <a:latin typeface="Arial" panose="020B0604020202020204" pitchFamily="34" charset="0"/>
              </a:rPr>
              <a:t>Choose: (D,</a:t>
            </a:r>
            <a:r>
              <a:rPr lang="en-US" altLang="en-US" sz="2400" b="0" i="0">
                <a:latin typeface="Arial" panose="020B0604020202020204" pitchFamily="34" charset="0"/>
                <a:sym typeface="Symbol" panose="05050102010706020507" pitchFamily="18" charset="2"/>
              </a:rPr>
              <a:t>)</a:t>
            </a:r>
            <a:endParaRPr lang="en-US" altLang="en-US" sz="2400" b="0" i="0">
              <a:latin typeface="Arial" panose="020B0604020202020204" pitchFamily="34" charset="0"/>
            </a:endParaRPr>
          </a:p>
        </p:txBody>
      </p:sp>
      <p:grpSp>
        <p:nvGrpSpPr>
          <p:cNvPr id="108553" name="Group 27"/>
          <p:cNvGrpSpPr>
            <a:grpSpLocks/>
          </p:cNvGrpSpPr>
          <p:nvPr/>
        </p:nvGrpSpPr>
        <p:grpSpPr bwMode="auto">
          <a:xfrm>
            <a:off x="457200" y="3581400"/>
            <a:ext cx="4038600" cy="1447800"/>
            <a:chOff x="288" y="2400"/>
            <a:chExt cx="2544" cy="912"/>
          </a:xfrm>
        </p:grpSpPr>
        <p:sp>
          <p:nvSpPr>
            <p:cNvPr id="108566" name="AutoShape 28"/>
            <p:cNvSpPr>
              <a:spLocks noChangeArrowheads="1"/>
            </p:cNvSpPr>
            <p:nvPr/>
          </p:nvSpPr>
          <p:spPr bwMode="auto">
            <a:xfrm>
              <a:off x="336" y="2688"/>
              <a:ext cx="192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67" name="AutoShape 29"/>
            <p:cNvSpPr>
              <a:spLocks noChangeArrowheads="1"/>
            </p:cNvSpPr>
            <p:nvPr/>
          </p:nvSpPr>
          <p:spPr bwMode="auto">
            <a:xfrm>
              <a:off x="432" y="2784"/>
              <a:ext cx="192" cy="192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68" name="AutoShape 30"/>
            <p:cNvSpPr>
              <a:spLocks noChangeArrowheads="1"/>
            </p:cNvSpPr>
            <p:nvPr/>
          </p:nvSpPr>
          <p:spPr bwMode="auto">
            <a:xfrm>
              <a:off x="528" y="2880"/>
              <a:ext cx="192" cy="192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69" name="AutoShape 31"/>
            <p:cNvSpPr>
              <a:spLocks noChangeArrowheads="1"/>
            </p:cNvSpPr>
            <p:nvPr/>
          </p:nvSpPr>
          <p:spPr bwMode="auto">
            <a:xfrm>
              <a:off x="624" y="2976"/>
              <a:ext cx="192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0" name="AutoShape 32"/>
            <p:cNvSpPr>
              <a:spLocks noChangeArrowheads="1"/>
            </p:cNvSpPr>
            <p:nvPr/>
          </p:nvSpPr>
          <p:spPr bwMode="auto">
            <a:xfrm>
              <a:off x="960" y="273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1" name="AutoShape 33"/>
            <p:cNvSpPr>
              <a:spLocks noChangeArrowheads="1"/>
            </p:cNvSpPr>
            <p:nvPr/>
          </p:nvSpPr>
          <p:spPr bwMode="auto">
            <a:xfrm>
              <a:off x="1056" y="2832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2" name="AutoShape 34"/>
            <p:cNvSpPr>
              <a:spLocks noChangeArrowheads="1"/>
            </p:cNvSpPr>
            <p:nvPr/>
          </p:nvSpPr>
          <p:spPr bwMode="auto">
            <a:xfrm>
              <a:off x="1152" y="2928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3" name="AutoShape 35"/>
            <p:cNvSpPr>
              <a:spLocks noChangeArrowheads="1"/>
            </p:cNvSpPr>
            <p:nvPr/>
          </p:nvSpPr>
          <p:spPr bwMode="auto">
            <a:xfrm>
              <a:off x="1248" y="3024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4" name="AutoShape 36"/>
            <p:cNvSpPr>
              <a:spLocks noChangeArrowheads="1"/>
            </p:cNvSpPr>
            <p:nvPr/>
          </p:nvSpPr>
          <p:spPr bwMode="auto">
            <a:xfrm>
              <a:off x="288" y="2400"/>
              <a:ext cx="1158" cy="912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75" name="Line 37"/>
            <p:cNvSpPr>
              <a:spLocks noChangeShapeType="1"/>
            </p:cNvSpPr>
            <p:nvPr/>
          </p:nvSpPr>
          <p:spPr bwMode="auto">
            <a:xfrm rot="5400000" flipV="1">
              <a:off x="2664" y="2664"/>
              <a:ext cx="0" cy="336"/>
            </a:xfrm>
            <a:prstGeom prst="line">
              <a:avLst/>
            </a:prstGeom>
            <a:noFill/>
            <a:ln w="1016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6" name="Line 38"/>
            <p:cNvSpPr>
              <a:spLocks noChangeShapeType="1"/>
            </p:cNvSpPr>
            <p:nvPr/>
          </p:nvSpPr>
          <p:spPr bwMode="auto">
            <a:xfrm rot="5400000" flipV="1">
              <a:off x="1728" y="2688"/>
              <a:ext cx="0" cy="288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7" name="Line 39"/>
            <p:cNvSpPr>
              <a:spLocks noChangeShapeType="1"/>
            </p:cNvSpPr>
            <p:nvPr/>
          </p:nvSpPr>
          <p:spPr bwMode="auto">
            <a:xfrm rot="5400000" flipV="1">
              <a:off x="1584" y="2832"/>
              <a:ext cx="288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8" name="Text Box 40"/>
            <p:cNvSpPr txBox="1">
              <a:spLocks noChangeArrowheads="1"/>
            </p:cNvSpPr>
            <p:nvPr/>
          </p:nvSpPr>
          <p:spPr bwMode="auto">
            <a:xfrm>
              <a:off x="1872" y="2688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FF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572000" y="3886200"/>
            <a:ext cx="4321175" cy="854075"/>
            <a:chOff x="2880" y="2592"/>
            <a:chExt cx="2722" cy="538"/>
          </a:xfrm>
        </p:grpSpPr>
        <p:sp>
          <p:nvSpPr>
            <p:cNvPr id="108555" name="AutoShape 42"/>
            <p:cNvSpPr>
              <a:spLocks noChangeArrowheads="1"/>
            </p:cNvSpPr>
            <p:nvPr/>
          </p:nvSpPr>
          <p:spPr bwMode="auto">
            <a:xfrm>
              <a:off x="3456" y="273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56" name="AutoShape 43"/>
            <p:cNvSpPr>
              <a:spLocks noChangeArrowheads="1"/>
            </p:cNvSpPr>
            <p:nvPr/>
          </p:nvSpPr>
          <p:spPr bwMode="auto">
            <a:xfrm>
              <a:off x="3936" y="273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57" name="AutoShape 44"/>
            <p:cNvSpPr>
              <a:spLocks noChangeArrowheads="1"/>
            </p:cNvSpPr>
            <p:nvPr/>
          </p:nvSpPr>
          <p:spPr bwMode="auto">
            <a:xfrm>
              <a:off x="3696" y="273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58" name="AutoShape 45"/>
            <p:cNvSpPr>
              <a:spLocks noChangeArrowheads="1"/>
            </p:cNvSpPr>
            <p:nvPr/>
          </p:nvSpPr>
          <p:spPr bwMode="auto">
            <a:xfrm>
              <a:off x="4176" y="2736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59" name="Text Box 46"/>
            <p:cNvSpPr txBox="1">
              <a:spLocks noChangeArrowheads="1"/>
            </p:cNvSpPr>
            <p:nvPr/>
          </p:nvSpPr>
          <p:spPr bwMode="auto">
            <a:xfrm>
              <a:off x="4406" y="266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…</a:t>
              </a:r>
            </a:p>
          </p:txBody>
        </p:sp>
        <p:sp>
          <p:nvSpPr>
            <p:cNvPr id="108560" name="Text Box 47"/>
            <p:cNvSpPr txBox="1">
              <a:spLocks noChangeArrowheads="1"/>
            </p:cNvSpPr>
            <p:nvPr/>
          </p:nvSpPr>
          <p:spPr bwMode="auto">
            <a:xfrm>
              <a:off x="4718" y="2687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Ranked list</a:t>
              </a:r>
            </a:p>
          </p:txBody>
        </p:sp>
        <p:sp>
          <p:nvSpPr>
            <p:cNvPr id="108561" name="Text Box 48"/>
            <p:cNvSpPr txBox="1">
              <a:spLocks noChangeArrowheads="1"/>
            </p:cNvSpPr>
            <p:nvPr/>
          </p:nvSpPr>
          <p:spPr bwMode="auto">
            <a:xfrm>
              <a:off x="2880" y="2592"/>
              <a:ext cx="2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400" b="0" i="0">
                  <a:solidFill>
                    <a:srgbClr val="006666"/>
                  </a:solidFill>
                </a:rPr>
                <a:t>?</a:t>
              </a:r>
              <a:endParaRPr lang="en-US" altLang="en-US" sz="4400" b="0" i="0"/>
            </a:p>
          </p:txBody>
        </p:sp>
        <p:sp>
          <p:nvSpPr>
            <p:cNvPr id="108562" name="Text Box 49"/>
            <p:cNvSpPr txBox="1">
              <a:spLocks noChangeArrowheads="1"/>
            </p:cNvSpPr>
            <p:nvPr/>
          </p:nvSpPr>
          <p:spPr bwMode="auto">
            <a:xfrm>
              <a:off x="3456" y="28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CC"/>
                  </a:solidFill>
                </a:rPr>
                <a:t>1</a:t>
              </a:r>
              <a:endParaRPr lang="en-US" altLang="en-US" sz="2400" b="0" i="0"/>
            </a:p>
          </p:txBody>
        </p:sp>
        <p:sp>
          <p:nvSpPr>
            <p:cNvPr id="108563" name="Text Box 50"/>
            <p:cNvSpPr txBox="1">
              <a:spLocks noChangeArrowheads="1"/>
            </p:cNvSpPr>
            <p:nvPr/>
          </p:nvSpPr>
          <p:spPr bwMode="auto">
            <a:xfrm>
              <a:off x="3696" y="28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CC"/>
                  </a:solidFill>
                </a:rPr>
                <a:t>2</a:t>
              </a:r>
              <a:endParaRPr lang="en-US" altLang="en-US" sz="2400" b="0" i="0"/>
            </a:p>
          </p:txBody>
        </p:sp>
        <p:sp>
          <p:nvSpPr>
            <p:cNvPr id="108564" name="Text Box 51"/>
            <p:cNvSpPr txBox="1">
              <a:spLocks noChangeArrowheads="1"/>
            </p:cNvSpPr>
            <p:nvPr/>
          </p:nvSpPr>
          <p:spPr bwMode="auto">
            <a:xfrm>
              <a:off x="3888" y="28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CC"/>
                  </a:solidFill>
                </a:rPr>
                <a:t>3</a:t>
              </a:r>
              <a:endParaRPr lang="en-US" altLang="en-US" sz="2400" b="0" i="0">
                <a:solidFill>
                  <a:srgbClr val="0000CC"/>
                </a:solidFill>
              </a:endParaRPr>
            </a:p>
          </p:txBody>
        </p:sp>
        <p:sp>
          <p:nvSpPr>
            <p:cNvPr id="108565" name="Text Box 52"/>
            <p:cNvSpPr txBox="1">
              <a:spLocks noChangeArrowheads="1"/>
            </p:cNvSpPr>
            <p:nvPr/>
          </p:nvSpPr>
          <p:spPr bwMode="auto">
            <a:xfrm>
              <a:off x="4128" y="28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CC"/>
                  </a:solidFill>
                </a:rPr>
                <a:t>4</a:t>
              </a:r>
              <a:endParaRPr lang="en-US" altLang="en-US" sz="2400" b="0" i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Idea 2: Systematic language modeling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4050" y="4724400"/>
            <a:ext cx="4914902" cy="1662113"/>
            <a:chOff x="654050" y="4724400"/>
            <a:chExt cx="4914902" cy="1662113"/>
          </a:xfrm>
        </p:grpSpPr>
        <p:sp>
          <p:nvSpPr>
            <p:cNvPr id="109573" name="Text Box 4"/>
            <p:cNvSpPr txBox="1">
              <a:spLocks noChangeArrowheads="1"/>
            </p:cNvSpPr>
            <p:nvPr/>
          </p:nvSpPr>
          <p:spPr bwMode="auto">
            <a:xfrm>
              <a:off x="3327402" y="5038726"/>
              <a:ext cx="22415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000099"/>
                  </a:solidFill>
                </a:rPr>
                <a:t>Document</a:t>
              </a:r>
            </a:p>
            <a:p>
              <a:r>
                <a:rPr lang="en-US" altLang="en-US" sz="2000" i="0" dirty="0" smtClean="0">
                  <a:solidFill>
                    <a:srgbClr val="000099"/>
                  </a:solidFill>
                </a:rPr>
                <a:t>Language </a:t>
              </a:r>
              <a:r>
                <a:rPr lang="en-US" altLang="en-US" sz="2000" i="0" dirty="0">
                  <a:solidFill>
                    <a:srgbClr val="000099"/>
                  </a:solidFill>
                </a:rPr>
                <a:t>Models</a:t>
              </a:r>
              <a:endParaRPr lang="en-US" altLang="en-US" sz="2000" b="0" i="0" dirty="0"/>
            </a:p>
          </p:txBody>
        </p:sp>
        <p:sp>
          <p:nvSpPr>
            <p:cNvPr id="109574" name="AutoShape 5"/>
            <p:cNvSpPr>
              <a:spLocks noChangeArrowheads="1"/>
            </p:cNvSpPr>
            <p:nvPr/>
          </p:nvSpPr>
          <p:spPr bwMode="auto">
            <a:xfrm>
              <a:off x="806450" y="4876800"/>
              <a:ext cx="1371600" cy="838200"/>
            </a:xfrm>
            <a:prstGeom prst="flowChartMagneticDisk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000099"/>
                  </a:solidFill>
                </a:rPr>
                <a:t>Documents</a:t>
              </a:r>
            </a:p>
          </p:txBody>
        </p:sp>
        <p:sp>
          <p:nvSpPr>
            <p:cNvPr id="109575" name="AutoShape 6"/>
            <p:cNvSpPr>
              <a:spLocks noChangeArrowheads="1"/>
            </p:cNvSpPr>
            <p:nvPr/>
          </p:nvSpPr>
          <p:spPr bwMode="auto">
            <a:xfrm>
              <a:off x="2254250" y="5257800"/>
              <a:ext cx="838200" cy="104775"/>
            </a:xfrm>
            <a:prstGeom prst="lef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54050" y="4724400"/>
              <a:ext cx="4876800" cy="1662113"/>
              <a:chOff x="654050" y="4724400"/>
              <a:chExt cx="4876800" cy="1662113"/>
            </a:xfrm>
          </p:grpSpPr>
          <p:sp>
            <p:nvSpPr>
              <p:cNvPr id="109576" name="Rectangle 7"/>
              <p:cNvSpPr>
                <a:spLocks noChangeArrowheads="1"/>
              </p:cNvSpPr>
              <p:nvPr/>
            </p:nvSpPr>
            <p:spPr bwMode="auto">
              <a:xfrm>
                <a:off x="654050" y="4724400"/>
                <a:ext cx="4876800" cy="1219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577" name="Text Box 8"/>
              <p:cNvSpPr txBox="1">
                <a:spLocks noChangeArrowheads="1"/>
              </p:cNvSpPr>
              <p:nvPr/>
            </p:nvSpPr>
            <p:spPr bwMode="auto">
              <a:xfrm>
                <a:off x="1720850" y="6019800"/>
                <a:ext cx="22526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i="0">
                    <a:solidFill>
                      <a:srgbClr val="CC0000"/>
                    </a:solidFill>
                  </a:rPr>
                  <a:t>DOC MODELING</a:t>
                </a:r>
                <a:endParaRPr lang="en-US" altLang="en-US" sz="2400" b="0" i="0"/>
              </a:p>
            </p:txBody>
          </p:sp>
        </p:grpSp>
        <p:sp>
          <p:nvSpPr>
            <p:cNvPr id="109578" name="Oval 9"/>
            <p:cNvSpPr>
              <a:spLocks noChangeArrowheads="1"/>
            </p:cNvSpPr>
            <p:nvPr/>
          </p:nvSpPr>
          <p:spPr bwMode="auto">
            <a:xfrm>
              <a:off x="3244850" y="4876800"/>
              <a:ext cx="2241550" cy="9906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4050" y="1636711"/>
            <a:ext cx="4572000" cy="1411289"/>
            <a:chOff x="654050" y="1636711"/>
            <a:chExt cx="4572000" cy="1411289"/>
          </a:xfrm>
        </p:grpSpPr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882650" y="2209800"/>
              <a:ext cx="838200" cy="5334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000099"/>
                  </a:solidFill>
                </a:rPr>
                <a:t>Query</a:t>
              </a:r>
            </a:p>
          </p:txBody>
        </p:sp>
        <p:sp>
          <p:nvSpPr>
            <p:cNvPr id="109580" name="Text Box 12"/>
            <p:cNvSpPr txBox="1">
              <a:spLocks noChangeArrowheads="1"/>
            </p:cNvSpPr>
            <p:nvPr/>
          </p:nvSpPr>
          <p:spPr bwMode="auto">
            <a:xfrm>
              <a:off x="3137429" y="2150537"/>
              <a:ext cx="2011362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000099"/>
                  </a:solidFill>
                </a:rPr>
                <a:t>Query </a:t>
              </a:r>
            </a:p>
            <a:p>
              <a:r>
                <a:rPr lang="en-US" altLang="en-US" sz="2000" i="0" dirty="0">
                  <a:solidFill>
                    <a:srgbClr val="000099"/>
                  </a:solidFill>
                </a:rPr>
                <a:t>Language Model</a:t>
              </a:r>
              <a:endParaRPr lang="en-US" altLang="en-US" sz="2000" b="0" i="0" dirty="0">
                <a:solidFill>
                  <a:srgbClr val="000099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54050" y="1636711"/>
              <a:ext cx="4572000" cy="1411289"/>
              <a:chOff x="654050" y="1636711"/>
              <a:chExt cx="4572000" cy="1411289"/>
            </a:xfrm>
          </p:grpSpPr>
          <p:sp>
            <p:nvSpPr>
              <p:cNvPr id="109581" name="Rectangle 13"/>
              <p:cNvSpPr>
                <a:spLocks noChangeArrowheads="1"/>
              </p:cNvSpPr>
              <p:nvPr/>
            </p:nvSpPr>
            <p:spPr bwMode="auto">
              <a:xfrm>
                <a:off x="654050" y="1981200"/>
                <a:ext cx="457200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1720850" y="1636711"/>
                <a:ext cx="23622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i="0" dirty="0">
                    <a:solidFill>
                      <a:srgbClr val="CC0000"/>
                    </a:solidFill>
                  </a:rPr>
                  <a:t>QUERY MODELING</a:t>
                </a:r>
                <a:endParaRPr lang="en-US" altLang="en-US" sz="2400" b="0" i="0" dirty="0"/>
              </a:p>
            </p:txBody>
          </p:sp>
        </p:grpSp>
        <p:sp>
          <p:nvSpPr>
            <p:cNvPr id="109583" name="Oval 15"/>
            <p:cNvSpPr>
              <a:spLocks noChangeArrowheads="1"/>
            </p:cNvSpPr>
            <p:nvPr/>
          </p:nvSpPr>
          <p:spPr bwMode="auto">
            <a:xfrm>
              <a:off x="3048000" y="2057400"/>
              <a:ext cx="2101850" cy="9144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4" name="AutoShape 16"/>
            <p:cNvSpPr>
              <a:spLocks noChangeArrowheads="1"/>
            </p:cNvSpPr>
            <p:nvPr/>
          </p:nvSpPr>
          <p:spPr bwMode="auto">
            <a:xfrm>
              <a:off x="1949450" y="2438400"/>
              <a:ext cx="838200" cy="104775"/>
            </a:xfrm>
            <a:prstGeom prst="lef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97450" y="2861738"/>
            <a:ext cx="4222750" cy="1481662"/>
            <a:chOff x="4997450" y="2861738"/>
            <a:chExt cx="4222750" cy="1481662"/>
          </a:xfrm>
        </p:grpSpPr>
        <p:sp>
          <p:nvSpPr>
            <p:cNvPr id="109585" name="Text Box 18"/>
            <p:cNvSpPr txBox="1">
              <a:spLocks noChangeArrowheads="1"/>
            </p:cNvSpPr>
            <p:nvPr/>
          </p:nvSpPr>
          <p:spPr bwMode="auto">
            <a:xfrm>
              <a:off x="5302250" y="3581400"/>
              <a:ext cx="1784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000099"/>
                  </a:solidFill>
                </a:rPr>
                <a:t>Loss Function</a:t>
              </a:r>
              <a:endParaRPr lang="en-US" altLang="en-US" sz="2000" i="0"/>
            </a:p>
          </p:txBody>
        </p:sp>
        <p:sp>
          <p:nvSpPr>
            <p:cNvPr id="109586" name="Text Box 19"/>
            <p:cNvSpPr txBox="1">
              <a:spLocks noChangeArrowheads="1"/>
            </p:cNvSpPr>
            <p:nvPr/>
          </p:nvSpPr>
          <p:spPr bwMode="auto">
            <a:xfrm>
              <a:off x="8121650" y="3520280"/>
              <a:ext cx="1098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i="0" dirty="0">
                  <a:solidFill>
                    <a:srgbClr val="000099"/>
                  </a:solidFill>
                </a:rPr>
                <a:t>User</a:t>
              </a:r>
            </a:p>
          </p:txBody>
        </p:sp>
        <p:sp>
          <p:nvSpPr>
            <p:cNvPr id="109588" name="Oval 21"/>
            <p:cNvSpPr>
              <a:spLocks noChangeArrowheads="1"/>
            </p:cNvSpPr>
            <p:nvPr/>
          </p:nvSpPr>
          <p:spPr bwMode="auto">
            <a:xfrm>
              <a:off x="5149850" y="3429000"/>
              <a:ext cx="1981200" cy="6858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9" name="AutoShape 22"/>
            <p:cNvSpPr>
              <a:spLocks noChangeArrowheads="1"/>
            </p:cNvSpPr>
            <p:nvPr/>
          </p:nvSpPr>
          <p:spPr bwMode="auto">
            <a:xfrm flipH="1">
              <a:off x="7283450" y="3733800"/>
              <a:ext cx="838200" cy="104775"/>
            </a:xfrm>
            <a:prstGeom prst="lef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97450" y="2861738"/>
              <a:ext cx="4114800" cy="1481662"/>
              <a:chOff x="4997450" y="2861738"/>
              <a:chExt cx="4114800" cy="1481662"/>
            </a:xfrm>
          </p:grpSpPr>
          <p:sp>
            <p:nvSpPr>
              <p:cNvPr id="109587" name="Rectangle 20"/>
              <p:cNvSpPr>
                <a:spLocks noChangeArrowheads="1"/>
              </p:cNvSpPr>
              <p:nvPr/>
            </p:nvSpPr>
            <p:spPr bwMode="auto">
              <a:xfrm>
                <a:off x="4997450" y="3276600"/>
                <a:ext cx="411480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590" name="Text Box 23"/>
              <p:cNvSpPr txBox="1">
                <a:spLocks noChangeArrowheads="1"/>
              </p:cNvSpPr>
              <p:nvPr/>
            </p:nvSpPr>
            <p:spPr bwMode="auto">
              <a:xfrm>
                <a:off x="6216650" y="2861738"/>
                <a:ext cx="22526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i="0" dirty="0">
                    <a:solidFill>
                      <a:srgbClr val="CC0000"/>
                    </a:solidFill>
                  </a:rPr>
                  <a:t>USER MODELING</a:t>
                </a:r>
                <a:endParaRPr lang="en-US" altLang="en-US" sz="2400" b="0" i="0" dirty="0"/>
              </a:p>
            </p:txBody>
          </p:sp>
        </p:grpSp>
      </p:grp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95425" y="2895600"/>
            <a:ext cx="3806825" cy="2133600"/>
            <a:chOff x="770" y="1680"/>
            <a:chExt cx="2398" cy="1344"/>
          </a:xfrm>
        </p:grpSpPr>
        <p:sp>
          <p:nvSpPr>
            <p:cNvPr id="109592" name="Text Box 25"/>
            <p:cNvSpPr txBox="1">
              <a:spLocks noChangeArrowheads="1"/>
            </p:cNvSpPr>
            <p:nvPr/>
          </p:nvSpPr>
          <p:spPr bwMode="auto">
            <a:xfrm>
              <a:off x="770" y="2112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0000FF"/>
                  </a:solidFill>
                </a:rPr>
                <a:t>Retrieval Decision: </a:t>
              </a:r>
            </a:p>
          </p:txBody>
        </p:sp>
        <p:sp>
          <p:nvSpPr>
            <p:cNvPr id="109593" name="Line 26"/>
            <p:cNvSpPr>
              <a:spLocks noChangeShapeType="1"/>
            </p:cNvSpPr>
            <p:nvPr/>
          </p:nvSpPr>
          <p:spPr bwMode="auto">
            <a:xfrm>
              <a:off x="2496" y="1680"/>
              <a:ext cx="0" cy="384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4" name="Line 27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48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5" name="Line 28"/>
            <p:cNvSpPr>
              <a:spLocks noChangeShapeType="1"/>
            </p:cNvSpPr>
            <p:nvPr/>
          </p:nvSpPr>
          <p:spPr bwMode="auto">
            <a:xfrm rot="5400000">
              <a:off x="2904" y="1968"/>
              <a:ext cx="0" cy="528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6" name="Text Box 29"/>
            <p:cNvSpPr txBox="1">
              <a:spLocks noChangeArrowheads="1"/>
            </p:cNvSpPr>
            <p:nvPr/>
          </p:nvSpPr>
          <p:spPr bwMode="auto">
            <a:xfrm>
              <a:off x="2324" y="1958"/>
              <a:ext cx="35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6000" i="0" dirty="0">
                  <a:solidFill>
                    <a:srgbClr val="0000FF"/>
                  </a:solidFill>
                </a:rPr>
                <a:t>?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Generative model of document &amp; </a:t>
            </a:r>
            <a:r>
              <a:rPr lang="en-US" altLang="en-US" sz="3600" dirty="0"/>
              <a:t>query </a:t>
            </a:r>
            <a:r>
              <a:rPr lang="en-US" altLang="en-US" sz="3600" baseline="30000" dirty="0"/>
              <a:t>[Lafferty &amp; Zhai 01b]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057400"/>
            <a:ext cx="8782050" cy="2590800"/>
            <a:chOff x="144" y="1296"/>
            <a:chExt cx="5532" cy="1632"/>
          </a:xfrm>
        </p:grpSpPr>
        <p:sp>
          <p:nvSpPr>
            <p:cNvPr id="110629" name="Rectangle 4"/>
            <p:cNvSpPr>
              <a:spLocks noChangeArrowheads="1"/>
            </p:cNvSpPr>
            <p:nvPr/>
          </p:nvSpPr>
          <p:spPr bwMode="auto">
            <a:xfrm>
              <a:off x="4463" y="1344"/>
              <a:ext cx="385" cy="158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30" name="Text Box 5"/>
            <p:cNvSpPr txBox="1">
              <a:spLocks noChangeArrowheads="1"/>
            </p:cNvSpPr>
            <p:nvPr/>
          </p:nvSpPr>
          <p:spPr bwMode="auto">
            <a:xfrm>
              <a:off x="4848" y="1856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>
                  <a:solidFill>
                    <a:srgbClr val="CC0000"/>
                  </a:solidFill>
                  <a:latin typeface="Arial" panose="020B0604020202020204" pitchFamily="34" charset="0"/>
                </a:rPr>
                <a:t>observed</a:t>
              </a:r>
              <a:endParaRPr lang="en-US" altLang="en-US" sz="2000" i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31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385" cy="158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32" name="Text Box 7"/>
            <p:cNvSpPr txBox="1">
              <a:spLocks noChangeArrowheads="1"/>
            </p:cNvSpPr>
            <p:nvPr/>
          </p:nvSpPr>
          <p:spPr bwMode="auto">
            <a:xfrm>
              <a:off x="144" y="182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>
                  <a:solidFill>
                    <a:srgbClr val="CC0000"/>
                  </a:solidFill>
                  <a:latin typeface="Arial" panose="020B0604020202020204" pitchFamily="34" charset="0"/>
                </a:rPr>
                <a:t>Partially</a:t>
              </a:r>
            </a:p>
            <a:p>
              <a:pPr algn="l"/>
              <a:r>
                <a:rPr lang="en-US" altLang="en-US" sz="2000" i="0">
                  <a:solidFill>
                    <a:srgbClr val="CC0000"/>
                  </a:solidFill>
                  <a:latin typeface="Arial" panose="020B0604020202020204" pitchFamily="34" charset="0"/>
                </a:rPr>
                <a:t>observed</a:t>
              </a:r>
            </a:p>
          </p:txBody>
        </p:sp>
      </p:grpSp>
      <p:grpSp>
        <p:nvGrpSpPr>
          <p:cNvPr id="110598" name="Group 8"/>
          <p:cNvGrpSpPr>
            <a:grpSpLocks/>
          </p:cNvGrpSpPr>
          <p:nvPr/>
        </p:nvGrpSpPr>
        <p:grpSpPr bwMode="auto">
          <a:xfrm>
            <a:off x="517525" y="2057400"/>
            <a:ext cx="4175125" cy="717550"/>
            <a:chOff x="326" y="1296"/>
            <a:chExt cx="2630" cy="452"/>
          </a:xfrm>
        </p:grpSpPr>
        <p:graphicFrame>
          <p:nvGraphicFramePr>
            <p:cNvPr id="110624" name="Object 9"/>
            <p:cNvGraphicFramePr>
              <a:graphicFrameLocks noChangeAspect="1"/>
            </p:cNvGraphicFramePr>
            <p:nvPr/>
          </p:nvGraphicFramePr>
          <p:xfrm>
            <a:off x="2688" y="1392"/>
            <a:ext cx="2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Equation" r:id="rId3" imgW="180860" imgH="219186" progId="Equation.3">
                    <p:embed/>
                  </p:oleObj>
                </mc:Choice>
                <mc:Fallback>
                  <p:oleObj name="Equation" r:id="rId3" imgW="180860" imgH="21918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92"/>
                          <a:ext cx="2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5" name="Text Box 10"/>
            <p:cNvSpPr txBox="1">
              <a:spLocks noChangeArrowheads="1"/>
            </p:cNvSpPr>
            <p:nvPr/>
          </p:nvSpPr>
          <p:spPr bwMode="auto">
            <a:xfrm>
              <a:off x="1008" y="1344"/>
              <a:ext cx="3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3600">
                  <a:solidFill>
                    <a:srgbClr val="0000CC"/>
                  </a:solidFill>
                  <a:latin typeface="Arial Narrow" panose="020B0606020202030204" pitchFamily="34" charset="0"/>
                </a:rPr>
                <a:t>U</a:t>
              </a:r>
              <a:endParaRPr lang="en-US" altLang="en-US" sz="3600"/>
            </a:p>
          </p:txBody>
        </p:sp>
        <p:sp>
          <p:nvSpPr>
            <p:cNvPr id="110626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120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0627" name="Object 12"/>
            <p:cNvGraphicFramePr>
              <a:graphicFrameLocks noChangeAspect="1"/>
            </p:cNvGraphicFramePr>
            <p:nvPr/>
          </p:nvGraphicFramePr>
          <p:xfrm>
            <a:off x="1728" y="1296"/>
            <a:ext cx="5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Equation" r:id="rId5" imgW="552569" imgH="219186" progId="Equation.3">
                    <p:embed/>
                  </p:oleObj>
                </mc:Choice>
                <mc:Fallback>
                  <p:oleObj name="Equation" r:id="rId5" imgW="552569" imgH="21918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96"/>
                          <a:ext cx="5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8" name="Text Box 13"/>
            <p:cNvSpPr txBox="1">
              <a:spLocks noChangeArrowheads="1"/>
            </p:cNvSpPr>
            <p:nvPr/>
          </p:nvSpPr>
          <p:spPr bwMode="auto">
            <a:xfrm>
              <a:off x="326" y="1392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400" b="0" i="0">
                  <a:solidFill>
                    <a:srgbClr val="0000CC"/>
                  </a:solidFill>
                  <a:latin typeface="Arial Narrow" panose="020B0606020202030204" pitchFamily="34" charset="0"/>
                </a:rPr>
                <a:t>User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3962400"/>
            <a:ext cx="4375150" cy="754063"/>
            <a:chOff x="240" y="2496"/>
            <a:chExt cx="2756" cy="475"/>
          </a:xfrm>
        </p:grpSpPr>
        <p:graphicFrame>
          <p:nvGraphicFramePr>
            <p:cNvPr id="110619" name="Object 15"/>
            <p:cNvGraphicFramePr>
              <a:graphicFrameLocks noChangeAspect="1"/>
            </p:cNvGraphicFramePr>
            <p:nvPr/>
          </p:nvGraphicFramePr>
          <p:xfrm>
            <a:off x="2736" y="2544"/>
            <a:ext cx="26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Equation" r:id="rId7" imgW="171412" imgH="209468" progId="Equation.3">
                    <p:embed/>
                  </p:oleObj>
                </mc:Choice>
                <mc:Fallback>
                  <p:oleObj name="Equation" r:id="rId7" imgW="171412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44"/>
                          <a:ext cx="26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0" name="Text Box 16"/>
            <p:cNvSpPr txBox="1">
              <a:spLocks noChangeArrowheads="1"/>
            </p:cNvSpPr>
            <p:nvPr/>
          </p:nvSpPr>
          <p:spPr bwMode="auto">
            <a:xfrm>
              <a:off x="1056" y="2496"/>
              <a:ext cx="3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3600">
                  <a:solidFill>
                    <a:srgbClr val="0000CC"/>
                  </a:solidFill>
                  <a:latin typeface="Arial Narrow" panose="020B0606020202030204" pitchFamily="34" charset="0"/>
                </a:rPr>
                <a:t>S</a:t>
              </a:r>
              <a:endParaRPr lang="en-US" altLang="en-US" sz="3600"/>
            </a:p>
          </p:txBody>
        </p:sp>
        <p:sp>
          <p:nvSpPr>
            <p:cNvPr id="110621" name="Line 17"/>
            <p:cNvSpPr>
              <a:spLocks noChangeShapeType="1"/>
            </p:cNvSpPr>
            <p:nvPr/>
          </p:nvSpPr>
          <p:spPr bwMode="auto">
            <a:xfrm>
              <a:off x="1440" y="2688"/>
              <a:ext cx="1200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0622" name="Object 18"/>
            <p:cNvGraphicFramePr>
              <a:graphicFrameLocks noChangeAspect="1"/>
            </p:cNvGraphicFramePr>
            <p:nvPr/>
          </p:nvGraphicFramePr>
          <p:xfrm>
            <a:off x="1783" y="2743"/>
            <a:ext cx="57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Equation" r:id="rId9" imgW="533403" imgH="209468" progId="Equation.3">
                    <p:embed/>
                  </p:oleObj>
                </mc:Choice>
                <mc:Fallback>
                  <p:oleObj name="Equation" r:id="rId9" imgW="533403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2743"/>
                          <a:ext cx="57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3" name="Text Box 19"/>
            <p:cNvSpPr txBox="1">
              <a:spLocks noChangeArrowheads="1"/>
            </p:cNvSpPr>
            <p:nvPr/>
          </p:nvSpPr>
          <p:spPr bwMode="auto">
            <a:xfrm>
              <a:off x="240" y="254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400" b="0" i="0">
                  <a:solidFill>
                    <a:srgbClr val="0000CC"/>
                  </a:solidFill>
                  <a:latin typeface="Arial Narrow" panose="020B0606020202030204" pitchFamily="34" charset="0"/>
                </a:rPr>
                <a:t>Source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886200" y="1981200"/>
            <a:ext cx="1403350" cy="3962400"/>
            <a:chOff x="2448" y="1248"/>
            <a:chExt cx="884" cy="2496"/>
          </a:xfrm>
        </p:grpSpPr>
        <p:sp>
          <p:nvSpPr>
            <p:cNvPr id="110616" name="Text Box 21"/>
            <p:cNvSpPr txBox="1">
              <a:spLocks noChangeArrowheads="1"/>
            </p:cNvSpPr>
            <p:nvPr/>
          </p:nvSpPr>
          <p:spPr bwMode="auto">
            <a:xfrm>
              <a:off x="2448" y="3456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400" i="0">
                  <a:solidFill>
                    <a:srgbClr val="CC0000"/>
                  </a:solidFill>
                  <a:latin typeface="Arial" panose="020B0604020202020204" pitchFamily="34" charset="0"/>
                </a:rPr>
                <a:t>inferred </a:t>
              </a:r>
            </a:p>
          </p:txBody>
        </p:sp>
        <p:sp>
          <p:nvSpPr>
            <p:cNvPr id="110617" name="Line 22"/>
            <p:cNvSpPr>
              <a:spLocks noChangeShapeType="1"/>
            </p:cNvSpPr>
            <p:nvPr/>
          </p:nvSpPr>
          <p:spPr bwMode="auto">
            <a:xfrm flipH="1">
              <a:off x="2832" y="3024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8" name="Rectangle 23"/>
            <p:cNvSpPr>
              <a:spLocks noChangeArrowheads="1"/>
            </p:cNvSpPr>
            <p:nvPr/>
          </p:nvSpPr>
          <p:spPr bwMode="auto">
            <a:xfrm>
              <a:off x="2496" y="1248"/>
              <a:ext cx="672" cy="1728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876800" y="3886200"/>
            <a:ext cx="4267200" cy="860425"/>
            <a:chOff x="3072" y="2448"/>
            <a:chExt cx="2688" cy="542"/>
          </a:xfrm>
        </p:grpSpPr>
        <p:graphicFrame>
          <p:nvGraphicFramePr>
            <p:cNvPr id="110612" name="Object 25"/>
            <p:cNvGraphicFramePr>
              <a:graphicFrameLocks noChangeAspect="1"/>
            </p:cNvGraphicFramePr>
            <p:nvPr/>
          </p:nvGraphicFramePr>
          <p:xfrm>
            <a:off x="3272" y="2736"/>
            <a:ext cx="79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Equation" r:id="rId11" imgW="666754" imgH="209468" progId="Equation.3">
                    <p:embed/>
                  </p:oleObj>
                </mc:Choice>
                <mc:Fallback>
                  <p:oleObj name="Equation" r:id="rId11" imgW="666754" imgH="2094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2736"/>
                          <a:ext cx="79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3" name="Text Box 26"/>
            <p:cNvSpPr txBox="1">
              <a:spLocks noChangeArrowheads="1"/>
            </p:cNvSpPr>
            <p:nvPr/>
          </p:nvSpPr>
          <p:spPr bwMode="auto">
            <a:xfrm>
              <a:off x="4512" y="2448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3600">
                  <a:solidFill>
                    <a:srgbClr val="0000CC"/>
                  </a:solidFill>
                  <a:latin typeface="Arial Narrow" panose="020B0606020202030204" pitchFamily="34" charset="0"/>
                </a:rPr>
                <a:t>d</a:t>
              </a:r>
              <a:endParaRPr lang="en-US" altLang="en-US" sz="3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0614" name="Line 27"/>
            <p:cNvSpPr>
              <a:spLocks noChangeShapeType="1"/>
            </p:cNvSpPr>
            <p:nvPr/>
          </p:nvSpPr>
          <p:spPr bwMode="auto">
            <a:xfrm>
              <a:off x="3072" y="2688"/>
              <a:ext cx="13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5" name="Rectangle 28"/>
            <p:cNvSpPr>
              <a:spLocks noChangeArrowheads="1"/>
            </p:cNvSpPr>
            <p:nvPr/>
          </p:nvSpPr>
          <p:spPr bwMode="auto">
            <a:xfrm>
              <a:off x="4924" y="2496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0000CC"/>
                  </a:solidFill>
                  <a:latin typeface="Arial Narrow" panose="020B0606020202030204" pitchFamily="34" charset="0"/>
                </a:rPr>
                <a:t>Document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876800" y="2057400"/>
            <a:ext cx="3838575" cy="717550"/>
            <a:chOff x="3072" y="1296"/>
            <a:chExt cx="2418" cy="452"/>
          </a:xfrm>
        </p:grpSpPr>
        <p:graphicFrame>
          <p:nvGraphicFramePr>
            <p:cNvPr id="110608" name="Object 30"/>
            <p:cNvGraphicFramePr>
              <a:graphicFrameLocks noChangeAspect="1"/>
            </p:cNvGraphicFramePr>
            <p:nvPr/>
          </p:nvGraphicFramePr>
          <p:xfrm>
            <a:off x="3370" y="1296"/>
            <a:ext cx="8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Equation" r:id="rId13" imgW="676202" imgH="219186" progId="Equation.3">
                    <p:embed/>
                  </p:oleObj>
                </mc:Choice>
                <mc:Fallback>
                  <p:oleObj name="Equation" r:id="rId13" imgW="676202" imgH="21918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296"/>
                          <a:ext cx="80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9" name="Text Box 31"/>
            <p:cNvSpPr txBox="1">
              <a:spLocks noChangeArrowheads="1"/>
            </p:cNvSpPr>
            <p:nvPr/>
          </p:nvSpPr>
          <p:spPr bwMode="auto">
            <a:xfrm>
              <a:off x="4512" y="1344"/>
              <a:ext cx="1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3600">
                  <a:solidFill>
                    <a:srgbClr val="0000CC"/>
                  </a:solidFill>
                  <a:latin typeface="Arial Narrow" panose="020B0606020202030204" pitchFamily="34" charset="0"/>
                </a:rPr>
                <a:t>q</a:t>
              </a:r>
              <a:endParaRPr lang="en-US" altLang="en-US" sz="3600">
                <a:solidFill>
                  <a:srgbClr val="0000CC"/>
                </a:solidFill>
              </a:endParaRPr>
            </a:p>
          </p:txBody>
        </p:sp>
        <p:sp>
          <p:nvSpPr>
            <p:cNvPr id="110610" name="Line 32"/>
            <p:cNvSpPr>
              <a:spLocks noChangeShapeType="1"/>
            </p:cNvSpPr>
            <p:nvPr/>
          </p:nvSpPr>
          <p:spPr bwMode="auto">
            <a:xfrm>
              <a:off x="3072" y="1584"/>
              <a:ext cx="139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1" name="Rectangle 33"/>
            <p:cNvSpPr>
              <a:spLocks noChangeArrowheads="1"/>
            </p:cNvSpPr>
            <p:nvPr/>
          </p:nvSpPr>
          <p:spPr bwMode="auto">
            <a:xfrm>
              <a:off x="4944" y="1440"/>
              <a:ext cx="5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0000CC"/>
                  </a:solidFill>
                  <a:latin typeface="Arial Narrow" panose="020B0606020202030204" pitchFamily="34" charset="0"/>
                </a:rPr>
                <a:t>Query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657600" y="2667000"/>
            <a:ext cx="3048000" cy="1295400"/>
            <a:chOff x="2304" y="1680"/>
            <a:chExt cx="1920" cy="816"/>
          </a:xfrm>
        </p:grpSpPr>
        <p:graphicFrame>
          <p:nvGraphicFramePr>
            <p:cNvPr id="110604" name="Object 35"/>
            <p:cNvGraphicFramePr>
              <a:graphicFrameLocks noChangeAspect="1"/>
            </p:cNvGraphicFramePr>
            <p:nvPr/>
          </p:nvGraphicFramePr>
          <p:xfrm>
            <a:off x="2304" y="1968"/>
            <a:ext cx="91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Equation" r:id="rId15" imgW="790657" imgH="228634" progId="Equation.DSMT4">
                    <p:embed/>
                  </p:oleObj>
                </mc:Choice>
                <mc:Fallback>
                  <p:oleObj name="Equation" r:id="rId15" imgW="790657" imgH="2286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8"/>
                          <a:ext cx="91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5" name="Text Box 36"/>
            <p:cNvSpPr txBox="1">
              <a:spLocks noChangeArrowheads="1"/>
            </p:cNvSpPr>
            <p:nvPr/>
          </p:nvSpPr>
          <p:spPr bwMode="auto">
            <a:xfrm>
              <a:off x="3312" y="1920"/>
              <a:ext cx="9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3600">
                  <a:latin typeface="Arial Narrow" panose="020B0606020202030204" pitchFamily="34" charset="0"/>
                </a:rPr>
                <a:t>R</a:t>
              </a:r>
              <a:endParaRPr lang="en-US" altLang="en-US" sz="3600"/>
            </a:p>
          </p:txBody>
        </p:sp>
        <p:sp>
          <p:nvSpPr>
            <p:cNvPr id="110606" name="Line 37"/>
            <p:cNvSpPr>
              <a:spLocks noChangeShapeType="1"/>
            </p:cNvSpPr>
            <p:nvPr/>
          </p:nvSpPr>
          <p:spPr bwMode="auto">
            <a:xfrm>
              <a:off x="2976" y="168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07" name="Line 38"/>
            <p:cNvSpPr>
              <a:spLocks noChangeShapeType="1"/>
            </p:cNvSpPr>
            <p:nvPr/>
          </p:nvSpPr>
          <p:spPr bwMode="auto">
            <a:xfrm flipV="1">
              <a:off x="2976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Applying Bayesian Decision </a:t>
            </a:r>
            <a:r>
              <a:rPr lang="en-US" altLang="en-US" sz="4000" dirty="0"/>
              <a:t>Theory </a:t>
            </a:r>
            <a:r>
              <a:rPr lang="en-US" altLang="en-US" sz="4000" baseline="30000" dirty="0"/>
              <a:t>[Lafferty &amp; Zhai 01b, Zhai 02, Zhai &amp; Lafferty 06]</a:t>
            </a:r>
          </a:p>
        </p:txBody>
      </p:sp>
      <p:grpSp>
        <p:nvGrpSpPr>
          <p:cNvPr id="111621" name="Group 3"/>
          <p:cNvGrpSpPr>
            <a:grpSpLocks/>
          </p:cNvGrpSpPr>
          <p:nvPr/>
        </p:nvGrpSpPr>
        <p:grpSpPr bwMode="auto">
          <a:xfrm>
            <a:off x="476250" y="1905000"/>
            <a:ext cx="2308225" cy="2362200"/>
            <a:chOff x="300" y="1344"/>
            <a:chExt cx="1454" cy="1488"/>
          </a:xfrm>
        </p:grpSpPr>
        <p:sp>
          <p:nvSpPr>
            <p:cNvPr id="111669" name="Text Box 4"/>
            <p:cNvSpPr txBox="1">
              <a:spLocks noChangeArrowheads="1"/>
            </p:cNvSpPr>
            <p:nvPr/>
          </p:nvSpPr>
          <p:spPr bwMode="auto">
            <a:xfrm>
              <a:off x="309" y="134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Choice: (D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en-US" sz="2400" i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70" name="Text Box 5"/>
            <p:cNvSpPr txBox="1">
              <a:spLocks noChangeArrowheads="1"/>
            </p:cNvSpPr>
            <p:nvPr/>
          </p:nvSpPr>
          <p:spPr bwMode="auto">
            <a:xfrm>
              <a:off x="309" y="1728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Choice: (D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en-US" sz="2400" i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71" name="Text Box 6"/>
            <p:cNvSpPr txBox="1">
              <a:spLocks noChangeArrowheads="1"/>
            </p:cNvSpPr>
            <p:nvPr/>
          </p:nvSpPr>
          <p:spPr bwMode="auto">
            <a:xfrm>
              <a:off x="300" y="2544"/>
              <a:ext cx="1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Choice: (D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2400" i="0" baseline="-2500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n-US" altLang="en-US" sz="2400" i="0">
                  <a:solidFill>
                    <a:srgbClr val="0000CC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en-US" sz="2400" i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1622" name="Group 7"/>
          <p:cNvGrpSpPr>
            <a:grpSpLocks/>
          </p:cNvGrpSpPr>
          <p:nvPr/>
        </p:nvGrpSpPr>
        <p:grpSpPr bwMode="auto">
          <a:xfrm>
            <a:off x="6705600" y="1368425"/>
            <a:ext cx="2163763" cy="2925763"/>
            <a:chOff x="4224" y="1006"/>
            <a:chExt cx="1363" cy="1843"/>
          </a:xfrm>
        </p:grpSpPr>
        <p:sp>
          <p:nvSpPr>
            <p:cNvPr id="111661" name="AutoShape 8"/>
            <p:cNvSpPr>
              <a:spLocks noChangeArrowheads="1"/>
            </p:cNvSpPr>
            <p:nvPr/>
          </p:nvSpPr>
          <p:spPr bwMode="auto">
            <a:xfrm>
              <a:off x="4272" y="1985"/>
              <a:ext cx="240" cy="192"/>
            </a:xfrm>
            <a:prstGeom prst="foldedCorner">
              <a:avLst>
                <a:gd name="adj" fmla="val 12500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662" name="AutoShape 9"/>
            <p:cNvSpPr>
              <a:spLocks noChangeArrowheads="1"/>
            </p:cNvSpPr>
            <p:nvPr/>
          </p:nvSpPr>
          <p:spPr bwMode="auto">
            <a:xfrm>
              <a:off x="4272" y="1601"/>
              <a:ext cx="240" cy="192"/>
            </a:xfrm>
            <a:prstGeom prst="foldedCorner">
              <a:avLst>
                <a:gd name="adj" fmla="val 12500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663" name="AutoShape 10"/>
            <p:cNvSpPr>
              <a:spLocks noChangeArrowheads="1"/>
            </p:cNvSpPr>
            <p:nvPr/>
          </p:nvSpPr>
          <p:spPr bwMode="auto">
            <a:xfrm>
              <a:off x="4272" y="1121"/>
              <a:ext cx="144" cy="192"/>
            </a:xfrm>
            <a:prstGeom prst="foldedCorner">
              <a:avLst>
                <a:gd name="adj" fmla="val 12500"/>
              </a:avLst>
            </a:prstGeom>
            <a:solidFill>
              <a:srgbClr val="0066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664" name="AutoShape 11"/>
            <p:cNvSpPr>
              <a:spLocks noChangeArrowheads="1"/>
            </p:cNvSpPr>
            <p:nvPr/>
          </p:nvSpPr>
          <p:spPr bwMode="auto">
            <a:xfrm>
              <a:off x="4272" y="2657"/>
              <a:ext cx="240" cy="192"/>
            </a:xfrm>
            <a:prstGeom prst="foldedCorner">
              <a:avLst>
                <a:gd name="adj" fmla="val 12500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665" name="Text Box 12"/>
            <p:cNvSpPr txBox="1">
              <a:spLocks noChangeArrowheads="1"/>
            </p:cNvSpPr>
            <p:nvPr/>
          </p:nvSpPr>
          <p:spPr bwMode="auto">
            <a:xfrm>
              <a:off x="4224" y="2177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0" i="0"/>
                <a:t>...</a:t>
              </a:r>
            </a:p>
          </p:txBody>
        </p:sp>
        <p:sp>
          <p:nvSpPr>
            <p:cNvPr id="111666" name="Text Box 13"/>
            <p:cNvSpPr txBox="1">
              <a:spLocks noChangeArrowheads="1"/>
            </p:cNvSpPr>
            <p:nvPr/>
          </p:nvSpPr>
          <p:spPr bwMode="auto">
            <a:xfrm>
              <a:off x="4648" y="1006"/>
              <a:ext cx="6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6666"/>
                  </a:solidFill>
                  <a:latin typeface="Arial" panose="020B0604020202020204" pitchFamily="34" charset="0"/>
                </a:rPr>
                <a:t>query</a:t>
              </a:r>
              <a:r>
                <a:rPr lang="en-US" altLang="en-US" sz="2000" i="0">
                  <a:solidFill>
                    <a:srgbClr val="006666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en-US" sz="2000" b="0">
                  <a:solidFill>
                    <a:srgbClr val="006666"/>
                  </a:solidFill>
                  <a:latin typeface="Arial" panose="020B0604020202020204" pitchFamily="34" charset="0"/>
                </a:rPr>
                <a:t>q</a:t>
              </a:r>
              <a:endParaRPr lang="en-US" altLang="en-US" sz="2000" i="0">
                <a:solidFill>
                  <a:srgbClr val="006666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2000" b="0" i="0">
                  <a:solidFill>
                    <a:srgbClr val="006666"/>
                  </a:solidFill>
                  <a:latin typeface="Arial" panose="020B0604020202020204" pitchFamily="34" charset="0"/>
                </a:rPr>
                <a:t>user</a:t>
              </a:r>
              <a:r>
                <a:rPr lang="en-US" altLang="en-US" sz="2000" i="0">
                  <a:solidFill>
                    <a:srgbClr val="006666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 b="0">
                  <a:solidFill>
                    <a:srgbClr val="006666"/>
                  </a:solidFill>
                  <a:latin typeface="Arial" panose="020B0604020202020204" pitchFamily="34" charset="0"/>
                </a:rPr>
                <a:t>U</a:t>
              </a:r>
              <a:endParaRPr lang="en-US" altLang="en-US" sz="2000" i="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67" name="Text Box 14"/>
            <p:cNvSpPr txBox="1">
              <a:spLocks noChangeArrowheads="1"/>
            </p:cNvSpPr>
            <p:nvPr/>
          </p:nvSpPr>
          <p:spPr bwMode="auto">
            <a:xfrm>
              <a:off x="4752" y="2112"/>
              <a:ext cx="83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6666"/>
                  </a:solidFill>
                  <a:latin typeface="Arial" panose="020B0604020202020204" pitchFamily="34" charset="0"/>
                </a:rPr>
                <a:t>doc set</a:t>
              </a:r>
              <a:r>
                <a:rPr lang="en-US" altLang="en-US" sz="2400" b="0" i="0">
                  <a:solidFill>
                    <a:srgbClr val="006666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 b="0">
                  <a:solidFill>
                    <a:srgbClr val="006666"/>
                  </a:solidFill>
                  <a:latin typeface="Arial" panose="020B0604020202020204" pitchFamily="34" charset="0"/>
                </a:rPr>
                <a:t>C</a:t>
              </a:r>
              <a:endParaRPr lang="en-US" altLang="en-US" sz="2400" b="0" i="0">
                <a:solidFill>
                  <a:srgbClr val="006666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2000" b="0" i="0">
                  <a:solidFill>
                    <a:srgbClr val="006666"/>
                  </a:solidFill>
                  <a:latin typeface="Arial" panose="020B0604020202020204" pitchFamily="34" charset="0"/>
                </a:rPr>
                <a:t>source</a:t>
              </a:r>
              <a:r>
                <a:rPr lang="en-US" altLang="en-US" sz="2400" b="0" i="0">
                  <a:solidFill>
                    <a:srgbClr val="006666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 b="0">
                  <a:solidFill>
                    <a:srgbClr val="006666"/>
                  </a:solidFill>
                  <a:latin typeface="Arial" panose="020B0604020202020204" pitchFamily="34" charset="0"/>
                </a:rPr>
                <a:t>S</a:t>
              </a:r>
              <a:endParaRPr lang="en-US" altLang="en-US" sz="2400" b="0" i="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68" name="AutoShape 15"/>
            <p:cNvSpPr>
              <a:spLocks/>
            </p:cNvSpPr>
            <p:nvPr/>
          </p:nvSpPr>
          <p:spPr bwMode="auto">
            <a:xfrm>
              <a:off x="4656" y="1793"/>
              <a:ext cx="48" cy="960"/>
            </a:xfrm>
            <a:prstGeom prst="rightBrace">
              <a:avLst>
                <a:gd name="adj1" fmla="val 1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70450" y="1524000"/>
            <a:ext cx="1758950" cy="2860675"/>
            <a:chOff x="3068" y="1104"/>
            <a:chExt cx="1108" cy="1802"/>
          </a:xfrm>
        </p:grpSpPr>
        <p:sp>
          <p:nvSpPr>
            <p:cNvPr id="111655" name="Text Box 17"/>
            <p:cNvSpPr txBox="1">
              <a:spLocks noChangeArrowheads="1"/>
            </p:cNvSpPr>
            <p:nvPr/>
          </p:nvSpPr>
          <p:spPr bwMode="auto">
            <a:xfrm>
              <a:off x="3080" y="1104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 dirty="0">
                  <a:solidFill>
                    <a:srgbClr val="006666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en-US" sz="2400" b="0" i="0" baseline="-25000" dirty="0">
                  <a:solidFill>
                    <a:srgbClr val="006666"/>
                  </a:solidFill>
                  <a:sym typeface="Symbol" panose="05050102010706020507" pitchFamily="18" charset="2"/>
                </a:rPr>
                <a:t>q</a:t>
              </a:r>
              <a:endParaRPr lang="en-US" altLang="en-US" sz="2400" b="0" i="0" dirty="0">
                <a:solidFill>
                  <a:srgbClr val="006666"/>
                </a:solidFill>
              </a:endParaRPr>
            </a:p>
          </p:txBody>
        </p:sp>
        <p:sp>
          <p:nvSpPr>
            <p:cNvPr id="111656" name="Rectangle 18"/>
            <p:cNvSpPr>
              <a:spLocks noChangeArrowheads="1"/>
            </p:cNvSpPr>
            <p:nvPr/>
          </p:nvSpPr>
          <p:spPr bwMode="auto">
            <a:xfrm>
              <a:off x="3068" y="1536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006666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en-US" sz="2400" b="0" i="0" baseline="-25000">
                  <a:solidFill>
                    <a:srgbClr val="006666"/>
                  </a:solidFill>
                  <a:sym typeface="Symbol" panose="05050102010706020507" pitchFamily="18" charset="2"/>
                </a:rPr>
                <a:t>1</a:t>
              </a:r>
              <a:endParaRPr lang="en-US" altLang="en-US" sz="2400" b="0" i="0" baseline="-25000">
                <a:sym typeface="Symbol" panose="05050102010706020507" pitchFamily="18" charset="2"/>
              </a:endParaRPr>
            </a:p>
          </p:txBody>
        </p:sp>
        <p:sp>
          <p:nvSpPr>
            <p:cNvPr id="111657" name="Rectangle 19"/>
            <p:cNvSpPr>
              <a:spLocks noChangeArrowheads="1"/>
            </p:cNvSpPr>
            <p:nvPr/>
          </p:nvSpPr>
          <p:spPr bwMode="auto">
            <a:xfrm>
              <a:off x="3116" y="261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006666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en-US" sz="2400" b="0" i="0" baseline="-25000">
                  <a:solidFill>
                    <a:srgbClr val="006666"/>
                  </a:solidFill>
                  <a:sym typeface="Symbol" panose="05050102010706020507" pitchFamily="18" charset="2"/>
                </a:rPr>
                <a:t>N</a:t>
              </a:r>
              <a:endParaRPr lang="en-US" altLang="en-US" sz="2400" b="0" i="0" baseline="-25000">
                <a:sym typeface="Symbol" panose="05050102010706020507" pitchFamily="18" charset="2"/>
              </a:endParaRPr>
            </a:p>
          </p:txBody>
        </p:sp>
        <p:sp>
          <p:nvSpPr>
            <p:cNvPr id="111658" name="Line 20"/>
            <p:cNvSpPr>
              <a:spLocks noChangeShapeType="1"/>
            </p:cNvSpPr>
            <p:nvPr/>
          </p:nvSpPr>
          <p:spPr bwMode="auto">
            <a:xfrm>
              <a:off x="3360" y="1248"/>
              <a:ext cx="768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9" name="Line 21"/>
            <p:cNvSpPr>
              <a:spLocks noChangeShapeType="1"/>
            </p:cNvSpPr>
            <p:nvPr/>
          </p:nvSpPr>
          <p:spPr bwMode="auto">
            <a:xfrm>
              <a:off x="3360" y="1680"/>
              <a:ext cx="768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0" name="Line 22"/>
            <p:cNvSpPr>
              <a:spLocks noChangeShapeType="1"/>
            </p:cNvSpPr>
            <p:nvPr/>
          </p:nvSpPr>
          <p:spPr bwMode="auto">
            <a:xfrm>
              <a:off x="3408" y="2784"/>
              <a:ext cx="768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24663" name="Object 23"/>
          <p:cNvGraphicFramePr>
            <a:graphicFrameLocks noChangeAspect="1"/>
          </p:cNvGraphicFramePr>
          <p:nvPr/>
        </p:nvGraphicFramePr>
        <p:xfrm>
          <a:off x="914400" y="4648200"/>
          <a:ext cx="70278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3000393" imgH="371429" progId="Equation.3">
                  <p:embed/>
                </p:oleObj>
              </mc:Choice>
              <mc:Fallback>
                <p:oleObj name="Equation" r:id="rId3" imgW="3000393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0278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346700" y="5332413"/>
            <a:ext cx="933450" cy="366712"/>
            <a:chOff x="3368" y="3503"/>
            <a:chExt cx="588" cy="231"/>
          </a:xfrm>
        </p:grpSpPr>
        <p:sp>
          <p:nvSpPr>
            <p:cNvPr id="111653" name="Line 25"/>
            <p:cNvSpPr>
              <a:spLocks noChangeShapeType="1"/>
            </p:cNvSpPr>
            <p:nvPr/>
          </p:nvSpPr>
          <p:spPr bwMode="auto">
            <a:xfrm>
              <a:off x="3504" y="350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4" name="Text Box 26"/>
            <p:cNvSpPr txBox="1">
              <a:spLocks noChangeArrowheads="1"/>
            </p:cNvSpPr>
            <p:nvPr/>
          </p:nvSpPr>
          <p:spPr bwMode="auto">
            <a:xfrm>
              <a:off x="3368" y="3503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hidden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096000" y="5332413"/>
            <a:ext cx="1409700" cy="366712"/>
            <a:chOff x="3840" y="3503"/>
            <a:chExt cx="888" cy="231"/>
          </a:xfrm>
        </p:grpSpPr>
        <p:sp>
          <p:nvSpPr>
            <p:cNvPr id="111651" name="Line 28"/>
            <p:cNvSpPr>
              <a:spLocks noChangeShapeType="1"/>
            </p:cNvSpPr>
            <p:nvPr/>
          </p:nvSpPr>
          <p:spPr bwMode="auto">
            <a:xfrm>
              <a:off x="3840" y="350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2" name="Text Box 29"/>
            <p:cNvSpPr txBox="1">
              <a:spLocks noChangeArrowheads="1"/>
            </p:cNvSpPr>
            <p:nvPr/>
          </p:nvSpPr>
          <p:spPr bwMode="auto">
            <a:xfrm>
              <a:off x="3972" y="3503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observed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86200" y="5332413"/>
            <a:ext cx="1371600" cy="366712"/>
            <a:chOff x="2448" y="3503"/>
            <a:chExt cx="864" cy="231"/>
          </a:xfrm>
        </p:grpSpPr>
        <p:sp>
          <p:nvSpPr>
            <p:cNvPr id="111649" name="Text Box 31"/>
            <p:cNvSpPr txBox="1">
              <a:spLocks noChangeArrowheads="1"/>
            </p:cNvSpPr>
            <p:nvPr/>
          </p:nvSpPr>
          <p:spPr bwMode="auto">
            <a:xfrm>
              <a:off x="2692" y="350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</a:p>
          </p:txBody>
        </p:sp>
        <p:sp>
          <p:nvSpPr>
            <p:cNvPr id="111650" name="Line 32"/>
            <p:cNvSpPr>
              <a:spLocks noChangeShapeType="1"/>
            </p:cNvSpPr>
            <p:nvPr/>
          </p:nvSpPr>
          <p:spPr bwMode="auto">
            <a:xfrm>
              <a:off x="2448" y="350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733800" y="5791200"/>
            <a:ext cx="4267200" cy="457200"/>
            <a:chOff x="2352" y="3792"/>
            <a:chExt cx="2688" cy="288"/>
          </a:xfrm>
        </p:grpSpPr>
        <p:sp>
          <p:nvSpPr>
            <p:cNvPr id="111647" name="Line 34"/>
            <p:cNvSpPr>
              <a:spLocks noChangeShapeType="1"/>
            </p:cNvSpPr>
            <p:nvPr/>
          </p:nvSpPr>
          <p:spPr bwMode="auto">
            <a:xfrm>
              <a:off x="2352" y="3840"/>
              <a:ext cx="2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Text Box 35"/>
            <p:cNvSpPr txBox="1">
              <a:spLocks noChangeArrowheads="1"/>
            </p:cNvSpPr>
            <p:nvPr/>
          </p:nvSpPr>
          <p:spPr bwMode="auto">
            <a:xfrm>
              <a:off x="2604" y="3792"/>
              <a:ext cx="20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Bayes risk for choice (D, </a:t>
              </a:r>
              <a:r>
                <a:rPr lang="en-US" altLang="en-US" sz="2400" i="0" dirty="0" smtClean="0">
                  <a:solidFill>
                    <a:srgbClr val="CC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1800" i="0" dirty="0" smtClean="0">
                  <a:solidFill>
                    <a:srgbClr val="CC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en-US" sz="2400" i="0" baseline="-25000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49275" y="5181600"/>
            <a:ext cx="2381250" cy="822325"/>
            <a:chOff x="346" y="3408"/>
            <a:chExt cx="1500" cy="518"/>
          </a:xfrm>
        </p:grpSpPr>
        <p:sp>
          <p:nvSpPr>
            <p:cNvPr id="111645" name="Line 37"/>
            <p:cNvSpPr>
              <a:spLocks noChangeShapeType="1"/>
            </p:cNvSpPr>
            <p:nvPr/>
          </p:nvSpPr>
          <p:spPr bwMode="auto">
            <a:xfrm flipV="1">
              <a:off x="1392" y="3408"/>
              <a:ext cx="33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Text Box 38"/>
            <p:cNvSpPr txBox="1">
              <a:spLocks noChangeArrowheads="1"/>
            </p:cNvSpPr>
            <p:nvPr/>
          </p:nvSpPr>
          <p:spPr bwMode="auto">
            <a:xfrm>
              <a:off x="346" y="3695"/>
              <a:ext cx="1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solidFill>
                    <a:srgbClr val="CC0000"/>
                  </a:solidFill>
                  <a:latin typeface="Arial" panose="020B0604020202020204" pitchFamily="34" charset="0"/>
                </a:rPr>
                <a:t>RISK MINIMIZATION</a:t>
              </a:r>
              <a:endParaRPr lang="en-US" altLang="en-US" sz="2400" i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2743200" y="1219200"/>
            <a:ext cx="2286000" cy="3378200"/>
            <a:chOff x="1680" y="912"/>
            <a:chExt cx="1440" cy="2128"/>
          </a:xfrm>
        </p:grpSpPr>
        <p:sp>
          <p:nvSpPr>
            <p:cNvPr id="111631" name="Text Box 40"/>
            <p:cNvSpPr txBox="1">
              <a:spLocks noChangeArrowheads="1"/>
            </p:cNvSpPr>
            <p:nvPr/>
          </p:nvSpPr>
          <p:spPr bwMode="auto">
            <a:xfrm>
              <a:off x="1968" y="912"/>
              <a:ext cx="479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400" b="0" i="0">
                  <a:solidFill>
                    <a:srgbClr val="CC0000"/>
                  </a:solidFill>
                </a:rPr>
                <a:t>Loss</a:t>
              </a:r>
            </a:p>
            <a:p>
              <a:pPr algn="l"/>
              <a:endParaRPr lang="en-US" altLang="en-US" sz="2400" b="0" i="0">
                <a:solidFill>
                  <a:srgbClr val="CC0000"/>
                </a:solidFill>
              </a:endParaRPr>
            </a:p>
            <a:p>
              <a:pPr algn="l"/>
              <a:r>
                <a:rPr lang="en-US" altLang="en-US" sz="2400" b="0" i="0">
                  <a:solidFill>
                    <a:srgbClr val="CC0000"/>
                  </a:solidFill>
                </a:rPr>
                <a:t>L</a:t>
              </a:r>
            </a:p>
            <a:p>
              <a:pPr algn="l"/>
              <a:endParaRPr lang="en-US" altLang="en-US" sz="2400" b="0" i="0">
                <a:solidFill>
                  <a:srgbClr val="CC0000"/>
                </a:solidFill>
              </a:endParaRPr>
            </a:p>
            <a:p>
              <a:pPr algn="l"/>
              <a:r>
                <a:rPr lang="en-US" altLang="en-US" sz="2400" b="0" i="0">
                  <a:solidFill>
                    <a:srgbClr val="CC0000"/>
                  </a:solidFill>
                </a:rPr>
                <a:t>L</a:t>
              </a:r>
            </a:p>
            <a:p>
              <a:pPr algn="l"/>
              <a:endParaRPr lang="en-US" altLang="en-US" sz="2400" b="0" i="0">
                <a:solidFill>
                  <a:srgbClr val="CC0000"/>
                </a:solidFill>
              </a:endParaRPr>
            </a:p>
            <a:p>
              <a:pPr algn="l"/>
              <a:endParaRPr lang="en-US" altLang="en-US" sz="2400" b="0" i="0">
                <a:solidFill>
                  <a:srgbClr val="CC0000"/>
                </a:solidFill>
              </a:endParaRPr>
            </a:p>
            <a:p>
              <a:pPr algn="l"/>
              <a:r>
                <a:rPr lang="en-US" altLang="en-US" sz="2400" b="0" i="0">
                  <a:solidFill>
                    <a:srgbClr val="CC0000"/>
                  </a:solidFill>
                </a:rPr>
                <a:t>L</a:t>
              </a:r>
            </a:p>
            <a:p>
              <a:endParaRPr lang="en-US" altLang="en-US" sz="2400" b="0" i="0">
                <a:solidFill>
                  <a:srgbClr val="FF0000"/>
                </a:solidFill>
              </a:endParaRPr>
            </a:p>
          </p:txBody>
        </p:sp>
        <p:grpSp>
          <p:nvGrpSpPr>
            <p:cNvPr id="111632" name="Group 41"/>
            <p:cNvGrpSpPr>
              <a:grpSpLocks/>
            </p:cNvGrpSpPr>
            <p:nvPr/>
          </p:nvGrpSpPr>
          <p:grpSpPr bwMode="auto">
            <a:xfrm>
              <a:off x="1680" y="1296"/>
              <a:ext cx="1440" cy="1488"/>
              <a:chOff x="1680" y="1296"/>
              <a:chExt cx="1440" cy="1488"/>
            </a:xfrm>
          </p:grpSpPr>
          <p:sp>
            <p:nvSpPr>
              <p:cNvPr id="111633" name="Line 42"/>
              <p:cNvSpPr>
                <a:spLocks noChangeShapeType="1"/>
              </p:cNvSpPr>
              <p:nvPr/>
            </p:nvSpPr>
            <p:spPr bwMode="auto">
              <a:xfrm>
                <a:off x="168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4" name="Line 43"/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5" name="Line 44"/>
              <p:cNvSpPr>
                <a:spLocks noChangeShapeType="1"/>
              </p:cNvSpPr>
              <p:nvPr/>
            </p:nvSpPr>
            <p:spPr bwMode="auto">
              <a:xfrm flipV="1">
                <a:off x="1680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6" name="Line 45"/>
              <p:cNvSpPr>
                <a:spLocks noChangeShapeType="1"/>
              </p:cNvSpPr>
              <p:nvPr/>
            </p:nvSpPr>
            <p:spPr bwMode="auto">
              <a:xfrm flipV="1">
                <a:off x="2208" y="1296"/>
                <a:ext cx="816" cy="24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7" name="Line 46"/>
              <p:cNvSpPr>
                <a:spLocks noChangeShapeType="1"/>
              </p:cNvSpPr>
              <p:nvPr/>
            </p:nvSpPr>
            <p:spPr bwMode="auto">
              <a:xfrm flipV="1">
                <a:off x="2208" y="1392"/>
                <a:ext cx="816" cy="52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8" name="Line 47"/>
              <p:cNvSpPr>
                <a:spLocks noChangeShapeType="1"/>
              </p:cNvSpPr>
              <p:nvPr/>
            </p:nvSpPr>
            <p:spPr bwMode="auto">
              <a:xfrm flipV="1">
                <a:off x="2208" y="1728"/>
                <a:ext cx="864" cy="24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9" name="Line 48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864" cy="72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0" name="Line 49"/>
              <p:cNvSpPr>
                <a:spLocks noChangeShapeType="1"/>
              </p:cNvSpPr>
              <p:nvPr/>
            </p:nvSpPr>
            <p:spPr bwMode="auto">
              <a:xfrm>
                <a:off x="2208" y="1584"/>
                <a:ext cx="816" cy="4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1" name="Line 50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912" cy="10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2" name="Line 51"/>
              <p:cNvSpPr>
                <a:spLocks noChangeShapeType="1"/>
              </p:cNvSpPr>
              <p:nvPr/>
            </p:nvSpPr>
            <p:spPr bwMode="auto">
              <a:xfrm flipV="1">
                <a:off x="2208" y="1392"/>
                <a:ext cx="864" cy="124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3" name="Line 52"/>
              <p:cNvSpPr>
                <a:spLocks noChangeShapeType="1"/>
              </p:cNvSpPr>
              <p:nvPr/>
            </p:nvSpPr>
            <p:spPr bwMode="auto">
              <a:xfrm flipV="1">
                <a:off x="2208" y="1776"/>
                <a:ext cx="864" cy="91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4" name="Line 53"/>
              <p:cNvSpPr>
                <a:spLocks noChangeShapeType="1"/>
              </p:cNvSpPr>
              <p:nvPr/>
            </p:nvSpPr>
            <p:spPr bwMode="auto">
              <a:xfrm>
                <a:off x="2208" y="2736"/>
                <a:ext cx="912" cy="4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Special cases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Set-based models (choose D)</a:t>
            </a:r>
          </a:p>
          <a:p>
            <a:r>
              <a:rPr lang="en-US" altLang="en-US" dirty="0" smtClean="0"/>
              <a:t>Ranking models (choose </a:t>
            </a:r>
            <a:r>
              <a:rPr lang="en-US" altLang="en-US" dirty="0" smtClean="0">
                <a:sym typeface="Symbol" panose="05050102010706020507" pitchFamily="18" charset="2"/>
              </a:rPr>
              <a:t>)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Independent loss </a:t>
            </a:r>
          </a:p>
          <a:p>
            <a:pPr lvl="2"/>
            <a:r>
              <a:rPr lang="en-US" altLang="en-US" dirty="0" smtClean="0"/>
              <a:t>Relevance-based loss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Distance-based loss</a:t>
            </a:r>
          </a:p>
          <a:p>
            <a:pPr lvl="1"/>
            <a:r>
              <a:rPr lang="en-US" altLang="en-US" dirty="0" smtClean="0"/>
              <a:t>Dependent loss </a:t>
            </a:r>
          </a:p>
          <a:p>
            <a:pPr lvl="2"/>
            <a:r>
              <a:rPr lang="en-US" altLang="en-US" dirty="0" smtClean="0"/>
              <a:t>Maximum Margin Relevance  loss </a:t>
            </a:r>
          </a:p>
          <a:p>
            <a:pPr lvl="2"/>
            <a:r>
              <a:rPr lang="en-US" altLang="en-US" dirty="0"/>
              <a:t>Maximal Diverse </a:t>
            </a:r>
            <a:r>
              <a:rPr lang="en-US" altLang="en-US" dirty="0" smtClean="0"/>
              <a:t>Relevance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67867" y="1833566"/>
            <a:ext cx="2263775" cy="396875"/>
            <a:chOff x="5367867" y="1833566"/>
            <a:chExt cx="2263775" cy="396875"/>
          </a:xfrm>
        </p:grpSpPr>
        <p:sp>
          <p:nvSpPr>
            <p:cNvPr id="112646" name="Text Box 4"/>
            <p:cNvSpPr txBox="1">
              <a:spLocks noChangeArrowheads="1"/>
            </p:cNvSpPr>
            <p:nvPr/>
          </p:nvSpPr>
          <p:spPr bwMode="auto">
            <a:xfrm>
              <a:off x="5847292" y="1833566"/>
              <a:ext cx="1784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0000FF"/>
                  </a:solidFill>
                </a:rPr>
                <a:t>Boolean model</a:t>
              </a:r>
            </a:p>
          </p:txBody>
        </p:sp>
        <p:sp>
          <p:nvSpPr>
            <p:cNvPr id="112647" name="AutoShape 5"/>
            <p:cNvSpPr>
              <a:spLocks noChangeArrowheads="1"/>
            </p:cNvSpPr>
            <p:nvPr/>
          </p:nvSpPr>
          <p:spPr bwMode="auto">
            <a:xfrm>
              <a:off x="5367867" y="1952627"/>
              <a:ext cx="381000" cy="182880"/>
            </a:xfrm>
            <a:prstGeom prst="rightArrow">
              <a:avLst>
                <a:gd name="adj1" fmla="val 50000"/>
                <a:gd name="adj2" fmla="val 909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79610" y="3506944"/>
            <a:ext cx="3250671" cy="1082675"/>
            <a:chOff x="4250267" y="3851273"/>
            <a:chExt cx="3250671" cy="1082675"/>
          </a:xfrm>
        </p:grpSpPr>
        <p:sp>
          <p:nvSpPr>
            <p:cNvPr id="112650" name="AutoShape 8"/>
            <p:cNvSpPr>
              <a:spLocks noChangeArrowheads="1"/>
            </p:cNvSpPr>
            <p:nvPr/>
          </p:nvSpPr>
          <p:spPr bwMode="auto">
            <a:xfrm>
              <a:off x="4250267" y="4278628"/>
              <a:ext cx="450057" cy="243840"/>
            </a:xfrm>
            <a:prstGeom prst="rightArrow">
              <a:avLst>
                <a:gd name="adj1" fmla="val 50000"/>
                <a:gd name="adj2" fmla="val 64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651" name="Text Box 9"/>
            <p:cNvSpPr txBox="1">
              <a:spLocks noChangeArrowheads="1"/>
            </p:cNvSpPr>
            <p:nvPr/>
          </p:nvSpPr>
          <p:spPr bwMode="auto">
            <a:xfrm>
              <a:off x="4957763" y="3851273"/>
              <a:ext cx="23479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0000FF"/>
                  </a:solidFill>
                </a:rPr>
                <a:t>Vector-space Model</a:t>
              </a:r>
            </a:p>
          </p:txBody>
        </p:sp>
        <p:sp>
          <p:nvSpPr>
            <p:cNvPr id="112653" name="Text Box 11"/>
            <p:cNvSpPr txBox="1">
              <a:spLocks noChangeArrowheads="1"/>
            </p:cNvSpPr>
            <p:nvPr/>
          </p:nvSpPr>
          <p:spPr bwMode="auto">
            <a:xfrm>
              <a:off x="5006975" y="4156073"/>
              <a:ext cx="177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3333FF"/>
                  </a:solidFill>
                </a:rPr>
                <a:t>Two-stage LM</a:t>
              </a:r>
            </a:p>
          </p:txBody>
        </p:sp>
        <p:sp>
          <p:nvSpPr>
            <p:cNvPr id="112654" name="Text Box 12"/>
            <p:cNvSpPr txBox="1">
              <a:spLocks noChangeArrowheads="1"/>
            </p:cNvSpPr>
            <p:nvPr/>
          </p:nvSpPr>
          <p:spPr bwMode="auto">
            <a:xfrm>
              <a:off x="4970463" y="4537073"/>
              <a:ext cx="25304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3333FF"/>
                  </a:solidFill>
                </a:rPr>
                <a:t>KL-divergence model</a:t>
              </a:r>
            </a:p>
          </p:txBody>
        </p:sp>
        <p:sp>
          <p:nvSpPr>
            <p:cNvPr id="112656" name="AutoShape 14"/>
            <p:cNvSpPr>
              <a:spLocks/>
            </p:cNvSpPr>
            <p:nvPr/>
          </p:nvSpPr>
          <p:spPr bwMode="auto">
            <a:xfrm>
              <a:off x="4781550" y="3943348"/>
              <a:ext cx="228600" cy="9144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48667" y="2930681"/>
            <a:ext cx="5181600" cy="701675"/>
            <a:chOff x="4400550" y="3124200"/>
            <a:chExt cx="5181600" cy="701675"/>
          </a:xfrm>
        </p:grpSpPr>
        <p:sp>
          <p:nvSpPr>
            <p:cNvPr id="112648" name="Text Box 6"/>
            <p:cNvSpPr txBox="1">
              <a:spLocks noChangeArrowheads="1"/>
            </p:cNvSpPr>
            <p:nvPr/>
          </p:nvSpPr>
          <p:spPr bwMode="auto">
            <a:xfrm>
              <a:off x="4933950" y="3124200"/>
              <a:ext cx="4648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>
                  <a:solidFill>
                    <a:srgbClr val="0000FF"/>
                  </a:solidFill>
                </a:rPr>
                <a:t>Probabilistic relevance model </a:t>
              </a:r>
            </a:p>
            <a:p>
              <a:pPr algn="l"/>
              <a:r>
                <a:rPr lang="en-US" altLang="en-US" sz="2000" i="0">
                  <a:solidFill>
                    <a:srgbClr val="0000FF"/>
                  </a:solidFill>
                </a:rPr>
                <a:t>Generative Relevance Theory</a:t>
              </a:r>
              <a:endParaRPr lang="en-US" altLang="en-US" sz="2000" i="0"/>
            </a:p>
          </p:txBody>
        </p:sp>
        <p:sp>
          <p:nvSpPr>
            <p:cNvPr id="112649" name="AutoShape 7"/>
            <p:cNvSpPr>
              <a:spLocks noChangeArrowheads="1"/>
            </p:cNvSpPr>
            <p:nvPr/>
          </p:nvSpPr>
          <p:spPr bwMode="auto">
            <a:xfrm>
              <a:off x="4400550" y="3370340"/>
              <a:ext cx="381000" cy="193519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657" name="AutoShape 15"/>
            <p:cNvSpPr>
              <a:spLocks/>
            </p:cNvSpPr>
            <p:nvPr/>
          </p:nvSpPr>
          <p:spPr bwMode="auto">
            <a:xfrm>
              <a:off x="4857750" y="3200400"/>
              <a:ext cx="76200" cy="5334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18148" y="5337507"/>
            <a:ext cx="3485828" cy="482872"/>
            <a:chOff x="4056914" y="4616179"/>
            <a:chExt cx="3485828" cy="482872"/>
          </a:xfrm>
        </p:grpSpPr>
        <p:sp>
          <p:nvSpPr>
            <p:cNvPr id="112655" name="AutoShape 13"/>
            <p:cNvSpPr>
              <a:spLocks noChangeArrowheads="1"/>
            </p:cNvSpPr>
            <p:nvPr/>
          </p:nvSpPr>
          <p:spPr bwMode="auto">
            <a:xfrm rot="1477699">
              <a:off x="4056914" y="4616179"/>
              <a:ext cx="595312" cy="210216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82067" y="4702176"/>
              <a:ext cx="2860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3333FF"/>
                  </a:solidFill>
                </a:rPr>
                <a:t>Subtopic retrieval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0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Optimal ranking for independent loss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914400" y="1387475"/>
          <a:ext cx="45243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229033" imgH="3371740" progId="Equation.DSMT4">
                  <p:embed/>
                </p:oleObj>
              </mc:Choice>
              <mc:Fallback>
                <p:oleObj name="Equation" r:id="rId3" imgW="3229033" imgH="3371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87475"/>
                        <a:ext cx="45243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5181600" y="1371600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Decision space = {rankings}</a:t>
            </a: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 flipH="1">
            <a:off x="4648200" y="1539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5257800" y="1997075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Sequential browsing</a:t>
            </a: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H="1">
            <a:off x="3810000" y="22256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 flipH="1">
            <a:off x="3200400" y="29114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7" name="Text Box 9"/>
          <p:cNvSpPr txBox="1">
            <a:spLocks noChangeArrowheads="1"/>
          </p:cNvSpPr>
          <p:nvPr/>
        </p:nvSpPr>
        <p:spPr bwMode="auto">
          <a:xfrm>
            <a:off x="5257800" y="2682875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Independent loss</a:t>
            </a:r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 flipH="1">
            <a:off x="4800600" y="5426075"/>
            <a:ext cx="7535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9" name="Text Box 11"/>
          <p:cNvSpPr txBox="1">
            <a:spLocks noChangeArrowheads="1"/>
          </p:cNvSpPr>
          <p:nvPr/>
        </p:nvSpPr>
        <p:spPr bwMode="auto">
          <a:xfrm>
            <a:off x="5554133" y="5075237"/>
            <a:ext cx="368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Independent risk</a:t>
            </a:r>
          </a:p>
          <a:p>
            <a:r>
              <a:rPr lang="en-US" altLang="en-US" sz="2000" i="0" dirty="0">
                <a:latin typeface="Arial" panose="020B0604020202020204" pitchFamily="34" charset="0"/>
              </a:rPr>
              <a:t>= independent scoring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758272" y="5776917"/>
            <a:ext cx="4213226" cy="706438"/>
            <a:chOff x="2928" y="3639"/>
            <a:chExt cx="2654" cy="445"/>
          </a:xfrm>
        </p:grpSpPr>
        <p:sp>
          <p:nvSpPr>
            <p:cNvPr id="113679" name="Line 12"/>
            <p:cNvSpPr>
              <a:spLocks noChangeShapeType="1"/>
            </p:cNvSpPr>
            <p:nvPr/>
          </p:nvSpPr>
          <p:spPr bwMode="auto">
            <a:xfrm flipH="1">
              <a:off x="2928" y="375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680" name="Group 15"/>
            <p:cNvGrpSpPr>
              <a:grpSpLocks/>
            </p:cNvGrpSpPr>
            <p:nvPr/>
          </p:nvGrpSpPr>
          <p:grpSpPr bwMode="auto">
            <a:xfrm>
              <a:off x="3261" y="3639"/>
              <a:ext cx="2321" cy="445"/>
              <a:chOff x="3261" y="3639"/>
              <a:chExt cx="2321" cy="445"/>
            </a:xfrm>
          </p:grpSpPr>
          <p:sp>
            <p:nvSpPr>
              <p:cNvPr id="113681" name="Text Box 13"/>
              <p:cNvSpPr txBox="1">
                <a:spLocks noChangeArrowheads="1"/>
              </p:cNvSpPr>
              <p:nvPr/>
            </p:nvSpPr>
            <p:spPr bwMode="auto">
              <a:xfrm>
                <a:off x="3261" y="3639"/>
                <a:ext cx="2321" cy="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i="0" dirty="0">
                    <a:latin typeface="Arial" panose="020B0604020202020204" pitchFamily="34" charset="0"/>
                  </a:rPr>
                  <a:t>“Risk ranking principle”</a:t>
                </a:r>
              </a:p>
            </p:txBody>
          </p:sp>
          <p:sp>
            <p:nvSpPr>
              <p:cNvPr id="113682" name="Text Box 14"/>
              <p:cNvSpPr txBox="1">
                <a:spLocks noChangeArrowheads="1"/>
              </p:cNvSpPr>
              <p:nvPr/>
            </p:nvSpPr>
            <p:spPr bwMode="auto">
              <a:xfrm>
                <a:off x="4165" y="3872"/>
                <a:ext cx="6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0" i="0" dirty="0">
                    <a:latin typeface="Arial" panose="020B0604020202020204" pitchFamily="34" charset="0"/>
                  </a:rPr>
                  <a:t>[Zhai 02]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71950" y="319949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is the </a:t>
                </a:r>
                <a:r>
                  <a:rPr lang="en-US" i="1" dirty="0"/>
                  <a:t>probability that the user would stop reading after seeing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documents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3199495"/>
                <a:ext cx="4572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923145"/>
            <a:ext cx="2867025" cy="7003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2639331"/>
            <a:ext cx="2199217" cy="5459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452" y="3245530"/>
            <a:ext cx="2199217" cy="6896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4" y="3928869"/>
            <a:ext cx="4803776" cy="12519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59" y="5189091"/>
            <a:ext cx="3799418" cy="12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 animBg="1"/>
      <p:bldP spid="626694" grpId="0"/>
      <p:bldP spid="626695" grpId="0" animBg="1"/>
      <p:bldP spid="626696" grpId="0" animBg="1"/>
      <p:bldP spid="626696" grpId="1" animBg="1"/>
      <p:bldP spid="626697" grpId="0"/>
      <p:bldP spid="626697" grpId="1"/>
      <p:bldP spid="626698" grpId="0" animBg="1"/>
      <p:bldP spid="62669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Automatic parameter tuning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Retrieval parameters are needed to</a:t>
            </a:r>
          </a:p>
          <a:p>
            <a:pPr lvl="1"/>
            <a:r>
              <a:rPr lang="en-US" altLang="en-US" sz="2000" dirty="0" smtClean="0"/>
              <a:t>model different user preferences</a:t>
            </a:r>
          </a:p>
          <a:p>
            <a:pPr lvl="1"/>
            <a:r>
              <a:rPr lang="en-US" altLang="en-US" sz="2000" dirty="0" smtClean="0"/>
              <a:t>customize a retrieval model to specific queries and documents</a:t>
            </a:r>
          </a:p>
          <a:p>
            <a:r>
              <a:rPr lang="en-US" altLang="en-US" sz="2400" dirty="0" smtClean="0"/>
              <a:t>Retrieval parameters in traditional models</a:t>
            </a:r>
          </a:p>
          <a:p>
            <a:pPr lvl="1"/>
            <a:r>
              <a:rPr lang="en-US" altLang="en-US" sz="2000" dirty="0" smtClean="0"/>
              <a:t>EXTERNAL to the model, hard to interpret</a:t>
            </a:r>
          </a:p>
          <a:p>
            <a:pPr lvl="1"/>
            <a:r>
              <a:rPr lang="en-US" altLang="en-US" sz="2000" dirty="0" smtClean="0"/>
              <a:t>Parameters are introduced heuristically to implement “intuition”</a:t>
            </a:r>
          </a:p>
          <a:p>
            <a:pPr lvl="1"/>
            <a:r>
              <a:rPr lang="en-US" altLang="en-US" sz="2000" dirty="0" smtClean="0"/>
              <a:t>No principles to quantify them, must set empirically through many experiments</a:t>
            </a:r>
          </a:p>
          <a:p>
            <a:pPr lvl="1"/>
            <a:r>
              <a:rPr lang="en-US" altLang="en-US" sz="2000" dirty="0" smtClean="0"/>
              <a:t>Still no guarantee for new queries/documents</a:t>
            </a:r>
          </a:p>
          <a:p>
            <a:r>
              <a:rPr lang="en-US" altLang="en-US" sz="2400" dirty="0" smtClean="0"/>
              <a:t>Language models make it possible to estimate parameters…</a:t>
            </a:r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Parameter setting in risk minimization  </a:t>
            </a:r>
          </a:p>
        </p:txBody>
      </p:sp>
      <p:sp>
        <p:nvSpPr>
          <p:cNvPr id="115717" name="AutoShape 3"/>
          <p:cNvSpPr>
            <a:spLocks noChangeArrowheads="1"/>
          </p:cNvSpPr>
          <p:nvPr/>
        </p:nvSpPr>
        <p:spPr bwMode="auto">
          <a:xfrm>
            <a:off x="761999" y="2362200"/>
            <a:ext cx="912813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99"/>
                </a:solidFill>
              </a:rPr>
              <a:t>Query</a:t>
            </a:r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3033713" y="2262188"/>
            <a:ext cx="2011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99"/>
                </a:solidFill>
              </a:rPr>
              <a:t>Query </a:t>
            </a:r>
          </a:p>
          <a:p>
            <a:r>
              <a:rPr lang="en-US" altLang="en-US" sz="2000" i="0">
                <a:solidFill>
                  <a:srgbClr val="000099"/>
                </a:solidFill>
              </a:rPr>
              <a:t>Language Model</a:t>
            </a:r>
            <a:endParaRPr lang="en-US" altLang="en-US" sz="2000" b="0" i="0">
              <a:solidFill>
                <a:srgbClr val="000099"/>
              </a:solidFill>
            </a:endParaRPr>
          </a:p>
        </p:txBody>
      </p:sp>
      <p:sp>
        <p:nvSpPr>
          <p:cNvPr id="115719" name="Text Box 5"/>
          <p:cNvSpPr txBox="1">
            <a:spLocks noChangeArrowheads="1"/>
          </p:cNvSpPr>
          <p:nvPr/>
        </p:nvSpPr>
        <p:spPr bwMode="auto">
          <a:xfrm>
            <a:off x="3124200" y="5105400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99"/>
                </a:solidFill>
              </a:rPr>
              <a:t>Document</a:t>
            </a:r>
          </a:p>
          <a:p>
            <a:r>
              <a:rPr lang="en-US" altLang="en-US" sz="2000" i="0">
                <a:solidFill>
                  <a:srgbClr val="000099"/>
                </a:solidFill>
              </a:rPr>
              <a:t> Language Models</a:t>
            </a:r>
            <a:endParaRPr lang="en-US" altLang="en-US" sz="2000" b="0" i="0"/>
          </a:p>
        </p:txBody>
      </p:sp>
      <p:sp>
        <p:nvSpPr>
          <p:cNvPr id="115720" name="Text Box 6"/>
          <p:cNvSpPr txBox="1">
            <a:spLocks noChangeArrowheads="1"/>
          </p:cNvSpPr>
          <p:nvPr/>
        </p:nvSpPr>
        <p:spPr bwMode="auto">
          <a:xfrm>
            <a:off x="5181600" y="39432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solidFill>
                  <a:srgbClr val="000099"/>
                </a:solidFill>
              </a:rPr>
              <a:t>Loss Function</a:t>
            </a:r>
            <a:endParaRPr lang="en-US" altLang="en-US" sz="2000" b="0" i="0" dirty="0"/>
          </a:p>
        </p:txBody>
      </p:sp>
      <p:sp>
        <p:nvSpPr>
          <p:cNvPr id="115721" name="Text Box 7"/>
          <p:cNvSpPr txBox="1">
            <a:spLocks noChangeArrowheads="1"/>
          </p:cNvSpPr>
          <p:nvPr/>
        </p:nvSpPr>
        <p:spPr bwMode="auto">
          <a:xfrm>
            <a:off x="8045450" y="3726655"/>
            <a:ext cx="109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0" dirty="0">
                <a:solidFill>
                  <a:srgbClr val="000099"/>
                </a:solidFill>
              </a:rPr>
              <a:t>User</a:t>
            </a:r>
          </a:p>
        </p:txBody>
      </p:sp>
      <p:sp>
        <p:nvSpPr>
          <p:cNvPr id="115722" name="AutoShape 8"/>
          <p:cNvSpPr>
            <a:spLocks noChangeArrowheads="1"/>
          </p:cNvSpPr>
          <p:nvPr/>
        </p:nvSpPr>
        <p:spPr bwMode="auto">
          <a:xfrm>
            <a:off x="685800" y="5029200"/>
            <a:ext cx="1371600" cy="838200"/>
          </a:xfrm>
          <a:prstGeom prst="flowChartMagneticDisk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99"/>
                </a:solidFill>
              </a:rPr>
              <a:t>Documents</a:t>
            </a:r>
          </a:p>
        </p:txBody>
      </p:sp>
      <p:sp>
        <p:nvSpPr>
          <p:cNvPr id="115723" name="AutoShape 9"/>
          <p:cNvSpPr>
            <a:spLocks noChangeArrowheads="1"/>
          </p:cNvSpPr>
          <p:nvPr/>
        </p:nvSpPr>
        <p:spPr bwMode="auto">
          <a:xfrm>
            <a:off x="2133600" y="5410200"/>
            <a:ext cx="838200" cy="104775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5724" name="Oval 10"/>
          <p:cNvSpPr>
            <a:spLocks noChangeArrowheads="1"/>
          </p:cNvSpPr>
          <p:nvPr/>
        </p:nvSpPr>
        <p:spPr bwMode="auto">
          <a:xfrm>
            <a:off x="2895600" y="2209800"/>
            <a:ext cx="2209800" cy="9906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5725" name="Oval 11"/>
          <p:cNvSpPr>
            <a:spLocks noChangeArrowheads="1"/>
          </p:cNvSpPr>
          <p:nvPr/>
        </p:nvSpPr>
        <p:spPr bwMode="auto">
          <a:xfrm>
            <a:off x="3048000" y="4953000"/>
            <a:ext cx="2438400" cy="1143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5726" name="Oval 12"/>
          <p:cNvSpPr>
            <a:spLocks noChangeArrowheads="1"/>
          </p:cNvSpPr>
          <p:nvPr/>
        </p:nvSpPr>
        <p:spPr bwMode="auto">
          <a:xfrm>
            <a:off x="5105400" y="3686175"/>
            <a:ext cx="1981200" cy="6858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5727" name="AutoShape 13"/>
          <p:cNvSpPr>
            <a:spLocks noChangeArrowheads="1"/>
          </p:cNvSpPr>
          <p:nvPr/>
        </p:nvSpPr>
        <p:spPr bwMode="auto">
          <a:xfrm>
            <a:off x="1828800" y="2590800"/>
            <a:ext cx="838200" cy="104775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5728" name="AutoShape 14"/>
          <p:cNvSpPr>
            <a:spLocks noChangeArrowheads="1"/>
          </p:cNvSpPr>
          <p:nvPr/>
        </p:nvSpPr>
        <p:spPr bwMode="auto">
          <a:xfrm flipH="1">
            <a:off x="7162800" y="3971865"/>
            <a:ext cx="838200" cy="104775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33650" y="1604963"/>
            <a:ext cx="5021263" cy="3529012"/>
            <a:chOff x="1548" y="945"/>
            <a:chExt cx="3163" cy="2223"/>
          </a:xfrm>
        </p:grpSpPr>
        <p:sp>
          <p:nvSpPr>
            <p:cNvPr id="115740" name="Text Box 16"/>
            <p:cNvSpPr txBox="1">
              <a:spLocks noChangeArrowheads="1"/>
            </p:cNvSpPr>
            <p:nvPr/>
          </p:nvSpPr>
          <p:spPr bwMode="auto">
            <a:xfrm>
              <a:off x="1548" y="945"/>
              <a:ext cx="18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CC0000"/>
                  </a:solidFill>
                </a:rPr>
                <a:t>Query model parameters</a:t>
              </a:r>
            </a:p>
          </p:txBody>
        </p:sp>
        <p:sp>
          <p:nvSpPr>
            <p:cNvPr id="115741" name="Line 17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288"/>
            </a:xfrm>
            <a:prstGeom prst="line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2" name="Text Box 18"/>
            <p:cNvSpPr txBox="1">
              <a:spLocks noChangeArrowheads="1"/>
            </p:cNvSpPr>
            <p:nvPr/>
          </p:nvSpPr>
          <p:spPr bwMode="auto">
            <a:xfrm>
              <a:off x="1584" y="2673"/>
              <a:ext cx="1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CC0000"/>
                  </a:solidFill>
                </a:rPr>
                <a:t>Doc model parameters</a:t>
              </a:r>
            </a:p>
          </p:txBody>
        </p:sp>
        <p:sp>
          <p:nvSpPr>
            <p:cNvPr id="115743" name="Line 19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288"/>
            </a:xfrm>
            <a:prstGeom prst="line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4" name="Text Box 20"/>
            <p:cNvSpPr txBox="1">
              <a:spLocks noChangeArrowheads="1"/>
            </p:cNvSpPr>
            <p:nvPr/>
          </p:nvSpPr>
          <p:spPr bwMode="auto">
            <a:xfrm>
              <a:off x="2997" y="1761"/>
              <a:ext cx="17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CC0000"/>
                  </a:solidFill>
                </a:rPr>
                <a:t>User model parameters</a:t>
              </a:r>
            </a:p>
          </p:txBody>
        </p:sp>
        <p:sp>
          <p:nvSpPr>
            <p:cNvPr id="115745" name="Line 21"/>
            <p:cNvSpPr>
              <a:spLocks noChangeShapeType="1"/>
            </p:cNvSpPr>
            <p:nvPr/>
          </p:nvSpPr>
          <p:spPr bwMode="auto">
            <a:xfrm flipV="1">
              <a:off x="3744" y="1968"/>
              <a:ext cx="0" cy="288"/>
            </a:xfrm>
            <a:prstGeom prst="line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3400" y="1524000"/>
            <a:ext cx="2133600" cy="3505200"/>
            <a:chOff x="288" y="912"/>
            <a:chExt cx="1344" cy="2208"/>
          </a:xfrm>
        </p:grpSpPr>
        <p:grpSp>
          <p:nvGrpSpPr>
            <p:cNvPr id="115734" name="Group 23"/>
            <p:cNvGrpSpPr>
              <a:grpSpLocks/>
            </p:cNvGrpSpPr>
            <p:nvPr/>
          </p:nvGrpSpPr>
          <p:grpSpPr bwMode="auto">
            <a:xfrm>
              <a:off x="288" y="912"/>
              <a:ext cx="1200" cy="480"/>
              <a:chOff x="240" y="720"/>
              <a:chExt cx="1200" cy="480"/>
            </a:xfrm>
          </p:grpSpPr>
          <p:sp>
            <p:nvSpPr>
              <p:cNvPr id="115738" name="Freeform 24"/>
              <p:cNvSpPr>
                <a:spLocks/>
              </p:cNvSpPr>
              <p:nvPr/>
            </p:nvSpPr>
            <p:spPr bwMode="auto">
              <a:xfrm>
                <a:off x="624" y="912"/>
                <a:ext cx="816" cy="288"/>
              </a:xfrm>
              <a:custGeom>
                <a:avLst/>
                <a:gdLst>
                  <a:gd name="T0" fmla="*/ 0 w 816"/>
                  <a:gd name="T1" fmla="*/ 288 h 288"/>
                  <a:gd name="T2" fmla="*/ 336 w 816"/>
                  <a:gd name="T3" fmla="*/ 48 h 288"/>
                  <a:gd name="T4" fmla="*/ 816 w 81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88"/>
                  <a:gd name="T11" fmla="*/ 816 w 81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88">
                    <a:moveTo>
                      <a:pt x="0" y="288"/>
                    </a:moveTo>
                    <a:cubicBezTo>
                      <a:pt x="100" y="192"/>
                      <a:pt x="200" y="96"/>
                      <a:pt x="336" y="48"/>
                    </a:cubicBezTo>
                    <a:cubicBezTo>
                      <a:pt x="472" y="0"/>
                      <a:pt x="644" y="0"/>
                      <a:pt x="816" y="0"/>
                    </a:cubicBezTo>
                  </a:path>
                </a:pathLst>
              </a:custGeom>
              <a:noFill/>
              <a:ln w="88900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39" name="Text Box 25"/>
              <p:cNvSpPr txBox="1">
                <a:spLocks noChangeArrowheads="1"/>
              </p:cNvSpPr>
              <p:nvPr/>
            </p:nvSpPr>
            <p:spPr bwMode="auto">
              <a:xfrm>
                <a:off x="240" y="720"/>
                <a:ext cx="7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i="0">
                    <a:solidFill>
                      <a:srgbClr val="0000FF"/>
                    </a:solidFill>
                  </a:rPr>
                  <a:t>Estimate</a:t>
                </a:r>
              </a:p>
            </p:txBody>
          </p:sp>
        </p:grpSp>
        <p:grpSp>
          <p:nvGrpSpPr>
            <p:cNvPr id="115735" name="Group 26"/>
            <p:cNvGrpSpPr>
              <a:grpSpLocks/>
            </p:cNvGrpSpPr>
            <p:nvPr/>
          </p:nvGrpSpPr>
          <p:grpSpPr bwMode="auto">
            <a:xfrm>
              <a:off x="432" y="2640"/>
              <a:ext cx="1200" cy="480"/>
              <a:chOff x="240" y="720"/>
              <a:chExt cx="1200" cy="480"/>
            </a:xfrm>
          </p:grpSpPr>
          <p:sp>
            <p:nvSpPr>
              <p:cNvPr id="115736" name="Freeform 27"/>
              <p:cNvSpPr>
                <a:spLocks/>
              </p:cNvSpPr>
              <p:nvPr/>
            </p:nvSpPr>
            <p:spPr bwMode="auto">
              <a:xfrm>
                <a:off x="624" y="912"/>
                <a:ext cx="816" cy="288"/>
              </a:xfrm>
              <a:custGeom>
                <a:avLst/>
                <a:gdLst>
                  <a:gd name="T0" fmla="*/ 0 w 816"/>
                  <a:gd name="T1" fmla="*/ 288 h 288"/>
                  <a:gd name="T2" fmla="*/ 336 w 816"/>
                  <a:gd name="T3" fmla="*/ 48 h 288"/>
                  <a:gd name="T4" fmla="*/ 816 w 81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88"/>
                  <a:gd name="T11" fmla="*/ 816 w 81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88">
                    <a:moveTo>
                      <a:pt x="0" y="288"/>
                    </a:moveTo>
                    <a:cubicBezTo>
                      <a:pt x="100" y="192"/>
                      <a:pt x="200" y="96"/>
                      <a:pt x="336" y="48"/>
                    </a:cubicBezTo>
                    <a:cubicBezTo>
                      <a:pt x="472" y="0"/>
                      <a:pt x="644" y="0"/>
                      <a:pt x="816" y="0"/>
                    </a:cubicBezTo>
                  </a:path>
                </a:pathLst>
              </a:custGeom>
              <a:noFill/>
              <a:ln w="88900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37" name="Text Box 28"/>
              <p:cNvSpPr txBox="1">
                <a:spLocks noChangeArrowheads="1"/>
              </p:cNvSpPr>
              <p:nvPr/>
            </p:nvSpPr>
            <p:spPr bwMode="auto">
              <a:xfrm>
                <a:off x="240" y="720"/>
                <a:ext cx="7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i="0">
                    <a:solidFill>
                      <a:srgbClr val="0000FF"/>
                    </a:solidFill>
                  </a:rPr>
                  <a:t>Estimate</a:t>
                </a:r>
              </a:p>
            </p:txBody>
          </p:sp>
        </p:grp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7467600" y="2667000"/>
            <a:ext cx="1295400" cy="914400"/>
            <a:chOff x="4656" y="1632"/>
            <a:chExt cx="816" cy="576"/>
          </a:xfrm>
        </p:grpSpPr>
        <p:sp>
          <p:nvSpPr>
            <p:cNvPr id="115732" name="Freeform 30"/>
            <p:cNvSpPr>
              <a:spLocks/>
            </p:cNvSpPr>
            <p:nvPr/>
          </p:nvSpPr>
          <p:spPr bwMode="auto">
            <a:xfrm flipH="1">
              <a:off x="4656" y="1920"/>
              <a:ext cx="816" cy="288"/>
            </a:xfrm>
            <a:custGeom>
              <a:avLst/>
              <a:gdLst>
                <a:gd name="T0" fmla="*/ 0 w 816"/>
                <a:gd name="T1" fmla="*/ 288 h 288"/>
                <a:gd name="T2" fmla="*/ 336 w 816"/>
                <a:gd name="T3" fmla="*/ 48 h 288"/>
                <a:gd name="T4" fmla="*/ 816 w 816"/>
                <a:gd name="T5" fmla="*/ 0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0" y="288"/>
                  </a:moveTo>
                  <a:cubicBezTo>
                    <a:pt x="100" y="192"/>
                    <a:pt x="200" y="96"/>
                    <a:pt x="336" y="48"/>
                  </a:cubicBezTo>
                  <a:cubicBezTo>
                    <a:pt x="472" y="0"/>
                    <a:pt x="644" y="0"/>
                    <a:pt x="816" y="0"/>
                  </a:cubicBezTo>
                </a:path>
              </a:pathLst>
            </a:custGeom>
            <a:noFill/>
            <a:ln w="889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Text Box 31"/>
            <p:cNvSpPr txBox="1">
              <a:spLocks noChangeArrowheads="1"/>
            </p:cNvSpPr>
            <p:nvPr/>
          </p:nvSpPr>
          <p:spPr bwMode="auto">
            <a:xfrm>
              <a:off x="4992" y="1632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solidFill>
                    <a:srgbClr val="0000FF"/>
                  </a:solidFill>
                </a:rPr>
                <a:t>Set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of risk minimization 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Risk minimization is a general probabilistic retrieval framework</a:t>
            </a:r>
          </a:p>
          <a:p>
            <a:pPr lvl="1"/>
            <a:r>
              <a:rPr lang="en-US" altLang="en-US" sz="2000" dirty="0" smtClean="0"/>
              <a:t>Retrieval as a decision problem (=risk min.)</a:t>
            </a:r>
          </a:p>
          <a:p>
            <a:pPr lvl="1"/>
            <a:r>
              <a:rPr lang="en-US" altLang="en-US" sz="2000" dirty="0" smtClean="0"/>
              <a:t>Separate/flexible language models for queries and docs</a:t>
            </a:r>
          </a:p>
          <a:p>
            <a:r>
              <a:rPr lang="en-US" altLang="en-US" sz="2400" dirty="0" smtClean="0"/>
              <a:t>Advantages</a:t>
            </a:r>
          </a:p>
          <a:p>
            <a:pPr lvl="1"/>
            <a:r>
              <a:rPr lang="en-US" altLang="en-US" sz="2000" dirty="0" smtClean="0"/>
              <a:t>A unified framework for existing models</a:t>
            </a:r>
          </a:p>
          <a:p>
            <a:pPr lvl="1"/>
            <a:r>
              <a:rPr lang="en-US" altLang="en-US" sz="2000" dirty="0" smtClean="0"/>
              <a:t>Automatic parameter tuning due to LMs</a:t>
            </a:r>
          </a:p>
          <a:p>
            <a:pPr lvl="1"/>
            <a:r>
              <a:rPr lang="en-US" altLang="en-US" sz="2000" dirty="0" smtClean="0"/>
              <a:t>Allows for modeling complex retrieval tasks</a:t>
            </a:r>
          </a:p>
          <a:p>
            <a:r>
              <a:rPr lang="en-US" altLang="en-US" sz="2400" dirty="0" smtClean="0"/>
              <a:t>Lots of potential for exploring </a:t>
            </a:r>
            <a:r>
              <a:rPr lang="en-US" altLang="en-US" sz="2400" smtClean="0"/>
              <a:t>LMs…</a:t>
            </a:r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</a:p>
          <a:p>
            <a:r>
              <a:rPr lang="en-US" dirty="0" smtClean="0"/>
              <a:t>Risk minimization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en-US" altLang="en-US" sz="4000" dirty="0"/>
              <a:t>Estimating </a:t>
            </a:r>
            <a:r>
              <a:rPr lang="en-US" altLang="en-US" sz="4000" dirty="0">
                <a:sym typeface="Symbol" panose="05050102010706020507" pitchFamily="18" charset="2"/>
              </a:rPr>
              <a:t> using </a:t>
            </a:r>
            <a:r>
              <a:rPr lang="en-US" altLang="en-US" sz="4000" dirty="0" smtClean="0">
                <a:sym typeface="Symbol" panose="05050102010706020507" pitchFamily="18" charset="2"/>
              </a:rPr>
              <a:t>EM algorithm</a:t>
            </a:r>
            <a:r>
              <a:rPr lang="en-US" altLang="en-US" sz="4000" dirty="0">
                <a:sym typeface="Symbol" panose="05050102010706020507" pitchFamily="18" charset="2"/>
              </a:rPr>
              <a:t/>
            </a:r>
            <a:br>
              <a:rPr lang="en-US" altLang="en-US" sz="4000" dirty="0">
                <a:sym typeface="Symbol" panose="05050102010706020507" pitchFamily="18" charset="2"/>
              </a:rPr>
            </a:br>
            <a:r>
              <a:rPr lang="en-US" altLang="en-US" sz="4000" dirty="0">
                <a:sym typeface="Symbol" panose="05050102010706020507" pitchFamily="18" charset="2"/>
              </a:rPr>
              <a:t> </a:t>
            </a:r>
            <a:r>
              <a:rPr lang="en-US" altLang="en-US" sz="4000" baseline="30000" dirty="0"/>
              <a:t>[Zhai &amp; Lafferty 02]</a:t>
            </a:r>
          </a:p>
        </p:txBody>
      </p:sp>
      <p:grpSp>
        <p:nvGrpSpPr>
          <p:cNvPr id="68613" name="Group 3"/>
          <p:cNvGrpSpPr>
            <a:grpSpLocks/>
          </p:cNvGrpSpPr>
          <p:nvPr/>
        </p:nvGrpSpPr>
        <p:grpSpPr bwMode="auto">
          <a:xfrm>
            <a:off x="6248400" y="1905000"/>
            <a:ext cx="2676525" cy="1905000"/>
            <a:chOff x="3936" y="1200"/>
            <a:chExt cx="1686" cy="1200"/>
          </a:xfrm>
        </p:grpSpPr>
        <p:sp>
          <p:nvSpPr>
            <p:cNvPr id="68642" name="AutoShape 4"/>
            <p:cNvSpPr>
              <a:spLocks noChangeArrowheads="1"/>
            </p:cNvSpPr>
            <p:nvPr/>
          </p:nvSpPr>
          <p:spPr bwMode="auto">
            <a:xfrm>
              <a:off x="4571" y="1728"/>
              <a:ext cx="192" cy="192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43" name="Text Box 5"/>
            <p:cNvSpPr txBox="1">
              <a:spLocks noChangeArrowheads="1"/>
            </p:cNvSpPr>
            <p:nvPr/>
          </p:nvSpPr>
          <p:spPr bwMode="auto">
            <a:xfrm>
              <a:off x="4711" y="1485"/>
              <a:ext cx="91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Query</a:t>
              </a:r>
            </a:p>
            <a:p>
              <a:r>
                <a:rPr lang="en-US" altLang="en-US" sz="2400" b="0" i="0"/>
                <a:t> </a:t>
              </a:r>
            </a:p>
            <a:p>
              <a:r>
                <a:rPr lang="en-US" altLang="en-US" sz="2400" b="0" i="0"/>
                <a:t>Q=q</a:t>
              </a:r>
              <a:r>
                <a:rPr lang="en-US" altLang="en-US" sz="2400" b="0" i="0" baseline="-25000"/>
                <a:t>1</a:t>
              </a:r>
              <a:r>
                <a:rPr lang="en-US" altLang="en-US" sz="2400" b="0" i="0"/>
                <a:t>…q</a:t>
              </a:r>
              <a:r>
                <a:rPr lang="en-US" altLang="en-US" sz="2400" b="0" i="0" baseline="-25000"/>
                <a:t>m</a:t>
              </a:r>
            </a:p>
          </p:txBody>
        </p:sp>
        <p:sp>
          <p:nvSpPr>
            <p:cNvPr id="68644" name="Line 6"/>
            <p:cNvSpPr>
              <a:spLocks noChangeShapeType="1"/>
            </p:cNvSpPr>
            <p:nvPr/>
          </p:nvSpPr>
          <p:spPr bwMode="auto">
            <a:xfrm>
              <a:off x="4811" y="1824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5" name="Line 7"/>
            <p:cNvSpPr>
              <a:spLocks noChangeShapeType="1"/>
            </p:cNvSpPr>
            <p:nvPr/>
          </p:nvSpPr>
          <p:spPr bwMode="auto">
            <a:xfrm>
              <a:off x="4139" y="1344"/>
              <a:ext cx="432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8"/>
            <p:cNvSpPr>
              <a:spLocks noChangeShapeType="1"/>
            </p:cNvSpPr>
            <p:nvPr/>
          </p:nvSpPr>
          <p:spPr bwMode="auto">
            <a:xfrm flipV="1">
              <a:off x="4139" y="1920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Rectangle 9"/>
            <p:cNvSpPr>
              <a:spLocks noChangeArrowheads="1"/>
            </p:cNvSpPr>
            <p:nvPr/>
          </p:nvSpPr>
          <p:spPr bwMode="auto">
            <a:xfrm>
              <a:off x="4251" y="1200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</a:t>
              </a:r>
              <a:r>
                <a:rPr lang="en-US" altLang="en-US" sz="2400" b="0" i="0" baseline="-25000">
                  <a:solidFill>
                    <a:srgbClr val="CC0000"/>
                  </a:solidFill>
                  <a:sym typeface="Symbol" panose="05050102010706020507" pitchFamily="18" charset="2"/>
                </a:rPr>
                <a:t>1</a:t>
              </a:r>
              <a:endParaRPr lang="en-US" altLang="en-US" sz="2400" b="0" i="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48" name="Rectangle 10"/>
            <p:cNvSpPr>
              <a:spLocks noChangeArrowheads="1"/>
            </p:cNvSpPr>
            <p:nvPr/>
          </p:nvSpPr>
          <p:spPr bwMode="auto">
            <a:xfrm>
              <a:off x="4077" y="1920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</a:t>
              </a:r>
              <a:r>
                <a:rPr lang="en-US" altLang="en-US" sz="2400" b="0" i="0" baseline="-25000">
                  <a:solidFill>
                    <a:srgbClr val="CC0000"/>
                  </a:solidFill>
                  <a:sym typeface="Symbol" panose="05050102010706020507" pitchFamily="18" charset="2"/>
                </a:rPr>
                <a:t>N</a:t>
              </a:r>
              <a:endParaRPr lang="en-US" altLang="en-US" sz="2400" b="0" i="0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49" name="Rectangle 11"/>
            <p:cNvSpPr>
              <a:spLocks noChangeArrowheads="1"/>
            </p:cNvSpPr>
            <p:nvPr/>
          </p:nvSpPr>
          <p:spPr bwMode="auto">
            <a:xfrm>
              <a:off x="3936" y="1344"/>
              <a:ext cx="4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6000" b="0" i="0" dirty="0">
                  <a:solidFill>
                    <a:srgbClr val="006666"/>
                  </a:solidFill>
                </a:rPr>
                <a:t>...</a:t>
              </a:r>
            </a:p>
          </p:txBody>
        </p:sp>
      </p:grpSp>
      <p:graphicFrame>
        <p:nvGraphicFramePr>
          <p:cNvPr id="68614" name="Object 13"/>
          <p:cNvGraphicFramePr>
            <a:graphicFrameLocks noChangeAspect="1"/>
          </p:cNvGraphicFramePr>
          <p:nvPr/>
        </p:nvGraphicFramePr>
        <p:xfrm>
          <a:off x="1417638" y="4419600"/>
          <a:ext cx="482441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3076516" imgH="800083" progId="Equation.DSMT4">
                  <p:embed/>
                </p:oleObj>
              </mc:Choice>
              <mc:Fallback>
                <p:oleObj name="Equation" r:id="rId3" imgW="3076516" imgH="8000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419600"/>
                        <a:ext cx="482441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615" name="Rectangle 14"/>
              <p:cNvSpPr>
                <a:spLocks noChangeArrowheads="1"/>
              </p:cNvSpPr>
              <p:nvPr/>
            </p:nvSpPr>
            <p:spPr bwMode="auto">
              <a:xfrm>
                <a:off x="483388" y="5806183"/>
                <a:ext cx="8552662" cy="420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i="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Expectation-Maximization (EM) algorithm for estimating </a:t>
                </a:r>
                <a14:m>
                  <m:oMath xmlns:m="http://schemas.openxmlformats.org/officeDocument/2006/math">
                    <m:r>
                      <a:rPr lang="en-US" altLang="en-US" sz="200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en-US" sz="2000" i="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en-US" sz="200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00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200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00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200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en-US" sz="2000" i="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6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388" y="5806183"/>
                <a:ext cx="8552662" cy="420884"/>
              </a:xfrm>
              <a:prstGeom prst="rect">
                <a:avLst/>
              </a:prstGeom>
              <a:blipFill rotWithShape="0">
                <a:blip r:embed="rId5"/>
                <a:stretch>
                  <a:fillRect l="-713" t="-2857" b="-22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616" name="Group 15"/>
          <p:cNvGrpSpPr>
            <a:grpSpLocks/>
          </p:cNvGrpSpPr>
          <p:nvPr/>
        </p:nvGrpSpPr>
        <p:grpSpPr bwMode="auto">
          <a:xfrm>
            <a:off x="533400" y="1420813"/>
            <a:ext cx="2862263" cy="2668587"/>
            <a:chOff x="299" y="921"/>
            <a:chExt cx="1803" cy="1681"/>
          </a:xfrm>
        </p:grpSpPr>
        <p:grpSp>
          <p:nvGrpSpPr>
            <p:cNvPr id="68629" name="Group 16"/>
            <p:cNvGrpSpPr>
              <a:grpSpLocks/>
            </p:cNvGrpSpPr>
            <p:nvPr/>
          </p:nvGrpSpPr>
          <p:grpSpPr bwMode="auto">
            <a:xfrm>
              <a:off x="299" y="1126"/>
              <a:ext cx="1803" cy="1476"/>
              <a:chOff x="299" y="1126"/>
              <a:chExt cx="1803" cy="1476"/>
            </a:xfrm>
          </p:grpSpPr>
          <p:sp>
            <p:nvSpPr>
              <p:cNvPr id="68631" name="AutoShape 17"/>
              <p:cNvSpPr>
                <a:spLocks noChangeArrowheads="1"/>
              </p:cNvSpPr>
              <p:nvPr/>
            </p:nvSpPr>
            <p:spPr bwMode="auto">
              <a:xfrm>
                <a:off x="635" y="1248"/>
                <a:ext cx="192" cy="24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632" name="Text Box 18"/>
              <p:cNvSpPr txBox="1">
                <a:spLocks noChangeArrowheads="1"/>
              </p:cNvSpPr>
              <p:nvPr/>
            </p:nvSpPr>
            <p:spPr bwMode="auto">
              <a:xfrm>
                <a:off x="1451" y="1248"/>
                <a:ext cx="5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FF"/>
                    </a:solidFill>
                  </a:rPr>
                  <a:t>P(w|d</a:t>
                </a:r>
                <a:r>
                  <a:rPr lang="en-US" altLang="en-US" sz="2000" b="0" i="0" baseline="-25000">
                    <a:solidFill>
                      <a:srgbClr val="0000FF"/>
                    </a:solidFill>
                  </a:rPr>
                  <a:t>1</a:t>
                </a:r>
                <a:r>
                  <a:rPr lang="en-US" altLang="en-US" sz="2000" b="0" i="0">
                    <a:solidFill>
                      <a:srgbClr val="0000FF"/>
                    </a:solidFill>
                  </a:rPr>
                  <a:t>)</a:t>
                </a:r>
                <a:endParaRPr lang="en-US" altLang="en-US" sz="2000" b="0" i="0"/>
              </a:p>
            </p:txBody>
          </p:sp>
          <p:sp>
            <p:nvSpPr>
              <p:cNvPr id="68633" name="Line 19"/>
              <p:cNvSpPr>
                <a:spLocks noChangeShapeType="1"/>
              </p:cNvSpPr>
              <p:nvPr/>
            </p:nvSpPr>
            <p:spPr bwMode="auto">
              <a:xfrm>
                <a:off x="971" y="139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Text Box 20"/>
              <p:cNvSpPr txBox="1">
                <a:spLocks noChangeArrowheads="1"/>
              </p:cNvSpPr>
              <p:nvPr/>
            </p:nvSpPr>
            <p:spPr bwMode="auto">
              <a:xfrm>
                <a:off x="299" y="1248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CC"/>
                    </a:solidFill>
                  </a:rPr>
                  <a:t>d</a:t>
                </a:r>
                <a:r>
                  <a:rPr lang="en-US" altLang="en-US" sz="2000" b="0" i="0" baseline="-25000">
                    <a:solidFill>
                      <a:srgbClr val="0000CC"/>
                    </a:solidFill>
                  </a:rPr>
                  <a:t>1</a:t>
                </a:r>
                <a:endParaRPr lang="en-US" altLang="en-US" sz="2000" b="0" i="0"/>
              </a:p>
            </p:txBody>
          </p:sp>
          <p:sp>
            <p:nvSpPr>
              <p:cNvPr id="68635" name="Text Box 21"/>
              <p:cNvSpPr txBox="1">
                <a:spLocks noChangeArrowheads="1"/>
              </p:cNvSpPr>
              <p:nvPr/>
            </p:nvSpPr>
            <p:spPr bwMode="auto">
              <a:xfrm>
                <a:off x="1002" y="1126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</a:t>
                </a:r>
                <a:endParaRPr lang="en-US" altLang="en-US" sz="2400" b="0" i="0"/>
              </a:p>
            </p:txBody>
          </p:sp>
          <p:sp>
            <p:nvSpPr>
              <p:cNvPr id="68636" name="AutoShape 22"/>
              <p:cNvSpPr>
                <a:spLocks noChangeArrowheads="1"/>
              </p:cNvSpPr>
              <p:nvPr/>
            </p:nvSpPr>
            <p:spPr bwMode="auto">
              <a:xfrm>
                <a:off x="683" y="2352"/>
                <a:ext cx="192" cy="24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63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FF"/>
                    </a:solidFill>
                  </a:rPr>
                  <a:t>P(w|d</a:t>
                </a:r>
                <a:r>
                  <a:rPr lang="en-US" altLang="en-US" sz="2000" b="0" i="0" baseline="-25000">
                    <a:solidFill>
                      <a:srgbClr val="0000FF"/>
                    </a:solidFill>
                  </a:rPr>
                  <a:t>N</a:t>
                </a:r>
                <a:r>
                  <a:rPr lang="en-US" altLang="en-US" sz="2000" b="0" i="0">
                    <a:solidFill>
                      <a:srgbClr val="0000FF"/>
                    </a:solidFill>
                  </a:rPr>
                  <a:t>)</a:t>
                </a:r>
                <a:endParaRPr lang="en-US" altLang="en-US" sz="2000" b="0" i="0"/>
              </a:p>
            </p:txBody>
          </p:sp>
          <p:sp>
            <p:nvSpPr>
              <p:cNvPr id="68638" name="Line 24"/>
              <p:cNvSpPr>
                <a:spLocks noChangeShapeType="1"/>
              </p:cNvSpPr>
              <p:nvPr/>
            </p:nvSpPr>
            <p:spPr bwMode="auto">
              <a:xfrm>
                <a:off x="1019" y="249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9" name="Text Box 25"/>
              <p:cNvSpPr txBox="1">
                <a:spLocks noChangeArrowheads="1"/>
              </p:cNvSpPr>
              <p:nvPr/>
            </p:nvSpPr>
            <p:spPr bwMode="auto">
              <a:xfrm>
                <a:off x="336" y="2352"/>
                <a:ext cx="2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0000CC"/>
                    </a:solidFill>
                  </a:rPr>
                  <a:t>d</a:t>
                </a:r>
                <a:r>
                  <a:rPr lang="en-US" altLang="en-US" sz="2000" b="0" i="0" baseline="-25000">
                    <a:solidFill>
                      <a:srgbClr val="0000CC"/>
                    </a:solidFill>
                  </a:rPr>
                  <a:t>N</a:t>
                </a:r>
                <a:endParaRPr lang="en-US" altLang="en-US" sz="2000" b="0" i="0"/>
              </a:p>
            </p:txBody>
          </p:sp>
          <p:sp>
            <p:nvSpPr>
              <p:cNvPr id="68640" name="Text Box 26"/>
              <p:cNvSpPr txBox="1">
                <a:spLocks noChangeArrowheads="1"/>
              </p:cNvSpPr>
              <p:nvPr/>
            </p:nvSpPr>
            <p:spPr bwMode="auto">
              <a:xfrm>
                <a:off x="1050" y="223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</a:t>
                </a:r>
                <a:endParaRPr lang="en-US" altLang="en-US" sz="2400" b="0" i="0"/>
              </a:p>
            </p:txBody>
          </p:sp>
          <p:sp>
            <p:nvSpPr>
              <p:cNvPr id="68641" name="Text Box 27"/>
              <p:cNvSpPr txBox="1">
                <a:spLocks noChangeArrowheads="1"/>
              </p:cNvSpPr>
              <p:nvPr/>
            </p:nvSpPr>
            <p:spPr bwMode="auto">
              <a:xfrm>
                <a:off x="923" y="1488"/>
                <a:ext cx="107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6000" b="0" i="0">
                    <a:solidFill>
                      <a:srgbClr val="006666"/>
                    </a:solidFill>
                  </a:rPr>
                  <a:t>… ...</a:t>
                </a:r>
              </a:p>
            </p:txBody>
          </p:sp>
        </p:grpSp>
        <p:sp>
          <p:nvSpPr>
            <p:cNvPr id="68630" name="Text Box 28"/>
            <p:cNvSpPr txBox="1">
              <a:spLocks noChangeArrowheads="1"/>
            </p:cNvSpPr>
            <p:nvPr/>
          </p:nvSpPr>
          <p:spPr bwMode="auto">
            <a:xfrm>
              <a:off x="804" y="921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0000FF"/>
                  </a:solidFill>
                </a:rPr>
                <a:t>Stage-1</a:t>
              </a:r>
              <a:endParaRPr lang="en-US" altLang="en-US" sz="2400" b="0" i="0"/>
            </a:p>
          </p:txBody>
        </p:sp>
      </p:grpSp>
      <p:grpSp>
        <p:nvGrpSpPr>
          <p:cNvPr id="68617" name="Group 29"/>
          <p:cNvGrpSpPr>
            <a:grpSpLocks/>
          </p:cNvGrpSpPr>
          <p:nvPr/>
        </p:nvGrpSpPr>
        <p:grpSpPr bwMode="auto">
          <a:xfrm>
            <a:off x="3294063" y="1371600"/>
            <a:ext cx="3276600" cy="2759075"/>
            <a:chOff x="2075" y="864"/>
            <a:chExt cx="2064" cy="1738"/>
          </a:xfrm>
        </p:grpSpPr>
        <p:sp>
          <p:nvSpPr>
            <p:cNvPr id="68622" name="Text Box 30"/>
            <p:cNvSpPr txBox="1">
              <a:spLocks noChangeArrowheads="1"/>
            </p:cNvSpPr>
            <p:nvPr/>
          </p:nvSpPr>
          <p:spPr bwMode="auto">
            <a:xfrm>
              <a:off x="2502" y="1248"/>
              <a:ext cx="15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(1-)</a:t>
              </a:r>
              <a:r>
                <a:rPr lang="en-US" altLang="en-US" sz="2000" b="0" i="0">
                  <a:solidFill>
                    <a:srgbClr val="0000FF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(w|d</a:t>
              </a:r>
              <a:r>
                <a:rPr lang="en-US" altLang="en-US" sz="2000" b="0" i="0" baseline="-25000">
                  <a:solidFill>
                    <a:srgbClr val="0000FF"/>
                  </a:solidFill>
                </a:rPr>
                <a:t>1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)</a:t>
              </a:r>
              <a:r>
                <a:rPr lang="en-US" altLang="en-US" sz="2000" b="0" i="0">
                  <a:solidFill>
                    <a:srgbClr val="CC0000"/>
                  </a:solidFill>
                </a:rPr>
                <a:t>+</a:t>
              </a:r>
              <a:r>
                <a:rPr lang="en-US" altLang="en-US" sz="2000" b="0" i="0">
                  <a:solidFill>
                    <a:srgbClr val="FF0000"/>
                  </a:solidFill>
                </a:rPr>
                <a:t> </a:t>
              </a:r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p(w|U)</a:t>
              </a:r>
              <a:endParaRPr lang="en-US" altLang="en-US" sz="2000" b="0" i="0">
                <a:sym typeface="Symbol" panose="05050102010706020507" pitchFamily="18" charset="2"/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>
              <a:off x="2075" y="1392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Rectangle 32"/>
            <p:cNvSpPr>
              <a:spLocks noChangeArrowheads="1"/>
            </p:cNvSpPr>
            <p:nvPr/>
          </p:nvSpPr>
          <p:spPr bwMode="auto">
            <a:xfrm>
              <a:off x="2222" y="110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68625" name="Text Box 33"/>
            <p:cNvSpPr txBox="1">
              <a:spLocks noChangeArrowheads="1"/>
            </p:cNvSpPr>
            <p:nvPr/>
          </p:nvSpPr>
          <p:spPr bwMode="auto">
            <a:xfrm>
              <a:off x="2539" y="2352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(1-)</a:t>
              </a:r>
              <a:r>
                <a:rPr lang="en-US" altLang="en-US" sz="2000" b="0" i="0">
                  <a:solidFill>
                    <a:srgbClr val="0000FF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(w|d</a:t>
              </a:r>
              <a:r>
                <a:rPr lang="en-US" altLang="en-US" sz="2000" b="0" i="0" baseline="-25000">
                  <a:solidFill>
                    <a:srgbClr val="0000FF"/>
                  </a:solidFill>
                </a:rPr>
                <a:t>N</a:t>
              </a:r>
              <a:r>
                <a:rPr lang="en-US" altLang="en-US" sz="2000" b="0" i="0">
                  <a:solidFill>
                    <a:srgbClr val="0000FF"/>
                  </a:solidFill>
                </a:rPr>
                <a:t>)</a:t>
              </a:r>
              <a:r>
                <a:rPr lang="en-US" altLang="en-US" sz="2000" b="0" i="0">
                  <a:solidFill>
                    <a:srgbClr val="CC0000"/>
                  </a:solidFill>
                </a:rPr>
                <a:t>+</a:t>
              </a:r>
              <a:r>
                <a:rPr lang="en-US" altLang="en-US" sz="2000" b="0" i="0">
                  <a:solidFill>
                    <a:srgbClr val="FF0000"/>
                  </a:solidFill>
                </a:rPr>
                <a:t> </a:t>
              </a:r>
              <a:r>
                <a:rPr lang="en-US" altLang="en-US" sz="20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p(w|U)</a:t>
              </a:r>
              <a:endParaRPr lang="en-US" altLang="en-US" sz="2000" b="0" i="0">
                <a:sym typeface="Symbol" panose="05050102010706020507" pitchFamily="18" charset="2"/>
              </a:endParaRPr>
            </a:p>
          </p:txBody>
        </p:sp>
        <p:sp>
          <p:nvSpPr>
            <p:cNvPr id="68626" name="Line 34"/>
            <p:cNvSpPr>
              <a:spLocks noChangeShapeType="1"/>
            </p:cNvSpPr>
            <p:nvPr/>
          </p:nvSpPr>
          <p:spPr bwMode="auto">
            <a:xfrm>
              <a:off x="2123" y="2496"/>
              <a:ext cx="432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Rectangle 35"/>
            <p:cNvSpPr>
              <a:spLocks noChangeArrowheads="1"/>
            </p:cNvSpPr>
            <p:nvPr/>
          </p:nvSpPr>
          <p:spPr bwMode="auto">
            <a:xfrm>
              <a:off x="2219" y="21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>
                  <a:solidFill>
                    <a:srgbClr val="CC0000"/>
                  </a:solidFill>
                  <a:sym typeface="Symbol" panose="05050102010706020507" pitchFamily="18" charset="2"/>
                </a:rPr>
                <a:t></a:t>
              </a:r>
              <a:endParaRPr lang="en-US" altLang="en-US" sz="2400" b="0" i="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8628" name="Rectangle 36"/>
            <p:cNvSpPr>
              <a:spLocks noChangeArrowheads="1"/>
            </p:cNvSpPr>
            <p:nvPr/>
          </p:nvSpPr>
          <p:spPr bwMode="auto">
            <a:xfrm>
              <a:off x="2496" y="86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solidFill>
                    <a:srgbClr val="CC0000"/>
                  </a:solidFill>
                </a:rPr>
                <a:t>Stage-2</a:t>
              </a:r>
              <a:endParaRPr lang="en-US" altLang="en-US" sz="2000" b="0" i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4400" y="4371975"/>
            <a:ext cx="4311650" cy="1346200"/>
            <a:chOff x="4724400" y="4371975"/>
            <a:chExt cx="4311650" cy="1346200"/>
          </a:xfrm>
        </p:grpSpPr>
        <p:graphicFrame>
          <p:nvGraphicFramePr>
            <p:cNvPr id="68618" name="Object 37"/>
            <p:cNvGraphicFramePr>
              <a:graphicFrameLocks noChangeAspect="1"/>
            </p:cNvGraphicFramePr>
            <p:nvPr/>
          </p:nvGraphicFramePr>
          <p:xfrm>
            <a:off x="6019800" y="5105400"/>
            <a:ext cx="274320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6" imgW="2044700" imgH="457200" progId="Equation.DSMT4">
                    <p:embed/>
                  </p:oleObj>
                </mc:Choice>
                <mc:Fallback>
                  <p:oleObj name="Equation" r:id="rId6" imgW="20447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5105400"/>
                          <a:ext cx="2743200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9" name="Line 38"/>
            <p:cNvSpPr>
              <a:spLocks noChangeShapeType="1"/>
            </p:cNvSpPr>
            <p:nvPr/>
          </p:nvSpPr>
          <p:spPr bwMode="auto">
            <a:xfrm flipH="1" flipV="1">
              <a:off x="4724400" y="49530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Text Box 39"/>
            <p:cNvSpPr txBox="1">
              <a:spLocks noChangeArrowheads="1"/>
            </p:cNvSpPr>
            <p:nvPr/>
          </p:nvSpPr>
          <p:spPr bwMode="auto">
            <a:xfrm>
              <a:off x="6726238" y="4371975"/>
              <a:ext cx="23098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Estimated in stage-1</a:t>
              </a:r>
            </a:p>
          </p:txBody>
        </p:sp>
        <p:sp>
          <p:nvSpPr>
            <p:cNvPr id="68621" name="Line 40"/>
            <p:cNvSpPr>
              <a:spLocks noChangeShapeType="1"/>
            </p:cNvSpPr>
            <p:nvPr/>
          </p:nvSpPr>
          <p:spPr bwMode="auto">
            <a:xfrm>
              <a:off x="7620000" y="4724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31306" y="2582338"/>
            <a:ext cx="3801005" cy="694262"/>
            <a:chOff x="170921" y="4047609"/>
            <a:chExt cx="3801005" cy="694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70921" y="4047609"/>
                  <a:ext cx="3801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Probability of choosing LM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21" y="4047609"/>
                  <a:ext cx="380100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8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endCxn id="68648" idx="1"/>
            </p:cNvCxnSpPr>
            <p:nvPr/>
          </p:nvCxnSpPr>
          <p:spPr>
            <a:xfrm>
              <a:off x="3407702" y="4427527"/>
              <a:ext cx="404151" cy="31434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93532" y="1047160"/>
            <a:ext cx="3956050" cy="1086440"/>
            <a:chOff x="5393532" y="1047160"/>
            <a:chExt cx="3956050" cy="1086440"/>
          </a:xfrm>
        </p:grpSpPr>
        <p:sp>
          <p:nvSpPr>
            <p:cNvPr id="12" name="TextBox 11"/>
            <p:cNvSpPr txBox="1"/>
            <p:nvPr/>
          </p:nvSpPr>
          <p:spPr>
            <a:xfrm>
              <a:off x="5393532" y="1047160"/>
              <a:ext cx="3956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Consider query generation as a mixture over all the relevant documents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68647" idx="3"/>
            </p:cNvCxnSpPr>
            <p:nvPr/>
          </p:nvCxnSpPr>
          <p:spPr>
            <a:xfrm flipH="1">
              <a:off x="7200901" y="1708151"/>
              <a:ext cx="190499" cy="4254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8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method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H(hidden)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b="0" i="0" dirty="0" smtClean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latin typeface="Cambria Math"/>
                              </a:rPr>
                              <m:t>H</m:t>
                            </m:r>
                          </m:e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dH</m:t>
                        </m:r>
                      </m:e>
                    </m:nary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96467" y="4419600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29544" y="5243064"/>
            <a:ext cx="3951514" cy="584775"/>
            <a:chOff x="2329544" y="5243064"/>
            <a:chExt cx="395151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2329544" y="5243064"/>
              <a:ext cx="3951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We have missing date.</a:t>
              </a:r>
              <a:endParaRPr lang="en-US" sz="32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579269" y="5448936"/>
              <a:ext cx="114300" cy="173029"/>
              <a:chOff x="5250656" y="5253840"/>
              <a:chExt cx="114300" cy="17302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79231" y="527289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307806" y="525384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250656" y="5291940"/>
                <a:ext cx="57150" cy="1349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18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/>
                              </a:rPr>
                              <m:t>H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/>
                          </a:rPr>
                          <m:t>dH</m:t>
                        </m:r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 dirty="0">
                                    <a:latin typeface="Cambria Math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/>
                          </a:rPr>
                          <m:t>dH</m:t>
                        </m:r>
                      </m:e>
                    </m:nary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3217" y="3200400"/>
                <a:ext cx="5538183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17" y="3200400"/>
                <a:ext cx="5538183" cy="721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76200" y="3242729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9800" y="3886200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203371" y="2191823"/>
            <a:ext cx="3333750" cy="522165"/>
            <a:chOff x="5203371" y="2191823"/>
            <a:chExt cx="3333750" cy="522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15050" y="2535333"/>
              <a:ext cx="342900" cy="1786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5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/>
                              </a:rPr>
                              <m:t>H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/>
                          </a:rPr>
                          <m:t>dH</m:t>
                        </m:r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 dirty="0">
                                    <a:latin typeface="Cambria Math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/>
                          </a:rPr>
                          <m:t>dH</m:t>
                        </m:r>
                      </m:e>
                    </m:nary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8684" y="2792061"/>
                <a:ext cx="5538183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84" y="2792061"/>
                <a:ext cx="5538183" cy="7217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5467" y="287339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Jensen's </a:t>
            </a:r>
            <a:r>
              <a:rPr lang="en-US" dirty="0"/>
              <a:t>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267" y="3178197"/>
                <a:ext cx="2078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" y="3178197"/>
                <a:ext cx="20789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64267" y="3401661"/>
                <a:ext cx="7075463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67" y="3401661"/>
                <a:ext cx="7075463" cy="7217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37341" y="4007995"/>
                <a:ext cx="4675126" cy="75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𝑑𝐻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log</m:t>
                      </m:r>
                      <m:r>
                        <a:rPr lang="en-US" sz="2000" b="0" i="1" smtClean="0">
                          <a:latin typeface="Cambria Math"/>
                        </a:rPr>
                        <m:t>⁡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r>
                        <a:rPr 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41" y="4007995"/>
                <a:ext cx="4675126" cy="7587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098750" y="4690529"/>
            <a:ext cx="4398033" cy="750332"/>
            <a:chOff x="963283" y="5105400"/>
            <a:chExt cx="4398033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08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3162299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500" y="4690529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1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90397" y="5440861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97" y="5440861"/>
                <a:ext cx="3335337" cy="6822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iff</a:t>
                </a:r>
                <a:r>
                  <a:rPr lang="en-US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4999" y="2242076"/>
                <a:ext cx="6578601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e>
                            <m:r>
                              <a:rPr lang="en-US" altLang="en-US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" y="2242076"/>
                <a:ext cx="6578601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8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1491</Words>
  <Application>Microsoft Office PowerPoint</Application>
  <PresentationFormat>On-screen Show (4:3)</PresentationFormat>
  <Paragraphs>430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Aparajita</vt:lpstr>
      <vt:lpstr>Arial</vt:lpstr>
      <vt:lpstr>Arial Narrow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Language Models</vt:lpstr>
      <vt:lpstr>Two-stage smoothing [Zhai &amp; Lafferty 02]</vt:lpstr>
      <vt:lpstr>Estimating  using EM algorithm  [Zhai &amp; Lafferty 02]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Estimating  using Mixture Model  [Zhai &amp; Lafferty 02]</vt:lpstr>
      <vt:lpstr>Variants of basic LM approach</vt:lpstr>
      <vt:lpstr>Improving language models</vt:lpstr>
      <vt:lpstr>A unified framework for IR:  Risk Minimization</vt:lpstr>
      <vt:lpstr>Idea 1: Retrieval as decision-making (A more general notion of relevance)</vt:lpstr>
      <vt:lpstr>Idea 2: Systematic language modeling</vt:lpstr>
      <vt:lpstr>Generative model of document &amp; query [Lafferty &amp; Zhai 01b]</vt:lpstr>
      <vt:lpstr>Applying Bayesian Decision Theory [Lafferty &amp; Zhai 01b, Zhai 02, Zhai &amp; Lafferty 06]</vt:lpstr>
      <vt:lpstr>Special cases</vt:lpstr>
      <vt:lpstr>Optimal ranking for independent loss</vt:lpstr>
      <vt:lpstr>Automatic parameter tuning</vt:lpstr>
      <vt:lpstr>Parameter setting in risk minimization  </vt:lpstr>
      <vt:lpstr>Summary of risk minimization 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hongning wang</dc:creator>
  <cp:lastModifiedBy>hongning wang</cp:lastModifiedBy>
  <cp:revision>21</cp:revision>
  <dcterms:created xsi:type="dcterms:W3CDTF">2014-09-18T03:02:51Z</dcterms:created>
  <dcterms:modified xsi:type="dcterms:W3CDTF">2014-11-11T16:08:47Z</dcterms:modified>
</cp:coreProperties>
</file>