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30" r:id="rId3"/>
    <p:sldId id="264" r:id="rId4"/>
    <p:sldId id="265" r:id="rId5"/>
    <p:sldId id="281" r:id="rId6"/>
    <p:sldId id="269" r:id="rId7"/>
    <p:sldId id="282" r:id="rId8"/>
    <p:sldId id="283" r:id="rId9"/>
    <p:sldId id="260" r:id="rId10"/>
    <p:sldId id="261" r:id="rId11"/>
    <p:sldId id="262" r:id="rId12"/>
    <p:sldId id="263" r:id="rId13"/>
    <p:sldId id="309" r:id="rId14"/>
    <p:sldId id="270" r:id="rId15"/>
    <p:sldId id="271" r:id="rId16"/>
    <p:sldId id="273" r:id="rId17"/>
    <p:sldId id="272" r:id="rId18"/>
    <p:sldId id="310" r:id="rId19"/>
    <p:sldId id="274" r:id="rId20"/>
    <p:sldId id="275" r:id="rId21"/>
    <p:sldId id="311" r:id="rId22"/>
    <p:sldId id="276" r:id="rId23"/>
    <p:sldId id="313" r:id="rId24"/>
    <p:sldId id="314" r:id="rId25"/>
    <p:sldId id="315" r:id="rId26"/>
    <p:sldId id="316" r:id="rId27"/>
    <p:sldId id="317" r:id="rId28"/>
    <p:sldId id="292" r:id="rId29"/>
    <p:sldId id="279" r:id="rId30"/>
    <p:sldId id="280" r:id="rId31"/>
    <p:sldId id="3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6087" autoAdjust="0"/>
  </p:normalViewPr>
  <p:slideViewPr>
    <p:cSldViewPr>
      <p:cViewPr varScale="1">
        <p:scale>
          <a:sx n="113" d="100"/>
          <a:sy n="113" d="100"/>
        </p:scale>
        <p:origin x="7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 Unigram Language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128672"/>
        <c:axId val="-122131936"/>
      </c:barChart>
      <c:catAx>
        <c:axId val="-1221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31936"/>
        <c:crosses val="autoZero"/>
        <c:auto val="1"/>
        <c:lblAlgn val="ctr"/>
        <c:lblOffset val="100"/>
        <c:noMultiLvlLbl val="0"/>
      </c:catAx>
      <c:valAx>
        <c:axId val="-12213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2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0186A-2DBB-4398-9E32-68E9F18BB6A2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BDADA-032B-4BDE-97BA-23B3021F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slide" Target="slide19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emf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Estimation of </a:t>
            </a:r>
            <a:r>
              <a:rPr lang="en-US" altLang="en-US" dirty="0" smtClean="0"/>
              <a:t>language models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17443" name="Text Box 1027"/>
          <p:cNvSpPr txBox="1">
            <a:spLocks noChangeArrowheads="1"/>
          </p:cNvSpPr>
          <p:nvPr/>
        </p:nvSpPr>
        <p:spPr bwMode="auto">
          <a:xfrm>
            <a:off x="914400" y="2286000"/>
            <a:ext cx="32396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 dirty="0" smtClean="0"/>
              <a:t>Unigram </a:t>
            </a:r>
            <a:r>
              <a:rPr lang="en-US" altLang="en-US" sz="2000" b="1" dirty="0"/>
              <a:t>Language Model  </a:t>
            </a:r>
            <a:r>
              <a:rPr lang="en-US" altLang="en-US" sz="2000" b="1" dirty="0">
                <a:sym typeface="Symbol" panose="05050102010706020507" pitchFamily="18" charset="2"/>
              </a:rPr>
              <a:t></a:t>
            </a:r>
          </a:p>
          <a:p>
            <a:pPr algn="l"/>
            <a:r>
              <a:rPr lang="en-US" altLang="en-US" sz="2000" b="1" dirty="0">
                <a:sym typeface="Symbol" panose="05050102010706020507" pitchFamily="18" charset="2"/>
              </a:rPr>
              <a:t>                    </a:t>
            </a:r>
            <a:r>
              <a:rPr lang="en-US" alt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p(w| )=?</a:t>
            </a:r>
            <a:endParaRPr lang="en-US" altLang="en-US" sz="2000" b="1" dirty="0">
              <a:solidFill>
                <a:srgbClr val="CC0000"/>
              </a:solidFill>
            </a:endParaRPr>
          </a:p>
        </p:txBody>
      </p:sp>
      <p:sp>
        <p:nvSpPr>
          <p:cNvPr id="317444" name="Text Box 1028"/>
          <p:cNvSpPr txBox="1">
            <a:spLocks noChangeArrowheads="1"/>
          </p:cNvSpPr>
          <p:nvPr/>
        </p:nvSpPr>
        <p:spPr bwMode="auto">
          <a:xfrm>
            <a:off x="6248400" y="2438400"/>
            <a:ext cx="136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/>
              <a:t> </a:t>
            </a:r>
            <a:r>
              <a:rPr lang="en-US" altLang="en-US" sz="2000" b="1" dirty="0"/>
              <a:t>Document</a:t>
            </a:r>
          </a:p>
        </p:txBody>
      </p:sp>
      <p:sp>
        <p:nvSpPr>
          <p:cNvPr id="317445" name="AutoShape 1029"/>
          <p:cNvSpPr>
            <a:spLocks noChangeArrowheads="1"/>
          </p:cNvSpPr>
          <p:nvPr/>
        </p:nvSpPr>
        <p:spPr bwMode="auto">
          <a:xfrm>
            <a:off x="6172200" y="3063875"/>
            <a:ext cx="1600200" cy="27432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</a:rPr>
              <a:t>text 10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mining 5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association 3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database 3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algorithm 2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…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query 1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efficient 1</a:t>
            </a:r>
          </a:p>
        </p:txBody>
      </p:sp>
      <p:grpSp>
        <p:nvGrpSpPr>
          <p:cNvPr id="317447" name="Group 1031"/>
          <p:cNvGrpSpPr>
            <a:grpSpLocks/>
          </p:cNvGrpSpPr>
          <p:nvPr/>
        </p:nvGrpSpPr>
        <p:grpSpPr bwMode="auto">
          <a:xfrm>
            <a:off x="1981200" y="3063875"/>
            <a:ext cx="3505200" cy="2273300"/>
            <a:chOff x="1200" y="1440"/>
            <a:chExt cx="2208" cy="1432"/>
          </a:xfrm>
        </p:grpSpPr>
        <p:sp>
          <p:nvSpPr>
            <p:cNvPr id="317448" name="Text Box 1032"/>
            <p:cNvSpPr txBox="1">
              <a:spLocks noChangeArrowheads="1"/>
            </p:cNvSpPr>
            <p:nvPr/>
          </p:nvSpPr>
          <p:spPr bwMode="auto">
            <a:xfrm>
              <a:off x="1200" y="1440"/>
              <a:ext cx="1104" cy="14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text 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mining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assocation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database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query ?</a:t>
              </a:r>
            </a:p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317449" name="AutoShape 1033"/>
            <p:cNvSpPr>
              <a:spLocks noChangeArrowheads="1"/>
            </p:cNvSpPr>
            <p:nvPr/>
          </p:nvSpPr>
          <p:spPr bwMode="auto">
            <a:xfrm flipH="1">
              <a:off x="2832" y="2016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53" name="Line 1037"/>
          <p:cNvSpPr>
            <a:spLocks noChangeShapeType="1"/>
          </p:cNvSpPr>
          <p:nvPr/>
        </p:nvSpPr>
        <p:spPr bwMode="auto">
          <a:xfrm flipH="1">
            <a:off x="4343400" y="2743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54" name="Text Box 1038"/>
          <p:cNvSpPr txBox="1">
            <a:spLocks noChangeArrowheads="1"/>
          </p:cNvSpPr>
          <p:nvPr/>
        </p:nvSpPr>
        <p:spPr bwMode="auto">
          <a:xfrm>
            <a:off x="4419600" y="228600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>
                <a:solidFill>
                  <a:srgbClr val="CC3300"/>
                </a:solidFill>
              </a:rPr>
              <a:t>Estimation</a:t>
            </a:r>
          </a:p>
        </p:txBody>
      </p:sp>
      <p:sp>
        <p:nvSpPr>
          <p:cNvPr id="317455" name="Text Box 1039"/>
          <p:cNvSpPr txBox="1">
            <a:spLocks noChangeArrowheads="1"/>
          </p:cNvSpPr>
          <p:nvPr/>
        </p:nvSpPr>
        <p:spPr bwMode="auto">
          <a:xfrm>
            <a:off x="5781675" y="5867400"/>
            <a:ext cx="25186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A “text </a:t>
            </a:r>
            <a:r>
              <a:rPr lang="en-US" altLang="en-US" sz="2000" b="1" dirty="0" smtClean="0"/>
              <a:t>mining” paper</a:t>
            </a:r>
            <a:endParaRPr lang="en-US" altLang="en-US" sz="2000" b="1" dirty="0"/>
          </a:p>
          <a:p>
            <a:r>
              <a:rPr lang="en-US" altLang="en-US" sz="2000" b="1" dirty="0"/>
              <a:t>(total #words=100</a:t>
            </a:r>
            <a:r>
              <a:rPr lang="en-US" altLang="en-US" sz="2000" b="1" dirty="0" smtClean="0"/>
              <a:t>)</a:t>
            </a:r>
            <a:endParaRPr lang="en-US" altLang="en-US" sz="2000" b="1" dirty="0"/>
          </a:p>
        </p:txBody>
      </p:sp>
      <p:grpSp>
        <p:nvGrpSpPr>
          <p:cNvPr id="317462" name="Group 1046"/>
          <p:cNvGrpSpPr>
            <a:grpSpLocks/>
          </p:cNvGrpSpPr>
          <p:nvPr/>
        </p:nvGrpSpPr>
        <p:grpSpPr bwMode="auto">
          <a:xfrm>
            <a:off x="762000" y="3276600"/>
            <a:ext cx="1219200" cy="1558925"/>
            <a:chOff x="480" y="1798"/>
            <a:chExt cx="768" cy="982"/>
          </a:xfrm>
        </p:grpSpPr>
        <p:sp>
          <p:nvSpPr>
            <p:cNvPr id="317456" name="Text Box 1040"/>
            <p:cNvSpPr txBox="1">
              <a:spLocks noChangeArrowheads="1"/>
            </p:cNvSpPr>
            <p:nvPr/>
          </p:nvSpPr>
          <p:spPr bwMode="auto">
            <a:xfrm>
              <a:off x="480" y="1798"/>
              <a:ext cx="552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1600" dirty="0">
                  <a:solidFill>
                    <a:srgbClr val="CC0000"/>
                  </a:solidFill>
                </a:rPr>
                <a:t>10/100</a:t>
              </a:r>
            </a:p>
            <a:p>
              <a:pPr algn="r"/>
              <a:r>
                <a:rPr lang="en-US" altLang="en-US" sz="1600" dirty="0">
                  <a:solidFill>
                    <a:srgbClr val="CC0000"/>
                  </a:solidFill>
                </a:rPr>
                <a:t>5/100</a:t>
              </a:r>
            </a:p>
            <a:p>
              <a:pPr algn="r"/>
              <a:r>
                <a:rPr lang="en-US" altLang="en-US" sz="1600" dirty="0">
                  <a:solidFill>
                    <a:srgbClr val="CC0000"/>
                  </a:solidFill>
                </a:rPr>
                <a:t>3/100</a:t>
              </a:r>
            </a:p>
            <a:p>
              <a:pPr algn="r"/>
              <a:r>
                <a:rPr lang="en-US" altLang="en-US" sz="1600" dirty="0">
                  <a:solidFill>
                    <a:srgbClr val="CC0000"/>
                  </a:solidFill>
                </a:rPr>
                <a:t>3/100</a:t>
              </a:r>
            </a:p>
            <a:p>
              <a:pPr algn="r"/>
              <a:endParaRPr lang="en-US" altLang="en-US" sz="1600" dirty="0">
                <a:solidFill>
                  <a:srgbClr val="CC0000"/>
                </a:solidFill>
              </a:endParaRPr>
            </a:p>
            <a:p>
              <a:pPr algn="r"/>
              <a:r>
                <a:rPr lang="en-US" altLang="en-US" sz="1600" dirty="0">
                  <a:solidFill>
                    <a:srgbClr val="CC0000"/>
                  </a:solidFill>
                </a:rPr>
                <a:t>1/100</a:t>
              </a:r>
            </a:p>
          </p:txBody>
        </p:sp>
        <p:sp>
          <p:nvSpPr>
            <p:cNvPr id="317457" name="Line 1041"/>
            <p:cNvSpPr>
              <a:spLocks noChangeShapeType="1"/>
            </p:cNvSpPr>
            <p:nvPr/>
          </p:nvSpPr>
          <p:spPr bwMode="auto">
            <a:xfrm>
              <a:off x="100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58" name="Line 1042"/>
            <p:cNvSpPr>
              <a:spLocks noChangeShapeType="1"/>
            </p:cNvSpPr>
            <p:nvPr/>
          </p:nvSpPr>
          <p:spPr bwMode="auto">
            <a:xfrm>
              <a:off x="1008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59" name="Line 1043"/>
            <p:cNvSpPr>
              <a:spLocks noChangeShapeType="1"/>
            </p:cNvSpPr>
            <p:nvPr/>
          </p:nvSpPr>
          <p:spPr bwMode="auto">
            <a:xfrm>
              <a:off x="10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0" name="Line 1044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1" name="Line 1045"/>
            <p:cNvSpPr>
              <a:spLocks noChangeShapeType="1"/>
            </p:cNvSpPr>
            <p:nvPr/>
          </p:nvSpPr>
          <p:spPr bwMode="auto">
            <a:xfrm>
              <a:off x="100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2401359"/>
            <a:ext cx="990600" cy="227542"/>
            <a:chOff x="990600" y="2362200"/>
            <a:chExt cx="990600" cy="22754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90600" y="2362200"/>
              <a:ext cx="990600" cy="180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066800" y="2362201"/>
              <a:ext cx="914400" cy="2275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900" dirty="0"/>
              <a:t>Language </a:t>
            </a:r>
            <a:r>
              <a:rPr lang="en-US" altLang="en-US" sz="4900" dirty="0" smtClean="0"/>
              <a:t>models </a:t>
            </a:r>
            <a:r>
              <a:rPr lang="en-US" altLang="en-US" sz="4900" dirty="0"/>
              <a:t>for </a:t>
            </a:r>
            <a:r>
              <a:rPr lang="en-US" altLang="en-US" sz="4900" dirty="0" smtClean="0"/>
              <a:t>IR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aseline="30000" dirty="0"/>
              <a:t>[Ponte &amp; Croft SIGIR’98] 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0066"/>
                </a:solidFill>
              </a:rPr>
              <a:t>Document</a:t>
            </a: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457200" y="27432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</a:rPr>
              <a:t>Text mining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paper</a:t>
            </a:r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457200" y="48768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</a:rPr>
              <a:t>Food nutrition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paper</a:t>
            </a:r>
          </a:p>
        </p:txBody>
      </p:sp>
      <p:grpSp>
        <p:nvGrpSpPr>
          <p:cNvPr id="340998" name="Group 6"/>
          <p:cNvGrpSpPr>
            <a:grpSpLocks/>
          </p:cNvGrpSpPr>
          <p:nvPr/>
        </p:nvGrpSpPr>
        <p:grpSpPr bwMode="auto">
          <a:xfrm>
            <a:off x="2133600" y="1600200"/>
            <a:ext cx="2862263" cy="4737100"/>
            <a:chOff x="1344" y="1008"/>
            <a:chExt cx="1803" cy="2984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903" y="1008"/>
              <a:ext cx="12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rgbClr val="000066"/>
                  </a:solidFill>
                </a:rPr>
                <a:t>Language Model </a:t>
              </a:r>
              <a:endParaRPr lang="en-US" altLang="en-US" sz="2000" dirty="0">
                <a:solidFill>
                  <a:srgbClr val="CC3300"/>
                </a:solidFill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968" y="1296"/>
              <a:ext cx="1104" cy="140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text 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mining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assocation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clustering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food</a:t>
              </a: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 ?</a:t>
              </a:r>
            </a:p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341001" name="AutoShape 9"/>
            <p:cNvSpPr>
              <a:spLocks noChangeArrowheads="1"/>
            </p:cNvSpPr>
            <p:nvPr/>
          </p:nvSpPr>
          <p:spPr bwMode="auto">
            <a:xfrm>
              <a:off x="1344" y="1872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968" y="2880"/>
              <a:ext cx="1104" cy="11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CC3300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food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nutrition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healthy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diet ?</a:t>
              </a:r>
            </a:p>
            <a:p>
              <a:pPr algn="l"/>
              <a:r>
                <a:rPr lang="en-US" altLang="en-US">
                  <a:solidFill>
                    <a:srgbClr val="CC3300"/>
                  </a:solidFill>
                  <a:sym typeface="Symbol" panose="05050102010706020507" pitchFamily="18" charset="2"/>
                </a:rPr>
                <a:t>…</a:t>
              </a:r>
              <a:endParaRPr lang="en-US" altLang="en-US">
                <a:solidFill>
                  <a:srgbClr val="CC3300"/>
                </a:solidFill>
              </a:endParaRPr>
            </a:p>
          </p:txBody>
        </p:sp>
        <p:sp>
          <p:nvSpPr>
            <p:cNvPr id="341003" name="AutoShape 11"/>
            <p:cNvSpPr>
              <a:spLocks noChangeArrowheads="1"/>
            </p:cNvSpPr>
            <p:nvPr/>
          </p:nvSpPr>
          <p:spPr bwMode="auto">
            <a:xfrm>
              <a:off x="1344" y="3264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4755" y="3436937"/>
            <a:ext cx="3939367" cy="2900363"/>
            <a:chOff x="5074755" y="3436937"/>
            <a:chExt cx="3939367" cy="2900363"/>
          </a:xfrm>
        </p:grpSpPr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5074755" y="3641725"/>
              <a:ext cx="635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8000" dirty="0">
                  <a:solidFill>
                    <a:srgbClr val="006666"/>
                  </a:solidFill>
                </a:rPr>
                <a:t>?</a:t>
              </a:r>
              <a:endParaRPr lang="en-US" altLang="en-US" dirty="0">
                <a:solidFill>
                  <a:srgbClr val="006666"/>
                </a:solidFill>
              </a:endParaRP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5730205" y="5321637"/>
              <a:ext cx="328391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2000" b="1" i="1" dirty="0">
                  <a:solidFill>
                    <a:srgbClr val="CC00CC"/>
                  </a:solidFill>
                </a:rPr>
                <a:t>Which model would most </a:t>
              </a:r>
            </a:p>
            <a:p>
              <a:pPr algn="l"/>
              <a:r>
                <a:rPr lang="en-US" altLang="en-US" sz="2000" b="1" i="1" dirty="0">
                  <a:solidFill>
                    <a:srgbClr val="CC00CC"/>
                  </a:solidFill>
                </a:rPr>
                <a:t>likely have </a:t>
              </a:r>
              <a:r>
                <a:rPr lang="en-US" altLang="en-US" sz="2000" b="1" i="1" dirty="0" smtClean="0">
                  <a:solidFill>
                    <a:srgbClr val="CC00CC"/>
                  </a:solidFill>
                </a:rPr>
                <a:t>generated </a:t>
              </a:r>
              <a:r>
                <a:rPr lang="en-US" altLang="en-US" sz="2000" b="1" i="1" dirty="0">
                  <a:solidFill>
                    <a:srgbClr val="CC00CC"/>
                  </a:solidFill>
                </a:rPr>
                <a:t>this query?</a:t>
              </a:r>
              <a:endParaRPr lang="en-US" altLang="en-US" i="1" dirty="0"/>
            </a:p>
          </p:txBody>
        </p:sp>
        <p:sp>
          <p:nvSpPr>
            <p:cNvPr id="341008" name="AutoShape 16"/>
            <p:cNvSpPr>
              <a:spLocks noChangeArrowheads="1"/>
            </p:cNvSpPr>
            <p:nvPr/>
          </p:nvSpPr>
          <p:spPr bwMode="auto">
            <a:xfrm rot="1025370">
              <a:off x="5074755" y="3436937"/>
              <a:ext cx="762000" cy="257175"/>
            </a:xfrm>
            <a:prstGeom prst="rightArrow">
              <a:avLst>
                <a:gd name="adj1" fmla="val 50000"/>
                <a:gd name="adj2" fmla="val 74074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9" name="AutoShape 17"/>
            <p:cNvSpPr>
              <a:spLocks noChangeArrowheads="1"/>
            </p:cNvSpPr>
            <p:nvPr/>
          </p:nvSpPr>
          <p:spPr bwMode="auto">
            <a:xfrm rot="20112314">
              <a:off x="5074755" y="4884737"/>
              <a:ext cx="762000" cy="257175"/>
            </a:xfrm>
            <a:prstGeom prst="rightArrow">
              <a:avLst>
                <a:gd name="adj1" fmla="val 50000"/>
                <a:gd name="adj2" fmla="val 7407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3600" y="1600200"/>
            <a:ext cx="2857129" cy="2844829"/>
            <a:chOff x="5943600" y="1600200"/>
            <a:chExt cx="2857129" cy="2844829"/>
          </a:xfrm>
        </p:grpSpPr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5943600" y="4044919"/>
              <a:ext cx="28571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 smtClean="0"/>
                <a:t>“</a:t>
              </a:r>
              <a:r>
                <a:rPr lang="en-US" altLang="en-US" sz="2000" b="1" dirty="0"/>
                <a:t>data mining algorithms”</a:t>
              </a:r>
              <a:endParaRPr lang="en-US" altLang="en-US" sz="2000" dirty="0"/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6629400" y="1600200"/>
              <a:ext cx="8848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rgbClr val="0000FF"/>
                  </a:solidFill>
                </a:rPr>
                <a:t> </a:t>
              </a:r>
              <a:r>
                <a:rPr lang="en-US" altLang="en-US" sz="2000" dirty="0" smtClean="0">
                  <a:solidFill>
                    <a:srgbClr val="000066"/>
                  </a:solidFill>
                </a:rPr>
                <a:t>Query</a:t>
              </a:r>
              <a:endParaRPr lang="en-US" altLang="en-US" sz="2000" dirty="0">
                <a:solidFill>
                  <a:srgbClr val="000066"/>
                </a:solidFill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1143000"/>
          </a:xfrm>
        </p:spPr>
        <p:txBody>
          <a:bodyPr/>
          <a:lstStyle/>
          <a:p>
            <a:r>
              <a:rPr lang="en-US" altLang="en-US" dirty="0"/>
              <a:t>Ranking </a:t>
            </a:r>
            <a:r>
              <a:rPr lang="en-US" altLang="en-US" dirty="0" smtClean="0"/>
              <a:t>docs </a:t>
            </a:r>
            <a:r>
              <a:rPr lang="en-US" altLang="en-US" dirty="0"/>
              <a:t>by </a:t>
            </a:r>
            <a:r>
              <a:rPr lang="en-US" altLang="en-US" dirty="0" smtClean="0"/>
              <a:t>query likelihood</a:t>
            </a:r>
            <a:endParaRPr lang="en-US" altLang="en-US" sz="2800" b="0" dirty="0"/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>
            <a:off x="1371600" y="21336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000066"/>
                </a:solidFill>
              </a:rPr>
              <a:t>d</a:t>
            </a:r>
            <a:r>
              <a:rPr lang="en-US" altLang="en-US" sz="2800" b="1" baseline="-25000" dirty="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1371600" y="29718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>
                <a:solidFill>
                  <a:srgbClr val="000066"/>
                </a:solidFill>
              </a:rPr>
              <a:t>d</a:t>
            </a:r>
            <a:r>
              <a:rPr lang="en-US" altLang="en-US" sz="2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1371600" y="53340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>
                <a:solidFill>
                  <a:srgbClr val="000066"/>
                </a:solidFill>
              </a:rPr>
              <a:t>d</a:t>
            </a:r>
            <a:r>
              <a:rPr lang="en-US" altLang="en-US" sz="2800" b="1" baseline="-25000">
                <a:solidFill>
                  <a:srgbClr val="000066"/>
                </a:solidFill>
              </a:rPr>
              <a:t>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3800" y="1752600"/>
            <a:ext cx="3810000" cy="3657600"/>
            <a:chOff x="3733800" y="1752600"/>
            <a:chExt cx="3810000" cy="3657600"/>
          </a:xfrm>
        </p:grpSpPr>
        <p:sp>
          <p:nvSpPr>
            <p:cNvPr id="339974" name="AutoShape 6"/>
            <p:cNvSpPr>
              <a:spLocks noChangeArrowheads="1"/>
            </p:cNvSpPr>
            <p:nvPr/>
          </p:nvSpPr>
          <p:spPr bwMode="auto">
            <a:xfrm>
              <a:off x="7162800" y="2438400"/>
              <a:ext cx="381000" cy="4572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800" b="1">
                  <a:solidFill>
                    <a:srgbClr val="000066"/>
                  </a:solidFill>
                </a:rPr>
                <a:t>q</a:t>
              </a:r>
              <a:endParaRPr lang="en-US" altLang="en-US" sz="2800" b="1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339990" name="Group 22"/>
            <p:cNvGrpSpPr>
              <a:grpSpLocks/>
            </p:cNvGrpSpPr>
            <p:nvPr/>
          </p:nvGrpSpPr>
          <p:grpSpPr bwMode="auto">
            <a:xfrm>
              <a:off x="3733800" y="1752600"/>
              <a:ext cx="3276600" cy="3657600"/>
              <a:chOff x="2352" y="1104"/>
              <a:chExt cx="2064" cy="2304"/>
            </a:xfrm>
          </p:grpSpPr>
          <p:grpSp>
            <p:nvGrpSpPr>
              <p:cNvPr id="339991" name="Group 23"/>
              <p:cNvGrpSpPr>
                <a:grpSpLocks/>
              </p:cNvGrpSpPr>
              <p:nvPr/>
            </p:nvGrpSpPr>
            <p:grpSpPr bwMode="auto">
              <a:xfrm>
                <a:off x="2352" y="1376"/>
                <a:ext cx="2064" cy="2032"/>
                <a:chOff x="2352" y="1376"/>
                <a:chExt cx="2064" cy="2032"/>
              </a:xfrm>
            </p:grpSpPr>
            <p:sp>
              <p:nvSpPr>
                <p:cNvPr id="339992" name="Line 24"/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3" name="Line 25"/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24" y="137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1</a:t>
                  </a:r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185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2</a:t>
                  </a:r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3999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432" cy="192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7" name="Line 29"/>
                <p:cNvSpPr>
                  <a:spLocks noChangeShapeType="1"/>
                </p:cNvSpPr>
                <p:nvPr/>
              </p:nvSpPr>
              <p:spPr bwMode="auto">
                <a:xfrm>
                  <a:off x="2352" y="2005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552" y="1968"/>
                  <a:ext cx="864" cy="624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9" name="Rectangle 31"/>
                <p:cNvSpPr>
                  <a:spLocks noChangeArrowheads="1"/>
                </p:cNvSpPr>
                <p:nvPr/>
              </p:nvSpPr>
              <p:spPr bwMode="auto">
                <a:xfrm>
                  <a:off x="3024" y="2704"/>
                  <a:ext cx="81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 dirty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 dirty="0" err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 dirty="0" err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N</a:t>
                  </a:r>
                  <a:r>
                    <a:rPr lang="en-US" altLang="en-US" b="1" dirty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400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352" y="2976"/>
                  <a:ext cx="672" cy="432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00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1104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>
                    <a:solidFill>
                      <a:srgbClr val="CC3300"/>
                    </a:solidFill>
                  </a:rPr>
                  <a:t>Query likelihood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 rot="5400000">
            <a:off x="1319712" y="42068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……</a:t>
            </a:r>
            <a:endParaRPr lang="en-US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1676400"/>
            <a:ext cx="1612900" cy="4191000"/>
            <a:chOff x="1981200" y="1676400"/>
            <a:chExt cx="1612900" cy="4191000"/>
          </a:xfrm>
        </p:grpSpPr>
        <p:grpSp>
          <p:nvGrpSpPr>
            <p:cNvPr id="339975" name="Group 7"/>
            <p:cNvGrpSpPr>
              <a:grpSpLocks/>
            </p:cNvGrpSpPr>
            <p:nvPr/>
          </p:nvGrpSpPr>
          <p:grpSpPr bwMode="auto">
            <a:xfrm>
              <a:off x="1981200" y="1676400"/>
              <a:ext cx="1612900" cy="4191000"/>
              <a:chOff x="1248" y="1056"/>
              <a:chExt cx="1016" cy="2640"/>
            </a:xfrm>
          </p:grpSpPr>
          <p:grpSp>
            <p:nvGrpSpPr>
              <p:cNvPr id="339976" name="Group 8"/>
              <p:cNvGrpSpPr>
                <a:grpSpLocks/>
              </p:cNvGrpSpPr>
              <p:nvPr/>
            </p:nvGrpSpPr>
            <p:grpSpPr bwMode="auto">
              <a:xfrm>
                <a:off x="1248" y="1344"/>
                <a:ext cx="1016" cy="2352"/>
                <a:chOff x="1248" y="1344"/>
                <a:chExt cx="1016" cy="2352"/>
              </a:xfrm>
            </p:grpSpPr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39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1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78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79" name="Line 11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0" name="Freeform 12"/>
                <p:cNvSpPr>
                  <a:spLocks/>
                </p:cNvSpPr>
                <p:nvPr/>
              </p:nvSpPr>
              <p:spPr bwMode="auto">
                <a:xfrm>
                  <a:off x="2096" y="1344"/>
                  <a:ext cx="120" cy="288"/>
                </a:xfrm>
                <a:custGeom>
                  <a:avLst/>
                  <a:gdLst>
                    <a:gd name="T0" fmla="*/ 16 w 120"/>
                    <a:gd name="T1" fmla="*/ 0 h 288"/>
                    <a:gd name="T2" fmla="*/ 16 w 120"/>
                    <a:gd name="T3" fmla="*/ 48 h 288"/>
                    <a:gd name="T4" fmla="*/ 112 w 120"/>
                    <a:gd name="T5" fmla="*/ 96 h 288"/>
                    <a:gd name="T6" fmla="*/ 64 w 120"/>
                    <a:gd name="T7" fmla="*/ 144 h 288"/>
                    <a:gd name="T8" fmla="*/ 16 w 120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288">
                      <a:moveTo>
                        <a:pt x="16" y="0"/>
                      </a:moveTo>
                      <a:cubicBezTo>
                        <a:pt x="8" y="16"/>
                        <a:pt x="0" y="32"/>
                        <a:pt x="16" y="48"/>
                      </a:cubicBezTo>
                      <a:cubicBezTo>
                        <a:pt x="32" y="64"/>
                        <a:pt x="104" y="80"/>
                        <a:pt x="112" y="96"/>
                      </a:cubicBezTo>
                      <a:cubicBezTo>
                        <a:pt x="120" y="112"/>
                        <a:pt x="80" y="112"/>
                        <a:pt x="64" y="144"/>
                      </a:cubicBezTo>
                      <a:cubicBezTo>
                        <a:pt x="48" y="176"/>
                        <a:pt x="32" y="232"/>
                        <a:pt x="16" y="288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872"/>
                  <a:ext cx="39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2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82" name="Line 14"/>
                <p:cNvSpPr>
                  <a:spLocks noChangeShapeType="1"/>
                </p:cNvSpPr>
                <p:nvPr/>
              </p:nvSpPr>
              <p:spPr bwMode="auto">
                <a:xfrm>
                  <a:off x="2112" y="18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3" name="Rectangle 15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4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N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84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33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5" name="Freeform 17"/>
                <p:cNvSpPr>
                  <a:spLocks/>
                </p:cNvSpPr>
                <p:nvPr/>
              </p:nvSpPr>
              <p:spPr bwMode="auto">
                <a:xfrm flipV="1">
                  <a:off x="2144" y="3360"/>
                  <a:ext cx="120" cy="288"/>
                </a:xfrm>
                <a:custGeom>
                  <a:avLst/>
                  <a:gdLst>
                    <a:gd name="T0" fmla="*/ 16 w 120"/>
                    <a:gd name="T1" fmla="*/ 0 h 288"/>
                    <a:gd name="T2" fmla="*/ 16 w 120"/>
                    <a:gd name="T3" fmla="*/ 48 h 288"/>
                    <a:gd name="T4" fmla="*/ 112 w 120"/>
                    <a:gd name="T5" fmla="*/ 96 h 288"/>
                    <a:gd name="T6" fmla="*/ 64 w 120"/>
                    <a:gd name="T7" fmla="*/ 144 h 288"/>
                    <a:gd name="T8" fmla="*/ 16 w 120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288">
                      <a:moveTo>
                        <a:pt x="16" y="0"/>
                      </a:moveTo>
                      <a:cubicBezTo>
                        <a:pt x="8" y="16"/>
                        <a:pt x="0" y="32"/>
                        <a:pt x="16" y="48"/>
                      </a:cubicBezTo>
                      <a:cubicBezTo>
                        <a:pt x="32" y="64"/>
                        <a:pt x="104" y="80"/>
                        <a:pt x="112" y="96"/>
                      </a:cubicBezTo>
                      <a:cubicBezTo>
                        <a:pt x="120" y="112"/>
                        <a:pt x="80" y="112"/>
                        <a:pt x="64" y="144"/>
                      </a:cubicBezTo>
                      <a:cubicBezTo>
                        <a:pt x="48" y="176"/>
                        <a:pt x="32" y="232"/>
                        <a:pt x="16" y="288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6" name="Freeform 18"/>
                <p:cNvSpPr>
                  <a:spLocks/>
                </p:cNvSpPr>
                <p:nvPr/>
              </p:nvSpPr>
              <p:spPr bwMode="auto">
                <a:xfrm>
                  <a:off x="2096" y="1872"/>
                  <a:ext cx="112" cy="336"/>
                </a:xfrm>
                <a:custGeom>
                  <a:avLst/>
                  <a:gdLst>
                    <a:gd name="T0" fmla="*/ 16 w 112"/>
                    <a:gd name="T1" fmla="*/ 0 h 336"/>
                    <a:gd name="T2" fmla="*/ 16 w 112"/>
                    <a:gd name="T3" fmla="*/ 48 h 336"/>
                    <a:gd name="T4" fmla="*/ 64 w 112"/>
                    <a:gd name="T5" fmla="*/ 96 h 336"/>
                    <a:gd name="T6" fmla="*/ 16 w 112"/>
                    <a:gd name="T7" fmla="*/ 144 h 336"/>
                    <a:gd name="T8" fmla="*/ 112 w 112"/>
                    <a:gd name="T9" fmla="*/ 240 h 336"/>
                    <a:gd name="T10" fmla="*/ 16 w 112"/>
                    <a:gd name="T11" fmla="*/ 288 h 336"/>
                    <a:gd name="T12" fmla="*/ 16 w 112"/>
                    <a:gd name="T13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12" y="16"/>
                        <a:pt x="8" y="32"/>
                        <a:pt x="16" y="48"/>
                      </a:cubicBezTo>
                      <a:cubicBezTo>
                        <a:pt x="24" y="64"/>
                        <a:pt x="64" y="80"/>
                        <a:pt x="64" y="96"/>
                      </a:cubicBezTo>
                      <a:cubicBezTo>
                        <a:pt x="64" y="112"/>
                        <a:pt x="8" y="120"/>
                        <a:pt x="16" y="144"/>
                      </a:cubicBezTo>
                      <a:cubicBezTo>
                        <a:pt x="24" y="168"/>
                        <a:pt x="112" y="216"/>
                        <a:pt x="112" y="240"/>
                      </a:cubicBezTo>
                      <a:cubicBezTo>
                        <a:pt x="112" y="264"/>
                        <a:pt x="32" y="272"/>
                        <a:pt x="16" y="288"/>
                      </a:cubicBezTo>
                      <a:cubicBezTo>
                        <a:pt x="0" y="304"/>
                        <a:pt x="8" y="320"/>
                        <a:pt x="16" y="336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7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3552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8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2016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989" name="Text Box 21"/>
              <p:cNvSpPr txBox="1">
                <a:spLocks noChangeArrowheads="1"/>
              </p:cNvSpPr>
              <p:nvPr/>
            </p:nvSpPr>
            <p:spPr bwMode="auto">
              <a:xfrm>
                <a:off x="1536" y="105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>
                    <a:solidFill>
                      <a:srgbClr val="CC3300"/>
                    </a:solidFill>
                  </a:rPr>
                  <a:t>Doc LM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 rot="5400000">
              <a:off x="2664853" y="420684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……</a:t>
              </a:r>
              <a:endParaRPr lang="en-US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12783" y="5334000"/>
            <a:ext cx="3926416" cy="729378"/>
            <a:chOff x="4912783" y="5334000"/>
            <a:chExt cx="3926416" cy="729378"/>
          </a:xfrm>
        </p:grpSpPr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32000"/>
                </p:ext>
              </p:extLst>
            </p:nvPr>
          </p:nvGraphicFramePr>
          <p:xfrm>
            <a:off x="5486400" y="5736756"/>
            <a:ext cx="3352799" cy="326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3" imgW="2070000" imgH="203040" progId="Equation.3">
                    <p:embed/>
                  </p:oleObj>
                </mc:Choice>
                <mc:Fallback>
                  <p:oleObj name="Equation" r:id="rId3" imgW="2070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5736756"/>
                          <a:ext cx="3352799" cy="326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912783" y="5334000"/>
              <a:ext cx="3435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Justification: PRP</a:t>
              </a:r>
              <a:endParaRPr lang="en-US" sz="2000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Justification from PRP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925669"/>
            <a:ext cx="4610100" cy="646331"/>
            <a:chOff x="1066800" y="3925669"/>
            <a:chExt cx="4610100" cy="646331"/>
          </a:xfrm>
        </p:grpSpPr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1066800" y="3925669"/>
              <a:ext cx="4343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Assuming uniform </a:t>
              </a:r>
              <a:r>
                <a:rPr lang="en-US" altLang="en-US" sz="1800" b="1" dirty="0" smtClean="0">
                  <a:latin typeface="+mn-lt"/>
                </a:rPr>
                <a:t>document prior</a:t>
              </a:r>
              <a:r>
                <a:rPr lang="en-US" altLang="en-US" sz="1800" b="1" dirty="0">
                  <a:latin typeface="+mn-lt"/>
                </a:rPr>
                <a:t>, we have</a:t>
              </a:r>
            </a:p>
            <a:p>
              <a:pPr eaLnBrk="1" hangingPunct="1"/>
              <a:endParaRPr lang="en-US" altLang="en-US" sz="1800" b="1" dirty="0">
                <a:latin typeface="+mn-lt"/>
              </a:endParaRPr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494703"/>
                </p:ext>
              </p:extLst>
            </p:nvPr>
          </p:nvGraphicFramePr>
          <p:xfrm>
            <a:off x="2971800" y="4308475"/>
            <a:ext cx="27051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8" name="Equation" r:id="rId5" imgW="2070000" imgH="203040" progId="Equation.3">
                    <p:embed/>
                  </p:oleObj>
                </mc:Choice>
                <mc:Fallback>
                  <p:oleObj name="Equation" r:id="rId5" imgW="2070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308475"/>
                          <a:ext cx="2705100" cy="263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1000" y="1828800"/>
            <a:ext cx="4038600" cy="369332"/>
            <a:chOff x="4191000" y="1828800"/>
            <a:chExt cx="40386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257800" y="1828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Query generation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191000" y="2013466"/>
              <a:ext cx="1066800" cy="1846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4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/>
              <a:t>Retrieval as </a:t>
            </a:r>
            <a:r>
              <a:rPr lang="en-US" altLang="en-US" sz="3800" dirty="0" smtClean="0"/>
              <a:t>language model estimation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0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Document ranking based 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likelihood</a:t>
                </a:r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endParaRPr lang="en-US" altLang="en-US" sz="2000" b="0" dirty="0"/>
              </a:p>
              <a:p>
                <a:endParaRPr lang="en-US" altLang="en-US" sz="2000" dirty="0" smtClean="0"/>
              </a:p>
              <a:p>
                <a:endParaRPr lang="en-US" altLang="en-US" sz="2000" b="0" dirty="0"/>
              </a:p>
              <a:p>
                <a:endParaRPr lang="en-US" altLang="en-US" sz="2000" dirty="0" smtClean="0"/>
              </a:p>
              <a:p>
                <a:pPr lvl="1"/>
                <a:r>
                  <a:rPr lang="en-US" altLang="en-US" dirty="0" smtClean="0"/>
                  <a:t>Retrieval problem  </a:t>
                </a:r>
                <a:r>
                  <a:rPr lang="en-US" altLang="en-US" dirty="0">
                    <a:sym typeface="Symbol" panose="05050102010706020507" pitchFamily="18" charset="2"/>
                  </a:rPr>
                  <a:t> </a:t>
                </a:r>
                <a:r>
                  <a:rPr lang="en-US" altLang="en-US" dirty="0"/>
                  <a:t> Estimation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𝑖</m:t>
                    </m:r>
                    <m:r>
                      <a:rPr lang="en-US" altLang="en-US" i="1" dirty="0" err="1">
                        <a:latin typeface="Cambria Math"/>
                      </a:rPr>
                      <m:t>|</m:t>
                    </m:r>
                    <m:r>
                      <a:rPr lang="en-US" altLang="en-US" i="1" dirty="0" err="1">
                        <a:latin typeface="Cambria Math"/>
                      </a:rPr>
                      <m:t>𝑑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i="1" dirty="0" smtClean="0"/>
              </a:p>
              <a:p>
                <a:pPr lvl="1"/>
                <a:r>
                  <a:rPr lang="en-US" altLang="en-US" dirty="0" smtClean="0"/>
                  <a:t>Common approach</a:t>
                </a:r>
              </a:p>
              <a:p>
                <a:pPr lvl="2"/>
                <a:r>
                  <a:rPr lang="en-US" altLang="en-US" dirty="0" smtClean="0"/>
                  <a:t>Maximum likelihood estimation (MLE)</a:t>
                </a:r>
                <a:endParaRPr lang="en-US" altLang="en-US" dirty="0"/>
              </a:p>
              <a:p>
                <a:pPr lvl="2"/>
                <a:endParaRPr lang="en-US" altLang="en-US" sz="1200" b="0" dirty="0"/>
              </a:p>
            </p:txBody>
          </p:sp>
        </mc:Choice>
        <mc:Fallback xmlns="">
          <p:sp>
            <p:nvSpPr>
              <p:cNvPr id="342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75525"/>
              </p:ext>
            </p:extLst>
          </p:nvPr>
        </p:nvGraphicFramePr>
        <p:xfrm>
          <a:off x="1489075" y="2286000"/>
          <a:ext cx="39814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4" imgW="1803240" imgH="583920" progId="Equation.3">
                  <p:embed/>
                </p:oleObj>
              </mc:Choice>
              <mc:Fallback>
                <p:oleObj name="Equation" r:id="rId4" imgW="1803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286000"/>
                        <a:ext cx="39814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2022" name="Group 6"/>
          <p:cNvGrpSpPr>
            <a:grpSpLocks/>
          </p:cNvGrpSpPr>
          <p:nvPr/>
        </p:nvGrpSpPr>
        <p:grpSpPr bwMode="auto">
          <a:xfrm>
            <a:off x="4267200" y="2286000"/>
            <a:ext cx="4302125" cy="1219200"/>
            <a:chOff x="2880" y="1920"/>
            <a:chExt cx="2710" cy="768"/>
          </a:xfrm>
        </p:grpSpPr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25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</a:t>
            </a:r>
            <a:r>
              <a:rPr lang="en-US" altLang="en-US" dirty="0" smtClean="0"/>
              <a:t>MLE</a:t>
            </a:r>
            <a:endParaRPr lang="en-US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</a:t>
            </a:r>
            <a:r>
              <a:rPr lang="en-US" altLang="en-US" dirty="0"/>
              <a:t>probability should we give a word that has not been </a:t>
            </a:r>
            <a:r>
              <a:rPr lang="en-US" altLang="en-US" dirty="0" smtClean="0"/>
              <a:t>observed in the document?</a:t>
            </a:r>
          </a:p>
          <a:p>
            <a:pPr lvl="1"/>
            <a:r>
              <a:rPr lang="en-US" altLang="en-US" dirty="0"/>
              <a:t>log0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If we want to assign non-zero probabilities to such words, we’ll have to discount the probabilities of observed words</a:t>
            </a:r>
          </a:p>
          <a:p>
            <a:r>
              <a:rPr lang="en-US" altLang="en-US" dirty="0"/>
              <a:t>This is </a:t>
            </a:r>
            <a:r>
              <a:rPr lang="en-US" altLang="en-US" dirty="0" smtClean="0"/>
              <a:t>so-called “smoothing”</a:t>
            </a:r>
            <a:endParaRPr lang="en-US" altLang="en-US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idea of smoothing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All smoothing methods try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/>
              <a:t>Discount </a:t>
            </a:r>
            <a:r>
              <a:rPr lang="en-US" altLang="en-US" dirty="0"/>
              <a:t>the probability of words seen in a </a:t>
            </a:r>
            <a:r>
              <a:rPr lang="en-US" altLang="en-US" dirty="0" smtClean="0"/>
              <a:t>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/>
              <a:t>Re-allocate </a:t>
            </a:r>
            <a:r>
              <a:rPr lang="en-US" altLang="en-US" dirty="0"/>
              <a:t>the extra counts </a:t>
            </a:r>
            <a:r>
              <a:rPr lang="en-US" altLang="en-US" dirty="0" smtClean="0"/>
              <a:t>such </a:t>
            </a:r>
            <a:r>
              <a:rPr lang="en-US" altLang="en-US" dirty="0"/>
              <a:t>that unseen words will have a non-zero count</a:t>
            </a:r>
          </a:p>
          <a:p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Illustration of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47800" y="1828800"/>
            <a:ext cx="6577013" cy="3581400"/>
            <a:chOff x="1046" y="1370"/>
            <a:chExt cx="4143" cy="2256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6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 dirty="0" smtClean="0"/>
                <a:t>P(</a:t>
              </a:r>
              <a:r>
                <a:rPr lang="en-US" altLang="en-US" sz="2400" i="0" dirty="0" err="1" smtClean="0"/>
                <a:t>w|d</a:t>
              </a:r>
              <a:r>
                <a:rPr lang="en-US" altLang="en-US" sz="2400" i="0" dirty="0" smtClean="0"/>
                <a:t>)</a:t>
              </a:r>
              <a:endParaRPr lang="en-US" altLang="en-US" sz="2400" i="0" dirty="0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graphicFrame>
          <p:nvGraphicFramePr>
            <p:cNvPr id="506891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3" imgW="1358640" imgH="279360" progId="Equation.3">
                    <p:embed/>
                  </p:oleObj>
                </mc:Choice>
                <mc:Fallback>
                  <p:oleObj name="Equation" r:id="rId3" imgW="1358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Smoothing</a:t>
            </a:r>
            <a:r>
              <a:rPr lang="en-US" altLang="en-US" dirty="0"/>
              <a:t> </a:t>
            </a:r>
            <a:r>
              <a:rPr lang="en-US" altLang="en-US" dirty="0" smtClean="0"/>
              <a:t>methods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1: Additive smoothing </a:t>
            </a:r>
          </a:p>
          <a:p>
            <a:pPr lvl="1"/>
            <a:r>
              <a:rPr lang="en-US" altLang="en-US" b="0" dirty="0" smtClean="0"/>
              <a:t>Add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to the counts of each word</a:t>
            </a:r>
          </a:p>
          <a:p>
            <a:endParaRPr lang="en-US" altLang="en-US" b="0" dirty="0" smtClean="0"/>
          </a:p>
          <a:p>
            <a:endParaRPr lang="en-US" altLang="en-US" b="0" dirty="0"/>
          </a:p>
          <a:p>
            <a:endParaRPr lang="en-US" altLang="en-US" b="0" dirty="0"/>
          </a:p>
          <a:p>
            <a:pPr lvl="1"/>
            <a:r>
              <a:rPr lang="en-US" altLang="en-US" dirty="0"/>
              <a:t>Problems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smtClean="0"/>
              <a:t>Hint: all words are equally important?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58342"/>
              </p:ext>
            </p:extLst>
          </p:nvPr>
        </p:nvGraphicFramePr>
        <p:xfrm>
          <a:off x="1828800" y="3119438"/>
          <a:ext cx="2362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9438"/>
                        <a:ext cx="2362200" cy="74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191000" y="2948783"/>
            <a:ext cx="3663421" cy="336550"/>
            <a:chOff x="4191000" y="2948783"/>
            <a:chExt cx="3663421" cy="336550"/>
          </a:xfrm>
        </p:grpSpPr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4690533" y="2948783"/>
              <a:ext cx="3163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“Add one”, Laplace smoothing</a:t>
              </a:r>
            </a:p>
          </p:txBody>
        </p:sp>
        <p:sp>
          <p:nvSpPr>
            <p:cNvPr id="507917" name="Line 13"/>
            <p:cNvSpPr>
              <a:spLocks noChangeShapeType="1"/>
            </p:cNvSpPr>
            <p:nvPr/>
          </p:nvSpPr>
          <p:spPr bwMode="auto">
            <a:xfrm flipH="1">
              <a:off x="4191000" y="3119437"/>
              <a:ext cx="533400" cy="165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91000" y="3560763"/>
            <a:ext cx="2252662" cy="336550"/>
            <a:chOff x="4191000" y="3560763"/>
            <a:chExt cx="2252662" cy="336550"/>
          </a:xfrm>
        </p:grpSpPr>
        <p:sp>
          <p:nvSpPr>
            <p:cNvPr id="507918" name="Text Box 14"/>
            <p:cNvSpPr txBox="1">
              <a:spLocks noChangeArrowheads="1"/>
            </p:cNvSpPr>
            <p:nvPr/>
          </p:nvSpPr>
          <p:spPr bwMode="auto">
            <a:xfrm>
              <a:off x="4724400" y="3560763"/>
              <a:ext cx="1719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Vocabulary size</a:t>
              </a:r>
            </a:p>
          </p:txBody>
        </p:sp>
        <p:sp>
          <p:nvSpPr>
            <p:cNvPr id="507919" name="Line 15"/>
            <p:cNvSpPr>
              <a:spLocks noChangeShapeType="1"/>
            </p:cNvSpPr>
            <p:nvPr/>
          </p:nvSpPr>
          <p:spPr bwMode="auto">
            <a:xfrm flipH="1" flipV="1">
              <a:off x="4191000" y="3651250"/>
              <a:ext cx="533400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81213" y="2736850"/>
            <a:ext cx="1766887" cy="533400"/>
            <a:chOff x="2081213" y="2736850"/>
            <a:chExt cx="1766887" cy="533400"/>
          </a:xfrm>
        </p:grpSpPr>
        <p:sp>
          <p:nvSpPr>
            <p:cNvPr id="507920" name="Text Box 16"/>
            <p:cNvSpPr txBox="1">
              <a:spLocks noChangeArrowheads="1"/>
            </p:cNvSpPr>
            <p:nvPr/>
          </p:nvSpPr>
          <p:spPr bwMode="auto">
            <a:xfrm>
              <a:off x="2081213" y="2736850"/>
              <a:ext cx="1766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Counts of w in d</a:t>
              </a:r>
            </a:p>
          </p:txBody>
        </p:sp>
        <p:sp>
          <p:nvSpPr>
            <p:cNvPr id="507921" name="Line 17"/>
            <p:cNvSpPr>
              <a:spLocks noChangeShapeType="1"/>
            </p:cNvSpPr>
            <p:nvPr/>
          </p:nvSpPr>
          <p:spPr bwMode="auto">
            <a:xfrm>
              <a:off x="2843213" y="304165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8783" y="3862388"/>
            <a:ext cx="2636837" cy="557212"/>
            <a:chOff x="2118783" y="3862388"/>
            <a:chExt cx="2636837" cy="557212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18783" y="4083050"/>
              <a:ext cx="26368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Length of d (total counts)</a:t>
              </a:r>
            </a:p>
          </p:txBody>
        </p:sp>
        <p:sp>
          <p:nvSpPr>
            <p:cNvPr id="507923" name="Line 19"/>
            <p:cNvSpPr>
              <a:spLocks noChangeShapeType="1"/>
            </p:cNvSpPr>
            <p:nvPr/>
          </p:nvSpPr>
          <p:spPr bwMode="auto">
            <a:xfrm flipV="1">
              <a:off x="3224213" y="38623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Refine the idea of smoothing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Should all unseen words get equal probabilities?</a:t>
            </a:r>
          </a:p>
          <a:p>
            <a:r>
              <a:rPr lang="en-US" altLang="en-US" dirty="0"/>
              <a:t>We can use a reference </a:t>
            </a:r>
            <a:r>
              <a:rPr lang="en-US" altLang="en-US" dirty="0" smtClean="0"/>
              <a:t>model to </a:t>
            </a:r>
            <a:r>
              <a:rPr lang="en-US" altLang="en-US" dirty="0"/>
              <a:t>discriminate unseen words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896938" y="3725863"/>
          <a:ext cx="61864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725863"/>
                        <a:ext cx="6186487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65" name="Group 5"/>
          <p:cNvGrpSpPr>
            <a:grpSpLocks/>
          </p:cNvGrpSpPr>
          <p:nvPr/>
        </p:nvGrpSpPr>
        <p:grpSpPr bwMode="auto">
          <a:xfrm>
            <a:off x="3886200" y="3276600"/>
            <a:ext cx="4933950" cy="457200"/>
            <a:chOff x="2208" y="2592"/>
            <a:chExt cx="3108" cy="288"/>
          </a:xfrm>
        </p:grpSpPr>
        <p:sp>
          <p:nvSpPr>
            <p:cNvPr id="527366" name="Text Box 6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Discounted ML estimate </a:t>
              </a:r>
            </a:p>
          </p:txBody>
        </p:sp>
        <p:sp>
          <p:nvSpPr>
            <p:cNvPr id="527367" name="Line 7"/>
            <p:cNvSpPr>
              <a:spLocks noChangeShapeType="1"/>
            </p:cNvSpPr>
            <p:nvPr/>
          </p:nvSpPr>
          <p:spPr bwMode="auto">
            <a:xfrm flipH="1">
              <a:off x="2208" y="2736"/>
              <a:ext cx="57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368" name="Group 8"/>
          <p:cNvGrpSpPr>
            <a:grpSpLocks/>
          </p:cNvGrpSpPr>
          <p:nvPr/>
        </p:nvGrpSpPr>
        <p:grpSpPr bwMode="auto">
          <a:xfrm>
            <a:off x="3962400" y="4648200"/>
            <a:ext cx="4873625" cy="685800"/>
            <a:chOff x="2256" y="3504"/>
            <a:chExt cx="3070" cy="432"/>
          </a:xfrm>
        </p:grpSpPr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Reference language model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 flipH="1" flipV="1">
              <a:off x="2256" y="3504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0" y="4648200"/>
            <a:ext cx="2514600" cy="1741487"/>
            <a:chOff x="1524000" y="4648200"/>
            <a:chExt cx="2514600" cy="1741487"/>
          </a:xfrm>
        </p:grpSpPr>
        <p:graphicFrame>
          <p:nvGraphicFramePr>
            <p:cNvPr id="5273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97466"/>
                </p:ext>
              </p:extLst>
            </p:nvPr>
          </p:nvGraphicFramePr>
          <p:xfrm>
            <a:off x="1524000" y="5257800"/>
            <a:ext cx="2514600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5" imgW="1574640" imgH="711000" progId="Equation.DSMT4">
                    <p:embed/>
                  </p:oleObj>
                </mc:Choice>
                <mc:Fallback>
                  <p:oleObj name="Equation" r:id="rId5" imgW="15746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5257800"/>
                          <a:ext cx="2514600" cy="1131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Notion </a:t>
            </a:r>
            <a:r>
              <a:rPr lang="en-US" altLang="en-US" dirty="0"/>
              <a:t>of Relevance</a:t>
            </a:r>
            <a:br>
              <a:rPr lang="en-US" altLang="en-US" dirty="0"/>
            </a:br>
            <a:endParaRPr lang="en-US" altLang="en-US" sz="3200" dirty="0"/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838200" y="1600200"/>
            <a:ext cx="7737475" cy="1708150"/>
            <a:chOff x="528" y="768"/>
            <a:chExt cx="4874" cy="1076"/>
          </a:xfrm>
        </p:grpSpPr>
        <p:sp>
          <p:nvSpPr>
            <p:cNvPr id="350212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rgbClr val="000066"/>
                  </a:solidFill>
                  <a:latin typeface="Arial Narrow" panose="020B0606020202030204" pitchFamily="34" charset="0"/>
                </a:rPr>
                <a:t>Relevance</a:t>
              </a:r>
              <a:endParaRPr lang="en-US" altLang="en-US"/>
            </a:p>
          </p:txBody>
        </p:sp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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(Rep(q), Rep(d))    </a:t>
              </a:r>
            </a:p>
            <a:p>
              <a:pPr algn="l"/>
              <a:r>
                <a:rPr lang="en-US" altLang="en-US" sz="1800" b="1">
                  <a:latin typeface="Arial Narrow" panose="020B0606020202030204" pitchFamily="34" charset="0"/>
                </a:rPr>
                <a:t> Similarity</a:t>
              </a:r>
              <a:endParaRPr lang="en-US" altLang="en-US" sz="20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2042" y="1440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</a:rPr>
                <a:t>P(r=1|q,d)   r </a:t>
              </a:r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{0,1}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</a:t>
              </a:r>
            </a:p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</a:rPr>
                <a:t>Probability of Relevance</a:t>
              </a:r>
              <a:endParaRPr lang="en-US" altLang="en-US" sz="1800" b="1"/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P(d </a:t>
              </a:r>
              <a:r>
                <a:rPr lang="en-US" altLang="en-US" sz="1800" b="1">
                  <a:sym typeface="Symbol" panose="05050102010706020507" pitchFamily="18" charset="2"/>
                </a:rPr>
                <a:t>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q) or P(q </a:t>
              </a:r>
              <a:r>
                <a:rPr lang="en-US" altLang="en-US" sz="1800" b="1">
                  <a:sym typeface="Symbol" panose="05050102010706020507" pitchFamily="18" charset="2"/>
                </a:rPr>
                <a:t>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d)</a:t>
              </a:r>
            </a:p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Probabilistic inference</a:t>
              </a:r>
            </a:p>
          </p:txBody>
        </p:sp>
        <p:sp>
          <p:nvSpPr>
            <p:cNvPr id="350216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7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19" name="Group 11"/>
          <p:cNvGrpSpPr>
            <a:grpSpLocks/>
          </p:cNvGrpSpPr>
          <p:nvPr/>
        </p:nvGrpSpPr>
        <p:grpSpPr bwMode="auto">
          <a:xfrm>
            <a:off x="184150" y="3429000"/>
            <a:ext cx="2919413" cy="2578100"/>
            <a:chOff x="116" y="1920"/>
            <a:chExt cx="1839" cy="1624"/>
          </a:xfrm>
        </p:grpSpPr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1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2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(Wong &amp; Yao, 89)</a:t>
              </a:r>
            </a:p>
          </p:txBody>
        </p:sp>
        <p:sp>
          <p:nvSpPr>
            <p:cNvPr id="350226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…</a:t>
              </a:r>
            </a:p>
          </p:txBody>
        </p:sp>
      </p:grpSp>
      <p:grpSp>
        <p:nvGrpSpPr>
          <p:cNvPr id="350227" name="Group 19"/>
          <p:cNvGrpSpPr>
            <a:grpSpLocks/>
          </p:cNvGrpSpPr>
          <p:nvPr/>
        </p:nvGrpSpPr>
        <p:grpSpPr bwMode="auto">
          <a:xfrm>
            <a:off x="2414588" y="3276600"/>
            <a:ext cx="3521076" cy="1206500"/>
            <a:chOff x="1521" y="1824"/>
            <a:chExt cx="2218" cy="760"/>
          </a:xfrm>
        </p:grpSpPr>
        <p:sp>
          <p:nvSpPr>
            <p:cNvPr id="350228" name="Rectangle 20"/>
            <p:cNvSpPr>
              <a:spLocks noChangeArrowheads="1"/>
            </p:cNvSpPr>
            <p:nvPr/>
          </p:nvSpPr>
          <p:spPr bwMode="auto">
            <a:xfrm>
              <a:off x="2549" y="2073"/>
              <a:ext cx="119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Generative Model</a:t>
              </a:r>
              <a:endParaRPr lang="en-US" altLang="en-US" sz="1600" dirty="0">
                <a:solidFill>
                  <a:srgbClr val="CC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9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1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32" name="Group 24"/>
          <p:cNvGrpSpPr>
            <a:grpSpLocks/>
          </p:cNvGrpSpPr>
          <p:nvPr/>
        </p:nvGrpSpPr>
        <p:grpSpPr bwMode="auto">
          <a:xfrm>
            <a:off x="3343275" y="4953000"/>
            <a:ext cx="1525588" cy="1298575"/>
            <a:chOff x="2106" y="2880"/>
            <a:chExt cx="961" cy="818"/>
          </a:xfrm>
        </p:grpSpPr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Sparck Jones, 76)</a:t>
              </a:r>
            </a:p>
          </p:txBody>
        </p:sp>
        <p:sp>
          <p:nvSpPr>
            <p:cNvPr id="350234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3505200" y="4114800"/>
            <a:ext cx="2481263" cy="885825"/>
            <a:chOff x="2208" y="2352"/>
            <a:chExt cx="1563" cy="558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7" name="Line 29"/>
            <p:cNvSpPr>
              <a:spLocks noChangeShapeType="1"/>
            </p:cNvSpPr>
            <p:nvPr/>
          </p:nvSpPr>
          <p:spPr bwMode="auto">
            <a:xfrm flipH="1">
              <a:off x="2592" y="23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generation</a:t>
              </a:r>
              <a:endParaRPr lang="en-US" altLang="en-US" sz="1600">
                <a:solidFill>
                  <a:srgbClr val="CC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9" name="Line 31"/>
            <p:cNvSpPr>
              <a:spLocks noChangeShapeType="1"/>
            </p:cNvSpPr>
            <p:nvPr/>
          </p:nvSpPr>
          <p:spPr bwMode="auto">
            <a:xfrm>
              <a:off x="3119" y="2352"/>
              <a:ext cx="33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40" name="Group 32"/>
          <p:cNvGrpSpPr>
            <a:grpSpLocks/>
          </p:cNvGrpSpPr>
          <p:nvPr/>
        </p:nvGrpSpPr>
        <p:grpSpPr bwMode="auto">
          <a:xfrm>
            <a:off x="4759325" y="4953004"/>
            <a:ext cx="1755775" cy="1143001"/>
            <a:chOff x="2998" y="2880"/>
            <a:chExt cx="1106" cy="720"/>
          </a:xfrm>
        </p:grpSpPr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2998" y="3077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LM approach</a:t>
              </a:r>
              <a:endParaRPr lang="en-US" altLang="en-US" sz="1600" b="1" dirty="0">
                <a:solidFill>
                  <a:srgbClr val="CC0000"/>
                </a:solidFill>
                <a:latin typeface="Arial Narrow" panose="020B060602020203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600" dirty="0">
                  <a:solidFill>
                    <a:srgbClr val="CC0000"/>
                  </a:solidFill>
                  <a:latin typeface="Arial Narrow" panose="020B0606020202030204" pitchFamily="34" charset="0"/>
                </a:rPr>
                <a:t>(Ponte &amp; Croft, 98)</a:t>
              </a:r>
            </a:p>
            <a:p>
              <a:r>
                <a:rPr lang="en-US" altLang="en-US" sz="1600" dirty="0">
                  <a:solidFill>
                    <a:srgbClr val="CC0000"/>
                  </a:solidFill>
                  <a:latin typeface="Arial Narrow" panose="020B0606020202030204" pitchFamily="34" charset="0"/>
                </a:rPr>
                <a:t>(Lafferty &amp; Zhai, 01a)</a:t>
              </a:r>
              <a:endParaRPr lang="en-US" altLang="en-US" sz="1600" dirty="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2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43" name="Group 35"/>
          <p:cNvGrpSpPr>
            <a:grpSpLocks/>
          </p:cNvGrpSpPr>
          <p:nvPr/>
        </p:nvGrpSpPr>
        <p:grpSpPr bwMode="auto">
          <a:xfrm>
            <a:off x="6172200" y="3276600"/>
            <a:ext cx="2971800" cy="2441575"/>
            <a:chOff x="3888" y="1824"/>
            <a:chExt cx="1872" cy="1538"/>
          </a:xfrm>
        </p:grpSpPr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5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46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Different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inference system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 </a:t>
            </a:r>
            <a:r>
              <a:rPr lang="en-US" altLang="en-US" dirty="0" smtClean="0"/>
              <a:t>2: Absolute discounting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Subtract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from the counts of each </a:t>
            </a:r>
            <a:r>
              <a:rPr lang="en-US" altLang="en-US" b="0" dirty="0" smtClean="0"/>
              <a:t>word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varied document length?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3521"/>
              </p:ext>
            </p:extLst>
          </p:nvPr>
        </p:nvGraphicFramePr>
        <p:xfrm>
          <a:off x="1600200" y="3228975"/>
          <a:ext cx="5051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28975"/>
                        <a:ext cx="5051425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6518275" y="2780770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# </a:t>
            </a:r>
            <a:r>
              <a:rPr lang="en-US" altLang="en-US" b="1" i="0" dirty="0" err="1">
                <a:latin typeface="Arial" panose="020B0604020202020204" pitchFamily="34" charset="0"/>
              </a:rPr>
              <a:t>uniq</a:t>
            </a:r>
            <a:r>
              <a:rPr lang="en-US" altLang="en-US" b="1" i="0" dirty="0">
                <a:latin typeface="Arial" panose="020B0604020202020204" pitchFamily="34" charset="0"/>
              </a:rPr>
              <a:t> words</a:t>
            </a:r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 flipH="1">
            <a:off x="5403849" y="2941637"/>
            <a:ext cx="11144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methods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Method 3: Linear </a:t>
            </a:r>
            <a:r>
              <a:rPr lang="en-US" altLang="en-US" dirty="0"/>
              <a:t>interpolation, </a:t>
            </a:r>
            <a:r>
              <a:rPr lang="en-US" altLang="en-US" dirty="0" err="1" smtClean="0"/>
              <a:t>Jelinek</a:t>
            </a:r>
            <a:r>
              <a:rPr lang="en-US" altLang="en-US" dirty="0" smtClean="0"/>
              <a:t>-Mercer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“</a:t>
            </a:r>
            <a:r>
              <a:rPr lang="en-US" altLang="en-US" b="0" dirty="0"/>
              <a:t>Shrink” uniformly toward p(</a:t>
            </a:r>
            <a:r>
              <a:rPr lang="en-US" altLang="en-US" b="0" dirty="0" err="1"/>
              <a:t>w|REF</a:t>
            </a:r>
            <a:r>
              <a:rPr lang="en-US" altLang="en-US" b="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what is missing?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484407"/>
              </p:ext>
            </p:extLst>
          </p:nvPr>
        </p:nvGraphicFramePr>
        <p:xfrm>
          <a:off x="2243603" y="3226594"/>
          <a:ext cx="42052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603" y="3226594"/>
                        <a:ext cx="4205288" cy="703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91515" y="3759994"/>
            <a:ext cx="1166813" cy="821532"/>
            <a:chOff x="4591515" y="3759994"/>
            <a:chExt cx="1166813" cy="821532"/>
          </a:xfrm>
        </p:grpSpPr>
        <p:sp>
          <p:nvSpPr>
            <p:cNvPr id="518163" name="Text Box 19"/>
            <p:cNvSpPr txBox="1">
              <a:spLocks noChangeArrowheads="1"/>
            </p:cNvSpPr>
            <p:nvPr/>
          </p:nvSpPr>
          <p:spPr bwMode="auto">
            <a:xfrm>
              <a:off x="4591515" y="4244976"/>
              <a:ext cx="11668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parameter</a:t>
              </a:r>
            </a:p>
          </p:txBody>
        </p:sp>
        <p:sp>
          <p:nvSpPr>
            <p:cNvPr id="518164" name="Line 20"/>
            <p:cNvSpPr>
              <a:spLocks noChangeShapeType="1"/>
            </p:cNvSpPr>
            <p:nvPr/>
          </p:nvSpPr>
          <p:spPr bwMode="auto">
            <a:xfrm flipV="1">
              <a:off x="5139203" y="37599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05691" y="3150394"/>
            <a:ext cx="1128712" cy="1656265"/>
            <a:chOff x="3705691" y="3150394"/>
            <a:chExt cx="1128712" cy="1656265"/>
          </a:xfrm>
        </p:grpSpPr>
        <p:sp>
          <p:nvSpPr>
            <p:cNvPr id="518165" name="Text Box 21"/>
            <p:cNvSpPr txBox="1">
              <a:spLocks noChangeArrowheads="1"/>
            </p:cNvSpPr>
            <p:nvPr/>
          </p:nvSpPr>
          <p:spPr bwMode="auto">
            <a:xfrm>
              <a:off x="3705691" y="4437327"/>
              <a:ext cx="6719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 smtClean="0">
                  <a:latin typeface="Arial" panose="020B0604020202020204" pitchFamily="34" charset="0"/>
                </a:rPr>
                <a:t>MLE</a:t>
              </a:r>
              <a:endParaRPr lang="en-US" altLang="en-US" b="1" i="0" dirty="0">
                <a:latin typeface="Arial" panose="020B0604020202020204" pitchFamily="34" charset="0"/>
              </a:endParaRPr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 flipV="1">
              <a:off x="4072403" y="3988594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3996203" y="3150394"/>
              <a:ext cx="838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methods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sz="2800" b="0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 </a:t>
            </a:r>
            <a:r>
              <a:rPr lang="en-US" altLang="en-US" dirty="0" smtClean="0"/>
              <a:t>4: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Prior/Bayesian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</a:p>
          <a:p>
            <a:pPr lvl="1"/>
            <a:r>
              <a:rPr lang="en-US" altLang="en-US" b="0" dirty="0" smtClean="0"/>
              <a:t>Assume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  <a:r>
              <a:rPr lang="en-US" altLang="en-US" b="0" dirty="0"/>
              <a:t>pseudo counts </a:t>
            </a:r>
            <a:r>
              <a:rPr lang="en-US" altLang="en-US" b="0" dirty="0">
                <a:sym typeface="Symbol" panose="05050102010706020507" pitchFamily="18" charset="2"/>
              </a:rPr>
              <a:t>p(</a:t>
            </a:r>
            <a:r>
              <a:rPr lang="en-US" altLang="en-US" b="0" dirty="0" err="1">
                <a:sym typeface="Symbol" panose="05050102010706020507" pitchFamily="18" charset="2"/>
              </a:rPr>
              <a:t>w|REF</a:t>
            </a:r>
            <a:r>
              <a:rPr lang="en-US" altLang="en-US" b="0" dirty="0" smtClean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b="0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0" dirty="0" smtClean="0">
                <a:sym typeface="Symbol" panose="05050102010706020507" pitchFamily="18" charset="2"/>
              </a:rPr>
              <a:t>Problems?</a:t>
            </a: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sz="2800" b="0" dirty="0">
              <a:sym typeface="Symbol" panose="05050102010706020507" pitchFamily="18" charset="2"/>
            </a:endParaRPr>
          </a:p>
          <a:p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12640"/>
              </p:ext>
            </p:extLst>
          </p:nvPr>
        </p:nvGraphicFramePr>
        <p:xfrm>
          <a:off x="1049337" y="3021542"/>
          <a:ext cx="6875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3021542"/>
                        <a:ext cx="6875463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5720556" y="4006850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6400800" y="3625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Dirichlet</a:t>
            </a:r>
            <a:r>
              <a:rPr lang="en-US" altLang="en-US" dirty="0"/>
              <a:t> </a:t>
            </a:r>
            <a:r>
              <a:rPr lang="en-US" altLang="en-US" dirty="0" smtClean="0"/>
              <a:t>prior smoothing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•"/>
                </a:pPr>
                <a:r>
                  <a:rPr lang="en-US" altLang="en-US" sz="2800" dirty="0" smtClean="0"/>
                  <a:t>Bayesian estimator </a:t>
                </a:r>
                <a:endParaRPr lang="en-US" altLang="en-US" sz="2800" dirty="0"/>
              </a:p>
              <a:p>
                <a:pPr lvl="1">
                  <a:buFontTx/>
                  <a:buChar char="–"/>
                </a:pPr>
                <a:r>
                  <a:rPr lang="en-US" altLang="en-US" dirty="0" smtClean="0"/>
                  <a:t>Posterior of LM: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endParaRPr lang="en-US" altLang="en-US" dirty="0"/>
              </a:p>
              <a:p>
                <a:pPr>
                  <a:buFontTx/>
                  <a:buChar char="•"/>
                </a:pPr>
                <a:r>
                  <a:rPr lang="en-US" altLang="en-US" sz="2800" dirty="0" smtClean="0"/>
                  <a:t>Conjugate prior </a:t>
                </a:r>
              </a:p>
              <a:p>
                <a:pPr lvl="1">
                  <a:buFontTx/>
                  <a:buChar char="•"/>
                </a:pPr>
                <a:r>
                  <a:rPr lang="en-US" altLang="en-US" sz="2400" dirty="0" smtClean="0"/>
                  <a:t>Posterior will be in the same form as prior</a:t>
                </a:r>
              </a:p>
              <a:p>
                <a:pPr lvl="1">
                  <a:buFontTx/>
                  <a:buChar char="•"/>
                </a:pPr>
                <a:r>
                  <a:rPr lang="en-US" altLang="en-US" sz="2400" dirty="0" smtClean="0"/>
                  <a:t>Prior </a:t>
                </a:r>
                <a:r>
                  <a:rPr lang="en-US" altLang="en-US" sz="2400" dirty="0"/>
                  <a:t>can be interpreted as “extra”/“pseudo” data</a:t>
                </a:r>
              </a:p>
              <a:p>
                <a:pPr>
                  <a:buFontTx/>
                  <a:buChar char="•"/>
                </a:pPr>
                <a:r>
                  <a:rPr lang="en-US" altLang="en-US" sz="2800" dirty="0" err="1" smtClean="0"/>
                  <a:t>Dirichlet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distribution is a conjugate prior for multinomial distribution 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6580" name="Object 4"/>
          <p:cNvGraphicFramePr>
            <a:graphicFrameLocks/>
          </p:cNvGraphicFramePr>
          <p:nvPr/>
        </p:nvGraphicFramePr>
        <p:xfrm>
          <a:off x="1371600" y="5029200"/>
          <a:ext cx="568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4" imgW="2768400" imgH="431640" progId="Equation.3">
                  <p:embed/>
                </p:oleObj>
              </mc:Choice>
              <mc:Fallback>
                <p:oleObj name="Equation" r:id="rId4" imgW="27684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568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447800" y="5562600"/>
            <a:ext cx="6925422" cy="842665"/>
            <a:chOff x="1447800" y="5562600"/>
            <a:chExt cx="6925422" cy="842665"/>
          </a:xfrm>
        </p:grpSpPr>
        <p:sp>
          <p:nvSpPr>
            <p:cNvPr id="536581" name="Text Box 5"/>
            <p:cNvSpPr txBox="1">
              <a:spLocks noChangeArrowheads="1"/>
            </p:cNvSpPr>
            <p:nvPr/>
          </p:nvSpPr>
          <p:spPr bwMode="auto">
            <a:xfrm>
              <a:off x="1447800" y="5943600"/>
              <a:ext cx="69254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/>
                <a:t>“extra”/“pseudo” word </a:t>
              </a:r>
              <a:r>
                <a:rPr lang="en-US" altLang="en-US" sz="2400" i="0" dirty="0" smtClean="0"/>
                <a:t>counts, we set </a:t>
              </a:r>
              <a:r>
                <a:rPr lang="en-US" altLang="en-US" sz="2400" i="0" dirty="0">
                  <a:sym typeface="Symbol" panose="05050102010706020507" pitchFamily="18" charset="2"/>
                </a:rPr>
                <a:t></a:t>
              </a:r>
              <a:r>
                <a:rPr lang="en-US" altLang="en-US" sz="2400" i="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2400" i="0" dirty="0">
                  <a:sym typeface="Symbol" panose="05050102010706020507" pitchFamily="18" charset="2"/>
                </a:rPr>
                <a:t>= p(</a:t>
              </a:r>
              <a:r>
                <a:rPr lang="en-US" altLang="en-US" sz="2400" i="0" dirty="0" err="1">
                  <a:sym typeface="Symbol" panose="05050102010706020507" pitchFamily="18" charset="2"/>
                </a:rPr>
                <a:t>w</a:t>
              </a:r>
              <a:r>
                <a:rPr lang="en-US" altLang="en-US" sz="2400" i="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2400" i="0" dirty="0" err="1">
                  <a:sym typeface="Symbol" panose="05050102010706020507" pitchFamily="18" charset="2"/>
                </a:rPr>
                <a:t>|REF</a:t>
              </a:r>
              <a:r>
                <a:rPr lang="en-US" altLang="en-US" sz="2400" i="0" dirty="0">
                  <a:sym typeface="Symbol" panose="05050102010706020507" pitchFamily="18" charset="2"/>
                </a:rPr>
                <a:t>)</a:t>
              </a:r>
              <a:endParaRPr lang="en-US" altLang="en-US" sz="2400" i="0" dirty="0"/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>
              <a:off x="2438400" y="5562600"/>
              <a:ext cx="106680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3" name="AutoShape 7"/>
            <p:cNvSpPr>
              <a:spLocks noChangeArrowheads="1"/>
            </p:cNvSpPr>
            <p:nvPr/>
          </p:nvSpPr>
          <p:spPr bwMode="auto">
            <a:xfrm>
              <a:off x="2743200" y="5638800"/>
              <a:ext cx="381000" cy="442913"/>
            </a:xfrm>
            <a:prstGeom prst="upArrow">
              <a:avLst>
                <a:gd name="adj1" fmla="val 50000"/>
                <a:gd name="adj2" fmla="val 290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0800" y="1721883"/>
            <a:ext cx="2743200" cy="474662"/>
            <a:chOff x="5943600" y="1658938"/>
            <a:chExt cx="2743200" cy="474662"/>
          </a:xfrm>
        </p:grpSpPr>
        <p:sp>
          <p:nvSpPr>
            <p:cNvPr id="4" name="TextBox 3"/>
            <p:cNvSpPr txBox="1"/>
            <p:nvPr/>
          </p:nvSpPr>
          <p:spPr>
            <a:xfrm>
              <a:off x="6248400" y="165893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prior over models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943600" y="19050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95800" y="1370013"/>
            <a:ext cx="3352800" cy="760903"/>
            <a:chOff x="4038600" y="1307068"/>
            <a:chExt cx="3352800" cy="760903"/>
          </a:xfrm>
        </p:grpSpPr>
        <p:sp>
          <p:nvSpPr>
            <p:cNvPr id="13" name="TextBox 12"/>
            <p:cNvSpPr txBox="1"/>
            <p:nvPr/>
          </p:nvSpPr>
          <p:spPr>
            <a:xfrm>
              <a:off x="4038600" y="130706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likelihood of doc given the model</a:t>
              </a:r>
              <a:endParaRPr lang="en-US" i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05400" y="1658938"/>
              <a:ext cx="0" cy="40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6000" cy="4525963"/>
          </a:xfrm>
        </p:spPr>
        <p:txBody>
          <a:bodyPr/>
          <a:lstStyle/>
          <a:p>
            <a:r>
              <a:rPr lang="en-US" dirty="0" smtClean="0"/>
              <a:t>Conjugate prior</a:t>
            </a:r>
          </a:p>
          <a:p>
            <a:pPr lvl="1"/>
            <a:r>
              <a:rPr lang="en-US" dirty="0" smtClean="0"/>
              <a:t>Posterior </a:t>
            </a:r>
            <a:r>
              <a:rPr lang="en-US" dirty="0" err="1" smtClean="0"/>
              <a:t>dist</a:t>
            </a:r>
            <a:r>
              <a:rPr lang="en-US" dirty="0" smtClean="0"/>
              <a:t> in the same family as prior</a:t>
            </a:r>
            <a:endParaRPr lang="en-US" dirty="0"/>
          </a:p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Samples from it will be the parameters in a multinomial distribution</a:t>
            </a:r>
            <a:endParaRPr lang="en-US" dirty="0"/>
          </a:p>
        </p:txBody>
      </p:sp>
      <p:pic>
        <p:nvPicPr>
          <p:cNvPr id="24578" name="Picture 2" descr="http://upload.wikimedia.org/wikipedia/commons/3/3e/Dirichlet_distribu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0533"/>
            <a:ext cx="3403600" cy="293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1733" y="195742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-&gt; Gaussian</a:t>
            </a:r>
          </a:p>
          <a:p>
            <a:r>
              <a:rPr lang="en-US" dirty="0" smtClean="0"/>
              <a:t>Beta -&gt; Binomial</a:t>
            </a:r>
          </a:p>
          <a:p>
            <a:r>
              <a:rPr lang="en-US" dirty="0" err="1" smtClean="0"/>
              <a:t>Dirichlet</a:t>
            </a:r>
            <a:r>
              <a:rPr lang="en-US" dirty="0" smtClean="0"/>
              <a:t> -&gt; Multinomial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Dirichlet</a:t>
            </a:r>
            <a:r>
              <a:rPr lang="en-US" altLang="en-US" dirty="0"/>
              <a:t> </a:t>
            </a:r>
            <a:r>
              <a:rPr lang="en-US" altLang="en-US" dirty="0" smtClean="0"/>
              <a:t>prior smoothing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537603" name="Object 3"/>
          <p:cNvGraphicFramePr>
            <a:graphicFrameLocks/>
          </p:cNvGraphicFramePr>
          <p:nvPr/>
        </p:nvGraphicFramePr>
        <p:xfrm>
          <a:off x="1447800" y="2057400"/>
          <a:ext cx="601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3" imgW="2793960" imgH="215640" progId="Equation.3">
                  <p:embed/>
                </p:oleObj>
              </mc:Choice>
              <mc:Fallback>
                <p:oleObj name="Equation" r:id="rId3" imgW="279396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01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15937" y="1600200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/>
              <a:t>Posterior distribution of parameters:</a:t>
            </a:r>
          </a:p>
        </p:txBody>
      </p:sp>
      <p:graphicFrame>
        <p:nvGraphicFramePr>
          <p:cNvPr id="537605" name="Object 5"/>
          <p:cNvGraphicFramePr>
            <a:graphicFrameLocks/>
          </p:cNvGraphicFramePr>
          <p:nvPr/>
        </p:nvGraphicFramePr>
        <p:xfrm>
          <a:off x="631825" y="2701925"/>
          <a:ext cx="68913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5" imgW="3085920" imgH="317160" progId="Equation.3">
                  <p:embed/>
                </p:oleObj>
              </mc:Choice>
              <mc:Fallback>
                <p:oleObj name="Equation" r:id="rId5" imgW="30859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701925"/>
                        <a:ext cx="68913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533400" y="3429000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0" dirty="0"/>
              <a:t>The predictive distribution is the same as the mean:</a:t>
            </a:r>
          </a:p>
        </p:txBody>
      </p:sp>
      <p:graphicFrame>
        <p:nvGraphicFramePr>
          <p:cNvPr id="537607" name="Object 7"/>
          <p:cNvGraphicFramePr>
            <a:graphicFrameLocks/>
          </p:cNvGraphicFramePr>
          <p:nvPr/>
        </p:nvGraphicFramePr>
        <p:xfrm>
          <a:off x="1066800" y="3962400"/>
          <a:ext cx="655161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7" imgW="2933640" imgH="888840" progId="Equation.3">
                  <p:embed/>
                </p:oleObj>
              </mc:Choice>
              <mc:Fallback>
                <p:oleObj name="Equation" r:id="rId7" imgW="293364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655161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495800" y="4495800"/>
            <a:ext cx="3371850" cy="1981200"/>
            <a:chOff x="4495800" y="4495800"/>
            <a:chExt cx="3371850" cy="1981200"/>
          </a:xfrm>
        </p:grpSpPr>
        <p:sp>
          <p:nvSpPr>
            <p:cNvPr id="537608" name="Rectangle 8"/>
            <p:cNvSpPr>
              <a:spLocks noChangeArrowheads="1"/>
            </p:cNvSpPr>
            <p:nvPr/>
          </p:nvSpPr>
          <p:spPr bwMode="auto">
            <a:xfrm>
              <a:off x="4495800" y="4495800"/>
              <a:ext cx="3200400" cy="114300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09" name="Text Box 9"/>
            <p:cNvSpPr txBox="1">
              <a:spLocks noChangeArrowheads="1"/>
            </p:cNvSpPr>
            <p:nvPr/>
          </p:nvSpPr>
          <p:spPr bwMode="auto">
            <a:xfrm>
              <a:off x="4572000" y="6019800"/>
              <a:ext cx="3295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>
                  <a:solidFill>
                    <a:srgbClr val="CC0000"/>
                  </a:solidFill>
                </a:rPr>
                <a:t>Dirichlet prior smoothing</a:t>
              </a:r>
            </a:p>
          </p:txBody>
        </p:sp>
        <p:sp>
          <p:nvSpPr>
            <p:cNvPr id="537610" name="AutoShape 10"/>
            <p:cNvSpPr>
              <a:spLocks noChangeArrowheads="1"/>
            </p:cNvSpPr>
            <p:nvPr/>
          </p:nvSpPr>
          <p:spPr bwMode="auto">
            <a:xfrm>
              <a:off x="5943600" y="5638800"/>
              <a:ext cx="304800" cy="442913"/>
            </a:xfrm>
            <a:prstGeom prst="upArrow">
              <a:avLst>
                <a:gd name="adj1" fmla="val 50000"/>
                <a:gd name="adj2" fmla="val 363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Estimating </a:t>
            </a:r>
            <a:r>
              <a:rPr lang="en-US" altLang="en-US" dirty="0" smtClean="0">
                <a:sym typeface="Symbol" panose="05050102010706020507" pitchFamily="18" charset="2"/>
              </a:rPr>
              <a:t> using </a:t>
            </a:r>
            <a:r>
              <a:rPr lang="en-US" altLang="en-US" dirty="0">
                <a:sym typeface="Symbol" panose="05050102010706020507" pitchFamily="18" charset="2"/>
              </a:rPr>
              <a:t>leave-one-out </a:t>
            </a:r>
            <a:r>
              <a:rPr lang="en-US" altLang="en-US" baseline="30000" dirty="0"/>
              <a:t>[Zhai &amp; Lafferty 02]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2350" y="1749425"/>
            <a:ext cx="1568450" cy="366713"/>
            <a:chOff x="644" y="1102"/>
            <a:chExt cx="988" cy="231"/>
          </a:xfrm>
        </p:grpSpPr>
        <p:sp>
          <p:nvSpPr>
            <p:cNvPr id="66603" name="AutoShape 4"/>
            <p:cNvSpPr>
              <a:spLocks noChangeArrowheads="1"/>
            </p:cNvSpPr>
            <p:nvPr/>
          </p:nvSpPr>
          <p:spPr bwMode="auto">
            <a:xfrm flipH="1">
              <a:off x="1392" y="1200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604" name="Text Box 5"/>
            <p:cNvSpPr txBox="1">
              <a:spLocks noChangeArrowheads="1"/>
            </p:cNvSpPr>
            <p:nvPr/>
          </p:nvSpPr>
          <p:spPr bwMode="auto">
            <a:xfrm>
              <a:off x="644" y="1102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1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1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66800" y="2819400"/>
            <a:ext cx="1568450" cy="366713"/>
            <a:chOff x="672" y="1824"/>
            <a:chExt cx="988" cy="231"/>
          </a:xfrm>
        </p:grpSpPr>
        <p:sp>
          <p:nvSpPr>
            <p:cNvPr id="66601" name="AutoShape 7"/>
            <p:cNvSpPr>
              <a:spLocks noChangeArrowheads="1"/>
            </p:cNvSpPr>
            <p:nvPr/>
          </p:nvSpPr>
          <p:spPr bwMode="auto">
            <a:xfrm flipH="1">
              <a:off x="1420" y="1922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602" name="Text Box 8"/>
            <p:cNvSpPr txBox="1">
              <a:spLocks noChangeArrowheads="1"/>
            </p:cNvSpPr>
            <p:nvPr/>
          </p:nvSpPr>
          <p:spPr bwMode="auto">
            <a:xfrm>
              <a:off x="672" y="1824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2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2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783013" y="1593850"/>
            <a:ext cx="5091113" cy="2914650"/>
            <a:chOff x="2383" y="1004"/>
            <a:chExt cx="3207" cy="1836"/>
          </a:xfrm>
        </p:grpSpPr>
        <p:grpSp>
          <p:nvGrpSpPr>
            <p:cNvPr id="66589" name="Group 10"/>
            <p:cNvGrpSpPr>
              <a:grpSpLocks/>
            </p:cNvGrpSpPr>
            <p:nvPr/>
          </p:nvGrpSpPr>
          <p:grpSpPr bwMode="auto">
            <a:xfrm>
              <a:off x="2383" y="1245"/>
              <a:ext cx="3207" cy="1595"/>
              <a:chOff x="2383" y="1245"/>
              <a:chExt cx="3207" cy="1595"/>
            </a:xfrm>
          </p:grpSpPr>
          <p:grpSp>
            <p:nvGrpSpPr>
              <p:cNvPr id="66594" name="Group 11"/>
              <p:cNvGrpSpPr>
                <a:grpSpLocks/>
              </p:cNvGrpSpPr>
              <p:nvPr/>
            </p:nvGrpSpPr>
            <p:grpSpPr bwMode="auto">
              <a:xfrm>
                <a:off x="2383" y="1245"/>
                <a:ext cx="3207" cy="671"/>
                <a:chOff x="2383" y="1245"/>
                <a:chExt cx="3207" cy="671"/>
              </a:xfrm>
            </p:grpSpPr>
            <p:graphicFrame>
              <p:nvGraphicFramePr>
                <p:cNvPr id="66599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34263663"/>
                    </p:ext>
                  </p:extLst>
                </p:nvPr>
              </p:nvGraphicFramePr>
              <p:xfrm>
                <a:off x="2427" y="1485"/>
                <a:ext cx="3163" cy="4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270" name="Equation" r:id="rId3" imgW="3301920" imgH="444240" progId="Equation.3">
                        <p:embed/>
                      </p:oleObj>
                    </mc:Choice>
                    <mc:Fallback>
                      <p:oleObj name="Equation" r:id="rId3" imgW="3301920" imgH="4442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7" y="1485"/>
                              <a:ext cx="3163" cy="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60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83" y="1245"/>
                  <a:ext cx="115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i="0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log-likelihood</a:t>
                  </a:r>
                </a:p>
              </p:txBody>
            </p:sp>
          </p:grpSp>
          <p:grpSp>
            <p:nvGrpSpPr>
              <p:cNvPr id="66595" name="Group 14"/>
              <p:cNvGrpSpPr>
                <a:grpSpLocks/>
              </p:cNvGrpSpPr>
              <p:nvPr/>
            </p:nvGrpSpPr>
            <p:grpSpPr bwMode="auto">
              <a:xfrm>
                <a:off x="2677" y="2141"/>
                <a:ext cx="2478" cy="699"/>
                <a:chOff x="2677" y="2141"/>
                <a:chExt cx="2478" cy="699"/>
              </a:xfrm>
            </p:grpSpPr>
            <p:graphicFrame>
              <p:nvGraphicFramePr>
                <p:cNvPr id="6659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7734660"/>
                    </p:ext>
                  </p:extLst>
                </p:nvPr>
              </p:nvGraphicFramePr>
              <p:xfrm>
                <a:off x="3142" y="2444"/>
                <a:ext cx="1637" cy="3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271" name="Equation" r:id="rId5" imgW="1384200" imgH="330120" progId="Equation.3">
                        <p:embed/>
                      </p:oleObj>
                    </mc:Choice>
                    <mc:Fallback>
                      <p:oleObj name="Equation" r:id="rId5" imgW="138420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2" y="2444"/>
                              <a:ext cx="1637" cy="3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59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7" y="2141"/>
                  <a:ext cx="24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Maximum Likelihood Estimator</a:t>
                  </a:r>
                </a:p>
              </p:txBody>
            </p:sp>
          </p:grpSp>
        </p:grpSp>
        <p:grpSp>
          <p:nvGrpSpPr>
            <p:cNvPr id="66590" name="Group 18"/>
            <p:cNvGrpSpPr>
              <a:grpSpLocks/>
            </p:cNvGrpSpPr>
            <p:nvPr/>
          </p:nvGrpSpPr>
          <p:grpSpPr bwMode="auto">
            <a:xfrm>
              <a:off x="4345" y="1004"/>
              <a:ext cx="1147" cy="1044"/>
              <a:chOff x="4345" y="1004"/>
              <a:chExt cx="1147" cy="1044"/>
            </a:xfrm>
          </p:grpSpPr>
          <p:sp>
            <p:nvSpPr>
              <p:cNvPr id="66591" name="Freeform 19"/>
              <p:cNvSpPr>
                <a:spLocks/>
              </p:cNvSpPr>
              <p:nvPr/>
            </p:nvSpPr>
            <p:spPr bwMode="auto">
              <a:xfrm>
                <a:off x="4672" y="1400"/>
                <a:ext cx="376" cy="648"/>
              </a:xfrm>
              <a:custGeom>
                <a:avLst/>
                <a:gdLst>
                  <a:gd name="T0" fmla="*/ 32 w 376"/>
                  <a:gd name="T1" fmla="*/ 40 h 648"/>
                  <a:gd name="T2" fmla="*/ 32 w 376"/>
                  <a:gd name="T3" fmla="*/ 280 h 648"/>
                  <a:gd name="T4" fmla="*/ 176 w 376"/>
                  <a:gd name="T5" fmla="*/ 568 h 648"/>
                  <a:gd name="T6" fmla="*/ 368 w 376"/>
                  <a:gd name="T7" fmla="*/ 568 h 648"/>
                  <a:gd name="T8" fmla="*/ 224 w 376"/>
                  <a:gd name="T9" fmla="*/ 88 h 648"/>
                  <a:gd name="T10" fmla="*/ 32 w 376"/>
                  <a:gd name="T11" fmla="*/ 40 h 6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648"/>
                  <a:gd name="T20" fmla="*/ 376 w 376"/>
                  <a:gd name="T21" fmla="*/ 648 h 6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648">
                    <a:moveTo>
                      <a:pt x="32" y="40"/>
                    </a:moveTo>
                    <a:cubicBezTo>
                      <a:pt x="0" y="72"/>
                      <a:pt x="8" y="192"/>
                      <a:pt x="32" y="280"/>
                    </a:cubicBezTo>
                    <a:cubicBezTo>
                      <a:pt x="56" y="368"/>
                      <a:pt x="120" y="520"/>
                      <a:pt x="176" y="568"/>
                    </a:cubicBezTo>
                    <a:cubicBezTo>
                      <a:pt x="232" y="616"/>
                      <a:pt x="360" y="648"/>
                      <a:pt x="368" y="568"/>
                    </a:cubicBezTo>
                    <a:cubicBezTo>
                      <a:pt x="376" y="488"/>
                      <a:pt x="280" y="176"/>
                      <a:pt x="224" y="88"/>
                    </a:cubicBezTo>
                    <a:cubicBezTo>
                      <a:pt x="168" y="0"/>
                      <a:pt x="64" y="8"/>
                      <a:pt x="32" y="4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Text Box 20"/>
              <p:cNvSpPr txBox="1">
                <a:spLocks noChangeArrowheads="1"/>
              </p:cNvSpPr>
              <p:nvPr/>
            </p:nvSpPr>
            <p:spPr bwMode="auto">
              <a:xfrm>
                <a:off x="4345" y="1004"/>
                <a:ext cx="11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Leave-one-out</a:t>
                </a:r>
              </a:p>
            </p:txBody>
          </p:sp>
          <p:sp>
            <p:nvSpPr>
              <p:cNvPr id="66593" name="Line 21"/>
              <p:cNvSpPr>
                <a:spLocks noChangeShapeType="1"/>
              </p:cNvSpPr>
              <p:nvPr/>
            </p:nvSpPr>
            <p:spPr bwMode="auto">
              <a:xfrm flipH="1">
                <a:off x="4800" y="1248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33400" y="1447800"/>
            <a:ext cx="2819400" cy="914400"/>
            <a:chOff x="336" y="912"/>
            <a:chExt cx="1776" cy="576"/>
          </a:xfrm>
        </p:grpSpPr>
        <p:sp>
          <p:nvSpPr>
            <p:cNvPr id="66584" name="AutoShape 23"/>
            <p:cNvSpPr>
              <a:spLocks noChangeArrowheads="1"/>
            </p:cNvSpPr>
            <p:nvPr/>
          </p:nvSpPr>
          <p:spPr bwMode="auto">
            <a:xfrm>
              <a:off x="1776" y="1008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5" name="Oval 24"/>
            <p:cNvSpPr>
              <a:spLocks noChangeArrowheads="1"/>
            </p:cNvSpPr>
            <p:nvPr/>
          </p:nvSpPr>
          <p:spPr bwMode="auto">
            <a:xfrm>
              <a:off x="1776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6" name="Oval 25"/>
            <p:cNvSpPr>
              <a:spLocks noChangeArrowheads="1"/>
            </p:cNvSpPr>
            <p:nvPr/>
          </p:nvSpPr>
          <p:spPr bwMode="auto">
            <a:xfrm>
              <a:off x="384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7" name="Text Box 26"/>
            <p:cNvSpPr txBox="1">
              <a:spLocks noChangeArrowheads="1"/>
            </p:cNvSpPr>
            <p:nvPr/>
          </p:nvSpPr>
          <p:spPr bwMode="auto">
            <a:xfrm>
              <a:off x="336" y="91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1</a:t>
              </a:r>
              <a:endParaRPr lang="en-US" altLang="en-US" sz="2400" b="0" i="0"/>
            </a:p>
          </p:txBody>
        </p:sp>
        <p:sp>
          <p:nvSpPr>
            <p:cNvPr id="66588" name="Freeform 27"/>
            <p:cNvSpPr>
              <a:spLocks/>
            </p:cNvSpPr>
            <p:nvPr/>
          </p:nvSpPr>
          <p:spPr bwMode="auto">
            <a:xfrm>
              <a:off x="576" y="944"/>
              <a:ext cx="1248" cy="208"/>
            </a:xfrm>
            <a:custGeom>
              <a:avLst/>
              <a:gdLst>
                <a:gd name="T0" fmla="*/ 1248 w 1248"/>
                <a:gd name="T1" fmla="*/ 112 h 208"/>
                <a:gd name="T2" fmla="*/ 960 w 1248"/>
                <a:gd name="T3" fmla="*/ 16 h 208"/>
                <a:gd name="T4" fmla="*/ 0 w 1248"/>
                <a:gd name="T5" fmla="*/ 208 h 208"/>
                <a:gd name="T6" fmla="*/ 0 60000 65536"/>
                <a:gd name="T7" fmla="*/ 0 60000 65536"/>
                <a:gd name="T8" fmla="*/ 0 60000 65536"/>
                <a:gd name="T9" fmla="*/ 0 w 1248"/>
                <a:gd name="T10" fmla="*/ 0 h 208"/>
                <a:gd name="T11" fmla="*/ 1248 w 1248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08">
                  <a:moveTo>
                    <a:pt x="1248" y="112"/>
                  </a:moveTo>
                  <a:cubicBezTo>
                    <a:pt x="1208" y="56"/>
                    <a:pt x="1168" y="0"/>
                    <a:pt x="960" y="16"/>
                  </a:cubicBezTo>
                  <a:cubicBezTo>
                    <a:pt x="752" y="32"/>
                    <a:pt x="376" y="120"/>
                    <a:pt x="0" y="208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09600" y="2514600"/>
            <a:ext cx="2774950" cy="987425"/>
            <a:chOff x="364" y="1634"/>
            <a:chExt cx="1748" cy="622"/>
          </a:xfrm>
        </p:grpSpPr>
        <p:sp>
          <p:nvSpPr>
            <p:cNvPr id="66579" name="AutoShape 29"/>
            <p:cNvSpPr>
              <a:spLocks noChangeArrowheads="1"/>
            </p:cNvSpPr>
            <p:nvPr/>
          </p:nvSpPr>
          <p:spPr bwMode="auto">
            <a:xfrm>
              <a:off x="1776" y="1776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0" name="Oval 30"/>
            <p:cNvSpPr>
              <a:spLocks noChangeArrowheads="1"/>
            </p:cNvSpPr>
            <p:nvPr/>
          </p:nvSpPr>
          <p:spPr bwMode="auto">
            <a:xfrm>
              <a:off x="1920" y="19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1" name="Oval 31"/>
            <p:cNvSpPr>
              <a:spLocks noChangeArrowheads="1"/>
            </p:cNvSpPr>
            <p:nvPr/>
          </p:nvSpPr>
          <p:spPr bwMode="auto">
            <a:xfrm>
              <a:off x="412" y="192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2" name="Text Box 32"/>
            <p:cNvSpPr txBox="1">
              <a:spLocks noChangeArrowheads="1"/>
            </p:cNvSpPr>
            <p:nvPr/>
          </p:nvSpPr>
          <p:spPr bwMode="auto">
            <a:xfrm>
              <a:off x="364" y="163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2</a:t>
              </a:r>
              <a:endParaRPr lang="en-US" altLang="en-US" sz="2400" b="0" i="0"/>
            </a:p>
          </p:txBody>
        </p:sp>
        <p:sp>
          <p:nvSpPr>
            <p:cNvPr id="66583" name="Freeform 33"/>
            <p:cNvSpPr>
              <a:spLocks/>
            </p:cNvSpPr>
            <p:nvPr/>
          </p:nvSpPr>
          <p:spPr bwMode="auto">
            <a:xfrm>
              <a:off x="576" y="1736"/>
              <a:ext cx="1392" cy="280"/>
            </a:xfrm>
            <a:custGeom>
              <a:avLst/>
              <a:gdLst>
                <a:gd name="T0" fmla="*/ 1392 w 1392"/>
                <a:gd name="T1" fmla="*/ 280 h 280"/>
                <a:gd name="T2" fmla="*/ 1056 w 1392"/>
                <a:gd name="T3" fmla="*/ 40 h 280"/>
                <a:gd name="T4" fmla="*/ 336 w 1392"/>
                <a:gd name="T5" fmla="*/ 40 h 280"/>
                <a:gd name="T6" fmla="*/ 0 w 1392"/>
                <a:gd name="T7" fmla="*/ 136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80"/>
                <a:gd name="T14" fmla="*/ 1392 w 139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80">
                  <a:moveTo>
                    <a:pt x="1392" y="280"/>
                  </a:moveTo>
                  <a:cubicBezTo>
                    <a:pt x="1312" y="180"/>
                    <a:pt x="1232" y="80"/>
                    <a:pt x="1056" y="40"/>
                  </a:cubicBezTo>
                  <a:cubicBezTo>
                    <a:pt x="880" y="0"/>
                    <a:pt x="512" y="24"/>
                    <a:pt x="336" y="40"/>
                  </a:cubicBezTo>
                  <a:cubicBezTo>
                    <a:pt x="160" y="56"/>
                    <a:pt x="80" y="96"/>
                    <a:pt x="0" y="136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77850" y="3689350"/>
            <a:ext cx="2774950" cy="2216150"/>
            <a:chOff x="364" y="2324"/>
            <a:chExt cx="1748" cy="1396"/>
          </a:xfrm>
        </p:grpSpPr>
        <p:sp>
          <p:nvSpPr>
            <p:cNvPr id="66571" name="AutoShape 35"/>
            <p:cNvSpPr>
              <a:spLocks noChangeArrowheads="1"/>
            </p:cNvSpPr>
            <p:nvPr/>
          </p:nvSpPr>
          <p:spPr bwMode="auto">
            <a:xfrm>
              <a:off x="1776" y="3168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2" name="Oval 36"/>
            <p:cNvSpPr>
              <a:spLocks noChangeArrowheads="1"/>
            </p:cNvSpPr>
            <p:nvPr/>
          </p:nvSpPr>
          <p:spPr bwMode="auto">
            <a:xfrm>
              <a:off x="1968" y="35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3" name="Oval 37"/>
            <p:cNvSpPr>
              <a:spLocks noChangeArrowheads="1"/>
            </p:cNvSpPr>
            <p:nvPr/>
          </p:nvSpPr>
          <p:spPr bwMode="auto">
            <a:xfrm>
              <a:off x="412" y="331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4" name="AutoShape 38"/>
            <p:cNvSpPr>
              <a:spLocks noChangeArrowheads="1"/>
            </p:cNvSpPr>
            <p:nvPr/>
          </p:nvSpPr>
          <p:spPr bwMode="auto">
            <a:xfrm flipH="1">
              <a:off x="1420" y="3314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5" name="Text Box 39"/>
            <p:cNvSpPr txBox="1">
              <a:spLocks noChangeArrowheads="1"/>
            </p:cNvSpPr>
            <p:nvPr/>
          </p:nvSpPr>
          <p:spPr bwMode="auto">
            <a:xfrm>
              <a:off x="672" y="3216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n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n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  <p:sp>
          <p:nvSpPr>
            <p:cNvPr id="66576" name="Text Box 40"/>
            <p:cNvSpPr txBox="1">
              <a:spLocks noChangeArrowheads="1"/>
            </p:cNvSpPr>
            <p:nvPr/>
          </p:nvSpPr>
          <p:spPr bwMode="auto">
            <a:xfrm>
              <a:off x="364" y="302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n</a:t>
              </a:r>
              <a:endParaRPr lang="en-US" altLang="en-US" sz="2400" b="0" i="0"/>
            </a:p>
          </p:txBody>
        </p:sp>
        <p:sp>
          <p:nvSpPr>
            <p:cNvPr id="66577" name="Text Box 41"/>
            <p:cNvSpPr txBox="1">
              <a:spLocks noChangeArrowheads="1"/>
            </p:cNvSpPr>
            <p:nvPr/>
          </p:nvSpPr>
          <p:spPr bwMode="auto">
            <a:xfrm>
              <a:off x="720" y="2324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0" b="0" i="0"/>
                <a:t>...</a:t>
              </a:r>
              <a:endParaRPr lang="en-US" altLang="en-US" sz="4400" b="0" i="0"/>
            </a:p>
          </p:txBody>
        </p:sp>
        <p:sp>
          <p:nvSpPr>
            <p:cNvPr id="66578" name="Freeform 42"/>
            <p:cNvSpPr>
              <a:spLocks/>
            </p:cNvSpPr>
            <p:nvPr/>
          </p:nvSpPr>
          <p:spPr bwMode="auto">
            <a:xfrm>
              <a:off x="480" y="3456"/>
              <a:ext cx="1536" cy="264"/>
            </a:xfrm>
            <a:custGeom>
              <a:avLst/>
              <a:gdLst>
                <a:gd name="T0" fmla="*/ 1536 w 1536"/>
                <a:gd name="T1" fmla="*/ 144 h 264"/>
                <a:gd name="T2" fmla="*/ 1008 w 1536"/>
                <a:gd name="T3" fmla="*/ 240 h 264"/>
                <a:gd name="T4" fmla="*/ 0 w 1536"/>
                <a:gd name="T5" fmla="*/ 0 h 264"/>
                <a:gd name="T6" fmla="*/ 0 60000 65536"/>
                <a:gd name="T7" fmla="*/ 0 60000 65536"/>
                <a:gd name="T8" fmla="*/ 0 60000 65536"/>
                <a:gd name="T9" fmla="*/ 0 w 1536"/>
                <a:gd name="T10" fmla="*/ 0 h 264"/>
                <a:gd name="T11" fmla="*/ 1536 w 1536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64">
                  <a:moveTo>
                    <a:pt x="1536" y="144"/>
                  </a:moveTo>
                  <a:cubicBezTo>
                    <a:pt x="1400" y="204"/>
                    <a:pt x="1264" y="264"/>
                    <a:pt x="1008" y="240"/>
                  </a:cubicBezTo>
                  <a:cubicBezTo>
                    <a:pt x="752" y="216"/>
                    <a:pt x="376" y="108"/>
                    <a:pt x="0" y="0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would “leave-one-out” work?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288925" y="1727200"/>
            <a:ext cx="216852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CC0000"/>
                </a:solidFill>
                <a:latin typeface="Arial" panose="020B0604020202020204" pitchFamily="34" charset="0"/>
              </a:rPr>
              <a:t>abc abc ab c d d</a:t>
            </a:r>
          </a:p>
          <a:p>
            <a:r>
              <a:rPr lang="en-US" altLang="en-US" sz="2000" i="0">
                <a:solidFill>
                  <a:srgbClr val="CC0000"/>
                </a:solidFill>
                <a:latin typeface="Arial" panose="020B0604020202020204" pitchFamily="34" charset="0"/>
              </a:rPr>
              <a:t>abc cd d d </a:t>
            </a:r>
          </a:p>
          <a:p>
            <a:r>
              <a:rPr lang="en-US" altLang="en-US" sz="2000" i="0">
                <a:solidFill>
                  <a:srgbClr val="CC0000"/>
                </a:solidFill>
                <a:latin typeface="Arial" panose="020B0604020202020204" pitchFamily="34" charset="0"/>
              </a:rPr>
              <a:t>abd ab ab ab ab</a:t>
            </a:r>
          </a:p>
          <a:p>
            <a:r>
              <a:rPr lang="en-US" altLang="en-US" sz="2000" i="0">
                <a:solidFill>
                  <a:srgbClr val="CC0000"/>
                </a:solidFill>
                <a:latin typeface="Arial" panose="020B0604020202020204" pitchFamily="34" charset="0"/>
              </a:rPr>
              <a:t>cd d e cd e</a:t>
            </a: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152400" y="1270000"/>
            <a:ext cx="251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CC0000"/>
                </a:solidFill>
                <a:latin typeface="Arial" panose="020B0604020202020204" pitchFamily="34" charset="0"/>
              </a:rPr>
              <a:t>20 word by author1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155575" y="3403600"/>
            <a:ext cx="251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CC"/>
                </a:solidFill>
                <a:latin typeface="Arial" panose="020B0604020202020204" pitchFamily="34" charset="0"/>
              </a:rPr>
              <a:t>20 word by author2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6863" y="3860800"/>
            <a:ext cx="216852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solidFill>
                  <a:srgbClr val="0000CC"/>
                </a:solidFill>
                <a:latin typeface="Arial" panose="020B0604020202020204" pitchFamily="34" charset="0"/>
              </a:rPr>
              <a:t>abc abc ab c d d</a:t>
            </a:r>
          </a:p>
          <a:p>
            <a:r>
              <a:rPr lang="en-US" altLang="en-US" sz="2000" i="0">
                <a:solidFill>
                  <a:srgbClr val="0000CC"/>
                </a:solidFill>
                <a:latin typeface="Arial" panose="020B0604020202020204" pitchFamily="34" charset="0"/>
              </a:rPr>
              <a:t>abe cb e f </a:t>
            </a:r>
          </a:p>
          <a:p>
            <a:r>
              <a:rPr lang="en-US" altLang="en-US" sz="2000" i="0">
                <a:solidFill>
                  <a:srgbClr val="0000CC"/>
                </a:solidFill>
                <a:latin typeface="Arial" panose="020B0604020202020204" pitchFamily="34" charset="0"/>
              </a:rPr>
              <a:t>acf fb ef aff abef</a:t>
            </a:r>
          </a:p>
          <a:p>
            <a:r>
              <a:rPr lang="en-US" altLang="en-US" sz="2000" i="0">
                <a:solidFill>
                  <a:srgbClr val="0000CC"/>
                </a:solidFill>
                <a:latin typeface="Arial" panose="020B0604020202020204" pitchFamily="34" charset="0"/>
              </a:rPr>
              <a:t>cdc db  ge f 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3825" y="2071951"/>
            <a:ext cx="6450012" cy="2622550"/>
            <a:chOff x="1697" y="1510"/>
            <a:chExt cx="4063" cy="1652"/>
          </a:xfrm>
        </p:grpSpPr>
        <p:sp>
          <p:nvSpPr>
            <p:cNvPr id="67596" name="Text Box 9"/>
            <p:cNvSpPr txBox="1">
              <a:spLocks noChangeArrowheads="1"/>
            </p:cNvSpPr>
            <p:nvPr/>
          </p:nvSpPr>
          <p:spPr bwMode="auto">
            <a:xfrm>
              <a:off x="1824" y="1510"/>
              <a:ext cx="3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Now, suppose we leave “e” out…</a:t>
              </a:r>
            </a:p>
          </p:txBody>
        </p:sp>
        <p:graphicFrame>
          <p:nvGraphicFramePr>
            <p:cNvPr id="67597" name="Object 10"/>
            <p:cNvGraphicFramePr>
              <a:graphicFrameLocks noChangeAspect="1"/>
            </p:cNvGraphicFramePr>
            <p:nvPr/>
          </p:nvGraphicFramePr>
          <p:xfrm>
            <a:off x="1697" y="2096"/>
            <a:ext cx="4063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2" name="Equation" r:id="rId3" imgW="5168900" imgH="863600" progId="Equation.DSMT4">
                    <p:embed/>
                  </p:oleObj>
                </mc:Choice>
                <mc:Fallback>
                  <p:oleObj name="Equation" r:id="rId3" imgW="5168900" imgH="863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096"/>
                          <a:ext cx="4063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Text Box 11"/>
            <p:cNvSpPr txBox="1">
              <a:spLocks noChangeArrowheads="1"/>
            </p:cNvSpPr>
            <p:nvPr/>
          </p:nvSpPr>
          <p:spPr bwMode="auto">
            <a:xfrm>
              <a:off x="2894" y="2912"/>
              <a:ext cx="25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  <a:sym typeface="Symbol" panose="05050102010706020507" pitchFamily="18" charset="2"/>
                </a:rPr>
                <a:t> must be big!  </a:t>
              </a:r>
              <a:r>
                <a:rPr lang="en-US" altLang="en-US" sz="2000" i="0" u="sng">
                  <a:latin typeface="Arial" panose="020B0604020202020204" pitchFamily="34" charset="0"/>
                  <a:sym typeface="Symbol" panose="05050102010706020507" pitchFamily="18" charset="2"/>
                </a:rPr>
                <a:t>more smoothing</a:t>
              </a: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 flipV="1">
              <a:off x="4896" y="276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Text Box 13"/>
            <p:cNvSpPr txBox="1">
              <a:spLocks noChangeArrowheads="1"/>
            </p:cNvSpPr>
            <p:nvPr/>
          </p:nvSpPr>
          <p:spPr bwMode="auto">
            <a:xfrm>
              <a:off x="3558" y="1792"/>
              <a:ext cx="1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  <a:sym typeface="Symbol" panose="05050102010706020507" pitchFamily="18" charset="2"/>
                </a:rPr>
                <a:t> doesn’t have to be big</a:t>
              </a:r>
            </a:p>
          </p:txBody>
        </p:sp>
        <p:sp>
          <p:nvSpPr>
            <p:cNvPr id="67601" name="Line 14"/>
            <p:cNvSpPr>
              <a:spLocks noChangeShapeType="1"/>
            </p:cNvSpPr>
            <p:nvPr/>
          </p:nvSpPr>
          <p:spPr bwMode="auto">
            <a:xfrm>
              <a:off x="4752" y="20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95" name="Text Box 15"/>
          <p:cNvSpPr txBox="1">
            <a:spLocks noChangeArrowheads="1"/>
          </p:cNvSpPr>
          <p:nvPr/>
        </p:nvSpPr>
        <p:spPr bwMode="auto">
          <a:xfrm>
            <a:off x="1219200" y="5416549"/>
            <a:ext cx="69342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The amount of smoothing is closely related to </a:t>
            </a:r>
          </a:p>
          <a:p>
            <a:r>
              <a:rPr lang="en-US" altLang="en-US" sz="2400" i="0" dirty="0">
                <a:latin typeface="Arial" panose="020B0604020202020204" pitchFamily="34" charset="0"/>
              </a:rPr>
              <a:t>the underlying vocabulary size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smoothing</a:t>
            </a:r>
            <a:endParaRPr lang="en-US" altLang="en-US" dirty="0" smtClean="0"/>
          </a:p>
        </p:txBody>
      </p:sp>
      <p:sp>
        <p:nvSpPr>
          <p:cNvPr id="64516" name="Text Box 19"/>
          <p:cNvSpPr txBox="1">
            <a:spLocks noChangeArrowheads="1"/>
          </p:cNvSpPr>
          <p:nvPr/>
        </p:nvSpPr>
        <p:spPr bwMode="auto">
          <a:xfrm>
            <a:off x="1600200" y="1371600"/>
            <a:ext cx="679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Query  = “the        algorithms      for         data         </a:t>
            </a:r>
            <a:r>
              <a:rPr lang="en-US" altLang="en-US" sz="2000" i="0" dirty="0" smtClean="0">
                <a:latin typeface="+mn-lt"/>
              </a:rPr>
              <a:t>mining</a:t>
            </a:r>
            <a:r>
              <a:rPr lang="en-US" altLang="en-US" sz="2000" i="0" dirty="0">
                <a:latin typeface="+mn-lt"/>
              </a:rPr>
              <a:t>”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457200" y="2514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latin typeface="+mn-lt"/>
              </a:rPr>
              <a:t>p( “algorithms”|d1)  = p(“algorithm”|d2)</a:t>
            </a:r>
          </a:p>
          <a:p>
            <a:r>
              <a:rPr lang="en-US" altLang="en-US" sz="2000" i="0">
                <a:latin typeface="+mn-lt"/>
              </a:rPr>
              <a:t>p( “data”|d1)  &lt; p(“data”|d2)</a:t>
            </a:r>
          </a:p>
          <a:p>
            <a:r>
              <a:rPr lang="en-US" altLang="en-US" sz="2000" i="0">
                <a:latin typeface="+mn-lt"/>
              </a:rPr>
              <a:t>p( “mining”|d1)  &lt; p(“mining”|d2)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381000" y="35655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So we should make p(“the”) and p(“for”) </a:t>
            </a:r>
            <a:r>
              <a:rPr lang="en-US" altLang="en-US" sz="2000" i="0" dirty="0">
                <a:solidFill>
                  <a:srgbClr val="CC0000"/>
                </a:solidFill>
                <a:latin typeface="+mn-lt"/>
              </a:rPr>
              <a:t>less different</a:t>
            </a:r>
            <a:r>
              <a:rPr lang="en-US" altLang="en-US" sz="2000" i="0" dirty="0">
                <a:latin typeface="+mn-lt"/>
              </a:rPr>
              <a:t> for all docs, </a:t>
            </a:r>
          </a:p>
          <a:p>
            <a:pPr algn="l"/>
            <a:r>
              <a:rPr lang="en-US" altLang="en-US" sz="2000" i="0" dirty="0">
                <a:latin typeface="+mn-lt"/>
              </a:rPr>
              <a:t> and smoothing helps </a:t>
            </a:r>
            <a:r>
              <a:rPr lang="en-US" altLang="en-US" sz="2000" i="0" dirty="0" smtClean="0">
                <a:latin typeface="+mn-lt"/>
              </a:rPr>
              <a:t>to achieve </a:t>
            </a:r>
            <a:r>
              <a:rPr lang="en-US" altLang="en-US" sz="2000" i="0" dirty="0">
                <a:latin typeface="+mn-lt"/>
              </a:rPr>
              <a:t>this goal…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953000" y="990600"/>
            <a:ext cx="1585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>
                <a:latin typeface="+mn-lt"/>
              </a:rPr>
              <a:t>Content words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352800" y="1371600"/>
            <a:ext cx="14478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62600" y="1371600"/>
            <a:ext cx="23622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4648200" y="1219200"/>
            <a:ext cx="381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40747" y="11842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05400" y="2514600"/>
            <a:ext cx="3668713" cy="1006475"/>
            <a:chOff x="3216" y="1488"/>
            <a:chExt cx="2311" cy="634"/>
          </a:xfrm>
        </p:grpSpPr>
        <p:sp>
          <p:nvSpPr>
            <p:cNvPr id="64533" name="Text Box 14"/>
            <p:cNvSpPr txBox="1">
              <a:spLocks noChangeArrowheads="1"/>
            </p:cNvSpPr>
            <p:nvPr/>
          </p:nvSpPr>
          <p:spPr bwMode="auto">
            <a:xfrm>
              <a:off x="3648" y="1488"/>
              <a:ext cx="187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latin typeface="+mn-lt"/>
                </a:rPr>
                <a:t>Intuitively, d2 should have a higher score, </a:t>
              </a:r>
            </a:p>
            <a:p>
              <a:r>
                <a:rPr lang="en-US" altLang="en-US" sz="2000" b="0" i="0">
                  <a:latin typeface="+mn-lt"/>
                </a:rPr>
                <a:t>but p(q|d1)&gt;p(q|d2)…</a:t>
              </a:r>
            </a:p>
          </p:txBody>
        </p:sp>
        <p:sp>
          <p:nvSpPr>
            <p:cNvPr id="64534" name="AutoShape 15"/>
            <p:cNvSpPr>
              <a:spLocks/>
            </p:cNvSpPr>
            <p:nvPr/>
          </p:nvSpPr>
          <p:spPr bwMode="auto">
            <a:xfrm>
              <a:off x="3216" y="1536"/>
              <a:ext cx="94" cy="528"/>
            </a:xfrm>
            <a:prstGeom prst="rightBrace">
              <a:avLst>
                <a:gd name="adj1" fmla="val 468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35" name="AutoShape 16"/>
            <p:cNvSpPr>
              <a:spLocks noChangeArrowheads="1"/>
            </p:cNvSpPr>
            <p:nvPr/>
          </p:nvSpPr>
          <p:spPr bwMode="auto">
            <a:xfrm>
              <a:off x="3364" y="1728"/>
              <a:ext cx="282" cy="149"/>
            </a:xfrm>
            <a:prstGeom prst="rightArrow">
              <a:avLst>
                <a:gd name="adj1" fmla="val 50000"/>
                <a:gd name="adj2" fmla="val 4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64526" name="Text Box 20"/>
          <p:cNvSpPr txBox="1">
            <a:spLocks noChangeArrowheads="1"/>
          </p:cNvSpPr>
          <p:nvPr/>
        </p:nvSpPr>
        <p:spPr bwMode="auto">
          <a:xfrm>
            <a:off x="533400" y="167640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(w|d1</a:t>
            </a:r>
            <a:r>
              <a:rPr lang="en-US" altLang="en-US" sz="2000" i="0" dirty="0">
                <a:latin typeface="+mn-lt"/>
              </a:rPr>
              <a:t>):</a:t>
            </a:r>
            <a:r>
              <a:rPr lang="en-US" altLang="en-US" sz="2000" b="0" i="0" dirty="0">
                <a:latin typeface="+mn-lt"/>
              </a:rPr>
              <a:t>                </a:t>
            </a:r>
            <a:r>
              <a:rPr lang="en-US" altLang="en-US" sz="2000" dirty="0" smtClean="0">
                <a:latin typeface="+mn-lt"/>
              </a:rPr>
              <a:t>0.04           0.001           0.02        0.002         0.003</a:t>
            </a:r>
            <a:r>
              <a:rPr lang="en-US" altLang="en-US" sz="2000" i="0" dirty="0" smtClean="0">
                <a:latin typeface="+mn-lt"/>
              </a:rPr>
              <a:t>       </a:t>
            </a:r>
            <a:endParaRPr lang="en-US" altLang="en-US" sz="2000" i="0" dirty="0">
              <a:latin typeface="+mn-lt"/>
            </a:endParaRPr>
          </a:p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(w|d2</a:t>
            </a:r>
            <a:r>
              <a:rPr lang="en-US" altLang="en-US" sz="2000" i="0" dirty="0">
                <a:latin typeface="+mn-lt"/>
              </a:rPr>
              <a:t>):                </a:t>
            </a:r>
            <a:r>
              <a:rPr lang="en-US" altLang="en-US" sz="2000" dirty="0">
                <a:latin typeface="+mn-lt"/>
              </a:rPr>
              <a:t>0.02         </a:t>
            </a:r>
            <a:r>
              <a:rPr lang="en-US" altLang="en-US" sz="2000" dirty="0" smtClean="0">
                <a:latin typeface="+mn-lt"/>
              </a:rPr>
              <a:t>  0.001           0.01        </a:t>
            </a:r>
            <a:r>
              <a:rPr lang="en-US" altLang="en-US" sz="2000" dirty="0">
                <a:latin typeface="+mn-lt"/>
              </a:rPr>
              <a:t>0.003         0.004</a:t>
            </a:r>
          </a:p>
          <a:p>
            <a:endParaRPr lang="en-US" altLang="en-US" sz="2000" b="0" dirty="0">
              <a:latin typeface="+mn-lt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" y="4419601"/>
            <a:ext cx="9220200" cy="1830388"/>
            <a:chOff x="96" y="2688"/>
            <a:chExt cx="5808" cy="1153"/>
          </a:xfrm>
        </p:grpSpPr>
        <p:sp>
          <p:nvSpPr>
            <p:cNvPr id="64528" name="Text Box 4"/>
            <p:cNvSpPr txBox="1">
              <a:spLocks noChangeArrowheads="1"/>
            </p:cNvSpPr>
            <p:nvPr/>
          </p:nvSpPr>
          <p:spPr bwMode="auto">
            <a:xfrm>
              <a:off x="192" y="3024"/>
              <a:ext cx="5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 dirty="0">
                  <a:latin typeface="+mn-lt"/>
                </a:rPr>
                <a:t>Query                    = “the        algorithms         for            data                mining”</a:t>
              </a:r>
            </a:p>
          </p:txBody>
        </p:sp>
        <p:sp>
          <p:nvSpPr>
            <p:cNvPr id="64529" name="Text Box 5"/>
            <p:cNvSpPr txBox="1">
              <a:spLocks noChangeArrowheads="1"/>
            </p:cNvSpPr>
            <p:nvPr/>
          </p:nvSpPr>
          <p:spPr bwMode="auto">
            <a:xfrm>
              <a:off x="144" y="3264"/>
              <a:ext cx="5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i="0" dirty="0">
                  <a:latin typeface="+mn-lt"/>
                </a:rPr>
                <a:t>P(</a:t>
              </a:r>
              <a:r>
                <a:rPr lang="en-US" altLang="en-US" sz="1800" i="0" dirty="0" err="1">
                  <a:latin typeface="+mn-lt"/>
                </a:rPr>
                <a:t>w|REF</a:t>
              </a:r>
              <a:r>
                <a:rPr lang="en-US" altLang="en-US" sz="1800" i="0" dirty="0">
                  <a:latin typeface="+mn-lt"/>
                </a:rPr>
                <a:t>)                          0.2            0.00001              </a:t>
              </a:r>
              <a:r>
                <a:rPr lang="en-US" altLang="en-US" sz="1800" i="0" dirty="0" smtClean="0">
                  <a:latin typeface="+mn-lt"/>
                </a:rPr>
                <a:t> 0.2             0.00001            </a:t>
              </a:r>
              <a:r>
                <a:rPr lang="en-US" altLang="en-US" sz="1800" i="0" dirty="0">
                  <a:latin typeface="+mn-lt"/>
                </a:rPr>
                <a:t>0.00001</a:t>
              </a:r>
            </a:p>
            <a:p>
              <a:pPr algn="l"/>
              <a:r>
                <a:rPr lang="en-US" altLang="en-US" sz="1800" i="0" dirty="0">
                  <a:latin typeface="+mn-lt"/>
                </a:rPr>
                <a:t>Smoothed p(w|d1):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0.184        0.000109            0.182         0.000209          0.000309</a:t>
              </a:r>
              <a:endParaRPr lang="en-US" altLang="en-US" sz="1800" i="0" dirty="0">
                <a:latin typeface="+mn-lt"/>
              </a:endParaRPr>
            </a:p>
            <a:p>
              <a:pPr algn="l"/>
              <a:r>
                <a:rPr lang="en-US" altLang="en-US" sz="1800" i="0" dirty="0">
                  <a:latin typeface="+mn-lt"/>
                </a:rPr>
                <a:t>Smoothed p(w|d2):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0.182        0.000109            </a:t>
              </a:r>
              <a:r>
                <a:rPr lang="en-US" altLang="en-US" sz="1800" i="0" dirty="0">
                  <a:latin typeface="+mn-lt"/>
                </a:rPr>
                <a:t>0.181         </a:t>
              </a:r>
              <a:r>
                <a:rPr lang="en-US" altLang="en-US" sz="1800" i="0" dirty="0" smtClean="0">
                  <a:latin typeface="+mn-lt"/>
                </a:rPr>
                <a:t>0.000309          0.000409</a:t>
              </a:r>
              <a:endParaRPr lang="en-US" altLang="en-US" sz="1800" i="0" dirty="0">
                <a:latin typeface="+mn-lt"/>
              </a:endParaRPr>
            </a:p>
          </p:txBody>
        </p:sp>
        <p:sp>
          <p:nvSpPr>
            <p:cNvPr id="64530" name="Text Box 24"/>
            <p:cNvSpPr txBox="1">
              <a:spLocks noChangeArrowheads="1"/>
            </p:cNvSpPr>
            <p:nvPr/>
          </p:nvSpPr>
          <p:spPr bwMode="auto">
            <a:xfrm>
              <a:off x="96" y="2688"/>
              <a:ext cx="5616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 b="0" i="0" dirty="0">
                <a:latin typeface="+mn-lt"/>
              </a:endParaRPr>
            </a:p>
          </p:txBody>
        </p:sp>
        <p:graphicFrame>
          <p:nvGraphicFramePr>
            <p:cNvPr id="64531" name="Object 22"/>
            <p:cNvGraphicFramePr>
              <a:graphicFrameLocks noChangeAspect="1"/>
            </p:cNvGraphicFramePr>
            <p:nvPr/>
          </p:nvGraphicFramePr>
          <p:xfrm>
            <a:off x="144" y="2736"/>
            <a:ext cx="55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8" name="Equation" r:id="rId3" imgW="6057900" imgH="241300" progId="Equation.DSMT4">
                    <p:embed/>
                  </p:oleObj>
                </mc:Choice>
                <mc:Fallback>
                  <p:oleObj name="Equation" r:id="rId3" imgW="605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736"/>
                          <a:ext cx="55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2" name="Rectangle 27"/>
            <p:cNvSpPr>
              <a:spLocks noChangeArrowheads="1"/>
            </p:cNvSpPr>
            <p:nvPr/>
          </p:nvSpPr>
          <p:spPr bwMode="auto">
            <a:xfrm>
              <a:off x="144" y="3024"/>
              <a:ext cx="5520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87224" y="1719934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24" y="1719934"/>
                <a:ext cx="12086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20" t="-4348" r="-15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77699" y="2058214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99" y="2058214"/>
                <a:ext cx="12086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545" t="-4444" r="-15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10396" y="3668356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2.35×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396" y="3668356"/>
                <a:ext cx="13368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110" t="-4444" r="-137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3104" y="4026053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4.53×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04" y="4026053"/>
                <a:ext cx="1336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10" t="-4348" r="-137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5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  <p:bldP spid="4" grpId="0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Understanding </a:t>
            </a:r>
            <a:r>
              <a:rPr lang="en-US" altLang="en-US" dirty="0" smtClean="0"/>
              <a:t>smoothing</a:t>
            </a:r>
            <a:endParaRPr lang="en-US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Plug in the general smoothing scheme to the query likelihood retrieval formula, we obtain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34729"/>
              </p:ext>
            </p:extLst>
          </p:nvPr>
        </p:nvGraphicFramePr>
        <p:xfrm>
          <a:off x="393700" y="3365500"/>
          <a:ext cx="82057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4076640" imgH="444240" progId="Equation.3">
                  <p:embed/>
                </p:oleObj>
              </mc:Choice>
              <mc:Fallback>
                <p:oleObj name="Equation" r:id="rId3" imgW="4076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65500"/>
                        <a:ext cx="82057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6629400" y="3429000"/>
            <a:ext cx="1970397" cy="1462633"/>
            <a:chOff x="3433" y="2885"/>
            <a:chExt cx="912" cy="701"/>
          </a:xfrm>
        </p:grpSpPr>
        <p:sp>
          <p:nvSpPr>
            <p:cNvPr id="344070" name="Rectangle 6"/>
            <p:cNvSpPr>
              <a:spLocks noChangeArrowheads="1"/>
            </p:cNvSpPr>
            <p:nvPr/>
          </p:nvSpPr>
          <p:spPr bwMode="auto">
            <a:xfrm>
              <a:off x="3433" y="2885"/>
              <a:ext cx="91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3441" y="3425"/>
              <a:ext cx="87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600" b="1" dirty="0">
                  <a:solidFill>
                    <a:srgbClr val="FF0000"/>
                  </a:solidFill>
                </a:rPr>
                <a:t>Ignore for ranking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4072" name="Line 8"/>
            <p:cNvSpPr>
              <a:spLocks noChangeShapeType="1"/>
            </p:cNvSpPr>
            <p:nvPr/>
          </p:nvSpPr>
          <p:spPr bwMode="auto">
            <a:xfrm flipV="1">
              <a:off x="3997" y="3282"/>
              <a:ext cx="36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3" name="Group 9"/>
          <p:cNvGrpSpPr>
            <a:grpSpLocks/>
          </p:cNvGrpSpPr>
          <p:nvPr/>
        </p:nvGrpSpPr>
        <p:grpSpPr bwMode="auto">
          <a:xfrm>
            <a:off x="3352800" y="4191000"/>
            <a:ext cx="1447800" cy="565150"/>
            <a:chOff x="1957" y="3264"/>
            <a:chExt cx="912" cy="356"/>
          </a:xfrm>
        </p:grpSpPr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957" y="34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>
                  <a:solidFill>
                    <a:srgbClr val="FF0000"/>
                  </a:solidFill>
                </a:rPr>
                <a:t>IDF</a:t>
              </a:r>
              <a:r>
                <a:rPr lang="en-US" altLang="en-US" sz="1600" b="1"/>
                <a:t> </a:t>
              </a:r>
              <a:r>
                <a:rPr lang="en-US" altLang="en-US" sz="1600" b="1">
                  <a:solidFill>
                    <a:srgbClr val="FF0000"/>
                  </a:solidFill>
                </a:rPr>
                <a:t>weighting</a:t>
              </a:r>
              <a:endParaRPr lang="en-US" altLang="en-US"/>
            </a:p>
          </p:txBody>
        </p:sp>
        <p:sp>
          <p:nvSpPr>
            <p:cNvPr id="344075" name="Line 11"/>
            <p:cNvSpPr>
              <a:spLocks noChangeShapeType="1"/>
            </p:cNvSpPr>
            <p:nvPr/>
          </p:nvSpPr>
          <p:spPr bwMode="auto">
            <a:xfrm flipV="1">
              <a:off x="2341" y="3264"/>
              <a:ext cx="5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6" name="Group 12"/>
          <p:cNvGrpSpPr>
            <a:grpSpLocks/>
          </p:cNvGrpSpPr>
          <p:nvPr/>
        </p:nvGrpSpPr>
        <p:grpSpPr bwMode="auto">
          <a:xfrm>
            <a:off x="2590800" y="2819400"/>
            <a:ext cx="1447800" cy="609600"/>
            <a:chOff x="1536" y="2544"/>
            <a:chExt cx="912" cy="384"/>
          </a:xfrm>
        </p:grpSpPr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1536" y="2544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>
                  <a:solidFill>
                    <a:srgbClr val="FF0000"/>
                  </a:solidFill>
                </a:rPr>
                <a:t>TF weighting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44078" name="Line 14"/>
            <p:cNvSpPr>
              <a:spLocks noChangeShapeType="1"/>
            </p:cNvSpPr>
            <p:nvPr/>
          </p:nvSpPr>
          <p:spPr bwMode="auto">
            <a:xfrm>
              <a:off x="2208" y="27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9" name="Group 15"/>
          <p:cNvGrpSpPr>
            <a:grpSpLocks/>
          </p:cNvGrpSpPr>
          <p:nvPr/>
        </p:nvGrpSpPr>
        <p:grpSpPr bwMode="auto">
          <a:xfrm>
            <a:off x="5105400" y="2590800"/>
            <a:ext cx="4495800" cy="990600"/>
            <a:chOff x="2784" y="2352"/>
            <a:chExt cx="2832" cy="624"/>
          </a:xfrm>
        </p:grpSpPr>
        <p:sp>
          <p:nvSpPr>
            <p:cNvPr id="344080" name="Text Box 1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84" y="2352"/>
              <a:ext cx="28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 dirty="0">
                  <a:solidFill>
                    <a:srgbClr val="FF0000"/>
                  </a:solidFill>
                </a:rPr>
                <a:t>Doc length normalization</a:t>
              </a:r>
            </a:p>
            <a:p>
              <a:pPr algn="l"/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en-US" sz="16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longer </a:t>
              </a:r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doc is expected to have  a smaller </a:t>
              </a:r>
              <a:r>
                <a:rPr lang="en-US" altLang="en-US" sz="16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d</a:t>
              </a:r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4081" name="Line 17"/>
            <p:cNvSpPr>
              <a:spLocks noChangeShapeType="1"/>
            </p:cNvSpPr>
            <p:nvPr/>
          </p:nvSpPr>
          <p:spPr bwMode="auto">
            <a:xfrm flipH="1">
              <a:off x="3120" y="268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762000" y="4876800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Smoothing with </a:t>
            </a:r>
            <a:r>
              <a:rPr lang="en-US" altLang="en-US" i="1" dirty="0"/>
              <a:t>p(</a:t>
            </a:r>
            <a:r>
              <a:rPr lang="en-US" altLang="en-US" i="1" dirty="0" err="1"/>
              <a:t>w|C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 TF-IDF + </a:t>
            </a:r>
            <a:r>
              <a:rPr lang="en-US" altLang="en-US" dirty="0" smtClean="0"/>
              <a:t>doc-length normalization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16200"/>
              </p:ext>
            </p:extLst>
          </p:nvPr>
        </p:nvGraphicFramePr>
        <p:xfrm>
          <a:off x="6362700" y="338138"/>
          <a:ext cx="25146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6" imgW="1574640" imgH="711000" progId="Equation.DSMT4">
                  <p:embed/>
                </p:oleObj>
              </mc:Choice>
              <mc:Fallback>
                <p:oleObj name="Equation" r:id="rId6" imgW="1574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38138"/>
                        <a:ext cx="2514600" cy="1131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9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statistical </a:t>
            </a:r>
            <a:r>
              <a:rPr lang="en-US" altLang="en-US" dirty="0"/>
              <a:t>LM?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0" dirty="0"/>
              <a:t>A </a:t>
            </a:r>
            <a:r>
              <a:rPr lang="en-US" altLang="en-US" b="0" dirty="0" smtClean="0"/>
              <a:t>model specifying probability </a:t>
            </a:r>
            <a:r>
              <a:rPr lang="en-US" altLang="en-US" b="0" dirty="0"/>
              <a:t>distribution over word </a:t>
            </a:r>
            <a:r>
              <a:rPr lang="en-US" altLang="en-US" b="0" u="sng" dirty="0"/>
              <a:t>sequences</a:t>
            </a:r>
          </a:p>
          <a:p>
            <a:pPr lvl="1"/>
            <a:r>
              <a:rPr lang="en-US" altLang="en-US" dirty="0"/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Today is Wednesday</a:t>
            </a:r>
            <a:r>
              <a:rPr lang="en-US" altLang="en-US" dirty="0"/>
              <a:t>”) </a:t>
            </a:r>
            <a:r>
              <a:rPr lang="en-US" altLang="en-US" dirty="0">
                <a:sym typeface="Symbol" panose="05050102010706020507" pitchFamily="18" charset="2"/>
              </a:rPr>
              <a:t>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Today Wednesday is</a:t>
            </a:r>
            <a:r>
              <a:rPr lang="en-US" altLang="en-US" dirty="0">
                <a:sym typeface="Symbol" panose="05050102010706020507" pitchFamily="18" charset="2"/>
              </a:rPr>
              <a:t>”)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0.0000000000001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 eigenvalue is positive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dirty="0">
                <a:sym typeface="Symbol" panose="05050102010706020507" pitchFamily="18" charset="2"/>
              </a:rPr>
              <a:t>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0.00001</a:t>
            </a:r>
            <a:endParaRPr lang="en-US" altLang="en-US" b="0" dirty="0">
              <a:sym typeface="Symbol" panose="05050102010706020507" pitchFamily="18" charset="2"/>
            </a:endParaRPr>
          </a:p>
          <a:p>
            <a:r>
              <a:rPr lang="en-US" altLang="en-US" b="0" dirty="0" smtClean="0"/>
              <a:t>It can be </a:t>
            </a:r>
            <a:r>
              <a:rPr lang="en-US" altLang="en-US" b="0" dirty="0"/>
              <a:t>regarded as a probabilistic mechanism for “generating” text, thus also called a “generative” model</a:t>
            </a:r>
          </a:p>
          <a:p>
            <a:endParaRPr lang="en-US" altLang="en-US" b="0" dirty="0"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0993"/>
              </p:ext>
            </p:extLst>
          </p:nvPr>
        </p:nvGraphicFramePr>
        <p:xfrm>
          <a:off x="76200" y="2761451"/>
          <a:ext cx="8994775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3" imgW="7188120" imgH="1828800" progId="Equation.DSMT4">
                  <p:embed/>
                </p:oleObj>
              </mc:Choice>
              <mc:Fallback>
                <p:oleObj name="Equation" r:id="rId3" imgW="718812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61451"/>
                        <a:ext cx="8994775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Smoothing &amp; TF-IDF weighting</a:t>
            </a:r>
            <a:endParaRPr lang="en-US" altLang="en-US" sz="1800" dirty="0"/>
          </a:p>
        </p:txBody>
      </p:sp>
      <p:graphicFrame>
        <p:nvGraphicFramePr>
          <p:cNvPr id="36557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24493"/>
              </p:ext>
            </p:extLst>
          </p:nvPr>
        </p:nvGraphicFramePr>
        <p:xfrm>
          <a:off x="4135914" y="1678776"/>
          <a:ext cx="3179286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5" imgW="2781000" imgH="482400" progId="Equation.DSMT4">
                  <p:embed/>
                </p:oleObj>
              </mc:Choice>
              <mc:Fallback>
                <p:oleObj name="Equation" r:id="rId5" imgW="278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14" y="1678776"/>
                        <a:ext cx="3179286" cy="551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72261014"/>
              </p:ext>
            </p:extLst>
          </p:nvPr>
        </p:nvGraphicFramePr>
        <p:xfrm>
          <a:off x="3147482" y="2257622"/>
          <a:ext cx="1709473" cy="7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7" imgW="1587240" imgH="711000" progId="Equation.DSMT4">
                  <p:embed/>
                </p:oleObj>
              </mc:Choice>
              <mc:Fallback>
                <p:oleObj name="Equation" r:id="rId7" imgW="1587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482" y="2257622"/>
                        <a:ext cx="1709473" cy="76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5572" name="Group 4"/>
          <p:cNvGrpSpPr>
            <a:grpSpLocks/>
          </p:cNvGrpSpPr>
          <p:nvPr/>
        </p:nvGrpSpPr>
        <p:grpSpPr bwMode="auto">
          <a:xfrm>
            <a:off x="5435600" y="1173162"/>
            <a:ext cx="4775200" cy="503238"/>
            <a:chOff x="2308" y="2592"/>
            <a:chExt cx="3008" cy="317"/>
          </a:xfrm>
        </p:grpSpPr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Smoothed ML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estimate </a:t>
              </a:r>
            </a:p>
          </p:txBody>
        </p:sp>
        <p:sp>
          <p:nvSpPr>
            <p:cNvPr id="365574" name="Line 6"/>
            <p:cNvSpPr>
              <a:spLocks noChangeShapeType="1"/>
            </p:cNvSpPr>
            <p:nvPr/>
          </p:nvSpPr>
          <p:spPr bwMode="auto">
            <a:xfrm flipH="1">
              <a:off x="2308" y="2736"/>
              <a:ext cx="47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575" name="Group 7"/>
          <p:cNvGrpSpPr>
            <a:grpSpLocks/>
          </p:cNvGrpSpPr>
          <p:nvPr/>
        </p:nvGrpSpPr>
        <p:grpSpPr bwMode="auto">
          <a:xfrm>
            <a:off x="5388519" y="2189167"/>
            <a:ext cx="3469731" cy="615951"/>
            <a:chOff x="2585" y="3491"/>
            <a:chExt cx="2741" cy="388"/>
          </a:xfrm>
        </p:grpSpPr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Reference language model</a:t>
              </a:r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 flipH="1" flipV="1">
              <a:off x="2585" y="3491"/>
              <a:ext cx="247" cy="3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578" name="Line 10"/>
          <p:cNvSpPr>
            <a:spLocks noChangeShapeType="1"/>
          </p:cNvSpPr>
          <p:nvPr/>
        </p:nvSpPr>
        <p:spPr bwMode="auto">
          <a:xfrm flipV="1">
            <a:off x="4856956" y="2189166"/>
            <a:ext cx="172244" cy="322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2412" y="1684732"/>
            <a:ext cx="3124200" cy="1203724"/>
            <a:chOff x="1522412" y="1684732"/>
            <a:chExt cx="3124200" cy="1203724"/>
          </a:xfrm>
        </p:grpSpPr>
        <p:sp>
          <p:nvSpPr>
            <p:cNvPr id="365581" name="Text Box 13"/>
            <p:cNvSpPr txBox="1">
              <a:spLocks noChangeArrowheads="1"/>
            </p:cNvSpPr>
            <p:nvPr/>
          </p:nvSpPr>
          <p:spPr bwMode="auto">
            <a:xfrm>
              <a:off x="1522412" y="1684732"/>
              <a:ext cx="3124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 dirty="0">
                  <a:latin typeface="Arial" panose="020B0604020202020204" pitchFamily="34" charset="0"/>
                </a:rPr>
                <a:t>Retrieval formula using the general smoothing scheme</a:t>
              </a:r>
            </a:p>
          </p:txBody>
        </p:sp>
        <p:sp>
          <p:nvSpPr>
            <p:cNvPr id="365582" name="AutoShape 14"/>
            <p:cNvSpPr>
              <a:spLocks noChangeArrowheads="1"/>
            </p:cNvSpPr>
            <p:nvPr/>
          </p:nvSpPr>
          <p:spPr bwMode="auto">
            <a:xfrm>
              <a:off x="2804583" y="2293143"/>
              <a:ext cx="228600" cy="595313"/>
            </a:xfrm>
            <a:prstGeom prst="downArrow">
              <a:avLst>
                <a:gd name="adj1" fmla="val 50000"/>
                <a:gd name="adj2" fmla="val 651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1800" y="3273427"/>
            <a:ext cx="6096000" cy="2051644"/>
            <a:chOff x="2971800" y="3273427"/>
            <a:chExt cx="6096000" cy="2051644"/>
          </a:xfrm>
        </p:grpSpPr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2971800" y="4924961"/>
              <a:ext cx="609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2000" dirty="0">
                  <a:latin typeface="Arial" panose="020B0604020202020204" pitchFamily="34" charset="0"/>
                </a:rPr>
                <a:t>Key rewriting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step (where did we see it before?)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57600" y="3273427"/>
              <a:ext cx="5410200" cy="1679573"/>
              <a:chOff x="3657600" y="3273427"/>
              <a:chExt cx="5410200" cy="1679573"/>
            </a:xfrm>
          </p:grpSpPr>
          <p:sp>
            <p:nvSpPr>
              <p:cNvPr id="365583" name="Rectangle 15"/>
              <p:cNvSpPr>
                <a:spLocks noChangeArrowheads="1"/>
              </p:cNvSpPr>
              <p:nvPr/>
            </p:nvSpPr>
            <p:spPr bwMode="auto">
              <a:xfrm>
                <a:off x="3657600" y="3273427"/>
                <a:ext cx="5410200" cy="11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585" name="Line 17"/>
              <p:cNvSpPr>
                <a:spLocks noChangeShapeType="1"/>
              </p:cNvSpPr>
              <p:nvPr/>
            </p:nvSpPr>
            <p:spPr bwMode="auto">
              <a:xfrm flipV="1">
                <a:off x="7010400" y="449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3288637"/>
            <a:ext cx="5715000" cy="59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8632" y="4376222"/>
            <a:ext cx="8153400" cy="63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0667" y="5410200"/>
            <a:ext cx="5094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latin typeface="Arial" panose="020B0604020202020204" pitchFamily="34" charset="0"/>
              </a:rPr>
              <a:t>Similar rewritings are very common when using probabilistic models for IR…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2" y="4357301"/>
                <a:ext cx="590418" cy="138499"/>
              </a:xfrm>
              <a:prstGeom prst="rect">
                <a:avLst/>
              </a:prstGeom>
              <a:blipFill rotWithShape="0">
                <a:blip r:embed="rId9"/>
                <a:stretch>
                  <a:fillRect l="-3093" r="-515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52500" y="3921115"/>
            <a:ext cx="8153400" cy="57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99249" y="4479256"/>
            <a:ext cx="1677751" cy="376937"/>
            <a:chOff x="4799249" y="4479256"/>
            <a:chExt cx="1677751" cy="37693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799249" y="4479256"/>
              <a:ext cx="1677751" cy="3509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799249" y="4531343"/>
              <a:ext cx="1677751" cy="3248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7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animBg="1"/>
      <p:bldP spid="3" grpId="0" animBg="1"/>
      <p:bldP spid="25" grpId="0" animBg="1"/>
      <p:bldP spid="9" grpId="0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estimate a language model</a:t>
            </a:r>
          </a:p>
          <a:p>
            <a:r>
              <a:rPr lang="en-US" dirty="0"/>
              <a:t>General idea and different ways of smoothing</a:t>
            </a:r>
          </a:p>
          <a:p>
            <a:r>
              <a:rPr lang="en-US" dirty="0"/>
              <a:t>Effect of smoothing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a LM </a:t>
            </a:r>
            <a:r>
              <a:rPr lang="en-US" altLang="en-US" dirty="0" smtClean="0"/>
              <a:t>useful</a:t>
            </a:r>
            <a:r>
              <a:rPr lang="en-US" altLang="en-US" dirty="0"/>
              <a:t>?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0" dirty="0"/>
              <a:t>Provides a principled way to quantify the uncertainties associated with natural language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b="0" dirty="0"/>
              <a:t>Allows us to answer questions like: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/>
              <a:t>Given that we see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John</a:t>
            </a:r>
            <a:r>
              <a:rPr lang="en-US" altLang="en-US" sz="2400" dirty="0"/>
              <a:t>” and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feels</a:t>
            </a:r>
            <a:r>
              <a:rPr lang="en-US" altLang="en-US" sz="2400" dirty="0"/>
              <a:t>”, how likely will we see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happy</a:t>
            </a:r>
            <a:r>
              <a:rPr lang="en-US" altLang="en-US" sz="2400" dirty="0"/>
              <a:t>” as opposed to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habit</a:t>
            </a:r>
            <a:r>
              <a:rPr lang="en-US" altLang="en-US" sz="2400" dirty="0"/>
              <a:t>” as the next word?         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    (</a:t>
            </a:r>
            <a:r>
              <a:rPr lang="en-US" altLang="en-US" sz="2400" dirty="0">
                <a:solidFill>
                  <a:srgbClr val="FF0000"/>
                </a:solidFill>
              </a:rPr>
              <a:t>speech recognition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Given that we observe “baseball” three times and “game” once in a news article, how likely is it about “sports”?        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(</a:t>
            </a:r>
            <a:r>
              <a:rPr lang="en-US" altLang="en-US" sz="2400" dirty="0">
                <a:solidFill>
                  <a:srgbClr val="FF0000"/>
                </a:solidFill>
              </a:rPr>
              <a:t>text categorization, information retrieval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Given that a user is interested in sports news, how likely would the user use “baseball” in a query?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(</a:t>
            </a:r>
            <a:r>
              <a:rPr lang="en-US" altLang="en-US" sz="2400" dirty="0">
                <a:solidFill>
                  <a:srgbClr val="FF0000"/>
                </a:solidFill>
              </a:rPr>
              <a:t>information retrieval</a:t>
            </a:r>
            <a:r>
              <a:rPr lang="en-US" altLang="en-US" sz="2400" dirty="0"/>
              <a:t>)</a:t>
            </a:r>
          </a:p>
          <a:p>
            <a:endParaRPr lang="en-US" altLang="en-US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Source-Channel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90500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133600" y="19050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43800" y="190500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91200" y="190500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038600" y="19050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7526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5814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51816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68580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58000" y="221138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590550" y="25908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P(X)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144044" y="2803524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P(Y|X)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96218" y="2300552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X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237162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Y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934200" y="2362200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X’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905000" y="1752600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810250" y="2716213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P(X|Y)=?</a:t>
            </a:r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/>
        </p:nvGraphicFramePr>
        <p:xfrm>
          <a:off x="1524000" y="3352800"/>
          <a:ext cx="495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95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5056188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When X is text, p(X) is a language 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4478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429000" y="22098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50292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584950" y="33670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381000" y="4419600"/>
            <a:ext cx="841375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      	Speech recognition:      X=Word sequence        Y=Speech signal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Machine translation:      X=English sentence     Y=Chinese sentence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OCR Error Correction:  X=Correct word             Y= Erroneous word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Information Retrieval:   X=Document                  Y=Query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Summarization:             </a:t>
            </a:r>
            <a:r>
              <a:rPr lang="en-US" altLang="en-US" sz="1800" i="0" dirty="0" smtClean="0">
                <a:latin typeface="Arial" panose="020B0604020202020204" pitchFamily="34" charset="0"/>
              </a:rPr>
              <a:t>X=Summary                    Y=Document</a:t>
            </a:r>
            <a:endParaRPr lang="en-US" altLang="en-US" sz="1800" i="0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125" y="5562600"/>
            <a:ext cx="66706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7" grpId="0" animBg="1"/>
      <p:bldP spid="31771" grpId="0"/>
      <p:bldP spid="3177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Unigram </a:t>
            </a:r>
            <a:r>
              <a:rPr lang="en-US" altLang="en-US" dirty="0" smtClean="0"/>
              <a:t>language model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Generate a piece of text by generating each word </a:t>
                </a:r>
                <a:r>
                  <a:rPr lang="en-US" altLang="en-US" u="sng" dirty="0" smtClean="0"/>
                  <a:t>independently</a:t>
                </a:r>
                <a:endParaRPr lang="en-US" altLang="en-US" u="sng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1</m:t>
                    </m:r>
                    <m:r>
                      <a:rPr lang="en-US" altLang="en-US" i="1" dirty="0">
                        <a:latin typeface="Cambria Math"/>
                      </a:rPr>
                      <m:t>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2</m:t>
                    </m:r>
                    <m:r>
                      <a:rPr lang="en-US" altLang="en-US" i="1" dirty="0">
                        <a:latin typeface="Cambria Math"/>
                      </a:rPr>
                      <m:t> … 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)=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1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2</m:t>
                    </m:r>
                    <m:r>
                      <a:rPr lang="en-US" altLang="en-US" i="1" dirty="0">
                        <a:latin typeface="Cambria Math"/>
                      </a:rPr>
                      <m:t>)…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.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en-US" i="1" baseline="-25000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dirty="0" smtClean="0"/>
                  <a:t>  </a:t>
                </a:r>
              </a:p>
              <a:p>
                <a:r>
                  <a:rPr lang="en-US" altLang="en-US" dirty="0" smtClean="0"/>
                  <a:t>Essentially </a:t>
                </a:r>
                <a:r>
                  <a:rPr lang="en-US" altLang="en-US" dirty="0"/>
                  <a:t>a multinomial distribution over </a:t>
                </a:r>
                <a:r>
                  <a:rPr lang="en-US" altLang="en-US" dirty="0" smtClean="0"/>
                  <a:t>the vocabulary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01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939904"/>
              </p:ext>
            </p:extLst>
          </p:nvPr>
        </p:nvGraphicFramePr>
        <p:xfrm>
          <a:off x="2819400" y="4343400"/>
          <a:ext cx="4648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38811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The simplest and most popular choice!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sophisticated 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N-gram language models</a:t>
                </a:r>
              </a:p>
              <a:p>
                <a:pPr lvl="1"/>
                <a:r>
                  <a:rPr lang="en-US" altLang="en-US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 …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n-gram: conditioned only on the past n-1 words</a:t>
                </a:r>
              </a:p>
              <a:p>
                <a:pPr lvl="1"/>
                <a:r>
                  <a:rPr lang="en-US" altLang="en-US" dirty="0" smtClean="0"/>
                  <a:t>E.g., bigram: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… 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b="0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 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) 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Remote-dependence language models (e.g., Maximum Entropy model)</a:t>
                </a:r>
              </a:p>
              <a:p>
                <a:r>
                  <a:rPr lang="en-US" altLang="en-US" dirty="0" smtClean="0"/>
                  <a:t>Structured language models (e.g., probabilistic context-free grammar)</a:t>
                </a:r>
              </a:p>
            </p:txBody>
          </p:sp>
        </mc:Choice>
        <mc:Fallback xmlns="">
          <p:sp>
            <p:nvSpPr>
              <p:cNvPr id="358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2"/>
                <a:stretch>
                  <a:fillRect l="-1441" t="-269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just unigram models?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Difficulty in moving toward more complex models</a:t>
            </a:r>
          </a:p>
          <a:p>
            <a:pPr lvl="1"/>
            <a:r>
              <a:rPr lang="en-US" altLang="en-US" dirty="0" smtClean="0"/>
              <a:t>They involve more parameters, so need more data to estimate</a:t>
            </a:r>
          </a:p>
          <a:p>
            <a:pPr lvl="1"/>
            <a:r>
              <a:rPr lang="en-US" altLang="en-US" dirty="0" smtClean="0"/>
              <a:t>They increase the computational complexity significantly, both in time and space</a:t>
            </a:r>
          </a:p>
          <a:p>
            <a:r>
              <a:rPr lang="en-US" altLang="en-US" dirty="0" smtClean="0"/>
              <a:t>Capturing word order or structure may not add so much value for “topical inference”</a:t>
            </a:r>
          </a:p>
          <a:p>
            <a:r>
              <a:rPr lang="en-US" altLang="en-US" dirty="0" smtClean="0"/>
              <a:t>But, using more sophisticated models can still be expected to improve performance ...</a:t>
            </a:r>
          </a:p>
          <a:p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Generative view of text documents</a:t>
            </a:r>
            <a:endParaRPr lang="en-US" altLang="en-US" dirty="0"/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143000" y="1411474"/>
            <a:ext cx="347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 dirty="0"/>
              <a:t>(Unigram) Language Model  </a:t>
            </a:r>
            <a:r>
              <a:rPr lang="en-US" altLang="en-US" sz="2000" b="1" dirty="0">
                <a:sym typeface="Symbol" panose="05050102010706020507" pitchFamily="18" charset="2"/>
              </a:rPr>
              <a:t></a:t>
            </a:r>
          </a:p>
          <a:p>
            <a:pPr algn="l"/>
            <a:r>
              <a:rPr lang="en-US" altLang="en-US" sz="2000" b="1" dirty="0">
                <a:sym typeface="Symbol" panose="05050102010706020507" pitchFamily="18" charset="2"/>
              </a:rPr>
              <a:t>                      p(w| )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133600" y="2173474"/>
            <a:ext cx="1752600" cy="2059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text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mining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err="1">
                <a:solidFill>
                  <a:srgbClr val="0000FF"/>
                </a:solidFill>
                <a:sym typeface="Symbol" panose="05050102010706020507" pitchFamily="18" charset="2"/>
              </a:rPr>
              <a:t>assocation</a:t>
            </a: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clustering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anose="05050102010706020507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food 0.00001</a:t>
            </a:r>
          </a:p>
          <a:p>
            <a:pPr algn="l"/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533400" y="2827523"/>
            <a:ext cx="143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Topic 1: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Text mining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133600" y="4535674"/>
            <a:ext cx="1752600" cy="18651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…</a:t>
            </a:r>
          </a:p>
          <a:p>
            <a:pPr algn="l"/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text 0.01</a:t>
            </a:r>
            <a:endParaRPr lang="en-US" altLang="en-US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CC3300"/>
                </a:solidFill>
                <a:sym typeface="Symbol" panose="05050102010706020507" pitchFamily="18" charset="2"/>
              </a:rPr>
              <a:t>food 0.25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CC3300"/>
                </a:solidFill>
                <a:sym typeface="Symbol" panose="05050102010706020507" pitchFamily="18" charset="2"/>
              </a:rPr>
              <a:t>nutrition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CC3300"/>
                </a:solidFill>
                <a:sym typeface="Symbol" panose="05050102010706020507" pitchFamily="18" charset="2"/>
              </a:rPr>
              <a:t>healthy 0.05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CC3300"/>
                </a:solidFill>
                <a:sym typeface="Symbol" panose="05050102010706020507" pitchFamily="18" charset="2"/>
              </a:rPr>
              <a:t>diet 0.02</a:t>
            </a:r>
          </a:p>
          <a:p>
            <a:pPr algn="l"/>
            <a:r>
              <a:rPr lang="en-US" altLang="en-US" dirty="0">
                <a:solidFill>
                  <a:srgbClr val="CC3300"/>
                </a:solidFill>
                <a:sym typeface="Symbol" panose="05050102010706020507" pitchFamily="18" charset="2"/>
              </a:rPr>
              <a:t>…</a:t>
            </a:r>
            <a:endParaRPr lang="en-US" altLang="en-US" dirty="0">
              <a:solidFill>
                <a:srgbClr val="CC3300"/>
              </a:solidFill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33400" y="5037323"/>
            <a:ext cx="1036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CC3300"/>
                </a:solidFill>
              </a:rPr>
              <a:t>Topic 2:</a:t>
            </a:r>
          </a:p>
          <a:p>
            <a:r>
              <a:rPr lang="en-US" altLang="en-US" sz="2000" dirty="0">
                <a:solidFill>
                  <a:srgbClr val="CC3300"/>
                </a:solidFill>
              </a:rPr>
              <a:t>Health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54500" y="2173474"/>
            <a:ext cx="558800" cy="2209800"/>
            <a:chOff x="4254500" y="2173474"/>
            <a:chExt cx="558800" cy="2209800"/>
          </a:xfrm>
        </p:grpSpPr>
        <p:sp>
          <p:nvSpPr>
            <p:cNvPr id="316424" name="Line 8"/>
            <p:cNvSpPr>
              <a:spLocks noChangeShapeType="1"/>
            </p:cNvSpPr>
            <p:nvPr/>
          </p:nvSpPr>
          <p:spPr bwMode="auto">
            <a:xfrm>
              <a:off x="4267200" y="2173474"/>
              <a:ext cx="0" cy="22098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25" name="Freeform 9"/>
            <p:cNvSpPr>
              <a:spLocks/>
            </p:cNvSpPr>
            <p:nvPr/>
          </p:nvSpPr>
          <p:spPr bwMode="auto">
            <a:xfrm>
              <a:off x="4254500" y="2249674"/>
              <a:ext cx="558800" cy="1905000"/>
            </a:xfrm>
            <a:custGeom>
              <a:avLst/>
              <a:gdLst>
                <a:gd name="T0" fmla="*/ 8 w 352"/>
                <a:gd name="T1" fmla="*/ 0 h 1200"/>
                <a:gd name="T2" fmla="*/ 56 w 352"/>
                <a:gd name="T3" fmla="*/ 144 h 1200"/>
                <a:gd name="T4" fmla="*/ 344 w 352"/>
                <a:gd name="T5" fmla="*/ 384 h 1200"/>
                <a:gd name="T6" fmla="*/ 104 w 352"/>
                <a:gd name="T7" fmla="*/ 672 h 1200"/>
                <a:gd name="T8" fmla="*/ 8 w 352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200">
                  <a:moveTo>
                    <a:pt x="8" y="0"/>
                  </a:moveTo>
                  <a:cubicBezTo>
                    <a:pt x="4" y="40"/>
                    <a:pt x="0" y="80"/>
                    <a:pt x="56" y="144"/>
                  </a:cubicBezTo>
                  <a:cubicBezTo>
                    <a:pt x="112" y="208"/>
                    <a:pt x="336" y="296"/>
                    <a:pt x="344" y="384"/>
                  </a:cubicBezTo>
                  <a:cubicBezTo>
                    <a:pt x="352" y="472"/>
                    <a:pt x="160" y="536"/>
                    <a:pt x="104" y="672"/>
                  </a:cubicBezTo>
                  <a:cubicBezTo>
                    <a:pt x="48" y="808"/>
                    <a:pt x="28" y="1004"/>
                    <a:pt x="8" y="120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4500" y="4535674"/>
            <a:ext cx="558800" cy="1752600"/>
            <a:chOff x="4254500" y="4535674"/>
            <a:chExt cx="558800" cy="1752600"/>
          </a:xfrm>
        </p:grpSpPr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4267200" y="4535674"/>
              <a:ext cx="0" cy="17526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27" name="Freeform 11"/>
            <p:cNvSpPr>
              <a:spLocks/>
            </p:cNvSpPr>
            <p:nvPr/>
          </p:nvSpPr>
          <p:spPr bwMode="auto">
            <a:xfrm>
              <a:off x="4254500" y="4611874"/>
              <a:ext cx="558800" cy="1600200"/>
            </a:xfrm>
            <a:custGeom>
              <a:avLst/>
              <a:gdLst>
                <a:gd name="T0" fmla="*/ 8 w 352"/>
                <a:gd name="T1" fmla="*/ 0 h 1008"/>
                <a:gd name="T2" fmla="*/ 56 w 352"/>
                <a:gd name="T3" fmla="*/ 240 h 1008"/>
                <a:gd name="T4" fmla="*/ 104 w 352"/>
                <a:gd name="T5" fmla="*/ 576 h 1008"/>
                <a:gd name="T6" fmla="*/ 344 w 352"/>
                <a:gd name="T7" fmla="*/ 720 h 1008"/>
                <a:gd name="T8" fmla="*/ 56 w 352"/>
                <a:gd name="T9" fmla="*/ 816 h 1008"/>
                <a:gd name="T10" fmla="*/ 8 w 352"/>
                <a:gd name="T11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008">
                  <a:moveTo>
                    <a:pt x="8" y="0"/>
                  </a:moveTo>
                  <a:cubicBezTo>
                    <a:pt x="24" y="72"/>
                    <a:pt x="40" y="144"/>
                    <a:pt x="56" y="240"/>
                  </a:cubicBezTo>
                  <a:cubicBezTo>
                    <a:pt x="72" y="336"/>
                    <a:pt x="56" y="496"/>
                    <a:pt x="104" y="576"/>
                  </a:cubicBezTo>
                  <a:cubicBezTo>
                    <a:pt x="152" y="656"/>
                    <a:pt x="352" y="680"/>
                    <a:pt x="344" y="720"/>
                  </a:cubicBezTo>
                  <a:cubicBezTo>
                    <a:pt x="336" y="760"/>
                    <a:pt x="112" y="768"/>
                    <a:pt x="56" y="816"/>
                  </a:cubicBezTo>
                  <a:cubicBezTo>
                    <a:pt x="0" y="864"/>
                    <a:pt x="4" y="936"/>
                    <a:pt x="8" y="1008"/>
                  </a:cubicBez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428" name="Text Box 12"/>
          <p:cNvSpPr txBox="1">
            <a:spLocks noChangeArrowheads="1"/>
          </p:cNvSpPr>
          <p:nvPr/>
        </p:nvSpPr>
        <p:spPr bwMode="auto">
          <a:xfrm>
            <a:off x="6553200" y="1563874"/>
            <a:ext cx="1362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/>
              <a:t> </a:t>
            </a:r>
            <a:r>
              <a:rPr lang="en-US" altLang="en-US" sz="2000" b="1" dirty="0"/>
              <a:t>Document</a:t>
            </a:r>
          </a:p>
        </p:txBody>
      </p: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5105400" y="2706874"/>
            <a:ext cx="2971800" cy="990600"/>
            <a:chOff x="3072" y="1776"/>
            <a:chExt cx="1872" cy="624"/>
          </a:xfrm>
        </p:grpSpPr>
        <p:sp>
          <p:nvSpPr>
            <p:cNvPr id="316430" name="AutoShape 14"/>
            <p:cNvSpPr>
              <a:spLocks noChangeArrowheads="1"/>
            </p:cNvSpPr>
            <p:nvPr/>
          </p:nvSpPr>
          <p:spPr bwMode="auto">
            <a:xfrm>
              <a:off x="3936" y="1776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>
                  <a:solidFill>
                    <a:schemeClr val="bg1"/>
                  </a:solidFill>
                </a:rPr>
                <a:t>Text mining</a:t>
              </a:r>
            </a:p>
            <a:p>
              <a:r>
                <a:rPr lang="en-US" altLang="en-US" sz="1800" dirty="0" smtClean="0">
                  <a:solidFill>
                    <a:schemeClr val="bg1"/>
                  </a:solidFill>
                </a:rPr>
                <a:t>document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16431" name="AutoShape 15"/>
            <p:cNvSpPr>
              <a:spLocks noChangeArrowheads="1"/>
            </p:cNvSpPr>
            <p:nvPr/>
          </p:nvSpPr>
          <p:spPr bwMode="auto">
            <a:xfrm>
              <a:off x="3072" y="1968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5105400" y="4840474"/>
            <a:ext cx="2971800" cy="990600"/>
            <a:chOff x="3072" y="3120"/>
            <a:chExt cx="1872" cy="624"/>
          </a:xfrm>
        </p:grpSpPr>
        <p:sp>
          <p:nvSpPr>
            <p:cNvPr id="316433" name="AutoShape 17"/>
            <p:cNvSpPr>
              <a:spLocks noChangeArrowheads="1"/>
            </p:cNvSpPr>
            <p:nvPr/>
          </p:nvSpPr>
          <p:spPr bwMode="auto">
            <a:xfrm>
              <a:off x="3936" y="3120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>
                  <a:solidFill>
                    <a:schemeClr val="bg1"/>
                  </a:solidFill>
                </a:rPr>
                <a:t>Food nutrition</a:t>
              </a:r>
            </a:p>
            <a:p>
              <a:r>
                <a:rPr lang="en-US" altLang="en-US" sz="1800" dirty="0" smtClean="0">
                  <a:solidFill>
                    <a:schemeClr val="bg1"/>
                  </a:solidFill>
                </a:rPr>
                <a:t>document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16434" name="AutoShape 18"/>
            <p:cNvSpPr>
              <a:spLocks noChangeArrowheads="1"/>
            </p:cNvSpPr>
            <p:nvPr/>
          </p:nvSpPr>
          <p:spPr bwMode="auto">
            <a:xfrm>
              <a:off x="3072" y="3360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00600" y="1411474"/>
            <a:ext cx="1524000" cy="457200"/>
            <a:chOff x="4800600" y="1411474"/>
            <a:chExt cx="1524000" cy="457200"/>
          </a:xfrm>
        </p:grpSpPr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>
              <a:off x="4800600" y="1868674"/>
              <a:ext cx="15240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4876800" y="1411474"/>
              <a:ext cx="1212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b="1" dirty="0">
                  <a:solidFill>
                    <a:srgbClr val="CC3300"/>
                  </a:solidFill>
                </a:rPr>
                <a:t>Sampling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  <p:bldP spid="316420" grpId="0" animBg="1"/>
      <p:bldP spid="316422" grpId="0" animBg="1"/>
      <p:bldP spid="3164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1729</Words>
  <Application>Microsoft Office PowerPoint</Application>
  <PresentationFormat>On-screen Show (4:3)</PresentationFormat>
  <Paragraphs>457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Microsoft Equation 3.0</vt:lpstr>
      <vt:lpstr>Language Models</vt:lpstr>
      <vt:lpstr> Notion of Relevance </vt:lpstr>
      <vt:lpstr>What is a statistical LM?</vt:lpstr>
      <vt:lpstr>Why is a LM useful?</vt:lpstr>
      <vt:lpstr>Source-Channel framework [Shannon 48]</vt:lpstr>
      <vt:lpstr>Unigram language model</vt:lpstr>
      <vt:lpstr>More sophisticated LMs</vt:lpstr>
      <vt:lpstr>Why just unigram models?</vt:lpstr>
      <vt:lpstr>Generative view of text documents</vt:lpstr>
      <vt:lpstr>Estimation of language models</vt:lpstr>
      <vt:lpstr>Language models for IR [Ponte &amp; Croft SIGIR’98] </vt:lpstr>
      <vt:lpstr>Ranking docs by query likelihood</vt:lpstr>
      <vt:lpstr>Justification from PRP</vt:lpstr>
      <vt:lpstr>Retrieval as language model estimation</vt:lpstr>
      <vt:lpstr>Problem with MLE</vt:lpstr>
      <vt:lpstr>General idea of smoothing</vt:lpstr>
      <vt:lpstr>Illustration of language model smoothing</vt:lpstr>
      <vt:lpstr>Smoothing methods</vt:lpstr>
      <vt:lpstr>Refine the idea of smoothing</vt:lpstr>
      <vt:lpstr>Smoothing methods (cont)</vt:lpstr>
      <vt:lpstr>Smoothing methods (cont)</vt:lpstr>
      <vt:lpstr>Smoothing methods (cont)</vt:lpstr>
      <vt:lpstr>Dirichlet prior smoothing</vt:lpstr>
      <vt:lpstr>Some background knowledge</vt:lpstr>
      <vt:lpstr>Dirichlet prior smoothing (cont)</vt:lpstr>
      <vt:lpstr>Estimating  using leave-one-out [Zhai &amp; Lafferty 02] </vt:lpstr>
      <vt:lpstr>Why would “leave-one-out” work?</vt:lpstr>
      <vt:lpstr>Understanding smoothing</vt:lpstr>
      <vt:lpstr>Understanding smoothing</vt:lpstr>
      <vt:lpstr>Smoothing &amp; TF-IDF weighting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Wang, Hongning</dc:creator>
  <cp:lastModifiedBy>hongning wang</cp:lastModifiedBy>
  <cp:revision>61</cp:revision>
  <dcterms:created xsi:type="dcterms:W3CDTF">2014-08-05T02:17:53Z</dcterms:created>
  <dcterms:modified xsi:type="dcterms:W3CDTF">2014-10-02T03:43:29Z</dcterms:modified>
</cp:coreProperties>
</file>