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64" r:id="rId6"/>
    <p:sldId id="265" r:id="rId7"/>
    <p:sldId id="259" r:id="rId8"/>
    <p:sldId id="260" r:id="rId9"/>
    <p:sldId id="263" r:id="rId10"/>
    <p:sldId id="269" r:id="rId11"/>
    <p:sldId id="267" r:id="rId12"/>
    <p:sldId id="268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22E5C6-34A7-4F0C-B345-BE60C9DD69B4}">
          <p14:sldIdLst>
            <p14:sldId id="256"/>
            <p14:sldId id="257"/>
            <p14:sldId id="258"/>
            <p14:sldId id="262"/>
            <p14:sldId id="264"/>
            <p14:sldId id="265"/>
            <p14:sldId id="259"/>
            <p14:sldId id="260"/>
            <p14:sldId id="263"/>
            <p14:sldId id="269"/>
            <p14:sldId id="267"/>
            <p14:sldId id="268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9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356B7-B05E-4B65-B710-35BEA11EE6FE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856CF-C803-4F3C-B03B-5DACDFA2D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9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7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5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7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4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8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9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5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0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D2F68-5222-4E23-9325-DA915C0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6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 Engine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70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components in a search engine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query logs</a:t>
            </a:r>
          </a:p>
          <a:p>
            <a:pPr lvl="1"/>
            <a:r>
              <a:rPr lang="en-US" dirty="0" smtClean="0"/>
              <a:t>Record users’ interaction history with search engine</a:t>
            </a:r>
          </a:p>
          <a:p>
            <a:r>
              <a:rPr lang="en-US" dirty="0" smtClean="0"/>
              <a:t>User modeling</a:t>
            </a:r>
          </a:p>
          <a:p>
            <a:pPr lvl="1"/>
            <a:r>
              <a:rPr lang="en-US" dirty="0" smtClean="0"/>
              <a:t>Understand users</a:t>
            </a:r>
            <a:r>
              <a:rPr lang="en-US" dirty="0"/>
              <a:t>’ </a:t>
            </a:r>
            <a:r>
              <a:rPr lang="en-US" dirty="0" smtClean="0"/>
              <a:t>longitudinal information need</a:t>
            </a:r>
          </a:p>
          <a:p>
            <a:pPr lvl="1"/>
            <a:r>
              <a:rPr lang="en-US" dirty="0" smtClean="0"/>
              <a:t>Assess users’ satisfaction towards search engine 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1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Discussion: </a:t>
            </a:r>
            <a:r>
              <a:rPr lang="en-US" altLang="en-US" dirty="0" smtClean="0"/>
              <a:t>Browsing </a:t>
            </a:r>
            <a:r>
              <a:rPr lang="en-US" altLang="en-US" dirty="0" err="1" smtClean="0"/>
              <a:t>v.s</a:t>
            </a:r>
            <a:r>
              <a:rPr lang="en-US" altLang="en-US" dirty="0" smtClean="0"/>
              <a:t>. Querying </a:t>
            </a:r>
            <a:endParaRPr lang="en-US" alt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 smtClean="0">
                <a:cs typeface="Arial" charset="0"/>
              </a:rPr>
              <a:t>Browsing – what Yahoo did before</a:t>
            </a:r>
          </a:p>
          <a:p>
            <a:pPr lvl="1"/>
            <a:r>
              <a:rPr lang="en-US" altLang="en-US" dirty="0" smtClean="0">
                <a:cs typeface="Arial" charset="0"/>
              </a:rPr>
              <a:t>The system organizes information with structures, and a user navigates into relevant information by following a path enabled by the structures</a:t>
            </a:r>
          </a:p>
          <a:p>
            <a:pPr lvl="1"/>
            <a:r>
              <a:rPr lang="en-US" altLang="en-US" dirty="0" smtClean="0">
                <a:cs typeface="Arial" charset="0"/>
              </a:rPr>
              <a:t>Works well when the user wants to explore information or doesn’t know what keywords to use, or can’t conveniently enter a query (e.g., with a smartphone)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>
                <a:cs typeface="Arial" charset="0"/>
              </a:rPr>
              <a:t>Querying – what Google does</a:t>
            </a:r>
          </a:p>
          <a:p>
            <a:pPr lvl="1"/>
            <a:r>
              <a:rPr lang="en-US" altLang="en-US" dirty="0">
                <a:cs typeface="Arial" charset="0"/>
              </a:rPr>
              <a:t>A user enters a (keyword) query, and the system returns a set of relevant documents</a:t>
            </a:r>
          </a:p>
          <a:p>
            <a:pPr lvl="1"/>
            <a:r>
              <a:rPr lang="en-US" altLang="en-US" dirty="0">
                <a:cs typeface="Arial" charset="0"/>
              </a:rPr>
              <a:t>Works well when the user knows exactly what query to use for expressing her information need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819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0FE7D2BE-EFCD-4D2B-96F8-7CEAECFEB944}" type="slidenum">
              <a:rPr lang="en-US" altLang="en-US" sz="1400">
                <a:latin typeface="Times New Roman" pitchFamily="18" charset="0"/>
              </a:rPr>
              <a:pPr/>
              <a:t>11</a:t>
            </a:fld>
            <a:endParaRPr lang="en-US" altLang="en-US" sz="1400">
              <a:latin typeface="Times New Roman" pitchFamily="18" charset="0"/>
            </a:endParaRPr>
          </a:p>
        </p:txBody>
      </p:sp>
      <p:pic>
        <p:nvPicPr>
          <p:cNvPr id="1026" name="Picture 2" descr="https://blog.allegrogroup.com/sites/blog/files/articles_pictures/chris_sherwood_yaho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6000"/>
            <a:ext cx="4933950" cy="31846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nextventured.com/wp-content/uploads/2013/07/2-google-199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675" y="2362200"/>
            <a:ext cx="4966325" cy="281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87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000" dirty="0" smtClean="0"/>
              <a:t>Pull vs. Push in Information Retrieval</a:t>
            </a:r>
            <a:endParaRPr lang="en-US" altLang="en-US" sz="4000" dirty="0"/>
          </a:p>
        </p:txBody>
      </p:sp>
      <p:sp>
        <p:nvSpPr>
          <p:cNvPr id="7171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Pull mode – with query</a:t>
            </a:r>
          </a:p>
          <a:p>
            <a:pPr lvl="1"/>
            <a:r>
              <a:rPr lang="en-US" altLang="en-US" dirty="0" smtClean="0">
                <a:cs typeface="Arial" charset="0"/>
              </a:rPr>
              <a:t>Users take initiative and “pull” relevant information out from a retrieval system</a:t>
            </a:r>
          </a:p>
          <a:p>
            <a:pPr lvl="1"/>
            <a:r>
              <a:rPr lang="en-US" altLang="en-US" dirty="0" smtClean="0">
                <a:cs typeface="Arial" charset="0"/>
              </a:rPr>
              <a:t>Works well when a user has an ad hoc information need</a:t>
            </a:r>
          </a:p>
          <a:p>
            <a:endParaRPr lang="en-US" altLang="en-US" dirty="0" smtClean="0">
              <a:cs typeface="Arial" charset="0"/>
            </a:endParaRPr>
          </a:p>
          <a:p>
            <a:endParaRPr lang="en-US" altLang="en-US" dirty="0" smtClean="0">
              <a:cs typeface="Arial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cs typeface="Arial" charset="0"/>
              </a:rPr>
              <a:t>Push mode – without query</a:t>
            </a:r>
          </a:p>
          <a:p>
            <a:pPr lvl="1"/>
            <a:r>
              <a:rPr lang="en-US" altLang="en-US" dirty="0">
                <a:cs typeface="Arial" charset="0"/>
              </a:rPr>
              <a:t>Systems take initiative and “push” relevant information to users </a:t>
            </a:r>
          </a:p>
          <a:p>
            <a:pPr lvl="1"/>
            <a:r>
              <a:rPr lang="en-US" altLang="en-US" dirty="0">
                <a:cs typeface="Arial" charset="0"/>
              </a:rPr>
              <a:t>Works well when a user has a stable information need or the system has good knowledge about a user’s need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17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C975A7BD-BB1C-43C7-B7F8-718E78693D1D}" type="slidenum">
              <a:rPr lang="en-US" altLang="en-US" sz="1400">
                <a:latin typeface="Times New Roman" pitchFamily="18" charset="0"/>
              </a:rPr>
              <a:pPr/>
              <a:t>12</a:t>
            </a:fld>
            <a:endParaRPr lang="en-US" altLang="en-US" sz="1400">
              <a:latin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618" y="2250182"/>
            <a:ext cx="6457564" cy="40272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219" y="2074623"/>
            <a:ext cx="4581525" cy="42304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539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workflow and components in a IR system</a:t>
            </a:r>
          </a:p>
          <a:p>
            <a:r>
              <a:rPr lang="en-US" dirty="0" smtClean="0"/>
              <a:t>Core concepts in IR</a:t>
            </a:r>
          </a:p>
          <a:p>
            <a:r>
              <a:rPr lang="en-US" dirty="0" smtClean="0"/>
              <a:t>Browsing </a:t>
            </a:r>
            <a:r>
              <a:rPr lang="en-US" dirty="0" err="1" smtClean="0"/>
              <a:t>v.s</a:t>
            </a:r>
            <a:r>
              <a:rPr lang="en-US" dirty="0" smtClean="0"/>
              <a:t>. querying</a:t>
            </a:r>
          </a:p>
          <a:p>
            <a:r>
              <a:rPr lang="en-US" dirty="0" smtClean="0"/>
              <a:t>Pull </a:t>
            </a:r>
            <a:r>
              <a:rPr lang="en-US" dirty="0" err="1" smtClean="0"/>
              <a:t>v.s</a:t>
            </a:r>
            <a:r>
              <a:rPr lang="en-US" dirty="0" smtClean="0"/>
              <a:t>. push of information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Classical search engine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 smtClean="0"/>
              <a:t>“The </a:t>
            </a:r>
            <a:r>
              <a:rPr lang="en-US" sz="2400" b="1" i="1" dirty="0"/>
              <a:t>Anatomy of a Large-Scale </a:t>
            </a:r>
            <a:r>
              <a:rPr lang="en-US" sz="2400" b="1" i="1" dirty="0" err="1"/>
              <a:t>Hypertextual</a:t>
            </a:r>
            <a:r>
              <a:rPr lang="en-US" sz="2400" b="1" i="1" dirty="0"/>
              <a:t> Web Search </a:t>
            </a:r>
            <a:r>
              <a:rPr lang="en-US" sz="2400" b="1" i="1" dirty="0" smtClean="0"/>
              <a:t>Engine”</a:t>
            </a:r>
            <a:r>
              <a:rPr lang="en-US" sz="2400" i="1" dirty="0" smtClean="0"/>
              <a:t> - Sergey </a:t>
            </a:r>
            <a:r>
              <a:rPr lang="en-US" sz="2400" i="1" dirty="0" err="1" smtClean="0"/>
              <a:t>Brin</a:t>
            </a:r>
            <a:r>
              <a:rPr lang="en-US" sz="2400" i="1" dirty="0" smtClean="0"/>
              <a:t> and </a:t>
            </a:r>
            <a:r>
              <a:rPr lang="en-US" sz="2400" dirty="0" smtClean="0"/>
              <a:t>Lawrence Page, </a:t>
            </a:r>
            <a:r>
              <a:rPr lang="en-US" sz="2400" i="1" dirty="0"/>
              <a:t>Computer networks and ISDN systems</a:t>
            </a:r>
            <a:r>
              <a:rPr lang="en-US" sz="2400" dirty="0"/>
              <a:t> 30.1 (1998): 107-117.</a:t>
            </a:r>
          </a:p>
        </p:txBody>
      </p:sp>
      <p:pic>
        <p:nvPicPr>
          <p:cNvPr id="4" name="Picture 2" descr="http://infolab.stanford.edu/~backrub/ov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155" y="2929366"/>
            <a:ext cx="349524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2667000" y="2590800"/>
            <a:ext cx="2514600" cy="2101334"/>
            <a:chOff x="2667000" y="2590800"/>
            <a:chExt cx="2514600" cy="2101334"/>
          </a:xfrm>
        </p:grpSpPr>
        <p:sp>
          <p:nvSpPr>
            <p:cNvPr id="5" name="Rounded Rectangle 4"/>
            <p:cNvSpPr/>
            <p:nvPr/>
          </p:nvSpPr>
          <p:spPr>
            <a:xfrm>
              <a:off x="2667000" y="2895600"/>
              <a:ext cx="2057400" cy="1796534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67000" y="2590800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Crawler and indexer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29200" y="4507468"/>
            <a:ext cx="1990725" cy="1055132"/>
            <a:chOff x="5029200" y="4507468"/>
            <a:chExt cx="1990725" cy="1055132"/>
          </a:xfrm>
        </p:grpSpPr>
        <p:sp>
          <p:nvSpPr>
            <p:cNvPr id="7" name="Rounded Rectangle 6"/>
            <p:cNvSpPr/>
            <p:nvPr/>
          </p:nvSpPr>
          <p:spPr>
            <a:xfrm>
              <a:off x="5595257" y="4831080"/>
              <a:ext cx="729343" cy="731520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29200" y="4507468"/>
              <a:ext cx="1990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Query parser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14875" y="5791200"/>
            <a:ext cx="1990725" cy="958334"/>
            <a:chOff x="4714875" y="5791200"/>
            <a:chExt cx="1990725" cy="958334"/>
          </a:xfrm>
        </p:grpSpPr>
        <p:sp>
          <p:nvSpPr>
            <p:cNvPr id="6" name="Rounded Rectangle 5"/>
            <p:cNvSpPr/>
            <p:nvPr/>
          </p:nvSpPr>
          <p:spPr>
            <a:xfrm>
              <a:off x="5105400" y="6096000"/>
              <a:ext cx="1186543" cy="653534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14875" y="5791200"/>
              <a:ext cx="1990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Ranking model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09800" y="5181600"/>
            <a:ext cx="2138363" cy="1752600"/>
            <a:chOff x="2209800" y="5181600"/>
            <a:chExt cx="2138363" cy="1752600"/>
          </a:xfrm>
        </p:grpSpPr>
        <p:sp>
          <p:nvSpPr>
            <p:cNvPr id="11" name="Rounded Rectangle 10"/>
            <p:cNvSpPr/>
            <p:nvPr/>
          </p:nvSpPr>
          <p:spPr>
            <a:xfrm>
              <a:off x="2628900" y="5181600"/>
              <a:ext cx="1257300" cy="1447800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09800" y="6564868"/>
              <a:ext cx="2138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Document Analyzer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2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86955" y="3105834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Citation count: </a:t>
            </a:r>
            <a:r>
              <a:rPr lang="en-US" i="1" dirty="0" smtClean="0"/>
              <a:t>12197 </a:t>
            </a:r>
            <a:r>
              <a:rPr lang="en-US" i="1" dirty="0" smtClean="0"/>
              <a:t>(as of Aug </a:t>
            </a:r>
            <a:r>
              <a:rPr lang="en-US" i="1" dirty="0" smtClean="0"/>
              <a:t>27, </a:t>
            </a:r>
            <a:r>
              <a:rPr lang="en-US" i="1" dirty="0" smtClean="0"/>
              <a:t>2014)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529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161925"/>
            <a:ext cx="5591175" cy="6534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" y="10410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User input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341481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Query parser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080" y="4495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Ranking model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5257800"/>
            <a:ext cx="195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Crawler &amp; Indexer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76200" y="575446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Document analyzer &amp; auxiliary database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4200" y="101989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Result display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0" y="48768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Domain specific database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62618" y="3276311"/>
            <a:ext cx="1900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Result post-processing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2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54655" cy="10668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Abstraction of search engine architecture</a:t>
            </a:r>
            <a:endParaRPr lang="en-US" altLang="en-US" sz="3800" dirty="0" smtClean="0">
              <a:latin typeface="Arial" charset="0"/>
              <a:cs typeface="Arial" charset="0"/>
            </a:endParaRPr>
          </a:p>
        </p:txBody>
      </p:sp>
      <p:sp>
        <p:nvSpPr>
          <p:cNvPr id="17412" name="Rectangle 13"/>
          <p:cNvSpPr>
            <a:spLocks noChangeArrowheads="1"/>
          </p:cNvSpPr>
          <p:nvPr/>
        </p:nvSpPr>
        <p:spPr bwMode="auto">
          <a:xfrm>
            <a:off x="7388476" y="4273552"/>
            <a:ext cx="1427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User</a:t>
            </a:r>
          </a:p>
        </p:txBody>
      </p:sp>
      <p:sp>
        <p:nvSpPr>
          <p:cNvPr id="17421" name="Rectangle 22"/>
          <p:cNvSpPr>
            <a:spLocks noChangeArrowheads="1"/>
          </p:cNvSpPr>
          <p:nvPr/>
        </p:nvSpPr>
        <p:spPr bwMode="auto">
          <a:xfrm>
            <a:off x="4953000" y="5181600"/>
            <a:ext cx="1524000" cy="9144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Ranker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2" name="Rectangle 23"/>
          <p:cNvSpPr>
            <a:spLocks noChangeArrowheads="1"/>
          </p:cNvSpPr>
          <p:nvPr/>
        </p:nvSpPr>
        <p:spPr bwMode="auto">
          <a:xfrm>
            <a:off x="1219200" y="5334000"/>
            <a:ext cx="1447800" cy="762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Indexer</a:t>
            </a:r>
          </a:p>
        </p:txBody>
      </p:sp>
      <p:sp>
        <p:nvSpPr>
          <p:cNvPr id="17425" name="Rectangle 26"/>
          <p:cNvSpPr>
            <a:spLocks noChangeArrowheads="1"/>
          </p:cNvSpPr>
          <p:nvPr/>
        </p:nvSpPr>
        <p:spPr bwMode="auto">
          <a:xfrm>
            <a:off x="829056" y="38862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Doc Analyzer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6" name="AutoShape 27"/>
          <p:cNvSpPr>
            <a:spLocks noChangeArrowheads="1"/>
          </p:cNvSpPr>
          <p:nvPr/>
        </p:nvSpPr>
        <p:spPr bwMode="auto">
          <a:xfrm>
            <a:off x="1755748" y="4951477"/>
            <a:ext cx="258842" cy="349250"/>
          </a:xfrm>
          <a:prstGeom prst="downArrow">
            <a:avLst>
              <a:gd name="adj1" fmla="val 50000"/>
              <a:gd name="adj2" fmla="val 484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34201" y="1822450"/>
            <a:ext cx="1371600" cy="1682750"/>
            <a:chOff x="1234201" y="1822450"/>
            <a:chExt cx="1371600" cy="1682750"/>
          </a:xfrm>
        </p:grpSpPr>
        <p:grpSp>
          <p:nvGrpSpPr>
            <p:cNvPr id="17411" name="Group 3"/>
            <p:cNvGrpSpPr>
              <a:grpSpLocks/>
            </p:cNvGrpSpPr>
            <p:nvPr/>
          </p:nvGrpSpPr>
          <p:grpSpPr bwMode="auto">
            <a:xfrm>
              <a:off x="1234201" y="2286000"/>
              <a:ext cx="1371600" cy="1219200"/>
              <a:chOff x="384" y="1824"/>
              <a:chExt cx="1440" cy="1200"/>
            </a:xfrm>
          </p:grpSpPr>
          <p:sp>
            <p:nvSpPr>
              <p:cNvPr id="17442" name="AutoShape 4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1440" cy="1200"/>
              </a:xfrm>
              <a:prstGeom prst="can">
                <a:avLst>
                  <a:gd name="adj" fmla="val 25000"/>
                </a:avLst>
              </a:prstGeom>
              <a:noFill/>
              <a:ln w="2540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3" name="AutoShape 5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4" name="AutoShape 6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5" name="AutoShape 7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6" name="AutoShape 8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7" name="AutoShape 9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8" name="AutoShape 10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9" name="AutoShape 11"/>
              <p:cNvSpPr>
                <a:spLocks noChangeArrowheads="1"/>
              </p:cNvSpPr>
              <p:nvPr/>
            </p:nvSpPr>
            <p:spPr bwMode="auto">
              <a:xfrm>
                <a:off x="1296" y="2448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0" name="AutoShape 12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28" name="AutoShape 29"/>
            <p:cNvSpPr>
              <a:spLocks noChangeArrowheads="1"/>
            </p:cNvSpPr>
            <p:nvPr/>
          </p:nvSpPr>
          <p:spPr bwMode="auto">
            <a:xfrm>
              <a:off x="1782842" y="1822450"/>
              <a:ext cx="228600" cy="463550"/>
            </a:xfrm>
            <a:prstGeom prst="down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90019" y="5257800"/>
            <a:ext cx="1485106" cy="985838"/>
            <a:chOff x="2690019" y="5257800"/>
            <a:chExt cx="1485106" cy="985838"/>
          </a:xfrm>
        </p:grpSpPr>
        <p:grpSp>
          <p:nvGrpSpPr>
            <p:cNvPr id="10" name="Group 9"/>
            <p:cNvGrpSpPr/>
            <p:nvPr/>
          </p:nvGrpSpPr>
          <p:grpSpPr>
            <a:xfrm>
              <a:off x="2690019" y="5257800"/>
              <a:ext cx="1485106" cy="985838"/>
              <a:chOff x="2690019" y="5257800"/>
              <a:chExt cx="1485106" cy="985838"/>
            </a:xfrm>
          </p:grpSpPr>
          <p:sp>
            <p:nvSpPr>
              <p:cNvPr id="17423" name="AutoShape 24"/>
              <p:cNvSpPr>
                <a:spLocks noChangeArrowheads="1"/>
              </p:cNvSpPr>
              <p:nvPr/>
            </p:nvSpPr>
            <p:spPr bwMode="auto">
              <a:xfrm rot="16200000">
                <a:off x="2797176" y="5455443"/>
                <a:ext cx="304800" cy="519113"/>
              </a:xfrm>
              <a:prstGeom prst="downArrow">
                <a:avLst>
                  <a:gd name="adj1" fmla="val 50000"/>
                  <a:gd name="adj2" fmla="val 4257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29" name="AutoShape 30"/>
              <p:cNvSpPr>
                <a:spLocks noChangeArrowheads="1"/>
              </p:cNvSpPr>
              <p:nvPr/>
            </p:nvSpPr>
            <p:spPr bwMode="auto">
              <a:xfrm>
                <a:off x="3260725" y="5257800"/>
                <a:ext cx="914400" cy="985838"/>
              </a:xfrm>
              <a:prstGeom prst="can">
                <a:avLst>
                  <a:gd name="adj" fmla="val 26953"/>
                </a:avLst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30" name="Text Box 31"/>
            <p:cNvSpPr txBox="1">
              <a:spLocks noChangeArrowheads="1"/>
            </p:cNvSpPr>
            <p:nvPr/>
          </p:nvSpPr>
          <p:spPr bwMode="auto">
            <a:xfrm>
              <a:off x="3260725" y="5562600"/>
              <a:ext cx="8739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dirty="0" smtClean="0">
                  <a:latin typeface="+mn-lt"/>
                </a:rPr>
                <a:t>Index</a:t>
              </a:r>
              <a:endParaRPr lang="en-US" altLang="en-US" dirty="0">
                <a:latin typeface="+mn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43400" y="4722877"/>
            <a:ext cx="740452" cy="1144523"/>
            <a:chOff x="4343400" y="4722877"/>
            <a:chExt cx="740452" cy="1144523"/>
          </a:xfrm>
        </p:grpSpPr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 rot="-2655740">
              <a:off x="4850886" y="4722877"/>
              <a:ext cx="232966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31" name="AutoShape 32"/>
            <p:cNvSpPr>
              <a:spLocks noChangeArrowheads="1"/>
            </p:cNvSpPr>
            <p:nvPr/>
          </p:nvSpPr>
          <p:spPr bwMode="auto">
            <a:xfrm rot="-5400000">
              <a:off x="4450557" y="5455443"/>
              <a:ext cx="304800" cy="519113"/>
            </a:xfrm>
            <a:prstGeom prst="downArrow">
              <a:avLst>
                <a:gd name="adj1" fmla="val 50000"/>
                <a:gd name="adj2" fmla="val 42578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53199" y="5257800"/>
            <a:ext cx="2343728" cy="762000"/>
            <a:chOff x="6553199" y="5257800"/>
            <a:chExt cx="2343728" cy="762000"/>
          </a:xfrm>
        </p:grpSpPr>
        <p:sp>
          <p:nvSpPr>
            <p:cNvPr id="17414" name="AutoShape 15"/>
            <p:cNvSpPr>
              <a:spLocks noChangeArrowheads="1"/>
            </p:cNvSpPr>
            <p:nvPr/>
          </p:nvSpPr>
          <p:spPr bwMode="auto">
            <a:xfrm>
              <a:off x="7132637" y="5257800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5" name="AutoShape 16"/>
            <p:cNvSpPr>
              <a:spLocks noChangeArrowheads="1"/>
            </p:cNvSpPr>
            <p:nvPr/>
          </p:nvSpPr>
          <p:spPr bwMode="auto">
            <a:xfrm>
              <a:off x="7202487" y="5368925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6" name="AutoShape 17"/>
            <p:cNvSpPr>
              <a:spLocks noChangeArrowheads="1"/>
            </p:cNvSpPr>
            <p:nvPr/>
          </p:nvSpPr>
          <p:spPr bwMode="auto">
            <a:xfrm>
              <a:off x="7272337" y="5518150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8" name="Rectangle 19"/>
            <p:cNvSpPr>
              <a:spLocks noChangeArrowheads="1"/>
            </p:cNvSpPr>
            <p:nvPr/>
          </p:nvSpPr>
          <p:spPr bwMode="auto">
            <a:xfrm>
              <a:off x="7706302" y="5379242"/>
              <a:ext cx="11906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800" b="1" dirty="0">
                  <a:latin typeface="+mn-lt"/>
                </a:rPr>
                <a:t>results</a:t>
              </a:r>
            </a:p>
          </p:txBody>
        </p:sp>
        <p:sp>
          <p:nvSpPr>
            <p:cNvPr id="17432" name="AutoShape 33"/>
            <p:cNvSpPr>
              <a:spLocks noChangeArrowheads="1"/>
            </p:cNvSpPr>
            <p:nvPr/>
          </p:nvSpPr>
          <p:spPr bwMode="auto">
            <a:xfrm rot="-5400000">
              <a:off x="6648453" y="5467346"/>
              <a:ext cx="304800" cy="495307"/>
            </a:xfrm>
            <a:prstGeom prst="downArrow">
              <a:avLst>
                <a:gd name="adj1" fmla="val 50000"/>
                <a:gd name="adj2" fmla="val 41667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17436" name="Freeform 40"/>
          <p:cNvSpPr>
            <a:spLocks/>
          </p:cNvSpPr>
          <p:nvPr/>
        </p:nvSpPr>
        <p:spPr bwMode="auto">
          <a:xfrm>
            <a:off x="3238500" y="1371600"/>
            <a:ext cx="1104900" cy="5257800"/>
          </a:xfrm>
          <a:custGeom>
            <a:avLst/>
            <a:gdLst>
              <a:gd name="T0" fmla="*/ 72 w 696"/>
              <a:gd name="T1" fmla="*/ 0 h 3312"/>
              <a:gd name="T2" fmla="*/ 72 w 696"/>
              <a:gd name="T3" fmla="*/ 1920 h 3312"/>
              <a:gd name="T4" fmla="*/ 504 w 696"/>
              <a:gd name="T5" fmla="*/ 2352 h 3312"/>
              <a:gd name="T6" fmla="*/ 648 w 696"/>
              <a:gd name="T7" fmla="*/ 2640 h 3312"/>
              <a:gd name="T8" fmla="*/ 696 w 696"/>
              <a:gd name="T9" fmla="*/ 3312 h 3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3312"/>
              <a:gd name="T17" fmla="*/ 696 w 696"/>
              <a:gd name="T18" fmla="*/ 3312 h 3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3312">
                <a:moveTo>
                  <a:pt x="72" y="0"/>
                </a:moveTo>
                <a:cubicBezTo>
                  <a:pt x="36" y="764"/>
                  <a:pt x="0" y="1528"/>
                  <a:pt x="72" y="1920"/>
                </a:cubicBezTo>
                <a:cubicBezTo>
                  <a:pt x="144" y="2312"/>
                  <a:pt x="408" y="2232"/>
                  <a:pt x="504" y="2352"/>
                </a:cubicBezTo>
                <a:cubicBezTo>
                  <a:pt x="600" y="2472"/>
                  <a:pt x="616" y="2480"/>
                  <a:pt x="648" y="2640"/>
                </a:cubicBezTo>
                <a:cubicBezTo>
                  <a:pt x="680" y="2800"/>
                  <a:pt x="688" y="3056"/>
                  <a:pt x="696" y="3312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Freeform 41"/>
          <p:cNvSpPr>
            <a:spLocks/>
          </p:cNvSpPr>
          <p:nvPr/>
        </p:nvSpPr>
        <p:spPr bwMode="auto">
          <a:xfrm>
            <a:off x="4724400" y="2617788"/>
            <a:ext cx="4051300" cy="2436813"/>
          </a:xfrm>
          <a:custGeom>
            <a:avLst/>
            <a:gdLst>
              <a:gd name="T0" fmla="*/ 1496 w 2552"/>
              <a:gd name="T1" fmla="*/ 0 h 1744"/>
              <a:gd name="T2" fmla="*/ 200 w 2552"/>
              <a:gd name="T3" fmla="*/ 384 h 1744"/>
              <a:gd name="T4" fmla="*/ 296 w 2552"/>
              <a:gd name="T5" fmla="*/ 1296 h 1744"/>
              <a:gd name="T6" fmla="*/ 1352 w 2552"/>
              <a:gd name="T7" fmla="*/ 1680 h 1744"/>
              <a:gd name="T8" fmla="*/ 2552 w 2552"/>
              <a:gd name="T9" fmla="*/ 1680 h 1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2"/>
              <a:gd name="T16" fmla="*/ 0 h 1744"/>
              <a:gd name="T17" fmla="*/ 2552 w 2552"/>
              <a:gd name="T18" fmla="*/ 1744 h 1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2" h="1744">
                <a:moveTo>
                  <a:pt x="1496" y="0"/>
                </a:moveTo>
                <a:cubicBezTo>
                  <a:pt x="948" y="84"/>
                  <a:pt x="400" y="168"/>
                  <a:pt x="200" y="384"/>
                </a:cubicBezTo>
                <a:cubicBezTo>
                  <a:pt x="0" y="600"/>
                  <a:pt x="104" y="1080"/>
                  <a:pt x="296" y="1296"/>
                </a:cubicBezTo>
                <a:cubicBezTo>
                  <a:pt x="488" y="1512"/>
                  <a:pt x="976" y="1616"/>
                  <a:pt x="1352" y="1680"/>
                </a:cubicBezTo>
                <a:cubicBezTo>
                  <a:pt x="1728" y="1744"/>
                  <a:pt x="2140" y="1712"/>
                  <a:pt x="2552" y="1680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838200" y="14478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Crawler</a:t>
            </a:r>
            <a:endParaRPr lang="en-US" altLang="en-US" b="1" dirty="0"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1000" y="3527332"/>
            <a:ext cx="3200400" cy="1501868"/>
            <a:chOff x="381000" y="3527332"/>
            <a:chExt cx="3200400" cy="1501868"/>
          </a:xfrm>
        </p:grpSpPr>
        <p:sp>
          <p:nvSpPr>
            <p:cNvPr id="17420" name="Text Box 21"/>
            <p:cNvSpPr txBox="1">
              <a:spLocks noChangeArrowheads="1"/>
            </p:cNvSpPr>
            <p:nvPr/>
          </p:nvSpPr>
          <p:spPr bwMode="auto">
            <a:xfrm>
              <a:off x="381000" y="4572000"/>
              <a:ext cx="3200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latin typeface="+mn-lt"/>
                </a:rPr>
                <a:t>Doc </a:t>
              </a:r>
              <a:r>
                <a:rPr lang="en-US" altLang="en-US" b="1" dirty="0" smtClean="0">
                  <a:latin typeface="+mn-lt"/>
                </a:rPr>
                <a:t>Representation  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44" name="AutoShape 29"/>
            <p:cNvSpPr>
              <a:spLocks noChangeArrowheads="1"/>
            </p:cNvSpPr>
            <p:nvPr/>
          </p:nvSpPr>
          <p:spPr bwMode="auto">
            <a:xfrm>
              <a:off x="1752600" y="3527332"/>
              <a:ext cx="228600" cy="358868"/>
            </a:xfrm>
            <a:prstGeom prst="downArrow">
              <a:avLst>
                <a:gd name="adj1" fmla="val 50000"/>
                <a:gd name="adj2" fmla="val 101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5" name="AutoShape 29"/>
            <p:cNvSpPr>
              <a:spLocks noChangeArrowheads="1"/>
            </p:cNvSpPr>
            <p:nvPr/>
          </p:nvSpPr>
          <p:spPr bwMode="auto">
            <a:xfrm>
              <a:off x="1767721" y="4289332"/>
              <a:ext cx="228600" cy="358868"/>
            </a:xfrm>
            <a:prstGeom prst="downArrow">
              <a:avLst>
                <a:gd name="adj1" fmla="val 50000"/>
                <a:gd name="adj2" fmla="val 89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82893" y="4038600"/>
            <a:ext cx="4216614" cy="777876"/>
            <a:chOff x="3682893" y="4038600"/>
            <a:chExt cx="4216614" cy="777876"/>
          </a:xfrm>
        </p:grpSpPr>
        <p:sp>
          <p:nvSpPr>
            <p:cNvPr id="17419" name="Text Box 20"/>
            <p:cNvSpPr txBox="1">
              <a:spLocks noChangeArrowheads="1"/>
            </p:cNvSpPr>
            <p:nvPr/>
          </p:nvSpPr>
          <p:spPr bwMode="auto">
            <a:xfrm>
              <a:off x="3682893" y="4343400"/>
              <a:ext cx="203210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+mn-lt"/>
                </a:rPr>
                <a:t>Query Rep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323996" y="4038600"/>
              <a:ext cx="2575511" cy="777876"/>
              <a:chOff x="5323996" y="4038600"/>
              <a:chExt cx="2575511" cy="777876"/>
            </a:xfrm>
          </p:grpSpPr>
          <p:sp>
            <p:nvSpPr>
              <p:cNvPr id="17427" name="AutoShape 28"/>
              <p:cNvSpPr>
                <a:spLocks noChangeArrowheads="1"/>
              </p:cNvSpPr>
              <p:nvPr/>
            </p:nvSpPr>
            <p:spPr bwMode="auto">
              <a:xfrm rot="5400000">
                <a:off x="6143200" y="3692472"/>
                <a:ext cx="304800" cy="1943207"/>
              </a:xfrm>
              <a:prstGeom prst="downArrow">
                <a:avLst>
                  <a:gd name="adj1" fmla="val 50000"/>
                  <a:gd name="adj2" fmla="val 112588"/>
                </a:avLst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6" name="Text Box 20"/>
              <p:cNvSpPr txBox="1">
                <a:spLocks noChangeArrowheads="1"/>
              </p:cNvSpPr>
              <p:nvPr/>
            </p:nvSpPr>
            <p:spPr bwMode="auto">
              <a:xfrm>
                <a:off x="5867400" y="4038600"/>
                <a:ext cx="203210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(Query)</a:t>
                </a:r>
                <a:endParaRPr lang="en-US" altLang="en-US" b="1" dirty="0">
                  <a:latin typeface="+mn-lt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5181606" y="3429000"/>
            <a:ext cx="3717928" cy="609600"/>
            <a:chOff x="5181606" y="3429000"/>
            <a:chExt cx="3717928" cy="609600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5181606" y="3429000"/>
              <a:ext cx="3717928" cy="609600"/>
              <a:chOff x="3408" y="1968"/>
              <a:chExt cx="2342" cy="384"/>
            </a:xfrm>
          </p:grpSpPr>
          <p:sp>
            <p:nvSpPr>
              <p:cNvPr id="17438" name="Text Box 35"/>
              <p:cNvSpPr txBox="1">
                <a:spLocks noChangeArrowheads="1"/>
              </p:cNvSpPr>
              <p:nvPr/>
            </p:nvSpPr>
            <p:spPr bwMode="auto">
              <a:xfrm>
                <a:off x="4790" y="2000"/>
                <a:ext cx="96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Evaluation</a:t>
                </a:r>
                <a:endParaRPr lang="en-US" altLang="en-US" b="1" dirty="0">
                  <a:solidFill>
                    <a:srgbClr val="CC0000"/>
                  </a:solidFill>
                  <a:latin typeface="+mn-lt"/>
                </a:endParaRPr>
              </a:p>
            </p:txBody>
          </p:sp>
          <p:sp>
            <p:nvSpPr>
              <p:cNvPr id="17439" name="Rectangle 36"/>
              <p:cNvSpPr>
                <a:spLocks noChangeArrowheads="1"/>
              </p:cNvSpPr>
              <p:nvPr/>
            </p:nvSpPr>
            <p:spPr bwMode="auto">
              <a:xfrm>
                <a:off x="3408" y="1968"/>
                <a:ext cx="960" cy="384"/>
              </a:xfrm>
              <a:prstGeom prst="rect">
                <a:avLst/>
              </a:prstGeom>
              <a:noFill/>
              <a:ln w="22225">
                <a:solidFill>
                  <a:srgbClr val="CC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Feedback</a:t>
                </a:r>
                <a:endParaRPr lang="en-US" altLang="en-US" b="1" dirty="0">
                  <a:latin typeface="+mn-lt"/>
                </a:endParaRPr>
              </a:p>
            </p:txBody>
          </p:sp>
        </p:grpSp>
        <p:sp>
          <p:nvSpPr>
            <p:cNvPr id="47" name="AutoShape 25"/>
            <p:cNvSpPr>
              <a:spLocks noChangeArrowheads="1"/>
            </p:cNvSpPr>
            <p:nvPr/>
          </p:nvSpPr>
          <p:spPr bwMode="auto">
            <a:xfrm rot="5400000">
              <a:off x="6854702" y="3485359"/>
              <a:ext cx="304800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27520" y="3872560"/>
            <a:ext cx="1854180" cy="1259133"/>
            <a:chOff x="4127520" y="3872560"/>
            <a:chExt cx="1854180" cy="1259133"/>
          </a:xfrm>
        </p:grpSpPr>
        <p:sp>
          <p:nvSpPr>
            <p:cNvPr id="48" name="AutoShape 25"/>
            <p:cNvSpPr>
              <a:spLocks noChangeArrowheads="1"/>
            </p:cNvSpPr>
            <p:nvPr/>
          </p:nvSpPr>
          <p:spPr bwMode="auto">
            <a:xfrm>
              <a:off x="5654090" y="4098452"/>
              <a:ext cx="327610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" name="AutoShape 25"/>
            <p:cNvSpPr>
              <a:spLocks noChangeArrowheads="1"/>
            </p:cNvSpPr>
            <p:nvPr/>
          </p:nvSpPr>
          <p:spPr bwMode="auto">
            <a:xfrm rot="2752008">
              <a:off x="4497720" y="3502360"/>
              <a:ext cx="292841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3609" y="986135"/>
            <a:ext cx="244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Indexed corpus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69725" y="1904999"/>
            <a:ext cx="275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Ranking procedure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343400" y="1600200"/>
            <a:ext cx="4553527" cy="2362200"/>
            <a:chOff x="4343400" y="1600200"/>
            <a:chExt cx="4553527" cy="236220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343400" y="1600200"/>
              <a:ext cx="2923804" cy="236220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229927" y="2764674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7030A0"/>
                  </a:solidFill>
                  <a:latin typeface="AR CENA" panose="02000000000000000000" pitchFamily="2" charset="0"/>
                </a:rPr>
                <a:t>Research attention</a:t>
              </a:r>
              <a:endParaRPr lang="en-US" b="1" i="1" dirty="0">
                <a:solidFill>
                  <a:srgbClr val="7030A0"/>
                </a:solidFill>
                <a:latin typeface="AR CENA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264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21" grpId="0" animBg="1"/>
      <p:bldP spid="17422" grpId="0" animBg="1"/>
      <p:bldP spid="17425" grpId="0" animBg="1"/>
      <p:bldP spid="17426" grpId="0" animBg="1"/>
      <p:bldP spid="17436" grpId="0" animBg="1"/>
      <p:bldP spid="17437" grpId="0" animBg="1"/>
      <p:bldP spid="43" grpId="0" animBg="1"/>
      <p:bldP spid="7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IR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need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an individual or group's desire to locate and obtain information to satisfy a conscious or unconscious need</a:t>
            </a:r>
            <a:r>
              <a:rPr lang="en-US" dirty="0" smtClean="0"/>
              <a:t>” – wiki</a:t>
            </a:r>
          </a:p>
          <a:p>
            <a:pPr lvl="1"/>
            <a:r>
              <a:rPr lang="en-US" dirty="0" smtClean="0"/>
              <a:t>An IR system is to satisfy users’ information need</a:t>
            </a:r>
          </a:p>
          <a:p>
            <a:r>
              <a:rPr lang="en-US" dirty="0" smtClean="0"/>
              <a:t>Query</a:t>
            </a:r>
          </a:p>
          <a:p>
            <a:pPr lvl="1"/>
            <a:r>
              <a:rPr lang="en-US" dirty="0" smtClean="0"/>
              <a:t>A designed representation of users’ information need</a:t>
            </a:r>
          </a:p>
          <a:p>
            <a:pPr lvl="1"/>
            <a:r>
              <a:rPr lang="en-US" dirty="0" smtClean="0"/>
              <a:t>In natural language, or some managed form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1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IR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A representation of information that potentially satisfies users’ information need</a:t>
            </a:r>
          </a:p>
          <a:p>
            <a:pPr lvl="1"/>
            <a:r>
              <a:rPr lang="en-US" dirty="0" smtClean="0"/>
              <a:t>Text, image, video, audio, and etc.</a:t>
            </a:r>
          </a:p>
          <a:p>
            <a:r>
              <a:rPr lang="en-US" dirty="0" smtClean="0"/>
              <a:t>Relevance</a:t>
            </a:r>
          </a:p>
          <a:p>
            <a:pPr lvl="1"/>
            <a:r>
              <a:rPr lang="en-US" dirty="0" smtClean="0"/>
              <a:t>Relatedness between documents and users’ information need</a:t>
            </a:r>
          </a:p>
          <a:p>
            <a:pPr lvl="1"/>
            <a:r>
              <a:rPr lang="en-US" dirty="0" smtClean="0"/>
              <a:t>Multiple perspectives: topical, semantic, temporal, spatial, and etc.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3078351"/>
            <a:ext cx="60198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One sentence about IR</a:t>
            </a:r>
            <a:r>
              <a:rPr lang="en-US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 smtClean="0">
                <a:solidFill>
                  <a:srgbClr val="FF0000"/>
                </a:solidFill>
              </a:rPr>
              <a:t>- “rank documents by their relevance to the information need”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components in a search engine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crawler</a:t>
            </a:r>
          </a:p>
          <a:p>
            <a:pPr lvl="1"/>
            <a:r>
              <a:rPr lang="en-US" dirty="0" smtClean="0"/>
              <a:t>A automatic program that systematically browses the web for the purpose of Web content indexing and updating</a:t>
            </a:r>
          </a:p>
          <a:p>
            <a:r>
              <a:rPr lang="en-US" dirty="0" smtClean="0"/>
              <a:t>Document analyzer &amp; indexer</a:t>
            </a:r>
          </a:p>
          <a:p>
            <a:pPr lvl="1"/>
            <a:r>
              <a:rPr lang="en-US" dirty="0" smtClean="0"/>
              <a:t>Manage the crawled web content and provide efficient access of web documents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0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components in a search engine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Query parser</a:t>
            </a:r>
          </a:p>
          <a:p>
            <a:pPr lvl="1"/>
            <a:r>
              <a:rPr lang="en-US" dirty="0" smtClean="0"/>
              <a:t>Compile user-input keyword queries into managed system representation</a:t>
            </a:r>
          </a:p>
          <a:p>
            <a:r>
              <a:rPr lang="en-US" dirty="0" smtClean="0"/>
              <a:t>Ranking model</a:t>
            </a:r>
          </a:p>
          <a:p>
            <a:pPr lvl="1"/>
            <a:r>
              <a:rPr lang="en-US" dirty="0" smtClean="0"/>
              <a:t>Sort candidate documents according to it relevance to the given query</a:t>
            </a:r>
          </a:p>
          <a:p>
            <a:r>
              <a:rPr lang="en-US" dirty="0" smtClean="0"/>
              <a:t>Result display</a:t>
            </a:r>
          </a:p>
          <a:p>
            <a:pPr lvl="1"/>
            <a:r>
              <a:rPr lang="en-US" dirty="0" smtClean="0"/>
              <a:t>Present the retrieved results to users for satisfying their information need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4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components in a search engine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Retrieval evaluation</a:t>
            </a:r>
          </a:p>
          <a:p>
            <a:pPr lvl="1"/>
            <a:r>
              <a:rPr lang="en-US" dirty="0" smtClean="0"/>
              <a:t>Assess the quality of the return results</a:t>
            </a:r>
          </a:p>
          <a:p>
            <a:r>
              <a:rPr lang="en-US" dirty="0" smtClean="0"/>
              <a:t>Relevance feedback</a:t>
            </a:r>
          </a:p>
          <a:p>
            <a:pPr lvl="1"/>
            <a:r>
              <a:rPr lang="en-US" dirty="0" smtClean="0"/>
              <a:t>Propagate the quality judgment back to the system for search result refinement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9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640</Words>
  <Application>Microsoft Office PowerPoint</Application>
  <PresentationFormat>On-screen Show (4:3)</PresentationFormat>
  <Paragraphs>127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 CENA</vt:lpstr>
      <vt:lpstr>Arial</vt:lpstr>
      <vt:lpstr>Calibri</vt:lpstr>
      <vt:lpstr>Times New Roman</vt:lpstr>
      <vt:lpstr>Office Theme</vt:lpstr>
      <vt:lpstr>Search Engine Architecture</vt:lpstr>
      <vt:lpstr>Classical search engine architecture</vt:lpstr>
      <vt:lpstr>PowerPoint Presentation</vt:lpstr>
      <vt:lpstr>Abstraction of search engine architecture</vt:lpstr>
      <vt:lpstr>Core IR concepts</vt:lpstr>
      <vt:lpstr>Core IR concepts</vt:lpstr>
      <vt:lpstr>Key components in a search engine </vt:lpstr>
      <vt:lpstr>Key components in a search engine </vt:lpstr>
      <vt:lpstr>Key components in a search engine </vt:lpstr>
      <vt:lpstr>Key components in a search engine </vt:lpstr>
      <vt:lpstr>Discussion: Browsing v.s. Querying </vt:lpstr>
      <vt:lpstr>Pull vs. Push in Information Retrieval</vt:lpstr>
      <vt:lpstr>What you should know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 Architecture</dc:title>
  <dc:creator>Wang, Hongning</dc:creator>
  <cp:lastModifiedBy>hongning wang</cp:lastModifiedBy>
  <cp:revision>20</cp:revision>
  <dcterms:created xsi:type="dcterms:W3CDTF">2014-07-22T19:46:06Z</dcterms:created>
  <dcterms:modified xsi:type="dcterms:W3CDTF">2014-08-28T02:23:19Z</dcterms:modified>
</cp:coreProperties>
</file>