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6" r:id="rId16"/>
    <p:sldId id="293" r:id="rId17"/>
    <p:sldId id="272" r:id="rId18"/>
    <p:sldId id="273" r:id="rId19"/>
    <p:sldId id="274" r:id="rId20"/>
    <p:sldId id="275" r:id="rId21"/>
    <p:sldId id="277" r:id="rId22"/>
    <p:sldId id="289" r:id="rId23"/>
    <p:sldId id="290" r:id="rId24"/>
    <p:sldId id="291" r:id="rId25"/>
    <p:sldId id="278" r:id="rId26"/>
    <p:sldId id="279" r:id="rId27"/>
    <p:sldId id="281" r:id="rId28"/>
    <p:sldId id="282" r:id="rId29"/>
    <p:sldId id="283" r:id="rId30"/>
    <p:sldId id="284" r:id="rId31"/>
    <p:sldId id="294" r:id="rId32"/>
    <p:sldId id="295" r:id="rId33"/>
    <p:sldId id="286" r:id="rId34"/>
    <p:sldId id="285" r:id="rId35"/>
    <p:sldId id="287" r:id="rId36"/>
    <p:sldId id="288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1392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11AA0-CEDB-4C5B-840E-2322BB417AE9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F3916-FB8C-4308-A6D1-1E57C7CEE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5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F3916-FB8C-4308-A6D1-1E57C7CEE7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83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F3916-FB8C-4308-A6D1-1E57C7CEE7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45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F3916-FB8C-4308-A6D1-1E57C7CEE7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83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Accurately assessing users' satisfaction of a search engine's output is of particular importance in retrieval system development. Classical IR studies focus on query-based evaluations, where the focus is to evaluate the relevance quality of the returned documents for a given query. </a:t>
            </a:r>
          </a:p>
          <a:p>
            <a:endParaRPr lang="en-US" dirty="0" smtClean="0"/>
          </a:p>
          <a:p>
            <a:r>
              <a:rPr lang="en-US" dirty="0" smtClean="0"/>
              <a:t>However, such query-centric evaluation can hardly capture the holistic utility of a search engine in supporting the users to perform a complex search task, e.g., survey a research</a:t>
            </a:r>
            <a:r>
              <a:rPr lang="en-US" baseline="0" dirty="0" smtClean="0"/>
              <a:t> topic</a:t>
            </a:r>
            <a:r>
              <a:rPr lang="en-US" dirty="0" smtClean="0"/>
              <a:t>, where a series of queries have to be issued to fulfill the same information need.</a:t>
            </a:r>
          </a:p>
          <a:p>
            <a:endParaRPr lang="en-US" dirty="0" smtClean="0"/>
          </a:p>
          <a:p>
            <a:r>
              <a:rPr lang="en-US" dirty="0" smtClean="0"/>
              <a:t>Measuring search engine performance via behavioral indicators of search satisfaction has recently received considerable attention. In comparison with traditional relevance-based evaluations, such methods enable evaluation using real user populations, in naturalistic settings, and across a diverse set of information needs.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728F7C-2563-4A2B-9523-7AF6FA33ACE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60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5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1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5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1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5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3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8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0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1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C347D-741C-420F-98A9-980B958D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0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gif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11" Type="http://schemas.openxmlformats.org/officeDocument/2006/relationships/image" Target="../media/image25.jpeg"/><Relationship Id="rId5" Type="http://schemas.openxmlformats.org/officeDocument/2006/relationships/image" Target="../media/image19.png"/><Relationship Id="rId10" Type="http://schemas.openxmlformats.org/officeDocument/2006/relationships/image" Target="../media/image24.jpeg"/><Relationship Id="rId4" Type="http://schemas.openxmlformats.org/officeDocument/2006/relationships/image" Target="../media/image18.png"/><Relationship Id="rId9" Type="http://schemas.openxmlformats.org/officeDocument/2006/relationships/image" Target="../media/image23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turk.com/mturk/welcom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Modern Retrieval Evaluations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7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if when both systems retrieved something relevant at top positions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400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P@10 cannot distinguish the difference between systems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2777622"/>
            <a:ext cx="6057900" cy="14957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38057" y="2699658"/>
            <a:ext cx="1273629" cy="13716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2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of this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 evaluation metrics measured on a test collection predicted user preferences for one IR system over another</a:t>
            </a:r>
          </a:p>
          <a:p>
            <a:r>
              <a:rPr lang="en-US" dirty="0" smtClean="0"/>
              <a:t>The correlation is strong when the </a:t>
            </a:r>
            <a:r>
              <a:rPr lang="en-US" dirty="0"/>
              <a:t>performance difference </a:t>
            </a:r>
            <a:r>
              <a:rPr lang="en-US" dirty="0" smtClean="0"/>
              <a:t>is </a:t>
            </a:r>
            <a:r>
              <a:rPr lang="en-US" u="sng" dirty="0" smtClean="0"/>
              <a:t>large</a:t>
            </a:r>
          </a:p>
          <a:p>
            <a:r>
              <a:rPr lang="en-US" dirty="0" smtClean="0"/>
              <a:t>Effectiveness of different metrics vary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6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</a:t>
            </a:r>
            <a:r>
              <a:rPr lang="en-US" dirty="0" err="1" smtClean="0"/>
              <a:t>clickthrough</a:t>
            </a:r>
            <a:r>
              <a:rPr lang="en-US" dirty="0" smtClean="0"/>
              <a:t> data reflect retrieval quality </a:t>
            </a:r>
            <a:r>
              <a:rPr lang="en-US" baseline="30000" dirty="0" smtClean="0"/>
              <a:t>[</a:t>
            </a:r>
            <a:r>
              <a:rPr lang="en-US" baseline="30000" dirty="0" err="1" smtClean="0"/>
              <a:t>Radlinski</a:t>
            </a:r>
            <a:r>
              <a:rPr lang="en-US" baseline="30000" dirty="0" smtClean="0"/>
              <a:t> CIKM’08]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behavior oriented retrieval evaluation</a:t>
            </a:r>
          </a:p>
          <a:p>
            <a:pPr lvl="1"/>
            <a:r>
              <a:rPr lang="en-US" dirty="0" smtClean="0"/>
              <a:t>Low cost</a:t>
            </a:r>
          </a:p>
          <a:p>
            <a:pPr lvl="1"/>
            <a:r>
              <a:rPr lang="en-US" dirty="0" smtClean="0"/>
              <a:t>Large scale</a:t>
            </a:r>
          </a:p>
          <a:p>
            <a:pPr lvl="1"/>
            <a:r>
              <a:rPr lang="en-US" dirty="0" smtClean="0"/>
              <a:t>Natural usage context and utility</a:t>
            </a:r>
          </a:p>
          <a:p>
            <a:r>
              <a:rPr lang="en-US" dirty="0" smtClean="0"/>
              <a:t>Common practice in modern search engine systems</a:t>
            </a:r>
          </a:p>
          <a:p>
            <a:pPr lvl="1"/>
            <a:r>
              <a:rPr lang="en-US" dirty="0" smtClean="0"/>
              <a:t>A/B test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0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A/B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87684"/>
          </a:xfrm>
        </p:spPr>
        <p:txBody>
          <a:bodyPr>
            <a:normAutofit/>
          </a:bodyPr>
          <a:lstStyle/>
          <a:p>
            <a:r>
              <a:rPr lang="en-US" dirty="0"/>
              <a:t>Two-sample hypothesis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Two </a:t>
            </a:r>
            <a:r>
              <a:rPr lang="en-US" dirty="0"/>
              <a:t>versions (A and B) are compared, which are identical except for one variation that might affect a user's </a:t>
            </a:r>
            <a:r>
              <a:rPr lang="en-US" dirty="0" smtClean="0"/>
              <a:t>behavior</a:t>
            </a:r>
          </a:p>
          <a:p>
            <a:pPr lvl="2"/>
            <a:r>
              <a:rPr lang="en-US" dirty="0" smtClean="0"/>
              <a:t>E.g., BM25 with different parameter settings</a:t>
            </a:r>
          </a:p>
          <a:p>
            <a:pPr lvl="1"/>
            <a:r>
              <a:rPr lang="en-US" dirty="0" smtClean="0"/>
              <a:t>Randomized experiment</a:t>
            </a:r>
          </a:p>
          <a:p>
            <a:pPr lvl="2"/>
            <a:r>
              <a:rPr lang="en-US" dirty="0" smtClean="0"/>
              <a:t>Separate the population into equal size groups</a:t>
            </a:r>
          </a:p>
          <a:p>
            <a:pPr lvl="3"/>
            <a:r>
              <a:rPr lang="en-US" dirty="0" smtClean="0"/>
              <a:t>10% random users for system A and 10% random users for system B</a:t>
            </a:r>
          </a:p>
          <a:p>
            <a:pPr lvl="2"/>
            <a:r>
              <a:rPr lang="en-US" dirty="0" smtClean="0"/>
              <a:t>Null hypothesis: no difference between system A and B</a:t>
            </a:r>
          </a:p>
          <a:p>
            <a:pPr lvl="3"/>
            <a:r>
              <a:rPr lang="en-US" dirty="0" smtClean="0"/>
              <a:t>Z-test, t-test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Behavior-based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Abandonment Rate</a:t>
            </a:r>
          </a:p>
          <a:p>
            <a:pPr lvl="1"/>
            <a:r>
              <a:rPr lang="en-US" sz="2400" dirty="0" smtClean="0"/>
              <a:t>Fraction </a:t>
            </a:r>
            <a:r>
              <a:rPr lang="en-US" sz="2400" dirty="0"/>
              <a:t>of queries for which no results were clicked </a:t>
            </a:r>
            <a:r>
              <a:rPr lang="en-US" sz="2400" dirty="0" smtClean="0"/>
              <a:t>on</a:t>
            </a:r>
            <a:endParaRPr lang="en-US" sz="2400" dirty="0"/>
          </a:p>
          <a:p>
            <a:r>
              <a:rPr lang="en-US" sz="2800" dirty="0"/>
              <a:t>Reformulation </a:t>
            </a:r>
            <a:r>
              <a:rPr lang="en-US" sz="2800" dirty="0" smtClean="0"/>
              <a:t>Rate</a:t>
            </a:r>
          </a:p>
          <a:p>
            <a:pPr lvl="1"/>
            <a:r>
              <a:rPr lang="en-US" sz="2400" dirty="0" smtClean="0"/>
              <a:t>Fraction </a:t>
            </a:r>
            <a:r>
              <a:rPr lang="en-US" sz="2400" dirty="0"/>
              <a:t>of queries that were followed by another query during the same </a:t>
            </a:r>
            <a:r>
              <a:rPr lang="en-US" sz="2400" dirty="0" smtClean="0"/>
              <a:t>session</a:t>
            </a:r>
            <a:endParaRPr lang="en-US" sz="2400" dirty="0"/>
          </a:p>
          <a:p>
            <a:r>
              <a:rPr lang="en-US" sz="2800" dirty="0"/>
              <a:t>Queries per </a:t>
            </a:r>
            <a:r>
              <a:rPr lang="en-US" sz="2800" dirty="0" smtClean="0"/>
              <a:t>Session</a:t>
            </a:r>
          </a:p>
          <a:p>
            <a:pPr lvl="1"/>
            <a:r>
              <a:rPr lang="en-US" sz="2400" dirty="0" smtClean="0"/>
              <a:t>Mean </a:t>
            </a:r>
            <a:r>
              <a:rPr lang="en-US" sz="2400" dirty="0"/>
              <a:t>number of queries issued by a user during a </a:t>
            </a:r>
            <a:r>
              <a:rPr lang="en-US" sz="2400" dirty="0" smtClean="0"/>
              <a:t>session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6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Behavior-based metrics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Clicks per Query</a:t>
                </a:r>
              </a:p>
              <a:p>
                <a:pPr lvl="1"/>
                <a:r>
                  <a:rPr lang="en-US" sz="2000" dirty="0"/>
                  <a:t>Mean number of results that are clicked for each query</a:t>
                </a:r>
              </a:p>
              <a:p>
                <a:r>
                  <a:rPr lang="en-US" sz="2400" dirty="0"/>
                  <a:t>Max Reciprocal Rank</a:t>
                </a:r>
              </a:p>
              <a:p>
                <a:pPr lvl="1"/>
                <a:r>
                  <a:rPr lang="en-US" sz="2000" dirty="0" smtClean="0"/>
                  <a:t>Max </a:t>
                </a:r>
                <a:r>
                  <a:rPr lang="en-US" sz="2000" dirty="0"/>
                  <a:t>value of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where r is the rank of the highest ranked result clicked on</a:t>
                </a:r>
              </a:p>
              <a:p>
                <a:r>
                  <a:rPr lang="en-US" sz="2400" dirty="0"/>
                  <a:t>Mean Reciprocal Rank</a:t>
                </a:r>
              </a:p>
              <a:p>
                <a:pPr lvl="1"/>
                <a:r>
                  <a:rPr lang="en-US" sz="2000" dirty="0"/>
                  <a:t>Mean value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1/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, summing over the ranks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of all clicks for each query</a:t>
                </a:r>
              </a:p>
              <a:p>
                <a:r>
                  <a:rPr lang="en-US" sz="2400" dirty="0"/>
                  <a:t>Time to First </a:t>
                </a:r>
                <a:r>
                  <a:rPr lang="en-US" sz="2400" dirty="0" smtClean="0"/>
                  <a:t>Click</a:t>
                </a:r>
              </a:p>
              <a:p>
                <a:pPr lvl="1"/>
                <a:r>
                  <a:rPr lang="en-US" sz="2000" dirty="0" smtClean="0"/>
                  <a:t>Mean time from query being issued until first click on any result</a:t>
                </a:r>
              </a:p>
              <a:p>
                <a:r>
                  <a:rPr lang="en-US" sz="2400" dirty="0" smtClean="0"/>
                  <a:t>Time to Last Click</a:t>
                </a:r>
              </a:p>
              <a:p>
                <a:pPr marL="742950" lvl="2" indent="-342900"/>
                <a:r>
                  <a:rPr lang="en-US" sz="2000" dirty="0"/>
                  <a:t>Mean time from query being issued until </a:t>
                </a:r>
                <a:r>
                  <a:rPr lang="en-US" sz="2000" dirty="0" smtClean="0"/>
                  <a:t>last click </a:t>
                </a:r>
                <a:r>
                  <a:rPr lang="en-US" sz="2000" dirty="0"/>
                  <a:t>on any result</a:t>
                </a:r>
              </a:p>
              <a:p>
                <a:endParaRPr lang="en-US" sz="2400" dirty="0" smtClean="0"/>
              </a:p>
              <a:p>
                <a:pPr lvl="1"/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 b="-5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7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Behavior-based metrics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68" y="2610670"/>
            <a:ext cx="6379463" cy="250502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399" y="1943100"/>
            <a:ext cx="4935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search results become worse: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292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Philosophy</a:t>
            </a:r>
          </a:p>
          <a:p>
            <a:pPr lvl="1"/>
            <a:r>
              <a:rPr lang="en-US" dirty="0" smtClean="0"/>
              <a:t>Given systems with known relative ranking performance</a:t>
            </a:r>
          </a:p>
          <a:p>
            <a:pPr lvl="1"/>
            <a:r>
              <a:rPr lang="en-US" dirty="0" smtClean="0"/>
              <a:t>Test which metric can recognize such difference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6661" y="3863183"/>
            <a:ext cx="54706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Reverse thinking of hypothesis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In hypothesis testing, we choose system by test 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In this study, we choose test statistics by systems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9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comparison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4414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Orig</a:t>
            </a:r>
            <a:r>
              <a:rPr lang="en-US" dirty="0" smtClean="0"/>
              <a:t> &gt; Flat &gt; Rand</a:t>
            </a:r>
          </a:p>
          <a:p>
            <a:pPr lvl="1"/>
            <a:r>
              <a:rPr lang="en-US" dirty="0" err="1" smtClean="0"/>
              <a:t>Orig</a:t>
            </a:r>
            <a:r>
              <a:rPr lang="en-US" dirty="0" smtClean="0"/>
              <a:t>: original ranking algorithm from arXiv.org</a:t>
            </a:r>
          </a:p>
          <a:p>
            <a:pPr lvl="1"/>
            <a:r>
              <a:rPr lang="en-US" dirty="0" smtClean="0"/>
              <a:t>Flat: remove structure features (known to be important) in original ranking algorithm </a:t>
            </a:r>
          </a:p>
          <a:p>
            <a:pPr lvl="1"/>
            <a:r>
              <a:rPr lang="en-US" dirty="0" smtClean="0"/>
              <a:t>Rand: random shuffling of Flat’s results</a:t>
            </a:r>
          </a:p>
          <a:p>
            <a:r>
              <a:rPr lang="en-US" dirty="0" err="1" smtClean="0"/>
              <a:t>Orig</a:t>
            </a:r>
            <a:r>
              <a:rPr lang="en-US" dirty="0" smtClean="0"/>
              <a:t> &gt; Swap2 &gt; Swap4</a:t>
            </a:r>
          </a:p>
          <a:p>
            <a:pPr lvl="1"/>
            <a:r>
              <a:rPr lang="en-US" dirty="0" smtClean="0"/>
              <a:t>Swap2: randomly selects two documents from top 5 and swaps them with two random documents from rank 6 through 10 (the same for next page)</a:t>
            </a:r>
          </a:p>
          <a:p>
            <a:pPr lvl="1"/>
            <a:r>
              <a:rPr lang="en-US" dirty="0" smtClean="0"/>
              <a:t>Swap4: similar to Swap2, but select four documents for swap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6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for A/B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1/6 users of arXiv.org are routed to each of the testing system in one month period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63738"/>
            <a:ext cx="8239125" cy="26955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19600" y="4920343"/>
            <a:ext cx="2579914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02086" y="5178313"/>
            <a:ext cx="2677885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8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we have known about IR evaluations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7461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Three key elements for IR evaluation</a:t>
            </a:r>
          </a:p>
          <a:p>
            <a:pPr lvl="1"/>
            <a:r>
              <a:rPr lang="en-US" dirty="0" smtClean="0"/>
              <a:t>A document collection</a:t>
            </a:r>
          </a:p>
          <a:p>
            <a:pPr lvl="1"/>
            <a:r>
              <a:rPr lang="en-US" dirty="0"/>
              <a:t>A test suite of information </a:t>
            </a:r>
            <a:r>
              <a:rPr lang="en-US" dirty="0" smtClean="0"/>
              <a:t>needs</a:t>
            </a:r>
          </a:p>
          <a:p>
            <a:pPr lvl="1"/>
            <a:r>
              <a:rPr lang="en-US" dirty="0"/>
              <a:t>A set of relevance </a:t>
            </a:r>
            <a:r>
              <a:rPr lang="en-US" dirty="0" smtClean="0"/>
              <a:t>judgments</a:t>
            </a:r>
          </a:p>
          <a:p>
            <a:r>
              <a:rPr lang="en-US" dirty="0"/>
              <a:t>Evaluation of unranked retrieval </a:t>
            </a:r>
            <a:r>
              <a:rPr lang="en-US" dirty="0" smtClean="0"/>
              <a:t>sets</a:t>
            </a:r>
          </a:p>
          <a:p>
            <a:pPr lvl="1"/>
            <a:r>
              <a:rPr lang="en-US" dirty="0" smtClean="0"/>
              <a:t>Precision/Recall</a:t>
            </a:r>
          </a:p>
          <a:p>
            <a:r>
              <a:rPr lang="en-US" dirty="0"/>
              <a:t>Evaluation of </a:t>
            </a:r>
            <a:r>
              <a:rPr lang="en-US" dirty="0" smtClean="0"/>
              <a:t>ranked </a:t>
            </a:r>
            <a:r>
              <a:rPr lang="en-US" dirty="0"/>
              <a:t>retrieval </a:t>
            </a:r>
            <a:r>
              <a:rPr lang="en-US" dirty="0" smtClean="0"/>
              <a:t>sets</a:t>
            </a:r>
          </a:p>
          <a:p>
            <a:pPr lvl="1"/>
            <a:r>
              <a:rPr lang="en-US" dirty="0" err="1" smtClean="0"/>
              <a:t>P@k</a:t>
            </a:r>
            <a:r>
              <a:rPr lang="en-US" dirty="0" smtClean="0"/>
              <a:t>, MAP, MRR, NDCG</a:t>
            </a:r>
          </a:p>
          <a:p>
            <a:r>
              <a:rPr lang="en-US" dirty="0" smtClean="0"/>
              <a:t>Statistic significance</a:t>
            </a:r>
          </a:p>
          <a:p>
            <a:pPr lvl="1"/>
            <a:r>
              <a:rPr lang="en-US" dirty="0" smtClean="0"/>
              <a:t>Avoid randomness in evaluation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for A/B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1/6 users of arXiv.org are routed to each of the testing system in one month period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62944"/>
            <a:ext cx="8248650" cy="2714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23657" y="3331029"/>
            <a:ext cx="28956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23656" y="3879625"/>
            <a:ext cx="4463143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19600" y="4920343"/>
            <a:ext cx="2579914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1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for A/B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Few of such comparisons are significant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408" y="2557024"/>
            <a:ext cx="6105184" cy="319902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5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Interleave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87684"/>
          </a:xfrm>
        </p:spPr>
        <p:txBody>
          <a:bodyPr>
            <a:normAutofit/>
          </a:bodyPr>
          <a:lstStyle/>
          <a:p>
            <a:r>
              <a:rPr lang="en-US" dirty="0" smtClean="0"/>
              <a:t>Design principle from sensory analysis</a:t>
            </a:r>
          </a:p>
          <a:p>
            <a:pPr lvl="1"/>
            <a:r>
              <a:rPr lang="en-US" dirty="0" smtClean="0"/>
              <a:t>Instead of giving absolute ratings, ask for relative comparison between alternatives</a:t>
            </a:r>
          </a:p>
          <a:p>
            <a:pPr lvl="2"/>
            <a:r>
              <a:rPr lang="en-US" dirty="0" smtClean="0"/>
              <a:t>E.g., is A better than B?</a:t>
            </a:r>
          </a:p>
          <a:p>
            <a:pPr lvl="1"/>
            <a:r>
              <a:rPr lang="en-US" dirty="0" smtClean="0"/>
              <a:t>Randomized experiment</a:t>
            </a:r>
          </a:p>
          <a:p>
            <a:pPr lvl="2"/>
            <a:r>
              <a:rPr lang="en-US" u="sng" dirty="0" smtClean="0"/>
              <a:t>Interleave</a:t>
            </a:r>
            <a:r>
              <a:rPr lang="en-US" dirty="0" smtClean="0"/>
              <a:t> results from both A and B</a:t>
            </a:r>
          </a:p>
          <a:p>
            <a:pPr lvl="2"/>
            <a:r>
              <a:rPr lang="en-US" dirty="0" smtClean="0"/>
              <a:t>Giving interleaved results to the same population and ask for their preference</a:t>
            </a:r>
          </a:p>
          <a:p>
            <a:pPr lvl="2"/>
            <a:r>
              <a:rPr lang="en-US" dirty="0" smtClean="0"/>
              <a:t>Hypothesis test over preference votes</a:t>
            </a:r>
          </a:p>
          <a:p>
            <a:pPr lvl="3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8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Interleave for IR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Team-draft interleaving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2" y="2274923"/>
            <a:ext cx="6008915" cy="399314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Interleave for IR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Team-draft interleaving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831293" y="2593482"/>
            <a:ext cx="6661443" cy="1013561"/>
            <a:chOff x="831293" y="2593482"/>
            <a:chExt cx="6661443" cy="1013561"/>
          </a:xfrm>
        </p:grpSpPr>
        <p:sp>
          <p:nvSpPr>
            <p:cNvPr id="5" name="TextBox 4"/>
            <p:cNvSpPr txBox="1"/>
            <p:nvPr/>
          </p:nvSpPr>
          <p:spPr>
            <a:xfrm>
              <a:off x="831293" y="2593482"/>
              <a:ext cx="1515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Ranking A: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1293" y="3145378"/>
              <a:ext cx="1515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Ranking B: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" name="Text Box 2052"/>
            <p:cNvSpPr txBox="1">
              <a:spLocks noChangeArrowheads="1"/>
            </p:cNvSpPr>
            <p:nvPr/>
          </p:nvSpPr>
          <p:spPr bwMode="auto">
            <a:xfrm>
              <a:off x="2595298" y="25934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>
                  <a:solidFill>
                    <a:srgbClr val="FF000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8" name="Text Box 2053"/>
            <p:cNvSpPr txBox="1">
              <a:spLocks noChangeArrowheads="1"/>
            </p:cNvSpPr>
            <p:nvPr/>
          </p:nvSpPr>
          <p:spPr bwMode="auto">
            <a:xfrm>
              <a:off x="3242998" y="2593482"/>
              <a:ext cx="356188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>
                  <a:solidFill>
                    <a:srgbClr val="FF000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3</a:t>
              </a:r>
            </a:p>
          </p:txBody>
        </p:sp>
        <p:sp>
          <p:nvSpPr>
            <p:cNvPr id="9" name="Text Box 2072"/>
            <p:cNvSpPr txBox="1">
              <a:spLocks noChangeArrowheads="1"/>
            </p:cNvSpPr>
            <p:nvPr/>
          </p:nvSpPr>
          <p:spPr bwMode="auto">
            <a:xfrm>
              <a:off x="2595298" y="31268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0B05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1</a:t>
              </a:r>
              <a:endParaRPr lang="en-US" altLang="en-US" sz="2400" dirty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10" name="Text Box 2059"/>
            <p:cNvSpPr txBox="1">
              <a:spLocks noChangeArrowheads="1"/>
            </p:cNvSpPr>
            <p:nvPr/>
          </p:nvSpPr>
          <p:spPr bwMode="auto">
            <a:xfrm>
              <a:off x="3242998" y="31268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>
                  <a:solidFill>
                    <a:srgbClr val="00B05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12" name="Text Box 2052"/>
            <p:cNvSpPr txBox="1">
              <a:spLocks noChangeArrowheads="1"/>
            </p:cNvSpPr>
            <p:nvPr/>
          </p:nvSpPr>
          <p:spPr bwMode="auto">
            <a:xfrm>
              <a:off x="3890698" y="25934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FF000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1</a:t>
              </a:r>
              <a:endParaRPr lang="en-US" altLang="en-US" sz="2400" dirty="0">
                <a:solidFill>
                  <a:srgbClr val="FF000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13" name="Text Box 2053"/>
            <p:cNvSpPr txBox="1">
              <a:spLocks noChangeArrowheads="1"/>
            </p:cNvSpPr>
            <p:nvPr/>
          </p:nvSpPr>
          <p:spPr bwMode="auto">
            <a:xfrm>
              <a:off x="4538398" y="25934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solidFill>
                    <a:srgbClr val="FF000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14" name="Text Box 2072"/>
            <p:cNvSpPr txBox="1">
              <a:spLocks noChangeArrowheads="1"/>
            </p:cNvSpPr>
            <p:nvPr/>
          </p:nvSpPr>
          <p:spPr bwMode="auto">
            <a:xfrm>
              <a:off x="3890698" y="31268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0B05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5</a:t>
              </a:r>
              <a:endParaRPr lang="en-US" altLang="en-US" sz="2400" dirty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15" name="Text Box 2059"/>
            <p:cNvSpPr txBox="1">
              <a:spLocks noChangeArrowheads="1"/>
            </p:cNvSpPr>
            <p:nvPr/>
          </p:nvSpPr>
          <p:spPr bwMode="auto">
            <a:xfrm>
              <a:off x="4538398" y="31268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0B05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3</a:t>
              </a:r>
              <a:endParaRPr lang="en-US" altLang="en-US" sz="2400" dirty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16" name="Text Box 2052"/>
            <p:cNvSpPr txBox="1">
              <a:spLocks noChangeArrowheads="1"/>
            </p:cNvSpPr>
            <p:nvPr/>
          </p:nvSpPr>
          <p:spPr bwMode="auto">
            <a:xfrm>
              <a:off x="5186098" y="25934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FF000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5</a:t>
              </a:r>
              <a:endParaRPr lang="en-US" altLang="en-US" sz="2400" dirty="0">
                <a:solidFill>
                  <a:srgbClr val="FF000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17" name="Text Box 2053"/>
            <p:cNvSpPr txBox="1">
              <a:spLocks noChangeArrowheads="1"/>
            </p:cNvSpPr>
            <p:nvPr/>
          </p:nvSpPr>
          <p:spPr bwMode="auto">
            <a:xfrm>
              <a:off x="5833798" y="2593482"/>
              <a:ext cx="356188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>
                  <a:solidFill>
                    <a:srgbClr val="FF000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7</a:t>
              </a:r>
            </a:p>
          </p:txBody>
        </p:sp>
        <p:sp>
          <p:nvSpPr>
            <p:cNvPr id="18" name="Text Box 2072"/>
            <p:cNvSpPr txBox="1">
              <a:spLocks noChangeArrowheads="1"/>
            </p:cNvSpPr>
            <p:nvPr/>
          </p:nvSpPr>
          <p:spPr bwMode="auto">
            <a:xfrm>
              <a:off x="5186098" y="31268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0B05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6</a:t>
              </a:r>
              <a:endParaRPr lang="en-US" altLang="en-US" sz="2400" dirty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19" name="Text Box 2059"/>
            <p:cNvSpPr txBox="1">
              <a:spLocks noChangeArrowheads="1"/>
            </p:cNvSpPr>
            <p:nvPr/>
          </p:nvSpPr>
          <p:spPr bwMode="auto">
            <a:xfrm>
              <a:off x="5833798" y="31268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0B05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8</a:t>
              </a:r>
              <a:endParaRPr lang="en-US" altLang="en-US" sz="2400" dirty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20" name="Text Box 2052"/>
            <p:cNvSpPr txBox="1">
              <a:spLocks noChangeArrowheads="1"/>
            </p:cNvSpPr>
            <p:nvPr/>
          </p:nvSpPr>
          <p:spPr bwMode="auto">
            <a:xfrm>
              <a:off x="6481498" y="25934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FF000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8</a:t>
              </a:r>
              <a:endParaRPr lang="en-US" altLang="en-US" sz="2400" dirty="0">
                <a:solidFill>
                  <a:srgbClr val="FF000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21" name="Text Box 2053"/>
            <p:cNvSpPr txBox="1">
              <a:spLocks noChangeArrowheads="1"/>
            </p:cNvSpPr>
            <p:nvPr/>
          </p:nvSpPr>
          <p:spPr bwMode="auto">
            <a:xfrm>
              <a:off x="7129198" y="25934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FF000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6</a:t>
              </a:r>
              <a:endParaRPr lang="en-US" altLang="en-US" sz="2400" dirty="0">
                <a:solidFill>
                  <a:srgbClr val="FF000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22" name="Text Box 2072"/>
            <p:cNvSpPr txBox="1">
              <a:spLocks noChangeArrowheads="1"/>
            </p:cNvSpPr>
            <p:nvPr/>
          </p:nvSpPr>
          <p:spPr bwMode="auto">
            <a:xfrm>
              <a:off x="6481498" y="31268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0B05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7</a:t>
              </a:r>
              <a:endParaRPr lang="en-US" altLang="en-US" sz="2400" dirty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  <p:sp>
          <p:nvSpPr>
            <p:cNvPr id="23" name="Text Box 2059"/>
            <p:cNvSpPr txBox="1">
              <a:spLocks noChangeArrowheads="1"/>
            </p:cNvSpPr>
            <p:nvPr/>
          </p:nvSpPr>
          <p:spPr bwMode="auto">
            <a:xfrm>
              <a:off x="7129198" y="3126882"/>
              <a:ext cx="363538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dirty="0" smtClean="0">
                  <a:solidFill>
                    <a:srgbClr val="00B050"/>
                  </a:solidFill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4</a:t>
              </a:r>
              <a:endParaRPr lang="en-US" altLang="en-US" sz="2400" dirty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64338" y="5125013"/>
            <a:ext cx="1649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Interleaved ranking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831293" y="3974328"/>
            <a:ext cx="1649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RND = 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1754159" y="3977789"/>
            <a:ext cx="40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cxnSp>
        <p:nvCxnSpPr>
          <p:cNvPr id="28" name="Straight Arrow Connector 27"/>
          <p:cNvCxnSpPr>
            <a:endCxn id="7" idx="0"/>
          </p:cNvCxnSpPr>
          <p:nvPr/>
        </p:nvCxnSpPr>
        <p:spPr>
          <a:xfrm>
            <a:off x="2777067" y="2209800"/>
            <a:ext cx="0" cy="3836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777067" y="3590109"/>
            <a:ext cx="0" cy="383682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072"/>
          <p:cNvSpPr txBox="1">
            <a:spLocks noChangeArrowheads="1"/>
          </p:cNvSpPr>
          <p:nvPr/>
        </p:nvSpPr>
        <p:spPr bwMode="auto">
          <a:xfrm>
            <a:off x="2595298" y="5387482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dirty="0" smtClean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rPr>
              <a:t>1</a:t>
            </a:r>
            <a:endParaRPr lang="en-US" altLang="en-US" sz="2400" dirty="0">
              <a:solidFill>
                <a:srgbClr val="00B050"/>
              </a:solidFill>
              <a:latin typeface="Arial Unicode MS" pitchFamily="34" charset="-128"/>
              <a:ea typeface="ＭＳ Ｐゴシック" pitchFamily="34" charset="-128"/>
              <a:cs typeface="Arial Unicode MS" pitchFamily="34" charset="-128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421092" y="3590109"/>
            <a:ext cx="0" cy="383682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2052"/>
          <p:cNvSpPr txBox="1">
            <a:spLocks noChangeArrowheads="1"/>
          </p:cNvSpPr>
          <p:nvPr/>
        </p:nvSpPr>
        <p:spPr bwMode="auto">
          <a:xfrm>
            <a:off x="3242998" y="5381697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dirty="0">
                <a:solidFill>
                  <a:srgbClr val="FF000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54160" y="3969359"/>
            <a:ext cx="40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4" name="Text Box 2053"/>
          <p:cNvSpPr txBox="1">
            <a:spLocks noChangeArrowheads="1"/>
          </p:cNvSpPr>
          <p:nvPr/>
        </p:nvSpPr>
        <p:spPr bwMode="auto">
          <a:xfrm>
            <a:off x="3899738" y="5381697"/>
            <a:ext cx="356188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dirty="0">
                <a:solidFill>
                  <a:srgbClr val="FF000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35" name="Text Box 2072"/>
          <p:cNvSpPr txBox="1">
            <a:spLocks noChangeArrowheads="1"/>
          </p:cNvSpPr>
          <p:nvPr/>
        </p:nvSpPr>
        <p:spPr bwMode="auto">
          <a:xfrm>
            <a:off x="4538398" y="5387482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dirty="0" smtClean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rPr>
              <a:t>5</a:t>
            </a:r>
            <a:endParaRPr lang="en-US" altLang="en-US" sz="2400" dirty="0">
              <a:solidFill>
                <a:srgbClr val="00B050"/>
              </a:solidFill>
              <a:latin typeface="Arial Unicode MS" pitchFamily="34" charset="-128"/>
              <a:ea typeface="ＭＳ Ｐゴシック" pitchFamily="34" charset="-128"/>
              <a:cs typeface="Arial Unicode MS" pitchFamily="34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70939" y="3969661"/>
            <a:ext cx="40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429559" y="2209800"/>
            <a:ext cx="0" cy="3836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072467" y="2209800"/>
            <a:ext cx="0" cy="3836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720167" y="2209800"/>
            <a:ext cx="0" cy="3836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2053"/>
          <p:cNvSpPr txBox="1">
            <a:spLocks noChangeArrowheads="1"/>
          </p:cNvSpPr>
          <p:nvPr/>
        </p:nvSpPr>
        <p:spPr bwMode="auto">
          <a:xfrm>
            <a:off x="5184408" y="5376637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dirty="0">
                <a:solidFill>
                  <a:srgbClr val="FF000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rPr>
              <a:t>4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072467" y="3585677"/>
            <a:ext cx="0" cy="383682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720167" y="3585677"/>
            <a:ext cx="0" cy="383682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366177" y="3585677"/>
            <a:ext cx="0" cy="383682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2072"/>
          <p:cNvSpPr txBox="1">
            <a:spLocks noChangeArrowheads="1"/>
          </p:cNvSpPr>
          <p:nvPr/>
        </p:nvSpPr>
        <p:spPr bwMode="auto">
          <a:xfrm>
            <a:off x="5833798" y="5387482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dirty="0" smtClean="0">
                <a:solidFill>
                  <a:srgbClr val="00B050"/>
                </a:solidFill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rPr>
              <a:t>6</a:t>
            </a:r>
            <a:endParaRPr lang="en-US" altLang="en-US" sz="2400" dirty="0">
              <a:solidFill>
                <a:srgbClr val="00B050"/>
              </a:solidFill>
              <a:latin typeface="Arial Unicode MS" pitchFamily="34" charset="-128"/>
              <a:ea typeface="ＭＳ Ｐゴシック" pitchFamily="34" charset="-128"/>
              <a:cs typeface="Arial Unicode MS" pitchFamily="34" charset="-128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366177" y="2209800"/>
            <a:ext cx="0" cy="3836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35044" y="3585677"/>
            <a:ext cx="0" cy="383682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6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6" grpId="1"/>
      <p:bldP spid="30" grpId="0" animBg="1"/>
      <p:bldP spid="32" grpId="0" animBg="1"/>
      <p:bldP spid="33" grpId="0"/>
      <p:bldP spid="33" grpId="1"/>
      <p:bldP spid="34" grpId="0" animBg="1"/>
      <p:bldP spid="35" grpId="0" animBg="1"/>
      <p:bldP spid="36" grpId="0"/>
      <p:bldP spid="40" grpId="0" animBg="1"/>
      <p:bldP spid="4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for interleaved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1/6 users of arXiv.org are routed to each of the testing system in one month </a:t>
            </a:r>
            <a:r>
              <a:rPr lang="en-US" dirty="0" smtClean="0"/>
              <a:t>period</a:t>
            </a:r>
            <a:endParaRPr lang="en-US" dirty="0"/>
          </a:p>
          <a:p>
            <a:pPr lvl="1"/>
            <a:r>
              <a:rPr lang="en-US" dirty="0" smtClean="0"/>
              <a:t>Test which group receives more clicks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429000"/>
            <a:ext cx="8436429" cy="219844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2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Interleaved test is more accurate and sensitive</a:t>
            </a:r>
          </a:p>
          <a:p>
            <a:pPr lvl="1"/>
            <a:r>
              <a:rPr lang="en-US" dirty="0" smtClean="0"/>
              <a:t>4 out of 6 experiments follows our expectation</a:t>
            </a:r>
          </a:p>
          <a:p>
            <a:r>
              <a:rPr lang="en-US" dirty="0" smtClean="0"/>
              <a:t>Only click count is utilized in this interleaved test</a:t>
            </a:r>
          </a:p>
          <a:p>
            <a:pPr lvl="1"/>
            <a:r>
              <a:rPr lang="en-US" dirty="0" smtClean="0"/>
              <a:t>More aspects can be evaluated</a:t>
            </a:r>
          </a:p>
          <a:p>
            <a:pPr lvl="2"/>
            <a:r>
              <a:rPr lang="en-US" dirty="0" smtClean="0"/>
              <a:t>E.g., dwell-time, reciprocal rank, if leads to download, is last click, is first click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8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Comparing the sensitivity of information retrieval metrics </a:t>
            </a:r>
            <a:r>
              <a:rPr lang="en-US" sz="3800" baseline="30000" dirty="0" smtClean="0"/>
              <a:t>[</a:t>
            </a:r>
            <a:r>
              <a:rPr lang="en-US" sz="3800" baseline="30000" dirty="0" err="1" smtClean="0"/>
              <a:t>Radlinski</a:t>
            </a:r>
            <a:r>
              <a:rPr lang="en-US" sz="3800" baseline="30000" dirty="0" smtClean="0"/>
              <a:t> &amp; </a:t>
            </a:r>
            <a:r>
              <a:rPr lang="en-US" sz="3800" baseline="30000" dirty="0" err="1" smtClean="0"/>
              <a:t>Craswell</a:t>
            </a:r>
            <a:r>
              <a:rPr lang="en-US" sz="3800" baseline="30000" dirty="0" smtClean="0"/>
              <a:t>, SIGIR’10]</a:t>
            </a:r>
            <a:endParaRPr lang="en-US" sz="38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sensitive are those IR evaluation metrics?</a:t>
            </a:r>
          </a:p>
          <a:p>
            <a:pPr lvl="1"/>
            <a:r>
              <a:rPr lang="en-US" dirty="0" smtClean="0"/>
              <a:t>How many queries do we need to get a confident comparison result?</a:t>
            </a:r>
          </a:p>
          <a:p>
            <a:pPr lvl="1"/>
            <a:r>
              <a:rPr lang="en-US" dirty="0" smtClean="0"/>
              <a:t>How quickly it can recognize the difference between different IR systems?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IR systems with known search effectiveness</a:t>
            </a:r>
          </a:p>
          <a:p>
            <a:r>
              <a:rPr lang="en-US" dirty="0" smtClean="0"/>
              <a:t>Large set of annotated corpus </a:t>
            </a:r>
          </a:p>
          <a:p>
            <a:pPr lvl="1"/>
            <a:r>
              <a:rPr lang="en-US" dirty="0" smtClean="0"/>
              <a:t>12k queries</a:t>
            </a:r>
          </a:p>
          <a:p>
            <a:pPr lvl="1"/>
            <a:r>
              <a:rPr lang="en-US" dirty="0" smtClean="0"/>
              <a:t>Each retrieved document is labeled into 5-grade level</a:t>
            </a:r>
          </a:p>
          <a:p>
            <a:r>
              <a:rPr lang="en-US" dirty="0" smtClean="0"/>
              <a:t>Large collection of real users’ clicks from a major commercial search engine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Gradually increase evaluation query size to investigate the conclusion of metrics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3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of NDCG@5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91" y="1635978"/>
            <a:ext cx="6923617" cy="40991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2132" y="5953447"/>
            <a:ext cx="4639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System effectiveness: A&gt;B&gt;C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26533" y="3014133"/>
            <a:ext cx="81703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38650" y="1490133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76800" y="1522308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48300" y="1522308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2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 retrieval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any IR system</a:t>
            </a:r>
          </a:p>
          <a:p>
            <a:pPr lvl="1"/>
            <a:r>
              <a:rPr lang="en-US" dirty="0" smtClean="0"/>
              <a:t>Satisfying users’ </a:t>
            </a:r>
            <a:r>
              <a:rPr lang="en-US" u="sng" dirty="0" smtClean="0"/>
              <a:t>information need</a:t>
            </a:r>
          </a:p>
          <a:p>
            <a:r>
              <a:rPr lang="en-US" dirty="0" smtClean="0"/>
              <a:t>Core </a:t>
            </a:r>
            <a:r>
              <a:rPr lang="en-US" u="sng" dirty="0" smtClean="0"/>
              <a:t>quality</a:t>
            </a:r>
            <a:r>
              <a:rPr lang="en-US" dirty="0" smtClean="0"/>
              <a:t> measure criterion</a:t>
            </a:r>
          </a:p>
          <a:p>
            <a:pPr lvl="1"/>
            <a:r>
              <a:rPr lang="en-US" i="1" dirty="0" smtClean="0"/>
              <a:t>“how well a system meets the information needs of its users.” – wiki</a:t>
            </a:r>
            <a:endParaRPr lang="en-US" dirty="0" smtClean="0"/>
          </a:p>
          <a:p>
            <a:r>
              <a:rPr lang="en-US" dirty="0" smtClean="0"/>
              <a:t>Are traditional IR evaluations qualified for this purpose?</a:t>
            </a:r>
          </a:p>
          <a:p>
            <a:pPr lvl="1"/>
            <a:r>
              <a:rPr lang="en-US" dirty="0" smtClean="0"/>
              <a:t>What is missing?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7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26" y="1743119"/>
            <a:ext cx="6999447" cy="41056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of P@5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52132" y="5953447"/>
            <a:ext cx="4639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System effectiveness: A&gt;B&gt;C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6467" y="2595033"/>
            <a:ext cx="81703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91000" y="1417638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24400" y="1522308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43550" y="1522308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0" y="1522308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5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of </a:t>
            </a:r>
            <a:r>
              <a:rPr lang="en-US" dirty="0" smtClean="0"/>
              <a:t>interleaving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63" y="1675494"/>
            <a:ext cx="7335873" cy="442300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16467" y="2725661"/>
            <a:ext cx="81703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763486" y="1689784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90800" y="1674708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53343" y="1674708"/>
            <a:ext cx="0" cy="43264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0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Correlation between IR metrics and interleaving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4" y="2507046"/>
            <a:ext cx="7364186" cy="2548008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2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How to assess search result quality?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Query-level relevance evaluation </a:t>
            </a:r>
            <a:endParaRPr lang="en-US" baseline="30000" dirty="0" smtClean="0"/>
          </a:p>
          <a:p>
            <a:pPr lvl="1"/>
            <a:r>
              <a:rPr lang="en-US" dirty="0" smtClean="0"/>
              <a:t>Metrics: MAP, NDCG, MRR</a:t>
            </a:r>
            <a:endParaRPr lang="en-US" dirty="0"/>
          </a:p>
          <a:p>
            <a:r>
              <a:rPr lang="en-US" dirty="0" smtClean="0"/>
              <a:t>Task-level satisfaction evaluation </a:t>
            </a:r>
            <a:endParaRPr lang="en-US" baseline="30000" dirty="0" smtClean="0"/>
          </a:p>
          <a:p>
            <a:pPr lvl="1"/>
            <a:r>
              <a:rPr lang="en-US" dirty="0"/>
              <a:t>Users’ </a:t>
            </a:r>
            <a:r>
              <a:rPr lang="en-US" dirty="0" smtClean="0"/>
              <a:t>satisfaction of the whole search task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33" y="3010190"/>
            <a:ext cx="3582557" cy="252435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449958" y="3019940"/>
            <a:ext cx="3782712" cy="2517660"/>
            <a:chOff x="10567852" y="4498523"/>
            <a:chExt cx="5043616" cy="335688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67852" y="4498523"/>
              <a:ext cx="5043616" cy="3356880"/>
            </a:xfrm>
            <a:prstGeom prst="rect">
              <a:avLst/>
            </a:prstGeom>
          </p:spPr>
        </p:pic>
        <p:pic>
          <p:nvPicPr>
            <p:cNvPr id="1032" name="Picture 8" descr="http://www.clker.com/cliparts/3/d/e/4/12428083851546739178Symbol_OK.svg.hi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5091" y="6451512"/>
              <a:ext cx="242239" cy="230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068" y="4467740"/>
            <a:ext cx="5964803" cy="1840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1818" y="2983274"/>
            <a:ext cx="3719382" cy="2382035"/>
          </a:xfrm>
          <a:prstGeom prst="rect">
            <a:avLst/>
          </a:prstGeom>
        </p:spPr>
      </p:pic>
      <p:pic>
        <p:nvPicPr>
          <p:cNvPr id="1036" name="Picture 12" descr="http://landscapephotographyshop.com/wp-content/uploads/2013/04/frowny-face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466" y="4998586"/>
            <a:ext cx="413197" cy="45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2.gstatic.com/images?q=tbn:ANd9GcRzsOwGwJ3D_63ImVRfCZ6XrPb5OW5Hrw4yXJ3GbKLtc7daBrSuW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24" y="4274859"/>
            <a:ext cx="473879" cy="49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us.cdn3.123rf.com/168nwm/rclassenlayouts/rclassenlayouts1201/rclassenlayouts120100538/12409937-vector-red-x-cross-sign-icon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5874"/>
            <a:ext cx="448160" cy="4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us.cdn3.123rf.com/168nwm/rclassenlayouts/rclassenlayouts1201/rclassenlayouts120100538/12409937-vector-red-x-cross-sign-icon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419256"/>
            <a:ext cx="448160" cy="4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us.cdn3.123rf.com/168nwm/rclassenlayouts/rclassenlayouts1201/rclassenlayouts120100538/12409937-vector-red-x-cross-sign-icon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425874"/>
            <a:ext cx="448160" cy="4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mg.wikinut.com/img/q7nvlj_bt5gj0m3y/jpeg/0/Question-Mark.jpe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5005">
            <a:off x="8525064" y="4386640"/>
            <a:ext cx="310091" cy="54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3985139"/>
            <a:ext cx="718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Goal: find existing work for </a:t>
            </a:r>
            <a:r>
              <a:rPr lang="en-US" b="1" i="1" dirty="0" smtClean="0">
                <a:solidFill>
                  <a:srgbClr val="FF0000"/>
                </a:solidFill>
              </a:rPr>
              <a:t>“action-level </a:t>
            </a:r>
            <a:r>
              <a:rPr lang="en-US" b="1" i="1" dirty="0">
                <a:solidFill>
                  <a:srgbClr val="FF0000"/>
                </a:solidFill>
              </a:rPr>
              <a:t>search </a:t>
            </a:r>
            <a:r>
              <a:rPr lang="en-US" b="1" i="1" dirty="0" smtClean="0">
                <a:solidFill>
                  <a:srgbClr val="FF0000"/>
                </a:solidFill>
              </a:rPr>
              <a:t>satisfaction prediction”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7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search task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need: </a:t>
            </a:r>
            <a:r>
              <a:rPr lang="en-US" i="1" dirty="0" smtClean="0"/>
              <a:t>find out what metal can float on water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136673"/>
              </p:ext>
            </p:extLst>
          </p:nvPr>
        </p:nvGraphicFramePr>
        <p:xfrm>
          <a:off x="1468401" y="2734735"/>
          <a:ext cx="6020932" cy="3657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427739"/>
                <a:gridCol w="880367"/>
                <a:gridCol w="712826"/>
              </a:tblGrid>
              <a:tr h="172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Search Actions </a:t>
                      </a:r>
                      <a:endParaRPr lang="en-US" dirty="0"/>
                    </a:p>
                  </a:txBody>
                  <a:tcPr marL="97777" marR="9777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</a:t>
                      </a:r>
                      <a:endParaRPr lang="en-US" dirty="0"/>
                    </a:p>
                  </a:txBody>
                  <a:tcPr marL="97777" marR="9777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 marL="97777" marR="97777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Q: metals float on water</a:t>
                      </a:r>
                      <a:endParaRPr lang="en-US" dirty="0"/>
                    </a:p>
                  </a:txBody>
                  <a:tcPr marL="97777" marR="97777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Google</a:t>
                      </a:r>
                      <a:endParaRPr lang="en-US" dirty="0"/>
                    </a:p>
                  </a:txBody>
                  <a:tcPr marL="97777" marR="97777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10s</a:t>
                      </a:r>
                      <a:endParaRPr lang="en-US" dirty="0"/>
                    </a:p>
                  </a:txBody>
                  <a:tcPr marL="97777" marR="97777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SR: wiki.answers.com</a:t>
                      </a:r>
                      <a:endParaRPr lang="en-US" dirty="0"/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2s</a:t>
                      </a:r>
                      <a:endParaRPr lang="en-US" dirty="0"/>
                    </a:p>
                  </a:txBody>
                  <a:tcPr marL="97777" marR="97777" anchor="ctr"/>
                </a:tc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BR: blog.sciseek.com</a:t>
                      </a:r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3s</a:t>
                      </a:r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Q: which metals float on water</a:t>
                      </a:r>
                      <a:endParaRPr lang="en-US" dirty="0"/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Google</a:t>
                      </a:r>
                      <a:endParaRPr lang="en-US" dirty="0"/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31s</a:t>
                      </a:r>
                      <a:endParaRPr lang="en-US" dirty="0"/>
                    </a:p>
                  </a:txBody>
                  <a:tcPr marL="97777" marR="97777" anchor="ctr"/>
                </a:tc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Q: metals floating on water</a:t>
                      </a:r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Google</a:t>
                      </a:r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16s</a:t>
                      </a:r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SR: www.blurtit.com </a:t>
                      </a:r>
                      <a:endParaRPr lang="en-US" dirty="0"/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5s</a:t>
                      </a:r>
                      <a:endParaRPr lang="en-US" dirty="0"/>
                    </a:p>
                  </a:txBody>
                  <a:tcPr marL="97777" marR="97777" anchor="ctr"/>
                </a:tc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Q: metals floating on water</a:t>
                      </a:r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Bing</a:t>
                      </a:r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53s</a:t>
                      </a:r>
                      <a:endParaRPr lang="en-US" dirty="0"/>
                    </a:p>
                  </a:txBody>
                  <a:tcPr marL="97777" marR="97777" anchor="ctr">
                    <a:noFill/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Q: lithium sodium potassium float on water </a:t>
                      </a:r>
                      <a:endParaRPr lang="en-US" dirty="0"/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Google</a:t>
                      </a:r>
                      <a:endParaRPr lang="en-US" dirty="0"/>
                    </a:p>
                  </a:txBody>
                  <a:tcPr marL="97777" marR="97777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38s</a:t>
                      </a:r>
                      <a:endParaRPr lang="en-US" dirty="0"/>
                    </a:p>
                  </a:txBody>
                  <a:tcPr marL="97777" marR="97777" anchor="ctr"/>
                </a:tc>
              </a:tr>
              <a:tr h="17272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SR: www.docbrown.info </a:t>
                      </a:r>
                      <a:endParaRPr lang="en-US" dirty="0"/>
                    </a:p>
                  </a:txBody>
                  <a:tcPr marL="97777" marR="97777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7777" marR="97777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15s</a:t>
                      </a:r>
                      <a:endParaRPr lang="en-US" dirty="0"/>
                    </a:p>
                  </a:txBody>
                  <a:tcPr marL="97777" marR="97777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459132" y="3632201"/>
            <a:ext cx="1430866" cy="432582"/>
            <a:chOff x="7459132" y="3632201"/>
            <a:chExt cx="1430866" cy="432582"/>
          </a:xfrm>
        </p:grpSpPr>
        <p:sp>
          <p:nvSpPr>
            <p:cNvPr id="5" name="TextBox 4"/>
            <p:cNvSpPr txBox="1"/>
            <p:nvPr/>
          </p:nvSpPr>
          <p:spPr>
            <a:xfrm>
              <a:off x="7586132" y="3632201"/>
              <a:ext cx="1303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quick back</a:t>
              </a:r>
              <a:endParaRPr lang="en-US" dirty="0"/>
            </a:p>
          </p:txBody>
        </p:sp>
        <p:sp>
          <p:nvSpPr>
            <p:cNvPr id="6" name="Right Brace 5"/>
            <p:cNvSpPr/>
            <p:nvPr/>
          </p:nvSpPr>
          <p:spPr>
            <a:xfrm>
              <a:off x="7459132" y="3632201"/>
              <a:ext cx="127000" cy="432582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450665" y="4253459"/>
            <a:ext cx="1634069" cy="646331"/>
            <a:chOff x="7459132" y="3525326"/>
            <a:chExt cx="1634069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7594599" y="3525326"/>
              <a:ext cx="14986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query reformulation</a:t>
              </a:r>
              <a:endParaRPr lang="en-US" dirty="0"/>
            </a:p>
          </p:txBody>
        </p:sp>
        <p:sp>
          <p:nvSpPr>
            <p:cNvPr id="10" name="Right Brace 9"/>
            <p:cNvSpPr/>
            <p:nvPr/>
          </p:nvSpPr>
          <p:spPr>
            <a:xfrm>
              <a:off x="7459132" y="3632201"/>
              <a:ext cx="127000" cy="432582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459132" y="5380298"/>
            <a:ext cx="1634069" cy="646331"/>
            <a:chOff x="7459132" y="3516859"/>
            <a:chExt cx="1634069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94599" y="3516859"/>
              <a:ext cx="14986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search engine switch</a:t>
              </a:r>
              <a:endParaRPr lang="en-US" dirty="0"/>
            </a:p>
          </p:txBody>
        </p:sp>
        <p:sp>
          <p:nvSpPr>
            <p:cNvPr id="13" name="Right Brace 12"/>
            <p:cNvSpPr/>
            <p:nvPr/>
          </p:nvSpPr>
          <p:spPr>
            <a:xfrm>
              <a:off x="7459132" y="3632201"/>
              <a:ext cx="127000" cy="432582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7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Beyond DCG: User Behavior as a Predictor of a Successful </a:t>
            </a:r>
            <a:r>
              <a:rPr lang="en-US" sz="3600" dirty="0" smtClean="0"/>
              <a:t>Search </a:t>
            </a:r>
            <a:r>
              <a:rPr lang="en-US" sz="3600" baseline="30000" dirty="0" smtClean="0"/>
              <a:t>[Ahmed et al. WSDM’10]</a:t>
            </a:r>
            <a:endParaRPr lang="en-US" sz="36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 users’ sequential search behaviors with Markov models</a:t>
            </a:r>
          </a:p>
          <a:p>
            <a:pPr lvl="1"/>
            <a:r>
              <a:rPr lang="en-US" dirty="0" smtClean="0"/>
              <a:t>A model for successful search patterns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model for unsuccessful search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133" y="3160132"/>
            <a:ext cx="4121679" cy="10340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133" y="4793158"/>
            <a:ext cx="4243917" cy="126633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12800" y="5613400"/>
            <a:ext cx="3107267" cy="976531"/>
            <a:chOff x="812800" y="5613400"/>
            <a:chExt cx="3107267" cy="976531"/>
          </a:xfrm>
        </p:grpSpPr>
        <p:sp>
          <p:nvSpPr>
            <p:cNvPr id="6" name="TextBox 5"/>
            <p:cNvSpPr txBox="1"/>
            <p:nvPr/>
          </p:nvSpPr>
          <p:spPr>
            <a:xfrm>
              <a:off x="812800" y="5943600"/>
              <a:ext cx="3107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ML for parameter estimation on annotated data set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158067" y="5613400"/>
              <a:ext cx="592666" cy="3302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user satisfaction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Choose the model </a:t>
                </a:r>
                <a:r>
                  <a:rPr lang="en-US" dirty="0"/>
                  <a:t>that </a:t>
                </a:r>
                <a:r>
                  <a:rPr lang="en-US" dirty="0" smtClean="0"/>
                  <a:t>better explains users’ search behavior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875867" y="3429000"/>
            <a:ext cx="2810933" cy="1001932"/>
            <a:chOff x="5875867" y="3429000"/>
            <a:chExt cx="2810933" cy="1001932"/>
          </a:xfrm>
        </p:grpSpPr>
        <p:sp>
          <p:nvSpPr>
            <p:cNvPr id="4" name="TextBox 3"/>
            <p:cNvSpPr txBox="1"/>
            <p:nvPr/>
          </p:nvSpPr>
          <p:spPr>
            <a:xfrm>
              <a:off x="5875867" y="3784601"/>
              <a:ext cx="2810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Prior: difficulty of this task, or users’ expertise of search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7154333" y="3429000"/>
              <a:ext cx="127001" cy="3556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353734" y="3420534"/>
            <a:ext cx="3073399" cy="1010398"/>
            <a:chOff x="5875867" y="3420534"/>
            <a:chExt cx="3073399" cy="1010398"/>
          </a:xfrm>
        </p:grpSpPr>
        <p:sp>
          <p:nvSpPr>
            <p:cNvPr id="9" name="TextBox 8"/>
            <p:cNvSpPr txBox="1"/>
            <p:nvPr/>
          </p:nvSpPr>
          <p:spPr>
            <a:xfrm>
              <a:off x="5875867" y="3784601"/>
              <a:ext cx="30733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Likelihood: how well the model explains users’ behavior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7264399" y="3420534"/>
              <a:ext cx="211668" cy="287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201333" y="2839589"/>
            <a:ext cx="4953000" cy="3634156"/>
            <a:chOff x="2133597" y="2761343"/>
            <a:chExt cx="4953000" cy="363415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9264" y="2761343"/>
              <a:ext cx="3623733" cy="335611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133597" y="6026167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Prediction performance for search task satisfaction</a:t>
              </a:r>
              <a:endParaRPr lang="en-US" dirty="0"/>
            </a:p>
          </p:txBody>
        </p:sp>
      </p:grp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4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 evaluation metrics generally aligns with users’ result preferences</a:t>
            </a:r>
          </a:p>
          <a:p>
            <a:r>
              <a:rPr lang="en-US" dirty="0" smtClean="0"/>
              <a:t>A/B test </a:t>
            </a:r>
            <a:r>
              <a:rPr lang="en-US" dirty="0" err="1" smtClean="0"/>
              <a:t>v.s</a:t>
            </a:r>
            <a:r>
              <a:rPr lang="en-US" dirty="0" smtClean="0"/>
              <a:t>. interleaved test</a:t>
            </a:r>
          </a:p>
          <a:p>
            <a:r>
              <a:rPr lang="en-US" dirty="0" smtClean="0"/>
              <a:t>Sensitivity of evaluation metrics</a:t>
            </a:r>
          </a:p>
          <a:p>
            <a:r>
              <a:rPr lang="en-US" dirty="0" smtClean="0"/>
              <a:t>Direct evaluation of search satisfaction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4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user preferences and evaluation measures line up? </a:t>
            </a:r>
            <a:r>
              <a:rPr lang="en-US" baseline="30000" dirty="0" smtClean="0"/>
              <a:t>[Sanderson et al. SIGIR’10]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Research question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Does </a:t>
            </a:r>
            <a:r>
              <a:rPr lang="en-US" dirty="0"/>
              <a:t>effectiveness measured on a test collection predict user preferences for one IR system over another?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such </a:t>
            </a:r>
            <a:r>
              <a:rPr lang="en-US" dirty="0" smtClean="0"/>
              <a:t>predictive </a:t>
            </a:r>
            <a:r>
              <a:rPr lang="en-US" dirty="0"/>
              <a:t>power exists, does the strength of prediction vary across different search tasks and topic types?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present, does the predictive power vary when different effectiveness measures are employed?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When </a:t>
            </a:r>
            <a:r>
              <a:rPr lang="en-US" dirty="0"/>
              <a:t>choosing one system over another, what are the reasons given by users for their choice? 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0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2236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User population</a:t>
            </a:r>
          </a:p>
          <a:p>
            <a:pPr lvl="1"/>
            <a:r>
              <a:rPr lang="en-US" dirty="0" smtClean="0"/>
              <a:t>Crowd sourcing</a:t>
            </a:r>
          </a:p>
          <a:p>
            <a:pPr lvl="2"/>
            <a:r>
              <a:rPr lang="en-US" dirty="0" smtClean="0">
                <a:hlinkClick r:id="rId2"/>
              </a:rPr>
              <a:t>Mechanical Turk</a:t>
            </a:r>
            <a:endParaRPr lang="en-US" dirty="0" smtClean="0"/>
          </a:p>
          <a:p>
            <a:pPr lvl="2"/>
            <a:r>
              <a:rPr lang="en-US" dirty="0" smtClean="0"/>
              <a:t>296 ordinary users</a:t>
            </a:r>
          </a:p>
          <a:p>
            <a:r>
              <a:rPr lang="en-US" dirty="0" smtClean="0"/>
              <a:t>Test collection</a:t>
            </a:r>
          </a:p>
          <a:p>
            <a:pPr lvl="1"/>
            <a:r>
              <a:rPr lang="en-US" dirty="0" smtClean="0"/>
              <a:t>TREC’09 Web track</a:t>
            </a:r>
          </a:p>
          <a:p>
            <a:pPr lvl="2"/>
            <a:r>
              <a:rPr lang="en-US" dirty="0" smtClean="0"/>
              <a:t>50 million documents from ClueWeb09</a:t>
            </a:r>
          </a:p>
          <a:p>
            <a:pPr lvl="1"/>
            <a:r>
              <a:rPr lang="en-US" dirty="0" smtClean="0"/>
              <a:t>30 topics </a:t>
            </a:r>
          </a:p>
          <a:p>
            <a:pPr lvl="2"/>
            <a:r>
              <a:rPr lang="en-US" dirty="0" smtClean="0"/>
              <a:t>Each included several sub-topics</a:t>
            </a:r>
          </a:p>
          <a:p>
            <a:pPr lvl="2"/>
            <a:r>
              <a:rPr lang="en-US" dirty="0" smtClean="0"/>
              <a:t>Binary relevance judgment against the sub-topics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22369"/>
          </a:xfrm>
        </p:spPr>
        <p:txBody>
          <a:bodyPr>
            <a:normAutofit/>
          </a:bodyPr>
          <a:lstStyle/>
          <a:p>
            <a:r>
              <a:rPr lang="en-US" dirty="0" smtClean="0"/>
              <a:t>IR systems</a:t>
            </a:r>
          </a:p>
          <a:p>
            <a:pPr lvl="1"/>
            <a:r>
              <a:rPr lang="en-US" dirty="0" smtClean="0"/>
              <a:t>19 runs of submissions to the TREC evaluation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08293"/>
            <a:ext cx="8533689" cy="296794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86943" y="4876801"/>
            <a:ext cx="4855028" cy="1626045"/>
            <a:chOff x="4386943" y="4876801"/>
            <a:chExt cx="4855028" cy="1626045"/>
          </a:xfrm>
        </p:grpSpPr>
        <p:sp>
          <p:nvSpPr>
            <p:cNvPr id="5" name="TextBox 4"/>
            <p:cNvSpPr txBox="1"/>
            <p:nvPr/>
          </p:nvSpPr>
          <p:spPr>
            <a:xfrm>
              <a:off x="4386943" y="5856515"/>
              <a:ext cx="48550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Users need to make side-by-side comparison to give their preferences over the ranking results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6498772" y="4876801"/>
              <a:ext cx="674914" cy="98719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7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preferences </a:t>
            </a:r>
            <a:r>
              <a:rPr lang="en-US" dirty="0" err="1" smtClean="0"/>
              <a:t>v.s</a:t>
            </a:r>
            <a:r>
              <a:rPr lang="en-US" dirty="0" smtClean="0"/>
              <a:t>. retrieval metrics</a:t>
            </a:r>
          </a:p>
          <a:p>
            <a:endParaRPr lang="en-US" sz="2800" dirty="0"/>
          </a:p>
          <a:p>
            <a:endParaRPr lang="en-US" sz="3600" dirty="0" smtClean="0"/>
          </a:p>
          <a:p>
            <a:endParaRPr lang="en-US" dirty="0"/>
          </a:p>
          <a:p>
            <a:pPr lvl="1"/>
            <a:r>
              <a:rPr lang="en-US" dirty="0" smtClean="0"/>
              <a:t>Metrics generally match users’ preferences, no significant differences between metrics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3" y="2335765"/>
            <a:ext cx="7589513" cy="158668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2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Zoom into </a:t>
            </a:r>
            <a:r>
              <a:rPr lang="en-US" dirty="0" err="1" smtClean="0"/>
              <a:t>nDCG</a:t>
            </a:r>
            <a:endParaRPr lang="en-US" dirty="0" smtClean="0"/>
          </a:p>
          <a:p>
            <a:pPr lvl="1"/>
            <a:r>
              <a:rPr lang="en-US" dirty="0" smtClean="0"/>
              <a:t>Separate the comparison into groups of small differences and large differences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Users tend to agree more when the difference between the ranking results is </a:t>
            </a:r>
            <a:r>
              <a:rPr lang="en-US" u="sng" dirty="0" smtClean="0"/>
              <a:t>large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91" y="3270915"/>
            <a:ext cx="6738422" cy="160588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019801" y="2671396"/>
            <a:ext cx="3258090" cy="599519"/>
            <a:chOff x="6019801" y="2671396"/>
            <a:chExt cx="3258090" cy="599519"/>
          </a:xfrm>
        </p:grpSpPr>
        <p:sp>
          <p:nvSpPr>
            <p:cNvPr id="8" name="TextBox 7"/>
            <p:cNvSpPr txBox="1"/>
            <p:nvPr/>
          </p:nvSpPr>
          <p:spPr>
            <a:xfrm>
              <a:off x="6324600" y="2671396"/>
              <a:ext cx="2953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Compare to mean difference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6019801" y="2984168"/>
              <a:ext cx="423332" cy="2867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855077" y="2984168"/>
              <a:ext cx="493990" cy="2867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5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if when one system did not retrieve anything relevant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400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 metrics tell the same and mostly align with the users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98" y="2828461"/>
            <a:ext cx="6974060" cy="144962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4501: Information Retrieval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C347D-741C-420F-98A9-980B958D5E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7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654</TotalTime>
  <Words>1689</Words>
  <Application>Microsoft Office PowerPoint</Application>
  <PresentationFormat>On-screen Show (4:3)</PresentationFormat>
  <Paragraphs>377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 Unicode MS</vt:lpstr>
      <vt:lpstr>Arial</vt:lpstr>
      <vt:lpstr>Calibri</vt:lpstr>
      <vt:lpstr>Cambria Math</vt:lpstr>
      <vt:lpstr>ＭＳ Ｐゴシック</vt:lpstr>
      <vt:lpstr>simple slides template</vt:lpstr>
      <vt:lpstr>Modern Retrieval Evaluations</vt:lpstr>
      <vt:lpstr>What we have known about IR evaluations</vt:lpstr>
      <vt:lpstr>Rethink retrieval evaluation</vt:lpstr>
      <vt:lpstr>Do user preferences and evaluation measures line up? [Sanderson et al. SIGIR’10]</vt:lpstr>
      <vt:lpstr>Experiment settings</vt:lpstr>
      <vt:lpstr>Experiment settings</vt:lpstr>
      <vt:lpstr>Experimental results</vt:lpstr>
      <vt:lpstr>Experimental results</vt:lpstr>
      <vt:lpstr>Experimental results</vt:lpstr>
      <vt:lpstr>Experimental results</vt:lpstr>
      <vt:lpstr>Conclusions of this study</vt:lpstr>
      <vt:lpstr>How does clickthrough data reflect retrieval quality [Radlinski CIKM’08]</vt:lpstr>
      <vt:lpstr>A/B test</vt:lpstr>
      <vt:lpstr>Behavior-based metrics</vt:lpstr>
      <vt:lpstr>Behavior-based metrics</vt:lpstr>
      <vt:lpstr>Behavior-based metrics</vt:lpstr>
      <vt:lpstr>Experiment setup</vt:lpstr>
      <vt:lpstr>Constructing comparison systems</vt:lpstr>
      <vt:lpstr>Result for A/B test</vt:lpstr>
      <vt:lpstr>Result for A/B test</vt:lpstr>
      <vt:lpstr>Result for A/B test</vt:lpstr>
      <vt:lpstr>Interleave test</vt:lpstr>
      <vt:lpstr>Interleave for IR evaluation</vt:lpstr>
      <vt:lpstr>Interleave for IR evaluation</vt:lpstr>
      <vt:lpstr>Result for interleaved test</vt:lpstr>
      <vt:lpstr>Conclusions</vt:lpstr>
      <vt:lpstr>Comparing the sensitivity of information retrieval metrics [Radlinski &amp; Craswell, SIGIR’10]</vt:lpstr>
      <vt:lpstr>Experiment setup</vt:lpstr>
      <vt:lpstr>Sensitivity of NDCG@5</vt:lpstr>
      <vt:lpstr>Sensitivity of P@5</vt:lpstr>
      <vt:lpstr>Sensitivity of interleaving</vt:lpstr>
      <vt:lpstr>Correlation between IR metrics and interleaving</vt:lpstr>
      <vt:lpstr>How to assess search result quality?</vt:lpstr>
      <vt:lpstr>Example of search task</vt:lpstr>
      <vt:lpstr>Beyond DCG: User Behavior as a Predictor of a Successful Search [Ahmed et al. WSDM’10]</vt:lpstr>
      <vt:lpstr>Predict user satisfaction</vt:lpstr>
      <vt:lpstr>What you should know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Retrieval Evaluations</dc:title>
  <dc:creator>hongning wang</dc:creator>
  <cp:lastModifiedBy>Hongning Wang</cp:lastModifiedBy>
  <cp:revision>42</cp:revision>
  <dcterms:created xsi:type="dcterms:W3CDTF">2014-09-05T16:19:17Z</dcterms:created>
  <dcterms:modified xsi:type="dcterms:W3CDTF">2015-10-28T22:15:28Z</dcterms:modified>
</cp:coreProperties>
</file>