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90" r:id="rId9"/>
    <p:sldId id="291" r:id="rId10"/>
    <p:sldId id="292" r:id="rId11"/>
    <p:sldId id="29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7943264"/>
        <c:axId val="767932928"/>
      </c:barChart>
      <c:catAx>
        <c:axId val="76794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932928"/>
        <c:crosses val="autoZero"/>
        <c:auto val="1"/>
        <c:lblAlgn val="ctr"/>
        <c:lblOffset val="100"/>
        <c:noMultiLvlLbl val="0"/>
      </c:catAx>
      <c:valAx>
        <c:axId val="76793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94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87BE-4C24-4A64-A2F5-A21FABCACCD5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CAEBD-0C1B-481B-A322-6B8F7FEE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smtClean="0"/>
              <a:t>CS@UVa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relevance </a:t>
            </a:r>
            <a:r>
              <a:rPr lang="en-US" altLang="en-US" dirty="0" smtClean="0"/>
              <a:t>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Recap: pseudo </a:t>
            </a:r>
            <a:r>
              <a:rPr lang="en-US" altLang="en-US" dirty="0" smtClean="0"/>
              <a:t>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Feedback documents can </a:t>
            </a:r>
            <a:r>
              <a:rPr lang="en-US" dirty="0"/>
              <a:t>help discover related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E.g., query=“information retrieval”</a:t>
            </a:r>
          </a:p>
          <a:p>
            <a:pPr lvl="2"/>
            <a:r>
              <a:rPr lang="en-US" dirty="0" smtClean="0"/>
              <a:t>Relevant or </a:t>
            </a:r>
            <a:r>
              <a:rPr lang="en-US" dirty="0"/>
              <a:t>pseudo-relevant docs may </a:t>
            </a:r>
            <a:r>
              <a:rPr lang="en-US" dirty="0" smtClean="0"/>
              <a:t>likely </a:t>
            </a:r>
            <a:r>
              <a:rPr lang="en-US" dirty="0"/>
              <a:t>share </a:t>
            </a:r>
            <a:r>
              <a:rPr lang="en-US" dirty="0" smtClean="0"/>
              <a:t>very related words, such as </a:t>
            </a:r>
            <a:r>
              <a:rPr lang="en-US" dirty="0"/>
              <a:t>“search”, </a:t>
            </a:r>
            <a:r>
              <a:rPr lang="en-US" dirty="0" smtClean="0"/>
              <a:t>“</a:t>
            </a:r>
            <a:r>
              <a:rPr lang="en-US" dirty="0"/>
              <a:t>search engine”, </a:t>
            </a:r>
            <a:r>
              <a:rPr lang="en-US" dirty="0" smtClean="0"/>
              <a:t>“ranking”, </a:t>
            </a:r>
            <a:r>
              <a:rPr lang="en-US" dirty="0"/>
              <a:t>“query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Expand </a:t>
            </a:r>
            <a:r>
              <a:rPr lang="en-US" dirty="0"/>
              <a:t>the original query </a:t>
            </a:r>
            <a:r>
              <a:rPr lang="en-US" dirty="0" smtClean="0"/>
              <a:t>with such words will </a:t>
            </a:r>
            <a:r>
              <a:rPr lang="en-US" dirty="0"/>
              <a:t>increase recall and sometimes also precision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Learning-based retrieval</a:t>
            </a:r>
          </a:p>
          <a:p>
            <a:pPr lvl="1"/>
            <a:r>
              <a:rPr lang="en-US" dirty="0" smtClean="0"/>
              <a:t>Feedback documents can be treated as supervision for ranking model update</a:t>
            </a:r>
          </a:p>
          <a:p>
            <a:pPr lvl="1"/>
            <a:r>
              <a:rPr lang="en-US" dirty="0" smtClean="0"/>
              <a:t>Will be covered in the lecture of “learning-to-rank”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 techniques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as 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Term selection</a:t>
            </a:r>
          </a:p>
          <a:p>
            <a:pPr lvl="1"/>
            <a:r>
              <a:rPr lang="en-US" dirty="0"/>
              <a:t>Step 2: Query expansion</a:t>
            </a:r>
          </a:p>
          <a:p>
            <a:pPr lvl="1"/>
            <a:r>
              <a:rPr lang="en-US" dirty="0"/>
              <a:t>Step 3: Query term </a:t>
            </a:r>
            <a:r>
              <a:rPr lang="en-US" dirty="0" smtClean="0"/>
              <a:t>re-weighting</a:t>
            </a:r>
          </a:p>
          <a:p>
            <a:r>
              <a:rPr lang="en-US" dirty="0"/>
              <a:t>Feedback as </a:t>
            </a:r>
            <a:r>
              <a:rPr lang="en-US" dirty="0" smtClean="0"/>
              <a:t>training signal</a:t>
            </a:r>
            <a:endParaRPr lang="en-US" dirty="0"/>
          </a:p>
          <a:p>
            <a:pPr lvl="1"/>
            <a:r>
              <a:rPr lang="en-US" dirty="0" smtClean="0"/>
              <a:t>Will be covered later in learning to rank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Relevance f</a:t>
            </a:r>
            <a:r>
              <a:rPr lang="en-US" altLang="en-US" sz="3600" dirty="0" smtClean="0"/>
              <a:t>eedback </a:t>
            </a:r>
            <a:r>
              <a:rPr lang="en-US" altLang="en-US" sz="3600" dirty="0"/>
              <a:t>in </a:t>
            </a:r>
            <a:r>
              <a:rPr lang="en-US" altLang="en-US" sz="3600" dirty="0" smtClean="0"/>
              <a:t>vector space models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idea: query modification</a:t>
            </a:r>
          </a:p>
          <a:p>
            <a:pPr lvl="1"/>
            <a:r>
              <a:rPr lang="en-US" dirty="0"/>
              <a:t>Adding new (weighted) terms</a:t>
            </a:r>
          </a:p>
          <a:p>
            <a:pPr lvl="1"/>
            <a:r>
              <a:rPr lang="en-US" dirty="0"/>
              <a:t>Adjusting weights of old </a:t>
            </a:r>
            <a:r>
              <a:rPr lang="en-US" dirty="0" smtClean="0"/>
              <a:t>terms</a:t>
            </a:r>
          </a:p>
          <a:p>
            <a:r>
              <a:rPr lang="en-US" dirty="0"/>
              <a:t>The most well-known and effective approach is </a:t>
            </a:r>
            <a:r>
              <a:rPr lang="en-US" dirty="0" err="1"/>
              <a:t>Rocchio</a:t>
            </a:r>
            <a:r>
              <a:rPr lang="en-US" dirty="0"/>
              <a:t> </a:t>
            </a:r>
            <a:r>
              <a:rPr lang="en-US" baseline="30000" dirty="0"/>
              <a:t>[</a:t>
            </a:r>
            <a:r>
              <a:rPr lang="en-US" baseline="30000" dirty="0" err="1"/>
              <a:t>Rocchio</a:t>
            </a:r>
            <a:r>
              <a:rPr lang="en-US" baseline="30000" dirty="0"/>
              <a:t> 1971]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Illustration of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 </a:t>
            </a:r>
            <a:endParaRPr lang="en-US" altLang="en-US" dirty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239" name="Group 7"/>
          <p:cNvGrpSpPr>
            <a:grpSpLocks/>
          </p:cNvGrpSpPr>
          <p:nvPr/>
        </p:nvGrpSpPr>
        <p:grpSpPr bwMode="auto">
          <a:xfrm>
            <a:off x="4106862" y="3113881"/>
            <a:ext cx="782638" cy="493713"/>
            <a:chOff x="2544" y="1945"/>
            <a:chExt cx="493" cy="311"/>
          </a:xfrm>
        </p:grpSpPr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544" y="1945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2640" y="2083"/>
              <a:ext cx="39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505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576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5052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3962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4958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525962" y="27717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125119" y="30003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9530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51054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953000" y="2514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53340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5486400" y="2133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6388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57912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019800" y="3505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715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5943600" y="2743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6096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876800" y="4572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5029200" y="3886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5181600" y="4038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334000" y="4191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5105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5257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5486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5638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362200" y="3657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514600" y="2971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667000" y="3124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2819400" y="3276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2590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31242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2971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3429000" y="4343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4" name="Text Box 52"/>
          <p:cNvSpPr txBox="1">
            <a:spLocks noChangeArrowheads="1"/>
          </p:cNvSpPr>
          <p:nvPr/>
        </p:nvSpPr>
        <p:spPr bwMode="auto">
          <a:xfrm>
            <a:off x="27432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00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6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2057400"/>
            <a:ext cx="2819400" cy="266700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085 0.0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  <p:bldP spid="35128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Rocchio</a:t>
            </a:r>
            <a:r>
              <a:rPr lang="en-US" altLang="en-US" dirty="0"/>
              <a:t> in </a:t>
            </a:r>
            <a:r>
              <a:rPr lang="en-US" altLang="en-US" dirty="0" smtClean="0"/>
              <a:t>practice</a:t>
            </a:r>
            <a:endParaRPr lang="en-US" alt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Negative (non-relevant) examples are not very important (why?)</a:t>
            </a:r>
          </a:p>
          <a:p>
            <a:r>
              <a:rPr lang="en-US" altLang="en-US" sz="2800" dirty="0" smtClean="0"/>
              <a:t>Efficiency </a:t>
            </a:r>
            <a:r>
              <a:rPr lang="en-US" altLang="en-US" sz="2800" dirty="0"/>
              <a:t>concern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Restrict the </a:t>
            </a:r>
            <a:r>
              <a:rPr lang="en-US" altLang="en-US" sz="2400" dirty="0"/>
              <a:t>vector onto a lower dimension (i.e., only </a:t>
            </a:r>
            <a:r>
              <a:rPr lang="en-US" altLang="en-US" sz="2400" dirty="0" smtClean="0"/>
              <a:t>consider highly weighted words in </a:t>
            </a:r>
            <a:r>
              <a:rPr lang="en-US" altLang="en-US" sz="2400" dirty="0"/>
              <a:t>the centroid vector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Avoid “training </a:t>
            </a:r>
            <a:r>
              <a:rPr lang="en-US" altLang="en-US" sz="2800" dirty="0" smtClean="0"/>
              <a:t>bias”</a:t>
            </a:r>
          </a:p>
          <a:p>
            <a:pPr lvl="1"/>
            <a:r>
              <a:rPr lang="en-US" altLang="en-US" sz="2400" dirty="0" smtClean="0"/>
              <a:t>Keep </a:t>
            </a:r>
            <a:r>
              <a:rPr lang="en-US" altLang="en-US" sz="2400" dirty="0"/>
              <a:t>relatively high weight on the original </a:t>
            </a:r>
            <a:r>
              <a:rPr lang="en-US" altLang="en-US" sz="2400" dirty="0" smtClean="0"/>
              <a:t>query</a:t>
            </a:r>
            <a:endParaRPr lang="en-US" altLang="en-US" sz="2400" dirty="0" smtClean="0"/>
          </a:p>
          <a:p>
            <a:r>
              <a:rPr lang="en-US" altLang="en-US" sz="2800" dirty="0" smtClean="0"/>
              <a:t>Can </a:t>
            </a:r>
            <a:r>
              <a:rPr lang="en-US" altLang="en-US" sz="2800" dirty="0"/>
              <a:t>be used for relevance feedback and pseudo feedback</a:t>
            </a:r>
          </a:p>
          <a:p>
            <a:r>
              <a:rPr lang="en-US" altLang="en-US" sz="2800" dirty="0"/>
              <a:t>Usually robust and effective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1066800"/>
          </a:xfrm>
        </p:spPr>
        <p:txBody>
          <a:bodyPr/>
          <a:lstStyle/>
          <a:p>
            <a:r>
              <a:rPr lang="en-US" altLang="en-US" dirty="0" smtClean="0"/>
              <a:t>    Feedback in probabilistic models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6938685"/>
              </p:ext>
            </p:extLst>
          </p:nvPr>
        </p:nvGraphicFramePr>
        <p:xfrm>
          <a:off x="2759075" y="2500134"/>
          <a:ext cx="3108325" cy="31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00134"/>
                        <a:ext cx="3108325" cy="31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733132"/>
              </p:ext>
            </p:extLst>
          </p:nvPr>
        </p:nvGraphicFramePr>
        <p:xfrm>
          <a:off x="2816822" y="1562101"/>
          <a:ext cx="3206548" cy="66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5" imgW="2031840" imgH="419040" progId="Equation.DSMT4">
                  <p:embed/>
                </p:oleObj>
              </mc:Choice>
              <mc:Fallback>
                <p:oleObj name="Equation" r:id="rId5" imgW="2031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22" y="1562101"/>
                        <a:ext cx="3206548" cy="66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23837" y="1660525"/>
            <a:ext cx="259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Classic Prob. Model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2209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latin typeface="Arial" panose="020B0604020202020204" pitchFamily="34" charset="0"/>
              </a:rPr>
              <a:t>Language Model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973762" y="1377950"/>
            <a:ext cx="2979738" cy="1457325"/>
            <a:chOff x="3638" y="868"/>
            <a:chExt cx="1877" cy="918"/>
          </a:xfrm>
        </p:grpSpPr>
        <p:sp>
          <p:nvSpPr>
            <p:cNvPr id="1047" name="Text Box 10"/>
            <p:cNvSpPr txBox="1">
              <a:spLocks noChangeArrowheads="1"/>
            </p:cNvSpPr>
            <p:nvPr/>
          </p:nvSpPr>
          <p:spPr bwMode="auto">
            <a:xfrm>
              <a:off x="3950" y="868"/>
              <a:ext cx="1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Rel. doc model</a:t>
              </a:r>
            </a:p>
          </p:txBody>
        </p:sp>
        <p:sp>
          <p:nvSpPr>
            <p:cNvPr id="1048" name="Text Box 11"/>
            <p:cNvSpPr txBox="1">
              <a:spLocks noChangeArrowheads="1"/>
            </p:cNvSpPr>
            <p:nvPr/>
          </p:nvSpPr>
          <p:spPr bwMode="auto">
            <a:xfrm>
              <a:off x="3950" y="1180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 err="1">
                  <a:latin typeface="Arial" panose="020B0604020202020204" pitchFamily="34" charset="0"/>
                </a:rPr>
                <a:t>NonRel</a:t>
              </a:r>
              <a:r>
                <a:rPr lang="en-US" altLang="en-US" sz="2000" b="1" dirty="0">
                  <a:latin typeface="Arial" panose="020B0604020202020204" pitchFamily="34" charset="0"/>
                </a:rPr>
                <a:t>. doc model</a:t>
              </a:r>
            </a:p>
          </p:txBody>
        </p:sp>
        <p:sp>
          <p:nvSpPr>
            <p:cNvPr id="1049" name="Line 12"/>
            <p:cNvSpPr>
              <a:spLocks noChangeShapeType="1"/>
            </p:cNvSpPr>
            <p:nvPr/>
          </p:nvSpPr>
          <p:spPr bwMode="auto">
            <a:xfrm flipH="1">
              <a:off x="3638" y="1028"/>
              <a:ext cx="24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3"/>
            <p:cNvSpPr>
              <a:spLocks noChangeShapeType="1"/>
            </p:cNvSpPr>
            <p:nvPr/>
          </p:nvSpPr>
          <p:spPr bwMode="auto">
            <a:xfrm flipH="1" flipV="1">
              <a:off x="3638" y="1296"/>
              <a:ext cx="24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Text Box 14"/>
            <p:cNvSpPr txBox="1">
              <a:spLocks noChangeArrowheads="1"/>
            </p:cNvSpPr>
            <p:nvPr/>
          </p:nvSpPr>
          <p:spPr bwMode="auto">
            <a:xfrm>
              <a:off x="3950" y="1536"/>
              <a:ext cx="1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“Rel. query” model</a:t>
              </a:r>
            </a:p>
          </p:txBody>
        </p:sp>
        <p:sp>
          <p:nvSpPr>
            <p:cNvPr id="1052" name="Line 15"/>
            <p:cNvSpPr>
              <a:spLocks noChangeShapeType="1"/>
            </p:cNvSpPr>
            <p:nvPr/>
          </p:nvSpPr>
          <p:spPr bwMode="auto">
            <a:xfrm flipH="1" flipV="1">
              <a:off x="3638" y="168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743200" y="3352801"/>
            <a:ext cx="1470025" cy="2862263"/>
            <a:chOff x="1728" y="2112"/>
            <a:chExt cx="926" cy="1803"/>
          </a:xfrm>
        </p:grpSpPr>
        <p:sp>
          <p:nvSpPr>
            <p:cNvPr id="1041" name="AutoShape 24"/>
            <p:cNvSpPr>
              <a:spLocks/>
            </p:cNvSpPr>
            <p:nvPr/>
          </p:nvSpPr>
          <p:spPr bwMode="auto">
            <a:xfrm>
              <a:off x="1728" y="21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Text Box 25"/>
            <p:cNvSpPr txBox="1">
              <a:spLocks noChangeArrowheads="1"/>
            </p:cNvSpPr>
            <p:nvPr/>
          </p:nvSpPr>
          <p:spPr bwMode="auto">
            <a:xfrm>
              <a:off x="1824" y="2256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P(D|Q,R=1)</a:t>
              </a:r>
            </a:p>
          </p:txBody>
        </p:sp>
        <p:sp>
          <p:nvSpPr>
            <p:cNvPr id="1043" name="AutoShape 26"/>
            <p:cNvSpPr>
              <a:spLocks/>
            </p:cNvSpPr>
            <p:nvPr/>
          </p:nvSpPr>
          <p:spPr bwMode="auto">
            <a:xfrm>
              <a:off x="1728" y="264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Text Box 27"/>
            <p:cNvSpPr txBox="1">
              <a:spLocks noChangeArrowheads="1"/>
            </p:cNvSpPr>
            <p:nvPr/>
          </p:nvSpPr>
          <p:spPr bwMode="auto">
            <a:xfrm>
              <a:off x="1824" y="2688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P(D|Q,R=0)</a:t>
              </a:r>
            </a:p>
          </p:txBody>
        </p:sp>
        <p:sp>
          <p:nvSpPr>
            <p:cNvPr id="1045" name="AutoShape 28"/>
            <p:cNvSpPr>
              <a:spLocks/>
            </p:cNvSpPr>
            <p:nvPr/>
          </p:nvSpPr>
          <p:spPr bwMode="auto">
            <a:xfrm>
              <a:off x="1764" y="3216"/>
              <a:ext cx="70" cy="699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Text Box 29"/>
            <p:cNvSpPr txBox="1">
              <a:spLocks noChangeArrowheads="1"/>
            </p:cNvSpPr>
            <p:nvPr/>
          </p:nvSpPr>
          <p:spPr bwMode="auto">
            <a:xfrm>
              <a:off x="1840" y="3450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P(Q|D,R=1)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3276600"/>
            <a:ext cx="2667000" cy="3370263"/>
            <a:chOff x="144" y="2064"/>
            <a:chExt cx="1680" cy="2123"/>
          </a:xfrm>
        </p:grpSpPr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1152" y="2064"/>
              <a:ext cx="61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8" name="Text Box 22"/>
            <p:cNvSpPr txBox="1">
              <a:spLocks noChangeArrowheads="1"/>
            </p:cNvSpPr>
            <p:nvPr/>
          </p:nvSpPr>
          <p:spPr bwMode="auto">
            <a:xfrm>
              <a:off x="1152" y="2592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,0)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,0)</a:t>
              </a:r>
            </a:p>
            <a:p>
              <a:endParaRPr lang="en-US" altLang="en-US" sz="1800" b="1"/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9" name="Text Box 23"/>
            <p:cNvSpPr txBox="1">
              <a:spLocks noChangeArrowheads="1"/>
            </p:cNvSpPr>
            <p:nvPr/>
          </p:nvSpPr>
          <p:spPr bwMode="auto">
            <a:xfrm>
              <a:off x="1152" y="3264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4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5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2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3</a:t>
              </a:r>
              <a:r>
                <a:rPr lang="en-US" altLang="en-US" sz="1800" b="1" dirty="0"/>
                <a:t>,0)</a:t>
              </a:r>
            </a:p>
            <a:p>
              <a:endParaRPr lang="en-US" altLang="en-US" sz="1800" b="1" dirty="0"/>
            </a:p>
          </p:txBody>
        </p:sp>
        <p:sp>
          <p:nvSpPr>
            <p:cNvPr id="1040" name="Text Box 30"/>
            <p:cNvSpPr txBox="1">
              <a:spLocks noChangeArrowheads="1"/>
            </p:cNvSpPr>
            <p:nvPr/>
          </p:nvSpPr>
          <p:spPr bwMode="auto">
            <a:xfrm>
              <a:off x="144" y="2784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Parameter</a:t>
              </a:r>
            </a:p>
            <a:p>
              <a:r>
                <a:rPr lang="en-US" altLang="en-US" sz="2000" b="1" dirty="0">
                  <a:latin typeface="Arial" panose="020B0604020202020204" pitchFamily="34" charset="0"/>
                </a:rPr>
                <a:t>Estimation</a:t>
              </a:r>
            </a:p>
          </p:txBody>
        </p:sp>
      </p:grpSp>
      <p:sp>
        <p:nvSpPr>
          <p:cNvPr id="416800" name="Text Box 32"/>
          <p:cNvSpPr txBox="1">
            <a:spLocks noChangeArrowheads="1"/>
          </p:cNvSpPr>
          <p:nvPr/>
        </p:nvSpPr>
        <p:spPr bwMode="auto">
          <a:xfrm>
            <a:off x="4572000" y="3505200"/>
            <a:ext cx="4495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>
                <a:latin typeface="Arial" panose="020B0604020202020204" pitchFamily="34" charset="0"/>
              </a:rPr>
              <a:t>Initial retrieval: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latin typeface="Arial" panose="020B0604020202020204" pitchFamily="34" charset="0"/>
              </a:rPr>
              <a:t>P(D|Q,R=1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query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doc </a:t>
            </a:r>
          </a:p>
          <a:p>
            <a:r>
              <a:rPr lang="en-US" altLang="en-US" sz="1800" dirty="0" smtClean="0">
                <a:latin typeface="Arial" panose="020B0604020202020204" pitchFamily="34" charset="0"/>
              </a:rPr>
              <a:t>  - </a:t>
            </a:r>
            <a:r>
              <a:rPr lang="en-US" altLang="en-US" sz="1800" dirty="0">
                <a:latin typeface="Arial" panose="020B0604020202020204" pitchFamily="34" charset="0"/>
              </a:rPr>
              <a:t>P(Q|D,R=1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doc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query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Feedback:	</a:t>
            </a: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</a:rPr>
              <a:t>- P(D|Q,R=1) can be improved for the 	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current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</a:rPr>
              <a:t>   - P(Q|D,R=1) can </a:t>
            </a:r>
            <a:r>
              <a:rPr lang="en-US" altLang="en-US" sz="1800" dirty="0" smtClean="0">
                <a:latin typeface="Arial" panose="020B0604020202020204" pitchFamily="34" charset="0"/>
              </a:rPr>
              <a:t>be improved for the    	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 </a:t>
            </a:r>
            <a:r>
              <a:rPr lang="en-US" altLang="en-US" sz="1800" dirty="0" smtClean="0">
                <a:latin typeface="Arial" panose="020B0604020202020204" pitchFamily="34" charset="0"/>
              </a:rPr>
              <a:t>and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future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  <p:bldP spid="7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400"/>
            <a:ext cx="3568703" cy="762001"/>
            <a:chOff x="2784" y="1776"/>
            <a:chExt cx="2248" cy="4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20"/>
              <a:ext cx="62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52" y="2095"/>
              <a:ext cx="64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1981200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08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9200" y="310591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Assumption: terms not occurring in the query are equally likely to occur in relevant and </a:t>
            </a:r>
            <a:r>
              <a:rPr lang="en-US" i="1" dirty="0" err="1" smtClean="0"/>
              <a:t>nonrelevant</a:t>
            </a:r>
            <a:r>
              <a:rPr lang="en-US" i="1" dirty="0" smtClean="0"/>
              <a:t> documents, i.e.,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202" y="3352800"/>
            <a:ext cx="241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25899" y="3810000"/>
            <a:ext cx="869952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25900" y="3810000"/>
            <a:ext cx="869951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85800" y="5349874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7006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Per-query estimation!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57600" y="5105400"/>
            <a:ext cx="6858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7116" y="5105400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616" y="5734378"/>
            <a:ext cx="364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i="1" dirty="0" smtClean="0">
                <a:latin typeface="Arial" panose="020B0604020202020204" pitchFamily="34" charset="0"/>
              </a:rPr>
              <a:t>P(D|Q,R=1</a:t>
            </a:r>
            <a:r>
              <a:rPr lang="en-US" altLang="en-US" i="1" dirty="0">
                <a:latin typeface="Arial" panose="020B0604020202020204" pitchFamily="34" charset="0"/>
              </a:rPr>
              <a:t>) can be improved for </a:t>
            </a:r>
            <a:r>
              <a:rPr lang="en-US" altLang="en-US" i="1" dirty="0" smtClean="0">
                <a:latin typeface="Arial" panose="020B0604020202020204" pitchFamily="34" charset="0"/>
              </a:rPr>
              <a:t>the </a:t>
            </a:r>
            <a:r>
              <a:rPr lang="en-US" alt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future doc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Recap of language model</a:t>
                </a:r>
              </a:p>
              <a:p>
                <a:pPr lvl="1"/>
                <a:r>
                  <a:rPr lang="en-US" altLang="en-US" dirty="0" smtClean="0"/>
                  <a:t>Rank documents based </a:t>
                </a:r>
                <a:r>
                  <a:rPr lang="en-US" altLang="en-US" dirty="0"/>
                  <a:t>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likelihood</a:t>
                </a:r>
              </a:p>
              <a:p>
                <a:pPr lvl="1"/>
                <a:endParaRPr lang="en-US" altLang="en-US" sz="2400" i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sz="1800" i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 smtClean="0"/>
                  <a:t>Difficulty</a:t>
                </a:r>
              </a:p>
              <a:p>
                <a:pPr lvl="2"/>
                <a:r>
                  <a:rPr lang="en-US" altLang="en-US" dirty="0" smtClean="0"/>
                  <a:t>Documents are given, i.e.,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fixed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6138"/>
              </p:ext>
            </p:extLst>
          </p:nvPr>
        </p:nvGraphicFramePr>
        <p:xfrm>
          <a:off x="2273300" y="2784475"/>
          <a:ext cx="37798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4" imgW="1815840" imgH="583920" progId="Equation.3">
                  <p:embed/>
                </p:oleObj>
              </mc:Choice>
              <mc:Fallback>
                <p:oleObj name="Equation" r:id="rId4" imgW="1815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784475"/>
                        <a:ext cx="37798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76800" y="2785268"/>
            <a:ext cx="4302125" cy="1219200"/>
            <a:chOff x="2880" y="1920"/>
            <a:chExt cx="2710" cy="76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Approach</a:t>
            </a:r>
            <a:endParaRPr lang="en-US" altLang="en-US" dirty="0"/>
          </a:p>
          <a:p>
            <a:pPr lvl="1"/>
            <a:r>
              <a:rPr lang="en-US" altLang="en-US" dirty="0"/>
              <a:t>Introduce a </a:t>
            </a:r>
            <a:r>
              <a:rPr lang="en-US" altLang="en-US" dirty="0" smtClean="0"/>
              <a:t>probabilistic query </a:t>
            </a:r>
            <a:r>
              <a:rPr lang="en-US" altLang="en-US" dirty="0"/>
              <a:t>model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Ranking</a:t>
            </a:r>
            <a:r>
              <a:rPr lang="en-US" altLang="en-US" dirty="0"/>
              <a:t>: measure distance between query model and </a:t>
            </a:r>
            <a:r>
              <a:rPr lang="en-US" altLang="en-US" dirty="0" smtClean="0"/>
              <a:t>document model</a:t>
            </a:r>
          </a:p>
          <a:p>
            <a:pPr lvl="1"/>
            <a:r>
              <a:rPr lang="en-US" altLang="en-US" dirty="0"/>
              <a:t>Feedback: query model update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500" y="4572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 smtClean="0">
                <a:solidFill>
                  <a:srgbClr val="FF0000"/>
                </a:solidFill>
              </a:rPr>
              <a:t>: Back </a:t>
            </a:r>
            <a:r>
              <a:rPr lang="en-US" sz="2400" i="1" dirty="0" smtClean="0">
                <a:solidFill>
                  <a:srgbClr val="FF0000"/>
                </a:solidFill>
              </a:rPr>
              <a:t>to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Kind of, but in different perspective.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</a:t>
            </a:r>
            <a:r>
              <a:rPr lang="en-US" dirty="0" smtClean="0"/>
              <a:t>divergence based retrieval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Probabilistic similarity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57866" y="2590800"/>
            <a:ext cx="7476534" cy="1155827"/>
            <a:chOff x="1057866" y="2590800"/>
            <a:chExt cx="7476534" cy="115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1447800" y="2590800"/>
              <a:ext cx="1981200" cy="432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029200" y="2590801"/>
              <a:ext cx="3124200" cy="43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90600" y="2996457"/>
            <a:ext cx="4114800" cy="1411475"/>
            <a:chOff x="990600" y="2996457"/>
            <a:chExt cx="4114800" cy="14114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0" y="3771284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600" y="40386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Query-specific quality, ignored for ranking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996457"/>
              <a:ext cx="3429000" cy="7748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124200"/>
            <a:ext cx="2400300" cy="1570256"/>
            <a:chOff x="5029200" y="3124200"/>
            <a:chExt cx="2400300" cy="157025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248400" y="3589693"/>
              <a:ext cx="0" cy="4863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6388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048125"/>
              <a:ext cx="2400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Query language model, need to be estimated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124200"/>
            <a:ext cx="2819400" cy="2226112"/>
            <a:chOff x="6400800" y="3124200"/>
            <a:chExt cx="2819400" cy="2226112"/>
          </a:xfrm>
        </p:grpSpPr>
        <p:sp>
          <p:nvSpPr>
            <p:cNvPr id="26" name="Rectangle 25"/>
            <p:cNvSpPr/>
            <p:nvPr/>
          </p:nvSpPr>
          <p:spPr>
            <a:xfrm>
              <a:off x="72390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7650" y="3589693"/>
              <a:ext cx="0" cy="11422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00800" y="4703981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Document language model, we know how to estimate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Kullback-Leibler</a:t>
                </a:r>
                <a:r>
                  <a:rPr lang="en-US" dirty="0"/>
                  <a:t> </a:t>
                </a:r>
                <a:r>
                  <a:rPr lang="en-US" dirty="0" smtClean="0"/>
                  <a:t>divergence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u="sng" dirty="0"/>
                  <a:t>non-symmetric</a:t>
                </a:r>
                <a:r>
                  <a:rPr lang="en-US" dirty="0"/>
                  <a:t> measure of the difference between two probability distributions P and </a:t>
                </a:r>
                <a:r>
                  <a:rPr lang="en-US" dirty="0" smtClean="0"/>
                  <a:t>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It measures the expected number of extra bits required to code samples from P when using a code based on </a:t>
                </a:r>
                <a:r>
                  <a:rPr lang="en-US" dirty="0" smtClean="0"/>
                  <a:t>Q</a:t>
                </a:r>
              </a:p>
              <a:p>
                <a:pPr lvl="2"/>
                <a:r>
                  <a:rPr lang="en-US" dirty="0" smtClean="0"/>
                  <a:t>P usually refers to the “true” data distribution, Q refers to the “approximated” distribution</a:t>
                </a:r>
              </a:p>
              <a:p>
                <a:pPr lvl="1"/>
                <a:r>
                  <a:rPr lang="en-US" dirty="0" smtClean="0"/>
                  <a:t>Properties</a:t>
                </a:r>
              </a:p>
              <a:p>
                <a:pPr lvl="2"/>
                <a:r>
                  <a:rPr lang="en-US" dirty="0" smtClean="0"/>
                  <a:t>Non-negative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almost everywhere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800600" y="4419600"/>
            <a:ext cx="3886200" cy="771748"/>
            <a:chOff x="4800600" y="4419600"/>
            <a:chExt cx="3886200" cy="771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Explains why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∝−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62600" y="4419600"/>
              <a:ext cx="609600" cy="381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based retrieval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Retrieval ≈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generalized version of query-likelihood language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empirical distribution of words in a query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53000" y="2038290"/>
            <a:ext cx="3886200" cy="1390710"/>
            <a:chOff x="5105400" y="2038290"/>
            <a:chExt cx="3886200" cy="1390710"/>
          </a:xfrm>
        </p:grpSpPr>
        <p:sp>
          <p:nvSpPr>
            <p:cNvPr id="9" name="Rectangle 8"/>
            <p:cNvSpPr/>
            <p:nvPr/>
          </p:nvSpPr>
          <p:spPr>
            <a:xfrm>
              <a:off x="5105400" y="2667000"/>
              <a:ext cx="3276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03829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same smoothing strategy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781800" y="2362200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Feedback as model interpolation</a:t>
            </a: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Query Q</a:t>
            </a:r>
            <a:endParaRPr lang="en-US" altLang="en-US">
              <a:solidFill>
                <a:srgbClr val="000066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4498"/>
              </p:ext>
            </p:extLst>
          </p:nvPr>
        </p:nvGraphicFramePr>
        <p:xfrm>
          <a:off x="4343400" y="2178050"/>
          <a:ext cx="1395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78050"/>
                        <a:ext cx="1395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Document D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Results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Feedback Docs </a:t>
            </a:r>
          </a:p>
          <a:p>
            <a:pPr algn="l"/>
            <a:r>
              <a:rPr lang="en-US" altLang="en-US" sz="2000">
                <a:solidFill>
                  <a:srgbClr val="000066"/>
                </a:solidFill>
              </a:rPr>
              <a:t>F={d</a:t>
            </a:r>
            <a:r>
              <a:rPr lang="en-US" altLang="en-US" sz="2000" baseline="-25000">
                <a:solidFill>
                  <a:srgbClr val="000066"/>
                </a:solidFill>
              </a:rPr>
              <a:t>1</a:t>
            </a:r>
            <a:r>
              <a:rPr lang="en-US" altLang="en-US" sz="2000">
                <a:solidFill>
                  <a:srgbClr val="000066"/>
                </a:solidFill>
              </a:rPr>
              <a:t>, d</a:t>
            </a:r>
            <a:r>
              <a:rPr lang="en-US" altLang="en-US" sz="2000" baseline="-25000">
                <a:solidFill>
                  <a:srgbClr val="000066"/>
                </a:solidFill>
              </a:rPr>
              <a:t>2</a:t>
            </a:r>
            <a:r>
              <a:rPr lang="en-US" altLang="en-US" sz="2000">
                <a:solidFill>
                  <a:srgbClr val="000066"/>
                </a:solidFill>
              </a:rPr>
              <a:t> , …, d</a:t>
            </a:r>
            <a:r>
              <a:rPr lang="en-US" altLang="en-US" sz="2000" baseline="-25000">
                <a:solidFill>
                  <a:srgbClr val="000066"/>
                </a:solidFill>
              </a:rPr>
              <a:t>n</a:t>
            </a:r>
            <a:r>
              <a:rPr lang="en-US" altLang="en-US" sz="20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404100" y="2516188"/>
            <a:ext cx="0" cy="1306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05038" y="3136900"/>
            <a:ext cx="2828925" cy="1220788"/>
            <a:chOff x="1389" y="1976"/>
            <a:chExt cx="1782" cy="769"/>
          </a:xfrm>
        </p:grpSpPr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1389" y="2510"/>
            <a:ext cx="12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4" name="Equation" r:id="rId7" imgW="1282680" imgH="241200" progId="Equation.3">
                    <p:embed/>
                  </p:oleObj>
                </mc:Choice>
                <mc:Fallback>
                  <p:oleObj name="Equation" r:id="rId7" imgW="1282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510"/>
                          <a:ext cx="126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5156200" y="4724400"/>
            <a:ext cx="1890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Generative model</a:t>
            </a:r>
          </a:p>
          <a:p>
            <a:pPr>
              <a:lnSpc>
                <a:spcPct val="80000"/>
              </a:lnSpc>
            </a:pP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V="1">
            <a:off x="3738563" y="2451100"/>
            <a:ext cx="52705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3738563" y="1841500"/>
            <a:ext cx="527050" cy="47625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429000" y="2646363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6363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05400" y="4038600"/>
            <a:ext cx="1376363" cy="369888"/>
            <a:chOff x="3216" y="2544"/>
            <a:chExt cx="867" cy="233"/>
          </a:xfrm>
        </p:grpSpPr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 flipH="1" flipV="1">
              <a:off x="3459" y="2648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3216" y="2544"/>
            <a:ext cx="2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2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174750"/>
            <a:chOff x="819" y="2744"/>
            <a:chExt cx="1868" cy="740"/>
          </a:xfrm>
        </p:grpSpPr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=0</a:t>
              </a:r>
              <a:endParaRPr lang="en-US" altLang="en-US"/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No feedback</a:t>
              </a:r>
              <a:endParaRPr lang="en-US" altLang="en-US"/>
            </a:p>
          </p:txBody>
        </p:sp>
        <p:graphicFrame>
          <p:nvGraphicFramePr>
            <p:cNvPr id="3077" name="Object 28"/>
            <p:cNvGraphicFramePr>
              <a:graphicFrameLocks noChangeAspect="1"/>
            </p:cNvGraphicFramePr>
            <p:nvPr/>
          </p:nvGraphicFramePr>
          <p:xfrm>
            <a:off x="1965" y="3038"/>
            <a:ext cx="4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" name="Equation" r:id="rId13" imgW="507960" imgH="241200" progId="Equation.3">
                    <p:embed/>
                  </p:oleObj>
                </mc:Choice>
                <mc:Fallback>
                  <p:oleObj name="Equation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3038"/>
                          <a:ext cx="4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=1</a:t>
              </a:r>
              <a:endParaRPr lang="en-US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Full feedback</a:t>
              </a:r>
              <a:endParaRPr lang="en-US" altLang="en-US"/>
            </a:p>
          </p:txBody>
        </p:sp>
        <p:graphicFrame>
          <p:nvGraphicFramePr>
            <p:cNvPr id="3078" name="Object 32"/>
            <p:cNvGraphicFramePr>
              <a:graphicFrameLocks noChangeAspect="1"/>
            </p:cNvGraphicFramePr>
            <p:nvPr/>
          </p:nvGraphicFramePr>
          <p:xfrm>
            <a:off x="912" y="2976"/>
            <a:ext cx="5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76"/>
                          <a:ext cx="5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371600" y="5569803"/>
            <a:ext cx="6507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altLang="en-US" sz="2400" i="1" dirty="0" err="1">
                <a:solidFill>
                  <a:srgbClr val="FF0000"/>
                </a:solidFill>
              </a:rPr>
              <a:t>Rocchio</a:t>
            </a:r>
            <a:r>
              <a:rPr lang="en-US" altLang="en-US" sz="2400" i="1" dirty="0">
                <a:solidFill>
                  <a:srgbClr val="FF0000"/>
                </a:solidFill>
              </a:rPr>
              <a:t> feedback </a:t>
            </a:r>
            <a:r>
              <a:rPr lang="en-US" sz="2400" i="1" dirty="0">
                <a:solidFill>
                  <a:srgbClr val="FF0000"/>
                </a:solidFill>
              </a:rPr>
              <a:t>in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Very similar, but </a:t>
            </a:r>
            <a:r>
              <a:rPr lang="en-US" sz="2400" i="1" dirty="0" smtClean="0">
                <a:solidFill>
                  <a:srgbClr val="FF0000"/>
                </a:solidFill>
              </a:rPr>
              <a:t>with </a:t>
            </a:r>
            <a:r>
              <a:rPr lang="en-US" sz="2400" i="1" dirty="0" smtClean="0">
                <a:solidFill>
                  <a:srgbClr val="FF0000"/>
                </a:solidFill>
              </a:rPr>
              <a:t>different </a:t>
            </a:r>
            <a:r>
              <a:rPr lang="en-US" sz="2400" i="1" dirty="0" smtClean="0">
                <a:solidFill>
                  <a:srgbClr val="FF0000"/>
                </a:solidFill>
              </a:rPr>
              <a:t>interpretations.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1" y="3276600"/>
            <a:ext cx="3429000" cy="1231901"/>
            <a:chOff x="3733801" y="3276600"/>
            <a:chExt cx="3429000" cy="1231901"/>
          </a:xfrm>
        </p:grpSpPr>
        <p:sp>
          <p:nvSpPr>
            <p:cNvPr id="5" name="Rectangle 4"/>
            <p:cNvSpPr/>
            <p:nvPr/>
          </p:nvSpPr>
          <p:spPr>
            <a:xfrm>
              <a:off x="4953000" y="3975101"/>
              <a:ext cx="609600" cy="533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1" y="32766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 estimate the feedback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 flipH="1">
              <a:off x="5257800" y="3645932"/>
              <a:ext cx="190501" cy="32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utoUpdateAnimBg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2071688"/>
            <a:ext cx="3010994" cy="3795712"/>
          </a:xfrm>
          <a:prstGeom prst="rect">
            <a:avLst/>
          </a:prstGeom>
        </p:spPr>
      </p:pic>
      <p:pic>
        <p:nvPicPr>
          <p:cNvPr id="16386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3861197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4579144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64" y="2564077"/>
            <a:ext cx="4275936" cy="1606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4531" y="2118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 documents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21043" y="3075781"/>
            <a:ext cx="10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72981" y="3192765"/>
            <a:ext cx="1623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5282" y="4132999"/>
            <a:ext cx="1066800" cy="2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23232" y="4462214"/>
            <a:ext cx="31539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protect passengers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accidental/malicious harm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600" i="1" dirty="0" smtClean="0">
                <a:solidFill>
                  <a:srgbClr val="FF0000"/>
                </a:solidFill>
              </a:rPr>
              <a:t>crime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400" i="1" dirty="0" smtClean="0">
                <a:solidFill>
                  <a:srgbClr val="FF0000"/>
                </a:solidFill>
              </a:rPr>
              <a:t>rules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511048">
            <a:off x="3820408" y="3663572"/>
            <a:ext cx="500583" cy="39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179733" y="3055144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65533" y="3055144"/>
            <a:ext cx="1143000" cy="6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89513" y="3192765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70423" y="3969544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21682" y="4007868"/>
            <a:ext cx="610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1133" y="4121944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57" y="1607344"/>
            <a:ext cx="5631723" cy="34235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2324692" y="1804194"/>
            <a:ext cx="2575017" cy="311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800" dirty="0" smtClean="0">
                <a:sym typeface="Symbol" pitchFamily="18" charset="2"/>
              </a:rPr>
              <a:t>Generative </a:t>
            </a:r>
            <a:r>
              <a:rPr lang="en-US" altLang="en-US" sz="3800" dirty="0" smtClean="0"/>
              <a:t>mixture model of feedback</a:t>
            </a:r>
          </a:p>
        </p:txBody>
      </p:sp>
      <p:grpSp>
        <p:nvGrpSpPr>
          <p:cNvPr id="4102" name="Group 3"/>
          <p:cNvGrpSpPr>
            <a:grpSpLocks/>
          </p:cNvGrpSpPr>
          <p:nvPr/>
        </p:nvGrpSpPr>
        <p:grpSpPr bwMode="auto">
          <a:xfrm>
            <a:off x="3886200" y="1828800"/>
            <a:ext cx="4648200" cy="2209800"/>
            <a:chOff x="2352" y="768"/>
            <a:chExt cx="2928" cy="1392"/>
          </a:xfrm>
        </p:grpSpPr>
        <p:sp>
          <p:nvSpPr>
            <p:cNvPr id="4115" name="Line 4"/>
            <p:cNvSpPr>
              <a:spLocks noChangeShapeType="1"/>
            </p:cNvSpPr>
            <p:nvPr/>
          </p:nvSpPr>
          <p:spPr bwMode="auto">
            <a:xfrm flipV="1">
              <a:off x="2352" y="115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5"/>
            <p:cNvSpPr>
              <a:spLocks noChangeShapeType="1"/>
            </p:cNvSpPr>
            <p:nvPr/>
          </p:nvSpPr>
          <p:spPr bwMode="auto">
            <a:xfrm flipV="1">
              <a:off x="2352" y="187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8"/>
            <p:cNvSpPr>
              <a:spLocks noChangeArrowheads="1"/>
            </p:cNvSpPr>
            <p:nvPr/>
          </p:nvSpPr>
          <p:spPr bwMode="auto">
            <a:xfrm>
              <a:off x="3120" y="768"/>
              <a:ext cx="2160" cy="1392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0" name="Rectangle 9"/>
            <p:cNvSpPr>
              <a:spLocks noChangeArrowheads="1"/>
            </p:cNvSpPr>
            <p:nvPr/>
          </p:nvSpPr>
          <p:spPr bwMode="auto">
            <a:xfrm>
              <a:off x="3133" y="768"/>
              <a:ext cx="11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F={d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1</a:t>
              </a:r>
              <a:r>
                <a:rPr lang="en-US" altLang="en-US" dirty="0">
                  <a:solidFill>
                    <a:srgbClr val="000066"/>
                  </a:solidFill>
                </a:rPr>
                <a:t>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</a:rPr>
                <a:t>…,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 err="1">
                  <a:solidFill>
                    <a:srgbClr val="000066"/>
                  </a:solidFill>
                </a:rPr>
                <a:t>d</a:t>
              </a:r>
              <a:r>
                <a:rPr lang="en-US" altLang="en-US" baseline="-25000" dirty="0" err="1">
                  <a:solidFill>
                    <a:srgbClr val="000066"/>
                  </a:solidFill>
                </a:rPr>
                <a:t>n</a:t>
              </a:r>
              <a:r>
                <a:rPr lang="en-US" altLang="en-US" dirty="0">
                  <a:solidFill>
                    <a:srgbClr val="000066"/>
                  </a:solidFill>
                </a:rPr>
                <a:t>}</a:t>
              </a:r>
              <a:endParaRPr lang="en-US" altLang="en-US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104" name="Group 14"/>
          <p:cNvGrpSpPr>
            <a:grpSpLocks/>
          </p:cNvGrpSpPr>
          <p:nvPr/>
        </p:nvGrpSpPr>
        <p:grpSpPr bwMode="auto">
          <a:xfrm>
            <a:off x="152400" y="1905000"/>
            <a:ext cx="4254500" cy="1833563"/>
            <a:chOff x="96" y="960"/>
            <a:chExt cx="2680" cy="1155"/>
          </a:xfrm>
        </p:grpSpPr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1680" y="1824"/>
              <a:ext cx="8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P(w| 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r>
                <a:rPr lang="en-US" altLang="en-US" baseline="-25000" dirty="0" smtClean="0">
                  <a:solidFill>
                    <a:srgbClr val="000066"/>
                  </a:solidFill>
                  <a:sym typeface="Symbol" pitchFamily="18" charset="2"/>
                </a:rPr>
                <a:t>F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1680" y="1152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P(w| </a:t>
              </a:r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C)</a:t>
              </a: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 flipV="1">
              <a:off x="1104" y="1296"/>
              <a:ext cx="576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1104" y="1584"/>
              <a:ext cx="57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1200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</a:t>
              </a:r>
            </a:p>
          </p:txBody>
        </p:sp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1104" y="17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1-</a:t>
              </a:r>
            </a:p>
          </p:txBody>
        </p:sp>
        <p:sp>
          <p:nvSpPr>
            <p:cNvPr id="4112" name="Rectangle 21"/>
            <p:cNvSpPr>
              <a:spLocks noChangeArrowheads="1"/>
            </p:cNvSpPr>
            <p:nvPr/>
          </p:nvSpPr>
          <p:spPr bwMode="auto">
            <a:xfrm>
              <a:off x="96" y="1392"/>
              <a:ext cx="10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P(feedback)</a:t>
              </a:r>
              <a:endParaRPr lang="en-US" altLang="en-US" sz="3200" dirty="0">
                <a:solidFill>
                  <a:srgbClr val="000066"/>
                </a:solidFill>
              </a:endParaRPr>
            </a:p>
          </p:txBody>
        </p:sp>
        <p:sp>
          <p:nvSpPr>
            <p:cNvPr id="4113" name="Text Box 22"/>
            <p:cNvSpPr txBox="1">
              <a:spLocks noChangeArrowheads="1"/>
            </p:cNvSpPr>
            <p:nvPr/>
          </p:nvSpPr>
          <p:spPr bwMode="auto">
            <a:xfrm>
              <a:off x="1488" y="960"/>
              <a:ext cx="1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Background words</a:t>
              </a:r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Topic words</a:t>
              </a:r>
            </a:p>
          </p:txBody>
        </p:sp>
      </p:grp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079243" y="4908550"/>
            <a:ext cx="4931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  = Noise </a:t>
            </a:r>
            <a:r>
              <a:rPr lang="en-US" altLang="en-US" sz="2000" b="1" dirty="0" smtClean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ratio in </a:t>
            </a:r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feedback documents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01608"/>
              </p:ext>
            </p:extLst>
          </p:nvPr>
        </p:nvGraphicFramePr>
        <p:xfrm>
          <a:off x="5162550" y="2332831"/>
          <a:ext cx="3314700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5486400"/>
            <a:ext cx="5510945" cy="403444"/>
            <a:chOff x="1660525" y="4930556"/>
            <a:chExt cx="5510945" cy="403444"/>
          </a:xfrm>
        </p:grpSpPr>
        <p:sp>
          <p:nvSpPr>
            <p:cNvPr id="4103" name="Rectangle 13"/>
            <p:cNvSpPr>
              <a:spLocks noChangeArrowheads="1"/>
            </p:cNvSpPr>
            <p:nvPr/>
          </p:nvSpPr>
          <p:spPr bwMode="auto">
            <a:xfrm>
              <a:off x="1660525" y="4930556"/>
              <a:ext cx="2667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CC0000"/>
                  </a:solidFill>
                </a:rPr>
                <a:t>Maximum Likelihood</a:t>
              </a:r>
              <a:r>
                <a:rPr lang="en-US" altLang="en-US" sz="2000" dirty="0">
                  <a:solidFill>
                    <a:srgbClr val="CC0000"/>
                  </a:solidFill>
                  <a:sym typeface="Symbol" pitchFamily="18" charset="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IR system is an interactive system</a:t>
            </a:r>
          </a:p>
        </p:txBody>
      </p:sp>
      <p:pic>
        <p:nvPicPr>
          <p:cNvPr id="2050" name="Picture 2" descr="http://php-training-center.com/wp-content/uploads/2014/01/institute_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5" y="3411537"/>
            <a:ext cx="1755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780" y="3577271"/>
            <a:ext cx="1813560" cy="142430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54299" y="2199781"/>
            <a:ext cx="3686175" cy="677464"/>
            <a:chOff x="2654299" y="2199781"/>
            <a:chExt cx="3686175" cy="677464"/>
          </a:xfrm>
        </p:grpSpPr>
        <p:sp>
          <p:nvSpPr>
            <p:cNvPr id="5" name="TextBox 4"/>
            <p:cNvSpPr txBox="1"/>
            <p:nvPr/>
          </p:nvSpPr>
          <p:spPr>
            <a:xfrm>
              <a:off x="3430586" y="219978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4299" y="2569113"/>
              <a:ext cx="3686175" cy="30813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505200" y="4736068"/>
            <a:ext cx="2133600" cy="1850868"/>
            <a:chOff x="3505200" y="4736068"/>
            <a:chExt cx="2133600" cy="1850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5386" y="5105400"/>
              <a:ext cx="1524000" cy="1481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505200" y="47360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Ranked documents</a:t>
              </a:r>
              <a:endParaRPr lang="en-US" b="1" dirty="0"/>
            </a:p>
          </p:txBody>
        </p:sp>
      </p:grpSp>
      <p:sp>
        <p:nvSpPr>
          <p:cNvPr id="12" name="Right Arrow 11"/>
          <p:cNvSpPr/>
          <p:nvPr/>
        </p:nvSpPr>
        <p:spPr>
          <a:xfrm rot="1986268">
            <a:off x="6502187" y="3047820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631445">
            <a:off x="2545533" y="4981919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2830888"/>
            <a:ext cx="2657453" cy="550488"/>
            <a:chOff x="0" y="2830888"/>
            <a:chExt cx="2657453" cy="550488"/>
          </a:xfrm>
        </p:grpSpPr>
        <p:sp>
          <p:nvSpPr>
            <p:cNvPr id="9" name="Right Arrow 8"/>
            <p:cNvSpPr/>
            <p:nvPr/>
          </p:nvSpPr>
          <p:spPr>
            <a:xfrm rot="19279015">
              <a:off x="1880418" y="3076576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830888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Information need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9620" y="4991935"/>
            <a:ext cx="3025461" cy="635197"/>
            <a:chOff x="5909620" y="4991935"/>
            <a:chExt cx="3025461" cy="635197"/>
          </a:xfrm>
        </p:grpSpPr>
        <p:sp>
          <p:nvSpPr>
            <p:cNvPr id="13" name="Right Arrow 12"/>
            <p:cNvSpPr/>
            <p:nvPr/>
          </p:nvSpPr>
          <p:spPr>
            <a:xfrm rot="8814515">
              <a:off x="5909620" y="4991935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7628" y="5257800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Inferred </a:t>
              </a:r>
              <a:r>
                <a:rPr lang="en-US" b="1" i="1" dirty="0"/>
                <a:t>i</a:t>
              </a:r>
              <a:r>
                <a:rPr lang="en-US" b="1" i="1" dirty="0" smtClean="0"/>
                <a:t>nformation need</a:t>
              </a:r>
              <a:endParaRPr lang="en-US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2220" y="3411537"/>
            <a:ext cx="3629204" cy="1522909"/>
            <a:chOff x="2512220" y="3411537"/>
            <a:chExt cx="3629204" cy="152290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12220" y="3411537"/>
              <a:ext cx="1506635" cy="69639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56856" y="4357711"/>
              <a:ext cx="1284568" cy="57673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29000" y="3962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GAP!</a:t>
              </a:r>
              <a:endParaRPr lang="en-US" sz="2400" b="1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31367" y="3448253"/>
            <a:ext cx="2897980" cy="2193639"/>
            <a:chOff x="3131367" y="3448253"/>
            <a:chExt cx="2897980" cy="2193639"/>
          </a:xfrm>
        </p:grpSpPr>
        <p:sp>
          <p:nvSpPr>
            <p:cNvPr id="29" name="Arc 28"/>
            <p:cNvSpPr/>
            <p:nvPr/>
          </p:nvSpPr>
          <p:spPr>
            <a:xfrm>
              <a:off x="3131367" y="3970074"/>
              <a:ext cx="2897980" cy="1671818"/>
            </a:xfrm>
            <a:prstGeom prst="arc">
              <a:avLst>
                <a:gd name="adj1" fmla="val 10993819"/>
                <a:gd name="adj2" fmla="val 0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0426" y="3448253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Feedback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2922" y="1341992"/>
            <a:ext cx="1447800" cy="558865"/>
            <a:chOff x="2892922" y="1341992"/>
            <a:chExt cx="1447800" cy="55886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029884" y="1890179"/>
              <a:ext cx="399116" cy="10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92922" y="134199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should be</a:t>
              </a:r>
              <a:endParaRPr lang="en-US" sz="2400" dirty="0"/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</a:t>
            </a:r>
            <a:r>
              <a:rPr lang="en-US" altLang="en-US" dirty="0" smtClean="0">
                <a:sym typeface="Symbol" pitchFamily="18" charset="2"/>
              </a:rPr>
              <a:t></a:t>
            </a:r>
            <a:r>
              <a:rPr lang="en-US" altLang="en-US" baseline="-25000" dirty="0" smtClean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?</a:t>
            </a:r>
            <a:endParaRPr lang="en-US" alt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772" y="1555586"/>
            <a:ext cx="1663700" cy="23314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flight </a:t>
            </a: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company 0.00005 </a:t>
            </a:r>
          </a:p>
          <a:p>
            <a:pPr algn="l">
              <a:lnSpc>
                <a:spcPct val="85000"/>
              </a:lnSpc>
            </a:pP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1625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dirty="0" err="1">
                <a:solidFill>
                  <a:srgbClr val="0000FF"/>
                </a:solidFill>
              </a:rPr>
              <a:t>w|</a:t>
            </a:r>
            <a:r>
              <a:rPr lang="en-US" altLang="en-US" sz="2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accident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regulation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passenger=?</a:t>
            </a:r>
            <a:endParaRPr lang="en-US" altLang="en-US" sz="1800" dirty="0">
              <a:solidFill>
                <a:srgbClr val="CC0000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rules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0459" y="3959225"/>
            <a:ext cx="20393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p(w|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 dirty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 dirty="0" smtClean="0">
                <a:solidFill>
                  <a:srgbClr val="CC0000"/>
                </a:solidFill>
                <a:sym typeface="Symbol" pitchFamily="18" charset="2"/>
              </a:rPr>
              <a:t>“airport security”</a:t>
            </a:r>
            <a:endParaRPr lang="en-US" altLang="en-US" sz="2000" dirty="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69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FF"/>
                </a:solidFill>
                <a:latin typeface="Arial" charset="0"/>
              </a:rPr>
              <a:t>Feedback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572000" y="5312201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latin typeface="+mn-lt"/>
              </a:rPr>
              <a:t>Suppose, </a:t>
            </a:r>
            <a:r>
              <a:rPr lang="en-US" altLang="en-US" dirty="0" smtClean="0">
                <a:latin typeface="+mn-lt"/>
              </a:rPr>
              <a:t>we know </a:t>
            </a:r>
            <a:r>
              <a:rPr lang="en-US" altLang="en-US" dirty="0">
                <a:latin typeface="+mn-lt"/>
              </a:rPr>
              <a:t>the identity of each </a:t>
            </a:r>
            <a:r>
              <a:rPr lang="en-US" altLang="en-US" dirty="0" smtClean="0">
                <a:latin typeface="+mn-lt"/>
              </a:rPr>
              <a:t>word</a:t>
            </a:r>
            <a:endParaRPr lang="en-US" altLang="en-US" dirty="0">
              <a:latin typeface="+mn-lt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72200" y="5681533"/>
            <a:ext cx="2166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; but we don’t...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Appeal to EM algorithm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433388" y="1524000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Identity (“hidden”) variable: </a:t>
            </a:r>
            <a:r>
              <a:rPr lang="en-US" altLang="en-US" dirty="0" err="1">
                <a:latin typeface="Arial" charset="0"/>
              </a:rPr>
              <a:t>z</a:t>
            </a:r>
            <a:r>
              <a:rPr lang="en-US" altLang="en-US" baseline="-25000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  <a:sym typeface="Symbol" pitchFamily="18" charset="2"/>
              </a:rPr>
              <a:t>{1 (background), 0(topic)}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presents</a:t>
            </a:r>
          </a:p>
          <a:p>
            <a:pPr algn="l"/>
            <a:r>
              <a:rPr lang="en-US" altLang="en-US" sz="1800" b="1" dirty="0"/>
              <a:t>a</a:t>
            </a:r>
          </a:p>
          <a:p>
            <a:pPr algn="l"/>
            <a:r>
              <a:rPr lang="en-US" altLang="en-US" sz="1800" b="1" dirty="0"/>
              <a:t>text</a:t>
            </a:r>
          </a:p>
          <a:p>
            <a:pPr algn="l"/>
            <a:r>
              <a:rPr lang="en-US" altLang="en-US" sz="1800" b="1" dirty="0"/>
              <a:t>mining</a:t>
            </a:r>
          </a:p>
          <a:p>
            <a:pPr algn="l"/>
            <a:r>
              <a:rPr lang="en-US" altLang="en-US" sz="1800" b="1" dirty="0"/>
              <a:t>algorithm</a:t>
            </a:r>
          </a:p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117725" y="2194679"/>
            <a:ext cx="3577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 err="1" smtClean="0"/>
              <a:t>z</a:t>
            </a:r>
            <a:r>
              <a:rPr lang="en-US" altLang="en-US" sz="1800" b="1" baseline="-25000" dirty="0" err="1" smtClean="0"/>
              <a:t>i</a:t>
            </a:r>
            <a:endParaRPr lang="en-US" altLang="en-US" sz="1800" b="1" dirty="0" smtClean="0"/>
          </a:p>
          <a:p>
            <a:pPr algn="l"/>
            <a:r>
              <a:rPr lang="en-US" altLang="en-US" sz="1800" b="1" dirty="0" smtClean="0"/>
              <a:t>1</a:t>
            </a:r>
            <a:endParaRPr lang="en-US" altLang="en-US" sz="1800" b="1" dirty="0"/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955925" y="2133599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dirty="0">
                <a:latin typeface="Arial" charset="0"/>
              </a:rPr>
              <a:t>Suppose the parameters are all known, what’s a reasonable guess of </a:t>
            </a:r>
            <a:r>
              <a:rPr lang="en-US" altLang="en-US" sz="2000" dirty="0" err="1">
                <a:latin typeface="Arial" charset="0"/>
              </a:rPr>
              <a:t>z</a:t>
            </a:r>
            <a:r>
              <a:rPr lang="en-US" altLang="en-US" sz="2000" baseline="-25000" dirty="0" err="1">
                <a:latin typeface="Arial" charset="0"/>
              </a:rPr>
              <a:t>i</a:t>
            </a:r>
            <a:r>
              <a:rPr lang="en-US" altLang="en-US" sz="2000" dirty="0">
                <a:latin typeface="Arial" charset="0"/>
              </a:rPr>
              <a:t>?</a:t>
            </a:r>
          </a:p>
          <a:p>
            <a:pPr algn="l"/>
            <a:r>
              <a:rPr lang="en-US" altLang="en-US" sz="2000" dirty="0">
                <a:latin typeface="Arial" charset="0"/>
              </a:rPr>
              <a:t>   - depends on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 (why?)</a:t>
            </a:r>
          </a:p>
          <a:p>
            <a:pPr algn="l"/>
            <a:r>
              <a:rPr lang="en-US" altLang="en-US" sz="2000" dirty="0">
                <a:latin typeface="Arial" charset="0"/>
                <a:sym typeface="Symbol" pitchFamily="18" charset="2"/>
              </a:rPr>
              <a:t>   - depends on p(</a:t>
            </a:r>
            <a:r>
              <a:rPr lang="en-US" altLang="en-US" sz="2000" dirty="0" err="1">
                <a:latin typeface="Arial" charset="0"/>
                <a:sym typeface="Symbol" pitchFamily="18" charset="2"/>
              </a:rPr>
              <a:t>w|C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and p(w|</a:t>
            </a:r>
            <a:r>
              <a:rPr lang="en-US" altLang="en-US" sz="2000" baseline="-25000" dirty="0">
                <a:latin typeface="Arial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(how?)</a:t>
            </a:r>
            <a:endParaRPr lang="en-US" altLang="en-US" sz="2000" dirty="0"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32125" y="3506788"/>
            <a:ext cx="5486400" cy="1328737"/>
            <a:chOff x="1910" y="2209"/>
            <a:chExt cx="3456" cy="837"/>
          </a:xfrm>
        </p:grpSpPr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1910" y="2209"/>
            <a:ext cx="3456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Equation" r:id="rId3" imgW="3670200" imgH="888840" progId="Equation.DSMT4">
                    <p:embed/>
                  </p:oleObj>
                </mc:Choice>
                <mc:Fallback>
                  <p:oleObj name="Equation" r:id="rId3" imgW="367020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209"/>
                          <a:ext cx="3456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8"/>
            <p:cNvSpPr txBox="1">
              <a:spLocks noChangeArrowheads="1"/>
            </p:cNvSpPr>
            <p:nvPr/>
          </p:nvSpPr>
          <p:spPr bwMode="auto">
            <a:xfrm>
              <a:off x="4662" y="2688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E-step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M-step</a:t>
              </a:r>
            </a:p>
          </p:txBody>
        </p:sp>
        <p:graphicFrame>
          <p:nvGraphicFramePr>
            <p:cNvPr id="5122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Equation" r:id="rId5" imgW="3073320" imgH="596880" progId="Equation.3">
                    <p:embed/>
                  </p:oleObj>
                </mc:Choice>
                <mc:Fallback>
                  <p:oleObj name="Equation" r:id="rId5" imgW="30733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066800" y="58629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Why in </a:t>
            </a:r>
            <a:r>
              <a:rPr lang="en-US" sz="2400" i="1" dirty="0" err="1" smtClean="0">
                <a:solidFill>
                  <a:srgbClr val="FF0000"/>
                </a:solidFill>
              </a:rPr>
              <a:t>Rocchio</a:t>
            </a:r>
            <a:r>
              <a:rPr lang="en-US" sz="2400" i="1" dirty="0" smtClean="0">
                <a:solidFill>
                  <a:srgbClr val="FF0000"/>
                </a:solidFill>
              </a:rPr>
              <a:t> we did not distinguish a word’s identity?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uiExpand="1" build="p" autoUpdateAnimBg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toy example of EM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429000"/>
            <a:ext cx="8280400" cy="2590800"/>
            <a:chOff x="457200" y="3429000"/>
            <a:chExt cx="8280400" cy="2590800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895234"/>
                </p:ext>
              </p:extLst>
            </p:nvPr>
          </p:nvGraphicFramePr>
          <p:xfrm>
            <a:off x="457200" y="3886200"/>
            <a:ext cx="828040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name="Document" r:id="rId3" imgW="3958886" imgH="1023505" progId="Word.Document.8">
                    <p:embed/>
                  </p:oleObj>
                </mc:Choice>
                <mc:Fallback>
                  <p:oleObj name="Document" r:id="rId3" imgW="3958886" imgH="102350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886200"/>
                          <a:ext cx="8280400" cy="213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505200" y="3429000"/>
              <a:ext cx="196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Assume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=0.5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97400" y="1568450"/>
            <a:ext cx="447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Expectation-Step:</a:t>
            </a:r>
          </a:p>
          <a:p>
            <a:r>
              <a:rPr lang="en-US" altLang="en-US" sz="1800" dirty="0"/>
              <a:t>Augmenting data by guessing hidden variables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86300" y="2464991"/>
            <a:ext cx="4229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Maximization-Step</a:t>
            </a:r>
          </a:p>
          <a:p>
            <a:r>
              <a:rPr lang="en-US" altLang="en-US" sz="1800" dirty="0" smtClean="0"/>
              <a:t>With </a:t>
            </a:r>
            <a:r>
              <a:rPr lang="en-US" altLang="en-US" sz="1800" dirty="0"/>
              <a:t>the “augmented data”, estimate </a:t>
            </a:r>
            <a:r>
              <a:rPr lang="en-US" altLang="en-US" sz="1800" dirty="0" smtClean="0"/>
              <a:t>parameters using </a:t>
            </a:r>
            <a:r>
              <a:rPr lang="en-US" altLang="en-US" sz="1800" dirty="0"/>
              <a:t>maximum likelihood</a:t>
            </a: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3657600" y="1295400"/>
            <a:ext cx="1752600" cy="381000"/>
          </a:xfrm>
          <a:custGeom>
            <a:avLst/>
            <a:gdLst>
              <a:gd name="T0" fmla="*/ 2057400 w 1296"/>
              <a:gd name="T1" fmla="*/ 381000 h 240"/>
              <a:gd name="T2" fmla="*/ 609600 w 1296"/>
              <a:gd name="T3" fmla="*/ 0 h 240"/>
              <a:gd name="T4" fmla="*/ 0 w 1296"/>
              <a:gd name="T5" fmla="*/ 38100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240"/>
                </a:moveTo>
                <a:cubicBezTo>
                  <a:pt x="948" y="120"/>
                  <a:pt x="600" y="0"/>
                  <a:pt x="384" y="0"/>
                </a:cubicBezTo>
                <a:cubicBezTo>
                  <a:pt x="168" y="0"/>
                  <a:pt x="84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H="1" flipV="1">
            <a:off x="3638550" y="2926656"/>
            <a:ext cx="1047750" cy="273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2400" y="1603375"/>
          <a:ext cx="4419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5" imgW="3136680" imgH="1041120" progId="Equation.3">
                  <p:embed/>
                </p:oleObj>
              </mc:Choice>
              <mc:Fallback>
                <p:oleObj name="Equation" r:id="rId5" imgW="3136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3375"/>
                        <a:ext cx="4419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feedback query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“airport security”</a:t>
            </a:r>
          </a:p>
          <a:p>
            <a:pPr lvl="1"/>
            <a:r>
              <a:rPr lang="en-US" altLang="en-US" sz="2800" dirty="0" err="1" smtClean="0"/>
              <a:t>Pesudo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feedback with top 10 </a:t>
            </a:r>
            <a:r>
              <a:rPr lang="en-US" altLang="en-US" sz="2800" dirty="0" smtClean="0"/>
              <a:t>documents</a:t>
            </a:r>
            <a:endParaRPr lang="en-US" altLang="en-US" sz="2800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2150" y="2728912"/>
            <a:ext cx="3346450" cy="4052888"/>
            <a:chOff x="4502150" y="2728912"/>
            <a:chExt cx="3346450" cy="4052888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5827"/>
                </p:ext>
              </p:extLst>
            </p:nvPr>
          </p:nvGraphicFramePr>
          <p:xfrm>
            <a:off x="53975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Worksheet" r:id="rId3" imgW="1590624" imgH="2619422" progId="Excel.Sheet.8">
                    <p:embed/>
                  </p:oleObj>
                </mc:Choice>
                <mc:Fallback>
                  <p:oleObj name="Worksheet" r:id="rId3" imgW="1590624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502150" y="2728912"/>
              <a:ext cx="777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0.9</a:t>
              </a:r>
              <a:endPara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endParaRPr>
            </a:p>
          </p:txBody>
        </p:sp>
        <p:graphicFrame>
          <p:nvGraphicFramePr>
            <p:cNvPr id="71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98058"/>
                </p:ext>
              </p:extLst>
            </p:nvPr>
          </p:nvGraphicFramePr>
          <p:xfrm>
            <a:off x="7391400" y="2732087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2732087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14400" y="2732087"/>
            <a:ext cx="3298825" cy="4049713"/>
            <a:chOff x="600075" y="2732087"/>
            <a:chExt cx="3298825" cy="404971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173738"/>
                </p:ext>
              </p:extLst>
            </p:nvPr>
          </p:nvGraphicFramePr>
          <p:xfrm>
            <a:off x="14478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Worksheet" r:id="rId7" imgW="1447935" imgH="2619422" progId="Excel.Sheet.8">
                    <p:embed/>
                  </p:oleObj>
                </mc:Choice>
                <mc:Fallback>
                  <p:oleObj name="Worksheet" r:id="rId7" imgW="1447935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600075" y="2732087"/>
              <a:ext cx="784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0.7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graphicFrame>
          <p:nvGraphicFramePr>
            <p:cNvPr id="71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519156"/>
                </p:ext>
              </p:extLst>
            </p:nvPr>
          </p:nvGraphicFramePr>
          <p:xfrm>
            <a:off x="3406775" y="2743200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Equation" r:id="rId9" imgW="177480" imgH="215640" progId="Equation.3">
                    <p:embed/>
                  </p:oleObj>
                </mc:Choice>
                <mc:Fallback>
                  <p:oleObj name="Equation" r:id="rId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2743200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57238" y="1219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Open question: how do we handle negative feedback?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relevance feedback</a:t>
            </a:r>
          </a:p>
          <a:p>
            <a:r>
              <a:rPr lang="en-US" altLang="en-US" dirty="0" err="1"/>
              <a:t>Rocchio</a:t>
            </a:r>
            <a:r>
              <a:rPr lang="en-US" altLang="en-US" dirty="0"/>
              <a:t> </a:t>
            </a:r>
            <a:r>
              <a:rPr lang="en-US" dirty="0" smtClean="0"/>
              <a:t>relevance feedback for vector space models</a:t>
            </a:r>
          </a:p>
          <a:p>
            <a:r>
              <a:rPr lang="en-US" dirty="0" smtClean="0"/>
              <a:t>Query model based feedback for language models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Guess why?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in real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Popularly used in image search systems</a:t>
            </a:r>
            <a:endParaRPr lang="en-US" dirty="0"/>
          </a:p>
        </p:txBody>
      </p:sp>
      <p:pic>
        <p:nvPicPr>
          <p:cNvPr id="6146" name="Picture 2" descr="http://viper.unige.ch/lib/exe/fetch.php/demos:gift-demo.png?w=250&amp;h=&amp;cache=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4" y="2297472"/>
            <a:ext cx="5616575" cy="41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Recap: Beyond </a:t>
            </a:r>
            <a:r>
              <a:rPr lang="en-US" sz="3600" dirty="0"/>
              <a:t>DCG: User Behavior as a Predictor of a Successful </a:t>
            </a:r>
            <a:r>
              <a:rPr lang="en-US" sz="3600" dirty="0" smtClean="0"/>
              <a:t>Search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feedback in a search engine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1545</Words>
  <Application>Microsoft Office PowerPoint</Application>
  <PresentationFormat>On-screen Show (4:3)</PresentationFormat>
  <Paragraphs>546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 CENA</vt:lpstr>
      <vt:lpstr>Arial</vt:lpstr>
      <vt:lpstr>Calibri</vt:lpstr>
      <vt:lpstr>Cambria Math</vt:lpstr>
      <vt:lpstr>Gill Sans MT</vt:lpstr>
      <vt:lpstr>Symbol</vt:lpstr>
      <vt:lpstr>Times New Roman</vt:lpstr>
      <vt:lpstr>Office Theme</vt:lpstr>
      <vt:lpstr>Equation</vt:lpstr>
      <vt:lpstr>Document</vt:lpstr>
      <vt:lpstr>Worksheet</vt:lpstr>
      <vt:lpstr>Relevance Feedback</vt:lpstr>
      <vt:lpstr>What we have learned so far</vt:lpstr>
      <vt:lpstr>User feedback</vt:lpstr>
      <vt:lpstr>Relevance feedback</vt:lpstr>
      <vt:lpstr>Relevance feedback in real systems</vt:lpstr>
      <vt:lpstr>Relevance feedback in real systems</vt:lpstr>
      <vt:lpstr>Pseudo feedback</vt:lpstr>
      <vt:lpstr>Recap: Beyond DCG: User Behavior as a Predictor of a Successful Search</vt:lpstr>
      <vt:lpstr>Recap: feedback in a search engine</vt:lpstr>
      <vt:lpstr>Recap: relevance feedback</vt:lpstr>
      <vt:lpstr>Recap: pseudo feedback</vt:lpstr>
      <vt:lpstr>Basic idea in feedback</vt:lpstr>
      <vt:lpstr>Basic idea in feedback</vt:lpstr>
      <vt:lpstr>Feedback techniques </vt:lpstr>
      <vt:lpstr>Relevance feedback in vector space models</vt:lpstr>
      <vt:lpstr>Illustration of Rocchio feedback </vt:lpstr>
      <vt:lpstr>Formula for Rocchio feedback</vt:lpstr>
      <vt:lpstr>Rocchio in practice</vt:lpstr>
      <vt:lpstr>    Feedback in probabilistic models</vt:lpstr>
      <vt:lpstr>Document generation model</vt:lpstr>
      <vt:lpstr>Robertson-Sparck Jones Model (Robertson &amp; Sparck Jones 76)</vt:lpstr>
      <vt:lpstr>Feedback in language models</vt:lpstr>
      <vt:lpstr>Feedback in language models</vt:lpstr>
      <vt:lpstr>Kullback-Leibler (KL) divergence based retrieval model</vt:lpstr>
      <vt:lpstr>Background knowledge</vt:lpstr>
      <vt:lpstr>Kullback-Leibler (KL) divergence based retrieval model</vt:lpstr>
      <vt:lpstr>Feedback as model interpolation</vt:lpstr>
      <vt:lpstr>Feedback in language models</vt:lpstr>
      <vt:lpstr>Generative mixture model of feedback</vt:lpstr>
      <vt:lpstr>How to estimate F?</vt:lpstr>
      <vt:lpstr>Appeal to EM algorithm</vt:lpstr>
      <vt:lpstr>A toy example of EM computation</vt:lpstr>
      <vt:lpstr>Example of feedback query model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Feedback</dc:title>
  <dc:creator>Wang, Hongning</dc:creator>
  <cp:lastModifiedBy>Hongning Wang</cp:lastModifiedBy>
  <cp:revision>42</cp:revision>
  <dcterms:created xsi:type="dcterms:W3CDTF">2014-08-08T02:21:34Z</dcterms:created>
  <dcterms:modified xsi:type="dcterms:W3CDTF">2015-11-11T21:38:05Z</dcterms:modified>
</cp:coreProperties>
</file>