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3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57" r:id="rId10"/>
    <p:sldId id="258" r:id="rId11"/>
    <p:sldId id="274" r:id="rId12"/>
    <p:sldId id="259" r:id="rId13"/>
    <p:sldId id="260" r:id="rId14"/>
    <p:sldId id="264" r:id="rId15"/>
    <p:sldId id="261" r:id="rId16"/>
    <p:sldId id="262" r:id="rId17"/>
    <p:sldId id="263" r:id="rId18"/>
    <p:sldId id="265" r:id="rId19"/>
    <p:sldId id="266" r:id="rId20"/>
    <p:sldId id="275" r:id="rId21"/>
    <p:sldId id="267" r:id="rId22"/>
    <p:sldId id="278" r:id="rId23"/>
    <p:sldId id="268" r:id="rId24"/>
    <p:sldId id="269" r:id="rId25"/>
    <p:sldId id="277" r:id="rId26"/>
    <p:sldId id="270" r:id="rId27"/>
    <p:sldId id="276" r:id="rId28"/>
    <p:sldId id="271" r:id="rId29"/>
    <p:sldId id="272" r:id="rId30"/>
    <p:sldId id="273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06B643-D2DF-4809-94B5-88E583AA0A0B}">
          <p14:sldIdLst>
            <p14:sldId id="256"/>
            <p14:sldId id="279"/>
            <p14:sldId id="280"/>
            <p14:sldId id="281"/>
            <p14:sldId id="282"/>
            <p14:sldId id="283"/>
            <p14:sldId id="284"/>
            <p14:sldId id="285"/>
            <p14:sldId id="257"/>
            <p14:sldId id="258"/>
            <p14:sldId id="274"/>
            <p14:sldId id="259"/>
            <p14:sldId id="260"/>
            <p14:sldId id="264"/>
            <p14:sldId id="261"/>
            <p14:sldId id="262"/>
            <p14:sldId id="263"/>
            <p14:sldId id="265"/>
            <p14:sldId id="266"/>
            <p14:sldId id="275"/>
            <p14:sldId id="267"/>
            <p14:sldId id="278"/>
            <p14:sldId id="268"/>
            <p14:sldId id="269"/>
            <p14:sldId id="277"/>
            <p14:sldId id="270"/>
            <p14:sldId id="276"/>
            <p14:sldId id="271"/>
            <p14:sldId id="272"/>
            <p14:sldId id="273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51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75F3E-A3D0-4275-AD4C-D698229737C8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79DCE-61CB-4EFC-9F79-171B10686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84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79DCE-61CB-4EFC-9F79-171B106861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07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79DCE-61CB-4EFC-9F79-171B106861D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45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0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2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3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5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1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0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2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0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8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1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F503B-9254-4CBE-AEB6-4A271B586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1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b.unt.edu/itds/faculty/evangelopoulos/dsci5910/LSA_Deerwester1990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igir.org/general-information/awards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Latent Semantic Analysis</a:t>
            </a:r>
            <a:endParaRPr lang="en-US" sz="54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Hongning Wang</a:t>
            </a:r>
          </a:p>
          <a:p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</a:rPr>
              <a:t>CS@UVa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8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basis for VS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concept space is preferred</a:t>
            </a:r>
          </a:p>
          <a:p>
            <a:pPr lvl="1"/>
            <a:r>
              <a:rPr lang="en-US" dirty="0" smtClean="0"/>
              <a:t>Semantic gap will be bridged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13" name="Group 30"/>
          <p:cNvGrpSpPr>
            <a:grpSpLocks/>
          </p:cNvGrpSpPr>
          <p:nvPr/>
        </p:nvGrpSpPr>
        <p:grpSpPr bwMode="auto">
          <a:xfrm>
            <a:off x="2006599" y="2725684"/>
            <a:ext cx="5727220" cy="3864010"/>
            <a:chOff x="879" y="1170"/>
            <a:chExt cx="3996" cy="2696"/>
          </a:xfrm>
        </p:grpSpPr>
        <p:sp>
          <p:nvSpPr>
            <p:cNvPr id="14" name="AutoShape 3"/>
            <p:cNvSpPr>
              <a:spLocks noChangeArrowheads="1"/>
            </p:cNvSpPr>
            <p:nvPr/>
          </p:nvSpPr>
          <p:spPr bwMode="auto">
            <a:xfrm>
              <a:off x="1624" y="1479"/>
              <a:ext cx="2448" cy="1872"/>
            </a:xfrm>
            <a:prstGeom prst="cube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29"/>
            <p:cNvGrpSpPr>
              <a:grpSpLocks/>
            </p:cNvGrpSpPr>
            <p:nvPr/>
          </p:nvGrpSpPr>
          <p:grpSpPr bwMode="auto">
            <a:xfrm>
              <a:off x="879" y="1170"/>
              <a:ext cx="3996" cy="2696"/>
              <a:chOff x="879" y="1170"/>
              <a:chExt cx="3996" cy="2696"/>
            </a:xfrm>
          </p:grpSpPr>
          <p:sp>
            <p:nvSpPr>
              <p:cNvPr id="16" name="Line 4"/>
              <p:cNvSpPr>
                <a:spLocks noChangeShapeType="1"/>
              </p:cNvSpPr>
              <p:nvPr/>
            </p:nvSpPr>
            <p:spPr bwMode="auto">
              <a:xfrm flipH="1">
                <a:off x="1440" y="2880"/>
                <a:ext cx="672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5"/>
              <p:cNvSpPr>
                <a:spLocks noChangeShapeType="1"/>
              </p:cNvSpPr>
              <p:nvPr/>
            </p:nvSpPr>
            <p:spPr bwMode="auto">
              <a:xfrm>
                <a:off x="2112" y="288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6"/>
              <p:cNvSpPr>
                <a:spLocks noChangeShapeType="1"/>
              </p:cNvSpPr>
              <p:nvPr/>
            </p:nvSpPr>
            <p:spPr bwMode="auto">
              <a:xfrm flipV="1">
                <a:off x="2112" y="1344"/>
                <a:ext cx="0" cy="15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Text Box 11"/>
              <p:cNvSpPr txBox="1">
                <a:spLocks noChangeArrowheads="1"/>
              </p:cNvSpPr>
              <p:nvPr/>
            </p:nvSpPr>
            <p:spPr bwMode="auto">
              <a:xfrm>
                <a:off x="4197" y="2498"/>
                <a:ext cx="678" cy="32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3333FF"/>
                    </a:solidFill>
                  </a:rPr>
                  <a:t>Sports</a:t>
                </a:r>
                <a:endParaRPr lang="en-US" altLang="en-US" sz="24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20" name="Text Box 12"/>
              <p:cNvSpPr txBox="1">
                <a:spLocks noChangeArrowheads="1"/>
              </p:cNvSpPr>
              <p:nvPr/>
            </p:nvSpPr>
            <p:spPr bwMode="auto">
              <a:xfrm>
                <a:off x="879" y="3544"/>
                <a:ext cx="987" cy="32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dirty="0" smtClean="0">
                    <a:solidFill>
                      <a:srgbClr val="CC0000"/>
                    </a:solidFill>
                  </a:rPr>
                  <a:t>Education</a:t>
                </a:r>
                <a:endParaRPr lang="en-US" altLang="en-US" sz="2400" dirty="0">
                  <a:solidFill>
                    <a:srgbClr val="CC0000"/>
                  </a:solidFill>
                </a:endParaRPr>
              </a:p>
            </p:txBody>
          </p:sp>
          <p:sp>
            <p:nvSpPr>
              <p:cNvPr id="21" name="Text Box 13"/>
              <p:cNvSpPr txBox="1">
                <a:spLocks noChangeArrowheads="1"/>
              </p:cNvSpPr>
              <p:nvPr/>
            </p:nvSpPr>
            <p:spPr bwMode="auto">
              <a:xfrm>
                <a:off x="1319" y="1170"/>
                <a:ext cx="697" cy="279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2000" dirty="0" smtClean="0">
                    <a:solidFill>
                      <a:srgbClr val="CC0000"/>
                    </a:solidFill>
                  </a:rPr>
                  <a:t>Finance</a:t>
                </a:r>
                <a:endParaRPr lang="en-US" altLang="en-US" sz="2400" dirty="0">
                  <a:solidFill>
                    <a:srgbClr val="CC0000"/>
                  </a:solidFill>
                </a:endParaRPr>
              </a:p>
            </p:txBody>
          </p:sp>
        </p:grpSp>
      </p:grpSp>
      <p:grpSp>
        <p:nvGrpSpPr>
          <p:cNvPr id="22" name="Group 36"/>
          <p:cNvGrpSpPr>
            <a:grpSpLocks/>
          </p:cNvGrpSpPr>
          <p:nvPr/>
        </p:nvGrpSpPr>
        <p:grpSpPr bwMode="auto">
          <a:xfrm>
            <a:off x="3764400" y="3476700"/>
            <a:ext cx="2298914" cy="2608493"/>
            <a:chOff x="2089" y="1694"/>
            <a:chExt cx="1604" cy="1820"/>
          </a:xfrm>
        </p:grpSpPr>
        <p:sp>
          <p:nvSpPr>
            <p:cNvPr id="23" name="Line 10"/>
            <p:cNvSpPr>
              <a:spLocks noChangeShapeType="1"/>
            </p:cNvSpPr>
            <p:nvPr/>
          </p:nvSpPr>
          <p:spPr bwMode="auto">
            <a:xfrm flipV="1">
              <a:off x="2112" y="1949"/>
              <a:ext cx="1440" cy="9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3435" y="1694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4</a:t>
              </a:r>
              <a:endParaRPr lang="en-US" altLang="en-US" sz="2400" dirty="0"/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 flipH="1">
              <a:off x="2089" y="2880"/>
              <a:ext cx="23" cy="6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31"/>
          <p:cNvGrpSpPr>
            <a:grpSpLocks/>
          </p:cNvGrpSpPr>
          <p:nvPr/>
        </p:nvGrpSpPr>
        <p:grpSpPr bwMode="auto">
          <a:xfrm>
            <a:off x="3772404" y="2857929"/>
            <a:ext cx="1838845" cy="2343345"/>
            <a:chOff x="2112" y="1245"/>
            <a:chExt cx="1283" cy="1635"/>
          </a:xfrm>
        </p:grpSpPr>
        <p:sp>
          <p:nvSpPr>
            <p:cNvPr id="27" name="Line 7"/>
            <p:cNvSpPr>
              <a:spLocks noChangeShapeType="1"/>
            </p:cNvSpPr>
            <p:nvPr/>
          </p:nvSpPr>
          <p:spPr bwMode="auto">
            <a:xfrm flipV="1">
              <a:off x="2112" y="1488"/>
              <a:ext cx="1032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3127" y="124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2</a:t>
              </a:r>
              <a:endParaRPr lang="en-US" altLang="en-US" sz="2400" dirty="0"/>
            </a:p>
          </p:txBody>
        </p:sp>
      </p:grpSp>
      <p:grpSp>
        <p:nvGrpSpPr>
          <p:cNvPr id="29" name="Group 35"/>
          <p:cNvGrpSpPr>
            <a:grpSpLocks/>
          </p:cNvGrpSpPr>
          <p:nvPr/>
        </p:nvGrpSpPr>
        <p:grpSpPr bwMode="auto">
          <a:xfrm>
            <a:off x="3590978" y="5218475"/>
            <a:ext cx="3006933" cy="1159491"/>
            <a:chOff x="1968" y="2880"/>
            <a:chExt cx="2098" cy="809"/>
          </a:xfrm>
        </p:grpSpPr>
        <p:sp>
          <p:nvSpPr>
            <p:cNvPr id="30" name="Line 9"/>
            <p:cNvSpPr>
              <a:spLocks noChangeShapeType="1"/>
            </p:cNvSpPr>
            <p:nvPr/>
          </p:nvSpPr>
          <p:spPr bwMode="auto">
            <a:xfrm>
              <a:off x="2112" y="2880"/>
              <a:ext cx="1626" cy="5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4"/>
            <p:cNvSpPr txBox="1">
              <a:spLocks noChangeArrowheads="1"/>
            </p:cNvSpPr>
            <p:nvPr/>
          </p:nvSpPr>
          <p:spPr bwMode="auto">
            <a:xfrm>
              <a:off x="3798" y="3349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1</a:t>
              </a:r>
              <a:endParaRPr lang="en-US" altLang="en-US" sz="2400" dirty="0"/>
            </a:p>
          </p:txBody>
        </p:sp>
        <p:sp>
          <p:nvSpPr>
            <p:cNvPr id="32" name="Text Box 24"/>
            <p:cNvSpPr txBox="1">
              <a:spLocks noChangeArrowheads="1"/>
            </p:cNvSpPr>
            <p:nvPr/>
          </p:nvSpPr>
          <p:spPr bwMode="auto">
            <a:xfrm>
              <a:off x="1968" y="3456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5</a:t>
              </a:r>
              <a:endParaRPr lang="en-US" altLang="en-US" sz="2400" dirty="0"/>
            </a:p>
          </p:txBody>
        </p:sp>
      </p:grpSp>
      <p:grpSp>
        <p:nvGrpSpPr>
          <p:cNvPr id="33" name="Group 33"/>
          <p:cNvGrpSpPr>
            <a:grpSpLocks/>
          </p:cNvGrpSpPr>
          <p:nvPr/>
        </p:nvGrpSpPr>
        <p:grpSpPr bwMode="auto">
          <a:xfrm>
            <a:off x="2666524" y="3920510"/>
            <a:ext cx="1090695" cy="1262683"/>
            <a:chOff x="1351" y="1999"/>
            <a:chExt cx="761" cy="881"/>
          </a:xfrm>
        </p:grpSpPr>
        <p:sp>
          <p:nvSpPr>
            <p:cNvPr id="34" name="Line 8"/>
            <p:cNvSpPr>
              <a:spLocks noChangeShapeType="1"/>
            </p:cNvSpPr>
            <p:nvPr/>
          </p:nvSpPr>
          <p:spPr bwMode="auto">
            <a:xfrm flipH="1" flipV="1">
              <a:off x="1636" y="2152"/>
              <a:ext cx="476" cy="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17"/>
            <p:cNvSpPr txBox="1">
              <a:spLocks noChangeArrowheads="1"/>
            </p:cNvSpPr>
            <p:nvPr/>
          </p:nvSpPr>
          <p:spPr bwMode="auto">
            <a:xfrm>
              <a:off x="1351" y="1999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3</a:t>
              </a:r>
              <a:endParaRPr lang="en-US" altLang="en-US" sz="2400" dirty="0"/>
            </a:p>
          </p:txBody>
        </p:sp>
      </p:grpSp>
      <p:grpSp>
        <p:nvGrpSpPr>
          <p:cNvPr id="36" name="Group 42"/>
          <p:cNvGrpSpPr>
            <a:grpSpLocks/>
          </p:cNvGrpSpPr>
          <p:nvPr/>
        </p:nvGrpSpPr>
        <p:grpSpPr bwMode="auto">
          <a:xfrm>
            <a:off x="3804677" y="5183193"/>
            <a:ext cx="2310379" cy="468669"/>
            <a:chOff x="2112" y="2880"/>
            <a:chExt cx="1612" cy="327"/>
          </a:xfrm>
        </p:grpSpPr>
        <p:sp>
          <p:nvSpPr>
            <p:cNvPr id="37" name="Line 39"/>
            <p:cNvSpPr>
              <a:spLocks noChangeShapeType="1"/>
            </p:cNvSpPr>
            <p:nvPr/>
          </p:nvSpPr>
          <p:spPr bwMode="auto">
            <a:xfrm>
              <a:off x="2112" y="2880"/>
              <a:ext cx="1318" cy="14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40"/>
            <p:cNvSpPr>
              <a:spLocks noChangeArrowheads="1"/>
            </p:cNvSpPr>
            <p:nvPr/>
          </p:nvSpPr>
          <p:spPr bwMode="auto">
            <a:xfrm>
              <a:off x="3216" y="2976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>
                  <a:solidFill>
                    <a:srgbClr val="CC0000"/>
                  </a:solidFill>
                </a:rPr>
                <a:t>Query</a:t>
              </a:r>
              <a:endParaRPr lang="en-US" altLang="en-US" sz="1800" b="1" baseline="-25000">
                <a:solidFill>
                  <a:srgbClr val="CC0000"/>
                </a:solidFill>
              </a:endParaRPr>
            </a:p>
          </p:txBody>
        </p:sp>
      </p:grpSp>
      <p:sp>
        <p:nvSpPr>
          <p:cNvPr id="39" name="Oval 41"/>
          <p:cNvSpPr>
            <a:spLocks noChangeArrowheads="1"/>
          </p:cNvSpPr>
          <p:nvPr/>
        </p:nvSpPr>
        <p:spPr bwMode="auto">
          <a:xfrm>
            <a:off x="4898090" y="5223736"/>
            <a:ext cx="275182" cy="412773"/>
          </a:xfrm>
          <a:prstGeom prst="ellipse">
            <a:avLst/>
          </a:prstGeom>
          <a:noFill/>
          <a:ln w="25400">
            <a:solidFill>
              <a:srgbClr val="008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8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such a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Automatic term expansion </a:t>
            </a:r>
          </a:p>
          <a:p>
            <a:pPr lvl="1"/>
            <a:r>
              <a:rPr lang="en-US" dirty="0" smtClean="0"/>
              <a:t>Construction of thesaurus</a:t>
            </a:r>
          </a:p>
          <a:p>
            <a:pPr lvl="2"/>
            <a:r>
              <a:rPr lang="en-US" dirty="0" smtClean="0"/>
              <a:t>WordNet</a:t>
            </a:r>
          </a:p>
          <a:p>
            <a:pPr lvl="1"/>
            <a:r>
              <a:rPr lang="en-US" dirty="0" smtClean="0"/>
              <a:t>Clustering of words</a:t>
            </a:r>
          </a:p>
          <a:p>
            <a:r>
              <a:rPr lang="en-US" dirty="0" smtClean="0"/>
              <a:t>Word </a:t>
            </a:r>
            <a:r>
              <a:rPr lang="en-US" dirty="0"/>
              <a:t>sense </a:t>
            </a:r>
            <a:r>
              <a:rPr lang="en-US" dirty="0" smtClean="0"/>
              <a:t>disambiguation</a:t>
            </a:r>
          </a:p>
          <a:p>
            <a:pPr lvl="1"/>
            <a:r>
              <a:rPr lang="en-US" dirty="0" smtClean="0"/>
              <a:t>Dictionary-based</a:t>
            </a:r>
          </a:p>
          <a:p>
            <a:pPr lvl="2"/>
            <a:r>
              <a:rPr lang="en-US" dirty="0" smtClean="0"/>
              <a:t>Relation between a pair of words should be similar as in text and dictionary’s description</a:t>
            </a:r>
          </a:p>
          <a:p>
            <a:pPr lvl="1"/>
            <a:r>
              <a:rPr lang="en-US" dirty="0" smtClean="0"/>
              <a:t>Explore word usage context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7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such a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Latent Semantic Analysis</a:t>
            </a:r>
          </a:p>
          <a:p>
            <a:pPr lvl="1"/>
            <a:r>
              <a:rPr lang="en-US" dirty="0" smtClean="0"/>
              <a:t>Assumption: there is some underlying latent semantic structure in the data that is partially obscured by the randomness of word choice with respect to retrieval</a:t>
            </a:r>
          </a:p>
          <a:p>
            <a:pPr lvl="1"/>
            <a:r>
              <a:rPr lang="en-US" dirty="0" smtClean="0"/>
              <a:t>It means: the observed term-document association </a:t>
            </a:r>
            <a:r>
              <a:rPr lang="en-US" dirty="0"/>
              <a:t>data is </a:t>
            </a:r>
            <a:r>
              <a:rPr lang="en-US" dirty="0" smtClean="0"/>
              <a:t>contaminated by random noise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7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such a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Low rank matrix approximation</a:t>
            </a:r>
          </a:p>
        </p:txBody>
      </p:sp>
      <p:pic>
        <p:nvPicPr>
          <p:cNvPr id="1026" name="Picture 2" descr="http://2.bp.blogspot.com/-ioaZgsdpE6c/TldjQYe_LLI/AAAAAAAAE1U/eu0bLJb5kYc/s1600/lplu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42" y="2738437"/>
            <a:ext cx="75438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143000" y="4614334"/>
            <a:ext cx="5012266" cy="1203854"/>
            <a:chOff x="1143000" y="4614334"/>
            <a:chExt cx="5012266" cy="1203854"/>
          </a:xfrm>
        </p:grpSpPr>
        <p:sp>
          <p:nvSpPr>
            <p:cNvPr id="4" name="TextBox 3"/>
            <p:cNvSpPr txBox="1"/>
            <p:nvPr/>
          </p:nvSpPr>
          <p:spPr>
            <a:xfrm>
              <a:off x="1143000" y="5448856"/>
              <a:ext cx="5012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Imagine this is our observed term-document matrix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2988734" y="4614334"/>
              <a:ext cx="397933" cy="7932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092576" y="1832795"/>
            <a:ext cx="5012266" cy="1008433"/>
            <a:chOff x="2065867" y="5448856"/>
            <a:chExt cx="5012266" cy="1008433"/>
          </a:xfrm>
        </p:grpSpPr>
        <p:sp>
          <p:nvSpPr>
            <p:cNvPr id="11" name="TextBox 10"/>
            <p:cNvSpPr txBox="1"/>
            <p:nvPr/>
          </p:nvSpPr>
          <p:spPr>
            <a:xfrm>
              <a:off x="2065867" y="5448856"/>
              <a:ext cx="5012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Imagine this is *true* concept-document matrix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742266" y="5814882"/>
              <a:ext cx="296335" cy="6424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581401" y="4817533"/>
            <a:ext cx="5523442" cy="1541225"/>
            <a:chOff x="631825" y="4276963"/>
            <a:chExt cx="5523442" cy="1541225"/>
          </a:xfrm>
        </p:grpSpPr>
        <p:sp>
          <p:nvSpPr>
            <p:cNvPr id="15" name="TextBox 14"/>
            <p:cNvSpPr txBox="1"/>
            <p:nvPr/>
          </p:nvSpPr>
          <p:spPr>
            <a:xfrm>
              <a:off x="631825" y="5448856"/>
              <a:ext cx="5523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Random noise over the word selection in each document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3386668" y="4276963"/>
              <a:ext cx="335489" cy="11305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5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Semantic Analysis (LSA)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Low rank approximation of term-document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Goal: remove noise in the observed term-document association data</a:t>
                </a:r>
              </a:p>
              <a:p>
                <a:pPr lvl="1"/>
                <a:r>
                  <a:rPr lang="en-US" dirty="0" smtClean="0"/>
                  <a:t>Solution: find a matrix with rank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which is closest to the original matrix in terms of </a:t>
                </a:r>
                <a:r>
                  <a:rPr lang="en-US" dirty="0" err="1" smtClean="0"/>
                  <a:t>Frobenius</a:t>
                </a:r>
                <a:r>
                  <a:rPr lang="en-US" dirty="0" smtClean="0"/>
                  <a:t> norm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49865" y="4683680"/>
                <a:ext cx="6303329" cy="1332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𝑟𝑎𝑛𝑘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200" b="0" dirty="0" smtClean="0"/>
                  <a:t>                     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𝑟𝑎𝑛𝑘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rad>
                          <m:radPr>
                            <m:degHide m:val="on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nary>
                          </m:e>
                        </m:rad>
                      </m:e>
                    </m:func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65" y="4683680"/>
                <a:ext cx="6303329" cy="1332416"/>
              </a:xfrm>
              <a:prstGeom prst="rect">
                <a:avLst/>
              </a:prstGeom>
              <a:blipFill rotWithShape="0">
                <a:blip r:embed="rId3"/>
                <a:stretch>
                  <a:fillRect t="-5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3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in linear algebra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Symmetric matrix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Rank of a matrix</a:t>
                </a:r>
              </a:p>
              <a:p>
                <a:pPr lvl="1"/>
                <a:r>
                  <a:rPr lang="en-US" dirty="0" smtClean="0"/>
                  <a:t>Number of linearly independent rows (columns) in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in linear algebra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Eigen system</a:t>
                </a:r>
              </a:p>
              <a:p>
                <a:pPr lvl="1"/>
                <a:r>
                  <a:rPr lang="en-US" dirty="0"/>
                  <a:t>For a square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called the right eigenvector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the corresponding </a:t>
                </a:r>
                <a:r>
                  <a:rPr lang="en-US" dirty="0" smtClean="0"/>
                  <a:t>eigenvalue</a:t>
                </a:r>
              </a:p>
              <a:p>
                <a:r>
                  <a:rPr lang="en-US" dirty="0" smtClean="0"/>
                  <a:t>For a symmetric full-rank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We have its </a:t>
                </a:r>
                <a:r>
                  <a:rPr lang="en-US" dirty="0" err="1" smtClean="0"/>
                  <a:t>eigen</a:t>
                </a:r>
                <a:r>
                  <a:rPr lang="en-US" dirty="0" smtClean="0"/>
                  <a:t>-decomposition as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where the columns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are the orthogonal and normalized eigenvectors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 smtClean="0"/>
                  <a:t> is a diagonal matrix whose entries are the eigenvalues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0">
                <a:blip r:embed="rId2"/>
                <a:stretch>
                  <a:fillRect l="-1704" t="-1652" r="-1259" b="-1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6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in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Singular value decomposition (SVD)</a:t>
                </a:r>
              </a:p>
              <a:p>
                <a:pPr lvl="1"/>
                <a:r>
                  <a:rPr lang="en-US" dirty="0" smtClean="0"/>
                  <a:t>For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 with rank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, we have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are </a:t>
                </a:r>
                <a:r>
                  <a:rPr lang="en-US" dirty="0" smtClean="0"/>
                  <a:t>orthogonal matrices,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diagonal matrix,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are the eigenvalues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We define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where we 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dirty="0" smtClean="0"/>
                  <a:t> in a descending order and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11804" y="2102631"/>
            <a:ext cx="7720392" cy="2341022"/>
            <a:chOff x="966408" y="2902858"/>
            <a:chExt cx="7720392" cy="23410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6408" y="2902858"/>
              <a:ext cx="7720392" cy="234102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128933" y="4301067"/>
              <a:ext cx="1447800" cy="798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3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</a:t>
            </a:r>
            <a:r>
              <a:rPr lang="en-US" dirty="0" smtClean="0"/>
              <a:t>Analysis (LSA)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Solve LSA by SVD</a:t>
                </a:r>
              </a:p>
              <a:p>
                <a:endParaRPr lang="en-US" sz="2000" dirty="0"/>
              </a:p>
              <a:p>
                <a:endParaRPr lang="en-US" dirty="0" smtClean="0"/>
              </a:p>
              <a:p>
                <a:endParaRPr lang="en-US" sz="2400" dirty="0"/>
              </a:p>
              <a:p>
                <a:endParaRPr lang="en-US" dirty="0" smtClean="0"/>
              </a:p>
              <a:p>
                <a:pPr lvl="1"/>
                <a:r>
                  <a:rPr lang="en-US" dirty="0" smtClean="0"/>
                  <a:t> Procedure of LSA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Perform SVD on document-term adjacency matrix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Construct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 smtClean="0"/>
                  <a:t> by only keeping the largest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singular values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non-zero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7464" y="2338413"/>
                <a:ext cx="6303329" cy="2023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𝑟𝑎𝑛𝑘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200" b="0" dirty="0" smtClean="0"/>
                  <a:t>                     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𝑟𝑎𝑛𝑘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rad>
                          <m:radPr>
                            <m:degHide m:val="on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nary>
                          </m:e>
                        </m:rad>
                      </m:e>
                    </m:func>
                  </m:oMath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200" b="0" dirty="0" smtClean="0"/>
                  <a:t>                     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dirty="0" smtClean="0"/>
                  <a:t> </a:t>
                </a: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64" y="2338413"/>
                <a:ext cx="6303329" cy="2023183"/>
              </a:xfrm>
              <a:prstGeom prst="rect">
                <a:avLst/>
              </a:prstGeom>
              <a:blipFill rotWithShape="0">
                <a:blip r:embed="rId3"/>
                <a:stretch>
                  <a:fillRect t="-3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719670" y="2179493"/>
            <a:ext cx="7720392" cy="2341022"/>
            <a:chOff x="966408" y="2902858"/>
            <a:chExt cx="7720392" cy="234102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6408" y="2902858"/>
              <a:ext cx="7720392" cy="2341022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7128933" y="4301067"/>
              <a:ext cx="1447800" cy="798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59085" y="1847022"/>
            <a:ext cx="4027715" cy="1820004"/>
            <a:chOff x="4659085" y="1847022"/>
            <a:chExt cx="4027715" cy="1820004"/>
          </a:xfrm>
        </p:grpSpPr>
        <p:sp>
          <p:nvSpPr>
            <p:cNvPr id="5" name="TextBox 4"/>
            <p:cNvSpPr txBox="1"/>
            <p:nvPr/>
          </p:nvSpPr>
          <p:spPr>
            <a:xfrm>
              <a:off x="4659085" y="1847022"/>
              <a:ext cx="40277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>
                  <a:solidFill>
                    <a:srgbClr val="FF0000"/>
                  </a:solidFill>
                </a:rPr>
                <a:t>Map to a lower dimensional space</a:t>
              </a:r>
              <a:endParaRPr lang="en-US" sz="2000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5715000" y="2205693"/>
              <a:ext cx="957943" cy="14613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1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 (LSA)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Another interpretation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 is the term-document adjacency matrix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: document-document similarity by counting how many terms co-occur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3"/>
                <a:r>
                  <a:rPr lang="en-US" dirty="0" smtClean="0"/>
                  <a:t>Eigen-decomposition of </a:t>
                </a:r>
                <a:r>
                  <a:rPr lang="en-US" dirty="0"/>
                  <a:t>document-document </a:t>
                </a:r>
                <a:r>
                  <a:rPr lang="en-US" dirty="0" smtClean="0"/>
                  <a:t>similarity matrix</a:t>
                </a:r>
              </a:p>
              <a:p>
                <a:pPr lvl="3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new representation is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in this system(space)</a:t>
                </a:r>
              </a:p>
              <a:p>
                <a:pPr lvl="3"/>
                <a:r>
                  <a:rPr lang="en-US" dirty="0" smtClean="0"/>
                  <a:t>In the lower dimensional space, we will only use the first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elements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to 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same analysis applies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42471" y="247127"/>
            <a:ext cx="7720392" cy="2341022"/>
            <a:chOff x="966408" y="2902858"/>
            <a:chExt cx="7720392" cy="23410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6408" y="2902858"/>
              <a:ext cx="7720392" cy="234102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128933" y="4301067"/>
              <a:ext cx="1447800" cy="798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Recap: vector space model</a:t>
            </a:r>
            <a:endParaRPr lang="en-US" altLang="en-US" dirty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Represent </a:t>
            </a:r>
            <a:r>
              <a:rPr lang="en-US" altLang="en-US" dirty="0" smtClean="0"/>
              <a:t>both doc and query </a:t>
            </a:r>
            <a:r>
              <a:rPr lang="en-US" altLang="en-US" dirty="0"/>
              <a:t>by </a:t>
            </a:r>
            <a:r>
              <a:rPr lang="en-US" altLang="en-US" u="sng" dirty="0" smtClean="0"/>
              <a:t>concept</a:t>
            </a:r>
            <a:r>
              <a:rPr lang="en-US" altLang="en-US" dirty="0" smtClean="0"/>
              <a:t> vectors</a:t>
            </a:r>
            <a:endParaRPr lang="en-US" altLang="en-US" dirty="0"/>
          </a:p>
          <a:p>
            <a:pPr lvl="1"/>
            <a:r>
              <a:rPr lang="en-US" altLang="en-US" dirty="0" smtClean="0"/>
              <a:t>Each concept defines </a:t>
            </a:r>
            <a:r>
              <a:rPr lang="en-US" altLang="en-US" dirty="0"/>
              <a:t>one dimension</a:t>
            </a:r>
          </a:p>
          <a:p>
            <a:pPr lvl="1"/>
            <a:r>
              <a:rPr lang="en-US" altLang="en-US" i="1" dirty="0" smtClean="0"/>
              <a:t>K</a:t>
            </a:r>
            <a:r>
              <a:rPr lang="en-US" altLang="en-US" dirty="0" smtClean="0"/>
              <a:t> concepts define </a:t>
            </a:r>
            <a:r>
              <a:rPr lang="en-US" altLang="en-US" dirty="0"/>
              <a:t>a high-dimensional space</a:t>
            </a:r>
          </a:p>
          <a:p>
            <a:pPr lvl="1"/>
            <a:r>
              <a:rPr lang="en-US" altLang="en-US" dirty="0"/>
              <a:t>Element of vector corresponds to </a:t>
            </a:r>
            <a:r>
              <a:rPr lang="en-US" altLang="en-US" dirty="0" smtClean="0"/>
              <a:t>concept weight</a:t>
            </a:r>
            <a:endParaRPr lang="en-US" altLang="en-US" dirty="0"/>
          </a:p>
          <a:p>
            <a:pPr lvl="2"/>
            <a:r>
              <a:rPr lang="en-US" altLang="en-US" dirty="0"/>
              <a:t>E.g., d=(x</a:t>
            </a:r>
            <a:r>
              <a:rPr lang="en-US" altLang="en-US" baseline="-25000" dirty="0"/>
              <a:t>1</a:t>
            </a:r>
            <a:r>
              <a:rPr lang="en-US" altLang="en-US" dirty="0"/>
              <a:t>,…,</a:t>
            </a:r>
            <a:r>
              <a:rPr lang="en-US" altLang="en-US" dirty="0" err="1" smtClean="0"/>
              <a:t>x</a:t>
            </a:r>
            <a:r>
              <a:rPr lang="en-US" altLang="en-US" baseline="-25000" dirty="0" err="1" smtClean="0"/>
              <a:t>k</a:t>
            </a:r>
            <a:r>
              <a:rPr lang="en-US" altLang="en-US" dirty="0" smtClean="0"/>
              <a:t>), </a:t>
            </a:r>
            <a:r>
              <a:rPr lang="en-US" altLang="en-US" dirty="0"/>
              <a:t>x</a:t>
            </a:r>
            <a:r>
              <a:rPr lang="en-US" altLang="en-US" baseline="-25000" dirty="0"/>
              <a:t>i</a:t>
            </a:r>
            <a:r>
              <a:rPr lang="en-US" altLang="en-US" dirty="0"/>
              <a:t> is “importance” of </a:t>
            </a:r>
            <a:r>
              <a:rPr lang="en-US" altLang="en-US" dirty="0" smtClean="0"/>
              <a:t>concept </a:t>
            </a:r>
            <a:r>
              <a:rPr lang="en-US" altLang="en-US" dirty="0" err="1" smtClean="0"/>
              <a:t>i</a:t>
            </a:r>
            <a:endParaRPr lang="en-US" altLang="en-US" dirty="0"/>
          </a:p>
          <a:p>
            <a:r>
              <a:rPr lang="en-US" altLang="en-US" dirty="0"/>
              <a:t>Measure relevance </a:t>
            </a:r>
            <a:r>
              <a:rPr lang="en-US" altLang="en-US" dirty="0" smtClean="0"/>
              <a:t>	</a:t>
            </a:r>
          </a:p>
          <a:p>
            <a:pPr lvl="1"/>
            <a:r>
              <a:rPr lang="en-US" altLang="en-US" dirty="0" smtClean="0"/>
              <a:t>Distance </a:t>
            </a:r>
            <a:r>
              <a:rPr lang="en-US" altLang="en-US" dirty="0"/>
              <a:t>between the query vector and document vector in </a:t>
            </a:r>
            <a:r>
              <a:rPr lang="en-US" altLang="en-US" dirty="0" smtClean="0"/>
              <a:t>this concept space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0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interpretation of LSA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measures the relatedness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in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-dimensional space</a:t>
                </a:r>
              </a:p>
              <a:p>
                <a:r>
                  <a:rPr lang="en-US" dirty="0" smtClean="0"/>
                  <a:t>Therefore</a:t>
                </a:r>
              </a:p>
              <a:p>
                <a:pPr lvl="1"/>
                <a:r>
                  <a:rPr lang="en-US" dirty="0" smtClean="0"/>
                  <a:t>As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represented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represented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213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2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 (LSA)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2050" name="Picture 2" descr="http://tech.hulu.com/blog/wp-content/uploads/2013/12/im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669" y="2252133"/>
            <a:ext cx="5564661" cy="428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211324" y="1263254"/>
            <a:ext cx="6673604" cy="5199853"/>
            <a:chOff x="2236724" y="1257565"/>
            <a:chExt cx="6673604" cy="51998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6724" y="2252133"/>
              <a:ext cx="4670551" cy="420528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9854" y="1257565"/>
              <a:ext cx="3800474" cy="1624012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3956588" y="1280119"/>
            <a:ext cx="1164770" cy="515419"/>
            <a:chOff x="3956588" y="1280119"/>
            <a:chExt cx="1164770" cy="515419"/>
          </a:xfrm>
        </p:grpSpPr>
        <p:sp>
          <p:nvSpPr>
            <p:cNvPr id="7" name="TextBox 6"/>
            <p:cNvSpPr txBox="1"/>
            <p:nvPr/>
          </p:nvSpPr>
          <p:spPr>
            <a:xfrm>
              <a:off x="3956588" y="1280119"/>
              <a:ext cx="528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HCI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4484914" y="1464785"/>
              <a:ext cx="636444" cy="33075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972418" y="1842685"/>
            <a:ext cx="2148940" cy="515419"/>
            <a:chOff x="2972418" y="1842685"/>
            <a:chExt cx="2148940" cy="515419"/>
          </a:xfrm>
        </p:grpSpPr>
        <p:sp>
          <p:nvSpPr>
            <p:cNvPr id="14" name="TextBox 13"/>
            <p:cNvSpPr txBox="1"/>
            <p:nvPr/>
          </p:nvSpPr>
          <p:spPr>
            <a:xfrm>
              <a:off x="2972418" y="1842685"/>
              <a:ext cx="1512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Graph theory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4484914" y="2027351"/>
              <a:ext cx="636444" cy="33075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9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those dimensions in LSA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Principle component analysis</a:t>
            </a:r>
            <a:endParaRPr lang="en-US" dirty="0"/>
          </a:p>
        </p:txBody>
      </p:sp>
      <p:pic>
        <p:nvPicPr>
          <p:cNvPr id="1028" name="Picture 4" descr="http://web.media.mit.edu/~tristan/phd/dissertation/figures/PC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427" y="2428875"/>
            <a:ext cx="4217673" cy="399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 (LSA)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have achieved via LSA</a:t>
            </a:r>
          </a:p>
          <a:p>
            <a:pPr lvl="1"/>
            <a:r>
              <a:rPr lang="en-US" dirty="0" smtClean="0"/>
              <a:t>Terms/documents that are closely associated are placed near one another in this new space</a:t>
            </a:r>
          </a:p>
          <a:p>
            <a:pPr lvl="1"/>
            <a:r>
              <a:rPr lang="en-US" dirty="0" smtClean="0"/>
              <a:t>Terms that do not occur in a document may still close to it, if that is consistent with the major patterns of association in the data</a:t>
            </a:r>
          </a:p>
          <a:p>
            <a:pPr lvl="1"/>
            <a:r>
              <a:rPr lang="en-US" dirty="0" smtClean="0"/>
              <a:t>A good choice of concept space for VS model!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4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LSA for retrieval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Project queries into the new document space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Treat query as a pseudo document of term vector</a:t>
                </a:r>
              </a:p>
              <a:p>
                <a:pPr lvl="2"/>
                <a:r>
                  <a:rPr lang="en-US" dirty="0" smtClean="0"/>
                  <a:t>Cosine similarity between query and documents in this lower-dimensional space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6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LSA for retrieval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609271" y="1263254"/>
            <a:ext cx="6673604" cy="5199853"/>
            <a:chOff x="2013196" y="1257565"/>
            <a:chExt cx="6673604" cy="51998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3196" y="2252133"/>
              <a:ext cx="4670551" cy="420528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6326" y="1257565"/>
              <a:ext cx="3800474" cy="1624012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169333" y="4735287"/>
            <a:ext cx="3293534" cy="903940"/>
            <a:chOff x="93133" y="4604659"/>
            <a:chExt cx="3293534" cy="903940"/>
          </a:xfrm>
        </p:grpSpPr>
        <p:sp>
          <p:nvSpPr>
            <p:cNvPr id="6" name="TextBox 5"/>
            <p:cNvSpPr txBox="1"/>
            <p:nvPr/>
          </p:nvSpPr>
          <p:spPr>
            <a:xfrm>
              <a:off x="93133" y="5139267"/>
              <a:ext cx="3293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q: “</a:t>
              </a:r>
              <a:r>
                <a:rPr lang="en-US" i="1" dirty="0" smtClean="0"/>
                <a:t>human computer interaction</a:t>
              </a:r>
              <a:r>
                <a:rPr lang="en-US" dirty="0" smtClean="0"/>
                <a:t>”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2699657" y="4604659"/>
              <a:ext cx="589038" cy="53460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96185" y="1280119"/>
            <a:ext cx="1164770" cy="515419"/>
            <a:chOff x="3956588" y="1280119"/>
            <a:chExt cx="1164770" cy="515419"/>
          </a:xfrm>
        </p:grpSpPr>
        <p:sp>
          <p:nvSpPr>
            <p:cNvPr id="11" name="TextBox 10"/>
            <p:cNvSpPr txBox="1"/>
            <p:nvPr/>
          </p:nvSpPr>
          <p:spPr>
            <a:xfrm>
              <a:off x="3956588" y="1280119"/>
              <a:ext cx="528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HCI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4484914" y="1464785"/>
              <a:ext cx="636444" cy="33075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12015" y="1842685"/>
            <a:ext cx="2148940" cy="515419"/>
            <a:chOff x="2972418" y="1842685"/>
            <a:chExt cx="2148940" cy="515419"/>
          </a:xfrm>
        </p:grpSpPr>
        <p:sp>
          <p:nvSpPr>
            <p:cNvPr id="14" name="TextBox 13"/>
            <p:cNvSpPr txBox="1"/>
            <p:nvPr/>
          </p:nvSpPr>
          <p:spPr>
            <a:xfrm>
              <a:off x="2972418" y="1842685"/>
              <a:ext cx="1512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Graph theory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4484914" y="2027351"/>
              <a:ext cx="636444" cy="33075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Computationally expensive</a:t>
                </a:r>
              </a:p>
              <a:p>
                <a:pPr lvl="1"/>
                <a:r>
                  <a:rPr lang="en-US" dirty="0" smtClean="0"/>
                  <a:t>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Empirically helpful for recall but not for precision</a:t>
                </a:r>
              </a:p>
              <a:p>
                <a:pPr lvl="1"/>
                <a:r>
                  <a:rPr lang="en-US" dirty="0" smtClean="0"/>
                  <a:t>Recall increases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decreases</a:t>
                </a:r>
              </a:p>
              <a:p>
                <a:r>
                  <a:rPr lang="en-US" dirty="0" smtClean="0"/>
                  <a:t>Optimal choice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Difficult to handle dynamic corpus</a:t>
                </a:r>
              </a:p>
              <a:p>
                <a:r>
                  <a:rPr lang="en-US" dirty="0" smtClean="0"/>
                  <a:t>Difficult to interpret the decomposition results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481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545771" y="5976257"/>
            <a:ext cx="3548743" cy="726682"/>
            <a:chOff x="1545771" y="5606142"/>
            <a:chExt cx="3548743" cy="726682"/>
          </a:xfrm>
        </p:grpSpPr>
        <p:sp>
          <p:nvSpPr>
            <p:cNvPr id="4" name="TextBox 3"/>
            <p:cNvSpPr txBox="1"/>
            <p:nvPr/>
          </p:nvSpPr>
          <p:spPr>
            <a:xfrm>
              <a:off x="1545771" y="5932714"/>
              <a:ext cx="35487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We will come back to this later!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V="1">
              <a:off x="3320143" y="5606142"/>
              <a:ext cx="163286" cy="32657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0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LSA beyond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pic>
        <p:nvPicPr>
          <p:cNvPr id="1026" name="Picture 2" descr="http://www.csml.ucl.ac.uk/images/IR_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71" y="2147080"/>
            <a:ext cx="6966857" cy="392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8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LSA beyond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Eigen face</a:t>
            </a:r>
            <a:endParaRPr lang="en-US" dirty="0"/>
          </a:p>
        </p:txBody>
      </p:sp>
      <p:pic>
        <p:nvPicPr>
          <p:cNvPr id="3076" name="Picture 4" descr="http://cfile10.uf.tistory.com/image/1413570F4B2759DD0270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2276475"/>
            <a:ext cx="5561200" cy="436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LSA beyond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 from deep neuron network</a:t>
            </a:r>
            <a:endParaRPr lang="en-US" dirty="0"/>
          </a:p>
        </p:txBody>
      </p:sp>
      <p:pic>
        <p:nvPicPr>
          <p:cNvPr id="5122" name="Picture 2" descr="http://1.bp.blogspot.com/-VENOsYD1uJc/T-nkLAiANtI/AAAAAAAAJWc/2KCTl3OsI18/s320/cat+detection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2701131"/>
            <a:ext cx="304800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57375" y="5440363"/>
            <a:ext cx="51879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solidFill>
                  <a:srgbClr val="444444"/>
                </a:solidFill>
                <a:latin typeface="arial" panose="020B0604020202020204" pitchFamily="34" charset="0"/>
              </a:rPr>
              <a:t>One of the neurons in the artificial neural network, trained from still frames from unlabeled YouTube videos, learned to detect cats</a:t>
            </a:r>
            <a:r>
              <a:rPr lang="en-US" sz="1600" i="1" dirty="0" smtClean="0">
                <a:solidFill>
                  <a:srgbClr val="444444"/>
                </a:solidFill>
                <a:latin typeface="arial" panose="020B0604020202020204" pitchFamily="34" charset="0"/>
              </a:rPr>
              <a:t>.</a:t>
            </a:r>
            <a:endParaRPr lang="en-US" sz="1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1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800" dirty="0" smtClean="0"/>
              <a:t>Recap: what is </a:t>
            </a:r>
            <a:r>
              <a:rPr lang="en-US" altLang="en-US" sz="3800" dirty="0"/>
              <a:t>a good “basic concept”?</a:t>
            </a:r>
          </a:p>
        </p:txBody>
      </p:sp>
      <p:sp>
        <p:nvSpPr>
          <p:cNvPr id="32051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altLang="en-US" dirty="0"/>
              <a:t>Orthogonal</a:t>
            </a:r>
          </a:p>
          <a:p>
            <a:pPr lvl="1"/>
            <a:r>
              <a:rPr lang="en-US" altLang="en-US" dirty="0"/>
              <a:t>Linearly independent basis vectors</a:t>
            </a:r>
          </a:p>
          <a:p>
            <a:pPr lvl="2"/>
            <a:r>
              <a:rPr lang="en-US" altLang="en-US" dirty="0"/>
              <a:t>“Non-overlapping” in meaning</a:t>
            </a:r>
          </a:p>
          <a:p>
            <a:pPr lvl="2"/>
            <a:r>
              <a:rPr lang="en-US" altLang="en-US" dirty="0"/>
              <a:t>No ambiguity</a:t>
            </a:r>
          </a:p>
          <a:p>
            <a:r>
              <a:rPr lang="en-US" altLang="en-US" dirty="0"/>
              <a:t>Weights can be assigned automatically and </a:t>
            </a:r>
            <a:r>
              <a:rPr lang="en-US" altLang="en-US" dirty="0" smtClean="0"/>
              <a:t>accurately</a:t>
            </a:r>
            <a:endParaRPr lang="en-US" altLang="en-US" dirty="0"/>
          </a:p>
          <a:p>
            <a:r>
              <a:rPr lang="en-US" altLang="en-US" dirty="0" smtClean="0"/>
              <a:t>Existing solutions</a:t>
            </a:r>
          </a:p>
          <a:p>
            <a:pPr lvl="1"/>
            <a:r>
              <a:rPr lang="en-US" altLang="en-US" dirty="0" smtClean="0"/>
              <a:t>Terms or N-grams, i.e., bag-of-words</a:t>
            </a:r>
          </a:p>
          <a:p>
            <a:pPr lvl="1"/>
            <a:r>
              <a:rPr lang="en-US" altLang="en-US" dirty="0" smtClean="0"/>
              <a:t>Topics, i.e., topic model</a:t>
            </a:r>
            <a:endParaRPr lang="en-US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876800" y="5786477"/>
            <a:ext cx="3886200" cy="369332"/>
            <a:chOff x="4876800" y="5786477"/>
            <a:chExt cx="3886200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5486400" y="5786477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We will come back to this later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4876800" y="5938877"/>
              <a:ext cx="609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5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 in LSA</a:t>
            </a:r>
          </a:p>
          <a:p>
            <a:r>
              <a:rPr lang="en-US" dirty="0" smtClean="0"/>
              <a:t>Interpretation of LSA</a:t>
            </a:r>
          </a:p>
          <a:p>
            <a:pPr lvl="1"/>
            <a:r>
              <a:rPr lang="en-US" dirty="0" smtClean="0"/>
              <a:t>Low rank matrix approximation</a:t>
            </a:r>
          </a:p>
          <a:p>
            <a:pPr lvl="1"/>
            <a:r>
              <a:rPr lang="en-US" dirty="0" smtClean="0"/>
              <a:t>Eigen-decomposition of co-occurrence matrix for documents and terms</a:t>
            </a:r>
          </a:p>
          <a:p>
            <a:r>
              <a:rPr lang="en-US" dirty="0" smtClean="0"/>
              <a:t>LSA for IR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13: Matrix </a:t>
            </a:r>
            <a:r>
              <a:rPr lang="en-US" dirty="0"/>
              <a:t>decompositions and latent semantic </a:t>
            </a:r>
            <a:r>
              <a:rPr lang="en-US" dirty="0" smtClean="0"/>
              <a:t>indexing</a:t>
            </a:r>
          </a:p>
          <a:p>
            <a:pPr lvl="1"/>
            <a:r>
              <a:rPr lang="en-US" dirty="0" smtClean="0"/>
              <a:t>All the chapters!</a:t>
            </a:r>
          </a:p>
          <a:p>
            <a:r>
              <a:rPr lang="en-US" dirty="0" err="1"/>
              <a:t>Deerwester</a:t>
            </a:r>
            <a:r>
              <a:rPr lang="en-US" dirty="0"/>
              <a:t>, Scott C., et al. "</a:t>
            </a:r>
            <a:r>
              <a:rPr lang="en-US" dirty="0">
                <a:hlinkClick r:id="rId2"/>
              </a:rPr>
              <a:t>Indexing by latent semantic analysis</a:t>
            </a:r>
            <a:r>
              <a:rPr lang="en-US" dirty="0"/>
              <a:t>." </a:t>
            </a:r>
            <a:r>
              <a:rPr lang="en-US" i="1" dirty="0" err="1"/>
              <a:t>JAsIs</a:t>
            </a:r>
            <a:r>
              <a:rPr lang="en-US" dirty="0"/>
              <a:t> 41.6 (1990): 391-407.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9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Recap: TF weighting</a:t>
            </a:r>
            <a:endParaRPr lang="en-US" altLang="en-US" dirty="0"/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Two views of document length</a:t>
            </a:r>
          </a:p>
          <a:p>
            <a:pPr lvl="1"/>
            <a:r>
              <a:rPr lang="en-US" altLang="en-US" dirty="0"/>
              <a:t>A doc is long because it </a:t>
            </a:r>
            <a:r>
              <a:rPr lang="en-US" altLang="en-US" dirty="0" smtClean="0"/>
              <a:t>is verbose</a:t>
            </a:r>
            <a:endParaRPr lang="en-US" altLang="en-US" dirty="0"/>
          </a:p>
          <a:p>
            <a:pPr lvl="1"/>
            <a:r>
              <a:rPr lang="en-US" altLang="en-US" dirty="0"/>
              <a:t>A doc is long because it has more </a:t>
            </a:r>
            <a:r>
              <a:rPr lang="en-US" altLang="en-US" dirty="0" smtClean="0"/>
              <a:t>content</a:t>
            </a:r>
          </a:p>
          <a:p>
            <a:r>
              <a:rPr lang="en-US" altLang="en-US" dirty="0" smtClean="0"/>
              <a:t>Raw TF is inaccurate</a:t>
            </a:r>
            <a:endParaRPr lang="en-US" altLang="en-US" dirty="0"/>
          </a:p>
          <a:p>
            <a:pPr lvl="1"/>
            <a:r>
              <a:rPr lang="en-US" altLang="en-US" dirty="0"/>
              <a:t>Document length variation</a:t>
            </a:r>
          </a:p>
          <a:p>
            <a:pPr lvl="1"/>
            <a:r>
              <a:rPr lang="en-US" altLang="en-US" dirty="0"/>
              <a:t>“Repeated occurrences” are less informative than the “first occurrence</a:t>
            </a:r>
            <a:r>
              <a:rPr lang="en-US" altLang="en-US" dirty="0" smtClean="0"/>
              <a:t>”</a:t>
            </a:r>
          </a:p>
          <a:p>
            <a:pPr lvl="1"/>
            <a:r>
              <a:rPr lang="en-US" altLang="en-US" dirty="0"/>
              <a:t>Relevance does not </a:t>
            </a:r>
            <a:r>
              <a:rPr lang="en-US" altLang="en-US" dirty="0" smtClean="0"/>
              <a:t>increase </a:t>
            </a:r>
            <a:r>
              <a:rPr lang="en-US" altLang="en-US" dirty="0"/>
              <a:t>proportionally with </a:t>
            </a:r>
            <a:r>
              <a:rPr lang="en-US" altLang="en-US" dirty="0" smtClean="0"/>
              <a:t>number of term occurrence</a:t>
            </a:r>
            <a:endParaRPr lang="en-US" altLang="en-US" dirty="0"/>
          </a:p>
          <a:p>
            <a:r>
              <a:rPr lang="en-US" altLang="en-US" dirty="0" smtClean="0"/>
              <a:t>Generally </a:t>
            </a:r>
            <a:r>
              <a:rPr lang="en-US" altLang="en-US" dirty="0"/>
              <a:t>penalize long doc, but avoid </a:t>
            </a:r>
            <a:r>
              <a:rPr lang="en-US" altLang="en-US" dirty="0" smtClean="0"/>
              <a:t>over-penalizing</a:t>
            </a:r>
          </a:p>
          <a:p>
            <a:pPr lvl="1"/>
            <a:r>
              <a:rPr lang="en-US" altLang="en-US" dirty="0" smtClean="0"/>
              <a:t>Pivoted length normalization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3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Recap: IDF weighting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63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 smtClean="0">
                    <a:ea typeface="ＭＳ Ｐゴシック" charset="-128"/>
                  </a:rPr>
                  <a:t>Solution</a:t>
                </a:r>
              </a:p>
              <a:p>
                <a:pPr lvl="1"/>
                <a:r>
                  <a:rPr lang="en-US" altLang="ja-JP" dirty="0" smtClean="0">
                    <a:ea typeface="ＭＳ Ｐゴシック" charset="-128"/>
                  </a:rPr>
                  <a:t>Assign higher weights to the rare terms	</a:t>
                </a:r>
                <a:endParaRPr lang="en-US" altLang="ja-JP" dirty="0">
                  <a:ea typeface="ＭＳ Ｐゴシック" charset="-128"/>
                </a:endParaRPr>
              </a:p>
              <a:p>
                <a:pPr lvl="1"/>
                <a:r>
                  <a:rPr lang="en-US" altLang="ja-JP" dirty="0" smtClean="0">
                    <a:ea typeface="ＭＳ Ｐゴシック" charset="-128"/>
                  </a:rPr>
                  <a:t>Formula</a:t>
                </a:r>
                <a:endParaRPr lang="en-US" altLang="ja-JP" dirty="0">
                  <a:ea typeface="ＭＳ Ｐゴシック" charset="-128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𝐼𝐷𝐹</m:t>
                    </m:r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𝑡</m:t>
                        </m:r>
                      </m:e>
                    </m:d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=1+</m:t>
                    </m:r>
                    <m:r>
                      <m:rPr>
                        <m:sty m:val="p"/>
                      </m:rPr>
                      <a:rPr lang="en-US" altLang="ja-JP" b="0" i="0" dirty="0" smtClean="0">
                        <a:latin typeface="Cambria Math"/>
                        <a:ea typeface="ＭＳ Ｐゴシック" charset="-128"/>
                      </a:rPr>
                      <m:t>log</m:t>
                    </m:r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⁡(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𝑁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𝑑𝑓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(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)</m:t>
                        </m:r>
                      </m:den>
                    </m:f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)</m:t>
                    </m:r>
                  </m:oMath>
                </a14:m>
                <a:r>
                  <a:rPr lang="en-US" altLang="ja-JP" dirty="0">
                    <a:ea typeface="ＭＳ Ｐゴシック" charset="-128"/>
                  </a:rPr>
                  <a:t>	</a:t>
                </a:r>
                <a:endParaRPr lang="en-US" altLang="ja-JP" dirty="0" smtClean="0">
                  <a:ea typeface="ＭＳ Ｐゴシック" charset="-128"/>
                </a:endParaRPr>
              </a:p>
              <a:p>
                <a:pPr lvl="1"/>
                <a:r>
                  <a:rPr lang="en-US" altLang="en-US" dirty="0" smtClean="0"/>
                  <a:t>A corpus-specific property</a:t>
                </a:r>
              </a:p>
              <a:p>
                <a:pPr lvl="2"/>
                <a:r>
                  <a:rPr lang="en-US" altLang="en-US" dirty="0" smtClean="0"/>
                  <a:t>Independent of a single document</a:t>
                </a:r>
              </a:p>
            </p:txBody>
          </p:sp>
        </mc:Choice>
        <mc:Fallback xmlns="">
          <p:sp>
            <p:nvSpPr>
              <p:cNvPr id="3256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495800" y="3124200"/>
            <a:ext cx="4490466" cy="381000"/>
            <a:chOff x="4310634" y="2819400"/>
            <a:chExt cx="4490466" cy="381000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4310634" y="3048000"/>
              <a:ext cx="604266" cy="5986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914900" y="2819400"/>
              <a:ext cx="3886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Total number of docs in collection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48200" y="3659548"/>
            <a:ext cx="4435729" cy="381000"/>
            <a:chOff x="4365371" y="4076700"/>
            <a:chExt cx="4435729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914900" y="4076700"/>
                  <a:ext cx="3886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Number of docs containing term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𝑡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4900" y="4076700"/>
                  <a:ext cx="3886200" cy="381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413" t="-8065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 flipV="1">
              <a:off x="4365371" y="4157548"/>
              <a:ext cx="549529" cy="7307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810000" y="2672072"/>
            <a:ext cx="4207764" cy="756928"/>
            <a:chOff x="3810000" y="2672072"/>
            <a:chExt cx="4207764" cy="756928"/>
          </a:xfrm>
        </p:grpSpPr>
        <p:cxnSp>
          <p:nvCxnSpPr>
            <p:cNvPr id="4" name="Straight Arrow Connector 3"/>
            <p:cNvCxnSpPr>
              <a:stCxn id="9" idx="1"/>
            </p:cNvCxnSpPr>
            <p:nvPr/>
          </p:nvCxnSpPr>
          <p:spPr>
            <a:xfrm flipH="1">
              <a:off x="3810000" y="2856738"/>
              <a:ext cx="1083564" cy="5722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893564" y="2672072"/>
              <a:ext cx="312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Non-linear scaling</a:t>
              </a:r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Recap: TF-IDF weighting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665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 smtClean="0">
                    <a:ea typeface="ＭＳ Ｐゴシック" charset="-128"/>
                  </a:rPr>
                  <a:t>Combining TF and IDF </a:t>
                </a:r>
                <a:endParaRPr lang="en-US" altLang="ja-JP" b="0" dirty="0">
                  <a:ea typeface="ＭＳ Ｐゴシック" charset="-128"/>
                </a:endParaRPr>
              </a:p>
              <a:p>
                <a:pPr lvl="1"/>
                <a:r>
                  <a:rPr lang="en-US" altLang="ja-JP" dirty="0">
                    <a:ea typeface="ＭＳ Ｐゴシック" charset="-128"/>
                  </a:rPr>
                  <a:t>Common in doc 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</a:t>
                </a:r>
                <a:r>
                  <a:rPr lang="en-US" altLang="ja-JP" dirty="0">
                    <a:ea typeface="ＭＳ Ｐゴシック" charset="-128"/>
                  </a:rPr>
                  <a:t> high </a:t>
                </a:r>
                <a:r>
                  <a:rPr lang="en-US" altLang="ja-JP" dirty="0" err="1">
                    <a:ea typeface="ＭＳ Ｐゴシック" charset="-128"/>
                  </a:rPr>
                  <a:t>tf</a:t>
                </a:r>
                <a:r>
                  <a:rPr lang="en-US" altLang="ja-JP" dirty="0">
                    <a:ea typeface="ＭＳ Ｐゴシック" charset="-128"/>
                  </a:rPr>
                  <a:t> 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 high weight</a:t>
                </a:r>
              </a:p>
              <a:p>
                <a:pPr lvl="1"/>
                <a:r>
                  <a:rPr lang="en-US" altLang="ja-JP" dirty="0">
                    <a:ea typeface="ＭＳ Ｐゴシック" charset="-128"/>
                  </a:rPr>
                  <a:t>Rare in collection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</a:t>
                </a:r>
                <a:r>
                  <a:rPr lang="en-US" altLang="ja-JP" dirty="0">
                    <a:ea typeface="ＭＳ Ｐゴシック" charset="-128"/>
                  </a:rPr>
                  <a:t> high </a:t>
                </a:r>
                <a:r>
                  <a:rPr lang="en-US" altLang="ja-JP" dirty="0" err="1">
                    <a:ea typeface="ＭＳ Ｐゴシック" charset="-128"/>
                  </a:rPr>
                  <a:t>idf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 high </a:t>
                </a:r>
                <a:r>
                  <a:rPr lang="en-US" altLang="ja-JP" dirty="0" smtClean="0">
                    <a:ea typeface="ＭＳ Ｐゴシック" charset="-128"/>
                    <a:sym typeface="Wingdings" pitchFamily="2" charset="2"/>
                  </a:rPr>
                  <a:t>weight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𝑤</m:t>
                    </m:r>
                    <m:d>
                      <m:dPr>
                        <m:ctrlPr>
                          <a:rPr lang="en-US" altLang="ja-JP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,</m:t>
                        </m:r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𝑑</m:t>
                        </m:r>
                      </m:e>
                    </m:d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𝑇𝐹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,</m:t>
                        </m:r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𝑑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×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𝐼𝐷𝐹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(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)</m:t>
                    </m:r>
                  </m:oMath>
                </a14:m>
                <a:endParaRPr lang="en-US" altLang="ja-JP" dirty="0">
                  <a:ea typeface="ＭＳ Ｐゴシック" charset="-128"/>
                </a:endParaRPr>
              </a:p>
              <a:p>
                <a:r>
                  <a:rPr lang="en-US" altLang="ja-JP" dirty="0" smtClean="0">
                    <a:ea typeface="ＭＳ Ｐゴシック" charset="-128"/>
                  </a:rPr>
                  <a:t>Most well-known document representation schema in IR! (G Salton et al. 1983)</a:t>
                </a:r>
                <a:endParaRPr lang="en-US" altLang="ja-JP" dirty="0">
                  <a:ea typeface="ＭＳ Ｐゴシック" charset="-128"/>
                </a:endParaRPr>
              </a:p>
              <a:p>
                <a:endParaRPr lang="en-US" altLang="ja-JP" dirty="0">
                  <a:ea typeface="ＭＳ Ｐゴシック" charset="-128"/>
                </a:endParaRPr>
              </a:p>
            </p:txBody>
          </p:sp>
        </mc:Choice>
        <mc:Fallback xmlns="">
          <p:sp>
            <p:nvSpPr>
              <p:cNvPr id="3266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371600" y="4876800"/>
            <a:ext cx="4343400" cy="1524000"/>
            <a:chOff x="2286000" y="4962525"/>
            <a:chExt cx="4343400" cy="1524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4962525"/>
              <a:ext cx="1057275" cy="1524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505200" y="5009197"/>
              <a:ext cx="3124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“</a:t>
              </a:r>
              <a:r>
                <a:rPr lang="en-US" i="1" dirty="0"/>
                <a:t>Salton was perhaps the leading computer scientist working in the field of information retrieval during his time</a:t>
              </a:r>
              <a:r>
                <a:rPr lang="en-US" i="1" dirty="0" smtClean="0"/>
                <a:t>.”</a:t>
              </a:r>
              <a:r>
                <a:rPr lang="en-US" dirty="0" smtClean="0"/>
                <a:t> - </a:t>
              </a:r>
              <a:r>
                <a:rPr lang="en-US" dirty="0" err="1" smtClean="0"/>
                <a:t>wikipedia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705475" y="5479832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Gerard Salton </a:t>
            </a:r>
            <a:r>
              <a:rPr lang="en-US" dirty="0" smtClean="0">
                <a:hlinkClick r:id="rId4"/>
              </a:rPr>
              <a:t>Award</a:t>
            </a:r>
            <a:endParaRPr lang="en-US" dirty="0" smtClean="0"/>
          </a:p>
          <a:p>
            <a:r>
              <a:rPr lang="en-US" dirty="0" smtClean="0"/>
              <a:t> – highest achievement award in IR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</a:t>
            </a:r>
            <a:r>
              <a:rPr lang="en-US" dirty="0"/>
              <a:t>c</a:t>
            </a:r>
            <a:r>
              <a:rPr lang="en-US" dirty="0" smtClean="0"/>
              <a:t>osine similarity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Angle between two vectors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𝑐𝑜𝑠𝑖𝑛𝑒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Document length normalized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>
            <a:stCxn id="6" idx="1"/>
          </p:cNvCxnSpPr>
          <p:nvPr/>
        </p:nvCxnSpPr>
        <p:spPr>
          <a:xfrm flipH="1" flipV="1">
            <a:off x="6096000" y="3200400"/>
            <a:ext cx="276225" cy="4132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72225" y="3429000"/>
            <a:ext cx="228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Unit vector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9" idx="1"/>
          </p:cNvCxnSpPr>
          <p:nvPr/>
        </p:nvCxnSpPr>
        <p:spPr>
          <a:xfrm flipH="1">
            <a:off x="5029200" y="1916668"/>
            <a:ext cx="609600" cy="4572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38800" y="1732002"/>
            <a:ext cx="228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TF-IDF vector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15000" y="2286000"/>
            <a:ext cx="657225" cy="8382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2990216" y="6638330"/>
            <a:ext cx="237744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V="1">
            <a:off x="2990216" y="4251960"/>
            <a:ext cx="0" cy="23774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491109" y="6296480"/>
            <a:ext cx="979488" cy="4619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 dirty="0" smtClean="0">
                <a:solidFill>
                  <a:srgbClr val="3333FF"/>
                </a:solidFill>
              </a:rPr>
              <a:t>Sports</a:t>
            </a:r>
            <a:endParaRPr lang="en-US" altLang="en-US" sz="2400" dirty="0">
              <a:solidFill>
                <a:srgbClr val="008000"/>
              </a:solidFill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456816" y="3793571"/>
            <a:ext cx="992188" cy="4000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 smtClean="0">
                <a:solidFill>
                  <a:srgbClr val="CC0000"/>
                </a:solidFill>
              </a:rPr>
              <a:t>Finance</a:t>
            </a:r>
            <a:endParaRPr lang="en-US" altLang="en-US" sz="2400" dirty="0">
              <a:solidFill>
                <a:srgbClr val="CC0000"/>
              </a:solidFill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V="1">
            <a:off x="2987038" y="5459322"/>
            <a:ext cx="2057402" cy="1151931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4954905" y="5082579"/>
            <a:ext cx="409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 dirty="0" smtClean="0"/>
              <a:t>D</a:t>
            </a:r>
            <a:r>
              <a:rPr lang="en-US" altLang="en-US" sz="1800" b="1" baseline="-25000" dirty="0" smtClean="0"/>
              <a:t>1</a:t>
            </a:r>
            <a:endParaRPr lang="en-US" altLang="en-US" sz="2400" dirty="0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 flipV="1">
            <a:off x="2990215" y="4285435"/>
            <a:ext cx="376194" cy="2352894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3397750" y="4180717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 dirty="0"/>
              <a:t>D</a:t>
            </a:r>
            <a:r>
              <a:rPr lang="en-US" altLang="en-US" sz="1800" b="1" baseline="-25000" dirty="0"/>
              <a:t>2</a:t>
            </a:r>
            <a:endParaRPr lang="en-US" altLang="en-US" sz="2400" dirty="0"/>
          </a:p>
        </p:txBody>
      </p:sp>
      <p:sp>
        <p:nvSpPr>
          <p:cNvPr id="20" name="Line 39"/>
          <p:cNvSpPr>
            <a:spLocks noChangeShapeType="1"/>
          </p:cNvSpPr>
          <p:nvPr/>
        </p:nvSpPr>
        <p:spPr bwMode="auto">
          <a:xfrm flipV="1">
            <a:off x="2987038" y="6019799"/>
            <a:ext cx="2289179" cy="611979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40"/>
          <p:cNvSpPr>
            <a:spLocks noChangeArrowheads="1"/>
          </p:cNvSpPr>
          <p:nvPr/>
        </p:nvSpPr>
        <p:spPr bwMode="auto">
          <a:xfrm>
            <a:off x="5307558" y="5749863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dirty="0">
                <a:solidFill>
                  <a:srgbClr val="CC0000"/>
                </a:solidFill>
              </a:rPr>
              <a:t>Query</a:t>
            </a:r>
            <a:endParaRPr lang="en-US" altLang="en-US" sz="1800" b="1" baseline="-25000" dirty="0">
              <a:solidFill>
                <a:srgbClr val="CC000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541835" y="4112437"/>
            <a:ext cx="2717800" cy="915949"/>
            <a:chOff x="4645024" y="3760232"/>
            <a:chExt cx="2717800" cy="915949"/>
          </a:xfrm>
        </p:grpSpPr>
        <p:sp>
          <p:nvSpPr>
            <p:cNvPr id="22" name="TextBox 21"/>
            <p:cNvSpPr txBox="1"/>
            <p:nvPr/>
          </p:nvSpPr>
          <p:spPr>
            <a:xfrm>
              <a:off x="5381625" y="3760232"/>
              <a:ext cx="1981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TF-IDF space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Arc 22"/>
            <p:cNvSpPr/>
            <p:nvPr/>
          </p:nvSpPr>
          <p:spPr>
            <a:xfrm>
              <a:off x="4645024" y="3933231"/>
              <a:ext cx="1425575" cy="742950"/>
            </a:xfrm>
            <a:prstGeom prst="arc">
              <a:avLst>
                <a:gd name="adj1" fmla="val 10990793"/>
                <a:gd name="adj2" fmla="val 16848341"/>
              </a:avLst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Arc 23"/>
          <p:cNvSpPr/>
          <p:nvPr/>
        </p:nvSpPr>
        <p:spPr>
          <a:xfrm rot="1349298">
            <a:off x="3549389" y="6097351"/>
            <a:ext cx="418305" cy="433389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/>
          <p:cNvSpPr/>
          <p:nvPr/>
        </p:nvSpPr>
        <p:spPr>
          <a:xfrm>
            <a:off x="609600" y="4261485"/>
            <a:ext cx="4754880" cy="475488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 rot="423008">
            <a:off x="1969783" y="4987912"/>
            <a:ext cx="2313432" cy="2316754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Recap: disadvantages of VS Model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Assume term independence</a:t>
            </a:r>
          </a:p>
          <a:p>
            <a:r>
              <a:rPr lang="en-US" altLang="en-US" dirty="0" smtClean="0">
                <a:cs typeface="Arial" charset="0"/>
              </a:rPr>
              <a:t>Assume query and document to be the same</a:t>
            </a:r>
          </a:p>
          <a:p>
            <a:r>
              <a:rPr lang="en-US" altLang="en-US" dirty="0" smtClean="0">
                <a:cs typeface="Arial" charset="0"/>
              </a:rPr>
              <a:t>Lack of “predictive adequacy” </a:t>
            </a:r>
          </a:p>
          <a:p>
            <a:pPr lvl="1"/>
            <a:r>
              <a:rPr lang="en-US" altLang="en-US" dirty="0" smtClean="0">
                <a:cs typeface="Arial" charset="0"/>
              </a:rPr>
              <a:t>Arbitrary term weighting</a:t>
            </a:r>
          </a:p>
          <a:p>
            <a:pPr lvl="1"/>
            <a:r>
              <a:rPr lang="en-US" altLang="en-US" dirty="0" smtClean="0">
                <a:cs typeface="Arial" charset="0"/>
              </a:rPr>
              <a:t>Arbitrary similarity measure</a:t>
            </a:r>
          </a:p>
          <a:p>
            <a:r>
              <a:rPr lang="en-US" altLang="en-US" dirty="0" smtClean="0">
                <a:cs typeface="Arial" charset="0"/>
              </a:rPr>
              <a:t>Lots of parameter tuning!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6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model in practice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Document </a:t>
            </a:r>
            <a:r>
              <a:rPr lang="en-US" altLang="en-US" dirty="0"/>
              <a:t>and </a:t>
            </a:r>
            <a:r>
              <a:rPr lang="en-US" altLang="en-US" dirty="0" smtClean="0"/>
              <a:t>query are represented </a:t>
            </a:r>
            <a:r>
              <a:rPr lang="en-US" altLang="en-US" dirty="0"/>
              <a:t>by </a:t>
            </a:r>
            <a:r>
              <a:rPr lang="en-US" altLang="en-US" u="sng" dirty="0" smtClean="0"/>
              <a:t>term</a:t>
            </a:r>
            <a:r>
              <a:rPr lang="en-US" altLang="en-US" dirty="0" smtClean="0"/>
              <a:t> vectors</a:t>
            </a:r>
          </a:p>
          <a:p>
            <a:pPr lvl="1"/>
            <a:r>
              <a:rPr lang="en-US" altLang="en-US" dirty="0" smtClean="0"/>
              <a:t>Terms are not necessarily </a:t>
            </a:r>
            <a:r>
              <a:rPr lang="en-US" altLang="en-US" u="sng" dirty="0" smtClean="0"/>
              <a:t>orthogonal</a:t>
            </a:r>
            <a:r>
              <a:rPr lang="en-US" altLang="en-US" dirty="0" smtClean="0"/>
              <a:t> to each other </a:t>
            </a:r>
          </a:p>
          <a:p>
            <a:pPr lvl="2"/>
            <a:r>
              <a:rPr lang="en-US" altLang="en-US" dirty="0" smtClean="0"/>
              <a:t>Synonymy: car </a:t>
            </a:r>
            <a:r>
              <a:rPr lang="en-US" altLang="en-US" dirty="0" err="1" smtClean="0"/>
              <a:t>v.s</a:t>
            </a:r>
            <a:r>
              <a:rPr lang="en-US" altLang="en-US" dirty="0" smtClean="0"/>
              <a:t>. automobile</a:t>
            </a:r>
          </a:p>
          <a:p>
            <a:pPr lvl="2"/>
            <a:r>
              <a:rPr lang="en-US" altLang="en-US" dirty="0" smtClean="0"/>
              <a:t>Polysemy: fly (action </a:t>
            </a:r>
            <a:r>
              <a:rPr lang="en-US" altLang="en-US" dirty="0" err="1" smtClean="0"/>
              <a:t>v.s</a:t>
            </a:r>
            <a:r>
              <a:rPr lang="en-US" altLang="en-US" dirty="0" smtClean="0"/>
              <a:t>. insect)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2" y="4742898"/>
            <a:ext cx="8831716" cy="153566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9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459</TotalTime>
  <Words>985</Words>
  <Application>Microsoft Office PowerPoint</Application>
  <PresentationFormat>On-screen Show (4:3)</PresentationFormat>
  <Paragraphs>299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ＭＳ Ｐゴシック</vt:lpstr>
      <vt:lpstr>Arial</vt:lpstr>
      <vt:lpstr>Arial</vt:lpstr>
      <vt:lpstr>Calibri</vt:lpstr>
      <vt:lpstr>Cambria Math</vt:lpstr>
      <vt:lpstr>Wingdings</vt:lpstr>
      <vt:lpstr>simple slides template</vt:lpstr>
      <vt:lpstr>Latent Semantic Analysis</vt:lpstr>
      <vt:lpstr>Recap: vector space model</vt:lpstr>
      <vt:lpstr>Recap: what is a good “basic concept”?</vt:lpstr>
      <vt:lpstr>Recap: TF weighting</vt:lpstr>
      <vt:lpstr>Recap: IDF weighting</vt:lpstr>
      <vt:lpstr>Recap: TF-IDF weighting</vt:lpstr>
      <vt:lpstr>Recap: cosine similarity</vt:lpstr>
      <vt:lpstr>Recap: disadvantages of VS Model</vt:lpstr>
      <vt:lpstr>VS model in practice</vt:lpstr>
      <vt:lpstr>Choosing basis for VS model</vt:lpstr>
      <vt:lpstr>How to build such a space</vt:lpstr>
      <vt:lpstr>How to build such a space</vt:lpstr>
      <vt:lpstr>How to build such a space</vt:lpstr>
      <vt:lpstr>Latent Semantic Analysis (LSA)</vt:lpstr>
      <vt:lpstr>Basic concepts in linear algebra</vt:lpstr>
      <vt:lpstr>Basic concepts in linear algebra</vt:lpstr>
      <vt:lpstr>Basic concepts in linear algebra</vt:lpstr>
      <vt:lpstr>Latent Semantic Analysis (LSA)</vt:lpstr>
      <vt:lpstr>Latent Semantic Analysis (LSA)</vt:lpstr>
      <vt:lpstr>Geometric interpretation of LSA</vt:lpstr>
      <vt:lpstr>Latent Semantic Analysis (LSA)</vt:lpstr>
      <vt:lpstr>What are those dimensions in LSA</vt:lpstr>
      <vt:lpstr>Latent Semantic Analysis (LSA)</vt:lpstr>
      <vt:lpstr>LSA for retrieval</vt:lpstr>
      <vt:lpstr>LSA for retrieval</vt:lpstr>
      <vt:lpstr>Discussions</vt:lpstr>
      <vt:lpstr>LSA beyond text</vt:lpstr>
      <vt:lpstr>LSA beyond text</vt:lpstr>
      <vt:lpstr>LSA beyond text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Semantic Indexing</dc:title>
  <dc:creator>hongning wang</dc:creator>
  <cp:lastModifiedBy>hongning wang</cp:lastModifiedBy>
  <cp:revision>40</cp:revision>
  <dcterms:created xsi:type="dcterms:W3CDTF">2014-09-04T21:48:36Z</dcterms:created>
  <dcterms:modified xsi:type="dcterms:W3CDTF">2015-09-20T22:45:33Z</dcterms:modified>
</cp:coreProperties>
</file>