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1" r:id="rId5"/>
    <p:sldId id="263" r:id="rId6"/>
    <p:sldId id="264" r:id="rId7"/>
    <p:sldId id="262" r:id="rId8"/>
    <p:sldId id="290" r:id="rId9"/>
    <p:sldId id="291" r:id="rId10"/>
    <p:sldId id="292" r:id="rId11"/>
    <p:sldId id="293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9" r:id="rId29"/>
    <p:sldId id="282" r:id="rId30"/>
    <p:sldId id="283" r:id="rId31"/>
    <p:sldId id="284" r:id="rId32"/>
    <p:sldId id="285" r:id="rId33"/>
    <p:sldId id="286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8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Sheet1!$D$1:$D$25</c:f>
              <c:strCache>
                <c:ptCount val="25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</c:strCache>
            </c:strRef>
          </c:cat>
          <c:val>
            <c:numRef>
              <c:f>Sheet1!$C$1:$C$25</c:f>
              <c:numCache>
                <c:formatCode>General</c:formatCode>
                <c:ptCount val="25"/>
                <c:pt idx="0">
                  <c:v>7.7621580933177697E-2</c:v>
                </c:pt>
                <c:pt idx="1">
                  <c:v>0</c:v>
                </c:pt>
                <c:pt idx="2">
                  <c:v>9.4574635388076315E-3</c:v>
                </c:pt>
                <c:pt idx="3">
                  <c:v>6.4992962374965116E-2</c:v>
                </c:pt>
                <c:pt idx="4">
                  <c:v>3.1544523834733731E-2</c:v>
                </c:pt>
                <c:pt idx="5">
                  <c:v>6.0927349440642709E-2</c:v>
                </c:pt>
                <c:pt idx="6">
                  <c:v>0</c:v>
                </c:pt>
                <c:pt idx="7">
                  <c:v>0.10664968416987032</c:v>
                </c:pt>
                <c:pt idx="8">
                  <c:v>5.3570912268575938E-2</c:v>
                </c:pt>
                <c:pt idx="9">
                  <c:v>7.9400378943122914E-3</c:v>
                </c:pt>
                <c:pt idx="10">
                  <c:v>1.6803895838422685E-2</c:v>
                </c:pt>
                <c:pt idx="11">
                  <c:v>9.7535360753706904E-2</c:v>
                </c:pt>
                <c:pt idx="12">
                  <c:v>3.3502585078811688E-2</c:v>
                </c:pt>
                <c:pt idx="13">
                  <c:v>5.8171136037273637E-3</c:v>
                </c:pt>
                <c:pt idx="14">
                  <c:v>1.0924304873707377E-2</c:v>
                </c:pt>
                <c:pt idx="15">
                  <c:v>0</c:v>
                </c:pt>
                <c:pt idx="16">
                  <c:v>4.9317199426481058E-2</c:v>
                </c:pt>
                <c:pt idx="17">
                  <c:v>0</c:v>
                </c:pt>
                <c:pt idx="18">
                  <c:v>8.5499562928313348E-3</c:v>
                </c:pt>
                <c:pt idx="19">
                  <c:v>6.3051491704253851E-2</c:v>
                </c:pt>
                <c:pt idx="20">
                  <c:v>0</c:v>
                </c:pt>
                <c:pt idx="21">
                  <c:v>6.3591752322998588E-2</c:v>
                </c:pt>
                <c:pt idx="22">
                  <c:v>5.3336160953546242E-2</c:v>
                </c:pt>
                <c:pt idx="23">
                  <c:v>7.8630150116348385E-2</c:v>
                </c:pt>
                <c:pt idx="24">
                  <c:v>0.10623551458007925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73759552"/>
        <c:axId val="-1773759008"/>
      </c:barChart>
      <c:catAx>
        <c:axId val="-177375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73759008"/>
        <c:crosses val="autoZero"/>
        <c:auto val="1"/>
        <c:lblAlgn val="ctr"/>
        <c:lblOffset val="100"/>
        <c:noMultiLvlLbl val="0"/>
      </c:catAx>
      <c:valAx>
        <c:axId val="-177375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7375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87BE-4C24-4A64-A2F5-A21FABCACCD5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CAEBD-0C1B-481B-A322-6B8F7FEE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CAEBD-0C1B-481B-A322-6B8F7FEEE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CAEBD-0C1B-481B-A322-6B8F7FEEE7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2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8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5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3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33.emf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32.emf"/><Relationship Id="rId10" Type="http://schemas.openxmlformats.org/officeDocument/2006/relationships/image" Target="../media/image34.emf"/><Relationship Id="rId4" Type="http://schemas.openxmlformats.org/officeDocument/2006/relationships/oleObject" Target="../embeddings/Microsoft_Excel_97-2003_Worksheet1.xls"/><Relationship Id="rId9" Type="http://schemas.openxmlformats.org/officeDocument/2006/relationships/oleObject" Target="../embeddings/Microsoft_Excel_97-2003_Worksheet2.xls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smtClean="0"/>
              <a:t>CS@UVa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relevance feedback</a:t>
            </a:r>
            <a:endParaRPr lang="en-US" altLang="en-US" sz="2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524000" y="2743200"/>
            <a:ext cx="4267200" cy="2971800"/>
            <a:chOff x="1524000" y="2743200"/>
            <a:chExt cx="4267200" cy="29718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524000" y="2743200"/>
              <a:ext cx="1524000" cy="2590800"/>
              <a:chOff x="1152" y="1536"/>
              <a:chExt cx="960" cy="1632"/>
            </a:xfrm>
          </p:grpSpPr>
          <p:sp>
            <p:nvSpPr>
              <p:cNvPr id="10262" name="Text Box 4"/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70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Updated</a:t>
                </a:r>
              </a:p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query</a:t>
                </a:r>
              </a:p>
            </p:txBody>
          </p:sp>
          <p:sp>
            <p:nvSpPr>
              <p:cNvPr id="10263" name="Line 5"/>
              <p:cNvSpPr>
                <a:spLocks noChangeShapeType="1"/>
              </p:cNvSpPr>
              <p:nvPr/>
            </p:nvSpPr>
            <p:spPr bwMode="auto">
              <a:xfrm flipV="1">
                <a:off x="1488" y="1536"/>
                <a:ext cx="0" cy="33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6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5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7"/>
              <p:cNvSpPr>
                <a:spLocks noChangeShapeType="1"/>
              </p:cNvSpPr>
              <p:nvPr/>
            </p:nvSpPr>
            <p:spPr bwMode="auto">
              <a:xfrm flipH="1" flipV="1">
                <a:off x="1488" y="31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Line 8"/>
              <p:cNvSpPr>
                <a:spLocks noChangeShapeType="1"/>
              </p:cNvSpPr>
              <p:nvPr/>
            </p:nvSpPr>
            <p:spPr bwMode="auto">
              <a:xfrm flipV="1">
                <a:off x="1488" y="2352"/>
                <a:ext cx="0" cy="81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29000" y="4495800"/>
              <a:ext cx="2362200" cy="1219200"/>
              <a:chOff x="2352" y="2640"/>
              <a:chExt cx="1488" cy="768"/>
            </a:xfrm>
          </p:grpSpPr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768" cy="4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FF0000"/>
                    </a:solidFill>
                  </a:rPr>
                  <a:t>Feedback</a:t>
                </a:r>
                <a:endParaRPr lang="en-US" altLang="en-US" sz="2000" b="1"/>
              </a:p>
            </p:txBody>
          </p:sp>
          <p:sp>
            <p:nvSpPr>
              <p:cNvPr id="10260" name="Line 11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28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12"/>
              <p:cNvSpPr>
                <a:spLocks noChangeShapeType="1"/>
              </p:cNvSpPr>
              <p:nvPr/>
            </p:nvSpPr>
            <p:spPr bwMode="auto">
              <a:xfrm flipH="1">
                <a:off x="3312" y="3168"/>
                <a:ext cx="528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3992563"/>
            <a:ext cx="1841500" cy="1951038"/>
            <a:chOff x="3984" y="2323"/>
            <a:chExt cx="1160" cy="1229"/>
          </a:xfrm>
        </p:grpSpPr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984" y="2352"/>
              <a:ext cx="720" cy="12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Judgments: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1 </a:t>
              </a:r>
              <a:r>
                <a:rPr lang="en-US" altLang="en-US" sz="1800">
                  <a:solidFill>
                    <a:srgbClr val="FF0000"/>
                  </a:solidFill>
                </a:rPr>
                <a:t>+</a:t>
              </a:r>
              <a:endParaRPr lang="en-US" altLang="en-US" sz="1800">
                <a:solidFill>
                  <a:srgbClr val="000066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-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3 +</a:t>
              </a:r>
              <a:endParaRPr lang="en-US" altLang="en-US" sz="1800">
                <a:solidFill>
                  <a:srgbClr val="FF0000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-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 flipH="1">
              <a:off x="4731" y="2323"/>
              <a:ext cx="413" cy="461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2057400"/>
            <a:ext cx="2590800" cy="457200"/>
            <a:chOff x="381000" y="2057400"/>
            <a:chExt cx="2590800" cy="457200"/>
          </a:xfrm>
        </p:grpSpPr>
        <p:sp>
          <p:nvSpPr>
            <p:cNvPr id="10248" name="Text Box 17"/>
            <p:cNvSpPr txBox="1">
              <a:spLocks noChangeArrowheads="1"/>
            </p:cNvSpPr>
            <p:nvPr/>
          </p:nvSpPr>
          <p:spPr bwMode="auto">
            <a:xfrm>
              <a:off x="381000" y="2057400"/>
              <a:ext cx="946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Query</a:t>
              </a:r>
            </a:p>
          </p:txBody>
        </p:sp>
        <p:sp>
          <p:nvSpPr>
            <p:cNvPr id="10253" name="Line 22"/>
            <p:cNvSpPr>
              <a:spLocks noChangeShapeType="1"/>
            </p:cNvSpPr>
            <p:nvPr/>
          </p:nvSpPr>
          <p:spPr bwMode="auto">
            <a:xfrm>
              <a:off x="1600200" y="2362200"/>
              <a:ext cx="13716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51702" y="2400300"/>
            <a:ext cx="1892301" cy="1485901"/>
            <a:chOff x="7251702" y="2400300"/>
            <a:chExt cx="1892301" cy="1485901"/>
          </a:xfrm>
        </p:grpSpPr>
        <p:sp>
          <p:nvSpPr>
            <p:cNvPr id="10251" name="Text Box 20"/>
            <p:cNvSpPr txBox="1">
              <a:spLocks noChangeArrowheads="1"/>
            </p:cNvSpPr>
            <p:nvPr/>
          </p:nvSpPr>
          <p:spPr bwMode="auto">
            <a:xfrm>
              <a:off x="7799390" y="3055938"/>
              <a:ext cx="13446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User </a:t>
              </a:r>
            </a:p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judgment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4" name="Line 23"/>
            <p:cNvSpPr>
              <a:spLocks noChangeShapeType="1"/>
            </p:cNvSpPr>
            <p:nvPr/>
          </p:nvSpPr>
          <p:spPr bwMode="auto">
            <a:xfrm>
              <a:off x="7251702" y="2400300"/>
              <a:ext cx="609600" cy="6096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1" y="1981200"/>
            <a:ext cx="1752601" cy="2362200"/>
            <a:chOff x="3200401" y="1981200"/>
            <a:chExt cx="1752601" cy="2362200"/>
          </a:xfrm>
        </p:grpSpPr>
        <p:sp>
          <p:nvSpPr>
            <p:cNvPr id="10249" name="Rectangle 18"/>
            <p:cNvSpPr>
              <a:spLocks noChangeArrowheads="1"/>
            </p:cNvSpPr>
            <p:nvPr/>
          </p:nvSpPr>
          <p:spPr bwMode="auto">
            <a:xfrm>
              <a:off x="3352801" y="1981200"/>
              <a:ext cx="1219200" cy="9144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000066"/>
                  </a:solidFill>
                </a:rPr>
                <a:t>Retrieval</a:t>
              </a:r>
            </a:p>
            <a:p>
              <a:r>
                <a:rPr lang="en-US" altLang="en-US" sz="2000" b="1">
                  <a:solidFill>
                    <a:srgbClr val="000066"/>
                  </a:solidFill>
                </a:rPr>
                <a:t>Engine</a:t>
              </a:r>
              <a:endParaRPr lang="en-US" altLang="en-US" sz="2000" b="1"/>
            </a:p>
          </p:txBody>
        </p:sp>
        <p:sp>
          <p:nvSpPr>
            <p:cNvPr id="10252" name="AutoShape 21"/>
            <p:cNvSpPr>
              <a:spLocks noChangeArrowheads="1"/>
            </p:cNvSpPr>
            <p:nvPr/>
          </p:nvSpPr>
          <p:spPr bwMode="auto">
            <a:xfrm>
              <a:off x="3200401" y="3505200"/>
              <a:ext cx="1752601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solidFill>
                    <a:srgbClr val="000066"/>
                  </a:solidFill>
                </a:rPr>
                <a:t>Document</a:t>
              </a:r>
            </a:p>
            <a:p>
              <a:r>
                <a:rPr lang="en-US" altLang="en-US" sz="2000" b="1" dirty="0">
                  <a:solidFill>
                    <a:srgbClr val="000066"/>
                  </a:solidFill>
                </a:rPr>
                <a:t>collection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5" name="Line 24"/>
            <p:cNvSpPr>
              <a:spLocks noChangeShapeType="1"/>
            </p:cNvSpPr>
            <p:nvPr/>
          </p:nvSpPr>
          <p:spPr bwMode="auto">
            <a:xfrm flipV="1">
              <a:off x="3962401" y="2971800"/>
              <a:ext cx="0" cy="4572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802" y="1676400"/>
            <a:ext cx="2286000" cy="1905000"/>
            <a:chOff x="4876802" y="1676400"/>
            <a:chExt cx="2286000" cy="1905000"/>
          </a:xfrm>
        </p:grpSpPr>
        <p:sp>
          <p:nvSpPr>
            <p:cNvPr id="10250" name="Rectangle 19"/>
            <p:cNvSpPr>
              <a:spLocks noChangeArrowheads="1"/>
            </p:cNvSpPr>
            <p:nvPr/>
          </p:nvSpPr>
          <p:spPr bwMode="auto">
            <a:xfrm>
              <a:off x="6019802" y="1676400"/>
              <a:ext cx="1143000" cy="1905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Results: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1 </a:t>
              </a:r>
              <a:r>
                <a:rPr lang="en-US" altLang="en-US" sz="1800">
                  <a:solidFill>
                    <a:srgbClr val="000066"/>
                  </a:solidFill>
                </a:rPr>
                <a:t>3.5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2.4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0.5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>
              <a:off x="4876802" y="2362200"/>
              <a:ext cx="9144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Recap: pseudo feedback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users are </a:t>
            </a:r>
            <a:r>
              <a:rPr lang="en-US" dirty="0" smtClean="0"/>
              <a:t>reluctant to provide any feedback</a:t>
            </a:r>
            <a:endParaRPr lang="en-US" dirty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06425" y="27432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</a:rPr>
              <a:t>Query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578225" y="2667000"/>
            <a:ext cx="1219200" cy="914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Retrieval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Engine</a:t>
            </a:r>
            <a:endParaRPr lang="en-US" altLang="en-US" sz="2000" b="1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245225" y="23622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66"/>
                </a:solidFill>
              </a:rPr>
              <a:t>Results: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1 </a:t>
            </a:r>
            <a:r>
              <a:rPr lang="en-US" altLang="en-US" sz="1800">
                <a:solidFill>
                  <a:srgbClr val="000066"/>
                </a:solidFill>
              </a:rPr>
              <a:t>3.5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2</a:t>
            </a:r>
            <a:r>
              <a:rPr lang="en-US" altLang="en-US" sz="1800">
                <a:solidFill>
                  <a:srgbClr val="000066"/>
                </a:solidFill>
              </a:rPr>
              <a:t> 2.4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k</a:t>
            </a:r>
            <a:r>
              <a:rPr lang="en-US" altLang="en-US" sz="1800">
                <a:solidFill>
                  <a:srgbClr val="000066"/>
                </a:solidFill>
              </a:rPr>
              <a:t>  0.5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245225" y="47244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Judgments:</a:t>
            </a: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1 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2</a:t>
            </a:r>
            <a:r>
              <a:rPr lang="en-US" altLang="en-US" sz="1800" dirty="0">
                <a:solidFill>
                  <a:srgbClr val="FF0000"/>
                </a:solidFill>
              </a:rPr>
              <a:t> 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3 +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 dirty="0" err="1">
                <a:solidFill>
                  <a:srgbClr val="000066"/>
                </a:solidFill>
              </a:rPr>
              <a:t>d</a:t>
            </a:r>
            <a:r>
              <a:rPr lang="en-US" altLang="en-US" sz="1800" baseline="-25000" dirty="0" err="1">
                <a:solidFill>
                  <a:srgbClr val="000066"/>
                </a:solidFill>
              </a:rPr>
              <a:t>k</a:t>
            </a:r>
            <a:r>
              <a:rPr lang="en-US" altLang="en-US" sz="1800" dirty="0">
                <a:solidFill>
                  <a:srgbClr val="000066"/>
                </a:solidFill>
              </a:rPr>
              <a:t>  -</a:t>
            </a: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3425825" y="4191000"/>
            <a:ext cx="1752600" cy="838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Document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collection</a:t>
            </a:r>
            <a:endParaRPr lang="en-US" altLang="en-US">
              <a:solidFill>
                <a:srgbClr val="00006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9425" y="3429000"/>
            <a:ext cx="4267200" cy="2971800"/>
            <a:chOff x="1749425" y="3429000"/>
            <a:chExt cx="4267200" cy="2971800"/>
          </a:xfrm>
        </p:grpSpPr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3581400" y="5715000"/>
              <a:ext cx="1219200" cy="6858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Feedback</a:t>
              </a:r>
              <a:endParaRPr lang="en-US" altLang="en-US" sz="2000" b="1"/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1749425" y="3935413"/>
              <a:ext cx="11160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Updated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</a:rPr>
                <a:t>query</a:t>
              </a:r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 flipV="1">
              <a:off x="2282825" y="3429000"/>
              <a:ext cx="0" cy="533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2282825" y="3429000"/>
              <a:ext cx="9144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 flipH="1" flipV="1">
              <a:off x="2282825" y="6019800"/>
              <a:ext cx="9906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 flipV="1">
              <a:off x="2282825" y="4724400"/>
              <a:ext cx="0" cy="1295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4187825" y="5181600"/>
              <a:ext cx="0" cy="4572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 flipH="1">
              <a:off x="5178425" y="6019800"/>
              <a:ext cx="8382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1825625" y="3048000"/>
            <a:ext cx="13716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 flipV="1">
            <a:off x="4187825" y="3657600"/>
            <a:ext cx="0" cy="45720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5102225" y="3048000"/>
            <a:ext cx="9144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788026" y="4800600"/>
            <a:ext cx="2640013" cy="1066800"/>
            <a:chOff x="3696" y="2400"/>
            <a:chExt cx="1663" cy="672"/>
          </a:xfrm>
        </p:grpSpPr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>
              <a:off x="3696" y="3072"/>
              <a:ext cx="1488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AutoShape 21"/>
            <p:cNvSpPr>
              <a:spLocks/>
            </p:cNvSpPr>
            <p:nvPr/>
          </p:nvSpPr>
          <p:spPr bwMode="auto">
            <a:xfrm>
              <a:off x="4752" y="2400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7" name="Rectangle 22"/>
            <p:cNvSpPr>
              <a:spLocks noChangeArrowheads="1"/>
            </p:cNvSpPr>
            <p:nvPr/>
          </p:nvSpPr>
          <p:spPr bwMode="auto">
            <a:xfrm>
              <a:off x="4848" y="2544"/>
              <a:ext cx="5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b="1" dirty="0">
                  <a:solidFill>
                    <a:srgbClr val="000066"/>
                  </a:solidFill>
                </a:rPr>
                <a:t> top </a:t>
              </a:r>
              <a:r>
                <a:rPr lang="en-US" altLang="en-US" sz="2000" b="1" i="1" dirty="0" smtClean="0">
                  <a:solidFill>
                    <a:srgbClr val="000066"/>
                  </a:solidFill>
                </a:rPr>
                <a:t>k</a:t>
              </a:r>
              <a:endParaRPr lang="en-US" altLang="en-US" sz="2000" b="1" i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idea in feedback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expansion</a:t>
            </a:r>
          </a:p>
          <a:p>
            <a:pPr lvl="1"/>
            <a:r>
              <a:rPr lang="en-US" dirty="0" smtClean="0"/>
              <a:t>Feedback documents can </a:t>
            </a:r>
            <a:r>
              <a:rPr lang="en-US" dirty="0"/>
              <a:t>help discover related query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E.g., query=“information retrieval”</a:t>
            </a:r>
          </a:p>
          <a:p>
            <a:pPr lvl="2"/>
            <a:r>
              <a:rPr lang="en-US" dirty="0" smtClean="0"/>
              <a:t>Relevant or </a:t>
            </a:r>
            <a:r>
              <a:rPr lang="en-US" dirty="0"/>
              <a:t>pseudo-relevant docs may </a:t>
            </a:r>
            <a:r>
              <a:rPr lang="en-US" dirty="0" smtClean="0"/>
              <a:t>likely </a:t>
            </a:r>
            <a:r>
              <a:rPr lang="en-US" dirty="0"/>
              <a:t>share </a:t>
            </a:r>
            <a:r>
              <a:rPr lang="en-US" dirty="0" smtClean="0"/>
              <a:t>very related words, such as </a:t>
            </a:r>
            <a:r>
              <a:rPr lang="en-US" dirty="0"/>
              <a:t>“search”, </a:t>
            </a:r>
            <a:r>
              <a:rPr lang="en-US" dirty="0" smtClean="0"/>
              <a:t>“</a:t>
            </a:r>
            <a:r>
              <a:rPr lang="en-US" dirty="0"/>
              <a:t>search engine”, </a:t>
            </a:r>
            <a:r>
              <a:rPr lang="en-US" dirty="0" smtClean="0"/>
              <a:t>“ranking”, </a:t>
            </a:r>
            <a:r>
              <a:rPr lang="en-US" dirty="0"/>
              <a:t>“query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Expand </a:t>
            </a:r>
            <a:r>
              <a:rPr lang="en-US" dirty="0"/>
              <a:t>the original query </a:t>
            </a:r>
            <a:r>
              <a:rPr lang="en-US" dirty="0" smtClean="0"/>
              <a:t>with such words will </a:t>
            </a:r>
            <a:r>
              <a:rPr lang="en-US" dirty="0"/>
              <a:t>increase recall and sometimes also precision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idea in feedback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Learning-based retrieval</a:t>
            </a:r>
          </a:p>
          <a:p>
            <a:pPr lvl="1"/>
            <a:r>
              <a:rPr lang="en-US" dirty="0" smtClean="0"/>
              <a:t>Feedback documents can be treated as supervision for ranking model update</a:t>
            </a:r>
          </a:p>
          <a:p>
            <a:pPr lvl="1"/>
            <a:r>
              <a:rPr lang="en-US" dirty="0" smtClean="0"/>
              <a:t>Will be covered in the lecture of “learning-to-rank”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Feedback techniques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as query </a:t>
            </a:r>
            <a:r>
              <a:rPr lang="en-US" dirty="0" smtClean="0"/>
              <a:t>expansion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1: Term selection</a:t>
            </a:r>
          </a:p>
          <a:p>
            <a:pPr lvl="1"/>
            <a:r>
              <a:rPr lang="en-US" dirty="0"/>
              <a:t>Step 2: Query expansion</a:t>
            </a:r>
          </a:p>
          <a:p>
            <a:pPr lvl="1"/>
            <a:r>
              <a:rPr lang="en-US" dirty="0"/>
              <a:t>Step 3: Query term </a:t>
            </a:r>
            <a:r>
              <a:rPr lang="en-US" dirty="0" smtClean="0"/>
              <a:t>re-weighting</a:t>
            </a:r>
          </a:p>
          <a:p>
            <a:r>
              <a:rPr lang="en-US" dirty="0"/>
              <a:t>Feedback as </a:t>
            </a:r>
            <a:r>
              <a:rPr lang="en-US" dirty="0" smtClean="0"/>
              <a:t>training signal</a:t>
            </a:r>
            <a:endParaRPr lang="en-US" dirty="0"/>
          </a:p>
          <a:p>
            <a:pPr lvl="1"/>
            <a:r>
              <a:rPr lang="en-US" dirty="0" smtClean="0"/>
              <a:t>Will be covered later in learning to rank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Relevance f</a:t>
            </a:r>
            <a:r>
              <a:rPr lang="en-US" altLang="en-US" sz="3600" dirty="0" smtClean="0"/>
              <a:t>eedback </a:t>
            </a:r>
            <a:r>
              <a:rPr lang="en-US" altLang="en-US" sz="3600" dirty="0"/>
              <a:t>in </a:t>
            </a:r>
            <a:r>
              <a:rPr lang="en-US" altLang="en-US" sz="3600" dirty="0" smtClean="0"/>
              <a:t>vector space models</a:t>
            </a:r>
            <a:endParaRPr lang="en-US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idea: query modification</a:t>
            </a:r>
          </a:p>
          <a:p>
            <a:pPr lvl="1"/>
            <a:r>
              <a:rPr lang="en-US" dirty="0"/>
              <a:t>Adding new (weighted) terms</a:t>
            </a:r>
          </a:p>
          <a:p>
            <a:pPr lvl="1"/>
            <a:r>
              <a:rPr lang="en-US" dirty="0"/>
              <a:t>Adjusting weights of old </a:t>
            </a:r>
            <a:r>
              <a:rPr lang="en-US" dirty="0" smtClean="0"/>
              <a:t>terms</a:t>
            </a:r>
          </a:p>
          <a:p>
            <a:r>
              <a:rPr lang="en-US" dirty="0"/>
              <a:t>The most well-known and effective approach is </a:t>
            </a:r>
            <a:r>
              <a:rPr lang="en-US" dirty="0" err="1"/>
              <a:t>Rocchio</a:t>
            </a:r>
            <a:r>
              <a:rPr lang="en-US" dirty="0"/>
              <a:t> </a:t>
            </a:r>
            <a:r>
              <a:rPr lang="en-US" baseline="30000" dirty="0"/>
              <a:t>[</a:t>
            </a:r>
            <a:r>
              <a:rPr lang="en-US" baseline="30000" dirty="0" err="1"/>
              <a:t>Rocchio</a:t>
            </a:r>
            <a:r>
              <a:rPr lang="en-US" baseline="30000" dirty="0"/>
              <a:t> 1971]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3886200" y="3352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Illustration of </a:t>
            </a:r>
            <a:r>
              <a:rPr lang="en-US" altLang="en-US" dirty="0" err="1" smtClean="0"/>
              <a:t>Rocchio</a:t>
            </a:r>
            <a:r>
              <a:rPr lang="en-US" altLang="en-US" dirty="0" smtClean="0"/>
              <a:t> feedback </a:t>
            </a:r>
            <a:endParaRPr lang="en-US" altLang="en-US" dirty="0"/>
          </a:p>
        </p:txBody>
      </p:sp>
      <p:sp>
        <p:nvSpPr>
          <p:cNvPr id="351236" name="Oval 4"/>
          <p:cNvSpPr>
            <a:spLocks noChangeArrowheads="1"/>
          </p:cNvSpPr>
          <p:nvPr/>
        </p:nvSpPr>
        <p:spPr bwMode="auto">
          <a:xfrm>
            <a:off x="1219200" y="1905000"/>
            <a:ext cx="6934200" cy="388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4876800" y="30480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q</a:t>
            </a:r>
          </a:p>
        </p:txBody>
      </p:sp>
      <p:sp>
        <p:nvSpPr>
          <p:cNvPr id="351238" name="Oval 6"/>
          <p:cNvSpPr>
            <a:spLocks noChangeArrowheads="1"/>
          </p:cNvSpPr>
          <p:nvPr/>
        </p:nvSpPr>
        <p:spPr bwMode="auto">
          <a:xfrm>
            <a:off x="3962400" y="3505200"/>
            <a:ext cx="228600" cy="2286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239" name="Group 7"/>
          <p:cNvGrpSpPr>
            <a:grpSpLocks/>
          </p:cNvGrpSpPr>
          <p:nvPr/>
        </p:nvGrpSpPr>
        <p:grpSpPr bwMode="auto">
          <a:xfrm>
            <a:off x="4106862" y="3113881"/>
            <a:ext cx="782638" cy="493713"/>
            <a:chOff x="2544" y="1945"/>
            <a:chExt cx="493" cy="311"/>
          </a:xfrm>
        </p:grpSpPr>
        <p:sp>
          <p:nvSpPr>
            <p:cNvPr id="351240" name="Rectangle 8"/>
            <p:cNvSpPr>
              <a:spLocks noChangeArrowheads="1"/>
            </p:cNvSpPr>
            <p:nvPr/>
          </p:nvSpPr>
          <p:spPr bwMode="auto">
            <a:xfrm>
              <a:off x="2544" y="1945"/>
              <a:ext cx="3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400" dirty="0">
                  <a:solidFill>
                    <a:srgbClr val="CC0000"/>
                  </a:solidFill>
                </a:rPr>
                <a:t>q</a:t>
              </a:r>
            </a:p>
          </p:txBody>
        </p:sp>
        <p:sp>
          <p:nvSpPr>
            <p:cNvPr id="351241" name="Line 9"/>
            <p:cNvSpPr>
              <a:spLocks noChangeShapeType="1"/>
            </p:cNvSpPr>
            <p:nvPr/>
          </p:nvSpPr>
          <p:spPr bwMode="auto">
            <a:xfrm flipH="1">
              <a:off x="2640" y="2083"/>
              <a:ext cx="397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3733800" y="2743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4191000" y="2667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3505200" y="3352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3657600" y="3505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35052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3962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3505200" y="2971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9" name="Text Box 17"/>
          <p:cNvSpPr txBox="1">
            <a:spLocks noChangeArrowheads="1"/>
          </p:cNvSpPr>
          <p:nvPr/>
        </p:nvSpPr>
        <p:spPr bwMode="auto">
          <a:xfrm>
            <a:off x="4191000" y="3657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4343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4343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3962400" y="28194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4495800" y="3505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+</a:t>
            </a:r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4525962" y="2771775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+</a:t>
            </a:r>
          </a:p>
        </p:txBody>
      </p: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4125119" y="3000375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7" name="Rectangle 25"/>
          <p:cNvSpPr>
            <a:spLocks noChangeArrowheads="1"/>
          </p:cNvSpPr>
          <p:nvPr/>
        </p:nvSpPr>
        <p:spPr bwMode="auto">
          <a:xfrm>
            <a:off x="4953000" y="2286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58" name="Rectangle 26"/>
          <p:cNvSpPr>
            <a:spLocks noChangeArrowheads="1"/>
          </p:cNvSpPr>
          <p:nvPr/>
        </p:nvSpPr>
        <p:spPr bwMode="auto">
          <a:xfrm>
            <a:off x="5105400" y="2438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59" name="Rectangle 27"/>
          <p:cNvSpPr>
            <a:spLocks noChangeArrowheads="1"/>
          </p:cNvSpPr>
          <p:nvPr/>
        </p:nvSpPr>
        <p:spPr bwMode="auto">
          <a:xfrm>
            <a:off x="4953000" y="2514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0" name="Rectangle 28"/>
          <p:cNvSpPr>
            <a:spLocks noChangeArrowheads="1"/>
          </p:cNvSpPr>
          <p:nvPr/>
        </p:nvSpPr>
        <p:spPr bwMode="auto">
          <a:xfrm>
            <a:off x="5334000" y="2819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1" name="Rectangle 29"/>
          <p:cNvSpPr>
            <a:spLocks noChangeArrowheads="1"/>
          </p:cNvSpPr>
          <p:nvPr/>
        </p:nvSpPr>
        <p:spPr bwMode="auto">
          <a:xfrm>
            <a:off x="5486400" y="2133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2" name="Rectangle 30"/>
          <p:cNvSpPr>
            <a:spLocks noChangeArrowheads="1"/>
          </p:cNvSpPr>
          <p:nvPr/>
        </p:nvSpPr>
        <p:spPr bwMode="auto">
          <a:xfrm>
            <a:off x="5638800" y="2286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3" name="Rectangle 31"/>
          <p:cNvSpPr>
            <a:spLocks noChangeArrowheads="1"/>
          </p:cNvSpPr>
          <p:nvPr/>
        </p:nvSpPr>
        <p:spPr bwMode="auto">
          <a:xfrm>
            <a:off x="5791200" y="2438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4" name="Rectangle 32"/>
          <p:cNvSpPr>
            <a:spLocks noChangeArrowheads="1"/>
          </p:cNvSpPr>
          <p:nvPr/>
        </p:nvSpPr>
        <p:spPr bwMode="auto">
          <a:xfrm>
            <a:off x="6019800" y="3505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5" name="Rectangle 33"/>
          <p:cNvSpPr>
            <a:spLocks noChangeArrowheads="1"/>
          </p:cNvSpPr>
          <p:nvPr/>
        </p:nvSpPr>
        <p:spPr bwMode="auto">
          <a:xfrm>
            <a:off x="5715000" y="2895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6" name="Rectangle 34"/>
          <p:cNvSpPr>
            <a:spLocks noChangeArrowheads="1"/>
          </p:cNvSpPr>
          <p:nvPr/>
        </p:nvSpPr>
        <p:spPr bwMode="auto">
          <a:xfrm>
            <a:off x="5943600" y="2743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7" name="Rectangle 35"/>
          <p:cNvSpPr>
            <a:spLocks noChangeArrowheads="1"/>
          </p:cNvSpPr>
          <p:nvPr/>
        </p:nvSpPr>
        <p:spPr bwMode="auto">
          <a:xfrm>
            <a:off x="6096000" y="2895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8" name="Rectangle 36"/>
          <p:cNvSpPr>
            <a:spLocks noChangeArrowheads="1"/>
          </p:cNvSpPr>
          <p:nvPr/>
        </p:nvSpPr>
        <p:spPr bwMode="auto">
          <a:xfrm>
            <a:off x="4876800" y="4572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9" name="Rectangle 37"/>
          <p:cNvSpPr>
            <a:spLocks noChangeArrowheads="1"/>
          </p:cNvSpPr>
          <p:nvPr/>
        </p:nvSpPr>
        <p:spPr bwMode="auto">
          <a:xfrm>
            <a:off x="5029200" y="3886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0" name="Rectangle 38"/>
          <p:cNvSpPr>
            <a:spLocks noChangeArrowheads="1"/>
          </p:cNvSpPr>
          <p:nvPr/>
        </p:nvSpPr>
        <p:spPr bwMode="auto">
          <a:xfrm>
            <a:off x="5181600" y="4038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1" name="Rectangle 39"/>
          <p:cNvSpPr>
            <a:spLocks noChangeArrowheads="1"/>
          </p:cNvSpPr>
          <p:nvPr/>
        </p:nvSpPr>
        <p:spPr bwMode="auto">
          <a:xfrm>
            <a:off x="5334000" y="4191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2" name="Rectangle 40"/>
          <p:cNvSpPr>
            <a:spLocks noChangeArrowheads="1"/>
          </p:cNvSpPr>
          <p:nvPr/>
        </p:nvSpPr>
        <p:spPr bwMode="auto">
          <a:xfrm>
            <a:off x="5105400" y="4495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3" name="Rectangle 41"/>
          <p:cNvSpPr>
            <a:spLocks noChangeArrowheads="1"/>
          </p:cNvSpPr>
          <p:nvPr/>
        </p:nvSpPr>
        <p:spPr bwMode="auto">
          <a:xfrm>
            <a:off x="5257800" y="4648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4" name="Rectangle 42"/>
          <p:cNvSpPr>
            <a:spLocks noChangeArrowheads="1"/>
          </p:cNvSpPr>
          <p:nvPr/>
        </p:nvSpPr>
        <p:spPr bwMode="auto">
          <a:xfrm>
            <a:off x="5486400" y="4495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5" name="Rectangle 43"/>
          <p:cNvSpPr>
            <a:spLocks noChangeArrowheads="1"/>
          </p:cNvSpPr>
          <p:nvPr/>
        </p:nvSpPr>
        <p:spPr bwMode="auto">
          <a:xfrm>
            <a:off x="5638800" y="4648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6" name="Rectangle 44"/>
          <p:cNvSpPr>
            <a:spLocks noChangeArrowheads="1"/>
          </p:cNvSpPr>
          <p:nvPr/>
        </p:nvSpPr>
        <p:spPr bwMode="auto">
          <a:xfrm>
            <a:off x="2362200" y="3657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7" name="Rectangle 45"/>
          <p:cNvSpPr>
            <a:spLocks noChangeArrowheads="1"/>
          </p:cNvSpPr>
          <p:nvPr/>
        </p:nvSpPr>
        <p:spPr bwMode="auto">
          <a:xfrm>
            <a:off x="2514600" y="2971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8" name="Rectangle 46"/>
          <p:cNvSpPr>
            <a:spLocks noChangeArrowheads="1"/>
          </p:cNvSpPr>
          <p:nvPr/>
        </p:nvSpPr>
        <p:spPr bwMode="auto">
          <a:xfrm>
            <a:off x="2667000" y="3124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9" name="Rectangle 47"/>
          <p:cNvSpPr>
            <a:spLocks noChangeArrowheads="1"/>
          </p:cNvSpPr>
          <p:nvPr/>
        </p:nvSpPr>
        <p:spPr bwMode="auto">
          <a:xfrm>
            <a:off x="2819400" y="3276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0" name="Rectangle 48"/>
          <p:cNvSpPr>
            <a:spLocks noChangeArrowheads="1"/>
          </p:cNvSpPr>
          <p:nvPr/>
        </p:nvSpPr>
        <p:spPr bwMode="auto">
          <a:xfrm>
            <a:off x="2590800" y="3581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1" name="Rectangle 49"/>
          <p:cNvSpPr>
            <a:spLocks noChangeArrowheads="1"/>
          </p:cNvSpPr>
          <p:nvPr/>
        </p:nvSpPr>
        <p:spPr bwMode="auto">
          <a:xfrm>
            <a:off x="3124200" y="2819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2" name="Rectangle 50"/>
          <p:cNvSpPr>
            <a:spLocks noChangeArrowheads="1"/>
          </p:cNvSpPr>
          <p:nvPr/>
        </p:nvSpPr>
        <p:spPr bwMode="auto">
          <a:xfrm>
            <a:off x="2971800" y="3581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3" name="Rectangle 51"/>
          <p:cNvSpPr>
            <a:spLocks noChangeArrowheads="1"/>
          </p:cNvSpPr>
          <p:nvPr/>
        </p:nvSpPr>
        <p:spPr bwMode="auto">
          <a:xfrm>
            <a:off x="3429000" y="4343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4" name="Text Box 52"/>
          <p:cNvSpPr txBox="1">
            <a:spLocks noChangeArrowheads="1"/>
          </p:cNvSpPr>
          <p:nvPr/>
        </p:nvSpPr>
        <p:spPr bwMode="auto">
          <a:xfrm>
            <a:off x="27432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5" name="Text Box 53"/>
          <p:cNvSpPr txBox="1">
            <a:spLocks noChangeArrowheads="1"/>
          </p:cNvSpPr>
          <p:nvPr/>
        </p:nvSpPr>
        <p:spPr bwMode="auto">
          <a:xfrm>
            <a:off x="32004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6" name="Text Box 54"/>
          <p:cNvSpPr txBox="1">
            <a:spLocks noChangeArrowheads="1"/>
          </p:cNvSpPr>
          <p:nvPr/>
        </p:nvSpPr>
        <p:spPr bwMode="auto">
          <a:xfrm>
            <a:off x="35814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7" name="Oval 55"/>
          <p:cNvSpPr>
            <a:spLocks noChangeArrowheads="1"/>
          </p:cNvSpPr>
          <p:nvPr/>
        </p:nvSpPr>
        <p:spPr bwMode="auto">
          <a:xfrm>
            <a:off x="3581400" y="2057400"/>
            <a:ext cx="2819400" cy="2667000"/>
          </a:xfrm>
          <a:prstGeom prst="ellipse">
            <a:avLst/>
          </a:prstGeom>
          <a:noFill/>
          <a:ln w="9525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085 0.048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4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 animBg="1"/>
      <p:bldP spid="351287" grpId="0" animBg="1"/>
      <p:bldP spid="35128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operation in vector space</a:t>
            </a:r>
            <a:endParaRPr lang="en-US" dirty="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Formula for </a:t>
            </a:r>
            <a:r>
              <a:rPr lang="en-US" altLang="en-US" dirty="0" err="1" smtClean="0"/>
              <a:t>Rocchio</a:t>
            </a:r>
            <a:r>
              <a:rPr lang="en-US" altLang="en-US" dirty="0" smtClean="0"/>
              <a:t> feedback</a:t>
            </a:r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3274" y="4267200"/>
            <a:ext cx="2002215" cy="1528465"/>
            <a:chOff x="1263274" y="4267200"/>
            <a:chExt cx="2002215" cy="1528465"/>
          </a:xfrm>
        </p:grpSpPr>
        <p:sp>
          <p:nvSpPr>
            <p:cNvPr id="352260" name="Text Box 4"/>
            <p:cNvSpPr txBox="1">
              <a:spLocks noChangeArrowheads="1"/>
            </p:cNvSpPr>
            <p:nvPr/>
          </p:nvSpPr>
          <p:spPr bwMode="auto">
            <a:xfrm>
              <a:off x="1263274" y="5334000"/>
              <a:ext cx="200221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Original </a:t>
              </a:r>
              <a:r>
                <a:rPr lang="en-US" altLang="en-US" sz="2400" b="1" dirty="0"/>
                <a:t>query</a:t>
              </a:r>
            </a:p>
          </p:txBody>
        </p:sp>
        <p:sp>
          <p:nvSpPr>
            <p:cNvPr id="352261" name="Line 5"/>
            <p:cNvSpPr>
              <a:spLocks noChangeShapeType="1"/>
            </p:cNvSpPr>
            <p:nvPr/>
          </p:nvSpPr>
          <p:spPr bwMode="auto">
            <a:xfrm flipV="1">
              <a:off x="2332038" y="4267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29050" y="4800600"/>
            <a:ext cx="1276350" cy="1447800"/>
            <a:chOff x="4038600" y="4648200"/>
            <a:chExt cx="1276350" cy="1447800"/>
          </a:xfrm>
        </p:grpSpPr>
        <p:sp>
          <p:nvSpPr>
            <p:cNvPr id="352262" name="Text Box 6"/>
            <p:cNvSpPr txBox="1">
              <a:spLocks noChangeArrowheads="1"/>
            </p:cNvSpPr>
            <p:nvPr/>
          </p:nvSpPr>
          <p:spPr bwMode="auto">
            <a:xfrm>
              <a:off x="4038600" y="5638800"/>
              <a:ext cx="1276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Rel docs</a:t>
              </a:r>
            </a:p>
          </p:txBody>
        </p:sp>
        <p:sp>
          <p:nvSpPr>
            <p:cNvPr id="352263" name="Line 7"/>
            <p:cNvSpPr>
              <a:spLocks noChangeShapeType="1"/>
            </p:cNvSpPr>
            <p:nvPr/>
          </p:nvSpPr>
          <p:spPr bwMode="auto">
            <a:xfrm flipV="1">
              <a:off x="46180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24601" y="4828777"/>
            <a:ext cx="1835150" cy="1524000"/>
            <a:chOff x="6702425" y="4648200"/>
            <a:chExt cx="1835150" cy="1524000"/>
          </a:xfrm>
        </p:grpSpPr>
        <p:sp>
          <p:nvSpPr>
            <p:cNvPr id="352264" name="Text Box 8"/>
            <p:cNvSpPr txBox="1">
              <a:spLocks noChangeArrowheads="1"/>
            </p:cNvSpPr>
            <p:nvPr/>
          </p:nvSpPr>
          <p:spPr bwMode="auto">
            <a:xfrm>
              <a:off x="6702425" y="5715000"/>
              <a:ext cx="1835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Non-rel docs</a:t>
              </a:r>
            </a:p>
          </p:txBody>
        </p:sp>
        <p:sp>
          <p:nvSpPr>
            <p:cNvPr id="352265" name="Line 9"/>
            <p:cNvSpPr>
              <a:spLocks noChangeShapeType="1"/>
            </p:cNvSpPr>
            <p:nvPr/>
          </p:nvSpPr>
          <p:spPr bwMode="auto">
            <a:xfrm flipV="1">
              <a:off x="75898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32037" y="2438400"/>
            <a:ext cx="4127501" cy="1448294"/>
            <a:chOff x="2332037" y="2438400"/>
            <a:chExt cx="4127501" cy="1448294"/>
          </a:xfrm>
        </p:grpSpPr>
        <p:sp>
          <p:nvSpPr>
            <p:cNvPr id="352266" name="Text Box 10"/>
            <p:cNvSpPr txBox="1">
              <a:spLocks noChangeArrowheads="1"/>
            </p:cNvSpPr>
            <p:nvPr/>
          </p:nvSpPr>
          <p:spPr bwMode="auto">
            <a:xfrm>
              <a:off x="4770438" y="2438400"/>
              <a:ext cx="1689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Parameters</a:t>
              </a:r>
            </a:p>
          </p:txBody>
        </p:sp>
        <p:sp>
          <p:nvSpPr>
            <p:cNvPr id="352267" name="Line 11"/>
            <p:cNvSpPr>
              <a:spLocks noChangeShapeType="1"/>
            </p:cNvSpPr>
            <p:nvPr/>
          </p:nvSpPr>
          <p:spPr bwMode="auto">
            <a:xfrm flipH="1">
              <a:off x="2332037" y="2743202"/>
              <a:ext cx="2464043" cy="1143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8" name="Line 12"/>
            <p:cNvSpPr>
              <a:spLocks noChangeShapeType="1"/>
            </p:cNvSpPr>
            <p:nvPr/>
          </p:nvSpPr>
          <p:spPr bwMode="auto">
            <a:xfrm flipH="1">
              <a:off x="3701710" y="2819400"/>
              <a:ext cx="1525927" cy="719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9" name="Line 13"/>
            <p:cNvSpPr>
              <a:spLocks noChangeShapeType="1"/>
            </p:cNvSpPr>
            <p:nvPr/>
          </p:nvSpPr>
          <p:spPr bwMode="auto">
            <a:xfrm>
              <a:off x="5785222" y="2857500"/>
              <a:ext cx="331407" cy="681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800" y="2743201"/>
            <a:ext cx="2164119" cy="995065"/>
            <a:chOff x="794107" y="2759866"/>
            <a:chExt cx="2164119" cy="995065"/>
          </a:xfrm>
        </p:grpSpPr>
        <p:sp>
          <p:nvSpPr>
            <p:cNvPr id="352270" name="Text Box 14"/>
            <p:cNvSpPr txBox="1">
              <a:spLocks noChangeArrowheads="1"/>
            </p:cNvSpPr>
            <p:nvPr/>
          </p:nvSpPr>
          <p:spPr bwMode="auto">
            <a:xfrm>
              <a:off x="794107" y="2759866"/>
              <a:ext cx="21641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Modified query</a:t>
              </a:r>
              <a:endParaRPr lang="en-US" altLang="en-US" sz="2400" b="1" dirty="0"/>
            </a:p>
          </p:txBody>
        </p:sp>
        <p:sp>
          <p:nvSpPr>
            <p:cNvPr id="352271" name="Line 15"/>
            <p:cNvSpPr>
              <a:spLocks noChangeShapeType="1"/>
            </p:cNvSpPr>
            <p:nvPr/>
          </p:nvSpPr>
          <p:spPr bwMode="auto">
            <a:xfrm>
              <a:off x="1815485" y="3221531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Rocchio</a:t>
            </a:r>
            <a:r>
              <a:rPr lang="en-US" altLang="en-US" dirty="0"/>
              <a:t> in </a:t>
            </a:r>
            <a:r>
              <a:rPr lang="en-US" altLang="en-US" dirty="0" smtClean="0"/>
              <a:t>practice</a:t>
            </a:r>
            <a:endParaRPr lang="en-US" alt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Negative (non-relevant) examples are not very important (why?)</a:t>
            </a:r>
          </a:p>
          <a:p>
            <a:r>
              <a:rPr lang="en-US" altLang="en-US" sz="2800" dirty="0" smtClean="0"/>
              <a:t>Efficiency </a:t>
            </a:r>
            <a:r>
              <a:rPr lang="en-US" altLang="en-US" sz="2800" dirty="0"/>
              <a:t>concern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Restrict the </a:t>
            </a:r>
            <a:r>
              <a:rPr lang="en-US" altLang="en-US" sz="2400" dirty="0"/>
              <a:t>vector onto a lower dimension (i.e., only </a:t>
            </a:r>
            <a:r>
              <a:rPr lang="en-US" altLang="en-US" sz="2400" dirty="0" smtClean="0"/>
              <a:t>consider highly weighted words in </a:t>
            </a:r>
            <a:r>
              <a:rPr lang="en-US" altLang="en-US" sz="2400" dirty="0"/>
              <a:t>the centroid vector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r>
              <a:rPr lang="en-US" altLang="en-US" sz="2800" dirty="0"/>
              <a:t>Avoid “training </a:t>
            </a:r>
            <a:r>
              <a:rPr lang="en-US" altLang="en-US" sz="2800" dirty="0" smtClean="0"/>
              <a:t>bias”</a:t>
            </a:r>
          </a:p>
          <a:p>
            <a:pPr lvl="1"/>
            <a:r>
              <a:rPr lang="en-US" altLang="en-US" sz="2400" dirty="0" smtClean="0"/>
              <a:t>Keep </a:t>
            </a:r>
            <a:r>
              <a:rPr lang="en-US" altLang="en-US" sz="2400" dirty="0"/>
              <a:t>relatively high weight on the original </a:t>
            </a:r>
            <a:r>
              <a:rPr lang="en-US" altLang="en-US" sz="2400" dirty="0" smtClean="0"/>
              <a:t>query</a:t>
            </a:r>
          </a:p>
          <a:p>
            <a:r>
              <a:rPr lang="en-US" altLang="en-US" sz="2800" dirty="0" smtClean="0"/>
              <a:t>Can </a:t>
            </a:r>
            <a:r>
              <a:rPr lang="en-US" altLang="en-US" sz="2800" dirty="0"/>
              <a:t>be used for relevance feedback and pseudo feedback</a:t>
            </a:r>
          </a:p>
          <a:p>
            <a:r>
              <a:rPr lang="en-US" altLang="en-US" sz="2800" dirty="0"/>
              <a:t>Usually robust and effective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"/>
            <a:ext cx="9144000" cy="1066800"/>
          </a:xfrm>
        </p:spPr>
        <p:txBody>
          <a:bodyPr/>
          <a:lstStyle/>
          <a:p>
            <a:r>
              <a:rPr lang="en-US" altLang="en-US" dirty="0" smtClean="0"/>
              <a:t>    Feedback in probabilistic models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06938685"/>
              </p:ext>
            </p:extLst>
          </p:nvPr>
        </p:nvGraphicFramePr>
        <p:xfrm>
          <a:off x="2759075" y="2500134"/>
          <a:ext cx="3108325" cy="319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3" imgW="1981080" imgH="203040" progId="Equation.DSMT4">
                  <p:embed/>
                </p:oleObj>
              </mc:Choice>
              <mc:Fallback>
                <p:oleObj name="Equation" r:id="rId3" imgW="1981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2500134"/>
                        <a:ext cx="3108325" cy="319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4733132"/>
              </p:ext>
            </p:extLst>
          </p:nvPr>
        </p:nvGraphicFramePr>
        <p:xfrm>
          <a:off x="2816822" y="1562101"/>
          <a:ext cx="3206548" cy="661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5" imgW="2031840" imgH="419040" progId="Equation.DSMT4">
                  <p:embed/>
                </p:oleObj>
              </mc:Choice>
              <mc:Fallback>
                <p:oleObj name="Equation" r:id="rId5" imgW="2031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822" y="1562101"/>
                        <a:ext cx="3206548" cy="661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223837" y="1660525"/>
            <a:ext cx="2595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Arial" panose="020B0604020202020204" pitchFamily="34" charset="0"/>
              </a:rPr>
              <a:t>Classic Prob. Model</a:t>
            </a: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22092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 smtClean="0">
                <a:latin typeface="Arial" panose="020B0604020202020204" pitchFamily="34" charset="0"/>
              </a:rPr>
              <a:t>Language Model</a:t>
            </a:r>
            <a:endParaRPr lang="en-US" altLang="en-US" sz="2000" b="1" dirty="0">
              <a:latin typeface="Arial" panose="020B0604020202020204" pitchFamily="34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973762" y="1377950"/>
            <a:ext cx="2979738" cy="1457325"/>
            <a:chOff x="3638" y="868"/>
            <a:chExt cx="1877" cy="918"/>
          </a:xfrm>
        </p:grpSpPr>
        <p:sp>
          <p:nvSpPr>
            <p:cNvPr id="1047" name="Text Box 10"/>
            <p:cNvSpPr txBox="1">
              <a:spLocks noChangeArrowheads="1"/>
            </p:cNvSpPr>
            <p:nvPr/>
          </p:nvSpPr>
          <p:spPr bwMode="auto">
            <a:xfrm>
              <a:off x="3950" y="868"/>
              <a:ext cx="12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Rel. doc model</a:t>
              </a:r>
            </a:p>
          </p:txBody>
        </p:sp>
        <p:sp>
          <p:nvSpPr>
            <p:cNvPr id="1048" name="Text Box 11"/>
            <p:cNvSpPr txBox="1">
              <a:spLocks noChangeArrowheads="1"/>
            </p:cNvSpPr>
            <p:nvPr/>
          </p:nvSpPr>
          <p:spPr bwMode="auto">
            <a:xfrm>
              <a:off x="3950" y="1180"/>
              <a:ext cx="15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 err="1">
                  <a:latin typeface="Arial" panose="020B0604020202020204" pitchFamily="34" charset="0"/>
                </a:rPr>
                <a:t>NonRel</a:t>
              </a:r>
              <a:r>
                <a:rPr lang="en-US" altLang="en-US" sz="2000" b="1" dirty="0">
                  <a:latin typeface="Arial" panose="020B0604020202020204" pitchFamily="34" charset="0"/>
                </a:rPr>
                <a:t>. doc model</a:t>
              </a:r>
            </a:p>
          </p:txBody>
        </p:sp>
        <p:sp>
          <p:nvSpPr>
            <p:cNvPr id="1049" name="Line 12"/>
            <p:cNvSpPr>
              <a:spLocks noChangeShapeType="1"/>
            </p:cNvSpPr>
            <p:nvPr/>
          </p:nvSpPr>
          <p:spPr bwMode="auto">
            <a:xfrm flipH="1">
              <a:off x="3638" y="1028"/>
              <a:ext cx="240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13"/>
            <p:cNvSpPr>
              <a:spLocks noChangeShapeType="1"/>
            </p:cNvSpPr>
            <p:nvPr/>
          </p:nvSpPr>
          <p:spPr bwMode="auto">
            <a:xfrm flipH="1" flipV="1">
              <a:off x="3638" y="1296"/>
              <a:ext cx="24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Text Box 14"/>
            <p:cNvSpPr txBox="1">
              <a:spLocks noChangeArrowheads="1"/>
            </p:cNvSpPr>
            <p:nvPr/>
          </p:nvSpPr>
          <p:spPr bwMode="auto">
            <a:xfrm>
              <a:off x="3950" y="1536"/>
              <a:ext cx="15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“Rel. query” model</a:t>
              </a:r>
            </a:p>
          </p:txBody>
        </p:sp>
        <p:sp>
          <p:nvSpPr>
            <p:cNvPr id="1052" name="Line 15"/>
            <p:cNvSpPr>
              <a:spLocks noChangeShapeType="1"/>
            </p:cNvSpPr>
            <p:nvPr/>
          </p:nvSpPr>
          <p:spPr bwMode="auto">
            <a:xfrm flipH="1" flipV="1">
              <a:off x="3638" y="1680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743200" y="3352801"/>
            <a:ext cx="1470025" cy="2862263"/>
            <a:chOff x="1728" y="2112"/>
            <a:chExt cx="926" cy="1803"/>
          </a:xfrm>
        </p:grpSpPr>
        <p:sp>
          <p:nvSpPr>
            <p:cNvPr id="1041" name="AutoShape 24"/>
            <p:cNvSpPr>
              <a:spLocks/>
            </p:cNvSpPr>
            <p:nvPr/>
          </p:nvSpPr>
          <p:spPr bwMode="auto">
            <a:xfrm>
              <a:off x="1728" y="211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Text Box 25"/>
            <p:cNvSpPr txBox="1">
              <a:spLocks noChangeArrowheads="1"/>
            </p:cNvSpPr>
            <p:nvPr/>
          </p:nvSpPr>
          <p:spPr bwMode="auto">
            <a:xfrm>
              <a:off x="1824" y="2256"/>
              <a:ext cx="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P(D|Q,R=1)</a:t>
              </a:r>
            </a:p>
          </p:txBody>
        </p:sp>
        <p:sp>
          <p:nvSpPr>
            <p:cNvPr id="1043" name="AutoShape 26"/>
            <p:cNvSpPr>
              <a:spLocks/>
            </p:cNvSpPr>
            <p:nvPr/>
          </p:nvSpPr>
          <p:spPr bwMode="auto">
            <a:xfrm>
              <a:off x="1728" y="2640"/>
              <a:ext cx="96" cy="336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Text Box 27"/>
            <p:cNvSpPr txBox="1">
              <a:spLocks noChangeArrowheads="1"/>
            </p:cNvSpPr>
            <p:nvPr/>
          </p:nvSpPr>
          <p:spPr bwMode="auto">
            <a:xfrm>
              <a:off x="1824" y="2688"/>
              <a:ext cx="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P(D|Q,R=0)</a:t>
              </a:r>
            </a:p>
          </p:txBody>
        </p:sp>
        <p:sp>
          <p:nvSpPr>
            <p:cNvPr id="1045" name="AutoShape 28"/>
            <p:cNvSpPr>
              <a:spLocks/>
            </p:cNvSpPr>
            <p:nvPr/>
          </p:nvSpPr>
          <p:spPr bwMode="auto">
            <a:xfrm>
              <a:off x="1764" y="3216"/>
              <a:ext cx="70" cy="699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Text Box 29"/>
            <p:cNvSpPr txBox="1">
              <a:spLocks noChangeArrowheads="1"/>
            </p:cNvSpPr>
            <p:nvPr/>
          </p:nvSpPr>
          <p:spPr bwMode="auto">
            <a:xfrm>
              <a:off x="1840" y="3450"/>
              <a:ext cx="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P(Q|D,R=1)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28600" y="3276600"/>
            <a:ext cx="2667000" cy="3370263"/>
            <a:chOff x="144" y="2064"/>
            <a:chExt cx="1680" cy="2123"/>
          </a:xfrm>
        </p:grpSpPr>
        <p:sp>
          <p:nvSpPr>
            <p:cNvPr id="1037" name="Text Box 16"/>
            <p:cNvSpPr txBox="1">
              <a:spLocks noChangeArrowheads="1"/>
            </p:cNvSpPr>
            <p:nvPr/>
          </p:nvSpPr>
          <p:spPr bwMode="auto">
            <a:xfrm>
              <a:off x="1152" y="2064"/>
              <a:ext cx="61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,1)</a:t>
              </a:r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2</a:t>
              </a:r>
              <a:r>
                <a:rPr lang="en-US" altLang="en-US" sz="1800" b="1"/>
                <a:t>,1)</a:t>
              </a:r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3</a:t>
              </a:r>
              <a:r>
                <a:rPr lang="en-US" altLang="en-US" sz="1800" b="1"/>
                <a:t>,1)</a:t>
              </a:r>
            </a:p>
            <a:p>
              <a:endParaRPr lang="en-US" altLang="en-US" sz="1800" b="1"/>
            </a:p>
          </p:txBody>
        </p:sp>
        <p:sp>
          <p:nvSpPr>
            <p:cNvPr id="1038" name="Text Box 22"/>
            <p:cNvSpPr txBox="1">
              <a:spLocks noChangeArrowheads="1"/>
            </p:cNvSpPr>
            <p:nvPr/>
          </p:nvSpPr>
          <p:spPr bwMode="auto">
            <a:xfrm>
              <a:off x="1152" y="2592"/>
              <a:ext cx="612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4</a:t>
              </a:r>
              <a:r>
                <a:rPr lang="en-US" altLang="en-US" sz="1800" b="1"/>
                <a:t>,0)</a:t>
              </a:r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5</a:t>
              </a:r>
              <a:r>
                <a:rPr lang="en-US" altLang="en-US" sz="1800" b="1"/>
                <a:t>,0)</a:t>
              </a:r>
            </a:p>
            <a:p>
              <a:endParaRPr lang="en-US" altLang="en-US" sz="1800" b="1"/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3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,1)</a:t>
              </a:r>
            </a:p>
            <a:p>
              <a:endParaRPr lang="en-US" altLang="en-US" sz="1800" b="1"/>
            </a:p>
          </p:txBody>
        </p:sp>
        <p:sp>
          <p:nvSpPr>
            <p:cNvPr id="1039" name="Text Box 23"/>
            <p:cNvSpPr txBox="1">
              <a:spLocks noChangeArrowheads="1"/>
            </p:cNvSpPr>
            <p:nvPr/>
          </p:nvSpPr>
          <p:spPr bwMode="auto">
            <a:xfrm>
              <a:off x="1152" y="3264"/>
              <a:ext cx="612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4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1</a:t>
              </a:r>
              <a:r>
                <a:rPr lang="en-US" altLang="en-US" sz="1800" b="1" dirty="0"/>
                <a:t>,1)</a:t>
              </a:r>
            </a:p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5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1</a:t>
              </a:r>
              <a:r>
                <a:rPr lang="en-US" altLang="en-US" sz="1800" b="1" dirty="0"/>
                <a:t>,1)</a:t>
              </a:r>
            </a:p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6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2</a:t>
              </a:r>
              <a:r>
                <a:rPr lang="en-US" altLang="en-US" sz="1800" b="1" dirty="0"/>
                <a:t>,1)</a:t>
              </a:r>
            </a:p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6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3</a:t>
              </a:r>
              <a:r>
                <a:rPr lang="en-US" altLang="en-US" sz="1800" b="1" dirty="0"/>
                <a:t>,0)</a:t>
              </a:r>
            </a:p>
            <a:p>
              <a:endParaRPr lang="en-US" altLang="en-US" sz="1800" b="1" dirty="0"/>
            </a:p>
          </p:txBody>
        </p:sp>
        <p:sp>
          <p:nvSpPr>
            <p:cNvPr id="1040" name="Text Box 30"/>
            <p:cNvSpPr txBox="1">
              <a:spLocks noChangeArrowheads="1"/>
            </p:cNvSpPr>
            <p:nvPr/>
          </p:nvSpPr>
          <p:spPr bwMode="auto">
            <a:xfrm>
              <a:off x="144" y="2784"/>
              <a:ext cx="16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Parameter</a:t>
              </a:r>
            </a:p>
            <a:p>
              <a:r>
                <a:rPr lang="en-US" altLang="en-US" sz="2000" b="1" dirty="0">
                  <a:latin typeface="Arial" panose="020B0604020202020204" pitchFamily="34" charset="0"/>
                </a:rPr>
                <a:t>Estimation</a:t>
              </a:r>
            </a:p>
          </p:txBody>
        </p:sp>
      </p:grpSp>
      <p:sp>
        <p:nvSpPr>
          <p:cNvPr id="416800" name="Text Box 32"/>
          <p:cNvSpPr txBox="1">
            <a:spLocks noChangeArrowheads="1"/>
          </p:cNvSpPr>
          <p:nvPr/>
        </p:nvSpPr>
        <p:spPr bwMode="auto">
          <a:xfrm>
            <a:off x="4572000" y="3505200"/>
            <a:ext cx="449580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b="1" dirty="0">
                <a:latin typeface="Arial" panose="020B0604020202020204" pitchFamily="34" charset="0"/>
              </a:rPr>
              <a:t>Initial retrieval:</a:t>
            </a:r>
          </a:p>
          <a:p>
            <a:r>
              <a:rPr lang="en-US" altLang="en-US" sz="2000" b="1" dirty="0">
                <a:latin typeface="Arial" panose="020B0604020202020204" pitchFamily="34" charset="0"/>
              </a:rPr>
              <a:t>  </a:t>
            </a:r>
            <a:r>
              <a:rPr lang="en-US" altLang="en-US" sz="2000" dirty="0">
                <a:latin typeface="Arial" panose="020B0604020202020204" pitchFamily="34" charset="0"/>
              </a:rPr>
              <a:t>- </a:t>
            </a:r>
            <a:r>
              <a:rPr lang="en-US" altLang="en-US" sz="1800" dirty="0">
                <a:latin typeface="Arial" panose="020B0604020202020204" pitchFamily="34" charset="0"/>
              </a:rPr>
              <a:t>P(D|Q,R=1</a:t>
            </a:r>
            <a:r>
              <a:rPr lang="en-US" altLang="en-US" sz="1800" dirty="0" smtClean="0">
                <a:latin typeface="Arial" panose="020B0604020202020204" pitchFamily="34" charset="0"/>
              </a:rPr>
              <a:t>): query </a:t>
            </a:r>
            <a:r>
              <a:rPr lang="en-US" altLang="en-US" sz="1800" dirty="0">
                <a:latin typeface="Arial" panose="020B0604020202020204" pitchFamily="34" charset="0"/>
              </a:rPr>
              <a:t>as </a:t>
            </a:r>
            <a:r>
              <a:rPr lang="en-US" altLang="en-US" sz="1800" dirty="0" err="1">
                <a:latin typeface="Arial" panose="020B0604020202020204" pitchFamily="34" charset="0"/>
              </a:rPr>
              <a:t>rel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doc </a:t>
            </a:r>
          </a:p>
          <a:p>
            <a:r>
              <a:rPr lang="en-US" altLang="en-US" sz="1800" dirty="0" smtClean="0">
                <a:latin typeface="Arial" panose="020B0604020202020204" pitchFamily="34" charset="0"/>
              </a:rPr>
              <a:t>  - </a:t>
            </a:r>
            <a:r>
              <a:rPr lang="en-US" altLang="en-US" sz="1800" dirty="0">
                <a:latin typeface="Arial" panose="020B0604020202020204" pitchFamily="34" charset="0"/>
              </a:rPr>
              <a:t>P(Q|D,R=1</a:t>
            </a:r>
            <a:r>
              <a:rPr lang="en-US" altLang="en-US" sz="1800" dirty="0" smtClean="0">
                <a:latin typeface="Arial" panose="020B0604020202020204" pitchFamily="34" charset="0"/>
              </a:rPr>
              <a:t>): doc </a:t>
            </a:r>
            <a:r>
              <a:rPr lang="en-US" altLang="en-US" sz="1800" dirty="0">
                <a:latin typeface="Arial" panose="020B0604020202020204" pitchFamily="34" charset="0"/>
              </a:rPr>
              <a:t>as </a:t>
            </a:r>
            <a:r>
              <a:rPr lang="en-US" altLang="en-US" sz="1800" dirty="0" err="1">
                <a:latin typeface="Arial" panose="020B0604020202020204" pitchFamily="34" charset="0"/>
              </a:rPr>
              <a:t>rel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query</a:t>
            </a:r>
          </a:p>
          <a:p>
            <a:endParaRPr lang="en-US" altLang="en-US" sz="1800" dirty="0">
              <a:latin typeface="Arial" panose="020B0604020202020204" pitchFamily="34" charset="0"/>
            </a:endParaRPr>
          </a:p>
          <a:p>
            <a:pPr algn="l"/>
            <a:r>
              <a:rPr lang="en-US" altLang="en-US" sz="1800" b="1" dirty="0">
                <a:latin typeface="Arial" panose="020B0604020202020204" pitchFamily="34" charset="0"/>
              </a:rPr>
              <a:t>Feedback:	</a:t>
            </a:r>
          </a:p>
          <a:p>
            <a:pPr algn="l"/>
            <a:r>
              <a:rPr lang="en-US" altLang="en-US" sz="1800" b="1" dirty="0">
                <a:latin typeface="Arial" panose="020B0604020202020204" pitchFamily="34" charset="0"/>
              </a:rPr>
              <a:t>   </a:t>
            </a:r>
            <a:r>
              <a:rPr lang="en-US" altLang="en-US" sz="1800" dirty="0">
                <a:latin typeface="Arial" panose="020B0604020202020204" pitchFamily="34" charset="0"/>
              </a:rPr>
              <a:t>- P(D|Q,R=1) can be improved for the 	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current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query</a:t>
            </a:r>
            <a:r>
              <a:rPr lang="en-US" altLang="en-US" sz="1800" dirty="0">
                <a:latin typeface="Arial" panose="020B0604020202020204" pitchFamily="34" charset="0"/>
              </a:rPr>
              <a:t> and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future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doc</a:t>
            </a:r>
          </a:p>
          <a:p>
            <a:pPr algn="l"/>
            <a:r>
              <a:rPr lang="en-US" altLang="en-US" sz="1800" dirty="0">
                <a:latin typeface="Arial" panose="020B0604020202020204" pitchFamily="34" charset="0"/>
              </a:rPr>
              <a:t>   - P(Q|D,R=1) can </a:t>
            </a:r>
            <a:r>
              <a:rPr lang="en-US" altLang="en-US" sz="1800" dirty="0" smtClean="0">
                <a:latin typeface="Arial" panose="020B0604020202020204" pitchFamily="34" charset="0"/>
              </a:rPr>
              <a:t>be improved for the    	</a:t>
            </a:r>
            <a:r>
              <a:rPr lang="en-US" altLang="en-US" sz="1800" dirty="0" smtClean="0">
                <a:solidFill>
                  <a:srgbClr val="CC0000"/>
                </a:solidFill>
                <a:latin typeface="Arial" panose="020B0604020202020204" pitchFamily="34" charset="0"/>
              </a:rPr>
              <a:t>current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doc </a:t>
            </a:r>
            <a:r>
              <a:rPr lang="en-US" altLang="en-US" sz="1800" dirty="0" smtClean="0">
                <a:latin typeface="Arial" panose="020B0604020202020204" pitchFamily="34" charset="0"/>
              </a:rPr>
              <a:t>and</a:t>
            </a:r>
            <a:r>
              <a:rPr lang="en-US" altLang="en-US" sz="1800" dirty="0" smtClean="0">
                <a:solidFill>
                  <a:srgbClr val="CC0000"/>
                </a:solidFill>
                <a:latin typeface="Arial" panose="020B0604020202020204" pitchFamily="34" charset="0"/>
              </a:rPr>
              <a:t> future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query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0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learned so far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234201" y="2286000"/>
            <a:ext cx="1371600" cy="1219200"/>
            <a:chOff x="384" y="1824"/>
            <a:chExt cx="1440" cy="1200"/>
          </a:xfrm>
        </p:grpSpPr>
        <p:sp>
          <p:nvSpPr>
            <p:cNvPr id="17442" name="AutoShape 4"/>
            <p:cNvSpPr>
              <a:spLocks noChangeArrowheads="1"/>
            </p:cNvSpPr>
            <p:nvPr/>
          </p:nvSpPr>
          <p:spPr bwMode="auto">
            <a:xfrm>
              <a:off x="384" y="1824"/>
              <a:ext cx="1440" cy="1200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3" name="AutoShape 5"/>
            <p:cNvSpPr>
              <a:spLocks noChangeArrowheads="1"/>
            </p:cNvSpPr>
            <p:nvPr/>
          </p:nvSpPr>
          <p:spPr bwMode="auto">
            <a:xfrm>
              <a:off x="480" y="2208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4" name="AutoShape 6"/>
            <p:cNvSpPr>
              <a:spLocks noChangeArrowheads="1"/>
            </p:cNvSpPr>
            <p:nvPr/>
          </p:nvSpPr>
          <p:spPr bwMode="auto">
            <a:xfrm>
              <a:off x="576" y="2304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5" name="AutoShape 7"/>
            <p:cNvSpPr>
              <a:spLocks noChangeArrowheads="1"/>
            </p:cNvSpPr>
            <p:nvPr/>
          </p:nvSpPr>
          <p:spPr bwMode="auto">
            <a:xfrm>
              <a:off x="672" y="2400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6" name="AutoShape 8"/>
            <p:cNvSpPr>
              <a:spLocks noChangeArrowheads="1"/>
            </p:cNvSpPr>
            <p:nvPr/>
          </p:nvSpPr>
          <p:spPr bwMode="auto">
            <a:xfrm>
              <a:off x="768" y="2496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7" name="AutoShape 9"/>
            <p:cNvSpPr>
              <a:spLocks noChangeArrowheads="1"/>
            </p:cNvSpPr>
            <p:nvPr/>
          </p:nvSpPr>
          <p:spPr bwMode="auto">
            <a:xfrm>
              <a:off x="1104" y="2256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8" name="AutoShape 10"/>
            <p:cNvSpPr>
              <a:spLocks noChangeArrowheads="1"/>
            </p:cNvSpPr>
            <p:nvPr/>
          </p:nvSpPr>
          <p:spPr bwMode="auto">
            <a:xfrm>
              <a:off x="1200" y="2352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9" name="AutoShape 11"/>
            <p:cNvSpPr>
              <a:spLocks noChangeArrowheads="1"/>
            </p:cNvSpPr>
            <p:nvPr/>
          </p:nvSpPr>
          <p:spPr bwMode="auto">
            <a:xfrm>
              <a:off x="1296" y="2448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50" name="AutoShape 12"/>
            <p:cNvSpPr>
              <a:spLocks noChangeArrowheads="1"/>
            </p:cNvSpPr>
            <p:nvPr/>
          </p:nvSpPr>
          <p:spPr bwMode="auto">
            <a:xfrm>
              <a:off x="1392" y="2544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14" name="AutoShape 15"/>
          <p:cNvSpPr>
            <a:spLocks noChangeArrowheads="1"/>
          </p:cNvSpPr>
          <p:nvPr/>
        </p:nvSpPr>
        <p:spPr bwMode="auto">
          <a:xfrm>
            <a:off x="7132637" y="525780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5" name="AutoShape 16"/>
          <p:cNvSpPr>
            <a:spLocks noChangeArrowheads="1"/>
          </p:cNvSpPr>
          <p:nvPr/>
        </p:nvSpPr>
        <p:spPr bwMode="auto">
          <a:xfrm>
            <a:off x="7202487" y="5368925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6" name="AutoShape 17"/>
          <p:cNvSpPr>
            <a:spLocks noChangeArrowheads="1"/>
          </p:cNvSpPr>
          <p:nvPr/>
        </p:nvSpPr>
        <p:spPr bwMode="auto">
          <a:xfrm>
            <a:off x="7272337" y="551815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7706302" y="5379242"/>
            <a:ext cx="1190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results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3505200" y="4343400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Query Rep</a:t>
            </a:r>
          </a:p>
        </p:txBody>
      </p:sp>
      <p:sp>
        <p:nvSpPr>
          <p:cNvPr id="17420" name="Text Box 21"/>
          <p:cNvSpPr txBox="1">
            <a:spLocks noChangeArrowheads="1"/>
          </p:cNvSpPr>
          <p:nvPr/>
        </p:nvSpPr>
        <p:spPr bwMode="auto">
          <a:xfrm>
            <a:off x="381000" y="4572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Doc Rep (Index) 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3" name="AutoShape 24"/>
          <p:cNvSpPr>
            <a:spLocks noChangeArrowheads="1"/>
          </p:cNvSpPr>
          <p:nvPr/>
        </p:nvSpPr>
        <p:spPr bwMode="auto">
          <a:xfrm rot="-5400000">
            <a:off x="27741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4" name="AutoShape 25"/>
          <p:cNvSpPr>
            <a:spLocks noChangeArrowheads="1"/>
          </p:cNvSpPr>
          <p:nvPr/>
        </p:nvSpPr>
        <p:spPr bwMode="auto">
          <a:xfrm rot="-2655740">
            <a:off x="4850886" y="4722877"/>
            <a:ext cx="232966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2600" y="4984750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7" name="AutoShape 28"/>
          <p:cNvSpPr>
            <a:spLocks noChangeArrowheads="1"/>
          </p:cNvSpPr>
          <p:nvPr/>
        </p:nvSpPr>
        <p:spPr bwMode="auto">
          <a:xfrm rot="5400000">
            <a:off x="6143200" y="3692472"/>
            <a:ext cx="304800" cy="1943207"/>
          </a:xfrm>
          <a:prstGeom prst="downArrow">
            <a:avLst>
              <a:gd name="adj1" fmla="val 50000"/>
              <a:gd name="adj2" fmla="val 11258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8" name="AutoShape 29"/>
          <p:cNvSpPr>
            <a:spLocks noChangeArrowheads="1"/>
          </p:cNvSpPr>
          <p:nvPr/>
        </p:nvSpPr>
        <p:spPr bwMode="auto">
          <a:xfrm>
            <a:off x="1782842" y="1822450"/>
            <a:ext cx="228600" cy="463550"/>
          </a:xfrm>
          <a:prstGeom prst="down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9" name="AutoShape 30"/>
          <p:cNvSpPr>
            <a:spLocks noChangeArrowheads="1"/>
          </p:cNvSpPr>
          <p:nvPr/>
        </p:nvSpPr>
        <p:spPr bwMode="auto">
          <a:xfrm>
            <a:off x="3260725" y="5257800"/>
            <a:ext cx="914400" cy="985838"/>
          </a:xfrm>
          <a:prstGeom prst="can">
            <a:avLst>
              <a:gd name="adj" fmla="val 26953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0" name="Text Box 31"/>
          <p:cNvSpPr txBox="1">
            <a:spLocks noChangeArrowheads="1"/>
          </p:cNvSpPr>
          <p:nvPr/>
        </p:nvSpPr>
        <p:spPr bwMode="auto">
          <a:xfrm>
            <a:off x="3260725" y="5562600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Index</a:t>
            </a:r>
            <a:endParaRPr lang="en-US" altLang="en-US" dirty="0">
              <a:latin typeface="+mn-lt"/>
            </a:endParaRPr>
          </a:p>
        </p:txBody>
      </p:sp>
      <p:sp>
        <p:nvSpPr>
          <p:cNvPr id="17431" name="AutoShape 32"/>
          <p:cNvSpPr>
            <a:spLocks noChangeArrowheads="1"/>
          </p:cNvSpPr>
          <p:nvPr/>
        </p:nvSpPr>
        <p:spPr bwMode="auto">
          <a:xfrm rot="-5400000">
            <a:off x="44505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2" name="AutoShape 33"/>
          <p:cNvSpPr>
            <a:spLocks noChangeArrowheads="1"/>
          </p:cNvSpPr>
          <p:nvPr/>
        </p:nvSpPr>
        <p:spPr bwMode="auto">
          <a:xfrm rot="-5400000">
            <a:off x="6648453" y="5467346"/>
            <a:ext cx="304800" cy="495307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1752600" y="3527332"/>
            <a:ext cx="228600" cy="358868"/>
          </a:xfrm>
          <a:prstGeom prst="downArrow">
            <a:avLst>
              <a:gd name="adj1" fmla="val 50000"/>
              <a:gd name="adj2" fmla="val 101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1767721" y="4289332"/>
            <a:ext cx="228600" cy="358868"/>
          </a:xfrm>
          <a:prstGeom prst="downArrow">
            <a:avLst>
              <a:gd name="adj1" fmla="val 50000"/>
              <a:gd name="adj2" fmla="val 89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5920655" y="4156381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(Query)</a:t>
            </a:r>
            <a:endParaRPr lang="en-US" altLang="en-US" b="1" dirty="0">
              <a:latin typeface="+mn-lt"/>
            </a:endParaRPr>
          </a:p>
        </p:txBody>
      </p:sp>
      <p:sp>
        <p:nvSpPr>
          <p:cNvPr id="17438" name="Text Box 35"/>
          <p:cNvSpPr txBox="1">
            <a:spLocks noChangeArrowheads="1"/>
          </p:cNvSpPr>
          <p:nvPr/>
        </p:nvSpPr>
        <p:spPr bwMode="auto">
          <a:xfrm>
            <a:off x="7375533" y="3479800"/>
            <a:ext cx="152400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Evaluation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27520" y="3352800"/>
            <a:ext cx="3108182" cy="1778893"/>
            <a:chOff x="4127520" y="3352800"/>
            <a:chExt cx="3108182" cy="1778893"/>
          </a:xfrm>
        </p:grpSpPr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9" name="Rectangle 36"/>
            <p:cNvSpPr>
              <a:spLocks noChangeArrowheads="1"/>
            </p:cNvSpPr>
            <p:nvPr/>
          </p:nvSpPr>
          <p:spPr bwMode="auto">
            <a:xfrm>
              <a:off x="5105406" y="3352800"/>
              <a:ext cx="1524001" cy="609600"/>
            </a:xfrm>
            <a:prstGeom prst="rect">
              <a:avLst/>
            </a:prstGeom>
            <a:noFill/>
            <a:ln w="222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latin typeface="+mn-lt"/>
                </a:rPr>
                <a:t>Feedback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4962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43400" y="1600200"/>
            <a:ext cx="4553527" cy="2362200"/>
            <a:chOff x="4343400" y="1600200"/>
            <a:chExt cx="4553527" cy="2362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3400" y="1600200"/>
              <a:ext cx="2923804" cy="23622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9927" y="276467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  <a:latin typeface="AR CENA" panose="02000000000000000000" pitchFamily="2" charset="0"/>
                </a:rPr>
                <a:t>Research attention</a:t>
              </a:r>
              <a:endParaRPr lang="en-US" b="1" i="1" dirty="0">
                <a:solidFill>
                  <a:srgbClr val="7030A0"/>
                </a:solidFill>
                <a:latin typeface="AR CENA" panose="02000000000000000000" pitchFamily="2" charset="0"/>
              </a:endParaRPr>
            </a:p>
          </p:txBody>
        </p:sp>
      </p:grpSp>
      <p:pic>
        <p:nvPicPr>
          <p:cNvPr id="102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77" y="1441656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51" y="38663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81" y="566091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21" y="5609250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177" y="37139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68" y="565150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ctor.me/files/images/3/1/310982/star_symbol_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11573"/>
            <a:ext cx="460614" cy="4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6" grpId="0" animBg="1"/>
      <p:bldP spid="17437" grpId="0" animBg="1"/>
      <p:bldP spid="7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/>
          </p:nvPr>
        </p:nvGraphicFramePr>
        <p:xfrm>
          <a:off x="751284" y="1747838"/>
          <a:ext cx="6005118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3" imgW="4292280" imgH="1854000" progId="Equation.3">
                  <p:embed/>
                </p:oleObj>
              </mc:Choice>
              <mc:Fallback>
                <p:oleObj name="Equation" r:id="rId3" imgW="429228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4" y="1747838"/>
                        <a:ext cx="6005118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025899" y="1676400"/>
            <a:ext cx="3568703" cy="762001"/>
            <a:chOff x="2784" y="1776"/>
            <a:chExt cx="2248" cy="480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2784" y="1920"/>
              <a:ext cx="624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3352" y="2095"/>
              <a:ext cx="64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16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566196" y="2387114"/>
            <a:ext cx="1981200" cy="6016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14452" y="2378627"/>
            <a:ext cx="2141950" cy="601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63080" y="46482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9200" y="3105912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Assumption: terms not occurring in the query are equally likely to occur in relevant and </a:t>
            </a:r>
            <a:r>
              <a:rPr lang="en-US" i="1" dirty="0" err="1" smtClean="0"/>
              <a:t>nonrelevant</a:t>
            </a:r>
            <a:r>
              <a:rPr lang="en-US" i="1" dirty="0" smtClean="0"/>
              <a:t> documents, i.e.,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=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t</a:t>
            </a:r>
            <a:endParaRPr lang="en-US" i="1" baseline="-250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75202" y="3352800"/>
            <a:ext cx="2412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25899" y="3810000"/>
            <a:ext cx="869952" cy="496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025900" y="3810000"/>
            <a:ext cx="869951" cy="496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6200" y="2758178"/>
            <a:ext cx="2133600" cy="1143000"/>
            <a:chOff x="76200" y="3496056"/>
            <a:chExt cx="2133600" cy="1143000"/>
          </a:xfrm>
        </p:grpSpPr>
        <p:sp>
          <p:nvSpPr>
            <p:cNvPr id="17" name="TextBox 16"/>
            <p:cNvSpPr txBox="1"/>
            <p:nvPr/>
          </p:nvSpPr>
          <p:spPr>
            <a:xfrm>
              <a:off x="76200" y="38216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mportant tricks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2600" y="4029456"/>
              <a:ext cx="457200" cy="609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752600" y="3496056"/>
              <a:ext cx="457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865188" y="1752600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752600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239000" y="18288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/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685800" y="5349874"/>
            <a:ext cx="7086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7006" y="5943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Per-query estimation!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57600" y="5105400"/>
            <a:ext cx="6858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57116" y="5105400"/>
            <a:ext cx="2286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6616" y="5734378"/>
            <a:ext cx="3643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i="1" dirty="0">
                <a:latin typeface="Arial" panose="020B0604020202020204" pitchFamily="34" charset="0"/>
              </a:rPr>
              <a:t> </a:t>
            </a:r>
            <a:r>
              <a:rPr lang="en-US" altLang="en-US" i="1" dirty="0" smtClean="0">
                <a:latin typeface="Arial" panose="020B0604020202020204" pitchFamily="34" charset="0"/>
              </a:rPr>
              <a:t>P(D|Q,R=1</a:t>
            </a:r>
            <a:r>
              <a:rPr lang="en-US" altLang="en-US" i="1" dirty="0">
                <a:latin typeface="Arial" panose="020B0604020202020204" pitchFamily="34" charset="0"/>
              </a:rPr>
              <a:t>) can be improved for </a:t>
            </a:r>
            <a:r>
              <a:rPr lang="en-US" altLang="en-US" i="1" dirty="0" smtClean="0">
                <a:latin typeface="Arial" panose="020B0604020202020204" pitchFamily="34" charset="0"/>
              </a:rPr>
              <a:t>the </a:t>
            </a:r>
            <a:r>
              <a:rPr lang="en-US" altLang="en-US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current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query </a:t>
            </a:r>
            <a:r>
              <a:rPr lang="en-US" altLang="en-US" i="1" dirty="0">
                <a:latin typeface="Arial" panose="020B0604020202020204" pitchFamily="34" charset="0"/>
              </a:rPr>
              <a:t>and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future doc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in language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Recap of language model</a:t>
                </a:r>
              </a:p>
              <a:p>
                <a:pPr lvl="1"/>
                <a:r>
                  <a:rPr lang="en-US" altLang="en-US" dirty="0" smtClean="0"/>
                  <a:t>Rank documents based </a:t>
                </a:r>
                <a:r>
                  <a:rPr lang="en-US" altLang="en-US" dirty="0"/>
                  <a:t>on </a:t>
                </a:r>
                <a:r>
                  <a:rPr lang="en-US" altLang="en-US" i="1" dirty="0">
                    <a:solidFill>
                      <a:srgbClr val="FF0000"/>
                    </a:solidFill>
                  </a:rPr>
                  <a:t>query </a:t>
                </a:r>
                <a:r>
                  <a:rPr lang="en-US" altLang="en-US" i="1" dirty="0" smtClean="0">
                    <a:solidFill>
                      <a:srgbClr val="FF0000"/>
                    </a:solidFill>
                  </a:rPr>
                  <a:t>likelihood</a:t>
                </a:r>
              </a:p>
              <a:p>
                <a:pPr lvl="1"/>
                <a:endParaRPr lang="en-US" altLang="en-US" sz="2400" i="1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en-US" sz="1800" i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en-US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en-US" dirty="0" smtClean="0"/>
                  <a:t>Difficulty</a:t>
                </a:r>
              </a:p>
              <a:p>
                <a:pPr lvl="2"/>
                <a:r>
                  <a:rPr lang="en-US" altLang="en-US" dirty="0" smtClean="0"/>
                  <a:t>Documents are given, i.e.,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is fixed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446138"/>
              </p:ext>
            </p:extLst>
          </p:nvPr>
        </p:nvGraphicFramePr>
        <p:xfrm>
          <a:off x="2273300" y="2784475"/>
          <a:ext cx="3779838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4" imgW="1815840" imgH="583920" progId="Equation.3">
                  <p:embed/>
                </p:oleObj>
              </mc:Choice>
              <mc:Fallback>
                <p:oleObj name="Equation" r:id="rId4" imgW="18158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784475"/>
                        <a:ext cx="3779838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876800" y="2785268"/>
            <a:ext cx="4302125" cy="1219200"/>
            <a:chOff x="2880" y="1920"/>
            <a:chExt cx="2710" cy="768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408" y="2400"/>
              <a:ext cx="2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dirty="0">
                  <a:solidFill>
                    <a:srgbClr val="FF0000"/>
                  </a:solidFill>
                </a:rPr>
                <a:t>Document language model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 flipV="1">
              <a:off x="3360" y="2256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880" y="1920"/>
              <a:ext cx="720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in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Approach</a:t>
            </a:r>
            <a:endParaRPr lang="en-US" altLang="en-US" dirty="0"/>
          </a:p>
          <a:p>
            <a:pPr lvl="1"/>
            <a:r>
              <a:rPr lang="en-US" altLang="en-US" dirty="0"/>
              <a:t>Introduce a </a:t>
            </a:r>
            <a:r>
              <a:rPr lang="en-US" altLang="en-US" dirty="0" smtClean="0"/>
              <a:t>probabilistic query </a:t>
            </a:r>
            <a:r>
              <a:rPr lang="en-US" altLang="en-US" dirty="0"/>
              <a:t>model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Ranking</a:t>
            </a:r>
            <a:r>
              <a:rPr lang="en-US" altLang="en-US" dirty="0"/>
              <a:t>: measure distance between query model and </a:t>
            </a:r>
            <a:r>
              <a:rPr lang="en-US" altLang="en-US" dirty="0" smtClean="0"/>
              <a:t>document model</a:t>
            </a:r>
          </a:p>
          <a:p>
            <a:pPr lvl="1"/>
            <a:r>
              <a:rPr lang="en-US" altLang="en-US" dirty="0"/>
              <a:t>Feedback: query model update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5500" y="45720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Q: Back to vector space model? 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A: Kind of, but in different perspective.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Kullback-Leibler</a:t>
            </a:r>
            <a:r>
              <a:rPr lang="en-US" dirty="0"/>
              <a:t> (KL) </a:t>
            </a:r>
            <a:r>
              <a:rPr lang="en-US" dirty="0" smtClean="0"/>
              <a:t>divergence based retrieval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Probabilistic similarity measure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∝−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057866" y="2590800"/>
            <a:ext cx="7476534" cy="1155827"/>
            <a:chOff x="1057866" y="2590800"/>
            <a:chExt cx="7476534" cy="115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57866" y="2971800"/>
                  <a:ext cx="7476534" cy="7748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866" y="2971800"/>
                  <a:ext cx="7476534" cy="77482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H="1">
              <a:off x="1447800" y="2590800"/>
              <a:ext cx="1981200" cy="432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5029200" y="2590801"/>
              <a:ext cx="3124200" cy="432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990600" y="2996457"/>
            <a:ext cx="4114800" cy="1411475"/>
            <a:chOff x="990600" y="2996457"/>
            <a:chExt cx="4114800" cy="14114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048000" y="3771284"/>
              <a:ext cx="0" cy="3048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90600" y="40386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Query-specific quality, ignored for ranking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2996457"/>
              <a:ext cx="3429000" cy="7748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29200" y="3124200"/>
            <a:ext cx="2400300" cy="1570256"/>
            <a:chOff x="5029200" y="3124200"/>
            <a:chExt cx="2400300" cy="1570256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248400" y="3589693"/>
              <a:ext cx="0" cy="48639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638800" y="3124200"/>
              <a:ext cx="1219200" cy="4572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29200" y="4048125"/>
              <a:ext cx="2400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Query language model, need to be estimated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00800" y="3124200"/>
            <a:ext cx="2819400" cy="2226112"/>
            <a:chOff x="6400800" y="3124200"/>
            <a:chExt cx="2819400" cy="2226112"/>
          </a:xfrm>
        </p:grpSpPr>
        <p:sp>
          <p:nvSpPr>
            <p:cNvPr id="26" name="Rectangle 25"/>
            <p:cNvSpPr/>
            <p:nvPr/>
          </p:nvSpPr>
          <p:spPr>
            <a:xfrm>
              <a:off x="7239000" y="3124200"/>
              <a:ext cx="1219200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7867650" y="3589693"/>
              <a:ext cx="0" cy="11422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400800" y="4703981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B050"/>
                  </a:solidFill>
                </a:rPr>
                <a:t>Document language model, we know how to estimate</a:t>
              </a:r>
              <a:endParaRPr lang="en-US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Kullback-Leibler</a:t>
                </a:r>
                <a:r>
                  <a:rPr lang="en-US" dirty="0"/>
                  <a:t> </a:t>
                </a:r>
                <a:r>
                  <a:rPr lang="en-US" dirty="0" smtClean="0"/>
                  <a:t>divergence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u="sng" dirty="0"/>
                  <a:t>non-symmetric</a:t>
                </a:r>
                <a:r>
                  <a:rPr lang="en-US" dirty="0"/>
                  <a:t> measure of the difference between two probability distributions P and </a:t>
                </a:r>
                <a:r>
                  <a:rPr lang="en-US" dirty="0" smtClean="0"/>
                  <a:t>Q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It measures the expected number of extra bits required to code samples from P when using a code based on </a:t>
                </a:r>
                <a:r>
                  <a:rPr lang="en-US" dirty="0" smtClean="0"/>
                  <a:t>Q</a:t>
                </a:r>
              </a:p>
              <a:p>
                <a:pPr lvl="2"/>
                <a:r>
                  <a:rPr lang="en-US" dirty="0" smtClean="0"/>
                  <a:t>P usually refers to the “true” data distribution, Q refers to the “approximated” distribution</a:t>
                </a:r>
              </a:p>
              <a:p>
                <a:pPr lvl="1"/>
                <a:r>
                  <a:rPr lang="en-US" dirty="0" smtClean="0"/>
                  <a:t>Properties</a:t>
                </a:r>
              </a:p>
              <a:p>
                <a:pPr lvl="2"/>
                <a:r>
                  <a:rPr lang="en-US" dirty="0" smtClean="0"/>
                  <a:t>Non-negative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almost everywhere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800600" y="4419600"/>
            <a:ext cx="3886200" cy="771748"/>
            <a:chOff x="4800600" y="4419600"/>
            <a:chExt cx="3886200" cy="771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800600" y="4800600"/>
                  <a:ext cx="3886200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Explains why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∝−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800600"/>
                  <a:ext cx="3886200" cy="3907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62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H="1" flipV="1">
              <a:off x="5562600" y="4419600"/>
              <a:ext cx="609600" cy="381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Kullback-Leibler</a:t>
            </a:r>
            <a:r>
              <a:rPr lang="en-US" dirty="0"/>
              <a:t> (KL) divergence based retrieval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Retrieval ≈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∝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&gt;0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generalized version of query-likelihood language model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empirical distribution of words in a query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53000" y="2038290"/>
            <a:ext cx="3886200" cy="1390710"/>
            <a:chOff x="5105400" y="2038290"/>
            <a:chExt cx="3886200" cy="1390710"/>
          </a:xfrm>
        </p:grpSpPr>
        <p:sp>
          <p:nvSpPr>
            <p:cNvPr id="9" name="Rectangle 8"/>
            <p:cNvSpPr/>
            <p:nvPr/>
          </p:nvSpPr>
          <p:spPr>
            <a:xfrm>
              <a:off x="5105400" y="2667000"/>
              <a:ext cx="3276600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3600" y="2038290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same smoothing strategy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6781800" y="2362200"/>
              <a:ext cx="381000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r>
              <a:rPr lang="en-US" altLang="en-US" dirty="0" smtClean="0"/>
              <a:t>Feedback as model interpolation</a:t>
            </a:r>
          </a:p>
        </p:txBody>
      </p:sp>
      <p:sp>
        <p:nvSpPr>
          <p:cNvPr id="3083" name="Text Box 3"/>
          <p:cNvSpPr txBox="1">
            <a:spLocks noChangeArrowheads="1"/>
          </p:cNvSpPr>
          <p:nvPr/>
        </p:nvSpPr>
        <p:spPr bwMode="auto">
          <a:xfrm>
            <a:off x="1066800" y="2590800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  <a:latin typeface="Arial" charset="0"/>
              </a:rPr>
              <a:t>Query Q</a:t>
            </a:r>
            <a:endParaRPr lang="en-US" altLang="en-US">
              <a:solidFill>
                <a:srgbClr val="000066"/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424238" y="1633538"/>
          <a:ext cx="3238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Equation" r:id="rId3" imgW="190440" imgH="215640" progId="Equation.3">
                  <p:embed/>
                </p:oleObj>
              </mc:Choice>
              <mc:Fallback>
                <p:oleObj name="Equation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1633538"/>
                        <a:ext cx="3238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454498"/>
              </p:ext>
            </p:extLst>
          </p:nvPr>
        </p:nvGraphicFramePr>
        <p:xfrm>
          <a:off x="4343400" y="2178050"/>
          <a:ext cx="13954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Equation" r:id="rId5" imgW="812520" imgH="241200" progId="Equation.3">
                  <p:embed/>
                </p:oleObj>
              </mc:Choice>
              <mc:Fallback>
                <p:oleObj name="Equation" r:id="rId5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78050"/>
                        <a:ext cx="13954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187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  <a:latin typeface="Arial" charset="0"/>
              </a:rPr>
              <a:t>Document D</a:t>
            </a:r>
          </a:p>
        </p:txBody>
      </p:sp>
      <p:sp>
        <p:nvSpPr>
          <p:cNvPr id="3085" name="Text Box 7"/>
          <p:cNvSpPr txBox="1">
            <a:spLocks noChangeArrowheads="1"/>
          </p:cNvSpPr>
          <p:nvPr/>
        </p:nvSpPr>
        <p:spPr bwMode="auto">
          <a:xfrm>
            <a:off x="6938963" y="2119313"/>
            <a:ext cx="93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66"/>
                </a:solidFill>
              </a:rPr>
              <a:t>Results</a:t>
            </a:r>
          </a:p>
        </p:txBody>
      </p:sp>
      <p:sp>
        <p:nvSpPr>
          <p:cNvPr id="3086" name="Text Box 8"/>
          <p:cNvSpPr txBox="1">
            <a:spLocks noChangeArrowheads="1"/>
          </p:cNvSpPr>
          <p:nvPr/>
        </p:nvSpPr>
        <p:spPr bwMode="auto">
          <a:xfrm>
            <a:off x="6557963" y="38227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66"/>
                </a:solidFill>
              </a:rPr>
              <a:t>Feedback Docs </a:t>
            </a:r>
          </a:p>
          <a:p>
            <a:pPr algn="l"/>
            <a:r>
              <a:rPr lang="en-US" altLang="en-US" sz="2000">
                <a:solidFill>
                  <a:srgbClr val="000066"/>
                </a:solidFill>
              </a:rPr>
              <a:t>F={d</a:t>
            </a:r>
            <a:r>
              <a:rPr lang="en-US" altLang="en-US" sz="2000" baseline="-25000">
                <a:solidFill>
                  <a:srgbClr val="000066"/>
                </a:solidFill>
              </a:rPr>
              <a:t>1</a:t>
            </a:r>
            <a:r>
              <a:rPr lang="en-US" altLang="en-US" sz="2000">
                <a:solidFill>
                  <a:srgbClr val="000066"/>
                </a:solidFill>
              </a:rPr>
              <a:t>, d</a:t>
            </a:r>
            <a:r>
              <a:rPr lang="en-US" altLang="en-US" sz="2000" baseline="-25000">
                <a:solidFill>
                  <a:srgbClr val="000066"/>
                </a:solidFill>
              </a:rPr>
              <a:t>2</a:t>
            </a:r>
            <a:r>
              <a:rPr lang="en-US" altLang="en-US" sz="2000">
                <a:solidFill>
                  <a:srgbClr val="000066"/>
                </a:solidFill>
              </a:rPr>
              <a:t> , …, d</a:t>
            </a:r>
            <a:r>
              <a:rPr lang="en-US" altLang="en-US" sz="2000" baseline="-25000">
                <a:solidFill>
                  <a:srgbClr val="000066"/>
                </a:solidFill>
              </a:rPr>
              <a:t>n</a:t>
            </a:r>
            <a:r>
              <a:rPr lang="en-US" altLang="en-US" sz="2000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3087" name="Line 9"/>
          <p:cNvSpPr>
            <a:spLocks noChangeShapeType="1"/>
          </p:cNvSpPr>
          <p:nvPr/>
        </p:nvSpPr>
        <p:spPr bwMode="auto">
          <a:xfrm>
            <a:off x="7404100" y="2516188"/>
            <a:ext cx="0" cy="13065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51930" y="3097212"/>
            <a:ext cx="2828925" cy="1220788"/>
            <a:chOff x="1389" y="1976"/>
            <a:chExt cx="1782" cy="769"/>
          </a:xfrm>
        </p:grpSpPr>
        <p:graphicFrame>
          <p:nvGraphicFramePr>
            <p:cNvPr id="3080" name="Object 11"/>
            <p:cNvGraphicFramePr>
              <a:graphicFrameLocks noChangeAspect="1"/>
            </p:cNvGraphicFramePr>
            <p:nvPr/>
          </p:nvGraphicFramePr>
          <p:xfrm>
            <a:off x="1389" y="2510"/>
            <a:ext cx="126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1" name="Equation" r:id="rId7" imgW="1282680" imgH="241200" progId="Equation.3">
                    <p:embed/>
                  </p:oleObj>
                </mc:Choice>
                <mc:Fallback>
                  <p:oleObj name="Equation" r:id="rId7" imgW="1282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" y="2510"/>
                          <a:ext cx="126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4" name="Line 12"/>
            <p:cNvSpPr>
              <a:spLocks noChangeShapeType="1"/>
            </p:cNvSpPr>
            <p:nvPr/>
          </p:nvSpPr>
          <p:spPr bwMode="auto">
            <a:xfrm flipV="1">
              <a:off x="2211" y="1976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13"/>
            <p:cNvSpPr>
              <a:spLocks noChangeShapeType="1"/>
            </p:cNvSpPr>
            <p:nvPr/>
          </p:nvSpPr>
          <p:spPr bwMode="auto">
            <a:xfrm flipH="1" flipV="1">
              <a:off x="2691" y="2648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5156200" y="4724400"/>
            <a:ext cx="1890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b="1">
                <a:solidFill>
                  <a:srgbClr val="FF0000"/>
                </a:solidFill>
                <a:latin typeface="Arial" charset="0"/>
              </a:rPr>
              <a:t>Generative model</a:t>
            </a:r>
          </a:p>
          <a:p>
            <a:pPr>
              <a:lnSpc>
                <a:spcPct val="80000"/>
              </a:lnSpc>
            </a:pPr>
            <a:endParaRPr lang="en-US" altLang="en-US" sz="1600" b="1">
              <a:solidFill>
                <a:srgbClr val="FF0000"/>
              </a:solidFill>
            </a:endParaRPr>
          </a:p>
        </p:txBody>
      </p:sp>
      <p:sp>
        <p:nvSpPr>
          <p:cNvPr id="3090" name="Line 15"/>
          <p:cNvSpPr>
            <a:spLocks noChangeShapeType="1"/>
          </p:cNvSpPr>
          <p:nvPr/>
        </p:nvSpPr>
        <p:spPr bwMode="auto">
          <a:xfrm flipV="1">
            <a:off x="2366963" y="18415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6"/>
          <p:cNvSpPr>
            <a:spLocks noChangeShapeType="1"/>
          </p:cNvSpPr>
          <p:nvPr/>
        </p:nvSpPr>
        <p:spPr bwMode="auto">
          <a:xfrm flipV="1">
            <a:off x="3738563" y="2451100"/>
            <a:ext cx="527050" cy="38100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17"/>
          <p:cNvSpPr>
            <a:spLocks noChangeShapeType="1"/>
          </p:cNvSpPr>
          <p:nvPr/>
        </p:nvSpPr>
        <p:spPr bwMode="auto">
          <a:xfrm>
            <a:off x="3738563" y="1841500"/>
            <a:ext cx="527050" cy="47625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18"/>
          <p:cNvSpPr>
            <a:spLocks noChangeShapeType="1"/>
          </p:cNvSpPr>
          <p:nvPr/>
        </p:nvSpPr>
        <p:spPr bwMode="auto">
          <a:xfrm flipV="1">
            <a:off x="2366963" y="28321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19"/>
          <p:cNvSpPr>
            <a:spLocks noChangeShapeType="1"/>
          </p:cNvSpPr>
          <p:nvPr/>
        </p:nvSpPr>
        <p:spPr bwMode="auto">
          <a:xfrm flipV="1">
            <a:off x="5795963" y="23749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6" name="Object 20"/>
          <p:cNvGraphicFramePr>
            <a:graphicFrameLocks noChangeAspect="1"/>
          </p:cNvGraphicFramePr>
          <p:nvPr/>
        </p:nvGraphicFramePr>
        <p:xfrm>
          <a:off x="3429000" y="2646363"/>
          <a:ext cx="3238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Equation" r:id="rId9" imgW="190440" imgH="241200" progId="Equation.3">
                  <p:embed/>
                </p:oleObj>
              </mc:Choice>
              <mc:Fallback>
                <p:oleObj name="Equation" r:id="rId9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46363"/>
                        <a:ext cx="3238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105400" y="4038600"/>
            <a:ext cx="1376363" cy="369888"/>
            <a:chOff x="3216" y="2544"/>
            <a:chExt cx="867" cy="233"/>
          </a:xfrm>
        </p:grpSpPr>
        <p:sp>
          <p:nvSpPr>
            <p:cNvPr id="3103" name="Line 22"/>
            <p:cNvSpPr>
              <a:spLocks noChangeShapeType="1"/>
            </p:cNvSpPr>
            <p:nvPr/>
          </p:nvSpPr>
          <p:spPr bwMode="auto">
            <a:xfrm flipH="1" flipV="1">
              <a:off x="3459" y="2648"/>
              <a:ext cx="6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9" name="Object 23"/>
            <p:cNvGraphicFramePr>
              <a:graphicFrameLocks noChangeAspect="1"/>
            </p:cNvGraphicFramePr>
            <p:nvPr/>
          </p:nvGraphicFramePr>
          <p:xfrm>
            <a:off x="3216" y="2544"/>
            <a:ext cx="20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3" name="Equation" r:id="rId11" imgW="190440" imgH="215640" progId="Equation.3">
                    <p:embed/>
                  </p:oleObj>
                </mc:Choice>
                <mc:Fallback>
                  <p:oleObj name="Equation" r:id="rId11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544"/>
                          <a:ext cx="20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300163" y="4356100"/>
            <a:ext cx="2965450" cy="1174750"/>
            <a:chOff x="819" y="2744"/>
            <a:chExt cx="1868" cy="740"/>
          </a:xfrm>
        </p:grpSpPr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299" y="2840"/>
              <a:ext cx="384" cy="14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1107" y="2744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=0</a:t>
              </a:r>
              <a:endParaRPr lang="en-US" altLang="en-US"/>
            </a:p>
          </p:txBody>
        </p:sp>
        <p:sp>
          <p:nvSpPr>
            <p:cNvPr id="3099" name="Text Box 27"/>
            <p:cNvSpPr txBox="1">
              <a:spLocks noChangeArrowheads="1"/>
            </p:cNvSpPr>
            <p:nvPr/>
          </p:nvSpPr>
          <p:spPr bwMode="auto">
            <a:xfrm>
              <a:off x="819" y="3272"/>
              <a:ext cx="7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No feedback</a:t>
              </a:r>
              <a:endParaRPr lang="en-US" altLang="en-US"/>
            </a:p>
          </p:txBody>
        </p:sp>
        <p:graphicFrame>
          <p:nvGraphicFramePr>
            <p:cNvPr id="3077" name="Object 28"/>
            <p:cNvGraphicFramePr>
              <a:graphicFrameLocks noChangeAspect="1"/>
            </p:cNvGraphicFramePr>
            <p:nvPr/>
          </p:nvGraphicFramePr>
          <p:xfrm>
            <a:off x="1965" y="3038"/>
            <a:ext cx="49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4" name="Equation" r:id="rId13" imgW="507960" imgH="241200" progId="Equation.3">
                    <p:embed/>
                  </p:oleObj>
                </mc:Choice>
                <mc:Fallback>
                  <p:oleObj name="Equation" r:id="rId13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3038"/>
                          <a:ext cx="49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0" name="Line 29"/>
            <p:cNvSpPr>
              <a:spLocks noChangeShapeType="1"/>
            </p:cNvSpPr>
            <p:nvPr/>
          </p:nvSpPr>
          <p:spPr bwMode="auto">
            <a:xfrm>
              <a:off x="1779" y="2840"/>
              <a:ext cx="384" cy="19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30"/>
            <p:cNvSpPr txBox="1">
              <a:spLocks noChangeArrowheads="1"/>
            </p:cNvSpPr>
            <p:nvPr/>
          </p:nvSpPr>
          <p:spPr bwMode="auto">
            <a:xfrm>
              <a:off x="1923" y="2744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=1</a:t>
              </a:r>
              <a:endParaRPr lang="en-US" altLang="en-US"/>
            </a:p>
          </p:txBody>
        </p:sp>
        <p:sp>
          <p:nvSpPr>
            <p:cNvPr id="3102" name="Text Box 31"/>
            <p:cNvSpPr txBox="1">
              <a:spLocks noChangeArrowheads="1"/>
            </p:cNvSpPr>
            <p:nvPr/>
          </p:nvSpPr>
          <p:spPr bwMode="auto">
            <a:xfrm>
              <a:off x="1827" y="3272"/>
              <a:ext cx="8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Full feedback</a:t>
              </a:r>
              <a:endParaRPr lang="en-US" altLang="en-US"/>
            </a:p>
          </p:txBody>
        </p:sp>
        <p:graphicFrame>
          <p:nvGraphicFramePr>
            <p:cNvPr id="3078" name="Object 32"/>
            <p:cNvGraphicFramePr>
              <a:graphicFrameLocks noChangeAspect="1"/>
            </p:cNvGraphicFramePr>
            <p:nvPr/>
          </p:nvGraphicFramePr>
          <p:xfrm>
            <a:off x="912" y="2976"/>
            <a:ext cx="54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5" name="Equation" r:id="rId15" imgW="507960" imgH="241200" progId="Equation.3">
                    <p:embed/>
                  </p:oleObj>
                </mc:Choice>
                <mc:Fallback>
                  <p:oleObj name="Equation" r:id="rId15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976"/>
                          <a:ext cx="54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1371600" y="5569803"/>
            <a:ext cx="6507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Q</a:t>
            </a:r>
            <a:r>
              <a:rPr lang="en-US" sz="2400" i="1" dirty="0">
                <a:solidFill>
                  <a:srgbClr val="FF0000"/>
                </a:solidFill>
              </a:rPr>
              <a:t>: </a:t>
            </a:r>
            <a:r>
              <a:rPr lang="en-US" altLang="en-US" sz="2400" i="1" dirty="0" err="1">
                <a:solidFill>
                  <a:srgbClr val="FF0000"/>
                </a:solidFill>
              </a:rPr>
              <a:t>Rocchio</a:t>
            </a:r>
            <a:r>
              <a:rPr lang="en-US" altLang="en-US" sz="2400" i="1" dirty="0">
                <a:solidFill>
                  <a:srgbClr val="FF0000"/>
                </a:solidFill>
              </a:rPr>
              <a:t> feedback </a:t>
            </a:r>
            <a:r>
              <a:rPr lang="en-US" sz="2400" i="1" dirty="0">
                <a:solidFill>
                  <a:srgbClr val="FF0000"/>
                </a:solidFill>
              </a:rPr>
              <a:t>in vector space model? 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A: Very similar, but with different interpretations.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33801" y="3276600"/>
            <a:ext cx="3429000" cy="1231901"/>
            <a:chOff x="3733801" y="3276600"/>
            <a:chExt cx="3429000" cy="1231901"/>
          </a:xfrm>
        </p:grpSpPr>
        <p:sp>
          <p:nvSpPr>
            <p:cNvPr id="5" name="Rectangle 4"/>
            <p:cNvSpPr/>
            <p:nvPr/>
          </p:nvSpPr>
          <p:spPr>
            <a:xfrm>
              <a:off x="4953000" y="3975101"/>
              <a:ext cx="609600" cy="5334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1" y="327660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Key: estimate the feedback model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 flipH="1">
              <a:off x="5257800" y="3645932"/>
              <a:ext cx="190501" cy="32916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0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0" grpId="0" autoUpdateAnimBg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in language models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8" y="2071688"/>
            <a:ext cx="3010994" cy="3795712"/>
          </a:xfrm>
          <a:prstGeom prst="rect">
            <a:avLst/>
          </a:prstGeom>
        </p:spPr>
      </p:pic>
      <p:pic>
        <p:nvPicPr>
          <p:cNvPr id="16386" name="Picture 2" descr="http://www.clker.com/cliparts/f/0/2/3/12161809281371254023jean_victor_bali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3" y="3861197"/>
            <a:ext cx="269874" cy="2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lker.com/cliparts/f/0/2/3/12161809281371254023jean_victor_bali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3" y="4579144"/>
            <a:ext cx="269874" cy="2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664" y="2564077"/>
            <a:ext cx="4275936" cy="16065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44531" y="2118227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Feedback documents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21043" y="3075781"/>
            <a:ext cx="10693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72981" y="3192765"/>
            <a:ext cx="16230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5282" y="4132999"/>
            <a:ext cx="1066800" cy="27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23232" y="4462214"/>
            <a:ext cx="31539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protect passengers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</a:rPr>
              <a:t>accidental/malicious harm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sz="1600" i="1" dirty="0" smtClean="0">
                <a:solidFill>
                  <a:srgbClr val="FF0000"/>
                </a:solidFill>
              </a:rPr>
              <a:t>crime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sz="1400" i="1" dirty="0" smtClean="0">
                <a:solidFill>
                  <a:srgbClr val="FF0000"/>
                </a:solidFill>
              </a:rPr>
              <a:t>rules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9511048">
            <a:off x="3820408" y="3663572"/>
            <a:ext cx="500583" cy="39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5179733" y="3055144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865533" y="3055144"/>
            <a:ext cx="1143000" cy="6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89513" y="3192765"/>
            <a:ext cx="790220" cy="1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470423" y="3969544"/>
            <a:ext cx="790220" cy="1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21682" y="4007868"/>
            <a:ext cx="6108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51133" y="4121944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57" y="1607344"/>
            <a:ext cx="5631723" cy="342354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2324692" y="1804194"/>
            <a:ext cx="2575017" cy="31196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800" dirty="0" smtClean="0">
                <a:sym typeface="Symbol" pitchFamily="18" charset="2"/>
              </a:rPr>
              <a:t>Generative </a:t>
            </a:r>
            <a:r>
              <a:rPr lang="en-US" altLang="en-US" sz="3800" dirty="0" smtClean="0"/>
              <a:t>mixture model of feedback</a:t>
            </a:r>
          </a:p>
        </p:txBody>
      </p:sp>
      <p:grpSp>
        <p:nvGrpSpPr>
          <p:cNvPr id="4102" name="Group 3"/>
          <p:cNvGrpSpPr>
            <a:grpSpLocks/>
          </p:cNvGrpSpPr>
          <p:nvPr/>
        </p:nvGrpSpPr>
        <p:grpSpPr bwMode="auto">
          <a:xfrm>
            <a:off x="3886200" y="1828800"/>
            <a:ext cx="4648200" cy="2209800"/>
            <a:chOff x="2352" y="768"/>
            <a:chExt cx="2928" cy="1392"/>
          </a:xfrm>
        </p:grpSpPr>
        <p:sp>
          <p:nvSpPr>
            <p:cNvPr id="4115" name="Line 4"/>
            <p:cNvSpPr>
              <a:spLocks noChangeShapeType="1"/>
            </p:cNvSpPr>
            <p:nvPr/>
          </p:nvSpPr>
          <p:spPr bwMode="auto">
            <a:xfrm flipV="1">
              <a:off x="2352" y="1152"/>
              <a:ext cx="672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5"/>
            <p:cNvSpPr>
              <a:spLocks noChangeShapeType="1"/>
            </p:cNvSpPr>
            <p:nvPr/>
          </p:nvSpPr>
          <p:spPr bwMode="auto">
            <a:xfrm flipV="1">
              <a:off x="2352" y="1872"/>
              <a:ext cx="672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Rectangle 8"/>
            <p:cNvSpPr>
              <a:spLocks noChangeArrowheads="1"/>
            </p:cNvSpPr>
            <p:nvPr/>
          </p:nvSpPr>
          <p:spPr bwMode="auto">
            <a:xfrm>
              <a:off x="3120" y="768"/>
              <a:ext cx="2160" cy="1392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20" name="Rectangle 9"/>
            <p:cNvSpPr>
              <a:spLocks noChangeArrowheads="1"/>
            </p:cNvSpPr>
            <p:nvPr/>
          </p:nvSpPr>
          <p:spPr bwMode="auto">
            <a:xfrm>
              <a:off x="3133" y="768"/>
              <a:ext cx="11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dirty="0">
                  <a:solidFill>
                    <a:srgbClr val="000066"/>
                  </a:solidFill>
                </a:rPr>
                <a:t>F={d</a:t>
              </a:r>
              <a:r>
                <a:rPr lang="en-US" altLang="en-US" baseline="-25000" dirty="0">
                  <a:solidFill>
                    <a:srgbClr val="000066"/>
                  </a:solidFill>
                </a:rPr>
                <a:t>1</a:t>
              </a:r>
              <a:r>
                <a:rPr lang="en-US" altLang="en-US" dirty="0">
                  <a:solidFill>
                    <a:srgbClr val="000066"/>
                  </a:solidFill>
                </a:rPr>
                <a:t>,</a:t>
              </a:r>
              <a:r>
                <a:rPr lang="en-US" altLang="en-US" baseline="-25000" dirty="0">
                  <a:solidFill>
                    <a:srgbClr val="000066"/>
                  </a:solidFill>
                </a:rPr>
                <a:t> </a:t>
              </a:r>
              <a:r>
                <a:rPr lang="en-US" altLang="en-US" dirty="0">
                  <a:solidFill>
                    <a:srgbClr val="000066"/>
                  </a:solidFill>
                </a:rPr>
                <a:t>…,</a:t>
              </a:r>
              <a:r>
                <a:rPr lang="en-US" altLang="en-US" baseline="-25000" dirty="0">
                  <a:solidFill>
                    <a:srgbClr val="000066"/>
                  </a:solidFill>
                </a:rPr>
                <a:t> </a:t>
              </a:r>
              <a:r>
                <a:rPr lang="en-US" altLang="en-US" dirty="0" err="1">
                  <a:solidFill>
                    <a:srgbClr val="000066"/>
                  </a:solidFill>
                </a:rPr>
                <a:t>d</a:t>
              </a:r>
              <a:r>
                <a:rPr lang="en-US" altLang="en-US" baseline="-25000" dirty="0" err="1">
                  <a:solidFill>
                    <a:srgbClr val="000066"/>
                  </a:solidFill>
                </a:rPr>
                <a:t>n</a:t>
              </a:r>
              <a:r>
                <a:rPr lang="en-US" altLang="en-US" dirty="0">
                  <a:solidFill>
                    <a:srgbClr val="000066"/>
                  </a:solidFill>
                </a:rPr>
                <a:t>}</a:t>
              </a:r>
              <a:endParaRPr lang="en-US" altLang="en-US" baseline="-25000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4104" name="Group 14"/>
          <p:cNvGrpSpPr>
            <a:grpSpLocks/>
          </p:cNvGrpSpPr>
          <p:nvPr/>
        </p:nvGrpSpPr>
        <p:grpSpPr bwMode="auto">
          <a:xfrm>
            <a:off x="152400" y="1905000"/>
            <a:ext cx="4254500" cy="1833563"/>
            <a:chOff x="96" y="960"/>
            <a:chExt cx="2680" cy="1155"/>
          </a:xfrm>
        </p:grpSpPr>
        <p:sp>
          <p:nvSpPr>
            <p:cNvPr id="4106" name="Text Box 15"/>
            <p:cNvSpPr txBox="1">
              <a:spLocks noChangeArrowheads="1"/>
            </p:cNvSpPr>
            <p:nvPr/>
          </p:nvSpPr>
          <p:spPr bwMode="auto">
            <a:xfrm>
              <a:off x="1680" y="1824"/>
              <a:ext cx="8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dirty="0">
                  <a:solidFill>
                    <a:srgbClr val="000066"/>
                  </a:solidFill>
                </a:rPr>
                <a:t>P(w| </a:t>
              </a:r>
              <a:r>
                <a:rPr lang="en-US" altLang="en-US" dirty="0" smtClean="0">
                  <a:solidFill>
                    <a:srgbClr val="000066"/>
                  </a:solidFill>
                  <a:sym typeface="Symbol" pitchFamily="18" charset="2"/>
                </a:rPr>
                <a:t></a:t>
              </a:r>
              <a:r>
                <a:rPr lang="en-US" altLang="en-US" baseline="-25000" dirty="0" smtClean="0">
                  <a:solidFill>
                    <a:srgbClr val="000066"/>
                  </a:solidFill>
                  <a:sym typeface="Symbol" pitchFamily="18" charset="2"/>
                </a:rPr>
                <a:t>F</a:t>
              </a:r>
              <a:r>
                <a:rPr lang="en-US" altLang="en-US" dirty="0" smtClean="0">
                  <a:solidFill>
                    <a:srgbClr val="000066"/>
                  </a:solidFill>
                  <a:sym typeface="Symbol" pitchFamily="18" charset="2"/>
                </a:rPr>
                <a:t> </a:t>
              </a:r>
              <a:r>
                <a:rPr lang="en-US" altLang="en-US" dirty="0">
                  <a:solidFill>
                    <a:srgbClr val="000066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4107" name="Text Box 16"/>
            <p:cNvSpPr txBox="1">
              <a:spLocks noChangeArrowheads="1"/>
            </p:cNvSpPr>
            <p:nvPr/>
          </p:nvSpPr>
          <p:spPr bwMode="auto">
            <a:xfrm>
              <a:off x="1680" y="1152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P(w| </a:t>
              </a:r>
              <a:r>
                <a:rPr lang="en-US" altLang="en-US">
                  <a:solidFill>
                    <a:srgbClr val="000066"/>
                  </a:solidFill>
                  <a:sym typeface="Symbol" pitchFamily="18" charset="2"/>
                </a:rPr>
                <a:t>C)</a:t>
              </a:r>
            </a:p>
          </p:txBody>
        </p:sp>
        <p:sp>
          <p:nvSpPr>
            <p:cNvPr id="4108" name="Line 17"/>
            <p:cNvSpPr>
              <a:spLocks noChangeShapeType="1"/>
            </p:cNvSpPr>
            <p:nvPr/>
          </p:nvSpPr>
          <p:spPr bwMode="auto">
            <a:xfrm flipV="1">
              <a:off x="1104" y="1296"/>
              <a:ext cx="576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18"/>
            <p:cNvSpPr>
              <a:spLocks noChangeShapeType="1"/>
            </p:cNvSpPr>
            <p:nvPr/>
          </p:nvSpPr>
          <p:spPr bwMode="auto">
            <a:xfrm>
              <a:off x="1104" y="1584"/>
              <a:ext cx="576" cy="38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Rectangle 19"/>
            <p:cNvSpPr>
              <a:spLocks noChangeArrowheads="1"/>
            </p:cNvSpPr>
            <p:nvPr/>
          </p:nvSpPr>
          <p:spPr bwMode="auto">
            <a:xfrm>
              <a:off x="1200" y="120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  <a:sym typeface="Symbol" pitchFamily="18" charset="2"/>
                </a:rPr>
                <a:t></a:t>
              </a:r>
            </a:p>
          </p:txBody>
        </p:sp>
        <p:sp>
          <p:nvSpPr>
            <p:cNvPr id="4111" name="Rectangle 20"/>
            <p:cNvSpPr>
              <a:spLocks noChangeArrowheads="1"/>
            </p:cNvSpPr>
            <p:nvPr/>
          </p:nvSpPr>
          <p:spPr bwMode="auto">
            <a:xfrm>
              <a:off x="1104" y="1776"/>
              <a:ext cx="3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  <a:sym typeface="Symbol" pitchFamily="18" charset="2"/>
                </a:rPr>
                <a:t>1-</a:t>
              </a:r>
            </a:p>
          </p:txBody>
        </p:sp>
        <p:sp>
          <p:nvSpPr>
            <p:cNvPr id="4112" name="Rectangle 21"/>
            <p:cNvSpPr>
              <a:spLocks noChangeArrowheads="1"/>
            </p:cNvSpPr>
            <p:nvPr/>
          </p:nvSpPr>
          <p:spPr bwMode="auto">
            <a:xfrm>
              <a:off x="96" y="1392"/>
              <a:ext cx="10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P(feedback)</a:t>
              </a:r>
              <a:endParaRPr lang="en-US" altLang="en-US" sz="3200" dirty="0">
                <a:solidFill>
                  <a:srgbClr val="000066"/>
                </a:solidFill>
              </a:endParaRPr>
            </a:p>
          </p:txBody>
        </p:sp>
        <p:sp>
          <p:nvSpPr>
            <p:cNvPr id="4113" name="Text Box 22"/>
            <p:cNvSpPr txBox="1">
              <a:spLocks noChangeArrowheads="1"/>
            </p:cNvSpPr>
            <p:nvPr/>
          </p:nvSpPr>
          <p:spPr bwMode="auto">
            <a:xfrm>
              <a:off x="1488" y="960"/>
              <a:ext cx="1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b="1">
                  <a:solidFill>
                    <a:srgbClr val="000066"/>
                  </a:solidFill>
                </a:rPr>
                <a:t>Background words</a:t>
              </a:r>
            </a:p>
          </p:txBody>
        </p:sp>
        <p:sp>
          <p:nvSpPr>
            <p:cNvPr id="4114" name="Text Box 23"/>
            <p:cNvSpPr txBox="1">
              <a:spLocks noChangeArrowheads="1"/>
            </p:cNvSpPr>
            <p:nvPr/>
          </p:nvSpPr>
          <p:spPr bwMode="auto">
            <a:xfrm>
              <a:off x="1584" y="1632"/>
              <a:ext cx="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b="1">
                  <a:solidFill>
                    <a:srgbClr val="000066"/>
                  </a:solidFill>
                </a:rPr>
                <a:t>Topic words</a:t>
              </a:r>
            </a:p>
          </p:txBody>
        </p:sp>
      </p:grpSp>
      <p:sp>
        <p:nvSpPr>
          <p:cNvPr id="4105" name="Rectangle 24"/>
          <p:cNvSpPr>
            <a:spLocks noChangeArrowheads="1"/>
          </p:cNvSpPr>
          <p:nvPr/>
        </p:nvSpPr>
        <p:spPr bwMode="auto">
          <a:xfrm>
            <a:off x="2079243" y="4908550"/>
            <a:ext cx="4931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  = Noise </a:t>
            </a:r>
            <a:r>
              <a:rPr lang="en-US" altLang="en-US" sz="2000" b="1" dirty="0" smtClean="0">
                <a:solidFill>
                  <a:srgbClr val="000066"/>
                </a:solidFill>
                <a:latin typeface="Arial" charset="0"/>
                <a:sym typeface="Symbol" pitchFamily="18" charset="2"/>
              </a:rPr>
              <a:t>ratio in </a:t>
            </a:r>
            <a:r>
              <a:rPr lang="en-US" altLang="en-US" sz="2000" b="1" dirty="0">
                <a:solidFill>
                  <a:srgbClr val="000066"/>
                </a:solidFill>
                <a:latin typeface="Arial" charset="0"/>
                <a:sym typeface="Symbol" pitchFamily="18" charset="2"/>
              </a:rPr>
              <a:t>feedback documents</a:t>
            </a:r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601608"/>
              </p:ext>
            </p:extLst>
          </p:nvPr>
        </p:nvGraphicFramePr>
        <p:xfrm>
          <a:off x="5162550" y="2332831"/>
          <a:ext cx="3314700" cy="164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34676" y="4090200"/>
                <a:ext cx="6248569" cy="86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 smtClean="0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676" y="4090200"/>
                <a:ext cx="6248569" cy="862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905000" y="5486400"/>
            <a:ext cx="5510945" cy="403444"/>
            <a:chOff x="1660525" y="4930556"/>
            <a:chExt cx="5510945" cy="403444"/>
          </a:xfrm>
        </p:grpSpPr>
        <p:sp>
          <p:nvSpPr>
            <p:cNvPr id="4103" name="Rectangle 13"/>
            <p:cNvSpPr>
              <a:spLocks noChangeArrowheads="1"/>
            </p:cNvSpPr>
            <p:nvPr/>
          </p:nvSpPr>
          <p:spPr bwMode="auto">
            <a:xfrm>
              <a:off x="1660525" y="4930556"/>
              <a:ext cx="2667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 b="1" dirty="0">
                  <a:solidFill>
                    <a:srgbClr val="CC0000"/>
                  </a:solidFill>
                </a:rPr>
                <a:t>Maximum Likelihood</a:t>
              </a:r>
              <a:r>
                <a:rPr lang="en-US" altLang="en-US" sz="2000" dirty="0">
                  <a:solidFill>
                    <a:srgbClr val="CC0000"/>
                  </a:solidFill>
                  <a:sym typeface="Symbol" pitchFamily="18" charset="2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114800" y="4930556"/>
                  <a:ext cx="3056670" cy="403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𝐹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30556"/>
                  <a:ext cx="3056670" cy="403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9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IR system is an interactive system</a:t>
            </a:r>
          </a:p>
        </p:txBody>
      </p:sp>
      <p:pic>
        <p:nvPicPr>
          <p:cNvPr id="2050" name="Picture 2" descr="http://php-training-center.com/wp-content/uploads/2014/01/institute_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5" y="3411537"/>
            <a:ext cx="175577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31780" y="3577271"/>
            <a:ext cx="1813560" cy="142430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654299" y="2199781"/>
            <a:ext cx="3686175" cy="677464"/>
            <a:chOff x="2654299" y="2199781"/>
            <a:chExt cx="3686175" cy="677464"/>
          </a:xfrm>
        </p:grpSpPr>
        <p:sp>
          <p:nvSpPr>
            <p:cNvPr id="5" name="TextBox 4"/>
            <p:cNvSpPr txBox="1"/>
            <p:nvPr/>
          </p:nvSpPr>
          <p:spPr>
            <a:xfrm>
              <a:off x="3430586" y="2199781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Query</a:t>
              </a:r>
              <a:endParaRPr lang="en-US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4299" y="2569113"/>
              <a:ext cx="3686175" cy="30813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505200" y="4736068"/>
            <a:ext cx="2133600" cy="1850868"/>
            <a:chOff x="3505200" y="4736068"/>
            <a:chExt cx="2133600" cy="18508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5386" y="5105400"/>
              <a:ext cx="1524000" cy="1481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3505200" y="47360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Ranked documents</a:t>
              </a:r>
              <a:endParaRPr lang="en-US" b="1" dirty="0"/>
            </a:p>
          </p:txBody>
        </p:sp>
      </p:grpSp>
      <p:sp>
        <p:nvSpPr>
          <p:cNvPr id="12" name="Right Arrow 11"/>
          <p:cNvSpPr/>
          <p:nvPr/>
        </p:nvSpPr>
        <p:spPr>
          <a:xfrm rot="1986268">
            <a:off x="6502187" y="3047820"/>
            <a:ext cx="7152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2631445">
            <a:off x="2545533" y="4981919"/>
            <a:ext cx="7152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2830888"/>
            <a:ext cx="2657453" cy="550488"/>
            <a:chOff x="0" y="2830888"/>
            <a:chExt cx="2657453" cy="550488"/>
          </a:xfrm>
        </p:grpSpPr>
        <p:sp>
          <p:nvSpPr>
            <p:cNvPr id="9" name="Right Arrow 8"/>
            <p:cNvSpPr/>
            <p:nvPr/>
          </p:nvSpPr>
          <p:spPr>
            <a:xfrm rot="19279015">
              <a:off x="1880418" y="3076576"/>
              <a:ext cx="715219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2830888"/>
              <a:ext cx="26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/>
                <a:t>Information need</a:t>
              </a:r>
              <a:endParaRPr lang="en-US" b="1" i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09620" y="4991935"/>
            <a:ext cx="3025461" cy="635197"/>
            <a:chOff x="5909620" y="4991935"/>
            <a:chExt cx="3025461" cy="635197"/>
          </a:xfrm>
        </p:grpSpPr>
        <p:sp>
          <p:nvSpPr>
            <p:cNvPr id="13" name="Right Arrow 12"/>
            <p:cNvSpPr/>
            <p:nvPr/>
          </p:nvSpPr>
          <p:spPr>
            <a:xfrm rot="8814515">
              <a:off x="5909620" y="4991935"/>
              <a:ext cx="715219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77628" y="5257800"/>
              <a:ext cx="26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/>
                <a:t>Inferred </a:t>
              </a:r>
              <a:r>
                <a:rPr lang="en-US" b="1" i="1" dirty="0"/>
                <a:t>i</a:t>
              </a:r>
              <a:r>
                <a:rPr lang="en-US" b="1" i="1" dirty="0" smtClean="0"/>
                <a:t>nformation need</a:t>
              </a:r>
              <a:endParaRPr lang="en-US" b="1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12220" y="3411537"/>
            <a:ext cx="3629204" cy="1522909"/>
            <a:chOff x="2512220" y="3411537"/>
            <a:chExt cx="3629204" cy="152290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512220" y="3411537"/>
              <a:ext cx="1506635" cy="69639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56856" y="4357711"/>
              <a:ext cx="1284568" cy="57673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429000" y="39624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/>
                <a:t>GAP!</a:t>
              </a:r>
              <a:endParaRPr lang="en-US" sz="2400" b="1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31367" y="3448253"/>
            <a:ext cx="2897980" cy="2193639"/>
            <a:chOff x="3131367" y="3448253"/>
            <a:chExt cx="2897980" cy="2193639"/>
          </a:xfrm>
        </p:grpSpPr>
        <p:sp>
          <p:nvSpPr>
            <p:cNvPr id="29" name="Arc 28"/>
            <p:cNvSpPr/>
            <p:nvPr/>
          </p:nvSpPr>
          <p:spPr>
            <a:xfrm>
              <a:off x="3131367" y="3970074"/>
              <a:ext cx="2897980" cy="1671818"/>
            </a:xfrm>
            <a:prstGeom prst="arc">
              <a:avLst>
                <a:gd name="adj1" fmla="val 10993819"/>
                <a:gd name="adj2" fmla="val 0"/>
              </a:avLst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0426" y="3448253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Feedback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92922" y="1341992"/>
            <a:ext cx="1447800" cy="558865"/>
            <a:chOff x="2892922" y="1341992"/>
            <a:chExt cx="1447800" cy="558865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3029884" y="1890179"/>
              <a:ext cx="399116" cy="106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892922" y="1341992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should be</a:t>
              </a:r>
              <a:endParaRPr lang="en-US" sz="2400" dirty="0"/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to estimate </a:t>
            </a:r>
            <a:r>
              <a:rPr lang="en-US" altLang="en-US" dirty="0" smtClean="0">
                <a:sym typeface="Symbol" pitchFamily="18" charset="2"/>
              </a:rPr>
              <a:t></a:t>
            </a:r>
            <a:r>
              <a:rPr lang="en-US" altLang="en-US" baseline="-25000" dirty="0" smtClean="0">
                <a:sym typeface="Symbol" pitchFamily="18" charset="2"/>
              </a:rPr>
              <a:t>F</a:t>
            </a:r>
            <a:r>
              <a:rPr lang="en-US" altLang="en-US" dirty="0" smtClean="0">
                <a:sym typeface="Symbol" pitchFamily="18" charset="2"/>
              </a:rPr>
              <a:t>?</a:t>
            </a:r>
            <a:endParaRPr lang="en-US" altLang="en-US" dirty="0" smtClean="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146772" y="1555586"/>
            <a:ext cx="1663700" cy="233140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the  0.2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a 0.1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we 0.01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to 0.02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0000FF"/>
                </a:solidFill>
                <a:sym typeface="Symbol" pitchFamily="18" charset="2"/>
              </a:rPr>
              <a:t>flight </a:t>
            </a: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0.0001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0000FF"/>
                </a:solidFill>
                <a:sym typeface="Symbol" pitchFamily="18" charset="2"/>
              </a:rPr>
              <a:t>company 0.00005 </a:t>
            </a:r>
          </a:p>
          <a:p>
            <a:pPr algn="l">
              <a:lnSpc>
                <a:spcPct val="85000"/>
              </a:lnSpc>
            </a:pP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…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01625" y="2054225"/>
            <a:ext cx="1603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0000FF"/>
                </a:solidFill>
                <a:latin typeface="Arial" charset="0"/>
              </a:rPr>
              <a:t>Known</a:t>
            </a:r>
            <a:endParaRPr lang="en-US" altLang="en-US" sz="20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Background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en-US" sz="2000" dirty="0">
                <a:solidFill>
                  <a:srgbClr val="0000FF"/>
                </a:solidFill>
              </a:rPr>
              <a:t>p(</a:t>
            </a:r>
            <a:r>
              <a:rPr lang="en-US" altLang="en-US" sz="2000" dirty="0" err="1">
                <a:solidFill>
                  <a:srgbClr val="0000FF"/>
                </a:solidFill>
              </a:rPr>
              <a:t>w|</a:t>
            </a:r>
            <a:r>
              <a:rPr lang="en-US" altLang="en-US" sz="2000" dirty="0" err="1">
                <a:solidFill>
                  <a:srgbClr val="0000FF"/>
                </a:solidFill>
                <a:sym typeface="Symbol" pitchFamily="18" charset="2"/>
              </a:rPr>
              <a:t>C</a:t>
            </a:r>
            <a:r>
              <a:rPr lang="en-US" altLang="en-US" sz="2000" dirty="0">
                <a:solidFill>
                  <a:srgbClr val="0000FF"/>
                </a:solidFill>
                <a:sym typeface="Symbol" pitchFamily="18" charset="2"/>
              </a:rPr>
              <a:t>)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133600" y="3962400"/>
            <a:ext cx="1676400" cy="17653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accident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regulation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passenger=?</a:t>
            </a:r>
            <a:endParaRPr lang="en-US" altLang="en-US" sz="1800" dirty="0">
              <a:solidFill>
                <a:srgbClr val="CC0000"/>
              </a:solidFill>
              <a:sym typeface="Symbol" pitchFamily="18" charset="2"/>
            </a:endParaRP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rules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/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…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15367" name="AutoShape 10"/>
          <p:cNvSpPr>
            <a:spLocks noChangeArrowheads="1"/>
          </p:cNvSpPr>
          <p:nvPr/>
        </p:nvSpPr>
        <p:spPr bwMode="auto">
          <a:xfrm>
            <a:off x="4343400" y="25146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AutoShape 11"/>
          <p:cNvSpPr>
            <a:spLocks noChangeArrowheads="1"/>
          </p:cNvSpPr>
          <p:nvPr/>
        </p:nvSpPr>
        <p:spPr bwMode="auto">
          <a:xfrm>
            <a:off x="5715000" y="2667000"/>
            <a:ext cx="1600200" cy="2286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5369" name="AutoShape 12"/>
          <p:cNvSpPr>
            <a:spLocks noChangeArrowheads="1"/>
          </p:cNvSpPr>
          <p:nvPr/>
        </p:nvSpPr>
        <p:spPr bwMode="auto">
          <a:xfrm>
            <a:off x="4343400" y="46482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170459" y="3959225"/>
            <a:ext cx="203934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CC0000"/>
                </a:solidFill>
                <a:latin typeface="Arial" charset="0"/>
              </a:rPr>
              <a:t>Unknown</a:t>
            </a:r>
            <a:endParaRPr lang="en-US" altLang="en-US" sz="2000" dirty="0">
              <a:solidFill>
                <a:srgbClr val="CC0000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CC0000"/>
                </a:solidFill>
                <a:latin typeface="Arial" charset="0"/>
              </a:rPr>
              <a:t>query topic</a:t>
            </a:r>
            <a:endParaRPr lang="en-US" altLang="en-US" sz="2000" dirty="0">
              <a:solidFill>
                <a:srgbClr val="CC0000"/>
              </a:solidFill>
            </a:endParaRPr>
          </a:p>
          <a:p>
            <a:r>
              <a:rPr lang="en-US" altLang="en-US" sz="2000" dirty="0">
                <a:solidFill>
                  <a:srgbClr val="CC0000"/>
                </a:solidFill>
              </a:rPr>
              <a:t>p(w|</a:t>
            </a:r>
            <a:r>
              <a:rPr lang="en-US" altLang="en-US" sz="2000" dirty="0">
                <a:solidFill>
                  <a:srgbClr val="CC0000"/>
                </a:solidFill>
                <a:sym typeface="Symbol" pitchFamily="18" charset="2"/>
              </a:rPr>
              <a:t>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itchFamily="18" charset="2"/>
              </a:rPr>
              <a:t>F</a:t>
            </a:r>
            <a:r>
              <a:rPr lang="en-US" altLang="en-US" sz="2000" dirty="0">
                <a:solidFill>
                  <a:srgbClr val="CC0000"/>
                </a:solidFill>
                <a:sym typeface="Symbol" pitchFamily="18" charset="2"/>
              </a:rPr>
              <a:t>)=?</a:t>
            </a:r>
          </a:p>
          <a:p>
            <a:endParaRPr lang="en-US" altLang="en-US" sz="2000" dirty="0">
              <a:solidFill>
                <a:srgbClr val="CC0000"/>
              </a:solidFill>
              <a:sym typeface="Symbol" pitchFamily="18" charset="2"/>
            </a:endParaRPr>
          </a:p>
          <a:p>
            <a:r>
              <a:rPr lang="en-US" altLang="en-US" sz="2000" dirty="0" smtClean="0">
                <a:solidFill>
                  <a:srgbClr val="CC0000"/>
                </a:solidFill>
                <a:sym typeface="Symbol" pitchFamily="18" charset="2"/>
              </a:rPr>
              <a:t>“airport security”</a:t>
            </a:r>
            <a:endParaRPr lang="en-US" altLang="en-US" sz="2000" dirty="0">
              <a:solidFill>
                <a:srgbClr val="CC0000"/>
              </a:solidFill>
            </a:endParaRPr>
          </a:p>
        </p:txBody>
      </p:sp>
      <p:sp>
        <p:nvSpPr>
          <p:cNvPr id="15371" name="Line 14"/>
          <p:cNvSpPr>
            <a:spLocks noChangeShapeType="1"/>
          </p:cNvSpPr>
          <p:nvPr/>
        </p:nvSpPr>
        <p:spPr bwMode="auto">
          <a:xfrm>
            <a:off x="58674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60198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>
            <a:off x="6172200" y="3352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7"/>
          <p:cNvSpPr>
            <a:spLocks noChangeShapeType="1"/>
          </p:cNvSpPr>
          <p:nvPr/>
        </p:nvSpPr>
        <p:spPr bwMode="auto">
          <a:xfrm>
            <a:off x="6324600" y="3505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6477000" y="3657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6629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67818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>
            <a:off x="69342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>
            <a:off x="5867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6019800" y="3962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5"/>
          <p:cNvSpPr>
            <a:spLocks noChangeShapeType="1"/>
          </p:cNvSpPr>
          <p:nvPr/>
        </p:nvSpPr>
        <p:spPr bwMode="auto">
          <a:xfrm>
            <a:off x="6172200" y="4114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6"/>
          <p:cNvSpPr>
            <a:spLocks noChangeShapeType="1"/>
          </p:cNvSpPr>
          <p:nvPr/>
        </p:nvSpPr>
        <p:spPr bwMode="auto">
          <a:xfrm>
            <a:off x="6324600" y="4267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7"/>
          <p:cNvSpPr>
            <a:spLocks noChangeShapeType="1"/>
          </p:cNvSpPr>
          <p:nvPr/>
        </p:nvSpPr>
        <p:spPr bwMode="auto">
          <a:xfrm>
            <a:off x="6477000" y="4419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8"/>
          <p:cNvSpPr>
            <a:spLocks noChangeShapeType="1"/>
          </p:cNvSpPr>
          <p:nvPr/>
        </p:nvSpPr>
        <p:spPr bwMode="auto">
          <a:xfrm>
            <a:off x="6629400" y="4572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9"/>
          <p:cNvSpPr>
            <a:spLocks noChangeShapeType="1"/>
          </p:cNvSpPr>
          <p:nvPr/>
        </p:nvSpPr>
        <p:spPr bwMode="auto">
          <a:xfrm>
            <a:off x="6781800" y="4724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30"/>
          <p:cNvSpPr>
            <a:spLocks noChangeShapeType="1"/>
          </p:cNvSpPr>
          <p:nvPr/>
        </p:nvSpPr>
        <p:spPr bwMode="auto">
          <a:xfrm>
            <a:off x="6324600" y="2971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31"/>
          <p:cNvSpPr>
            <a:spLocks noChangeShapeType="1"/>
          </p:cNvSpPr>
          <p:nvPr/>
        </p:nvSpPr>
        <p:spPr bwMode="auto">
          <a:xfrm>
            <a:off x="6477000" y="3124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2"/>
          <p:cNvSpPr>
            <a:spLocks noChangeShapeType="1"/>
          </p:cNvSpPr>
          <p:nvPr/>
        </p:nvSpPr>
        <p:spPr bwMode="auto">
          <a:xfrm>
            <a:off x="6629400" y="3276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3"/>
          <p:cNvSpPr>
            <a:spLocks noChangeShapeType="1"/>
          </p:cNvSpPr>
          <p:nvPr/>
        </p:nvSpPr>
        <p:spPr bwMode="auto">
          <a:xfrm>
            <a:off x="6781800" y="3429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4"/>
          <p:cNvSpPr>
            <a:spLocks noChangeShapeType="1"/>
          </p:cNvSpPr>
          <p:nvPr/>
        </p:nvSpPr>
        <p:spPr bwMode="auto">
          <a:xfrm>
            <a:off x="6934200" y="3581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35"/>
          <p:cNvSpPr>
            <a:spLocks noChangeShapeType="1"/>
          </p:cNvSpPr>
          <p:nvPr/>
        </p:nvSpPr>
        <p:spPr bwMode="auto">
          <a:xfrm>
            <a:off x="5791200" y="4191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6"/>
          <p:cNvSpPr>
            <a:spLocks noChangeShapeType="1"/>
          </p:cNvSpPr>
          <p:nvPr/>
        </p:nvSpPr>
        <p:spPr bwMode="auto">
          <a:xfrm>
            <a:off x="59436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7"/>
          <p:cNvSpPr>
            <a:spLocks noChangeShapeType="1"/>
          </p:cNvSpPr>
          <p:nvPr/>
        </p:nvSpPr>
        <p:spPr bwMode="auto">
          <a:xfrm>
            <a:off x="6096000" y="4495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Line 38"/>
          <p:cNvSpPr>
            <a:spLocks noChangeShapeType="1"/>
          </p:cNvSpPr>
          <p:nvPr/>
        </p:nvSpPr>
        <p:spPr bwMode="auto">
          <a:xfrm>
            <a:off x="6248400" y="4648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9"/>
          <p:cNvSpPr>
            <a:spLocks noChangeShapeType="1"/>
          </p:cNvSpPr>
          <p:nvPr/>
        </p:nvSpPr>
        <p:spPr bwMode="auto">
          <a:xfrm>
            <a:off x="6781800" y="4038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0"/>
          <p:cNvSpPr>
            <a:spLocks noChangeShapeType="1"/>
          </p:cNvSpPr>
          <p:nvPr/>
        </p:nvSpPr>
        <p:spPr bwMode="auto">
          <a:xfrm>
            <a:off x="68580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Line 42"/>
          <p:cNvSpPr>
            <a:spLocks noChangeShapeType="1"/>
          </p:cNvSpPr>
          <p:nvPr/>
        </p:nvSpPr>
        <p:spPr bwMode="auto">
          <a:xfrm>
            <a:off x="5867400" y="3505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Text Box 43"/>
          <p:cNvSpPr txBox="1">
            <a:spLocks noChangeArrowheads="1"/>
          </p:cNvSpPr>
          <p:nvPr/>
        </p:nvSpPr>
        <p:spPr bwMode="auto">
          <a:xfrm>
            <a:off x="4267200" y="20574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=0.7</a:t>
            </a:r>
            <a:endParaRPr lang="en-US" altLang="en-US"/>
          </a:p>
        </p:txBody>
      </p:sp>
      <p:sp>
        <p:nvSpPr>
          <p:cNvPr id="15399" name="Text Box 44"/>
          <p:cNvSpPr txBox="1">
            <a:spLocks noChangeArrowheads="1"/>
          </p:cNvSpPr>
          <p:nvPr/>
        </p:nvSpPr>
        <p:spPr bwMode="auto">
          <a:xfrm>
            <a:off x="4267200" y="41148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=0.3</a:t>
            </a:r>
            <a:endParaRPr lang="en-US" altLang="en-US"/>
          </a:p>
        </p:txBody>
      </p:sp>
      <p:sp>
        <p:nvSpPr>
          <p:cNvPr id="15400" name="Rectangle 46"/>
          <p:cNvSpPr>
            <a:spLocks noChangeArrowheads="1"/>
          </p:cNvSpPr>
          <p:nvPr/>
        </p:nvSpPr>
        <p:spPr bwMode="auto">
          <a:xfrm>
            <a:off x="5778500" y="1828800"/>
            <a:ext cx="13692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 smtClean="0">
                <a:solidFill>
                  <a:srgbClr val="0000FF"/>
                </a:solidFill>
                <a:latin typeface="Arial" charset="0"/>
              </a:rPr>
              <a:t>Feedback</a:t>
            </a:r>
            <a:endParaRPr lang="en-US" altLang="en-US" sz="20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Doc(s)</a:t>
            </a:r>
          </a:p>
        </p:txBody>
      </p:sp>
      <p:sp>
        <p:nvSpPr>
          <p:cNvPr id="411695" name="Text Box 47"/>
          <p:cNvSpPr txBox="1">
            <a:spLocks noChangeArrowheads="1"/>
          </p:cNvSpPr>
          <p:nvPr/>
        </p:nvSpPr>
        <p:spPr bwMode="auto">
          <a:xfrm>
            <a:off x="4572000" y="5312201"/>
            <a:ext cx="411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dirty="0">
                <a:latin typeface="+mn-lt"/>
              </a:rPr>
              <a:t>Suppose, </a:t>
            </a:r>
            <a:r>
              <a:rPr lang="en-US" altLang="en-US" dirty="0" smtClean="0">
                <a:latin typeface="+mn-lt"/>
              </a:rPr>
              <a:t>we know </a:t>
            </a:r>
            <a:r>
              <a:rPr lang="en-US" altLang="en-US" dirty="0">
                <a:latin typeface="+mn-lt"/>
              </a:rPr>
              <a:t>the identity of each </a:t>
            </a:r>
            <a:r>
              <a:rPr lang="en-US" altLang="en-US" dirty="0" smtClean="0">
                <a:latin typeface="+mn-lt"/>
              </a:rPr>
              <a:t>word</a:t>
            </a:r>
            <a:endParaRPr lang="en-US" altLang="en-US" dirty="0">
              <a:latin typeface="+mn-lt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486400" y="2476500"/>
            <a:ext cx="3375025" cy="2616200"/>
            <a:chOff x="3456" y="1560"/>
            <a:chExt cx="2126" cy="1648"/>
          </a:xfrm>
        </p:grpSpPr>
        <p:sp>
          <p:nvSpPr>
            <p:cNvPr id="15403" name="Oval 48"/>
            <p:cNvSpPr>
              <a:spLocks noChangeArrowheads="1"/>
            </p:cNvSpPr>
            <p:nvPr/>
          </p:nvSpPr>
          <p:spPr bwMode="auto">
            <a:xfrm rot="1982201">
              <a:off x="3792" y="192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4" name="Oval 49"/>
            <p:cNvSpPr>
              <a:spLocks noChangeArrowheads="1"/>
            </p:cNvSpPr>
            <p:nvPr/>
          </p:nvSpPr>
          <p:spPr bwMode="auto">
            <a:xfrm rot="1982201">
              <a:off x="3456" y="264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5" name="Oval 50"/>
            <p:cNvSpPr>
              <a:spLocks noChangeArrowheads="1"/>
            </p:cNvSpPr>
            <p:nvPr/>
          </p:nvSpPr>
          <p:spPr bwMode="auto">
            <a:xfrm rot="1982201">
              <a:off x="4128" y="2496"/>
              <a:ext cx="480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6" name="Oval 51"/>
            <p:cNvSpPr>
              <a:spLocks noChangeArrowheads="1"/>
            </p:cNvSpPr>
            <p:nvPr/>
          </p:nvSpPr>
          <p:spPr bwMode="auto">
            <a:xfrm rot="1982201">
              <a:off x="3648" y="2112"/>
              <a:ext cx="203" cy="1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7" name="Line 52"/>
            <p:cNvSpPr>
              <a:spLocks noChangeShapeType="1"/>
            </p:cNvSpPr>
            <p:nvPr/>
          </p:nvSpPr>
          <p:spPr bwMode="auto">
            <a:xfrm>
              <a:off x="4512" y="2160"/>
              <a:ext cx="480" cy="9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53"/>
            <p:cNvSpPr>
              <a:spLocks noChangeShapeType="1"/>
            </p:cNvSpPr>
            <p:nvPr/>
          </p:nvSpPr>
          <p:spPr bwMode="auto">
            <a:xfrm flipV="1">
              <a:off x="4512" y="2352"/>
              <a:ext cx="432" cy="19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Freeform 55"/>
            <p:cNvSpPr>
              <a:spLocks/>
            </p:cNvSpPr>
            <p:nvPr/>
          </p:nvSpPr>
          <p:spPr bwMode="auto">
            <a:xfrm>
              <a:off x="4224" y="2496"/>
              <a:ext cx="720" cy="712"/>
            </a:xfrm>
            <a:custGeom>
              <a:avLst/>
              <a:gdLst>
                <a:gd name="T0" fmla="*/ 0 w 720"/>
                <a:gd name="T1" fmla="*/ 528 h 712"/>
                <a:gd name="T2" fmla="*/ 432 w 720"/>
                <a:gd name="T3" fmla="*/ 624 h 712"/>
                <a:gd name="T4" fmla="*/ 720 w 720"/>
                <a:gd name="T5" fmla="*/ 0 h 712"/>
                <a:gd name="T6" fmla="*/ 0 60000 65536"/>
                <a:gd name="T7" fmla="*/ 0 60000 65536"/>
                <a:gd name="T8" fmla="*/ 0 60000 65536"/>
                <a:gd name="T9" fmla="*/ 0 w 720"/>
                <a:gd name="T10" fmla="*/ 0 h 712"/>
                <a:gd name="T11" fmla="*/ 720 w 720"/>
                <a:gd name="T12" fmla="*/ 712 h 7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12">
                  <a:moveTo>
                    <a:pt x="0" y="528"/>
                  </a:moveTo>
                  <a:cubicBezTo>
                    <a:pt x="156" y="620"/>
                    <a:pt x="312" y="712"/>
                    <a:pt x="432" y="624"/>
                  </a:cubicBezTo>
                  <a:cubicBezTo>
                    <a:pt x="552" y="536"/>
                    <a:pt x="636" y="268"/>
                    <a:pt x="720" y="0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0" name="Freeform 56"/>
            <p:cNvSpPr>
              <a:spLocks/>
            </p:cNvSpPr>
            <p:nvPr/>
          </p:nvSpPr>
          <p:spPr bwMode="auto">
            <a:xfrm>
              <a:off x="3472" y="1560"/>
              <a:ext cx="1552" cy="552"/>
            </a:xfrm>
            <a:custGeom>
              <a:avLst/>
              <a:gdLst>
                <a:gd name="T0" fmla="*/ 272 w 1552"/>
                <a:gd name="T1" fmla="*/ 552 h 552"/>
                <a:gd name="T2" fmla="*/ 176 w 1552"/>
                <a:gd name="T3" fmla="*/ 120 h 552"/>
                <a:gd name="T4" fmla="*/ 1328 w 1552"/>
                <a:gd name="T5" fmla="*/ 72 h 552"/>
                <a:gd name="T6" fmla="*/ 1520 w 1552"/>
                <a:gd name="T7" fmla="*/ 552 h 5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2"/>
                <a:gd name="T13" fmla="*/ 0 h 552"/>
                <a:gd name="T14" fmla="*/ 1552 w 1552"/>
                <a:gd name="T15" fmla="*/ 552 h 5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2" h="552">
                  <a:moveTo>
                    <a:pt x="272" y="552"/>
                  </a:moveTo>
                  <a:cubicBezTo>
                    <a:pt x="136" y="376"/>
                    <a:pt x="0" y="200"/>
                    <a:pt x="176" y="120"/>
                  </a:cubicBezTo>
                  <a:cubicBezTo>
                    <a:pt x="352" y="40"/>
                    <a:pt x="1104" y="0"/>
                    <a:pt x="1328" y="72"/>
                  </a:cubicBezTo>
                  <a:cubicBezTo>
                    <a:pt x="1552" y="144"/>
                    <a:pt x="1536" y="348"/>
                    <a:pt x="1520" y="552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1" name="Text Box 57"/>
            <p:cNvSpPr txBox="1">
              <a:spLocks noChangeArrowheads="1"/>
            </p:cNvSpPr>
            <p:nvPr/>
          </p:nvSpPr>
          <p:spPr bwMode="auto">
            <a:xfrm>
              <a:off x="4875" y="2159"/>
              <a:ext cx="7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ML</a:t>
              </a:r>
            </a:p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Estimator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43400" y="1421368"/>
            <a:ext cx="96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fixed</a:t>
            </a:r>
            <a:endParaRPr lang="en-US" sz="2000" dirty="0"/>
          </a:p>
        </p:txBody>
      </p:sp>
      <p:cxnSp>
        <p:nvCxnSpPr>
          <p:cNvPr id="5" name="Straight Arrow Connector 4"/>
          <p:cNvCxnSpPr>
            <a:endCxn id="15398" idx="0"/>
          </p:cNvCxnSpPr>
          <p:nvPr/>
        </p:nvCxnSpPr>
        <p:spPr>
          <a:xfrm>
            <a:off x="4718844" y="1821478"/>
            <a:ext cx="0" cy="2359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172200" y="5681533"/>
            <a:ext cx="2166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; but we don’t...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95" grpId="0" autoUpdateAnimBg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Appeal to EM algorithm</a:t>
            </a: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433388" y="1524000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latin typeface="Arial" charset="0"/>
              </a:rPr>
              <a:t>Identity (“hidden”) variable: </a:t>
            </a:r>
            <a:r>
              <a:rPr lang="en-US" altLang="en-US" dirty="0" err="1">
                <a:latin typeface="Arial" charset="0"/>
              </a:rPr>
              <a:t>z</a:t>
            </a:r>
            <a:r>
              <a:rPr lang="en-US" altLang="en-US" baseline="-25000" dirty="0" err="1">
                <a:latin typeface="Arial" charset="0"/>
              </a:rPr>
              <a:t>i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>
                <a:latin typeface="Arial" charset="0"/>
                <a:sym typeface="Symbol" pitchFamily="18" charset="2"/>
              </a:rPr>
              <a:t>{1 (background), 0(topic)}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441325" y="2439988"/>
            <a:ext cx="11493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b="1" dirty="0"/>
              <a:t>the</a:t>
            </a:r>
          </a:p>
          <a:p>
            <a:pPr algn="l"/>
            <a:r>
              <a:rPr lang="en-US" altLang="en-US" sz="1800" b="1" dirty="0"/>
              <a:t>paper</a:t>
            </a:r>
          </a:p>
          <a:p>
            <a:pPr algn="l"/>
            <a:r>
              <a:rPr lang="en-US" altLang="en-US" sz="1800" b="1" dirty="0"/>
              <a:t>presents</a:t>
            </a:r>
          </a:p>
          <a:p>
            <a:pPr algn="l"/>
            <a:r>
              <a:rPr lang="en-US" altLang="en-US" sz="1800" b="1" dirty="0"/>
              <a:t>a</a:t>
            </a:r>
          </a:p>
          <a:p>
            <a:pPr algn="l"/>
            <a:r>
              <a:rPr lang="en-US" altLang="en-US" sz="1800" b="1" dirty="0"/>
              <a:t>text</a:t>
            </a:r>
          </a:p>
          <a:p>
            <a:pPr algn="l"/>
            <a:r>
              <a:rPr lang="en-US" altLang="en-US" sz="1800" b="1" dirty="0"/>
              <a:t>mining</a:t>
            </a:r>
          </a:p>
          <a:p>
            <a:pPr algn="l"/>
            <a:r>
              <a:rPr lang="en-US" altLang="en-US" sz="1800" b="1" dirty="0"/>
              <a:t>algorithm</a:t>
            </a:r>
          </a:p>
          <a:p>
            <a:pPr algn="l"/>
            <a:r>
              <a:rPr lang="en-US" altLang="en-US" sz="1800" b="1" dirty="0"/>
              <a:t>the</a:t>
            </a:r>
          </a:p>
          <a:p>
            <a:pPr algn="l"/>
            <a:r>
              <a:rPr lang="en-US" altLang="en-US" sz="1800" b="1" dirty="0"/>
              <a:t>paper</a:t>
            </a:r>
          </a:p>
          <a:p>
            <a:pPr algn="l"/>
            <a:r>
              <a:rPr lang="en-US" altLang="en-US" sz="1800" b="1" dirty="0"/>
              <a:t>...</a:t>
            </a: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2117725" y="2194679"/>
            <a:ext cx="35779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b="1" dirty="0" err="1" smtClean="0"/>
              <a:t>z</a:t>
            </a:r>
            <a:r>
              <a:rPr lang="en-US" altLang="en-US" sz="1800" b="1" baseline="-25000" dirty="0" err="1" smtClean="0"/>
              <a:t>i</a:t>
            </a:r>
            <a:endParaRPr lang="en-US" altLang="en-US" sz="1800" b="1" dirty="0" smtClean="0"/>
          </a:p>
          <a:p>
            <a:pPr algn="l"/>
            <a:r>
              <a:rPr lang="en-US" altLang="en-US" sz="1800" b="1" dirty="0" smtClean="0"/>
              <a:t>1</a:t>
            </a:r>
            <a:endParaRPr lang="en-US" altLang="en-US" sz="1800" b="1" dirty="0"/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...</a:t>
            </a:r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>
            <a:off x="974725" y="26685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7"/>
          <p:cNvSpPr>
            <a:spLocks noChangeShapeType="1"/>
          </p:cNvSpPr>
          <p:nvPr/>
        </p:nvSpPr>
        <p:spPr bwMode="auto">
          <a:xfrm>
            <a:off x="1203325" y="28971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8"/>
          <p:cNvSpPr>
            <a:spLocks noChangeShapeType="1"/>
          </p:cNvSpPr>
          <p:nvPr/>
        </p:nvSpPr>
        <p:spPr bwMode="auto">
          <a:xfrm>
            <a:off x="1431925" y="32019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9"/>
          <p:cNvSpPr>
            <a:spLocks noChangeShapeType="1"/>
          </p:cNvSpPr>
          <p:nvPr/>
        </p:nvSpPr>
        <p:spPr bwMode="auto">
          <a:xfrm>
            <a:off x="746125" y="35067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0"/>
          <p:cNvSpPr>
            <a:spLocks noChangeShapeType="1"/>
          </p:cNvSpPr>
          <p:nvPr/>
        </p:nvSpPr>
        <p:spPr bwMode="auto">
          <a:xfrm>
            <a:off x="974725" y="37353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1"/>
          <p:cNvSpPr>
            <a:spLocks noChangeShapeType="1"/>
          </p:cNvSpPr>
          <p:nvPr/>
        </p:nvSpPr>
        <p:spPr bwMode="auto">
          <a:xfrm>
            <a:off x="1355725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2"/>
          <p:cNvSpPr>
            <a:spLocks noChangeShapeType="1"/>
          </p:cNvSpPr>
          <p:nvPr/>
        </p:nvSpPr>
        <p:spPr bwMode="auto">
          <a:xfrm>
            <a:off x="1508125" y="4268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3"/>
          <p:cNvSpPr>
            <a:spLocks noChangeShapeType="1"/>
          </p:cNvSpPr>
          <p:nvPr/>
        </p:nvSpPr>
        <p:spPr bwMode="auto">
          <a:xfrm>
            <a:off x="974725" y="45735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14"/>
          <p:cNvSpPr>
            <a:spLocks noChangeShapeType="1"/>
          </p:cNvSpPr>
          <p:nvPr/>
        </p:nvSpPr>
        <p:spPr bwMode="auto">
          <a:xfrm>
            <a:off x="1203325" y="48783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Text Box 15"/>
          <p:cNvSpPr txBox="1">
            <a:spLocks noChangeArrowheads="1"/>
          </p:cNvSpPr>
          <p:nvPr/>
        </p:nvSpPr>
        <p:spPr bwMode="auto">
          <a:xfrm>
            <a:off x="2955925" y="2133599"/>
            <a:ext cx="56546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 dirty="0">
                <a:latin typeface="Arial" charset="0"/>
              </a:rPr>
              <a:t>Suppose the parameters are all known, what’s a reasonable guess of </a:t>
            </a:r>
            <a:r>
              <a:rPr lang="en-US" altLang="en-US" sz="2000" dirty="0" err="1">
                <a:latin typeface="Arial" charset="0"/>
              </a:rPr>
              <a:t>z</a:t>
            </a:r>
            <a:r>
              <a:rPr lang="en-US" altLang="en-US" sz="2000" baseline="-25000" dirty="0" err="1">
                <a:latin typeface="Arial" charset="0"/>
              </a:rPr>
              <a:t>i</a:t>
            </a:r>
            <a:r>
              <a:rPr lang="en-US" altLang="en-US" sz="2000" dirty="0">
                <a:latin typeface="Arial" charset="0"/>
              </a:rPr>
              <a:t>?</a:t>
            </a:r>
          </a:p>
          <a:p>
            <a:pPr algn="l"/>
            <a:r>
              <a:rPr lang="en-US" altLang="en-US" sz="2000" dirty="0">
                <a:latin typeface="Arial" charset="0"/>
              </a:rPr>
              <a:t>   - depends on 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 (why?)</a:t>
            </a:r>
          </a:p>
          <a:p>
            <a:pPr algn="l"/>
            <a:r>
              <a:rPr lang="en-US" altLang="en-US" sz="2000" dirty="0">
                <a:latin typeface="Arial" charset="0"/>
                <a:sym typeface="Symbol" pitchFamily="18" charset="2"/>
              </a:rPr>
              <a:t>   - depends on p(</a:t>
            </a:r>
            <a:r>
              <a:rPr lang="en-US" altLang="en-US" sz="2000" dirty="0" err="1">
                <a:latin typeface="Arial" charset="0"/>
                <a:sym typeface="Symbol" pitchFamily="18" charset="2"/>
              </a:rPr>
              <a:t>w|C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) and p(w|</a:t>
            </a:r>
            <a:r>
              <a:rPr lang="en-US" altLang="en-US" sz="2000" baseline="-25000" dirty="0">
                <a:latin typeface="Arial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) (how?)</a:t>
            </a:r>
            <a:endParaRPr lang="en-US" altLang="en-US" sz="2000" dirty="0">
              <a:latin typeface="Arial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32125" y="3506788"/>
            <a:ext cx="5486400" cy="1328737"/>
            <a:chOff x="1910" y="2209"/>
            <a:chExt cx="3456" cy="837"/>
          </a:xfrm>
        </p:grpSpPr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1910" y="2209"/>
            <a:ext cx="3456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2" name="Equation" r:id="rId3" imgW="3670200" imgH="888840" progId="Equation.DSMT4">
                    <p:embed/>
                  </p:oleObj>
                </mc:Choice>
                <mc:Fallback>
                  <p:oleObj name="Equation" r:id="rId3" imgW="3670200" imgH="8888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2209"/>
                          <a:ext cx="3456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Text Box 18"/>
            <p:cNvSpPr txBox="1">
              <a:spLocks noChangeArrowheads="1"/>
            </p:cNvSpPr>
            <p:nvPr/>
          </p:nvSpPr>
          <p:spPr bwMode="auto">
            <a:xfrm>
              <a:off x="4662" y="2688"/>
              <a:ext cx="6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E-step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71800" y="4953000"/>
            <a:ext cx="5688013" cy="858838"/>
            <a:chOff x="1872" y="3120"/>
            <a:chExt cx="3583" cy="541"/>
          </a:xfrm>
        </p:grpSpPr>
        <p:sp>
          <p:nvSpPr>
            <p:cNvPr id="5142" name="Text Box 19"/>
            <p:cNvSpPr txBox="1">
              <a:spLocks noChangeArrowheads="1"/>
            </p:cNvSpPr>
            <p:nvPr/>
          </p:nvSpPr>
          <p:spPr bwMode="auto">
            <a:xfrm>
              <a:off x="4752" y="321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M-step</a:t>
              </a:r>
            </a:p>
          </p:txBody>
        </p:sp>
        <p:graphicFrame>
          <p:nvGraphicFramePr>
            <p:cNvPr id="5122" name="Object 26"/>
            <p:cNvGraphicFramePr>
              <a:graphicFrameLocks noChangeAspect="1"/>
            </p:cNvGraphicFramePr>
            <p:nvPr/>
          </p:nvGraphicFramePr>
          <p:xfrm>
            <a:off x="1872" y="3120"/>
            <a:ext cx="2784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3" name="Equation" r:id="rId5" imgW="3073320" imgH="596880" progId="Equation.3">
                    <p:embed/>
                  </p:oleObj>
                </mc:Choice>
                <mc:Fallback>
                  <p:oleObj name="Equation" r:id="rId5" imgW="307332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120"/>
                          <a:ext cx="2784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1066800" y="5862935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Why in </a:t>
            </a:r>
            <a:r>
              <a:rPr lang="en-US" sz="2400" i="1" dirty="0" err="1" smtClean="0">
                <a:solidFill>
                  <a:srgbClr val="FF0000"/>
                </a:solidFill>
              </a:rPr>
              <a:t>Rocchio</a:t>
            </a:r>
            <a:r>
              <a:rPr lang="en-US" sz="2400" i="1" dirty="0" smtClean="0">
                <a:solidFill>
                  <a:srgbClr val="FF0000"/>
                </a:solidFill>
              </a:rPr>
              <a:t> we did not distinguish a word’s identity?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1" grpId="0" uiExpand="1" build="p" autoUpdateAnimBg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toy example of EM computation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3429000"/>
            <a:ext cx="8280400" cy="2590800"/>
            <a:chOff x="457200" y="3429000"/>
            <a:chExt cx="8280400" cy="2590800"/>
          </a:xfrm>
        </p:grpSpPr>
        <p:graphicFrame>
          <p:nvGraphicFramePr>
            <p:cNvPr id="614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895234"/>
                </p:ext>
              </p:extLst>
            </p:nvPr>
          </p:nvGraphicFramePr>
          <p:xfrm>
            <a:off x="457200" y="3886200"/>
            <a:ext cx="8280400" cy="213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2" name="Document" r:id="rId3" imgW="3958886" imgH="1023505" progId="Word.Document.8">
                    <p:embed/>
                  </p:oleObj>
                </mc:Choice>
                <mc:Fallback>
                  <p:oleObj name="Document" r:id="rId3" imgW="3958886" imgH="1023505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3886200"/>
                          <a:ext cx="8280400" cy="213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3505200" y="3429000"/>
              <a:ext cx="1962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Assume </a:t>
              </a:r>
              <a:r>
                <a:rPr lang="en-US" altLang="en-US" dirty="0">
                  <a:latin typeface="+mn-lt"/>
                  <a:sym typeface="Symbol" pitchFamily="18" charset="2"/>
                </a:rPr>
                <a:t>=0.5</a:t>
              </a:r>
              <a:endParaRPr lang="en-US" altLang="en-US" dirty="0">
                <a:latin typeface="+mn-lt"/>
              </a:endParaRPr>
            </a:p>
          </p:txBody>
        </p: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597400" y="1568450"/>
            <a:ext cx="447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Expectation-Step:</a:t>
            </a:r>
          </a:p>
          <a:p>
            <a:r>
              <a:rPr lang="en-US" altLang="en-US" sz="1800" dirty="0"/>
              <a:t>Augmenting data by guessing hidden variables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686300" y="2464991"/>
            <a:ext cx="4229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Maximization-Step</a:t>
            </a:r>
          </a:p>
          <a:p>
            <a:r>
              <a:rPr lang="en-US" altLang="en-US" sz="1800" dirty="0" smtClean="0"/>
              <a:t>With </a:t>
            </a:r>
            <a:r>
              <a:rPr lang="en-US" altLang="en-US" sz="1800" dirty="0"/>
              <a:t>the “augmented data”, estimate </a:t>
            </a:r>
            <a:r>
              <a:rPr lang="en-US" altLang="en-US" sz="1800" dirty="0" smtClean="0"/>
              <a:t>parameters using </a:t>
            </a:r>
            <a:r>
              <a:rPr lang="en-US" altLang="en-US" sz="1800" dirty="0"/>
              <a:t>maximum likelihood</a:t>
            </a:r>
          </a:p>
        </p:txBody>
      </p:sp>
      <p:sp>
        <p:nvSpPr>
          <p:cNvPr id="6153" name="Freeform 9"/>
          <p:cNvSpPr>
            <a:spLocks/>
          </p:cNvSpPr>
          <p:nvPr/>
        </p:nvSpPr>
        <p:spPr bwMode="auto">
          <a:xfrm>
            <a:off x="3657600" y="1295400"/>
            <a:ext cx="1752600" cy="381000"/>
          </a:xfrm>
          <a:custGeom>
            <a:avLst/>
            <a:gdLst>
              <a:gd name="T0" fmla="*/ 2057400 w 1296"/>
              <a:gd name="T1" fmla="*/ 381000 h 240"/>
              <a:gd name="T2" fmla="*/ 609600 w 1296"/>
              <a:gd name="T3" fmla="*/ 0 h 240"/>
              <a:gd name="T4" fmla="*/ 0 w 1296"/>
              <a:gd name="T5" fmla="*/ 381000 h 240"/>
              <a:gd name="T6" fmla="*/ 0 60000 65536"/>
              <a:gd name="T7" fmla="*/ 0 60000 65536"/>
              <a:gd name="T8" fmla="*/ 0 60000 65536"/>
              <a:gd name="T9" fmla="*/ 0 w 1296"/>
              <a:gd name="T10" fmla="*/ 0 h 240"/>
              <a:gd name="T11" fmla="*/ 1296 w 129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240">
                <a:moveTo>
                  <a:pt x="1296" y="240"/>
                </a:moveTo>
                <a:cubicBezTo>
                  <a:pt x="948" y="120"/>
                  <a:pt x="600" y="0"/>
                  <a:pt x="384" y="0"/>
                </a:cubicBezTo>
                <a:cubicBezTo>
                  <a:pt x="168" y="0"/>
                  <a:pt x="84" y="12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 flipH="1" flipV="1">
            <a:off x="3638550" y="2926656"/>
            <a:ext cx="1047750" cy="273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47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52400" y="1603375"/>
          <a:ext cx="44196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5" imgW="3136680" imgH="1041120" progId="Equation.3">
                  <p:embed/>
                </p:oleObj>
              </mc:Choice>
              <mc:Fallback>
                <p:oleObj name="Equation" r:id="rId5" imgW="31366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03375"/>
                        <a:ext cx="441960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of feedback query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“airport security”</a:t>
            </a:r>
          </a:p>
          <a:p>
            <a:pPr lvl="1"/>
            <a:r>
              <a:rPr lang="en-US" altLang="en-US" sz="2800" dirty="0" err="1" smtClean="0"/>
              <a:t>Pesudo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feedback with top 10 </a:t>
            </a:r>
            <a:r>
              <a:rPr lang="en-US" altLang="en-US" sz="2800" dirty="0" smtClean="0"/>
              <a:t>documents</a:t>
            </a:r>
            <a:endParaRPr lang="en-US" altLang="en-US" sz="2800" dirty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02150" y="2728912"/>
            <a:ext cx="3346450" cy="4052888"/>
            <a:chOff x="4502150" y="2728912"/>
            <a:chExt cx="3346450" cy="4052888"/>
          </a:xfrm>
        </p:grpSpPr>
        <p:graphicFrame>
          <p:nvGraphicFramePr>
            <p:cNvPr id="717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75827"/>
                </p:ext>
              </p:extLst>
            </p:nvPr>
          </p:nvGraphicFramePr>
          <p:xfrm>
            <a:off x="5397500" y="2743200"/>
            <a:ext cx="2451100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0" name="Worksheet" r:id="rId4" imgW="1590624" imgH="2619422" progId="Excel.Sheet.8">
                    <p:embed/>
                  </p:oleObj>
                </mc:Choice>
                <mc:Fallback>
                  <p:oleObj name="Worksheet" r:id="rId4" imgW="1590624" imgH="261942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0" y="2743200"/>
                          <a:ext cx="2451100" cy="403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4502150" y="2728912"/>
              <a:ext cx="777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=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0.9</a:t>
              </a:r>
              <a:endParaRPr lang="en-US" altLang="en-US" sz="2000" dirty="0">
                <a:solidFill>
                  <a:srgbClr val="FF0000"/>
                </a:solidFill>
                <a:latin typeface="+mn-lt"/>
                <a:sym typeface="Symbol" pitchFamily="18" charset="2"/>
              </a:endParaRPr>
            </a:p>
          </p:txBody>
        </p:sp>
        <p:graphicFrame>
          <p:nvGraphicFramePr>
            <p:cNvPr id="717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498058"/>
                </p:ext>
              </p:extLst>
            </p:nvPr>
          </p:nvGraphicFramePr>
          <p:xfrm>
            <a:off x="7391400" y="2732087"/>
            <a:ext cx="2508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1" name="Equation" r:id="rId6" imgW="177480" imgH="215640" progId="Equation.3">
                    <p:embed/>
                  </p:oleObj>
                </mc:Choice>
                <mc:Fallback>
                  <p:oleObj name="Equation" r:id="rId6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400" y="2732087"/>
                          <a:ext cx="250825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14400" y="2732087"/>
            <a:ext cx="3298825" cy="4049713"/>
            <a:chOff x="600075" y="2732087"/>
            <a:chExt cx="3298825" cy="4049713"/>
          </a:xfrm>
        </p:grpSpPr>
        <p:graphicFrame>
          <p:nvGraphicFramePr>
            <p:cNvPr id="717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6173738"/>
                </p:ext>
              </p:extLst>
            </p:nvPr>
          </p:nvGraphicFramePr>
          <p:xfrm>
            <a:off x="1447800" y="2743200"/>
            <a:ext cx="2451100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2" name="Worksheet" r:id="rId9" imgW="1447935" imgH="2619422" progId="Excel.Sheet.8">
                    <p:embed/>
                  </p:oleObj>
                </mc:Choice>
                <mc:Fallback>
                  <p:oleObj name="Worksheet" r:id="rId9" imgW="1447935" imgH="261942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2743200"/>
                          <a:ext cx="2451100" cy="403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600075" y="2732087"/>
              <a:ext cx="7842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=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0.7</a:t>
              </a:r>
              <a:endParaRPr lang="en-US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graphicFrame>
          <p:nvGraphicFramePr>
            <p:cNvPr id="717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519156"/>
                </p:ext>
              </p:extLst>
            </p:nvPr>
          </p:nvGraphicFramePr>
          <p:xfrm>
            <a:off x="3406775" y="2743200"/>
            <a:ext cx="2508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3" name="Equation" r:id="rId11" imgW="177480" imgH="215640" progId="Equation.3">
                    <p:embed/>
                  </p:oleObj>
                </mc:Choice>
                <mc:Fallback>
                  <p:oleObj name="Equation" r:id="rId11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6775" y="2743200"/>
                          <a:ext cx="250825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1157238" y="12192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Open question: how do we handle negative feedback?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relevance feedback</a:t>
            </a:r>
          </a:p>
          <a:p>
            <a:r>
              <a:rPr lang="en-US" altLang="en-US" dirty="0" err="1"/>
              <a:t>Rocchio</a:t>
            </a:r>
            <a:r>
              <a:rPr lang="en-US" altLang="en-US" dirty="0"/>
              <a:t> </a:t>
            </a:r>
            <a:r>
              <a:rPr lang="en-US" dirty="0" smtClean="0"/>
              <a:t>relevance feedback for vector space models</a:t>
            </a:r>
          </a:p>
          <a:p>
            <a:r>
              <a:rPr lang="en-US" dirty="0" smtClean="0"/>
              <a:t>Query model based feedback for language models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Relevance feedback</a:t>
            </a:r>
            <a:endParaRPr lang="en-US" altLang="en-US" sz="2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524000" y="2743200"/>
            <a:ext cx="4267200" cy="2971800"/>
            <a:chOff x="1524000" y="2743200"/>
            <a:chExt cx="4267200" cy="29718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524000" y="2743200"/>
              <a:ext cx="1524000" cy="2590800"/>
              <a:chOff x="1152" y="1536"/>
              <a:chExt cx="960" cy="1632"/>
            </a:xfrm>
          </p:grpSpPr>
          <p:sp>
            <p:nvSpPr>
              <p:cNvPr id="10262" name="Text Box 4"/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70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Updated</a:t>
                </a:r>
              </a:p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query</a:t>
                </a:r>
              </a:p>
            </p:txBody>
          </p:sp>
          <p:sp>
            <p:nvSpPr>
              <p:cNvPr id="10263" name="Line 5"/>
              <p:cNvSpPr>
                <a:spLocks noChangeShapeType="1"/>
              </p:cNvSpPr>
              <p:nvPr/>
            </p:nvSpPr>
            <p:spPr bwMode="auto">
              <a:xfrm flipV="1">
                <a:off x="1488" y="1536"/>
                <a:ext cx="0" cy="33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6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5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7"/>
              <p:cNvSpPr>
                <a:spLocks noChangeShapeType="1"/>
              </p:cNvSpPr>
              <p:nvPr/>
            </p:nvSpPr>
            <p:spPr bwMode="auto">
              <a:xfrm flipH="1" flipV="1">
                <a:off x="1488" y="31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Line 8"/>
              <p:cNvSpPr>
                <a:spLocks noChangeShapeType="1"/>
              </p:cNvSpPr>
              <p:nvPr/>
            </p:nvSpPr>
            <p:spPr bwMode="auto">
              <a:xfrm flipV="1">
                <a:off x="1488" y="2352"/>
                <a:ext cx="0" cy="81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29000" y="4495800"/>
              <a:ext cx="2362200" cy="1219200"/>
              <a:chOff x="2352" y="2640"/>
              <a:chExt cx="1488" cy="768"/>
            </a:xfrm>
          </p:grpSpPr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768" cy="4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FF0000"/>
                    </a:solidFill>
                  </a:rPr>
                  <a:t>Feedback</a:t>
                </a:r>
                <a:endParaRPr lang="en-US" altLang="en-US" sz="2000" b="1"/>
              </a:p>
            </p:txBody>
          </p:sp>
          <p:sp>
            <p:nvSpPr>
              <p:cNvPr id="10260" name="Line 11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28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12"/>
              <p:cNvSpPr>
                <a:spLocks noChangeShapeType="1"/>
              </p:cNvSpPr>
              <p:nvPr/>
            </p:nvSpPr>
            <p:spPr bwMode="auto">
              <a:xfrm flipH="1">
                <a:off x="3312" y="3168"/>
                <a:ext cx="528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3992563"/>
            <a:ext cx="1841500" cy="1951038"/>
            <a:chOff x="3984" y="2323"/>
            <a:chExt cx="1160" cy="1229"/>
          </a:xfrm>
        </p:grpSpPr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984" y="2352"/>
              <a:ext cx="720" cy="12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Judgments: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1 </a:t>
              </a:r>
              <a:r>
                <a:rPr lang="en-US" altLang="en-US" sz="1800">
                  <a:solidFill>
                    <a:srgbClr val="FF0000"/>
                  </a:solidFill>
                </a:rPr>
                <a:t>+</a:t>
              </a:r>
              <a:endParaRPr lang="en-US" altLang="en-US" sz="1800">
                <a:solidFill>
                  <a:srgbClr val="000066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-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3 +</a:t>
              </a:r>
              <a:endParaRPr lang="en-US" altLang="en-US" sz="1800">
                <a:solidFill>
                  <a:srgbClr val="FF0000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-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 flipH="1">
              <a:off x="4731" y="2323"/>
              <a:ext cx="413" cy="461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2057400"/>
            <a:ext cx="2590800" cy="457200"/>
            <a:chOff x="381000" y="2057400"/>
            <a:chExt cx="2590800" cy="457200"/>
          </a:xfrm>
        </p:grpSpPr>
        <p:sp>
          <p:nvSpPr>
            <p:cNvPr id="10248" name="Text Box 17"/>
            <p:cNvSpPr txBox="1">
              <a:spLocks noChangeArrowheads="1"/>
            </p:cNvSpPr>
            <p:nvPr/>
          </p:nvSpPr>
          <p:spPr bwMode="auto">
            <a:xfrm>
              <a:off x="381000" y="2057400"/>
              <a:ext cx="946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Query</a:t>
              </a:r>
            </a:p>
          </p:txBody>
        </p:sp>
        <p:sp>
          <p:nvSpPr>
            <p:cNvPr id="10253" name="Line 22"/>
            <p:cNvSpPr>
              <a:spLocks noChangeShapeType="1"/>
            </p:cNvSpPr>
            <p:nvPr/>
          </p:nvSpPr>
          <p:spPr bwMode="auto">
            <a:xfrm>
              <a:off x="1600200" y="2362200"/>
              <a:ext cx="13716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51702" y="2400300"/>
            <a:ext cx="1892301" cy="1485901"/>
            <a:chOff x="7251702" y="2400300"/>
            <a:chExt cx="1892301" cy="1485901"/>
          </a:xfrm>
        </p:grpSpPr>
        <p:sp>
          <p:nvSpPr>
            <p:cNvPr id="10251" name="Text Box 20"/>
            <p:cNvSpPr txBox="1">
              <a:spLocks noChangeArrowheads="1"/>
            </p:cNvSpPr>
            <p:nvPr/>
          </p:nvSpPr>
          <p:spPr bwMode="auto">
            <a:xfrm>
              <a:off x="7799390" y="3055938"/>
              <a:ext cx="13446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User </a:t>
              </a:r>
            </a:p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judgment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4" name="Line 23"/>
            <p:cNvSpPr>
              <a:spLocks noChangeShapeType="1"/>
            </p:cNvSpPr>
            <p:nvPr/>
          </p:nvSpPr>
          <p:spPr bwMode="auto">
            <a:xfrm>
              <a:off x="7251702" y="2400300"/>
              <a:ext cx="609600" cy="6096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1" y="1981200"/>
            <a:ext cx="1752601" cy="2362200"/>
            <a:chOff x="3200401" y="1981200"/>
            <a:chExt cx="1752601" cy="2362200"/>
          </a:xfrm>
        </p:grpSpPr>
        <p:sp>
          <p:nvSpPr>
            <p:cNvPr id="10249" name="Rectangle 18"/>
            <p:cNvSpPr>
              <a:spLocks noChangeArrowheads="1"/>
            </p:cNvSpPr>
            <p:nvPr/>
          </p:nvSpPr>
          <p:spPr bwMode="auto">
            <a:xfrm>
              <a:off x="3352801" y="1981200"/>
              <a:ext cx="1219200" cy="9144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000066"/>
                  </a:solidFill>
                </a:rPr>
                <a:t>Retrieval</a:t>
              </a:r>
            </a:p>
            <a:p>
              <a:r>
                <a:rPr lang="en-US" altLang="en-US" sz="2000" b="1">
                  <a:solidFill>
                    <a:srgbClr val="000066"/>
                  </a:solidFill>
                </a:rPr>
                <a:t>Engine</a:t>
              </a:r>
              <a:endParaRPr lang="en-US" altLang="en-US" sz="2000" b="1"/>
            </a:p>
          </p:txBody>
        </p:sp>
        <p:sp>
          <p:nvSpPr>
            <p:cNvPr id="10252" name="AutoShape 21"/>
            <p:cNvSpPr>
              <a:spLocks noChangeArrowheads="1"/>
            </p:cNvSpPr>
            <p:nvPr/>
          </p:nvSpPr>
          <p:spPr bwMode="auto">
            <a:xfrm>
              <a:off x="3200401" y="3505200"/>
              <a:ext cx="1752601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solidFill>
                    <a:srgbClr val="000066"/>
                  </a:solidFill>
                </a:rPr>
                <a:t>Document</a:t>
              </a:r>
            </a:p>
            <a:p>
              <a:r>
                <a:rPr lang="en-US" altLang="en-US" sz="2000" b="1" dirty="0">
                  <a:solidFill>
                    <a:srgbClr val="000066"/>
                  </a:solidFill>
                </a:rPr>
                <a:t>collection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5" name="Line 24"/>
            <p:cNvSpPr>
              <a:spLocks noChangeShapeType="1"/>
            </p:cNvSpPr>
            <p:nvPr/>
          </p:nvSpPr>
          <p:spPr bwMode="auto">
            <a:xfrm flipV="1">
              <a:off x="3962401" y="2971800"/>
              <a:ext cx="0" cy="4572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802" y="1676400"/>
            <a:ext cx="2286000" cy="1905000"/>
            <a:chOff x="4876802" y="1676400"/>
            <a:chExt cx="2286000" cy="1905000"/>
          </a:xfrm>
        </p:grpSpPr>
        <p:sp>
          <p:nvSpPr>
            <p:cNvPr id="10250" name="Rectangle 19"/>
            <p:cNvSpPr>
              <a:spLocks noChangeArrowheads="1"/>
            </p:cNvSpPr>
            <p:nvPr/>
          </p:nvSpPr>
          <p:spPr bwMode="auto">
            <a:xfrm>
              <a:off x="6019802" y="1676400"/>
              <a:ext cx="1143000" cy="1905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Results: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1 </a:t>
              </a:r>
              <a:r>
                <a:rPr lang="en-US" altLang="en-US" sz="1800">
                  <a:solidFill>
                    <a:srgbClr val="000066"/>
                  </a:solidFill>
                </a:rPr>
                <a:t>3.5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2.4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0.5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>
              <a:off x="4876802" y="2362200"/>
              <a:ext cx="9144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in real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used to provide such functions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Guess why?</a:t>
            </a:r>
            <a:endParaRPr lang="en-US" dirty="0"/>
          </a:p>
        </p:txBody>
      </p:sp>
      <p:pic>
        <p:nvPicPr>
          <p:cNvPr id="3074" name="Picture 2" descr="http://searchuserinterfaces.com/book/images/googlepersonal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2209800"/>
            <a:ext cx="63912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2754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3505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Nonrelevant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4638674" y="2939534"/>
            <a:ext cx="1609726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4948237" y="3216146"/>
            <a:ext cx="1300163" cy="473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feedback in real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Popularly used in image search systems</a:t>
            </a:r>
            <a:endParaRPr lang="en-US" dirty="0"/>
          </a:p>
        </p:txBody>
      </p:sp>
      <p:pic>
        <p:nvPicPr>
          <p:cNvPr id="6146" name="Picture 2" descr="http://viper.unige.ch/lib/exe/fetch.php/demos:gift-demo.png?w=250&amp;h=&amp;cache=cac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4" y="2297472"/>
            <a:ext cx="5616575" cy="41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Pseudo feedback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users are </a:t>
            </a:r>
            <a:r>
              <a:rPr lang="en-US" dirty="0" smtClean="0"/>
              <a:t>reluctant to provide any feedback</a:t>
            </a:r>
            <a:endParaRPr lang="en-US" dirty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06425" y="27432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</a:rPr>
              <a:t>Query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578225" y="2667000"/>
            <a:ext cx="1219200" cy="914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Retrieval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Engine</a:t>
            </a:r>
            <a:endParaRPr lang="en-US" altLang="en-US" sz="2000" b="1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245225" y="23622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66"/>
                </a:solidFill>
              </a:rPr>
              <a:t>Results: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1 </a:t>
            </a:r>
            <a:r>
              <a:rPr lang="en-US" altLang="en-US" sz="1800">
                <a:solidFill>
                  <a:srgbClr val="000066"/>
                </a:solidFill>
              </a:rPr>
              <a:t>3.5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2</a:t>
            </a:r>
            <a:r>
              <a:rPr lang="en-US" altLang="en-US" sz="1800">
                <a:solidFill>
                  <a:srgbClr val="000066"/>
                </a:solidFill>
              </a:rPr>
              <a:t> 2.4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k</a:t>
            </a:r>
            <a:r>
              <a:rPr lang="en-US" altLang="en-US" sz="1800">
                <a:solidFill>
                  <a:srgbClr val="000066"/>
                </a:solidFill>
              </a:rPr>
              <a:t>  0.5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245225" y="47244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Judgments:</a:t>
            </a: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1 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2</a:t>
            </a:r>
            <a:r>
              <a:rPr lang="en-US" altLang="en-US" sz="1800" dirty="0">
                <a:solidFill>
                  <a:srgbClr val="FF0000"/>
                </a:solidFill>
              </a:rPr>
              <a:t> 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3 +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 dirty="0" err="1">
                <a:solidFill>
                  <a:srgbClr val="000066"/>
                </a:solidFill>
              </a:rPr>
              <a:t>d</a:t>
            </a:r>
            <a:r>
              <a:rPr lang="en-US" altLang="en-US" sz="1800" baseline="-25000" dirty="0" err="1">
                <a:solidFill>
                  <a:srgbClr val="000066"/>
                </a:solidFill>
              </a:rPr>
              <a:t>k</a:t>
            </a:r>
            <a:r>
              <a:rPr lang="en-US" altLang="en-US" sz="1800" dirty="0">
                <a:solidFill>
                  <a:srgbClr val="000066"/>
                </a:solidFill>
              </a:rPr>
              <a:t>  -</a:t>
            </a: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3425825" y="4191000"/>
            <a:ext cx="1752600" cy="838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Document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collection</a:t>
            </a:r>
            <a:endParaRPr lang="en-US" altLang="en-US">
              <a:solidFill>
                <a:srgbClr val="00006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9425" y="3429000"/>
            <a:ext cx="4267200" cy="2971800"/>
            <a:chOff x="1749425" y="3429000"/>
            <a:chExt cx="4267200" cy="2971800"/>
          </a:xfrm>
        </p:grpSpPr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3581400" y="5715000"/>
              <a:ext cx="1219200" cy="6858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Feedback</a:t>
              </a:r>
              <a:endParaRPr lang="en-US" altLang="en-US" sz="2000" b="1"/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1749425" y="3935413"/>
              <a:ext cx="11160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Updated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</a:rPr>
                <a:t>query</a:t>
              </a:r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 flipV="1">
              <a:off x="2282825" y="3429000"/>
              <a:ext cx="0" cy="533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2282825" y="3429000"/>
              <a:ext cx="9144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 flipH="1" flipV="1">
              <a:off x="2282825" y="6019800"/>
              <a:ext cx="9906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 flipV="1">
              <a:off x="2282825" y="4724400"/>
              <a:ext cx="0" cy="1295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4187825" y="5181600"/>
              <a:ext cx="0" cy="4572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 flipH="1">
              <a:off x="5178425" y="6019800"/>
              <a:ext cx="8382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1825625" y="3048000"/>
            <a:ext cx="13716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 flipV="1">
            <a:off x="4187825" y="3657600"/>
            <a:ext cx="0" cy="45720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5102225" y="3048000"/>
            <a:ext cx="9144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788026" y="4800600"/>
            <a:ext cx="2640013" cy="1066800"/>
            <a:chOff x="3696" y="2400"/>
            <a:chExt cx="1663" cy="672"/>
          </a:xfrm>
        </p:grpSpPr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>
              <a:off x="3696" y="3072"/>
              <a:ext cx="1488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AutoShape 21"/>
            <p:cNvSpPr>
              <a:spLocks/>
            </p:cNvSpPr>
            <p:nvPr/>
          </p:nvSpPr>
          <p:spPr bwMode="auto">
            <a:xfrm>
              <a:off x="4752" y="2400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7" name="Rectangle 22"/>
            <p:cNvSpPr>
              <a:spLocks noChangeArrowheads="1"/>
            </p:cNvSpPr>
            <p:nvPr/>
          </p:nvSpPr>
          <p:spPr bwMode="auto">
            <a:xfrm>
              <a:off x="4848" y="2544"/>
              <a:ext cx="5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b="1" dirty="0">
                  <a:solidFill>
                    <a:srgbClr val="000066"/>
                  </a:solidFill>
                </a:rPr>
                <a:t> top </a:t>
              </a:r>
              <a:r>
                <a:rPr lang="en-US" altLang="en-US" sz="2000" b="1" i="1" dirty="0" smtClean="0">
                  <a:solidFill>
                    <a:srgbClr val="000066"/>
                  </a:solidFill>
                </a:rPr>
                <a:t>k</a:t>
              </a:r>
              <a:endParaRPr lang="en-US" altLang="en-US" sz="2000" b="1" i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0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Recap: Beyond </a:t>
            </a:r>
            <a:r>
              <a:rPr lang="en-US" sz="3600" dirty="0"/>
              <a:t>DCG: User Behavior as a Predictor of a Successful </a:t>
            </a:r>
            <a:r>
              <a:rPr lang="en-US" sz="3600" dirty="0" smtClean="0"/>
              <a:t>Search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users’ sequential search behaviors with Markov models</a:t>
            </a:r>
          </a:p>
          <a:p>
            <a:pPr lvl="1"/>
            <a:r>
              <a:rPr lang="en-US" dirty="0" smtClean="0"/>
              <a:t>A model for successful search patterns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model for unsuccessful search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3" y="3160132"/>
            <a:ext cx="4121679" cy="1034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33" y="4793158"/>
            <a:ext cx="4243917" cy="126633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12800" y="5613400"/>
            <a:ext cx="3107267" cy="976531"/>
            <a:chOff x="812800" y="5613400"/>
            <a:chExt cx="3107267" cy="976531"/>
          </a:xfrm>
        </p:grpSpPr>
        <p:sp>
          <p:nvSpPr>
            <p:cNvPr id="6" name="TextBox 5"/>
            <p:cNvSpPr txBox="1"/>
            <p:nvPr/>
          </p:nvSpPr>
          <p:spPr>
            <a:xfrm>
              <a:off x="812800" y="5943600"/>
              <a:ext cx="3107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ML for parameter estimation on annotated data set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58067" y="5613400"/>
              <a:ext cx="592666" cy="3302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feedback in a search engine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234201" y="2286000"/>
            <a:ext cx="1371600" cy="1219200"/>
            <a:chOff x="384" y="1824"/>
            <a:chExt cx="1440" cy="1200"/>
          </a:xfrm>
        </p:grpSpPr>
        <p:sp>
          <p:nvSpPr>
            <p:cNvPr id="17442" name="AutoShape 4"/>
            <p:cNvSpPr>
              <a:spLocks noChangeArrowheads="1"/>
            </p:cNvSpPr>
            <p:nvPr/>
          </p:nvSpPr>
          <p:spPr bwMode="auto">
            <a:xfrm>
              <a:off x="384" y="1824"/>
              <a:ext cx="1440" cy="1200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3" name="AutoShape 5"/>
            <p:cNvSpPr>
              <a:spLocks noChangeArrowheads="1"/>
            </p:cNvSpPr>
            <p:nvPr/>
          </p:nvSpPr>
          <p:spPr bwMode="auto">
            <a:xfrm>
              <a:off x="480" y="2208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4" name="AutoShape 6"/>
            <p:cNvSpPr>
              <a:spLocks noChangeArrowheads="1"/>
            </p:cNvSpPr>
            <p:nvPr/>
          </p:nvSpPr>
          <p:spPr bwMode="auto">
            <a:xfrm>
              <a:off x="576" y="2304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5" name="AutoShape 7"/>
            <p:cNvSpPr>
              <a:spLocks noChangeArrowheads="1"/>
            </p:cNvSpPr>
            <p:nvPr/>
          </p:nvSpPr>
          <p:spPr bwMode="auto">
            <a:xfrm>
              <a:off x="672" y="2400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6" name="AutoShape 8"/>
            <p:cNvSpPr>
              <a:spLocks noChangeArrowheads="1"/>
            </p:cNvSpPr>
            <p:nvPr/>
          </p:nvSpPr>
          <p:spPr bwMode="auto">
            <a:xfrm>
              <a:off x="768" y="2496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7" name="AutoShape 9"/>
            <p:cNvSpPr>
              <a:spLocks noChangeArrowheads="1"/>
            </p:cNvSpPr>
            <p:nvPr/>
          </p:nvSpPr>
          <p:spPr bwMode="auto">
            <a:xfrm>
              <a:off x="1104" y="2256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8" name="AutoShape 10"/>
            <p:cNvSpPr>
              <a:spLocks noChangeArrowheads="1"/>
            </p:cNvSpPr>
            <p:nvPr/>
          </p:nvSpPr>
          <p:spPr bwMode="auto">
            <a:xfrm>
              <a:off x="1200" y="2352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9" name="AutoShape 11"/>
            <p:cNvSpPr>
              <a:spLocks noChangeArrowheads="1"/>
            </p:cNvSpPr>
            <p:nvPr/>
          </p:nvSpPr>
          <p:spPr bwMode="auto">
            <a:xfrm>
              <a:off x="1296" y="2448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50" name="AutoShape 12"/>
            <p:cNvSpPr>
              <a:spLocks noChangeArrowheads="1"/>
            </p:cNvSpPr>
            <p:nvPr/>
          </p:nvSpPr>
          <p:spPr bwMode="auto">
            <a:xfrm>
              <a:off x="1392" y="2544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14" name="AutoShape 15"/>
          <p:cNvSpPr>
            <a:spLocks noChangeArrowheads="1"/>
          </p:cNvSpPr>
          <p:nvPr/>
        </p:nvSpPr>
        <p:spPr bwMode="auto">
          <a:xfrm>
            <a:off x="7132637" y="525780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5" name="AutoShape 16"/>
          <p:cNvSpPr>
            <a:spLocks noChangeArrowheads="1"/>
          </p:cNvSpPr>
          <p:nvPr/>
        </p:nvSpPr>
        <p:spPr bwMode="auto">
          <a:xfrm>
            <a:off x="7202487" y="5368925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6" name="AutoShape 17"/>
          <p:cNvSpPr>
            <a:spLocks noChangeArrowheads="1"/>
          </p:cNvSpPr>
          <p:nvPr/>
        </p:nvSpPr>
        <p:spPr bwMode="auto">
          <a:xfrm>
            <a:off x="7272337" y="551815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7706302" y="5379242"/>
            <a:ext cx="1190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results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3505200" y="4343400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Query Rep</a:t>
            </a:r>
          </a:p>
        </p:txBody>
      </p:sp>
      <p:sp>
        <p:nvSpPr>
          <p:cNvPr id="17420" name="Text Box 21"/>
          <p:cNvSpPr txBox="1">
            <a:spLocks noChangeArrowheads="1"/>
          </p:cNvSpPr>
          <p:nvPr/>
        </p:nvSpPr>
        <p:spPr bwMode="auto">
          <a:xfrm>
            <a:off x="381000" y="4572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Doc Rep (Index) 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3" name="AutoShape 24"/>
          <p:cNvSpPr>
            <a:spLocks noChangeArrowheads="1"/>
          </p:cNvSpPr>
          <p:nvPr/>
        </p:nvSpPr>
        <p:spPr bwMode="auto">
          <a:xfrm rot="-5400000">
            <a:off x="27741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4" name="AutoShape 25"/>
          <p:cNvSpPr>
            <a:spLocks noChangeArrowheads="1"/>
          </p:cNvSpPr>
          <p:nvPr/>
        </p:nvSpPr>
        <p:spPr bwMode="auto">
          <a:xfrm rot="-2655740">
            <a:off x="4850886" y="4722877"/>
            <a:ext cx="232966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2600" y="4984750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7" name="AutoShape 28"/>
          <p:cNvSpPr>
            <a:spLocks noChangeArrowheads="1"/>
          </p:cNvSpPr>
          <p:nvPr/>
        </p:nvSpPr>
        <p:spPr bwMode="auto">
          <a:xfrm rot="5400000">
            <a:off x="6143200" y="3692472"/>
            <a:ext cx="304800" cy="1943207"/>
          </a:xfrm>
          <a:prstGeom prst="downArrow">
            <a:avLst>
              <a:gd name="adj1" fmla="val 50000"/>
              <a:gd name="adj2" fmla="val 11258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8" name="AutoShape 29"/>
          <p:cNvSpPr>
            <a:spLocks noChangeArrowheads="1"/>
          </p:cNvSpPr>
          <p:nvPr/>
        </p:nvSpPr>
        <p:spPr bwMode="auto">
          <a:xfrm>
            <a:off x="1782842" y="1822450"/>
            <a:ext cx="228600" cy="463550"/>
          </a:xfrm>
          <a:prstGeom prst="down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9" name="AutoShape 30"/>
          <p:cNvSpPr>
            <a:spLocks noChangeArrowheads="1"/>
          </p:cNvSpPr>
          <p:nvPr/>
        </p:nvSpPr>
        <p:spPr bwMode="auto">
          <a:xfrm>
            <a:off x="3260725" y="5257800"/>
            <a:ext cx="914400" cy="985838"/>
          </a:xfrm>
          <a:prstGeom prst="can">
            <a:avLst>
              <a:gd name="adj" fmla="val 26953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0" name="Text Box 31"/>
          <p:cNvSpPr txBox="1">
            <a:spLocks noChangeArrowheads="1"/>
          </p:cNvSpPr>
          <p:nvPr/>
        </p:nvSpPr>
        <p:spPr bwMode="auto">
          <a:xfrm>
            <a:off x="3260725" y="5562600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Index</a:t>
            </a:r>
            <a:endParaRPr lang="en-US" altLang="en-US" dirty="0">
              <a:latin typeface="+mn-lt"/>
            </a:endParaRPr>
          </a:p>
        </p:txBody>
      </p:sp>
      <p:sp>
        <p:nvSpPr>
          <p:cNvPr id="17431" name="AutoShape 32"/>
          <p:cNvSpPr>
            <a:spLocks noChangeArrowheads="1"/>
          </p:cNvSpPr>
          <p:nvPr/>
        </p:nvSpPr>
        <p:spPr bwMode="auto">
          <a:xfrm rot="-5400000">
            <a:off x="44505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2" name="AutoShape 33"/>
          <p:cNvSpPr>
            <a:spLocks noChangeArrowheads="1"/>
          </p:cNvSpPr>
          <p:nvPr/>
        </p:nvSpPr>
        <p:spPr bwMode="auto">
          <a:xfrm rot="-5400000">
            <a:off x="6648453" y="5467346"/>
            <a:ext cx="304800" cy="495307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1752600" y="3527332"/>
            <a:ext cx="228600" cy="358868"/>
          </a:xfrm>
          <a:prstGeom prst="downArrow">
            <a:avLst>
              <a:gd name="adj1" fmla="val 50000"/>
              <a:gd name="adj2" fmla="val 101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1767721" y="4289332"/>
            <a:ext cx="228600" cy="358868"/>
          </a:xfrm>
          <a:prstGeom prst="downArrow">
            <a:avLst>
              <a:gd name="adj1" fmla="val 50000"/>
              <a:gd name="adj2" fmla="val 89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5920655" y="4156381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(Query)</a:t>
            </a:r>
            <a:endParaRPr lang="en-US" altLang="en-US" b="1" dirty="0">
              <a:latin typeface="+mn-lt"/>
            </a:endParaRPr>
          </a:p>
        </p:txBody>
      </p:sp>
      <p:sp>
        <p:nvSpPr>
          <p:cNvPr id="17438" name="Text Box 35"/>
          <p:cNvSpPr txBox="1">
            <a:spLocks noChangeArrowheads="1"/>
          </p:cNvSpPr>
          <p:nvPr/>
        </p:nvSpPr>
        <p:spPr bwMode="auto">
          <a:xfrm>
            <a:off x="7375533" y="3479800"/>
            <a:ext cx="152400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Evaluation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27520" y="3352800"/>
            <a:ext cx="3108182" cy="1778893"/>
            <a:chOff x="4127520" y="3352800"/>
            <a:chExt cx="3108182" cy="1778893"/>
          </a:xfrm>
        </p:grpSpPr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9" name="Rectangle 36"/>
            <p:cNvSpPr>
              <a:spLocks noChangeArrowheads="1"/>
            </p:cNvSpPr>
            <p:nvPr/>
          </p:nvSpPr>
          <p:spPr bwMode="auto">
            <a:xfrm>
              <a:off x="5105406" y="3352800"/>
              <a:ext cx="1524001" cy="609600"/>
            </a:xfrm>
            <a:prstGeom prst="rect">
              <a:avLst/>
            </a:prstGeom>
            <a:noFill/>
            <a:ln w="222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latin typeface="+mn-lt"/>
                </a:rPr>
                <a:t>Feedback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4962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77" y="1441656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51" y="38663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81" y="566091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21" y="5609250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177" y="37139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68" y="565150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ctor.me/files/images/3/1/310982/star_symbol_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11573"/>
            <a:ext cx="460614" cy="4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1545</Words>
  <Application>Microsoft Office PowerPoint</Application>
  <PresentationFormat>On-screen Show (4:3)</PresentationFormat>
  <Paragraphs>546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 CENA</vt:lpstr>
      <vt:lpstr>Arial</vt:lpstr>
      <vt:lpstr>Calibri</vt:lpstr>
      <vt:lpstr>Cambria Math</vt:lpstr>
      <vt:lpstr>Gill Sans MT</vt:lpstr>
      <vt:lpstr>Symbol</vt:lpstr>
      <vt:lpstr>Times New Roman</vt:lpstr>
      <vt:lpstr>Office Theme</vt:lpstr>
      <vt:lpstr>Equation</vt:lpstr>
      <vt:lpstr>Document</vt:lpstr>
      <vt:lpstr>Worksheet</vt:lpstr>
      <vt:lpstr>Relevance Feedback</vt:lpstr>
      <vt:lpstr>What we have learned so far</vt:lpstr>
      <vt:lpstr>User feedback</vt:lpstr>
      <vt:lpstr>Relevance feedback</vt:lpstr>
      <vt:lpstr>Relevance feedback in real systems</vt:lpstr>
      <vt:lpstr>Relevance feedback in real systems</vt:lpstr>
      <vt:lpstr>Pseudo feedback</vt:lpstr>
      <vt:lpstr>Recap: Beyond DCG: User Behavior as a Predictor of a Successful Search</vt:lpstr>
      <vt:lpstr>Recap: feedback in a search engine</vt:lpstr>
      <vt:lpstr>Recap: relevance feedback</vt:lpstr>
      <vt:lpstr>Recap: pseudo feedback</vt:lpstr>
      <vt:lpstr>Basic idea in feedback</vt:lpstr>
      <vt:lpstr>Basic idea in feedback</vt:lpstr>
      <vt:lpstr>Feedback techniques </vt:lpstr>
      <vt:lpstr>Relevance feedback in vector space models</vt:lpstr>
      <vt:lpstr>Illustration of Rocchio feedback </vt:lpstr>
      <vt:lpstr>Formula for Rocchio feedback</vt:lpstr>
      <vt:lpstr>Rocchio in practice</vt:lpstr>
      <vt:lpstr>    Feedback in probabilistic models</vt:lpstr>
      <vt:lpstr>Document generation model</vt:lpstr>
      <vt:lpstr>Robertson-Sparck Jones Model (Robertson &amp; Sparck Jones 76)</vt:lpstr>
      <vt:lpstr>Feedback in language models</vt:lpstr>
      <vt:lpstr>Feedback in language models</vt:lpstr>
      <vt:lpstr>Kullback-Leibler (KL) divergence based retrieval model</vt:lpstr>
      <vt:lpstr>Background knowledge</vt:lpstr>
      <vt:lpstr>Kullback-Leibler (KL) divergence based retrieval model</vt:lpstr>
      <vt:lpstr>Feedback as model interpolation</vt:lpstr>
      <vt:lpstr>Feedback in language models</vt:lpstr>
      <vt:lpstr>Generative mixture model of feedback</vt:lpstr>
      <vt:lpstr>How to estimate F?</vt:lpstr>
      <vt:lpstr>Appeal to EM algorithm</vt:lpstr>
      <vt:lpstr>A toy example of EM computation</vt:lpstr>
      <vt:lpstr>Example of feedback query model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Relevance Feedback</dc:title>
  <dc:creator>Wang, Hongning</dc:creator>
  <cp:lastModifiedBy>Hongning Wang</cp:lastModifiedBy>
  <cp:revision>43</cp:revision>
  <dcterms:created xsi:type="dcterms:W3CDTF">2014-08-08T02:21:34Z</dcterms:created>
  <dcterms:modified xsi:type="dcterms:W3CDTF">2015-11-11T23:15:39Z</dcterms:modified>
</cp:coreProperties>
</file>