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4" r:id="rId6"/>
    <p:sldId id="263" r:id="rId7"/>
    <p:sldId id="267" r:id="rId8"/>
    <p:sldId id="271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7" r:id="rId45"/>
    <p:sldId id="308" r:id="rId46"/>
    <p:sldId id="309" r:id="rId47"/>
    <p:sldId id="310" r:id="rId48"/>
    <p:sldId id="311" r:id="rId49"/>
    <p:sldId id="305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8E719-0659-42D8-8274-93B1CECEB61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2E5B-67E3-425F-A644-0062E3AF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62E5B-67E3-425F-A644-0062E3AFC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478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62E5B-67E3-425F-A644-0062E3AFC9F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6043-47E0-4003-BA01-5767411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8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8228"/>
              </p:ext>
            </p:extLst>
          </p:nvPr>
        </p:nvGraphicFramePr>
        <p:xfrm>
          <a:off x="2506134" y="3301149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5371"/>
              </p:ext>
            </p:extLst>
          </p:nvPr>
        </p:nvGraphicFramePr>
        <p:xfrm>
          <a:off x="4182534" y="3301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42119"/>
              </p:ext>
            </p:extLst>
          </p:nvPr>
        </p:nvGraphicFramePr>
        <p:xfrm>
          <a:off x="5096934" y="3301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91596"/>
              </p:ext>
            </p:extLst>
          </p:nvPr>
        </p:nvGraphicFramePr>
        <p:xfrm>
          <a:off x="4182534" y="3682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95138"/>
              </p:ext>
            </p:extLst>
          </p:nvPr>
        </p:nvGraphicFramePr>
        <p:xfrm>
          <a:off x="4182534" y="4063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2756"/>
              </p:ext>
            </p:extLst>
          </p:nvPr>
        </p:nvGraphicFramePr>
        <p:xfrm>
          <a:off x="4182534" y="4444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89859"/>
              </p:ext>
            </p:extLst>
          </p:nvPr>
        </p:nvGraphicFramePr>
        <p:xfrm>
          <a:off x="5096934" y="4444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10708"/>
              </p:ext>
            </p:extLst>
          </p:nvPr>
        </p:nvGraphicFramePr>
        <p:xfrm>
          <a:off x="4182534" y="4825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35605"/>
              </p:ext>
            </p:extLst>
          </p:nvPr>
        </p:nvGraphicFramePr>
        <p:xfrm>
          <a:off x="5096934" y="4825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86085"/>
              </p:ext>
            </p:extLst>
          </p:nvPr>
        </p:nvGraphicFramePr>
        <p:xfrm>
          <a:off x="4182534" y="5206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42452"/>
              </p:ext>
            </p:extLst>
          </p:nvPr>
        </p:nvGraphicFramePr>
        <p:xfrm>
          <a:off x="5096934" y="5206149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03349"/>
              </p:ext>
            </p:extLst>
          </p:nvPr>
        </p:nvGraphicFramePr>
        <p:xfrm>
          <a:off x="4182534" y="5531904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78836"/>
              </p:ext>
            </p:extLst>
          </p:nvPr>
        </p:nvGraphicFramePr>
        <p:xfrm>
          <a:off x="4182534" y="5912904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01534" y="344307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792134" y="344307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01534" y="3834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01534" y="4215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01534" y="4596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01534" y="4977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01534" y="53585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01534" y="56633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01534" y="6044349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8230" y="458911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8230" y="4988027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13470" y="5369027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534" y="406469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91734" y="3529749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363134" y="3910749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06334" y="3183842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41814" y="3172829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14" y="3172829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557950" y="287442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87334" y="286023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800" y="514465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072466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in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Order the results by relevance</a:t>
            </a:r>
          </a:p>
          <a:p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Maximize the topical coverage of the displayed results</a:t>
            </a:r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Help users easily explore the related search space</a:t>
            </a:r>
          </a:p>
          <a:p>
            <a:pPr lvl="2"/>
            <a:r>
              <a:rPr lang="en-US" dirty="0" smtClean="0"/>
              <a:t>Query suggestion</a:t>
            </a:r>
          </a:p>
          <a:p>
            <a:pPr lvl="2"/>
            <a:r>
              <a:rPr lang="en-US" dirty="0" smtClean="0"/>
              <a:t>Search by example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Arial" charset="0"/>
              </a:rPr>
              <a:t>Deficiency of Boolean model</a:t>
            </a:r>
            <a:endParaRPr lang="en-US" altLang="en-US" sz="1800" dirty="0" smtClean="0">
              <a:cs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The query is unlikely precise</a:t>
            </a:r>
          </a:p>
          <a:p>
            <a:pPr lvl="1"/>
            <a:r>
              <a:rPr lang="en-US" altLang="en-US" dirty="0" smtClean="0">
                <a:cs typeface="Arial" charset="0"/>
              </a:rPr>
              <a:t>“Over-constrained” query (terms are too specific): no relevant documents can be found</a:t>
            </a:r>
          </a:p>
          <a:p>
            <a:pPr lvl="1"/>
            <a:r>
              <a:rPr lang="en-US" altLang="en-US" dirty="0" smtClean="0">
                <a:cs typeface="Arial" charset="0"/>
              </a:rPr>
              <a:t>“Under-constrained” query (terms are too general): over delivery</a:t>
            </a:r>
          </a:p>
          <a:p>
            <a:pPr lvl="1"/>
            <a:r>
              <a:rPr lang="en-US" altLang="en-US" dirty="0" smtClean="0">
                <a:cs typeface="Arial" charset="0"/>
              </a:rPr>
              <a:t>It is hard to find the right position between these two extremes (hard for users to specify constraints)</a:t>
            </a:r>
          </a:p>
          <a:p>
            <a:r>
              <a:rPr lang="en-US" altLang="en-US" dirty="0" smtClean="0">
                <a:cs typeface="Arial" charset="0"/>
              </a:rPr>
              <a:t>Even if it is accurate</a:t>
            </a:r>
          </a:p>
          <a:p>
            <a:pPr lvl="1"/>
            <a:r>
              <a:rPr lang="en-US" altLang="en-US" dirty="0" smtClean="0">
                <a:cs typeface="Arial" charset="0"/>
              </a:rPr>
              <a:t>Not all users would like to use such queries</a:t>
            </a:r>
          </a:p>
          <a:p>
            <a:pPr lvl="1"/>
            <a:r>
              <a:rPr lang="en-US" altLang="en-US" dirty="0" smtClean="0">
                <a:cs typeface="Arial" charset="0"/>
              </a:rPr>
              <a:t>All relevant documents are </a:t>
            </a:r>
            <a:r>
              <a:rPr lang="en-US" altLang="en-US" b="1" dirty="0" smtClean="0">
                <a:cs typeface="Arial" charset="0"/>
              </a:rPr>
              <a:t>not equally </a:t>
            </a:r>
            <a:r>
              <a:rPr lang="en-US" altLang="en-US" dirty="0" smtClean="0">
                <a:cs typeface="Arial" charset="0"/>
              </a:rPr>
              <a:t>important</a:t>
            </a:r>
          </a:p>
          <a:p>
            <a:pPr lvl="2"/>
            <a:r>
              <a:rPr lang="en-US" altLang="en-US" dirty="0" smtClean="0">
                <a:cs typeface="Arial" charset="0"/>
              </a:rPr>
              <a:t>No one would go through all the matched results</a:t>
            </a:r>
          </a:p>
          <a:p>
            <a:r>
              <a:rPr lang="en-US" altLang="en-US" dirty="0" smtClean="0">
                <a:cs typeface="Arial" charset="0"/>
              </a:rPr>
              <a:t>Relevance is a matter of degree!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Key components in a modern search engine</a:t>
            </a:r>
          </a:p>
          <a:p>
            <a:r>
              <a:rPr lang="en-US" dirty="0" smtClean="0"/>
              <a:t>Crawling &amp; Text processing</a:t>
            </a:r>
          </a:p>
          <a:p>
            <a:pPr lvl="1"/>
            <a:r>
              <a:rPr lang="en-US" dirty="0" smtClean="0"/>
              <a:t>Different strategies for crawling</a:t>
            </a:r>
          </a:p>
          <a:p>
            <a:pPr lvl="1"/>
            <a:r>
              <a:rPr lang="en-US" dirty="0" smtClean="0"/>
              <a:t>Challenges in crawling</a:t>
            </a:r>
          </a:p>
          <a:p>
            <a:pPr lvl="1"/>
            <a:r>
              <a:rPr lang="en-US" dirty="0" smtClean="0"/>
              <a:t>Text processing pipeline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Inverted index</a:t>
            </a:r>
          </a:p>
          <a:p>
            <a:pPr lvl="1"/>
            <a:r>
              <a:rPr lang="en-US" dirty="0" smtClean="0"/>
              <a:t>Index compression</a:t>
            </a:r>
          </a:p>
          <a:p>
            <a:pPr lvl="1"/>
            <a:r>
              <a:rPr lang="en-US" dirty="0" smtClean="0"/>
              <a:t>Phase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12717" y="2828079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2667" y="3415709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522133" y="2470126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Empirically effective! (Top TREC performance)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Basic term/document weighting schemata</a:t>
            </a:r>
          </a:p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Word space to concept space</a:t>
            </a:r>
          </a:p>
          <a:p>
            <a:r>
              <a:rPr lang="en-US" dirty="0" smtClean="0"/>
              <a:t>Probabilistic ranking principle</a:t>
            </a:r>
          </a:p>
          <a:p>
            <a:pPr lvl="1"/>
            <a:r>
              <a:rPr lang="en-US" dirty="0" smtClean="0"/>
              <a:t>Risk minimization</a:t>
            </a:r>
          </a:p>
          <a:p>
            <a:pPr lvl="1"/>
            <a:r>
              <a:rPr lang="en-US" dirty="0" smtClean="0"/>
              <a:t>Document generation model</a:t>
            </a:r>
          </a:p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N-gram language models</a:t>
            </a:r>
          </a:p>
          <a:p>
            <a:pPr lvl="1"/>
            <a:r>
              <a:rPr lang="en-US" dirty="0" smtClean="0"/>
              <a:t>Smoothing techniques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ranking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38750" y="268877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57750" y="2873437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/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</p:spTree>
    <p:extLst>
      <p:ext uri="{BB962C8B-B14F-4D97-AF65-F5344CB8AC3E}">
        <p14:creationId xmlns:p14="http://schemas.microsoft.com/office/powerpoint/2010/main" val="13734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5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Source-Channel framework </a:t>
            </a:r>
            <a:r>
              <a:rPr lang="en-US" altLang="en-US" sz="4000" baseline="30000" dirty="0" smtClean="0"/>
              <a:t>[</a:t>
            </a:r>
            <a:r>
              <a:rPr lang="en-US" altLang="en-US" sz="4000" baseline="30000" dirty="0"/>
              <a:t>Shannon </a:t>
            </a:r>
            <a:r>
              <a:rPr lang="en-US" altLang="en-US" sz="4000" baseline="30000" dirty="0" smtClean="0"/>
              <a:t>48]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90500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133600" y="19050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43800" y="190500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91200" y="190500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038600" y="19050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7526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5814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51816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68580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58000" y="221138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590550" y="25908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P(X)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144044" y="2803524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P(Y|X)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96218" y="2300552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X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237162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Y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934200" y="2362200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X’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905000" y="1752600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810250" y="2716213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P(X|Y)=?</a:t>
            </a:r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/>
        </p:nvGraphicFramePr>
        <p:xfrm>
          <a:off x="1524000" y="3352800"/>
          <a:ext cx="495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95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5056188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When X is text, p(X) is a language 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4478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429000" y="22098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50292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584950" y="33670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381000" y="4419600"/>
            <a:ext cx="841375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      	Speech recognition:      X=Word sequence        Y=Speech signal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Machine translation:      X=English sentence     Y=Chinese sentence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OCR Error Correction:  X=Correct word             Y= Erroneous word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Information Retrieval:   X=Document                  Y=Query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Summarization:             </a:t>
            </a:r>
            <a:r>
              <a:rPr lang="en-US" altLang="en-US" sz="1800" i="0" dirty="0" smtClean="0">
                <a:latin typeface="Arial" panose="020B0604020202020204" pitchFamily="34" charset="0"/>
              </a:rPr>
              <a:t>X=Summary                    Y=Document</a:t>
            </a:r>
            <a:endParaRPr lang="en-US" altLang="en-US" sz="1800" i="0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125" y="5562600"/>
            <a:ext cx="66706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sophisticated 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N-gram language models</a:t>
                </a:r>
              </a:p>
              <a:p>
                <a:pPr lvl="1"/>
                <a:r>
                  <a:rPr lang="en-US" altLang="en-US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 …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N-gram: conditioned only on the past N-1 words</a:t>
                </a:r>
              </a:p>
              <a:p>
                <a:pPr lvl="1"/>
                <a:r>
                  <a:rPr lang="en-US" altLang="en-US" dirty="0" smtClean="0"/>
                  <a:t>E.g., bigram: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… 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b="0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 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) 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Remote-dependence language models (e.g., Maximum Entropy model)</a:t>
                </a:r>
              </a:p>
              <a:p>
                <a:r>
                  <a:rPr lang="en-US" altLang="en-US" dirty="0" smtClean="0"/>
                  <a:t>Structured language models (e.g., probabilistic context-free grammar)</a:t>
                </a:r>
              </a:p>
            </p:txBody>
          </p:sp>
        </mc:Choice>
        <mc:Fallback xmlns="">
          <p:sp>
            <p:nvSpPr>
              <p:cNvPr id="358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2"/>
                <a:stretch>
                  <a:fillRect l="-1297" t="-2291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Justification from PRP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925669"/>
            <a:ext cx="4610100" cy="646331"/>
            <a:chOff x="1066800" y="3925669"/>
            <a:chExt cx="4610100" cy="646331"/>
          </a:xfrm>
        </p:grpSpPr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1066800" y="3925669"/>
              <a:ext cx="4343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Assuming uniform </a:t>
              </a:r>
              <a:r>
                <a:rPr lang="en-US" altLang="en-US" sz="1800" b="1" dirty="0" smtClean="0">
                  <a:latin typeface="+mn-lt"/>
                </a:rPr>
                <a:t>document prior</a:t>
              </a:r>
              <a:r>
                <a:rPr lang="en-US" altLang="en-US" sz="1800" b="1" dirty="0">
                  <a:latin typeface="+mn-lt"/>
                </a:rPr>
                <a:t>, we have</a:t>
              </a:r>
            </a:p>
            <a:p>
              <a:pPr eaLnBrk="1" hangingPunct="1"/>
              <a:endParaRPr lang="en-US" altLang="en-US" sz="1800" b="1" dirty="0">
                <a:latin typeface="+mn-lt"/>
              </a:endParaRPr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971800" y="4308475"/>
            <a:ext cx="27051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5" imgW="2070000" imgH="203040" progId="Equation.3">
                    <p:embed/>
                  </p:oleObj>
                </mc:Choice>
                <mc:Fallback>
                  <p:oleObj name="Equation" r:id="rId5" imgW="2070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308475"/>
                          <a:ext cx="2705100" cy="263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1000" y="1828800"/>
            <a:ext cx="4038600" cy="369332"/>
            <a:chOff x="4191000" y="1828800"/>
            <a:chExt cx="40386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257800" y="1828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Query generation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191000" y="2013466"/>
              <a:ext cx="1066800" cy="1846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IR evaluations</a:t>
            </a:r>
          </a:p>
          <a:p>
            <a:pPr lvl="1"/>
            <a:r>
              <a:rPr lang="en-US" dirty="0" smtClean="0"/>
              <a:t>Basic components in IR evaluations</a:t>
            </a:r>
          </a:p>
          <a:p>
            <a:pPr lvl="1"/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Annotation strategy and annotation consistency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</a:t>
            </a:r>
            <a:r>
              <a:rPr lang="en-US" altLang="en-US" dirty="0" smtClean="0"/>
              <a:t>MLE</a:t>
            </a:r>
            <a:endParaRPr lang="en-US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</a:t>
            </a:r>
            <a:r>
              <a:rPr lang="en-US" altLang="en-US" dirty="0"/>
              <a:t>probability should we give a word that has not been </a:t>
            </a:r>
            <a:r>
              <a:rPr lang="en-US" altLang="en-US" dirty="0" smtClean="0"/>
              <a:t>observed in the document?</a:t>
            </a:r>
          </a:p>
          <a:p>
            <a:pPr lvl="1"/>
            <a:r>
              <a:rPr lang="en-US" altLang="en-US" dirty="0"/>
              <a:t>log0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If we want to assign non-zero probabilities to such words, we’ll have to discount the probabilities of observed words</a:t>
            </a:r>
          </a:p>
          <a:p>
            <a:r>
              <a:rPr lang="en-US" altLang="en-US" dirty="0"/>
              <a:t>This is </a:t>
            </a:r>
            <a:r>
              <a:rPr lang="en-US" altLang="en-US" dirty="0" smtClean="0"/>
              <a:t>so-called “smoothing”</a:t>
            </a:r>
            <a:endParaRPr lang="en-US" altLang="en-US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Illustration of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47800" y="1828800"/>
            <a:ext cx="6577013" cy="3581400"/>
            <a:chOff x="1046" y="1370"/>
            <a:chExt cx="4143" cy="2256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6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 dirty="0" smtClean="0"/>
                <a:t>P(</a:t>
              </a:r>
              <a:r>
                <a:rPr lang="en-US" altLang="en-US" sz="2400" i="0" dirty="0" err="1" smtClean="0"/>
                <a:t>w|d</a:t>
              </a:r>
              <a:r>
                <a:rPr lang="en-US" altLang="en-US" sz="2400" i="0" dirty="0" smtClean="0"/>
                <a:t>)</a:t>
              </a:r>
              <a:endParaRPr lang="en-US" altLang="en-US" sz="2400" i="0" dirty="0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graphicFrame>
          <p:nvGraphicFramePr>
            <p:cNvPr id="506891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3" imgW="1358640" imgH="279360" progId="Equation.3">
                    <p:embed/>
                  </p:oleObj>
                </mc:Choice>
                <mc:Fallback>
                  <p:oleObj name="Equation" r:id="rId3" imgW="1358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7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Refine the idea of smoothing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Should all unseen words get equal probabilities?</a:t>
            </a:r>
          </a:p>
          <a:p>
            <a:r>
              <a:rPr lang="en-US" altLang="en-US" dirty="0"/>
              <a:t>We can use a reference </a:t>
            </a:r>
            <a:r>
              <a:rPr lang="en-US" altLang="en-US" dirty="0" smtClean="0"/>
              <a:t>model to </a:t>
            </a:r>
            <a:r>
              <a:rPr lang="en-US" altLang="en-US" dirty="0"/>
              <a:t>discriminate unseen words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3984"/>
              </p:ext>
            </p:extLst>
          </p:nvPr>
        </p:nvGraphicFramePr>
        <p:xfrm>
          <a:off x="1032404" y="3437997"/>
          <a:ext cx="61864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404" y="3437997"/>
                        <a:ext cx="6186487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65" name="Group 5"/>
          <p:cNvGrpSpPr>
            <a:grpSpLocks/>
          </p:cNvGrpSpPr>
          <p:nvPr/>
        </p:nvGrpSpPr>
        <p:grpSpPr bwMode="auto">
          <a:xfrm>
            <a:off x="4021666" y="2988734"/>
            <a:ext cx="4933950" cy="457200"/>
            <a:chOff x="2208" y="2592"/>
            <a:chExt cx="3108" cy="288"/>
          </a:xfrm>
        </p:grpSpPr>
        <p:sp>
          <p:nvSpPr>
            <p:cNvPr id="527366" name="Text Box 6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Discounted ML estimate </a:t>
              </a:r>
            </a:p>
          </p:txBody>
        </p:sp>
        <p:sp>
          <p:nvSpPr>
            <p:cNvPr id="527367" name="Line 7"/>
            <p:cNvSpPr>
              <a:spLocks noChangeShapeType="1"/>
            </p:cNvSpPr>
            <p:nvPr/>
          </p:nvSpPr>
          <p:spPr bwMode="auto">
            <a:xfrm flipH="1">
              <a:off x="2208" y="2736"/>
              <a:ext cx="57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368" name="Group 8"/>
          <p:cNvGrpSpPr>
            <a:grpSpLocks/>
          </p:cNvGrpSpPr>
          <p:nvPr/>
        </p:nvGrpSpPr>
        <p:grpSpPr bwMode="auto">
          <a:xfrm>
            <a:off x="4097866" y="4360334"/>
            <a:ext cx="4873625" cy="685800"/>
            <a:chOff x="2256" y="3504"/>
            <a:chExt cx="3070" cy="432"/>
          </a:xfrm>
        </p:grpSpPr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Reference language model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 flipH="1" flipV="1">
              <a:off x="2256" y="3504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59466" y="4360334"/>
            <a:ext cx="2514600" cy="1741487"/>
            <a:chOff x="1524000" y="4648200"/>
            <a:chExt cx="2514600" cy="1741487"/>
          </a:xfrm>
        </p:grpSpPr>
        <p:graphicFrame>
          <p:nvGraphicFramePr>
            <p:cNvPr id="52737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524000" y="5257800"/>
            <a:ext cx="2514600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5" imgW="1574640" imgH="711000" progId="Equation.DSMT4">
                    <p:embed/>
                  </p:oleObj>
                </mc:Choice>
                <mc:Fallback>
                  <p:oleObj name="Equation" r:id="rId5" imgW="15746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5257800"/>
                          <a:ext cx="2514600" cy="1131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Smoothing</a:t>
            </a:r>
            <a:r>
              <a:rPr lang="en-US" altLang="en-US" dirty="0"/>
              <a:t> </a:t>
            </a:r>
            <a:r>
              <a:rPr lang="en-US" altLang="en-US" dirty="0" smtClean="0"/>
              <a:t>methods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1: Additive smoothing </a:t>
            </a:r>
          </a:p>
          <a:p>
            <a:pPr lvl="1"/>
            <a:r>
              <a:rPr lang="en-US" altLang="en-US" b="0" dirty="0" smtClean="0"/>
              <a:t>Add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to the counts of each word</a:t>
            </a:r>
          </a:p>
          <a:p>
            <a:endParaRPr lang="en-US" altLang="en-US" b="0" dirty="0" smtClean="0"/>
          </a:p>
          <a:p>
            <a:endParaRPr lang="en-US" altLang="en-US" b="0" dirty="0"/>
          </a:p>
          <a:p>
            <a:endParaRPr lang="en-US" altLang="en-US" b="0" dirty="0"/>
          </a:p>
          <a:p>
            <a:pPr lvl="1"/>
            <a:r>
              <a:rPr lang="en-US" altLang="en-US" dirty="0"/>
              <a:t>Problems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smtClean="0"/>
              <a:t>Hint: all words are equally important?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89554"/>
              </p:ext>
            </p:extLst>
          </p:nvPr>
        </p:nvGraphicFramePr>
        <p:xfrm>
          <a:off x="2264039" y="2928143"/>
          <a:ext cx="2362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039" y="2928143"/>
                        <a:ext cx="2362200" cy="74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26239" y="2757488"/>
            <a:ext cx="3663421" cy="336550"/>
            <a:chOff x="4191000" y="2948783"/>
            <a:chExt cx="3663421" cy="336550"/>
          </a:xfrm>
        </p:grpSpPr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4690533" y="2948783"/>
              <a:ext cx="3163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“Add one”, Laplace smoothing</a:t>
              </a:r>
            </a:p>
          </p:txBody>
        </p:sp>
        <p:sp>
          <p:nvSpPr>
            <p:cNvPr id="507917" name="Line 13"/>
            <p:cNvSpPr>
              <a:spLocks noChangeShapeType="1"/>
            </p:cNvSpPr>
            <p:nvPr/>
          </p:nvSpPr>
          <p:spPr bwMode="auto">
            <a:xfrm flipH="1">
              <a:off x="4191000" y="3119437"/>
              <a:ext cx="533400" cy="165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26239" y="3369468"/>
            <a:ext cx="2252662" cy="336550"/>
            <a:chOff x="4191000" y="3560763"/>
            <a:chExt cx="2252662" cy="336550"/>
          </a:xfrm>
        </p:grpSpPr>
        <p:sp>
          <p:nvSpPr>
            <p:cNvPr id="507918" name="Text Box 14"/>
            <p:cNvSpPr txBox="1">
              <a:spLocks noChangeArrowheads="1"/>
            </p:cNvSpPr>
            <p:nvPr/>
          </p:nvSpPr>
          <p:spPr bwMode="auto">
            <a:xfrm>
              <a:off x="4724400" y="3560763"/>
              <a:ext cx="1719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Vocabulary size</a:t>
              </a:r>
            </a:p>
          </p:txBody>
        </p:sp>
        <p:sp>
          <p:nvSpPr>
            <p:cNvPr id="507919" name="Line 15"/>
            <p:cNvSpPr>
              <a:spLocks noChangeShapeType="1"/>
            </p:cNvSpPr>
            <p:nvPr/>
          </p:nvSpPr>
          <p:spPr bwMode="auto">
            <a:xfrm flipH="1" flipV="1">
              <a:off x="4191000" y="3651250"/>
              <a:ext cx="533400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16452" y="2545555"/>
            <a:ext cx="1766887" cy="533400"/>
            <a:chOff x="2081213" y="2736850"/>
            <a:chExt cx="1766887" cy="533400"/>
          </a:xfrm>
        </p:grpSpPr>
        <p:sp>
          <p:nvSpPr>
            <p:cNvPr id="507920" name="Text Box 16"/>
            <p:cNvSpPr txBox="1">
              <a:spLocks noChangeArrowheads="1"/>
            </p:cNvSpPr>
            <p:nvPr/>
          </p:nvSpPr>
          <p:spPr bwMode="auto">
            <a:xfrm>
              <a:off x="2081213" y="2736850"/>
              <a:ext cx="1766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Counts of w in d</a:t>
              </a:r>
            </a:p>
          </p:txBody>
        </p:sp>
        <p:sp>
          <p:nvSpPr>
            <p:cNvPr id="507921" name="Line 17"/>
            <p:cNvSpPr>
              <a:spLocks noChangeShapeType="1"/>
            </p:cNvSpPr>
            <p:nvPr/>
          </p:nvSpPr>
          <p:spPr bwMode="auto">
            <a:xfrm>
              <a:off x="2843213" y="304165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54022" y="3671093"/>
            <a:ext cx="2636837" cy="557212"/>
            <a:chOff x="2118783" y="3862388"/>
            <a:chExt cx="2636837" cy="557212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18783" y="4083050"/>
              <a:ext cx="26368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Length of d (total counts)</a:t>
              </a:r>
            </a:p>
          </p:txBody>
        </p:sp>
        <p:sp>
          <p:nvSpPr>
            <p:cNvPr id="507923" name="Line 19"/>
            <p:cNvSpPr>
              <a:spLocks noChangeShapeType="1"/>
            </p:cNvSpPr>
            <p:nvPr/>
          </p:nvSpPr>
          <p:spPr bwMode="auto">
            <a:xfrm flipV="1">
              <a:off x="3224213" y="38623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 </a:t>
            </a:r>
            <a:endParaRPr lang="en-US" alt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 </a:t>
            </a:r>
            <a:r>
              <a:rPr lang="en-US" altLang="en-US" dirty="0" smtClean="0"/>
              <a:t>2: Absolute discounting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Subtract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from the counts of each </a:t>
            </a:r>
            <a:r>
              <a:rPr lang="en-US" altLang="en-US" b="0" dirty="0" smtClean="0"/>
              <a:t>word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varied document length?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40143"/>
              </p:ext>
            </p:extLst>
          </p:nvPr>
        </p:nvGraphicFramePr>
        <p:xfrm>
          <a:off x="1820334" y="3025775"/>
          <a:ext cx="5051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334" y="3025775"/>
                        <a:ext cx="5051425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6738409" y="2577570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# </a:t>
            </a:r>
            <a:r>
              <a:rPr lang="en-US" altLang="en-US" b="1" i="0" dirty="0" err="1">
                <a:latin typeface="Arial" panose="020B0604020202020204" pitchFamily="34" charset="0"/>
              </a:rPr>
              <a:t>uniq</a:t>
            </a:r>
            <a:r>
              <a:rPr lang="en-US" altLang="en-US" b="1" i="0" dirty="0">
                <a:latin typeface="Arial" panose="020B0604020202020204" pitchFamily="34" charset="0"/>
              </a:rPr>
              <a:t> words</a:t>
            </a:r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 flipH="1">
            <a:off x="5623983" y="2738437"/>
            <a:ext cx="11144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methods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Method 3: Linear </a:t>
            </a:r>
            <a:r>
              <a:rPr lang="en-US" altLang="en-US" dirty="0"/>
              <a:t>interpolation, </a:t>
            </a:r>
            <a:r>
              <a:rPr lang="en-US" altLang="en-US" dirty="0" err="1" smtClean="0"/>
              <a:t>Jelinek</a:t>
            </a:r>
            <a:r>
              <a:rPr lang="en-US" altLang="en-US" dirty="0" smtClean="0"/>
              <a:t>-Mercer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“</a:t>
            </a:r>
            <a:r>
              <a:rPr lang="en-US" altLang="en-US" b="0" dirty="0"/>
              <a:t>Shrink” uniformly toward p(</a:t>
            </a:r>
            <a:r>
              <a:rPr lang="en-US" altLang="en-US" b="0" dirty="0" err="1"/>
              <a:t>w|REF</a:t>
            </a:r>
            <a:r>
              <a:rPr lang="en-US" altLang="en-US" b="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what is missing?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55501"/>
              </p:ext>
            </p:extLst>
          </p:nvPr>
        </p:nvGraphicFramePr>
        <p:xfrm>
          <a:off x="2125070" y="2786328"/>
          <a:ext cx="42052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070" y="2786328"/>
                        <a:ext cx="4205288" cy="703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472982" y="3319728"/>
            <a:ext cx="1166813" cy="821532"/>
            <a:chOff x="4591515" y="3759994"/>
            <a:chExt cx="1166813" cy="821532"/>
          </a:xfrm>
        </p:grpSpPr>
        <p:sp>
          <p:nvSpPr>
            <p:cNvPr id="518163" name="Text Box 19"/>
            <p:cNvSpPr txBox="1">
              <a:spLocks noChangeArrowheads="1"/>
            </p:cNvSpPr>
            <p:nvPr/>
          </p:nvSpPr>
          <p:spPr bwMode="auto">
            <a:xfrm>
              <a:off x="4591515" y="4244976"/>
              <a:ext cx="11668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parameter</a:t>
              </a:r>
            </a:p>
          </p:txBody>
        </p:sp>
        <p:sp>
          <p:nvSpPr>
            <p:cNvPr id="518164" name="Line 20"/>
            <p:cNvSpPr>
              <a:spLocks noChangeShapeType="1"/>
            </p:cNvSpPr>
            <p:nvPr/>
          </p:nvSpPr>
          <p:spPr bwMode="auto">
            <a:xfrm flipV="1">
              <a:off x="5139203" y="37599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87158" y="2710128"/>
            <a:ext cx="1128712" cy="1656265"/>
            <a:chOff x="3705691" y="3150394"/>
            <a:chExt cx="1128712" cy="1656265"/>
          </a:xfrm>
        </p:grpSpPr>
        <p:sp>
          <p:nvSpPr>
            <p:cNvPr id="518165" name="Text Box 21"/>
            <p:cNvSpPr txBox="1">
              <a:spLocks noChangeArrowheads="1"/>
            </p:cNvSpPr>
            <p:nvPr/>
          </p:nvSpPr>
          <p:spPr bwMode="auto">
            <a:xfrm>
              <a:off x="3705691" y="4437327"/>
              <a:ext cx="6719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 smtClean="0">
                  <a:latin typeface="Arial" panose="020B0604020202020204" pitchFamily="34" charset="0"/>
                </a:rPr>
                <a:t>MLE</a:t>
              </a:r>
              <a:endParaRPr lang="en-US" altLang="en-US" b="1" i="0" dirty="0">
                <a:latin typeface="Arial" panose="020B0604020202020204" pitchFamily="34" charset="0"/>
              </a:endParaRPr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 flipV="1">
              <a:off x="4072403" y="3988594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3996203" y="3150394"/>
              <a:ext cx="838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</a:t>
            </a:r>
            <a:endParaRPr lang="en-US" altLang="en-US" sz="2800" b="0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 </a:t>
            </a:r>
            <a:r>
              <a:rPr lang="en-US" altLang="en-US" dirty="0" smtClean="0"/>
              <a:t>4: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Prior/Bayesian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</a:p>
          <a:p>
            <a:pPr lvl="1"/>
            <a:r>
              <a:rPr lang="en-US" altLang="en-US" b="0" dirty="0" smtClean="0"/>
              <a:t>Assume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  <a:r>
              <a:rPr lang="en-US" altLang="en-US" b="0" dirty="0"/>
              <a:t>pseudo counts </a:t>
            </a:r>
            <a:r>
              <a:rPr lang="en-US" altLang="en-US" b="0" dirty="0">
                <a:sym typeface="Symbol" panose="05050102010706020507" pitchFamily="18" charset="2"/>
              </a:rPr>
              <a:t>p(</a:t>
            </a:r>
            <a:r>
              <a:rPr lang="en-US" altLang="en-US" b="0" dirty="0" err="1">
                <a:sym typeface="Symbol" panose="05050102010706020507" pitchFamily="18" charset="2"/>
              </a:rPr>
              <a:t>w|REF</a:t>
            </a:r>
            <a:r>
              <a:rPr lang="en-US" altLang="en-US" b="0" dirty="0" smtClean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b="0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0" dirty="0" smtClean="0">
                <a:sym typeface="Symbol" panose="05050102010706020507" pitchFamily="18" charset="2"/>
              </a:rPr>
              <a:t>Problems?</a:t>
            </a: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sz="2800" b="0" dirty="0">
              <a:sym typeface="Symbol" panose="05050102010706020507" pitchFamily="18" charset="2"/>
            </a:endParaRPr>
          </a:p>
          <a:p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53888"/>
              </p:ext>
            </p:extLst>
          </p:nvPr>
        </p:nvGraphicFramePr>
        <p:xfrm>
          <a:off x="1049337" y="2894537"/>
          <a:ext cx="6875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2894537"/>
                        <a:ext cx="6875463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5720556" y="3879845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6400800" y="349884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Two-stage </a:t>
            </a:r>
            <a:r>
              <a:rPr lang="en-US" altLang="en-US" dirty="0"/>
              <a:t>smoothing </a:t>
            </a:r>
            <a:r>
              <a:rPr lang="en-US" altLang="en-US" baseline="30000" dirty="0"/>
              <a:t>[Zhai &amp; Lafferty 02]</a:t>
            </a:r>
          </a:p>
        </p:txBody>
      </p:sp>
      <p:grpSp>
        <p:nvGrpSpPr>
          <p:cNvPr id="65541" name="Group 3"/>
          <p:cNvGrpSpPr>
            <a:grpSpLocks/>
          </p:cNvGrpSpPr>
          <p:nvPr/>
        </p:nvGrpSpPr>
        <p:grpSpPr bwMode="auto">
          <a:xfrm>
            <a:off x="990600" y="4724400"/>
            <a:ext cx="4343400" cy="990600"/>
            <a:chOff x="624" y="2976"/>
            <a:chExt cx="2736" cy="624"/>
          </a:xfrm>
        </p:grpSpPr>
        <p:grpSp>
          <p:nvGrpSpPr>
            <p:cNvPr id="65577" name="Group 4"/>
            <p:cNvGrpSpPr>
              <a:grpSpLocks/>
            </p:cNvGrpSpPr>
            <p:nvPr/>
          </p:nvGrpSpPr>
          <p:grpSpPr bwMode="auto">
            <a:xfrm>
              <a:off x="1920" y="2976"/>
              <a:ext cx="1440" cy="624"/>
              <a:chOff x="1968" y="1536"/>
              <a:chExt cx="1440" cy="624"/>
            </a:xfrm>
          </p:grpSpPr>
          <p:sp>
            <p:nvSpPr>
              <p:cNvPr id="65579" name="Line 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6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c(w,d)</a:t>
                </a:r>
              </a:p>
            </p:txBody>
          </p:sp>
          <p:sp>
            <p:nvSpPr>
              <p:cNvPr id="65581" name="Text Box 7"/>
              <p:cNvSpPr txBox="1">
                <a:spLocks noChangeArrowheads="1"/>
              </p:cNvSpPr>
              <p:nvPr/>
            </p:nvSpPr>
            <p:spPr bwMode="auto">
              <a:xfrm>
                <a:off x="2129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|d|</a:t>
                </a:r>
              </a:p>
            </p:txBody>
          </p:sp>
        </p:grpSp>
        <p:sp>
          <p:nvSpPr>
            <p:cNvPr id="65578" name="Rectangle 8"/>
            <p:cNvSpPr>
              <a:spLocks noChangeArrowheads="1"/>
            </p:cNvSpPr>
            <p:nvPr/>
          </p:nvSpPr>
          <p:spPr bwMode="auto">
            <a:xfrm>
              <a:off x="624" y="3120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P(w|d) =</a:t>
              </a:r>
            </a:p>
          </p:txBody>
        </p:sp>
      </p:grpSp>
      <p:grpSp>
        <p:nvGrpSpPr>
          <p:cNvPr id="65542" name="Group 9"/>
          <p:cNvGrpSpPr>
            <a:grpSpLocks/>
          </p:cNvGrpSpPr>
          <p:nvPr/>
        </p:nvGrpSpPr>
        <p:grpSpPr bwMode="auto">
          <a:xfrm>
            <a:off x="609600" y="2743200"/>
            <a:ext cx="2625725" cy="1525588"/>
            <a:chOff x="384" y="1728"/>
            <a:chExt cx="1654" cy="961"/>
          </a:xfrm>
        </p:grpSpPr>
        <p:sp>
          <p:nvSpPr>
            <p:cNvPr id="65574" name="Line 10"/>
            <p:cNvSpPr>
              <a:spLocks noChangeShapeType="1"/>
            </p:cNvSpPr>
            <p:nvPr/>
          </p:nvSpPr>
          <p:spPr bwMode="auto">
            <a:xfrm>
              <a:off x="384" y="2688"/>
              <a:ext cx="16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11"/>
            <p:cNvSpPr>
              <a:spLocks noChangeShapeType="1"/>
            </p:cNvSpPr>
            <p:nvPr/>
          </p:nvSpPr>
          <p:spPr bwMode="auto">
            <a:xfrm flipV="1">
              <a:off x="384" y="1728"/>
              <a:ext cx="1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Freeform 12"/>
            <p:cNvSpPr>
              <a:spLocks/>
            </p:cNvSpPr>
            <p:nvPr/>
          </p:nvSpPr>
          <p:spPr bwMode="auto">
            <a:xfrm>
              <a:off x="384" y="2016"/>
              <a:ext cx="1313" cy="672"/>
            </a:xfrm>
            <a:custGeom>
              <a:avLst/>
              <a:gdLst>
                <a:gd name="T0" fmla="*/ 0 w 1296"/>
                <a:gd name="T1" fmla="*/ 0 h 672"/>
                <a:gd name="T2" fmla="*/ 150 w 1296"/>
                <a:gd name="T3" fmla="*/ 0 h 672"/>
                <a:gd name="T4" fmla="*/ 150 w 1296"/>
                <a:gd name="T5" fmla="*/ 96 h 672"/>
                <a:gd name="T6" fmla="*/ 249 w 1296"/>
                <a:gd name="T7" fmla="*/ 96 h 672"/>
                <a:gd name="T8" fmla="*/ 249 w 1296"/>
                <a:gd name="T9" fmla="*/ 240 h 672"/>
                <a:gd name="T10" fmla="*/ 399 w 1296"/>
                <a:gd name="T11" fmla="*/ 240 h 672"/>
                <a:gd name="T12" fmla="*/ 399 w 1296"/>
                <a:gd name="T13" fmla="*/ 336 h 672"/>
                <a:gd name="T14" fmla="*/ 549 w 1296"/>
                <a:gd name="T15" fmla="*/ 336 h 672"/>
                <a:gd name="T16" fmla="*/ 549 w 1296"/>
                <a:gd name="T17" fmla="*/ 480 h 672"/>
                <a:gd name="T18" fmla="*/ 798 w 1296"/>
                <a:gd name="T19" fmla="*/ 480 h 672"/>
                <a:gd name="T20" fmla="*/ 798 w 1296"/>
                <a:gd name="T21" fmla="*/ 576 h 672"/>
                <a:gd name="T22" fmla="*/ 1098 w 1296"/>
                <a:gd name="T23" fmla="*/ 576 h 672"/>
                <a:gd name="T24" fmla="*/ 1098 w 1296"/>
                <a:gd name="T25" fmla="*/ 672 h 672"/>
                <a:gd name="T26" fmla="*/ 1347 w 1296"/>
                <a:gd name="T27" fmla="*/ 672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6"/>
                <a:gd name="T43" fmla="*/ 0 h 672"/>
                <a:gd name="T44" fmla="*/ 1296 w 1296"/>
                <a:gd name="T45" fmla="*/ 672 h 6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6" h="672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  <a:lnTo>
                    <a:pt x="240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336"/>
                  </a:lnTo>
                  <a:lnTo>
                    <a:pt x="528" y="336"/>
                  </a:lnTo>
                  <a:lnTo>
                    <a:pt x="528" y="480"/>
                  </a:lnTo>
                  <a:lnTo>
                    <a:pt x="768" y="480"/>
                  </a:lnTo>
                  <a:lnTo>
                    <a:pt x="768" y="576"/>
                  </a:lnTo>
                  <a:lnTo>
                    <a:pt x="1056" y="576"/>
                  </a:lnTo>
                  <a:lnTo>
                    <a:pt x="1056" y="672"/>
                  </a:lnTo>
                  <a:lnTo>
                    <a:pt x="1296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95400" y="1371600"/>
            <a:ext cx="6108700" cy="4343400"/>
            <a:chOff x="816" y="864"/>
            <a:chExt cx="3848" cy="2736"/>
          </a:xfrm>
        </p:grpSpPr>
        <p:grpSp>
          <p:nvGrpSpPr>
            <p:cNvPr id="65560" name="Group 13"/>
            <p:cNvGrpSpPr>
              <a:grpSpLocks/>
            </p:cNvGrpSpPr>
            <p:nvPr/>
          </p:nvGrpSpPr>
          <p:grpSpPr bwMode="auto">
            <a:xfrm>
              <a:off x="816" y="864"/>
              <a:ext cx="2950" cy="2736"/>
              <a:chOff x="816" y="864"/>
              <a:chExt cx="2950" cy="2736"/>
            </a:xfrm>
          </p:grpSpPr>
          <p:grpSp>
            <p:nvGrpSpPr>
              <p:cNvPr id="65563" name="Group 14"/>
              <p:cNvGrpSpPr>
                <a:grpSpLocks/>
              </p:cNvGrpSpPr>
              <p:nvPr/>
            </p:nvGrpSpPr>
            <p:grpSpPr bwMode="auto">
              <a:xfrm>
                <a:off x="2448" y="2976"/>
                <a:ext cx="864" cy="624"/>
                <a:chOff x="2496" y="1536"/>
                <a:chExt cx="864" cy="624"/>
              </a:xfrm>
            </p:grpSpPr>
            <p:sp>
              <p:nvSpPr>
                <p:cNvPr id="6557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96" y="15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p(w|C)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57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63" y="1872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5564" name="Group 17"/>
              <p:cNvGrpSpPr>
                <a:grpSpLocks/>
              </p:cNvGrpSpPr>
              <p:nvPr/>
            </p:nvGrpSpPr>
            <p:grpSpPr bwMode="auto">
              <a:xfrm>
                <a:off x="816" y="864"/>
                <a:ext cx="2950" cy="1872"/>
                <a:chOff x="816" y="864"/>
                <a:chExt cx="2950" cy="1872"/>
              </a:xfrm>
            </p:grpSpPr>
            <p:grpSp>
              <p:nvGrpSpPr>
                <p:cNvPr id="65565" name="Group 18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2950" cy="1872"/>
                  <a:chOff x="816" y="864"/>
                  <a:chExt cx="2950" cy="1872"/>
                </a:xfrm>
              </p:grpSpPr>
              <p:sp>
                <p:nvSpPr>
                  <p:cNvPr id="655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1835" cy="7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0000FF"/>
                        </a:solidFill>
                      </a:rPr>
                      <a:t>Stage-1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</a:p>
                  <a:p>
                    <a:pPr algn="l"/>
                    <a:endParaRPr lang="en-US" altLang="en-US" sz="1200" b="0" i="0" dirty="0">
                      <a:solidFill>
                        <a:srgbClr val="0000FF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-Explain unseen words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</a:t>
                    </a:r>
                    <a:r>
                      <a:rPr lang="en-US" altLang="en-US" sz="2000" b="0" i="0" dirty="0" err="1">
                        <a:solidFill>
                          <a:srgbClr val="0000FF"/>
                        </a:solidFill>
                      </a:rPr>
                      <a:t>Dirichlet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en-US" altLang="en-US" sz="2000" b="0" i="0" dirty="0" smtClean="0">
                        <a:solidFill>
                          <a:srgbClr val="0000FF"/>
                        </a:solidFill>
                      </a:rPr>
                      <a:t>prior (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Bayesian)</a:t>
                    </a:r>
                    <a:endParaRPr lang="en-US" altLang="en-US" sz="2000" b="0" i="0" dirty="0">
                      <a:solidFill>
                        <a:srgbClr val="CC3300"/>
                      </a:solidFill>
                    </a:endParaRPr>
                  </a:p>
                </p:txBody>
              </p:sp>
              <p:sp>
                <p:nvSpPr>
                  <p:cNvPr id="655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016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1" name="Freeform 23"/>
                  <p:cNvSpPr>
                    <a:spLocks/>
                  </p:cNvSpPr>
                  <p:nvPr/>
                </p:nvSpPr>
                <p:spPr bwMode="auto">
                  <a:xfrm>
                    <a:off x="211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23" y="1798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CC"/>
                    </a:solidFill>
                  </a:endParaRPr>
                </a:p>
              </p:txBody>
            </p:sp>
          </p:grpSp>
        </p:grpSp>
        <p:sp>
          <p:nvSpPr>
            <p:cNvPr id="65561" name="Text Box 39"/>
            <p:cNvSpPr txBox="1">
              <a:spLocks noChangeArrowheads="1"/>
            </p:cNvSpPr>
            <p:nvPr/>
          </p:nvSpPr>
          <p:spPr bwMode="auto">
            <a:xfrm>
              <a:off x="3456" y="282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Collection LM </a:t>
              </a:r>
            </a:p>
          </p:txBody>
        </p:sp>
        <p:sp>
          <p:nvSpPr>
            <p:cNvPr id="65562" name="Line 40"/>
            <p:cNvSpPr>
              <a:spLocks noChangeShapeType="1"/>
            </p:cNvSpPr>
            <p:nvPr/>
          </p:nvSpPr>
          <p:spPr bwMode="auto">
            <a:xfrm flipH="1">
              <a:off x="3264" y="29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209800" y="1377950"/>
            <a:ext cx="6740525" cy="4737100"/>
            <a:chOff x="1392" y="868"/>
            <a:chExt cx="4246" cy="2984"/>
          </a:xfrm>
        </p:grpSpPr>
        <p:grpSp>
          <p:nvGrpSpPr>
            <p:cNvPr id="65545" name="Group 25"/>
            <p:cNvGrpSpPr>
              <a:grpSpLocks/>
            </p:cNvGrpSpPr>
            <p:nvPr/>
          </p:nvGrpSpPr>
          <p:grpSpPr bwMode="auto">
            <a:xfrm>
              <a:off x="1392" y="868"/>
              <a:ext cx="4246" cy="2540"/>
              <a:chOff x="1392" y="868"/>
              <a:chExt cx="4246" cy="2540"/>
            </a:xfrm>
          </p:grpSpPr>
          <p:grpSp>
            <p:nvGrpSpPr>
              <p:cNvPr id="65548" name="Group 26"/>
              <p:cNvGrpSpPr>
                <a:grpSpLocks/>
              </p:cNvGrpSpPr>
              <p:nvPr/>
            </p:nvGrpSpPr>
            <p:grpSpPr bwMode="auto">
              <a:xfrm>
                <a:off x="1392" y="3120"/>
                <a:ext cx="2885" cy="288"/>
                <a:chOff x="1440" y="1680"/>
                <a:chExt cx="2885" cy="288"/>
              </a:xfrm>
            </p:grpSpPr>
            <p:sp>
              <p:nvSpPr>
                <p:cNvPr id="6555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1680"/>
                  <a:ext cx="5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(1-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6555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08" y="1680"/>
                  <a:ext cx="9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+ 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p(w|U)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65549" name="Group 29"/>
              <p:cNvGrpSpPr>
                <a:grpSpLocks/>
              </p:cNvGrpSpPr>
              <p:nvPr/>
            </p:nvGrpSpPr>
            <p:grpSpPr bwMode="auto">
              <a:xfrm>
                <a:off x="2880" y="868"/>
                <a:ext cx="2758" cy="1868"/>
                <a:chOff x="2880" y="868"/>
                <a:chExt cx="2758" cy="1868"/>
              </a:xfrm>
            </p:grpSpPr>
            <p:grpSp>
              <p:nvGrpSpPr>
                <p:cNvPr id="65550" name="Group 30"/>
                <p:cNvGrpSpPr>
                  <a:grpSpLocks/>
                </p:cNvGrpSpPr>
                <p:nvPr/>
              </p:nvGrpSpPr>
              <p:grpSpPr bwMode="auto">
                <a:xfrm>
                  <a:off x="2880" y="868"/>
                  <a:ext cx="2758" cy="1868"/>
                  <a:chOff x="2880" y="868"/>
                  <a:chExt cx="2758" cy="1868"/>
                </a:xfrm>
              </p:grpSpPr>
              <p:sp>
                <p:nvSpPr>
                  <p:cNvPr id="655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4" name="Freeform 33"/>
                  <p:cNvSpPr>
                    <a:spLocks/>
                  </p:cNvSpPr>
                  <p:nvPr/>
                </p:nvSpPr>
                <p:spPr bwMode="auto">
                  <a:xfrm>
                    <a:off x="403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5" name="Freeform 34"/>
                  <p:cNvSpPr>
                    <a:spLocks/>
                  </p:cNvSpPr>
                  <p:nvPr/>
                </p:nvSpPr>
                <p:spPr bwMode="auto">
                  <a:xfrm>
                    <a:off x="4032" y="1824"/>
                    <a:ext cx="1362" cy="816"/>
                  </a:xfrm>
                  <a:custGeom>
                    <a:avLst/>
                    <a:gdLst>
                      <a:gd name="T0" fmla="*/ 0 w 1344"/>
                      <a:gd name="T1" fmla="*/ 0 h 816"/>
                      <a:gd name="T2" fmla="*/ 300 w 1344"/>
                      <a:gd name="T3" fmla="*/ 528 h 816"/>
                      <a:gd name="T4" fmla="*/ 600 w 1344"/>
                      <a:gd name="T5" fmla="*/ 768 h 816"/>
                      <a:gd name="T6" fmla="*/ 1398 w 1344"/>
                      <a:gd name="T7" fmla="*/ 816 h 8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44"/>
                      <a:gd name="T13" fmla="*/ 0 h 816"/>
                      <a:gd name="T14" fmla="*/ 1344 w 1344"/>
                      <a:gd name="T15" fmla="*/ 816 h 8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44" h="816">
                        <a:moveTo>
                          <a:pt x="0" y="0"/>
                        </a:moveTo>
                        <a:cubicBezTo>
                          <a:pt x="96" y="200"/>
                          <a:pt x="192" y="400"/>
                          <a:pt x="288" y="528"/>
                        </a:cubicBezTo>
                        <a:cubicBezTo>
                          <a:pt x="384" y="656"/>
                          <a:pt x="400" y="720"/>
                          <a:pt x="576" y="768"/>
                        </a:cubicBezTo>
                        <a:cubicBezTo>
                          <a:pt x="752" y="816"/>
                          <a:pt x="1048" y="816"/>
                          <a:pt x="1344" y="816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064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868"/>
                    <a:ext cx="1611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CC0000"/>
                        </a:solidFill>
                      </a:rPr>
                      <a:t>Stage-2 </a:t>
                    </a:r>
                  </a:p>
                  <a:p>
                    <a:pPr algn="l"/>
                    <a:endParaRPr lang="en-US" altLang="en-US" sz="1200" i="0" dirty="0">
                      <a:solidFill>
                        <a:srgbClr val="CC0000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-Explain noise in query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-2-component mixture</a:t>
                    </a:r>
                  </a:p>
                </p:txBody>
              </p:sp>
            </p:grpSp>
            <p:sp>
              <p:nvSpPr>
                <p:cNvPr id="6555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5" y="177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</p:grpSp>
        <p:sp>
          <p:nvSpPr>
            <p:cNvPr id="65546" name="Text Box 38"/>
            <p:cNvSpPr txBox="1">
              <a:spLocks noChangeArrowheads="1"/>
            </p:cNvSpPr>
            <p:nvPr/>
          </p:nvSpPr>
          <p:spPr bwMode="auto">
            <a:xfrm>
              <a:off x="2880" y="3600"/>
              <a:ext cx="2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latin typeface="Arial" panose="020B0604020202020204" pitchFamily="34" charset="0"/>
                </a:rPr>
                <a:t>User background </a:t>
              </a:r>
              <a:r>
                <a:rPr lang="en-US" altLang="en-US" sz="2000" i="0" dirty="0" smtClean="0">
                  <a:latin typeface="Arial" panose="020B0604020202020204" pitchFamily="34" charset="0"/>
                </a:rPr>
                <a:t>model</a:t>
              </a:r>
              <a:endParaRPr lang="en-US" altLang="en-US" sz="2000" i="0" dirty="0">
                <a:latin typeface="Arial" panose="020B0604020202020204" pitchFamily="34" charset="0"/>
              </a:endParaRPr>
            </a:p>
          </p:txBody>
        </p:sp>
        <p:sp>
          <p:nvSpPr>
            <p:cNvPr id="65547" name="Line 41"/>
            <p:cNvSpPr>
              <a:spLocks noChangeShapeType="1"/>
            </p:cNvSpPr>
            <p:nvPr/>
          </p:nvSpPr>
          <p:spPr bwMode="auto">
            <a:xfrm flipH="1" flipV="1">
              <a:off x="3984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</a:t>
            </a:r>
            <a:r>
              <a:rPr lang="en-US" altLang="en-US" dirty="0"/>
              <a:t>smoothing</a:t>
            </a:r>
            <a:endParaRPr lang="en-US" altLang="en-US" dirty="0" smtClean="0"/>
          </a:p>
        </p:txBody>
      </p:sp>
      <p:sp>
        <p:nvSpPr>
          <p:cNvPr id="64516" name="Text Box 19"/>
          <p:cNvSpPr txBox="1">
            <a:spLocks noChangeArrowheads="1"/>
          </p:cNvSpPr>
          <p:nvPr/>
        </p:nvSpPr>
        <p:spPr bwMode="auto">
          <a:xfrm>
            <a:off x="1600200" y="1524006"/>
            <a:ext cx="679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Query  = “the        algorithms      for         data         </a:t>
            </a:r>
            <a:r>
              <a:rPr lang="en-US" altLang="en-US" sz="2000" i="0" dirty="0" smtClean="0">
                <a:latin typeface="+mn-lt"/>
              </a:rPr>
              <a:t>mining</a:t>
            </a:r>
            <a:r>
              <a:rPr lang="en-US" altLang="en-US" sz="2000" i="0" dirty="0">
                <a:latin typeface="+mn-lt"/>
              </a:rPr>
              <a:t>”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457200" y="2667006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+mn-lt"/>
              </a:rPr>
              <a:t>p( “algorithms”|d1)  = p(“</a:t>
            </a:r>
            <a:r>
              <a:rPr lang="en-US" altLang="en-US" sz="2000" i="0" dirty="0" smtClean="0">
                <a:latin typeface="+mn-lt"/>
              </a:rPr>
              <a:t>algorithms”|</a:t>
            </a:r>
            <a:r>
              <a:rPr lang="en-US" altLang="en-US" sz="2000" i="0" dirty="0">
                <a:latin typeface="+mn-lt"/>
              </a:rPr>
              <a:t>d2)</a:t>
            </a:r>
          </a:p>
          <a:p>
            <a:r>
              <a:rPr lang="en-US" altLang="en-US" sz="2000" i="0" dirty="0">
                <a:latin typeface="+mn-lt"/>
              </a:rPr>
              <a:t>p( “data”|d1)  &lt; p(“data”|d2)</a:t>
            </a:r>
          </a:p>
          <a:p>
            <a:r>
              <a:rPr lang="en-US" altLang="en-US" sz="2000" i="0" dirty="0">
                <a:latin typeface="+mn-lt"/>
              </a:rPr>
              <a:t>p( “mining”|d1)  &lt; p(“mining”|d2)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381000" y="3717931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So we should make p(“the”) and p(“for”) </a:t>
            </a:r>
            <a:r>
              <a:rPr lang="en-US" altLang="en-US" sz="2000" i="0" dirty="0">
                <a:solidFill>
                  <a:srgbClr val="CC0000"/>
                </a:solidFill>
                <a:latin typeface="+mn-lt"/>
              </a:rPr>
              <a:t>less different</a:t>
            </a:r>
            <a:r>
              <a:rPr lang="en-US" altLang="en-US" sz="2000" i="0" dirty="0">
                <a:latin typeface="+mn-lt"/>
              </a:rPr>
              <a:t> for all docs, </a:t>
            </a:r>
          </a:p>
          <a:p>
            <a:pPr algn="l"/>
            <a:r>
              <a:rPr lang="en-US" altLang="en-US" sz="2000" i="0" dirty="0">
                <a:latin typeface="+mn-lt"/>
              </a:rPr>
              <a:t> and smoothing helps </a:t>
            </a:r>
            <a:r>
              <a:rPr lang="en-US" altLang="en-US" sz="2000" i="0" dirty="0" smtClean="0">
                <a:latin typeface="+mn-lt"/>
              </a:rPr>
              <a:t>to achieve </a:t>
            </a:r>
            <a:r>
              <a:rPr lang="en-US" altLang="en-US" sz="2000" i="0" dirty="0">
                <a:latin typeface="+mn-lt"/>
              </a:rPr>
              <a:t>this goal…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953000" y="1143006"/>
            <a:ext cx="1485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 smtClean="0">
                <a:latin typeface="+mn-lt"/>
              </a:rPr>
              <a:t>Topical words</a:t>
            </a:r>
            <a:endParaRPr lang="en-US" altLang="en-US" sz="1800" i="0" dirty="0">
              <a:latin typeface="+mn-lt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352800" y="1524006"/>
            <a:ext cx="14478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62600" y="1524006"/>
            <a:ext cx="23622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4648200" y="1371606"/>
            <a:ext cx="381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40747" y="1336681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05400" y="2667006"/>
            <a:ext cx="3668713" cy="1006475"/>
            <a:chOff x="3216" y="1488"/>
            <a:chExt cx="2311" cy="634"/>
          </a:xfrm>
        </p:grpSpPr>
        <p:sp>
          <p:nvSpPr>
            <p:cNvPr id="64533" name="Text Box 14"/>
            <p:cNvSpPr txBox="1">
              <a:spLocks noChangeArrowheads="1"/>
            </p:cNvSpPr>
            <p:nvPr/>
          </p:nvSpPr>
          <p:spPr bwMode="auto">
            <a:xfrm>
              <a:off x="3648" y="1488"/>
              <a:ext cx="187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latin typeface="+mn-lt"/>
                </a:rPr>
                <a:t>Intuitively, d2 should have a higher score, </a:t>
              </a:r>
            </a:p>
            <a:p>
              <a:r>
                <a:rPr lang="en-US" altLang="en-US" sz="2000" b="0" i="0">
                  <a:latin typeface="+mn-lt"/>
                </a:rPr>
                <a:t>but p(q|d1)&gt;p(q|d2)…</a:t>
              </a:r>
            </a:p>
          </p:txBody>
        </p:sp>
        <p:sp>
          <p:nvSpPr>
            <p:cNvPr id="64534" name="AutoShape 15"/>
            <p:cNvSpPr>
              <a:spLocks/>
            </p:cNvSpPr>
            <p:nvPr/>
          </p:nvSpPr>
          <p:spPr bwMode="auto">
            <a:xfrm>
              <a:off x="3216" y="1536"/>
              <a:ext cx="94" cy="528"/>
            </a:xfrm>
            <a:prstGeom prst="rightBrace">
              <a:avLst>
                <a:gd name="adj1" fmla="val 468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35" name="AutoShape 16"/>
            <p:cNvSpPr>
              <a:spLocks noChangeArrowheads="1"/>
            </p:cNvSpPr>
            <p:nvPr/>
          </p:nvSpPr>
          <p:spPr bwMode="auto">
            <a:xfrm>
              <a:off x="3364" y="1728"/>
              <a:ext cx="282" cy="149"/>
            </a:xfrm>
            <a:prstGeom prst="rightArrow">
              <a:avLst>
                <a:gd name="adj1" fmla="val 50000"/>
                <a:gd name="adj2" fmla="val 4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64526" name="Text Box 20"/>
          <p:cNvSpPr txBox="1">
            <a:spLocks noChangeArrowheads="1"/>
          </p:cNvSpPr>
          <p:nvPr/>
        </p:nvSpPr>
        <p:spPr bwMode="auto">
          <a:xfrm>
            <a:off x="533400" y="1828806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(w|d1</a:t>
            </a:r>
            <a:r>
              <a:rPr lang="en-US" altLang="en-US" sz="2000" i="0" dirty="0">
                <a:latin typeface="+mn-lt"/>
              </a:rPr>
              <a:t>):</a:t>
            </a:r>
            <a:r>
              <a:rPr lang="en-US" altLang="en-US" sz="2000" b="0" i="0" dirty="0">
                <a:latin typeface="+mn-lt"/>
              </a:rPr>
              <a:t>                </a:t>
            </a:r>
            <a:r>
              <a:rPr lang="en-US" altLang="en-US" sz="2000" dirty="0" smtClean="0">
                <a:latin typeface="+mn-lt"/>
              </a:rPr>
              <a:t>0.04           0.001           0.02        0.002         0.003</a:t>
            </a:r>
            <a:r>
              <a:rPr lang="en-US" altLang="en-US" sz="2000" i="0" dirty="0" smtClean="0">
                <a:latin typeface="+mn-lt"/>
              </a:rPr>
              <a:t>       </a:t>
            </a:r>
            <a:endParaRPr lang="en-US" altLang="en-US" sz="2000" i="0" dirty="0">
              <a:latin typeface="+mn-lt"/>
            </a:endParaRPr>
          </a:p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(w|d2</a:t>
            </a:r>
            <a:r>
              <a:rPr lang="en-US" altLang="en-US" sz="2000" i="0" dirty="0">
                <a:latin typeface="+mn-lt"/>
              </a:rPr>
              <a:t>):                </a:t>
            </a:r>
            <a:r>
              <a:rPr lang="en-US" altLang="en-US" sz="2000" dirty="0">
                <a:latin typeface="+mn-lt"/>
              </a:rPr>
              <a:t>0.02         </a:t>
            </a:r>
            <a:r>
              <a:rPr lang="en-US" altLang="en-US" sz="2000" dirty="0" smtClean="0">
                <a:latin typeface="+mn-lt"/>
              </a:rPr>
              <a:t>  0.001           0.01        </a:t>
            </a:r>
            <a:r>
              <a:rPr lang="en-US" altLang="en-US" sz="2000" dirty="0">
                <a:latin typeface="+mn-lt"/>
              </a:rPr>
              <a:t>0.003         0.004</a:t>
            </a:r>
          </a:p>
          <a:p>
            <a:endParaRPr lang="en-US" altLang="en-US" sz="2000" b="0" dirty="0">
              <a:latin typeface="+mn-lt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" y="4419601"/>
            <a:ext cx="9220200" cy="1830388"/>
            <a:chOff x="96" y="2688"/>
            <a:chExt cx="5808" cy="1153"/>
          </a:xfrm>
        </p:grpSpPr>
        <p:sp>
          <p:nvSpPr>
            <p:cNvPr id="64528" name="Text Box 4"/>
            <p:cNvSpPr txBox="1">
              <a:spLocks noChangeArrowheads="1"/>
            </p:cNvSpPr>
            <p:nvPr/>
          </p:nvSpPr>
          <p:spPr bwMode="auto">
            <a:xfrm>
              <a:off x="192" y="3024"/>
              <a:ext cx="5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 dirty="0">
                  <a:latin typeface="+mn-lt"/>
                </a:rPr>
                <a:t>Query                    = “the        algorithms         for            data                mining”</a:t>
              </a:r>
            </a:p>
          </p:txBody>
        </p:sp>
        <p:sp>
          <p:nvSpPr>
            <p:cNvPr id="64529" name="Text Box 5"/>
            <p:cNvSpPr txBox="1">
              <a:spLocks noChangeArrowheads="1"/>
            </p:cNvSpPr>
            <p:nvPr/>
          </p:nvSpPr>
          <p:spPr bwMode="auto">
            <a:xfrm>
              <a:off x="144" y="3264"/>
              <a:ext cx="5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i="0" dirty="0">
                  <a:latin typeface="+mn-lt"/>
                </a:rPr>
                <a:t>P(</a:t>
              </a:r>
              <a:r>
                <a:rPr lang="en-US" altLang="en-US" sz="1800" i="0" dirty="0" err="1">
                  <a:latin typeface="+mn-lt"/>
                </a:rPr>
                <a:t>w|REF</a:t>
              </a:r>
              <a:r>
                <a:rPr lang="en-US" altLang="en-US" sz="1800" i="0" dirty="0">
                  <a:latin typeface="+mn-lt"/>
                </a:rPr>
                <a:t>)                          0.2            0.00001              </a:t>
              </a:r>
              <a:r>
                <a:rPr lang="en-US" altLang="en-US" sz="1800" i="0" dirty="0" smtClean="0">
                  <a:latin typeface="+mn-lt"/>
                </a:rPr>
                <a:t> 0.2             0.00001            </a:t>
              </a:r>
              <a:r>
                <a:rPr lang="en-US" altLang="en-US" sz="1800" i="0" dirty="0">
                  <a:latin typeface="+mn-lt"/>
                </a:rPr>
                <a:t>0.00001</a:t>
              </a:r>
            </a:p>
            <a:p>
              <a:pPr algn="l"/>
              <a:r>
                <a:rPr lang="en-US" altLang="en-US" sz="1800" i="0" dirty="0">
                  <a:latin typeface="+mn-lt"/>
                </a:rPr>
                <a:t>Smoothed p(w|d1):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0.184        0.000109            0.182         0.000209          0.000309</a:t>
              </a:r>
              <a:endParaRPr lang="en-US" altLang="en-US" sz="1800" i="0" dirty="0">
                <a:latin typeface="+mn-lt"/>
              </a:endParaRPr>
            </a:p>
            <a:p>
              <a:pPr algn="l"/>
              <a:r>
                <a:rPr lang="en-US" altLang="en-US" sz="1800" i="0" dirty="0">
                  <a:latin typeface="+mn-lt"/>
                </a:rPr>
                <a:t>Smoothed p(w|d2):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0.182        0.000109            </a:t>
              </a:r>
              <a:r>
                <a:rPr lang="en-US" altLang="en-US" sz="1800" i="0" dirty="0">
                  <a:latin typeface="+mn-lt"/>
                </a:rPr>
                <a:t>0.181         </a:t>
              </a:r>
              <a:r>
                <a:rPr lang="en-US" altLang="en-US" sz="1800" i="0" dirty="0" smtClean="0">
                  <a:latin typeface="+mn-lt"/>
                </a:rPr>
                <a:t>0.000309          0.000409</a:t>
              </a:r>
              <a:endParaRPr lang="en-US" altLang="en-US" sz="1800" i="0" dirty="0">
                <a:latin typeface="+mn-lt"/>
              </a:endParaRPr>
            </a:p>
          </p:txBody>
        </p:sp>
        <p:sp>
          <p:nvSpPr>
            <p:cNvPr id="64530" name="Text Box 24"/>
            <p:cNvSpPr txBox="1">
              <a:spLocks noChangeArrowheads="1"/>
            </p:cNvSpPr>
            <p:nvPr/>
          </p:nvSpPr>
          <p:spPr bwMode="auto">
            <a:xfrm>
              <a:off x="96" y="2688"/>
              <a:ext cx="5616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 b="0" i="0" dirty="0">
                <a:latin typeface="+mn-lt"/>
              </a:endParaRPr>
            </a:p>
          </p:txBody>
        </p:sp>
        <p:graphicFrame>
          <p:nvGraphicFramePr>
            <p:cNvPr id="64531" name="Object 22"/>
            <p:cNvGraphicFramePr>
              <a:graphicFrameLocks noChangeAspect="1"/>
            </p:cNvGraphicFramePr>
            <p:nvPr/>
          </p:nvGraphicFramePr>
          <p:xfrm>
            <a:off x="144" y="2736"/>
            <a:ext cx="55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3" imgW="6057900" imgH="241300" progId="Equation.DSMT4">
                    <p:embed/>
                  </p:oleObj>
                </mc:Choice>
                <mc:Fallback>
                  <p:oleObj name="Equation" r:id="rId3" imgW="605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736"/>
                          <a:ext cx="55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2" name="Rectangle 27"/>
            <p:cNvSpPr>
              <a:spLocks noChangeArrowheads="1"/>
            </p:cNvSpPr>
            <p:nvPr/>
          </p:nvSpPr>
          <p:spPr bwMode="auto">
            <a:xfrm>
              <a:off x="144" y="3024"/>
              <a:ext cx="5520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87224" y="1872340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24" y="1872340"/>
                <a:ext cx="12086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20" t="-4348" r="-15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77699" y="2210620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99" y="2210620"/>
                <a:ext cx="12086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45" t="-4444" r="-15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10396" y="3820762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2.35×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396" y="3820762"/>
                <a:ext cx="13368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110" t="-4444" r="-137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3104" y="4178459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4.53×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04" y="4178459"/>
                <a:ext cx="1336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10" t="-4348" r="-137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1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80" name="Object 12"/>
          <p:cNvGraphicFramePr>
            <a:graphicFrameLocks noChangeAspect="1"/>
          </p:cNvGraphicFramePr>
          <p:nvPr>
            <p:extLst/>
          </p:nvPr>
        </p:nvGraphicFramePr>
        <p:xfrm>
          <a:off x="76200" y="2761451"/>
          <a:ext cx="8994775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7188120" imgH="1828800" progId="Equation.DSMT4">
                  <p:embed/>
                </p:oleObj>
              </mc:Choice>
              <mc:Fallback>
                <p:oleObj name="Equation" r:id="rId3" imgW="718812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61451"/>
                        <a:ext cx="8994775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Smoothing &amp; TF-IDF weighting</a:t>
            </a:r>
            <a:endParaRPr lang="en-US" altLang="en-US" sz="1800" dirty="0"/>
          </a:p>
        </p:txBody>
      </p:sp>
      <p:graphicFrame>
        <p:nvGraphicFramePr>
          <p:cNvPr id="365571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135914" y="1678776"/>
          <a:ext cx="3179286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2781000" imgH="482400" progId="Equation.DSMT4">
                  <p:embed/>
                </p:oleObj>
              </mc:Choice>
              <mc:Fallback>
                <p:oleObj name="Equation" r:id="rId5" imgW="278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14" y="1678776"/>
                        <a:ext cx="3179286" cy="551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147482" y="2257622"/>
          <a:ext cx="1709473" cy="7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587240" imgH="711000" progId="Equation.DSMT4">
                  <p:embed/>
                </p:oleObj>
              </mc:Choice>
              <mc:Fallback>
                <p:oleObj name="Equation" r:id="rId7" imgW="1587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482" y="2257622"/>
                        <a:ext cx="1709473" cy="76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5572" name="Group 4"/>
          <p:cNvGrpSpPr>
            <a:grpSpLocks/>
          </p:cNvGrpSpPr>
          <p:nvPr/>
        </p:nvGrpSpPr>
        <p:grpSpPr bwMode="auto">
          <a:xfrm>
            <a:off x="5435600" y="1173162"/>
            <a:ext cx="4775200" cy="503238"/>
            <a:chOff x="2308" y="2592"/>
            <a:chExt cx="3008" cy="317"/>
          </a:xfrm>
        </p:grpSpPr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Smoothed ML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estimate </a:t>
              </a:r>
            </a:p>
          </p:txBody>
        </p:sp>
        <p:sp>
          <p:nvSpPr>
            <p:cNvPr id="365574" name="Line 6"/>
            <p:cNvSpPr>
              <a:spLocks noChangeShapeType="1"/>
            </p:cNvSpPr>
            <p:nvPr/>
          </p:nvSpPr>
          <p:spPr bwMode="auto">
            <a:xfrm flipH="1">
              <a:off x="2308" y="2736"/>
              <a:ext cx="47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575" name="Group 7"/>
          <p:cNvGrpSpPr>
            <a:grpSpLocks/>
          </p:cNvGrpSpPr>
          <p:nvPr/>
        </p:nvGrpSpPr>
        <p:grpSpPr bwMode="auto">
          <a:xfrm>
            <a:off x="5388519" y="2189167"/>
            <a:ext cx="3469731" cy="615951"/>
            <a:chOff x="2585" y="3491"/>
            <a:chExt cx="2741" cy="388"/>
          </a:xfrm>
        </p:grpSpPr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Reference language model</a:t>
              </a:r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 flipH="1" flipV="1">
              <a:off x="2585" y="3491"/>
              <a:ext cx="247" cy="3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578" name="Line 10"/>
          <p:cNvSpPr>
            <a:spLocks noChangeShapeType="1"/>
          </p:cNvSpPr>
          <p:nvPr/>
        </p:nvSpPr>
        <p:spPr bwMode="auto">
          <a:xfrm flipV="1">
            <a:off x="4856956" y="2189166"/>
            <a:ext cx="172244" cy="322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2412" y="1684732"/>
            <a:ext cx="3124200" cy="1203724"/>
            <a:chOff x="1522412" y="1684732"/>
            <a:chExt cx="3124200" cy="1203724"/>
          </a:xfrm>
        </p:grpSpPr>
        <p:sp>
          <p:nvSpPr>
            <p:cNvPr id="365581" name="Text Box 13"/>
            <p:cNvSpPr txBox="1">
              <a:spLocks noChangeArrowheads="1"/>
            </p:cNvSpPr>
            <p:nvPr/>
          </p:nvSpPr>
          <p:spPr bwMode="auto">
            <a:xfrm>
              <a:off x="1522412" y="1684732"/>
              <a:ext cx="3124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 dirty="0">
                  <a:latin typeface="Arial" panose="020B0604020202020204" pitchFamily="34" charset="0"/>
                </a:rPr>
                <a:t>Retrieval formula using the general smoothing scheme</a:t>
              </a:r>
            </a:p>
          </p:txBody>
        </p:sp>
        <p:sp>
          <p:nvSpPr>
            <p:cNvPr id="365582" name="AutoShape 14"/>
            <p:cNvSpPr>
              <a:spLocks noChangeArrowheads="1"/>
            </p:cNvSpPr>
            <p:nvPr/>
          </p:nvSpPr>
          <p:spPr bwMode="auto">
            <a:xfrm>
              <a:off x="2804583" y="2293143"/>
              <a:ext cx="228600" cy="595313"/>
            </a:xfrm>
            <a:prstGeom prst="downArrow">
              <a:avLst>
                <a:gd name="adj1" fmla="val 50000"/>
                <a:gd name="adj2" fmla="val 651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1800" y="3273427"/>
            <a:ext cx="6096000" cy="2051644"/>
            <a:chOff x="2971800" y="3273427"/>
            <a:chExt cx="6096000" cy="2051644"/>
          </a:xfrm>
        </p:grpSpPr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2971800" y="4924961"/>
              <a:ext cx="609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2000" dirty="0">
                  <a:latin typeface="Arial" panose="020B0604020202020204" pitchFamily="34" charset="0"/>
                </a:rPr>
                <a:t>Key rewriting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step (where did we see it before?)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57600" y="3273427"/>
              <a:ext cx="5410200" cy="1679573"/>
              <a:chOff x="3657600" y="3273427"/>
              <a:chExt cx="5410200" cy="1679573"/>
            </a:xfrm>
          </p:grpSpPr>
          <p:sp>
            <p:nvSpPr>
              <p:cNvPr id="365583" name="Rectangle 15"/>
              <p:cNvSpPr>
                <a:spLocks noChangeArrowheads="1"/>
              </p:cNvSpPr>
              <p:nvPr/>
            </p:nvSpPr>
            <p:spPr bwMode="auto">
              <a:xfrm>
                <a:off x="3657600" y="3273427"/>
                <a:ext cx="5410200" cy="11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585" name="Line 17"/>
              <p:cNvSpPr>
                <a:spLocks noChangeShapeType="1"/>
              </p:cNvSpPr>
              <p:nvPr/>
            </p:nvSpPr>
            <p:spPr bwMode="auto">
              <a:xfrm flipV="1">
                <a:off x="7010400" y="449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0667" y="5410200"/>
            <a:ext cx="5094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latin typeface="Arial" panose="020B0604020202020204" pitchFamily="34" charset="0"/>
              </a:rPr>
              <a:t>Similar rewritings are very common when using probabilistic models for IR…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blipFill rotWithShape="0">
                <a:blip r:embed="rId9"/>
                <a:stretch>
                  <a:fillRect l="-3093" r="-51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799249" y="4479256"/>
            <a:ext cx="1677751" cy="376937"/>
            <a:chOff x="4799249" y="4479256"/>
            <a:chExt cx="1677751" cy="37693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799249" y="4479256"/>
              <a:ext cx="1677751" cy="3509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799249" y="4531343"/>
              <a:ext cx="1677751" cy="3248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5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67432" y="30818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32" y="30818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209032" y="3081867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42405"/>
              </p:ext>
            </p:extLst>
          </p:nvPr>
        </p:nvGraphicFramePr>
        <p:xfrm>
          <a:off x="4557704" y="4100729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8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Chart" r:id="rId4" imgW="7039045" imgH="4972050" progId="MSGraph.Chart.8">
                    <p:embed followColorScheme="full"/>
                  </p:oleObj>
                </mc:Choice>
                <mc:Fallback>
                  <p:oleObj name="Chart" r:id="rId4" imgW="7039045" imgH="4972050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Crawler: 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Depth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Avoid duplicate visits</a:t>
            </a:r>
          </a:p>
          <a:p>
            <a:pPr lvl="1"/>
            <a:r>
              <a:rPr lang="en-US" dirty="0"/>
              <a:t>Re-visit policy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Regular expression based</a:t>
            </a:r>
          </a:p>
          <a:p>
            <a:pPr lvl="1"/>
            <a:r>
              <a:rPr lang="en-US" dirty="0" smtClean="0"/>
              <a:t>Learning-based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err="1" smtClean="0"/>
              <a:t>Stopword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6043-47E0-4003-BA01-5767411261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2772</Words>
  <Application>Microsoft Office PowerPoint</Application>
  <PresentationFormat>On-screen Show (4:3)</PresentationFormat>
  <Paragraphs>827</Paragraphs>
  <Slides>57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Arial Unicode MS</vt:lpstr>
      <vt:lpstr>Gill Sans MT</vt:lpstr>
      <vt:lpstr>ＭＳ Ｐゴシック</vt:lpstr>
      <vt:lpstr>宋体</vt:lpstr>
      <vt:lpstr>AR CENA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Chart</vt:lpstr>
      <vt:lpstr>Midterm Review</vt:lpstr>
      <vt:lpstr>Core concepts </vt:lpstr>
      <vt:lpstr>Core concepts </vt:lpstr>
      <vt:lpstr>Core concepts </vt:lpstr>
      <vt:lpstr>Abstraction of search engine architecture</vt:lpstr>
      <vt:lpstr>IR v.s. DBs</vt:lpstr>
      <vt:lpstr>Crawler: visiting strategy</vt:lpstr>
      <vt:lpstr>Automatic text indexing</vt:lpstr>
      <vt:lpstr>Statistical property of language</vt:lpstr>
      <vt:lpstr>Automatic text indexing</vt:lpstr>
      <vt:lpstr>Inverted index</vt:lpstr>
      <vt:lpstr>Structures for inverted index</vt:lpstr>
      <vt:lpstr>Sorting-based inverted index construction</vt:lpstr>
      <vt:lpstr>A close look at inverted index</vt:lpstr>
      <vt:lpstr>Index compression</vt:lpstr>
      <vt:lpstr>Phrase query</vt:lpstr>
      <vt:lpstr>Considerations in result display</vt:lpstr>
      <vt:lpstr>Deficiency of Boolean model</vt:lpstr>
      <vt:lpstr>Vector space model</vt:lpstr>
      <vt:lpstr>What is a good “basic concept”?</vt:lpstr>
      <vt:lpstr>TF normalization</vt:lpstr>
      <vt:lpstr>TF normalization</vt:lpstr>
      <vt:lpstr>IDF weighting</vt:lpstr>
      <vt:lpstr>TF-IDF weighting</vt:lpstr>
      <vt:lpstr>From distance to angle</vt:lpstr>
      <vt:lpstr>Advantages of VS Model</vt:lpstr>
      <vt:lpstr>Disadvantages of VS Model</vt:lpstr>
      <vt:lpstr>Latent semantic analysis</vt:lpstr>
      <vt:lpstr>Latent Semantic Analysis (LSA)</vt:lpstr>
      <vt:lpstr>Probabilistic ranking principle</vt:lpstr>
      <vt:lpstr>Probabilistic ranking principle</vt:lpstr>
      <vt:lpstr>Conditional models for P(R=1|Q,D) </vt:lpstr>
      <vt:lpstr>Generative models for P(R=1|Q,D)</vt:lpstr>
      <vt:lpstr>Document generation model</vt:lpstr>
      <vt:lpstr>Maximum likelihood estimation</vt:lpstr>
      <vt:lpstr>The BM25 formula </vt:lpstr>
      <vt:lpstr>Source-Channel framework [Shannon 48]</vt:lpstr>
      <vt:lpstr>More sophisticated LMs</vt:lpstr>
      <vt:lpstr>Justification from PRP</vt:lpstr>
      <vt:lpstr>Problem with MLE</vt:lpstr>
      <vt:lpstr>Illustration of language model smoothing</vt:lpstr>
      <vt:lpstr>Refine the idea of smoothing</vt:lpstr>
      <vt:lpstr>Smoothing methods</vt:lpstr>
      <vt:lpstr>Smoothing methods </vt:lpstr>
      <vt:lpstr>Smoothing methods </vt:lpstr>
      <vt:lpstr>Smoothing methods</vt:lpstr>
      <vt:lpstr>Two-stage smoothing [Zhai &amp; Lafferty 02]</vt:lpstr>
      <vt:lpstr>Understanding smoothing</vt:lpstr>
      <vt:lpstr>Smoothing &amp; TF-IDF weighting</vt:lpstr>
      <vt:lpstr>Retrieval evaluation</vt:lpstr>
      <vt:lpstr>Classical IR evaluation</vt:lpstr>
      <vt:lpstr>Evaluation of unranked retrieval sets</vt:lpstr>
      <vt:lpstr>Evaluation of ranked retrieval results</vt:lpstr>
      <vt:lpstr>AvgPrec is about one query</vt:lpstr>
      <vt:lpstr>What does query averaging hide?</vt:lpstr>
      <vt:lpstr>Measuring assessor consistency</vt:lpstr>
      <vt:lpstr>What we have not considered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hongning wang</dc:creator>
  <cp:lastModifiedBy>hongning wang</cp:lastModifiedBy>
  <cp:revision>7</cp:revision>
  <dcterms:created xsi:type="dcterms:W3CDTF">2015-10-21T01:56:09Z</dcterms:created>
  <dcterms:modified xsi:type="dcterms:W3CDTF">2015-10-21T19:36:51Z</dcterms:modified>
</cp:coreProperties>
</file>