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87" r:id="rId4"/>
    <p:sldId id="286" r:id="rId5"/>
    <p:sldId id="276" r:id="rId6"/>
    <p:sldId id="281" r:id="rId7"/>
    <p:sldId id="257" r:id="rId8"/>
    <p:sldId id="259" r:id="rId9"/>
    <p:sldId id="288" r:id="rId10"/>
    <p:sldId id="258" r:id="rId11"/>
    <p:sldId id="262" r:id="rId12"/>
    <p:sldId id="263" r:id="rId13"/>
    <p:sldId id="297" r:id="rId14"/>
    <p:sldId id="296" r:id="rId15"/>
    <p:sldId id="301" r:id="rId16"/>
    <p:sldId id="302" r:id="rId17"/>
    <p:sldId id="303" r:id="rId18"/>
    <p:sldId id="264" r:id="rId19"/>
    <p:sldId id="265" r:id="rId20"/>
    <p:sldId id="275" r:id="rId21"/>
    <p:sldId id="266" r:id="rId22"/>
    <p:sldId id="289" r:id="rId23"/>
    <p:sldId id="290" r:id="rId24"/>
    <p:sldId id="291" r:id="rId25"/>
    <p:sldId id="292" r:id="rId26"/>
    <p:sldId id="294" r:id="rId27"/>
    <p:sldId id="267" r:id="rId28"/>
    <p:sldId id="268" r:id="rId29"/>
    <p:sldId id="269" r:id="rId30"/>
    <p:sldId id="270" r:id="rId31"/>
    <p:sldId id="271" r:id="rId32"/>
    <p:sldId id="278" r:id="rId33"/>
    <p:sldId id="272" r:id="rId34"/>
    <p:sldId id="279" r:id="rId35"/>
    <p:sldId id="273" r:id="rId36"/>
    <p:sldId id="274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>
      <p:cViewPr varScale="1">
        <p:scale>
          <a:sx n="113" d="100"/>
          <a:sy n="113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7.2822047381349755E-3"/>
                  <c:y val="-3.14658075687124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991811055648322E-2"/>
                  <c:y val="5.39413844035070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12063000818813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Sheet1!$F$1:$F$6</c:f>
              <c:strCache>
                <c:ptCount val="6"/>
                <c:pt idx="0">
                  <c:v>information</c:v>
                </c:pt>
                <c:pt idx="1">
                  <c:v>retrieval</c:v>
                </c:pt>
                <c:pt idx="2">
                  <c:v>computer</c:v>
                </c:pt>
                <c:pt idx="3">
                  <c:v>science</c:v>
                </c:pt>
                <c:pt idx="4">
                  <c:v>relevant</c:v>
                </c:pt>
                <c:pt idx="5">
                  <c:v>literature</c:v>
                </c:pt>
              </c:strCache>
            </c: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0.20356073222947393</c:v>
                </c:pt>
                <c:pt idx="1">
                  <c:v>0.10042942702553501</c:v>
                </c:pt>
                <c:pt idx="2">
                  <c:v>0.30409055910166344</c:v>
                </c:pt>
                <c:pt idx="3">
                  <c:v>0.30509226530190625</c:v>
                </c:pt>
                <c:pt idx="4">
                  <c:v>1.2415067441310747E-2</c:v>
                </c:pt>
                <c:pt idx="5">
                  <c:v>7.441194890011063E-2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43E4-CCF7-43DD-936A-479236B14DC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255F-7564-41D1-B7B7-39687ACB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According to PRP, what we need 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relevance measure function F(</a:t>
            </a:r>
            <a:r>
              <a:rPr lang="en-US" dirty="0" err="1" smtClean="0"/>
              <a:t>q,d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all q,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smtClean="0"/>
              <a:t>F(q,d</a:t>
            </a:r>
            <a:r>
              <a:rPr lang="en-US" baseline="-25000" dirty="0" smtClean="0"/>
              <a:t>1</a:t>
            </a:r>
            <a:r>
              <a:rPr lang="en-US" dirty="0" smtClean="0"/>
              <a:t>) &gt; F(q,d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. p(Rel|q,d</a:t>
            </a:r>
            <a:r>
              <a:rPr lang="en-US" baseline="-25000" dirty="0" smtClean="0"/>
              <a:t>1</a:t>
            </a:r>
            <a:r>
              <a:rPr lang="en-US" dirty="0" smtClean="0"/>
              <a:t>) &gt;p(Rel|q,d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Assumptions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relevance </a:t>
            </a:r>
          </a:p>
          <a:p>
            <a:pPr lvl="2"/>
            <a:r>
              <a:rPr lang="en-US" altLang="en-US" dirty="0">
                <a:cs typeface="Arial" charset="0"/>
              </a:rPr>
              <a:t>S</a:t>
            </a:r>
            <a:r>
              <a:rPr lang="en-US" altLang="en-US" dirty="0" smtClean="0">
                <a:cs typeface="Arial" charset="0"/>
              </a:rPr>
              <a:t>equential browsing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10</a:t>
            </a:fld>
            <a:endParaRPr lang="en-US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85800" y="4876800"/>
            <a:ext cx="7402513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Most existing research on IR models so far has fallen into 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line of thinking… (Limitations?) </a:t>
            </a:r>
          </a:p>
        </p:txBody>
      </p:sp>
    </p:spTree>
    <p:extLst>
      <p:ext uri="{BB962C8B-B14F-4D97-AF65-F5344CB8AC3E}">
        <p14:creationId xmlns:p14="http://schemas.microsoft.com/office/powerpoint/2010/main" val="1504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Probability of relevance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Three random variables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Q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D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 {0,1}</a:t>
            </a:r>
          </a:p>
          <a:p>
            <a:r>
              <a:rPr lang="en-US" altLang="en-US" dirty="0" smtClean="0">
                <a:cs typeface="Arial" charset="0"/>
              </a:rPr>
              <a:t>Goal: rank D based on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Actually, one only needs to compare P(R=1|Q,D</a:t>
            </a:r>
            <a:r>
              <a:rPr lang="en-US" altLang="en-US" baseline="-25000" dirty="0" smtClean="0">
                <a:cs typeface="Arial" charset="0"/>
              </a:rPr>
              <a:t>1</a:t>
            </a:r>
            <a:r>
              <a:rPr lang="en-US" altLang="en-US" dirty="0" smtClean="0">
                <a:cs typeface="Arial" charset="0"/>
              </a:rPr>
              <a:t>) with P(R=1|Q,D</a:t>
            </a:r>
            <a:r>
              <a:rPr lang="en-US" altLang="en-US" baseline="-25000" dirty="0" smtClean="0">
                <a:cs typeface="Arial" charset="0"/>
              </a:rPr>
              <a:t>2</a:t>
            </a:r>
            <a:r>
              <a:rPr lang="en-US" altLang="en-US" dirty="0" smtClean="0">
                <a:cs typeface="Arial" charset="0"/>
              </a:rPr>
              <a:t>), i.e., rank documents</a:t>
            </a:r>
          </a:p>
          <a:p>
            <a:r>
              <a:rPr lang="en-US" altLang="en-US" dirty="0" smtClean="0">
                <a:cs typeface="Arial" charset="0"/>
              </a:rPr>
              <a:t>Several different ways to define P(R=1|Q,D)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  <a:endParaRPr lang="en-US" altLang="en-US" dirty="0" smtClean="0">
              <a:cs typeface="Arial" charset="0"/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dirty="0" smtClean="0"/>
              <a:t>ranking?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>
                    <a:solidFill>
                      <a:srgbClr val="FF0000"/>
                    </a:solidFill>
                  </a:rPr>
                  <a:t>In a ranking problem: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features about query-document pair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relevance label of document for the given query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>
                <a:cs typeface="Arial" charset="0"/>
              </a:rPr>
              <a:t>Features/Attributes for ranking</a:t>
            </a:r>
            <a:endParaRPr lang="en-US" altLang="en-US" dirty="0">
              <a:cs typeface="Arial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 considered in ranking problems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86332"/>
              </p:ext>
            </p:extLst>
          </p:nvPr>
        </p:nvGraphicFramePr>
        <p:xfrm>
          <a:off x="1524000" y="2590800"/>
          <a:ext cx="245745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422360" imgH="2158920" progId="Equation.3">
                  <p:embed/>
                </p:oleObj>
              </mc:Choice>
              <mc:Fallback>
                <p:oleObj name="Equation" r:id="rId3" imgW="142236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245745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63550" y="2812186"/>
            <a:ext cx="34873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Query Frequency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063550" y="3427071"/>
            <a:ext cx="145514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Query Length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063550" y="4028978"/>
            <a:ext cx="388965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Document Frequency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076154" y="4650743"/>
            <a:ext cx="185743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Document Length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04786" y="5322174"/>
            <a:ext cx="37341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Inverse Document Frequency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104786" y="5896054"/>
            <a:ext cx="387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Number of Terms in common between query </a:t>
            </a:r>
            <a:r>
              <a:rPr lang="en-US" altLang="en-US" dirty="0" smtClean="0"/>
              <a:t>and </a:t>
            </a:r>
            <a:r>
              <a:rPr lang="en-US" altLang="en-US" dirty="0"/>
              <a:t>document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dirty="0" smtClean="0"/>
              <a:t>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ranking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dirty="0" smtClean="0"/>
              <a:t>ranking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=1|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</a:t>
                </a:r>
                <a:r>
                  <a:rPr lang="en-US" dirty="0" smtClean="0"/>
                  <a:t>posterior of document relevance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48462" y="191742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cs typeface="Arial" charset="0"/>
              </a:rPr>
              <a:t>Conditional models for P(R=1|Q,D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Pros &amp; Cons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Absolute probability of relevance available</a:t>
            </a:r>
          </a:p>
          <a:p>
            <a:pPr lvl="1"/>
            <a:r>
              <a:rPr lang="en-US" altLang="en-US" dirty="0"/>
              <a:t>May re-use all the past relevance judgments</a:t>
            </a:r>
          </a:p>
          <a:p>
            <a:r>
              <a:rPr lang="en-US" altLang="en-US" dirty="0"/>
              <a:t>Problems</a:t>
            </a:r>
          </a:p>
          <a:p>
            <a:pPr lvl="1"/>
            <a:r>
              <a:rPr lang="en-US" altLang="en-US" dirty="0"/>
              <a:t>Performance </a:t>
            </a:r>
            <a:r>
              <a:rPr lang="en-US" altLang="en-US" dirty="0" smtClean="0"/>
              <a:t>heavily depends on the </a:t>
            </a:r>
            <a:r>
              <a:rPr lang="en-US" altLang="en-US" dirty="0"/>
              <a:t>selection of features</a:t>
            </a:r>
          </a:p>
          <a:p>
            <a:pPr lvl="1"/>
            <a:r>
              <a:rPr lang="en-US" altLang="en-US" dirty="0" smtClean="0"/>
              <a:t>Little guidance </a:t>
            </a:r>
            <a:r>
              <a:rPr lang="en-US" altLang="en-US" dirty="0"/>
              <a:t>on feature </a:t>
            </a:r>
            <a:r>
              <a:rPr lang="en-US" altLang="en-US" dirty="0" smtClean="0"/>
              <a:t>selection</a:t>
            </a:r>
          </a:p>
          <a:p>
            <a:r>
              <a:rPr lang="en-US" altLang="en-US" dirty="0"/>
              <a:t>Will be covered with more details in later learning-to-rank discussions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19488"/>
              </p:ext>
            </p:extLst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4012"/>
              </p:ext>
            </p:extLst>
          </p:nvPr>
        </p:nvGraphicFramePr>
        <p:xfrm>
          <a:off x="635000" y="1536700"/>
          <a:ext cx="383381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2933640" imgH="1307880" progId="Equation.3">
                  <p:embed/>
                </p:oleObj>
              </mc:Choice>
              <mc:Fallback>
                <p:oleObj name="Equation" r:id="rId3" imgW="293364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36700"/>
                        <a:ext cx="383381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3492500" y="2572327"/>
            <a:ext cx="4508500" cy="690563"/>
            <a:chOff x="2736" y="1776"/>
            <a:chExt cx="2840" cy="435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36" y="21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non-relevant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7512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Assume independent attributes </a:t>
            </a:r>
            <a:r>
              <a:rPr lang="en-US" altLang="en-US" sz="1800" b="1" dirty="0" smtClean="0">
                <a:latin typeface="+mn-lt"/>
              </a:rPr>
              <a:t>of A</a:t>
            </a:r>
            <a:r>
              <a:rPr lang="en-US" altLang="en-US" sz="1800" b="1" baseline="-25000" dirty="0" smtClean="0">
                <a:latin typeface="+mn-lt"/>
              </a:rPr>
              <a:t>1</a:t>
            </a:r>
            <a:r>
              <a:rPr lang="en-US" altLang="en-US" sz="1800" b="1" dirty="0" smtClean="0">
                <a:latin typeface="+mn-lt"/>
              </a:rPr>
              <a:t>…</a:t>
            </a:r>
            <a:r>
              <a:rPr lang="en-US" altLang="en-US" sz="1800" b="1" dirty="0" err="1" smtClean="0">
                <a:latin typeface="+mn-lt"/>
              </a:rPr>
              <a:t>A</a:t>
            </a:r>
            <a:r>
              <a:rPr lang="en-US" altLang="en-US" sz="1800" b="1" baseline="-25000" dirty="0" err="1" smtClean="0">
                <a:latin typeface="+mn-lt"/>
              </a:rPr>
              <a:t>k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….(why?)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Let D=d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, where 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  <a:sym typeface="Symbol" pitchFamily="18" charset="2"/>
              </a:rPr>
              <a:t>{0,1} </a:t>
            </a:r>
            <a:r>
              <a:rPr lang="en-US" altLang="en-US" sz="1800" b="1" dirty="0">
                <a:latin typeface="+mn-lt"/>
              </a:rPr>
              <a:t>is the value of attribute </a:t>
            </a:r>
            <a:r>
              <a:rPr lang="en-US" altLang="en-US" sz="1800" b="1" dirty="0" err="1">
                <a:latin typeface="+mn-lt"/>
              </a:rPr>
              <a:t>A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(Similarly Q=q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q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838"/>
              </p:ext>
            </p:extLst>
          </p:nvPr>
        </p:nvGraphicFramePr>
        <p:xfrm>
          <a:off x="699293" y="3999131"/>
          <a:ext cx="5586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4292280" imgH="1143000" progId="Equation.3">
                  <p:embed/>
                </p:oleObj>
              </mc:Choice>
              <mc:Fallback>
                <p:oleObj name="Equation" r:id="rId5" imgW="4292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" y="3999131"/>
                        <a:ext cx="5586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86000" y="3886202"/>
            <a:ext cx="4332295" cy="1295399"/>
            <a:chOff x="2286000" y="3886202"/>
            <a:chExt cx="4332295" cy="129539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60906" y="3886202"/>
              <a:ext cx="195738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3657605" y="4114802"/>
              <a:ext cx="990601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86000" y="4579941"/>
              <a:ext cx="1981200" cy="60166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4210052"/>
            <a:ext cx="2882908" cy="971551"/>
            <a:chOff x="4343400" y="4210052"/>
            <a:chExt cx="2882908" cy="971551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496202" y="4369019"/>
              <a:ext cx="223579" cy="185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60906" y="4210052"/>
              <a:ext cx="256540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4579943"/>
              <a:ext cx="1943100" cy="60166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1263"/>
              </p:ext>
            </p:extLst>
          </p:nvPr>
        </p:nvGraphicFramePr>
        <p:xfrm>
          <a:off x="1866461" y="53340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2241" y="2677742"/>
            <a:ext cx="2743200" cy="61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62071" y="2032685"/>
            <a:ext cx="3524229" cy="685801"/>
            <a:chOff x="5618970" y="2590800"/>
            <a:chExt cx="3524229" cy="68580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618970" y="2590800"/>
              <a:ext cx="1006741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876681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6652699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3634"/>
              </p:ext>
            </p:extLst>
          </p:nvPr>
        </p:nvGraphicFramePr>
        <p:xfrm>
          <a:off x="647700" y="2133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2972435" y="2487616"/>
            <a:ext cx="3833813" cy="1169988"/>
            <a:chOff x="-230" y="3049"/>
            <a:chExt cx="2415" cy="737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-230" y="3049"/>
              <a:ext cx="1592" cy="449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008" y="3536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1219" y="3432"/>
              <a:ext cx="153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2703"/>
              </p:ext>
            </p:extLst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33235"/>
              </p:ext>
            </p:extLst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66432" y="3045619"/>
            <a:ext cx="2383368" cy="68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07961" y="3718372"/>
            <a:ext cx="2705101" cy="87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75630" y="3798009"/>
            <a:ext cx="869952" cy="496241"/>
            <a:chOff x="4025899" y="3810000"/>
            <a:chExt cx="869952" cy="4962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25899" y="3810000"/>
              <a:ext cx="869952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25900" y="3810000"/>
              <a:ext cx="869951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8934"/>
              </p:ext>
            </p:extLst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0991"/>
              </p:ext>
            </p:extLst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  <p:bldP spid="4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a probability 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24</a:t>
            </a:fld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5" y="345012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39169"/>
              </p:ext>
            </p:extLst>
          </p:nvPr>
        </p:nvGraphicFramePr>
        <p:xfrm>
          <a:off x="92773" y="88860"/>
          <a:ext cx="5231932" cy="279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83567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  <p:bldGraphic spid="31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RSJ Model without relevance info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(Croft &amp; Harper 79)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Suppose </a:t>
            </a:r>
            <a:r>
              <a:rPr lang="en-US" altLang="en-US" dirty="0">
                <a:latin typeface="+mn-lt"/>
              </a:rPr>
              <a:t>we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altLang="en-US" dirty="0">
                <a:latin typeface="+mn-lt"/>
              </a:rPr>
              <a:t>have relevance judgments,</a:t>
            </a:r>
          </a:p>
          <a:p>
            <a:pPr eaLnBrk="1" hangingPunct="1"/>
            <a:r>
              <a:rPr lang="en-US" altLang="en-US" dirty="0">
                <a:latin typeface="+mn-lt"/>
              </a:rPr>
              <a:t>	- We will assume p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to be a constant </a:t>
            </a:r>
          </a:p>
          <a:p>
            <a:pPr eaLnBrk="1" hangingPunct="1"/>
            <a:r>
              <a:rPr lang="en-US" altLang="en-US" dirty="0">
                <a:latin typeface="+mn-lt"/>
              </a:rPr>
              <a:t>	- Estimate </a:t>
            </a:r>
            <a:r>
              <a:rPr lang="en-US" altLang="en-US" dirty="0" err="1" smtClean="0">
                <a:latin typeface="+mn-lt"/>
              </a:rPr>
              <a:t>u</a:t>
            </a:r>
            <a:r>
              <a:rPr lang="en-US" altLang="en-US" baseline="-25000" dirty="0" err="1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by assuming </a:t>
            </a:r>
            <a:r>
              <a:rPr lang="en-US" altLang="en-US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documents to be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non-relevant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97136"/>
              </p:ext>
            </p:extLst>
          </p:nvPr>
        </p:nvGraphicFramePr>
        <p:xfrm>
          <a:off x="1371600" y="4224337"/>
          <a:ext cx="45767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3" imgW="2984400" imgH="457200" progId="Equation.3">
                  <p:embed/>
                </p:oleObj>
              </mc:Choice>
              <mc:Fallback>
                <p:oleObj name="Equation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24337"/>
                        <a:ext cx="45767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447800" y="5226050"/>
            <a:ext cx="4086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N: # documents in collection</a:t>
            </a:r>
          </a:p>
          <a:p>
            <a:pPr eaLnBrk="1" hangingPunct="1"/>
            <a:r>
              <a:rPr lang="en-US" altLang="en-US" sz="1800" b="1" dirty="0" err="1">
                <a:latin typeface="+mn-lt"/>
              </a:rPr>
              <a:t>n</a:t>
            </a:r>
            <a:r>
              <a:rPr lang="en-US" altLang="en-US" sz="1800" b="1" baseline="-25000" dirty="0" err="1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# documents in which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 occurs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75512" y="1838036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2313"/>
              </p:ext>
            </p:extLst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5" imgW="4647960" imgH="457200" progId="Equation.3">
                  <p:embed/>
                </p:oleObj>
              </mc:Choice>
              <mc:Fallback>
                <p:oleObj name="Equation" r:id="rId5" imgW="464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8200" y="4921250"/>
            <a:ext cx="4087368" cy="674132"/>
            <a:chOff x="4724400" y="4800600"/>
            <a:chExt cx="4087368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5735193" y="5105400"/>
              <a:ext cx="307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IDF weighted Boolean model?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4724400" y="4800600"/>
              <a:ext cx="1010793" cy="489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82328" y="4159250"/>
            <a:ext cx="1879600" cy="898525"/>
            <a:chOff x="6172200" y="4038600"/>
            <a:chExt cx="1879600" cy="898525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82795"/>
                </p:ext>
              </p:extLst>
            </p:nvPr>
          </p:nvGraphicFramePr>
          <p:xfrm>
            <a:off x="6629400" y="4343400"/>
            <a:ext cx="14224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7" imgW="1028520" imgH="431640" progId="Equation.3">
                    <p:embed/>
                  </p:oleObj>
                </mc:Choice>
                <mc:Fallback>
                  <p:oleObj name="Equation" r:id="rId7" imgW="1028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343400"/>
                          <a:ext cx="14224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72200" y="40386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Reminder:</a:t>
              </a:r>
              <a:endParaRPr lang="en-US" i="1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034"/>
              </p:ext>
            </p:extLst>
          </p:nvPr>
        </p:nvGraphicFramePr>
        <p:xfrm>
          <a:off x="886968" y="1535853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RSJ Model: 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Arial" charset="0"/>
              </a:rPr>
              <a:t>The most important classic probabilistic IR model</a:t>
            </a:r>
          </a:p>
          <a:p>
            <a:r>
              <a:rPr lang="en-US" altLang="en-US" dirty="0" smtClean="0">
                <a:cs typeface="Arial" charset="0"/>
              </a:rPr>
              <a:t>Use only term presence/absence, thus also referred to as Binary Independence Model</a:t>
            </a:r>
          </a:p>
          <a:p>
            <a:pPr lvl="1"/>
            <a:r>
              <a:rPr lang="en-US" altLang="en-US" dirty="0" smtClean="0">
                <a:cs typeface="Arial" charset="0"/>
              </a:rPr>
              <a:t>Essentially </a:t>
            </a:r>
            <a:r>
              <a:rPr lang="en-US" altLang="en-US" u="sng" dirty="0" smtClean="0">
                <a:cs typeface="Arial" charset="0"/>
              </a:rPr>
              <a:t>Naïve Bayes</a:t>
            </a:r>
            <a:r>
              <a:rPr lang="en-US" altLang="en-US" dirty="0" smtClean="0">
                <a:cs typeface="Arial" charset="0"/>
              </a:rPr>
              <a:t> for doc ranking</a:t>
            </a:r>
          </a:p>
          <a:p>
            <a:pPr lvl="1"/>
            <a:r>
              <a:rPr lang="en-US" altLang="en-US" dirty="0" smtClean="0">
                <a:cs typeface="Arial" charset="0"/>
              </a:rPr>
              <a:t>Designed for short catalog records</a:t>
            </a:r>
          </a:p>
          <a:p>
            <a:r>
              <a:rPr lang="en-US" altLang="en-US" dirty="0" smtClean="0">
                <a:cs typeface="Arial" charset="0"/>
              </a:rPr>
              <a:t>When without relevance judgments, the model parameters must be estimated in an ad-hoc way</a:t>
            </a:r>
          </a:p>
          <a:p>
            <a:r>
              <a:rPr lang="en-US" altLang="en-US" dirty="0" smtClean="0">
                <a:cs typeface="Arial" charset="0"/>
              </a:rPr>
              <a:t>Performance isn’t as good as tuned VS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Improving RSJ: adding TF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2000" y="1776842"/>
            <a:ext cx="6194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Let D=d</a:t>
            </a:r>
            <a:r>
              <a:rPr lang="en-US" altLang="en-US" sz="2000" b="1" baseline="-25000" dirty="0">
                <a:latin typeface="+mn-lt"/>
              </a:rPr>
              <a:t>1</a:t>
            </a:r>
            <a:r>
              <a:rPr lang="en-US" altLang="en-US" sz="2000" b="1" dirty="0">
                <a:latin typeface="+mn-lt"/>
              </a:rPr>
              <a:t>…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</a:rPr>
              <a:t>, where 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</a:rPr>
              <a:t>is the frequency count of term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b="1" baseline="-25000" dirty="0" err="1">
                <a:latin typeface="+mn-lt"/>
              </a:rPr>
              <a:t>k</a:t>
            </a:r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53848"/>
              </p:ext>
            </p:extLst>
          </p:nvPr>
        </p:nvGraphicFramePr>
        <p:xfrm>
          <a:off x="1219200" y="2213528"/>
          <a:ext cx="560174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3" imgW="4241520" imgH="1384200" progId="Equation.3">
                  <p:embed/>
                </p:oleObj>
              </mc:Choice>
              <mc:Fallback>
                <p:oleObj name="Equation" r:id="rId3" imgW="4241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3528"/>
                        <a:ext cx="560174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7815"/>
              </p:ext>
            </p:extLst>
          </p:nvPr>
        </p:nvGraphicFramePr>
        <p:xfrm>
          <a:off x="2590800" y="4523829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5" imgW="4292280" imgH="711000" progId="Equation.3">
                  <p:embed/>
                </p:oleObj>
              </mc:Choice>
              <mc:Fallback>
                <p:oleObj name="Equation" r:id="rId5" imgW="429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23829"/>
                        <a:ext cx="5973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09600" y="409286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2-Poisson mixture </a:t>
            </a:r>
            <a:r>
              <a:rPr lang="en-US" altLang="en-US" sz="1800" b="1" dirty="0" smtClean="0">
                <a:latin typeface="+mn-lt"/>
              </a:rPr>
              <a:t>model for TF</a:t>
            </a:r>
            <a:endParaRPr lang="en-US" altLang="en-US" b="1" dirty="0">
              <a:latin typeface="+mn-lt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999744" y="5492496"/>
            <a:ext cx="6294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Many more parameters to estimate! (how many exactly</a:t>
            </a:r>
            <a:r>
              <a:rPr lang="en-US" altLang="en-US" sz="2000" b="1" dirty="0" smtClean="0">
                <a:latin typeface="+mn-lt"/>
              </a:rPr>
              <a:t>?)</a:t>
            </a:r>
          </a:p>
          <a:p>
            <a:pPr eaLnBrk="1" hangingPunct="1"/>
            <a:r>
              <a:rPr lang="en-US" altLang="en-US" sz="2000" b="1" dirty="0" smtClean="0">
                <a:latin typeface="+mn-lt"/>
              </a:rPr>
              <a:t>Compound with document length!</a:t>
            </a:r>
            <a:endParaRPr lang="en-US" altLang="en-US" sz="20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3900" y="3925669"/>
            <a:ext cx="3467100" cy="646331"/>
            <a:chOff x="4533900" y="3925669"/>
            <a:chExt cx="3467100" cy="646331"/>
          </a:xfrm>
        </p:grpSpPr>
        <p:cxnSp>
          <p:nvCxnSpPr>
            <p:cNvPr id="3" name="Straight Arrow Connector 2"/>
            <p:cNvCxnSpPr>
              <a:stCxn id="7" idx="1"/>
            </p:cNvCxnSpPr>
            <p:nvPr/>
          </p:nvCxnSpPr>
          <p:spPr>
            <a:xfrm flipH="1">
              <a:off x="4533900" y="4248835"/>
              <a:ext cx="266700" cy="232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00600" y="392566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Eliteness</a:t>
              </a:r>
              <a:r>
                <a:rPr lang="en-US" dirty="0" smtClean="0"/>
                <a:t>: if the term is about the concept asked in the query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in </a:t>
            </a:r>
            <a:r>
              <a:rPr lang="en-US" altLang="en-US" dirty="0" smtClean="0"/>
              <a:t>probability </a:t>
            </a:r>
            <a:endParaRPr lang="en-US" alt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</a:t>
            </a:r>
            <a:r>
              <a:rPr lang="en-US" altLang="en-US" sz="2800" dirty="0" smtClean="0"/>
              <a:t>experiment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experiment with uncertain outcome </a:t>
            </a:r>
            <a:r>
              <a:rPr lang="en-US" altLang="en-US" sz="2000" b="0" dirty="0"/>
              <a:t>(e.g., tossing a coin, picking a word from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Sample </a:t>
            </a:r>
            <a:r>
              <a:rPr lang="en-US" altLang="en-US" sz="2800" dirty="0" smtClean="0"/>
              <a:t>space (S)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possible </a:t>
            </a:r>
            <a:r>
              <a:rPr lang="en-US" altLang="en-US" sz="2400" dirty="0" smtClean="0"/>
              <a:t>outcomes of an experiment, </a:t>
            </a:r>
            <a:r>
              <a:rPr lang="en-US" altLang="en-US" sz="2400" dirty="0"/>
              <a:t>e.g., </a:t>
            </a:r>
            <a:r>
              <a:rPr lang="en-US" altLang="en-US" sz="2400" dirty="0" smtClean="0"/>
              <a:t>t</a:t>
            </a:r>
            <a:r>
              <a:rPr lang="en-US" altLang="en-US" sz="2400" b="0" dirty="0" smtClean="0"/>
              <a:t>ossing </a:t>
            </a:r>
            <a:r>
              <a:rPr lang="en-US" altLang="en-US" sz="2400" b="0" dirty="0"/>
              <a:t>2 fair coins, </a:t>
            </a:r>
            <a:r>
              <a:rPr lang="en-US" altLang="en-US" sz="2400" b="0" dirty="0" smtClean="0"/>
              <a:t>S={HH</a:t>
            </a:r>
            <a:r>
              <a:rPr lang="en-US" altLang="en-US" sz="2400" b="0" dirty="0"/>
              <a:t>, HT, TH, TT}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Event (E)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</a:t>
            </a:r>
            <a:r>
              <a:rPr lang="en-US" altLang="en-US" sz="2400" dirty="0">
                <a:sym typeface="Symbol" pitchFamily="18" charset="2"/>
              </a:rPr>
              <a:t>S, E happens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 outcome is in </a:t>
            </a:r>
            <a:r>
              <a:rPr lang="en-US" altLang="en-US" sz="2400" dirty="0" smtClean="0">
                <a:sym typeface="Symbol" pitchFamily="18" charset="2"/>
              </a:rPr>
              <a:t>S, </a:t>
            </a:r>
            <a:r>
              <a:rPr lang="en-US" altLang="en-US" sz="2400" dirty="0">
                <a:sym typeface="Symbol" pitchFamily="18" charset="2"/>
              </a:rPr>
              <a:t>e.g., </a:t>
            </a:r>
            <a:r>
              <a:rPr lang="en-US" altLang="en-US" sz="2400" b="0" dirty="0" smtClean="0">
                <a:sym typeface="Symbol" pitchFamily="18" charset="2"/>
              </a:rPr>
              <a:t>E</a:t>
            </a:r>
            <a:r>
              <a:rPr lang="en-US" altLang="en-US" sz="2400" b="0" dirty="0">
                <a:sym typeface="Symbol" pitchFamily="18" charset="2"/>
              </a:rPr>
              <a:t>={HH} (all heads</a:t>
            </a:r>
            <a:r>
              <a:rPr lang="en-US" altLang="en-US" sz="2400" b="0" dirty="0" smtClean="0">
                <a:sym typeface="Symbol" pitchFamily="18" charset="2"/>
              </a:rPr>
              <a:t>), E</a:t>
            </a:r>
            <a:r>
              <a:rPr lang="en-US" altLang="en-US" sz="2400" b="0" dirty="0">
                <a:sym typeface="Symbol" pitchFamily="18" charset="2"/>
              </a:rPr>
              <a:t>={HH,TT} (same face)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Impossible event ({}), certain event (S)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</a:t>
            </a:r>
            <a:r>
              <a:rPr lang="en-US" altLang="en-US" sz="2800" dirty="0" smtClean="0"/>
              <a:t>event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P(E) ≤ 1</a:t>
            </a:r>
            <a:endParaRPr lang="en-US" altLang="en-US" sz="2400" b="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Idea: Approximate p(R=1|Q,D) 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68015"/>
              </p:ext>
            </p:extLst>
          </p:nvPr>
        </p:nvGraphicFramePr>
        <p:xfrm>
          <a:off x="4495800" y="5486400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35835"/>
              </p:ext>
            </p:extLst>
          </p:nvPr>
        </p:nvGraphicFramePr>
        <p:xfrm>
          <a:off x="3352006" y="2667000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006" y="2667000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5353"/>
              </p:ext>
            </p:extLst>
          </p:nvPr>
        </p:nvGraphicFramePr>
        <p:xfrm>
          <a:off x="1716088" y="3543300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543300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6553"/>
              </p:ext>
            </p:extLst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query TF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query TF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</a:t>
            </a:r>
          </a:p>
          <a:p>
            <a:pPr lvl="2"/>
            <a:r>
              <a:rPr lang="en-US" altLang="en-US" dirty="0" smtClean="0">
                <a:cs typeface="Arial" charset="0"/>
              </a:rPr>
              <a:t>Natural </a:t>
            </a:r>
            <a:r>
              <a:rPr lang="en-US" altLang="en-US" dirty="0">
                <a:cs typeface="Arial" charset="0"/>
              </a:rPr>
              <a:t>symmetry between document and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a similar TF transformation as in document TF</a:t>
            </a:r>
          </a:p>
          <a:p>
            <a:pPr lvl="2"/>
            <a:endParaRPr lang="en-US" altLang="en-US" sz="36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The final formula is called BM25, achieving top TREC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37227"/>
              </p:ext>
            </p:extLst>
          </p:nvPr>
        </p:nvGraphicFramePr>
        <p:xfrm>
          <a:off x="2209800" y="4038600"/>
          <a:ext cx="430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308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29200" y="5257800"/>
            <a:ext cx="1752600" cy="848392"/>
            <a:chOff x="5029200" y="5257800"/>
            <a:chExt cx="1752600" cy="848392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57368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BM: best match</a:t>
              </a:r>
              <a:endParaRPr lang="en-US" b="1" i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5638800" y="5257800"/>
              <a:ext cx="76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-240632" y="1828800"/>
            <a:ext cx="96252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14800" y="1676400"/>
            <a:ext cx="3725052" cy="975757"/>
            <a:chOff x="4114800" y="1676400"/>
            <a:chExt cx="3725052" cy="975757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4114800" y="1676400"/>
              <a:ext cx="914400" cy="609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395913" y="2282825"/>
              <a:ext cx="244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“Okapi TF/BM25 TF”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533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8222" y="3560340"/>
            <a:ext cx="3647090" cy="722530"/>
            <a:chOff x="5398222" y="3560340"/>
            <a:chExt cx="3647090" cy="722530"/>
          </a:xfrm>
        </p:grpSpPr>
        <p:sp>
          <p:nvSpPr>
            <p:cNvPr id="9" name="TextBox 8"/>
            <p:cNvSpPr txBox="1"/>
            <p:nvPr/>
          </p:nvSpPr>
          <p:spPr>
            <a:xfrm>
              <a:off x="5997312" y="363653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becomes IDF when no relevance info is available</a:t>
              </a:r>
              <a:endParaRPr lang="en-US" b="1" i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 bwMode="auto">
            <a:xfrm flipH="1" flipV="1">
              <a:off x="5398222" y="3560340"/>
              <a:ext cx="599090" cy="399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81102"/>
              </p:ext>
            </p:extLst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Extensions of “Doc Generation” 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Capture term </a:t>
            </a:r>
            <a:r>
              <a:rPr lang="en-US" altLang="en-US" dirty="0">
                <a:cs typeface="Arial" charset="0"/>
              </a:rPr>
              <a:t>dependence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 smtClean="0">
                <a:cs typeface="Arial" charset="0"/>
              </a:rPr>
              <a:t>Rijsbergen</a:t>
            </a:r>
            <a:r>
              <a:rPr lang="en-US" altLang="en-US" baseline="30000" dirty="0" smtClean="0">
                <a:cs typeface="Arial" charset="0"/>
              </a:rPr>
              <a:t> </a:t>
            </a:r>
            <a:r>
              <a:rPr lang="en-US" altLang="en-US" baseline="30000" dirty="0">
                <a:cs typeface="Arial" charset="0"/>
              </a:rPr>
              <a:t>&amp; Harper </a:t>
            </a:r>
            <a:r>
              <a:rPr lang="en-US" altLang="en-US" baseline="30000" dirty="0" smtClean="0">
                <a:cs typeface="Arial" charset="0"/>
              </a:rPr>
              <a:t>78]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Alternative ways to </a:t>
            </a:r>
            <a:r>
              <a:rPr lang="en-US" altLang="en-US" dirty="0">
                <a:cs typeface="Arial" charset="0"/>
              </a:rPr>
              <a:t>incorporate TF </a:t>
            </a:r>
            <a:r>
              <a:rPr lang="en-US" altLang="en-US" baseline="30000" dirty="0" smtClean="0">
                <a:cs typeface="Arial" charset="0"/>
              </a:rPr>
              <a:t>[Croft </a:t>
            </a:r>
            <a:r>
              <a:rPr lang="en-US" altLang="en-US" baseline="30000" dirty="0">
                <a:cs typeface="Arial" charset="0"/>
              </a:rPr>
              <a:t>83, </a:t>
            </a:r>
            <a:r>
              <a:rPr lang="en-US" altLang="en-US" baseline="30000" dirty="0" smtClean="0">
                <a:cs typeface="Arial" charset="0"/>
              </a:rPr>
              <a:t>Kalt96]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Feature/term selection for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[Okapi’s </a:t>
            </a:r>
            <a:r>
              <a:rPr lang="en-US" altLang="en-US" baseline="30000" dirty="0">
                <a:cs typeface="Arial" charset="0"/>
              </a:rPr>
              <a:t>TREC </a:t>
            </a:r>
            <a:r>
              <a:rPr lang="en-US" altLang="en-US" baseline="30000" dirty="0" smtClean="0">
                <a:cs typeface="Arial" charset="0"/>
              </a:rPr>
              <a:t>reports]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Estimate of the relevance model based on pseudo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>
                <a:cs typeface="Arial" charset="0"/>
              </a:rPr>
              <a:t>Lavrenko</a:t>
            </a:r>
            <a:r>
              <a:rPr lang="en-US" altLang="en-US" baseline="30000" dirty="0">
                <a:cs typeface="Arial" charset="0"/>
              </a:rPr>
              <a:t> &amp; Croft 01]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3505200"/>
            <a:ext cx="1981200" cy="1664732"/>
            <a:chOff x="6172200" y="3505200"/>
            <a:chExt cx="1981200" cy="1664732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4800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cs typeface="Arial" charset="0"/>
                </a:rPr>
                <a:t>to be covered later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6400800" y="3505200"/>
              <a:ext cx="7620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flipH="1" flipV="1">
              <a:off x="6172200" y="4355068"/>
              <a:ext cx="990600" cy="44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1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6294"/>
              </p:ext>
            </p:extLst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3474"/>
              </p:ext>
            </p:extLst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0264"/>
              </p:ext>
            </p:extLst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in next lecture!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concepts in probability</a:t>
            </a:r>
          </a:p>
          <a:p>
            <a:r>
              <a:rPr lang="en-US" dirty="0" smtClean="0"/>
              <a:t>Justification of ranking by relevance</a:t>
            </a:r>
          </a:p>
          <a:p>
            <a:r>
              <a:rPr lang="en-US" dirty="0" smtClean="0"/>
              <a:t>Derivation of RSJ model</a:t>
            </a:r>
          </a:p>
          <a:p>
            <a:r>
              <a:rPr lang="en-US"/>
              <a:t>Maximum likelihood </a:t>
            </a:r>
            <a:r>
              <a:rPr lang="en-US" smtClean="0"/>
              <a:t>estimation</a:t>
            </a:r>
            <a:endParaRPr lang="en-US" dirty="0" smtClean="0"/>
          </a:p>
          <a:p>
            <a:r>
              <a:rPr lang="en-US" dirty="0" smtClean="0"/>
              <a:t>BM25 formula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probability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of events</a:t>
                </a:r>
              </a:p>
              <a:p>
                <a:pPr lvl="1"/>
                <a:r>
                  <a:rPr lang="en-US" dirty="0" smtClean="0"/>
                  <a:t>Mutually exclusive events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General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Independent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95600" y="5029204"/>
            <a:ext cx="3048000" cy="1015206"/>
            <a:chOff x="2895600" y="5029204"/>
            <a:chExt cx="3048000" cy="1015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Joint probability, or simply as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500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895600" y="5029204"/>
              <a:ext cx="609600" cy="661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smtClean="0"/>
              <a:t>probability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Conditional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</a:rPr>
                      <m:t>𝐵</m:t>
                    </m:r>
                    <m:r>
                      <a:rPr lang="en-US" altLang="en-US" sz="2400" b="0" i="1" smtClean="0">
                        <a:latin typeface="Cambria Math"/>
                      </a:rPr>
                      <m:t>)/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Bayes’ </a:t>
                </a:r>
                <a:r>
                  <a:rPr lang="en-US" altLang="en-US" sz="2400" dirty="0" smtClean="0"/>
                  <a:t>Rule: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𝑃</m:t>
                    </m:r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𝐵</m:t>
                    </m:r>
                    <m:r>
                      <a:rPr lang="en-US" altLang="en-US" sz="2000" b="0" i="1" smtClean="0">
                        <a:latin typeface="Cambria Math"/>
                      </a:rPr>
                      <m:t>)/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For independent events,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=</m:t>
                    </m:r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r>
                      <a:rPr lang="en-US" altLang="en-US" sz="2400" i="1"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latin typeface="Cambria Math"/>
                      </a:rPr>
                      <m:t>𝐵</m:t>
                    </m:r>
                    <m:r>
                      <a:rPr lang="en-US" altLang="en-US" sz="2400" i="1">
                        <a:latin typeface="Cambria Math"/>
                      </a:rPr>
                      <m:t>) </m:t>
                    </m:r>
                  </m:oMath>
                </a14:m>
                <a:endParaRPr lang="en-US" altLang="en-US" sz="2800" dirty="0" smtClean="0"/>
              </a:p>
              <a:p>
                <a:r>
                  <a:rPr lang="en-US" altLang="en-US" sz="3200" dirty="0" smtClean="0"/>
                  <a:t>Total probability</a:t>
                </a:r>
              </a:p>
              <a:p>
                <a:pPr lvl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𝐴</m:t>
                    </m:r>
                    <m:r>
                      <a:rPr lang="en-US" alt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sz="280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 form a non-overlapping partition of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en-US" sz="1600" i="1" baseline="-25000" dirty="0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)+…+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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1600" i="1" dirty="0" err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en-US" alt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  <m:r>
                          <a:rPr lang="en-US" altLang="en-US" sz="2000" i="1" baseline="-25000" dirty="0" err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+…+</m:t>
                        </m:r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2000" i="1" dirty="0" smtClean="0"/>
                  <a:t> </a:t>
                </a:r>
              </a:p>
              <a:p>
                <a:pPr lvl="2"/>
                <a:r>
                  <a:rPr lang="en-US" altLang="en-US" sz="20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𝐴</m:t>
                    </m:r>
                    <m:r>
                      <a:rPr lang="en-US" altLang="en-US" sz="2000" i="1" baseline="-25000" dirty="0" err="1" smtClean="0">
                        <a:latin typeface="Cambria Math"/>
                      </a:rPr>
                      <m:t>𝑖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  <a:blipFill rotWithShape="0">
                <a:blip r:embed="rId2"/>
                <a:stretch>
                  <a:fillRect l="-1673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 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58392"/>
              </p:ext>
            </p:extLst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justification of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 stated by William Cooper</a:t>
            </a:r>
          </a:p>
          <a:p>
            <a:endParaRPr lang="en-US" altLang="en-US" sz="4400" dirty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Rank by probability of relevance leads to optimal retrieval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7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239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i="1" dirty="0">
                <a:latin typeface="Times New Roman" pitchFamily="18" charset="0"/>
              </a:rPr>
              <a:t>“If a reference retrieval system’s response to each request is a ranking of the documents in the collections in order of decreasing </a:t>
            </a:r>
            <a:r>
              <a:rPr lang="en-US" altLang="en-US" sz="1800" b="1" i="1" u="sng" dirty="0">
                <a:latin typeface="Times New Roman" pitchFamily="18" charset="0"/>
              </a:rPr>
              <a:t>probability of usefulness </a:t>
            </a:r>
            <a:r>
              <a:rPr lang="en-US" altLang="en-US" sz="1800" i="1" dirty="0">
                <a:latin typeface="Times New Roman" pitchFamily="18" charset="0"/>
              </a:rPr>
              <a:t>to the user who submitted the request, where the probabilities are estimated as accurately </a:t>
            </a:r>
            <a:r>
              <a:rPr lang="en-US" altLang="en-US" sz="1800" i="1" dirty="0" smtClean="0">
                <a:latin typeface="Times New Roman" pitchFamily="18" charset="0"/>
              </a:rPr>
              <a:t>as </a:t>
            </a:r>
            <a:r>
              <a:rPr lang="en-US" altLang="en-US" sz="1800" i="1" dirty="0">
                <a:latin typeface="Times New Roman" pitchFamily="18" charset="0"/>
              </a:rPr>
              <a:t>possible on the basis of whatever data made available to the system for this purpose, then the overall effectiveness of the system to its users </a:t>
            </a:r>
            <a:r>
              <a:rPr lang="en-US" altLang="en-US" sz="1800" i="1" dirty="0" smtClean="0">
                <a:latin typeface="Times New Roman" pitchFamily="18" charset="0"/>
              </a:rPr>
              <a:t>will </a:t>
            </a:r>
            <a:r>
              <a:rPr lang="en-US" altLang="en-US" sz="1800" i="1" dirty="0">
                <a:latin typeface="Times New Roman" pitchFamily="18" charset="0"/>
              </a:rPr>
              <a:t>be the </a:t>
            </a:r>
            <a:r>
              <a:rPr lang="en-US" altLang="en-US" sz="1800" b="1" i="1" u="sng" dirty="0">
                <a:latin typeface="Times New Roman" pitchFamily="18" charset="0"/>
              </a:rPr>
              <a:t>best</a:t>
            </a:r>
            <a:r>
              <a:rPr lang="en-US" altLang="en-US" sz="1800" i="1" dirty="0">
                <a:latin typeface="Times New Roman" pitchFamily="18" charset="0"/>
              </a:rPr>
              <a:t> that is obtainable on the basis of that data.”</a:t>
            </a:r>
          </a:p>
        </p:txBody>
      </p:sp>
    </p:spTree>
    <p:extLst>
      <p:ext uri="{BB962C8B-B14F-4D97-AF65-F5344CB8AC3E}">
        <p14:creationId xmlns:p14="http://schemas.microsoft.com/office/powerpoint/2010/main" val="22145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2106</Words>
  <Application>Microsoft Office PowerPoint</Application>
  <PresentationFormat>On-screen Show (4:3)</PresentationFormat>
  <Paragraphs>537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Gill Sans MT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Microsoft Equation 3.0</vt:lpstr>
      <vt:lpstr>Probabilistic Ranking Principle</vt:lpstr>
      <vt:lpstr>Notion of relevance</vt:lpstr>
      <vt:lpstr>Basic concepts in probability </vt:lpstr>
      <vt:lpstr>Essential probability concepts</vt:lpstr>
      <vt:lpstr>Essential probability concepts</vt:lpstr>
      <vt:lpstr>Interpretation of Bayes’ rule</vt:lpstr>
      <vt:lpstr>Theoretical justification of ranking</vt:lpstr>
      <vt:lpstr>Justification</vt:lpstr>
      <vt:lpstr>Justification</vt:lpstr>
      <vt:lpstr>According to PRP, what we need is</vt:lpstr>
      <vt:lpstr>Probability of relevance</vt:lpstr>
      <vt:lpstr>Conditional models for P(R=1|Q,D) </vt:lpstr>
      <vt:lpstr>Regression for ranking?</vt:lpstr>
      <vt:lpstr> Features/Attributes for ranking</vt:lpstr>
      <vt:lpstr>Regression for ranking</vt:lpstr>
      <vt:lpstr>Regression for ranking</vt:lpstr>
      <vt:lpstr>Conditional models for P(R=1|Q,D) Pros &amp; Cons</vt:lpstr>
      <vt:lpstr>Generative models for P(R=1|Q,D)</vt:lpstr>
      <vt:lpstr>Document generation model</vt:lpstr>
      <vt:lpstr>Document generation model</vt:lpstr>
      <vt:lpstr>Robertson-Sparck Jones Model (Robertson &amp; Sparck Jones 76)</vt:lpstr>
      <vt:lpstr>Parameter estimation</vt:lpstr>
      <vt:lpstr>Maximum likelihood vs. Bayesian</vt:lpstr>
      <vt:lpstr>Illustration of Bayesian estimation</vt:lpstr>
      <vt:lpstr>Maximum likelihood estimation</vt:lpstr>
      <vt:lpstr>Robertson-Sparck Jones Model (Robertson &amp; Sparck Jones 76)</vt:lpstr>
      <vt:lpstr>RSJ Model without relevance info (Croft &amp; Harper 79)</vt:lpstr>
      <vt:lpstr>RSJ Model: summary</vt:lpstr>
      <vt:lpstr>Improving RSJ: adding TF </vt:lpstr>
      <vt:lpstr>BM25/Okapi approximation (Robertson et al. 94)</vt:lpstr>
      <vt:lpstr>Adding doc. length</vt:lpstr>
      <vt:lpstr>Adding query TF</vt:lpstr>
      <vt:lpstr>The BM25 formula </vt:lpstr>
      <vt:lpstr>The BM25 formula </vt:lpstr>
      <vt:lpstr>Extensions of “Doc Generation” models</vt:lpstr>
      <vt:lpstr>Query generation models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Ranking Principle</dc:title>
  <dc:creator>Wang, Hongning</dc:creator>
  <cp:lastModifiedBy>hongning wang</cp:lastModifiedBy>
  <cp:revision>56</cp:revision>
  <dcterms:created xsi:type="dcterms:W3CDTF">2014-07-29T14:51:50Z</dcterms:created>
  <dcterms:modified xsi:type="dcterms:W3CDTF">2015-09-20T21:28:01Z</dcterms:modified>
</cp:coreProperties>
</file>