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8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6" r:id="rId28"/>
    <p:sldId id="283" r:id="rId29"/>
    <p:sldId id="285" r:id="rId30"/>
    <p:sldId id="284" r:id="rId31"/>
    <p:sldId id="287" r:id="rId32"/>
    <p:sldId id="288" r:id="rId33"/>
    <p:sldId id="289" r:id="rId34"/>
    <p:sldId id="290" r:id="rId35"/>
    <p:sldId id="291" r:id="rId36"/>
    <p:sldId id="29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50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1FCDD-BF77-4512-A75A-1A2706BC106F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0796B-C615-4CD6-8F33-A06D8AE73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7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0796B-C615-4CD6-8F33-A06D8AE73E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66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user clicks on a returned document if and only</a:t>
            </a:r>
            <a:r>
              <a:rPr lang="en-US" baseline="0" dirty="0" smtClean="0"/>
              <a:t> if that document has been examined by the user and it is relevant to the given query.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8AB52-AF50-48BC-AE94-31376252559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8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Cascade model assumes the user will examine the returned documents from top to bottom and make click decisions over each examined</a:t>
            </a:r>
            <a:r>
              <a:rPr lang="en-US" baseline="0" dirty="0" smtClean="0"/>
              <a:t> position sequentially.</a:t>
            </a:r>
          </a:p>
          <a:p>
            <a:r>
              <a:rPr lang="en-US" baseline="0" dirty="0" smtClean="0"/>
              <a:t>Imposing stronger dependency assumption over the user’s click behaviors</a:t>
            </a:r>
          </a:p>
          <a:p>
            <a:r>
              <a:rPr lang="en-US" baseline="0" dirty="0" smtClean="0"/>
              <a:t>Perceived relevance controls click and intrinsic relevance controls user’s satisfaction.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8AB52-AF50-48BC-AE94-31376252559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80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8AB52-AF50-48BC-AE94-31376252559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65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8AB52-AF50-48BC-AE94-31376252559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70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0796B-C615-4CD6-8F33-A06D8AE73E6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9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5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7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2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9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9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7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1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9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4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2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2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22D89-69AA-455B-88D8-47CB4849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5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Implicit User Feedback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05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links do users evaluate before clicking?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lower the click in the ranking, the more abstracts are viewed before the click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664" y="3001965"/>
            <a:ext cx="5920671" cy="289254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667000" y="4484914"/>
            <a:ext cx="4484914" cy="1409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91092" y="4727460"/>
            <a:ext cx="3656584" cy="116704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8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Does relevance influence user decisions?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Controlled relevance quality</a:t>
            </a:r>
          </a:p>
          <a:p>
            <a:pPr lvl="1"/>
            <a:r>
              <a:rPr lang="en-US" dirty="0" smtClean="0"/>
              <a:t>Reverse the ranking from search engine</a:t>
            </a:r>
          </a:p>
          <a:p>
            <a:r>
              <a:rPr lang="en-US" dirty="0" smtClean="0"/>
              <a:t>Users’ reactions</a:t>
            </a:r>
          </a:p>
          <a:p>
            <a:pPr lvl="1"/>
            <a:r>
              <a:rPr lang="en-US" dirty="0" smtClean="0"/>
              <a:t>Scan significantly more abstracts than before</a:t>
            </a:r>
          </a:p>
          <a:p>
            <a:pPr lvl="1"/>
            <a:r>
              <a:rPr lang="en-US" dirty="0" smtClean="0"/>
              <a:t>Less likely to click on the first result</a:t>
            </a:r>
          </a:p>
          <a:p>
            <a:pPr lvl="1"/>
            <a:r>
              <a:rPr lang="en-US" dirty="0" smtClean="0"/>
              <a:t>Average clicked rank position drops from 2.66 to 4.03</a:t>
            </a:r>
          </a:p>
          <a:p>
            <a:pPr lvl="1"/>
            <a:r>
              <a:rPr lang="en-US" dirty="0" smtClean="0"/>
              <a:t>Average clicks per query drops from 0.8 to 0.64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Are clicks absolute relevance judgments?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 bias</a:t>
            </a:r>
          </a:p>
          <a:p>
            <a:pPr lvl="1"/>
            <a:r>
              <a:rPr lang="en-US" dirty="0" smtClean="0"/>
              <a:t>Focus on position one and two, equally likely to be viewed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803" y="3273438"/>
            <a:ext cx="6350234" cy="31178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80857" y="3863183"/>
            <a:ext cx="1469572" cy="599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80857" y="5419840"/>
            <a:ext cx="1469572" cy="599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8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Are clicks relative relevance judgments?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Clicks as </a:t>
            </a:r>
            <a:r>
              <a:rPr lang="en-US" u="sng" dirty="0" smtClean="0"/>
              <a:t>pairwise</a:t>
            </a:r>
            <a:r>
              <a:rPr lang="en-US" dirty="0" smtClean="0"/>
              <a:t> preference statements</a:t>
            </a:r>
          </a:p>
          <a:p>
            <a:pPr lvl="1"/>
            <a:r>
              <a:rPr lang="en-US" dirty="0" smtClean="0"/>
              <a:t>Given a ranked list and user clicks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2"/>
            <a:r>
              <a:rPr lang="en-US" dirty="0" smtClean="0"/>
              <a:t>Click &gt; Skip Above</a:t>
            </a:r>
          </a:p>
          <a:p>
            <a:pPr lvl="2"/>
            <a:r>
              <a:rPr lang="en-US" dirty="0"/>
              <a:t>Last Click &gt;  Skip </a:t>
            </a:r>
            <a:r>
              <a:rPr lang="en-US" dirty="0" smtClean="0"/>
              <a:t>Above</a:t>
            </a:r>
          </a:p>
          <a:p>
            <a:pPr lvl="2"/>
            <a:r>
              <a:rPr lang="en-US" dirty="0" smtClean="0"/>
              <a:t>Click &gt; Earlier Click</a:t>
            </a:r>
          </a:p>
          <a:p>
            <a:pPr lvl="2"/>
            <a:r>
              <a:rPr lang="en-US" dirty="0" smtClean="0"/>
              <a:t>Last Click &gt; Skip Previous</a:t>
            </a:r>
          </a:p>
          <a:p>
            <a:pPr lvl="2"/>
            <a:r>
              <a:rPr lang="en-US" dirty="0" smtClean="0"/>
              <a:t>Click &gt; Skip Next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428" y="2871645"/>
            <a:ext cx="5455169" cy="505420"/>
          </a:xfrm>
          <a:prstGeom prst="rect">
            <a:avLst/>
          </a:prstGeom>
        </p:spPr>
      </p:pic>
      <p:sp>
        <p:nvSpPr>
          <p:cNvPr id="5" name="Arc 4"/>
          <p:cNvSpPr/>
          <p:nvPr/>
        </p:nvSpPr>
        <p:spPr>
          <a:xfrm rot="10800000">
            <a:off x="2590801" y="3069771"/>
            <a:ext cx="936171" cy="718457"/>
          </a:xfrm>
          <a:prstGeom prst="arc">
            <a:avLst>
              <a:gd name="adj1" fmla="val 10933872"/>
              <a:gd name="adj2" fmla="val 0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26259" y="2809212"/>
            <a:ext cx="827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(1)</a:t>
            </a:r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862170" y="2795898"/>
            <a:ext cx="827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(2)</a:t>
            </a:r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212120" y="2809212"/>
            <a:ext cx="827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(3)</a:t>
            </a:r>
            <a:endParaRPr lang="en-US" sz="1600" b="1" dirty="0"/>
          </a:p>
        </p:txBody>
      </p:sp>
      <p:sp>
        <p:nvSpPr>
          <p:cNvPr id="9" name="Arc 8"/>
          <p:cNvSpPr/>
          <p:nvPr/>
        </p:nvSpPr>
        <p:spPr>
          <a:xfrm rot="10800000">
            <a:off x="1725386" y="3058884"/>
            <a:ext cx="1736271" cy="728955"/>
          </a:xfrm>
          <a:prstGeom prst="arc">
            <a:avLst>
              <a:gd name="adj1" fmla="val 10933872"/>
              <a:gd name="adj2" fmla="val 0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 rot="10800000">
            <a:off x="2689484" y="3058883"/>
            <a:ext cx="2464644" cy="753155"/>
          </a:xfrm>
          <a:prstGeom prst="arc">
            <a:avLst>
              <a:gd name="adj1" fmla="val 10933872"/>
              <a:gd name="adj2" fmla="val 0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 rot="10800000" flipH="1">
            <a:off x="5149170" y="3058883"/>
            <a:ext cx="841733" cy="753156"/>
          </a:xfrm>
          <a:prstGeom prst="arc">
            <a:avLst>
              <a:gd name="adj1" fmla="val 10933872"/>
              <a:gd name="adj2" fmla="val 0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rot="10800000">
            <a:off x="4266488" y="3047997"/>
            <a:ext cx="883167" cy="791044"/>
          </a:xfrm>
          <a:prstGeom prst="arc">
            <a:avLst>
              <a:gd name="adj1" fmla="val 10933872"/>
              <a:gd name="adj2" fmla="val 0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5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Clicks as pairwise preference </a:t>
            </a: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 against manual relevance judgment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4756"/>
            <a:ext cx="8382680" cy="206268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85057" y="4191000"/>
            <a:ext cx="8806543" cy="326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85057" y="4648200"/>
            <a:ext cx="8806543" cy="3265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0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accurately do clicks correspond to explicit judgment of a document?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against manual relevance judgment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694214"/>
            <a:ext cx="4876800" cy="28194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2242457" y="4680857"/>
            <a:ext cx="4620986" cy="108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40429" y="5317670"/>
            <a:ext cx="4523014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5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we get from this user study?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Clicks are influenced by the relevance of results</a:t>
            </a:r>
          </a:p>
          <a:p>
            <a:pPr lvl="1"/>
            <a:r>
              <a:rPr lang="en-US" dirty="0" smtClean="0"/>
              <a:t>Biased by the trust over rank positions</a:t>
            </a:r>
          </a:p>
          <a:p>
            <a:r>
              <a:rPr lang="en-US" dirty="0" smtClean="0"/>
              <a:t>Clicks as relative preference statement is more accurate</a:t>
            </a:r>
          </a:p>
          <a:p>
            <a:pPr lvl="1"/>
            <a:r>
              <a:rPr lang="en-US" dirty="0" smtClean="0"/>
              <a:t>Several heuristics to generate the preference pairs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6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utilize such preference pairs?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Pairwise learning to rank algorithms</a:t>
            </a:r>
          </a:p>
          <a:p>
            <a:pPr lvl="1"/>
            <a:r>
              <a:rPr lang="en-US" dirty="0" smtClean="0"/>
              <a:t>Will be covered later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5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eye tracking study of the effect of target rank on web </a:t>
            </a:r>
            <a:r>
              <a:rPr lang="en-US" dirty="0" smtClean="0"/>
              <a:t>search </a:t>
            </a:r>
            <a:r>
              <a:rPr lang="en-US" baseline="30000" dirty="0" smtClean="0"/>
              <a:t>[Guan CHI’07]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down of users’ click accuracy</a:t>
            </a:r>
          </a:p>
          <a:p>
            <a:pPr lvl="1"/>
            <a:r>
              <a:rPr lang="en-US" dirty="0" smtClean="0"/>
              <a:t>Navigational search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914" y="2713637"/>
            <a:ext cx="6778171" cy="361414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18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826000" y="2298784"/>
            <a:ext cx="2658534" cy="1130216"/>
            <a:chOff x="4826000" y="2298784"/>
            <a:chExt cx="2658534" cy="1130216"/>
          </a:xfrm>
        </p:grpSpPr>
        <p:sp>
          <p:nvSpPr>
            <p:cNvPr id="8" name="TextBox 7"/>
            <p:cNvSpPr txBox="1"/>
            <p:nvPr/>
          </p:nvSpPr>
          <p:spPr>
            <a:xfrm>
              <a:off x="5444067" y="2298784"/>
              <a:ext cx="2040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First result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5444067" y="2668116"/>
              <a:ext cx="575733" cy="7608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088139" y="2668116"/>
              <a:ext cx="218319" cy="7608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4826000" y="2639543"/>
              <a:ext cx="1125462" cy="7271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205160" y="2668116"/>
              <a:ext cx="801762" cy="6254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697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eye tracking study of the effect of target rank on web </a:t>
            </a:r>
            <a:r>
              <a:rPr lang="en-US" dirty="0" smtClean="0"/>
              <a:t>search </a:t>
            </a:r>
            <a:r>
              <a:rPr lang="en-US" baseline="30000" dirty="0" smtClean="0"/>
              <a:t>[Guan CHI’07]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down of users’ click </a:t>
            </a:r>
            <a:r>
              <a:rPr lang="en-US" dirty="0"/>
              <a:t>accuracy</a:t>
            </a:r>
            <a:endParaRPr lang="en-US" dirty="0" smtClean="0"/>
          </a:p>
          <a:p>
            <a:pPr lvl="1"/>
            <a:r>
              <a:rPr lang="en-US" dirty="0" smtClean="0"/>
              <a:t>Informational search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101" y="2847026"/>
            <a:ext cx="6775704" cy="327913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19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875893" y="2099354"/>
            <a:ext cx="2676374" cy="1219579"/>
            <a:chOff x="4808160" y="2298784"/>
            <a:chExt cx="2676374" cy="1219579"/>
          </a:xfrm>
        </p:grpSpPr>
        <p:sp>
          <p:nvSpPr>
            <p:cNvPr id="9" name="TextBox 8"/>
            <p:cNvSpPr txBox="1"/>
            <p:nvPr/>
          </p:nvSpPr>
          <p:spPr>
            <a:xfrm>
              <a:off x="5444067" y="2298784"/>
              <a:ext cx="2040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First result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5444067" y="2668116"/>
              <a:ext cx="575733" cy="7608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088139" y="2668116"/>
              <a:ext cx="218319" cy="7608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4808160" y="2639543"/>
              <a:ext cx="1143302" cy="8788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205160" y="2668116"/>
              <a:ext cx="1016907" cy="7608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98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Explicit relevance feedback</a:t>
            </a:r>
            <a:endParaRPr lang="en-US" altLang="en-US" sz="2800" dirty="0" smtClean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C00C708-3AD0-4F18-8067-ADF63C7F40A2}" type="slidenum">
              <a:rPr lang="en-US" altLang="en-US" sz="1400"/>
              <a:pPr/>
              <a:t>2</a:t>
            </a:fld>
            <a:endParaRPr lang="en-US" altLang="en-US" sz="1400"/>
          </a:p>
        </p:txBody>
      </p:sp>
      <p:grpSp>
        <p:nvGrpSpPr>
          <p:cNvPr id="10" name="Group 9"/>
          <p:cNvGrpSpPr/>
          <p:nvPr/>
        </p:nvGrpSpPr>
        <p:grpSpPr>
          <a:xfrm>
            <a:off x="1524000" y="2743200"/>
            <a:ext cx="4267200" cy="2971800"/>
            <a:chOff x="1524000" y="2743200"/>
            <a:chExt cx="4267200" cy="2971800"/>
          </a:xfrm>
        </p:grpSpPr>
        <p:grpSp>
          <p:nvGrpSpPr>
            <p:cNvPr id="2" name="Group 3"/>
            <p:cNvGrpSpPr>
              <a:grpSpLocks/>
            </p:cNvGrpSpPr>
            <p:nvPr/>
          </p:nvGrpSpPr>
          <p:grpSpPr bwMode="auto">
            <a:xfrm>
              <a:off x="1524000" y="2743200"/>
              <a:ext cx="1524000" cy="2590800"/>
              <a:chOff x="1152" y="1536"/>
              <a:chExt cx="960" cy="1632"/>
            </a:xfrm>
          </p:grpSpPr>
          <p:sp>
            <p:nvSpPr>
              <p:cNvPr id="10262" name="Text Box 4"/>
              <p:cNvSpPr txBox="1">
                <a:spLocks noChangeArrowheads="1"/>
              </p:cNvSpPr>
              <p:nvPr/>
            </p:nvSpPr>
            <p:spPr bwMode="auto">
              <a:xfrm>
                <a:off x="1152" y="1920"/>
                <a:ext cx="70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 b="1" dirty="0">
                    <a:solidFill>
                      <a:srgbClr val="FF0000"/>
                    </a:solidFill>
                  </a:rPr>
                  <a:t>Updated</a:t>
                </a:r>
              </a:p>
              <a:p>
                <a:r>
                  <a:rPr lang="en-US" altLang="en-US" sz="2000" b="1" dirty="0">
                    <a:solidFill>
                      <a:srgbClr val="FF0000"/>
                    </a:solidFill>
                  </a:rPr>
                  <a:t>query</a:t>
                </a:r>
              </a:p>
            </p:txBody>
          </p:sp>
          <p:sp>
            <p:nvSpPr>
              <p:cNvPr id="10263" name="Line 5"/>
              <p:cNvSpPr>
                <a:spLocks noChangeShapeType="1"/>
              </p:cNvSpPr>
              <p:nvPr/>
            </p:nvSpPr>
            <p:spPr bwMode="auto">
              <a:xfrm flipV="1">
                <a:off x="1488" y="1536"/>
                <a:ext cx="0" cy="336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4" name="Line 6"/>
              <p:cNvSpPr>
                <a:spLocks noChangeShapeType="1"/>
              </p:cNvSpPr>
              <p:nvPr/>
            </p:nvSpPr>
            <p:spPr bwMode="auto">
              <a:xfrm>
                <a:off x="1488" y="1536"/>
                <a:ext cx="576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5" name="Line 7"/>
              <p:cNvSpPr>
                <a:spLocks noChangeShapeType="1"/>
              </p:cNvSpPr>
              <p:nvPr/>
            </p:nvSpPr>
            <p:spPr bwMode="auto">
              <a:xfrm flipH="1" flipV="1">
                <a:off x="1488" y="3168"/>
                <a:ext cx="624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6" name="Line 8"/>
              <p:cNvSpPr>
                <a:spLocks noChangeShapeType="1"/>
              </p:cNvSpPr>
              <p:nvPr/>
            </p:nvSpPr>
            <p:spPr bwMode="auto">
              <a:xfrm flipV="1">
                <a:off x="1488" y="2352"/>
                <a:ext cx="0" cy="816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429000" y="4495800"/>
              <a:ext cx="2362200" cy="1219200"/>
              <a:chOff x="2352" y="2640"/>
              <a:chExt cx="1488" cy="768"/>
            </a:xfrm>
          </p:grpSpPr>
          <p:sp>
            <p:nvSpPr>
              <p:cNvPr id="10259" name="Rectangle 10"/>
              <p:cNvSpPr>
                <a:spLocks noChangeArrowheads="1"/>
              </p:cNvSpPr>
              <p:nvPr/>
            </p:nvSpPr>
            <p:spPr bwMode="auto">
              <a:xfrm>
                <a:off x="2352" y="2976"/>
                <a:ext cx="768" cy="432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 b="1">
                    <a:solidFill>
                      <a:srgbClr val="FF0000"/>
                    </a:solidFill>
                  </a:rPr>
                  <a:t>Feedback</a:t>
                </a:r>
                <a:endParaRPr lang="en-US" altLang="en-US" sz="2000" b="1"/>
              </a:p>
            </p:txBody>
          </p:sp>
          <p:sp>
            <p:nvSpPr>
              <p:cNvPr id="10260" name="Line 11"/>
              <p:cNvSpPr>
                <a:spLocks noChangeShapeType="1"/>
              </p:cNvSpPr>
              <p:nvPr/>
            </p:nvSpPr>
            <p:spPr bwMode="auto">
              <a:xfrm>
                <a:off x="2688" y="2640"/>
                <a:ext cx="0" cy="288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1" name="Line 12"/>
              <p:cNvSpPr>
                <a:spLocks noChangeShapeType="1"/>
              </p:cNvSpPr>
              <p:nvPr/>
            </p:nvSpPr>
            <p:spPr bwMode="auto">
              <a:xfrm flipH="1">
                <a:off x="3312" y="3168"/>
                <a:ext cx="528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019800" y="3992563"/>
            <a:ext cx="1841500" cy="1951038"/>
            <a:chOff x="3984" y="2323"/>
            <a:chExt cx="1160" cy="1229"/>
          </a:xfrm>
        </p:grpSpPr>
        <p:sp>
          <p:nvSpPr>
            <p:cNvPr id="10257" name="Rectangle 14"/>
            <p:cNvSpPr>
              <a:spLocks noChangeArrowheads="1"/>
            </p:cNvSpPr>
            <p:nvPr/>
          </p:nvSpPr>
          <p:spPr bwMode="auto">
            <a:xfrm>
              <a:off x="3984" y="2352"/>
              <a:ext cx="720" cy="1200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Judgments:</a:t>
              </a:r>
            </a:p>
            <a:p>
              <a:pPr algn="l"/>
              <a:r>
                <a:rPr lang="en-US" altLang="en-US" sz="1800">
                  <a:solidFill>
                    <a:srgbClr val="FF0000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FF0000"/>
                  </a:solidFill>
                </a:rPr>
                <a:t>1 </a:t>
              </a:r>
              <a:r>
                <a:rPr lang="en-US" altLang="en-US" sz="1800">
                  <a:solidFill>
                    <a:srgbClr val="FF0000"/>
                  </a:solidFill>
                </a:rPr>
                <a:t>+</a:t>
              </a:r>
              <a:endParaRPr lang="en-US" altLang="en-US" sz="1800">
                <a:solidFill>
                  <a:srgbClr val="000066"/>
                </a:solidFill>
              </a:endParaRP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2</a:t>
              </a:r>
              <a:r>
                <a:rPr lang="en-US" altLang="en-US" sz="1800">
                  <a:solidFill>
                    <a:srgbClr val="000066"/>
                  </a:solidFill>
                </a:rPr>
                <a:t> -</a:t>
              </a:r>
            </a:p>
            <a:p>
              <a:pPr algn="l"/>
              <a:r>
                <a:rPr lang="en-US" altLang="en-US" sz="1800">
                  <a:solidFill>
                    <a:srgbClr val="FF0000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FF0000"/>
                  </a:solidFill>
                </a:rPr>
                <a:t>3 +</a:t>
              </a:r>
              <a:endParaRPr lang="en-US" altLang="en-US" sz="1800">
                <a:solidFill>
                  <a:srgbClr val="FF0000"/>
                </a:solidFill>
              </a:endParaRP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…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k</a:t>
              </a:r>
              <a:r>
                <a:rPr lang="en-US" altLang="en-US" sz="1800">
                  <a:solidFill>
                    <a:srgbClr val="000066"/>
                  </a:solidFill>
                </a:rPr>
                <a:t>  -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...</a:t>
              </a:r>
            </a:p>
          </p:txBody>
        </p:sp>
        <p:sp>
          <p:nvSpPr>
            <p:cNvPr id="10258" name="Line 15"/>
            <p:cNvSpPr>
              <a:spLocks noChangeShapeType="1"/>
            </p:cNvSpPr>
            <p:nvPr/>
          </p:nvSpPr>
          <p:spPr bwMode="auto">
            <a:xfrm flipH="1">
              <a:off x="4731" y="2323"/>
              <a:ext cx="413" cy="461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1000" y="2057400"/>
            <a:ext cx="2590800" cy="457200"/>
            <a:chOff x="381000" y="2057400"/>
            <a:chExt cx="2590800" cy="457200"/>
          </a:xfrm>
        </p:grpSpPr>
        <p:sp>
          <p:nvSpPr>
            <p:cNvPr id="10248" name="Text Box 17"/>
            <p:cNvSpPr txBox="1">
              <a:spLocks noChangeArrowheads="1"/>
            </p:cNvSpPr>
            <p:nvPr/>
          </p:nvSpPr>
          <p:spPr bwMode="auto">
            <a:xfrm>
              <a:off x="381000" y="2057400"/>
              <a:ext cx="946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>
                  <a:solidFill>
                    <a:srgbClr val="000066"/>
                  </a:solidFill>
                </a:rPr>
                <a:t>Query</a:t>
              </a:r>
            </a:p>
          </p:txBody>
        </p:sp>
        <p:sp>
          <p:nvSpPr>
            <p:cNvPr id="10253" name="Line 22"/>
            <p:cNvSpPr>
              <a:spLocks noChangeShapeType="1"/>
            </p:cNvSpPr>
            <p:nvPr/>
          </p:nvSpPr>
          <p:spPr bwMode="auto">
            <a:xfrm>
              <a:off x="1600200" y="2362200"/>
              <a:ext cx="1371600" cy="0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251702" y="2400300"/>
            <a:ext cx="1892301" cy="1485901"/>
            <a:chOff x="7251702" y="2400300"/>
            <a:chExt cx="1892301" cy="1485901"/>
          </a:xfrm>
        </p:grpSpPr>
        <p:sp>
          <p:nvSpPr>
            <p:cNvPr id="10251" name="Text Box 20"/>
            <p:cNvSpPr txBox="1">
              <a:spLocks noChangeArrowheads="1"/>
            </p:cNvSpPr>
            <p:nvPr/>
          </p:nvSpPr>
          <p:spPr bwMode="auto">
            <a:xfrm>
              <a:off x="7799390" y="3055938"/>
              <a:ext cx="1344613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dirty="0" smtClean="0">
                  <a:solidFill>
                    <a:srgbClr val="000066"/>
                  </a:solidFill>
                </a:rPr>
                <a:t>User </a:t>
              </a:r>
            </a:p>
            <a:p>
              <a:pPr algn="l"/>
              <a:r>
                <a:rPr lang="en-US" altLang="en-US" dirty="0" smtClean="0">
                  <a:solidFill>
                    <a:srgbClr val="000066"/>
                  </a:solidFill>
                </a:rPr>
                <a:t>judgment</a:t>
              </a:r>
              <a:endParaRPr lang="en-US" altLang="en-US" dirty="0">
                <a:solidFill>
                  <a:srgbClr val="000066"/>
                </a:solidFill>
              </a:endParaRPr>
            </a:p>
          </p:txBody>
        </p:sp>
        <p:sp>
          <p:nvSpPr>
            <p:cNvPr id="10254" name="Line 23"/>
            <p:cNvSpPr>
              <a:spLocks noChangeShapeType="1"/>
            </p:cNvSpPr>
            <p:nvPr/>
          </p:nvSpPr>
          <p:spPr bwMode="auto">
            <a:xfrm>
              <a:off x="7251702" y="2400300"/>
              <a:ext cx="609600" cy="609600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00401" y="1981200"/>
            <a:ext cx="1752601" cy="2362200"/>
            <a:chOff x="3200401" y="1981200"/>
            <a:chExt cx="1752601" cy="2362200"/>
          </a:xfrm>
        </p:grpSpPr>
        <p:sp>
          <p:nvSpPr>
            <p:cNvPr id="10249" name="Rectangle 18"/>
            <p:cNvSpPr>
              <a:spLocks noChangeArrowheads="1"/>
            </p:cNvSpPr>
            <p:nvPr/>
          </p:nvSpPr>
          <p:spPr bwMode="auto">
            <a:xfrm>
              <a:off x="3352801" y="1981200"/>
              <a:ext cx="1219200" cy="914400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>
                  <a:solidFill>
                    <a:srgbClr val="000066"/>
                  </a:solidFill>
                </a:rPr>
                <a:t>Retrieval</a:t>
              </a:r>
            </a:p>
            <a:p>
              <a:r>
                <a:rPr lang="en-US" altLang="en-US" sz="2000" b="1">
                  <a:solidFill>
                    <a:srgbClr val="000066"/>
                  </a:solidFill>
                </a:rPr>
                <a:t>Engine</a:t>
              </a:r>
              <a:endParaRPr lang="en-US" altLang="en-US" sz="2000" b="1"/>
            </a:p>
          </p:txBody>
        </p:sp>
        <p:sp>
          <p:nvSpPr>
            <p:cNvPr id="10252" name="AutoShape 21"/>
            <p:cNvSpPr>
              <a:spLocks noChangeArrowheads="1"/>
            </p:cNvSpPr>
            <p:nvPr/>
          </p:nvSpPr>
          <p:spPr bwMode="auto">
            <a:xfrm>
              <a:off x="3200401" y="3505200"/>
              <a:ext cx="1752601" cy="838200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 dirty="0">
                  <a:solidFill>
                    <a:srgbClr val="000066"/>
                  </a:solidFill>
                </a:rPr>
                <a:t>Document</a:t>
              </a:r>
            </a:p>
            <a:p>
              <a:r>
                <a:rPr lang="en-US" altLang="en-US" sz="2000" b="1" dirty="0">
                  <a:solidFill>
                    <a:srgbClr val="000066"/>
                  </a:solidFill>
                </a:rPr>
                <a:t>collection</a:t>
              </a:r>
              <a:endParaRPr lang="en-US" altLang="en-US" dirty="0">
                <a:solidFill>
                  <a:srgbClr val="000066"/>
                </a:solidFill>
              </a:endParaRPr>
            </a:p>
          </p:txBody>
        </p:sp>
        <p:sp>
          <p:nvSpPr>
            <p:cNvPr id="10255" name="Line 24"/>
            <p:cNvSpPr>
              <a:spLocks noChangeShapeType="1"/>
            </p:cNvSpPr>
            <p:nvPr/>
          </p:nvSpPr>
          <p:spPr bwMode="auto">
            <a:xfrm flipV="1">
              <a:off x="3962401" y="2971800"/>
              <a:ext cx="0" cy="457200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76802" y="1676400"/>
            <a:ext cx="2286000" cy="1905000"/>
            <a:chOff x="4876802" y="1676400"/>
            <a:chExt cx="2286000" cy="1905000"/>
          </a:xfrm>
        </p:grpSpPr>
        <p:sp>
          <p:nvSpPr>
            <p:cNvPr id="10250" name="Rectangle 19"/>
            <p:cNvSpPr>
              <a:spLocks noChangeArrowheads="1"/>
            </p:cNvSpPr>
            <p:nvPr/>
          </p:nvSpPr>
          <p:spPr bwMode="auto">
            <a:xfrm>
              <a:off x="6019802" y="1676400"/>
              <a:ext cx="1143000" cy="1905000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Results: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1 </a:t>
              </a:r>
              <a:r>
                <a:rPr lang="en-US" altLang="en-US" sz="1800">
                  <a:solidFill>
                    <a:srgbClr val="000066"/>
                  </a:solidFill>
                </a:rPr>
                <a:t>3.5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2</a:t>
              </a:r>
              <a:r>
                <a:rPr lang="en-US" altLang="en-US" sz="1800">
                  <a:solidFill>
                    <a:srgbClr val="000066"/>
                  </a:solidFill>
                </a:rPr>
                <a:t> 2.4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…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k</a:t>
              </a:r>
              <a:r>
                <a:rPr lang="en-US" altLang="en-US" sz="1800">
                  <a:solidFill>
                    <a:srgbClr val="000066"/>
                  </a:solidFill>
                </a:rPr>
                <a:t>  0.5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...</a:t>
              </a:r>
            </a:p>
          </p:txBody>
        </p:sp>
        <p:sp>
          <p:nvSpPr>
            <p:cNvPr id="10256" name="Line 25"/>
            <p:cNvSpPr>
              <a:spLocks noChangeShapeType="1"/>
            </p:cNvSpPr>
            <p:nvPr/>
          </p:nvSpPr>
          <p:spPr bwMode="auto">
            <a:xfrm>
              <a:off x="4876802" y="2362200"/>
              <a:ext cx="914400" cy="0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1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Users failed to recognize the target because they did not read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Navigational search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356" y="2636178"/>
            <a:ext cx="6491287" cy="315025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1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Users did not click because they did not read the results!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Informational search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" y="2619376"/>
            <a:ext cx="6492240" cy="317924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1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00" dirty="0"/>
              <a:t>Predicting </a:t>
            </a:r>
            <a:r>
              <a:rPr lang="en-US" sz="3700" dirty="0" smtClean="0"/>
              <a:t>clicks</a:t>
            </a:r>
            <a:r>
              <a:rPr lang="en-US" sz="3700" dirty="0"/>
              <a:t>: e</a:t>
            </a:r>
            <a:r>
              <a:rPr lang="en-US" sz="3700" dirty="0" smtClean="0"/>
              <a:t>stimating </a:t>
            </a:r>
            <a:r>
              <a:rPr lang="en-US" sz="3700" dirty="0"/>
              <a:t>the </a:t>
            </a:r>
            <a:r>
              <a:rPr lang="en-US" sz="3700" dirty="0" smtClean="0"/>
              <a:t>click-through rate </a:t>
            </a:r>
            <a:r>
              <a:rPr lang="en-US" sz="3700" dirty="0"/>
              <a:t>for </a:t>
            </a:r>
            <a:r>
              <a:rPr lang="en-US" sz="3700" dirty="0" smtClean="0"/>
              <a:t>new ads </a:t>
            </a:r>
            <a:r>
              <a:rPr lang="en-US" sz="3700" baseline="30000" dirty="0"/>
              <a:t>[</a:t>
            </a:r>
            <a:r>
              <a:rPr lang="en-US" sz="3700" baseline="30000" dirty="0" smtClean="0"/>
              <a:t>Richardson WWW’07]</a:t>
            </a:r>
            <a:endParaRPr lang="en-US" sz="37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maximize ad revenue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𝑅𝑒𝑣𝑒𝑛𝑢𝑒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𝑐𝑙𝑖𝑐𝑘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𝑎𝑑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endParaRPr lang="en-US" sz="2400" dirty="0"/>
              </a:p>
              <a:p>
                <a:pPr lvl="1"/>
                <a:endParaRPr lang="en-US" sz="2400" dirty="0" smtClean="0"/>
              </a:p>
              <a:p>
                <a:r>
                  <a:rPr lang="en-US" dirty="0" smtClean="0"/>
                  <a:t>Position-bias is also true in online ads</a:t>
                </a:r>
              </a:p>
              <a:p>
                <a:pPr lvl="1"/>
                <a:r>
                  <a:rPr lang="en-US" dirty="0" smtClean="0"/>
                  <a:t>Observed low CTR is not just because of ads’ quality, but also their display positions!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5438775" y="2600325"/>
            <a:ext cx="3248025" cy="1113740"/>
            <a:chOff x="5438775" y="2638425"/>
            <a:chExt cx="3248025" cy="1113740"/>
          </a:xfrm>
        </p:grpSpPr>
        <p:sp>
          <p:nvSpPr>
            <p:cNvPr id="4" name="TextBox 3"/>
            <p:cNvSpPr txBox="1"/>
            <p:nvPr/>
          </p:nvSpPr>
          <p:spPr>
            <a:xfrm>
              <a:off x="5438775" y="3105834"/>
              <a:ext cx="32480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Cost per click: basic business model in search engines</a:t>
              </a:r>
              <a:endParaRPr lang="en-US" b="1" i="1" dirty="0"/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972300" y="2638425"/>
              <a:ext cx="90488" cy="4674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376488" y="2600325"/>
            <a:ext cx="2900362" cy="975241"/>
            <a:chOff x="2376488" y="2638425"/>
            <a:chExt cx="2900362" cy="975241"/>
          </a:xfrm>
        </p:grpSpPr>
        <p:sp>
          <p:nvSpPr>
            <p:cNvPr id="7" name="TextBox 6"/>
            <p:cNvSpPr txBox="1"/>
            <p:nvPr/>
          </p:nvSpPr>
          <p:spPr>
            <a:xfrm>
              <a:off x="2376488" y="3244334"/>
              <a:ext cx="2900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Estimated click-through rate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814763" y="2638425"/>
              <a:ext cx="1462087" cy="605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352" y="5143497"/>
            <a:ext cx="2342048" cy="153279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Combat position-bias by explicitly modeling it</a:t>
            </a:r>
            <a:endParaRPr lang="en-US" sz="3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Being clicked is related to its quality and position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𝑐𝑙𝑖𝑐𝑘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𝑐𝑙𝑖𝑐𝑘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𝑠𝑒𝑒𝑛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𝑠𝑒𝑒𝑛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𝑝𝑜𝑠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lvl="1"/>
                <a:endParaRPr lang="en-US" sz="2400" dirty="0" smtClean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𝑐𝑙𝑖𝑐𝑘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𝑠𝑒𝑒𝑛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𝑐𝑙𝑖𝑐𝑘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𝑠𝑒𝑒𝑛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𝑎𝑑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 smtClean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48050" y="3126343"/>
                <a:ext cx="43126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𝑐𝑙𝑖𝑐𝑘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𝑠𝑒𝑒𝑛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𝑠𝑒𝑒𝑛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𝑝𝑜𝑠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050" y="3126343"/>
                <a:ext cx="431265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83" r="-2122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890837" y="3495675"/>
            <a:ext cx="3362325" cy="845582"/>
            <a:chOff x="2890837" y="3495675"/>
            <a:chExt cx="3362325" cy="84558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790950" y="3495675"/>
              <a:ext cx="222885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2890837" y="3581400"/>
              <a:ext cx="3362325" cy="759857"/>
              <a:chOff x="2890837" y="3581400"/>
              <a:chExt cx="3362325" cy="75985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890837" y="3971925"/>
                <a:ext cx="3362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Calibrated CTR for ads ranking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7" idx="0"/>
              </p:cNvCxnSpPr>
              <p:nvPr/>
            </p:nvCxnSpPr>
            <p:spPr>
              <a:xfrm flipV="1">
                <a:off x="4572000" y="3581400"/>
                <a:ext cx="200025" cy="39052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/>
        </p:nvGrpSpPr>
        <p:grpSpPr>
          <a:xfrm>
            <a:off x="6124575" y="3495675"/>
            <a:ext cx="2085974" cy="851179"/>
            <a:chOff x="6124575" y="3495675"/>
            <a:chExt cx="2085974" cy="851179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124575" y="3495675"/>
              <a:ext cx="152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253161" y="3581400"/>
              <a:ext cx="1957388" cy="765454"/>
              <a:chOff x="3262311" y="3547227"/>
              <a:chExt cx="1957388" cy="765454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262311" y="3943349"/>
                <a:ext cx="1957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Discounting factor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stCxn id="15" idx="0"/>
              </p:cNvCxnSpPr>
              <p:nvPr/>
            </p:nvCxnSpPr>
            <p:spPr>
              <a:xfrm flipH="1" flipV="1">
                <a:off x="3990975" y="3547227"/>
                <a:ext cx="250030" cy="396122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/>
          <p:cNvGrpSpPr/>
          <p:nvPr/>
        </p:nvGrpSpPr>
        <p:grpSpPr>
          <a:xfrm>
            <a:off x="3813677" y="5505450"/>
            <a:ext cx="4572000" cy="630240"/>
            <a:chOff x="3318377" y="5495925"/>
            <a:chExt cx="4572000" cy="630240"/>
          </a:xfrm>
        </p:grpSpPr>
        <p:sp>
          <p:nvSpPr>
            <p:cNvPr id="20" name="TextBox 19"/>
            <p:cNvSpPr txBox="1"/>
            <p:nvPr/>
          </p:nvSpPr>
          <p:spPr>
            <a:xfrm>
              <a:off x="3318377" y="5756833"/>
              <a:ext cx="457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Logistic regression by features of the ad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0" idx="0"/>
            </p:cNvCxnSpPr>
            <p:nvPr/>
          </p:nvCxnSpPr>
          <p:spPr>
            <a:xfrm flipH="1" flipV="1">
              <a:off x="5448300" y="5495925"/>
              <a:ext cx="156077" cy="26090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2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Discounting factor</a:t>
                </a:r>
              </a:p>
              <a:p>
                <a:pPr lvl="1"/>
                <a:r>
                  <a:rPr lang="en-US" dirty="0" smtClean="0"/>
                  <a:t>Approximation: positions being clicked must be seen already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𝑠𝑒𝑒𝑛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𝑝𝑜𝑠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∝#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𝑐𝑙𝑖𝑐𝑘𝑠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Calibrated CTR</a:t>
                </a:r>
              </a:p>
              <a:p>
                <a:pPr lvl="1"/>
                <a:r>
                  <a:rPr lang="en-US" dirty="0" smtClean="0"/>
                  <a:t>Maximum likelihood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with historic clicks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𝑐𝑙𝑖𝑐𝑘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𝑝𝑜𝑠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6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09" y="1560474"/>
            <a:ext cx="5182241" cy="38014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Calibrated CTR is more accurate for new ads</a:t>
            </a:r>
            <a:endParaRPr lang="en-US" sz="3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686425" y="1191142"/>
            <a:ext cx="2847975" cy="693460"/>
            <a:chOff x="6115050" y="1440140"/>
            <a:chExt cx="2847975" cy="693460"/>
          </a:xfrm>
        </p:grpSpPr>
        <p:sp>
          <p:nvSpPr>
            <p:cNvPr id="5" name="TextBox 4"/>
            <p:cNvSpPr txBox="1"/>
            <p:nvPr/>
          </p:nvSpPr>
          <p:spPr>
            <a:xfrm>
              <a:off x="6115050" y="1440140"/>
              <a:ext cx="2847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Simple counting of CTR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6372225" y="1786970"/>
              <a:ext cx="276225" cy="34663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857377"/>
            <a:ext cx="8229600" cy="4525963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Unfortunately, their evaluation criterion is still </a:t>
            </a:r>
            <a:r>
              <a:rPr lang="en-US" smtClean="0"/>
              <a:t>based on biased </a:t>
            </a:r>
            <a:r>
              <a:rPr lang="en-US" dirty="0" smtClean="0"/>
              <a:t>clicks in testing set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0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Decompose relevance-driven clicks from position-driven clicks</a:t>
            </a:r>
            <a:endParaRPr lang="en-US" i="1" dirty="0" smtClean="0"/>
          </a:p>
          <a:p>
            <a:pPr lvl="1"/>
            <a:r>
              <a:rPr lang="en-US" dirty="0" smtClean="0"/>
              <a:t>Examine: user reads the displayed result</a:t>
            </a:r>
          </a:p>
          <a:p>
            <a:pPr lvl="1"/>
            <a:r>
              <a:rPr lang="en-US" dirty="0" smtClean="0"/>
              <a:t>Click: user clicks on the displayed result</a:t>
            </a:r>
          </a:p>
          <a:p>
            <a:pPr lvl="1"/>
            <a:r>
              <a:rPr lang="en-US" dirty="0" smtClean="0"/>
              <a:t>Atomic unit: (query, doc)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435512"/>
            <a:ext cx="502555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3" name="Group 32"/>
          <p:cNvGrpSpPr/>
          <p:nvPr/>
        </p:nvGrpSpPr>
        <p:grpSpPr>
          <a:xfrm>
            <a:off x="6553200" y="4130712"/>
            <a:ext cx="762000" cy="2362200"/>
            <a:chOff x="6553200" y="4130712"/>
            <a:chExt cx="762000" cy="2362200"/>
          </a:xfrm>
        </p:grpSpPr>
        <p:grpSp>
          <p:nvGrpSpPr>
            <p:cNvPr id="9" name="Group 8"/>
            <p:cNvGrpSpPr/>
            <p:nvPr/>
          </p:nvGrpSpPr>
          <p:grpSpPr>
            <a:xfrm>
              <a:off x="6553200" y="4130712"/>
              <a:ext cx="762000" cy="533400"/>
              <a:chOff x="7467600" y="4114800"/>
              <a:chExt cx="762000" cy="5334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7543800" y="41148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467600" y="41910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(q,d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553200" y="5959512"/>
              <a:ext cx="762000" cy="533400"/>
              <a:chOff x="7467600" y="4800600"/>
              <a:chExt cx="762000" cy="533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7543800" y="48006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67600" y="48768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(q,d</a:t>
                </a:r>
                <a:r>
                  <a:rPr lang="en-US" baseline="-25000" dirty="0" smtClean="0"/>
                  <a:t>4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553200" y="5349912"/>
              <a:ext cx="762000" cy="533400"/>
              <a:chOff x="7467600" y="5486400"/>
              <a:chExt cx="762000" cy="5334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7543800" y="54864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467600" y="5568434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(q,d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553200" y="4740312"/>
              <a:ext cx="762000" cy="533400"/>
              <a:chOff x="7467600" y="4800600"/>
              <a:chExt cx="762000" cy="5334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7543800" y="4800600"/>
                <a:ext cx="533400" cy="5334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467600" y="48768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(q,d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p:grpSp>
      </p:grpSp>
      <p:sp>
        <p:nvSpPr>
          <p:cNvPr id="14" name="Arc 13"/>
          <p:cNvSpPr/>
          <p:nvPr/>
        </p:nvSpPr>
        <p:spPr>
          <a:xfrm rot="21349973" flipH="1" flipV="1">
            <a:off x="3524969" y="4328262"/>
            <a:ext cx="3200400" cy="1669577"/>
          </a:xfrm>
          <a:prstGeom prst="arc">
            <a:avLst>
              <a:gd name="adj1" fmla="val 11357983"/>
              <a:gd name="adj2" fmla="val 21448678"/>
            </a:avLst>
          </a:prstGeom>
          <a:ln w="19050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7219890" y="3978312"/>
            <a:ext cx="1543110" cy="2514600"/>
            <a:chOff x="7219890" y="4114800"/>
            <a:chExt cx="1543110" cy="2514600"/>
          </a:xfrm>
        </p:grpSpPr>
        <p:grpSp>
          <p:nvGrpSpPr>
            <p:cNvPr id="27" name="Group 26"/>
            <p:cNvGrpSpPr/>
            <p:nvPr/>
          </p:nvGrpSpPr>
          <p:grpSpPr>
            <a:xfrm>
              <a:off x="7539361" y="4419600"/>
              <a:ext cx="1223639" cy="2209800"/>
              <a:chOff x="7467600" y="4419600"/>
              <a:chExt cx="1223639" cy="220980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467600" y="4419600"/>
                <a:ext cx="1219200" cy="0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7467600" y="4419600"/>
                <a:ext cx="0" cy="2209800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Freeform 23"/>
              <p:cNvSpPr/>
              <p:nvPr/>
            </p:nvSpPr>
            <p:spPr>
              <a:xfrm>
                <a:off x="7519386" y="4483223"/>
                <a:ext cx="1171853" cy="2139519"/>
              </a:xfrm>
              <a:custGeom>
                <a:avLst/>
                <a:gdLst>
                  <a:gd name="connsiteX0" fmla="*/ 1171853 w 1171853"/>
                  <a:gd name="connsiteY0" fmla="*/ 0 h 2139519"/>
                  <a:gd name="connsiteX1" fmla="*/ 230820 w 1171853"/>
                  <a:gd name="connsiteY1" fmla="*/ 665826 h 2139519"/>
                  <a:gd name="connsiteX2" fmla="*/ 0 w 1171853"/>
                  <a:gd name="connsiteY2" fmla="*/ 2139519 h 2139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853" h="2139519">
                    <a:moveTo>
                      <a:pt x="1171853" y="0"/>
                    </a:moveTo>
                    <a:cubicBezTo>
                      <a:pt x="798991" y="154619"/>
                      <a:pt x="426129" y="309239"/>
                      <a:pt x="230820" y="665826"/>
                    </a:cubicBezTo>
                    <a:cubicBezTo>
                      <a:pt x="35511" y="1022413"/>
                      <a:pt x="17755" y="1580966"/>
                      <a:pt x="0" y="2139519"/>
                    </a:cubicBezTo>
                  </a:path>
                </a:pathLst>
              </a:cu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7772400" y="4114800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Prob.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19890" y="5257800"/>
              <a:ext cx="400110" cy="8382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400" dirty="0" smtClean="0"/>
                <a:t>Pos.</a:t>
              </a:r>
              <a:endParaRPr lang="en-US" sz="14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41662" y="5244302"/>
            <a:ext cx="1715938" cy="639010"/>
            <a:chOff x="1941662" y="5244302"/>
            <a:chExt cx="1715938" cy="639010"/>
          </a:xfrm>
        </p:grpSpPr>
        <p:sp>
          <p:nvSpPr>
            <p:cNvPr id="30" name="TextBox 29"/>
            <p:cNvSpPr txBox="1"/>
            <p:nvPr/>
          </p:nvSpPr>
          <p:spPr>
            <a:xfrm>
              <a:off x="1941662" y="5513980"/>
              <a:ext cx="1715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Click probability</a:t>
              </a:r>
              <a:endParaRPr lang="en-US" dirty="0"/>
            </a:p>
          </p:txBody>
        </p:sp>
        <p:sp>
          <p:nvSpPr>
            <p:cNvPr id="31" name="Down Arrow 30"/>
            <p:cNvSpPr/>
            <p:nvPr/>
          </p:nvSpPr>
          <p:spPr>
            <a:xfrm rot="2061766">
              <a:off x="3006878" y="5244302"/>
              <a:ext cx="176761" cy="38404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60C9-255F-420D-93F7-C36412294E59}" type="slidenum">
              <a:rPr lang="en-US" smtClean="0"/>
              <a:pPr/>
              <a:t>26</a:t>
            </a:fld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2514600" y="5273712"/>
            <a:ext cx="1524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3962400" y="4215531"/>
            <a:ext cx="3631899" cy="1667781"/>
            <a:chOff x="3962400" y="4215531"/>
            <a:chExt cx="3631899" cy="1667781"/>
          </a:xfrm>
        </p:grpSpPr>
        <p:sp>
          <p:nvSpPr>
            <p:cNvPr id="26" name="Arc 25"/>
            <p:cNvSpPr/>
            <p:nvPr/>
          </p:nvSpPr>
          <p:spPr>
            <a:xfrm rot="10199834" flipH="1" flipV="1">
              <a:off x="4575865" y="4215531"/>
              <a:ext cx="3018434" cy="1186050"/>
            </a:xfrm>
            <a:prstGeom prst="arc">
              <a:avLst>
                <a:gd name="adj1" fmla="val 10874554"/>
                <a:gd name="adj2" fmla="val 21196192"/>
              </a:avLst>
            </a:prstGeom>
            <a:ln w="19050">
              <a:solidFill>
                <a:srgbClr val="00B05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3962400" y="5212245"/>
              <a:ext cx="2162220" cy="671067"/>
              <a:chOff x="3962400" y="5212245"/>
              <a:chExt cx="2162220" cy="671067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3962400" y="5513980"/>
                <a:ext cx="2162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Examine probability</a:t>
                </a:r>
                <a:endParaRPr lang="en-US" dirty="0"/>
              </a:p>
            </p:txBody>
          </p:sp>
          <p:sp>
            <p:nvSpPr>
              <p:cNvPr id="34" name="Down Arrow 33"/>
              <p:cNvSpPr/>
              <p:nvPr/>
            </p:nvSpPr>
            <p:spPr>
              <a:xfrm rot="19468540">
                <a:off x="4667407" y="5212245"/>
                <a:ext cx="173736" cy="38404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9" name="Straight Connector 38"/>
          <p:cNvCxnSpPr/>
          <p:nvPr/>
        </p:nvCxnSpPr>
        <p:spPr>
          <a:xfrm flipV="1">
            <a:off x="4174550" y="5273712"/>
            <a:ext cx="854650" cy="938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228600" y="4724400"/>
            <a:ext cx="3048000" cy="674132"/>
            <a:chOff x="228600" y="4724400"/>
            <a:chExt cx="3048000" cy="674132"/>
          </a:xfrm>
        </p:grpSpPr>
        <p:sp>
          <p:nvSpPr>
            <p:cNvPr id="21" name="TextBox 20"/>
            <p:cNvSpPr txBox="1"/>
            <p:nvPr/>
          </p:nvSpPr>
          <p:spPr>
            <a:xfrm>
              <a:off x="228600" y="5029200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Relevance quality</a:t>
              </a:r>
              <a:endParaRPr lang="en-US" b="1" dirty="0"/>
            </a:p>
          </p:txBody>
        </p:sp>
        <p:sp>
          <p:nvSpPr>
            <p:cNvPr id="23" name="Curved Down Arrow 22"/>
            <p:cNvSpPr/>
            <p:nvPr/>
          </p:nvSpPr>
          <p:spPr>
            <a:xfrm flipH="1">
              <a:off x="1703904" y="4724400"/>
              <a:ext cx="1572696" cy="308438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7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Cascade Model </a:t>
            </a:r>
            <a:r>
              <a:rPr lang="en-US" baseline="30000" dirty="0"/>
              <a:t>[</a:t>
            </a:r>
            <a:r>
              <a:rPr lang="en-US" baseline="30000" dirty="0" err="1" smtClean="0"/>
              <a:t>Craswell</a:t>
            </a:r>
            <a:r>
              <a:rPr lang="en-US" baseline="30000" dirty="0" smtClean="0"/>
              <a:t> et al. WSDM’08]</a:t>
            </a:r>
            <a:endParaRPr 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Sequential browsing assumption</a:t>
                </a:r>
              </a:p>
              <a:p>
                <a:pPr lvl="1"/>
                <a:r>
                  <a:rPr lang="en-US" dirty="0" smtClean="0"/>
                  <a:t>At each position decides whether to move 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=1))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Only one click is allowed on each search result page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971391" y="4742934"/>
            <a:ext cx="2910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/>
            <a:r>
              <a:rPr lang="en-US" i="1" dirty="0">
                <a:solidFill>
                  <a:srgbClr val="FF0000"/>
                </a:solidFill>
              </a:rPr>
              <a:t>Kind </a:t>
            </a:r>
            <a:r>
              <a:rPr lang="en-US" i="1" dirty="0" smtClean="0">
                <a:solidFill>
                  <a:srgbClr val="FF0000"/>
                </a:solidFill>
              </a:rPr>
              <a:t>of “Click </a:t>
            </a:r>
            <a:r>
              <a:rPr lang="en-US" i="1" dirty="0">
                <a:solidFill>
                  <a:srgbClr val="FF0000"/>
                </a:solidFill>
              </a:rPr>
              <a:t>&gt; Skip </a:t>
            </a:r>
            <a:r>
              <a:rPr lang="en-US" i="1" dirty="0" smtClean="0">
                <a:solidFill>
                  <a:srgbClr val="FF0000"/>
                </a:solidFill>
              </a:rPr>
              <a:t>Above”?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9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 Browsing Model </a:t>
            </a:r>
            <a:r>
              <a:rPr lang="en-US" baseline="30000" dirty="0"/>
              <a:t>[</a:t>
            </a:r>
            <a:r>
              <a:rPr lang="en-US" baseline="30000" dirty="0" err="1"/>
              <a:t>Dupret</a:t>
            </a:r>
            <a:r>
              <a:rPr lang="en-US" baseline="30000" dirty="0"/>
              <a:t> et al. SIGIR’08]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Examination depends on distance to the last click</a:t>
            </a:r>
          </a:p>
          <a:p>
            <a:pPr lvl="1"/>
            <a:r>
              <a:rPr lang="en-US" dirty="0"/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19400"/>
            <a:ext cx="3581400" cy="343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592" y="3306303"/>
            <a:ext cx="3526408" cy="3475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2895600" y="5638800"/>
            <a:ext cx="2895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888608" y="2972220"/>
            <a:ext cx="3179192" cy="1523580"/>
            <a:chOff x="5888608" y="2972220"/>
            <a:chExt cx="3179192" cy="1523580"/>
          </a:xfrm>
        </p:grpSpPr>
        <p:sp>
          <p:nvSpPr>
            <p:cNvPr id="5" name="Curved Left Arrow 4"/>
            <p:cNvSpPr/>
            <p:nvPr/>
          </p:nvSpPr>
          <p:spPr>
            <a:xfrm>
              <a:off x="5888608" y="2972220"/>
              <a:ext cx="588392" cy="152358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53200" y="3392269"/>
              <a:ext cx="2514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From absolute discount to relative discount</a:t>
              </a:r>
              <a:endParaRPr lang="en-US" dirty="0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4495800" y="3200400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60C9-255F-420D-93F7-C36412294E59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722966" y="2112746"/>
            <a:ext cx="2726267" cy="706654"/>
            <a:chOff x="1722966" y="2112746"/>
            <a:chExt cx="2726267" cy="706654"/>
          </a:xfrm>
        </p:grpSpPr>
        <p:sp>
          <p:nvSpPr>
            <p:cNvPr id="9" name="TextBox 8"/>
            <p:cNvSpPr txBox="1"/>
            <p:nvPr/>
          </p:nvSpPr>
          <p:spPr>
            <a:xfrm>
              <a:off x="1722966" y="2112746"/>
              <a:ext cx="2726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Attractiveness, determined by query and URL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3522133" y="2565400"/>
              <a:ext cx="541867" cy="2540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715933" y="2103735"/>
            <a:ext cx="3797299" cy="923330"/>
            <a:chOff x="1459672" y="2112746"/>
            <a:chExt cx="2989561" cy="923330"/>
          </a:xfrm>
        </p:grpSpPr>
        <p:sp>
          <p:nvSpPr>
            <p:cNvPr id="18" name="TextBox 17"/>
            <p:cNvSpPr txBox="1"/>
            <p:nvPr/>
          </p:nvSpPr>
          <p:spPr>
            <a:xfrm>
              <a:off x="1722966" y="2112746"/>
              <a:ext cx="27262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Examination, determined by position and distance to last click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1459672" y="2444922"/>
              <a:ext cx="263294" cy="39142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30726" y="3163140"/>
            <a:ext cx="3251158" cy="1189190"/>
            <a:chOff x="630726" y="3163140"/>
            <a:chExt cx="3251158" cy="1189190"/>
          </a:xfrm>
        </p:grpSpPr>
        <p:sp>
          <p:nvSpPr>
            <p:cNvPr id="22" name="TextBox 21"/>
            <p:cNvSpPr txBox="1"/>
            <p:nvPr/>
          </p:nvSpPr>
          <p:spPr>
            <a:xfrm>
              <a:off x="630726" y="3429000"/>
              <a:ext cx="15197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smtClean="0">
                  <a:solidFill>
                    <a:srgbClr val="FF0000"/>
                  </a:solidFill>
                </a:rPr>
                <a:t>EM for parameter estimation</a:t>
              </a:r>
              <a:endParaRPr lang="en-US" b="1" i="1"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1807592" y="3163140"/>
              <a:ext cx="2074292" cy="70004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5991217" y="4861004"/>
            <a:ext cx="27388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/>
            <a:r>
              <a:rPr lang="en-US" i="1" dirty="0">
                <a:solidFill>
                  <a:srgbClr val="FF0000"/>
                </a:solidFill>
              </a:rPr>
              <a:t>Kind </a:t>
            </a:r>
            <a:r>
              <a:rPr lang="en-US" i="1" dirty="0" smtClean="0">
                <a:solidFill>
                  <a:srgbClr val="FF0000"/>
                </a:solidFill>
              </a:rPr>
              <a:t>of “Click </a:t>
            </a:r>
            <a:r>
              <a:rPr lang="en-US" i="1" dirty="0">
                <a:solidFill>
                  <a:srgbClr val="FF0000"/>
                </a:solidFill>
              </a:rPr>
              <a:t>&gt; Skip </a:t>
            </a:r>
            <a:r>
              <a:rPr lang="en-US" i="1" dirty="0" smtClean="0">
                <a:solidFill>
                  <a:srgbClr val="FF0000"/>
                </a:solidFill>
              </a:rPr>
              <a:t>Next” </a:t>
            </a:r>
          </a:p>
          <a:p>
            <a:pPr marL="0" lvl="2"/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       + “Click &gt; Skip Above”?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6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accurate prediction of clicks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Perplexity – randomness of prediction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764432"/>
            <a:ext cx="5756275" cy="31691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66000" y="3356001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Cascade model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697133" y="3540667"/>
            <a:ext cx="663574" cy="1846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25267" y="4704897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Browsing model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756400" y="4889563"/>
            <a:ext cx="663574" cy="1846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0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feedback in real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used to provide such functions</a:t>
            </a:r>
          </a:p>
          <a:p>
            <a:pPr lvl="1"/>
            <a:endParaRPr lang="en-US" sz="3200" dirty="0"/>
          </a:p>
          <a:p>
            <a:pPr lvl="1"/>
            <a:endParaRPr lang="en-US" sz="3200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Vulnerable to spammers</a:t>
            </a:r>
            <a:endParaRPr lang="en-US" dirty="0"/>
          </a:p>
        </p:txBody>
      </p:sp>
      <p:pic>
        <p:nvPicPr>
          <p:cNvPr id="3074" name="Picture 2" descr="http://searchuserinterfaces.com/book/images/googlepersonaliz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7" y="2209800"/>
            <a:ext cx="6391275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48400" y="2754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Relevant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3505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Nonrelevant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4638674" y="2939534"/>
            <a:ext cx="1609726" cy="184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 flipV="1">
            <a:off x="4948237" y="3216146"/>
            <a:ext cx="1300163" cy="4737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Dynamic Bayesian Model </a:t>
            </a:r>
            <a:r>
              <a:rPr lang="en-US" sz="3600" baseline="30000" dirty="0"/>
              <a:t>[</a:t>
            </a:r>
            <a:r>
              <a:rPr lang="en-US" sz="3600" baseline="30000" dirty="0" err="1"/>
              <a:t>Chapelle</a:t>
            </a:r>
            <a:r>
              <a:rPr lang="en-US" sz="3600" baseline="30000" dirty="0"/>
              <a:t> et al. WWW’09]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cascade model</a:t>
            </a:r>
          </a:p>
          <a:p>
            <a:pPr lvl="1"/>
            <a:r>
              <a:rPr lang="en-US" dirty="0" smtClean="0"/>
              <a:t>Relevance quality: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328147"/>
            <a:ext cx="3333750" cy="3529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914400" y="5345668"/>
            <a:ext cx="2667000" cy="369332"/>
            <a:chOff x="2209800" y="5345668"/>
            <a:chExt cx="2667000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2209800" y="53456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Perceived relevance</a:t>
              </a:r>
              <a:endParaRPr lang="en-US" dirty="0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4267200" y="5454134"/>
              <a:ext cx="609600" cy="1846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248400" y="3547869"/>
            <a:ext cx="2917667" cy="555263"/>
            <a:chOff x="7064533" y="4724400"/>
            <a:chExt cx="2917667" cy="555263"/>
          </a:xfrm>
        </p:grpSpPr>
        <p:sp>
          <p:nvSpPr>
            <p:cNvPr id="6" name="TextBox 5"/>
            <p:cNvSpPr txBox="1"/>
            <p:nvPr/>
          </p:nvSpPr>
          <p:spPr>
            <a:xfrm>
              <a:off x="7696200" y="47244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User’s satisfaction</a:t>
              </a:r>
              <a:endParaRPr lang="en-US" dirty="0"/>
            </a:p>
          </p:txBody>
        </p:sp>
        <p:sp>
          <p:nvSpPr>
            <p:cNvPr id="9" name="Right Arrow 8"/>
            <p:cNvSpPr/>
            <p:nvPr/>
          </p:nvSpPr>
          <p:spPr>
            <a:xfrm rot="8605243">
              <a:off x="7064533" y="5105360"/>
              <a:ext cx="751432" cy="174303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14400" y="3733800"/>
            <a:ext cx="2590800" cy="369332"/>
            <a:chOff x="2209800" y="3733800"/>
            <a:chExt cx="259080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2209800" y="37338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Examination chain</a:t>
              </a:r>
              <a:endParaRPr lang="en-US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191000" y="3810000"/>
              <a:ext cx="609600" cy="1846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>
          <a:xfrm rot="1473053">
            <a:off x="3892816" y="3501702"/>
            <a:ext cx="1299037" cy="2514600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20531639">
            <a:off x="4785838" y="3415231"/>
            <a:ext cx="1480124" cy="2380786"/>
          </a:xfrm>
          <a:prstGeom prst="ellipse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851550"/>
            <a:ext cx="1777093" cy="27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60C9-255F-420D-93F7-C36412294E59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001861" y="5421868"/>
            <a:ext cx="2913539" cy="369332"/>
            <a:chOff x="6001861" y="5421868"/>
            <a:chExt cx="2913539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6629400" y="5421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Intrinsic relevance</a:t>
              </a:r>
              <a:endParaRPr lang="en-US" dirty="0"/>
            </a:p>
          </p:txBody>
        </p:sp>
        <p:sp>
          <p:nvSpPr>
            <p:cNvPr id="21" name="Right Arrow 20"/>
            <p:cNvSpPr/>
            <p:nvPr/>
          </p:nvSpPr>
          <p:spPr>
            <a:xfrm rot="10800000">
              <a:off x="6001861" y="5519695"/>
              <a:ext cx="609600" cy="1846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7645" y="2697517"/>
            <a:ext cx="3299259" cy="2826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7318" y="2968483"/>
            <a:ext cx="2221175" cy="28346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3173" y="2937432"/>
            <a:ext cx="1964267" cy="34556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20967" y="2996534"/>
            <a:ext cx="2557199" cy="2553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25300" y="2963263"/>
            <a:ext cx="2483947" cy="30182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84212" y="2940192"/>
            <a:ext cx="2300715" cy="351926"/>
          </a:xfrm>
          <a:prstGeom prst="rect">
            <a:avLst/>
          </a:prstGeom>
        </p:spPr>
      </p:pic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8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in predicting CTR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567" y="1841502"/>
            <a:ext cx="5157787" cy="404336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6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Revisit User Click Behaviors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32832"/>
            <a:ext cx="7315200" cy="5148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4" name="Picture 4" descr="http://free.clipartof.com/60-Free-Cartoon-Face-Clipart-Illustrati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866" y="2819400"/>
            <a:ext cx="887134" cy="90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324600" y="2971800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24600" y="5181600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600" y="4023360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6248400" y="3962400"/>
            <a:ext cx="457200" cy="457200"/>
          </a:xfrm>
          <a:prstGeom prst="mathMultiply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57400" y="2987201"/>
            <a:ext cx="4038600" cy="975199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47875" y="4070634"/>
            <a:ext cx="4038600" cy="975199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943100" y="5181600"/>
            <a:ext cx="4038600" cy="975199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477000" y="3429000"/>
            <a:ext cx="0" cy="533400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477000" y="4419600"/>
            <a:ext cx="0" cy="672033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loud Callout 4"/>
          <p:cNvSpPr/>
          <p:nvPr/>
        </p:nvSpPr>
        <p:spPr>
          <a:xfrm>
            <a:off x="7391400" y="2057400"/>
            <a:ext cx="1752599" cy="838200"/>
          </a:xfrm>
          <a:prstGeom prst="cloudCallout">
            <a:avLst>
              <a:gd name="adj1" fmla="val -45139"/>
              <a:gd name="adj2" fmla="val 718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Match my query?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Cloud Callout 15"/>
          <p:cNvSpPr/>
          <p:nvPr/>
        </p:nvSpPr>
        <p:spPr>
          <a:xfrm>
            <a:off x="7315200" y="2971800"/>
            <a:ext cx="1905000" cy="838200"/>
          </a:xfrm>
          <a:prstGeom prst="cloudCallout">
            <a:avLst>
              <a:gd name="adj1" fmla="val -45139"/>
              <a:gd name="adj2" fmla="val 718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Redundant doc?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Cloud Callout 16"/>
          <p:cNvSpPr/>
          <p:nvPr/>
        </p:nvSpPr>
        <p:spPr>
          <a:xfrm>
            <a:off x="7391400" y="4088860"/>
            <a:ext cx="1905000" cy="838200"/>
          </a:xfrm>
          <a:prstGeom prst="cloudCallout">
            <a:avLst>
              <a:gd name="adj1" fmla="val -45139"/>
              <a:gd name="adj2" fmla="val 718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Shall I move on?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60C9-255F-420D-93F7-C36412294E5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3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0.00093 L -0.00139 0.1342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0.12315 L -0.00139 0.31204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14" grpId="0" animBg="1"/>
      <p:bldP spid="15" grpId="0" animBg="1"/>
      <p:bldP spid="5" grpId="0" animBg="1"/>
      <p:bldP spid="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 smtClean="0"/>
              <a:t>Content-Aware Click Modeling </a:t>
            </a:r>
            <a:r>
              <a:rPr lang="en-US" sz="3300" baseline="30000" dirty="0" smtClean="0"/>
              <a:t>[Wang et al. WWW’12]</a:t>
            </a:r>
            <a:endParaRPr lang="en-US" sz="3300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Encode dependency within user browsing behaviors via descriptive features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200400"/>
            <a:ext cx="5048250" cy="2893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3075"/>
          <p:cNvGrpSpPr/>
          <p:nvPr/>
        </p:nvGrpSpPr>
        <p:grpSpPr>
          <a:xfrm>
            <a:off x="1066801" y="5562600"/>
            <a:ext cx="3529013" cy="1184849"/>
            <a:chOff x="2114550" y="5562595"/>
            <a:chExt cx="1981200" cy="1879035"/>
          </a:xfrm>
        </p:grpSpPr>
        <p:sp>
          <p:nvSpPr>
            <p:cNvPr id="4" name="TextBox 3"/>
            <p:cNvSpPr txBox="1"/>
            <p:nvPr/>
          </p:nvSpPr>
          <p:spPr>
            <a:xfrm>
              <a:off x="2114550" y="6416623"/>
              <a:ext cx="1981200" cy="1025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Relevance quality of a document: </a:t>
              </a:r>
              <a:r>
                <a:rPr lang="en-US" i="1" dirty="0" smtClean="0"/>
                <a:t>e.g</a:t>
              </a:r>
              <a:r>
                <a:rPr lang="en-US" i="1" smtClean="0"/>
                <a:t>., ranking </a:t>
              </a:r>
              <a:r>
                <a:rPr lang="en-US" i="1" dirty="0" smtClean="0"/>
                <a:t>features</a:t>
              </a:r>
              <a:endParaRPr lang="en-US" i="1" dirty="0"/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V="1">
              <a:off x="3105150" y="5562595"/>
              <a:ext cx="848894" cy="85402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3074"/>
          <p:cNvGrpSpPr/>
          <p:nvPr/>
        </p:nvGrpSpPr>
        <p:grpSpPr>
          <a:xfrm>
            <a:off x="4343400" y="2438400"/>
            <a:ext cx="4648200" cy="1200329"/>
            <a:chOff x="3966569" y="2554069"/>
            <a:chExt cx="3653431" cy="1200329"/>
          </a:xfrm>
        </p:grpSpPr>
        <p:sp>
          <p:nvSpPr>
            <p:cNvPr id="9" name="TextBox 8"/>
            <p:cNvSpPr txBox="1"/>
            <p:nvPr/>
          </p:nvSpPr>
          <p:spPr>
            <a:xfrm>
              <a:off x="4724400" y="2554069"/>
              <a:ext cx="2895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Chance to further examine the result documents: </a:t>
              </a:r>
              <a:r>
                <a:rPr lang="en-US" i="1" dirty="0" smtClean="0"/>
                <a:t>e.g., position, # clicks, distance to last click</a:t>
              </a:r>
              <a:endParaRPr lang="en-US" i="1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3966569" y="3015734"/>
              <a:ext cx="757831" cy="73866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4"/>
          <p:cNvGrpSpPr/>
          <p:nvPr/>
        </p:nvGrpSpPr>
        <p:grpSpPr>
          <a:xfrm>
            <a:off x="0" y="3371671"/>
            <a:ext cx="3429000" cy="1428929"/>
            <a:chOff x="0" y="3371671"/>
            <a:chExt cx="3429000" cy="1428929"/>
          </a:xfrm>
        </p:grpSpPr>
        <p:sp>
          <p:nvSpPr>
            <p:cNvPr id="21" name="TextBox 20"/>
            <p:cNvSpPr txBox="1"/>
            <p:nvPr/>
          </p:nvSpPr>
          <p:spPr>
            <a:xfrm>
              <a:off x="0" y="3371671"/>
              <a:ext cx="3200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Chance to click on an examined and relevant document: </a:t>
              </a:r>
              <a:r>
                <a:rPr lang="en-US" i="1" dirty="0" smtClean="0"/>
                <a:t>e.g., clicked/skipped content similarity</a:t>
              </a:r>
              <a:endParaRPr lang="en-US" i="1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1828800" y="4267200"/>
              <a:ext cx="1600200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60C9-255F-420D-93F7-C36412294E5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7" name="Oval 16"/>
          <p:cNvSpPr/>
          <p:nvPr/>
        </p:nvSpPr>
        <p:spPr>
          <a:xfrm rot="19658424">
            <a:off x="2843365" y="3363648"/>
            <a:ext cx="1981200" cy="2763175"/>
          </a:xfrm>
          <a:prstGeom prst="ellipse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19560897">
            <a:off x="4794065" y="3289525"/>
            <a:ext cx="1981200" cy="2763175"/>
          </a:xfrm>
          <a:prstGeom prst="ellipse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7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of relevance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Estimated relevance for ranking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362200"/>
            <a:ext cx="8775927" cy="399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60C9-255F-420D-93F7-C36412294E5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" y="3276600"/>
            <a:ext cx="457200" cy="1447800"/>
          </a:xfrm>
          <a:prstGeom prst="ellipse">
            <a:avLst/>
          </a:prstGeom>
          <a:noFill/>
          <a:ln w="19050">
            <a:solidFill>
              <a:schemeClr val="accent4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05400" y="3352800"/>
            <a:ext cx="457200" cy="1447800"/>
          </a:xfrm>
          <a:prstGeom prst="ellipse">
            <a:avLst/>
          </a:prstGeom>
          <a:noFill/>
          <a:ln w="19050">
            <a:solidFill>
              <a:schemeClr val="accent4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5400000">
            <a:off x="6858000" y="2057400"/>
            <a:ext cx="1143000" cy="1905000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5857037"/>
            <a:ext cx="8286750" cy="5715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3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user behaviors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Analyzing factors affecting user clicks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548928"/>
            <a:ext cx="8610600" cy="331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1143000" y="3810000"/>
            <a:ext cx="1066800" cy="914400"/>
          </a:xfrm>
          <a:prstGeom prst="round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60C9-255F-420D-93F7-C36412294E5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638800" y="3810000"/>
            <a:ext cx="1524000" cy="91440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49400" y="2429933"/>
            <a:ext cx="6417733" cy="406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8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Clicks as implicit relevance feedback</a:t>
            </a:r>
          </a:p>
          <a:p>
            <a:r>
              <a:rPr lang="en-US" smtClean="0"/>
              <a:t>Positional </a:t>
            </a:r>
            <a:r>
              <a:rPr lang="en-US" dirty="0" smtClean="0"/>
              <a:t>bias</a:t>
            </a:r>
          </a:p>
          <a:p>
            <a:r>
              <a:rPr lang="en-US" dirty="0" smtClean="0"/>
              <a:t>Heuristics for generating pairwise preferences</a:t>
            </a:r>
          </a:p>
          <a:p>
            <a:r>
              <a:rPr lang="en-US" dirty="0" smtClean="0"/>
              <a:t>Assumptions and modeling approaches for click models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7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using clicks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Clicked document as relevant, non-clicked as non-relevant</a:t>
            </a:r>
          </a:p>
          <a:p>
            <a:pPr lvl="1"/>
            <a:r>
              <a:rPr lang="en-US" dirty="0" smtClean="0"/>
              <a:t>Cheap, largely available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627" y="3307330"/>
            <a:ext cx="4655003" cy="32260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30915" y="3951514"/>
            <a:ext cx="3011942" cy="11635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0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click reliable?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 we click on the returned document?</a:t>
            </a:r>
          </a:p>
          <a:p>
            <a:pPr lvl="1"/>
            <a:r>
              <a:rPr lang="en-US" dirty="0" smtClean="0"/>
              <a:t>Title/snippet looks attractive</a:t>
            </a:r>
          </a:p>
          <a:p>
            <a:pPr lvl="2"/>
            <a:r>
              <a:rPr lang="en-US" dirty="0" smtClean="0"/>
              <a:t>We haven’t read the full text content of the document</a:t>
            </a:r>
          </a:p>
          <a:p>
            <a:pPr lvl="1"/>
            <a:r>
              <a:rPr lang="en-US" dirty="0" smtClean="0"/>
              <a:t>It was ranked higher</a:t>
            </a:r>
          </a:p>
          <a:p>
            <a:pPr lvl="2"/>
            <a:r>
              <a:rPr lang="en-US" dirty="0" smtClean="0"/>
              <a:t>Belief bias towards ranking</a:t>
            </a:r>
          </a:p>
          <a:p>
            <a:pPr lvl="1"/>
            <a:r>
              <a:rPr lang="en-US" dirty="0" smtClean="0"/>
              <a:t>We know it is the answer!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click reliable?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 not we click on the returned document?</a:t>
            </a:r>
          </a:p>
          <a:p>
            <a:pPr lvl="1"/>
            <a:r>
              <a:rPr lang="en-US" dirty="0"/>
              <a:t>Title/snippet has already provided the answer</a:t>
            </a:r>
          </a:p>
          <a:p>
            <a:pPr lvl="2"/>
            <a:r>
              <a:rPr lang="en-US" dirty="0"/>
              <a:t>Instant answers, knowledge </a:t>
            </a:r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Extra effort of scrolling down the result page</a:t>
            </a:r>
          </a:p>
          <a:p>
            <a:pPr lvl="2"/>
            <a:r>
              <a:rPr lang="en-US" dirty="0" smtClean="0"/>
              <a:t>The expected loss is larger than skipping the document</a:t>
            </a:r>
          </a:p>
          <a:p>
            <a:pPr lvl="1"/>
            <a:r>
              <a:rPr lang="en-US" dirty="0" smtClean="0"/>
              <a:t>We did not see it….</a:t>
            </a:r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5183024"/>
            <a:ext cx="6106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FF0000"/>
                </a:solidFill>
              </a:rPr>
              <a:t>Can we trust click as relevance feedback?</a:t>
            </a:r>
            <a:endParaRPr lang="en-US" sz="2800" i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www.hairofthedogdave.com/wp/wp-content/uploads/2008/11/yes-we-c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148" y="4600752"/>
            <a:ext cx="1546225" cy="205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0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Accurately Interpreting </a:t>
            </a:r>
            <a:r>
              <a:rPr lang="en-US" dirty="0" err="1" smtClean="0"/>
              <a:t>Clickthrough</a:t>
            </a:r>
            <a:r>
              <a:rPr lang="en-US" dirty="0" smtClean="0"/>
              <a:t> Data as Implicit Feedback </a:t>
            </a:r>
            <a:r>
              <a:rPr lang="en-US" baseline="30000" dirty="0" smtClean="0"/>
              <a:t>[</a:t>
            </a:r>
            <a:r>
              <a:rPr lang="en-US" baseline="30000" dirty="0" err="1" smtClean="0"/>
              <a:t>Joachims</a:t>
            </a:r>
            <a:r>
              <a:rPr lang="en-US" baseline="30000" dirty="0" smtClean="0"/>
              <a:t> SIGIR’05]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Eye tracking, click and manual relevance judgment to answer</a:t>
            </a:r>
          </a:p>
          <a:p>
            <a:pPr lvl="1"/>
            <a:r>
              <a:rPr lang="en-US" dirty="0" smtClean="0"/>
              <a:t>Do users scan the results from top to bottom?</a:t>
            </a:r>
          </a:p>
          <a:p>
            <a:pPr lvl="1"/>
            <a:r>
              <a:rPr lang="en-US" dirty="0" smtClean="0"/>
              <a:t>How many abstracts do they read before clicking?</a:t>
            </a:r>
          </a:p>
          <a:p>
            <a:pPr lvl="1"/>
            <a:r>
              <a:rPr lang="en-US" dirty="0" smtClean="0"/>
              <a:t>How does their behavior change, if search results are artificially manipulated?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7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links do users view and click?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Positional bias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256" y="2579914"/>
            <a:ext cx="5695488" cy="31457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41371" y="4419600"/>
            <a:ext cx="2978373" cy="6640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31428" y="3701144"/>
            <a:ext cx="2579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First 5 results are visible without scrolling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75313" y="1743417"/>
            <a:ext cx="5312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Fixations: a spatially stable gaze lasting for approximately 200-300 </a:t>
            </a:r>
            <a:r>
              <a:rPr lang="en-US" i="1" dirty="0" err="1" smtClean="0"/>
              <a:t>ms</a:t>
            </a:r>
            <a:r>
              <a:rPr lang="en-US" i="1" dirty="0" smtClean="0"/>
              <a:t>, indicating visual attention</a:t>
            </a:r>
            <a:endParaRPr lang="en-US" i="1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7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users scan links from top to bottom?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939" y="2233851"/>
            <a:ext cx="5573462" cy="3411063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57200" y="4114800"/>
            <a:ext cx="3298371" cy="2193929"/>
            <a:chOff x="457200" y="4114800"/>
            <a:chExt cx="3298371" cy="2193929"/>
          </a:xfrm>
        </p:grpSpPr>
        <p:sp>
          <p:nvSpPr>
            <p:cNvPr id="6" name="Rectangle 5"/>
            <p:cNvSpPr/>
            <p:nvPr/>
          </p:nvSpPr>
          <p:spPr>
            <a:xfrm>
              <a:off x="2296886" y="4114800"/>
              <a:ext cx="957943" cy="72934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57200" y="4921363"/>
              <a:ext cx="3298371" cy="1387366"/>
              <a:chOff x="457200" y="4921363"/>
              <a:chExt cx="3298371" cy="138736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57200" y="5662398"/>
                <a:ext cx="32983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View the top two results within the second or third fixation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V="1">
                <a:off x="2122714" y="4921363"/>
                <a:ext cx="304800" cy="72355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/>
          <p:cNvGrpSpPr/>
          <p:nvPr/>
        </p:nvGrpSpPr>
        <p:grpSpPr>
          <a:xfrm>
            <a:off x="5127171" y="1633357"/>
            <a:ext cx="4332515" cy="3210787"/>
            <a:chOff x="5127171" y="1633357"/>
            <a:chExt cx="4332515" cy="3210787"/>
          </a:xfrm>
        </p:grpSpPr>
        <p:sp>
          <p:nvSpPr>
            <p:cNvPr id="10" name="Rectangle 9"/>
            <p:cNvSpPr/>
            <p:nvPr/>
          </p:nvSpPr>
          <p:spPr>
            <a:xfrm>
              <a:off x="5127171" y="2416630"/>
              <a:ext cx="1970315" cy="24275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535215" y="1633357"/>
              <a:ext cx="3924471" cy="738664"/>
              <a:chOff x="5535215" y="1633357"/>
              <a:chExt cx="3924471" cy="73866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535215" y="1633357"/>
                <a:ext cx="39244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Need scroll down to view these results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2" name="Straight Arrow Connector 11"/>
              <p:cNvCxnSpPr>
                <a:stCxn id="11" idx="2"/>
              </p:cNvCxnSpPr>
              <p:nvPr/>
            </p:nvCxnSpPr>
            <p:spPr>
              <a:xfrm flipH="1">
                <a:off x="6112328" y="2002689"/>
                <a:ext cx="1385123" cy="36933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0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378</TotalTime>
  <Words>1322</Words>
  <Application>Microsoft Office PowerPoint</Application>
  <PresentationFormat>On-screen Show (4:3)</PresentationFormat>
  <Paragraphs>334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Cambria Math</vt:lpstr>
      <vt:lpstr>Times New Roman</vt:lpstr>
      <vt:lpstr>simple slides template</vt:lpstr>
      <vt:lpstr>Implicit User Feedback</vt:lpstr>
      <vt:lpstr>Explicit relevance feedback</vt:lpstr>
      <vt:lpstr>Relevance feedback in real systems</vt:lpstr>
      <vt:lpstr>How about using clicks</vt:lpstr>
      <vt:lpstr>Is click reliable?</vt:lpstr>
      <vt:lpstr>Is click reliable?</vt:lpstr>
      <vt:lpstr>Accurately Interpreting Clickthrough Data as Implicit Feedback [Joachims SIGIR’05]</vt:lpstr>
      <vt:lpstr>Which links do users view and click?</vt:lpstr>
      <vt:lpstr>Do users scan links from top to bottom?</vt:lpstr>
      <vt:lpstr>Which links do users evaluate before clicking?</vt:lpstr>
      <vt:lpstr>Does relevance influence user decisions?</vt:lpstr>
      <vt:lpstr>Are clicks absolute relevance judgments?</vt:lpstr>
      <vt:lpstr>Are clicks relative relevance judgments?</vt:lpstr>
      <vt:lpstr>Clicks as pairwise preference statements</vt:lpstr>
      <vt:lpstr>How accurately do clicks correspond to explicit judgment of a document?</vt:lpstr>
      <vt:lpstr>What do we get from this user study?</vt:lpstr>
      <vt:lpstr>How to utilize such preference pairs?</vt:lpstr>
      <vt:lpstr>An eye tracking study of the effect of target rank on web search [Guan CHI’07]</vt:lpstr>
      <vt:lpstr>An eye tracking study of the effect of target rank on web search [Guan CHI’07]</vt:lpstr>
      <vt:lpstr>Users failed to recognize the target because they did not read it!</vt:lpstr>
      <vt:lpstr>Users did not click because they did not read the results!</vt:lpstr>
      <vt:lpstr>Predicting clicks: estimating the click-through rate for new ads [Richardson WWW’07]</vt:lpstr>
      <vt:lpstr>Combat position-bias by explicitly modeling it</vt:lpstr>
      <vt:lpstr>Parameter estimation</vt:lpstr>
      <vt:lpstr>Calibrated CTR is more accurate for new ads</vt:lpstr>
      <vt:lpstr>Click models</vt:lpstr>
      <vt:lpstr>Cascade Model [Craswell et al. WSDM’08]</vt:lpstr>
      <vt:lpstr>User Browsing Model [Dupret et al. SIGIR’08]</vt:lpstr>
      <vt:lpstr>More accurate prediction of clicks</vt:lpstr>
      <vt:lpstr>Dynamic Bayesian Model [Chapelle et al. WWW’09]</vt:lpstr>
      <vt:lpstr>Accuracy in predicting CTR</vt:lpstr>
      <vt:lpstr>Revisit User Click Behaviors</vt:lpstr>
      <vt:lpstr>Content-Aware Click Modeling [Wang et al. WWW’12]</vt:lpstr>
      <vt:lpstr>Quality of relevance modeling</vt:lpstr>
      <vt:lpstr>Understanding user behaviors </vt:lpstr>
      <vt:lpstr>What you should know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Implicit User Feedback</dc:title>
  <dc:creator>hongning wang</dc:creator>
  <cp:lastModifiedBy>Hongning Wang</cp:lastModifiedBy>
  <cp:revision>37</cp:revision>
  <dcterms:created xsi:type="dcterms:W3CDTF">2014-10-03T20:23:15Z</dcterms:created>
  <dcterms:modified xsi:type="dcterms:W3CDTF">2015-11-09T01:25:52Z</dcterms:modified>
</cp:coreProperties>
</file>