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7" r:id="rId15"/>
    <p:sldId id="298" r:id="rId16"/>
    <p:sldId id="299" r:id="rId17"/>
    <p:sldId id="271" r:id="rId18"/>
    <p:sldId id="276" r:id="rId19"/>
    <p:sldId id="293" r:id="rId20"/>
    <p:sldId id="272" r:id="rId21"/>
    <p:sldId id="273" r:id="rId22"/>
    <p:sldId id="274" r:id="rId23"/>
    <p:sldId id="275" r:id="rId24"/>
    <p:sldId id="277" r:id="rId25"/>
    <p:sldId id="289" r:id="rId26"/>
    <p:sldId id="300" r:id="rId27"/>
    <p:sldId id="290" r:id="rId28"/>
    <p:sldId id="291" r:id="rId29"/>
    <p:sldId id="278" r:id="rId30"/>
    <p:sldId id="279" r:id="rId31"/>
    <p:sldId id="281" r:id="rId32"/>
    <p:sldId id="282" r:id="rId33"/>
    <p:sldId id="283" r:id="rId34"/>
    <p:sldId id="284" r:id="rId35"/>
    <p:sldId id="294" r:id="rId36"/>
    <p:sldId id="295" r:id="rId37"/>
    <p:sldId id="302" r:id="rId38"/>
    <p:sldId id="303" r:id="rId39"/>
    <p:sldId id="301" r:id="rId40"/>
    <p:sldId id="304" r:id="rId41"/>
    <p:sldId id="306" r:id="rId42"/>
    <p:sldId id="305" r:id="rId43"/>
    <p:sldId id="286" r:id="rId44"/>
    <p:sldId id="285" r:id="rId45"/>
    <p:sldId id="287" r:id="rId46"/>
    <p:sldId id="288" r:id="rId47"/>
    <p:sldId id="2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1AA0-CEDB-4C5B-840E-2322BB417AE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3916-FB8C-4308-A6D1-1E57C7CEE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Accurately assessing users' satisfaction of a search engine's output is of particular importance in retrieval system development. Classical IR studies focus on query-based evaluations, where the focus is to evaluate the relevance quality of the returned documents for a given query. </a:t>
            </a:r>
          </a:p>
          <a:p>
            <a:endParaRPr lang="en-US" dirty="0" smtClean="0"/>
          </a:p>
          <a:p>
            <a:r>
              <a:rPr lang="en-US" dirty="0" smtClean="0"/>
              <a:t>However, such query-centric evaluation can hardly capture the holistic utility of a search engine in supporting the users to perform a complex search task, e.g., survey a research</a:t>
            </a:r>
            <a:r>
              <a:rPr lang="en-US" baseline="0" dirty="0" smtClean="0"/>
              <a:t> topic</a:t>
            </a:r>
            <a:r>
              <a:rPr lang="en-US" dirty="0" smtClean="0"/>
              <a:t>, where a series of queries have to be issued to fulfill the same information need.</a:t>
            </a:r>
          </a:p>
          <a:p>
            <a:endParaRPr lang="en-US" dirty="0" smtClean="0"/>
          </a:p>
          <a:p>
            <a:r>
              <a:rPr lang="en-US" dirty="0" smtClean="0"/>
              <a:t>Measuring search engine performance via behavioral indicators of search satisfaction has recently received considerable attention. In comparison with traditional relevance-based evaluations, such methods enable evaluation using real user populations, in naturalistic settings, and across a diverse set of information needs.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28F7C-2563-4A2B-9523-7AF6FA33AC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turk.com/mturk/welcom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turk.com/mturk/welc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Retrieval Evaluations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both systems retrieved something relevant at top positions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P@10 cannot distinguish the difference between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777622"/>
            <a:ext cx="6057900" cy="1495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057" y="2699658"/>
            <a:ext cx="1273629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measured on a test collection predicted user preferences for one IR system over another</a:t>
            </a:r>
          </a:p>
          <a:p>
            <a:r>
              <a:rPr lang="en-US" dirty="0" smtClean="0"/>
              <a:t>The correlation is strong when the </a:t>
            </a:r>
            <a:r>
              <a:rPr lang="en-US" dirty="0"/>
              <a:t>performance difference </a:t>
            </a:r>
            <a:r>
              <a:rPr lang="en-US" dirty="0" smtClean="0"/>
              <a:t>is </a:t>
            </a:r>
            <a:r>
              <a:rPr lang="en-US" u="sng" dirty="0" smtClean="0"/>
              <a:t>large</a:t>
            </a:r>
          </a:p>
          <a:p>
            <a:r>
              <a:rPr lang="en-US" dirty="0" smtClean="0"/>
              <a:t>Effectiveness of different metrics vary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clickthrough</a:t>
            </a:r>
            <a:r>
              <a:rPr lang="en-US" dirty="0" smtClean="0"/>
              <a:t> data reflect retrieval quality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Radlinski</a:t>
            </a:r>
            <a:r>
              <a:rPr lang="en-US" baseline="30000" dirty="0" smtClean="0"/>
              <a:t> CIKM’08]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behavior oriented retrieval evaluation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Large scale</a:t>
            </a:r>
          </a:p>
          <a:p>
            <a:pPr lvl="1"/>
            <a:r>
              <a:rPr lang="en-US" dirty="0" smtClean="0"/>
              <a:t>Natural usage context and utility</a:t>
            </a:r>
          </a:p>
          <a:p>
            <a:r>
              <a:rPr lang="en-US" dirty="0" smtClean="0"/>
              <a:t>Common practice in modern search engine systems</a:t>
            </a:r>
          </a:p>
          <a:p>
            <a:pPr lvl="1"/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/>
              <a:t>Two-sample hypothesis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versions (A and B) are compared, which are identical except for one variation that might affect a user's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E.g., BM25 with different parameter settings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dirty="0" smtClean="0"/>
              <a:t>Separate the population into equal size groups</a:t>
            </a:r>
          </a:p>
          <a:p>
            <a:pPr lvl="3"/>
            <a:r>
              <a:rPr lang="en-US" dirty="0" smtClean="0"/>
              <a:t>10% random users for system A and 10% random users for system B</a:t>
            </a:r>
          </a:p>
          <a:p>
            <a:pPr lvl="2"/>
            <a:r>
              <a:rPr lang="en-US" dirty="0" smtClean="0"/>
              <a:t>Null hypothesis: no difference between system A and B</a:t>
            </a:r>
          </a:p>
          <a:p>
            <a:pPr lvl="3"/>
            <a:r>
              <a:rPr lang="en-US" dirty="0" smtClean="0"/>
              <a:t>Z-test, t-test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Do user preferences and evaluation measures line up? 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effectiveness measured on a test collection predict user preferences for one IR system over another?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such </a:t>
            </a:r>
            <a:r>
              <a:rPr lang="en-US" dirty="0" smtClean="0"/>
              <a:t>predictive </a:t>
            </a:r>
            <a:r>
              <a:rPr lang="en-US" dirty="0"/>
              <a:t>power exists, does the strength of prediction vary across different search tasks and topic types?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present, does the predictive power vary when different effectiveness measures are employed?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choosing one system over another, what are the reasons given by users for their choice?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population</a:t>
            </a:r>
          </a:p>
          <a:p>
            <a:pPr lvl="1"/>
            <a:r>
              <a:rPr lang="en-US" dirty="0" smtClean="0"/>
              <a:t>Crowd sourcing</a:t>
            </a:r>
          </a:p>
          <a:p>
            <a:pPr lvl="2"/>
            <a:r>
              <a:rPr lang="en-US" dirty="0" smtClean="0">
                <a:hlinkClick r:id="rId2"/>
              </a:rPr>
              <a:t>Mechanical Turk</a:t>
            </a:r>
            <a:endParaRPr lang="en-US" dirty="0" smtClean="0"/>
          </a:p>
          <a:p>
            <a:pPr lvl="2"/>
            <a:r>
              <a:rPr lang="en-US" dirty="0" smtClean="0"/>
              <a:t>296 ordinary users</a:t>
            </a:r>
          </a:p>
          <a:p>
            <a:r>
              <a:rPr lang="en-US" dirty="0" smtClean="0"/>
              <a:t>Test collection</a:t>
            </a:r>
          </a:p>
          <a:p>
            <a:pPr lvl="1"/>
            <a:r>
              <a:rPr lang="en-US" dirty="0" smtClean="0"/>
              <a:t>TREC’09 Web track</a:t>
            </a:r>
          </a:p>
          <a:p>
            <a:pPr lvl="2"/>
            <a:r>
              <a:rPr lang="en-US" dirty="0" smtClean="0"/>
              <a:t>50 million documents from ClueWeb09</a:t>
            </a:r>
          </a:p>
          <a:p>
            <a:pPr lvl="1"/>
            <a:r>
              <a:rPr lang="en-US" dirty="0" smtClean="0"/>
              <a:t>30 topics </a:t>
            </a:r>
          </a:p>
          <a:p>
            <a:pPr lvl="2"/>
            <a:r>
              <a:rPr lang="en-US" dirty="0" smtClean="0"/>
              <a:t>Each included several sub-topics</a:t>
            </a:r>
          </a:p>
          <a:p>
            <a:pPr lvl="2"/>
            <a:r>
              <a:rPr lang="en-US" dirty="0" smtClean="0"/>
              <a:t>Binary relevance judgment against the sub-topics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conclusions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measured on a test collection predicted user preferences for one IR system over another</a:t>
            </a:r>
          </a:p>
          <a:p>
            <a:r>
              <a:rPr lang="en-US" dirty="0" smtClean="0"/>
              <a:t>The correlation is strong when the </a:t>
            </a:r>
            <a:r>
              <a:rPr lang="en-US" dirty="0"/>
              <a:t>performance difference </a:t>
            </a:r>
            <a:r>
              <a:rPr lang="en-US" dirty="0" smtClean="0"/>
              <a:t>is </a:t>
            </a:r>
            <a:r>
              <a:rPr lang="en-US" u="sng" dirty="0" smtClean="0"/>
              <a:t>large</a:t>
            </a:r>
          </a:p>
          <a:p>
            <a:r>
              <a:rPr lang="en-US" dirty="0" smtClean="0"/>
              <a:t>Effectiveness of different metrics vary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Abandonment 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for which no results were clicked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800" dirty="0"/>
              <a:t>Reformulation </a:t>
            </a:r>
            <a:r>
              <a:rPr lang="en-US" sz="2800" dirty="0" smtClean="0"/>
              <a:t>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that were followed by another query during the same </a:t>
            </a:r>
            <a:r>
              <a:rPr lang="en-US" sz="2400" dirty="0" smtClean="0"/>
              <a:t>session</a:t>
            </a:r>
            <a:endParaRPr lang="en-US" sz="2400" dirty="0"/>
          </a:p>
          <a:p>
            <a:r>
              <a:rPr lang="en-US" sz="2800" dirty="0"/>
              <a:t>Queries per </a:t>
            </a:r>
            <a:r>
              <a:rPr lang="en-US" sz="2800" dirty="0" smtClean="0"/>
              <a:t>Session</a:t>
            </a:r>
          </a:p>
          <a:p>
            <a:pPr lvl="1"/>
            <a:r>
              <a:rPr lang="en-US" sz="2400" dirty="0" smtClean="0"/>
              <a:t>Mean </a:t>
            </a:r>
            <a:r>
              <a:rPr lang="en-US" sz="2400" dirty="0"/>
              <a:t>number of queries issued by a user during a </a:t>
            </a:r>
            <a:r>
              <a:rPr lang="en-US" sz="2400" dirty="0" smtClean="0"/>
              <a:t>session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Clicks per Query</a:t>
                </a:r>
              </a:p>
              <a:p>
                <a:pPr lvl="1"/>
                <a:r>
                  <a:rPr lang="en-US" sz="2000" dirty="0"/>
                  <a:t>Mean number of results that are clicked for each query</a:t>
                </a:r>
              </a:p>
              <a:p>
                <a:r>
                  <a:rPr lang="en-US" sz="2400" dirty="0"/>
                  <a:t>Max Reciprocal Rank</a:t>
                </a:r>
              </a:p>
              <a:p>
                <a:pPr lvl="1"/>
                <a:r>
                  <a:rPr lang="en-US" sz="2000" dirty="0" smtClean="0"/>
                  <a:t>Max </a:t>
                </a:r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where r is the rank of the highest ranked result clicked on</a:t>
                </a:r>
              </a:p>
              <a:p>
                <a:r>
                  <a:rPr lang="en-US" sz="2400" dirty="0"/>
                  <a:t>Mean Reciprocal Rank</a:t>
                </a:r>
              </a:p>
              <a:p>
                <a:pPr lvl="1"/>
                <a:r>
                  <a:rPr lang="en-US" sz="2000" dirty="0"/>
                  <a:t>Mean value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summing over the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all clicks for each query</a:t>
                </a:r>
              </a:p>
              <a:p>
                <a:r>
                  <a:rPr lang="en-US" sz="2400" dirty="0"/>
                  <a:t>Time to First </a:t>
                </a:r>
                <a:r>
                  <a:rPr lang="en-US" sz="2400" dirty="0" smtClean="0"/>
                  <a:t>Click</a:t>
                </a:r>
              </a:p>
              <a:p>
                <a:pPr lvl="1"/>
                <a:r>
                  <a:rPr lang="en-US" sz="2000" dirty="0" smtClean="0"/>
                  <a:t>Mean time from query being issued until first click on any result</a:t>
                </a:r>
              </a:p>
              <a:p>
                <a:r>
                  <a:rPr lang="en-US" sz="2400" dirty="0" smtClean="0"/>
                  <a:t>Time to Last Click</a:t>
                </a:r>
              </a:p>
              <a:p>
                <a:pPr marL="742950" lvl="2" indent="-342900"/>
                <a:r>
                  <a:rPr lang="en-US" sz="2000" dirty="0"/>
                  <a:t>Mean time from query being issued until </a:t>
                </a:r>
                <a:r>
                  <a:rPr lang="en-US" sz="2000" dirty="0" smtClean="0"/>
                  <a:t>last click </a:t>
                </a:r>
                <a:r>
                  <a:rPr lang="en-US" sz="2000" dirty="0"/>
                  <a:t>on any result</a:t>
                </a:r>
              </a:p>
              <a:p>
                <a:endParaRPr lang="en-US" sz="2400" dirty="0" smtClean="0"/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2610670"/>
            <a:ext cx="6379463" cy="25050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399" y="1943100"/>
            <a:ext cx="49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search results become worse: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we have known about IR evaluations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46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key elements for IR evaluation</a:t>
            </a:r>
          </a:p>
          <a:p>
            <a:pPr lvl="1"/>
            <a:r>
              <a:rPr lang="en-US" dirty="0" smtClean="0"/>
              <a:t>A document collection</a:t>
            </a:r>
          </a:p>
          <a:p>
            <a:pPr lvl="1"/>
            <a:r>
              <a:rPr lang="en-US" dirty="0"/>
              <a:t>A test suite of information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 set of relevance </a:t>
            </a:r>
            <a:r>
              <a:rPr lang="en-US" dirty="0" smtClean="0"/>
              <a:t>judgments</a:t>
            </a:r>
          </a:p>
          <a:p>
            <a:r>
              <a:rPr lang="en-US" dirty="0"/>
              <a:t>Evaluation of unranked 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Precision/Recall</a:t>
            </a:r>
          </a:p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err="1" smtClean="0"/>
              <a:t>P@k</a:t>
            </a:r>
            <a:r>
              <a:rPr lang="en-US" dirty="0" smtClean="0"/>
              <a:t>, MAP, MRR, NDCG</a:t>
            </a:r>
          </a:p>
          <a:p>
            <a:r>
              <a:rPr lang="en-US" dirty="0" smtClean="0"/>
              <a:t>Statistic significance</a:t>
            </a:r>
          </a:p>
          <a:p>
            <a:pPr lvl="1"/>
            <a:r>
              <a:rPr lang="en-US" dirty="0" smtClean="0"/>
              <a:t>Avoid randomness in evaluation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Given systems with known relative ranking performance</a:t>
            </a:r>
          </a:p>
          <a:p>
            <a:pPr lvl="1"/>
            <a:r>
              <a:rPr lang="en-US" dirty="0" smtClean="0"/>
              <a:t>Test which metric can recognize such difference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661" y="3863183"/>
            <a:ext cx="5470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Reverse thinking of hypothesis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hypothesis testing, we choose system by test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this study, we choose test statistics by systems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comparison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441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&gt; Flat &gt; Rand</a:t>
            </a:r>
          </a:p>
          <a:p>
            <a:pPr lvl="1"/>
            <a:r>
              <a:rPr lang="en-US" dirty="0" err="1" smtClean="0"/>
              <a:t>Orig</a:t>
            </a:r>
            <a:r>
              <a:rPr lang="en-US" dirty="0" smtClean="0"/>
              <a:t>: original ranking algorithm from arXiv.org</a:t>
            </a:r>
          </a:p>
          <a:p>
            <a:pPr lvl="1"/>
            <a:r>
              <a:rPr lang="en-US" dirty="0" smtClean="0"/>
              <a:t>Flat: remove structure features (known to be important) in original ranking algorithm </a:t>
            </a:r>
          </a:p>
          <a:p>
            <a:pPr lvl="1"/>
            <a:r>
              <a:rPr lang="en-US" dirty="0" smtClean="0"/>
              <a:t>Rand: random shuffling of Flat’s results</a:t>
            </a:r>
          </a:p>
          <a:p>
            <a:r>
              <a:rPr lang="en-US" dirty="0" err="1" smtClean="0"/>
              <a:t>Orig</a:t>
            </a:r>
            <a:r>
              <a:rPr lang="en-US" dirty="0" smtClean="0"/>
              <a:t> &gt; Swap2 &gt; Swap4</a:t>
            </a:r>
          </a:p>
          <a:p>
            <a:pPr lvl="1"/>
            <a:r>
              <a:rPr lang="en-US" dirty="0" smtClean="0"/>
              <a:t>Swap2: randomly selects two documents from top 5 and swaps them with two random documents from rank 6 through 10 (the same for next page)</a:t>
            </a:r>
          </a:p>
          <a:p>
            <a:pPr lvl="1"/>
            <a:r>
              <a:rPr lang="en-US" dirty="0" smtClean="0"/>
              <a:t>Swap4: similar to Swap2, but select four documents for swap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1/6 users of arXiv.org are routed to each of the testing system in one month period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738"/>
            <a:ext cx="8239125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2086" y="5178313"/>
            <a:ext cx="2677885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period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2944"/>
            <a:ext cx="8248650" cy="2714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3657" y="3331029"/>
            <a:ext cx="289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3656" y="3879625"/>
            <a:ext cx="4463143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of such comparisons are significant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8" y="2557024"/>
            <a:ext cx="6105184" cy="31990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 smtClean="0"/>
              <a:t>Design principle from sensory analysis</a:t>
            </a:r>
          </a:p>
          <a:p>
            <a:pPr lvl="1"/>
            <a:r>
              <a:rPr lang="en-US" dirty="0" smtClean="0"/>
              <a:t>Instead of giving absolute ratings, ask for relative comparison between alternatives</a:t>
            </a:r>
          </a:p>
          <a:p>
            <a:pPr lvl="2"/>
            <a:r>
              <a:rPr lang="en-US" dirty="0" smtClean="0"/>
              <a:t>E.g., is A better than B?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u="sng" dirty="0" smtClean="0"/>
              <a:t>Interleave</a:t>
            </a:r>
            <a:r>
              <a:rPr lang="en-US" dirty="0" smtClean="0"/>
              <a:t> results from both A and B</a:t>
            </a:r>
          </a:p>
          <a:p>
            <a:pPr lvl="2"/>
            <a:r>
              <a:rPr lang="en-US" dirty="0" smtClean="0"/>
              <a:t>Giving interleaved results to the same population and ask for their preference</a:t>
            </a:r>
          </a:p>
          <a:p>
            <a:pPr lvl="2"/>
            <a:r>
              <a:rPr lang="en-US" dirty="0" smtClean="0"/>
              <a:t>Hypothesis test over preference votes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Coke </a:t>
            </a:r>
            <a:r>
              <a:rPr lang="en-US" dirty="0" err="1" smtClean="0"/>
              <a:t>v.s</a:t>
            </a:r>
            <a:r>
              <a:rPr lang="en-US" dirty="0" smtClean="0"/>
              <a:t>. Pepsi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research</a:t>
            </a:r>
          </a:p>
          <a:p>
            <a:pPr lvl="1"/>
            <a:r>
              <a:rPr lang="en-US" dirty="0" smtClean="0"/>
              <a:t>Do customers prefer coke over </a:t>
            </a:r>
            <a:r>
              <a:rPr lang="en-US" dirty="0" err="1" smtClean="0"/>
              <a:t>pepsi</a:t>
            </a:r>
            <a:r>
              <a:rPr lang="en-US" dirty="0" smtClean="0"/>
              <a:t>, or they do not have any preference</a:t>
            </a:r>
          </a:p>
          <a:p>
            <a:pPr lvl="1"/>
            <a:r>
              <a:rPr lang="en-US" dirty="0" smtClean="0"/>
              <a:t>Option 1: A/B Testing</a:t>
            </a:r>
          </a:p>
          <a:p>
            <a:pPr lvl="2"/>
            <a:r>
              <a:rPr lang="en-US" dirty="0" smtClean="0"/>
              <a:t>Randomly find two groups of customers and give coke to one group and </a:t>
            </a:r>
            <a:r>
              <a:rPr lang="en-US" dirty="0" err="1" smtClean="0"/>
              <a:t>pepsi</a:t>
            </a:r>
            <a:r>
              <a:rPr lang="en-US" dirty="0" smtClean="0"/>
              <a:t> to another, and ask them if they like the given beverage</a:t>
            </a:r>
          </a:p>
          <a:p>
            <a:pPr lvl="2"/>
            <a:r>
              <a:rPr lang="en-US" dirty="0" smtClean="0"/>
              <a:t>Randomly find a group of users and give them both coke and </a:t>
            </a:r>
            <a:r>
              <a:rPr lang="en-US" dirty="0" err="1" smtClean="0"/>
              <a:t>pepsi</a:t>
            </a:r>
            <a:r>
              <a:rPr lang="en-US" dirty="0" smtClean="0"/>
              <a:t>, and ask them which one they prefer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274923"/>
            <a:ext cx="6008915" cy="39931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831293" y="2593482"/>
            <a:ext cx="6661443" cy="1013561"/>
            <a:chOff x="831293" y="2593482"/>
            <a:chExt cx="6661443" cy="1013561"/>
          </a:xfrm>
        </p:grpSpPr>
        <p:sp>
          <p:nvSpPr>
            <p:cNvPr id="5" name="TextBox 4"/>
            <p:cNvSpPr txBox="1"/>
            <p:nvPr/>
          </p:nvSpPr>
          <p:spPr>
            <a:xfrm>
              <a:off x="831293" y="2593482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Ranking A: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1293" y="3145378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Ranking B: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25952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32429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9" name="Text Box 2072"/>
            <p:cNvSpPr txBox="1">
              <a:spLocks noChangeArrowheads="1"/>
            </p:cNvSpPr>
            <p:nvPr/>
          </p:nvSpPr>
          <p:spPr bwMode="auto">
            <a:xfrm>
              <a:off x="25952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0" name="Text Box 2059"/>
            <p:cNvSpPr txBox="1">
              <a:spLocks noChangeArrowheads="1"/>
            </p:cNvSpPr>
            <p:nvPr/>
          </p:nvSpPr>
          <p:spPr bwMode="auto">
            <a:xfrm>
              <a:off x="32429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2" name="Text Box 2052"/>
            <p:cNvSpPr txBox="1">
              <a:spLocks noChangeArrowheads="1"/>
            </p:cNvSpPr>
            <p:nvPr/>
          </p:nvSpPr>
          <p:spPr bwMode="auto">
            <a:xfrm>
              <a:off x="38906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 Box 2053"/>
            <p:cNvSpPr txBox="1">
              <a:spLocks noChangeArrowheads="1"/>
            </p:cNvSpPr>
            <p:nvPr/>
          </p:nvSpPr>
          <p:spPr bwMode="auto">
            <a:xfrm>
              <a:off x="45383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14" name="Text Box 2072"/>
            <p:cNvSpPr txBox="1">
              <a:spLocks noChangeArrowheads="1"/>
            </p:cNvSpPr>
            <p:nvPr/>
          </p:nvSpPr>
          <p:spPr bwMode="auto">
            <a:xfrm>
              <a:off x="38906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5" name="Text Box 2059"/>
            <p:cNvSpPr txBox="1">
              <a:spLocks noChangeArrowheads="1"/>
            </p:cNvSpPr>
            <p:nvPr/>
          </p:nvSpPr>
          <p:spPr bwMode="auto">
            <a:xfrm>
              <a:off x="45383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6" name="Text Box 2052"/>
            <p:cNvSpPr txBox="1">
              <a:spLocks noChangeArrowheads="1"/>
            </p:cNvSpPr>
            <p:nvPr/>
          </p:nvSpPr>
          <p:spPr bwMode="auto">
            <a:xfrm>
              <a:off x="51860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 Box 2053"/>
            <p:cNvSpPr txBox="1">
              <a:spLocks noChangeArrowheads="1"/>
            </p:cNvSpPr>
            <p:nvPr/>
          </p:nvSpPr>
          <p:spPr bwMode="auto">
            <a:xfrm>
              <a:off x="58337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</a:p>
          </p:txBody>
        </p:sp>
        <p:sp>
          <p:nvSpPr>
            <p:cNvPr id="18" name="Text Box 2072"/>
            <p:cNvSpPr txBox="1">
              <a:spLocks noChangeArrowheads="1"/>
            </p:cNvSpPr>
            <p:nvPr/>
          </p:nvSpPr>
          <p:spPr bwMode="auto">
            <a:xfrm>
              <a:off x="51860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9" name="Text Box 2059"/>
            <p:cNvSpPr txBox="1">
              <a:spLocks noChangeArrowheads="1"/>
            </p:cNvSpPr>
            <p:nvPr/>
          </p:nvSpPr>
          <p:spPr bwMode="auto">
            <a:xfrm>
              <a:off x="58337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0" name="Text Box 2052"/>
            <p:cNvSpPr txBox="1">
              <a:spLocks noChangeArrowheads="1"/>
            </p:cNvSpPr>
            <p:nvPr/>
          </p:nvSpPr>
          <p:spPr bwMode="auto">
            <a:xfrm>
              <a:off x="64814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1" name="Text Box 2053"/>
            <p:cNvSpPr txBox="1">
              <a:spLocks noChangeArrowheads="1"/>
            </p:cNvSpPr>
            <p:nvPr/>
          </p:nvSpPr>
          <p:spPr bwMode="auto">
            <a:xfrm>
              <a:off x="71291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2" name="Text Box 2072"/>
            <p:cNvSpPr txBox="1">
              <a:spLocks noChangeArrowheads="1"/>
            </p:cNvSpPr>
            <p:nvPr/>
          </p:nvSpPr>
          <p:spPr bwMode="auto">
            <a:xfrm>
              <a:off x="64814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3" name="Text Box 2059"/>
            <p:cNvSpPr txBox="1">
              <a:spLocks noChangeArrowheads="1"/>
            </p:cNvSpPr>
            <p:nvPr/>
          </p:nvSpPr>
          <p:spPr bwMode="auto">
            <a:xfrm>
              <a:off x="71291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4338" y="5125013"/>
            <a:ext cx="164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Interleaved ranking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293" y="3974328"/>
            <a:ext cx="16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RND =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4159" y="397778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27770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77067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072"/>
          <p:cNvSpPr txBox="1">
            <a:spLocks noChangeArrowheads="1"/>
          </p:cNvSpPr>
          <p:nvPr/>
        </p:nvSpPr>
        <p:spPr bwMode="auto">
          <a:xfrm>
            <a:off x="25952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1092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052"/>
          <p:cNvSpPr txBox="1">
            <a:spLocks noChangeArrowheads="1"/>
          </p:cNvSpPr>
          <p:nvPr/>
        </p:nvSpPr>
        <p:spPr bwMode="auto">
          <a:xfrm>
            <a:off x="3242998" y="538169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4160" y="396935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4" name="Text Box 2053"/>
          <p:cNvSpPr txBox="1">
            <a:spLocks noChangeArrowheads="1"/>
          </p:cNvSpPr>
          <p:nvPr/>
        </p:nvSpPr>
        <p:spPr bwMode="auto">
          <a:xfrm>
            <a:off x="3899738" y="5381697"/>
            <a:ext cx="35618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35" name="Text Box 2072"/>
          <p:cNvSpPr txBox="1">
            <a:spLocks noChangeArrowheads="1"/>
          </p:cNvSpPr>
          <p:nvPr/>
        </p:nvSpPr>
        <p:spPr bwMode="auto">
          <a:xfrm>
            <a:off x="45383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5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0939" y="3969661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29559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724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01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53"/>
          <p:cNvSpPr txBox="1">
            <a:spLocks noChangeArrowheads="1"/>
          </p:cNvSpPr>
          <p:nvPr/>
        </p:nvSpPr>
        <p:spPr bwMode="auto">
          <a:xfrm>
            <a:off x="5184408" y="537663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0724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201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6617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072"/>
          <p:cNvSpPr txBox="1">
            <a:spLocks noChangeArrowheads="1"/>
          </p:cNvSpPr>
          <p:nvPr/>
        </p:nvSpPr>
        <p:spPr bwMode="auto">
          <a:xfrm>
            <a:off x="58337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6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6617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5044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30" grpId="0" animBg="1"/>
      <p:bldP spid="32" grpId="0" animBg="1"/>
      <p:bldP spid="33" grpId="0"/>
      <p:bldP spid="33" grpId="1"/>
      <p:bldP spid="34" grpId="0" animBg="1"/>
      <p:bldP spid="35" grpId="0" animBg="1"/>
      <p:bldP spid="36" grpId="0"/>
      <p:bldP spid="40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interleaved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 smtClean="0"/>
              <a:t>Test which group receives more clicks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436429" cy="21984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 smtClean="0"/>
          </a:p>
          <a:p>
            <a:r>
              <a:rPr lang="en-US" dirty="0" smtClean="0"/>
              <a:t>Are traditional IR evaluations qualified for this purpose?</a:t>
            </a:r>
          </a:p>
          <a:p>
            <a:pPr lvl="1"/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Interleaved test is more accurate and sensitive</a:t>
            </a:r>
          </a:p>
          <a:p>
            <a:pPr lvl="1"/>
            <a:r>
              <a:rPr lang="en-US" dirty="0" smtClean="0"/>
              <a:t>4 out of 6 experiments follows our expectation</a:t>
            </a:r>
          </a:p>
          <a:p>
            <a:r>
              <a:rPr lang="en-US" dirty="0" smtClean="0"/>
              <a:t>Only click count is utilized in this interleaved test</a:t>
            </a:r>
          </a:p>
          <a:p>
            <a:pPr lvl="1"/>
            <a:r>
              <a:rPr lang="en-US" dirty="0" smtClean="0"/>
              <a:t>More aspects can be evaluated</a:t>
            </a:r>
          </a:p>
          <a:p>
            <a:pPr lvl="2"/>
            <a:r>
              <a:rPr lang="en-US" dirty="0" smtClean="0"/>
              <a:t>E.g., dwell-time, reciprocal rank, if leads to download, is last click, is first click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Comparing the sensitivity of information retrieval metrics </a:t>
            </a:r>
            <a:r>
              <a:rPr lang="en-US" sz="3800" baseline="30000" dirty="0" smtClean="0"/>
              <a:t>[</a:t>
            </a:r>
            <a:r>
              <a:rPr lang="en-US" sz="3800" baseline="30000" dirty="0" err="1" smtClean="0"/>
              <a:t>Radlinski</a:t>
            </a:r>
            <a:r>
              <a:rPr lang="en-US" sz="3800" baseline="30000" dirty="0" smtClean="0"/>
              <a:t> &amp; </a:t>
            </a:r>
            <a:r>
              <a:rPr lang="en-US" sz="3800" baseline="30000" dirty="0" err="1" smtClean="0"/>
              <a:t>Craswell</a:t>
            </a:r>
            <a:r>
              <a:rPr lang="en-US" sz="3800" baseline="30000" dirty="0" smtClean="0"/>
              <a:t>, SIGIR’10]</a:t>
            </a:r>
            <a:endParaRPr lang="en-US" sz="38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sensitive are those IR evaluation metrics?</a:t>
            </a:r>
          </a:p>
          <a:p>
            <a:pPr lvl="1"/>
            <a:r>
              <a:rPr lang="en-US" dirty="0" smtClean="0"/>
              <a:t>How many queries do we need to get a confident comparison result?</a:t>
            </a:r>
          </a:p>
          <a:p>
            <a:pPr lvl="1"/>
            <a:r>
              <a:rPr lang="en-US" dirty="0" smtClean="0"/>
              <a:t>How quickly it can recognize the difference between different IR systems?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IR systems with known search effectiveness</a:t>
            </a:r>
          </a:p>
          <a:p>
            <a:r>
              <a:rPr lang="en-US" dirty="0" smtClean="0"/>
              <a:t>Large set of annotated corpus </a:t>
            </a:r>
          </a:p>
          <a:p>
            <a:pPr lvl="1"/>
            <a:r>
              <a:rPr lang="en-US" dirty="0" smtClean="0"/>
              <a:t>12k queries</a:t>
            </a:r>
          </a:p>
          <a:p>
            <a:pPr lvl="1"/>
            <a:r>
              <a:rPr lang="en-US" dirty="0" smtClean="0"/>
              <a:t>Each retrieved document is labeled into 5-grade level</a:t>
            </a:r>
          </a:p>
          <a:p>
            <a:r>
              <a:rPr lang="en-US" dirty="0" smtClean="0"/>
              <a:t>Large collection of real users’ clicks from a major commercial search engine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Gradually increase evaluation query size to investigate the conclusion of metrics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NDCG@5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1" y="1635978"/>
            <a:ext cx="6923617" cy="409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6533" y="30141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38650" y="1490133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83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1743119"/>
            <a:ext cx="6999447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P@5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6467" y="25950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1000" y="141763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4355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</a:t>
            </a:r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3" y="1675494"/>
            <a:ext cx="7335873" cy="4423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16467" y="2725661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3486" y="1689784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3343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between IR metrics and 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507046"/>
            <a:ext cx="7364186" cy="25480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A/B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/>
              <a:t>Two-sample hypothesis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versions (A and B) are compared, which are identical except for one variation that might affect a user's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E.g., BM25 with different parameter settings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dirty="0" smtClean="0"/>
              <a:t>Separate the population into equal size groups</a:t>
            </a:r>
          </a:p>
          <a:p>
            <a:pPr lvl="3"/>
            <a:r>
              <a:rPr lang="en-US" dirty="0" smtClean="0"/>
              <a:t>10% random users for system A and 10% random users for system B</a:t>
            </a:r>
          </a:p>
          <a:p>
            <a:pPr lvl="2"/>
            <a:r>
              <a:rPr lang="en-US" dirty="0" smtClean="0"/>
              <a:t>Null hypothesis: no difference between system A and B</a:t>
            </a:r>
          </a:p>
          <a:p>
            <a:pPr lvl="3"/>
            <a:r>
              <a:rPr lang="en-US" dirty="0" smtClean="0"/>
              <a:t>Z-test, t-test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result </a:t>
            </a:r>
            <a:r>
              <a:rPr lang="en-US" dirty="0" smtClean="0"/>
              <a:t>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of such comparisons are significant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8" y="2557024"/>
            <a:ext cx="6105184" cy="31990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Recap: </a:t>
            </a:r>
            <a:r>
              <a:rPr lang="en-US" dirty="0" smtClean="0"/>
              <a:t>interleave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 smtClean="0"/>
              <a:t>Design principle from sensory analysis</a:t>
            </a:r>
          </a:p>
          <a:p>
            <a:pPr lvl="1"/>
            <a:r>
              <a:rPr lang="en-US" dirty="0" smtClean="0"/>
              <a:t>Instead of giving absolute ratings, ask for relative comparison between alternatives</a:t>
            </a:r>
          </a:p>
          <a:p>
            <a:pPr lvl="2"/>
            <a:r>
              <a:rPr lang="en-US" dirty="0" smtClean="0"/>
              <a:t>E.g., is A better than B?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u="sng" dirty="0" smtClean="0"/>
              <a:t>Interleave</a:t>
            </a:r>
            <a:r>
              <a:rPr lang="en-US" dirty="0" smtClean="0"/>
              <a:t> results from both A and B</a:t>
            </a:r>
          </a:p>
          <a:p>
            <a:pPr lvl="2"/>
            <a:r>
              <a:rPr lang="en-US" dirty="0" smtClean="0"/>
              <a:t>Giving interleaved results to the same population and ask for their preference</a:t>
            </a:r>
          </a:p>
          <a:p>
            <a:pPr lvl="2"/>
            <a:r>
              <a:rPr lang="en-US" dirty="0" smtClean="0"/>
              <a:t>Hypothesis test over preference votes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 preferences and evaluation measures line up? </a:t>
            </a:r>
            <a:r>
              <a:rPr lang="en-US" baseline="30000" dirty="0" smtClean="0"/>
              <a:t>[Sanderson et al. SIGIR’10]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effectiveness measured on a test collection predict user preferences for one IR system over another?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such </a:t>
            </a:r>
            <a:r>
              <a:rPr lang="en-US" dirty="0" smtClean="0"/>
              <a:t>predictive </a:t>
            </a:r>
            <a:r>
              <a:rPr lang="en-US" dirty="0"/>
              <a:t>power exists, does the strength of prediction vary across different search tasks and topic types?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present, does the predictive power vary when different effectiveness measures are employed?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choosing one system over another, what are the reasons given by users for their choice?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result </a:t>
            </a:r>
            <a:r>
              <a:rPr lang="en-US" dirty="0" smtClean="0"/>
              <a:t>for interleaved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 smtClean="0"/>
              <a:t>Test which group receives more clicks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436429" cy="21984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sensitivity </a:t>
            </a:r>
            <a:r>
              <a:rPr lang="en-US" dirty="0" smtClean="0"/>
              <a:t>of NDCG@5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1" y="1635978"/>
            <a:ext cx="6923617" cy="409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6533" y="30141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38650" y="1490133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83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correlation </a:t>
            </a:r>
            <a:r>
              <a:rPr lang="en-US" dirty="0" smtClean="0"/>
              <a:t>between IR metrics and 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507046"/>
            <a:ext cx="7364186" cy="25480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assess search result quality?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Query-level relevance evaluation </a:t>
            </a:r>
            <a:endParaRPr lang="en-US" baseline="30000" dirty="0" smtClean="0"/>
          </a:p>
          <a:p>
            <a:pPr lvl="1"/>
            <a:r>
              <a:rPr lang="en-US" dirty="0" smtClean="0"/>
              <a:t>Metrics: MAP, NDCG, MRR</a:t>
            </a:r>
            <a:endParaRPr lang="en-US" dirty="0"/>
          </a:p>
          <a:p>
            <a:r>
              <a:rPr lang="en-US" dirty="0" smtClean="0"/>
              <a:t>Task-level satisfaction evaluation </a:t>
            </a:r>
            <a:endParaRPr lang="en-US" baseline="30000" dirty="0" smtClean="0"/>
          </a:p>
          <a:p>
            <a:pPr lvl="1"/>
            <a:r>
              <a:rPr lang="en-US" dirty="0"/>
              <a:t>Users’ </a:t>
            </a:r>
            <a:r>
              <a:rPr lang="en-US" dirty="0" smtClean="0"/>
              <a:t>satisfaction of the whole search task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3" y="3010190"/>
            <a:ext cx="3582557" cy="25243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49958" y="3019940"/>
            <a:ext cx="3782712" cy="2517660"/>
            <a:chOff x="10567852" y="4498523"/>
            <a:chExt cx="5043616" cy="33568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7852" y="4498523"/>
              <a:ext cx="5043616" cy="3356880"/>
            </a:xfrm>
            <a:prstGeom prst="rect">
              <a:avLst/>
            </a:prstGeom>
          </p:spPr>
        </p:pic>
        <p:pic>
          <p:nvPicPr>
            <p:cNvPr id="1032" name="Picture 8" descr="http://www.clker.com/cliparts/3/d/e/4/12428083851546739178Symbol_OK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5091" y="6451512"/>
              <a:ext cx="242239" cy="23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068" y="4467740"/>
            <a:ext cx="5964803" cy="1840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818" y="2983274"/>
            <a:ext cx="3719382" cy="2382035"/>
          </a:xfrm>
          <a:prstGeom prst="rect">
            <a:avLst/>
          </a:prstGeom>
        </p:spPr>
      </p:pic>
      <p:pic>
        <p:nvPicPr>
          <p:cNvPr id="1036" name="Picture 12" descr="http://landscapephotographyshop.com/wp-content/uploads/2013/04/frowny-fac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66" y="4998586"/>
            <a:ext cx="413197" cy="4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RzsOwGwJ3D_63ImVRfCZ6XrPb5OW5Hrw4yXJ3GbKLtc7daBrSuW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24" y="4274859"/>
            <a:ext cx="473879" cy="4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19256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wikinut.com/img/q7nvlj_bt5gj0m3y/jpeg/0/Question-Mark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5005">
            <a:off x="8525064" y="4386640"/>
            <a:ext cx="310091" cy="54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985139"/>
            <a:ext cx="71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Goal: find existing work for </a:t>
            </a:r>
            <a:r>
              <a:rPr lang="en-US" b="1" i="1" dirty="0" smtClean="0">
                <a:solidFill>
                  <a:srgbClr val="FF0000"/>
                </a:solidFill>
              </a:rPr>
              <a:t>“action-level </a:t>
            </a:r>
            <a:r>
              <a:rPr lang="en-US" b="1" i="1" dirty="0">
                <a:solidFill>
                  <a:srgbClr val="FF0000"/>
                </a:solidFill>
              </a:rPr>
              <a:t>search </a:t>
            </a:r>
            <a:r>
              <a:rPr lang="en-US" b="1" i="1" dirty="0" smtClean="0">
                <a:solidFill>
                  <a:srgbClr val="FF0000"/>
                </a:solidFill>
              </a:rPr>
              <a:t>satisfaction prediction”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search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need: </a:t>
            </a:r>
            <a:r>
              <a:rPr lang="en-US" i="1" dirty="0" smtClean="0"/>
              <a:t>find out what metal can float on water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136673"/>
              </p:ext>
            </p:extLst>
          </p:nvPr>
        </p:nvGraphicFramePr>
        <p:xfrm>
          <a:off x="1468401" y="2734735"/>
          <a:ext cx="6020932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27739"/>
                <a:gridCol w="880367"/>
                <a:gridCol w="712826"/>
              </a:tblGrid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Actions 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 on water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wiki.answers.com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BR: blog.sciseek.com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which metals float on water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www.blurtit.com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Bing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lithium sodium potassium float on water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www.docbrown.info 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15s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459132" y="3632201"/>
            <a:ext cx="1430866" cy="432582"/>
            <a:chOff x="7459132" y="3632201"/>
            <a:chExt cx="1430866" cy="432582"/>
          </a:xfrm>
        </p:grpSpPr>
        <p:sp>
          <p:nvSpPr>
            <p:cNvPr id="5" name="TextBox 4"/>
            <p:cNvSpPr txBox="1"/>
            <p:nvPr/>
          </p:nvSpPr>
          <p:spPr>
            <a:xfrm>
              <a:off x="7586132" y="3632201"/>
              <a:ext cx="130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quick back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50665" y="4253459"/>
            <a:ext cx="1634069" cy="646331"/>
            <a:chOff x="7459132" y="3525326"/>
            <a:chExt cx="1634069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7594599" y="3525326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reformulation</a:t>
              </a:r>
              <a:endParaRPr lang="en-US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9132" y="5380298"/>
            <a:ext cx="1634069" cy="646331"/>
            <a:chOff x="7459132" y="3516859"/>
            <a:chExt cx="1634069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94599" y="3516859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engine switch</a:t>
              </a:r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Beyond DCG: User Behavior as a Predictor of a Successful </a:t>
            </a:r>
            <a:r>
              <a:rPr lang="en-US" sz="3600" dirty="0" smtClean="0"/>
              <a:t>Search </a:t>
            </a:r>
            <a:r>
              <a:rPr lang="en-US" sz="3600" baseline="30000" dirty="0" smtClean="0"/>
              <a:t>[Ahmed et al. WSDM’10]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user satisfaction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the model </a:t>
                </a:r>
                <a:r>
                  <a:rPr lang="en-US" dirty="0"/>
                  <a:t>that </a:t>
                </a:r>
                <a:r>
                  <a:rPr lang="en-US" dirty="0" smtClean="0"/>
                  <a:t>better explains users’ search behavior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75867" y="3429000"/>
            <a:ext cx="2810933" cy="1001932"/>
            <a:chOff x="5875867" y="3429000"/>
            <a:chExt cx="2810933" cy="1001932"/>
          </a:xfrm>
        </p:grpSpPr>
        <p:sp>
          <p:nvSpPr>
            <p:cNvPr id="4" name="TextBox 3"/>
            <p:cNvSpPr txBox="1"/>
            <p:nvPr/>
          </p:nvSpPr>
          <p:spPr>
            <a:xfrm>
              <a:off x="5875867" y="3784601"/>
              <a:ext cx="2810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Prior: difficulty of this task, or users’ expertise of search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154333" y="3429000"/>
              <a:ext cx="127001" cy="355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353734" y="3420534"/>
            <a:ext cx="3073399" cy="1010398"/>
            <a:chOff x="5875867" y="3420534"/>
            <a:chExt cx="3073399" cy="1010398"/>
          </a:xfrm>
        </p:grpSpPr>
        <p:sp>
          <p:nvSpPr>
            <p:cNvPr id="9" name="TextBox 8"/>
            <p:cNvSpPr txBox="1"/>
            <p:nvPr/>
          </p:nvSpPr>
          <p:spPr>
            <a:xfrm>
              <a:off x="5875867" y="3784601"/>
              <a:ext cx="3073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Likelihood: how well the model explains users’ behavior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264399" y="3420534"/>
              <a:ext cx="211668" cy="287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01333" y="2744123"/>
            <a:ext cx="4953000" cy="3634156"/>
            <a:chOff x="2133597" y="2761343"/>
            <a:chExt cx="4953000" cy="36341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264" y="2761343"/>
              <a:ext cx="3623733" cy="33561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33597" y="6026167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Prediction performance for search task satisfaction</a:t>
              </a:r>
              <a:endParaRPr lang="en-US" dirty="0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generally aligns with users’ result preferences</a:t>
            </a:r>
          </a:p>
          <a:p>
            <a:r>
              <a:rPr lang="en-US" dirty="0" smtClean="0"/>
              <a:t>A/B test </a:t>
            </a:r>
            <a:r>
              <a:rPr lang="en-US" dirty="0" err="1" smtClean="0"/>
              <a:t>v.s</a:t>
            </a:r>
            <a:r>
              <a:rPr lang="en-US" dirty="0" smtClean="0"/>
              <a:t>. interleaved test</a:t>
            </a:r>
          </a:p>
          <a:p>
            <a:r>
              <a:rPr lang="en-US" dirty="0" smtClean="0"/>
              <a:t>Sensitivity of evaluation metrics</a:t>
            </a:r>
          </a:p>
          <a:p>
            <a:r>
              <a:rPr lang="en-US" dirty="0" smtClean="0"/>
              <a:t>Direct evaluation of search satisfaction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population</a:t>
            </a:r>
          </a:p>
          <a:p>
            <a:pPr lvl="1"/>
            <a:r>
              <a:rPr lang="en-US" dirty="0" smtClean="0"/>
              <a:t>Crowd sourcing</a:t>
            </a:r>
          </a:p>
          <a:p>
            <a:pPr lvl="2"/>
            <a:r>
              <a:rPr lang="en-US" dirty="0" smtClean="0">
                <a:hlinkClick r:id="rId2"/>
              </a:rPr>
              <a:t>Mechanical Turk</a:t>
            </a:r>
            <a:endParaRPr lang="en-US" dirty="0" smtClean="0"/>
          </a:p>
          <a:p>
            <a:pPr lvl="2"/>
            <a:r>
              <a:rPr lang="en-US" dirty="0" smtClean="0"/>
              <a:t>296 ordinary users</a:t>
            </a:r>
          </a:p>
          <a:p>
            <a:r>
              <a:rPr lang="en-US" dirty="0" smtClean="0"/>
              <a:t>Test collection</a:t>
            </a:r>
          </a:p>
          <a:p>
            <a:pPr lvl="1"/>
            <a:r>
              <a:rPr lang="en-US" dirty="0" smtClean="0"/>
              <a:t>TREC’09 Web track</a:t>
            </a:r>
          </a:p>
          <a:p>
            <a:pPr lvl="2"/>
            <a:r>
              <a:rPr lang="en-US" dirty="0" smtClean="0"/>
              <a:t>50 million documents from ClueWeb09</a:t>
            </a:r>
          </a:p>
          <a:p>
            <a:pPr lvl="1"/>
            <a:r>
              <a:rPr lang="en-US" dirty="0" smtClean="0"/>
              <a:t>30 topics </a:t>
            </a:r>
          </a:p>
          <a:p>
            <a:pPr lvl="2"/>
            <a:r>
              <a:rPr lang="en-US" dirty="0" smtClean="0"/>
              <a:t>Each included several sub-topics</a:t>
            </a:r>
          </a:p>
          <a:p>
            <a:pPr lvl="2"/>
            <a:r>
              <a:rPr lang="en-US" dirty="0" smtClean="0"/>
              <a:t>Binary relevance judgment against the sub-topics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/>
          </a:bodyPr>
          <a:lstStyle/>
          <a:p>
            <a:r>
              <a:rPr lang="en-US" dirty="0" smtClean="0"/>
              <a:t>IR systems</a:t>
            </a:r>
          </a:p>
          <a:p>
            <a:pPr lvl="1"/>
            <a:r>
              <a:rPr lang="en-US" dirty="0" smtClean="0"/>
              <a:t>19 runs of submissions to the TREC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8293"/>
            <a:ext cx="8533689" cy="29679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86943" y="4876801"/>
            <a:ext cx="4855028" cy="1626045"/>
            <a:chOff x="4386943" y="4876801"/>
            <a:chExt cx="4855028" cy="1626045"/>
          </a:xfrm>
        </p:grpSpPr>
        <p:sp>
          <p:nvSpPr>
            <p:cNvPr id="5" name="TextBox 4"/>
            <p:cNvSpPr txBox="1"/>
            <p:nvPr/>
          </p:nvSpPr>
          <p:spPr>
            <a:xfrm>
              <a:off x="4386943" y="5856515"/>
              <a:ext cx="485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Users need to make side-by-side comparison to give their preferences over the ranking results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498772" y="4876801"/>
              <a:ext cx="674914" cy="987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preferences </a:t>
            </a:r>
            <a:r>
              <a:rPr lang="en-US" dirty="0" err="1" smtClean="0"/>
              <a:t>v.s</a:t>
            </a:r>
            <a:r>
              <a:rPr lang="en-US" dirty="0" smtClean="0"/>
              <a:t>. retrieval metrics</a:t>
            </a:r>
          </a:p>
          <a:p>
            <a:endParaRPr lang="en-US" sz="2800" dirty="0"/>
          </a:p>
          <a:p>
            <a:endParaRPr lang="en-US" sz="3600" dirty="0" smtClean="0"/>
          </a:p>
          <a:p>
            <a:endParaRPr lang="en-US" dirty="0"/>
          </a:p>
          <a:p>
            <a:pPr lvl="1"/>
            <a:r>
              <a:rPr lang="en-US" dirty="0" smtClean="0"/>
              <a:t>Metrics generally match users’ preferences, no significant differences between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3" y="2335765"/>
            <a:ext cx="7589513" cy="15866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into </a:t>
            </a:r>
            <a:r>
              <a:rPr lang="en-US" dirty="0" err="1" smtClean="0"/>
              <a:t>nDCG</a:t>
            </a:r>
            <a:endParaRPr lang="en-US" dirty="0" smtClean="0"/>
          </a:p>
          <a:p>
            <a:pPr lvl="1"/>
            <a:r>
              <a:rPr lang="en-US" dirty="0" smtClean="0"/>
              <a:t>Separate the comparison into groups of small differences and large differences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 tend to agree more when the difference between the ranking results is </a:t>
            </a:r>
            <a:r>
              <a:rPr lang="en-US" u="sng" dirty="0" smtClean="0"/>
              <a:t>large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91" y="3270915"/>
            <a:ext cx="6738422" cy="16058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19801" y="2671396"/>
            <a:ext cx="3258090" cy="599519"/>
            <a:chOff x="6019801" y="2671396"/>
            <a:chExt cx="3258090" cy="599519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2671396"/>
              <a:ext cx="2953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Compare to mean difference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019801" y="2984168"/>
              <a:ext cx="423332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55077" y="2984168"/>
              <a:ext cx="493990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one system did not retrieve anything relevant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metrics tell the same and mostly align with the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8" y="2828461"/>
            <a:ext cx="6974060" cy="144962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843</TotalTime>
  <Words>2173</Words>
  <Application>Microsoft Office PowerPoint</Application>
  <PresentationFormat>On-screen Show (4:3)</PresentationFormat>
  <Paragraphs>460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 Unicode MS</vt:lpstr>
      <vt:lpstr>ＭＳ Ｐゴシック</vt:lpstr>
      <vt:lpstr>宋体</vt:lpstr>
      <vt:lpstr>Arial</vt:lpstr>
      <vt:lpstr>Calibri</vt:lpstr>
      <vt:lpstr>Cambria Math</vt:lpstr>
      <vt:lpstr>simple slides template</vt:lpstr>
      <vt:lpstr>Modern Retrieval Evaluations</vt:lpstr>
      <vt:lpstr>What we have known about IR evaluations</vt:lpstr>
      <vt:lpstr>Rethink retrieval evaluation</vt:lpstr>
      <vt:lpstr>Do user preferences and evaluation measures line up? [Sanderson et al. SIGIR’10]</vt:lpstr>
      <vt:lpstr>Experiment settings</vt:lpstr>
      <vt:lpstr>Experiment settings</vt:lpstr>
      <vt:lpstr>Experimental results</vt:lpstr>
      <vt:lpstr>Experimental results</vt:lpstr>
      <vt:lpstr>Experimental results</vt:lpstr>
      <vt:lpstr>Experimental results</vt:lpstr>
      <vt:lpstr>Conclusions of this study</vt:lpstr>
      <vt:lpstr>How does clickthrough data reflect retrieval quality [Radlinski CIKM’08]</vt:lpstr>
      <vt:lpstr>A/B test</vt:lpstr>
      <vt:lpstr>Recap: Do user preferences and evaluation measures line up? </vt:lpstr>
      <vt:lpstr>Recap: experiment settings</vt:lpstr>
      <vt:lpstr>Recap: conclusions of this study</vt:lpstr>
      <vt:lpstr>Behavior-based metrics</vt:lpstr>
      <vt:lpstr>Behavior-based metrics</vt:lpstr>
      <vt:lpstr>Behavior-based metrics</vt:lpstr>
      <vt:lpstr>Experiment setup</vt:lpstr>
      <vt:lpstr>Constructing comparison systems</vt:lpstr>
      <vt:lpstr>Result for A/B test</vt:lpstr>
      <vt:lpstr>Result for A/B test</vt:lpstr>
      <vt:lpstr>Result for A/B test</vt:lpstr>
      <vt:lpstr>Interleave test</vt:lpstr>
      <vt:lpstr>Coke v.s. Pepsi</vt:lpstr>
      <vt:lpstr>Interleave for IR evaluation</vt:lpstr>
      <vt:lpstr>Interleave for IR evaluation</vt:lpstr>
      <vt:lpstr>Result for interleaved test</vt:lpstr>
      <vt:lpstr>Conclusions</vt:lpstr>
      <vt:lpstr>Comparing the sensitivity of information retrieval metrics [Radlinski &amp; Craswell, SIGIR’10]</vt:lpstr>
      <vt:lpstr>Experiment setup</vt:lpstr>
      <vt:lpstr>Sensitivity of NDCG@5</vt:lpstr>
      <vt:lpstr>Sensitivity of P@5</vt:lpstr>
      <vt:lpstr>Sensitivity of interleaving</vt:lpstr>
      <vt:lpstr>Correlation between IR metrics and interleaving</vt:lpstr>
      <vt:lpstr>Recap: A/B test</vt:lpstr>
      <vt:lpstr>Recap: result for A/B test</vt:lpstr>
      <vt:lpstr>Recap: interleave test</vt:lpstr>
      <vt:lpstr>Recap: result for interleaved test</vt:lpstr>
      <vt:lpstr>Recap: sensitivity of NDCG@5</vt:lpstr>
      <vt:lpstr>Recap: correlation between IR metrics and interleaving</vt:lpstr>
      <vt:lpstr>How to assess search result quality?</vt:lpstr>
      <vt:lpstr>Example of search task</vt:lpstr>
      <vt:lpstr>Beyond DCG: User Behavior as a Predictor of a Successful Search [Ahmed et al. WSDM’10]</vt:lpstr>
      <vt:lpstr>Predict user satisfaction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Retrieval Evaluations</dc:title>
  <dc:creator>hongning wang</dc:creator>
  <cp:lastModifiedBy>Hongning Wang</cp:lastModifiedBy>
  <cp:revision>48</cp:revision>
  <dcterms:created xsi:type="dcterms:W3CDTF">2014-09-05T16:19:17Z</dcterms:created>
  <dcterms:modified xsi:type="dcterms:W3CDTF">2015-11-09T01:17:04Z</dcterms:modified>
</cp:coreProperties>
</file>