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97" r:id="rId3"/>
    <p:sldId id="296" r:id="rId4"/>
    <p:sldId id="257" r:id="rId5"/>
    <p:sldId id="258" r:id="rId6"/>
    <p:sldId id="262" r:id="rId7"/>
    <p:sldId id="261" r:id="rId8"/>
    <p:sldId id="260" r:id="rId9"/>
    <p:sldId id="259" r:id="rId10"/>
    <p:sldId id="263" r:id="rId11"/>
    <p:sldId id="264" r:id="rId12"/>
    <p:sldId id="268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1" autoAdjust="0"/>
    <p:restoredTop sz="94660"/>
  </p:normalViewPr>
  <p:slideViewPr>
    <p:cSldViewPr>
      <p:cViewPr varScale="1">
        <p:scale>
          <a:sx n="136" d="100"/>
          <a:sy n="136" d="100"/>
        </p:scale>
        <p:origin x="6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B12C-0965-4419-9AE4-3DB7691A3F0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95E5-48A4-414B-A309-58BB3675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95E5-48A4-414B-A309-58BB36755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clicks on a returned document if and only</a:t>
            </a:r>
            <a:r>
              <a:rPr lang="en-US" baseline="0" dirty="0" smtClean="0"/>
              <a:t> if that document has been examined by the user and it is relevant to the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Rendered form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Original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2694432"/>
            <a:ext cx="67151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4800600"/>
            <a:ext cx="652805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</a:p>
          <a:p>
            <a:pPr lvl="1"/>
            <a:r>
              <a:rPr lang="en-US" dirty="0" smtClean="0"/>
              <a:t>How others describe the page</a:t>
            </a:r>
          </a:p>
          <a:p>
            <a:pPr lvl="2"/>
            <a:r>
              <a:rPr lang="en-US" dirty="0" smtClean="0"/>
              <a:t>E.g., “big blue” is a nick name of IBM, but never found on IBM’s official web site</a:t>
            </a:r>
          </a:p>
          <a:p>
            <a:pPr lvl="1"/>
            <a:r>
              <a:rPr lang="en-US" dirty="0" smtClean="0"/>
              <a:t> A good source for query expansion, or can be directly put into index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Linkage relation</a:t>
            </a:r>
          </a:p>
          <a:p>
            <a:pPr lvl="1"/>
            <a:r>
              <a:rPr lang="en-US" dirty="0" smtClean="0"/>
              <a:t>Endorsement from others – utility of the page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2631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5962" y="3048000"/>
            <a:ext cx="5172075" cy="2990583"/>
            <a:chOff x="1985962" y="3246149"/>
            <a:chExt cx="5172075" cy="2990583"/>
          </a:xfrm>
        </p:grpSpPr>
        <p:grpSp>
          <p:nvGrpSpPr>
            <p:cNvPr id="5" name="Group 4"/>
            <p:cNvGrpSpPr/>
            <p:nvPr/>
          </p:nvGrpSpPr>
          <p:grpSpPr>
            <a:xfrm>
              <a:off x="2472267" y="3246149"/>
              <a:ext cx="3944869" cy="2963002"/>
              <a:chOff x="2590800" y="3361598"/>
              <a:chExt cx="3944869" cy="2963002"/>
            </a:xfrm>
          </p:grpSpPr>
          <p:pic>
            <p:nvPicPr>
              <p:cNvPr id="3074" name="Picture 2" descr="http://upload.wikimedia.org/wikipedia/commons/thumb/6/69/PageRank-hi-res.png/1280px-PageRank-hi-r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581" y="3361598"/>
                <a:ext cx="3832088" cy="275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590800" y="57150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85962" y="5867400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"PageRank-hi-res". Licensed under Creative Commons Attribution-Share Alike 2.5 via Wikimedia Commons - http://commons.wikimedia.org/wiki/File:PageRank-hi-res.png#mediaviewer/File:PageRank-hi-res.png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citation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cite others’ work because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conferral of </a:t>
            </a:r>
            <a:r>
              <a:rPr lang="en-US" dirty="0" smtClean="0"/>
              <a:t>authority</a:t>
            </a:r>
          </a:p>
          <a:p>
            <a:pPr lvl="2"/>
            <a:r>
              <a:rPr lang="en-US" dirty="0" smtClean="0"/>
              <a:t>They appreciate the intellectual value in that paper</a:t>
            </a:r>
          </a:p>
          <a:p>
            <a:pPr lvl="1"/>
            <a:r>
              <a:rPr lang="en-US" dirty="0" smtClean="0"/>
              <a:t>There is certain relationship between the papers</a:t>
            </a:r>
          </a:p>
          <a:p>
            <a:r>
              <a:rPr lang="en-US" dirty="0" err="1" smtClean="0"/>
              <a:t>Bibliometrics</a:t>
            </a:r>
            <a:endParaRPr lang="en-US" dirty="0" smtClean="0"/>
          </a:p>
          <a:p>
            <a:pPr lvl="1"/>
            <a:r>
              <a:rPr lang="en-US" dirty="0" smtClean="0"/>
              <a:t>A citation is a vote for the usefulness of that paper</a:t>
            </a:r>
          </a:p>
          <a:p>
            <a:pPr lvl="1"/>
            <a:r>
              <a:rPr lang="en-US" dirty="0" smtClean="0"/>
              <a:t>Citation count indicates the quality of the paper</a:t>
            </a:r>
          </a:p>
          <a:p>
            <a:pPr lvl="2"/>
            <a:r>
              <a:rPr lang="en-US" dirty="0" smtClean="0"/>
              <a:t>E.g., # of in-links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 becomes more complicated in the web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hyperlink costs almost nothing</a:t>
            </a:r>
          </a:p>
          <a:p>
            <a:pPr lvl="1"/>
            <a:r>
              <a:rPr lang="en-US" dirty="0" smtClean="0"/>
              <a:t>Taken advantage by web spammers</a:t>
            </a:r>
          </a:p>
          <a:p>
            <a:pPr lvl="2"/>
            <a:r>
              <a:rPr lang="en-US" dirty="0" smtClean="0"/>
              <a:t>Large volume of machine-generated pages to artificially increase “in-links” of the target page</a:t>
            </a:r>
          </a:p>
          <a:p>
            <a:pPr lvl="2"/>
            <a:r>
              <a:rPr lang="en-US" dirty="0" smtClean="0"/>
              <a:t>Fake or invisible links </a:t>
            </a:r>
          </a:p>
          <a:p>
            <a:r>
              <a:rPr lang="en-US" dirty="0" smtClean="0"/>
              <a:t>We should not only consider the count of in-links, but the quality of each in-link</a:t>
            </a:r>
          </a:p>
          <a:p>
            <a:pPr lvl="1"/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HITS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structure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characteristic of network structure</a:t>
            </a:r>
          </a:p>
          <a:p>
            <a:r>
              <a:rPr lang="en-US" dirty="0" smtClean="0"/>
              <a:t>Reflect the utility of web documents in a general sense</a:t>
            </a:r>
          </a:p>
          <a:p>
            <a:r>
              <a:rPr lang="en-US" dirty="0" smtClean="0"/>
              <a:t>An important factor when ranking documents</a:t>
            </a:r>
          </a:p>
          <a:p>
            <a:pPr lvl="1"/>
            <a:r>
              <a:rPr lang="en-US" dirty="0" smtClean="0"/>
              <a:t>For learning-to-rank</a:t>
            </a:r>
          </a:p>
          <a:p>
            <a:pPr lvl="1"/>
            <a:r>
              <a:rPr lang="en-US" dirty="0" smtClean="0"/>
              <a:t>For focused crawling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how we do internet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Mike types a URL address in his Chrome’s URL bar;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browses the content of the page, and follows the link he is interested in;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he feels the current page is not interesting or there is no link to follow, he types another URL and starts browsing from there;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repeats 2 and 3 until he is tired or satisfied with this browsing activity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surfing model of 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surfer begins at a random page on the web and starts random walk on the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current page, the surfer </a:t>
            </a:r>
            <a:r>
              <a:rPr lang="en-US" u="sng" dirty="0" smtClean="0"/>
              <a:t>uniformly</a:t>
            </a:r>
            <a:r>
              <a:rPr lang="en-US" dirty="0" smtClean="0"/>
              <a:t> follows an out-link to the next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there is no out-link, </a:t>
            </a:r>
            <a:r>
              <a:rPr lang="en-US" dirty="0"/>
              <a:t>the surfer </a:t>
            </a:r>
            <a:r>
              <a:rPr lang="en-US" u="sng" dirty="0"/>
              <a:t>uniformly</a:t>
            </a:r>
            <a:r>
              <a:rPr lang="en-US" dirty="0"/>
              <a:t> </a:t>
            </a:r>
            <a:r>
              <a:rPr lang="en-US" dirty="0" smtClean="0"/>
              <a:t>jumps to a page from the whole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doing Step 2 and 3 forever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measure of web page popularity</a:t>
            </a:r>
          </a:p>
          <a:p>
            <a:pPr lvl="1"/>
            <a:r>
              <a:rPr lang="en-US" dirty="0" smtClean="0"/>
              <a:t>Probability of a random surfer who arrives at this web page</a:t>
            </a:r>
          </a:p>
          <a:p>
            <a:pPr lvl="1"/>
            <a:r>
              <a:rPr lang="en-US" dirty="0" smtClean="0"/>
              <a:t>Only depends on the linkage structure of web pages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71600" y="4114800"/>
            <a:ext cx="1670050" cy="2095500"/>
            <a:chOff x="1752600" y="4022196"/>
            <a:chExt cx="1670050" cy="20955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3833" y="3692327"/>
            <a:ext cx="2806409" cy="1403974"/>
            <a:chOff x="4103833" y="3692327"/>
            <a:chExt cx="2806409" cy="1403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4876800" y="3692327"/>
              <a:ext cx="175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Transition matrix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rot="14323911">
            <a:off x="3395455" y="4503554"/>
            <a:ext cx="181091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895600" y="5630762"/>
            <a:ext cx="4902578" cy="535724"/>
            <a:chOff x="3010829" y="5630762"/>
            <a:chExt cx="4902578" cy="5357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30650" y="5630762"/>
                  <a:ext cx="3982757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50" y="5630762"/>
                  <a:ext cx="3982757" cy="5357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Down Arrow 22"/>
            <p:cNvSpPr/>
            <p:nvPr/>
          </p:nvSpPr>
          <p:spPr>
            <a:xfrm rot="6618024">
              <a:off x="3303990" y="5356402"/>
              <a:ext cx="211798" cy="7981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11533" y="6209031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Random walk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27763" y="4872234"/>
            <a:ext cx="2132222" cy="1223766"/>
            <a:chOff x="6727763" y="4872234"/>
            <a:chExt cx="2132222" cy="1223766"/>
          </a:xfrm>
        </p:grpSpPr>
        <p:sp>
          <p:nvSpPr>
            <p:cNvPr id="25" name="TextBox 24"/>
            <p:cNvSpPr txBox="1"/>
            <p:nvPr/>
          </p:nvSpPr>
          <p:spPr>
            <a:xfrm>
              <a:off x="7139135" y="4872234"/>
              <a:ext cx="1720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α: probability of random jump</a:t>
              </a:r>
            </a:p>
            <a:p>
              <a:r>
                <a:rPr lang="en-US" dirty="0"/>
                <a:t>N: # of </a:t>
              </a:r>
              <a:r>
                <a:rPr lang="en-US" dirty="0" smtClean="0"/>
                <a:t>pages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781800" y="5096301"/>
              <a:ext cx="357335" cy="5344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727763" y="5596887"/>
              <a:ext cx="442129" cy="499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09800" y="4096305"/>
            <a:ext cx="4448004" cy="2761695"/>
            <a:chOff x="2347998" y="3733800"/>
            <a:chExt cx="4448004" cy="2761695"/>
          </a:xfrm>
        </p:grpSpPr>
        <p:pic>
          <p:nvPicPr>
            <p:cNvPr id="5124" name="Picture 4" descr="http://www.mathcs.emory.edu/~cheung/Courses/558/Syllabus/00/queueing/FIGS/Markov0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98" y="3733800"/>
              <a:ext cx="4448004" cy="25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00398" y="6126163"/>
              <a:ext cx="3976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first-order Markov chain for emotion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model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discrete-time stochastic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occurs in a series of time-steps in each of which a random choice is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Can be described by a directed graph or a transition matrix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0" y="4007243"/>
            <a:ext cx="3897398" cy="1474044"/>
            <a:chOff x="4572000" y="4007243"/>
            <a:chExt cx="3897398" cy="1474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6107198" y="400724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So-so|</a:t>
              </a:r>
              <a:r>
                <a:rPr lang="en-US" dirty="0" err="1"/>
                <a:t>Cheerful</a:t>
              </a:r>
              <a:r>
                <a:rPr lang="en-US" dirty="0" smtClean="0"/>
                <a:t>)=0.2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7288298" y="4376575"/>
              <a:ext cx="179302" cy="36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4572000" y="4191909"/>
              <a:ext cx="1535198" cy="7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Memoryless</a:t>
                </a:r>
                <a:r>
                  <a:rPr lang="en-US" dirty="0" smtClean="0"/>
                  <a:t> (first-order)</a:t>
                </a:r>
              </a:p>
              <a:p>
                <a:r>
                  <a:rPr lang="en-US" dirty="0" smtClean="0"/>
                  <a:t>Transition matrix</a:t>
                </a:r>
              </a:p>
              <a:p>
                <a:pPr lvl="1"/>
                <a:r>
                  <a:rPr lang="en-US" dirty="0" smtClean="0"/>
                  <a:t>A stochastic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Key property</a:t>
                </a:r>
              </a:p>
              <a:p>
                <a:pPr lvl="2"/>
                <a:r>
                  <a:rPr lang="en-US" dirty="0" smtClean="0"/>
                  <a:t>It has a 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97904" y="1735985"/>
            <a:ext cx="270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 of random surfing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7652" y="6006295"/>
            <a:ext cx="468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Mathematical interpretation of PageRank 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 model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matrix of a Markov chain for PageRank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119" y="2815431"/>
            <a:ext cx="1670050" cy="2095500"/>
            <a:chOff x="1752600" y="4022196"/>
            <a:chExt cx="1670050" cy="2095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495800" y="2884642"/>
            <a:ext cx="4577326" cy="1070614"/>
            <a:chOff x="4495800" y="2884642"/>
            <a:chExt cx="4577326" cy="107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.25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495800" y="3307556"/>
              <a:ext cx="879304" cy="31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36184" y="24630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Enable random jump on dead end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667000" y="3124200"/>
            <a:ext cx="1637169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164143" y="4316653"/>
            <a:ext cx="876617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91200" y="420260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Normalization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4419601" y="5387974"/>
            <a:ext cx="879304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6184" y="469936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Enable random jump on all nodes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88" r="-68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0.625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derive transition matrix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a row of </a:t>
            </a:r>
            <a:r>
              <a:rPr lang="en-US" i="1" dirty="0"/>
              <a:t>A </a:t>
            </a:r>
            <a:r>
              <a:rPr lang="en-US" dirty="0"/>
              <a:t>has no 1’s, </a:t>
            </a:r>
            <a:r>
              <a:rPr lang="en-US" dirty="0" smtClean="0"/>
              <a:t>replace </a:t>
            </a:r>
            <a:r>
              <a:rPr lang="en-US" dirty="0"/>
              <a:t>each element by 1/N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each 1 in </a:t>
            </a:r>
            <a:r>
              <a:rPr lang="en-US" i="1" dirty="0"/>
              <a:t>A </a:t>
            </a:r>
            <a:r>
              <a:rPr lang="en-US" dirty="0"/>
              <a:t>by the number of 1’s in its row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the resulting matrix by 1 − </a:t>
            </a:r>
            <a:r>
              <a:rPr lang="el-GR" i="1" dirty="0" smtClean="0"/>
              <a:t>α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l-GR" i="1" dirty="0"/>
              <a:t>α</a:t>
            </a:r>
            <a:r>
              <a:rPr lang="en-US" dirty="0" smtClean="0"/>
              <a:t>/</a:t>
            </a:r>
            <a:r>
              <a:rPr lang="en-US" i="1" dirty="0" smtClean="0"/>
              <a:t>N </a:t>
            </a:r>
            <a:r>
              <a:rPr lang="en-US" dirty="0"/>
              <a:t>to every entry of the resulting matrix, to obtain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477728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A: adjacent matrix of network structure;</a:t>
            </a:r>
          </a:p>
          <a:p>
            <a:r>
              <a:rPr lang="el-GR" sz="2400" i="1" dirty="0" smtClean="0">
                <a:solidFill>
                  <a:srgbClr val="FF0000"/>
                </a:solidFill>
              </a:rPr>
              <a:t>α</a:t>
            </a:r>
            <a:r>
              <a:rPr lang="en-US" sz="2400" i="1" dirty="0" smtClean="0">
                <a:solidFill>
                  <a:srgbClr val="FF0000"/>
                </a:solidFill>
              </a:rPr>
              <a:t>: dumping factor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computation becomes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Iterative computation (forever?)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Intuition: after enough rounds of random walk, each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indicates the frequency of a random surfer visiting document d</a:t>
                </a:r>
              </a:p>
              <a:p>
                <a:pPr lvl="1"/>
                <a:r>
                  <a:rPr lang="en-US" dirty="0" smtClean="0"/>
                  <a:t>Question: will this frequency converges to certain fixed, steady-state quantity?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Stationary distribution of a Markov 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 given Markov chain with transition matrix M, its stationary distribution of </a:t>
            </a:r>
            <a:r>
              <a:rPr lang="el-GR" dirty="0" smtClean="0"/>
              <a:t>π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Necessary condition</a:t>
            </a:r>
          </a:p>
          <a:p>
            <a:pPr lvl="2"/>
            <a:r>
              <a:rPr lang="en-US" dirty="0" smtClean="0"/>
              <a:t>Irreducible: a state is reachable from any other state </a:t>
            </a:r>
          </a:p>
          <a:p>
            <a:pPr lvl="2"/>
            <a:r>
              <a:rPr lang="en-US" dirty="0" smtClean="0"/>
              <a:t>Aperiodic: states cannot be partitioned such that transitions happened periodically among the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02537" y="4242351"/>
                <a:ext cx="1488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37" y="4242351"/>
                <a:ext cx="148886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074409" y="2843648"/>
            <a:ext cx="228600" cy="11430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2752" y="32246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probability vector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2752" y="41390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walk does not affect its distribution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7209" y="4462214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jump operation makes PageRank satisfy the necessary conditions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makes every node is reachable for the other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breaks potential loop in a sub-network</a:t>
            </a:r>
          </a:p>
          <a:p>
            <a:pPr marL="457200" indent="-400050"/>
            <a:r>
              <a:rPr lang="en-US" dirty="0" smtClean="0"/>
              <a:t>What does PageRank score really converge to?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distribution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</a:t>
                </a:r>
                <a:r>
                  <a:rPr lang="en-US" dirty="0" smtClean="0"/>
                  <a:t>irreducible and aperiodic Markov </a:t>
                </a:r>
                <a:r>
                  <a:rPr lang="en-US" dirty="0"/>
                  <a:t>chain, there is a unique steady-state probability vector </a:t>
                </a:r>
                <a:r>
                  <a:rPr lang="el-GR" dirty="0" smtClean="0"/>
                  <a:t>π</a:t>
                </a:r>
                <a:r>
                  <a:rPr lang="en-US" dirty="0" smtClean="0"/>
                  <a:t>, </a:t>
                </a:r>
                <a:r>
                  <a:rPr lang="en-US" dirty="0"/>
                  <a:t>such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visits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steps, </a:t>
                </a:r>
                <a:r>
                  <a:rPr lang="en-US" dirty="0" smtClean="0"/>
                  <a:t>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PageRank score converges to the expected visit frequency of each node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Power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 each iteration</a:t>
                </a:r>
              </a:p>
              <a:p>
                <a:pPr lvl="2"/>
                <a:r>
                  <a:rPr lang="en-US" dirty="0" smtClean="0"/>
                  <a:t>Convergence rate is determined by the second eigenvalue</a:t>
                </a:r>
              </a:p>
              <a:p>
                <a:pPr lvl="1"/>
                <a:r>
                  <a:rPr lang="en-US" dirty="0" smtClean="0"/>
                  <a:t>Random walk becomes series of matrix production</a:t>
                </a:r>
              </a:p>
              <a:p>
                <a:pPr lvl="1"/>
                <a:r>
                  <a:rPr lang="en-US" dirty="0" smtClean="0"/>
                  <a:t>Alternative interpretation of PageRank score</a:t>
                </a:r>
              </a:p>
              <a:p>
                <a:pPr lvl="2"/>
                <a:r>
                  <a:rPr lang="en-US" dirty="0" smtClean="0"/>
                  <a:t>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from Manning’s text book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78965"/>
            <a:ext cx="3752850" cy="25622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Topic-specific PageRank</a:t>
                </a:r>
              </a:p>
              <a:p>
                <a:pPr lvl="1"/>
                <a:r>
                  <a:rPr lang="en-US" dirty="0" smtClean="0"/>
                  <a:t>Control the random jump to topic-specific nodes</a:t>
                </a:r>
              </a:p>
              <a:p>
                <a:pPr lvl="2"/>
                <a:r>
                  <a:rPr lang="en-US" dirty="0" smtClean="0"/>
                  <a:t>E.g., surfer interests in Sports will only randomly jump to Sports-related website when they have no out-links to follow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d belongs to the topic of interest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 is a column vector of ones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click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relevance-driven clicks from position-driven clicks</a:t>
            </a:r>
            <a:endParaRPr lang="en-US" i="1" dirty="0" smtClean="0"/>
          </a:p>
          <a:p>
            <a:pPr lvl="1"/>
            <a:r>
              <a:rPr lang="en-US" dirty="0" smtClean="0"/>
              <a:t>Examine: user reads the displayed result</a:t>
            </a:r>
          </a:p>
          <a:p>
            <a:pPr lvl="1"/>
            <a:r>
              <a:rPr lang="en-US" dirty="0" smtClean="0"/>
              <a:t>Click: user clicks on the displayed result</a:t>
            </a:r>
          </a:p>
          <a:p>
            <a:pPr lvl="1"/>
            <a:r>
              <a:rPr lang="en-US" dirty="0" smtClean="0"/>
              <a:t>Atomic unit: (query, doc)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35512"/>
            <a:ext cx="50255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6553200" y="4130712"/>
            <a:ext cx="762000" cy="2362200"/>
            <a:chOff x="6553200" y="4130712"/>
            <a:chExt cx="762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6553200" y="4130712"/>
              <a:ext cx="762000" cy="533400"/>
              <a:chOff x="7467600" y="4114800"/>
              <a:chExt cx="7620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543800" y="4114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7600" y="4191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5959512"/>
              <a:ext cx="762000" cy="533400"/>
              <a:chOff x="7467600" y="4800600"/>
              <a:chExt cx="762000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53200" y="5349912"/>
              <a:ext cx="762000" cy="533400"/>
              <a:chOff x="7467600" y="5486400"/>
              <a:chExt cx="7620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5438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67600" y="5568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4740312"/>
              <a:ext cx="762000" cy="533400"/>
              <a:chOff x="7467600" y="4800600"/>
              <a:chExt cx="762000" cy="533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14" name="Arc 13"/>
          <p:cNvSpPr/>
          <p:nvPr/>
        </p:nvSpPr>
        <p:spPr>
          <a:xfrm rot="21349973" flipH="1" flipV="1">
            <a:off x="3524969" y="4328262"/>
            <a:ext cx="3200400" cy="1669577"/>
          </a:xfrm>
          <a:prstGeom prst="arc">
            <a:avLst>
              <a:gd name="adj1" fmla="val 11357983"/>
              <a:gd name="adj2" fmla="val 21448678"/>
            </a:avLst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219890" y="3978312"/>
            <a:ext cx="1543110" cy="2514600"/>
            <a:chOff x="7219890" y="4114800"/>
            <a:chExt cx="1543110" cy="251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539361" y="4419600"/>
              <a:ext cx="1223639" cy="2209800"/>
              <a:chOff x="7467600" y="4419600"/>
              <a:chExt cx="1223639" cy="22098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467600" y="4419600"/>
                <a:ext cx="12192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19600"/>
                <a:ext cx="0" cy="220980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7519386" y="4483223"/>
                <a:ext cx="1171853" cy="2139519"/>
              </a:xfrm>
              <a:custGeom>
                <a:avLst/>
                <a:gdLst>
                  <a:gd name="connsiteX0" fmla="*/ 1171853 w 1171853"/>
                  <a:gd name="connsiteY0" fmla="*/ 0 h 2139519"/>
                  <a:gd name="connsiteX1" fmla="*/ 230820 w 1171853"/>
                  <a:gd name="connsiteY1" fmla="*/ 665826 h 2139519"/>
                  <a:gd name="connsiteX2" fmla="*/ 0 w 1171853"/>
                  <a:gd name="connsiteY2" fmla="*/ 2139519 h 21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853" h="2139519">
                    <a:moveTo>
                      <a:pt x="1171853" y="0"/>
                    </a:moveTo>
                    <a:cubicBezTo>
                      <a:pt x="798991" y="154619"/>
                      <a:pt x="426129" y="309239"/>
                      <a:pt x="230820" y="665826"/>
                    </a:cubicBezTo>
                    <a:cubicBezTo>
                      <a:pt x="35511" y="1022413"/>
                      <a:pt x="17755" y="1580966"/>
                      <a:pt x="0" y="2139519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72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Prob.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90" y="5257800"/>
              <a:ext cx="400110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 smtClean="0"/>
                <a:t>Pos.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662" y="5244302"/>
            <a:ext cx="1715938" cy="639010"/>
            <a:chOff x="1941662" y="5244302"/>
            <a:chExt cx="1715938" cy="639010"/>
          </a:xfrm>
        </p:grpSpPr>
        <p:sp>
          <p:nvSpPr>
            <p:cNvPr id="30" name="TextBox 29"/>
            <p:cNvSpPr txBox="1"/>
            <p:nvPr/>
          </p:nvSpPr>
          <p:spPr>
            <a:xfrm>
              <a:off x="1941662" y="5513980"/>
              <a:ext cx="171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probability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2061766">
              <a:off x="3006878" y="5244302"/>
              <a:ext cx="176761" cy="384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514600" y="5273712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62400" y="4215531"/>
            <a:ext cx="3631899" cy="1667781"/>
            <a:chOff x="3962400" y="4215531"/>
            <a:chExt cx="3631899" cy="1667781"/>
          </a:xfrm>
        </p:grpSpPr>
        <p:sp>
          <p:nvSpPr>
            <p:cNvPr id="26" name="Arc 25"/>
            <p:cNvSpPr/>
            <p:nvPr/>
          </p:nvSpPr>
          <p:spPr>
            <a:xfrm rot="10199834" flipH="1" flipV="1">
              <a:off x="4575865" y="4215531"/>
              <a:ext cx="3018434" cy="1186050"/>
            </a:xfrm>
            <a:prstGeom prst="arc">
              <a:avLst>
                <a:gd name="adj1" fmla="val 10874554"/>
                <a:gd name="adj2" fmla="val 21196192"/>
              </a:avLst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62400" y="5212245"/>
              <a:ext cx="2162220" cy="671067"/>
              <a:chOff x="3962400" y="5212245"/>
              <a:chExt cx="2162220" cy="6710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62400" y="5513980"/>
                <a:ext cx="216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Examine probability</a:t>
                </a:r>
                <a:endParaRPr lang="en-US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9468540">
                <a:off x="4667407" y="5212245"/>
                <a:ext cx="173736" cy="384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 flipV="1">
            <a:off x="4174550" y="5273712"/>
            <a:ext cx="854650" cy="93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8600" y="4724400"/>
            <a:ext cx="3048000" cy="674132"/>
            <a:chOff x="228600" y="4724400"/>
            <a:chExt cx="3048000" cy="674132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Relevance quality</a:t>
              </a:r>
              <a:endParaRPr lang="en-US" b="1" dirty="0"/>
            </a:p>
          </p:txBody>
        </p:sp>
        <p:sp>
          <p:nvSpPr>
            <p:cNvPr id="23" name="Curved Down Arrow 22"/>
            <p:cNvSpPr/>
            <p:nvPr/>
          </p:nvSpPr>
          <p:spPr>
            <a:xfrm flipH="1">
              <a:off x="1703904" y="4724400"/>
              <a:ext cx="1572696" cy="308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Topic-specific PageRank</a:t>
            </a:r>
          </a:p>
          <a:p>
            <a:pPr lvl="1"/>
            <a:r>
              <a:rPr lang="en-US" dirty="0" smtClean="0"/>
              <a:t>A user’s interest is a mixture of topics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4699059"/>
            <a:ext cx="2438400" cy="1473141"/>
            <a:chOff x="6705600" y="4699059"/>
            <a:chExt cx="2438400" cy="1473141"/>
          </a:xfrm>
        </p:grpSpPr>
        <p:sp>
          <p:nvSpPr>
            <p:cNvPr id="8" name="Rectangle 7"/>
            <p:cNvSpPr/>
            <p:nvPr/>
          </p:nvSpPr>
          <p:spPr>
            <a:xfrm>
              <a:off x="8610600" y="5697674"/>
              <a:ext cx="533400" cy="474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4699059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Compute it off-line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305800" y="5097510"/>
              <a:ext cx="381000" cy="5412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981200" y="2657366"/>
            <a:ext cx="4953000" cy="3868033"/>
            <a:chOff x="1981200" y="2657366"/>
            <a:chExt cx="4953000" cy="38680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957" y="2657366"/>
              <a:ext cx="4495800" cy="3606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81200" y="6248400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21.5</a:t>
              </a:r>
              <a:endParaRPr lang="en-US" sz="1200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486" y="50975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User’s interest: 60% Sports, 40% politics</a:t>
            </a:r>
          </a:p>
          <a:p>
            <a:r>
              <a:rPr lang="en-US" sz="2400" dirty="0" smtClean="0"/>
              <a:t>Damping factor: 10%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A sentence is important if it is similar to other important sentences</a:t>
            </a:r>
          </a:p>
          <a:p>
            <a:pPr lvl="1"/>
            <a:r>
              <a:rPr lang="en-US" dirty="0" smtClean="0"/>
              <a:t>PageRank on sentence similarity graph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79271" y="3671444"/>
            <a:ext cx="3385457" cy="3186556"/>
            <a:chOff x="2524804" y="3633600"/>
            <a:chExt cx="3385457" cy="318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804" y="3633600"/>
              <a:ext cx="3385457" cy="29005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76600" y="6512379"/>
              <a:ext cx="18468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Erkan</a:t>
              </a:r>
              <a:r>
                <a:rPr lang="en-US" sz="1400" dirty="0" smtClean="0"/>
                <a:t> &amp; </a:t>
              </a:r>
              <a:r>
                <a:rPr lang="en-US" sz="1400" dirty="0" err="1" smtClean="0"/>
                <a:t>Radev</a:t>
              </a:r>
              <a:r>
                <a:rPr lang="en-US" sz="1400" dirty="0" smtClean="0"/>
                <a:t>, JAIR’04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64728" y="411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Centrality-based </a:t>
            </a:r>
            <a:r>
              <a:rPr lang="en-US" i="1" dirty="0" smtClean="0"/>
              <a:t>sentence salience ranking for document summarization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SimRank</a:t>
            </a:r>
            <a:endParaRPr lang="en-US" dirty="0" smtClean="0"/>
          </a:p>
          <a:p>
            <a:pPr lvl="1"/>
            <a:r>
              <a:rPr lang="en-US" i="1" dirty="0" smtClean="0"/>
              <a:t>Two </a:t>
            </a:r>
            <a:r>
              <a:rPr lang="en-US" i="1" dirty="0"/>
              <a:t>objects are similar if they are referenced by similar </a:t>
            </a:r>
            <a:r>
              <a:rPr lang="en-US" i="1" dirty="0" smtClean="0"/>
              <a:t>objects</a:t>
            </a:r>
          </a:p>
          <a:p>
            <a:pPr lvl="1"/>
            <a:r>
              <a:rPr lang="en-US" dirty="0" smtClean="0"/>
              <a:t>PageRank on bipartite graph of object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6400" y="3657600"/>
            <a:ext cx="5198268" cy="2845257"/>
            <a:chOff x="1828800" y="3124200"/>
            <a:chExt cx="6434137" cy="3695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124200"/>
              <a:ext cx="6434137" cy="342047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62400" y="6512013"/>
              <a:ext cx="18822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Glen &amp; </a:t>
              </a:r>
              <a:r>
                <a:rPr lang="en-US" sz="1400" dirty="0" err="1"/>
                <a:t>Widom</a:t>
              </a:r>
              <a:r>
                <a:rPr lang="en-US" sz="1400" dirty="0"/>
                <a:t>, KDD'02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0868" y="4114800"/>
            <a:ext cx="211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 similarity between objects via their connecting relation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Two types of web pages for </a:t>
            </a:r>
            <a:r>
              <a:rPr lang="en-US" u="sng" dirty="0" smtClean="0"/>
              <a:t>a broad-topic query</a:t>
            </a:r>
          </a:p>
          <a:p>
            <a:pPr lvl="1"/>
            <a:r>
              <a:rPr lang="en-US" dirty="0" smtClean="0"/>
              <a:t>Authorities – trustful source of information</a:t>
            </a:r>
          </a:p>
          <a:p>
            <a:pPr lvl="2"/>
            <a:r>
              <a:rPr lang="en-US" dirty="0" err="1" smtClean="0"/>
              <a:t>UVa</a:t>
            </a:r>
            <a:r>
              <a:rPr lang="en-US" dirty="0" smtClean="0"/>
              <a:t>-&gt; University of Virginia official site</a:t>
            </a:r>
          </a:p>
          <a:p>
            <a:pPr lvl="1"/>
            <a:r>
              <a:rPr lang="en-US" dirty="0" smtClean="0"/>
              <a:t>Hubs – hand-crafted list of links to authority pages for a specific topic</a:t>
            </a:r>
          </a:p>
          <a:p>
            <a:pPr lvl="2"/>
            <a:r>
              <a:rPr lang="en-US" dirty="0" smtClean="0"/>
              <a:t>Deep learning -&gt; deep learning reading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Using hub pages to discover authority pages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/>
              <a:t>A good hub page is one that points to many good </a:t>
            </a:r>
            <a:r>
              <a:rPr lang="en-US" dirty="0" smtClean="0"/>
              <a:t>authorities -&gt; a hub score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is one that is pointed to by many good hub </a:t>
            </a:r>
            <a:r>
              <a:rPr lang="en-US" dirty="0" smtClean="0"/>
              <a:t>pages -&gt; an authority score</a:t>
            </a:r>
          </a:p>
          <a:p>
            <a:r>
              <a:rPr lang="en-US" dirty="0" smtClean="0"/>
              <a:t>Recursive definition indicates iterative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57842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HITS=Hyperlink-Induced </a:t>
            </a:r>
            <a:r>
              <a:rPr lang="en-US" sz="2000" b="1" i="1" dirty="0"/>
              <a:t>Topic </a:t>
            </a:r>
            <a:r>
              <a:rPr lang="en-US" sz="2000" b="1" i="1" dirty="0" smtClean="0"/>
              <a:t>Search</a:t>
            </a:r>
            <a:endParaRPr lang="en-US" sz="2000" b="1" dirty="0"/>
          </a:p>
        </p:txBody>
      </p:sp>
      <p:pic>
        <p:nvPicPr>
          <p:cNvPr id="3074" name="Picture 2" descr="http://soltisconsulting1.files.wordpress.com/2013/08/hubs_and_authorit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58243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scores for a web page for </a:t>
                </a:r>
                <a:r>
                  <a:rPr lang="en-US" u="sng" dirty="0" smtClean="0"/>
                  <a:t>a given query</a:t>
                </a:r>
              </a:p>
              <a:p>
                <a:pPr lvl="1"/>
                <a:r>
                  <a:rPr lang="en-US" b="0" dirty="0" smtClean="0"/>
                  <a:t>Authority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Hub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 means there is a link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6789" t="-12871" r="-4439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4933396" y="3863143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2667000" y="3871112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0000" y="4926800"/>
            <a:ext cx="3962400" cy="1025583"/>
            <a:chOff x="3810000" y="4926800"/>
            <a:chExt cx="3962400" cy="1025583"/>
          </a:xfrm>
        </p:grpSpPr>
        <p:sp>
          <p:nvSpPr>
            <p:cNvPr id="9" name="TextBox 8"/>
            <p:cNvSpPr txBox="1"/>
            <p:nvPr/>
          </p:nvSpPr>
          <p:spPr>
            <a:xfrm>
              <a:off x="3810000" y="5583051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 proper normalization (L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-norm)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14800" y="4926800"/>
              <a:ext cx="0" cy="6408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" y="5257800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Important HITS scores are query-dependent!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matrix form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-system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388499" y="4931732"/>
                <a:ext cx="222099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99" y="4931732"/>
                <a:ext cx="2220993" cy="974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935042" y="3957170"/>
                <a:ext cx="2674450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42" y="3957170"/>
                <a:ext cx="2674450" cy="9745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19800" y="4321314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Power iteration is applicable here as well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adjacent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 subset of the Web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a given query, retrieve all the documents containing the query (or top </a:t>
            </a:r>
            <a:r>
              <a:rPr lang="en-US" i="1" dirty="0" smtClean="0"/>
              <a:t>K </a:t>
            </a:r>
            <a:r>
              <a:rPr lang="en-US" dirty="0" smtClean="0"/>
              <a:t>documents in a ranked list) – root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Expand the root set by adding pages either linking to a page in the root set, or being linked to by a page in the root set – base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adjacent matrix of pages in the base set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adjacent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behind the construction steps</a:t>
            </a:r>
          </a:p>
          <a:p>
            <a:pPr lvl="1"/>
            <a:r>
              <a:rPr lang="en-US" dirty="0" smtClean="0"/>
              <a:t>Reduce the computation cost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may not contain the query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expansion of root set might introduce good hubs and authorities into the sub-network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1727993"/>
            <a:ext cx="7461972" cy="4022224"/>
            <a:chOff x="1066800" y="1727993"/>
            <a:chExt cx="7461972" cy="40222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727993"/>
              <a:ext cx="7461972" cy="2000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962400"/>
              <a:ext cx="6397986" cy="151081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78220" y="5473218"/>
              <a:ext cx="13875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Kleinberg, JACM'99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200" y="1639500"/>
            <a:ext cx="6951723" cy="4177486"/>
            <a:chOff x="1096138" y="1651794"/>
            <a:chExt cx="6951723" cy="41774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138" y="1651794"/>
              <a:ext cx="6951723" cy="39004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05000" y="5552281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21.6</a:t>
              </a:r>
              <a:endParaRPr lang="en-US" sz="1200" dirty="0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v.s</a:t>
            </a:r>
            <a:r>
              <a:rPr lang="en-US" dirty="0" smtClean="0"/>
              <a:t>.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claim before</a:t>
            </a:r>
          </a:p>
          <a:p>
            <a:pPr lvl="1"/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 = unstructured data </a:t>
            </a:r>
            <a:r>
              <a:rPr lang="en-US" dirty="0" err="1" smtClean="0"/>
              <a:t>v.s</a:t>
            </a:r>
            <a:r>
              <a:rPr lang="en-US" dirty="0" smtClean="0"/>
              <a:t>. structured data</a:t>
            </a:r>
          </a:p>
          <a:p>
            <a:r>
              <a:rPr lang="en-US" dirty="0" smtClean="0"/>
              <a:t>As a result, we have assumed</a:t>
            </a:r>
          </a:p>
          <a:p>
            <a:pPr lvl="1"/>
            <a:r>
              <a:rPr lang="en-US" dirty="0" smtClean="0"/>
              <a:t>Document = a sequence of words</a:t>
            </a:r>
          </a:p>
          <a:p>
            <a:pPr lvl="1"/>
            <a:r>
              <a:rPr lang="en-US" dirty="0" smtClean="0"/>
              <a:t>Query = a short document</a:t>
            </a:r>
          </a:p>
          <a:p>
            <a:pPr lvl="1"/>
            <a:r>
              <a:rPr lang="en-US" dirty="0" smtClean="0"/>
              <a:t>Corpus = a set of documents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54268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However, this assumption is not accurate…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Page, Lawrence, Sergey </a:t>
            </a:r>
            <a:r>
              <a:rPr lang="en-US" dirty="0" err="1"/>
              <a:t>Brin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and Terry </a:t>
            </a:r>
            <a:r>
              <a:rPr lang="en-US" dirty="0" err="1"/>
              <a:t>Winograd</a:t>
            </a:r>
            <a:r>
              <a:rPr lang="en-US" dirty="0"/>
              <a:t>. "The PageRank citation ranking: Bringing order to the web." (1999)</a:t>
            </a:r>
          </a:p>
          <a:p>
            <a:r>
              <a:rPr lang="en-US" dirty="0" err="1"/>
              <a:t>Haveliwala</a:t>
            </a:r>
            <a:r>
              <a:rPr lang="en-US" dirty="0"/>
              <a:t>, </a:t>
            </a:r>
            <a:r>
              <a:rPr lang="en-US" dirty="0" err="1"/>
              <a:t>Taher</a:t>
            </a:r>
            <a:r>
              <a:rPr lang="en-US" dirty="0"/>
              <a:t> H. "Topic-sensitive </a:t>
            </a:r>
            <a:r>
              <a:rPr lang="en-US" dirty="0" err="1"/>
              <a:t>pagerank</a:t>
            </a:r>
            <a:r>
              <a:rPr lang="en-US" dirty="0"/>
              <a:t>." In Proceedings of the 11th international conference on World Wide Web, pp. 517-526. ACM, 2002.</a:t>
            </a:r>
          </a:p>
          <a:p>
            <a:r>
              <a:rPr lang="en-US" dirty="0" err="1"/>
              <a:t>Erkan</a:t>
            </a:r>
            <a:r>
              <a:rPr lang="en-US" dirty="0"/>
              <a:t>, </a:t>
            </a:r>
            <a:r>
              <a:rPr lang="en-US" dirty="0" err="1"/>
              <a:t>Günes</a:t>
            </a:r>
            <a:r>
              <a:rPr lang="en-US" dirty="0"/>
              <a:t>, and </a:t>
            </a:r>
            <a:r>
              <a:rPr lang="en-US" dirty="0" err="1"/>
              <a:t>Dragomir</a:t>
            </a:r>
            <a:r>
              <a:rPr lang="en-US" dirty="0"/>
              <a:t> R. </a:t>
            </a:r>
            <a:r>
              <a:rPr lang="en-US" dirty="0" err="1"/>
              <a:t>Radev</a:t>
            </a:r>
            <a:r>
              <a:rPr lang="en-US" dirty="0"/>
              <a:t>. "</a:t>
            </a:r>
            <a:r>
              <a:rPr lang="en-US" dirty="0" err="1"/>
              <a:t>LexRank</a:t>
            </a:r>
            <a:r>
              <a:rPr lang="en-US" dirty="0"/>
              <a:t>: Graph-based lexical centrality as salience in text summarization." J. </a:t>
            </a:r>
            <a:r>
              <a:rPr lang="en-US" dirty="0" err="1"/>
              <a:t>Artif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Res.(JAIR) 22, no. 1 (2004): 457-479.</a:t>
            </a:r>
          </a:p>
          <a:p>
            <a:r>
              <a:rPr lang="en-US" dirty="0" err="1"/>
              <a:t>Jeh</a:t>
            </a:r>
            <a:r>
              <a:rPr lang="en-US" dirty="0"/>
              <a:t>, Glen, and Jennifer </a:t>
            </a:r>
            <a:r>
              <a:rPr lang="en-US" dirty="0" err="1"/>
              <a:t>Widom</a:t>
            </a:r>
            <a:r>
              <a:rPr lang="en-US" dirty="0"/>
              <a:t>. "</a:t>
            </a:r>
            <a:r>
              <a:rPr lang="en-US" dirty="0" err="1"/>
              <a:t>SimRank</a:t>
            </a:r>
            <a:r>
              <a:rPr lang="en-US" dirty="0"/>
              <a:t>: a measure of structural-context similarity." In Proceedings of the eighth ACM SIGKDD international conference on Knowledge discovery and data mining, pp. 538-543. ACM, 2002.</a:t>
            </a:r>
          </a:p>
          <a:p>
            <a:r>
              <a:rPr lang="en-US" dirty="0"/>
              <a:t>Kleinberg, Jon M. "Authoritative sources in a hyperlinked environment." Journal of the ACM (JACM) 46, no. 5 (1999): 604-632.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web document has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786128"/>
            <a:ext cx="62615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67000" y="1324463"/>
            <a:ext cx="4114800" cy="961537"/>
            <a:chOff x="2667000" y="1324463"/>
            <a:chExt cx="4114800" cy="961537"/>
          </a:xfrm>
        </p:grpSpPr>
        <p:sp>
          <p:nvSpPr>
            <p:cNvPr id="4" name="Rectangle 3"/>
            <p:cNvSpPr/>
            <p:nvPr/>
          </p:nvSpPr>
          <p:spPr>
            <a:xfrm>
              <a:off x="2667000" y="1786128"/>
              <a:ext cx="4114800" cy="499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3320" y="1324463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Title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00600" y="43434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5715000"/>
            <a:ext cx="91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556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5867400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27960" y="5977128"/>
            <a:ext cx="1463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67000" y="4114800"/>
            <a:ext cx="3324806" cy="2383536"/>
            <a:chOff x="2667000" y="4114800"/>
            <a:chExt cx="3324806" cy="2383536"/>
          </a:xfrm>
        </p:grpSpPr>
        <p:sp>
          <p:nvSpPr>
            <p:cNvPr id="7" name="Rectangle 6"/>
            <p:cNvSpPr/>
            <p:nvPr/>
          </p:nvSpPr>
          <p:spPr>
            <a:xfrm>
              <a:off x="2667000" y="4114800"/>
              <a:ext cx="3324806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Body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514600"/>
            <a:ext cx="2209800" cy="3983736"/>
            <a:chOff x="838200" y="2514600"/>
            <a:chExt cx="2209800" cy="3983736"/>
          </a:xfrm>
        </p:grpSpPr>
        <p:sp>
          <p:nvSpPr>
            <p:cNvPr id="20" name="Rectangle 19"/>
            <p:cNvSpPr/>
            <p:nvPr/>
          </p:nvSpPr>
          <p:spPr>
            <a:xfrm>
              <a:off x="1433122" y="2514600"/>
              <a:ext cx="1157678" cy="34625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Anchor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113326" y="2819400"/>
            <a:ext cx="1582874" cy="31577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human perceive a document’s structure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0679"/>
            <a:ext cx="6781800" cy="50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Intra-document structures</a:t>
            </a:r>
            <a:endParaRPr lang="en-US" altLang="en-US" sz="3200" b="0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2362200" cy="3886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0287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6670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3083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51529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38986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4763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2087014"/>
            <a:ext cx="4343400" cy="369332"/>
            <a:chOff x="2971800" y="2087014"/>
            <a:chExt cx="4343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657600" y="2087014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 summary of the document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971800" y="22716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971800" y="2725253"/>
            <a:ext cx="4953000" cy="369332"/>
            <a:chOff x="2971800" y="2725253"/>
            <a:chExt cx="49530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3639312" y="2725253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Likely to be an abstract of the document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971800" y="2909919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87040" y="5211214"/>
            <a:ext cx="4910328" cy="369332"/>
            <a:chOff x="2987040" y="5211214"/>
            <a:chExt cx="4910328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611880" y="5211214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References to other documents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987040" y="53958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09600" y="4564668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87040" y="4649121"/>
            <a:ext cx="4910328" cy="369332"/>
            <a:chOff x="2987040" y="4649121"/>
            <a:chExt cx="4910328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3611880" y="4649121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 description of the document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987040" y="4833787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191000" y="34941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They might contribute differently for a document’s relevance!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Exploring intra-document structures for retrieval</a:t>
            </a:r>
            <a:endParaRPr lang="en-US" altLang="en-US" sz="3200" b="0" dirty="0"/>
          </a:p>
        </p:txBody>
      </p:sp>
      <p:sp>
        <p:nvSpPr>
          <p:cNvPr id="473117" name="Text Box 29"/>
          <p:cNvSpPr txBox="1">
            <a:spLocks noChangeArrowheads="1"/>
          </p:cNvSpPr>
          <p:nvPr/>
        </p:nvSpPr>
        <p:spPr bwMode="auto">
          <a:xfrm>
            <a:off x="3505200" y="1828800"/>
            <a:ext cx="51816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Intuitively, we want to </a:t>
            </a:r>
            <a:r>
              <a:rPr lang="en-US" altLang="en-US" sz="2000" dirty="0" smtClean="0">
                <a:latin typeface="Arial" charset="0"/>
              </a:rPr>
              <a:t>give different weights </a:t>
            </a:r>
            <a:r>
              <a:rPr lang="en-US" altLang="en-US" sz="2000" dirty="0">
                <a:latin typeface="Arial" charset="0"/>
              </a:rPr>
              <a:t>to </a:t>
            </a:r>
            <a:r>
              <a:rPr lang="en-US" altLang="en-US" sz="2000" dirty="0" smtClean="0">
                <a:latin typeface="Arial" charset="0"/>
              </a:rPr>
              <a:t>the parts to reflect their importance</a:t>
            </a:r>
            <a:endParaRPr lang="en-US" altLang="en-US" sz="2000" dirty="0">
              <a:latin typeface="Arial" charset="0"/>
            </a:endParaRPr>
          </a:p>
          <a:p>
            <a:endParaRPr lang="en-US" altLang="en-US" sz="2000" dirty="0">
              <a:latin typeface="Arial" charset="0"/>
            </a:endParaRP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97441"/>
              </p:ext>
            </p:extLst>
          </p:nvPr>
        </p:nvGraphicFramePr>
        <p:xfrm>
          <a:off x="3837781" y="4079875"/>
          <a:ext cx="42116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2705040" imgH="901440" progId="Equation.DSMT4">
                  <p:embed/>
                </p:oleObj>
              </mc:Choice>
              <mc:Fallback>
                <p:oleObj name="Equation" r:id="rId3" imgW="27050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81" y="4079875"/>
                        <a:ext cx="4211638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05200" y="5334000"/>
            <a:ext cx="5219699" cy="990600"/>
            <a:chOff x="3505200" y="5334000"/>
            <a:chExt cx="5219699" cy="990600"/>
          </a:xfrm>
        </p:grpSpPr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59436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15" name="Text Box 27"/>
            <p:cNvSpPr txBox="1">
              <a:spLocks noChangeArrowheads="1"/>
            </p:cNvSpPr>
            <p:nvPr/>
          </p:nvSpPr>
          <p:spPr bwMode="auto">
            <a:xfrm>
              <a:off x="3505200" y="5616714"/>
              <a:ext cx="52196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charset="0"/>
                </a:rPr>
                <a:t>“part selection” prob. Serves as weight for </a:t>
              </a:r>
              <a:r>
                <a:rPr lang="en-US" altLang="en-US" sz="2000" dirty="0" err="1">
                  <a:latin typeface="Arial" charset="0"/>
                </a:rPr>
                <a:t>D</a:t>
              </a:r>
              <a:r>
                <a:rPr lang="en-US" altLang="en-US" sz="2000" baseline="-25000" dirty="0" err="1">
                  <a:latin typeface="Arial" charset="0"/>
                </a:rPr>
                <a:t>j</a:t>
              </a:r>
              <a:endParaRPr lang="en-US" altLang="en-US" sz="2000" baseline="-25000" dirty="0">
                <a:latin typeface="Arial" charset="0"/>
              </a:endParaRPr>
            </a:p>
            <a:p>
              <a:r>
                <a:rPr lang="en-US" altLang="en-US" sz="2000" dirty="0">
                  <a:latin typeface="Arial" charset="0"/>
                </a:rPr>
                <a:t>Can be </a:t>
              </a:r>
              <a:r>
                <a:rPr lang="en-US" altLang="en-US" sz="2000" dirty="0" smtClean="0">
                  <a:latin typeface="Arial" charset="0"/>
                </a:rPr>
                <a:t>estimated by EM or manually set</a:t>
              </a:r>
              <a:endParaRPr lang="en-US" altLang="en-US" sz="2000" dirty="0">
                <a:latin typeface="Arial" charset="0"/>
              </a:endParaRPr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V="1">
              <a:off x="6096000" y="5385816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2141537"/>
            <a:ext cx="990600" cy="3124200"/>
            <a:chOff x="3048000" y="2141537"/>
            <a:chExt cx="990600" cy="3124200"/>
          </a:xfrm>
        </p:grpSpPr>
        <p:sp>
          <p:nvSpPr>
            <p:cNvPr id="473113" name="AutoShape 25"/>
            <p:cNvSpPr>
              <a:spLocks/>
            </p:cNvSpPr>
            <p:nvPr/>
          </p:nvSpPr>
          <p:spPr bwMode="auto">
            <a:xfrm>
              <a:off x="3048000" y="2141537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9" name="AutoShape 31"/>
            <p:cNvSpPr>
              <a:spLocks noChangeArrowheads="1"/>
            </p:cNvSpPr>
            <p:nvPr/>
          </p:nvSpPr>
          <p:spPr bwMode="auto">
            <a:xfrm>
              <a:off x="3429000" y="3575049"/>
              <a:ext cx="609600" cy="2571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120" name="Text Box 32"/>
          <p:cNvSpPr txBox="1">
            <a:spLocks noChangeArrowheads="1"/>
          </p:cNvSpPr>
          <p:nvPr/>
        </p:nvSpPr>
        <p:spPr bwMode="auto">
          <a:xfrm>
            <a:off x="4114800" y="33528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Select </a:t>
            </a:r>
            <a:r>
              <a:rPr lang="en-US" altLang="en-US" sz="2000" dirty="0" err="1">
                <a:latin typeface="Arial" charset="0"/>
              </a:rPr>
              <a:t>D</a:t>
            </a:r>
            <a:r>
              <a:rPr lang="en-US" altLang="en-US" sz="2000" baseline="-25000" dirty="0" err="1">
                <a:latin typeface="Arial" charset="0"/>
              </a:rPr>
              <a:t>j</a:t>
            </a:r>
            <a:r>
              <a:rPr lang="en-US" altLang="en-US" sz="2000" dirty="0">
                <a:latin typeface="Arial" charset="0"/>
              </a:rPr>
              <a:t> and generate a query word using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2362200" cy="3352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1811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8194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4607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4779293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40510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6287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877653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Think about query-likelihood model…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2501039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Arial" charset="0"/>
              </a:rPr>
              <a:t>In vector space model?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52704" y="2501039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</a:rPr>
              <a:t>Weighted TF</a:t>
            </a:r>
            <a:endParaRPr lang="en-US" altLang="en-US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0" grpId="0"/>
      <p:bldP spid="10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no longer independent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3044" y="2209800"/>
            <a:ext cx="7577328" cy="4361924"/>
            <a:chOff x="880872" y="2419876"/>
            <a:chExt cx="7577328" cy="4361924"/>
          </a:xfrm>
        </p:grpSpPr>
        <p:pic>
          <p:nvPicPr>
            <p:cNvPr id="5122" name="Picture 2" descr="Picture_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872" y="2419876"/>
              <a:ext cx="7429500" cy="405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57600" y="6474023"/>
              <a:ext cx="480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Source: https://wiki.digitalmethods.net/Dmi/WikipediaAnalysis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1972</Words>
  <Application>Microsoft Office PowerPoint</Application>
  <PresentationFormat>On-screen Show (4:3)</PresentationFormat>
  <Paragraphs>414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Equation</vt:lpstr>
      <vt:lpstr>Link Analysis</vt:lpstr>
      <vt:lpstr>Recap: formula for Rocchio feedback</vt:lpstr>
      <vt:lpstr>Recap: click models</vt:lpstr>
      <vt:lpstr>Structured v.s. unstructured data</vt:lpstr>
      <vt:lpstr>A typical web document has</vt:lpstr>
      <vt:lpstr>How does a human perceive a document’s structure</vt:lpstr>
      <vt:lpstr>Intra-document structures</vt:lpstr>
      <vt:lpstr>Exploring intra-document structures for retrieval</vt:lpstr>
      <vt:lpstr>Inter-document structure</vt:lpstr>
      <vt:lpstr>What do the links tell us?</vt:lpstr>
      <vt:lpstr>What do the links tell us?</vt:lpstr>
      <vt:lpstr>What do the links tell us?</vt:lpstr>
      <vt:lpstr>Analogy to citation network</vt:lpstr>
      <vt:lpstr>Situation becomes more complicated in the web environment</vt:lpstr>
      <vt:lpstr>Link structure analysis</vt:lpstr>
      <vt:lpstr>Recall how we do internet browsing</vt:lpstr>
      <vt:lpstr>PageRank</vt:lpstr>
      <vt:lpstr>PageRank</vt:lpstr>
      <vt:lpstr>Theoretic model of PageRank</vt:lpstr>
      <vt:lpstr>Markov chains</vt:lpstr>
      <vt:lpstr>Theoretic model of PageRank</vt:lpstr>
      <vt:lpstr>Steps to derive transition matrix for PageRank</vt:lpstr>
      <vt:lpstr>PageRank computation becomes</vt:lpstr>
      <vt:lpstr>Stationary distribution of a Markov chain</vt:lpstr>
      <vt:lpstr>Markov chain for PageRank</vt:lpstr>
      <vt:lpstr>Stationary distribution of PageRank</vt:lpstr>
      <vt:lpstr>Computation of PageRank</vt:lpstr>
      <vt:lpstr>Computation of PageRank</vt:lpstr>
      <vt:lpstr>Variants of PageRank</vt:lpstr>
      <vt:lpstr>Variants of PageRank</vt:lpstr>
      <vt:lpstr>Variants of PageRank</vt:lpstr>
      <vt:lpstr>Variants of PageRank</vt:lpstr>
      <vt:lpstr>HITS algorithm</vt:lpstr>
      <vt:lpstr>HITS algorithm</vt:lpstr>
      <vt:lpstr>Computation of HITS scores</vt:lpstr>
      <vt:lpstr>Computation of HITS scores</vt:lpstr>
      <vt:lpstr>Constructing the adjacent matrix</vt:lpstr>
      <vt:lpstr>Constructing the adjacent matrix</vt:lpstr>
      <vt:lpstr>Sample results</vt:lpstr>
      <vt:lpstr>References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Analysis</dc:title>
  <dc:creator>Wang, Hongning</dc:creator>
  <cp:lastModifiedBy>Hongning Wang</cp:lastModifiedBy>
  <cp:revision>61</cp:revision>
  <dcterms:created xsi:type="dcterms:W3CDTF">2014-08-15T15:41:19Z</dcterms:created>
  <dcterms:modified xsi:type="dcterms:W3CDTF">2015-12-01T04:55:31Z</dcterms:modified>
</cp:coreProperties>
</file>