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  <p:sldId id="277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5D63-7D68-44CA-A02C-DA9AAD7607A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9B88-A8FC-4E39-BE52-6DF778B0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0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1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look at inverted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07987"/>
              </p:ext>
            </p:extLst>
          </p:nvPr>
        </p:nvGraphicFramePr>
        <p:xfrm>
          <a:off x="2579116" y="2858351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2517"/>
              </p:ext>
            </p:extLst>
          </p:nvPr>
        </p:nvGraphicFramePr>
        <p:xfrm>
          <a:off x="42555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35017"/>
              </p:ext>
            </p:extLst>
          </p:nvPr>
        </p:nvGraphicFramePr>
        <p:xfrm>
          <a:off x="51699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48954"/>
              </p:ext>
            </p:extLst>
          </p:nvPr>
        </p:nvGraphicFramePr>
        <p:xfrm>
          <a:off x="4255516" y="3239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64606"/>
              </p:ext>
            </p:extLst>
          </p:nvPr>
        </p:nvGraphicFramePr>
        <p:xfrm>
          <a:off x="4255516" y="3620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12412"/>
              </p:ext>
            </p:extLst>
          </p:nvPr>
        </p:nvGraphicFramePr>
        <p:xfrm>
          <a:off x="42555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12927"/>
              </p:ext>
            </p:extLst>
          </p:nvPr>
        </p:nvGraphicFramePr>
        <p:xfrm>
          <a:off x="51699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95887"/>
              </p:ext>
            </p:extLst>
          </p:nvPr>
        </p:nvGraphicFramePr>
        <p:xfrm>
          <a:off x="42555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37337"/>
              </p:ext>
            </p:extLst>
          </p:nvPr>
        </p:nvGraphicFramePr>
        <p:xfrm>
          <a:off x="51699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47129"/>
              </p:ext>
            </p:extLst>
          </p:nvPr>
        </p:nvGraphicFramePr>
        <p:xfrm>
          <a:off x="42555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55878"/>
              </p:ext>
            </p:extLst>
          </p:nvPr>
        </p:nvGraphicFramePr>
        <p:xfrm>
          <a:off x="51699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1952"/>
              </p:ext>
            </p:extLst>
          </p:nvPr>
        </p:nvGraphicFramePr>
        <p:xfrm>
          <a:off x="4255516" y="5089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58803"/>
              </p:ext>
            </p:extLst>
          </p:nvPr>
        </p:nvGraphicFramePr>
        <p:xfrm>
          <a:off x="4255516" y="5470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74516" y="3000273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65116" y="3000273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74516" y="3391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74516" y="3772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74516" y="4153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74516" y="4534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74516" y="4915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4516" y="5220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74516" y="5601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71212" y="4146321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71212" y="4545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86452" y="4926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30932" y="243163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60316" y="2417432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1283208"/>
            <a:ext cx="3036316" cy="1148423"/>
            <a:chOff x="1524000" y="1283208"/>
            <a:chExt cx="3036316" cy="1148423"/>
          </a:xfrm>
        </p:grpSpPr>
        <p:sp>
          <p:nvSpPr>
            <p:cNvPr id="5" name="TextBox 4"/>
            <p:cNvSpPr txBox="1"/>
            <p:nvPr/>
          </p:nvSpPr>
          <p:spPr>
            <a:xfrm>
              <a:off x="1524000" y="1283208"/>
              <a:ext cx="30363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Approximate search:</a:t>
              </a:r>
            </a:p>
            <a:p>
              <a:r>
                <a:rPr lang="en-US" dirty="0" smtClean="0"/>
                <a:t>e.g., </a:t>
              </a:r>
              <a:r>
                <a:rPr lang="en-US" dirty="0"/>
                <a:t>misspelled queries</a:t>
              </a:r>
              <a:r>
                <a:rPr lang="en-US" dirty="0" smtClean="0"/>
                <a:t>, wildcard queries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47" idx="0"/>
            </p:cNvCxnSpPr>
            <p:nvPr/>
          </p:nvCxnSpPr>
          <p:spPr>
            <a:xfrm>
              <a:off x="3042158" y="2206538"/>
              <a:ext cx="286766" cy="2250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343400" y="1283208"/>
            <a:ext cx="3036316" cy="1134224"/>
            <a:chOff x="4343400" y="1283208"/>
            <a:chExt cx="3036316" cy="1134224"/>
          </a:xfrm>
        </p:grpSpPr>
        <p:sp>
          <p:nvSpPr>
            <p:cNvPr id="41" name="TextBox 40"/>
            <p:cNvSpPr txBox="1"/>
            <p:nvPr/>
          </p:nvSpPr>
          <p:spPr>
            <a:xfrm>
              <a:off x="4343400" y="1283208"/>
              <a:ext cx="3036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Proximity search:</a:t>
              </a:r>
            </a:p>
            <a:p>
              <a:r>
                <a:rPr lang="en-US" dirty="0" smtClean="0"/>
                <a:t>e.g., phrase queries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8" idx="0"/>
            </p:cNvCxnSpPr>
            <p:nvPr/>
          </p:nvCxnSpPr>
          <p:spPr>
            <a:xfrm flipH="1">
              <a:off x="5258308" y="1929539"/>
              <a:ext cx="151892" cy="487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56300" y="4210476"/>
            <a:ext cx="2730500" cy="1072220"/>
            <a:chOff x="5956300" y="4210476"/>
            <a:chExt cx="2730500" cy="1072220"/>
          </a:xfrm>
        </p:grpSpPr>
        <p:sp>
          <p:nvSpPr>
            <p:cNvPr id="26" name="TextBox 25"/>
            <p:cNvSpPr txBox="1"/>
            <p:nvPr/>
          </p:nvSpPr>
          <p:spPr>
            <a:xfrm>
              <a:off x="6324600" y="4913364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 compression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5956300" y="4210476"/>
              <a:ext cx="977900" cy="7028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258308" y="3217563"/>
            <a:ext cx="3425444" cy="369332"/>
            <a:chOff x="5258308" y="3217563"/>
            <a:chExt cx="3425444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6321552" y="3217563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Dynamic index update</a:t>
              </a:r>
              <a:endParaRPr lang="en-US" dirty="0"/>
            </a:p>
          </p:txBody>
        </p:sp>
        <p:cxnSp>
          <p:nvCxnSpPr>
            <p:cNvPr id="53" name="Straight Arrow Connector 52"/>
            <p:cNvCxnSpPr>
              <a:stCxn id="52" idx="1"/>
            </p:cNvCxnSpPr>
            <p:nvPr/>
          </p:nvCxnSpPr>
          <p:spPr>
            <a:xfrm flipH="1">
              <a:off x="5258308" y="3402229"/>
              <a:ext cx="10632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index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Periodically rebuild the index</a:t>
            </a:r>
          </a:p>
          <a:p>
            <a:pPr lvl="1"/>
            <a:r>
              <a:rPr lang="en-US" dirty="0" smtClean="0"/>
              <a:t>Acceptable if change is small over time and penalty of missing new documents is negligible</a:t>
            </a:r>
          </a:p>
          <a:p>
            <a:r>
              <a:rPr lang="en-US" dirty="0" smtClean="0"/>
              <a:t>Auxiliary index</a:t>
            </a:r>
          </a:p>
          <a:p>
            <a:pPr lvl="1"/>
            <a:r>
              <a:rPr lang="en-US" dirty="0" smtClean="0"/>
              <a:t>Keep index for new </a:t>
            </a:r>
            <a:r>
              <a:rPr lang="en-US" dirty="0"/>
              <a:t>documents in memory </a:t>
            </a:r>
            <a:endParaRPr lang="en-US" dirty="0" smtClean="0"/>
          </a:p>
          <a:p>
            <a:pPr lvl="1"/>
            <a:r>
              <a:rPr lang="en-US" dirty="0" smtClean="0"/>
              <a:t>Merge to index when size exceeds threshold</a:t>
            </a:r>
          </a:p>
          <a:p>
            <a:pPr lvl="2"/>
            <a:r>
              <a:rPr lang="en-US" dirty="0" smtClean="0"/>
              <a:t>Increase I/O operation</a:t>
            </a:r>
          </a:p>
          <a:p>
            <a:pPr lvl="2"/>
            <a:r>
              <a:rPr lang="en-US" dirty="0" smtClean="0"/>
              <a:t>Solution: multiple auxiliary indices on disk, logarithmic merging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Save storage space</a:t>
            </a:r>
          </a:p>
          <a:p>
            <a:pPr lvl="1"/>
            <a:r>
              <a:rPr lang="en-US" dirty="0" smtClean="0"/>
              <a:t>Increase cache efficiency</a:t>
            </a:r>
          </a:p>
          <a:p>
            <a:pPr lvl="1"/>
            <a:r>
              <a:rPr lang="en-US" dirty="0" smtClean="0"/>
              <a:t>Improve disk-memory transfer rate</a:t>
            </a:r>
          </a:p>
          <a:p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Postings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of posting files</a:t>
            </a:r>
          </a:p>
          <a:p>
            <a:pPr lvl="1"/>
            <a:r>
              <a:rPr lang="en-US" dirty="0" smtClean="0"/>
              <a:t>Instead of storing </a:t>
            </a:r>
            <a:r>
              <a:rPr lang="en-US" dirty="0" err="1" smtClean="0"/>
              <a:t>docID</a:t>
            </a:r>
            <a:r>
              <a:rPr lang="en-US" dirty="0" smtClean="0"/>
              <a:t> in posting, we store gap between </a:t>
            </a:r>
            <a:r>
              <a:rPr lang="en-US" dirty="0" err="1" smtClean="0"/>
              <a:t>docIDs</a:t>
            </a:r>
            <a:r>
              <a:rPr lang="en-US" dirty="0" smtClean="0"/>
              <a:t>, since they are ordered</a:t>
            </a:r>
          </a:p>
          <a:p>
            <a:pPr lvl="1"/>
            <a:r>
              <a:rPr lang="en-US" dirty="0" err="1" smtClean="0"/>
              <a:t>Zipf’s</a:t>
            </a:r>
            <a:r>
              <a:rPr lang="en-US" dirty="0" smtClean="0"/>
              <a:t> law again: </a:t>
            </a:r>
          </a:p>
          <a:p>
            <a:pPr lvl="2"/>
            <a:r>
              <a:rPr lang="en-US" dirty="0" smtClean="0"/>
              <a:t>The more frequent a word is, the smaller the gaps are</a:t>
            </a:r>
          </a:p>
          <a:p>
            <a:pPr lvl="2"/>
            <a:r>
              <a:rPr lang="en-US" dirty="0" smtClean="0"/>
              <a:t>The less frequent a word is, the shorter the posting list is</a:t>
            </a:r>
          </a:p>
          <a:p>
            <a:pPr lvl="1"/>
            <a:r>
              <a:rPr lang="en-US" dirty="0" smtClean="0"/>
              <a:t>Heavily biased distribution gives us great opportunity of compression!</a:t>
            </a:r>
          </a:p>
          <a:p>
            <a:pPr lvl="2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591512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Information theory</a:t>
            </a:r>
            <a:r>
              <a:rPr lang="en-US" dirty="0" smtClean="0"/>
              <a:t>: entropy measures compression difficulty.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Fewer bits to encode small (high frequency) integers</a:t>
            </a:r>
          </a:p>
          <a:p>
            <a:pPr lvl="1"/>
            <a:r>
              <a:rPr lang="en-US" dirty="0" smtClean="0"/>
              <a:t>Variable-length coding</a:t>
            </a:r>
          </a:p>
          <a:p>
            <a:pPr lvl="2"/>
            <a:r>
              <a:rPr lang="en-US" altLang="en-US" dirty="0" smtClean="0"/>
              <a:t>Unary: x</a:t>
            </a:r>
            <a:r>
              <a:rPr lang="en-US" altLang="en-US" dirty="0" smtClean="0">
                <a:sym typeface="Symbol" pitchFamily="18" charset="2"/>
              </a:rPr>
              <a:t>1</a:t>
            </a:r>
            <a:r>
              <a:rPr lang="en-US" altLang="en-US" dirty="0" smtClean="0"/>
              <a:t> is coded as x-1 bits of 1 followed by 0, e.g., 3=&gt; 110; 5=&gt;11110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-code: x=&gt; unary code for 1+log x followed by  uniform code for x-2 </a:t>
            </a:r>
            <a:r>
              <a:rPr lang="en-US" altLang="en-US" baseline="30000" dirty="0" smtClean="0">
                <a:sym typeface="Symbol" pitchFamily="18" charset="2"/>
              </a:rPr>
              <a:t>log x</a:t>
            </a:r>
            <a:r>
              <a:rPr lang="en-US" altLang="en-US" dirty="0" smtClean="0">
                <a:sym typeface="Symbol" pitchFamily="18" charset="2"/>
              </a:rPr>
              <a:t> in log x  bits, e.g., 3=&gt;101, 5=&gt;11001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-code: same as -code ,but replace the unary prefix with -code. E.g., 3=&gt;1001, 5=&gt;10101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54087"/>
              </p:ext>
            </p:extLst>
          </p:nvPr>
        </p:nvGraphicFramePr>
        <p:xfrm>
          <a:off x="2895600" y="3044584"/>
          <a:ext cx="38862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979"/>
                <a:gridCol w="1227222"/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(MB)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Text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960.0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Postings,</a:t>
                      </a:r>
                      <a:r>
                        <a:rPr lang="en-US" baseline="0" dirty="0" smtClean="0"/>
                        <a:t> uncompressed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400.0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Postings </a:t>
                      </a:r>
                      <a:r>
                        <a:rPr lang="en-US" altLang="en-US" dirty="0" smtClean="0">
                          <a:sym typeface="Symbol" pitchFamily="18" charset="2"/>
                        </a:rPr>
                        <a:t>-coded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000" y="4873384"/>
            <a:ext cx="426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rate: (101+11.2)/960 = 11.7%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2438400"/>
            <a:ext cx="5867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1: Index and dictionary compression for Reuters-RCV1. (Manning et al. Introduction to Information Retrieval)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</a:p>
          <a:p>
            <a:pPr lvl="1"/>
            <a:r>
              <a:rPr lang="en-US" dirty="0" smtClean="0"/>
              <a:t>Parse query syntax</a:t>
            </a:r>
          </a:p>
          <a:p>
            <a:pPr lvl="2"/>
            <a:r>
              <a:rPr lang="en-US" dirty="0" smtClean="0"/>
              <a:t>E.g., Barack AND Obama, orange OR apple</a:t>
            </a:r>
          </a:p>
          <a:p>
            <a:pPr lvl="1"/>
            <a:r>
              <a:rPr lang="en-US" dirty="0" smtClean="0"/>
              <a:t>Perform the same processing procedures as on documents to the input query</a:t>
            </a:r>
          </a:p>
          <a:p>
            <a:pPr lvl="2"/>
            <a:r>
              <a:rPr lang="en-US" dirty="0" smtClean="0"/>
              <a:t>Tokenization-&gt;normalization-&gt;stemming-&gt;</a:t>
            </a:r>
            <a:r>
              <a:rPr lang="en-US" dirty="0" err="1" smtClean="0"/>
              <a:t>stopwords</a:t>
            </a:r>
            <a:r>
              <a:rPr lang="en-US" dirty="0" smtClean="0"/>
              <a:t> removal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Lookup query term in the dictionary</a:t>
            </a:r>
          </a:p>
          <a:p>
            <a:pPr lvl="1"/>
            <a:r>
              <a:rPr lang="en-US" dirty="0" smtClean="0"/>
              <a:t>Retrieve the posting lists</a:t>
            </a:r>
          </a:p>
          <a:p>
            <a:pPr lvl="1"/>
            <a:r>
              <a:rPr lang="en-US" dirty="0" smtClean="0"/>
              <a:t>Operation</a:t>
            </a:r>
          </a:p>
          <a:p>
            <a:pPr lvl="2"/>
            <a:r>
              <a:rPr lang="en-US" dirty="0" smtClean="0"/>
              <a:t>AND: intersect the posting lists</a:t>
            </a:r>
          </a:p>
          <a:p>
            <a:pPr lvl="2"/>
            <a:r>
              <a:rPr lang="en-US" dirty="0" smtClean="0"/>
              <a:t>OR: union the posting list</a:t>
            </a:r>
          </a:p>
          <a:p>
            <a:pPr lvl="2"/>
            <a:r>
              <a:rPr lang="en-US" dirty="0" smtClean="0"/>
              <a:t>NOT: diff the posting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AND operation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14400" y="3333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Term1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" y="385869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Term2</a:t>
            </a:r>
            <a:endParaRPr lang="en-US" sz="2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828800" y="3276600"/>
            <a:ext cx="5600700" cy="466725"/>
            <a:chOff x="1828800" y="3276600"/>
            <a:chExt cx="5600700" cy="466725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6726238" y="3276600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362200" y="3276600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009900" y="3276600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678238" y="3276600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287838" y="3276600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049838" y="3276600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" name="Group 2088"/>
            <p:cNvGrpSpPr>
              <a:grpSpLocks/>
            </p:cNvGrpSpPr>
            <p:nvPr/>
          </p:nvGrpSpPr>
          <p:grpSpPr bwMode="auto">
            <a:xfrm>
              <a:off x="5888038" y="3276600"/>
              <a:ext cx="838200" cy="466725"/>
              <a:chOff x="3805" y="3162"/>
              <a:chExt cx="528" cy="294"/>
            </a:xfrm>
          </p:grpSpPr>
          <p:sp>
            <p:nvSpPr>
              <p:cNvPr id="22" name="Text Box 2057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64</a:t>
                </a:r>
              </a:p>
            </p:txBody>
          </p:sp>
          <p:cxnSp>
            <p:nvCxnSpPr>
              <p:cNvPr id="23" name="AutoShape 2071"/>
              <p:cNvCxnSpPr>
                <a:cxnSpLocks noChangeShapeType="1"/>
                <a:stCxn id="22" idx="3"/>
                <a:endCxn id="4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2" name="Straight Arrow Connector 51"/>
            <p:cNvCxnSpPr>
              <a:endCxn id="7" idx="1"/>
            </p:cNvCxnSpPr>
            <p:nvPr/>
          </p:nvCxnSpPr>
          <p:spPr>
            <a:xfrm>
              <a:off x="1828800" y="3509962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828800" y="3810000"/>
            <a:ext cx="5715000" cy="466725"/>
            <a:chOff x="1828800" y="3810000"/>
            <a:chExt cx="5715000" cy="466725"/>
          </a:xfrm>
        </p:grpSpPr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010400" y="3810000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362200" y="3810000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009900" y="3810000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657600" y="3810000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287837" y="3810000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4894262" y="3810000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486400" y="3810000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" name="Group 2095"/>
            <p:cNvGrpSpPr>
              <a:grpSpLocks/>
            </p:cNvGrpSpPr>
            <p:nvPr/>
          </p:nvGrpSpPr>
          <p:grpSpPr bwMode="auto">
            <a:xfrm>
              <a:off x="6248408" y="3810000"/>
              <a:ext cx="762001" cy="466725"/>
              <a:chOff x="4045" y="3498"/>
              <a:chExt cx="480" cy="294"/>
            </a:xfrm>
          </p:grpSpPr>
          <p:sp>
            <p:nvSpPr>
              <p:cNvPr id="43" name="Text Box 2064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44" name="AutoShape 2079"/>
              <p:cNvCxnSpPr>
                <a:cxnSpLocks noChangeShapeType="1"/>
                <a:stCxn id="43" idx="3"/>
                <a:endCxn id="5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4" name="Straight Arrow Connector 53"/>
            <p:cNvCxnSpPr>
              <a:endCxn id="25" idx="1"/>
            </p:cNvCxnSpPr>
            <p:nvPr/>
          </p:nvCxnSpPr>
          <p:spPr>
            <a:xfrm>
              <a:off x="1828800" y="4043361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Down Arrow 56"/>
          <p:cNvSpPr/>
          <p:nvPr/>
        </p:nvSpPr>
        <p:spPr>
          <a:xfrm>
            <a:off x="2453084" y="2819400"/>
            <a:ext cx="18176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2455019" y="4343400"/>
            <a:ext cx="17983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25738" y="30099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25738" y="46482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29000" y="2514600"/>
            <a:ext cx="22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scan the postings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Time complexity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1371600" y="4343400"/>
            <a:ext cx="5524508" cy="1990130"/>
            <a:chOff x="1371600" y="4343400"/>
            <a:chExt cx="5524508" cy="1990130"/>
          </a:xfrm>
        </p:grpSpPr>
        <p:cxnSp>
          <p:nvCxnSpPr>
            <p:cNvPr id="67" name="Straight Arrow Connector 66"/>
            <p:cNvCxnSpPr/>
            <p:nvPr/>
          </p:nvCxnSpPr>
          <p:spPr>
            <a:xfrm flipH="1" flipV="1">
              <a:off x="1371600" y="4343400"/>
              <a:ext cx="457200" cy="1066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4999" y="5410200"/>
              <a:ext cx="4991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Trick for speed-up</a:t>
              </a:r>
              <a:r>
                <a:rPr lang="en-US" dirty="0" smtClean="0"/>
                <a:t>: when performing multi-way join, starts from lowest frequency term to highest frequency ones</a:t>
              </a:r>
              <a:endParaRPr lang="en-US" dirty="0"/>
            </a:p>
          </p:txBody>
        </p:sp>
      </p:grp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2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“computer science”</a:t>
            </a:r>
          </a:p>
          <a:p>
            <a:pPr lvl="1"/>
            <a:r>
              <a:rPr lang="en-US" dirty="0" smtClean="0"/>
              <a:t>“He uses his computer to study science problems” is not a match!</a:t>
            </a:r>
          </a:p>
          <a:p>
            <a:pPr lvl="1"/>
            <a:r>
              <a:rPr lang="en-US" dirty="0" smtClean="0"/>
              <a:t>We need the phase to be exactly matched in documents</a:t>
            </a:r>
          </a:p>
          <a:p>
            <a:pPr lvl="1"/>
            <a:r>
              <a:rPr lang="en-US" dirty="0" smtClean="0"/>
              <a:t>N-grams generally does not work for this</a:t>
            </a:r>
          </a:p>
          <a:p>
            <a:pPr lvl="2"/>
            <a:r>
              <a:rPr lang="en-US" dirty="0" smtClean="0"/>
              <a:t>Large dictionary size, how to break long phrase into N-grams?</a:t>
            </a:r>
          </a:p>
          <a:p>
            <a:pPr lvl="1"/>
            <a:r>
              <a:rPr lang="en-US" dirty="0" smtClean="0"/>
              <a:t>We need term positions in documents</a:t>
            </a:r>
          </a:p>
          <a:p>
            <a:pPr lvl="2"/>
            <a:r>
              <a:rPr lang="en-US" dirty="0" smtClean="0"/>
              <a:t>We can store them in inverted index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postings matching</a:t>
            </a:r>
          </a:p>
          <a:p>
            <a:pPr lvl="1"/>
            <a:r>
              <a:rPr lang="en-US" dirty="0" smtClean="0"/>
              <a:t>Equality condition check with requirement of position pattern between two query terms</a:t>
            </a:r>
          </a:p>
          <a:p>
            <a:pPr lvl="2"/>
            <a:r>
              <a:rPr lang="en-US" dirty="0" smtClean="0"/>
              <a:t>e.g., T2.pos-T1.pos = 1 (T1 must be immediately before T2 in any matched document)</a:t>
            </a:r>
          </a:p>
          <a:p>
            <a:pPr lvl="1"/>
            <a:r>
              <a:rPr lang="en-US" dirty="0" smtClean="0"/>
              <a:t>Proximity query: |T2.pos-T1.pos| ≤ k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4419600"/>
            <a:ext cx="6629400" cy="2160032"/>
            <a:chOff x="1219200" y="4419600"/>
            <a:chExt cx="6629400" cy="2160032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7031038" y="5055632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315200" y="5589032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667000" y="5055632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314700" y="5055632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983038" y="5055632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592638" y="5055632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354638" y="5055632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6192841" y="5055633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 flipV="1">
              <a:off x="6726241" y="5288995"/>
              <a:ext cx="3047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667000" y="5589032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314700" y="5589032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962400" y="5589032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592637" y="5589032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5199062" y="5589032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791200" y="5589032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6553209" y="5589033"/>
              <a:ext cx="533401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 flipV="1">
              <a:off x="7086610" y="5822395"/>
              <a:ext cx="22859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219200" y="5112722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Term1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0" y="5637728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Term2</a:t>
              </a:r>
              <a:endParaRPr lang="en-US" sz="2000" dirty="0"/>
            </a:p>
          </p:txBody>
        </p:sp>
        <p:cxnSp>
          <p:nvCxnSpPr>
            <p:cNvPr id="47" name="Straight Arrow Connector 46"/>
            <p:cNvCxnSpPr>
              <a:endCxn id="7" idx="1"/>
            </p:cNvCxnSpPr>
            <p:nvPr/>
          </p:nvCxnSpPr>
          <p:spPr>
            <a:xfrm>
              <a:off x="2133600" y="5288994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5" idx="1"/>
            </p:cNvCxnSpPr>
            <p:nvPr/>
          </p:nvCxnSpPr>
          <p:spPr>
            <a:xfrm>
              <a:off x="2133600" y="5822393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own Arrow 48"/>
            <p:cNvSpPr/>
            <p:nvPr/>
          </p:nvSpPr>
          <p:spPr>
            <a:xfrm>
              <a:off x="2757884" y="4598432"/>
              <a:ext cx="181769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 rot="10800000">
              <a:off x="2759819" y="6122432"/>
              <a:ext cx="179833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030538" y="47889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30538" y="64272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48436" y="4419600"/>
              <a:ext cx="223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scan the postings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More and more things are put into index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</a:p>
          <a:p>
            <a:pPr lvl="1"/>
            <a:r>
              <a:rPr lang="en-US" dirty="0" smtClean="0"/>
              <a:t>Title, abstract, body, bullets, anchor</a:t>
            </a:r>
          </a:p>
          <a:p>
            <a:r>
              <a:rPr lang="en-US" dirty="0" smtClean="0"/>
              <a:t>Entity annotation</a:t>
            </a:r>
          </a:p>
          <a:p>
            <a:pPr lvl="1"/>
            <a:r>
              <a:rPr lang="en-US" dirty="0" smtClean="0"/>
              <a:t>Being part of a person’s name, location’s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the misspelled queries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barck</a:t>
            </a:r>
            <a:r>
              <a:rPr lang="en-US" dirty="0"/>
              <a:t> </a:t>
            </a:r>
            <a:r>
              <a:rPr lang="en-US" dirty="0" err="1"/>
              <a:t>obama</a:t>
            </a:r>
            <a:r>
              <a:rPr lang="en-US" dirty="0"/>
              <a:t>” -&gt; “</a:t>
            </a:r>
            <a:r>
              <a:rPr lang="en-US" dirty="0" err="1"/>
              <a:t>barack</a:t>
            </a:r>
            <a:r>
              <a:rPr lang="en-US" dirty="0"/>
              <a:t> </a:t>
            </a:r>
            <a:r>
              <a:rPr lang="en-US" dirty="0" err="1"/>
              <a:t>obama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Of various alternative correct spellings of a misspelled query, choose the </a:t>
            </a:r>
            <a:r>
              <a:rPr lang="en-US" b="1" i="1" dirty="0" smtClean="0"/>
              <a:t>nearest</a:t>
            </a:r>
            <a:r>
              <a:rPr lang="en-US" dirty="0" smtClean="0"/>
              <a:t> one</a:t>
            </a:r>
          </a:p>
          <a:p>
            <a:pPr lvl="1"/>
            <a:r>
              <a:rPr lang="en-US" dirty="0" smtClean="0"/>
              <a:t>Of various alternative correct spellings of a </a:t>
            </a:r>
            <a:r>
              <a:rPr lang="en-US" dirty="0"/>
              <a:t>misspelled query, choose the </a:t>
            </a:r>
            <a:r>
              <a:rPr lang="en-US" b="1" i="1" dirty="0" smtClean="0"/>
              <a:t>most common</a:t>
            </a:r>
            <a:r>
              <a:rPr lang="en-US" i="1" dirty="0" smtClean="0"/>
              <a:t> </a:t>
            </a:r>
            <a:r>
              <a:rPr lang="en-US" dirty="0" smtClean="0"/>
              <a:t>one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Proximity between query terms</a:t>
            </a:r>
          </a:p>
          <a:p>
            <a:pPr lvl="1"/>
            <a:r>
              <a:rPr lang="en-US" dirty="0" smtClean="0"/>
              <a:t>Edit distance</a:t>
            </a:r>
          </a:p>
          <a:p>
            <a:pPr lvl="2"/>
            <a:r>
              <a:rPr lang="en-US" dirty="0" smtClean="0"/>
              <a:t>Minimum number of edit operations required to transform one string to another</a:t>
            </a:r>
          </a:p>
          <a:p>
            <a:pPr lvl="2"/>
            <a:r>
              <a:rPr lang="en-US" dirty="0" smtClean="0"/>
              <a:t>Insert, delete, replace</a:t>
            </a:r>
          </a:p>
          <a:p>
            <a:pPr lvl="2"/>
            <a:r>
              <a:rPr lang="en-US" dirty="0" smtClean="0"/>
              <a:t>Tricks for speed-up</a:t>
            </a:r>
          </a:p>
          <a:p>
            <a:pPr lvl="3"/>
            <a:r>
              <a:rPr lang="en-US" dirty="0" smtClean="0"/>
              <a:t>Fix prefix length (error does not happen on the first letter)</a:t>
            </a:r>
          </a:p>
          <a:p>
            <a:pPr lvl="3"/>
            <a:r>
              <a:rPr lang="en-US" dirty="0" smtClean="0"/>
              <a:t>Build character-level inverted index, e.g., for length 3 characters</a:t>
            </a:r>
          </a:p>
          <a:p>
            <a:pPr lvl="3"/>
            <a:r>
              <a:rPr lang="en-US" dirty="0" smtClean="0"/>
              <a:t>Consider the layout of a keyboard</a:t>
            </a:r>
          </a:p>
          <a:p>
            <a:pPr lvl="4"/>
            <a:r>
              <a:rPr lang="en-US" dirty="0" smtClean="0"/>
              <a:t>E.g., ‘u’ is more likely to be typed as ‘</a:t>
            </a:r>
            <a:r>
              <a:rPr lang="en-US" dirty="0"/>
              <a:t>y</a:t>
            </a:r>
            <a:r>
              <a:rPr lang="en-US" dirty="0" smtClean="0"/>
              <a:t>’ instead of ‘z’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</a:t>
            </a:r>
            <a:r>
              <a:rPr lang="en-US" dirty="0"/>
              <a:t>between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Query context</a:t>
            </a:r>
          </a:p>
          <a:p>
            <a:pPr lvl="2"/>
            <a:r>
              <a:rPr lang="en-US" dirty="0" smtClean="0"/>
              <a:t>“flew form Heathrow” -&gt; “flew from Heathrow”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Enumerate alternatives for all the query terms</a:t>
            </a:r>
          </a:p>
          <a:p>
            <a:pPr lvl="2"/>
            <a:r>
              <a:rPr lang="en-US" dirty="0" smtClean="0"/>
              <a:t>Heuristics must be applied to reduce the search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</a:t>
            </a:r>
            <a:r>
              <a:rPr lang="en-US" dirty="0"/>
              <a:t>between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Phonetic similarity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herman</a:t>
            </a:r>
            <a:r>
              <a:rPr lang="en-US" dirty="0" smtClean="0"/>
              <a:t>” -&gt; “Hermann”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Phonetic hashing – similar-sounding terms hash to the same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Inverted index for modern information retrieval</a:t>
            </a:r>
          </a:p>
          <a:p>
            <a:pPr lvl="1"/>
            <a:r>
              <a:rPr lang="en-US" dirty="0" smtClean="0"/>
              <a:t>Sorting-based index construction</a:t>
            </a:r>
          </a:p>
          <a:p>
            <a:pPr lvl="1"/>
            <a:r>
              <a:rPr lang="en-US" dirty="0" smtClean="0"/>
              <a:t>Index compression</a:t>
            </a:r>
          </a:p>
          <a:p>
            <a:r>
              <a:rPr lang="en-US" dirty="0" smtClean="0"/>
              <a:t>Search in inverted index</a:t>
            </a:r>
          </a:p>
          <a:p>
            <a:pPr lvl="1"/>
            <a:r>
              <a:rPr lang="en-US" dirty="0" smtClean="0"/>
              <a:t>Phrase query</a:t>
            </a:r>
          </a:p>
          <a:p>
            <a:pPr lvl="1"/>
            <a:r>
              <a:rPr lang="en-US" dirty="0" smtClean="0"/>
              <a:t>Query spelling correction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2: The term vocabulary and postings lists</a:t>
            </a:r>
          </a:p>
          <a:p>
            <a:pPr lvl="2"/>
            <a:r>
              <a:rPr lang="en-US" dirty="0" smtClean="0"/>
              <a:t>Section 2.3, Faster </a:t>
            </a:r>
            <a:r>
              <a:rPr lang="en-US" dirty="0"/>
              <a:t>postings list intersection via skip </a:t>
            </a:r>
            <a:r>
              <a:rPr lang="en-US" dirty="0" smtClean="0"/>
              <a:t>pointers</a:t>
            </a:r>
          </a:p>
          <a:p>
            <a:pPr lvl="2"/>
            <a:r>
              <a:rPr lang="en-US" dirty="0"/>
              <a:t>Section </a:t>
            </a:r>
            <a:r>
              <a:rPr lang="en-US" dirty="0" smtClean="0"/>
              <a:t>2.4, </a:t>
            </a:r>
            <a:r>
              <a:rPr lang="en-US" dirty="0"/>
              <a:t>Positional postings and phrase queries</a:t>
            </a:r>
          </a:p>
          <a:p>
            <a:pPr lvl="1"/>
            <a:r>
              <a:rPr lang="en-US" dirty="0" smtClean="0"/>
              <a:t>Chapter 4: </a:t>
            </a:r>
            <a:r>
              <a:rPr lang="en-US" dirty="0"/>
              <a:t>I</a:t>
            </a:r>
            <a:r>
              <a:rPr lang="en-US" dirty="0" smtClean="0"/>
              <a:t>ndex construction</a:t>
            </a:r>
          </a:p>
          <a:p>
            <a:pPr lvl="1"/>
            <a:r>
              <a:rPr lang="en-US" dirty="0"/>
              <a:t>Chapter 5: Index </a:t>
            </a:r>
            <a:r>
              <a:rPr lang="en-US" dirty="0" smtClean="0"/>
              <a:t>compression</a:t>
            </a:r>
          </a:p>
          <a:p>
            <a:pPr lvl="2"/>
            <a:r>
              <a:rPr lang="en-US" dirty="0" smtClean="0"/>
              <a:t>Section 5.2, </a:t>
            </a:r>
            <a:r>
              <a:rPr lang="en-US" dirty="0"/>
              <a:t>Dictionary compression</a:t>
            </a:r>
          </a:p>
          <a:p>
            <a:pPr lvl="2"/>
            <a:r>
              <a:rPr lang="en-US" dirty="0"/>
              <a:t>Section </a:t>
            </a:r>
            <a:r>
              <a:rPr lang="en-US" dirty="0" smtClean="0"/>
              <a:t>5.3, </a:t>
            </a:r>
            <a:r>
              <a:rPr lang="en-US" dirty="0"/>
              <a:t>Postings file compression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have been</a:t>
            </a:r>
          </a:p>
          <a:p>
            <a:pPr lvl="1"/>
            <a:r>
              <a:rPr lang="en-US" dirty="0" smtClean="0"/>
              <a:t>Crawled from Web</a:t>
            </a:r>
          </a:p>
          <a:p>
            <a:pPr lvl="1"/>
            <a:r>
              <a:rPr lang="en-US" dirty="0" smtClean="0"/>
              <a:t>Tokenized/normalized</a:t>
            </a:r>
          </a:p>
          <a:p>
            <a:pPr lvl="1"/>
            <a:r>
              <a:rPr lang="en-US" dirty="0" smtClean="0"/>
              <a:t>Represented as Bag-of-Words</a:t>
            </a:r>
          </a:p>
          <a:p>
            <a:r>
              <a:rPr lang="en-US" dirty="0" smtClean="0"/>
              <a:t>Let’s do search!</a:t>
            </a:r>
          </a:p>
          <a:p>
            <a:pPr lvl="1"/>
            <a:r>
              <a:rPr lang="en-US" dirty="0" smtClean="0"/>
              <a:t>Query: “information retrieval”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02909"/>
              </p:ext>
            </p:extLst>
          </p:nvPr>
        </p:nvGraphicFramePr>
        <p:xfrm>
          <a:off x="685800" y="499872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133600" y="4724400"/>
            <a:ext cx="114300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29000" y="4727448"/>
            <a:ext cx="1371600" cy="3779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9600" y="5334000"/>
            <a:ext cx="3276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Space complexity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D is total number of documents and V is vocabulary size</a:t>
                </a:r>
              </a:p>
              <a:p>
                <a:pPr lvl="1"/>
                <a:r>
                  <a:rPr lang="en-US" dirty="0" err="1" smtClean="0"/>
                  <a:t>Zipf’s</a:t>
                </a:r>
                <a:r>
                  <a:rPr lang="en-US" dirty="0" smtClean="0"/>
                  <a:t> law:  each document only has about 10% of vocabulary observed in it</a:t>
                </a:r>
              </a:p>
              <a:p>
                <a:pPr lvl="2"/>
                <a:r>
                  <a:rPr lang="en-US" dirty="0" smtClean="0"/>
                  <a:t>90% of space is wasted!</a:t>
                </a:r>
              </a:p>
              <a:p>
                <a:pPr lvl="1"/>
                <a:r>
                  <a:rPr lang="en-US" dirty="0" smtClean="0"/>
                  <a:t>Space efficiency can be greatly improved by only storing the occurred words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1900" y="5641092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Solution: linked list for each document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r>
                  <a:rPr lang="en-US" dirty="0" smtClean="0"/>
                  <a:t>Time complexity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∗|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is the length of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length of a document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0">
                <a:blip r:embed="rId2"/>
                <a:stretch>
                  <a:fillRect l="-162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3276600"/>
            <a:ext cx="42672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doclist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wi</a:t>
            </a:r>
            <a:r>
              <a:rPr lang="en-US" dirty="0" smtClean="0"/>
              <a:t> in q) {</a:t>
            </a:r>
          </a:p>
          <a:p>
            <a:r>
              <a:rPr lang="en-US" dirty="0"/>
              <a:t> </a:t>
            </a:r>
            <a:r>
              <a:rPr lang="en-US" dirty="0" smtClean="0"/>
              <a:t>     for (d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for (</a:t>
            </a:r>
            <a:r>
              <a:rPr lang="en-US" dirty="0" err="1" smtClean="0"/>
              <a:t>wj</a:t>
            </a:r>
            <a:r>
              <a:rPr lang="en-US" dirty="0" smtClean="0"/>
              <a:t>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if (</a:t>
            </a:r>
            <a:r>
              <a:rPr lang="en-US" dirty="0" err="1" smtClean="0"/>
              <a:t>wi</a:t>
            </a:r>
            <a:r>
              <a:rPr lang="en-US" dirty="0" smtClean="0"/>
              <a:t> == </a:t>
            </a:r>
            <a:r>
              <a:rPr lang="en-US" dirty="0" err="1" smtClean="0"/>
              <a:t>wj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doclist</a:t>
            </a:r>
            <a:r>
              <a:rPr lang="en-US" dirty="0" smtClean="0"/>
              <a:t> += [d];</a:t>
            </a:r>
          </a:p>
          <a:p>
            <a:r>
              <a:rPr lang="en-US" dirty="0" smtClean="0"/>
              <a:t>                           break;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}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doclist</a:t>
            </a:r>
            <a:r>
              <a:rPr lang="en-US" dirty="0" smtClean="0"/>
              <a:t>;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86200" y="3733800"/>
            <a:ext cx="3657600" cy="646331"/>
            <a:chOff x="3886200" y="3733800"/>
            <a:chExt cx="3657600" cy="646331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4267200" y="4056966"/>
              <a:ext cx="838200" cy="2864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05400" y="37338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Bottleneck, since most of them won’t match! 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886200" y="4011917"/>
              <a:ext cx="1219200" cy="450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look-up table for each word in vocabulary</a:t>
            </a:r>
          </a:p>
          <a:p>
            <a:pPr lvl="1"/>
            <a:r>
              <a:rPr lang="en-US" dirty="0" smtClean="0"/>
              <a:t>From word to find documents!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37725"/>
              </p:ext>
            </p:extLst>
          </p:nvPr>
        </p:nvGraphicFramePr>
        <p:xfrm>
          <a:off x="2590800" y="3627120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71677"/>
              </p:ext>
            </p:extLst>
          </p:nvPr>
        </p:nvGraphicFramePr>
        <p:xfrm>
          <a:off x="42672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89817"/>
              </p:ext>
            </p:extLst>
          </p:nvPr>
        </p:nvGraphicFramePr>
        <p:xfrm>
          <a:off x="51816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52306"/>
              </p:ext>
            </p:extLst>
          </p:nvPr>
        </p:nvGraphicFramePr>
        <p:xfrm>
          <a:off x="4267200" y="4008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00135"/>
              </p:ext>
            </p:extLst>
          </p:nvPr>
        </p:nvGraphicFramePr>
        <p:xfrm>
          <a:off x="4267200" y="4389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57677"/>
              </p:ext>
            </p:extLst>
          </p:nvPr>
        </p:nvGraphicFramePr>
        <p:xfrm>
          <a:off x="42672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4205"/>
              </p:ext>
            </p:extLst>
          </p:nvPr>
        </p:nvGraphicFramePr>
        <p:xfrm>
          <a:off x="51816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62010"/>
              </p:ext>
            </p:extLst>
          </p:nvPr>
        </p:nvGraphicFramePr>
        <p:xfrm>
          <a:off x="42672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3432"/>
              </p:ext>
            </p:extLst>
          </p:nvPr>
        </p:nvGraphicFramePr>
        <p:xfrm>
          <a:off x="51816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50540"/>
              </p:ext>
            </p:extLst>
          </p:nvPr>
        </p:nvGraphicFramePr>
        <p:xfrm>
          <a:off x="42672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45804"/>
              </p:ext>
            </p:extLst>
          </p:nvPr>
        </p:nvGraphicFramePr>
        <p:xfrm>
          <a:off x="51816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79777"/>
              </p:ext>
            </p:extLst>
          </p:nvPr>
        </p:nvGraphicFramePr>
        <p:xfrm>
          <a:off x="4267200" y="5857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30656"/>
              </p:ext>
            </p:extLst>
          </p:nvPr>
        </p:nvGraphicFramePr>
        <p:xfrm>
          <a:off x="4267200" y="6238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86200" y="3769042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76800" y="3769042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86200" y="4160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6200" y="4541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86200" y="4922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86200" y="5303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86200" y="5684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86200" y="5989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6370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82896" y="491509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82896" y="5313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98136" y="5694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" y="439066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Query: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retrieval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76400" y="3855720"/>
            <a:ext cx="838200" cy="9966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447800" y="4236720"/>
            <a:ext cx="1066800" cy="9144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91000" y="3509813"/>
            <a:ext cx="838200" cy="879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/>
                  <a:t>Time complexity</a:t>
                </a:r>
                <a:r>
                  <a:rPr lang="en-US" sz="2000" dirty="0" smtClean="0"/>
                  <a:t>: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the average length of posting list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By </a:t>
                </a:r>
                <a:r>
                  <a:rPr lang="en-US" sz="2000" dirty="0" err="1" smtClean="0"/>
                  <a:t>Zipf’s</a:t>
                </a:r>
                <a:r>
                  <a:rPr lang="en-US" sz="2000" dirty="0" smtClean="0"/>
                  <a:t> law,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≪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2070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42616" y="3200400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0" y="318620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 animBg="1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Structures for inverted index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Dictionary: modest size</a:t>
            </a:r>
          </a:p>
          <a:p>
            <a:pPr lvl="1"/>
            <a:r>
              <a:rPr lang="en-US" altLang="en-US" dirty="0"/>
              <a:t>Needs fast random access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in memory</a:t>
            </a:r>
          </a:p>
          <a:p>
            <a:pPr lvl="2"/>
            <a:r>
              <a:rPr lang="en-US" altLang="en-US" dirty="0"/>
              <a:t>Hash table, B-tree, </a:t>
            </a:r>
            <a:r>
              <a:rPr lang="en-US" altLang="en-US" dirty="0" err="1"/>
              <a:t>trie</a:t>
            </a:r>
            <a:r>
              <a:rPr lang="en-US" altLang="en-US" dirty="0"/>
              <a:t>, …</a:t>
            </a:r>
          </a:p>
          <a:p>
            <a:r>
              <a:rPr lang="en-US" altLang="en-US" dirty="0"/>
              <a:t>Postings: huge</a:t>
            </a:r>
          </a:p>
          <a:p>
            <a:pPr lvl="1"/>
            <a:r>
              <a:rPr lang="en-US" altLang="en-US" dirty="0"/>
              <a:t>Sequential access is expected 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on disk</a:t>
            </a:r>
          </a:p>
          <a:p>
            <a:pPr lvl="1"/>
            <a:r>
              <a:rPr lang="en-US" altLang="en-US" dirty="0" smtClean="0"/>
              <a:t>Contain </a:t>
            </a:r>
            <a:r>
              <a:rPr lang="en-US" altLang="en-US" dirty="0" err="1"/>
              <a:t>docID</a:t>
            </a:r>
            <a:r>
              <a:rPr lang="en-US" altLang="en-US" dirty="0"/>
              <a:t>, term </a:t>
            </a:r>
            <a:r>
              <a:rPr lang="en-US" altLang="en-US" dirty="0" err="1" smtClean="0"/>
              <a:t>freq</a:t>
            </a:r>
            <a:r>
              <a:rPr lang="en-US" altLang="en-US" dirty="0" smtClean="0"/>
              <a:t>, </a:t>
            </a:r>
            <a:r>
              <a:rPr lang="en-US" altLang="en-US" dirty="0"/>
              <a:t>term </a:t>
            </a:r>
            <a:r>
              <a:rPr lang="en-US" altLang="en-US" dirty="0" smtClean="0"/>
              <a:t>position, … </a:t>
            </a:r>
          </a:p>
          <a:p>
            <a:pPr lvl="1"/>
            <a:r>
              <a:rPr lang="en-US" altLang="en-US" dirty="0" smtClean="0"/>
              <a:t>Compression </a:t>
            </a:r>
            <a:r>
              <a:rPr lang="en-US" altLang="en-US" dirty="0"/>
              <a:t>is </a:t>
            </a:r>
            <a:r>
              <a:rPr lang="en-US" altLang="en-US" dirty="0" smtClean="0"/>
              <a:t>needed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953000" y="2828835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i="1" dirty="0" smtClean="0">
                <a:solidFill>
                  <a:srgbClr val="FF0000"/>
                </a:solidFill>
              </a:rPr>
              <a:t>Key data structure underlying modern IR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- Christopher D. Manning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Sorting-based inverted index construction</a:t>
            </a:r>
            <a:endParaRPr lang="en-US" altLang="en-US" sz="3600" dirty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467600" y="2021919"/>
            <a:ext cx="12192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Term Lexicon:</a:t>
            </a:r>
            <a:endParaRPr lang="en-US" altLang="en-US" dirty="0"/>
          </a:p>
          <a:p>
            <a:pPr algn="l"/>
            <a:r>
              <a:rPr lang="en-US" altLang="en-US" sz="1800" b="1" dirty="0" smtClean="0"/>
              <a:t>1 the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cold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days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4 a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7467600" y="4356318"/>
            <a:ext cx="1219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 err="1">
                <a:solidFill>
                  <a:srgbClr val="CC0000"/>
                </a:solidFill>
              </a:rPr>
              <a:t>DocID</a:t>
            </a:r>
            <a:endParaRPr lang="en-US" altLang="en-US" sz="2000" b="1" dirty="0">
              <a:solidFill>
                <a:srgbClr val="CC0000"/>
              </a:solidFill>
            </a:endParaRPr>
          </a:p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Lexicon:</a:t>
            </a:r>
          </a:p>
          <a:p>
            <a:pPr algn="l"/>
            <a:r>
              <a:rPr lang="en-US" altLang="en-US" sz="1800" b="1" dirty="0" smtClean="0"/>
              <a:t>1 doc1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doc2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doc3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008" y="1801813"/>
            <a:ext cx="1193297" cy="4125912"/>
            <a:chOff x="64008" y="1801813"/>
            <a:chExt cx="1193297" cy="4125912"/>
          </a:xfrm>
        </p:grpSpPr>
        <p:sp>
          <p:nvSpPr>
            <p:cNvPr id="249862" name="Text Box 6"/>
            <p:cNvSpPr txBox="1">
              <a:spLocks noChangeArrowheads="1"/>
            </p:cNvSpPr>
            <p:nvPr/>
          </p:nvSpPr>
          <p:spPr bwMode="auto">
            <a:xfrm rot="16200000">
              <a:off x="188561" y="4061890"/>
              <a:ext cx="76655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6000" dirty="0"/>
                <a:t>...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800" y="1801813"/>
              <a:ext cx="952505" cy="4125912"/>
              <a:chOff x="304800" y="1801813"/>
              <a:chExt cx="952505" cy="4125912"/>
            </a:xfrm>
          </p:grpSpPr>
          <p:sp>
            <p:nvSpPr>
              <p:cNvPr id="249859" name="AutoShape 3"/>
              <p:cNvSpPr>
                <a:spLocks noChangeArrowheads="1"/>
              </p:cNvSpPr>
              <p:nvPr/>
            </p:nvSpPr>
            <p:spPr bwMode="auto">
              <a:xfrm>
                <a:off x="628650" y="22701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0" name="AutoShape 4"/>
              <p:cNvSpPr>
                <a:spLocks noChangeArrowheads="1"/>
              </p:cNvSpPr>
              <p:nvPr/>
            </p:nvSpPr>
            <p:spPr bwMode="auto">
              <a:xfrm>
                <a:off x="628650" y="33369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1" name="AutoShape 5"/>
              <p:cNvSpPr>
                <a:spLocks noChangeArrowheads="1"/>
              </p:cNvSpPr>
              <p:nvPr/>
            </p:nvSpPr>
            <p:spPr bwMode="auto">
              <a:xfrm>
                <a:off x="609600" y="55467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5" name="Text Box 9"/>
              <p:cNvSpPr txBox="1">
                <a:spLocks noChangeArrowheads="1"/>
              </p:cNvSpPr>
              <p:nvPr/>
            </p:nvSpPr>
            <p:spPr bwMode="auto">
              <a:xfrm>
                <a:off x="430213" y="18018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doc1</a:t>
                </a:r>
              </a:p>
            </p:txBody>
          </p:sp>
          <p:sp>
            <p:nvSpPr>
              <p:cNvPr id="249866" name="Text Box 10"/>
              <p:cNvSpPr txBox="1">
                <a:spLocks noChangeArrowheads="1"/>
              </p:cNvSpPr>
              <p:nvPr/>
            </p:nvSpPr>
            <p:spPr bwMode="auto">
              <a:xfrm>
                <a:off x="430213" y="28686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/>
                  <a:t>doc2</a:t>
                </a:r>
                <a:endParaRPr lang="en-US" altLang="en-US" sz="2000" dirty="0"/>
              </a:p>
            </p:txBody>
          </p:sp>
          <p:sp>
            <p:nvSpPr>
              <p:cNvPr id="249867" name="Text Box 11"/>
              <p:cNvSpPr txBox="1">
                <a:spLocks noChangeArrowheads="1"/>
              </p:cNvSpPr>
              <p:nvPr/>
            </p:nvSpPr>
            <p:spPr bwMode="auto">
              <a:xfrm>
                <a:off x="304800" y="5105400"/>
                <a:ext cx="9525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/>
                  <a:t>doc300</a:t>
                </a:r>
              </a:p>
            </p:txBody>
          </p:sp>
        </p:grpSp>
      </p:grpSp>
      <p:grpSp>
        <p:nvGrpSpPr>
          <p:cNvPr id="249868" name="Group 12"/>
          <p:cNvGrpSpPr>
            <a:grpSpLocks/>
          </p:cNvGrpSpPr>
          <p:nvPr/>
        </p:nvGrpSpPr>
        <p:grpSpPr bwMode="auto">
          <a:xfrm>
            <a:off x="1074738" y="1447800"/>
            <a:ext cx="1978025" cy="5180011"/>
            <a:chOff x="581" y="912"/>
            <a:chExt cx="1246" cy="3263"/>
          </a:xfrm>
        </p:grpSpPr>
        <p:grpSp>
          <p:nvGrpSpPr>
            <p:cNvPr id="249869" name="Group 13"/>
            <p:cNvGrpSpPr>
              <a:grpSpLocks/>
            </p:cNvGrpSpPr>
            <p:nvPr/>
          </p:nvGrpSpPr>
          <p:grpSpPr bwMode="auto">
            <a:xfrm>
              <a:off x="624" y="912"/>
              <a:ext cx="1100" cy="2995"/>
              <a:chOff x="624" y="912"/>
              <a:chExt cx="1100" cy="2995"/>
            </a:xfrm>
          </p:grpSpPr>
          <p:sp>
            <p:nvSpPr>
              <p:cNvPr id="249870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&lt;1</a:t>
                </a:r>
                <a:r>
                  <a:rPr lang="en-US" altLang="en-US" sz="1800" b="1" dirty="0"/>
                  <a:t>,1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&lt;2,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 </a:t>
                </a:r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dirty="0" smtClean="0"/>
                  <a:t>4,</a:t>
                </a:r>
                <a:r>
                  <a:rPr lang="en-US" altLang="en-US" sz="1800" b="1" dirty="0" smtClean="0"/>
                  <a:t>2</a:t>
                </a:r>
                <a:r>
                  <a:rPr lang="en-US" altLang="en-US" sz="1800" dirty="0" smtClean="0"/>
                  <a:t>,5&gt;</a:t>
                </a:r>
                <a:endParaRPr lang="en-US" altLang="en-US" sz="1800" dirty="0"/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71" name="AutoShape 1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2" name="AutoShape 16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3" name="AutoShape 17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4" name="Line 18"/>
              <p:cNvSpPr>
                <a:spLocks noChangeShapeType="1"/>
              </p:cNvSpPr>
              <p:nvPr/>
            </p:nvSpPr>
            <p:spPr bwMode="auto">
              <a:xfrm flipH="1" flipV="1">
                <a:off x="1008" y="1968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Line 19"/>
              <p:cNvSpPr>
                <a:spLocks noChangeShapeType="1"/>
              </p:cNvSpPr>
              <p:nvPr/>
            </p:nvSpPr>
            <p:spPr bwMode="auto">
              <a:xfrm flipH="1" flipV="1">
                <a:off x="1008" y="283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6" name="Text Box 20"/>
              <p:cNvSpPr txBox="1">
                <a:spLocks noChangeArrowheads="1"/>
              </p:cNvSpPr>
              <p:nvPr/>
            </p:nvSpPr>
            <p:spPr bwMode="auto">
              <a:xfrm>
                <a:off x="811" y="912"/>
                <a:ext cx="8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docId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77" name="Line 21"/>
              <p:cNvSpPr>
                <a:spLocks noChangeShapeType="1"/>
              </p:cNvSpPr>
              <p:nvPr/>
            </p:nvSpPr>
            <p:spPr bwMode="auto">
              <a:xfrm>
                <a:off x="1296" y="1135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581" y="3925"/>
              <a:ext cx="12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Parse &amp; Count</a:t>
              </a:r>
            </a:p>
          </p:txBody>
        </p:sp>
      </p:grpSp>
      <p:grpSp>
        <p:nvGrpSpPr>
          <p:cNvPr id="249879" name="Group 23"/>
          <p:cNvGrpSpPr>
            <a:grpSpLocks/>
          </p:cNvGrpSpPr>
          <p:nvPr/>
        </p:nvGrpSpPr>
        <p:grpSpPr bwMode="auto">
          <a:xfrm>
            <a:off x="2971800" y="1447800"/>
            <a:ext cx="1841500" cy="5170488"/>
            <a:chOff x="1776" y="912"/>
            <a:chExt cx="1160" cy="3257"/>
          </a:xfrm>
        </p:grpSpPr>
        <p:grpSp>
          <p:nvGrpSpPr>
            <p:cNvPr id="249880" name="Group 24"/>
            <p:cNvGrpSpPr>
              <a:grpSpLocks/>
            </p:cNvGrpSpPr>
            <p:nvPr/>
          </p:nvGrpSpPr>
          <p:grpSpPr bwMode="auto">
            <a:xfrm>
              <a:off x="1776" y="912"/>
              <a:ext cx="1152" cy="2995"/>
              <a:chOff x="1776" y="912"/>
              <a:chExt cx="1152" cy="2995"/>
            </a:xfrm>
          </p:grpSpPr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2160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,1,2&gt;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,4,3&gt;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,5,3&gt;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,6,2&gt;</a:t>
                </a:r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,299,3&gt;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,300,1&gt;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82" name="Line 2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3" name="AutoShape 27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Line 2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5" name="AutoShape 29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6" name="Text Box 30"/>
              <p:cNvSpPr txBox="1">
                <a:spLocks noChangeArrowheads="1"/>
              </p:cNvSpPr>
              <p:nvPr/>
            </p:nvSpPr>
            <p:spPr bwMode="auto">
              <a:xfrm>
                <a:off x="1962" y="912"/>
                <a:ext cx="96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termId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87" name="Line 31"/>
              <p:cNvSpPr>
                <a:spLocks noChangeShapeType="1"/>
              </p:cNvSpPr>
              <p:nvPr/>
            </p:nvSpPr>
            <p:spPr bwMode="auto">
              <a:xfrm>
                <a:off x="2304" y="1095"/>
                <a:ext cx="0" cy="15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88" name="Rectangle 32"/>
            <p:cNvSpPr>
              <a:spLocks noChangeArrowheads="1"/>
            </p:cNvSpPr>
            <p:nvPr/>
          </p:nvSpPr>
          <p:spPr bwMode="auto">
            <a:xfrm>
              <a:off x="2036" y="3917"/>
              <a:ext cx="9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“Local” sort</a:t>
              </a:r>
            </a:p>
          </p:txBody>
        </p:sp>
      </p:grpSp>
      <p:grpSp>
        <p:nvGrpSpPr>
          <p:cNvPr id="249908" name="Group 52"/>
          <p:cNvGrpSpPr>
            <a:grpSpLocks/>
          </p:cNvGrpSpPr>
          <p:nvPr/>
        </p:nvGrpSpPr>
        <p:grpSpPr bwMode="auto">
          <a:xfrm>
            <a:off x="4724400" y="1462087"/>
            <a:ext cx="2571750" cy="5153025"/>
            <a:chOff x="2880" y="921"/>
            <a:chExt cx="1620" cy="3246"/>
          </a:xfrm>
        </p:grpSpPr>
        <p:grpSp>
          <p:nvGrpSpPr>
            <p:cNvPr id="249889" name="Group 33"/>
            <p:cNvGrpSpPr>
              <a:grpSpLocks/>
            </p:cNvGrpSpPr>
            <p:nvPr/>
          </p:nvGrpSpPr>
          <p:grpSpPr bwMode="auto">
            <a:xfrm>
              <a:off x="2880" y="1248"/>
              <a:ext cx="1460" cy="2919"/>
              <a:chOff x="2880" y="1248"/>
              <a:chExt cx="1460" cy="2919"/>
            </a:xfrm>
          </p:grpSpPr>
          <p:grpSp>
            <p:nvGrpSpPr>
              <p:cNvPr id="249890" name="Group 34"/>
              <p:cNvGrpSpPr>
                <a:grpSpLocks/>
              </p:cNvGrpSpPr>
              <p:nvPr/>
            </p:nvGrpSpPr>
            <p:grpSpPr bwMode="auto">
              <a:xfrm>
                <a:off x="2880" y="1248"/>
                <a:ext cx="1460" cy="2659"/>
                <a:chOff x="2880" y="1248"/>
                <a:chExt cx="1460" cy="2659"/>
              </a:xfrm>
            </p:grpSpPr>
            <p:sp>
              <p:nvSpPr>
                <p:cNvPr id="2498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08" y="1248"/>
                  <a:ext cx="932" cy="26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,1,3&gt;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,2,2&gt;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,5,2&gt;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,6,3&gt;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,300,3&gt;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2</a:t>
                  </a:r>
                  <a:r>
                    <a:rPr lang="en-US" altLang="en-US" sz="1800"/>
                    <a:t>,1,2&gt;</a:t>
                  </a:r>
                </a:p>
                <a:p>
                  <a:pPr algn="l"/>
                  <a:r>
                    <a:rPr lang="en-US" altLang="en-US" sz="1800"/>
                    <a:t>…</a:t>
                  </a:r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,299,1&gt;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,300,1&gt;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</p:txBody>
            </p:sp>
            <p:sp>
              <p:nvSpPr>
                <p:cNvPr id="249892" name="AutoShape 36"/>
                <p:cNvSpPr>
                  <a:spLocks noChangeArrowheads="1"/>
                </p:cNvSpPr>
                <p:nvPr/>
              </p:nvSpPr>
              <p:spPr bwMode="auto">
                <a:xfrm>
                  <a:off x="3068" y="2486"/>
                  <a:ext cx="336" cy="114"/>
                </a:xfrm>
                <a:prstGeom prst="rightArrow">
                  <a:avLst>
                    <a:gd name="adj1" fmla="val 50000"/>
                    <a:gd name="adj2" fmla="val 7368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893" name="AutoShape 37"/>
                <p:cNvSpPr>
                  <a:spLocks/>
                </p:cNvSpPr>
                <p:nvPr/>
              </p:nvSpPr>
              <p:spPr bwMode="auto">
                <a:xfrm>
                  <a:off x="2880" y="1430"/>
                  <a:ext cx="144" cy="2227"/>
                </a:xfrm>
                <a:prstGeom prst="rightBrace">
                  <a:avLst>
                    <a:gd name="adj1" fmla="val 141667"/>
                    <a:gd name="adj2" fmla="val 50000"/>
                  </a:avLst>
                </a:prstGeom>
                <a:solidFill>
                  <a:schemeClr val="bg1"/>
                </a:solidFill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9894" name="Rectangle 38"/>
              <p:cNvSpPr>
                <a:spLocks noChangeArrowheads="1"/>
              </p:cNvSpPr>
              <p:nvPr/>
            </p:nvSpPr>
            <p:spPr bwMode="auto">
              <a:xfrm>
                <a:off x="3441" y="3917"/>
                <a:ext cx="8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3333FF"/>
                    </a:solidFill>
                  </a:rPr>
                  <a:t>Merge sort</a:t>
                </a:r>
              </a:p>
            </p:txBody>
          </p:sp>
        </p:grpSp>
        <p:sp>
          <p:nvSpPr>
            <p:cNvPr id="249895" name="AutoShape 39"/>
            <p:cNvSpPr>
              <a:spLocks/>
            </p:cNvSpPr>
            <p:nvPr/>
          </p:nvSpPr>
          <p:spPr bwMode="auto">
            <a:xfrm>
              <a:off x="3264" y="1344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6" name="Rectangle 50"/>
            <p:cNvSpPr>
              <a:spLocks noChangeArrowheads="1"/>
            </p:cNvSpPr>
            <p:nvPr/>
          </p:nvSpPr>
          <p:spPr bwMode="auto">
            <a:xfrm>
              <a:off x="3164" y="921"/>
              <a:ext cx="1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CC0000"/>
                  </a:solidFill>
                </a:rPr>
                <a:t>All info about term 1</a:t>
              </a:r>
            </a:p>
          </p:txBody>
        </p:sp>
        <p:sp>
          <p:nvSpPr>
            <p:cNvPr id="249907" name="Freeform 51"/>
            <p:cNvSpPr>
              <a:spLocks/>
            </p:cNvSpPr>
            <p:nvPr/>
          </p:nvSpPr>
          <p:spPr bwMode="auto">
            <a:xfrm rot="21232571">
              <a:off x="3072" y="1135"/>
              <a:ext cx="264" cy="689"/>
            </a:xfrm>
            <a:custGeom>
              <a:avLst/>
              <a:gdLst>
                <a:gd name="T0" fmla="*/ 416 w 416"/>
                <a:gd name="T1" fmla="*/ 0 h 720"/>
                <a:gd name="T2" fmla="*/ 32 w 416"/>
                <a:gd name="T3" fmla="*/ 336 h 720"/>
                <a:gd name="T4" fmla="*/ 224 w 416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" h="720">
                  <a:moveTo>
                    <a:pt x="416" y="0"/>
                  </a:moveTo>
                  <a:cubicBezTo>
                    <a:pt x="240" y="108"/>
                    <a:pt x="64" y="216"/>
                    <a:pt x="32" y="336"/>
                  </a:cubicBezTo>
                  <a:cubicBezTo>
                    <a:pt x="0" y="456"/>
                    <a:pt x="112" y="588"/>
                    <a:pt x="224" y="72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154668"/>
            <a:ext cx="3657600" cy="978932"/>
            <a:chOff x="2590800" y="1154668"/>
            <a:chExt cx="3657600" cy="978932"/>
          </a:xfrm>
        </p:grpSpPr>
        <p:sp>
          <p:nvSpPr>
            <p:cNvPr id="2" name="TextBox 1"/>
            <p:cNvSpPr txBox="1"/>
            <p:nvPr/>
          </p:nvSpPr>
          <p:spPr>
            <a:xfrm>
              <a:off x="2971800" y="11546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&lt;Tuple&gt;: &lt;</a:t>
              </a:r>
              <a:r>
                <a:rPr lang="en-US" dirty="0" err="1" smtClean="0">
                  <a:solidFill>
                    <a:srgbClr val="00B050"/>
                  </a:solidFill>
                </a:rPr>
                <a:t>termID</a:t>
              </a:r>
              <a:r>
                <a:rPr lang="en-US" dirty="0" smtClean="0">
                  <a:solidFill>
                    <a:srgbClr val="00B050"/>
                  </a:solidFill>
                </a:rPr>
                <a:t>, </a:t>
              </a:r>
              <a:r>
                <a:rPr lang="en-US" dirty="0" err="1" smtClean="0">
                  <a:solidFill>
                    <a:srgbClr val="00B050"/>
                  </a:solidFill>
                </a:rPr>
                <a:t>docID</a:t>
              </a:r>
              <a:r>
                <a:rPr lang="en-US" dirty="0" smtClean="0">
                  <a:solidFill>
                    <a:srgbClr val="00B050"/>
                  </a:solidFill>
                </a:rPr>
                <a:t>, count&gt;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2590800" y="1447800"/>
              <a:ext cx="793750" cy="685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400800" y="2201923"/>
            <a:ext cx="1073150" cy="1270971"/>
            <a:chOff x="6400800" y="2201923"/>
            <a:chExt cx="1073150" cy="127097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400800" y="2201923"/>
              <a:ext cx="1066800" cy="6666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553200" y="2884488"/>
              <a:ext cx="920750" cy="588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 animBg="1"/>
      <p:bldP spid="2498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Sorting-based inverted 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Document size exceeds memory limit</a:t>
            </a:r>
          </a:p>
          <a:p>
            <a:r>
              <a:rPr lang="en-US" dirty="0" smtClean="0"/>
              <a:t>Key steps</a:t>
            </a:r>
          </a:p>
          <a:p>
            <a:pPr lvl="1"/>
            <a:r>
              <a:rPr lang="en-US" dirty="0" smtClean="0"/>
              <a:t>Local sort: sort by </a:t>
            </a:r>
            <a:r>
              <a:rPr lang="en-US" dirty="0" err="1" smtClean="0"/>
              <a:t>termID</a:t>
            </a:r>
            <a:endParaRPr lang="en-US" dirty="0" smtClean="0"/>
          </a:p>
          <a:p>
            <a:pPr lvl="2"/>
            <a:r>
              <a:rPr lang="en-US" dirty="0" smtClean="0"/>
              <a:t>For later global merge sort</a:t>
            </a:r>
          </a:p>
          <a:p>
            <a:pPr lvl="1"/>
            <a:r>
              <a:rPr lang="en-US" dirty="0" smtClean="0"/>
              <a:t>Global merge sort</a:t>
            </a:r>
          </a:p>
          <a:p>
            <a:pPr lvl="2"/>
            <a:r>
              <a:rPr lang="en-US" dirty="0" smtClean="0"/>
              <a:t>Preserve </a:t>
            </a:r>
            <a:r>
              <a:rPr lang="en-US" dirty="0" err="1" smtClean="0"/>
              <a:t>docID</a:t>
            </a:r>
            <a:r>
              <a:rPr lang="en-US" dirty="0" smtClean="0"/>
              <a:t> order: for later posting list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6064" y="3075057"/>
            <a:ext cx="2840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Can index large corpus with a single machine!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Also suitable for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MapReduce</a:t>
            </a:r>
            <a:r>
              <a:rPr lang="en-US" sz="2000" b="1" i="1" dirty="0" smtClean="0">
                <a:solidFill>
                  <a:srgbClr val="FF0000"/>
                </a:solidFill>
              </a:rPr>
              <a:t>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1567</Words>
  <Application>Microsoft Office PowerPoint</Application>
  <PresentationFormat>On-screen Show (4:3)</PresentationFormat>
  <Paragraphs>467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ＭＳ Ｐゴシック</vt:lpstr>
      <vt:lpstr>Arial</vt:lpstr>
      <vt:lpstr>Calibri</vt:lpstr>
      <vt:lpstr>Cambria Math</vt:lpstr>
      <vt:lpstr>Symbol</vt:lpstr>
      <vt:lpstr>Office Theme</vt:lpstr>
      <vt:lpstr>Inverted Index</vt:lpstr>
      <vt:lpstr>Abstraction of search engine architecture</vt:lpstr>
      <vt:lpstr>What we have now</vt:lpstr>
      <vt:lpstr>Complexity analysis</vt:lpstr>
      <vt:lpstr>Complexity analysis</vt:lpstr>
      <vt:lpstr>Solution: inverted index</vt:lpstr>
      <vt:lpstr>Structures for inverted index</vt:lpstr>
      <vt:lpstr>Sorting-based inverted index construction</vt:lpstr>
      <vt:lpstr>Sorting-based inverted index </vt:lpstr>
      <vt:lpstr>A second look at inverted index</vt:lpstr>
      <vt:lpstr>Dynamic index update</vt:lpstr>
      <vt:lpstr>Index compression</vt:lpstr>
      <vt:lpstr>Index compression</vt:lpstr>
      <vt:lpstr>Index compression</vt:lpstr>
      <vt:lpstr>Index compression</vt:lpstr>
      <vt:lpstr>Search within in inverted index</vt:lpstr>
      <vt:lpstr>Search within in inverted index</vt:lpstr>
      <vt:lpstr>Search within in inverted index</vt:lpstr>
      <vt:lpstr>Phrase query</vt:lpstr>
      <vt:lpstr>Phrase query</vt:lpstr>
      <vt:lpstr>More and more things are put into index</vt:lpstr>
      <vt:lpstr>Spelling correction</vt:lpstr>
      <vt:lpstr>Spelling correction</vt:lpstr>
      <vt:lpstr>Spelling correction</vt:lpstr>
      <vt:lpstr>Spelling correction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Inverted Index</dc:title>
  <dc:creator>Wang, Hongning</dc:creator>
  <cp:lastModifiedBy>hongning wang</cp:lastModifiedBy>
  <cp:revision>34</cp:revision>
  <dcterms:created xsi:type="dcterms:W3CDTF">2014-07-25T19:51:09Z</dcterms:created>
  <dcterms:modified xsi:type="dcterms:W3CDTF">2015-09-07T16:04:00Z</dcterms:modified>
</cp:coreProperties>
</file>