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61" r:id="rId9"/>
    <p:sldId id="274" r:id="rId10"/>
    <p:sldId id="273" r:id="rId11"/>
    <p:sldId id="263" r:id="rId12"/>
    <p:sldId id="276" r:id="rId13"/>
    <p:sldId id="277" r:id="rId14"/>
    <p:sldId id="279" r:id="rId15"/>
    <p:sldId id="265" r:id="rId16"/>
    <p:sldId id="267" r:id="rId17"/>
    <p:sldId id="268" r:id="rId18"/>
    <p:sldId id="266" r:id="rId19"/>
    <p:sldId id="270" r:id="rId20"/>
    <p:sldId id="269" r:id="rId21"/>
    <p:sldId id="272" r:id="rId22"/>
    <p:sldId id="28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01ED2F-6E15-41B0-BCB6-9D952B8F9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CDD474F-30B6-F4EA-9646-F1D097CFC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38A577-3615-4E00-C674-5C344531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69E42D-F94D-3460-3F3C-2173C3CD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775C58-1EC9-8F19-9D70-05BFDD2E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016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1F1A3-7C70-56B0-7FFD-463D639F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CDD56DD-9D97-4117-B573-FBBCEFACB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27BF60-7FBD-A9A3-029F-F9215D4F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3A23F6-D750-D575-3D4C-A6368EF3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7A37CC-6AAE-A7DA-906A-6DE5FDC0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6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A3B9A1-18C9-5D43-A9BA-0F604A265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3489EB-EF99-D128-5F69-E59E923A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E972AD-692B-F0EB-2842-74B20737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095616-00D4-2F57-8E06-53703F36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4EB17D-4552-C3F0-4F4F-C0202BA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67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77AF88-BD3A-2458-E230-EA3D4749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744A20-E14F-5908-CCC3-F155005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67EFCFA-40B3-B1D6-91D5-6446D985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5E99B0-6EFB-6932-F6CC-9F655E8A8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BB58C4-5404-EB43-4154-48F24780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4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B6813C-5C4D-95A1-E33F-384A701A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70535EA-A9CC-682D-ADCB-CB5599CC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FF8D3D-C3E5-273C-CA17-5FE74CA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E7303-779B-3B68-9B25-14AB2C01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9B2FD7-41BC-F611-EDD2-108BEC40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45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7657D-85AF-1A4F-178E-2E4249A9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2825BE-4BF3-BB19-B4F8-622FFB633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F25C52A-37AC-5697-32BC-2A70AA8C2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6976AB-4B28-96EE-7A1A-3FB6348D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0D3E59-4A11-4F51-8D98-9BC58796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1B2999-7261-4BF0-5AE1-A074E854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31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A3BE12-9D4C-CCD8-8217-CE42BECE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29B9DE-5000-862E-1E5D-0F5391F1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93F697A-5E38-0A81-7AD0-FA6C112D6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52C288-DC1B-A014-1422-67AFAB598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383338-1CBD-B222-347A-2DB469C69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15CF57E-4079-AC8A-AA4B-294B89B9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8D4E48-48F9-8C8D-1F9A-B345BCD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FA0393-A9DC-4248-7D23-01E64B71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332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46A14-2BB2-A997-7923-2BD14B588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E8F9608-0120-DD4A-A559-99D482B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7C4748-893F-05D2-DDFF-91A44C5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ACCD73-F9EE-ACA7-69BA-211F9048D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17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F073073-83DE-18F6-9C04-011074EF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1244BA1-B2C9-5FAE-337E-265869381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CC9822-2650-35BA-6968-3E298ED7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9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836B6-F379-894F-B9EC-1B26CAEC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D7FAD5-E4EA-8884-044C-532E3165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AE2F0C-7784-D1FF-713D-9F4C1AC02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310F00-D6AB-C26D-F1DE-3B34FD492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2FC24D-F679-5FC0-A8B7-F07542FC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CB1B9C0-2BC2-2B72-056B-9C1F5EA0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95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C2B52-E809-7F7C-B06E-CA0A2662C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7EA2E46-0D5F-BFBE-E24F-4F9C255CD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C263AE9-CDBC-11B4-CBF3-9024FF0C2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588CCF-C553-8182-4B80-7C9D68DD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959C2A-FC1C-F7E1-120A-7CFF70C6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7DE381D-5508-2732-D77E-98C272C9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284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D52A88-F011-F7A6-60FD-22D804D7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51EA547-054F-8DD7-7B14-E95F306C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35F8F-5A4F-37D2-E87E-DCC31D7EA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ECB92-4C8F-4834-B4DB-A4BCA51FA671}" type="datetimeFigureOut">
              <a:rPr lang="it-IT" smtClean="0"/>
              <a:t>16/02/2025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E3491F-E5F6-AC84-CF8E-E6CAC80C4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4BDA58-F57F-015A-D9E6-8A5E47C4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DE39A-926F-4F44-AAA2-435278F9ADE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9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ourworldindata.org/grapher/energy-imports-and-exports-energy-use?time=2015" TargetMode="External"/><Relationship Id="rId3" Type="http://schemas.openxmlformats.org/officeDocument/2006/relationships/hyperlink" Target="https://ourworldindata.org/renewable-energy" TargetMode="External"/><Relationship Id="rId7" Type="http://schemas.openxmlformats.org/officeDocument/2006/relationships/hyperlink" Target="https://ourworldindata.org/energy-mix" TargetMode="External"/><Relationship Id="rId2" Type="http://schemas.openxmlformats.org/officeDocument/2006/relationships/hyperlink" Target="https://ourworldindata.org/fossil-fue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nuclear-energy" TargetMode="External"/><Relationship Id="rId5" Type="http://schemas.openxmlformats.org/officeDocument/2006/relationships/hyperlink" Target="https://www.worldometers.info/oil/oil-reserves-by-country/" TargetMode="External"/><Relationship Id="rId4" Type="http://schemas.openxmlformats.org/officeDocument/2006/relationships/hyperlink" Target="https://ourworldindata.org/energy-production-consumption" TargetMode="External"/><Relationship Id="rId9" Type="http://schemas.openxmlformats.org/officeDocument/2006/relationships/hyperlink" Target="https://github.com/wang34/Progetto-Visualizzazione-Scientific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767CB3-0D4F-A8FE-301D-9DE19C5E6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it-IT" sz="6600" dirty="0">
                <a:solidFill>
                  <a:srgbClr val="FF6600"/>
                </a:solidFill>
                <a:latin typeface="Aptos Black" panose="020F0502020204030204" pitchFamily="34" charset="0"/>
              </a:rPr>
              <a:t>Analisi</a:t>
            </a:r>
            <a:r>
              <a:rPr lang="it-IT" sz="6600" dirty="0">
                <a:latin typeface="Aptos Black" panose="020F0502020204030204" pitchFamily="34" charset="0"/>
              </a:rPr>
              <a:t> del consumo energetico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027E11F-3E71-8334-3965-4B5BC8776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it-IT" dirty="0"/>
              <a:t>Wang roberto </a:t>
            </a:r>
            <a:r>
              <a:rPr lang="it-IT" dirty="0" err="1"/>
              <a:t>jing</a:t>
            </a:r>
            <a:r>
              <a:rPr lang="it-IT" dirty="0"/>
              <a:t> </a:t>
            </a:r>
            <a:r>
              <a:rPr lang="it-IT" dirty="0" err="1"/>
              <a:t>yu</a:t>
            </a:r>
            <a:r>
              <a:rPr lang="it-IT" dirty="0"/>
              <a:t> 10102A</a:t>
            </a:r>
          </a:p>
          <a:p>
            <a:pPr algn="l"/>
            <a:r>
              <a:rPr lang="it-IT" dirty="0" err="1"/>
              <a:t>Cai</a:t>
            </a:r>
            <a:r>
              <a:rPr lang="it-IT" dirty="0"/>
              <a:t> Michael 987367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C008C0-4892-2DA2-3017-8A87CC05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Riserve di Gas Naturale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DC860CB-EEAF-C6F7-C554-C44C9AD67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776" y="1217790"/>
            <a:ext cx="8092805" cy="5343221"/>
          </a:xfrm>
        </p:spPr>
      </p:pic>
    </p:spTree>
    <p:extLst>
      <p:ext uri="{BB962C8B-B14F-4D97-AF65-F5344CB8AC3E}">
        <p14:creationId xmlns:p14="http://schemas.microsoft.com/office/powerpoint/2010/main" val="2797928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2F84D1-2D84-28D3-759E-0A3173C7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In base a </a:t>
            </a:r>
            <a:r>
              <a:rPr lang="en-US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cosa</a:t>
            </a:r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si</a:t>
            </a:r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scelgono</a:t>
            </a:r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le </a:t>
            </a:r>
            <a:r>
              <a:rPr lang="en-US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fonti</a:t>
            </a:r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Aptos Black" panose="020B0004020202020204" pitchFamily="34" charset="0"/>
              </a:rPr>
              <a:t>rinnovabili</a:t>
            </a:r>
            <a:r>
              <a:rPr lang="en-US" kern="1200" dirty="0">
                <a:solidFill>
                  <a:schemeClr val="tx1"/>
                </a:solidFill>
                <a:latin typeface="Aptos Black" panose="020B0004020202020204" pitchFamily="34" charset="0"/>
              </a:rPr>
              <a:t> ?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5E3D1C9-ADA0-E6D9-BB0D-B7C7ADE6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Risorse</a:t>
            </a:r>
            <a:r>
              <a:rPr lang="en-US" sz="2200" dirty="0"/>
              <a:t> </a:t>
            </a:r>
            <a:r>
              <a:rPr lang="en-US" sz="2200" dirty="0" err="1"/>
              <a:t>Naturali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Avanzamento</a:t>
            </a:r>
            <a:r>
              <a:rPr lang="en-US" sz="2200" dirty="0"/>
              <a:t> </a:t>
            </a:r>
            <a:r>
              <a:rPr lang="en-US" sz="2200" dirty="0" err="1"/>
              <a:t>tecnologico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Impatto</a:t>
            </a:r>
            <a:r>
              <a:rPr lang="en-US" sz="2200" dirty="0"/>
              <a:t> </a:t>
            </a:r>
            <a:r>
              <a:rPr lang="en-US" sz="2200" dirty="0" err="1"/>
              <a:t>ambientale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Esigenze</a:t>
            </a:r>
            <a:r>
              <a:rPr lang="en-US" sz="2200" dirty="0"/>
              <a:t> </a:t>
            </a:r>
            <a:r>
              <a:rPr lang="en-US" sz="2200" dirty="0" err="1"/>
              <a:t>energetiche</a:t>
            </a: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198305E-9728-B17E-3E9F-738AD428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900" y="640080"/>
            <a:ext cx="635651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4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C2DB9-8FBD-BF61-FB3A-CCAB60AE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Quali fonti sono preferite ?</a:t>
            </a:r>
          </a:p>
        </p:txBody>
      </p:sp>
      <p:pic>
        <p:nvPicPr>
          <p:cNvPr id="23" name="Segnaposto contenuto 22">
            <a:extLst>
              <a:ext uri="{FF2B5EF4-FFF2-40B4-BE49-F238E27FC236}">
                <a16:creationId xmlns:a16="http://schemas.microsoft.com/office/drawing/2014/main" id="{B052900F-503E-88CB-4A44-1C968FB0E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69" y="1825625"/>
            <a:ext cx="9753661" cy="4351338"/>
          </a:xfrm>
        </p:spPr>
      </p:pic>
    </p:spTree>
    <p:extLst>
      <p:ext uri="{BB962C8B-B14F-4D97-AF65-F5344CB8AC3E}">
        <p14:creationId xmlns:p14="http://schemas.microsoft.com/office/powerpoint/2010/main" val="12763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3E1FEC-80D7-EB64-AC49-982C61C3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Numeri effettivi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0E2F1AA-0B1F-2187-7F91-847BB2FD9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056" y="1825625"/>
            <a:ext cx="8449056" cy="4351338"/>
          </a:xfrm>
        </p:spPr>
      </p:pic>
    </p:spTree>
    <p:extLst>
      <p:ext uri="{BB962C8B-B14F-4D97-AF65-F5344CB8AC3E}">
        <p14:creationId xmlns:p14="http://schemas.microsoft.com/office/powerpoint/2010/main" val="406471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16D302-771E-78C7-3B89-7F9F4A11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Perché l’idroelettrico ?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6C4A74C-BE3A-4A4C-CCA4-F16B68316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La fonte idroelettrica è stata storicamente favorita per la sua </a:t>
            </a:r>
            <a:r>
              <a:rPr lang="it-IT" b="1" dirty="0">
                <a:solidFill>
                  <a:srgbClr val="FF6600"/>
                </a:solidFill>
              </a:rPr>
              <a:t>tecnologia affidabile e matura</a:t>
            </a:r>
            <a:r>
              <a:rPr lang="it-IT" dirty="0"/>
              <a:t>, disponibile da molto tempo. Permette di </a:t>
            </a:r>
            <a:r>
              <a:rPr lang="it-IT" b="1" dirty="0">
                <a:solidFill>
                  <a:srgbClr val="FF6600"/>
                </a:solidFill>
              </a:rPr>
              <a:t>gestire l'acqua nei bacini</a:t>
            </a:r>
            <a:r>
              <a:rPr lang="it-IT" dirty="0">
                <a:solidFill>
                  <a:srgbClr val="FF6600"/>
                </a:solidFill>
              </a:rPr>
              <a:t> </a:t>
            </a:r>
            <a:r>
              <a:rPr lang="it-IT" dirty="0"/>
              <a:t>per produrre energia quando serve, rendendola molto </a:t>
            </a:r>
            <a:r>
              <a:rPr lang="it-IT" b="1" dirty="0">
                <a:solidFill>
                  <a:srgbClr val="FF6600"/>
                </a:solidFill>
              </a:rPr>
              <a:t>flessibile e controllabile</a:t>
            </a:r>
            <a:r>
              <a:rPr lang="it-IT" dirty="0"/>
              <a:t>. Inoltre, le dighe idroelettriche spesso offrono </a:t>
            </a:r>
            <a:r>
              <a:rPr lang="it-IT" b="1" dirty="0">
                <a:solidFill>
                  <a:srgbClr val="FF6600"/>
                </a:solidFill>
              </a:rPr>
              <a:t>molteplici vantaggi</a:t>
            </a:r>
            <a:r>
              <a:rPr lang="it-IT" dirty="0"/>
              <a:t>, come l'irrigazione e il controllo delle inondazioni, oltre all'elettricità. Infine, in molte regioni, è stata </a:t>
            </a:r>
            <a:r>
              <a:rPr lang="it-IT" b="1" dirty="0">
                <a:solidFill>
                  <a:srgbClr val="FF6600"/>
                </a:solidFill>
              </a:rPr>
              <a:t>la prima grande fonte rinnovabile</a:t>
            </a:r>
            <a:r>
              <a:rPr lang="it-IT" dirty="0">
                <a:solidFill>
                  <a:srgbClr val="FF6600"/>
                </a:solidFill>
              </a:rPr>
              <a:t> </a:t>
            </a:r>
            <a:r>
              <a:rPr lang="it-IT" dirty="0"/>
              <a:t>ad essere sviluppata, creando una base solida per la sua diffusione continua</a:t>
            </a:r>
          </a:p>
        </p:txBody>
      </p:sp>
      <p:pic>
        <p:nvPicPr>
          <p:cNvPr id="1026" name="Picture 2" descr="Diga delle Tre Gole">
            <a:extLst>
              <a:ext uri="{FF2B5EF4-FFF2-40B4-BE49-F238E27FC236}">
                <a16:creationId xmlns:a16="http://schemas.microsoft.com/office/drawing/2014/main" id="{178A59E6-F5CB-011B-F0B4-412F64A826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30739"/>
            <a:ext cx="6346825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38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C94C67-1B3E-41C9-4D67-4722C0EF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05"/>
            <a:ext cx="10515600" cy="1325563"/>
          </a:xfrm>
        </p:spPr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Esistono paesi </a:t>
            </a:r>
            <a:r>
              <a:rPr lang="it-IT" dirty="0">
                <a:solidFill>
                  <a:srgbClr val="FF6600"/>
                </a:solidFill>
                <a:latin typeface="Aptos Black" panose="020B0004020202020204" pitchFamily="34" charset="0"/>
              </a:rPr>
              <a:t>energeticamente</a:t>
            </a:r>
            <a:r>
              <a:rPr lang="it-IT" dirty="0">
                <a:latin typeface="Aptos Black" panose="020B0004020202020204" pitchFamily="34" charset="0"/>
              </a:rPr>
              <a:t> </a:t>
            </a:r>
            <a:r>
              <a:rPr lang="it-IT" dirty="0">
                <a:solidFill>
                  <a:srgbClr val="FF6600"/>
                </a:solidFill>
                <a:latin typeface="Aptos Black" panose="020B0004020202020204" pitchFamily="34" charset="0"/>
              </a:rPr>
              <a:t>indipendenti</a:t>
            </a:r>
            <a:r>
              <a:rPr lang="it-IT" dirty="0">
                <a:latin typeface="Aptos Black" panose="020B0004020202020204" pitchFamily="34" charset="0"/>
              </a:rPr>
              <a:t>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3DC9B4-8009-453E-A72A-5D6BDC8C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9552DB7-DF4D-DFA0-4E23-30061AD8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73" y="1460568"/>
            <a:ext cx="9881867" cy="50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1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670830-BE5A-AC42-C180-FBA1593C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QUANTO CONSUMA </a:t>
            </a:r>
            <a:r>
              <a:rPr lang="it-IT" dirty="0">
                <a:solidFill>
                  <a:srgbClr val="FF6600"/>
                </a:solidFill>
                <a:latin typeface="Aptos Black" panose="020B0004020202020204" pitchFamily="34" charset="0"/>
              </a:rPr>
              <a:t>UNA</a:t>
            </a:r>
            <a:r>
              <a:rPr lang="it-IT" dirty="0">
                <a:latin typeface="Aptos Black" panose="020B0004020202020204" pitchFamily="34" charset="0"/>
              </a:rPr>
              <a:t> PERSONA ?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9ABBF48-DC20-F56E-28E8-0E9EEF05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16" y="1825625"/>
            <a:ext cx="9632167" cy="4351338"/>
          </a:xfrm>
        </p:spPr>
      </p:pic>
    </p:spTree>
    <p:extLst>
      <p:ext uri="{BB962C8B-B14F-4D97-AF65-F5344CB8AC3E}">
        <p14:creationId xmlns:p14="http://schemas.microsoft.com/office/powerpoint/2010/main" val="212018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5FAEF44-33FE-5978-84F9-4975E6F4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Quali sono i fattori che cambiano i consumi ?</a:t>
            </a:r>
          </a:p>
        </p:txBody>
      </p:sp>
      <p:sp>
        <p:nvSpPr>
          <p:cNvPr id="308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346953-FAAB-0A26-F2C0-72C2D7C2B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Sviluppo industriale</a:t>
            </a:r>
          </a:p>
          <a:p>
            <a:r>
              <a:rPr lang="en-US" sz="2200"/>
              <a:t>Urbanizzazione</a:t>
            </a:r>
          </a:p>
          <a:p>
            <a:r>
              <a:rPr lang="en-US" sz="2200"/>
              <a:t>Crescita demografica</a:t>
            </a:r>
          </a:p>
          <a:p>
            <a:r>
              <a:rPr lang="en-US" sz="2200"/>
              <a:t>Miglioramento dello stile di vita</a:t>
            </a:r>
          </a:p>
          <a:p>
            <a:r>
              <a:rPr lang="en-US" sz="2200"/>
              <a:t>Efficienza energetica</a:t>
            </a:r>
          </a:p>
          <a:p>
            <a:r>
              <a:rPr lang="en-US" sz="2200"/>
              <a:t>Clima</a:t>
            </a:r>
          </a:p>
        </p:txBody>
      </p:sp>
      <p:pic>
        <p:nvPicPr>
          <p:cNvPr id="3076" name="Picture 4" descr="6 buoni propositi per il 2023 per ridurre i consumi energetici in casa —  idealista/news">
            <a:extLst>
              <a:ext uri="{FF2B5EF4-FFF2-40B4-BE49-F238E27FC236}">
                <a16:creationId xmlns:a16="http://schemas.microsoft.com/office/drawing/2014/main" id="{856EEA8F-5C0D-ED7E-DB1A-5D11FBB064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r="20880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334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CF355-4508-6C1E-6C2D-6330C4D3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65125"/>
            <a:ext cx="10969752" cy="1325563"/>
          </a:xfrm>
        </p:spPr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Quanto si consuma nei paesi più freddi 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3784795-3588-0BB7-9A5F-38FE9E457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916" y="1825625"/>
            <a:ext cx="9632167" cy="4351338"/>
          </a:xfrm>
        </p:spPr>
      </p:pic>
    </p:spTree>
    <p:extLst>
      <p:ext uri="{BB962C8B-B14F-4D97-AF65-F5344CB8AC3E}">
        <p14:creationId xmlns:p14="http://schemas.microsoft.com/office/powerpoint/2010/main" val="283105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24BF19-A1B9-FAA5-58C3-E1B6BED5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365125"/>
            <a:ext cx="11116056" cy="1325563"/>
          </a:xfrm>
        </p:spPr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Come è cambiato il Prezzo dell’energia ?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5C05E2A3-C2FF-2CDA-CE1C-8AD00C579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644"/>
            <a:ext cx="10515600" cy="3599299"/>
          </a:xfrm>
        </p:spPr>
      </p:pic>
    </p:spTree>
    <p:extLst>
      <p:ext uri="{BB962C8B-B14F-4D97-AF65-F5344CB8AC3E}">
        <p14:creationId xmlns:p14="http://schemas.microsoft.com/office/powerpoint/2010/main" val="25870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76E691-1770-CC51-DCEB-D1B3183E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57785"/>
            <a:ext cx="10268470" cy="1014984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Aptos Black" panose="020B0004020202020204" pitchFamily="34" charset="0"/>
              </a:rPr>
              <a:t>Come il consumo è </a:t>
            </a:r>
            <a:r>
              <a:rPr lang="it-IT" dirty="0">
                <a:solidFill>
                  <a:srgbClr val="FF6600"/>
                </a:solidFill>
                <a:latin typeface="Aptos Black" panose="020B0004020202020204" pitchFamily="34" charset="0"/>
              </a:rPr>
              <a:t>cresciuto</a:t>
            </a:r>
            <a:r>
              <a:rPr lang="it-IT" dirty="0">
                <a:latin typeface="Aptos Black" panose="020B0004020202020204" pitchFamily="34" charset="0"/>
              </a:rPr>
              <a:t> </a:t>
            </a:r>
            <a:r>
              <a:rPr lang="it-IT" dirty="0">
                <a:solidFill>
                  <a:srgbClr val="FF6600"/>
                </a:solidFill>
                <a:latin typeface="Aptos Black" panose="020B0004020202020204" pitchFamily="34" charset="0"/>
              </a:rPr>
              <a:t>esponenzialmente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C9885C87-0929-B1C5-2BAE-5E48B61D9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027" y="1825625"/>
            <a:ext cx="8997945" cy="4351338"/>
          </a:xfrm>
        </p:spPr>
      </p:pic>
    </p:spTree>
    <p:extLst>
      <p:ext uri="{BB962C8B-B14F-4D97-AF65-F5344CB8AC3E}">
        <p14:creationId xmlns:p14="http://schemas.microsoft.com/office/powerpoint/2010/main" val="3350182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alenergia it critiche risposta ue crisi gas ucraina">
            <a:extLst>
              <a:ext uri="{FF2B5EF4-FFF2-40B4-BE49-F238E27FC236}">
                <a16:creationId xmlns:a16="http://schemas.microsoft.com/office/drawing/2014/main" id="{2E22B554-C66B-DBE7-A2C5-E81D4CA894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B627A6-7FFE-39A9-1360-EB77A507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Perché è cambiata così tanto ?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8A8D01-ADF8-F8FB-AA53-BD932FB8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Dipendenza da paesi esteri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Guerra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/>
              <a:t>Fattori economici</a:t>
            </a:r>
          </a:p>
        </p:txBody>
      </p:sp>
    </p:spTree>
    <p:extLst>
      <p:ext uri="{BB962C8B-B14F-4D97-AF65-F5344CB8AC3E}">
        <p14:creationId xmlns:p14="http://schemas.microsoft.com/office/powerpoint/2010/main" val="15391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BBE90-F172-63AF-CBDE-BDF38CB9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Quali stati sono stati afflitti di più ?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9E2ADE1E-EF93-8063-4E99-0270DA488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1644"/>
            <a:ext cx="10515600" cy="3599299"/>
          </a:xfrm>
        </p:spPr>
      </p:pic>
    </p:spTree>
    <p:extLst>
      <p:ext uri="{BB962C8B-B14F-4D97-AF65-F5344CB8AC3E}">
        <p14:creationId xmlns:p14="http://schemas.microsoft.com/office/powerpoint/2010/main" val="1120030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6E9BD-5FEF-2E7C-4073-F4AA6452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5B8F01-3C90-6882-F14D-2E271CB1C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0" i="0" dirty="0">
                <a:effectLst/>
                <a:latin typeface="inherit"/>
                <a:hlinkClick r:id="rId2" tooltip="https://ourworldindata.org/fossil-fuels"/>
              </a:rPr>
              <a:t>https://ourworldindata.org/fossil-fuels</a:t>
            </a:r>
            <a:endParaRPr lang="it-IT" b="0" i="0" dirty="0">
              <a:effectLst/>
              <a:latin typeface="inherit"/>
            </a:endParaRPr>
          </a:p>
          <a:p>
            <a:r>
              <a:rPr lang="it-IT" b="0" i="0" dirty="0">
                <a:effectLst/>
                <a:latin typeface="inherit"/>
                <a:hlinkClick r:id="rId3" tooltip="https://ourworldindata.org/renewable-energy"/>
              </a:rPr>
              <a:t>https://ourworldindata.org/renewable-energy</a:t>
            </a:r>
            <a:endParaRPr lang="it-IT" dirty="0">
              <a:latin typeface="inherit"/>
            </a:endParaRPr>
          </a:p>
          <a:p>
            <a:r>
              <a:rPr lang="it-IT" b="0" i="0" dirty="0">
                <a:effectLst/>
                <a:latin typeface="inherit"/>
                <a:hlinkClick r:id="rId4" tooltip="https://ourworldindata.org/energy-production-consumption"/>
              </a:rPr>
              <a:t>https://ourworldindata.org/energy-production-consumption</a:t>
            </a:r>
            <a:endParaRPr lang="it-IT" b="0" i="0" dirty="0">
              <a:effectLst/>
              <a:latin typeface="inherit"/>
            </a:endParaRPr>
          </a:p>
          <a:p>
            <a:pPr fontAlgn="base"/>
            <a:r>
              <a:rPr lang="it-IT" dirty="0">
                <a:effectLst/>
                <a:latin typeface="inherit"/>
                <a:hlinkClick r:id="rId5" tooltip="https://www.worldometers.info/oil/oil-reserves-by-country/"/>
              </a:rPr>
              <a:t>https://www.worldometers.info/oil/oil-reserves-by-country/</a:t>
            </a:r>
            <a:endParaRPr lang="it-IT" dirty="0">
              <a:effectLst/>
              <a:latin typeface="inherit"/>
            </a:endParaRPr>
          </a:p>
          <a:p>
            <a:r>
              <a:rPr lang="it-IT" b="0" i="0" u="sng" dirty="0">
                <a:effectLst/>
                <a:latin typeface="inherit"/>
                <a:hlinkClick r:id="rId6" tooltip="https://ourworldindata.org/nuclear-energy"/>
              </a:rPr>
              <a:t>https://ourworldindata.org/nuclear-energy</a:t>
            </a:r>
            <a:endParaRPr lang="it-IT" b="0" i="0" u="sng" dirty="0">
              <a:latin typeface="inherit"/>
            </a:endParaRPr>
          </a:p>
          <a:p>
            <a:r>
              <a:rPr lang="it-IT" b="0" i="0" dirty="0">
                <a:effectLst/>
                <a:latin typeface="inherit"/>
                <a:hlinkClick r:id="rId7" tooltip="https://ourworldindata.org/energy-mix"/>
              </a:rPr>
              <a:t>https://ourworldindata.org/energy-mix</a:t>
            </a:r>
            <a:endParaRPr lang="it-IT" u="sng" dirty="0">
              <a:effectLst/>
              <a:latin typeface="inherit"/>
            </a:endParaRPr>
          </a:p>
          <a:p>
            <a:r>
              <a:rPr lang="it-IT" dirty="0">
                <a:hlinkClick r:id="rId8"/>
              </a:rPr>
              <a:t>https://ourworldindata.org/grapher/energy-imports-and-exports-energy-use?time=2015</a:t>
            </a:r>
            <a:endParaRPr lang="it-IT" dirty="0"/>
          </a:p>
          <a:p>
            <a:pPr marL="0" indent="0">
              <a:buNone/>
            </a:pPr>
            <a:r>
              <a:rPr lang="it-IT" u="sng" dirty="0">
                <a:latin typeface="inherit"/>
              </a:rPr>
              <a:t>Repository GitHub</a:t>
            </a:r>
          </a:p>
          <a:p>
            <a:pPr marL="0" indent="0">
              <a:buNone/>
            </a:pPr>
            <a:r>
              <a:rPr lang="it-IT" dirty="0">
                <a:latin typeface="inherit"/>
                <a:hlinkClick r:id="rId9"/>
              </a:rPr>
              <a:t>https://github.com/wang34/Progetto-Visualizzazione-Scientifica</a:t>
            </a:r>
            <a:endParaRPr lang="it-IT" dirty="0">
              <a:latin typeface="inherit"/>
            </a:endParaRPr>
          </a:p>
          <a:p>
            <a:pPr marL="0" indent="0">
              <a:buNone/>
            </a:pPr>
            <a:endParaRPr lang="it-IT" u="sng" dirty="0"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8284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1FB49E-76CB-6825-DCAB-C6008688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it-IT" sz="3800" dirty="0">
                <a:latin typeface="Aptos Black" panose="020B0004020202020204" pitchFamily="34" charset="0"/>
              </a:rPr>
              <a:t>Perché è cresciuto così </a:t>
            </a:r>
            <a:r>
              <a:rPr lang="it-IT" sz="3800" dirty="0">
                <a:solidFill>
                  <a:srgbClr val="FF6600"/>
                </a:solidFill>
                <a:latin typeface="Aptos Black" panose="020B0004020202020204" pitchFamily="34" charset="0"/>
              </a:rPr>
              <a:t>tanto</a:t>
            </a:r>
            <a:r>
              <a:rPr lang="it-IT" sz="3800" dirty="0">
                <a:latin typeface="Aptos Black" panose="020B0004020202020204" pitchFamily="34" charset="0"/>
              </a:rPr>
              <a:t> ?</a:t>
            </a:r>
          </a:p>
        </p:txBody>
      </p:sp>
      <p:sp>
        <p:nvSpPr>
          <p:cNvPr id="103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Content Placeholder 1031">
            <a:extLst>
              <a:ext uri="{FF2B5EF4-FFF2-40B4-BE49-F238E27FC236}">
                <a16:creationId xmlns:a16="http://schemas.microsoft.com/office/drawing/2014/main" id="{3ECA7BF7-BB6C-556D-C36D-0988A5F3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>
                <a:latin typeface="Aptos Black" panose="020B0004020202020204" pitchFamily="34" charset="0"/>
              </a:rPr>
              <a:t>Il boom </a:t>
            </a:r>
            <a:r>
              <a:rPr lang="en-US" sz="2200" dirty="0" err="1">
                <a:latin typeface="Aptos Black" panose="020B0004020202020204" pitchFamily="34" charset="0"/>
              </a:rPr>
              <a:t>economico</a:t>
            </a:r>
            <a:r>
              <a:rPr lang="en-US" sz="2200" dirty="0">
                <a:latin typeface="Aptos Black" panose="020B0004020202020204" pitchFamily="34" charset="0"/>
              </a:rPr>
              <a:t> del post Guerra, ha </a:t>
            </a:r>
            <a:r>
              <a:rPr lang="en-US" sz="2200" dirty="0" err="1">
                <a:latin typeface="Aptos Black" panose="020B0004020202020204" pitchFamily="34" charset="0"/>
              </a:rPr>
              <a:t>reso</a:t>
            </a:r>
            <a:r>
              <a:rPr lang="en-US" sz="2200" dirty="0">
                <a:latin typeface="Aptos Black" panose="020B0004020202020204" pitchFamily="34" charset="0"/>
              </a:rPr>
              <a:t> sempre </a:t>
            </a:r>
            <a:r>
              <a:rPr lang="en-US" sz="2200" dirty="0" err="1">
                <a:latin typeface="Aptos Black" panose="020B0004020202020204" pitchFamily="34" charset="0"/>
              </a:rPr>
              <a:t>più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accessibile</a:t>
            </a:r>
            <a:r>
              <a:rPr lang="en-US" sz="2200" dirty="0">
                <a:latin typeface="Aptos Black" panose="020B0004020202020204" pitchFamily="34" charset="0"/>
              </a:rPr>
              <a:t> alle </a:t>
            </a:r>
            <a:r>
              <a:rPr lang="en-US" sz="2200" dirty="0" err="1">
                <a:latin typeface="Aptos Black" panose="020B0004020202020204" pitchFamily="34" charset="0"/>
              </a:rPr>
              <a:t>famiglie</a:t>
            </a:r>
            <a:r>
              <a:rPr lang="en-US" sz="2200" dirty="0">
                <a:latin typeface="Aptos Black" panose="020B0004020202020204" pitchFamily="34" charset="0"/>
              </a:rPr>
              <a:t> la </a:t>
            </a:r>
            <a:r>
              <a:rPr lang="en-US" sz="2200" dirty="0" err="1">
                <a:latin typeface="Aptos Black" panose="020B0004020202020204" pitchFamily="34" charset="0"/>
              </a:rPr>
              <a:t>possibilità</a:t>
            </a:r>
            <a:r>
              <a:rPr lang="en-US" sz="2200" dirty="0">
                <a:latin typeface="Aptos Black" panose="020B0004020202020204" pitchFamily="34" charset="0"/>
              </a:rPr>
              <a:t> di </a:t>
            </a:r>
            <a:r>
              <a:rPr lang="en-US" sz="2200" dirty="0" err="1">
                <a:latin typeface="Aptos Black" panose="020B0004020202020204" pitchFamily="34" charset="0"/>
              </a:rPr>
              <a:t>possedere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elettrodomestici</a:t>
            </a:r>
            <a:r>
              <a:rPr lang="en-US" sz="2200" dirty="0">
                <a:latin typeface="Aptos Black" panose="020B0004020202020204" pitchFamily="34" charset="0"/>
              </a:rPr>
              <a:t>, </a:t>
            </a:r>
            <a:r>
              <a:rPr lang="en-US" sz="2200" dirty="0" err="1">
                <a:latin typeface="Aptos Black" panose="020B0004020202020204" pitchFamily="34" charset="0"/>
              </a:rPr>
              <a:t>cosa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che</a:t>
            </a:r>
            <a:r>
              <a:rPr lang="en-US" sz="2200" dirty="0">
                <a:latin typeface="Aptos Black" panose="020B0004020202020204" pitchFamily="34" charset="0"/>
              </a:rPr>
              <a:t> ha </a:t>
            </a:r>
            <a:r>
              <a:rPr lang="en-US" sz="2200" dirty="0" err="1">
                <a:latin typeface="Aptos Black" panose="020B0004020202020204" pitchFamily="34" charset="0"/>
              </a:rPr>
              <a:t>portato</a:t>
            </a:r>
            <a:r>
              <a:rPr lang="en-US" sz="2200" dirty="0">
                <a:latin typeface="Aptos Black" panose="020B0004020202020204" pitchFamily="34" charset="0"/>
              </a:rPr>
              <a:t> ad un </a:t>
            </a:r>
            <a:r>
              <a:rPr lang="en-US" sz="2200" dirty="0" err="1">
                <a:latin typeface="Aptos Black" panose="020B0004020202020204" pitchFamily="34" charset="0"/>
              </a:rPr>
              <a:t>aumento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smisurato</a:t>
            </a:r>
            <a:r>
              <a:rPr lang="en-US" sz="2200" dirty="0">
                <a:latin typeface="Aptos Black" panose="020B0004020202020204" pitchFamily="34" charset="0"/>
              </a:rPr>
              <a:t> del </a:t>
            </a:r>
            <a:r>
              <a:rPr lang="en-US" sz="2200" dirty="0" err="1">
                <a:latin typeface="Aptos Black" panose="020B0004020202020204" pitchFamily="34" charset="0"/>
              </a:rPr>
              <a:t>fabbisogno</a:t>
            </a:r>
            <a:r>
              <a:rPr lang="en-US" sz="2200" dirty="0">
                <a:latin typeface="Aptos Black" panose="020B0004020202020204" pitchFamily="34" charset="0"/>
              </a:rPr>
              <a:t> </a:t>
            </a:r>
            <a:r>
              <a:rPr lang="en-US" sz="2200" dirty="0" err="1">
                <a:latin typeface="Aptos Black" panose="020B0004020202020204" pitchFamily="34" charset="0"/>
              </a:rPr>
              <a:t>energetico</a:t>
            </a:r>
            <a:endParaRPr lang="en-US" sz="2200" dirty="0">
              <a:latin typeface="Aptos Black" panose="020B00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72F418-2241-0039-4D83-1F8A4625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63477"/>
            <a:ext cx="6903720" cy="33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7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46DF3D-7E7A-B69B-F3F8-C344907C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Come si differenziano i vari paesi ?</a:t>
            </a:r>
          </a:p>
        </p:txBody>
      </p:sp>
      <p:pic>
        <p:nvPicPr>
          <p:cNvPr id="17" name="Segnaposto contenuto 16">
            <a:extLst>
              <a:ext uri="{FF2B5EF4-FFF2-40B4-BE49-F238E27FC236}">
                <a16:creationId xmlns:a16="http://schemas.microsoft.com/office/drawing/2014/main" id="{9001CCE6-FAE8-D219-1150-410E20AAE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134"/>
            <a:ext cx="10515600" cy="4264320"/>
          </a:xfrm>
        </p:spPr>
      </p:pic>
    </p:spTree>
    <p:extLst>
      <p:ext uri="{BB962C8B-B14F-4D97-AF65-F5344CB8AC3E}">
        <p14:creationId xmlns:p14="http://schemas.microsoft.com/office/powerpoint/2010/main" val="33223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1C5010-5E57-497F-A469-C3B2464C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Numeri alla mano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7189199-92E9-1280-5794-67B32CCCA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761" y="1825625"/>
            <a:ext cx="8708477" cy="4351338"/>
          </a:xfrm>
        </p:spPr>
      </p:pic>
    </p:spTree>
    <p:extLst>
      <p:ext uri="{BB962C8B-B14F-4D97-AF65-F5344CB8AC3E}">
        <p14:creationId xmlns:p14="http://schemas.microsoft.com/office/powerpoint/2010/main" val="419914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8B4E46-5599-680C-7462-B883305B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Perché si preferiscono queste risorse 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BCF03-331B-5D3A-36D8-5D166A9F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			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8B3AE-99CD-1326-71EB-21CAC6765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Aptos Black" panose="020B0004020202020204" pitchFamily="34" charset="0"/>
              </a:rPr>
              <a:t>Costo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Aptos Black" panose="020B0004020202020204" pitchFamily="34" charset="0"/>
              </a:rPr>
              <a:t>Convenienza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sz="3600" dirty="0">
                <a:latin typeface="Aptos Black" panose="020B0004020202020204" pitchFamily="34" charset="0"/>
              </a:rPr>
              <a:t>Quantità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600" dirty="0">
              <a:latin typeface="Aptos Black" panose="020B00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sz="3600" dirty="0">
              <a:latin typeface="Aptos Black" panose="020B0004020202020204" pitchFamily="34" charset="0"/>
            </a:endParaRPr>
          </a:p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6F68404-63E0-8E56-297E-E6D75074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61456"/>
            <a:ext cx="5290692" cy="49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5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04AD5993-5354-7D18-7933-6098A521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Quali fonti preferiscono gli stati ?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1E30654E-BBFE-56E7-D4E6-AC8293F44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815" y="1825625"/>
            <a:ext cx="8382369" cy="4351338"/>
          </a:xfrm>
        </p:spPr>
      </p:pic>
    </p:spTree>
    <p:extLst>
      <p:ext uri="{BB962C8B-B14F-4D97-AF65-F5344CB8AC3E}">
        <p14:creationId xmlns:p14="http://schemas.microsoft.com/office/powerpoint/2010/main" val="374310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E0E507-99E5-B4D0-BAFF-96DB3B89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Riserve di Carbone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6A66D848-D983-76E1-25A6-5A6E1985F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995" y="1426714"/>
            <a:ext cx="8292405" cy="5353753"/>
          </a:xfrm>
        </p:spPr>
      </p:pic>
    </p:spTree>
    <p:extLst>
      <p:ext uri="{BB962C8B-B14F-4D97-AF65-F5344CB8AC3E}">
        <p14:creationId xmlns:p14="http://schemas.microsoft.com/office/powerpoint/2010/main" val="30837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C40EA4-C5AC-5B13-C1A6-742E5DDE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Black" panose="020B0004020202020204" pitchFamily="34" charset="0"/>
              </a:rPr>
              <a:t>Riserve di Petrolio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3F4C0CDC-D1AE-FFC4-09B6-788B8BDA1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544" y="1302857"/>
            <a:ext cx="8211312" cy="5190018"/>
          </a:xfrm>
        </p:spPr>
      </p:pic>
    </p:spTree>
    <p:extLst>
      <p:ext uri="{BB962C8B-B14F-4D97-AF65-F5344CB8AC3E}">
        <p14:creationId xmlns:p14="http://schemas.microsoft.com/office/powerpoint/2010/main" val="3839283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o 2">
      <a:dk1>
        <a:sysClr val="windowText" lastClr="000000"/>
      </a:dk1>
      <a:lt1>
        <a:srgbClr val="EAE0C8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347</Words>
  <Application>Microsoft Office PowerPoint</Application>
  <PresentationFormat>Widescreen</PresentationFormat>
  <Paragraphs>54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inherit</vt:lpstr>
      <vt:lpstr>Aptos</vt:lpstr>
      <vt:lpstr>Aptos Black</vt:lpstr>
      <vt:lpstr>Aptos Display</vt:lpstr>
      <vt:lpstr>Arial</vt:lpstr>
      <vt:lpstr>Tema di Office</vt:lpstr>
      <vt:lpstr>Analisi del consumo energetico</vt:lpstr>
      <vt:lpstr>Come il consumo è cresciuto esponenzialmente</vt:lpstr>
      <vt:lpstr>Perché è cresciuto così tanto ?</vt:lpstr>
      <vt:lpstr>Come si differenziano i vari paesi ?</vt:lpstr>
      <vt:lpstr>Numeri alla mano</vt:lpstr>
      <vt:lpstr>Perché si preferiscono queste risorse ?</vt:lpstr>
      <vt:lpstr>Quali fonti preferiscono gli stati ?</vt:lpstr>
      <vt:lpstr>Riserve di Carbone</vt:lpstr>
      <vt:lpstr>Riserve di Petrolio</vt:lpstr>
      <vt:lpstr>Riserve di Gas Naturale</vt:lpstr>
      <vt:lpstr>In base a cosa si scelgono le fonti rinnovabili ?</vt:lpstr>
      <vt:lpstr>Quali fonti sono preferite ?</vt:lpstr>
      <vt:lpstr>Numeri effettivi</vt:lpstr>
      <vt:lpstr>Perché l’idroelettrico ?</vt:lpstr>
      <vt:lpstr>Esistono paesi energeticamente indipendenti ?</vt:lpstr>
      <vt:lpstr>QUANTO CONSUMA UNA PERSONA ? </vt:lpstr>
      <vt:lpstr>Quali sono i fattori che cambiano i consumi ?</vt:lpstr>
      <vt:lpstr>Quanto si consuma nei paesi più freddi ?</vt:lpstr>
      <vt:lpstr>Come è cambiato il Prezzo dell’energia ?</vt:lpstr>
      <vt:lpstr>Perché è cambiata così tanto ?</vt:lpstr>
      <vt:lpstr>Quali stati sono stati afflitti di più ?</vt:lpstr>
      <vt:lpstr>Fonti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Jing Yu Wang</dc:creator>
  <cp:lastModifiedBy>Roberto Jing Yu Wang</cp:lastModifiedBy>
  <cp:revision>7</cp:revision>
  <dcterms:created xsi:type="dcterms:W3CDTF">2025-02-14T19:47:57Z</dcterms:created>
  <dcterms:modified xsi:type="dcterms:W3CDTF">2025-02-16T12:50:54Z</dcterms:modified>
</cp:coreProperties>
</file>