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34"/>
  </p:notesMasterIdLst>
  <p:sldIdLst>
    <p:sldId id="256" r:id="rId2"/>
    <p:sldId id="258" r:id="rId3"/>
    <p:sldId id="300" r:id="rId4"/>
    <p:sldId id="320" r:id="rId5"/>
    <p:sldId id="321" r:id="rId6"/>
    <p:sldId id="326" r:id="rId7"/>
    <p:sldId id="325" r:id="rId8"/>
    <p:sldId id="301" r:id="rId9"/>
    <p:sldId id="322" r:id="rId10"/>
    <p:sldId id="323" r:id="rId11"/>
    <p:sldId id="327" r:id="rId12"/>
    <p:sldId id="328" r:id="rId13"/>
    <p:sldId id="324" r:id="rId14"/>
    <p:sldId id="329" r:id="rId15"/>
    <p:sldId id="330" r:id="rId16"/>
    <p:sldId id="314" r:id="rId17"/>
    <p:sldId id="336" r:id="rId18"/>
    <p:sldId id="331" r:id="rId19"/>
    <p:sldId id="332" r:id="rId20"/>
    <p:sldId id="333" r:id="rId21"/>
    <p:sldId id="334" r:id="rId22"/>
    <p:sldId id="335" r:id="rId23"/>
    <p:sldId id="337" r:id="rId24"/>
    <p:sldId id="339" r:id="rId25"/>
    <p:sldId id="340" r:id="rId26"/>
    <p:sldId id="341" r:id="rId27"/>
    <p:sldId id="342" r:id="rId28"/>
    <p:sldId id="344" r:id="rId29"/>
    <p:sldId id="346" r:id="rId30"/>
    <p:sldId id="345" r:id="rId31"/>
    <p:sldId id="347" r:id="rId32"/>
    <p:sldId id="285"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AA8F"/>
    <a:srgbClr val="4C9D83"/>
    <a:srgbClr val="89C796"/>
    <a:srgbClr val="80B6C2"/>
    <a:srgbClr val="80B5C3"/>
    <a:srgbClr val="83BDB1"/>
    <a:srgbClr val="2BB78C"/>
    <a:srgbClr val="80BABE"/>
    <a:srgbClr val="7EB7C2"/>
    <a:srgbClr val="6FDD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0647" autoAdjust="0"/>
  </p:normalViewPr>
  <p:slideViewPr>
    <p:cSldViewPr snapToGrid="0">
      <p:cViewPr varScale="1">
        <p:scale>
          <a:sx n="100" d="100"/>
          <a:sy n="100" d="100"/>
        </p:scale>
        <p:origin x="78" y="17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0DBC4-F98B-484A-BE69-A87A5E6DEA10}" type="datetimeFigureOut">
              <a:rPr lang="zh-CN" altLang="en-US" smtClean="0"/>
              <a:t>2020/9/9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E661B-8AD1-4D4A-B33B-64792E549961}" type="slidenum">
              <a:rPr lang="zh-CN" altLang="en-US" smtClean="0"/>
              <a:t>‹#›</a:t>
            </a:fld>
            <a:endParaRPr lang="zh-CN" altLang="en-US"/>
          </a:p>
        </p:txBody>
      </p:sp>
    </p:spTree>
    <p:extLst>
      <p:ext uri="{BB962C8B-B14F-4D97-AF65-F5344CB8AC3E}">
        <p14:creationId xmlns:p14="http://schemas.microsoft.com/office/powerpoint/2010/main" val="2097743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u="none"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B1A913F-252E-4EB7-A1AE-8A0B16A290DF}"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5513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12</a:t>
            </a:fld>
            <a:endParaRPr lang="zh-CN" altLang="en-US"/>
          </a:p>
        </p:txBody>
      </p:sp>
    </p:spTree>
    <p:extLst>
      <p:ext uri="{BB962C8B-B14F-4D97-AF65-F5344CB8AC3E}">
        <p14:creationId xmlns:p14="http://schemas.microsoft.com/office/powerpoint/2010/main" val="427877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13</a:t>
            </a:fld>
            <a:endParaRPr lang="zh-CN" altLang="en-US"/>
          </a:p>
        </p:txBody>
      </p:sp>
    </p:spTree>
    <p:extLst>
      <p:ext uri="{BB962C8B-B14F-4D97-AF65-F5344CB8AC3E}">
        <p14:creationId xmlns:p14="http://schemas.microsoft.com/office/powerpoint/2010/main" val="33043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14</a:t>
            </a:fld>
            <a:endParaRPr lang="zh-CN" altLang="en-US"/>
          </a:p>
        </p:txBody>
      </p:sp>
    </p:spTree>
    <p:extLst>
      <p:ext uri="{BB962C8B-B14F-4D97-AF65-F5344CB8AC3E}">
        <p14:creationId xmlns:p14="http://schemas.microsoft.com/office/powerpoint/2010/main" val="1137246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15</a:t>
            </a:fld>
            <a:endParaRPr lang="zh-CN" altLang="en-US"/>
          </a:p>
        </p:txBody>
      </p:sp>
    </p:spTree>
    <p:extLst>
      <p:ext uri="{BB962C8B-B14F-4D97-AF65-F5344CB8AC3E}">
        <p14:creationId xmlns:p14="http://schemas.microsoft.com/office/powerpoint/2010/main" val="3277132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1382390" rtl="0" eaLnBrk="1" fontAlgn="auto" latinLnBrk="0" hangingPunct="1">
              <a:lnSpc>
                <a:spcPct val="100000"/>
              </a:lnSpc>
              <a:spcBef>
                <a:spcPts val="0"/>
              </a:spcBef>
              <a:spcAft>
                <a:spcPts val="0"/>
              </a:spcAft>
              <a:buClrTx/>
              <a:buSzTx/>
              <a:buFontTx/>
              <a:buNone/>
              <a:tabLst/>
              <a:defRPr/>
            </a:pPr>
            <a:r>
              <a:rPr lang="zh-Hans" altLang="en-US" dirty="0"/>
              <a:t>相信有好的产品和服务，再加上长期坚持的政策，我们能和</a:t>
            </a:r>
            <a:r>
              <a:rPr lang="zh-CN" altLang="en-US" dirty="0"/>
              <a:t>合作伙伴</a:t>
            </a:r>
            <a:r>
              <a:rPr lang="zh-Hans" altLang="en-US" dirty="0"/>
              <a:t>一起快速成长起来</a:t>
            </a:r>
            <a:r>
              <a:rPr lang="zh-CN" altLang="en-US" dirty="0"/>
              <a:t>。我们欢迎更多的合作伙伴加入亿联。谢谢大家！</a:t>
            </a:r>
          </a:p>
          <a:p>
            <a:endParaRPr lang="zh-CN" altLang="en-US" dirty="0"/>
          </a:p>
        </p:txBody>
      </p:sp>
      <p:sp>
        <p:nvSpPr>
          <p:cNvPr id="4" name="灯片编号占位符 3"/>
          <p:cNvSpPr>
            <a:spLocks noGrp="1"/>
          </p:cNvSpPr>
          <p:nvPr>
            <p:ph type="sldNum" sz="quarter" idx="10"/>
          </p:nvPr>
        </p:nvSpPr>
        <p:spPr/>
        <p:txBody>
          <a:bodyPr/>
          <a:lstStyle/>
          <a:p>
            <a:fld id="{3B1A913F-252E-4EB7-A1AE-8A0B16A290DF}" type="slidenum">
              <a:rPr lang="zh-CN" altLang="en-US" smtClean="0"/>
              <a:t>32</a:t>
            </a:fld>
            <a:endParaRPr lang="zh-CN" altLang="en-US"/>
          </a:p>
        </p:txBody>
      </p:sp>
    </p:spTree>
    <p:extLst>
      <p:ext uri="{BB962C8B-B14F-4D97-AF65-F5344CB8AC3E}">
        <p14:creationId xmlns:p14="http://schemas.microsoft.com/office/powerpoint/2010/main" val="1773901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亿联方案的愿景，能实现全省覆盖（山西、平顶山案例一句话概括）。</a:t>
            </a:r>
            <a:endParaRPr lang="en-US" altLang="zh-CN" dirty="0" smtClean="0"/>
          </a:p>
          <a:p>
            <a:r>
              <a:rPr lang="zh-CN" altLang="en-US" dirty="0" smtClean="0"/>
              <a:t>应用场景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3</a:t>
            </a:fld>
            <a:endParaRPr lang="zh-CN" altLang="en-US"/>
          </a:p>
        </p:txBody>
      </p:sp>
    </p:spTree>
    <p:extLst>
      <p:ext uri="{BB962C8B-B14F-4D97-AF65-F5344CB8AC3E}">
        <p14:creationId xmlns:p14="http://schemas.microsoft.com/office/powerpoint/2010/main" val="112808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话术！是否说明：会议纪要，人脸点名功能？</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4</a:t>
            </a:fld>
            <a:endParaRPr lang="zh-CN" altLang="en-US"/>
          </a:p>
        </p:txBody>
      </p:sp>
    </p:spTree>
    <p:extLst>
      <p:ext uri="{BB962C8B-B14F-4D97-AF65-F5344CB8AC3E}">
        <p14:creationId xmlns:p14="http://schemas.microsoft.com/office/powerpoint/2010/main" val="428163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党建当前业绩展示，平顶山服务面对面数据？当前覆盖多少党支部，在线人数，会议统计数据</a:t>
            </a:r>
            <a:r>
              <a:rPr lang="en-US" altLang="zh-CN" dirty="0" smtClean="0"/>
              <a:t>/</a:t>
            </a:r>
            <a:r>
              <a:rPr lang="zh-CN" altLang="en-US" dirty="0" smtClean="0"/>
              <a:t>月    饼图或柱状图  要酷炫</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5</a:t>
            </a:fld>
            <a:endParaRPr lang="zh-CN" altLang="en-US"/>
          </a:p>
        </p:txBody>
      </p:sp>
    </p:spTree>
    <p:extLst>
      <p:ext uri="{BB962C8B-B14F-4D97-AF65-F5344CB8AC3E}">
        <p14:creationId xmlns:p14="http://schemas.microsoft.com/office/powerpoint/2010/main" val="3472763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7</a:t>
            </a:fld>
            <a:endParaRPr lang="zh-CN" altLang="en-US"/>
          </a:p>
        </p:txBody>
      </p:sp>
    </p:spTree>
    <p:extLst>
      <p:ext uri="{BB962C8B-B14F-4D97-AF65-F5344CB8AC3E}">
        <p14:creationId xmlns:p14="http://schemas.microsoft.com/office/powerpoint/2010/main" val="278562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8</a:t>
            </a:fld>
            <a:endParaRPr lang="zh-CN" altLang="en-US"/>
          </a:p>
        </p:txBody>
      </p:sp>
    </p:spTree>
    <p:extLst>
      <p:ext uri="{BB962C8B-B14F-4D97-AF65-F5344CB8AC3E}">
        <p14:creationId xmlns:p14="http://schemas.microsoft.com/office/powerpoint/2010/main" val="1483533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9</a:t>
            </a:fld>
            <a:endParaRPr lang="zh-CN" altLang="en-US"/>
          </a:p>
        </p:txBody>
      </p:sp>
    </p:spTree>
    <p:extLst>
      <p:ext uri="{BB962C8B-B14F-4D97-AF65-F5344CB8AC3E}">
        <p14:creationId xmlns:p14="http://schemas.microsoft.com/office/powerpoint/2010/main" val="3922385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10</a:t>
            </a:fld>
            <a:endParaRPr lang="zh-CN" altLang="en-US"/>
          </a:p>
        </p:txBody>
      </p:sp>
    </p:spTree>
    <p:extLst>
      <p:ext uri="{BB962C8B-B14F-4D97-AF65-F5344CB8AC3E}">
        <p14:creationId xmlns:p14="http://schemas.microsoft.com/office/powerpoint/2010/main" val="4126680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大家都知道当前很多厂商已经完成省市政府视讯方案覆盖，亿联除了可以像党建一样实现全省覆盖外，也可以覆盖</a:t>
            </a:r>
            <a:r>
              <a:rPr lang="en-US" altLang="zh-CN" dirty="0" smtClean="0"/>
              <a:t>3</a:t>
            </a:r>
            <a:r>
              <a:rPr lang="en-US" altLang="zh-CN" baseline="0" dirty="0" smtClean="0"/>
              <a:t> 4</a:t>
            </a:r>
            <a:r>
              <a:rPr lang="zh-CN" altLang="en-US" baseline="0" dirty="0" smtClean="0"/>
              <a:t>线政府</a:t>
            </a:r>
            <a:endParaRPr lang="en-US" altLang="zh-CN" baseline="0" dirty="0" smtClean="0"/>
          </a:p>
          <a:p>
            <a:r>
              <a:rPr lang="zh-CN" altLang="en-US" baseline="0" dirty="0" smtClean="0"/>
              <a:t>适用于哪些场景：</a:t>
            </a:r>
            <a:endParaRPr lang="zh-CN" altLang="en-US" dirty="0"/>
          </a:p>
        </p:txBody>
      </p:sp>
      <p:sp>
        <p:nvSpPr>
          <p:cNvPr id="4" name="灯片编号占位符 3"/>
          <p:cNvSpPr>
            <a:spLocks noGrp="1"/>
          </p:cNvSpPr>
          <p:nvPr>
            <p:ph type="sldNum" sz="quarter" idx="10"/>
          </p:nvPr>
        </p:nvSpPr>
        <p:spPr/>
        <p:txBody>
          <a:bodyPr/>
          <a:lstStyle/>
          <a:p>
            <a:fld id="{E9EE661B-8AD1-4D4A-B33B-64792E549961}" type="slidenum">
              <a:rPr lang="zh-CN" altLang="en-US" smtClean="0"/>
              <a:t>11</a:t>
            </a:fld>
            <a:endParaRPr lang="zh-CN" altLang="en-US"/>
          </a:p>
        </p:txBody>
      </p:sp>
    </p:spTree>
    <p:extLst>
      <p:ext uri="{BB962C8B-B14F-4D97-AF65-F5344CB8AC3E}">
        <p14:creationId xmlns:p14="http://schemas.microsoft.com/office/powerpoint/2010/main" val="358519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2160568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428168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417291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576484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14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2043387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54881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24045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619750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234869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434535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2400250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CCA9505D-6858-4D77-8033-8F44498EC30F}" type="datetimeFigureOut">
              <a:rPr lang="zh-CN" altLang="en-US" smtClean="0"/>
              <a:t>2020/9/9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8E8C392-8293-4EFF-A44E-DAB8CA6E5388}" type="slidenum">
              <a:rPr lang="zh-CN" altLang="en-US" smtClean="0"/>
              <a:t>‹#›</a:t>
            </a:fld>
            <a:endParaRPr lang="zh-CN" altLang="en-US"/>
          </a:p>
        </p:txBody>
      </p:sp>
    </p:spTree>
    <p:extLst>
      <p:ext uri="{BB962C8B-B14F-4D97-AF65-F5344CB8AC3E}">
        <p14:creationId xmlns:p14="http://schemas.microsoft.com/office/powerpoint/2010/main" val="3587313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A9505D-6858-4D77-8033-8F44498EC30F}" type="datetimeFigureOut">
              <a:rPr lang="zh-CN" altLang="en-US" smtClean="0"/>
              <a:t>2020/9/9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8C392-8293-4EFF-A44E-DAB8CA6E5388}" type="slidenum">
              <a:rPr lang="zh-CN" altLang="en-US" smtClean="0"/>
              <a:t>‹#›</a:t>
            </a:fld>
            <a:endParaRPr lang="zh-CN" altLang="en-US"/>
          </a:p>
        </p:txBody>
      </p:sp>
      <p:pic>
        <p:nvPicPr>
          <p:cNvPr id="7" name="图片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0"/>
            <a:ext cx="12192000" cy="6857919"/>
          </a:xfrm>
          <a:prstGeom prst="rect">
            <a:avLst/>
          </a:prstGeom>
        </p:spPr>
      </p:pic>
    </p:spTree>
    <p:extLst>
      <p:ext uri="{BB962C8B-B14F-4D97-AF65-F5344CB8AC3E}">
        <p14:creationId xmlns:p14="http://schemas.microsoft.com/office/powerpoint/2010/main" val="310928561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mailto:55555**@10.86.0.33" TargetMode="External"/><Relationship Id="rId2" Type="http://schemas.openxmlformats.org/officeDocument/2006/relationships/hyperlink" Target="mailto:55555@10.86.0.33" TargetMode="Externa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hyperlink" Target="mailto:78789@10.86.0.33" TargetMode="External"/><Relationship Id="rId4" Type="http://schemas.openxmlformats.org/officeDocument/2006/relationships/hyperlink" Target="mailto:22222**123456@10.86.0.3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矩形 3"/>
          <p:cNvSpPr/>
          <p:nvPr/>
        </p:nvSpPr>
        <p:spPr>
          <a:xfrm>
            <a:off x="0" y="3691590"/>
            <a:ext cx="12192000" cy="1841752"/>
          </a:xfrm>
          <a:prstGeom prst="rect">
            <a:avLst/>
          </a:prstGeom>
          <a:gradFill>
            <a:gsLst>
              <a:gs pos="0">
                <a:srgbClr val="70B4C7">
                  <a:alpha val="62000"/>
                </a:srgbClr>
              </a:gs>
              <a:gs pos="0">
                <a:schemeClr val="accent1">
                  <a:lumMod val="45000"/>
                  <a:lumOff val="55000"/>
                </a:schemeClr>
              </a:gs>
              <a:gs pos="0">
                <a:srgbClr val="70B4C7"/>
              </a:gs>
              <a:gs pos="100000">
                <a:srgbClr val="7ECE89">
                  <a:alpha val="66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6600" b="1" kern="10000" spc="1200"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865" y="4223548"/>
            <a:ext cx="12191999" cy="1446550"/>
          </a:xfrm>
          <a:prstGeom prst="rect">
            <a:avLst/>
          </a:prstGeom>
        </p:spPr>
        <p:txBody>
          <a:bodyPr wrap="square">
            <a:spAutoFit/>
          </a:bodyPr>
          <a:lstStyle/>
          <a:p>
            <a:pPr algn="ctr"/>
            <a:r>
              <a:rPr lang="zh-CN" altLang="en-US" sz="4400" b="1" kern="10000" dirty="0" smtClean="0">
                <a:solidFill>
                  <a:schemeClr val="bg1"/>
                </a:solidFill>
                <a:latin typeface="微软雅黑" panose="020B0503020204020204" pitchFamily="34" charset="-122"/>
                <a:ea typeface="微软雅黑" panose="020B0503020204020204" pitchFamily="34" charset="-122"/>
              </a:rPr>
              <a:t> </a:t>
            </a:r>
            <a:r>
              <a:rPr lang="en-US" altLang="zh-CN" sz="4400" b="1" kern="10000" dirty="0" smtClean="0">
                <a:solidFill>
                  <a:schemeClr val="bg1"/>
                </a:solidFill>
                <a:latin typeface="微软雅黑" panose="020B0503020204020204" pitchFamily="34" charset="-122"/>
                <a:ea typeface="微软雅黑" panose="020B0503020204020204" pitchFamily="34" charset="-122"/>
              </a:rPr>
              <a:t>Linux</a:t>
            </a:r>
            <a:r>
              <a:rPr lang="zh-CN" altLang="en-US" sz="4400" b="1" kern="10000" dirty="0" smtClean="0">
                <a:solidFill>
                  <a:schemeClr val="bg1"/>
                </a:solidFill>
                <a:latin typeface="微软雅黑" panose="020B0503020204020204" pitchFamily="34" charset="-122"/>
                <a:ea typeface="微软雅黑" panose="020B0503020204020204" pitchFamily="34" charset="-122"/>
              </a:rPr>
              <a:t>简介及常用命令介绍</a:t>
            </a:r>
            <a:r>
              <a:rPr lang="en-US" altLang="zh-CN" sz="4400" b="1" kern="10000" dirty="0" smtClean="0">
                <a:solidFill>
                  <a:schemeClr val="bg1"/>
                </a:solidFill>
                <a:latin typeface="微软雅黑" panose="020B0503020204020204" pitchFamily="34" charset="-122"/>
                <a:ea typeface="微软雅黑" panose="020B0503020204020204" pitchFamily="34" charset="-122"/>
              </a:rPr>
              <a:t>+</a:t>
            </a:r>
            <a:r>
              <a:rPr lang="zh-CN" altLang="en-US" sz="4400" b="1" kern="10000" dirty="0" smtClean="0">
                <a:solidFill>
                  <a:schemeClr val="bg1"/>
                </a:solidFill>
                <a:latin typeface="微软雅黑" panose="020B0503020204020204" pitchFamily="34" charset="-122"/>
                <a:ea typeface="微软雅黑" panose="020B0503020204020204" pitchFamily="34" charset="-122"/>
              </a:rPr>
              <a:t>简单的正则表达式介绍</a:t>
            </a:r>
            <a:endParaRPr lang="en-US" altLang="zh-CN" sz="4400" b="1" kern="10000" dirty="0">
              <a:solidFill>
                <a:schemeClr val="bg1"/>
              </a:solidFill>
              <a:latin typeface="微软雅黑" panose="020B0503020204020204" pitchFamily="34" charset="-122"/>
              <a:ea typeface="微软雅黑" panose="020B0503020204020204" pitchFamily="34" charset="-122"/>
            </a:endParaRPr>
          </a:p>
        </p:txBody>
      </p:sp>
      <p:sp>
        <p:nvSpPr>
          <p:cNvPr id="7" name="Rectangle 1"/>
          <p:cNvSpPr/>
          <p:nvPr/>
        </p:nvSpPr>
        <p:spPr>
          <a:xfrm>
            <a:off x="10324713" y="5138858"/>
            <a:ext cx="1654620" cy="369332"/>
          </a:xfrm>
          <a:prstGeom prst="rect">
            <a:avLst/>
          </a:prstGeom>
        </p:spPr>
        <p:txBody>
          <a:bodyPr wrap="none">
            <a:spAutoFit/>
          </a:bodyPr>
          <a:lstStyle/>
          <a:p>
            <a:pPr algn="ctr"/>
            <a:r>
              <a:rPr lang="en-US" altLang="zh-CN" dirty="0" smtClean="0">
                <a:ln w="18415" cmpd="sng">
                  <a:noFill/>
                  <a:prstDash val="solid"/>
                </a:ln>
                <a:solidFill>
                  <a:schemeClr val="bg1"/>
                </a:solidFill>
                <a:latin typeface="微软雅黑" panose="020B0503020204020204" pitchFamily="34" charset="-122"/>
                <a:ea typeface="微软雅黑" panose="020B0503020204020204" pitchFamily="34" charset="-122"/>
                <a:cs typeface="+mn-ea"/>
                <a:sym typeface="+mn-lt"/>
              </a:rPr>
              <a:t>V1.0 2019.1.7</a:t>
            </a:r>
          </a:p>
        </p:txBody>
      </p:sp>
    </p:spTree>
    <p:extLst>
      <p:ext uri="{BB962C8B-B14F-4D97-AF65-F5344CB8AC3E}">
        <p14:creationId xmlns:p14="http://schemas.microsoft.com/office/powerpoint/2010/main" val="648715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a:solidFill>
                  <a:schemeClr val="bg1"/>
                </a:solidFill>
                <a:latin typeface="微软雅黑" panose="020B0503020204020204" pitchFamily="34" charset="-122"/>
                <a:ea typeface="微软雅黑" panose="020B0503020204020204" pitchFamily="34" charset="-122"/>
              </a:rPr>
              <a:t>——</a:t>
            </a:r>
            <a:r>
              <a:rPr lang="zh-CN" altLang="en-US" sz="2795" dirty="0">
                <a:solidFill>
                  <a:schemeClr val="bg1"/>
                </a:solidFill>
                <a:latin typeface="微软雅黑" panose="020B0503020204020204" pitchFamily="34" charset="-122"/>
                <a:ea typeface="微软雅黑" panose="020B0503020204020204" pitchFamily="34" charset="-122"/>
              </a:rPr>
              <a:t>文件和目录</a:t>
            </a:r>
            <a:r>
              <a:rPr lang="zh-CN" altLang="en-US" sz="2795" dirty="0" smtClean="0">
                <a:solidFill>
                  <a:schemeClr val="bg1"/>
                </a:solidFill>
                <a:latin typeface="微软雅黑" panose="020B0503020204020204" pitchFamily="34" charset="-122"/>
                <a:ea typeface="微软雅黑" panose="020B0503020204020204" pitchFamily="34" charset="-122"/>
              </a:rPr>
              <a:t>操作</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24298" y="1048879"/>
            <a:ext cx="11344275" cy="4154984"/>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mkdir [OPTION]... DIRECTORY...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096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mkdir(make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directory)</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命令可用来创建子目录。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mkdir tool←</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在</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tony</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目录下创建</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tool</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rmdir</a:t>
            </a: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[OPTION]... DIRECTORY…</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096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rmdir</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(remove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directory)</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命令可用来删除</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空的子目录。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rmdir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tool←</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删除</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tool</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cp</a:t>
            </a: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[OPTION]... [-T] SOURCE DEST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419100" indent="1143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cp</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(copy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命令可以将文件从一处复制到另一处。一般在使用</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cp</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命令将以个文件复制成另一个文件或复制到某个目录时，需要指定原始文件名与目的文件名或目录。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-v: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可显示命令执行</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过程</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084891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a:solidFill>
                  <a:schemeClr val="bg1"/>
                </a:solidFill>
                <a:latin typeface="微软雅黑" panose="020B0503020204020204" pitchFamily="34" charset="-122"/>
                <a:ea typeface="微软雅黑" panose="020B0503020204020204" pitchFamily="34" charset="-122"/>
              </a:rPr>
              <a:t>——</a:t>
            </a:r>
            <a:r>
              <a:rPr lang="zh-CN" altLang="en-US" sz="2795" dirty="0">
                <a:solidFill>
                  <a:schemeClr val="bg1"/>
                </a:solidFill>
                <a:latin typeface="微软雅黑" panose="020B0503020204020204" pitchFamily="34" charset="-122"/>
                <a:ea typeface="微软雅黑" panose="020B0503020204020204" pitchFamily="34" charset="-122"/>
              </a:rPr>
              <a:t>文件和目录</a:t>
            </a:r>
            <a:r>
              <a:rPr lang="zh-CN" altLang="en-US" sz="2795" dirty="0" smtClean="0">
                <a:solidFill>
                  <a:schemeClr val="bg1"/>
                </a:solidFill>
                <a:latin typeface="微软雅黑" panose="020B0503020204020204" pitchFamily="34" charset="-122"/>
                <a:ea typeface="微软雅黑" panose="020B0503020204020204" pitchFamily="34" charset="-122"/>
              </a:rPr>
              <a:t>操作</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76237" y="949047"/>
            <a:ext cx="10639425" cy="5262979"/>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rm [OPTION]... FILE...</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rm(remove</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命令可以删除文件或目录。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f:rm</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命令会直接删除文件，不再询问</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-r</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使用</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此参数可同时删除指定目录下所有文件及子目录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533400" indent="2667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-v</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显示</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删除过程</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u="sng"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rm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删除当前目录中的所有文件</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rm –f *.txt←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强迫删除文件</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rm –r data←</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删除</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data</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含</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data</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目录下所有文件和子目录</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tony]$ rm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rf</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tmp</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强制删除</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tmp</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目录及该目录下所有文件及子目录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cat [OPTION]... [FILE]..</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cat(concatenate</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命令可以显示文件的内容</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经常和</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more</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命令搭配使用</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，或是将数个文件合并成一个</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文件。</a:t>
            </a:r>
          </a:p>
        </p:txBody>
      </p:sp>
    </p:spTree>
    <p:extLst>
      <p:ext uri="{BB962C8B-B14F-4D97-AF65-F5344CB8AC3E}">
        <p14:creationId xmlns:p14="http://schemas.microsoft.com/office/powerpoint/2010/main" val="196073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a:solidFill>
                  <a:schemeClr val="bg1"/>
                </a:solidFill>
                <a:latin typeface="微软雅黑" panose="020B0503020204020204" pitchFamily="34" charset="-122"/>
                <a:ea typeface="微软雅黑" panose="020B0503020204020204" pitchFamily="34" charset="-122"/>
              </a:rPr>
              <a:t>——</a:t>
            </a:r>
            <a:r>
              <a:rPr lang="zh-CN" altLang="en-US" sz="2795" dirty="0">
                <a:solidFill>
                  <a:schemeClr val="bg1"/>
                </a:solidFill>
                <a:latin typeface="微软雅黑" panose="020B0503020204020204" pitchFamily="34" charset="-122"/>
                <a:ea typeface="微软雅黑" panose="020B0503020204020204" pitchFamily="34" charset="-122"/>
              </a:rPr>
              <a:t>文件和目录</a:t>
            </a:r>
            <a:r>
              <a:rPr lang="zh-CN" altLang="en-US" sz="2795" dirty="0" smtClean="0">
                <a:solidFill>
                  <a:schemeClr val="bg1"/>
                </a:solidFill>
                <a:latin typeface="微软雅黑" panose="020B0503020204020204" pitchFamily="34" charset="-122"/>
                <a:ea typeface="微软雅黑" panose="020B0503020204020204" pitchFamily="34" charset="-122"/>
              </a:rPr>
              <a:t>操作</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7033" y="1272056"/>
            <a:ext cx="10033819" cy="4893647"/>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mv [OPTION]... SOURCE... DIRECTORY</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mv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(move)</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命令可以将文件及目录移动到另一个目录下面，或更换文件及目录的名称。</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1905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backup]$ mv a.txt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将</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a.txt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文件移到上层目录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backup]$ mv z1.txt z3.txt←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将</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z1.txt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改名成</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z3.txt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pwd</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pwd</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(print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working directory)</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命令可显示用户当前所在的目录。</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grep</a:t>
            </a:r>
            <a:r>
              <a:rPr lang="en-US" altLang="zh-CN" sz="16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[OPTIONS] PATTERN [FILE...]</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grep</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命令可以搜索特定字符串来并显示出来，一般用来过滤先前得结果，避免显示太多不必要得信息。</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etc</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grep</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text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conf</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搜索当前目录中扩展名为</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conf</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且包含</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text</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字符串得文件，若您是使用一般权限的用户运行，上例的输出结果会包含很多如拒绝不符权限的操作之类的错误信息</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951697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挂载和卸载文件</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2174" y="841920"/>
            <a:ext cx="11567652" cy="5493812"/>
          </a:xfrm>
          <a:prstGeom prst="rect">
            <a:avLst/>
          </a:prstGeom>
        </p:spPr>
        <p:txBody>
          <a:bodyPr wrap="square">
            <a:spAutoFit/>
          </a:bodyPr>
          <a:lstStyle/>
          <a:p>
            <a:pPr marL="342900" indent="266700" algn="just">
              <a:lnSpc>
                <a:spcPct val="150000"/>
              </a:lnSpc>
              <a:spcAft>
                <a:spcPts val="0"/>
              </a:spcAft>
            </a:pP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在</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Linux</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的文字模式下要使用外部存储介质，并不是只将光盘或软盘放入即可，用户需要运行加载的命令，才可读写数据。所谓加载就是将存储介质</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如光盘和软盘</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指定成系统中的某个目录</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如</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mnt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cdrom</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或</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mnt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/floppy)</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。通过直接存取此加载目录，即可读写存储介质中的数据</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0"/>
              </a:spcAft>
              <a:buFont typeface="Wingdings" panose="05000000000000000000" pitchFamily="2" charset="2"/>
              <a:buChar char=""/>
            </a:pP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mount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fnrsvw</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[-t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vfstype</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[-o options] device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dir</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just">
              <a:lnSpc>
                <a:spcPct val="1500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685800" indent="1143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-t</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：后面接文件系统类型（</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vfstype</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685800" indent="1143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-o</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：主要用来描述设备或档案的挂接方式</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(options)</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-f</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：不实际加载设备</a:t>
            </a:r>
          </a:p>
          <a:p>
            <a:pPr marL="266700" indent="266700" algn="just">
              <a:lnSpc>
                <a:spcPct val="150000"/>
              </a:lnSpc>
              <a:spcAft>
                <a:spcPts val="0"/>
              </a:spcAft>
            </a:pP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范例</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685800" indent="114300">
              <a:lnSpc>
                <a:spcPts val="1800"/>
              </a:lnSpc>
              <a:spcAft>
                <a:spcPts val="0"/>
              </a:spcAft>
            </a:pP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tony]$mount/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dev</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cdrom</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mut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cdrom</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←加载光盘</a:t>
            </a:r>
          </a:p>
          <a:p>
            <a:pPr algn="just">
              <a:lnSpc>
                <a:spcPct val="150000"/>
              </a:lnSpc>
              <a:spcAft>
                <a:spcPts val="0"/>
              </a:spcAft>
            </a:pP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umount</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dflnrv</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dir|device</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b="1"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ts val="18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533400" indent="2667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-f</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：强制卸载无法访问的</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nfs</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533400" indent="266700">
              <a:lnSpc>
                <a:spcPts val="1800"/>
              </a:lnSpc>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 卸载所有文件系统</a:t>
            </a:r>
          </a:p>
          <a:p>
            <a:pPr marL="533400" indent="266700">
              <a:lnSpc>
                <a:spcPts val="1800"/>
              </a:lnSpc>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-v: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显示详细的处理信息</a:t>
            </a:r>
          </a:p>
          <a:p>
            <a:pPr marL="533400" algn="just">
              <a:lnSpc>
                <a:spcPct val="150000"/>
              </a:lnSpc>
              <a:spcAft>
                <a:spcPts val="0"/>
              </a:spcAft>
            </a:pP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范例</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tony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umount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mnt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cdrom</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←光盘</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卸载</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434311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en-US" altLang="zh-CN" sz="2795" dirty="0" smtClean="0">
                <a:solidFill>
                  <a:schemeClr val="bg1"/>
                </a:solidFill>
                <a:latin typeface="微软雅黑" panose="020B0503020204020204" pitchFamily="34" charset="-122"/>
                <a:ea typeface="微软雅黑" panose="020B0503020204020204" pitchFamily="34" charset="-122"/>
              </a:rPr>
              <a:t>Linux</a:t>
            </a:r>
            <a:r>
              <a:rPr lang="zh-CN" altLang="en-US" sz="2795" dirty="0" smtClean="0">
                <a:solidFill>
                  <a:schemeClr val="bg1"/>
                </a:solidFill>
                <a:latin typeface="微软雅黑" panose="020B0503020204020204" pitchFamily="34" charset="-122"/>
                <a:ea typeface="微软雅黑" panose="020B0503020204020204" pitchFamily="34" charset="-122"/>
              </a:rPr>
              <a:t>抓包命令</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en-US" altLang="zh-CN" sz="2795" dirty="0" err="1" smtClean="0">
                <a:solidFill>
                  <a:schemeClr val="bg1"/>
                </a:solidFill>
                <a:latin typeface="微软雅黑" panose="020B0503020204020204" pitchFamily="34" charset="-122"/>
                <a:ea typeface="微软雅黑" panose="020B0503020204020204" pitchFamily="34" charset="-122"/>
              </a:rPr>
              <a:t>tcpdump</a:t>
            </a:r>
            <a:r>
              <a:rPr lang="zh-CN" altLang="en-US" sz="2795" dirty="0" smtClean="0">
                <a:solidFill>
                  <a:schemeClr val="bg1"/>
                </a:solidFill>
                <a:latin typeface="微软雅黑" panose="020B0503020204020204" pitchFamily="34" charset="-122"/>
                <a:ea typeface="微软雅黑" panose="020B0503020204020204" pitchFamily="34" charset="-122"/>
              </a:rPr>
              <a:t>与</a:t>
            </a:r>
            <a:r>
              <a:rPr lang="en-US" altLang="zh-CN" sz="2795" dirty="0" err="1" smtClean="0">
                <a:solidFill>
                  <a:schemeClr val="bg1"/>
                </a:solidFill>
                <a:latin typeface="微软雅黑" panose="020B0503020204020204" pitchFamily="34" charset="-122"/>
                <a:ea typeface="微软雅黑" panose="020B0503020204020204" pitchFamily="34" charset="-122"/>
              </a:rPr>
              <a:t>tcpflow</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62116" y="1017494"/>
            <a:ext cx="11267768" cy="2634183"/>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tcpdump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是Linux上的抓包工具，嗅探器。</a:t>
            </a:r>
          </a:p>
          <a:p>
            <a:pPr>
              <a:lnSpc>
                <a:spcPct val="150000"/>
              </a:lnSpc>
            </a:pPr>
            <a:r>
              <a:rPr lang="zh-CN" altLang="en-US" sz="1600" dirty="0">
                <a:latin typeface="微软雅黑" panose="020B0503020204020204" pitchFamily="34" charset="-122"/>
                <a:ea typeface="微软雅黑" panose="020B0503020204020204" pitchFamily="34" charset="-122"/>
              </a:rPr>
              <a:t>-i&lt;网络界面&gt;：使用指定的网络</a:t>
            </a:r>
            <a:r>
              <a:rPr lang="zh-CN" altLang="en-US" sz="1600" dirty="0" smtClean="0">
                <a:latin typeface="微软雅黑" panose="020B0503020204020204" pitchFamily="34" charset="-122"/>
                <a:ea typeface="微软雅黑" panose="020B0503020204020204" pitchFamily="34" charset="-122"/>
              </a:rPr>
              <a:t>截面</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网卡</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送出</a:t>
            </a:r>
            <a:r>
              <a:rPr lang="zh-CN" altLang="en-US" sz="1600" dirty="0">
                <a:latin typeface="微软雅黑" panose="020B0503020204020204" pitchFamily="34" charset="-122"/>
                <a:ea typeface="微软雅黑" panose="020B0503020204020204" pitchFamily="34" charset="-122"/>
              </a:rPr>
              <a:t>数据包；</a:t>
            </a:r>
          </a:p>
          <a:p>
            <a:pPr>
              <a:lnSpc>
                <a:spcPct val="150000"/>
              </a:lnSpc>
            </a:pPr>
            <a:r>
              <a:rPr lang="zh-CN" altLang="en-US" sz="1600" dirty="0">
                <a:latin typeface="微软雅黑" panose="020B0503020204020204" pitchFamily="34" charset="-122"/>
                <a:ea typeface="微软雅黑" panose="020B0503020204020204" pitchFamily="34" charset="-122"/>
              </a:rPr>
              <a:t>-s&lt;数据包大小&gt;：设置每个数据包的大小；</a:t>
            </a:r>
          </a:p>
          <a:p>
            <a:pPr>
              <a:lnSpc>
                <a:spcPct val="150000"/>
              </a:lnSpc>
            </a:pPr>
            <a:r>
              <a:rPr lang="zh-CN" altLang="en-US" sz="1600" dirty="0">
                <a:latin typeface="微软雅黑" panose="020B0503020204020204" pitchFamily="34" charset="-122"/>
                <a:ea typeface="微软雅黑" panose="020B0503020204020204" pitchFamily="34" charset="-122"/>
              </a:rPr>
              <a:t>-w&lt;数据包文件&gt;：把数据包数据写入指定的文件。</a:t>
            </a:r>
          </a:p>
          <a:p>
            <a:pPr marL="342900" indent="-342900" algn="just">
              <a:lnSpc>
                <a:spcPct val="150000"/>
              </a:lnSpc>
              <a:buFont typeface="Wingdings" panose="05000000000000000000" pitchFamily="2" charset="2"/>
              <a:buChar char=""/>
            </a:pP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Tcpflow:Linux</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另一个抓包工具，相比</a:t>
            </a: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tcpdump</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，能更直观查看包头和包体</a:t>
            </a: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内容</a:t>
            </a:r>
            <a:endPar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0"/>
              </a:spcAft>
              <a:buFont typeface="Wingdings" panose="05000000000000000000" pitchFamily="2" charset="2"/>
              <a:buChar char=""/>
            </a:pP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340866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其他常用命令</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326923" y="751837"/>
            <a:ext cx="11538154" cy="5632311"/>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date </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可以显示当前日期时间。</a:t>
            </a:r>
          </a:p>
          <a:p>
            <a:pPr marL="342900" lvl="0" indent="-342900" algn="just">
              <a:lnSpc>
                <a:spcPct val="150000"/>
              </a:lnSpc>
              <a:spcAft>
                <a:spcPts val="0"/>
              </a:spcAft>
              <a:buFont typeface="Wingdings" panose="05000000000000000000" pitchFamily="2" charset="2"/>
              <a:buChar char=""/>
            </a:pP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t</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op </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提供了实时的对系统处理器的状态监视</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它将显示系统中</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CPU</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最“敏感”的任务列表</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该命令可以按</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CPU</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使用、内存使用和执行时间对任务进行排序；而且该命令的很多特性都可以通过交互式命令或者在个人定制文件中进行设定。</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gn="just">
              <a:lnSpc>
                <a:spcPct val="150000"/>
              </a:lnSpc>
              <a:spcAft>
                <a:spcPts val="0"/>
              </a:spcAft>
              <a:buFont typeface="Wingdings" panose="05000000000000000000" pitchFamily="2" charset="2"/>
              <a:buChar char=""/>
            </a:pPr>
            <a:r>
              <a:rPr lang="en-US" altLang="zh-CN" sz="1600" b="1" dirty="0" err="1" smtClean="0">
                <a:latin typeface="微软雅黑" panose="020B0503020204020204" pitchFamily="34" charset="-122"/>
                <a:ea typeface="微软雅黑" panose="020B0503020204020204" pitchFamily="34" charset="-122"/>
                <a:cs typeface="宋体" panose="02010600030101010101" pitchFamily="2" charset="-122"/>
              </a:rPr>
              <a:t>ps</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显示瞬间进程</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(process)</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的动态信息等。</a:t>
            </a:r>
          </a:p>
          <a:p>
            <a:pPr marL="609600" indent="266700" algn="just">
              <a:lnSpc>
                <a:spcPct val="1500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609600" indent="355600" algn="just">
              <a:lnSpc>
                <a:spcPct val="1500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列出所有的进程</a:t>
            </a:r>
          </a:p>
          <a:p>
            <a:pPr marL="609600" indent="355600" algn="just">
              <a:lnSpc>
                <a:spcPct val="1500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-au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显示较详细的资讯</a:t>
            </a:r>
          </a:p>
          <a:p>
            <a:pPr marL="774700" indent="190500" algn="just">
              <a:lnSpc>
                <a:spcPct val="1500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-aux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 显示所有包含其他使用者的行程</a:t>
            </a:r>
          </a:p>
          <a:p>
            <a:pPr marL="774700" indent="190500" algn="just">
              <a:lnSpc>
                <a:spcPct val="1500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-m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显示所有的线程</a:t>
            </a:r>
          </a:p>
          <a:p>
            <a:pPr marL="774700" indent="190500" algn="just">
              <a:lnSpc>
                <a:spcPct val="150000"/>
              </a:lnSpc>
              <a:spcAft>
                <a:spcPts val="0"/>
              </a:spcAft>
            </a:pP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-p </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err="1" smtClean="0">
                <a:latin typeface="微软雅黑" panose="020B0503020204020204" pitchFamily="34" charset="-122"/>
                <a:ea typeface="微软雅黑" panose="020B0503020204020204" pitchFamily="34" charset="-122"/>
                <a:cs typeface="宋体" panose="02010600030101010101" pitchFamily="2" charset="-122"/>
              </a:rPr>
              <a:t>pid</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进程使用</a:t>
            </a:r>
            <a:r>
              <a:rPr lang="en-US" altLang="zh-CN" sz="1600" dirty="0" err="1" smtClean="0">
                <a:latin typeface="微软雅黑" panose="020B0503020204020204" pitchFamily="34" charset="-122"/>
                <a:ea typeface="微软雅黑" panose="020B0503020204020204" pitchFamily="34" charset="-122"/>
                <a:cs typeface="宋体" panose="02010600030101010101" pitchFamily="2" charset="-122"/>
              </a:rPr>
              <a:t>cpu</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的时间</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kill</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 </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[options] </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杀死进程</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en-US" altLang="zh-CN" sz="1600" dirty="0" smtClean="0"/>
              <a:t>         kill  -9 </a:t>
            </a:r>
            <a:r>
              <a:rPr lang="zh-CN" altLang="en-US" sz="1600" dirty="0"/>
              <a:t>强制</a:t>
            </a:r>
            <a:r>
              <a:rPr lang="zh-CN" altLang="en-US" sz="1600" dirty="0" smtClean="0"/>
              <a:t>终止</a:t>
            </a:r>
            <a:endParaRPr lang="en-US" altLang="zh-CN" sz="1600" dirty="0" smtClean="0"/>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chmod - 用来变更文件或目录的权限</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chown - 用来变更文件或目录的拥有者或所属群组</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clear - 清除当前屏幕终端上的任何</a:t>
            </a: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信息</a:t>
            </a:r>
            <a:endParaRPr lang="zh-CN" altLang="en-US" sz="1600" b="1"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0292492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矩形 9"/>
          <p:cNvSpPr/>
          <p:nvPr/>
        </p:nvSpPr>
        <p:spPr>
          <a:xfrm>
            <a:off x="481013" y="1328476"/>
            <a:ext cx="10944224" cy="4524315"/>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df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显示磁盘的相关信息</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du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显示每个文件和目录的磁盘使用空间</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find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在指定目录下查找文件</a:t>
            </a:r>
          </a:p>
          <a:p>
            <a:pPr marL="342900" indent="-342900" algn="just">
              <a:lnSpc>
                <a:spcPct val="150000"/>
              </a:lnSpc>
              <a:buFont typeface="Wingdings" panose="05000000000000000000" pitchFamily="2" charset="2"/>
              <a:buChar char=""/>
            </a:pP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Echo:</a:t>
            </a: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 </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打印信息  </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en-US" altLang="zh-CN" sz="1600" b="1" dirty="0"/>
              <a:t>sort</a:t>
            </a:r>
            <a:r>
              <a:rPr lang="zh-CN" altLang="en-US" sz="1600" b="1" dirty="0"/>
              <a:t>：排序</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en-US" altLang="zh-CN" sz="1600" b="1" dirty="0" err="1"/>
              <a:t>uniq</a:t>
            </a:r>
            <a:r>
              <a:rPr lang="zh-CN" altLang="en-US" sz="1600" b="1" dirty="0"/>
              <a:t>：去除重复的</a:t>
            </a:r>
            <a:r>
              <a:rPr lang="zh-CN" altLang="en-US" sz="1600" b="1" dirty="0" smtClean="0"/>
              <a:t>行</a:t>
            </a:r>
            <a:r>
              <a:rPr lang="en-US" altLang="zh-CN" sz="1600" b="1" dirty="0" smtClean="0"/>
              <a:t>(</a:t>
            </a:r>
            <a:r>
              <a:rPr lang="zh-CN" altLang="en-US" sz="1600" b="1" dirty="0" smtClean="0"/>
              <a:t>相邻且相同被认定为重复</a:t>
            </a:r>
            <a:r>
              <a:rPr lang="en-US" altLang="zh-CN" sz="1600" b="1" dirty="0" smtClean="0"/>
              <a:t>)</a:t>
            </a:r>
          </a:p>
          <a:p>
            <a:pPr marL="342900" indent="-342900" algn="just">
              <a:lnSpc>
                <a:spcPct val="150000"/>
              </a:lnSpc>
              <a:buFont typeface="Wingdings" panose="05000000000000000000" pitchFamily="2" charset="2"/>
              <a:buChar char=""/>
            </a:pPr>
            <a:r>
              <a:rPr lang="en-US" altLang="zh-CN" sz="1600" b="1" dirty="0" err="1" smtClean="0">
                <a:latin typeface="微软雅黑" panose="020B0503020204020204" pitchFamily="34" charset="-122"/>
                <a:ea typeface="微软雅黑" panose="020B0503020204020204" pitchFamily="34" charset="-122"/>
                <a:cs typeface="宋体" panose="02010600030101010101" pitchFamily="2" charset="-122"/>
              </a:rPr>
              <a:t>awk</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文本搜索</a:t>
            </a:r>
            <a:endParaRPr lang="en-US" altLang="zh-CN" sz="1600" b="1"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Sed</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a:t>
            </a: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文本检索编辑</a:t>
            </a:r>
            <a:endParaRPr lang="en-US" altLang="zh-CN" sz="1600" b="1" dirty="0">
              <a:latin typeface="微软雅黑" panose="020B0503020204020204" pitchFamily="34" charset="-122"/>
              <a:ea typeface="微软雅黑" panose="020B0503020204020204" pitchFamily="34" charset="-122"/>
              <a:cs typeface="宋体" panose="02010600030101010101" pitchFamily="2" charset="-122"/>
            </a:endParaRPr>
          </a:p>
          <a:p>
            <a:pPr marL="342900" indent="-342900" algn="just">
              <a:lnSpc>
                <a:spcPct val="150000"/>
              </a:lnSpc>
              <a:buFont typeface="Wingdings" panose="05000000000000000000" pitchFamily="2" charset="2"/>
              <a:buChar char=""/>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netstat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查看</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Linux中网络系统状态信息</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scp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加密</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的方式在本地主机和远程主机之间复制文件</a:t>
            </a:r>
          </a:p>
          <a:p>
            <a:pPr marL="342900" indent="-342900" algn="just">
              <a:lnSpc>
                <a:spcPct val="150000"/>
              </a:lnSpc>
              <a:buFont typeface="Wingdings" panose="05000000000000000000" pitchFamily="2" charset="2"/>
              <a:buChar char=""/>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sftp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交互式</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的文件传输程序</a:t>
            </a:r>
          </a:p>
          <a:p>
            <a:pPr marL="342900" indent="-342900" algn="just">
              <a:lnSpc>
                <a:spcPct val="150000"/>
              </a:lnSpc>
              <a:buFont typeface="Wingdings" panose="05000000000000000000" pitchFamily="2" charset="2"/>
              <a:buChar char=""/>
            </a:pP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Head</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在屏幕上显示指定文件前若干行</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2" name="矩形 11"/>
          <p:cNvSpPr/>
          <p:nvPr/>
        </p:nvSpPr>
        <p:spPr>
          <a:xfrm>
            <a:off x="5953125" y="1328476"/>
            <a:ext cx="5619750" cy="2677656"/>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tail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在</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屏幕上显示指定文件的末尾若干行</a:t>
            </a:r>
          </a:p>
          <a:p>
            <a:pPr algn="just">
              <a:lnSpc>
                <a:spcPct val="150000"/>
              </a:lnSpc>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tail file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#显示文件</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file的最后10</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行</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tail -n +20 file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#显示文件</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file的内容，从第20行至文件</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末尾</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tail -25 mail.log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 显示 mail.log 最后的 25 行</a:t>
            </a:r>
          </a:p>
          <a:p>
            <a:pPr algn="just">
              <a:lnSpc>
                <a:spcPct val="150000"/>
              </a:lnSpc>
            </a:pPr>
            <a:r>
              <a:rPr lang="zh-CN" altLang="en-US" sz="1600" b="1" dirty="0">
                <a:latin typeface="微软雅黑" panose="020B0503020204020204" pitchFamily="34" charset="-122"/>
                <a:ea typeface="微软雅黑" panose="020B0503020204020204" pitchFamily="34" charset="-122"/>
                <a:cs typeface="宋体" panose="02010600030101010101" pitchFamily="2" charset="-122"/>
              </a:rPr>
              <a:t>tail -f mail.log </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根据</a:t>
            </a:r>
            <a:r>
              <a:rPr lang="zh-CN" altLang="en-US" sz="1600" dirty="0">
                <a:latin typeface="微软雅黑" panose="020B0503020204020204" pitchFamily="34" charset="-122"/>
                <a:ea typeface="微软雅黑" panose="020B0503020204020204" pitchFamily="34" charset="-122"/>
                <a:cs typeface="宋体" panose="02010600030101010101" pitchFamily="2" charset="-122"/>
              </a:rPr>
              <a:t>文件描述符进行追踪，当文件改名或被删除，追踪</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停止</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algn="just">
              <a:lnSpc>
                <a:spcPct val="150000"/>
              </a:lnSpc>
            </a:pP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Tar </a:t>
            </a: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打包压缩解压缩</a:t>
            </a:r>
            <a:endParaRPr lang="zh-CN" altLang="en-US"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其他常用命令</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397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矩形 11"/>
          <p:cNvSpPr/>
          <p:nvPr/>
        </p:nvSpPr>
        <p:spPr>
          <a:xfrm>
            <a:off x="476249" y="1028429"/>
            <a:ext cx="11096625" cy="1200329"/>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systemctl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系统服务管理器指令</a:t>
            </a:r>
          </a:p>
          <a:p>
            <a:pPr algn="just">
              <a:lnSpc>
                <a:spcPct val="150000"/>
              </a:lnSpc>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systemctl start nfs-server.service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 启动nfs服务   </a:t>
            </a: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systemctl status nfs-server.service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 查看服务当前状态</a:t>
            </a:r>
          </a:p>
          <a:p>
            <a:pPr algn="just">
              <a:lnSpc>
                <a:spcPct val="150000"/>
              </a:lnSpc>
            </a:pPr>
            <a:r>
              <a:rPr lang="zh-CN" altLang="en-US" sz="1600" b="1" dirty="0" smtClean="0">
                <a:latin typeface="微软雅黑" panose="020B0503020204020204" pitchFamily="34" charset="-122"/>
                <a:ea typeface="微软雅黑" panose="020B0503020204020204" pitchFamily="34" charset="-122"/>
                <a:cs typeface="宋体" panose="02010600030101010101" pitchFamily="2" charset="-122"/>
              </a:rPr>
              <a:t>systemctl restart nfs-server.service </a:t>
            </a:r>
            <a:r>
              <a:rPr lang="zh-CN" altLang="en-US" sz="1600" dirty="0" smtClean="0">
                <a:latin typeface="微软雅黑" panose="020B0503020204020204" pitchFamily="34" charset="-122"/>
                <a:ea typeface="微软雅黑" panose="020B0503020204020204" pitchFamily="34" charset="-122"/>
                <a:cs typeface="宋体" panose="02010600030101010101" pitchFamily="2" charset="-122"/>
              </a:rPr>
              <a:t># 重新启动某服务</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p:txBody>
      </p:sp>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其他常用命令</a:t>
            </a:r>
            <a:endParaRPr lang="zh-CN" altLang="en-US" sz="2795"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176211" y="2843215"/>
            <a:ext cx="11689939" cy="3814764"/>
          </a:xfrm>
          <a:prstGeom prst="rect">
            <a:avLst/>
          </a:prstGeom>
        </p:spPr>
      </p:pic>
      <p:sp>
        <p:nvSpPr>
          <p:cNvPr id="5" name="文本框 4"/>
          <p:cNvSpPr txBox="1"/>
          <p:nvPr/>
        </p:nvSpPr>
        <p:spPr>
          <a:xfrm>
            <a:off x="239503" y="2284193"/>
            <a:ext cx="5781677" cy="369332"/>
          </a:xfrm>
          <a:prstGeom prst="rect">
            <a:avLst/>
          </a:prstGeom>
          <a:noFill/>
        </p:spPr>
        <p:txBody>
          <a:bodyPr wrap="square" rtlCol="0">
            <a:spAutoFit/>
          </a:bodyPr>
          <a:lstStyle/>
          <a:p>
            <a:r>
              <a:rPr lang="en-US" altLang="zh-CN" dirty="0" smtClean="0">
                <a:latin typeface="微软雅黑" panose="020B0503020204020204" pitchFamily="34" charset="-122"/>
                <a:ea typeface="微软雅黑" panose="020B0503020204020204" pitchFamily="34" charset="-122"/>
              </a:rPr>
              <a:t>YMS</a:t>
            </a:r>
            <a:r>
              <a:rPr lang="zh-CN" altLang="en-US" dirty="0" smtClean="0">
                <a:latin typeface="微软雅黑" panose="020B0503020204020204" pitchFamily="34" charset="-122"/>
                <a:ea typeface="微软雅黑" panose="020B0503020204020204" pitchFamily="34" charset="-122"/>
              </a:rPr>
              <a:t>主要进程如下：</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3096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5" name="文本框 4"/>
          <p:cNvSpPr txBox="1"/>
          <p:nvPr/>
        </p:nvSpPr>
        <p:spPr>
          <a:xfrm>
            <a:off x="0" y="2936443"/>
            <a:ext cx="12192000" cy="830997"/>
          </a:xfrm>
          <a:prstGeom prst="rect">
            <a:avLst/>
          </a:prstGeom>
          <a:noFill/>
          <a:ln>
            <a:noFill/>
          </a:ln>
        </p:spPr>
        <p:txBody>
          <a:bodyPr wrap="square" rtlCol="0">
            <a:spAutoFit/>
          </a:bodyPr>
          <a:lstStyle/>
          <a:p>
            <a:pPr algn="ctr">
              <a:spcAft>
                <a:spcPts val="600"/>
              </a:spcAft>
            </a:pPr>
            <a:r>
              <a:rPr lang="en-US" altLang="zh-CN" sz="4800" b="1" spc="200" dirty="0">
                <a:solidFill>
                  <a:schemeClr val="bg1"/>
                </a:solidFill>
                <a:latin typeface="微软雅黑" panose="020B0503020204020204" pitchFamily="34" charset="-122"/>
                <a:ea typeface="微软雅黑" panose="020B0503020204020204" pitchFamily="34" charset="-122"/>
              </a:rPr>
              <a:t>v</a:t>
            </a:r>
            <a:r>
              <a:rPr lang="en-US" altLang="zh-CN" sz="4800" b="1" spc="200" dirty="0" smtClean="0">
                <a:solidFill>
                  <a:schemeClr val="bg1"/>
                </a:solidFill>
                <a:latin typeface="微软雅黑" panose="020B0503020204020204" pitchFamily="34" charset="-122"/>
                <a:ea typeface="微软雅黑" panose="020B0503020204020204" pitchFamily="34" charset="-122"/>
              </a:rPr>
              <a:t>i</a:t>
            </a:r>
            <a:r>
              <a:rPr lang="zh-CN" altLang="en-US" sz="4800" b="1" spc="200" dirty="0">
                <a:solidFill>
                  <a:schemeClr val="bg1"/>
                </a:solidFill>
                <a:latin typeface="微软雅黑" panose="020B0503020204020204" pitchFamily="34" charset="-122"/>
                <a:ea typeface="微软雅黑" panose="020B0503020204020204" pitchFamily="34" charset="-122"/>
              </a:rPr>
              <a:t>使用</a:t>
            </a:r>
            <a:endParaRPr lang="en-US" altLang="zh-CN" sz="4800" b="1" spc="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18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概述及模式介绍</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7711" y="1079064"/>
            <a:ext cx="10682289" cy="1338828"/>
          </a:xfrm>
          <a:prstGeom prst="rect">
            <a:avLst/>
          </a:prstGeom>
        </p:spPr>
        <p:txBody>
          <a:bodyPr wrap="square">
            <a:spAutoFit/>
          </a:bodyPr>
          <a:lstStyle/>
          <a:p>
            <a:pPr indent="228600" algn="just">
              <a:lnSpc>
                <a:spcPct val="150000"/>
              </a:lnSpc>
              <a:spcAft>
                <a:spcPts val="0"/>
              </a:spcAft>
            </a:pPr>
            <a:r>
              <a:rPr lang="zh-CN" altLang="zh-CN"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系统中进行文字处理系统设置，不仅可以容易了解</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的运行状况，还能更清晰的理解整个设置的含义，因此在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系统中熟练使用文字编辑软件是一件很重要的事，在</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系统上进行开发或者管理</a:t>
            </a:r>
            <a:r>
              <a:rPr lang="en-US" altLang="zh-CN" dirty="0">
                <a:latin typeface="微软雅黑" panose="020B0503020204020204" pitchFamily="34" charset="-122"/>
                <a:ea typeface="微软雅黑" panose="020B0503020204020204" pitchFamily="34" charset="-122"/>
              </a:rPr>
              <a:t>Linux</a:t>
            </a:r>
            <a:r>
              <a:rPr lang="zh-CN" altLang="zh-CN" dirty="0">
                <a:latin typeface="微软雅黑" panose="020B0503020204020204" pitchFamily="34" charset="-122"/>
                <a:ea typeface="微软雅黑" panose="020B0503020204020204" pitchFamily="34" charset="-122"/>
              </a:rPr>
              <a:t>系统的人员至少要熟练掌握一种</a:t>
            </a:r>
            <a:r>
              <a:rPr lang="zh-CN" altLang="zh-CN" dirty="0" smtClean="0">
                <a:latin typeface="微软雅黑" panose="020B0503020204020204" pitchFamily="34" charset="-122"/>
                <a:ea typeface="微软雅黑" panose="020B0503020204020204" pitchFamily="34" charset="-122"/>
              </a:rPr>
              <a:t>文字处理器</a:t>
            </a:r>
            <a:r>
              <a:rPr lang="zh-CN" altLang="en-US" dirty="0" smtClean="0">
                <a:latin typeface="微软雅黑" panose="020B0503020204020204" pitchFamily="34" charset="-122"/>
                <a:ea typeface="微软雅黑" panose="020B0503020204020204" pitchFamily="34" charset="-122"/>
              </a:rPr>
              <a:t>。</a:t>
            </a:r>
            <a:endParaRPr lang="zh-CN" altLang="zh-CN" dirty="0">
              <a:latin typeface="微软雅黑" panose="020B0503020204020204" pitchFamily="34" charset="-122"/>
              <a:ea typeface="微软雅黑" panose="020B0503020204020204" pitchFamily="34" charset="-122"/>
            </a:endParaRPr>
          </a:p>
        </p:txBody>
      </p:sp>
      <p:sp>
        <p:nvSpPr>
          <p:cNvPr id="4" name="矩形 3"/>
          <p:cNvSpPr/>
          <p:nvPr/>
        </p:nvSpPr>
        <p:spPr>
          <a:xfrm>
            <a:off x="754855" y="2539469"/>
            <a:ext cx="10682289" cy="3139321"/>
          </a:xfrm>
          <a:prstGeom prst="rect">
            <a:avLst/>
          </a:prstGeom>
        </p:spPr>
        <p:txBody>
          <a:bodyPr wrap="square">
            <a:spAutoFit/>
          </a:bodyPr>
          <a:lstStyle/>
          <a:p>
            <a:pPr indent="228600" algn="just">
              <a:lnSpc>
                <a:spcPct val="150000"/>
              </a:lnSpc>
              <a:spcAft>
                <a:spcPts val="0"/>
              </a:spcAft>
            </a:pPr>
            <a:r>
              <a:rPr lang="en-US" altLang="zh-CN" sz="1600" dirty="0" smtClean="0">
                <a:latin typeface="微软雅黑" panose="020B0503020204020204" pitchFamily="34" charset="-122"/>
                <a:ea typeface="微软雅黑" panose="020B0503020204020204" pitchFamily="34" charset="-122"/>
              </a:rPr>
              <a:t>vi</a:t>
            </a:r>
            <a:r>
              <a:rPr lang="zh-CN" altLang="zh-CN" sz="1600" dirty="0">
                <a:latin typeface="微软雅黑" panose="020B0503020204020204" pitchFamily="34" charset="-122"/>
                <a:ea typeface="微软雅黑" panose="020B0503020204020204" pitchFamily="34" charset="-122"/>
              </a:rPr>
              <a:t>共分为</a:t>
            </a:r>
            <a:r>
              <a:rPr lang="en-US" altLang="zh-CN" sz="1600" dirty="0">
                <a:latin typeface="微软雅黑" panose="020B0503020204020204" pitchFamily="34" charset="-122"/>
                <a:ea typeface="微软雅黑" panose="020B0503020204020204" pitchFamily="34" charset="-122"/>
              </a:rPr>
              <a:t>3</a:t>
            </a:r>
            <a:r>
              <a:rPr lang="zh-CN" altLang="zh-CN" sz="1600" dirty="0">
                <a:latin typeface="微软雅黑" panose="020B0503020204020204" pitchFamily="34" charset="-122"/>
                <a:ea typeface="微软雅黑" panose="020B0503020204020204" pitchFamily="34" charset="-122"/>
              </a:rPr>
              <a:t>种模式，分别是</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一般模式</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编辑模式</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与</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命令行模式</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a:t>
            </a:r>
          </a:p>
          <a:p>
            <a:pPr algn="just">
              <a:lnSpc>
                <a:spcPct val="150000"/>
              </a:lnSpc>
              <a:spcAft>
                <a:spcPts val="0"/>
              </a:spcAft>
            </a:pPr>
            <a:r>
              <a:rPr lang="zh-CN" altLang="zh-CN" sz="1600" dirty="0">
                <a:latin typeface="微软雅黑" panose="020B0503020204020204" pitchFamily="34" charset="-122"/>
                <a:ea typeface="微软雅黑" panose="020B0503020204020204" pitchFamily="34" charset="-122"/>
              </a:rPr>
              <a:t>三种模式可进行的操作，如下：</a:t>
            </a:r>
          </a:p>
          <a:p>
            <a:pPr indent="266700" algn="just">
              <a:lnSpc>
                <a:spcPct val="150000"/>
              </a:lnSpc>
              <a:spcAft>
                <a:spcPts val="0"/>
              </a:spcAft>
            </a:pPr>
            <a:r>
              <a:rPr lang="zh-CN" altLang="zh-CN" sz="1600" b="1" dirty="0">
                <a:latin typeface="微软雅黑" panose="020B0503020204020204" pitchFamily="34" charset="-122"/>
                <a:ea typeface="微软雅黑" panose="020B0503020204020204" pitchFamily="34" charset="-122"/>
              </a:rPr>
              <a:t>一般模式：</a:t>
            </a:r>
            <a:r>
              <a:rPr lang="en-US" altLang="zh-CN" sz="1600" dirty="0">
                <a:latin typeface="微软雅黑" panose="020B0503020204020204" pitchFamily="34" charset="-122"/>
                <a:ea typeface="微软雅黑" panose="020B0503020204020204" pitchFamily="34" charset="-122"/>
              </a:rPr>
              <a:t>vi</a:t>
            </a:r>
            <a:r>
              <a:rPr lang="zh-CN" altLang="zh-CN" sz="1600" dirty="0">
                <a:latin typeface="微软雅黑" panose="020B0503020204020204" pitchFamily="34" charset="-122"/>
                <a:ea typeface="微软雅黑" panose="020B0503020204020204" pitchFamily="34" charset="-122"/>
              </a:rPr>
              <a:t>处理文件时，一进入该文件即为一般模式。在此模式中，可以移动光标，也可以进行删除操作，还可以对数据进行复制和粘贴。</a:t>
            </a:r>
          </a:p>
          <a:p>
            <a:pPr indent="266700" algn="just">
              <a:lnSpc>
                <a:spcPct val="150000"/>
              </a:lnSpc>
              <a:spcAft>
                <a:spcPts val="0"/>
              </a:spcAft>
            </a:pPr>
            <a:r>
              <a:rPr lang="zh-CN" altLang="zh-CN" sz="1600" b="1" dirty="0">
                <a:latin typeface="微软雅黑" panose="020B0503020204020204" pitchFamily="34" charset="-122"/>
                <a:ea typeface="微软雅黑" panose="020B0503020204020204" pitchFamily="34" charset="-122"/>
              </a:rPr>
              <a:t>编辑模式：</a:t>
            </a:r>
            <a:r>
              <a:rPr lang="zh-CN" altLang="zh-CN" sz="1600" dirty="0">
                <a:latin typeface="微软雅黑" panose="020B0503020204020204" pitchFamily="34" charset="-122"/>
                <a:ea typeface="微软雅黑" panose="020B0503020204020204" pitchFamily="34" charset="-122"/>
              </a:rPr>
              <a:t>按下</a:t>
            </a:r>
            <a:r>
              <a:rPr lang="en-US" altLang="zh-CN" sz="1600" dirty="0" err="1">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I</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O</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R”</a:t>
            </a:r>
            <a:r>
              <a:rPr lang="zh-CN" altLang="zh-CN" sz="1600" dirty="0">
                <a:latin typeface="微软雅黑" panose="020B0503020204020204" pitchFamily="34" charset="-122"/>
                <a:ea typeface="微软雅黑" panose="020B0503020204020204" pitchFamily="34" charset="-122"/>
              </a:rPr>
              <a:t>等字母可从一般模式进入到编辑模式，当你按下以上字母时在画面的下方会出现</a:t>
            </a:r>
            <a:r>
              <a:rPr lang="en-US" altLang="zh-CN" sz="1600" dirty="0">
                <a:latin typeface="微软雅黑" panose="020B0503020204020204" pitchFamily="34" charset="-122"/>
                <a:ea typeface="微软雅黑" panose="020B0503020204020204" pitchFamily="34" charset="-122"/>
              </a:rPr>
              <a:t>“INSERT“</a:t>
            </a:r>
            <a:r>
              <a:rPr lang="zh-CN" altLang="zh-CN" sz="1600" dirty="0">
                <a:latin typeface="微软雅黑" panose="020B0503020204020204" pitchFamily="34" charset="-122"/>
                <a:ea typeface="微软雅黑" panose="020B0503020204020204" pitchFamily="34" charset="-122"/>
              </a:rPr>
              <a:t>等提示字样。在编辑模式下按</a:t>
            </a:r>
            <a:r>
              <a:rPr lang="en-US" altLang="zh-CN" sz="1600" dirty="0">
                <a:latin typeface="微软雅黑" panose="020B0503020204020204" pitchFamily="34" charset="-122"/>
                <a:ea typeface="微软雅黑" panose="020B0503020204020204" pitchFamily="34" charset="-122"/>
              </a:rPr>
              <a:t>ESC</a:t>
            </a:r>
            <a:r>
              <a:rPr lang="zh-CN" altLang="zh-CN" sz="1600" dirty="0">
                <a:latin typeface="微软雅黑" panose="020B0503020204020204" pitchFamily="34" charset="-122"/>
                <a:ea typeface="微软雅黑" panose="020B0503020204020204" pitchFamily="34" charset="-122"/>
              </a:rPr>
              <a:t>键可以回到一般模式。</a:t>
            </a:r>
          </a:p>
          <a:p>
            <a:pPr indent="228600" algn="just">
              <a:lnSpc>
                <a:spcPct val="150000"/>
              </a:lnSpc>
              <a:spcAft>
                <a:spcPts val="0"/>
              </a:spcAft>
            </a:pPr>
            <a:r>
              <a:rPr lang="zh-CN" altLang="zh-CN" sz="1600" b="1" dirty="0">
                <a:latin typeface="微软雅黑" panose="020B0503020204020204" pitchFamily="34" charset="-122"/>
                <a:ea typeface="微软雅黑" panose="020B0503020204020204" pitchFamily="34" charset="-122"/>
              </a:rPr>
              <a:t>命令行命令模式：</a:t>
            </a:r>
            <a:r>
              <a:rPr lang="zh-CN" altLang="zh-CN" sz="1600" dirty="0">
                <a:latin typeface="微软雅黑" panose="020B0503020204020204" pitchFamily="34" charset="-122"/>
                <a:ea typeface="微软雅黑" panose="020B0503020204020204" pitchFamily="34" charset="-122"/>
              </a:rPr>
              <a:t>在一般模式中，输入</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或者“</a:t>
            </a:r>
            <a:r>
              <a:rPr lang="en-US" altLang="zh-CN" sz="1600" dirty="0">
                <a:latin typeface="微软雅黑" panose="020B0503020204020204" pitchFamily="34" charset="-122"/>
                <a:ea typeface="微软雅黑" panose="020B0503020204020204" pitchFamily="34" charset="-122"/>
              </a:rPr>
              <a:t>/</a:t>
            </a:r>
            <a:r>
              <a:rPr lang="zh-CN" altLang="zh-CN" sz="1600" dirty="0">
                <a:latin typeface="微软雅黑" panose="020B0503020204020204" pitchFamily="34" charset="-122"/>
                <a:ea typeface="微软雅黑" panose="020B0503020204020204" pitchFamily="34" charset="-122"/>
              </a:rPr>
              <a:t>”或者“？”等，光标会进入文件的最底行，进入命令行模式，在此模式下，可以进行搜索，存取，存盘，离开</a:t>
            </a:r>
            <a:r>
              <a:rPr lang="en-US" altLang="zh-CN" sz="1600" dirty="0">
                <a:latin typeface="微软雅黑" panose="020B0503020204020204" pitchFamily="34" charset="-122"/>
                <a:ea typeface="微软雅黑" panose="020B0503020204020204" pitchFamily="34" charset="-122"/>
              </a:rPr>
              <a:t>vi</a:t>
            </a:r>
            <a:r>
              <a:rPr lang="zh-CN" altLang="zh-CN" sz="1600" dirty="0">
                <a:latin typeface="微软雅黑" panose="020B0503020204020204" pitchFamily="34" charset="-122"/>
                <a:ea typeface="微软雅黑" panose="020B0503020204020204" pitchFamily="34" charset="-122"/>
              </a:rPr>
              <a:t>等操作。</a:t>
            </a:r>
          </a:p>
        </p:txBody>
      </p:sp>
    </p:spTree>
    <p:extLst>
      <p:ext uri="{BB962C8B-B14F-4D97-AF65-F5344CB8AC3E}">
        <p14:creationId xmlns:p14="http://schemas.microsoft.com/office/powerpoint/2010/main" val="4271110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6" name="文本框 5"/>
          <p:cNvSpPr txBox="1"/>
          <p:nvPr/>
        </p:nvSpPr>
        <p:spPr>
          <a:xfrm>
            <a:off x="0" y="2936443"/>
            <a:ext cx="12192000" cy="830997"/>
          </a:xfrm>
          <a:prstGeom prst="rect">
            <a:avLst/>
          </a:prstGeom>
          <a:noFill/>
          <a:ln>
            <a:noFill/>
          </a:ln>
        </p:spPr>
        <p:txBody>
          <a:bodyPr wrap="square" rtlCol="0">
            <a:spAutoFit/>
          </a:bodyPr>
          <a:lstStyle/>
          <a:p>
            <a:pPr algn="ctr">
              <a:spcAft>
                <a:spcPts val="600"/>
              </a:spcAft>
            </a:pPr>
            <a:r>
              <a:rPr lang="en-US" altLang="zh-CN" sz="4800" b="1" spc="200" dirty="0" smtClean="0">
                <a:solidFill>
                  <a:schemeClr val="bg1"/>
                </a:solidFill>
                <a:latin typeface="微软雅黑" panose="020B0503020204020204" pitchFamily="34" charset="-122"/>
                <a:ea typeface="微软雅黑" panose="020B0503020204020204" pitchFamily="34" charset="-122"/>
              </a:rPr>
              <a:t>Linux</a:t>
            </a:r>
            <a:r>
              <a:rPr lang="zh-CN" altLang="en-US" sz="4800" b="1" spc="200" dirty="0" smtClean="0">
                <a:solidFill>
                  <a:schemeClr val="bg1"/>
                </a:solidFill>
                <a:latin typeface="微软雅黑" panose="020B0503020204020204" pitchFamily="34" charset="-122"/>
                <a:ea typeface="微软雅黑" panose="020B0503020204020204" pitchFamily="34" charset="-122"/>
              </a:rPr>
              <a:t>简介</a:t>
            </a:r>
            <a:endParaRPr lang="en-US" altLang="zh-CN" sz="4800" b="1" spc="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48874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en-US" altLang="zh-CN" sz="2795" dirty="0" smtClean="0">
                <a:solidFill>
                  <a:schemeClr val="bg1"/>
                </a:solidFill>
                <a:latin typeface="微软雅黑" panose="020B0503020204020204" pitchFamily="34" charset="-122"/>
                <a:ea typeface="微软雅黑" panose="020B0503020204020204" pitchFamily="34" charset="-122"/>
              </a:rPr>
              <a:t>vi</a:t>
            </a:r>
            <a:r>
              <a:rPr lang="zh-CN" altLang="en-US" sz="2795" dirty="0" smtClean="0">
                <a:solidFill>
                  <a:schemeClr val="bg1"/>
                </a:solidFill>
                <a:latin typeface="微软雅黑" panose="020B0503020204020204" pitchFamily="34" charset="-122"/>
                <a:ea typeface="微软雅黑" panose="020B0503020204020204" pitchFamily="34" charset="-122"/>
              </a:rPr>
              <a:t>常用命令</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57188" y="1122098"/>
            <a:ext cx="11401426" cy="4893647"/>
          </a:xfrm>
          <a:prstGeom prst="rect">
            <a:avLst/>
          </a:prstGeom>
        </p:spPr>
        <p:txBody>
          <a:bodyPr wrap="square">
            <a:spAutoFit/>
          </a:bodyPr>
          <a:lstStyle/>
          <a:p>
            <a:pPr marL="342900" lvl="0" indent="-342900">
              <a:lnSpc>
                <a:spcPct val="150000"/>
              </a:lnSpc>
              <a:buFont typeface="Wingdings" panose="05000000000000000000" pitchFamily="2" charset="2"/>
              <a:buChar char=""/>
            </a:pPr>
            <a:r>
              <a:rPr lang="zh-CN" altLang="zh-CN" sz="1600" b="1"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光标命令 </a:t>
            </a:r>
            <a:endParaRPr lang="zh-CN" altLang="zh-CN" sz="1600" dirty="0">
              <a:latin typeface="微软雅黑" panose="020B0503020204020204" pitchFamily="34" charset="-122"/>
              <a:ea typeface="微软雅黑" panose="020B0503020204020204" pitchFamily="34" charset="-122"/>
            </a:endParaRPr>
          </a:p>
          <a:p>
            <a:pPr marL="342900" indent="190500">
              <a:lnSpc>
                <a:spcPct val="150000"/>
              </a:lnSpc>
            </a:pPr>
            <a:r>
              <a:rPr lang="en-US" altLang="zh-CN" sz="1600" dirty="0" smtClean="0">
                <a:solidFill>
                  <a:srgbClr val="111111"/>
                </a:solidFill>
                <a:latin typeface="微软雅黑" panose="020B0503020204020204" pitchFamily="34" charset="-122"/>
                <a:ea typeface="微软雅黑" panose="020B0503020204020204" pitchFamily="34" charset="-122"/>
                <a:cs typeface="宋体" panose="02010600030101010101" pitchFamily="2" charset="-122"/>
              </a:rPr>
              <a:t>G</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移动到这个文件的最后一行。</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nG</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——跳转命令。</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n</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为行数，该命令立即使光标跳到指定行。 </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Ctrl+G</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——光标所在位置的行数和列数报告。 </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pagedown</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 </a:t>
            </a: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pageup</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翻页按键。</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数字</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0</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——将光标移动到当前行首。</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——将光标移动到当前行尾。</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w</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b</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——使光标向前或向后跳过一个单词。 </a:t>
            </a:r>
            <a:endParaRPr lang="zh-CN" altLang="zh-CN" sz="1600"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r>
              <a:rPr lang="zh-CN" altLang="zh-CN" sz="1600" b="1"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编辑命令 </a:t>
            </a:r>
            <a:endParaRPr lang="zh-CN" altLang="zh-CN" sz="1600" dirty="0">
              <a:latin typeface="微软雅黑" panose="020B0503020204020204" pitchFamily="34" charset="-122"/>
              <a:ea typeface="微软雅黑" panose="020B0503020204020204" pitchFamily="34" charset="-122"/>
            </a:endParaRPr>
          </a:p>
          <a:p>
            <a:pPr marL="342900" indent="1905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i</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r</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——在光标的前、后以及所在处插入字符命令</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i</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=insert</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a=append</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r=replace)</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a:latin typeface="微软雅黑" panose="020B0503020204020204" pitchFamily="34" charset="-122"/>
              <a:ea typeface="微软雅黑" panose="020B0503020204020204" pitchFamily="34" charset="-122"/>
            </a:endParaRPr>
          </a:p>
          <a:p>
            <a:pPr marL="342900" indent="190500">
              <a:lnSpc>
                <a:spcPct val="150000"/>
              </a:lnSpc>
            </a:pPr>
            <a:r>
              <a:rPr lang="en-US" altLang="zh-CN" sz="1600" dirty="0" smtClean="0">
                <a:solidFill>
                  <a:srgbClr val="111111"/>
                </a:solidFill>
                <a:latin typeface="微软雅黑" panose="020B0503020204020204" pitchFamily="34" charset="-122"/>
                <a:ea typeface="微软雅黑" panose="020B0503020204020204" pitchFamily="34" charset="-122"/>
                <a:cs typeface="宋体" panose="02010600030101010101" pitchFamily="2" charset="-122"/>
              </a:rPr>
              <a:t>x</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d$</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dd</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——删除一个字符、删除光标所在处到行尾的所有字符以及删除整行的命令。 </a:t>
            </a:r>
            <a:endParaRPr lang="zh-CN" altLang="zh-CN" sz="1600"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r>
              <a:rPr lang="zh-CN" altLang="zh-CN" sz="1600" b="1" dirty="0" smtClean="0">
                <a:solidFill>
                  <a:srgbClr val="111111"/>
                </a:solidFill>
                <a:latin typeface="微软雅黑" panose="020B0503020204020204" pitchFamily="34" charset="-122"/>
                <a:ea typeface="微软雅黑" panose="020B0503020204020204" pitchFamily="34" charset="-122"/>
                <a:cs typeface="宋体" panose="02010600030101010101" pitchFamily="2" charset="-122"/>
              </a:rPr>
              <a:t>搜索</a:t>
            </a:r>
            <a:endParaRPr lang="zh-CN" altLang="zh-CN" sz="1600" dirty="0">
              <a:latin typeface="微软雅黑" panose="020B0503020204020204" pitchFamily="34" charset="-122"/>
              <a:ea typeface="微软雅黑" panose="020B0503020204020204" pitchFamily="34" charset="-122"/>
            </a:endParaRPr>
          </a:p>
          <a:p>
            <a:pPr marL="342900" indent="1905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/word</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——从光标开始，向下查询一个名为</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word</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的字符串</a:t>
            </a:r>
            <a:r>
              <a:rPr lang="zh-CN" altLang="zh-CN" sz="1600" dirty="0" smtClean="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615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en-US" altLang="zh-CN" sz="2795" dirty="0" smtClean="0">
                <a:solidFill>
                  <a:schemeClr val="bg1"/>
                </a:solidFill>
                <a:latin typeface="微软雅黑" panose="020B0503020204020204" pitchFamily="34" charset="-122"/>
                <a:ea typeface="微软雅黑" panose="020B0503020204020204" pitchFamily="34" charset="-122"/>
              </a:rPr>
              <a:t>vi</a:t>
            </a:r>
            <a:r>
              <a:rPr lang="zh-CN" altLang="en-US" sz="2795" dirty="0" smtClean="0">
                <a:solidFill>
                  <a:schemeClr val="bg1"/>
                </a:solidFill>
                <a:latin typeface="微软雅黑" panose="020B0503020204020204" pitchFamily="34" charset="-122"/>
                <a:ea typeface="微软雅黑" panose="020B0503020204020204" pitchFamily="34" charset="-122"/>
              </a:rPr>
              <a:t>使用</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88181" y="1121211"/>
            <a:ext cx="10815637" cy="5262979"/>
          </a:xfrm>
          <a:prstGeom prst="rect">
            <a:avLst/>
          </a:prstGeom>
        </p:spPr>
        <p:txBody>
          <a:bodyPr wrap="square">
            <a:spAutoFit/>
          </a:bodyPr>
          <a:lstStyle/>
          <a:p>
            <a:pPr marL="342900" lvl="0" indent="-342900">
              <a:lnSpc>
                <a:spcPct val="150000"/>
              </a:lnSpc>
              <a:buFont typeface="Wingdings" panose="05000000000000000000" pitchFamily="2" charset="2"/>
              <a:buChar char=""/>
            </a:pPr>
            <a:r>
              <a:rPr lang="zh-CN" altLang="zh-CN" sz="1600" b="1"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拷贝复制命令 </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x,X</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——在一行中，</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x</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为向后删除一个字符（相当于</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del</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键），</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X</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为向前删除一个字符（相当于</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backspace</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键）。</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dd</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删除光标所在的那一整行。</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ndd</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n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为数字。从光标开始，删除向下</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n</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列。</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yy</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复制光标所在的那一行。</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nyy</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n</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为数字。复制光标所在的向下</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n</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行。</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p,P</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p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为将已复制的数据粘贴到光标的下一行，</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P</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则为贴在光标的上一行。</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u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复原前一个操作。</a:t>
            </a:r>
            <a:endParaRPr lang="zh-CN" altLang="zh-CN" sz="1600" dirty="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r>
              <a:rPr lang="zh-CN" altLang="zh-CN" sz="1600" b="1" dirty="0" smtClean="0">
                <a:solidFill>
                  <a:srgbClr val="111111"/>
                </a:solidFill>
                <a:latin typeface="微软雅黑" panose="020B0503020204020204" pitchFamily="34" charset="-122"/>
                <a:ea typeface="微软雅黑" panose="020B0503020204020204" pitchFamily="34" charset="-122"/>
                <a:cs typeface="宋体" panose="02010600030101010101" pitchFamily="2" charset="-122"/>
              </a:rPr>
              <a:t>命令行</a:t>
            </a:r>
            <a:r>
              <a:rPr lang="zh-CN" altLang="zh-CN" sz="1600" b="1"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模式下命令</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:w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将编辑的数据写入硬盘。</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:q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离开</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vi</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:q!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强制离开，不存储。</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wq</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存储后离开。</a:t>
            </a:r>
            <a:endParaRPr lang="zh-CN" altLang="zh-CN" sz="1600" dirty="0">
              <a:latin typeface="微软雅黑" panose="020B0503020204020204" pitchFamily="34" charset="-122"/>
              <a:ea typeface="微软雅黑" panose="020B0503020204020204" pitchFamily="34" charset="-122"/>
            </a:endParaRPr>
          </a:p>
          <a:p>
            <a:pPr marL="266700" indent="266700">
              <a:lnSpc>
                <a:spcPct val="150000"/>
              </a:lnSpc>
            </a:pP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111111"/>
                </a:solidFill>
                <a:latin typeface="微软雅黑" panose="020B0503020204020204" pitchFamily="34" charset="-122"/>
                <a:ea typeface="微软雅黑" panose="020B0503020204020204" pitchFamily="34" charset="-122"/>
                <a:cs typeface="宋体" panose="02010600030101010101" pitchFamily="2" charset="-122"/>
              </a:rPr>
              <a:t>wq</a:t>
            </a:r>
            <a:r>
              <a:rPr lang="en-US"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111111"/>
                </a:solidFill>
                <a:latin typeface="微软雅黑" panose="020B0503020204020204" pitchFamily="34" charset="-122"/>
                <a:ea typeface="微软雅黑" panose="020B0503020204020204" pitchFamily="34" charset="-122"/>
                <a:cs typeface="宋体" panose="02010600030101010101" pitchFamily="2" charset="-122"/>
              </a:rPr>
              <a:t>—— 强制存储后离开。</a:t>
            </a:r>
            <a:endParaRPr lang="zh-CN"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1798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en-US" altLang="zh-CN" sz="2795" dirty="0" smtClean="0">
                <a:solidFill>
                  <a:schemeClr val="bg1"/>
                </a:solidFill>
                <a:latin typeface="微软雅黑" panose="020B0503020204020204" pitchFamily="34" charset="-122"/>
                <a:ea typeface="微软雅黑" panose="020B0503020204020204" pitchFamily="34" charset="-122"/>
              </a:rPr>
              <a:t>Linux</a:t>
            </a:r>
            <a:r>
              <a:rPr lang="zh-CN" altLang="en-US" sz="2795" dirty="0" smtClean="0">
                <a:solidFill>
                  <a:schemeClr val="bg1"/>
                </a:solidFill>
                <a:latin typeface="微软雅黑" panose="020B0503020204020204" pitchFamily="34" charset="-122"/>
                <a:ea typeface="微软雅黑" panose="020B0503020204020204" pitchFamily="34" charset="-122"/>
              </a:rPr>
              <a:t>命令练习题</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688181" y="1692711"/>
            <a:ext cx="7898607" cy="3785652"/>
          </a:xfrm>
          <a:prstGeom prst="rect">
            <a:avLst/>
          </a:prstGeom>
        </p:spPr>
        <p:txBody>
          <a:bodyPr wrap="square">
            <a:spAutoFit/>
          </a:bodyPr>
          <a:lstStyle/>
          <a:p>
            <a:pPr marL="342900" lvl="0" indent="-342900">
              <a:lnSpc>
                <a:spcPct val="150000"/>
              </a:lnSpc>
              <a:buFont typeface="Wingdings" panose="05000000000000000000" pitchFamily="2" charset="2"/>
              <a:buChar char=""/>
            </a:pPr>
            <a:r>
              <a:rPr lang="en-US" altLang="zh-CN" sz="2000" dirty="0" smtClean="0">
                <a:solidFill>
                  <a:srgbClr val="111111"/>
                </a:solidFill>
                <a:latin typeface="微软雅黑" panose="020B0503020204020204" pitchFamily="34" charset="-122"/>
                <a:ea typeface="微软雅黑" panose="020B0503020204020204" pitchFamily="34" charset="-122"/>
              </a:rPr>
              <a:t>1.</a:t>
            </a:r>
            <a:r>
              <a:rPr lang="zh-CN" altLang="en-US" sz="2000" dirty="0" smtClean="0">
                <a:solidFill>
                  <a:srgbClr val="111111"/>
                </a:solidFill>
                <a:latin typeface="微软雅黑" panose="020B0503020204020204" pitchFamily="34" charset="-122"/>
                <a:ea typeface="微软雅黑" panose="020B0503020204020204" pitchFamily="34" charset="-122"/>
              </a:rPr>
              <a:t>找出一个文件内所有带有</a:t>
            </a:r>
            <a:r>
              <a:rPr lang="en-US" altLang="zh-CN" sz="2000" dirty="0" err="1" smtClean="0">
                <a:solidFill>
                  <a:srgbClr val="111111"/>
                </a:solidFill>
                <a:latin typeface="微软雅黑" panose="020B0503020204020204" pitchFamily="34" charset="-122"/>
                <a:ea typeface="微软雅黑" panose="020B0503020204020204" pitchFamily="34" charset="-122"/>
              </a:rPr>
              <a:t>yealink</a:t>
            </a:r>
            <a:r>
              <a:rPr lang="zh-CN" altLang="en-US" sz="2000" dirty="0" smtClean="0">
                <a:solidFill>
                  <a:srgbClr val="111111"/>
                </a:solidFill>
                <a:latin typeface="微软雅黑" panose="020B0503020204020204" pitchFamily="34" charset="-122"/>
                <a:ea typeface="微软雅黑" panose="020B0503020204020204" pitchFamily="34" charset="-122"/>
              </a:rPr>
              <a:t>字段的行，并打印出他们的前</a:t>
            </a:r>
            <a:r>
              <a:rPr lang="en-US" altLang="zh-CN" sz="2000" dirty="0" smtClean="0">
                <a:solidFill>
                  <a:srgbClr val="111111"/>
                </a:solidFill>
                <a:latin typeface="微软雅黑" panose="020B0503020204020204" pitchFamily="34" charset="-122"/>
                <a:ea typeface="微软雅黑" panose="020B0503020204020204" pitchFamily="34" charset="-122"/>
              </a:rPr>
              <a:t>5</a:t>
            </a:r>
            <a:r>
              <a:rPr lang="zh-CN" altLang="en-US" sz="2000" dirty="0" smtClean="0">
                <a:solidFill>
                  <a:srgbClr val="111111"/>
                </a:solidFill>
                <a:latin typeface="微软雅黑" panose="020B0503020204020204" pitchFamily="34" charset="-122"/>
                <a:ea typeface="微软雅黑" panose="020B0503020204020204" pitchFamily="34" charset="-122"/>
              </a:rPr>
              <a:t>行</a:t>
            </a:r>
            <a:endParaRPr lang="en-US" altLang="zh-CN" sz="2000" dirty="0" smtClean="0">
              <a:solidFill>
                <a:srgbClr val="111111"/>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检索出一个目录下的文件或者文件夹总数量（比如删除录播文件前检查对应用户目录下录播文件数量，删除之后再检查一下数量，看是否成功删除）</a:t>
            </a:r>
            <a:endParaRPr lang="en-US" altLang="zh-CN" sz="2000" dirty="0" smtClean="0">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rPr>
              <a:t>3.YMS</a:t>
            </a:r>
            <a:r>
              <a:rPr lang="zh-CN" altLang="en-US" sz="2000" dirty="0" smtClean="0">
                <a:latin typeface="微软雅黑" panose="020B0503020204020204" pitchFamily="34" charset="-122"/>
                <a:ea typeface="微软雅黑" panose="020B0503020204020204" pitchFamily="34" charset="-122"/>
              </a:rPr>
              <a:t>平台去做登录账号的操作，用抓包命令抓包查看这个登录动作的详细报文内容，获取到生成的唯一账户</a:t>
            </a:r>
            <a:r>
              <a:rPr lang="en-US" altLang="zh-CN" sz="2000" dirty="0" smtClean="0">
                <a:latin typeface="微软雅黑" panose="020B0503020204020204" pitchFamily="34" charset="-122"/>
                <a:ea typeface="微软雅黑" panose="020B0503020204020204" pitchFamily="34" charset="-122"/>
              </a:rPr>
              <a:t>ID</a:t>
            </a:r>
          </a:p>
          <a:p>
            <a:pPr marL="342900" lvl="0" indent="-342900">
              <a:lnSpc>
                <a:spcPct val="150000"/>
              </a:lnSpc>
              <a:buFont typeface="Wingdings" panose="05000000000000000000" pitchFamily="2" charset="2"/>
              <a:buChar char=""/>
            </a:pP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1005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5" name="文本框 4"/>
          <p:cNvSpPr txBox="1"/>
          <p:nvPr/>
        </p:nvSpPr>
        <p:spPr>
          <a:xfrm>
            <a:off x="0" y="2936443"/>
            <a:ext cx="12192000" cy="830997"/>
          </a:xfrm>
          <a:prstGeom prst="rect">
            <a:avLst/>
          </a:prstGeom>
          <a:noFill/>
          <a:ln>
            <a:noFill/>
          </a:ln>
        </p:spPr>
        <p:txBody>
          <a:bodyPr wrap="square" rtlCol="0">
            <a:spAutoFit/>
          </a:bodyPr>
          <a:lstStyle/>
          <a:p>
            <a:pPr algn="ctr">
              <a:spcAft>
                <a:spcPts val="600"/>
              </a:spcAft>
            </a:pPr>
            <a:r>
              <a:rPr lang="zh-CN" altLang="en-US" sz="4800" b="1" spc="200" dirty="0" smtClean="0">
                <a:solidFill>
                  <a:schemeClr val="bg1"/>
                </a:solidFill>
                <a:latin typeface="微软雅黑" panose="020B0503020204020204" pitchFamily="34" charset="-122"/>
                <a:ea typeface="微软雅黑" panose="020B0503020204020204" pitchFamily="34" charset="-122"/>
              </a:rPr>
              <a:t>正则表达式简介</a:t>
            </a:r>
            <a:endParaRPr lang="en-US" altLang="zh-CN" sz="4800" b="1" spc="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943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91440"/>
            <a:ext cx="4544568" cy="50292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t>概述</a:t>
            </a:r>
          </a:p>
        </p:txBody>
      </p:sp>
      <p:sp>
        <p:nvSpPr>
          <p:cNvPr id="3" name="矩形 2"/>
          <p:cNvSpPr/>
          <p:nvPr/>
        </p:nvSpPr>
        <p:spPr>
          <a:xfrm>
            <a:off x="676656" y="1207008"/>
            <a:ext cx="10058400" cy="51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gn="just">
              <a:lnSpc>
                <a:spcPct val="150000"/>
              </a:lnSpc>
              <a:spcAft>
                <a:spcPts val="0"/>
              </a:spcAft>
            </a:pPr>
            <a:r>
              <a:rPr lang="zh-CN" altLang="en-US" dirty="0">
                <a:latin typeface="微软雅黑" panose="020B0503020204020204" pitchFamily="34" charset="-122"/>
                <a:ea typeface="微软雅黑" panose="020B0503020204020204" pitchFamily="34" charset="-122"/>
              </a:rPr>
              <a:t>正则表达式是对字符串操作的一种逻辑公式，就是用事先定义好的一些特定字符、及这些特定字符的组合，组成一个“规则字符串”，这个“规则字符串”用来表达对字符串的一种过滤逻辑。</a:t>
            </a:r>
          </a:p>
          <a:p>
            <a:pPr indent="457200" algn="just">
              <a:lnSpc>
                <a:spcPct val="150000"/>
              </a:lnSpc>
              <a:spcAft>
                <a:spcPts val="0"/>
              </a:spcAft>
            </a:pPr>
            <a:r>
              <a:rPr lang="zh-CN" altLang="en-US" dirty="0">
                <a:latin typeface="微软雅黑" panose="020B0503020204020204" pitchFamily="34" charset="-122"/>
                <a:ea typeface="微软雅黑" panose="020B0503020204020204" pitchFamily="34" charset="-122"/>
              </a:rPr>
              <a:t>正则表达式是对字符串（包括普通字符（例如，</a:t>
            </a:r>
            <a:r>
              <a:rPr lang="en-US" altLang="zh-CN" dirty="0">
                <a:latin typeface="微软雅黑" panose="020B0503020204020204" pitchFamily="34" charset="-122"/>
                <a:ea typeface="微软雅黑" panose="020B0503020204020204" pitchFamily="34" charset="-122"/>
              </a:rPr>
              <a:t>a </a:t>
            </a:r>
            <a:r>
              <a:rPr lang="zh-CN" altLang="en-US" dirty="0">
                <a:latin typeface="微软雅黑" panose="020B0503020204020204" pitchFamily="34" charset="-122"/>
                <a:ea typeface="微软雅黑" panose="020B0503020204020204" pitchFamily="34" charset="-122"/>
              </a:rPr>
              <a:t>到 </a:t>
            </a:r>
            <a:r>
              <a:rPr lang="en-US" altLang="zh-CN" dirty="0">
                <a:latin typeface="微软雅黑" panose="020B0503020204020204" pitchFamily="34" charset="-122"/>
                <a:ea typeface="微软雅黑" panose="020B0503020204020204" pitchFamily="34" charset="-122"/>
              </a:rPr>
              <a:t>z </a:t>
            </a:r>
            <a:r>
              <a:rPr lang="zh-CN" altLang="en-US" dirty="0">
                <a:latin typeface="微软雅黑" panose="020B0503020204020204" pitchFamily="34" charset="-122"/>
                <a:ea typeface="微软雅黑" panose="020B0503020204020204" pitchFamily="34" charset="-122"/>
              </a:rPr>
              <a:t>之间的字母）和特殊字符（称为“元字符”））操作的一种逻辑公式，就是用事先定义好的一些特定字符、及这些特定字符的组合，组成一个“规则字符串”，这个“规则字符串”用来表达对字符串的一种过滤逻辑。正则表达式是一种文本模式，模式描述在搜索文本时要匹配的一个或多个字符串。</a:t>
            </a:r>
            <a:endParaRPr lang="zh-CN" altLang="zh-CN" dirty="0">
              <a:latin typeface="微软雅黑" panose="020B0503020204020204" pitchFamily="34" charset="-122"/>
              <a:ea typeface="微软雅黑" panose="020B0503020204020204" pitchFamily="34" charset="-122"/>
            </a:endParaRPr>
          </a:p>
          <a:p>
            <a:pPr algn="ctr"/>
            <a:endParaRPr lang="zh-CN" altLang="en-US" dirty="0"/>
          </a:p>
        </p:txBody>
      </p:sp>
    </p:spTree>
    <p:extLst>
      <p:ext uri="{BB962C8B-B14F-4D97-AF65-F5344CB8AC3E}">
        <p14:creationId xmlns:p14="http://schemas.microsoft.com/office/powerpoint/2010/main" val="215825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extLst>
              <p:ext uri="{D42A27DB-BD31-4B8C-83A1-F6EECF244321}">
                <p14:modId xmlns:p14="http://schemas.microsoft.com/office/powerpoint/2010/main" val="1256473807"/>
              </p:ext>
            </p:extLst>
          </p:nvPr>
        </p:nvGraphicFramePr>
        <p:xfrm>
          <a:off x="307848" y="924492"/>
          <a:ext cx="11258550" cy="5933508"/>
        </p:xfrm>
        <a:graphic>
          <a:graphicData uri="http://schemas.openxmlformats.org/drawingml/2006/table">
            <a:tbl>
              <a:tblPr/>
              <a:tblGrid>
                <a:gridCol w="1125854">
                  <a:extLst>
                    <a:ext uri="{9D8B030D-6E8A-4147-A177-3AD203B41FA5}">
                      <a16:colId xmlns:a16="http://schemas.microsoft.com/office/drawing/2014/main" val="3748437282"/>
                    </a:ext>
                  </a:extLst>
                </a:gridCol>
                <a:gridCol w="10132696">
                  <a:extLst>
                    <a:ext uri="{9D8B030D-6E8A-4147-A177-3AD203B41FA5}">
                      <a16:colId xmlns:a16="http://schemas.microsoft.com/office/drawing/2014/main" val="726898772"/>
                    </a:ext>
                  </a:extLst>
                </a:gridCol>
              </a:tblGrid>
              <a:tr h="62835">
                <a:tc>
                  <a:txBody>
                    <a:bodyPr/>
                    <a:lstStyle/>
                    <a:p>
                      <a:pPr algn="ctr"/>
                      <a:r>
                        <a:rPr lang="zh-CN" altLang="en-US" sz="1800" dirty="0">
                          <a:effectLst/>
                          <a:latin typeface="微软雅黑" panose="020B0503020204020204" pitchFamily="34" charset="-122"/>
                          <a:ea typeface="微软雅黑" panose="020B0503020204020204" pitchFamily="34" charset="-122"/>
                        </a:rPr>
                        <a:t>字符</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zh-CN" altLang="en-US" sz="1800" dirty="0">
                          <a:effectLst/>
                          <a:latin typeface="微软雅黑" panose="020B0503020204020204" pitchFamily="34" charset="-122"/>
                          <a:ea typeface="微软雅黑" panose="020B0503020204020204" pitchFamily="34" charset="-122"/>
                        </a:rPr>
                        <a:t>描述</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extLst>
                  <a:ext uri="{0D108BD9-81ED-4DB2-BD59-A6C34878D82A}">
                    <a16:rowId xmlns:a16="http://schemas.microsoft.com/office/drawing/2014/main" val="1843966343"/>
                  </a:ext>
                </a:extLst>
              </a:tr>
              <a:tr h="109962">
                <a:tc>
                  <a:txBody>
                    <a:bodyPr/>
                    <a:lstStyle/>
                    <a:p>
                      <a:pPr algn="ctr"/>
                      <a:r>
                        <a:rPr lang="en-US" altLang="zh-CN"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将下一个字符标记为一个特殊字符、或一个原义字符、或一个向后引用、或一个八进制转义符。例如，“</a:t>
                      </a:r>
                      <a:r>
                        <a:rPr lang="en-US" altLang="zh-CN" sz="1800" dirty="0">
                          <a:effectLst/>
                          <a:latin typeface="微软雅黑" panose="020B0503020204020204" pitchFamily="34" charset="-122"/>
                          <a:ea typeface="微软雅黑" panose="020B0503020204020204" pitchFamily="34" charset="-122"/>
                        </a:rPr>
                        <a:t>n”</a:t>
                      </a:r>
                      <a:r>
                        <a:rPr lang="zh-CN" altLang="en-US" sz="1800" dirty="0">
                          <a:effectLst/>
                          <a:latin typeface="微软雅黑" panose="020B0503020204020204" pitchFamily="34" charset="-122"/>
                          <a:ea typeface="微软雅黑" panose="020B0503020204020204" pitchFamily="34" charset="-122"/>
                        </a:rPr>
                        <a:t>匹配字符“</a:t>
                      </a:r>
                      <a:r>
                        <a:rPr lang="en-US" altLang="zh-CN" sz="1800" dirty="0">
                          <a:effectLst/>
                          <a:latin typeface="微软雅黑" panose="020B0503020204020204" pitchFamily="34" charset="-122"/>
                          <a:ea typeface="微软雅黑" panose="020B0503020204020204" pitchFamily="34" charset="-122"/>
                        </a:rPr>
                        <a:t>n”</a:t>
                      </a:r>
                      <a:r>
                        <a:rPr lang="zh-CN" altLang="en-US" sz="1800" dirty="0">
                          <a:effectLst/>
                          <a:latin typeface="微软雅黑" panose="020B0503020204020204" pitchFamily="34" charset="-122"/>
                          <a:ea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rPr>
                        <a:t>\n”</a:t>
                      </a:r>
                      <a:r>
                        <a:rPr lang="zh-CN" altLang="en-US" sz="1800" dirty="0">
                          <a:effectLst/>
                          <a:latin typeface="微软雅黑" panose="020B0503020204020204" pitchFamily="34" charset="-122"/>
                          <a:ea typeface="微软雅黑" panose="020B0503020204020204" pitchFamily="34" charset="-122"/>
                        </a:rPr>
                        <a:t>匹配一个换行符。串行“</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匹配“</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则匹配“</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925299014"/>
                  </a:ext>
                </a:extLst>
              </a:tr>
              <a:tr h="109962">
                <a:tc>
                  <a:txBody>
                    <a:bodyPr/>
                    <a:lstStyle/>
                    <a:p>
                      <a:pPr algn="ctr"/>
                      <a:r>
                        <a:rPr lang="en-US" altLang="zh-CN"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匹配输入字符串的开始位置。如果设置了</a:t>
                      </a:r>
                      <a:r>
                        <a:rPr lang="en-US" sz="1800" dirty="0" err="1">
                          <a:effectLst/>
                          <a:latin typeface="微软雅黑" panose="020B0503020204020204" pitchFamily="34" charset="-122"/>
                          <a:ea typeface="微软雅黑" panose="020B0503020204020204" pitchFamily="34" charset="-122"/>
                        </a:rPr>
                        <a:t>RegExp</a:t>
                      </a:r>
                      <a:r>
                        <a:rPr lang="zh-CN" altLang="en-US" sz="1800" dirty="0">
                          <a:effectLst/>
                          <a:latin typeface="微软雅黑" panose="020B0503020204020204" pitchFamily="34" charset="-122"/>
                          <a:ea typeface="微软雅黑" panose="020B0503020204020204" pitchFamily="34" charset="-122"/>
                        </a:rPr>
                        <a:t>对象的</a:t>
                      </a:r>
                      <a:r>
                        <a:rPr lang="en-US" sz="1800" dirty="0">
                          <a:effectLst/>
                          <a:latin typeface="微软雅黑" panose="020B0503020204020204" pitchFamily="34" charset="-122"/>
                          <a:ea typeface="微软雅黑" panose="020B0503020204020204" pitchFamily="34" charset="-122"/>
                        </a:rPr>
                        <a:t>Multiline</a:t>
                      </a:r>
                      <a:r>
                        <a:rPr lang="zh-CN" altLang="en-US" sz="1800" dirty="0">
                          <a:effectLst/>
                          <a:latin typeface="微软雅黑" panose="020B0503020204020204" pitchFamily="34" charset="-122"/>
                          <a:ea typeface="微软雅黑" panose="020B0503020204020204" pitchFamily="34" charset="-122"/>
                        </a:rPr>
                        <a:t>属性，</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也匹配“</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n”</a:t>
                      </a:r>
                      <a:r>
                        <a:rPr lang="zh-CN" altLang="en-US" sz="1800" dirty="0">
                          <a:effectLst/>
                          <a:latin typeface="微软雅黑" panose="020B0503020204020204" pitchFamily="34" charset="-122"/>
                          <a:ea typeface="微软雅黑" panose="020B0503020204020204" pitchFamily="34" charset="-122"/>
                        </a:rPr>
                        <a:t>或“</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r”</a:t>
                      </a:r>
                      <a:r>
                        <a:rPr lang="zh-CN" altLang="en-US" sz="1800" dirty="0">
                          <a:effectLst/>
                          <a:latin typeface="微软雅黑" panose="020B0503020204020204" pitchFamily="34" charset="-122"/>
                          <a:ea typeface="微软雅黑" panose="020B0503020204020204" pitchFamily="34" charset="-122"/>
                        </a:rPr>
                        <a:t>之后的位置。</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582249793"/>
                  </a:ext>
                </a:extLst>
              </a:tr>
              <a:tr h="109962">
                <a:tc>
                  <a:txBody>
                    <a:bodyPr/>
                    <a:lstStyle/>
                    <a:p>
                      <a:pPr algn="ctr"/>
                      <a:r>
                        <a:rPr lang="en-US" altLang="zh-CN"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匹配输入字符串的结束位置。如果设置了</a:t>
                      </a:r>
                      <a:r>
                        <a:rPr lang="en-US" sz="1800" dirty="0" err="1">
                          <a:effectLst/>
                          <a:latin typeface="微软雅黑" panose="020B0503020204020204" pitchFamily="34" charset="-122"/>
                          <a:ea typeface="微软雅黑" panose="020B0503020204020204" pitchFamily="34" charset="-122"/>
                        </a:rPr>
                        <a:t>RegExp</a:t>
                      </a:r>
                      <a:r>
                        <a:rPr lang="zh-CN" altLang="en-US" sz="1800" dirty="0">
                          <a:effectLst/>
                          <a:latin typeface="微软雅黑" panose="020B0503020204020204" pitchFamily="34" charset="-122"/>
                          <a:ea typeface="微软雅黑" panose="020B0503020204020204" pitchFamily="34" charset="-122"/>
                        </a:rPr>
                        <a:t>对象的</a:t>
                      </a:r>
                      <a:r>
                        <a:rPr lang="en-US" sz="1800" dirty="0">
                          <a:effectLst/>
                          <a:latin typeface="微软雅黑" panose="020B0503020204020204" pitchFamily="34" charset="-122"/>
                          <a:ea typeface="微软雅黑" panose="020B0503020204020204" pitchFamily="34" charset="-122"/>
                        </a:rPr>
                        <a:t>Multiline</a:t>
                      </a:r>
                      <a:r>
                        <a:rPr lang="zh-CN" altLang="en-US" sz="1800" dirty="0">
                          <a:effectLst/>
                          <a:latin typeface="微软雅黑" panose="020B0503020204020204" pitchFamily="34" charset="-122"/>
                          <a:ea typeface="微软雅黑" panose="020B0503020204020204" pitchFamily="34" charset="-122"/>
                        </a:rPr>
                        <a:t>属性，</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也匹配“</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n”</a:t>
                      </a:r>
                      <a:r>
                        <a:rPr lang="zh-CN" altLang="en-US" sz="1800" dirty="0">
                          <a:effectLst/>
                          <a:latin typeface="微软雅黑" panose="020B0503020204020204" pitchFamily="34" charset="-122"/>
                          <a:ea typeface="微软雅黑" panose="020B0503020204020204" pitchFamily="34" charset="-122"/>
                        </a:rPr>
                        <a:t>或“</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r”</a:t>
                      </a:r>
                      <a:r>
                        <a:rPr lang="zh-CN" altLang="en-US" sz="1800" dirty="0">
                          <a:effectLst/>
                          <a:latin typeface="微软雅黑" panose="020B0503020204020204" pitchFamily="34" charset="-122"/>
                          <a:ea typeface="微软雅黑" panose="020B0503020204020204" pitchFamily="34" charset="-122"/>
                        </a:rPr>
                        <a:t>之前的位置。</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476318658"/>
                  </a:ext>
                </a:extLst>
              </a:tr>
              <a:tr h="62835">
                <a:tc>
                  <a:txBody>
                    <a:bodyPr/>
                    <a:lstStyle/>
                    <a:p>
                      <a:pPr algn="ct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匹配前面的子表达式零次或多次。例如，</a:t>
                      </a:r>
                      <a:r>
                        <a:rPr lang="en-US" sz="1800">
                          <a:effectLst/>
                          <a:latin typeface="微软雅黑" panose="020B0503020204020204" pitchFamily="34" charset="-122"/>
                          <a:ea typeface="微软雅黑" panose="020B0503020204020204" pitchFamily="34" charset="-122"/>
                        </a:rPr>
                        <a:t>zo*</a:t>
                      </a:r>
                      <a:r>
                        <a:rPr lang="zh-CN" altLang="en-US" sz="1800">
                          <a:effectLst/>
                          <a:latin typeface="微软雅黑" panose="020B0503020204020204" pitchFamily="34" charset="-122"/>
                          <a:ea typeface="微软雅黑" panose="020B0503020204020204" pitchFamily="34" charset="-122"/>
                        </a:rPr>
                        <a:t>能匹配“</a:t>
                      </a:r>
                      <a:r>
                        <a:rPr lang="en-US" sz="1800">
                          <a:effectLst/>
                          <a:latin typeface="微软雅黑" panose="020B0503020204020204" pitchFamily="34" charset="-122"/>
                          <a:ea typeface="微软雅黑" panose="020B0503020204020204" pitchFamily="34" charset="-122"/>
                        </a:rPr>
                        <a:t>z”</a:t>
                      </a:r>
                      <a:r>
                        <a:rPr lang="zh-CN" altLang="en-US" sz="1800">
                          <a:effectLst/>
                          <a:latin typeface="微软雅黑" panose="020B0503020204020204" pitchFamily="34" charset="-122"/>
                          <a:ea typeface="微软雅黑" panose="020B0503020204020204" pitchFamily="34" charset="-122"/>
                        </a:rPr>
                        <a:t>以及“</a:t>
                      </a:r>
                      <a:r>
                        <a:rPr lang="en-US" sz="1800">
                          <a:effectLst/>
                          <a:latin typeface="微软雅黑" panose="020B0503020204020204" pitchFamily="34" charset="-122"/>
                          <a:ea typeface="微软雅黑" panose="020B0503020204020204" pitchFamily="34" charset="-122"/>
                        </a:rPr>
                        <a:t>zoo”。*</a:t>
                      </a:r>
                      <a:r>
                        <a:rPr lang="zh-CN" altLang="en-US" sz="1800">
                          <a:effectLst/>
                          <a:latin typeface="微软雅黑" panose="020B0503020204020204" pitchFamily="34" charset="-122"/>
                          <a:ea typeface="微软雅黑" panose="020B0503020204020204" pitchFamily="34" charset="-122"/>
                        </a:rPr>
                        <a:t>等价于</a:t>
                      </a:r>
                      <a:r>
                        <a:rPr lang="en-US" altLang="zh-CN" sz="1800">
                          <a:effectLst/>
                          <a:latin typeface="微软雅黑" panose="020B0503020204020204" pitchFamily="34" charset="-122"/>
                          <a:ea typeface="微软雅黑" panose="020B0503020204020204" pitchFamily="34" charset="-122"/>
                        </a:rPr>
                        <a:t>{0,}</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580111061"/>
                  </a:ext>
                </a:extLst>
              </a:tr>
              <a:tr h="109962">
                <a:tc>
                  <a:txBody>
                    <a:bodyPr/>
                    <a:lstStyle/>
                    <a:p>
                      <a:pPr algn="ctr"/>
                      <a:r>
                        <a:rPr lang="en-US" altLang="zh-CN"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匹配前面的子表达式一次或多次。例如，“</a:t>
                      </a:r>
                      <a:r>
                        <a:rPr lang="en-US" sz="1800">
                          <a:effectLst/>
                          <a:latin typeface="微软雅黑" panose="020B0503020204020204" pitchFamily="34" charset="-122"/>
                          <a:ea typeface="微软雅黑" panose="020B0503020204020204" pitchFamily="34" charset="-122"/>
                        </a:rPr>
                        <a:t>zo+”</a:t>
                      </a:r>
                      <a:r>
                        <a:rPr lang="zh-CN" altLang="en-US" sz="1800">
                          <a:effectLst/>
                          <a:latin typeface="微软雅黑" panose="020B0503020204020204" pitchFamily="34" charset="-122"/>
                          <a:ea typeface="微软雅黑" panose="020B0503020204020204" pitchFamily="34" charset="-122"/>
                        </a:rPr>
                        <a:t>能匹配“</a:t>
                      </a:r>
                      <a:r>
                        <a:rPr lang="en-US" sz="1800">
                          <a:effectLst/>
                          <a:latin typeface="微软雅黑" panose="020B0503020204020204" pitchFamily="34" charset="-122"/>
                          <a:ea typeface="微软雅黑" panose="020B0503020204020204" pitchFamily="34" charset="-122"/>
                        </a:rPr>
                        <a:t>zo”</a:t>
                      </a:r>
                      <a:r>
                        <a:rPr lang="zh-CN" altLang="en-US" sz="1800">
                          <a:effectLst/>
                          <a:latin typeface="微软雅黑" panose="020B0503020204020204" pitchFamily="34" charset="-122"/>
                          <a:ea typeface="微软雅黑" panose="020B0503020204020204" pitchFamily="34" charset="-122"/>
                        </a:rPr>
                        <a:t>以及“</a:t>
                      </a:r>
                      <a:r>
                        <a:rPr lang="en-US" sz="1800">
                          <a:effectLst/>
                          <a:latin typeface="微软雅黑" panose="020B0503020204020204" pitchFamily="34" charset="-122"/>
                          <a:ea typeface="微软雅黑" panose="020B0503020204020204" pitchFamily="34" charset="-122"/>
                        </a:rPr>
                        <a:t>zoo”，</a:t>
                      </a:r>
                      <a:r>
                        <a:rPr lang="zh-CN" altLang="en-US" sz="1800">
                          <a:effectLst/>
                          <a:latin typeface="微软雅黑" panose="020B0503020204020204" pitchFamily="34" charset="-122"/>
                          <a:ea typeface="微软雅黑" panose="020B0503020204020204" pitchFamily="34" charset="-122"/>
                        </a:rPr>
                        <a:t>但不能匹配“</a:t>
                      </a:r>
                      <a:r>
                        <a:rPr lang="en-US" sz="1800">
                          <a:effectLst/>
                          <a:latin typeface="微软雅黑" panose="020B0503020204020204" pitchFamily="34" charset="-122"/>
                          <a:ea typeface="微软雅黑" panose="020B0503020204020204" pitchFamily="34" charset="-122"/>
                        </a:rPr>
                        <a:t>z”。+</a:t>
                      </a:r>
                      <a:r>
                        <a:rPr lang="zh-CN" altLang="en-US" sz="1800">
                          <a:effectLst/>
                          <a:latin typeface="微软雅黑" panose="020B0503020204020204" pitchFamily="34" charset="-122"/>
                          <a:ea typeface="微软雅黑" panose="020B0503020204020204" pitchFamily="34" charset="-122"/>
                        </a:rPr>
                        <a:t>等价于</a:t>
                      </a:r>
                      <a:r>
                        <a:rPr lang="en-US" altLang="zh-CN" sz="1800">
                          <a:effectLst/>
                          <a:latin typeface="微软雅黑" panose="020B0503020204020204" pitchFamily="34" charset="-122"/>
                          <a:ea typeface="微软雅黑" panose="020B0503020204020204" pitchFamily="34" charset="-122"/>
                        </a:rPr>
                        <a:t>{1,}</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922153601"/>
                  </a:ext>
                </a:extLst>
              </a:tr>
              <a:tr h="109962">
                <a:tc>
                  <a:txBody>
                    <a:bodyPr/>
                    <a:lstStyle/>
                    <a:p>
                      <a:pPr algn="ctr"/>
                      <a:r>
                        <a:rPr lang="en-US" altLang="zh-CN"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匹配前面的子表达式零次或一次。例如，“</a:t>
                      </a:r>
                      <a:r>
                        <a:rPr lang="en-US" sz="1800">
                          <a:effectLst/>
                          <a:latin typeface="微软雅黑" panose="020B0503020204020204" pitchFamily="34" charset="-122"/>
                          <a:ea typeface="微软雅黑" panose="020B0503020204020204" pitchFamily="34" charset="-122"/>
                        </a:rPr>
                        <a:t>do(es)?”</a:t>
                      </a:r>
                      <a:r>
                        <a:rPr lang="zh-CN" altLang="en-US" sz="1800">
                          <a:effectLst/>
                          <a:latin typeface="微软雅黑" panose="020B0503020204020204" pitchFamily="34" charset="-122"/>
                          <a:ea typeface="微软雅黑" panose="020B0503020204020204" pitchFamily="34" charset="-122"/>
                        </a:rPr>
                        <a:t>可以匹配“</a:t>
                      </a:r>
                      <a:r>
                        <a:rPr lang="en-US" sz="1800">
                          <a:effectLst/>
                          <a:latin typeface="微软雅黑" panose="020B0503020204020204" pitchFamily="34" charset="-122"/>
                          <a:ea typeface="微软雅黑" panose="020B0503020204020204" pitchFamily="34" charset="-122"/>
                        </a:rPr>
                        <a:t>does”</a:t>
                      </a:r>
                      <a:r>
                        <a:rPr lang="zh-CN" altLang="en-US" sz="1800">
                          <a:effectLst/>
                          <a:latin typeface="微软雅黑" panose="020B0503020204020204" pitchFamily="34" charset="-122"/>
                          <a:ea typeface="微软雅黑" panose="020B0503020204020204" pitchFamily="34" charset="-122"/>
                        </a:rPr>
                        <a:t>或“</a:t>
                      </a:r>
                      <a:r>
                        <a:rPr lang="en-US" sz="1800">
                          <a:effectLst/>
                          <a:latin typeface="微软雅黑" panose="020B0503020204020204" pitchFamily="34" charset="-122"/>
                          <a:ea typeface="微软雅黑" panose="020B0503020204020204" pitchFamily="34" charset="-122"/>
                        </a:rPr>
                        <a:t>does”</a:t>
                      </a:r>
                      <a:r>
                        <a:rPr lang="zh-CN" altLang="en-US" sz="1800">
                          <a:effectLst/>
                          <a:latin typeface="微软雅黑" panose="020B0503020204020204" pitchFamily="34" charset="-122"/>
                          <a:ea typeface="微软雅黑" panose="020B0503020204020204" pitchFamily="34" charset="-122"/>
                        </a:rPr>
                        <a:t>中的“</a:t>
                      </a:r>
                      <a:r>
                        <a:rPr lang="en-US" sz="1800">
                          <a:effectLst/>
                          <a:latin typeface="微软雅黑" panose="020B0503020204020204" pitchFamily="34" charset="-122"/>
                          <a:ea typeface="微软雅黑" panose="020B0503020204020204" pitchFamily="34" charset="-122"/>
                        </a:rPr>
                        <a:t>do”。?</a:t>
                      </a:r>
                      <a:r>
                        <a:rPr lang="zh-CN" altLang="en-US" sz="1800">
                          <a:effectLst/>
                          <a:latin typeface="微软雅黑" panose="020B0503020204020204" pitchFamily="34" charset="-122"/>
                          <a:ea typeface="微软雅黑" panose="020B0503020204020204" pitchFamily="34" charset="-122"/>
                        </a:rPr>
                        <a:t>等价于</a:t>
                      </a:r>
                      <a:r>
                        <a:rPr lang="en-US" altLang="zh-CN" sz="1800">
                          <a:effectLst/>
                          <a:latin typeface="微软雅黑" panose="020B0503020204020204" pitchFamily="34" charset="-122"/>
                          <a:ea typeface="微软雅黑" panose="020B0503020204020204" pitchFamily="34" charset="-122"/>
                        </a:rPr>
                        <a:t>{0,1}</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439749818"/>
                  </a:ext>
                </a:extLst>
              </a:tr>
              <a:tr h="109962">
                <a:tc>
                  <a:txBody>
                    <a:bodyPr/>
                    <a:lstStyle/>
                    <a:p>
                      <a:pPr algn="ctr"/>
                      <a:r>
                        <a:rPr lang="en-US"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n</a:t>
                      </a:r>
                      <a:r>
                        <a:rPr 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ltLang="zh-CN"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是一个非负整数。匹配确定的</a:t>
                      </a:r>
                      <a:r>
                        <a:rPr lang="en-US" altLang="zh-CN"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次。例如，“</a:t>
                      </a:r>
                      <a:r>
                        <a:rPr lang="en-US" altLang="zh-CN" sz="1800">
                          <a:effectLst/>
                          <a:latin typeface="微软雅黑" panose="020B0503020204020204" pitchFamily="34" charset="-122"/>
                          <a:ea typeface="微软雅黑" panose="020B0503020204020204" pitchFamily="34" charset="-122"/>
                        </a:rPr>
                        <a:t>o{2}”</a:t>
                      </a:r>
                      <a:r>
                        <a:rPr lang="zh-CN" altLang="en-US" sz="1800">
                          <a:effectLst/>
                          <a:latin typeface="微软雅黑" panose="020B0503020204020204" pitchFamily="34" charset="-122"/>
                          <a:ea typeface="微软雅黑" panose="020B0503020204020204" pitchFamily="34" charset="-122"/>
                        </a:rPr>
                        <a:t>不能匹配“</a:t>
                      </a:r>
                      <a:r>
                        <a:rPr lang="en-US" altLang="zh-CN" sz="1800">
                          <a:effectLst/>
                          <a:latin typeface="微软雅黑" panose="020B0503020204020204" pitchFamily="34" charset="-122"/>
                          <a:ea typeface="微软雅黑" panose="020B0503020204020204" pitchFamily="34" charset="-122"/>
                        </a:rPr>
                        <a:t>Bob”</a:t>
                      </a:r>
                      <a:r>
                        <a:rPr lang="zh-CN" altLang="en-US" sz="1800">
                          <a:effectLst/>
                          <a:latin typeface="微软雅黑" panose="020B0503020204020204" pitchFamily="34" charset="-122"/>
                          <a:ea typeface="微软雅黑" panose="020B0503020204020204" pitchFamily="34" charset="-122"/>
                        </a:rPr>
                        <a:t>中的“</a:t>
                      </a:r>
                      <a:r>
                        <a:rPr lang="en-US" altLang="zh-CN" sz="1800">
                          <a:effectLst/>
                          <a:latin typeface="微软雅黑" panose="020B0503020204020204" pitchFamily="34" charset="-122"/>
                          <a:ea typeface="微软雅黑" panose="020B0503020204020204" pitchFamily="34" charset="-122"/>
                        </a:rPr>
                        <a:t>o”</a:t>
                      </a:r>
                      <a:r>
                        <a:rPr lang="zh-CN" altLang="en-US" sz="1800">
                          <a:effectLst/>
                          <a:latin typeface="微软雅黑" panose="020B0503020204020204" pitchFamily="34" charset="-122"/>
                          <a:ea typeface="微软雅黑" panose="020B0503020204020204" pitchFamily="34" charset="-122"/>
                        </a:rPr>
                        <a:t>，但是能匹配“</a:t>
                      </a:r>
                      <a:r>
                        <a:rPr lang="en-US" altLang="zh-CN" sz="1800">
                          <a:effectLst/>
                          <a:latin typeface="微软雅黑" panose="020B0503020204020204" pitchFamily="34" charset="-122"/>
                          <a:ea typeface="微软雅黑" panose="020B0503020204020204" pitchFamily="34" charset="-122"/>
                        </a:rPr>
                        <a:t>food”</a:t>
                      </a:r>
                      <a:r>
                        <a:rPr lang="zh-CN" altLang="en-US" sz="1800">
                          <a:effectLst/>
                          <a:latin typeface="微软雅黑" panose="020B0503020204020204" pitchFamily="34" charset="-122"/>
                          <a:ea typeface="微软雅黑" panose="020B0503020204020204" pitchFamily="34" charset="-122"/>
                        </a:rPr>
                        <a:t>中的两个</a:t>
                      </a:r>
                      <a:r>
                        <a:rPr lang="en-US" altLang="zh-CN" sz="1800">
                          <a:effectLst/>
                          <a:latin typeface="微软雅黑" panose="020B0503020204020204" pitchFamily="34" charset="-122"/>
                          <a:ea typeface="微软雅黑" panose="020B0503020204020204" pitchFamily="34" charset="-122"/>
                        </a:rPr>
                        <a:t>o</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061017716"/>
                  </a:ext>
                </a:extLst>
              </a:tr>
              <a:tr h="109962">
                <a:tc>
                  <a:txBody>
                    <a:bodyPr/>
                    <a:lstStyle/>
                    <a:p>
                      <a:pPr algn="ctr"/>
                      <a:r>
                        <a:rPr lang="en-US"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n</a:t>
                      </a:r>
                      <a:r>
                        <a:rPr 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是一个非负整数。至少匹配</a:t>
                      </a:r>
                      <a:r>
                        <a:rPr lang="en-US"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次。例如，“</a:t>
                      </a:r>
                      <a:r>
                        <a:rPr lang="en-US" sz="1800">
                          <a:effectLst/>
                          <a:latin typeface="微软雅黑" panose="020B0503020204020204" pitchFamily="34" charset="-122"/>
                          <a:ea typeface="微软雅黑" panose="020B0503020204020204" pitchFamily="34" charset="-122"/>
                        </a:rPr>
                        <a:t>o{2,}”</a:t>
                      </a:r>
                      <a:r>
                        <a:rPr lang="zh-CN" altLang="en-US" sz="1800">
                          <a:effectLst/>
                          <a:latin typeface="微软雅黑" panose="020B0503020204020204" pitchFamily="34" charset="-122"/>
                          <a:ea typeface="微软雅黑" panose="020B0503020204020204" pitchFamily="34" charset="-122"/>
                        </a:rPr>
                        <a:t>不能匹配“</a:t>
                      </a:r>
                      <a:r>
                        <a:rPr lang="en-US" sz="1800">
                          <a:effectLst/>
                          <a:latin typeface="微软雅黑" panose="020B0503020204020204" pitchFamily="34" charset="-122"/>
                          <a:ea typeface="微软雅黑" panose="020B0503020204020204" pitchFamily="34" charset="-122"/>
                        </a:rPr>
                        <a:t>Bob”</a:t>
                      </a:r>
                      <a:r>
                        <a:rPr lang="zh-CN" altLang="en-US" sz="1800">
                          <a:effectLst/>
                          <a:latin typeface="微软雅黑" panose="020B0503020204020204" pitchFamily="34" charset="-122"/>
                          <a:ea typeface="微软雅黑" panose="020B0503020204020204" pitchFamily="34" charset="-122"/>
                        </a:rPr>
                        <a:t>中的“</a:t>
                      </a:r>
                      <a:r>
                        <a:rPr lang="en-US" sz="1800">
                          <a:effectLst/>
                          <a:latin typeface="微软雅黑" panose="020B0503020204020204" pitchFamily="34" charset="-122"/>
                          <a:ea typeface="微软雅黑" panose="020B0503020204020204" pitchFamily="34" charset="-122"/>
                        </a:rPr>
                        <a:t>o”，</a:t>
                      </a:r>
                      <a:r>
                        <a:rPr lang="zh-CN" altLang="en-US" sz="1800">
                          <a:effectLst/>
                          <a:latin typeface="微软雅黑" panose="020B0503020204020204" pitchFamily="34" charset="-122"/>
                          <a:ea typeface="微软雅黑" panose="020B0503020204020204" pitchFamily="34" charset="-122"/>
                        </a:rPr>
                        <a:t>但能匹配“</a:t>
                      </a:r>
                      <a:r>
                        <a:rPr lang="en-US" sz="1800">
                          <a:effectLst/>
                          <a:latin typeface="微软雅黑" panose="020B0503020204020204" pitchFamily="34" charset="-122"/>
                          <a:ea typeface="微软雅黑" panose="020B0503020204020204" pitchFamily="34" charset="-122"/>
                        </a:rPr>
                        <a:t>foooood”</a:t>
                      </a:r>
                      <a:r>
                        <a:rPr lang="zh-CN" altLang="en-US" sz="1800">
                          <a:effectLst/>
                          <a:latin typeface="微软雅黑" panose="020B0503020204020204" pitchFamily="34" charset="-122"/>
                          <a:ea typeface="微软雅黑" panose="020B0503020204020204" pitchFamily="34" charset="-122"/>
                        </a:rPr>
                        <a:t>中的所有</a:t>
                      </a:r>
                      <a:r>
                        <a:rPr lang="en-US" sz="1800">
                          <a:effectLst/>
                          <a:latin typeface="微软雅黑" panose="020B0503020204020204" pitchFamily="34" charset="-122"/>
                          <a:ea typeface="微软雅黑" panose="020B0503020204020204" pitchFamily="34" charset="-122"/>
                        </a:rPr>
                        <a:t>o。“o{1,}”</a:t>
                      </a:r>
                      <a:r>
                        <a:rPr lang="zh-CN" altLang="en-US" sz="1800">
                          <a:effectLst/>
                          <a:latin typeface="微软雅黑" panose="020B0503020204020204" pitchFamily="34" charset="-122"/>
                          <a:ea typeface="微软雅黑" panose="020B0503020204020204" pitchFamily="34" charset="-122"/>
                        </a:rPr>
                        <a:t>等价于“</a:t>
                      </a:r>
                      <a:r>
                        <a:rPr lang="en-US" sz="1800">
                          <a:effectLst/>
                          <a:latin typeface="微软雅黑" panose="020B0503020204020204" pitchFamily="34" charset="-122"/>
                          <a:ea typeface="微软雅黑" panose="020B0503020204020204" pitchFamily="34" charset="-122"/>
                        </a:rPr>
                        <a:t>o+”。“o{0,}”</a:t>
                      </a:r>
                      <a:r>
                        <a:rPr lang="zh-CN" altLang="en-US" sz="1800">
                          <a:effectLst/>
                          <a:latin typeface="微软雅黑" panose="020B0503020204020204" pitchFamily="34" charset="-122"/>
                          <a:ea typeface="微软雅黑" panose="020B0503020204020204" pitchFamily="34" charset="-122"/>
                        </a:rPr>
                        <a:t>则等价于“</a:t>
                      </a:r>
                      <a:r>
                        <a:rPr lang="en-US" sz="1800">
                          <a:effectLst/>
                          <a:latin typeface="微软雅黑" panose="020B0503020204020204" pitchFamily="34" charset="-122"/>
                          <a:ea typeface="微软雅黑" panose="020B0503020204020204" pitchFamily="34" charset="-122"/>
                        </a:rPr>
                        <a:t>o*”。</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673211812"/>
                  </a:ext>
                </a:extLst>
              </a:tr>
              <a:tr h="109962">
                <a:tc>
                  <a:txBody>
                    <a:bodyPr/>
                    <a:lstStyle/>
                    <a:p>
                      <a:pPr algn="ctr"/>
                      <a:r>
                        <a:rPr lang="en-US"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n</a:t>
                      </a:r>
                      <a:r>
                        <a:rPr lang="en-US"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m</a:t>
                      </a:r>
                      <a:r>
                        <a:rPr 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altLang="zh-CN" sz="1800" i="1">
                          <a:effectLst/>
                          <a:latin typeface="微软雅黑" panose="020B0503020204020204" pitchFamily="34" charset="-122"/>
                          <a:ea typeface="微软雅黑" panose="020B0503020204020204" pitchFamily="34" charset="-122"/>
                        </a:rPr>
                        <a:t>m</a:t>
                      </a:r>
                      <a:r>
                        <a:rPr lang="zh-CN" altLang="en-US" sz="1800">
                          <a:effectLst/>
                          <a:latin typeface="微软雅黑" panose="020B0503020204020204" pitchFamily="34" charset="-122"/>
                          <a:ea typeface="微软雅黑" panose="020B0503020204020204" pitchFamily="34" charset="-122"/>
                        </a:rPr>
                        <a:t>和</a:t>
                      </a:r>
                      <a:r>
                        <a:rPr lang="en-US" altLang="zh-CN"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均为非负整数，其中</a:t>
                      </a:r>
                      <a:r>
                        <a:rPr lang="en-US" altLang="zh-CN" sz="1800" i="1">
                          <a:effectLst/>
                          <a:latin typeface="微软雅黑" panose="020B0503020204020204" pitchFamily="34" charset="-122"/>
                          <a:ea typeface="微软雅黑" panose="020B0503020204020204" pitchFamily="34" charset="-122"/>
                        </a:rPr>
                        <a:t>n</a:t>
                      </a:r>
                      <a:r>
                        <a:rPr lang="en-US" altLang="zh-CN" sz="1800">
                          <a:effectLst/>
                          <a:latin typeface="微软雅黑" panose="020B0503020204020204" pitchFamily="34" charset="-122"/>
                          <a:ea typeface="微软雅黑" panose="020B0503020204020204" pitchFamily="34" charset="-122"/>
                        </a:rPr>
                        <a:t>&lt;=</a:t>
                      </a:r>
                      <a:r>
                        <a:rPr lang="en-US" altLang="zh-CN" sz="1800" i="1">
                          <a:effectLst/>
                          <a:latin typeface="微软雅黑" panose="020B0503020204020204" pitchFamily="34" charset="-122"/>
                          <a:ea typeface="微软雅黑" panose="020B0503020204020204" pitchFamily="34" charset="-122"/>
                        </a:rPr>
                        <a:t>m</a:t>
                      </a:r>
                      <a:r>
                        <a:rPr lang="zh-CN" altLang="en-US" sz="1800">
                          <a:effectLst/>
                          <a:latin typeface="微软雅黑" panose="020B0503020204020204" pitchFamily="34" charset="-122"/>
                          <a:ea typeface="微软雅黑" panose="020B0503020204020204" pitchFamily="34" charset="-122"/>
                        </a:rPr>
                        <a:t>。最少匹配</a:t>
                      </a:r>
                      <a:r>
                        <a:rPr lang="en-US" altLang="zh-CN" sz="1800" i="1">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次且最多匹配</a:t>
                      </a:r>
                      <a:r>
                        <a:rPr lang="en-US" altLang="zh-CN" sz="1800" i="1">
                          <a:effectLst/>
                          <a:latin typeface="微软雅黑" panose="020B0503020204020204" pitchFamily="34" charset="-122"/>
                          <a:ea typeface="微软雅黑" panose="020B0503020204020204" pitchFamily="34" charset="-122"/>
                        </a:rPr>
                        <a:t>m</a:t>
                      </a:r>
                      <a:r>
                        <a:rPr lang="zh-CN" altLang="en-US" sz="1800">
                          <a:effectLst/>
                          <a:latin typeface="微软雅黑" panose="020B0503020204020204" pitchFamily="34" charset="-122"/>
                          <a:ea typeface="微软雅黑" panose="020B0503020204020204" pitchFamily="34" charset="-122"/>
                        </a:rPr>
                        <a:t>次。例如，“</a:t>
                      </a:r>
                      <a:r>
                        <a:rPr lang="en-US" altLang="zh-CN" sz="1800">
                          <a:effectLst/>
                          <a:latin typeface="微软雅黑" panose="020B0503020204020204" pitchFamily="34" charset="-122"/>
                          <a:ea typeface="微软雅黑" panose="020B0503020204020204" pitchFamily="34" charset="-122"/>
                        </a:rPr>
                        <a:t>o{1,3}”</a:t>
                      </a:r>
                      <a:r>
                        <a:rPr lang="zh-CN" altLang="en-US" sz="1800">
                          <a:effectLst/>
                          <a:latin typeface="微软雅黑" panose="020B0503020204020204" pitchFamily="34" charset="-122"/>
                          <a:ea typeface="微软雅黑" panose="020B0503020204020204" pitchFamily="34" charset="-122"/>
                        </a:rPr>
                        <a:t>将匹配“</a:t>
                      </a:r>
                      <a:r>
                        <a:rPr lang="en-US" altLang="zh-CN" sz="1800">
                          <a:effectLst/>
                          <a:latin typeface="微软雅黑" panose="020B0503020204020204" pitchFamily="34" charset="-122"/>
                          <a:ea typeface="微软雅黑" panose="020B0503020204020204" pitchFamily="34" charset="-122"/>
                        </a:rPr>
                        <a:t>fooooood”</a:t>
                      </a:r>
                      <a:r>
                        <a:rPr lang="zh-CN" altLang="en-US" sz="1800">
                          <a:effectLst/>
                          <a:latin typeface="微软雅黑" panose="020B0503020204020204" pitchFamily="34" charset="-122"/>
                          <a:ea typeface="微软雅黑" panose="020B0503020204020204" pitchFamily="34" charset="-122"/>
                        </a:rPr>
                        <a:t>中的前三个</a:t>
                      </a:r>
                      <a:r>
                        <a:rPr lang="en-US" altLang="zh-CN" sz="1800">
                          <a:effectLst/>
                          <a:latin typeface="微软雅黑" panose="020B0503020204020204" pitchFamily="34" charset="-122"/>
                          <a:ea typeface="微软雅黑" panose="020B0503020204020204" pitchFamily="34" charset="-122"/>
                        </a:rPr>
                        <a:t>o</a:t>
                      </a:r>
                      <a:r>
                        <a:rPr lang="zh-CN" altLang="en-US" sz="1800">
                          <a:effectLst/>
                          <a:latin typeface="微软雅黑" panose="020B0503020204020204" pitchFamily="34" charset="-122"/>
                          <a:ea typeface="微软雅黑" panose="020B0503020204020204" pitchFamily="34" charset="-122"/>
                        </a:rPr>
                        <a:t>。“</a:t>
                      </a:r>
                      <a:r>
                        <a:rPr lang="en-US" altLang="zh-CN" sz="1800">
                          <a:effectLst/>
                          <a:latin typeface="微软雅黑" panose="020B0503020204020204" pitchFamily="34" charset="-122"/>
                          <a:ea typeface="微软雅黑" panose="020B0503020204020204" pitchFamily="34" charset="-122"/>
                        </a:rPr>
                        <a:t>o{0,1}”</a:t>
                      </a:r>
                      <a:r>
                        <a:rPr lang="zh-CN" altLang="en-US" sz="1800">
                          <a:effectLst/>
                          <a:latin typeface="微软雅黑" panose="020B0503020204020204" pitchFamily="34" charset="-122"/>
                          <a:ea typeface="微软雅黑" panose="020B0503020204020204" pitchFamily="34" charset="-122"/>
                        </a:rPr>
                        <a:t>等价于“</a:t>
                      </a:r>
                      <a:r>
                        <a:rPr lang="en-US" altLang="zh-CN" sz="1800">
                          <a:effectLst/>
                          <a:latin typeface="微软雅黑" panose="020B0503020204020204" pitchFamily="34" charset="-122"/>
                          <a:ea typeface="微软雅黑" panose="020B0503020204020204" pitchFamily="34" charset="-122"/>
                        </a:rPr>
                        <a:t>o?”</a:t>
                      </a:r>
                      <a:r>
                        <a:rPr lang="zh-CN" altLang="en-US" sz="1800">
                          <a:effectLst/>
                          <a:latin typeface="微软雅黑" panose="020B0503020204020204" pitchFamily="34" charset="-122"/>
                          <a:ea typeface="微软雅黑" panose="020B0503020204020204" pitchFamily="34" charset="-122"/>
                        </a:rPr>
                        <a:t>。请注意在逗号和两个数之间不能有空格。</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3349762"/>
                  </a:ext>
                </a:extLst>
              </a:tr>
              <a:tr h="157088">
                <a:tc>
                  <a:txBody>
                    <a:bodyPr/>
                    <a:lstStyle/>
                    <a:p>
                      <a:pPr algn="ctr"/>
                      <a:r>
                        <a:rPr lang="en-US" altLang="zh-CN"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当该字符紧跟在任何一个其他限制符（*</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rPr>
                        <a:t>{</a:t>
                      </a:r>
                      <a:r>
                        <a:rPr lang="en-US" altLang="zh-CN" sz="1800" i="1" dirty="0">
                          <a:effectLst/>
                          <a:latin typeface="微软雅黑" panose="020B0503020204020204" pitchFamily="34" charset="-122"/>
                          <a:ea typeface="微软雅黑" panose="020B0503020204020204" pitchFamily="34" charset="-122"/>
                        </a:rPr>
                        <a:t>n</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rPr>
                        <a:t>{</a:t>
                      </a:r>
                      <a:r>
                        <a:rPr lang="en-US" altLang="zh-CN" sz="1800" i="1" dirty="0">
                          <a:effectLst/>
                          <a:latin typeface="微软雅黑" panose="020B0503020204020204" pitchFamily="34" charset="-122"/>
                          <a:ea typeface="微软雅黑" panose="020B0503020204020204" pitchFamily="34" charset="-122"/>
                        </a:rPr>
                        <a:t>n</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rPr>
                        <a:t>{</a:t>
                      </a:r>
                      <a:r>
                        <a:rPr lang="en-US" altLang="zh-CN" sz="1800" i="1" dirty="0" err="1">
                          <a:effectLst/>
                          <a:latin typeface="微软雅黑" panose="020B0503020204020204" pitchFamily="34" charset="-122"/>
                          <a:ea typeface="微软雅黑" panose="020B0503020204020204" pitchFamily="34" charset="-122"/>
                        </a:rPr>
                        <a:t>n</a:t>
                      </a:r>
                      <a:r>
                        <a:rPr lang="en-US" altLang="zh-CN" sz="1800" dirty="0" err="1">
                          <a:effectLst/>
                          <a:latin typeface="微软雅黑" panose="020B0503020204020204" pitchFamily="34" charset="-122"/>
                          <a:ea typeface="微软雅黑" panose="020B0503020204020204" pitchFamily="34" charset="-122"/>
                        </a:rPr>
                        <a:t>,</a:t>
                      </a:r>
                      <a:r>
                        <a:rPr lang="en-US" altLang="zh-CN" sz="1800" i="1" dirty="0" err="1">
                          <a:effectLst/>
                          <a:latin typeface="微软雅黑" panose="020B0503020204020204" pitchFamily="34" charset="-122"/>
                          <a:ea typeface="微软雅黑" panose="020B0503020204020204" pitchFamily="34" charset="-122"/>
                        </a:rPr>
                        <a:t>m</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）后面时，匹配模式是非贪婪的。非贪婪模式尽可能少的匹配所搜索的字符串，而默认的贪婪模式则尽可能多的匹配所搜索的字符串。例如，对于字符串“</a:t>
                      </a:r>
                      <a:r>
                        <a:rPr lang="en-US" altLang="zh-CN" sz="1800" dirty="0" err="1">
                          <a:effectLst/>
                          <a:latin typeface="微软雅黑" panose="020B0503020204020204" pitchFamily="34" charset="-122"/>
                          <a:ea typeface="微软雅黑" panose="020B0503020204020204" pitchFamily="34" charset="-122"/>
                        </a:rPr>
                        <a:t>oooo</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r>
                        <a:rPr lang="en-US" altLang="zh-CN" sz="1800" dirty="0">
                          <a:effectLst/>
                          <a:latin typeface="微软雅黑" panose="020B0503020204020204" pitchFamily="34" charset="-122"/>
                          <a:ea typeface="微软雅黑" panose="020B0503020204020204" pitchFamily="34" charset="-122"/>
                        </a:rPr>
                        <a:t>o+?”</a:t>
                      </a:r>
                      <a:r>
                        <a:rPr lang="zh-CN" altLang="en-US" sz="1800" dirty="0">
                          <a:effectLst/>
                          <a:latin typeface="微软雅黑" panose="020B0503020204020204" pitchFamily="34" charset="-122"/>
                          <a:ea typeface="微软雅黑" panose="020B0503020204020204" pitchFamily="34" charset="-122"/>
                        </a:rPr>
                        <a:t>将匹配单个“</a:t>
                      </a:r>
                      <a:r>
                        <a:rPr lang="en-US" altLang="zh-CN" sz="1800" dirty="0">
                          <a:effectLst/>
                          <a:latin typeface="微软雅黑" panose="020B0503020204020204" pitchFamily="34" charset="-122"/>
                          <a:ea typeface="微软雅黑" panose="020B0503020204020204" pitchFamily="34" charset="-122"/>
                        </a:rPr>
                        <a:t>o”</a:t>
                      </a:r>
                      <a:r>
                        <a:rPr lang="zh-CN" altLang="en-US" sz="1800" dirty="0">
                          <a:effectLst/>
                          <a:latin typeface="微软雅黑" panose="020B0503020204020204" pitchFamily="34" charset="-122"/>
                          <a:ea typeface="微软雅黑" panose="020B0503020204020204" pitchFamily="34" charset="-122"/>
                        </a:rPr>
                        <a:t>，而“</a:t>
                      </a:r>
                      <a:r>
                        <a:rPr lang="en-US" altLang="zh-CN" sz="1800" dirty="0">
                          <a:effectLst/>
                          <a:latin typeface="微软雅黑" panose="020B0503020204020204" pitchFamily="34" charset="-122"/>
                          <a:ea typeface="微软雅黑" panose="020B0503020204020204" pitchFamily="34" charset="-122"/>
                        </a:rPr>
                        <a:t>o+”</a:t>
                      </a:r>
                      <a:r>
                        <a:rPr lang="zh-CN" altLang="en-US" sz="1800" dirty="0">
                          <a:effectLst/>
                          <a:latin typeface="微软雅黑" panose="020B0503020204020204" pitchFamily="34" charset="-122"/>
                          <a:ea typeface="微软雅黑" panose="020B0503020204020204" pitchFamily="34" charset="-122"/>
                        </a:rPr>
                        <a:t>将匹配所有“</a:t>
                      </a:r>
                      <a:r>
                        <a:rPr lang="en-US" altLang="zh-CN" sz="1800" dirty="0">
                          <a:effectLst/>
                          <a:latin typeface="微软雅黑" panose="020B0503020204020204" pitchFamily="34" charset="-122"/>
                          <a:ea typeface="微软雅黑" panose="020B0503020204020204" pitchFamily="34" charset="-122"/>
                        </a:rPr>
                        <a:t>o”</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228482618"/>
                  </a:ext>
                </a:extLst>
              </a:tr>
            </a:tbl>
          </a:graphicData>
        </a:graphic>
      </p:graphicFrame>
      <p:sp>
        <p:nvSpPr>
          <p:cNvPr id="4" name="文本框 3"/>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基础语法介绍</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494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zh-CN" altLang="en-US" sz="2795" dirty="0">
                <a:solidFill>
                  <a:schemeClr val="bg1"/>
                </a:solidFill>
                <a:latin typeface="微软雅黑" panose="020B0503020204020204" pitchFamily="34" charset="-122"/>
                <a:ea typeface="微软雅黑" panose="020B0503020204020204" pitchFamily="34" charset="-122"/>
              </a:rPr>
              <a:t>语法</a:t>
            </a:r>
            <a:r>
              <a:rPr lang="zh-CN" altLang="en-US" sz="2795" dirty="0" smtClean="0">
                <a:solidFill>
                  <a:schemeClr val="bg1"/>
                </a:solidFill>
                <a:latin typeface="微软雅黑" panose="020B0503020204020204" pitchFamily="34" charset="-122"/>
                <a:ea typeface="微软雅黑" panose="020B0503020204020204" pitchFamily="34" charset="-122"/>
              </a:rPr>
              <a:t>介绍</a:t>
            </a:r>
            <a:r>
              <a:rPr lang="en-US" altLang="zh-CN" sz="2795" dirty="0">
                <a:solidFill>
                  <a:schemeClr val="bg1"/>
                </a:solidFill>
                <a:latin typeface="微软雅黑" panose="020B0503020204020204" pitchFamily="34" charset="-122"/>
                <a:ea typeface="微软雅黑" panose="020B0503020204020204" pitchFamily="34" charset="-122"/>
              </a:rPr>
              <a:t>2</a:t>
            </a:r>
            <a:endParaRPr lang="zh-CN" altLang="en-US" sz="2795"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867119308"/>
              </p:ext>
            </p:extLst>
          </p:nvPr>
        </p:nvGraphicFramePr>
        <p:xfrm>
          <a:off x="179832" y="792353"/>
          <a:ext cx="11258550" cy="5886384"/>
        </p:xfrm>
        <a:graphic>
          <a:graphicData uri="http://schemas.openxmlformats.org/drawingml/2006/table">
            <a:tbl>
              <a:tblPr/>
              <a:tblGrid>
                <a:gridCol w="1125854">
                  <a:extLst>
                    <a:ext uri="{9D8B030D-6E8A-4147-A177-3AD203B41FA5}">
                      <a16:colId xmlns:a16="http://schemas.microsoft.com/office/drawing/2014/main" val="4291196194"/>
                    </a:ext>
                  </a:extLst>
                </a:gridCol>
                <a:gridCol w="10132696">
                  <a:extLst>
                    <a:ext uri="{9D8B030D-6E8A-4147-A177-3AD203B41FA5}">
                      <a16:colId xmlns:a16="http://schemas.microsoft.com/office/drawing/2014/main" val="2217011065"/>
                    </a:ext>
                  </a:extLst>
                </a:gridCol>
              </a:tblGrid>
              <a:tr h="109962">
                <a:tc>
                  <a:txBody>
                    <a:bodyPr/>
                    <a:lstStyle/>
                    <a:p>
                      <a:pPr algn="ctr"/>
                      <a:r>
                        <a:rPr lang="zh-CN" altLang="en-US" sz="1800" dirty="0">
                          <a:effectLst/>
                          <a:latin typeface="微软雅黑" panose="020B0503020204020204" pitchFamily="34" charset="-122"/>
                          <a:ea typeface="微软雅黑" panose="020B0503020204020204" pitchFamily="34" charset="-122"/>
                        </a:rPr>
                        <a:t>字符</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zh-CN" altLang="en-US" sz="1800" dirty="0">
                          <a:effectLst/>
                          <a:latin typeface="微软雅黑" panose="020B0503020204020204" pitchFamily="34" charset="-122"/>
                          <a:ea typeface="微软雅黑" panose="020B0503020204020204" pitchFamily="34" charset="-122"/>
                        </a:rPr>
                        <a:t>描述</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714944314"/>
                  </a:ext>
                </a:extLst>
              </a:tr>
              <a:tr h="109962">
                <a:tc>
                  <a:txBody>
                    <a:bodyPr/>
                    <a:lstStyle/>
                    <a:p>
                      <a:pPr algn="ctr"/>
                      <a:r>
                        <a:rPr lang="en-US" altLang="zh-CN"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匹配除“</a:t>
                      </a:r>
                      <a:r>
                        <a:rPr lang="en-US" altLang="zh-CN"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n</a:t>
                      </a:r>
                      <a:r>
                        <a:rPr lang="en-US"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之外的任何单个字符。要匹配包括“</a:t>
                      </a:r>
                      <a:r>
                        <a:rPr lang="en-US" altLang="zh-CN" sz="1800">
                          <a:effectLst/>
                          <a:latin typeface="微软雅黑" panose="020B0503020204020204" pitchFamily="34" charset="-122"/>
                          <a:ea typeface="微软雅黑" panose="020B0503020204020204" pitchFamily="34" charset="-122"/>
                        </a:rPr>
                        <a:t>\</a:t>
                      </a:r>
                      <a:r>
                        <a:rPr lang="en-US" sz="1800" i="1">
                          <a:effectLst/>
                          <a:latin typeface="微软雅黑" panose="020B0503020204020204" pitchFamily="34" charset="-122"/>
                          <a:ea typeface="微软雅黑" panose="020B0503020204020204" pitchFamily="34" charset="-122"/>
                        </a:rPr>
                        <a:t>n</a:t>
                      </a:r>
                      <a:r>
                        <a:rPr lang="en-US"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在内的任何字符，请使用像“</a:t>
                      </a:r>
                      <a:r>
                        <a:rPr lang="en-US" altLang="zh-CN" sz="1800">
                          <a:effectLst/>
                          <a:latin typeface="微软雅黑" panose="020B0503020204020204" pitchFamily="34" charset="-122"/>
                          <a:ea typeface="微软雅黑" panose="020B0503020204020204" pitchFamily="34" charset="-122"/>
                        </a:rPr>
                        <a:t>(.|\</a:t>
                      </a:r>
                      <a:r>
                        <a:rPr lang="en-US" sz="1800">
                          <a:effectLst/>
                          <a:latin typeface="微软雅黑" panose="020B0503020204020204" pitchFamily="34" charset="-122"/>
                          <a:ea typeface="微软雅黑" panose="020B0503020204020204" pitchFamily="34" charset="-122"/>
                        </a:rPr>
                        <a:t>n)”</a:t>
                      </a:r>
                      <a:r>
                        <a:rPr lang="zh-CN" altLang="en-US" sz="1800">
                          <a:effectLst/>
                          <a:latin typeface="微软雅黑" panose="020B0503020204020204" pitchFamily="34" charset="-122"/>
                          <a:ea typeface="微软雅黑" panose="020B0503020204020204" pitchFamily="34" charset="-122"/>
                        </a:rPr>
                        <a:t>的模式。</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540047965"/>
                  </a:ext>
                </a:extLst>
              </a:tr>
              <a:tr h="109962">
                <a:tc>
                  <a:txBody>
                    <a:bodyPr/>
                    <a:lstStyle/>
                    <a:p>
                      <a:pPr algn="ctr"/>
                      <a:r>
                        <a:rPr lang="en-US" sz="1800" dirty="0">
                          <a:effectLst/>
                          <a:latin typeface="微软雅黑" panose="020B0503020204020204" pitchFamily="34" charset="-122"/>
                          <a:ea typeface="微软雅黑" panose="020B0503020204020204" pitchFamily="34" charset="-122"/>
                        </a:rPr>
                        <a: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a:t>
                      </a:r>
                      <a:r>
                        <a:rPr lang="en-US" sz="1800" dirty="0">
                          <a:effectLst/>
                          <a:latin typeface="微软雅黑" panose="020B0503020204020204" pitchFamily="34" charset="-122"/>
                          <a:ea typeface="微软雅黑" panose="020B0503020204020204" pitchFamily="34" charset="-122"/>
                        </a:rPr>
                        <a:t>pattern</a:t>
                      </a:r>
                      <a:r>
                        <a:rPr lang="zh-CN" altLang="en-US" sz="1800" dirty="0">
                          <a:effectLst/>
                          <a:latin typeface="微软雅黑" panose="020B0503020204020204" pitchFamily="34" charset="-122"/>
                          <a:ea typeface="微软雅黑" panose="020B0503020204020204" pitchFamily="34" charset="-122"/>
                        </a:rPr>
                        <a:t>并获取这一匹配。所获取的匹配可以从产生的</a:t>
                      </a:r>
                      <a:r>
                        <a:rPr lang="en-US" sz="1800" dirty="0">
                          <a:effectLst/>
                          <a:latin typeface="微软雅黑" panose="020B0503020204020204" pitchFamily="34" charset="-122"/>
                          <a:ea typeface="微软雅黑" panose="020B0503020204020204" pitchFamily="34" charset="-122"/>
                        </a:rPr>
                        <a:t>Matches</a:t>
                      </a:r>
                      <a:r>
                        <a:rPr lang="zh-CN" altLang="en-US" sz="1800" dirty="0">
                          <a:effectLst/>
                          <a:latin typeface="微软雅黑" panose="020B0503020204020204" pitchFamily="34" charset="-122"/>
                          <a:ea typeface="微软雅黑" panose="020B0503020204020204" pitchFamily="34" charset="-122"/>
                        </a:rPr>
                        <a:t>集合得到，在</a:t>
                      </a:r>
                      <a:r>
                        <a:rPr lang="en-US" sz="1800" dirty="0">
                          <a:effectLst/>
                          <a:latin typeface="微软雅黑" panose="020B0503020204020204" pitchFamily="34" charset="-122"/>
                          <a:ea typeface="微软雅黑" panose="020B0503020204020204" pitchFamily="34" charset="-122"/>
                        </a:rPr>
                        <a:t>VBScript</a:t>
                      </a:r>
                      <a:r>
                        <a:rPr lang="zh-CN" altLang="en-US" sz="1800" dirty="0">
                          <a:effectLst/>
                          <a:latin typeface="微软雅黑" panose="020B0503020204020204" pitchFamily="34" charset="-122"/>
                          <a:ea typeface="微软雅黑" panose="020B0503020204020204" pitchFamily="34" charset="-122"/>
                        </a:rPr>
                        <a:t>中使用</a:t>
                      </a:r>
                      <a:r>
                        <a:rPr lang="en-US" sz="1800" dirty="0" err="1">
                          <a:effectLst/>
                          <a:latin typeface="微软雅黑" panose="020B0503020204020204" pitchFamily="34" charset="-122"/>
                          <a:ea typeface="微软雅黑" panose="020B0503020204020204" pitchFamily="34" charset="-122"/>
                        </a:rPr>
                        <a:t>SubMatches</a:t>
                      </a:r>
                      <a:r>
                        <a:rPr lang="zh-CN" altLang="en-US" sz="1800" dirty="0">
                          <a:effectLst/>
                          <a:latin typeface="微软雅黑" panose="020B0503020204020204" pitchFamily="34" charset="-122"/>
                          <a:ea typeface="微软雅黑" panose="020B0503020204020204" pitchFamily="34" charset="-122"/>
                        </a:rPr>
                        <a:t>集合，在</a:t>
                      </a:r>
                      <a:r>
                        <a:rPr lang="en-US" sz="1800" dirty="0">
                          <a:effectLst/>
                          <a:latin typeface="微软雅黑" panose="020B0503020204020204" pitchFamily="34" charset="-122"/>
                          <a:ea typeface="微软雅黑" panose="020B0503020204020204" pitchFamily="34" charset="-122"/>
                        </a:rPr>
                        <a:t>JScript</a:t>
                      </a:r>
                      <a:r>
                        <a:rPr lang="zh-CN" altLang="en-US" sz="1800" dirty="0">
                          <a:effectLst/>
                          <a:latin typeface="微软雅黑" panose="020B0503020204020204" pitchFamily="34" charset="-122"/>
                          <a:ea typeface="微软雅黑" panose="020B0503020204020204" pitchFamily="34" charset="-122"/>
                        </a:rPr>
                        <a:t>中则使用</a:t>
                      </a:r>
                      <a:r>
                        <a:rPr lang="en-US" altLang="zh-CN" sz="1800" dirty="0">
                          <a:effectLst/>
                          <a:latin typeface="微软雅黑" panose="020B0503020204020204" pitchFamily="34" charset="-122"/>
                          <a:ea typeface="微软雅黑" panose="020B0503020204020204" pitchFamily="34" charset="-122"/>
                        </a:rPr>
                        <a:t>$0…$9</a:t>
                      </a:r>
                      <a:r>
                        <a:rPr lang="zh-CN" altLang="en-US" sz="1800" dirty="0">
                          <a:effectLst/>
                          <a:latin typeface="微软雅黑" panose="020B0503020204020204" pitchFamily="34" charset="-122"/>
                          <a:ea typeface="微软雅黑" panose="020B0503020204020204" pitchFamily="34" charset="-122"/>
                        </a:rPr>
                        <a:t>属性。要匹配圆括号字符，请使用“</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或“</a:t>
                      </a:r>
                      <a:r>
                        <a:rPr lang="en-US" altLang="zh-CN"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199713099"/>
                  </a:ext>
                </a:extLst>
              </a:tr>
              <a:tr h="157088">
                <a:tc>
                  <a:txBody>
                    <a:bodyPr/>
                    <a:lstStyle/>
                    <a:p>
                      <a:pPr algn="ctr"/>
                      <a:r>
                        <a:rPr lang="en-US" sz="1800">
                          <a:effectLst/>
                          <a:latin typeface="微软雅黑" panose="020B0503020204020204" pitchFamily="34" charset="-122"/>
                          <a:ea typeface="微软雅黑" panose="020B0503020204020204" pitchFamily="34" charset="-122"/>
                        </a:rPr>
                        <a: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a:t>
                      </a:r>
                      <a:r>
                        <a:rPr lang="en-US" altLang="zh-CN" sz="1800">
                          <a:effectLst/>
                          <a:latin typeface="微软雅黑" panose="020B0503020204020204" pitchFamily="34" charset="-122"/>
                          <a:ea typeface="微软雅黑" panose="020B0503020204020204" pitchFamily="34" charset="-122"/>
                        </a:rPr>
                        <a:t>pattern</a:t>
                      </a:r>
                      <a:r>
                        <a:rPr lang="zh-CN" altLang="en-US" sz="1800">
                          <a:effectLst/>
                          <a:latin typeface="微软雅黑" panose="020B0503020204020204" pitchFamily="34" charset="-122"/>
                          <a:ea typeface="微软雅黑" panose="020B0503020204020204" pitchFamily="34" charset="-122"/>
                        </a:rPr>
                        <a:t>但不获取匹配结果，也就是说这是一个非获取匹配，不进行存储供以后使用。这在使用或字符“</a:t>
                      </a:r>
                      <a:r>
                        <a:rPr lang="en-US" altLang="zh-CN" sz="1800">
                          <a:effectLst/>
                          <a:latin typeface="微软雅黑" panose="020B0503020204020204" pitchFamily="34" charset="-122"/>
                          <a:ea typeface="微软雅黑" panose="020B0503020204020204" pitchFamily="34" charset="-122"/>
                        </a:rPr>
                        <a:t>(|)”</a:t>
                      </a:r>
                      <a:r>
                        <a:rPr lang="zh-CN" altLang="en-US" sz="1800">
                          <a:effectLst/>
                          <a:latin typeface="微软雅黑" panose="020B0503020204020204" pitchFamily="34" charset="-122"/>
                          <a:ea typeface="微软雅黑" panose="020B0503020204020204" pitchFamily="34" charset="-122"/>
                        </a:rPr>
                        <a:t>来组合一个模式的各个部分是很有用。例如“</a:t>
                      </a:r>
                      <a:r>
                        <a:rPr lang="en-US" altLang="zh-CN" sz="1800">
                          <a:effectLst/>
                          <a:latin typeface="微软雅黑" panose="020B0503020204020204" pitchFamily="34" charset="-122"/>
                          <a:ea typeface="微软雅黑" panose="020B0503020204020204" pitchFamily="34" charset="-122"/>
                        </a:rPr>
                        <a:t>industr(?:y|ies)”</a:t>
                      </a:r>
                      <a:r>
                        <a:rPr lang="zh-CN" altLang="en-US" sz="1800">
                          <a:effectLst/>
                          <a:latin typeface="微软雅黑" panose="020B0503020204020204" pitchFamily="34" charset="-122"/>
                          <a:ea typeface="微软雅黑" panose="020B0503020204020204" pitchFamily="34" charset="-122"/>
                        </a:rPr>
                        <a:t>就是一个比“</a:t>
                      </a:r>
                      <a:r>
                        <a:rPr lang="en-US" altLang="zh-CN" sz="1800">
                          <a:effectLst/>
                          <a:latin typeface="微软雅黑" panose="020B0503020204020204" pitchFamily="34" charset="-122"/>
                          <a:ea typeface="微软雅黑" panose="020B0503020204020204" pitchFamily="34" charset="-122"/>
                        </a:rPr>
                        <a:t>industry|industries”</a:t>
                      </a:r>
                      <a:r>
                        <a:rPr lang="zh-CN" altLang="en-US" sz="1800">
                          <a:effectLst/>
                          <a:latin typeface="微软雅黑" panose="020B0503020204020204" pitchFamily="34" charset="-122"/>
                          <a:ea typeface="微软雅黑" panose="020B0503020204020204" pitchFamily="34" charset="-122"/>
                        </a:rPr>
                        <a:t>更简略的表达式。</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980943822"/>
                  </a:ext>
                </a:extLst>
              </a:tr>
              <a:tr h="251341">
                <a:tc>
                  <a:txBody>
                    <a:bodyPr/>
                    <a:lstStyle/>
                    <a:p>
                      <a:pPr algn="ctr"/>
                      <a:r>
                        <a:rPr lang="en-US" sz="1800">
                          <a:effectLst/>
                          <a:latin typeface="微软雅黑" panose="020B0503020204020204" pitchFamily="34" charset="-122"/>
                          <a:ea typeface="微软雅黑" panose="020B0503020204020204" pitchFamily="34" charset="-122"/>
                        </a:rPr>
                        <a: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正向肯定预查，在任何匹配</a:t>
                      </a:r>
                      <a:r>
                        <a:rPr lang="en-US" sz="1800" dirty="0">
                          <a:effectLst/>
                          <a:latin typeface="微软雅黑" panose="020B0503020204020204" pitchFamily="34" charset="-122"/>
                          <a:ea typeface="微软雅黑" panose="020B0503020204020204" pitchFamily="34" charset="-122"/>
                        </a:rPr>
                        <a:t>pattern</a:t>
                      </a:r>
                      <a:r>
                        <a:rPr lang="zh-CN" altLang="en-US" sz="1800" dirty="0">
                          <a:effectLst/>
                          <a:latin typeface="微软雅黑" panose="020B0503020204020204" pitchFamily="34" charset="-122"/>
                          <a:ea typeface="微软雅黑" panose="020B0503020204020204" pitchFamily="34" charset="-122"/>
                        </a:rPr>
                        <a:t>的字符串开始处匹配查找字符串。这是一个非获取匹配，也就是说，该匹配不需要获取供以后使用。例如，“</a:t>
                      </a:r>
                      <a:r>
                        <a:rPr lang="en-US" sz="1800" dirty="0">
                          <a:effectLst/>
                          <a:latin typeface="微软雅黑" panose="020B0503020204020204" pitchFamily="34" charset="-122"/>
                          <a:ea typeface="微软雅黑" panose="020B0503020204020204" pitchFamily="34" charset="-122"/>
                        </a:rPr>
                        <a:t>Windows(?=95|98|NT|2000)”</a:t>
                      </a:r>
                      <a:r>
                        <a:rPr lang="zh-CN" altLang="en-US" sz="1800" dirty="0">
                          <a:effectLst/>
                          <a:latin typeface="微软雅黑" panose="020B0503020204020204" pitchFamily="34" charset="-122"/>
                          <a:ea typeface="微软雅黑" panose="020B0503020204020204" pitchFamily="34" charset="-122"/>
                        </a:rPr>
                        <a:t>能匹配“</a:t>
                      </a:r>
                      <a:r>
                        <a:rPr lang="en-US" sz="1800" dirty="0">
                          <a:effectLst/>
                          <a:latin typeface="微软雅黑" panose="020B0503020204020204" pitchFamily="34" charset="-122"/>
                          <a:ea typeface="微软雅黑" panose="020B0503020204020204" pitchFamily="34" charset="-122"/>
                        </a:rPr>
                        <a:t>Windows2000”</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但不能匹配“</a:t>
                      </a:r>
                      <a:r>
                        <a:rPr lang="en-US" sz="1800" dirty="0">
                          <a:effectLst/>
                          <a:latin typeface="微软雅黑" panose="020B0503020204020204" pitchFamily="34" charset="-122"/>
                          <a:ea typeface="微软雅黑" panose="020B0503020204020204" pitchFamily="34" charset="-122"/>
                        </a:rPr>
                        <a:t>Windows3.1”</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预查不消耗字符，也就是说，在一个匹配发生后，在最后一次匹配之后立即开始下一次匹配的搜索，而不是从包含预查的字符之后开始。</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99532715"/>
                  </a:ext>
                </a:extLst>
              </a:tr>
              <a:tr h="251341">
                <a:tc>
                  <a:txBody>
                    <a:bodyPr/>
                    <a:lstStyle/>
                    <a:p>
                      <a:pPr algn="ctr"/>
                      <a:r>
                        <a:rPr lang="en-US" sz="1800">
                          <a:effectLst/>
                          <a:latin typeface="微软雅黑" panose="020B0503020204020204" pitchFamily="34" charset="-122"/>
                          <a:ea typeface="微软雅黑" panose="020B0503020204020204" pitchFamily="34" charset="-122"/>
                        </a:rPr>
                        <a: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正向否定预查，在任何不匹配</a:t>
                      </a:r>
                      <a:r>
                        <a:rPr lang="en-US" sz="1800" dirty="0">
                          <a:effectLst/>
                          <a:latin typeface="微软雅黑" panose="020B0503020204020204" pitchFamily="34" charset="-122"/>
                          <a:ea typeface="微软雅黑" panose="020B0503020204020204" pitchFamily="34" charset="-122"/>
                        </a:rPr>
                        <a:t>pattern</a:t>
                      </a:r>
                      <a:r>
                        <a:rPr lang="zh-CN" altLang="en-US" sz="1800" dirty="0">
                          <a:effectLst/>
                          <a:latin typeface="微软雅黑" panose="020B0503020204020204" pitchFamily="34" charset="-122"/>
                          <a:ea typeface="微软雅黑" panose="020B0503020204020204" pitchFamily="34" charset="-122"/>
                        </a:rPr>
                        <a:t>的字符串开始处匹配查找字符串。这是一个非获取匹配，也就是说，该匹配不需要获取供以后使用。例如“</a:t>
                      </a:r>
                      <a:r>
                        <a:rPr lang="en-US" sz="1800" dirty="0">
                          <a:effectLst/>
                          <a:latin typeface="微软雅黑" panose="020B0503020204020204" pitchFamily="34" charset="-122"/>
                          <a:ea typeface="微软雅黑" panose="020B0503020204020204" pitchFamily="34" charset="-122"/>
                        </a:rPr>
                        <a:t>Windows(?!95|98|NT|2000)”</a:t>
                      </a:r>
                      <a:r>
                        <a:rPr lang="zh-CN" altLang="en-US" sz="1800" dirty="0">
                          <a:effectLst/>
                          <a:latin typeface="微软雅黑" panose="020B0503020204020204" pitchFamily="34" charset="-122"/>
                          <a:ea typeface="微软雅黑" panose="020B0503020204020204" pitchFamily="34" charset="-122"/>
                        </a:rPr>
                        <a:t>能匹配“</a:t>
                      </a:r>
                      <a:r>
                        <a:rPr lang="en-US" sz="1800" dirty="0">
                          <a:effectLst/>
                          <a:latin typeface="微软雅黑" panose="020B0503020204020204" pitchFamily="34" charset="-122"/>
                          <a:ea typeface="微软雅黑" panose="020B0503020204020204" pitchFamily="34" charset="-122"/>
                        </a:rPr>
                        <a:t>Windows3.1”</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但不能匹配“</a:t>
                      </a:r>
                      <a:r>
                        <a:rPr lang="en-US" sz="1800" dirty="0">
                          <a:effectLst/>
                          <a:latin typeface="微软雅黑" panose="020B0503020204020204" pitchFamily="34" charset="-122"/>
                          <a:ea typeface="微软雅黑" panose="020B0503020204020204" pitchFamily="34" charset="-122"/>
                        </a:rPr>
                        <a:t>Windows2000”</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预查不消耗字符，也就是说，在一个匹配发生后，在最后一次匹配之后立即开始下一次匹配的搜索，而不是从包含预查的字符之后开始</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45208137"/>
                  </a:ext>
                </a:extLst>
              </a:tr>
              <a:tr h="157088">
                <a:tc>
                  <a:txBody>
                    <a:bodyPr/>
                    <a:lstStyle/>
                    <a:p>
                      <a:pPr algn="ctr"/>
                      <a:r>
                        <a:rPr lang="en-US" sz="1800">
                          <a:effectLst/>
                          <a:latin typeface="微软雅黑" panose="020B0503020204020204" pitchFamily="34" charset="-122"/>
                          <a:ea typeface="微软雅黑" panose="020B0503020204020204" pitchFamily="34" charset="-122"/>
                        </a:rPr>
                        <a:t>(?&lt;=pattern)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反向肯定预查，与正向肯定预查类拟，只是方向相反。例如，“</a:t>
                      </a:r>
                      <a:r>
                        <a:rPr lang="en-US" altLang="zh-CN" sz="1800" dirty="0">
                          <a:effectLst/>
                          <a:latin typeface="微软雅黑" panose="020B0503020204020204" pitchFamily="34" charset="-122"/>
                          <a:ea typeface="微软雅黑" panose="020B0503020204020204" pitchFamily="34" charset="-122"/>
                        </a:rPr>
                        <a:t>(?&lt;=95|98|</a:t>
                      </a:r>
                      <a:r>
                        <a:rPr lang="en-US" sz="1800" dirty="0">
                          <a:effectLst/>
                          <a:latin typeface="微软雅黑" panose="020B0503020204020204" pitchFamily="34" charset="-122"/>
                          <a:ea typeface="微软雅黑" panose="020B0503020204020204" pitchFamily="34" charset="-122"/>
                        </a:rPr>
                        <a:t>NT|2000)Windows”</a:t>
                      </a:r>
                      <a:r>
                        <a:rPr lang="zh-CN" altLang="en-US" sz="1800" dirty="0">
                          <a:effectLst/>
                          <a:latin typeface="微软雅黑" panose="020B0503020204020204" pitchFamily="34" charset="-122"/>
                          <a:ea typeface="微软雅黑" panose="020B0503020204020204" pitchFamily="34" charset="-122"/>
                        </a:rPr>
                        <a:t>能匹配“</a:t>
                      </a:r>
                      <a:r>
                        <a:rPr lang="en-US" altLang="zh-CN" sz="1800" dirty="0">
                          <a:effectLst/>
                          <a:latin typeface="微软雅黑" panose="020B0503020204020204" pitchFamily="34" charset="-122"/>
                          <a:ea typeface="微软雅黑" panose="020B0503020204020204" pitchFamily="34" charset="-122"/>
                        </a:rPr>
                        <a:t>2000</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但不能匹配“</a:t>
                      </a:r>
                      <a:r>
                        <a:rPr lang="en-US" altLang="zh-CN" sz="1800" dirty="0">
                          <a:effectLst/>
                          <a:latin typeface="微软雅黑" panose="020B0503020204020204" pitchFamily="34" charset="-122"/>
                          <a:ea typeface="微软雅黑" panose="020B0503020204020204" pitchFamily="34" charset="-122"/>
                        </a:rPr>
                        <a:t>3.1</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276130326"/>
                  </a:ext>
                </a:extLst>
              </a:tr>
              <a:tr h="109962">
                <a:tc>
                  <a:txBody>
                    <a:bodyPr/>
                    <a:lstStyle/>
                    <a:p>
                      <a:pPr algn="ctr"/>
                      <a:r>
                        <a:rPr lang="en-US" sz="1800">
                          <a:effectLst/>
                          <a:latin typeface="微软雅黑" panose="020B0503020204020204" pitchFamily="34" charset="-122"/>
                          <a:ea typeface="微软雅黑" panose="020B0503020204020204" pitchFamily="34" charset="-122"/>
                        </a:rPr>
                        <a:t>(?&lt;!pattern)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反向否定预查，与正向否定预查类拟，只是方向相反。例如“</a:t>
                      </a:r>
                      <a:r>
                        <a:rPr lang="en-US" altLang="zh-CN" sz="1800" dirty="0">
                          <a:effectLst/>
                          <a:latin typeface="微软雅黑" panose="020B0503020204020204" pitchFamily="34" charset="-122"/>
                          <a:ea typeface="微软雅黑" panose="020B0503020204020204" pitchFamily="34" charset="-122"/>
                        </a:rPr>
                        <a:t>(?&lt;!95|98|</a:t>
                      </a:r>
                      <a:r>
                        <a:rPr lang="en-US" sz="1800" dirty="0">
                          <a:effectLst/>
                          <a:latin typeface="微软雅黑" panose="020B0503020204020204" pitchFamily="34" charset="-122"/>
                          <a:ea typeface="微软雅黑" panose="020B0503020204020204" pitchFamily="34" charset="-122"/>
                        </a:rPr>
                        <a:t>NT|2000)Windows”</a:t>
                      </a:r>
                      <a:r>
                        <a:rPr lang="zh-CN" altLang="en-US" sz="1800" dirty="0">
                          <a:effectLst/>
                          <a:latin typeface="微软雅黑" panose="020B0503020204020204" pitchFamily="34" charset="-122"/>
                          <a:ea typeface="微软雅黑" panose="020B0503020204020204" pitchFamily="34" charset="-122"/>
                        </a:rPr>
                        <a:t>能匹配“</a:t>
                      </a:r>
                      <a:r>
                        <a:rPr lang="en-US" altLang="zh-CN" sz="1800" dirty="0">
                          <a:effectLst/>
                          <a:latin typeface="微软雅黑" panose="020B0503020204020204" pitchFamily="34" charset="-122"/>
                          <a:ea typeface="微软雅黑" panose="020B0503020204020204" pitchFamily="34" charset="-122"/>
                        </a:rPr>
                        <a:t>3.1</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但不能匹配“</a:t>
                      </a:r>
                      <a:r>
                        <a:rPr lang="en-US" altLang="zh-CN" sz="1800" dirty="0">
                          <a:effectLst/>
                          <a:latin typeface="微软雅黑" panose="020B0503020204020204" pitchFamily="34" charset="-122"/>
                          <a:ea typeface="微软雅黑" panose="020B0503020204020204" pitchFamily="34" charset="-122"/>
                        </a:rPr>
                        <a:t>2000</a:t>
                      </a:r>
                      <a:r>
                        <a:rPr lang="en-US" sz="1800" dirty="0">
                          <a:effectLst/>
                          <a:latin typeface="微软雅黑" panose="020B0503020204020204" pitchFamily="34" charset="-122"/>
                          <a:ea typeface="微软雅黑" panose="020B0503020204020204" pitchFamily="34" charset="-122"/>
                        </a:rPr>
                        <a:t>Windows”</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Windows”。</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466471962"/>
                  </a:ext>
                </a:extLst>
              </a:tr>
            </a:tbl>
          </a:graphicData>
        </a:graphic>
      </p:graphicFrame>
    </p:spTree>
    <p:extLst>
      <p:ext uri="{BB962C8B-B14F-4D97-AF65-F5344CB8AC3E}">
        <p14:creationId xmlns:p14="http://schemas.microsoft.com/office/powerpoint/2010/main" val="20199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a:t>
            </a:r>
            <a:r>
              <a:rPr lang="zh-CN" altLang="en-US" sz="2795" dirty="0">
                <a:solidFill>
                  <a:schemeClr val="bg1"/>
                </a:solidFill>
                <a:latin typeface="微软雅黑" panose="020B0503020204020204" pitchFamily="34" charset="-122"/>
                <a:ea typeface="微软雅黑" panose="020B0503020204020204" pitchFamily="34" charset="-122"/>
              </a:rPr>
              <a:t>语法</a:t>
            </a:r>
            <a:r>
              <a:rPr lang="zh-CN" altLang="en-US" sz="2795" dirty="0" smtClean="0">
                <a:solidFill>
                  <a:schemeClr val="bg1"/>
                </a:solidFill>
                <a:latin typeface="微软雅黑" panose="020B0503020204020204" pitchFamily="34" charset="-122"/>
                <a:ea typeface="微软雅黑" panose="020B0503020204020204" pitchFamily="34" charset="-122"/>
              </a:rPr>
              <a:t>介绍</a:t>
            </a:r>
            <a:r>
              <a:rPr lang="en-US" altLang="zh-CN" sz="2795" dirty="0" smtClean="0">
                <a:solidFill>
                  <a:schemeClr val="bg1"/>
                </a:solidFill>
                <a:latin typeface="微软雅黑" panose="020B0503020204020204" pitchFamily="34" charset="-122"/>
                <a:ea typeface="微软雅黑" panose="020B0503020204020204" pitchFamily="34" charset="-122"/>
              </a:rPr>
              <a:t>3</a:t>
            </a:r>
            <a:endParaRPr lang="zh-CN" altLang="en-US" sz="2795" dirty="0">
              <a:solidFill>
                <a:schemeClr val="bg1"/>
              </a:solidFill>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905563910"/>
              </p:ext>
            </p:extLst>
          </p:nvPr>
        </p:nvGraphicFramePr>
        <p:xfrm>
          <a:off x="225552" y="938657"/>
          <a:ext cx="11258550" cy="5242915"/>
        </p:xfrm>
        <a:graphic>
          <a:graphicData uri="http://schemas.openxmlformats.org/drawingml/2006/table">
            <a:tbl>
              <a:tblPr/>
              <a:tblGrid>
                <a:gridCol w="1125854">
                  <a:extLst>
                    <a:ext uri="{9D8B030D-6E8A-4147-A177-3AD203B41FA5}">
                      <a16:colId xmlns:a16="http://schemas.microsoft.com/office/drawing/2014/main" val="1502209173"/>
                    </a:ext>
                  </a:extLst>
                </a:gridCol>
                <a:gridCol w="10132696">
                  <a:extLst>
                    <a:ext uri="{9D8B030D-6E8A-4147-A177-3AD203B41FA5}">
                      <a16:colId xmlns:a16="http://schemas.microsoft.com/office/drawing/2014/main" val="2158895692"/>
                    </a:ext>
                  </a:extLst>
                </a:gridCol>
              </a:tblGrid>
              <a:tr h="62835">
                <a:tc>
                  <a:txBody>
                    <a:bodyPr/>
                    <a:lstStyle/>
                    <a:p>
                      <a:pPr algn="ctr"/>
                      <a:r>
                        <a:rPr lang="zh-CN" altLang="en-US" sz="1800" dirty="0">
                          <a:effectLst/>
                          <a:latin typeface="微软雅黑" panose="020B0503020204020204" pitchFamily="34" charset="-122"/>
                          <a:ea typeface="微软雅黑" panose="020B0503020204020204" pitchFamily="34" charset="-122"/>
                        </a:rPr>
                        <a:t>字符</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pPr algn="ctr"/>
                      <a:r>
                        <a:rPr lang="zh-CN" altLang="en-US" sz="1800" dirty="0">
                          <a:effectLst/>
                          <a:latin typeface="微软雅黑" panose="020B0503020204020204" pitchFamily="34" charset="-122"/>
                          <a:ea typeface="微软雅黑" panose="020B0503020204020204" pitchFamily="34" charset="-122"/>
                        </a:rPr>
                        <a:t>描述</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559955488"/>
                  </a:ext>
                </a:extLst>
              </a:tr>
              <a:tr h="62835">
                <a:tc>
                  <a:txBody>
                    <a:bodyPr/>
                    <a:lstStyle/>
                    <a:p>
                      <a:pPr algn="ctr"/>
                      <a:r>
                        <a:rPr lang="en-US" sz="1800" dirty="0" err="1">
                          <a:effectLst/>
                          <a:latin typeface="微软雅黑" panose="020B0503020204020204" pitchFamily="34" charset="-122"/>
                          <a:ea typeface="微软雅黑" panose="020B0503020204020204" pitchFamily="34" charset="-122"/>
                        </a:rPr>
                        <a:t>x|y</a:t>
                      </a:r>
                      <a:endParaRPr lang="en-US" sz="1800" dirty="0">
                        <a:effectLst/>
                        <a:latin typeface="微软雅黑" panose="020B0503020204020204" pitchFamily="34" charset="-122"/>
                        <a:ea typeface="微软雅黑" panose="020B0503020204020204" pitchFamily="34" charset="-122"/>
                      </a:endParaRP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a:t>
                      </a:r>
                      <a:r>
                        <a:rPr lang="en-US" sz="1800" dirty="0">
                          <a:effectLst/>
                          <a:latin typeface="微软雅黑" panose="020B0503020204020204" pitchFamily="34" charset="-122"/>
                          <a:ea typeface="微软雅黑" panose="020B0503020204020204" pitchFamily="34" charset="-122"/>
                        </a:rPr>
                        <a:t>x</a:t>
                      </a:r>
                      <a:r>
                        <a:rPr lang="zh-CN" altLang="en-US" sz="1800" dirty="0">
                          <a:effectLst/>
                          <a:latin typeface="微软雅黑" panose="020B0503020204020204" pitchFamily="34" charset="-122"/>
                          <a:ea typeface="微软雅黑" panose="020B0503020204020204" pitchFamily="34" charset="-122"/>
                        </a:rPr>
                        <a:t>或</a:t>
                      </a:r>
                      <a:r>
                        <a:rPr lang="en-US" sz="1800" dirty="0">
                          <a:effectLst/>
                          <a:latin typeface="微软雅黑" panose="020B0503020204020204" pitchFamily="34" charset="-122"/>
                          <a:ea typeface="微软雅黑" panose="020B0503020204020204" pitchFamily="34" charset="-122"/>
                        </a:rPr>
                        <a:t>y。</a:t>
                      </a:r>
                      <a:r>
                        <a:rPr lang="zh-CN" altLang="en-US" sz="1800" dirty="0">
                          <a:effectLst/>
                          <a:latin typeface="微软雅黑" panose="020B0503020204020204" pitchFamily="34" charset="-122"/>
                          <a:ea typeface="微软雅黑" panose="020B0503020204020204" pitchFamily="34" charset="-122"/>
                        </a:rPr>
                        <a:t>例如，“</a:t>
                      </a:r>
                      <a:r>
                        <a:rPr lang="en-US" sz="1800" dirty="0" err="1">
                          <a:effectLst/>
                          <a:latin typeface="微软雅黑" panose="020B0503020204020204" pitchFamily="34" charset="-122"/>
                          <a:ea typeface="微软雅黑" panose="020B0503020204020204" pitchFamily="34" charset="-122"/>
                        </a:rPr>
                        <a:t>z|food</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能匹配“</a:t>
                      </a:r>
                      <a:r>
                        <a:rPr lang="en-US" sz="1800" dirty="0">
                          <a:effectLst/>
                          <a:latin typeface="微软雅黑" panose="020B0503020204020204" pitchFamily="34" charset="-122"/>
                          <a:ea typeface="微软雅黑" panose="020B0503020204020204" pitchFamily="34" charset="-122"/>
                        </a:rPr>
                        <a:t>z”</a:t>
                      </a:r>
                      <a:r>
                        <a:rPr lang="zh-CN" altLang="en-US" sz="1800" dirty="0">
                          <a:effectLst/>
                          <a:latin typeface="微软雅黑" panose="020B0503020204020204" pitchFamily="34" charset="-122"/>
                          <a:ea typeface="微软雅黑" panose="020B0503020204020204" pitchFamily="34" charset="-122"/>
                        </a:rPr>
                        <a:t>或“</a:t>
                      </a:r>
                      <a:r>
                        <a:rPr lang="en-US" sz="1800" dirty="0">
                          <a:effectLst/>
                          <a:latin typeface="微软雅黑" panose="020B0503020204020204" pitchFamily="34" charset="-122"/>
                          <a:ea typeface="微软雅黑" panose="020B0503020204020204" pitchFamily="34" charset="-122"/>
                        </a:rPr>
                        <a:t>food”。“(</a:t>
                      </a:r>
                      <a:r>
                        <a:rPr lang="en-US" sz="1800" dirty="0" err="1">
                          <a:effectLst/>
                          <a:latin typeface="微软雅黑" panose="020B0503020204020204" pitchFamily="34" charset="-122"/>
                          <a:ea typeface="微软雅黑" panose="020B0503020204020204" pitchFamily="34" charset="-122"/>
                        </a:rPr>
                        <a:t>z|f</a:t>
                      </a:r>
                      <a:r>
                        <a:rPr lang="en-US" sz="1800" dirty="0">
                          <a:effectLst/>
                          <a:latin typeface="微软雅黑" panose="020B0503020204020204" pitchFamily="34" charset="-122"/>
                          <a:ea typeface="微软雅黑" panose="020B0503020204020204" pitchFamily="34" charset="-122"/>
                        </a:rPr>
                        <a:t>)</a:t>
                      </a:r>
                      <a:r>
                        <a:rPr lang="en-US" sz="1800" dirty="0" err="1">
                          <a:effectLst/>
                          <a:latin typeface="微软雅黑" panose="020B0503020204020204" pitchFamily="34" charset="-122"/>
                          <a:ea typeface="微软雅黑" panose="020B0503020204020204" pitchFamily="34" charset="-122"/>
                        </a:rPr>
                        <a:t>ood</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则匹配“</a:t>
                      </a:r>
                      <a:r>
                        <a:rPr lang="en-US" sz="1800" dirty="0" err="1">
                          <a:effectLst/>
                          <a:latin typeface="微软雅黑" panose="020B0503020204020204" pitchFamily="34" charset="-122"/>
                          <a:ea typeface="微软雅黑" panose="020B0503020204020204" pitchFamily="34" charset="-122"/>
                        </a:rPr>
                        <a:t>zood</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或“</a:t>
                      </a:r>
                      <a:r>
                        <a:rPr lang="en-US" sz="1800" dirty="0">
                          <a:effectLst/>
                          <a:latin typeface="微软雅黑" panose="020B0503020204020204" pitchFamily="34" charset="-122"/>
                          <a:ea typeface="微软雅黑" panose="020B0503020204020204" pitchFamily="34" charset="-122"/>
                        </a:rPr>
                        <a:t>food”。</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739741955"/>
                  </a:ext>
                </a:extLst>
              </a:tr>
              <a:tr h="62835">
                <a:tc>
                  <a:txBody>
                    <a:bodyPr/>
                    <a:lstStyle/>
                    <a:p>
                      <a:pPr algn="ctr"/>
                      <a:r>
                        <a:rPr lang="en-US" sz="1800" dirty="0">
                          <a:effectLst/>
                          <a:latin typeface="微软雅黑" panose="020B0503020204020204" pitchFamily="34" charset="-122"/>
                          <a:ea typeface="微软雅黑" panose="020B0503020204020204" pitchFamily="34" charset="-122"/>
                        </a:rPr>
                        <a:t>[xyz]</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字符集合。匹配所包含的任意一个字符。例如，“</a:t>
                      </a:r>
                      <a:r>
                        <a:rPr lang="en-US" altLang="zh-CN" sz="1800" dirty="0">
                          <a:effectLst/>
                          <a:latin typeface="微软雅黑" panose="020B0503020204020204" pitchFamily="34" charset="-122"/>
                          <a:ea typeface="微软雅黑" panose="020B0503020204020204" pitchFamily="34" charset="-122"/>
                        </a:rPr>
                        <a:t>[</a:t>
                      </a:r>
                      <a:r>
                        <a:rPr lang="en-US" sz="1800" dirty="0" err="1">
                          <a:effectLst/>
                          <a:latin typeface="微软雅黑" panose="020B0503020204020204" pitchFamily="34" charset="-122"/>
                          <a:ea typeface="微软雅黑" panose="020B0503020204020204" pitchFamily="34" charset="-122"/>
                        </a:rPr>
                        <a:t>abc</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可以匹配“</a:t>
                      </a:r>
                      <a:r>
                        <a:rPr lang="en-US" sz="1800" dirty="0">
                          <a:effectLst/>
                          <a:latin typeface="微软雅黑" panose="020B0503020204020204" pitchFamily="34" charset="-122"/>
                          <a:ea typeface="微软雅黑" panose="020B0503020204020204" pitchFamily="34" charset="-122"/>
                        </a:rPr>
                        <a:t>plain”</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a”。</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063977236"/>
                  </a:ext>
                </a:extLst>
              </a:tr>
              <a:tr h="62835">
                <a:tc>
                  <a:txBody>
                    <a:bodyPr/>
                    <a:lstStyle/>
                    <a:p>
                      <a:pPr algn="ctr"/>
                      <a:r>
                        <a:rPr lang="en-US" sz="1800">
                          <a:effectLst/>
                          <a:latin typeface="微软雅黑" panose="020B0503020204020204" pitchFamily="34" charset="-122"/>
                          <a:ea typeface="微软雅黑" panose="020B0503020204020204" pitchFamily="34" charset="-122"/>
                        </a:rPr>
                        <a:t>[^xyz]</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负值字符集合。匹配未包含的任意字符。例如，“</a:t>
                      </a:r>
                      <a:r>
                        <a:rPr lang="en-US" altLang="zh-CN" sz="1800" dirty="0">
                          <a:effectLst/>
                          <a:latin typeface="微软雅黑" panose="020B0503020204020204" pitchFamily="34" charset="-122"/>
                          <a:ea typeface="微软雅黑" panose="020B0503020204020204" pitchFamily="34" charset="-122"/>
                        </a:rPr>
                        <a:t>[^</a:t>
                      </a:r>
                      <a:r>
                        <a:rPr lang="en-US" sz="1800" dirty="0" err="1">
                          <a:effectLst/>
                          <a:latin typeface="微软雅黑" panose="020B0503020204020204" pitchFamily="34" charset="-122"/>
                          <a:ea typeface="微软雅黑" panose="020B0503020204020204" pitchFamily="34" charset="-122"/>
                        </a:rPr>
                        <a:t>abc</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可以匹配“</a:t>
                      </a:r>
                      <a:r>
                        <a:rPr lang="en-US" sz="1800" dirty="0">
                          <a:effectLst/>
                          <a:latin typeface="微软雅黑" panose="020B0503020204020204" pitchFamily="34" charset="-122"/>
                          <a:ea typeface="微软雅黑" panose="020B0503020204020204" pitchFamily="34" charset="-122"/>
                        </a:rPr>
                        <a:t>plain”</a:t>
                      </a:r>
                      <a:r>
                        <a:rPr lang="zh-CN" altLang="en-US" sz="1800" dirty="0">
                          <a:effectLst/>
                          <a:latin typeface="微软雅黑" panose="020B0503020204020204" pitchFamily="34" charset="-122"/>
                          <a:ea typeface="微软雅黑" panose="020B0503020204020204" pitchFamily="34" charset="-122"/>
                        </a:rPr>
                        <a:t>中的“</a:t>
                      </a:r>
                      <a:r>
                        <a:rPr lang="en-US" sz="1800" dirty="0">
                          <a:effectLst/>
                          <a:latin typeface="微软雅黑" panose="020B0503020204020204" pitchFamily="34" charset="-122"/>
                          <a:ea typeface="微软雅黑" panose="020B0503020204020204" pitchFamily="34" charset="-122"/>
                        </a:rPr>
                        <a:t>p”。</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502629804"/>
                  </a:ext>
                </a:extLst>
              </a:tr>
              <a:tr h="109962">
                <a:tc>
                  <a:txBody>
                    <a:bodyPr/>
                    <a:lstStyle/>
                    <a:p>
                      <a:pPr algn="ctr"/>
                      <a:r>
                        <a:rPr lang="en-US" sz="1800">
                          <a:effectLst/>
                          <a:latin typeface="微软雅黑" panose="020B0503020204020204" pitchFamily="34" charset="-122"/>
                          <a:ea typeface="微软雅黑" panose="020B0503020204020204" pitchFamily="34" charset="-122"/>
                        </a:rPr>
                        <a:t>[a-z]</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字符范围。匹配指定范围内的任意字符。例如，“</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a-z]”</a:t>
                      </a:r>
                      <a:r>
                        <a:rPr lang="zh-CN" altLang="en-US" sz="1800" dirty="0">
                          <a:effectLst/>
                          <a:latin typeface="微软雅黑" panose="020B0503020204020204" pitchFamily="34" charset="-122"/>
                          <a:ea typeface="微软雅黑" panose="020B0503020204020204" pitchFamily="34" charset="-122"/>
                        </a:rPr>
                        <a:t>可以匹配“</a:t>
                      </a:r>
                      <a:r>
                        <a:rPr lang="en-US" sz="1800" dirty="0">
                          <a:effectLst/>
                          <a:latin typeface="微软雅黑" panose="020B0503020204020204" pitchFamily="34" charset="-122"/>
                          <a:ea typeface="微软雅黑" panose="020B0503020204020204" pitchFamily="34" charset="-122"/>
                        </a:rPr>
                        <a:t>a”</a:t>
                      </a:r>
                      <a:r>
                        <a:rPr lang="zh-CN" altLang="en-US" sz="1800" dirty="0">
                          <a:effectLst/>
                          <a:latin typeface="微软雅黑" panose="020B0503020204020204" pitchFamily="34" charset="-122"/>
                          <a:ea typeface="微软雅黑" panose="020B0503020204020204" pitchFamily="34" charset="-122"/>
                        </a:rPr>
                        <a:t>到“</a:t>
                      </a:r>
                      <a:r>
                        <a:rPr lang="en-US" sz="1800" dirty="0">
                          <a:effectLst/>
                          <a:latin typeface="微软雅黑" panose="020B0503020204020204" pitchFamily="34" charset="-122"/>
                          <a:ea typeface="微软雅黑" panose="020B0503020204020204" pitchFamily="34" charset="-122"/>
                        </a:rPr>
                        <a:t>z”</a:t>
                      </a:r>
                      <a:r>
                        <a:rPr lang="zh-CN" altLang="en-US" sz="1800" dirty="0">
                          <a:effectLst/>
                          <a:latin typeface="微软雅黑" panose="020B0503020204020204" pitchFamily="34" charset="-122"/>
                          <a:ea typeface="微软雅黑" panose="020B0503020204020204" pitchFamily="34" charset="-122"/>
                        </a:rPr>
                        <a:t>范围内的任意小写字母字符。</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577948890"/>
                  </a:ext>
                </a:extLst>
              </a:tr>
              <a:tr h="109962">
                <a:tc>
                  <a:txBody>
                    <a:bodyPr/>
                    <a:lstStyle/>
                    <a:p>
                      <a:pPr algn="ctr"/>
                      <a:r>
                        <a:rPr lang="en-US" sz="1800">
                          <a:effectLst/>
                          <a:latin typeface="微软雅黑" panose="020B0503020204020204" pitchFamily="34" charset="-122"/>
                          <a:ea typeface="微软雅黑" panose="020B0503020204020204" pitchFamily="34" charset="-122"/>
                        </a:rPr>
                        <a:t>[^a-z]</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负值字符范围。匹配任何不在指定范围内的任意字符。例如，“</a:t>
                      </a:r>
                      <a:r>
                        <a:rPr lang="en-US" altLang="zh-CN" sz="1800" dirty="0">
                          <a:effectLst/>
                          <a:latin typeface="微软雅黑" panose="020B0503020204020204" pitchFamily="34" charset="-122"/>
                          <a:ea typeface="微软雅黑" panose="020B0503020204020204" pitchFamily="34" charset="-122"/>
                        </a:rPr>
                        <a:t>[^</a:t>
                      </a:r>
                      <a:r>
                        <a:rPr lang="en-US" sz="1800" dirty="0">
                          <a:effectLst/>
                          <a:latin typeface="微软雅黑" panose="020B0503020204020204" pitchFamily="34" charset="-122"/>
                          <a:ea typeface="微软雅黑" panose="020B0503020204020204" pitchFamily="34" charset="-122"/>
                        </a:rPr>
                        <a:t>a-z]”</a:t>
                      </a:r>
                      <a:r>
                        <a:rPr lang="zh-CN" altLang="en-US" sz="1800" dirty="0">
                          <a:effectLst/>
                          <a:latin typeface="微软雅黑" panose="020B0503020204020204" pitchFamily="34" charset="-122"/>
                          <a:ea typeface="微软雅黑" panose="020B0503020204020204" pitchFamily="34" charset="-122"/>
                        </a:rPr>
                        <a:t>可以匹配任何不在“</a:t>
                      </a:r>
                      <a:r>
                        <a:rPr lang="en-US" sz="1800" dirty="0">
                          <a:effectLst/>
                          <a:latin typeface="微软雅黑" panose="020B0503020204020204" pitchFamily="34" charset="-122"/>
                          <a:ea typeface="微软雅黑" panose="020B0503020204020204" pitchFamily="34" charset="-122"/>
                        </a:rPr>
                        <a:t>a”</a:t>
                      </a:r>
                      <a:r>
                        <a:rPr lang="zh-CN" altLang="en-US" sz="1800" dirty="0">
                          <a:effectLst/>
                          <a:latin typeface="微软雅黑" panose="020B0503020204020204" pitchFamily="34" charset="-122"/>
                          <a:ea typeface="微软雅黑" panose="020B0503020204020204" pitchFamily="34" charset="-122"/>
                        </a:rPr>
                        <a:t>到“</a:t>
                      </a:r>
                      <a:r>
                        <a:rPr lang="en-US" sz="1800" dirty="0">
                          <a:effectLst/>
                          <a:latin typeface="微软雅黑" panose="020B0503020204020204" pitchFamily="34" charset="-122"/>
                          <a:ea typeface="微软雅黑" panose="020B0503020204020204" pitchFamily="34" charset="-122"/>
                        </a:rPr>
                        <a:t>z”</a:t>
                      </a:r>
                      <a:r>
                        <a:rPr lang="zh-CN" altLang="en-US" sz="1800" dirty="0">
                          <a:effectLst/>
                          <a:latin typeface="微软雅黑" panose="020B0503020204020204" pitchFamily="34" charset="-122"/>
                          <a:ea typeface="微软雅黑" panose="020B0503020204020204" pitchFamily="34" charset="-122"/>
                        </a:rPr>
                        <a:t>范围内的任意字符。</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610476881"/>
                  </a:ext>
                </a:extLst>
              </a:tr>
              <a:tr h="649591">
                <a:tc>
                  <a:txBody>
                    <a:bodyPr/>
                    <a:lstStyle/>
                    <a:p>
                      <a:pPr algn="ctr"/>
                      <a:r>
                        <a:rPr lang="en-US" sz="1800">
                          <a:effectLst/>
                          <a:latin typeface="微软雅黑" panose="020B0503020204020204" pitchFamily="34" charset="-122"/>
                          <a:ea typeface="微软雅黑" panose="020B0503020204020204" pitchFamily="34" charset="-122"/>
                        </a:rPr>
                        <a:t>\b</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匹配一个单词边界，也就是指单词和空格间的位置。例如，“</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\b”</a:t>
                      </a:r>
                      <a:r>
                        <a:rPr lang="zh-CN" altLang="en-US" sz="1800" dirty="0">
                          <a:effectLst/>
                          <a:latin typeface="微软雅黑" panose="020B0503020204020204" pitchFamily="34" charset="-122"/>
                          <a:ea typeface="微软雅黑" panose="020B0503020204020204" pitchFamily="34" charset="-122"/>
                        </a:rPr>
                        <a:t>可以匹配“</a:t>
                      </a:r>
                      <a:r>
                        <a:rPr lang="en-US" sz="1800" dirty="0">
                          <a:effectLst/>
                          <a:latin typeface="微软雅黑" panose="020B0503020204020204" pitchFamily="34" charset="-122"/>
                          <a:ea typeface="微软雅黑" panose="020B0503020204020204" pitchFamily="34" charset="-122"/>
                        </a:rPr>
                        <a:t>never”</a:t>
                      </a:r>
                      <a:r>
                        <a:rPr lang="zh-CN" altLang="en-US" sz="1800" dirty="0">
                          <a:effectLst/>
                          <a:latin typeface="微软雅黑" panose="020B0503020204020204" pitchFamily="34" charset="-122"/>
                          <a:ea typeface="微软雅黑" panose="020B0503020204020204" pitchFamily="34" charset="-122"/>
                        </a:rPr>
                        <a:t>中的“</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但不能匹配“</a:t>
                      </a:r>
                      <a:r>
                        <a:rPr lang="en-US" sz="1800" dirty="0">
                          <a:effectLst/>
                          <a:latin typeface="微软雅黑" panose="020B0503020204020204" pitchFamily="34" charset="-122"/>
                          <a:ea typeface="微软雅黑" panose="020B0503020204020204" pitchFamily="34" charset="-122"/>
                        </a:rPr>
                        <a:t>verb”</a:t>
                      </a:r>
                      <a:r>
                        <a:rPr lang="zh-CN" altLang="en-US" sz="1800" dirty="0">
                          <a:effectLst/>
                          <a:latin typeface="微软雅黑" panose="020B0503020204020204" pitchFamily="34" charset="-122"/>
                          <a:ea typeface="微软雅黑" panose="020B0503020204020204" pitchFamily="34" charset="-122"/>
                        </a:rPr>
                        <a:t>中的“</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31415935"/>
                  </a:ext>
                </a:extLst>
              </a:tr>
              <a:tr h="62835">
                <a:tc>
                  <a:txBody>
                    <a:bodyPr/>
                    <a:lstStyle/>
                    <a:p>
                      <a:pPr algn="ctr"/>
                      <a:r>
                        <a:rPr lang="en-US" sz="1800">
                          <a:effectLst/>
                          <a:latin typeface="微软雅黑" panose="020B0503020204020204" pitchFamily="34" charset="-122"/>
                          <a:ea typeface="微软雅黑" panose="020B0503020204020204" pitchFamily="34" charset="-122"/>
                        </a:rPr>
                        <a:t>\B</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匹配非单词边界。“</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\B”</a:t>
                      </a:r>
                      <a:r>
                        <a:rPr lang="zh-CN" altLang="en-US" sz="1800" dirty="0">
                          <a:effectLst/>
                          <a:latin typeface="微软雅黑" panose="020B0503020204020204" pitchFamily="34" charset="-122"/>
                          <a:ea typeface="微软雅黑" panose="020B0503020204020204" pitchFamily="34" charset="-122"/>
                        </a:rPr>
                        <a:t>能匹配“</a:t>
                      </a:r>
                      <a:r>
                        <a:rPr lang="en-US" sz="1800" dirty="0">
                          <a:effectLst/>
                          <a:latin typeface="微软雅黑" panose="020B0503020204020204" pitchFamily="34" charset="-122"/>
                          <a:ea typeface="微软雅黑" panose="020B0503020204020204" pitchFamily="34" charset="-122"/>
                        </a:rPr>
                        <a:t>verb”</a:t>
                      </a:r>
                      <a:r>
                        <a:rPr lang="zh-CN" altLang="en-US" sz="1800" dirty="0">
                          <a:effectLst/>
                          <a:latin typeface="微软雅黑" panose="020B0503020204020204" pitchFamily="34" charset="-122"/>
                          <a:ea typeface="微软雅黑" panose="020B0503020204020204" pitchFamily="34" charset="-122"/>
                        </a:rPr>
                        <a:t>中的“</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a:t>
                      </a:r>
                      <a:r>
                        <a:rPr lang="zh-CN" altLang="en-US" sz="1800" dirty="0">
                          <a:effectLst/>
                          <a:latin typeface="微软雅黑" panose="020B0503020204020204" pitchFamily="34" charset="-122"/>
                          <a:ea typeface="微软雅黑" panose="020B0503020204020204" pitchFamily="34" charset="-122"/>
                        </a:rPr>
                        <a:t>但不能匹配“</a:t>
                      </a:r>
                      <a:r>
                        <a:rPr lang="en-US" sz="1800" dirty="0">
                          <a:effectLst/>
                          <a:latin typeface="微软雅黑" panose="020B0503020204020204" pitchFamily="34" charset="-122"/>
                          <a:ea typeface="微软雅黑" panose="020B0503020204020204" pitchFamily="34" charset="-122"/>
                        </a:rPr>
                        <a:t>never”</a:t>
                      </a:r>
                      <a:r>
                        <a:rPr lang="zh-CN" altLang="en-US" sz="1800" dirty="0">
                          <a:effectLst/>
                          <a:latin typeface="微软雅黑" panose="020B0503020204020204" pitchFamily="34" charset="-122"/>
                          <a:ea typeface="微软雅黑" panose="020B0503020204020204" pitchFamily="34" charset="-122"/>
                        </a:rPr>
                        <a:t>中的“</a:t>
                      </a:r>
                      <a:r>
                        <a:rPr lang="en-US" sz="1800" dirty="0" err="1">
                          <a:effectLst/>
                          <a:latin typeface="微软雅黑" panose="020B0503020204020204" pitchFamily="34" charset="-122"/>
                          <a:ea typeface="微软雅黑" panose="020B0503020204020204" pitchFamily="34" charset="-122"/>
                        </a:rPr>
                        <a:t>er</a:t>
                      </a:r>
                      <a:r>
                        <a:rPr 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876448336"/>
                  </a:ext>
                </a:extLst>
              </a:tr>
              <a:tr h="109962">
                <a:tc>
                  <a:txBody>
                    <a:bodyPr/>
                    <a:lstStyle/>
                    <a:p>
                      <a:pPr algn="ctr"/>
                      <a:r>
                        <a:rPr lang="en-US" sz="1800" dirty="0" smtClean="0">
                          <a:effectLst/>
                          <a:latin typeface="微软雅黑" panose="020B0503020204020204" pitchFamily="34" charset="-122"/>
                          <a:ea typeface="微软雅黑" panose="020B0503020204020204" pitchFamily="34" charset="-122"/>
                        </a:rPr>
                        <a:t>\</a:t>
                      </a:r>
                      <a:r>
                        <a:rPr lang="en-US" altLang="zh-CN" sz="1800" dirty="0" smtClean="0">
                          <a:effectLst/>
                          <a:latin typeface="微软雅黑" panose="020B0503020204020204" pitchFamily="34" charset="-122"/>
                          <a:ea typeface="微软雅黑" panose="020B0503020204020204" pitchFamily="34" charset="-122"/>
                        </a:rPr>
                        <a:t>w</a:t>
                      </a:r>
                      <a:endParaRPr lang="en-US" sz="1800" dirty="0">
                        <a:effectLst/>
                        <a:latin typeface="微软雅黑" panose="020B0503020204020204" pitchFamily="34" charset="-122"/>
                        <a:ea typeface="微软雅黑" panose="020B0503020204020204" pitchFamily="34" charset="-122"/>
                      </a:endParaRP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kern="1200" dirty="0" smtClean="0">
                          <a:solidFill>
                            <a:schemeClr val="tx1"/>
                          </a:solidFill>
                          <a:effectLst/>
                          <a:latin typeface="微软雅黑" panose="020B0503020204020204" pitchFamily="34" charset="-122"/>
                          <a:ea typeface="微软雅黑" panose="020B0503020204020204" pitchFamily="34" charset="-122"/>
                          <a:cs typeface="+mn-cs"/>
                        </a:rPr>
                        <a:t>匹配字母、数字、下划线。等价于</a:t>
                      </a:r>
                      <a:r>
                        <a:rPr lang="en-US" altLang="zh-CN" sz="1800" kern="1200" dirty="0" smtClean="0">
                          <a:solidFill>
                            <a:schemeClr val="tx1"/>
                          </a:solidFill>
                          <a:effectLst/>
                          <a:latin typeface="微软雅黑" panose="020B0503020204020204" pitchFamily="34" charset="-122"/>
                          <a:ea typeface="微软雅黑" panose="020B0503020204020204" pitchFamily="34" charset="-122"/>
                          <a:cs typeface="+mn-cs"/>
                        </a:rPr>
                        <a:t>'[A-Za-z0-9_]'</a:t>
                      </a:r>
                      <a:r>
                        <a:rPr lang="zh-CN" altLang="en-US" sz="18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zh-CN" altLang="en-US" sz="1800" kern="1200" dirty="0">
                        <a:solidFill>
                          <a:schemeClr val="tx1"/>
                        </a:solidFill>
                        <a:effectLst/>
                        <a:latin typeface="微软雅黑" panose="020B0503020204020204" pitchFamily="34" charset="-122"/>
                        <a:ea typeface="微软雅黑" panose="020B0503020204020204" pitchFamily="34" charset="-122"/>
                        <a:cs typeface="+mn-cs"/>
                      </a:endParaRP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118859405"/>
                  </a:ext>
                </a:extLst>
              </a:tr>
              <a:tr h="62835">
                <a:tc>
                  <a:txBody>
                    <a:bodyPr/>
                    <a:lstStyle/>
                    <a:p>
                      <a:pPr algn="ctr"/>
                      <a:r>
                        <a:rPr lang="en-US" sz="1800">
                          <a:effectLst/>
                          <a:latin typeface="微软雅黑" panose="020B0503020204020204" pitchFamily="34" charset="-122"/>
                          <a:ea typeface="微软雅黑" panose="020B0503020204020204" pitchFamily="34" charset="-122"/>
                        </a:rPr>
                        <a:t>\d</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匹配一个数字字符。等价于</a:t>
                      </a:r>
                      <a:r>
                        <a:rPr lang="en-US" altLang="zh-CN" sz="1800" dirty="0">
                          <a:effectLst/>
                          <a:latin typeface="微软雅黑" panose="020B0503020204020204" pitchFamily="34" charset="-122"/>
                          <a:ea typeface="微软雅黑" panose="020B0503020204020204" pitchFamily="34" charset="-122"/>
                        </a:rPr>
                        <a:t>[0-9]</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264350269"/>
                  </a:ext>
                </a:extLst>
              </a:tr>
              <a:tr h="62835">
                <a:tc>
                  <a:txBody>
                    <a:bodyPr/>
                    <a:lstStyle/>
                    <a:p>
                      <a:pPr algn="ctr"/>
                      <a:r>
                        <a:rPr lang="en-US" sz="1800">
                          <a:effectLst/>
                          <a:latin typeface="微软雅黑" panose="020B0503020204020204" pitchFamily="34" charset="-122"/>
                          <a:ea typeface="微软雅黑" panose="020B0503020204020204" pitchFamily="34" charset="-122"/>
                        </a:rPr>
                        <a:t>\D</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匹配一个非数字字符。等价于</a:t>
                      </a:r>
                      <a:r>
                        <a:rPr lang="en-US" altLang="zh-CN" sz="1800">
                          <a:effectLst/>
                          <a:latin typeface="微软雅黑" panose="020B0503020204020204" pitchFamily="34" charset="-122"/>
                          <a:ea typeface="微软雅黑" panose="020B0503020204020204" pitchFamily="34" charset="-122"/>
                        </a:rPr>
                        <a:t>[^0-9]</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826439685"/>
                  </a:ext>
                </a:extLst>
              </a:tr>
              <a:tr h="62835">
                <a:tc>
                  <a:txBody>
                    <a:bodyPr/>
                    <a:lstStyle/>
                    <a:p>
                      <a:pPr algn="ctr"/>
                      <a:r>
                        <a:rPr lang="en-US" sz="1800">
                          <a:effectLst/>
                          <a:latin typeface="微软雅黑" panose="020B0503020204020204" pitchFamily="34" charset="-122"/>
                          <a:ea typeface="微软雅黑" panose="020B0503020204020204" pitchFamily="34" charset="-122"/>
                        </a:rPr>
                        <a:t>\f</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a:effectLst/>
                          <a:latin typeface="微软雅黑" panose="020B0503020204020204" pitchFamily="34" charset="-122"/>
                          <a:ea typeface="微软雅黑" panose="020B0503020204020204" pitchFamily="34" charset="-122"/>
                        </a:rPr>
                        <a:t>匹配一个换页符。等价于</a:t>
                      </a:r>
                      <a:r>
                        <a:rPr lang="en-US" altLang="zh-CN" sz="1800">
                          <a:effectLst/>
                          <a:latin typeface="微软雅黑" panose="020B0503020204020204" pitchFamily="34" charset="-122"/>
                          <a:ea typeface="微软雅黑" panose="020B0503020204020204" pitchFamily="34" charset="-122"/>
                        </a:rPr>
                        <a:t>\x0c</a:t>
                      </a:r>
                      <a:r>
                        <a:rPr lang="zh-CN" altLang="en-US" sz="1800">
                          <a:effectLst/>
                          <a:latin typeface="微软雅黑" panose="020B0503020204020204" pitchFamily="34" charset="-122"/>
                          <a:ea typeface="微软雅黑" panose="020B0503020204020204" pitchFamily="34" charset="-122"/>
                        </a:rPr>
                        <a:t>和</a:t>
                      </a:r>
                      <a:r>
                        <a:rPr lang="en-US" altLang="zh-CN" sz="1800">
                          <a:effectLst/>
                          <a:latin typeface="微软雅黑" panose="020B0503020204020204" pitchFamily="34" charset="-122"/>
                          <a:ea typeface="微软雅黑" panose="020B0503020204020204" pitchFamily="34" charset="-122"/>
                        </a:rPr>
                        <a:t>\cL</a:t>
                      </a:r>
                      <a:r>
                        <a:rPr lang="zh-CN" altLang="en-US" sz="180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844215889"/>
                  </a:ext>
                </a:extLst>
              </a:tr>
              <a:tr h="62835">
                <a:tc>
                  <a:txBody>
                    <a:bodyPr/>
                    <a:lstStyle/>
                    <a:p>
                      <a:pPr algn="ctr"/>
                      <a:r>
                        <a:rPr lang="en-US" sz="1800">
                          <a:effectLst/>
                          <a:latin typeface="微软雅黑" panose="020B0503020204020204" pitchFamily="34" charset="-122"/>
                          <a:ea typeface="微软雅黑" panose="020B0503020204020204" pitchFamily="34" charset="-122"/>
                        </a:rPr>
                        <a:t>\n</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匹配一个换行符。等价于</a:t>
                      </a:r>
                      <a:r>
                        <a:rPr lang="en-US" altLang="zh-CN" sz="1800" dirty="0">
                          <a:effectLst/>
                          <a:latin typeface="微软雅黑" panose="020B0503020204020204" pitchFamily="34" charset="-122"/>
                          <a:ea typeface="微软雅黑" panose="020B0503020204020204" pitchFamily="34" charset="-122"/>
                        </a:rPr>
                        <a:t>\x0a</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rPr>
                        <a:t>cJ</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973485506"/>
                  </a:ext>
                </a:extLst>
              </a:tr>
              <a:tr h="62835">
                <a:tc>
                  <a:txBody>
                    <a:bodyPr/>
                    <a:lstStyle/>
                    <a:p>
                      <a:pPr algn="ctr"/>
                      <a:r>
                        <a:rPr lang="en-US" sz="1800">
                          <a:effectLst/>
                          <a:latin typeface="微软雅黑" panose="020B0503020204020204" pitchFamily="34" charset="-122"/>
                          <a:ea typeface="微软雅黑" panose="020B0503020204020204" pitchFamily="34" charset="-122"/>
                        </a:rPr>
                        <a:t>\r</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zh-CN" altLang="en-US" sz="1800" dirty="0">
                          <a:effectLst/>
                          <a:latin typeface="微软雅黑" panose="020B0503020204020204" pitchFamily="34" charset="-122"/>
                          <a:ea typeface="微软雅黑" panose="020B0503020204020204" pitchFamily="34" charset="-122"/>
                        </a:rPr>
                        <a:t>匹配一个回车符。等价于</a:t>
                      </a:r>
                      <a:r>
                        <a:rPr lang="en-US" altLang="zh-CN" sz="1800" dirty="0">
                          <a:effectLst/>
                          <a:latin typeface="微软雅黑" panose="020B0503020204020204" pitchFamily="34" charset="-122"/>
                          <a:ea typeface="微软雅黑" panose="020B0503020204020204" pitchFamily="34" charset="-122"/>
                        </a:rPr>
                        <a:t>\x0d</a:t>
                      </a:r>
                      <a:r>
                        <a:rPr lang="zh-CN" altLang="en-US" sz="1800" dirty="0">
                          <a:effectLst/>
                          <a:latin typeface="微软雅黑" panose="020B0503020204020204" pitchFamily="34" charset="-122"/>
                          <a:ea typeface="微软雅黑" panose="020B0503020204020204" pitchFamily="34" charset="-122"/>
                        </a:rPr>
                        <a:t>和</a:t>
                      </a:r>
                      <a:r>
                        <a:rPr lang="en-US" altLang="zh-CN" sz="1800" dirty="0">
                          <a:effectLst/>
                          <a:latin typeface="微软雅黑" panose="020B0503020204020204" pitchFamily="34" charset="-122"/>
                          <a:ea typeface="微软雅黑" panose="020B0503020204020204" pitchFamily="34" charset="-122"/>
                        </a:rPr>
                        <a:t>\</a:t>
                      </a:r>
                      <a:r>
                        <a:rPr lang="en-US" altLang="zh-CN" sz="1800" dirty="0" err="1">
                          <a:effectLst/>
                          <a:latin typeface="微软雅黑" panose="020B0503020204020204" pitchFamily="34" charset="-122"/>
                          <a:ea typeface="微软雅黑" panose="020B0503020204020204" pitchFamily="34" charset="-122"/>
                        </a:rPr>
                        <a:t>cM</a:t>
                      </a:r>
                      <a:r>
                        <a:rPr lang="zh-CN" altLang="en-US" sz="1800" dirty="0">
                          <a:effectLst/>
                          <a:latin typeface="微软雅黑" panose="020B0503020204020204" pitchFamily="34" charset="-122"/>
                          <a:ea typeface="微软雅黑" panose="020B0503020204020204" pitchFamily="34" charset="-122"/>
                        </a:rPr>
                        <a:t>。</a:t>
                      </a:r>
                    </a:p>
                  </a:txBody>
                  <a:tcPr marL="15709" marR="15709" marT="7854" marB="7854"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2764437927"/>
                  </a:ext>
                </a:extLst>
              </a:tr>
            </a:tbl>
          </a:graphicData>
        </a:graphic>
      </p:graphicFrame>
    </p:spTree>
    <p:extLst>
      <p:ext uri="{BB962C8B-B14F-4D97-AF65-F5344CB8AC3E}">
        <p14:creationId xmlns:p14="http://schemas.microsoft.com/office/powerpoint/2010/main" val="635812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常用正则表达式</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299401" y="852607"/>
            <a:ext cx="2994409" cy="369332"/>
          </a:xfrm>
          <a:prstGeom prst="rect">
            <a:avLst/>
          </a:prstGeom>
        </p:spPr>
        <p:txBody>
          <a:bodyPr wrap="none">
            <a:spAutoFit/>
          </a:bodyPr>
          <a:lstStyle/>
          <a:p>
            <a:r>
              <a:rPr lang="zh-CN" altLang="en-US" dirty="0"/>
              <a:t>http://tool.chinaz.com/regex/</a:t>
            </a:r>
          </a:p>
        </p:txBody>
      </p:sp>
      <p:graphicFrame>
        <p:nvGraphicFramePr>
          <p:cNvPr id="6" name="表格 5"/>
          <p:cNvGraphicFramePr>
            <a:graphicFrameLocks noGrp="1"/>
          </p:cNvGraphicFramePr>
          <p:nvPr>
            <p:extLst>
              <p:ext uri="{D42A27DB-BD31-4B8C-83A1-F6EECF244321}">
                <p14:modId xmlns:p14="http://schemas.microsoft.com/office/powerpoint/2010/main" val="1739103431"/>
              </p:ext>
            </p:extLst>
          </p:nvPr>
        </p:nvGraphicFramePr>
        <p:xfrm>
          <a:off x="481584" y="1542161"/>
          <a:ext cx="10275558" cy="4779088"/>
        </p:xfrm>
        <a:graphic>
          <a:graphicData uri="http://schemas.openxmlformats.org/drawingml/2006/table">
            <a:tbl>
              <a:tblPr/>
              <a:tblGrid>
                <a:gridCol w="2360283">
                  <a:extLst>
                    <a:ext uri="{9D8B030D-6E8A-4147-A177-3AD203B41FA5}">
                      <a16:colId xmlns:a16="http://schemas.microsoft.com/office/drawing/2014/main" val="1089561362"/>
                    </a:ext>
                  </a:extLst>
                </a:gridCol>
                <a:gridCol w="7915275">
                  <a:extLst>
                    <a:ext uri="{9D8B030D-6E8A-4147-A177-3AD203B41FA5}">
                      <a16:colId xmlns:a16="http://schemas.microsoft.com/office/drawing/2014/main" val="3779405491"/>
                    </a:ext>
                  </a:extLst>
                </a:gridCol>
              </a:tblGrid>
              <a:tr h="290089">
                <a:tc>
                  <a:txBody>
                    <a:bodyPr/>
                    <a:lstStyle/>
                    <a:p>
                      <a:pPr algn="ctr"/>
                      <a:r>
                        <a:rPr lang="zh-CN" altLang="en-US" sz="1600" dirty="0">
                          <a:effectLst/>
                          <a:latin typeface="微软雅黑" panose="020B0503020204020204" pitchFamily="34" charset="-122"/>
                          <a:ea typeface="微软雅黑" panose="020B0503020204020204" pitchFamily="34" charset="-122"/>
                        </a:rPr>
                        <a:t>用户名</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dirty="0" smtClean="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a-z0-9_-]{3,16</a:t>
                      </a:r>
                      <a:r>
                        <a:rPr lang="en-US" sz="1600" dirty="0" smtClean="0">
                          <a:effectLst/>
                          <a:latin typeface="微软雅黑" panose="020B0503020204020204" pitchFamily="34" charset="-122"/>
                          <a:ea typeface="微软雅黑" panose="020B0503020204020204" pitchFamily="34" charset="-122"/>
                        </a:rPr>
                        <a:t>}$</a:t>
                      </a:r>
                      <a:endParaRPr lang="en-US" sz="1600" dirty="0">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584533259"/>
                  </a:ext>
                </a:extLst>
              </a:tr>
              <a:tr h="290089">
                <a:tc>
                  <a:txBody>
                    <a:bodyPr/>
                    <a:lstStyle/>
                    <a:p>
                      <a:pPr algn="ctr"/>
                      <a:r>
                        <a:rPr lang="zh-CN" altLang="en-US" sz="1600">
                          <a:effectLst/>
                          <a:latin typeface="微软雅黑" panose="020B0503020204020204" pitchFamily="34" charset="-122"/>
                          <a:ea typeface="微软雅黑" panose="020B0503020204020204" pitchFamily="34" charset="-122"/>
                        </a:rPr>
                        <a:t>密码</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dirty="0" smtClean="0">
                          <a:effectLst/>
                          <a:latin typeface="微软雅黑" panose="020B0503020204020204" pitchFamily="34" charset="-122"/>
                          <a:ea typeface="微软雅黑" panose="020B0503020204020204" pitchFamily="34" charset="-122"/>
                        </a:rPr>
                        <a:t>^[</a:t>
                      </a:r>
                      <a:r>
                        <a:rPr lang="en-US" sz="1600" dirty="0">
                          <a:effectLst/>
                          <a:latin typeface="微软雅黑" panose="020B0503020204020204" pitchFamily="34" charset="-122"/>
                          <a:ea typeface="微软雅黑" panose="020B0503020204020204" pitchFamily="34" charset="-122"/>
                        </a:rPr>
                        <a:t>a-z0-9_-]{6,18</a:t>
                      </a:r>
                      <a:r>
                        <a:rPr lang="en-US" sz="1600" dirty="0" smtClean="0">
                          <a:effectLst/>
                          <a:latin typeface="微软雅黑" panose="020B0503020204020204" pitchFamily="34" charset="-122"/>
                          <a:ea typeface="微软雅黑" panose="020B0503020204020204" pitchFamily="34" charset="-122"/>
                        </a:rPr>
                        <a:t>}$</a:t>
                      </a:r>
                      <a:endParaRPr lang="en-US" sz="1600" dirty="0">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657775268"/>
                  </a:ext>
                </a:extLst>
              </a:tr>
              <a:tr h="507656">
                <a:tc>
                  <a:txBody>
                    <a:bodyPr/>
                    <a:lstStyle/>
                    <a:p>
                      <a:pPr algn="ctr"/>
                      <a:r>
                        <a:rPr lang="zh-CN" altLang="en-US" sz="1600" kern="1200" dirty="0" smtClean="0">
                          <a:solidFill>
                            <a:schemeClr val="tx1"/>
                          </a:solidFill>
                          <a:effectLst/>
                          <a:latin typeface="微软雅黑" panose="020B0503020204020204" pitchFamily="34" charset="-122"/>
                          <a:ea typeface="微软雅黑" panose="020B0503020204020204" pitchFamily="34" charset="-122"/>
                          <a:cs typeface="+mn-cs"/>
                        </a:rPr>
                        <a:t>国内手机号码</a:t>
                      </a:r>
                      <a:endParaRPr lang="zh-CN" alt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(13|14|15|18|17)[0-9]{9}</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728829188"/>
                  </a:ext>
                </a:extLst>
              </a:tr>
              <a:tr h="507656">
                <a:tc>
                  <a:txBody>
                    <a:bodyPr/>
                    <a:lstStyle/>
                    <a:p>
                      <a:pPr algn="ctr"/>
                      <a:r>
                        <a:rPr lang="zh-CN" altLang="en-US" sz="1600" kern="1200" dirty="0">
                          <a:solidFill>
                            <a:schemeClr val="tx1"/>
                          </a:solidFill>
                          <a:effectLst/>
                          <a:latin typeface="微软雅黑" panose="020B0503020204020204" pitchFamily="34" charset="-122"/>
                          <a:ea typeface="微软雅黑" panose="020B0503020204020204" pitchFamily="34" charset="-122"/>
                          <a:cs typeface="+mn-cs"/>
                        </a:rPr>
                        <a:t>电子邮箱</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a-z0-9_\.-]+)@([\da-z\.-]+)\.([a-z\.]{2,6</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
                      </a:r>
                      <a:br>
                        <a:rPr lang="en-US" sz="1600" kern="1200" dirty="0">
                          <a:solidFill>
                            <a:schemeClr val="tx1"/>
                          </a:solidFill>
                          <a:effectLst/>
                          <a:latin typeface="微软雅黑" panose="020B0503020204020204" pitchFamily="34" charset="-122"/>
                          <a:ea typeface="微软雅黑" panose="020B0503020204020204" pitchFamily="34" charset="-122"/>
                          <a:cs typeface="+mn-cs"/>
                        </a:rPr>
                      </a:b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a-z\d]+(\.[a-z\d]+)*@([\da-z](-[\da-z])?)+(\.{1,2}[a-z</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808492887"/>
                  </a:ext>
                </a:extLst>
              </a:tr>
              <a:tr h="290089">
                <a:tc>
                  <a:txBody>
                    <a:bodyPr/>
                    <a:lstStyle/>
                    <a:p>
                      <a:pPr algn="ctr"/>
                      <a:r>
                        <a:rPr lang="en-US" sz="1600" kern="1200" dirty="0">
                          <a:solidFill>
                            <a:schemeClr val="tx1"/>
                          </a:solidFill>
                          <a:effectLst/>
                          <a:latin typeface="微软雅黑" panose="020B0503020204020204" pitchFamily="34" charset="-122"/>
                          <a:ea typeface="微软雅黑" panose="020B0503020204020204" pitchFamily="34" charset="-122"/>
                          <a:cs typeface="+mn-cs"/>
                        </a:rPr>
                        <a:t>URL</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https?:\/\/)?([\da-z\.-]+)\.([a-z\.]{2,6})([\/\w </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56445594"/>
                  </a:ext>
                </a:extLst>
              </a:tr>
              <a:tr h="507656">
                <a:tc>
                  <a:txBody>
                    <a:bodyPr/>
                    <a:lstStyle/>
                    <a:p>
                      <a:pPr algn="ctr"/>
                      <a:r>
                        <a:rPr lang="en-US" sz="1600" kern="1200">
                          <a:solidFill>
                            <a:schemeClr val="tx1"/>
                          </a:solidFill>
                          <a:effectLst/>
                          <a:latin typeface="微软雅黑" panose="020B0503020204020204" pitchFamily="34" charset="-122"/>
                          <a:ea typeface="微软雅黑" panose="020B0503020204020204" pitchFamily="34" charset="-122"/>
                          <a:cs typeface="+mn-cs"/>
                        </a:rPr>
                        <a:t>IP </a:t>
                      </a:r>
                      <a:r>
                        <a:rPr lang="zh-CN" altLang="en-US" sz="1600" kern="1200">
                          <a:solidFill>
                            <a:schemeClr val="tx1"/>
                          </a:solidFill>
                          <a:effectLst/>
                          <a:latin typeface="微软雅黑" panose="020B0503020204020204" pitchFamily="34" charset="-122"/>
                          <a:ea typeface="微软雅黑" panose="020B0503020204020204" pitchFamily="34" charset="-122"/>
                          <a:cs typeface="+mn-cs"/>
                        </a:rPr>
                        <a:t>地址</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2[0-4]\d|25[0-5]|[01]?\d\d?)\.){3}(2[0-4]\d|25[0-5]|[01]?\d\d</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
                      </a:r>
                      <a:br>
                        <a:rPr lang="en-US" sz="1600" kern="1200" dirty="0">
                          <a:solidFill>
                            <a:schemeClr val="tx1"/>
                          </a:solidFill>
                          <a:effectLst/>
                          <a:latin typeface="微软雅黑" panose="020B0503020204020204" pitchFamily="34" charset="-122"/>
                          <a:ea typeface="微软雅黑" panose="020B0503020204020204" pitchFamily="34" charset="-122"/>
                          <a:cs typeface="+mn-cs"/>
                        </a:rPr>
                      </a:b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r>
                        <a:rPr lang="en-US" sz="1600" kern="1200" dirty="0">
                          <a:solidFill>
                            <a:schemeClr val="tx1"/>
                          </a:solidFill>
                          <a:effectLst/>
                          <a:latin typeface="微软雅黑" panose="020B0503020204020204" pitchFamily="34" charset="-122"/>
                          <a:ea typeface="微软雅黑" panose="020B0503020204020204" pitchFamily="34" charset="-122"/>
                          <a:cs typeface="+mn-cs"/>
                        </a:rPr>
                        <a:t>25[0-5]|2[0-4][0-9]|[01]?[0-9][0-9]?)\.){3}(?:25[0-5]|2[0-4][0-9]|[01]?[0-9][0-9</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3001227811"/>
                  </a:ext>
                </a:extLst>
              </a:tr>
              <a:tr h="507656">
                <a:tc>
                  <a:txBody>
                    <a:bodyPr/>
                    <a:lstStyle/>
                    <a:p>
                      <a:pPr algn="ctr"/>
                      <a:r>
                        <a:rPr lang="en-US" sz="1600" kern="1200">
                          <a:solidFill>
                            <a:schemeClr val="tx1"/>
                          </a:solidFill>
                          <a:effectLst/>
                          <a:latin typeface="微软雅黑" panose="020B0503020204020204" pitchFamily="34" charset="-122"/>
                          <a:ea typeface="微软雅黑" panose="020B0503020204020204" pitchFamily="34" charset="-122"/>
                          <a:cs typeface="+mn-cs"/>
                        </a:rPr>
                        <a:t>HTML </a:t>
                      </a:r>
                      <a:r>
                        <a:rPr lang="zh-CN" altLang="en-US" sz="1600" kern="1200">
                          <a:solidFill>
                            <a:schemeClr val="tx1"/>
                          </a:solidFill>
                          <a:effectLst/>
                          <a:latin typeface="微软雅黑" panose="020B0503020204020204" pitchFamily="34" charset="-122"/>
                          <a:ea typeface="微软雅黑" panose="020B0503020204020204" pitchFamily="34" charset="-122"/>
                          <a:cs typeface="+mn-cs"/>
                        </a:rPr>
                        <a:t>标签</a:t>
                      </a: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^&lt;([</a:t>
                      </a:r>
                      <a:r>
                        <a:rPr lang="en-US" sz="1600" kern="1200" dirty="0">
                          <a:solidFill>
                            <a:schemeClr val="tx1"/>
                          </a:solidFill>
                          <a:effectLst/>
                          <a:latin typeface="微软雅黑" panose="020B0503020204020204" pitchFamily="34" charset="-122"/>
                          <a:ea typeface="微软雅黑" panose="020B0503020204020204" pitchFamily="34" charset="-122"/>
                          <a:cs typeface="+mn-cs"/>
                        </a:rPr>
                        <a:t>a-z]+)([^&lt;]+)*(?:&gt;(.*)&lt;\/\1&gt;|\s</a:t>
                      </a:r>
                      <a:r>
                        <a:rPr lang="en-US" sz="1600" kern="1200" dirty="0" smtClean="0">
                          <a:solidFill>
                            <a:schemeClr val="tx1"/>
                          </a:solidFill>
                          <a:effectLst/>
                          <a:latin typeface="微软雅黑" panose="020B0503020204020204" pitchFamily="34" charset="-122"/>
                          <a:ea typeface="微软雅黑" panose="020B0503020204020204" pitchFamily="34" charset="-122"/>
                          <a:cs typeface="+mn-cs"/>
                        </a:rPr>
                        <a:t>+\/&gt;)$</a:t>
                      </a:r>
                      <a:endParaRPr lang="en-US" sz="1600" kern="1200" dirty="0">
                        <a:solidFill>
                          <a:schemeClr val="tx1"/>
                        </a:solidFill>
                        <a:effectLst/>
                        <a:latin typeface="微软雅黑" panose="020B0503020204020204" pitchFamily="34" charset="-122"/>
                        <a:ea typeface="微软雅黑" panose="020B0503020204020204" pitchFamily="34" charset="-122"/>
                        <a:cs typeface="+mn-cs"/>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569037540"/>
                  </a:ext>
                </a:extLst>
              </a:tr>
              <a:tr h="507656">
                <a:tc>
                  <a:txBody>
                    <a:bodyPr/>
                    <a:lstStyle/>
                    <a:p>
                      <a:pPr algn="ctr"/>
                      <a:endParaRPr lang="zh-CN" altLang="en-US" sz="1600" dirty="0">
                        <a:solidFill>
                          <a:schemeClr val="bg1">
                            <a:lumMod val="50000"/>
                          </a:schemeClr>
                        </a:solidFill>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endParaRPr lang="en-US" sz="1600" dirty="0">
                        <a:solidFill>
                          <a:schemeClr val="bg1">
                            <a:lumMod val="50000"/>
                          </a:schemeClr>
                        </a:solidFill>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4140991016"/>
                  </a:ext>
                </a:extLst>
              </a:tr>
              <a:tr h="942790">
                <a:tc>
                  <a:txBody>
                    <a:bodyPr/>
                    <a:lstStyle/>
                    <a:p>
                      <a:pPr algn="ctr"/>
                      <a:endParaRPr lang="zh-CN" altLang="en-US" sz="1600" dirty="0">
                        <a:solidFill>
                          <a:schemeClr val="bg1">
                            <a:lumMod val="50000"/>
                          </a:schemeClr>
                        </a:solidFill>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2F2F2"/>
                    </a:solidFill>
                  </a:tcPr>
                </a:tc>
                <a:tc>
                  <a:txBody>
                    <a:bodyPr/>
                    <a:lstStyle/>
                    <a:p>
                      <a:endParaRPr lang="en-US" sz="1600" dirty="0">
                        <a:solidFill>
                          <a:schemeClr val="bg1">
                            <a:lumMod val="50000"/>
                          </a:schemeClr>
                        </a:solidFill>
                        <a:effectLst/>
                        <a:latin typeface="微软雅黑" panose="020B0503020204020204" pitchFamily="34" charset="-122"/>
                        <a:ea typeface="微软雅黑" panose="020B0503020204020204" pitchFamily="34" charset="-122"/>
                      </a:endParaRPr>
                    </a:p>
                  </a:txBody>
                  <a:tcPr marL="72522" marR="72522" marT="36261" marB="3626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9F9F9"/>
                    </a:solidFill>
                  </a:tcPr>
                </a:tc>
                <a:extLst>
                  <a:ext uri="{0D108BD9-81ED-4DB2-BD59-A6C34878D82A}">
                    <a16:rowId xmlns:a16="http://schemas.microsoft.com/office/drawing/2014/main" val="1604155726"/>
                  </a:ext>
                </a:extLst>
              </a:tr>
            </a:tbl>
          </a:graphicData>
        </a:graphic>
      </p:graphicFrame>
    </p:spTree>
    <p:extLst>
      <p:ext uri="{BB962C8B-B14F-4D97-AF65-F5344CB8AC3E}">
        <p14:creationId xmlns:p14="http://schemas.microsoft.com/office/powerpoint/2010/main" val="868256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常用正则表达式</a:t>
            </a:r>
            <a:endParaRPr lang="zh-CN" altLang="en-US" sz="2795" dirty="0">
              <a:solidFill>
                <a:schemeClr val="bg1"/>
              </a:solidFill>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131256530"/>
              </p:ext>
            </p:extLst>
          </p:nvPr>
        </p:nvGraphicFramePr>
        <p:xfrm>
          <a:off x="373363" y="1194689"/>
          <a:ext cx="11445273" cy="5278994"/>
        </p:xfrm>
        <a:graphic>
          <a:graphicData uri="http://schemas.openxmlformats.org/drawingml/2006/table">
            <a:tbl>
              <a:tblPr>
                <a:tableStyleId>{5C22544A-7EE6-4342-B048-85BDC9FD1C3A}</a:tableStyleId>
              </a:tblPr>
              <a:tblGrid>
                <a:gridCol w="3201386">
                  <a:extLst>
                    <a:ext uri="{9D8B030D-6E8A-4147-A177-3AD203B41FA5}">
                      <a16:colId xmlns:a16="http://schemas.microsoft.com/office/drawing/2014/main" val="3858646528"/>
                    </a:ext>
                  </a:extLst>
                </a:gridCol>
                <a:gridCol w="8243887">
                  <a:extLst>
                    <a:ext uri="{9D8B030D-6E8A-4147-A177-3AD203B41FA5}">
                      <a16:colId xmlns:a16="http://schemas.microsoft.com/office/drawing/2014/main" val="913649944"/>
                    </a:ext>
                  </a:extLst>
                </a:gridCol>
              </a:tblGrid>
              <a:tr h="35250">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表达式</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tc>
                  <a:txBody>
                    <a:bodyPr/>
                    <a:lstStyle/>
                    <a:p>
                      <a:pPr algn="ctr" fontAlgn="b"/>
                      <a:r>
                        <a:rPr lang="zh-CN" altLang="en-US" sz="1800" u="none" strike="noStrike" dirty="0">
                          <a:effectLst/>
                          <a:latin typeface="微软雅黑" panose="020B0503020204020204" pitchFamily="34" charset="-122"/>
                          <a:ea typeface="微软雅黑" panose="020B0503020204020204" pitchFamily="34" charset="-122"/>
                        </a:rPr>
                        <a:t>描述</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372957892"/>
                  </a:ext>
                </a:extLst>
              </a:tr>
              <a:tr h="202026">
                <a:tc>
                  <a:txBody>
                    <a:bodyPr/>
                    <a:lstStyle/>
                    <a:p>
                      <a:pPr algn="l" fontAlgn="b"/>
                      <a:r>
                        <a:rPr lang="en-US" sz="1800" u="none" strike="noStrike" dirty="0">
                          <a:effectLst/>
                          <a:latin typeface="微软雅黑" panose="020B0503020204020204" pitchFamily="34" charset="-122"/>
                          <a:ea typeface="微软雅黑" panose="020B0503020204020204" pitchFamily="34" charset="-122"/>
                        </a:rPr>
                        <a:t>^(1\d{10})$</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匹配的是以</a:t>
                      </a:r>
                      <a:r>
                        <a:rPr lang="en-US" altLang="zh-CN" sz="1800" u="none" strike="noStrike" dirty="0">
                          <a:effectLst/>
                          <a:latin typeface="微软雅黑" panose="020B0503020204020204" pitchFamily="34" charset="-122"/>
                          <a:ea typeface="微软雅黑" panose="020B0503020204020204" pitchFamily="34" charset="-122"/>
                        </a:rPr>
                        <a:t>1</a:t>
                      </a:r>
                      <a:r>
                        <a:rPr lang="zh-CN" altLang="en-US" sz="1800" u="none" strike="noStrike" dirty="0">
                          <a:effectLst/>
                          <a:latin typeface="微软雅黑" panose="020B0503020204020204" pitchFamily="34" charset="-122"/>
                          <a:ea typeface="微软雅黑" panose="020B0503020204020204" pitchFamily="34" charset="-122"/>
                        </a:rPr>
                        <a:t>开头的</a:t>
                      </a:r>
                      <a:r>
                        <a:rPr lang="en-US" altLang="zh-CN" sz="1800" u="none" strike="noStrike" dirty="0">
                          <a:effectLst/>
                          <a:latin typeface="微软雅黑" panose="020B0503020204020204" pitchFamily="34" charset="-122"/>
                          <a:ea typeface="微软雅黑" panose="020B0503020204020204" pitchFamily="34" charset="-122"/>
                        </a:rPr>
                        <a:t>11</a:t>
                      </a:r>
                      <a:r>
                        <a:rPr lang="zh-CN" altLang="en-US" sz="1800" u="none" strike="noStrike" dirty="0">
                          <a:effectLst/>
                          <a:latin typeface="微软雅黑" panose="020B0503020204020204" pitchFamily="34" charset="-122"/>
                          <a:ea typeface="微软雅黑" panose="020B0503020204020204" pitchFamily="34" charset="-122"/>
                        </a:rPr>
                        <a:t>位号码。例如：</a:t>
                      </a:r>
                      <a:r>
                        <a:rPr lang="en-US" altLang="zh-CN" sz="1800" u="none" strike="noStrike" dirty="0">
                          <a:effectLst/>
                          <a:latin typeface="微软雅黑" panose="020B0503020204020204" pitchFamily="34" charset="-122"/>
                          <a:ea typeface="微软雅黑" panose="020B0503020204020204" pitchFamily="34" charset="-122"/>
                        </a:rPr>
                        <a:t>12345678912</a:t>
                      </a:r>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2257637212"/>
                  </a:ext>
                </a:extLst>
              </a:tr>
              <a:tr h="202026">
                <a:tc>
                  <a:txBody>
                    <a:bodyPr/>
                    <a:lstStyle/>
                    <a:p>
                      <a:pPr algn="l" fontAlgn="b"/>
                      <a:r>
                        <a:rPr lang="en-US" sz="1800" u="none" strike="noStrike" dirty="0">
                          <a:effectLst/>
                          <a:latin typeface="微软雅黑" panose="020B0503020204020204" pitchFamily="34" charset="-122"/>
                          <a:ea typeface="微软雅黑" panose="020B0503020204020204" pitchFamily="34" charset="-122"/>
                        </a:rPr>
                        <a:t>^0(\d+)$</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r>
                        <a:rPr lang="zh-CN" altLang="en-US" sz="1800" u="none" strike="noStrike">
                          <a:effectLst/>
                          <a:latin typeface="微软雅黑" panose="020B0503020204020204" pitchFamily="34" charset="-122"/>
                          <a:ea typeface="微软雅黑" panose="020B0503020204020204" pitchFamily="34" charset="-122"/>
                        </a:rPr>
                        <a:t>匹配的是以</a:t>
                      </a:r>
                      <a:r>
                        <a:rPr lang="en-US" altLang="zh-CN" sz="1800" u="none" strike="noStrike">
                          <a:effectLst/>
                          <a:latin typeface="微软雅黑" panose="020B0503020204020204" pitchFamily="34" charset="-122"/>
                          <a:ea typeface="微软雅黑" panose="020B0503020204020204" pitchFamily="34" charset="-122"/>
                        </a:rPr>
                        <a:t>0</a:t>
                      </a:r>
                      <a:r>
                        <a:rPr lang="zh-CN" altLang="en-US" sz="1800" u="none" strike="noStrike">
                          <a:effectLst/>
                          <a:latin typeface="微软雅黑" panose="020B0503020204020204" pitchFamily="34" charset="-122"/>
                          <a:ea typeface="微软雅黑" panose="020B0503020204020204" pitchFamily="34" charset="-122"/>
                        </a:rPr>
                        <a:t>开头的</a:t>
                      </a:r>
                      <a:r>
                        <a:rPr lang="en-US" altLang="zh-CN" sz="1800" u="none" strike="noStrike">
                          <a:effectLst/>
                          <a:latin typeface="微软雅黑" panose="020B0503020204020204" pitchFamily="34" charset="-122"/>
                          <a:ea typeface="微软雅黑" panose="020B0503020204020204" pitchFamily="34" charset="-122"/>
                        </a:rPr>
                        <a:t>2</a:t>
                      </a:r>
                      <a:r>
                        <a:rPr lang="zh-CN" altLang="en-US" sz="1800" u="none" strike="noStrike">
                          <a:effectLst/>
                          <a:latin typeface="微软雅黑" panose="020B0503020204020204" pitchFamily="34" charset="-122"/>
                          <a:ea typeface="微软雅黑" panose="020B0503020204020204" pitchFamily="34" charset="-122"/>
                        </a:rPr>
                        <a:t>位及以上多位号码。例如：</a:t>
                      </a:r>
                      <a:r>
                        <a:rPr lang="en-US" altLang="zh-CN" sz="1800" u="none" strike="noStrike">
                          <a:effectLst/>
                          <a:latin typeface="微软雅黑" panose="020B0503020204020204" pitchFamily="34" charset="-122"/>
                          <a:ea typeface="微软雅黑" panose="020B0503020204020204" pitchFamily="34" charset="-122"/>
                        </a:rPr>
                        <a:t>02</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0157</a:t>
                      </a:r>
                      <a:endParaRPr lang="en-US" altLang="zh-CN" sz="1800" b="0" i="0" u="none" strike="noStrike">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3520731591"/>
                  </a:ext>
                </a:extLst>
              </a:tr>
              <a:tr h="969196">
                <a:tc>
                  <a:txBody>
                    <a:bodyPr/>
                    <a:lstStyle/>
                    <a:p>
                      <a:pPr algn="l" fontAlgn="b"/>
                      <a:r>
                        <a:rPr lang="en-US" sz="1800" u="none" strike="noStrike" dirty="0">
                          <a:effectLst/>
                          <a:latin typeface="微软雅黑" panose="020B0503020204020204" pitchFamily="34" charset="-122"/>
                          <a:ea typeface="微软雅黑" panose="020B0503020204020204" pitchFamily="34" charset="-122"/>
                        </a:rPr>
                        <a:t>^(13[0-9]|14[5|7]|15[0|1|2|3|5|6|7|8|9]|18[0|1|2|3|5|6|7|8|9])\d{8}$</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r>
                        <a:rPr lang="zh-CN" altLang="en-US" sz="1800" u="none" strike="noStrike">
                          <a:effectLst/>
                          <a:latin typeface="微软雅黑" panose="020B0503020204020204" pitchFamily="34" charset="-122"/>
                          <a:ea typeface="微软雅黑" panose="020B0503020204020204" pitchFamily="34" charset="-122"/>
                        </a:rPr>
                        <a:t>匹配</a:t>
                      </a:r>
                      <a:r>
                        <a:rPr lang="en-US" altLang="zh-CN" sz="1800" u="none" strike="noStrike">
                          <a:effectLst/>
                          <a:latin typeface="微软雅黑" panose="020B0503020204020204" pitchFamily="34" charset="-122"/>
                          <a:ea typeface="微软雅黑" panose="020B0503020204020204" pitchFamily="34" charset="-122"/>
                        </a:rPr>
                        <a:t>11</a:t>
                      </a:r>
                      <a:r>
                        <a:rPr lang="zh-CN" altLang="en-US" sz="1800" u="none" strike="noStrike">
                          <a:effectLst/>
                          <a:latin typeface="微软雅黑" panose="020B0503020204020204" pitchFamily="34" charset="-122"/>
                          <a:ea typeface="微软雅黑" panose="020B0503020204020204" pitchFamily="34" charset="-122"/>
                        </a:rPr>
                        <a:t>位手机号码，其中前三位包含以下类型，后</a:t>
                      </a:r>
                      <a:r>
                        <a:rPr lang="en-US" altLang="zh-CN" sz="1800" u="none" strike="noStrike">
                          <a:effectLst/>
                          <a:latin typeface="微软雅黑" panose="020B0503020204020204" pitchFamily="34" charset="-122"/>
                          <a:ea typeface="微软雅黑" panose="020B0503020204020204" pitchFamily="34" charset="-122"/>
                        </a:rPr>
                        <a:t>8</a:t>
                      </a:r>
                      <a:r>
                        <a:rPr lang="zh-CN" altLang="en-US" sz="1800" u="none" strike="noStrike">
                          <a:effectLst/>
                          <a:latin typeface="微软雅黑" panose="020B0503020204020204" pitchFamily="34" charset="-122"/>
                          <a:ea typeface="微软雅黑" panose="020B0503020204020204" pitchFamily="34" charset="-122"/>
                        </a:rPr>
                        <a:t>位为任意数字：</a:t>
                      </a:r>
                      <a:r>
                        <a:rPr lang="en-US" altLang="zh-CN" sz="1800" u="none" strike="noStrike">
                          <a:effectLst/>
                          <a:latin typeface="微软雅黑" panose="020B0503020204020204" pitchFamily="34" charset="-122"/>
                          <a:ea typeface="微软雅黑" panose="020B0503020204020204" pitchFamily="34" charset="-122"/>
                        </a:rPr>
                        <a:t>13</a:t>
                      </a:r>
                      <a:r>
                        <a:rPr lang="zh-CN" altLang="en-US" sz="1800" u="none" strike="noStrike">
                          <a:effectLst/>
                          <a:latin typeface="微软雅黑" panose="020B0503020204020204" pitchFamily="34" charset="-122"/>
                          <a:ea typeface="微软雅黑" panose="020B0503020204020204" pitchFamily="34" charset="-122"/>
                        </a:rPr>
                        <a:t>开头，第三位</a:t>
                      </a:r>
                      <a:r>
                        <a:rPr lang="en-US" altLang="zh-CN" sz="1800" u="none" strike="noStrike">
                          <a:effectLst/>
                          <a:latin typeface="微软雅黑" panose="020B0503020204020204" pitchFamily="34" charset="-122"/>
                          <a:ea typeface="微软雅黑" panose="020B0503020204020204" pitchFamily="34" charset="-122"/>
                        </a:rPr>
                        <a:t>0</a:t>
                      </a:r>
                      <a:r>
                        <a:rPr lang="zh-CN" altLang="en-US" sz="1800" u="none" strike="noStrike">
                          <a:effectLst/>
                          <a:latin typeface="微软雅黑" panose="020B0503020204020204" pitchFamily="34" charset="-122"/>
                          <a:ea typeface="微软雅黑" panose="020B0503020204020204" pitchFamily="34" charset="-122"/>
                        </a:rPr>
                        <a:t>到</a:t>
                      </a:r>
                      <a:r>
                        <a:rPr lang="en-US" altLang="zh-CN" sz="1800" u="none" strike="noStrike">
                          <a:effectLst/>
                          <a:latin typeface="微软雅黑" panose="020B0503020204020204" pitchFamily="34" charset="-122"/>
                          <a:ea typeface="微软雅黑" panose="020B0503020204020204" pitchFamily="34" charset="-122"/>
                        </a:rPr>
                        <a:t>9,14</a:t>
                      </a:r>
                      <a:r>
                        <a:rPr lang="zh-CN" altLang="en-US" sz="1800" u="none" strike="noStrike">
                          <a:effectLst/>
                          <a:latin typeface="微软雅黑" panose="020B0503020204020204" pitchFamily="34" charset="-122"/>
                          <a:ea typeface="微软雅黑" panose="020B0503020204020204" pitchFamily="34" charset="-122"/>
                        </a:rPr>
                        <a:t>开头，第三位</a:t>
                      </a:r>
                      <a:r>
                        <a:rPr lang="en-US" altLang="zh-CN" sz="1800" u="none" strike="noStrike">
                          <a:effectLst/>
                          <a:latin typeface="微软雅黑" panose="020B0503020204020204" pitchFamily="34" charset="-122"/>
                          <a:ea typeface="微软雅黑" panose="020B0503020204020204" pitchFamily="34" charset="-122"/>
                        </a:rPr>
                        <a:t>5</a:t>
                      </a:r>
                      <a:r>
                        <a:rPr lang="zh-CN" altLang="en-US" sz="1800" u="none" strike="noStrike">
                          <a:effectLst/>
                          <a:latin typeface="微软雅黑" panose="020B0503020204020204" pitchFamily="34" charset="-122"/>
                          <a:ea typeface="微软雅黑" panose="020B0503020204020204" pitchFamily="34" charset="-122"/>
                        </a:rPr>
                        <a:t>或</a:t>
                      </a:r>
                      <a:r>
                        <a:rPr lang="en-US" altLang="zh-CN" sz="1800" u="none" strike="noStrike">
                          <a:effectLst/>
                          <a:latin typeface="微软雅黑" panose="020B0503020204020204" pitchFamily="34" charset="-122"/>
                          <a:ea typeface="微软雅黑" panose="020B0503020204020204" pitchFamily="34" charset="-122"/>
                        </a:rPr>
                        <a:t>7,15</a:t>
                      </a:r>
                      <a:r>
                        <a:rPr lang="zh-CN" altLang="en-US" sz="1800" u="none" strike="noStrike">
                          <a:effectLst/>
                          <a:latin typeface="微软雅黑" panose="020B0503020204020204" pitchFamily="34" charset="-122"/>
                          <a:ea typeface="微软雅黑" panose="020B0503020204020204" pitchFamily="34" charset="-122"/>
                        </a:rPr>
                        <a:t>开头，第三位</a:t>
                      </a:r>
                      <a:r>
                        <a:rPr lang="en-US" altLang="zh-CN" sz="1800" u="none" strike="noStrike">
                          <a:effectLst/>
                          <a:latin typeface="微软雅黑" panose="020B0503020204020204" pitchFamily="34" charset="-122"/>
                          <a:ea typeface="微软雅黑" panose="020B0503020204020204" pitchFamily="34" charset="-122"/>
                        </a:rPr>
                        <a:t>0</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2</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3</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5</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6</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7</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8</a:t>
                      </a:r>
                      <a:r>
                        <a:rPr lang="zh-CN" altLang="en-US" sz="1800" u="none" strike="noStrike">
                          <a:effectLst/>
                          <a:latin typeface="微软雅黑" panose="020B0503020204020204" pitchFamily="34" charset="-122"/>
                          <a:ea typeface="微软雅黑" panose="020B0503020204020204" pitchFamily="34" charset="-122"/>
                        </a:rPr>
                        <a:t>和</a:t>
                      </a:r>
                      <a:r>
                        <a:rPr lang="en-US" altLang="zh-CN" sz="1800" u="none" strike="noStrike">
                          <a:effectLst/>
                          <a:latin typeface="微软雅黑" panose="020B0503020204020204" pitchFamily="34" charset="-122"/>
                          <a:ea typeface="微软雅黑" panose="020B0503020204020204" pitchFamily="34" charset="-122"/>
                        </a:rPr>
                        <a:t>9,18</a:t>
                      </a:r>
                      <a:r>
                        <a:rPr lang="zh-CN" altLang="en-US" sz="1800" u="none" strike="noStrike">
                          <a:effectLst/>
                          <a:latin typeface="微软雅黑" panose="020B0503020204020204" pitchFamily="34" charset="-122"/>
                          <a:ea typeface="微软雅黑" panose="020B0503020204020204" pitchFamily="34" charset="-122"/>
                        </a:rPr>
                        <a:t>开头，第三位</a:t>
                      </a:r>
                      <a:r>
                        <a:rPr lang="en-US" altLang="zh-CN" sz="1800" u="none" strike="noStrike">
                          <a:effectLst/>
                          <a:latin typeface="微软雅黑" panose="020B0503020204020204" pitchFamily="34" charset="-122"/>
                          <a:ea typeface="微软雅黑" panose="020B0503020204020204" pitchFamily="34" charset="-122"/>
                        </a:rPr>
                        <a:t>0</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2</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3</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5</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6</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7</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8</a:t>
                      </a:r>
                      <a:r>
                        <a:rPr lang="zh-CN" altLang="en-US" sz="1800" u="none" strike="noStrike">
                          <a:effectLst/>
                          <a:latin typeface="微软雅黑" panose="020B0503020204020204" pitchFamily="34" charset="-122"/>
                          <a:ea typeface="微软雅黑" panose="020B0503020204020204" pitchFamily="34" charset="-122"/>
                        </a:rPr>
                        <a:t>和</a:t>
                      </a:r>
                      <a:r>
                        <a:rPr lang="en-US" altLang="zh-CN" sz="1800" u="none" strike="noStrike">
                          <a:effectLst/>
                          <a:latin typeface="微软雅黑" panose="020B0503020204020204" pitchFamily="34" charset="-122"/>
                          <a:ea typeface="微软雅黑" panose="020B0503020204020204" pitchFamily="34" charset="-122"/>
                        </a:rPr>
                        <a:t>9</a:t>
                      </a:r>
                      <a:r>
                        <a:rPr lang="zh-CN" altLang="en-US" sz="1800" u="none" strike="noStrike">
                          <a:effectLst/>
                          <a:latin typeface="微软雅黑" panose="020B0503020204020204" pitchFamily="34" charset="-122"/>
                          <a:ea typeface="微软雅黑" panose="020B0503020204020204" pitchFamily="34" charset="-122"/>
                        </a:rPr>
                        <a:t>。例如：</a:t>
                      </a:r>
                      <a:r>
                        <a:rPr lang="en-US" altLang="zh-CN" sz="1800" u="none" strike="noStrike">
                          <a:effectLst/>
                          <a:latin typeface="微软雅黑" panose="020B0503020204020204" pitchFamily="34" charset="-122"/>
                          <a:ea typeface="微软雅黑" panose="020B0503020204020204" pitchFamily="34" charset="-122"/>
                        </a:rPr>
                        <a:t>13012345678</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14512345678</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15987654321</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18243218765</a:t>
                      </a:r>
                      <a:endParaRPr lang="en-US" altLang="zh-CN" sz="1800" b="0" i="0" u="none" strike="noStrike">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2650377495"/>
                  </a:ext>
                </a:extLst>
              </a:tr>
              <a:tr h="735710">
                <a:tc>
                  <a:txBody>
                    <a:bodyPr/>
                    <a:lstStyle/>
                    <a:p>
                      <a:pPr algn="l" fontAlgn="b"/>
                      <a:r>
                        <a:rPr lang="en-US" sz="1800" u="none" strike="noStrike" dirty="0">
                          <a:effectLst/>
                          <a:latin typeface="微软雅黑" panose="020B0503020204020204" pitchFamily="34" charset="-122"/>
                          <a:ea typeface="微软雅黑" panose="020B0503020204020204" pitchFamily="34" charset="-122"/>
                        </a:rPr>
                        <a:t>^(\d{3,4}-)?\d{7,8}$</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r>
                        <a:rPr lang="zh-CN" altLang="en-US" sz="1800" u="none" strike="noStrike" dirty="0">
                          <a:effectLst/>
                          <a:latin typeface="微软雅黑" panose="020B0503020204020204" pitchFamily="34" charset="-122"/>
                          <a:ea typeface="微软雅黑" panose="020B0503020204020204" pitchFamily="34" charset="-122"/>
                        </a:rPr>
                        <a:t>匹配的号码格式包含：</a:t>
                      </a:r>
                      <a:r>
                        <a:rPr lang="en-US" altLang="zh-CN" sz="1800" u="none" strike="noStrike" dirty="0">
                          <a:effectLst/>
                          <a:latin typeface="微软雅黑" panose="020B0503020204020204" pitchFamily="34" charset="-122"/>
                          <a:ea typeface="微软雅黑" panose="020B0503020204020204" pitchFamily="34" charset="-122"/>
                        </a:rPr>
                        <a:t>XXX-XXXXXXX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10</a:t>
                      </a:r>
                      <a:r>
                        <a:rPr lang="zh-CN" altLang="en-US" sz="1800" u="none" strike="noStrike" dirty="0">
                          <a:effectLst/>
                          <a:latin typeface="微软雅黑" panose="020B0503020204020204" pitchFamily="34" charset="-122"/>
                          <a:ea typeface="微软雅黑" panose="020B0503020204020204" pitchFamily="34" charset="-122"/>
                        </a:rPr>
                        <a:t>位号码，</a:t>
                      </a:r>
                      <a:r>
                        <a:rPr lang="en-US" altLang="zh-CN" sz="1800" u="none" strike="noStrike" dirty="0">
                          <a:effectLst/>
                          <a:latin typeface="微软雅黑" panose="020B0503020204020204" pitchFamily="34" charset="-122"/>
                          <a:ea typeface="微软雅黑" panose="020B0503020204020204" pitchFamily="34" charset="-122"/>
                        </a:rPr>
                        <a:t>XXX-XXXXXXXX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11</a:t>
                      </a:r>
                      <a:r>
                        <a:rPr lang="zh-CN" altLang="en-US" sz="1800" u="none" strike="noStrike" dirty="0">
                          <a:effectLst/>
                          <a:latin typeface="微软雅黑" panose="020B0503020204020204" pitchFamily="34" charset="-122"/>
                          <a:ea typeface="微软雅黑" panose="020B0503020204020204" pitchFamily="34" charset="-122"/>
                        </a:rPr>
                        <a:t>位号码，</a:t>
                      </a:r>
                      <a:r>
                        <a:rPr lang="en-US" altLang="zh-CN" sz="1800" u="none" strike="noStrike" dirty="0">
                          <a:effectLst/>
                          <a:latin typeface="微软雅黑" panose="020B0503020204020204" pitchFamily="34" charset="-122"/>
                          <a:ea typeface="微软雅黑" panose="020B0503020204020204" pitchFamily="34" charset="-122"/>
                        </a:rPr>
                        <a:t>XXXX-XXXXXXX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11</a:t>
                      </a:r>
                      <a:r>
                        <a:rPr lang="zh-CN" altLang="en-US" sz="1800" u="none" strike="noStrike" dirty="0">
                          <a:effectLst/>
                          <a:latin typeface="微软雅黑" panose="020B0503020204020204" pitchFamily="34" charset="-122"/>
                          <a:ea typeface="微软雅黑" panose="020B0503020204020204" pitchFamily="34" charset="-122"/>
                        </a:rPr>
                        <a:t>位号码，</a:t>
                      </a:r>
                      <a:r>
                        <a:rPr lang="en-US" altLang="zh-CN" sz="1800" u="none" strike="noStrike" dirty="0">
                          <a:effectLst/>
                          <a:latin typeface="微软雅黑" panose="020B0503020204020204" pitchFamily="34" charset="-122"/>
                          <a:ea typeface="微软雅黑" panose="020B0503020204020204" pitchFamily="34" charset="-122"/>
                        </a:rPr>
                        <a:t>XXXX-XXXXXXXX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12</a:t>
                      </a:r>
                      <a:r>
                        <a:rPr lang="zh-CN" altLang="en-US" sz="1800" u="none" strike="noStrike" dirty="0">
                          <a:effectLst/>
                          <a:latin typeface="微软雅黑" panose="020B0503020204020204" pitchFamily="34" charset="-122"/>
                          <a:ea typeface="微软雅黑" panose="020B0503020204020204" pitchFamily="34" charset="-122"/>
                        </a:rPr>
                        <a:t>位号码，</a:t>
                      </a:r>
                      <a:r>
                        <a:rPr lang="en-US" altLang="zh-CN" sz="1800" u="none" strike="noStrike" dirty="0">
                          <a:effectLst/>
                          <a:latin typeface="微软雅黑" panose="020B0503020204020204" pitchFamily="34" charset="-122"/>
                          <a:ea typeface="微软雅黑" panose="020B0503020204020204" pitchFamily="34" charset="-122"/>
                        </a:rPr>
                        <a:t>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7</a:t>
                      </a:r>
                      <a:r>
                        <a:rPr lang="zh-CN" altLang="en-US" sz="1800" u="none" strike="noStrike" dirty="0">
                          <a:effectLst/>
                          <a:latin typeface="微软雅黑" panose="020B0503020204020204" pitchFamily="34" charset="-122"/>
                          <a:ea typeface="微软雅黑" panose="020B0503020204020204" pitchFamily="34" charset="-122"/>
                        </a:rPr>
                        <a:t>位号码，</a:t>
                      </a:r>
                      <a:r>
                        <a:rPr lang="en-US" altLang="zh-CN" sz="1800" u="none" strike="noStrike" dirty="0">
                          <a:effectLst/>
                          <a:latin typeface="微软雅黑" panose="020B0503020204020204" pitchFamily="34" charset="-122"/>
                          <a:ea typeface="微软雅黑" panose="020B0503020204020204" pitchFamily="34" charset="-122"/>
                        </a:rPr>
                        <a:t>XXXXXXXX</a:t>
                      </a:r>
                      <a:r>
                        <a:rPr lang="zh-CN" altLang="en-US" sz="1800" u="none" strike="noStrike" dirty="0">
                          <a:effectLst/>
                          <a:latin typeface="微软雅黑" panose="020B0503020204020204" pitchFamily="34" charset="-122"/>
                          <a:ea typeface="微软雅黑" panose="020B0503020204020204" pitchFamily="34" charset="-122"/>
                        </a:rPr>
                        <a:t>，</a:t>
                      </a:r>
                      <a:r>
                        <a:rPr lang="en-US" altLang="zh-CN" sz="1800" u="none" strike="noStrike" dirty="0">
                          <a:effectLst/>
                          <a:latin typeface="微软雅黑" panose="020B0503020204020204" pitchFamily="34" charset="-122"/>
                          <a:ea typeface="微软雅黑" panose="020B0503020204020204" pitchFamily="34" charset="-122"/>
                        </a:rPr>
                        <a:t>8</a:t>
                      </a:r>
                      <a:r>
                        <a:rPr lang="zh-CN" altLang="en-US" sz="1800" u="none" strike="noStrike" dirty="0">
                          <a:effectLst/>
                          <a:latin typeface="微软雅黑" panose="020B0503020204020204" pitchFamily="34" charset="-122"/>
                          <a:ea typeface="微软雅黑" panose="020B0503020204020204" pitchFamily="34" charset="-122"/>
                        </a:rPr>
                        <a:t>位号码。例如：</a:t>
                      </a:r>
                      <a:r>
                        <a:rPr lang="en-US" altLang="zh-CN" sz="1800" u="none" strike="noStrike" dirty="0">
                          <a:effectLst/>
                          <a:latin typeface="微软雅黑" panose="020B0503020204020204" pitchFamily="34" charset="-122"/>
                          <a:ea typeface="微软雅黑" panose="020B0503020204020204" pitchFamily="34" charset="-122"/>
                        </a:rPr>
                        <a:t>XXXXXXX</a:t>
                      </a:r>
                      <a:r>
                        <a:rPr lang="zh-CN" altLang="en-US" sz="1800" u="none" strike="noStrike" dirty="0">
                          <a:effectLst/>
                          <a:latin typeface="微软雅黑" panose="020B0503020204020204" pitchFamily="34" charset="-122"/>
                          <a:ea typeface="微软雅黑" panose="020B0503020204020204" pitchFamily="34" charset="-122"/>
                        </a:rPr>
                        <a:t>代表</a:t>
                      </a:r>
                      <a:r>
                        <a:rPr lang="en-US" altLang="zh-CN" sz="1800" u="none" strike="noStrike" dirty="0">
                          <a:effectLst/>
                          <a:latin typeface="微软雅黑" panose="020B0503020204020204" pitchFamily="34" charset="-122"/>
                          <a:ea typeface="微软雅黑" panose="020B0503020204020204" pitchFamily="34" charset="-122"/>
                        </a:rPr>
                        <a:t>1234567</a:t>
                      </a:r>
                      <a:r>
                        <a:rPr lang="zh-CN" altLang="en-US" sz="1800" u="none" strike="noStrike" dirty="0">
                          <a:effectLst/>
                          <a:latin typeface="微软雅黑" panose="020B0503020204020204" pitchFamily="34" charset="-122"/>
                          <a:ea typeface="微软雅黑" panose="020B0503020204020204" pitchFamily="34" charset="-122"/>
                        </a:rPr>
                        <a:t>等</a:t>
                      </a:r>
                      <a:r>
                        <a:rPr lang="en-US" altLang="zh-CN" sz="1800" u="none" strike="noStrike" dirty="0">
                          <a:effectLst/>
                          <a:latin typeface="微软雅黑" panose="020B0503020204020204" pitchFamily="34" charset="-122"/>
                          <a:ea typeface="微软雅黑" panose="020B0503020204020204" pitchFamily="34" charset="-122"/>
                        </a:rPr>
                        <a:t>7</a:t>
                      </a:r>
                      <a:r>
                        <a:rPr lang="zh-CN" altLang="en-US" sz="1800" u="none" strike="noStrike" dirty="0">
                          <a:effectLst/>
                          <a:latin typeface="微软雅黑" panose="020B0503020204020204" pitchFamily="34" charset="-122"/>
                          <a:ea typeface="微软雅黑" panose="020B0503020204020204" pitchFamily="34" charset="-122"/>
                        </a:rPr>
                        <a:t>位号码</a:t>
                      </a:r>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2116287805"/>
                  </a:ext>
                </a:extLst>
              </a:tr>
              <a:tr h="635644">
                <a:tc>
                  <a:txBody>
                    <a:bodyPr/>
                    <a:lstStyle/>
                    <a:p>
                      <a:pPr algn="l" fontAlgn="b"/>
                      <a:r>
                        <a:rPr lang="en-US" sz="1800" u="none" strike="noStrike" dirty="0">
                          <a:effectLst/>
                          <a:latin typeface="微软雅黑" panose="020B0503020204020204" pitchFamily="34" charset="-122"/>
                          <a:ea typeface="微软雅黑" panose="020B0503020204020204" pitchFamily="34" charset="-122"/>
                        </a:rPr>
                        <a:t>\d{3}-\d{8}|\d{4}-\d{7}</a:t>
                      </a:r>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r>
                        <a:rPr lang="zh-CN" altLang="en-US" sz="1800" u="none" strike="noStrike">
                          <a:effectLst/>
                          <a:latin typeface="微软雅黑" panose="020B0503020204020204" pitchFamily="34" charset="-122"/>
                          <a:ea typeface="微软雅黑" panose="020B0503020204020204" pitchFamily="34" charset="-122"/>
                        </a:rPr>
                        <a:t>匹配的号码格式包含：</a:t>
                      </a:r>
                      <a:r>
                        <a:rPr lang="en-US" altLang="zh-CN" sz="1800" u="none" strike="noStrike">
                          <a:effectLst/>
                          <a:latin typeface="微软雅黑" panose="020B0503020204020204" pitchFamily="34" charset="-122"/>
                          <a:ea typeface="微软雅黑" panose="020B0503020204020204" pitchFamily="34" charset="-122"/>
                        </a:rPr>
                        <a:t>XXX-XXXXXXXX</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11</a:t>
                      </a:r>
                      <a:r>
                        <a:rPr lang="zh-CN" altLang="en-US" sz="1800" u="none" strike="noStrike">
                          <a:effectLst/>
                          <a:latin typeface="微软雅黑" panose="020B0503020204020204" pitchFamily="34" charset="-122"/>
                          <a:ea typeface="微软雅黑" panose="020B0503020204020204" pitchFamily="34" charset="-122"/>
                        </a:rPr>
                        <a:t>位号码，</a:t>
                      </a:r>
                      <a:r>
                        <a:rPr lang="en-US" altLang="zh-CN" sz="1800" u="none" strike="noStrike">
                          <a:effectLst/>
                          <a:latin typeface="微软雅黑" panose="020B0503020204020204" pitchFamily="34" charset="-122"/>
                          <a:ea typeface="微软雅黑" panose="020B0503020204020204" pitchFamily="34" charset="-122"/>
                        </a:rPr>
                        <a:t>XXXX-XXXXXXX</a:t>
                      </a:r>
                      <a:r>
                        <a:rPr lang="zh-CN" altLang="en-US" sz="1800" u="none" strike="noStrike">
                          <a:effectLst/>
                          <a:latin typeface="微软雅黑" panose="020B0503020204020204" pitchFamily="34" charset="-122"/>
                          <a:ea typeface="微软雅黑" panose="020B0503020204020204" pitchFamily="34" charset="-122"/>
                        </a:rPr>
                        <a:t>，</a:t>
                      </a:r>
                      <a:r>
                        <a:rPr lang="en-US" altLang="zh-CN" sz="1800" u="none" strike="noStrike">
                          <a:effectLst/>
                          <a:latin typeface="微软雅黑" panose="020B0503020204020204" pitchFamily="34" charset="-122"/>
                          <a:ea typeface="微软雅黑" panose="020B0503020204020204" pitchFamily="34" charset="-122"/>
                        </a:rPr>
                        <a:t>11</a:t>
                      </a:r>
                      <a:r>
                        <a:rPr lang="zh-CN" altLang="en-US" sz="1800" u="none" strike="noStrike">
                          <a:effectLst/>
                          <a:latin typeface="微软雅黑" panose="020B0503020204020204" pitchFamily="34" charset="-122"/>
                          <a:ea typeface="微软雅黑" panose="020B0503020204020204" pitchFamily="34" charset="-122"/>
                        </a:rPr>
                        <a:t>位号码。例如：</a:t>
                      </a:r>
                      <a:r>
                        <a:rPr lang="en-US" altLang="zh-CN" sz="1800" u="none" strike="noStrike">
                          <a:effectLst/>
                          <a:latin typeface="微软雅黑" panose="020B0503020204020204" pitchFamily="34" charset="-122"/>
                          <a:ea typeface="微软雅黑" panose="020B0503020204020204" pitchFamily="34" charset="-122"/>
                        </a:rPr>
                        <a:t>XXX-XXXXXXXX</a:t>
                      </a:r>
                      <a:r>
                        <a:rPr lang="zh-CN" altLang="en-US" sz="1800" u="none" strike="noStrike">
                          <a:effectLst/>
                          <a:latin typeface="微软雅黑" panose="020B0503020204020204" pitchFamily="34" charset="-122"/>
                          <a:ea typeface="微软雅黑" panose="020B0503020204020204" pitchFamily="34" charset="-122"/>
                        </a:rPr>
                        <a:t>代表</a:t>
                      </a:r>
                      <a:r>
                        <a:rPr lang="en-US" altLang="zh-CN" sz="1800" u="none" strike="noStrike">
                          <a:effectLst/>
                          <a:latin typeface="微软雅黑" panose="020B0503020204020204" pitchFamily="34" charset="-122"/>
                          <a:ea typeface="微软雅黑" panose="020B0503020204020204" pitchFamily="34" charset="-122"/>
                        </a:rPr>
                        <a:t>012-12345678</a:t>
                      </a:r>
                      <a:r>
                        <a:rPr lang="zh-CN" altLang="en-US" sz="1800" u="none" strike="noStrike">
                          <a:effectLst/>
                          <a:latin typeface="微软雅黑" panose="020B0503020204020204" pitchFamily="34" charset="-122"/>
                          <a:ea typeface="微软雅黑" panose="020B0503020204020204" pitchFamily="34" charset="-122"/>
                        </a:rPr>
                        <a:t>等</a:t>
                      </a:r>
                      <a:r>
                        <a:rPr lang="en-US" altLang="zh-CN" sz="1800" u="none" strike="noStrike">
                          <a:effectLst/>
                          <a:latin typeface="微软雅黑" panose="020B0503020204020204" pitchFamily="34" charset="-122"/>
                          <a:ea typeface="微软雅黑" panose="020B0503020204020204" pitchFamily="34" charset="-122"/>
                        </a:rPr>
                        <a:t>11</a:t>
                      </a:r>
                      <a:r>
                        <a:rPr lang="zh-CN" altLang="en-US" sz="1800" u="none" strike="noStrike">
                          <a:effectLst/>
                          <a:latin typeface="微软雅黑" panose="020B0503020204020204" pitchFamily="34" charset="-122"/>
                          <a:ea typeface="微软雅黑" panose="020B0503020204020204" pitchFamily="34" charset="-122"/>
                        </a:rPr>
                        <a:t>位号码、</a:t>
                      </a:r>
                      <a:r>
                        <a:rPr lang="en-US" altLang="zh-CN" sz="1800" u="none" strike="noStrike">
                          <a:effectLst/>
                          <a:latin typeface="微软雅黑" panose="020B0503020204020204" pitchFamily="34" charset="-122"/>
                          <a:ea typeface="微软雅黑" panose="020B0503020204020204" pitchFamily="34" charset="-122"/>
                        </a:rPr>
                        <a:t>XXXX-XXXXXXX</a:t>
                      </a:r>
                      <a:r>
                        <a:rPr lang="zh-CN" altLang="en-US" sz="1800" u="none" strike="noStrike">
                          <a:effectLst/>
                          <a:latin typeface="微软雅黑" panose="020B0503020204020204" pitchFamily="34" charset="-122"/>
                          <a:ea typeface="微软雅黑" panose="020B0503020204020204" pitchFamily="34" charset="-122"/>
                        </a:rPr>
                        <a:t>代表</a:t>
                      </a:r>
                      <a:r>
                        <a:rPr lang="en-US" altLang="zh-CN" sz="1800" u="none" strike="noStrike">
                          <a:effectLst/>
                          <a:latin typeface="微软雅黑" panose="020B0503020204020204" pitchFamily="34" charset="-122"/>
                          <a:ea typeface="微软雅黑" panose="020B0503020204020204" pitchFamily="34" charset="-122"/>
                        </a:rPr>
                        <a:t>0123-1234567</a:t>
                      </a:r>
                      <a:r>
                        <a:rPr lang="zh-CN" altLang="en-US" sz="1800" u="none" strike="noStrike">
                          <a:effectLst/>
                          <a:latin typeface="微软雅黑" panose="020B0503020204020204" pitchFamily="34" charset="-122"/>
                          <a:ea typeface="微软雅黑" panose="020B0503020204020204" pitchFamily="34" charset="-122"/>
                        </a:rPr>
                        <a:t>等</a:t>
                      </a:r>
                      <a:r>
                        <a:rPr lang="en-US" altLang="zh-CN" sz="1800" u="none" strike="noStrike">
                          <a:effectLst/>
                          <a:latin typeface="微软雅黑" panose="020B0503020204020204" pitchFamily="34" charset="-122"/>
                          <a:ea typeface="微软雅黑" panose="020B0503020204020204" pitchFamily="34" charset="-122"/>
                        </a:rPr>
                        <a:t>11</a:t>
                      </a:r>
                      <a:r>
                        <a:rPr lang="zh-CN" altLang="en-US" sz="1800" u="none" strike="noStrike">
                          <a:effectLst/>
                          <a:latin typeface="微软雅黑" panose="020B0503020204020204" pitchFamily="34" charset="-122"/>
                          <a:ea typeface="微软雅黑" panose="020B0503020204020204" pitchFamily="34" charset="-122"/>
                        </a:rPr>
                        <a:t>位号码</a:t>
                      </a:r>
                      <a:endParaRPr lang="zh-CN" altLang="en-US" sz="1800" b="0" i="0" u="none" strike="noStrike">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3283600157"/>
                  </a:ext>
                </a:extLst>
              </a:tr>
              <a:tr h="969196">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altLang="zh-CN" sz="1800" u="none" strike="noStrike" dirty="0" smtClean="0">
                          <a:effectLst/>
                          <a:latin typeface="微软雅黑" panose="020B0503020204020204" pitchFamily="34" charset="-122"/>
                          <a:ea typeface="微软雅黑" panose="020B0503020204020204" pitchFamily="34" charset="-122"/>
                        </a:rPr>
                        <a:t>$1@$2</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zh-CN" altLang="en-US" sz="1800" u="none" strike="noStrike" dirty="0" smtClean="0">
                          <a:effectLst/>
                          <a:latin typeface="微软雅黑" panose="020B0503020204020204" pitchFamily="34" charset="-122"/>
                          <a:ea typeface="微软雅黑" panose="020B0503020204020204" pitchFamily="34" charset="-122"/>
                        </a:rPr>
                        <a:t>取正则表达式中第一个和第二个括号内匹配的内容。例如：正则表达式为</a:t>
                      </a:r>
                      <a:r>
                        <a:rPr lang="en-US" altLang="zh-CN" sz="1800" u="none" strike="noStrike" dirty="0" err="1" smtClean="0">
                          <a:effectLst/>
                          <a:latin typeface="微软雅黑" panose="020B0503020204020204" pitchFamily="34" charset="-122"/>
                          <a:ea typeface="微软雅黑" panose="020B0503020204020204" pitchFamily="34" charset="-122"/>
                        </a:rPr>
                        <a:t>avmcu</a:t>
                      </a:r>
                      <a:r>
                        <a:rPr lang="en-US" altLang="zh-CN" sz="1800" u="none" strike="noStrike" dirty="0" smtClean="0">
                          <a:effectLst/>
                          <a:latin typeface="微软雅黑" panose="020B0503020204020204" pitchFamily="34" charset="-122"/>
                          <a:ea typeface="微软雅黑" panose="020B0503020204020204" pitchFamily="34" charset="-122"/>
                        </a:rPr>
                        <a:t>\.(\d{1,10})@(</a:t>
                      </a:r>
                      <a:r>
                        <a:rPr lang="en-US" altLang="zh-CN" sz="1800" u="none" strike="noStrike" dirty="0" err="1" smtClean="0">
                          <a:effectLst/>
                          <a:latin typeface="微软雅黑" panose="020B0503020204020204" pitchFamily="34" charset="-122"/>
                          <a:ea typeface="微软雅黑" panose="020B0503020204020204" pitchFamily="34" charset="-122"/>
                        </a:rPr>
                        <a:t>xiamen.yealinksfb</a:t>
                      </a:r>
                      <a:r>
                        <a:rPr lang="en-US" altLang="zh-CN" sz="1800" u="none" strike="noStrike" dirty="0" smtClean="0">
                          <a:effectLst/>
                          <a:latin typeface="微软雅黑" panose="020B0503020204020204" pitchFamily="34" charset="-122"/>
                          <a:ea typeface="微软雅黑" panose="020B0503020204020204" pitchFamily="34" charset="-122"/>
                        </a:rPr>
                        <a:t>\.com)，</a:t>
                      </a:r>
                      <a:r>
                        <a:rPr lang="zh-CN" altLang="en-US" sz="1800" u="none" strike="noStrike" dirty="0" smtClean="0">
                          <a:effectLst/>
                          <a:latin typeface="微软雅黑" panose="020B0503020204020204" pitchFamily="34" charset="-122"/>
                          <a:ea typeface="微软雅黑" panose="020B0503020204020204" pitchFamily="34" charset="-122"/>
                        </a:rPr>
                        <a:t>替换为</a:t>
                      </a:r>
                      <a:r>
                        <a:rPr lang="en-US" altLang="zh-CN" sz="1800" u="none" strike="noStrike" dirty="0" smtClean="0">
                          <a:effectLst/>
                          <a:latin typeface="微软雅黑" panose="020B0503020204020204" pitchFamily="34" charset="-122"/>
                          <a:ea typeface="微软雅黑" panose="020B0503020204020204" pitchFamily="34" charset="-122"/>
                        </a:rPr>
                        <a:t>(\d{1,10@(</a:t>
                      </a:r>
                      <a:r>
                        <a:rPr lang="en-US" altLang="zh-CN" sz="1800" u="none" strike="noStrike" dirty="0" err="1" smtClean="0">
                          <a:effectLst/>
                          <a:latin typeface="微软雅黑" panose="020B0503020204020204" pitchFamily="34" charset="-122"/>
                          <a:ea typeface="微软雅黑" panose="020B0503020204020204" pitchFamily="34" charset="-122"/>
                        </a:rPr>
                        <a:t>xiamen.yealinksfb</a:t>
                      </a:r>
                      <a:r>
                        <a:rPr lang="en-US" altLang="zh-CN" sz="1800" u="none" strike="noStrike" dirty="0" smtClean="0">
                          <a:effectLst/>
                          <a:latin typeface="微软雅黑" panose="020B0503020204020204" pitchFamily="34" charset="-122"/>
                          <a:ea typeface="微软雅黑" panose="020B0503020204020204" pitchFamily="34" charset="-122"/>
                        </a:rPr>
                        <a:t>\.com)。</a:t>
                      </a:r>
                      <a:endParaRPr lang="en-US" altLang="zh-CN" sz="1800" b="0" i="0" u="none" strike="noStrike" dirty="0" smtClean="0">
                        <a:solidFill>
                          <a:srgbClr val="000000"/>
                        </a:solidFill>
                        <a:effectLst/>
                        <a:latin typeface="微软雅黑" panose="020B0503020204020204" pitchFamily="34" charset="-122"/>
                        <a:ea typeface="微软雅黑" panose="020B0503020204020204" pitchFamily="34" charset="-122"/>
                      </a:endParaRPr>
                    </a:p>
                    <a:p>
                      <a:pPr algn="l" fontAlgn="b"/>
                      <a:endParaRPr lang="zh-CN" alt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1140321006"/>
                  </a:ext>
                </a:extLst>
              </a:tr>
              <a:tr h="602289">
                <a:tc>
                  <a:txBody>
                    <a:bodyPr/>
                    <a:lstStyle/>
                    <a:p>
                      <a:pPr algn="l" fontAlgn="b"/>
                      <a:endParaRPr lang="en-US" altLang="zh-CN"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ctr"/>
                </a:tc>
                <a:tc>
                  <a:txBody>
                    <a:bodyPr/>
                    <a:lstStyle/>
                    <a:p>
                      <a:pPr algn="l" fontAlgn="b"/>
                      <a:endParaRPr lang="en-US" sz="1800" b="0" i="0" u="none" strike="noStrike" dirty="0">
                        <a:solidFill>
                          <a:srgbClr val="000000"/>
                        </a:solidFill>
                        <a:effectLst/>
                        <a:latin typeface="微软雅黑" panose="020B0503020204020204" pitchFamily="34" charset="-122"/>
                        <a:ea typeface="微软雅黑" panose="020B0503020204020204" pitchFamily="34" charset="-122"/>
                      </a:endParaRPr>
                    </a:p>
                  </a:txBody>
                  <a:tcPr marL="1895" marR="1895" marT="1895" marB="0" anchor="b"/>
                </a:tc>
                <a:extLst>
                  <a:ext uri="{0D108BD9-81ED-4DB2-BD59-A6C34878D82A}">
                    <a16:rowId xmlns:a16="http://schemas.microsoft.com/office/drawing/2014/main" val="2216848502"/>
                  </a:ext>
                </a:extLst>
              </a:tr>
            </a:tbl>
          </a:graphicData>
        </a:graphic>
      </p:graphicFrame>
    </p:spTree>
    <p:extLst>
      <p:ext uri="{BB962C8B-B14F-4D97-AF65-F5344CB8AC3E}">
        <p14:creationId xmlns:p14="http://schemas.microsoft.com/office/powerpoint/2010/main" val="138980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文本框 48"/>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概述</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745067" y="1787620"/>
            <a:ext cx="6163734" cy="3323987"/>
          </a:xfrm>
          <a:prstGeom prst="rect">
            <a:avLst/>
          </a:prstGeom>
        </p:spPr>
        <p:txBody>
          <a:bodyPr wrap="square">
            <a:spAutoFit/>
          </a:bodyPr>
          <a:lstStyle/>
          <a:p>
            <a:pPr marL="228600" indent="266700" algn="just">
              <a:lnSpc>
                <a:spcPct val="150000"/>
              </a:lnSpc>
              <a:spcAft>
                <a:spcPts val="0"/>
              </a:spcAft>
            </a:pPr>
            <a:r>
              <a:rPr lang="en-US" altLang="zh-CN" sz="2000" dirty="0" smtClean="0">
                <a:latin typeface="微软雅黑" panose="020B0503020204020204" pitchFamily="34" charset="-122"/>
                <a:ea typeface="微软雅黑" panose="020B0503020204020204" pitchFamily="34" charset="-122"/>
              </a:rPr>
              <a:t>Linux</a:t>
            </a:r>
            <a:r>
              <a:rPr lang="zh-CN" altLang="zh-CN" sz="2000" dirty="0">
                <a:latin typeface="微软雅黑" panose="020B0503020204020204" pitchFamily="34" charset="-122"/>
                <a:ea typeface="微软雅黑" panose="020B0503020204020204" pitchFamily="34" charset="-122"/>
              </a:rPr>
              <a:t>是一套免费使用和自由传播的类</a:t>
            </a:r>
            <a:r>
              <a:rPr lang="en-US" altLang="zh-CN" sz="2000" dirty="0">
                <a:latin typeface="微软雅黑" panose="020B0503020204020204" pitchFamily="34" charset="-122"/>
                <a:ea typeface="微软雅黑" panose="020B0503020204020204" pitchFamily="34" charset="-122"/>
              </a:rPr>
              <a:t>Unix</a:t>
            </a:r>
            <a:r>
              <a:rPr lang="zh-CN" altLang="zh-CN" sz="2000" dirty="0">
                <a:latin typeface="微软雅黑" panose="020B0503020204020204" pitchFamily="34" charset="-122"/>
                <a:ea typeface="微软雅黑" panose="020B0503020204020204" pitchFamily="34" charset="-122"/>
              </a:rPr>
              <a:t>操作系统，是一个基于</a:t>
            </a:r>
            <a:r>
              <a:rPr lang="en-US" altLang="zh-CN" sz="2000" dirty="0">
                <a:latin typeface="微软雅黑" panose="020B0503020204020204" pitchFamily="34" charset="-122"/>
                <a:ea typeface="微软雅黑" panose="020B0503020204020204" pitchFamily="34" charset="-122"/>
              </a:rPr>
              <a:t>POSIX</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UNIX</a:t>
            </a:r>
            <a:r>
              <a:rPr lang="zh-CN" altLang="zh-CN" sz="2000" dirty="0">
                <a:latin typeface="微软雅黑" panose="020B0503020204020204" pitchFamily="34" charset="-122"/>
                <a:ea typeface="微软雅黑" panose="020B0503020204020204" pitchFamily="34" charset="-122"/>
              </a:rPr>
              <a:t>的多用户、多任务、支持多线程和多</a:t>
            </a:r>
            <a:r>
              <a:rPr lang="en-US" altLang="zh-CN" sz="2000" dirty="0">
                <a:latin typeface="微软雅黑" panose="020B0503020204020204" pitchFamily="34" charset="-122"/>
                <a:ea typeface="微软雅黑" panose="020B0503020204020204" pitchFamily="34" charset="-122"/>
              </a:rPr>
              <a:t>CPU</a:t>
            </a:r>
            <a:r>
              <a:rPr lang="zh-CN" altLang="zh-CN" sz="2000" dirty="0">
                <a:latin typeface="微软雅黑" panose="020B0503020204020204" pitchFamily="34" charset="-122"/>
                <a:ea typeface="微软雅黑" panose="020B0503020204020204" pitchFamily="34" charset="-122"/>
              </a:rPr>
              <a:t>的操作系统。它能运行主要的</a:t>
            </a:r>
            <a:r>
              <a:rPr lang="en-US" altLang="zh-CN" sz="2000" dirty="0">
                <a:latin typeface="微软雅黑" panose="020B0503020204020204" pitchFamily="34" charset="-122"/>
                <a:ea typeface="微软雅黑" panose="020B0503020204020204" pitchFamily="34" charset="-122"/>
              </a:rPr>
              <a:t>UNIX</a:t>
            </a:r>
            <a:r>
              <a:rPr lang="zh-CN" altLang="zh-CN" sz="2000" dirty="0">
                <a:latin typeface="微软雅黑" panose="020B0503020204020204" pitchFamily="34" charset="-122"/>
                <a:ea typeface="微软雅黑" panose="020B0503020204020204" pitchFamily="34" charset="-122"/>
              </a:rPr>
              <a:t>工具软件、应用程序和网络协议。使用</a:t>
            </a:r>
            <a:r>
              <a:rPr lang="en-US" altLang="zh-CN" sz="2000" dirty="0" err="1">
                <a:latin typeface="微软雅黑" panose="020B0503020204020204" pitchFamily="34" charset="-122"/>
                <a:ea typeface="微软雅黑" panose="020B0503020204020204" pitchFamily="34" charset="-122"/>
              </a:rPr>
              <a:t>linux</a:t>
            </a:r>
            <a:r>
              <a:rPr lang="zh-CN" altLang="zh-CN" sz="2000" dirty="0">
                <a:latin typeface="微软雅黑" panose="020B0503020204020204" pitchFamily="34" charset="-122"/>
                <a:ea typeface="微软雅黑" panose="020B0503020204020204" pitchFamily="34" charset="-122"/>
              </a:rPr>
              <a:t>操作系统的优势也很明显</a:t>
            </a:r>
            <a:r>
              <a:rPr lang="zh-CN"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相较于</a:t>
            </a:r>
            <a:r>
              <a:rPr lang="en-US" altLang="zh-CN" sz="2000" dirty="0" smtClean="0">
                <a:latin typeface="微软雅黑" panose="020B0503020204020204" pitchFamily="34" charset="-122"/>
                <a:ea typeface="微软雅黑" panose="020B0503020204020204" pitchFamily="34" charset="-122"/>
              </a:rPr>
              <a:t>window</a:t>
            </a:r>
            <a:r>
              <a:rPr lang="zh-CN" altLang="en-US" sz="2000" dirty="0" smtClean="0">
                <a:latin typeface="微软雅黑" panose="020B0503020204020204" pitchFamily="34" charset="-122"/>
                <a:ea typeface="微软雅黑" panose="020B0503020204020204" pitchFamily="34" charset="-122"/>
              </a:rPr>
              <a:t>系统，</a:t>
            </a:r>
            <a:r>
              <a:rPr lang="en-US" altLang="zh-CN" sz="2000" dirty="0" smtClean="0">
                <a:latin typeface="微软雅黑" panose="020B0503020204020204" pitchFamily="34" charset="-122"/>
                <a:ea typeface="微软雅黑" panose="020B0503020204020204" pitchFamily="34" charset="-122"/>
              </a:rPr>
              <a:t>Linux</a:t>
            </a:r>
            <a:r>
              <a:rPr lang="zh-CN" altLang="en-US" sz="2000" dirty="0" smtClean="0">
                <a:latin typeface="微软雅黑" panose="020B0503020204020204" pitchFamily="34" charset="-122"/>
                <a:ea typeface="微软雅黑" panose="020B0503020204020204" pitchFamily="34" charset="-122"/>
              </a:rPr>
              <a:t>在安全性，开放性，稳定性和对资源的占用等情况都更加优秀</a:t>
            </a:r>
            <a:endParaRPr lang="zh-CN" altLang="zh-CN"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7822141" y="1499588"/>
            <a:ext cx="3489325" cy="3438386"/>
          </a:xfrm>
          <a:prstGeom prst="rect">
            <a:avLst/>
          </a:prstGeom>
          <a:effectLst>
            <a:reflection blurRad="6350" stA="52000" endA="300" endPos="35000" dir="5400000" sy="-100000" algn="bl" rotWithShape="0"/>
            <a:softEdge rad="127000"/>
          </a:effectLst>
        </p:spPr>
      </p:pic>
    </p:spTree>
    <p:extLst>
      <p:ext uri="{BB962C8B-B14F-4D97-AF65-F5344CB8AC3E}">
        <p14:creationId xmlns:p14="http://schemas.microsoft.com/office/powerpoint/2010/main" val="210936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常用正则表达式</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0" y="1247914"/>
            <a:ext cx="6096000" cy="3831818"/>
          </a:xfrm>
          <a:prstGeom prst="rect">
            <a:avLst/>
          </a:prstGeom>
        </p:spPr>
        <p:txBody>
          <a:bodyPr>
            <a:spAutoFit/>
          </a:bodyPr>
          <a:lstStyle/>
          <a:p>
            <a:pPr>
              <a:lnSpc>
                <a:spcPct val="150000"/>
              </a:lnSpc>
            </a:pPr>
            <a:r>
              <a:rPr lang="it-IT" altLang="zh-CN" dirty="0">
                <a:solidFill>
                  <a:srgbClr val="333333"/>
                </a:solidFill>
                <a:latin typeface="微软雅黑" panose="020B0503020204020204" pitchFamily="34" charset="-122"/>
                <a:ea typeface="微软雅黑" panose="020B0503020204020204" pitchFamily="34" charset="-122"/>
              </a:rPr>
              <a:t>1.</a:t>
            </a:r>
            <a:r>
              <a:rPr lang="zh-CN" altLang="it-IT" dirty="0">
                <a:solidFill>
                  <a:srgbClr val="333333"/>
                </a:solidFill>
                <a:latin typeface="微软雅黑" panose="020B0503020204020204" pitchFamily="34" charset="-122"/>
                <a:ea typeface="微软雅黑" panose="020B0503020204020204" pitchFamily="34" charset="-122"/>
              </a:rPr>
              <a:t>以</a:t>
            </a:r>
            <a:r>
              <a:rPr lang="it-IT" altLang="zh-CN" dirty="0">
                <a:solidFill>
                  <a:srgbClr val="333333"/>
                </a:solidFill>
                <a:latin typeface="微软雅黑" panose="020B0503020204020204" pitchFamily="34" charset="-122"/>
                <a:ea typeface="微软雅黑" panose="020B0503020204020204" pitchFamily="34" charset="-122"/>
              </a:rPr>
              <a:t>0</a:t>
            </a:r>
            <a:r>
              <a:rPr lang="zh-CN" altLang="it-IT" dirty="0">
                <a:solidFill>
                  <a:srgbClr val="333333"/>
                </a:solidFill>
                <a:latin typeface="微软雅黑" panose="020B0503020204020204" pitchFamily="34" charset="-122"/>
                <a:ea typeface="微软雅黑" panose="020B0503020204020204" pitchFamily="34" charset="-122"/>
              </a:rPr>
              <a:t>开头的</a:t>
            </a:r>
            <a:r>
              <a:rPr lang="it-IT" altLang="zh-CN" dirty="0">
                <a:solidFill>
                  <a:srgbClr val="333333"/>
                </a:solidFill>
                <a:latin typeface="微软雅黑" panose="020B0503020204020204" pitchFamily="34" charset="-122"/>
                <a:ea typeface="微软雅黑" panose="020B0503020204020204" pitchFamily="34" charset="-122"/>
              </a:rPr>
              <a:t>+VMR</a:t>
            </a:r>
            <a:r>
              <a:rPr lang="zh-CN" altLang="it-IT" dirty="0">
                <a:solidFill>
                  <a:srgbClr val="333333"/>
                </a:solidFill>
                <a:latin typeface="微软雅黑" panose="020B0503020204020204" pitchFamily="34" charset="-122"/>
                <a:ea typeface="微软雅黑" panose="020B0503020204020204" pitchFamily="34" charset="-122"/>
              </a:rPr>
              <a:t>的，全部转到</a:t>
            </a:r>
            <a:r>
              <a:rPr lang="it-IT" altLang="zh-CN" dirty="0">
                <a:solidFill>
                  <a:srgbClr val="333333"/>
                </a:solidFill>
                <a:latin typeface="微软雅黑" panose="020B0503020204020204" pitchFamily="34" charset="-122"/>
                <a:ea typeface="微软雅黑" panose="020B0503020204020204" pitchFamily="34" charset="-122"/>
              </a:rPr>
              <a:t>88888</a:t>
            </a:r>
            <a:r>
              <a:rPr lang="zh-CN" altLang="it-IT" dirty="0">
                <a:solidFill>
                  <a:srgbClr val="333333"/>
                </a:solidFill>
                <a:latin typeface="微软雅黑" panose="020B0503020204020204" pitchFamily="34" charset="-122"/>
                <a:ea typeface="微软雅黑" panose="020B0503020204020204" pitchFamily="34" charset="-122"/>
              </a:rPr>
              <a:t>这个会议里，</a:t>
            </a:r>
            <a:r>
              <a:rPr lang="zh-CN" altLang="it-IT" dirty="0">
                <a:solidFill>
                  <a:srgbClr val="0FAB77"/>
                </a:solidFill>
                <a:latin typeface="微软雅黑" panose="020B0503020204020204" pitchFamily="34" charset="-122"/>
                <a:ea typeface="微软雅黑" panose="020B0503020204020204" pitchFamily="34" charset="-122"/>
              </a:rPr>
              <a:t>呼叫</a:t>
            </a:r>
            <a:r>
              <a:rPr lang="it-IT" altLang="zh-CN" dirty="0">
                <a:solidFill>
                  <a:srgbClr val="0FAB77"/>
                </a:solidFill>
                <a:latin typeface="微软雅黑" panose="020B0503020204020204" pitchFamily="34" charset="-122"/>
                <a:ea typeface="微软雅黑" panose="020B0503020204020204" pitchFamily="34" charset="-122"/>
              </a:rPr>
              <a:t>012345@10.86.0.33</a:t>
            </a:r>
            <a:r>
              <a:rPr lang="zh-CN" altLang="it-IT" dirty="0">
                <a:solidFill>
                  <a:srgbClr val="333333"/>
                </a:solidFill>
                <a:latin typeface="微软雅黑" panose="020B0503020204020204" pitchFamily="34" charset="-122"/>
                <a:ea typeface="微软雅黑" panose="020B0503020204020204" pitchFamily="34" charset="-122"/>
              </a:rPr>
              <a:t>或者</a:t>
            </a:r>
            <a:r>
              <a:rPr lang="it-IT" altLang="zh-CN" dirty="0">
                <a:solidFill>
                  <a:srgbClr val="333333"/>
                </a:solidFill>
                <a:latin typeface="微软雅黑" panose="020B0503020204020204" pitchFamily="34" charset="-122"/>
                <a:ea typeface="微软雅黑" panose="020B0503020204020204" pitchFamily="34" charset="-122"/>
              </a:rPr>
              <a:t>011111@10.86.0.33</a:t>
            </a:r>
            <a:r>
              <a:rPr lang="zh-CN" altLang="it-IT" dirty="0">
                <a:solidFill>
                  <a:srgbClr val="333333"/>
                </a:solidFill>
                <a:latin typeface="微软雅黑" panose="020B0503020204020204" pitchFamily="34" charset="-122"/>
                <a:ea typeface="微软雅黑" panose="020B0503020204020204" pitchFamily="34" charset="-122"/>
              </a:rPr>
              <a:t>这种形式，全部呼叫到</a:t>
            </a:r>
            <a:r>
              <a:rPr lang="it-IT" altLang="zh-CN" dirty="0">
                <a:solidFill>
                  <a:srgbClr val="333333"/>
                </a:solidFill>
                <a:latin typeface="微软雅黑" panose="020B0503020204020204" pitchFamily="34" charset="-122"/>
                <a:ea typeface="微软雅黑" panose="020B0503020204020204" pitchFamily="34" charset="-122"/>
              </a:rPr>
              <a:t>88888</a:t>
            </a:r>
            <a:r>
              <a:rPr lang="zh-CN" altLang="it-IT" dirty="0">
                <a:solidFill>
                  <a:srgbClr val="333333"/>
                </a:solidFill>
                <a:latin typeface="微软雅黑" panose="020B0503020204020204" pitchFamily="34" charset="-122"/>
                <a:ea typeface="微软雅黑" panose="020B0503020204020204" pitchFamily="34" charset="-122"/>
              </a:rPr>
              <a:t>这个会议里</a:t>
            </a:r>
          </a:p>
          <a:p>
            <a:pPr>
              <a:lnSpc>
                <a:spcPct val="150000"/>
              </a:lnSpc>
            </a:pPr>
            <a:r>
              <a:rPr lang="it-IT" altLang="zh-CN" dirty="0">
                <a:solidFill>
                  <a:srgbClr val="333333"/>
                </a:solidFill>
                <a:latin typeface="微软雅黑" panose="020B0503020204020204" pitchFamily="34" charset="-122"/>
                <a:ea typeface="微软雅黑" panose="020B0503020204020204" pitchFamily="34" charset="-122"/>
              </a:rPr>
              <a:t>2.IP</a:t>
            </a:r>
            <a:r>
              <a:rPr lang="zh-CN" altLang="it-IT" dirty="0">
                <a:solidFill>
                  <a:srgbClr val="333333"/>
                </a:solidFill>
                <a:latin typeface="微软雅黑" panose="020B0503020204020204" pitchFamily="34" charset="-122"/>
                <a:ea typeface="微软雅黑" panose="020B0503020204020204" pitchFamily="34" charset="-122"/>
              </a:rPr>
              <a:t>直播呼叫</a:t>
            </a:r>
            <a:r>
              <a:rPr lang="it-IT" altLang="zh-CN" dirty="0">
                <a:solidFill>
                  <a:srgbClr val="333333"/>
                </a:solidFill>
                <a:latin typeface="微软雅黑" panose="020B0503020204020204" pitchFamily="34" charset="-122"/>
                <a:ea typeface="微软雅黑" panose="020B0503020204020204" pitchFamily="34" charset="-122"/>
              </a:rPr>
              <a:t>VMR </a:t>
            </a:r>
            <a:r>
              <a:rPr lang="it-IT" altLang="zh-CN" dirty="0">
                <a:solidFill>
                  <a:srgbClr val="0FAB77"/>
                </a:solidFill>
                <a:latin typeface="微软雅黑" panose="020B0503020204020204" pitchFamily="34" charset="-122"/>
                <a:ea typeface="微软雅黑" panose="020B0503020204020204" pitchFamily="34" charset="-122"/>
                <a:hlinkClick r:id="rId2"/>
              </a:rPr>
              <a:t>55555@10.86.0.33</a:t>
            </a:r>
            <a:r>
              <a:rPr lang="it-IT" altLang="zh-CN" dirty="0">
                <a:solidFill>
                  <a:srgbClr val="333333"/>
                </a:solidFill>
                <a:latin typeface="微软雅黑" panose="020B0503020204020204" pitchFamily="34" charset="-122"/>
                <a:ea typeface="微软雅黑" panose="020B0503020204020204" pitchFamily="34" charset="-122"/>
              </a:rPr>
              <a:t> </a:t>
            </a:r>
            <a:endParaRPr lang="zh-CN" altLang="it-IT" dirty="0">
              <a:solidFill>
                <a:srgbClr val="333333"/>
              </a:solidFill>
              <a:latin typeface="微软雅黑" panose="020B0503020204020204" pitchFamily="34" charset="-122"/>
              <a:ea typeface="微软雅黑" panose="020B0503020204020204" pitchFamily="34" charset="-122"/>
            </a:endParaRPr>
          </a:p>
          <a:p>
            <a:pPr>
              <a:lnSpc>
                <a:spcPct val="150000"/>
              </a:lnSpc>
            </a:pPr>
            <a:r>
              <a:rPr lang="it-IT" altLang="zh-CN" dirty="0">
                <a:solidFill>
                  <a:srgbClr val="333333"/>
                </a:solidFill>
                <a:latin typeface="微软雅黑" panose="020B0503020204020204" pitchFamily="34" charset="-122"/>
                <a:ea typeface="微软雅黑" panose="020B0503020204020204" pitchFamily="34" charset="-122"/>
              </a:rPr>
              <a:t>3.IP</a:t>
            </a:r>
            <a:r>
              <a:rPr lang="zh-CN" altLang="it-IT" dirty="0">
                <a:solidFill>
                  <a:srgbClr val="333333"/>
                </a:solidFill>
                <a:latin typeface="微软雅黑" panose="020B0503020204020204" pitchFamily="34" charset="-122"/>
                <a:ea typeface="微软雅黑" panose="020B0503020204020204" pitchFamily="34" charset="-122"/>
              </a:rPr>
              <a:t>直播呼叫</a:t>
            </a:r>
            <a:r>
              <a:rPr lang="it-IT" altLang="zh-CN" dirty="0">
                <a:solidFill>
                  <a:srgbClr val="333333"/>
                </a:solidFill>
                <a:latin typeface="微软雅黑" panose="020B0503020204020204" pitchFamily="34" charset="-122"/>
                <a:ea typeface="微软雅黑" panose="020B0503020204020204" pitchFamily="34" charset="-122"/>
              </a:rPr>
              <a:t>VMR </a:t>
            </a:r>
            <a:r>
              <a:rPr lang="it-IT" altLang="zh-CN" dirty="0">
                <a:solidFill>
                  <a:srgbClr val="0FAB77"/>
                </a:solidFill>
                <a:latin typeface="微软雅黑" panose="020B0503020204020204" pitchFamily="34" charset="-122"/>
                <a:ea typeface="微软雅黑" panose="020B0503020204020204" pitchFamily="34" charset="-122"/>
                <a:hlinkClick r:id="rId3"/>
              </a:rPr>
              <a:t>55555**@10.86.0.33</a:t>
            </a:r>
            <a:r>
              <a:rPr lang="it-IT" altLang="zh-CN" dirty="0">
                <a:solidFill>
                  <a:srgbClr val="333333"/>
                </a:solidFill>
                <a:latin typeface="微软雅黑" panose="020B0503020204020204" pitchFamily="34" charset="-122"/>
                <a:ea typeface="微软雅黑" panose="020B0503020204020204" pitchFamily="34" charset="-122"/>
              </a:rPr>
              <a:t> </a:t>
            </a:r>
            <a:endParaRPr lang="zh-CN" altLang="it-IT" dirty="0">
              <a:solidFill>
                <a:srgbClr val="333333"/>
              </a:solidFill>
              <a:latin typeface="微软雅黑" panose="020B0503020204020204" pitchFamily="34" charset="-122"/>
              <a:ea typeface="微软雅黑" panose="020B0503020204020204" pitchFamily="34" charset="-122"/>
            </a:endParaRPr>
          </a:p>
          <a:p>
            <a:pPr>
              <a:lnSpc>
                <a:spcPct val="150000"/>
              </a:lnSpc>
            </a:pPr>
            <a:r>
              <a:rPr lang="it-IT" altLang="zh-CN" dirty="0">
                <a:solidFill>
                  <a:srgbClr val="333333"/>
                </a:solidFill>
                <a:latin typeface="微软雅黑" panose="020B0503020204020204" pitchFamily="34" charset="-122"/>
                <a:ea typeface="微软雅黑" panose="020B0503020204020204" pitchFamily="34" charset="-122"/>
              </a:rPr>
              <a:t>4.IP</a:t>
            </a:r>
            <a:r>
              <a:rPr lang="zh-CN" altLang="it-IT" dirty="0">
                <a:solidFill>
                  <a:srgbClr val="333333"/>
                </a:solidFill>
                <a:latin typeface="微软雅黑" panose="020B0503020204020204" pitchFamily="34" charset="-122"/>
                <a:ea typeface="微软雅黑" panose="020B0503020204020204" pitchFamily="34" charset="-122"/>
              </a:rPr>
              <a:t>直播呼叫</a:t>
            </a:r>
            <a:r>
              <a:rPr lang="it-IT" altLang="zh-CN" dirty="0">
                <a:solidFill>
                  <a:srgbClr val="333333"/>
                </a:solidFill>
                <a:latin typeface="微软雅黑" panose="020B0503020204020204" pitchFamily="34" charset="-122"/>
                <a:ea typeface="微软雅黑" panose="020B0503020204020204" pitchFamily="34" charset="-122"/>
              </a:rPr>
              <a:t>VMR </a:t>
            </a:r>
            <a:r>
              <a:rPr lang="it-IT" altLang="zh-CN" dirty="0">
                <a:solidFill>
                  <a:srgbClr val="0FAB77"/>
                </a:solidFill>
                <a:latin typeface="微软雅黑" panose="020B0503020204020204" pitchFamily="34" charset="-122"/>
                <a:ea typeface="微软雅黑" panose="020B0503020204020204" pitchFamily="34" charset="-122"/>
                <a:hlinkClick r:id="rId4"/>
              </a:rPr>
              <a:t>22222**123456@10.86.0.33</a:t>
            </a:r>
            <a:r>
              <a:rPr lang="it-IT" altLang="zh-CN" dirty="0">
                <a:solidFill>
                  <a:srgbClr val="333333"/>
                </a:solidFill>
                <a:latin typeface="微软雅黑" panose="020B0503020204020204" pitchFamily="34" charset="-122"/>
                <a:ea typeface="微软雅黑" panose="020B0503020204020204" pitchFamily="34" charset="-122"/>
              </a:rPr>
              <a:t> </a:t>
            </a:r>
            <a:endParaRPr lang="zh-CN" altLang="it-IT" dirty="0">
              <a:solidFill>
                <a:srgbClr val="333333"/>
              </a:solidFill>
              <a:latin typeface="微软雅黑" panose="020B0503020204020204" pitchFamily="34" charset="-122"/>
              <a:ea typeface="微软雅黑" panose="020B0503020204020204" pitchFamily="34" charset="-122"/>
            </a:endParaRPr>
          </a:p>
          <a:p>
            <a:pPr>
              <a:lnSpc>
                <a:spcPct val="150000"/>
              </a:lnSpc>
            </a:pPr>
            <a:r>
              <a:rPr lang="it-IT" altLang="zh-CN" dirty="0">
                <a:solidFill>
                  <a:srgbClr val="333333"/>
                </a:solidFill>
                <a:latin typeface="微软雅黑" panose="020B0503020204020204" pitchFamily="34" charset="-122"/>
                <a:ea typeface="微软雅黑" panose="020B0503020204020204" pitchFamily="34" charset="-122"/>
              </a:rPr>
              <a:t>5.</a:t>
            </a:r>
            <a:r>
              <a:rPr lang="zh-CN" altLang="it-IT" dirty="0">
                <a:solidFill>
                  <a:srgbClr val="333333"/>
                </a:solidFill>
                <a:latin typeface="微软雅黑" panose="020B0503020204020204" pitchFamily="34" charset="-122"/>
                <a:ea typeface="微软雅黑" panose="020B0503020204020204" pitchFamily="34" charset="-122"/>
              </a:rPr>
              <a:t>默认的情况下，全部呼叫到</a:t>
            </a:r>
            <a:r>
              <a:rPr lang="it-IT" altLang="zh-CN" dirty="0">
                <a:solidFill>
                  <a:srgbClr val="333333"/>
                </a:solidFill>
                <a:latin typeface="微软雅黑" panose="020B0503020204020204" pitchFamily="34" charset="-122"/>
                <a:ea typeface="微软雅黑" panose="020B0503020204020204" pitchFamily="34" charset="-122"/>
              </a:rPr>
              <a:t>IVR</a:t>
            </a:r>
            <a:r>
              <a:rPr lang="zh-CN" altLang="it-IT" dirty="0">
                <a:solidFill>
                  <a:srgbClr val="333333"/>
                </a:solidFill>
                <a:latin typeface="微软雅黑" panose="020B0503020204020204" pitchFamily="34" charset="-122"/>
                <a:ea typeface="微软雅黑" panose="020B0503020204020204" pitchFamily="34" charset="-122"/>
              </a:rPr>
              <a:t>里，如呼叫一个不存在的</a:t>
            </a:r>
            <a:r>
              <a:rPr lang="it-IT" altLang="zh-CN" dirty="0">
                <a:solidFill>
                  <a:srgbClr val="333333"/>
                </a:solidFill>
                <a:latin typeface="微软雅黑" panose="020B0503020204020204" pitchFamily="34" charset="-122"/>
                <a:ea typeface="微软雅黑" panose="020B0503020204020204" pitchFamily="34" charset="-122"/>
              </a:rPr>
              <a:t>VMR </a:t>
            </a:r>
            <a:r>
              <a:rPr lang="it-IT" altLang="zh-CN" dirty="0">
                <a:solidFill>
                  <a:srgbClr val="0FAB77"/>
                </a:solidFill>
                <a:latin typeface="微软雅黑" panose="020B0503020204020204" pitchFamily="34" charset="-122"/>
                <a:ea typeface="微软雅黑" panose="020B0503020204020204" pitchFamily="34" charset="-122"/>
                <a:hlinkClick r:id="rId5"/>
              </a:rPr>
              <a:t>787879@10.86.0.33</a:t>
            </a:r>
            <a:r>
              <a:rPr lang="zh-CN" altLang="it-IT" dirty="0">
                <a:solidFill>
                  <a:srgbClr val="333333"/>
                </a:solidFill>
                <a:latin typeface="微软雅黑" panose="020B0503020204020204" pitchFamily="34" charset="-122"/>
                <a:ea typeface="微软雅黑" panose="020B0503020204020204" pitchFamily="34" charset="-122"/>
              </a:rPr>
              <a:t>，让其自动进入</a:t>
            </a:r>
            <a:r>
              <a:rPr lang="it-IT" altLang="zh-CN" dirty="0">
                <a:solidFill>
                  <a:srgbClr val="333333"/>
                </a:solidFill>
                <a:latin typeface="微软雅黑" panose="020B0503020204020204" pitchFamily="34" charset="-122"/>
                <a:ea typeface="微软雅黑" panose="020B0503020204020204" pitchFamily="34" charset="-122"/>
              </a:rPr>
              <a:t>IVR</a:t>
            </a:r>
            <a:r>
              <a:rPr lang="zh-CN" altLang="it-IT" dirty="0">
                <a:solidFill>
                  <a:srgbClr val="333333"/>
                </a:solidFill>
                <a:latin typeface="微软雅黑" panose="020B0503020204020204" pitchFamily="34" charset="-122"/>
                <a:ea typeface="微软雅黑" panose="020B0503020204020204" pitchFamily="34" charset="-122"/>
              </a:rPr>
              <a:t>（进入是语音提示找不到会议</a:t>
            </a:r>
            <a:r>
              <a:rPr lang="it-IT" altLang="zh-CN" dirty="0">
                <a:solidFill>
                  <a:srgbClr val="333333"/>
                </a:solidFill>
                <a:latin typeface="微软雅黑" panose="020B0503020204020204" pitchFamily="34" charset="-122"/>
                <a:ea typeface="微软雅黑" panose="020B0503020204020204" pitchFamily="34" charset="-122"/>
              </a:rPr>
              <a:t>ID</a:t>
            </a:r>
            <a:r>
              <a:rPr lang="zh-CN" altLang="it-IT" dirty="0">
                <a:solidFill>
                  <a:srgbClr val="333333"/>
                </a:solidFill>
                <a:latin typeface="微软雅黑" panose="020B0503020204020204" pitchFamily="34" charset="-122"/>
                <a:ea typeface="微软雅黑" panose="020B0503020204020204" pitchFamily="34" charset="-122"/>
              </a:rPr>
              <a:t>，请重新输入）</a:t>
            </a:r>
          </a:p>
        </p:txBody>
      </p:sp>
      <p:pic>
        <p:nvPicPr>
          <p:cNvPr id="4" name="图片 3"/>
          <p:cNvPicPr>
            <a:picLocks noChangeAspect="1"/>
          </p:cNvPicPr>
          <p:nvPr/>
        </p:nvPicPr>
        <p:blipFill>
          <a:blip r:embed="rId6"/>
          <a:stretch>
            <a:fillRect/>
          </a:stretch>
        </p:blipFill>
        <p:spPr>
          <a:xfrm>
            <a:off x="6391656" y="1406914"/>
            <a:ext cx="6249989" cy="3513819"/>
          </a:xfrm>
          <a:prstGeom prst="rect">
            <a:avLst/>
          </a:prstGeom>
        </p:spPr>
      </p:pic>
    </p:spTree>
    <p:extLst>
      <p:ext uri="{BB962C8B-B14F-4D97-AF65-F5344CB8AC3E}">
        <p14:creationId xmlns:p14="http://schemas.microsoft.com/office/powerpoint/2010/main" val="2961245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0" y="81211"/>
            <a:ext cx="12192000" cy="522451"/>
          </a:xfrm>
          <a:prstGeom prst="rect">
            <a:avLst/>
          </a:prstGeom>
          <a:noFill/>
        </p:spPr>
        <p:txBody>
          <a:bodyPr wrap="square" rtlCol="0">
            <a:spAutoFit/>
          </a:bodyPr>
          <a:lstStyle/>
          <a:p>
            <a:r>
              <a:rPr lang="zh-CN" altLang="en-US" sz="2795" dirty="0">
                <a:solidFill>
                  <a:schemeClr val="bg1"/>
                </a:solidFill>
                <a:latin typeface="微软雅黑" panose="020B0503020204020204" pitchFamily="34" charset="-122"/>
                <a:ea typeface="微软雅黑" panose="020B0503020204020204" pitchFamily="34" charset="-122"/>
              </a:rPr>
              <a:t>正</a:t>
            </a:r>
            <a:r>
              <a:rPr lang="zh-CN" altLang="en-US" sz="2795" dirty="0" smtClean="0">
                <a:solidFill>
                  <a:schemeClr val="bg1"/>
                </a:solidFill>
                <a:latin typeface="微软雅黑" panose="020B0503020204020204" pitchFamily="34" charset="-122"/>
                <a:ea typeface="微软雅黑" panose="020B0503020204020204" pitchFamily="34" charset="-122"/>
              </a:rPr>
              <a:t>则简单练习题</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41960" y="1378494"/>
            <a:ext cx="6096000" cy="1754326"/>
          </a:xfrm>
          <a:prstGeom prst="rect">
            <a:avLst/>
          </a:prstGeom>
        </p:spPr>
        <p:txBody>
          <a:bodyPr>
            <a:spAutoFit/>
          </a:bodyPr>
          <a:lstStyle/>
          <a:p>
            <a:pPr marL="342900" lvl="0" indent="-342900">
              <a:lnSpc>
                <a:spcPct val="150000"/>
              </a:lnSpc>
              <a:buFont typeface="Wingdings" panose="05000000000000000000" pitchFamily="2" charset="2"/>
              <a:buChar char=""/>
            </a:pPr>
            <a:r>
              <a:rPr lang="en-US" altLang="zh-CN" dirty="0">
                <a:solidFill>
                  <a:srgbClr val="111111"/>
                </a:solidFill>
                <a:latin typeface="微软雅黑" panose="020B0503020204020204" pitchFamily="34" charset="-122"/>
                <a:ea typeface="微软雅黑" panose="020B0503020204020204" pitchFamily="34" charset="-122"/>
              </a:rPr>
              <a:t>1</a:t>
            </a:r>
            <a:r>
              <a:rPr lang="en-US" altLang="zh-CN" dirty="0" smtClean="0">
                <a:solidFill>
                  <a:srgbClr val="111111"/>
                </a:solidFill>
                <a:latin typeface="微软雅黑" panose="020B0503020204020204" pitchFamily="34" charset="-122"/>
                <a:ea typeface="微软雅黑" panose="020B0503020204020204" pitchFamily="34" charset="-122"/>
              </a:rPr>
              <a:t>.</a:t>
            </a:r>
            <a:r>
              <a:rPr lang="zh-CN" altLang="en-US" dirty="0" smtClean="0">
                <a:solidFill>
                  <a:srgbClr val="111111"/>
                </a:solidFill>
                <a:latin typeface="微软雅黑" panose="020B0503020204020204" pitchFamily="34" charset="-122"/>
                <a:ea typeface="微软雅黑" panose="020B0503020204020204" pitchFamily="34" charset="-122"/>
              </a:rPr>
              <a:t> 匹配一个</a:t>
            </a:r>
            <a:r>
              <a:rPr lang="en-US" altLang="zh-CN" dirty="0" smtClean="0">
                <a:solidFill>
                  <a:srgbClr val="111111"/>
                </a:solidFill>
                <a:latin typeface="微软雅黑" panose="020B0503020204020204" pitchFamily="34" charset="-122"/>
                <a:ea typeface="微软雅黑" panose="020B0503020204020204" pitchFamily="34" charset="-122"/>
              </a:rPr>
              <a:t>http://xxx/yy?xx=yy </a:t>
            </a:r>
            <a:r>
              <a:rPr lang="zh-CN" altLang="en-US" dirty="0" smtClean="0">
                <a:solidFill>
                  <a:srgbClr val="111111"/>
                </a:solidFill>
                <a:latin typeface="微软雅黑" panose="020B0503020204020204" pitchFamily="34" charset="-122"/>
                <a:ea typeface="微软雅黑" panose="020B0503020204020204" pitchFamily="34" charset="-122"/>
              </a:rPr>
              <a:t>或者</a:t>
            </a:r>
            <a:r>
              <a:rPr lang="en-US" altLang="zh-CN" dirty="0" smtClean="0">
                <a:solidFill>
                  <a:srgbClr val="111111"/>
                </a:solidFill>
                <a:latin typeface="微软雅黑" panose="020B0503020204020204" pitchFamily="34" charset="-122"/>
                <a:ea typeface="微软雅黑" panose="020B0503020204020204" pitchFamily="34" charset="-122"/>
              </a:rPr>
              <a:t>https://</a:t>
            </a:r>
            <a:r>
              <a:rPr lang="en-US" altLang="zh-CN" dirty="0">
                <a:solidFill>
                  <a:srgbClr val="111111"/>
                </a:solidFill>
                <a:latin typeface="微软雅黑" panose="020B0503020204020204" pitchFamily="34" charset="-122"/>
                <a:ea typeface="微软雅黑" panose="020B0503020204020204" pitchFamily="34" charset="-122"/>
              </a:rPr>
              <a:t>xxx/yy?xx=yy</a:t>
            </a:r>
            <a:r>
              <a:rPr lang="en-US" altLang="zh-CN" dirty="0" smtClean="0">
                <a:solidFill>
                  <a:srgbClr val="111111"/>
                </a:solidFill>
                <a:latin typeface="微软雅黑" panose="020B0503020204020204" pitchFamily="34" charset="-122"/>
                <a:ea typeface="微软雅黑" panose="020B0503020204020204" pitchFamily="34" charset="-122"/>
              </a:rPr>
              <a:t>  </a:t>
            </a:r>
            <a:r>
              <a:rPr lang="zh-CN" altLang="en-US" dirty="0" smtClean="0">
                <a:solidFill>
                  <a:srgbClr val="111111"/>
                </a:solidFill>
                <a:latin typeface="微软雅黑" panose="020B0503020204020204" pitchFamily="34" charset="-122"/>
                <a:ea typeface="微软雅黑" panose="020B0503020204020204" pitchFamily="34" charset="-122"/>
              </a:rPr>
              <a:t>这样格式的</a:t>
            </a:r>
            <a:r>
              <a:rPr lang="en-US" altLang="zh-CN" dirty="0" err="1" smtClean="0">
                <a:solidFill>
                  <a:srgbClr val="111111"/>
                </a:solidFill>
                <a:latin typeface="微软雅黑" panose="020B0503020204020204" pitchFamily="34" charset="-122"/>
                <a:ea typeface="微软雅黑" panose="020B0503020204020204" pitchFamily="34" charset="-122"/>
              </a:rPr>
              <a:t>url</a:t>
            </a:r>
            <a:endParaRPr lang="en-US" altLang="zh-CN" dirty="0" smtClean="0">
              <a:solidFill>
                <a:srgbClr val="111111"/>
              </a:solidFill>
              <a:latin typeface="微软雅黑" panose="020B0503020204020204" pitchFamily="34" charset="-122"/>
              <a:ea typeface="微软雅黑" panose="020B0503020204020204" pitchFamily="34" charset="-122"/>
            </a:endParaRPr>
          </a:p>
          <a:p>
            <a:pPr lvl="0">
              <a:lnSpc>
                <a:spcPct val="150000"/>
              </a:lnSpc>
            </a:pPr>
            <a:r>
              <a:rPr lang="zh-CN" altLang="en-US" dirty="0" smtClean="0">
                <a:solidFill>
                  <a:srgbClr val="111111"/>
                </a:solidFill>
                <a:latin typeface="微软雅黑" panose="020B0503020204020204" pitchFamily="34" charset="-122"/>
                <a:ea typeface="微软雅黑" panose="020B0503020204020204" pitchFamily="34" charset="-122"/>
              </a:rPr>
              <a:t>其中，</a:t>
            </a:r>
            <a:r>
              <a:rPr lang="en-US" altLang="zh-CN" dirty="0" smtClean="0">
                <a:solidFill>
                  <a:srgbClr val="111111"/>
                </a:solidFill>
                <a:latin typeface="微软雅黑" panose="020B0503020204020204" pitchFamily="34" charset="-122"/>
                <a:ea typeface="微软雅黑" panose="020B0503020204020204" pitchFamily="34" charset="-122"/>
              </a:rPr>
              <a:t>x</a:t>
            </a:r>
            <a:r>
              <a:rPr lang="zh-CN" altLang="en-US" dirty="0" smtClean="0">
                <a:solidFill>
                  <a:srgbClr val="111111"/>
                </a:solidFill>
                <a:latin typeface="微软雅黑" panose="020B0503020204020204" pitchFamily="34" charset="-122"/>
                <a:ea typeface="微软雅黑" panose="020B0503020204020204" pitchFamily="34" charset="-122"/>
              </a:rPr>
              <a:t>为任意字母</a:t>
            </a:r>
            <a:r>
              <a:rPr lang="en-US" altLang="zh-CN" dirty="0" smtClean="0">
                <a:solidFill>
                  <a:srgbClr val="111111"/>
                </a:solidFill>
                <a:latin typeface="微软雅黑" panose="020B0503020204020204" pitchFamily="34" charset="-122"/>
                <a:ea typeface="微软雅黑" panose="020B0503020204020204" pitchFamily="34" charset="-122"/>
              </a:rPr>
              <a:t>, </a:t>
            </a:r>
            <a:r>
              <a:rPr lang="en-US" altLang="zh-CN" dirty="0">
                <a:solidFill>
                  <a:srgbClr val="111111"/>
                </a:solidFill>
                <a:latin typeface="微软雅黑" panose="020B0503020204020204" pitchFamily="34" charset="-122"/>
                <a:ea typeface="微软雅黑" panose="020B0503020204020204" pitchFamily="34" charset="-122"/>
              </a:rPr>
              <a:t>y</a:t>
            </a:r>
            <a:r>
              <a:rPr lang="zh-CN" altLang="en-US" dirty="0">
                <a:solidFill>
                  <a:srgbClr val="111111"/>
                </a:solidFill>
                <a:latin typeface="微软雅黑" panose="020B0503020204020204" pitchFamily="34" charset="-122"/>
                <a:ea typeface="微软雅黑" panose="020B0503020204020204" pitchFamily="34" charset="-122"/>
              </a:rPr>
              <a:t>为任意字母或者数字或者下划线</a:t>
            </a:r>
            <a:endParaRPr lang="en-US" altLang="zh-CN" dirty="0">
              <a:solidFill>
                <a:srgbClr val="111111"/>
              </a:solidFill>
              <a:latin typeface="微软雅黑" panose="020B0503020204020204" pitchFamily="34" charset="-122"/>
              <a:ea typeface="微软雅黑" panose="020B0503020204020204" pitchFamily="34" charset="-122"/>
            </a:endParaRPr>
          </a:p>
          <a:p>
            <a:pPr marL="342900" lvl="0" indent="-342900">
              <a:lnSpc>
                <a:spcPct val="150000"/>
              </a:lnSpc>
              <a:buFont typeface="Wingdings" panose="05000000000000000000" pitchFamily="2" charset="2"/>
              <a:buChar char=""/>
            </a:pPr>
            <a:endParaRPr lang="zh-CN"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7337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0"/>
            <a:ext cx="1219019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804" y="0"/>
            <a:ext cx="12190196" cy="6858000"/>
          </a:xfrm>
          <a:prstGeom prst="rect">
            <a:avLst/>
          </a:prstGeom>
          <a:gradFill>
            <a:gsLst>
              <a:gs pos="0">
                <a:srgbClr val="70B4C7">
                  <a:alpha val="62000"/>
                </a:srgbClr>
              </a:gs>
              <a:gs pos="0">
                <a:schemeClr val="accent1">
                  <a:lumMod val="45000"/>
                  <a:lumOff val="55000"/>
                </a:schemeClr>
              </a:gs>
              <a:gs pos="0">
                <a:srgbClr val="70B4C7"/>
              </a:gs>
              <a:gs pos="100000">
                <a:srgbClr val="7ECE89">
                  <a:alpha val="66000"/>
                </a:srgb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620078" fontAlgn="base">
              <a:lnSpc>
                <a:spcPts val="11251"/>
              </a:lnSpc>
              <a:spcBef>
                <a:spcPct val="0"/>
              </a:spcBef>
              <a:spcAft>
                <a:spcPct val="0"/>
              </a:spcAft>
              <a:defRPr/>
            </a:pPr>
            <a:endParaRPr lang="en-US" sz="9000" dirty="0">
              <a:solidFill>
                <a:schemeClr val="bg1"/>
              </a:solidFill>
              <a:latin typeface="微软雅黑" panose="020B0503020204020204" pitchFamily="34" charset="-122"/>
              <a:ea typeface="微软雅黑" panose="020B0503020204020204" pitchFamily="34" charset="-122"/>
            </a:endParaRPr>
          </a:p>
        </p:txBody>
      </p:sp>
      <p:sp>
        <p:nvSpPr>
          <p:cNvPr id="5" name="标题 1"/>
          <p:cNvSpPr txBox="1">
            <a:spLocks/>
          </p:cNvSpPr>
          <p:nvPr/>
        </p:nvSpPr>
        <p:spPr>
          <a:xfrm>
            <a:off x="1804" y="2360180"/>
            <a:ext cx="12188389" cy="1760568"/>
          </a:xfrm>
          <a:prstGeom prst="rect">
            <a:avLst/>
          </a:prstGeom>
        </p:spPr>
        <p:txBody>
          <a:bodyPr>
            <a:noAutofit/>
          </a:bodyPr>
          <a:lst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a:lstStyle>
          <a:p>
            <a:pPr algn="ctr">
              <a:lnSpc>
                <a:spcPct val="100000"/>
              </a:lnSpc>
            </a:pPr>
            <a:r>
              <a:rPr lang="en-US" altLang="zh-CN" sz="7302" b="1" dirty="0">
                <a:solidFill>
                  <a:schemeClr val="bg1"/>
                </a:solidFill>
                <a:latin typeface="微软雅黑" panose="020B0503020204020204" pitchFamily="34" charset="-122"/>
                <a:ea typeface="微软雅黑" panose="020B0503020204020204" pitchFamily="34" charset="-122"/>
              </a:rPr>
              <a:t>Thanks!</a:t>
            </a:r>
            <a:endParaRPr lang="zh-CN" altLang="en-US" sz="7302" dirty="0">
              <a:solidFill>
                <a:schemeClr val="bg1"/>
              </a:solidFill>
            </a:endParaRPr>
          </a:p>
        </p:txBody>
      </p:sp>
    </p:spTree>
    <p:extLst>
      <p:ext uri="{BB962C8B-B14F-4D97-AF65-F5344CB8AC3E}">
        <p14:creationId xmlns:p14="http://schemas.microsoft.com/office/powerpoint/2010/main" val="1629777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文本框 48"/>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分区介绍</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321734" y="1573749"/>
            <a:ext cx="6096000" cy="4708981"/>
          </a:xfrm>
          <a:prstGeom prst="rect">
            <a:avLst/>
          </a:prstGeom>
        </p:spPr>
        <p:txBody>
          <a:bodyPr>
            <a:spAutoFit/>
          </a:bodyPr>
          <a:lstStyle/>
          <a:p>
            <a:pPr algn="just">
              <a:lnSpc>
                <a:spcPct val="150000"/>
              </a:lnSpc>
              <a:spcAft>
                <a:spcPts val="0"/>
              </a:spcAft>
            </a:pPr>
            <a:r>
              <a:rPr lang="en-US" altLang="zh-CN" sz="2000" dirty="0" smtClean="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根分区目录</a:t>
            </a:r>
          </a:p>
          <a:p>
            <a:pPr indent="31115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/bin </a:t>
            </a:r>
            <a:r>
              <a:rPr lang="zh-CN" altLang="zh-CN" sz="2000" dirty="0">
                <a:latin typeface="微软雅黑" panose="020B0503020204020204" pitchFamily="34" charset="-122"/>
                <a:ea typeface="微软雅黑" panose="020B0503020204020204" pitchFamily="34" charset="-122"/>
              </a:rPr>
              <a:t>：基本命令执行文件</a:t>
            </a:r>
          </a:p>
          <a:p>
            <a:pPr indent="31115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/boot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boot loader</a:t>
            </a:r>
            <a:r>
              <a:rPr lang="zh-CN" altLang="zh-CN" sz="2000" dirty="0">
                <a:latin typeface="微软雅黑" panose="020B0503020204020204" pitchFamily="34" charset="-122"/>
                <a:ea typeface="微软雅黑" panose="020B0503020204020204" pitchFamily="34" charset="-122"/>
              </a:rPr>
              <a:t>的静态链接文件</a:t>
            </a:r>
          </a:p>
          <a:p>
            <a:pPr indent="31115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dev</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：设备文件</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etc</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：主机特定的系统配置</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/home</a:t>
            </a:r>
            <a:r>
              <a:rPr lang="zh-CN" altLang="zh-CN" sz="2000" dirty="0">
                <a:latin typeface="微软雅黑" panose="020B0503020204020204" pitchFamily="34" charset="-122"/>
                <a:ea typeface="微软雅黑" panose="020B0503020204020204" pitchFamily="34" charset="-122"/>
              </a:rPr>
              <a:t>：用户目录</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/lib </a:t>
            </a:r>
            <a:r>
              <a:rPr lang="zh-CN" altLang="zh-CN" sz="2000" dirty="0">
                <a:latin typeface="微软雅黑" panose="020B0503020204020204" pitchFamily="34" charset="-122"/>
                <a:ea typeface="微软雅黑" panose="020B0503020204020204" pitchFamily="34" charset="-122"/>
              </a:rPr>
              <a:t>：基本共享库以及内核模块</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/media</a:t>
            </a:r>
            <a:r>
              <a:rPr lang="zh-CN" altLang="zh-CN" sz="2000" dirty="0">
                <a:latin typeface="微软雅黑" panose="020B0503020204020204" pitchFamily="34" charset="-122"/>
                <a:ea typeface="微软雅黑" panose="020B0503020204020204" pitchFamily="34" charset="-122"/>
              </a:rPr>
              <a:t>：用于移动介质的挂载点</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mnt</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：用于临时挂载文件系统</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proc</a:t>
            </a:r>
            <a:r>
              <a:rPr lang="zh-CN" altLang="zh-CN" sz="2000" dirty="0">
                <a:latin typeface="微软雅黑" panose="020B0503020204020204" pitchFamily="34" charset="-122"/>
                <a:ea typeface="微软雅黑" panose="020B0503020204020204" pitchFamily="34" charset="-122"/>
              </a:rPr>
              <a:t>：系统信息的虚拟目录</a:t>
            </a:r>
            <a:r>
              <a:rPr lang="en-US" altLang="zh-CN" sz="2000" dirty="0">
                <a:latin typeface="微软雅黑" panose="020B0503020204020204" pitchFamily="34" charset="-122"/>
                <a:ea typeface="微软雅黑" panose="020B0503020204020204" pitchFamily="34" charset="-122"/>
              </a:rPr>
              <a:t>(2.4 </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 2.6 </a:t>
            </a:r>
            <a:r>
              <a:rPr lang="zh-CN" altLang="zh-CN" sz="2000" dirty="0">
                <a:latin typeface="微软雅黑" panose="020B0503020204020204" pitchFamily="34" charset="-122"/>
                <a:ea typeface="微软雅黑" panose="020B0503020204020204" pitchFamily="34" charset="-122"/>
              </a:rPr>
              <a:t>内核</a:t>
            </a:r>
            <a:r>
              <a:rPr lang="en-US"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7" name="矩形 6"/>
          <p:cNvSpPr/>
          <p:nvPr/>
        </p:nvSpPr>
        <p:spPr>
          <a:xfrm>
            <a:off x="5757333" y="1573749"/>
            <a:ext cx="6096000" cy="3785652"/>
          </a:xfrm>
          <a:prstGeom prst="rect">
            <a:avLst/>
          </a:prstGeom>
        </p:spPr>
        <p:txBody>
          <a:bodyPr>
            <a:spAutoFit/>
          </a:bodyPr>
          <a:lstStyle/>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/root</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root</a:t>
            </a:r>
            <a:r>
              <a:rPr lang="zh-CN" altLang="zh-CN" sz="2000" dirty="0">
                <a:latin typeface="微软雅黑" panose="020B0503020204020204" pitchFamily="34" charset="-122"/>
                <a:ea typeface="微软雅黑" panose="020B0503020204020204" pitchFamily="34" charset="-122"/>
              </a:rPr>
              <a:t>用户的目录</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sbin</a:t>
            </a:r>
            <a:r>
              <a:rPr lang="zh-CN" altLang="zh-CN" sz="2000" dirty="0">
                <a:latin typeface="微软雅黑" panose="020B0503020204020204" pitchFamily="34" charset="-122"/>
                <a:ea typeface="微软雅黑" panose="020B0503020204020204" pitchFamily="34" charset="-122"/>
              </a:rPr>
              <a:t>：基本系统命令执行文件</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/sys </a:t>
            </a:r>
            <a:r>
              <a:rPr lang="zh-CN" altLang="zh-CN" sz="2000" dirty="0">
                <a:latin typeface="微软雅黑" panose="020B0503020204020204" pitchFamily="34" charset="-122"/>
                <a:ea typeface="微软雅黑" panose="020B0503020204020204" pitchFamily="34" charset="-122"/>
              </a:rPr>
              <a:t>：系统信息的虚拟目录</a:t>
            </a:r>
            <a:r>
              <a:rPr lang="en-US" altLang="zh-CN" sz="2000" dirty="0">
                <a:latin typeface="微软雅黑" panose="020B0503020204020204" pitchFamily="34" charset="-122"/>
                <a:ea typeface="微软雅黑" panose="020B0503020204020204" pitchFamily="34" charset="-122"/>
              </a:rPr>
              <a:t>(2.6 </a:t>
            </a:r>
            <a:r>
              <a:rPr lang="zh-CN" altLang="zh-CN" sz="2000" dirty="0">
                <a:latin typeface="微软雅黑" panose="020B0503020204020204" pitchFamily="34" charset="-122"/>
                <a:ea typeface="微软雅黑" panose="020B0503020204020204" pitchFamily="34" charset="-122"/>
              </a:rPr>
              <a:t>内核</a:t>
            </a:r>
            <a:r>
              <a:rPr lang="en-US"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tmp</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：临时文件</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usr</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：第二级目录</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var</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：不断变化的数据</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srv</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：系统提供的用于</a:t>
            </a:r>
            <a:r>
              <a:rPr lang="en-US" altLang="zh-CN" sz="2000" dirty="0">
                <a:latin typeface="微软雅黑" panose="020B0503020204020204" pitchFamily="34" charset="-122"/>
                <a:ea typeface="微软雅黑" panose="020B0503020204020204" pitchFamily="34" charset="-122"/>
              </a:rPr>
              <a:t> service </a:t>
            </a:r>
            <a:r>
              <a:rPr lang="zh-CN" altLang="zh-CN" sz="2000" dirty="0">
                <a:latin typeface="微软雅黑" panose="020B0503020204020204" pitchFamily="34" charset="-122"/>
                <a:ea typeface="微软雅黑" panose="020B0503020204020204" pitchFamily="34" charset="-122"/>
              </a:rPr>
              <a:t>的数据</a:t>
            </a:r>
          </a:p>
          <a:p>
            <a:pPr marL="304800" algn="just">
              <a:lnSpc>
                <a:spcPct val="150000"/>
              </a:lnSpc>
              <a:spcAft>
                <a:spcPts val="0"/>
              </a:spcAft>
            </a:pPr>
            <a:r>
              <a:rPr lang="en-US" altLang="zh-CN" sz="2000" dirty="0">
                <a:latin typeface="微软雅黑" panose="020B0503020204020204" pitchFamily="34" charset="-122"/>
                <a:ea typeface="微软雅黑" panose="020B0503020204020204" pitchFamily="34" charset="-122"/>
              </a:rPr>
              <a:t>/opt </a:t>
            </a:r>
            <a:r>
              <a:rPr lang="zh-CN" altLang="zh-CN" sz="2000" dirty="0">
                <a:latin typeface="微软雅黑" panose="020B0503020204020204" pitchFamily="34" charset="-122"/>
                <a:ea typeface="微软雅黑" panose="020B0503020204020204" pitchFamily="34" charset="-122"/>
              </a:rPr>
              <a:t>：附加的应用程序软件包</a:t>
            </a:r>
          </a:p>
        </p:txBody>
      </p:sp>
    </p:spTree>
    <p:extLst>
      <p:ext uri="{BB962C8B-B14F-4D97-AF65-F5344CB8AC3E}">
        <p14:creationId xmlns:p14="http://schemas.microsoft.com/office/powerpoint/2010/main" val="1253498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文本框 48"/>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分区详解</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423333" y="1170637"/>
            <a:ext cx="5537201" cy="517064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zh-CN" altLang="zh-CN" sz="2000" dirty="0">
                <a:latin typeface="微软雅黑" panose="020B0503020204020204" pitchFamily="34" charset="-122"/>
                <a:ea typeface="微软雅黑" panose="020B0503020204020204" pitchFamily="34" charset="-122"/>
              </a:rPr>
              <a:t>根分区</a:t>
            </a:r>
            <a:r>
              <a:rPr lang="en-US" altLang="zh-CN" sz="2000" dirty="0">
                <a:latin typeface="微软雅黑" panose="020B0503020204020204" pitchFamily="34" charset="-122"/>
                <a:ea typeface="微软雅黑" panose="020B0503020204020204" pitchFamily="34" charset="-122"/>
              </a:rPr>
              <a:t> / </a:t>
            </a:r>
            <a:r>
              <a:rPr lang="zh-CN" altLang="zh-CN" sz="2000" dirty="0">
                <a:latin typeface="微软雅黑" panose="020B0503020204020204" pitchFamily="34" charset="-122"/>
                <a:ea typeface="微软雅黑" panose="020B0503020204020204" pitchFamily="34" charset="-122"/>
              </a:rPr>
              <a:t>必须总是物理地包含</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etc</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/bin</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sbin</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/lib </a:t>
            </a:r>
            <a:r>
              <a:rPr lang="zh-CN" altLang="zh-CN"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dev</a:t>
            </a:r>
            <a:r>
              <a:rPr lang="zh-CN" altLang="zh-CN" sz="2000" dirty="0">
                <a:latin typeface="微软雅黑" panose="020B0503020204020204" pitchFamily="34" charset="-122"/>
                <a:ea typeface="微软雅黑" panose="020B0503020204020204" pitchFamily="34" charset="-122"/>
              </a:rPr>
              <a:t>，否则您将不能启动系统。</a:t>
            </a:r>
          </a:p>
          <a:p>
            <a:pPr marL="342900" lvl="0" indent="-342900" algn="just">
              <a:lnSpc>
                <a:spcPct val="150000"/>
              </a:lnSpc>
              <a:spcAft>
                <a:spcPts val="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usr</a:t>
            </a:r>
            <a:r>
              <a:rPr lang="zh-CN" altLang="zh-CN" sz="2000" dirty="0">
                <a:latin typeface="微软雅黑" panose="020B0503020204020204" pitchFamily="34" charset="-122"/>
                <a:ea typeface="微软雅黑" panose="020B0503020204020204" pitchFamily="34" charset="-122"/>
              </a:rPr>
              <a:t>：包含所有的用户程序</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usr</a:t>
            </a:r>
            <a:r>
              <a:rPr lang="en-US" altLang="zh-CN" sz="2000" dirty="0">
                <a:latin typeface="微软雅黑" panose="020B0503020204020204" pitchFamily="34" charset="-122"/>
                <a:ea typeface="微软雅黑" panose="020B0503020204020204" pitchFamily="34" charset="-122"/>
              </a:rPr>
              <a:t>/bin)</a:t>
            </a:r>
            <a:r>
              <a:rPr lang="zh-CN" altLang="zh-CN" sz="2000" dirty="0">
                <a:latin typeface="微软雅黑" panose="020B0503020204020204" pitchFamily="34" charset="-122"/>
                <a:ea typeface="微软雅黑" panose="020B0503020204020204" pitchFamily="34" charset="-122"/>
              </a:rPr>
              <a:t>，库文件</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usr</a:t>
            </a:r>
            <a:r>
              <a:rPr lang="en-US" altLang="zh-CN" sz="2000" dirty="0">
                <a:latin typeface="微软雅黑" panose="020B0503020204020204" pitchFamily="34" charset="-122"/>
                <a:ea typeface="微软雅黑" panose="020B0503020204020204" pitchFamily="34" charset="-122"/>
              </a:rPr>
              <a:t>/lib)</a:t>
            </a:r>
            <a:r>
              <a:rPr lang="zh-CN" altLang="zh-CN" sz="2000" dirty="0">
                <a:latin typeface="微软雅黑" panose="020B0503020204020204" pitchFamily="34" charset="-122"/>
                <a:ea typeface="微软雅黑" panose="020B0503020204020204" pitchFamily="34" charset="-122"/>
              </a:rPr>
              <a:t>，文档</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usr</a:t>
            </a:r>
            <a:r>
              <a:rPr lang="en-US" altLang="zh-CN" sz="2000" dirty="0">
                <a:latin typeface="微软雅黑" panose="020B0503020204020204" pitchFamily="34" charset="-122"/>
                <a:ea typeface="微软雅黑" panose="020B0503020204020204" pitchFamily="34" charset="-122"/>
              </a:rPr>
              <a:t>/share/doc)</a:t>
            </a:r>
            <a:r>
              <a:rPr lang="zh-CN" altLang="zh-CN" sz="2000" dirty="0">
                <a:latin typeface="微软雅黑" panose="020B0503020204020204" pitchFamily="34" charset="-122"/>
                <a:ea typeface="微软雅黑" panose="020B0503020204020204" pitchFamily="34" charset="-122"/>
              </a:rPr>
              <a:t>等等。这是文件系统中耗费空间最多的部分。</a:t>
            </a:r>
          </a:p>
          <a:p>
            <a:pPr marL="342900" lvl="0" indent="-342900" algn="just">
              <a:lnSpc>
                <a:spcPct val="150000"/>
              </a:lnSpc>
              <a:spcAft>
                <a:spcPts val="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var</a:t>
            </a:r>
            <a:r>
              <a:rPr lang="zh-CN" altLang="zh-CN" sz="2000" dirty="0">
                <a:latin typeface="微软雅黑" panose="020B0503020204020204" pitchFamily="34" charset="-122"/>
                <a:ea typeface="微软雅黑" panose="020B0503020204020204" pitchFamily="34" charset="-122"/>
              </a:rPr>
              <a:t>：所有的可变数据，如新闻组文章、电子邮件、网站、数据库、软件包系统的缓存等等，将被放入这个目录。这个目录的大小取决于您计算机的用途，但是对大多数人来说，将主要用于软件包系统的管理工具</a:t>
            </a:r>
            <a:r>
              <a:rPr lang="zh-CN" altLang="zh-CN" sz="2000" dirty="0" smtClean="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5" name="矩形 4"/>
          <p:cNvSpPr/>
          <p:nvPr/>
        </p:nvSpPr>
        <p:spPr>
          <a:xfrm>
            <a:off x="6282266" y="1170636"/>
            <a:ext cx="5012267" cy="4708981"/>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altLang="zh-CN" sz="2000" dirty="0">
                <a:latin typeface="微软雅黑" panose="020B0503020204020204" pitchFamily="34" charset="-122"/>
                <a:ea typeface="微软雅黑" panose="020B0503020204020204" pitchFamily="34" charset="-122"/>
              </a:rPr>
              <a:t>/home</a:t>
            </a:r>
            <a:r>
              <a:rPr lang="zh-CN" altLang="zh-CN" sz="2000" dirty="0">
                <a:latin typeface="微软雅黑" panose="020B0503020204020204" pitchFamily="34" charset="-122"/>
                <a:ea typeface="微软雅黑" panose="020B0503020204020204" pitchFamily="34" charset="-122"/>
              </a:rPr>
              <a:t>：每个用户将放置他的私有数据到这个目录的子目录下。其大小取决于将有多少用户使用系统，以及有什么样文件放在他们的目录下</a:t>
            </a:r>
            <a:r>
              <a:rPr lang="zh-CN" altLang="zh-CN"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marL="342900" lvl="0" indent="-342900" algn="just">
              <a:lnSpc>
                <a:spcPct val="150000"/>
              </a:lnSpc>
              <a:spcAft>
                <a:spcPts val="0"/>
              </a:spcAft>
              <a:buFont typeface="Wingdings" panose="05000000000000000000" pitchFamily="2" charset="2"/>
              <a:buChar char=""/>
            </a:pPr>
            <a:r>
              <a:rPr lang="en-US" altLang="zh-CN" sz="2000" dirty="0" smtClean="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tmp</a:t>
            </a: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程序创建的临时数据大都存到这个目录。一些应用程序，包括归档处理程序、</a:t>
            </a:r>
            <a:r>
              <a:rPr lang="en-US" altLang="zh-CN" sz="2000" dirty="0">
                <a:latin typeface="微软雅黑" panose="020B0503020204020204" pitchFamily="34" charset="-122"/>
                <a:ea typeface="微软雅黑" panose="020B0503020204020204" pitchFamily="34" charset="-122"/>
              </a:rPr>
              <a:t>CD/DVD </a:t>
            </a:r>
            <a:r>
              <a:rPr lang="zh-CN" altLang="zh-CN" sz="2000" dirty="0">
                <a:latin typeface="微软雅黑" panose="020B0503020204020204" pitchFamily="34" charset="-122"/>
                <a:ea typeface="微软雅黑" panose="020B0503020204020204" pitchFamily="34" charset="-122"/>
              </a:rPr>
              <a:t>制作工具和</a:t>
            </a:r>
            <a:r>
              <a:rPr lang="zh-CN" altLang="zh-CN" sz="2000" dirty="0" smtClean="0">
                <a:latin typeface="微软雅黑" panose="020B0503020204020204" pitchFamily="34" charset="-122"/>
                <a:ea typeface="微软雅黑" panose="020B0503020204020204" pitchFamily="34" charset="-122"/>
              </a:rPr>
              <a:t>多媒体软件，可能会使用</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tmp</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临时保存映像文件。如果要使用这些程序，应该相应地调整</a:t>
            </a:r>
            <a:r>
              <a:rPr lang="en-US" altLang="zh-CN" sz="2000" dirty="0" smtClean="0">
                <a:latin typeface="微软雅黑" panose="020B0503020204020204" pitchFamily="34" charset="-122"/>
                <a:ea typeface="微软雅黑" panose="020B0503020204020204" pitchFamily="34" charset="-122"/>
              </a:rPr>
              <a:t> /</a:t>
            </a:r>
            <a:r>
              <a:rPr lang="en-US" altLang="zh-CN" sz="2000" dirty="0" err="1" smtClean="0">
                <a:latin typeface="微软雅黑" panose="020B0503020204020204" pitchFamily="34" charset="-122"/>
                <a:ea typeface="微软雅黑" panose="020B0503020204020204" pitchFamily="34" charset="-122"/>
              </a:rPr>
              <a:t>tmp</a:t>
            </a:r>
            <a:r>
              <a:rPr lang="en-US" altLang="zh-CN" sz="2000" dirty="0" smtClean="0">
                <a:latin typeface="微软雅黑" panose="020B0503020204020204" pitchFamily="34" charset="-122"/>
                <a:ea typeface="微软雅黑" panose="020B0503020204020204" pitchFamily="34" charset="-122"/>
              </a:rPr>
              <a:t> </a:t>
            </a:r>
            <a:r>
              <a:rPr lang="zh-CN" altLang="zh-CN" sz="2000" dirty="0" smtClean="0">
                <a:latin typeface="微软雅黑" panose="020B0503020204020204" pitchFamily="34" charset="-122"/>
                <a:ea typeface="微软雅黑" panose="020B0503020204020204" pitchFamily="34" charset="-122"/>
              </a:rPr>
              <a:t>目录的大小。</a:t>
            </a:r>
            <a:endParaRPr lang="zh-CN"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6553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 y="0"/>
            <a:ext cx="12188389" cy="6858000"/>
          </a:xfrm>
          <a:prstGeom prst="rect">
            <a:avLst/>
          </a:prstGeom>
        </p:spPr>
      </p:pic>
      <p:sp>
        <p:nvSpPr>
          <p:cNvPr id="5" name="文本框 4"/>
          <p:cNvSpPr txBox="1"/>
          <p:nvPr/>
        </p:nvSpPr>
        <p:spPr>
          <a:xfrm>
            <a:off x="0" y="2936443"/>
            <a:ext cx="12192000" cy="830997"/>
          </a:xfrm>
          <a:prstGeom prst="rect">
            <a:avLst/>
          </a:prstGeom>
          <a:noFill/>
          <a:ln>
            <a:noFill/>
          </a:ln>
        </p:spPr>
        <p:txBody>
          <a:bodyPr wrap="square" rtlCol="0">
            <a:spAutoFit/>
          </a:bodyPr>
          <a:lstStyle/>
          <a:p>
            <a:pPr algn="ctr">
              <a:spcAft>
                <a:spcPts val="600"/>
              </a:spcAft>
            </a:pPr>
            <a:r>
              <a:rPr lang="zh-CN" altLang="en-US" sz="4800" b="1" spc="200" dirty="0" smtClean="0">
                <a:solidFill>
                  <a:schemeClr val="bg1"/>
                </a:solidFill>
                <a:latin typeface="微软雅黑" panose="020B0503020204020204" pitchFamily="34" charset="-122"/>
                <a:ea typeface="微软雅黑" panose="020B0503020204020204" pitchFamily="34" charset="-122"/>
              </a:rPr>
              <a:t>常用命令介绍</a:t>
            </a:r>
            <a:endParaRPr lang="en-US" altLang="zh-CN" sz="4800" b="1" spc="2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4816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网络相关命令</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270387" y="1380546"/>
            <a:ext cx="11651225" cy="3323987"/>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altLang="zh-CN" sz="1600" b="1" dirty="0" err="1">
                <a:latin typeface="微软雅黑" panose="020B0503020204020204" pitchFamily="34" charset="-122"/>
                <a:ea typeface="微软雅黑" panose="020B0503020204020204" pitchFamily="34" charset="-122"/>
                <a:cs typeface="宋体" panose="02010600030101010101" pitchFamily="2" charset="-122"/>
              </a:rPr>
              <a:t>ifconfig</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 [-v] [-a] [-s] [</a:t>
            </a: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interface]</a:t>
            </a:r>
          </a:p>
          <a:p>
            <a:pPr marL="266700" indent="266700" algn="just">
              <a:lnSpc>
                <a:spcPct val="1500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命令</a:t>
            </a: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简介</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：配置</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或显示</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TCP/IP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网络的网络接口参数。</a:t>
            </a:r>
          </a:p>
          <a:p>
            <a:pPr marL="266700" indent="266700" algn="just">
              <a:lnSpc>
                <a:spcPct val="1500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范例</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8001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tony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ifconfig</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←显示</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TCP/IP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网络的网络接口参数信息</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等</a:t>
            </a: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ts val="1800"/>
              </a:lnSpc>
              <a:spcAft>
                <a:spcPts val="0"/>
              </a:spcAft>
            </a:pPr>
            <a:endParaRPr lang="en-US"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ts val="1800"/>
              </a:lnSpc>
              <a:spcAft>
                <a:spcPts val="0"/>
              </a:spcAft>
            </a:pP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ts val="1800"/>
              </a:lnSpc>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tony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ifconfig</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eth0 192.168.0.1 </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netmask</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255.255.255.0</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←在</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eth0</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上配置上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192.168.0.1 </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的</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IP</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地址及</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24</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位掩码</a:t>
            </a:r>
          </a:p>
          <a:p>
            <a:pPr marL="342900" lvl="0" indent="-342900" algn="just">
              <a:lnSpc>
                <a:spcPts val="1800"/>
              </a:lnSpc>
              <a:spcAft>
                <a:spcPts val="0"/>
              </a:spcAft>
              <a:buFont typeface="Wingdings" panose="05000000000000000000" pitchFamily="2" charset="2"/>
              <a:buChar char=""/>
            </a:pPr>
            <a:r>
              <a:rPr lang="en-US" altLang="zh-CN" sz="1600" b="1" dirty="0" smtClean="0">
                <a:solidFill>
                  <a:srgbClr val="333333"/>
                </a:solidFill>
                <a:latin typeface="微软雅黑" panose="020B0503020204020204" pitchFamily="34" charset="-122"/>
                <a:ea typeface="微软雅黑" panose="020B0503020204020204" pitchFamily="34" charset="-122"/>
                <a:cs typeface="Arial" panose="020B0604020202020204" pitchFamily="34" charset="0"/>
              </a:rPr>
              <a:t>ping </a:t>
            </a:r>
            <a:r>
              <a:rPr lang="en-US" altLang="zh-CN" sz="1600" b="1" dirty="0">
                <a:solidFill>
                  <a:srgbClr val="333333"/>
                </a:solidFill>
                <a:latin typeface="微软雅黑" panose="020B0503020204020204" pitchFamily="34" charset="-122"/>
                <a:ea typeface="微软雅黑" panose="020B0503020204020204" pitchFamily="34" charset="-122"/>
                <a:cs typeface="Arial" panose="020B0604020202020204" pitchFamily="34" charset="0"/>
              </a:rPr>
              <a:t>[des]</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gn="just">
              <a:lnSpc>
                <a:spcPct val="150000"/>
              </a:lnSpc>
              <a:spcAft>
                <a:spcPts val="0"/>
              </a:spcAft>
            </a:pPr>
            <a:r>
              <a:rPr lang="zh-CN" altLang="zh-CN" sz="1600" u="sng" dirty="0">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latin typeface="微软雅黑" panose="020B0503020204020204" pitchFamily="34" charset="-122"/>
                <a:ea typeface="微软雅黑" panose="020B0503020204020204" pitchFamily="34" charset="-122"/>
                <a:cs typeface="宋体" panose="02010600030101010101" pitchFamily="2" charset="-122"/>
              </a:rPr>
              <a:t>ping</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是一个</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DOS</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命令，一般用于检测网络通或不通 ，也叫时延，其值越大，速度越慢</a:t>
            </a:r>
          </a:p>
          <a:p>
            <a:pPr marL="266700" indent="266700" algn="just">
              <a:lnSpc>
                <a:spcPct val="150000"/>
              </a:lnSpc>
              <a:spcAft>
                <a:spcPts val="0"/>
              </a:spcAft>
            </a:pPr>
            <a:r>
              <a:rPr lang="zh-CN" altLang="zh-CN" sz="1600" u="sng" dirty="0" smtClean="0">
                <a:latin typeface="微软雅黑" panose="020B0503020204020204" pitchFamily="34" charset="-122"/>
                <a:ea typeface="微软雅黑" panose="020B0503020204020204" pitchFamily="34" charset="-122"/>
                <a:cs typeface="宋体" panose="02010600030101010101" pitchFamily="2" charset="-122"/>
              </a:rPr>
              <a:t>范例</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a:t>
            </a:r>
          </a:p>
          <a:p>
            <a:pPr marL="800100">
              <a:lnSpc>
                <a:spcPts val="1800"/>
              </a:lnSpc>
              <a:spcAft>
                <a:spcPts val="0"/>
              </a:spcAft>
            </a:pPr>
            <a:r>
              <a:rPr lang="en-US" altLang="zh-CN" sz="1600" dirty="0">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 tony]$ping 10.2.3.176</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←显示到</a:t>
            </a:r>
            <a:r>
              <a:rPr lang="en-US" altLang="zh-CN" sz="1600" dirty="0">
                <a:latin typeface="微软雅黑" panose="020B0503020204020204" pitchFamily="34" charset="-122"/>
                <a:ea typeface="微软雅黑" panose="020B0503020204020204" pitchFamily="34" charset="-122"/>
                <a:cs typeface="宋体" panose="02010600030101010101" pitchFamily="2" charset="-122"/>
              </a:rPr>
              <a:t>ip10.2.3.176</a:t>
            </a:r>
            <a:r>
              <a:rPr lang="zh-CN" altLang="zh-CN" sz="1600" dirty="0">
                <a:latin typeface="微软雅黑" panose="020B0503020204020204" pitchFamily="34" charset="-122"/>
                <a:ea typeface="微软雅黑" panose="020B0503020204020204" pitchFamily="34" charset="-122"/>
                <a:cs typeface="宋体" panose="02010600030101010101" pitchFamily="2" charset="-122"/>
              </a:rPr>
              <a:t>的网络连接</a:t>
            </a:r>
            <a:r>
              <a:rPr lang="zh-CN" altLang="zh-CN" sz="1600" dirty="0" smtClean="0">
                <a:latin typeface="微软雅黑" panose="020B0503020204020204" pitchFamily="34" charset="-122"/>
                <a:ea typeface="微软雅黑" panose="020B0503020204020204" pitchFamily="34" charset="-122"/>
                <a:cs typeface="宋体" panose="02010600030101010101" pitchFamily="2" charset="-122"/>
              </a:rPr>
              <a:t>状况</a:t>
            </a:r>
            <a:endParaRPr lang="en-US" altLang="zh-CN" sz="1600" dirty="0" smtClean="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19096811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3220"/>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zh-CN" sz="2795" dirty="0" smtClean="0">
                <a:solidFill>
                  <a:schemeClr val="bg1"/>
                </a:solidFill>
                <a:latin typeface="微软雅黑" panose="020B0503020204020204" pitchFamily="34" charset="-122"/>
                <a:ea typeface="微软雅黑" panose="020B0503020204020204" pitchFamily="34" charset="-122"/>
              </a:rPr>
              <a:t>注销</a:t>
            </a:r>
            <a:r>
              <a:rPr lang="zh-CN" altLang="zh-CN" sz="2795" dirty="0">
                <a:solidFill>
                  <a:schemeClr val="bg1"/>
                </a:solidFill>
                <a:latin typeface="微软雅黑" panose="020B0503020204020204" pitchFamily="34" charset="-122"/>
                <a:ea typeface="微软雅黑" panose="020B0503020204020204" pitchFamily="34" charset="-122"/>
              </a:rPr>
              <a:t>、关机、重启命令</a:t>
            </a:r>
          </a:p>
        </p:txBody>
      </p:sp>
      <p:sp>
        <p:nvSpPr>
          <p:cNvPr id="2" name="矩形 1"/>
          <p:cNvSpPr/>
          <p:nvPr/>
        </p:nvSpPr>
        <p:spPr>
          <a:xfrm>
            <a:off x="452643" y="896612"/>
            <a:ext cx="7343856" cy="3785652"/>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pPr>
            <a:r>
              <a:rPr lang="en-US" altLang="zh-CN" sz="1600" b="1" dirty="0" smtClean="0">
                <a:latin typeface="微软雅黑" panose="020B0503020204020204" pitchFamily="34" charset="-122"/>
                <a:ea typeface="微软雅黑" panose="020B0503020204020204" pitchFamily="34" charset="-122"/>
                <a:cs typeface="宋体" panose="02010600030101010101" pitchFamily="2" charset="-122"/>
              </a:rPr>
              <a:t>shutdown </a:t>
            </a:r>
            <a:r>
              <a:rPr lang="en-US" altLang="zh-CN" sz="1600" b="1" dirty="0">
                <a:latin typeface="微软雅黑" panose="020B0503020204020204" pitchFamily="34" charset="-122"/>
                <a:ea typeface="微软雅黑" panose="020B0503020204020204" pitchFamily="34" charset="-122"/>
                <a:cs typeface="宋体" panose="02010600030101010101" pitchFamily="2" charset="-122"/>
              </a:rPr>
              <a:t>[OPTION]...  TIME [MESSAGE]</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5334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：该</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命令可以关闭所有程序，依照用户的需要重新启动或关机。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选项</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-h</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：让系统立即关机。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5334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参数说明</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TIME</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参数可以指定关机时间或设置多久时间后运行</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shutdown</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5334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root]#shutdown –h now ←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要求系统立即关机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root]#shutdown now ←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立刻关机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root]#shutdown +5 ← 5</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分钟后</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关机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
        <p:nvSpPr>
          <p:cNvPr id="7" name="矩形 6"/>
          <p:cNvSpPr/>
          <p:nvPr/>
        </p:nvSpPr>
        <p:spPr>
          <a:xfrm>
            <a:off x="452643" y="4682264"/>
            <a:ext cx="8585850" cy="1938992"/>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reboot [OPTION]...</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096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：重新</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启动系统。</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096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选项</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-f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不依正常的程序运行关机，直接关闭系统并重新启动计算机。</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a:lnSpc>
                <a:spcPct val="150000"/>
              </a:lnSpc>
            </a:pPr>
            <a:r>
              <a:rPr lang="en-US" altLang="zh-CN" sz="1600" kern="0" dirty="0" smtClean="0">
                <a:solidFill>
                  <a:srgbClr val="000000"/>
                </a:solidFill>
                <a:latin typeface="微软雅黑" panose="020B0503020204020204" pitchFamily="34" charset="-122"/>
                <a:ea typeface="微软雅黑" panose="020B0503020204020204" pitchFamily="34" charset="-122"/>
              </a:rPr>
              <a:t>             -</a:t>
            </a:r>
            <a:r>
              <a:rPr lang="en-US" altLang="zh-CN" sz="1600" kern="0" dirty="0">
                <a:solidFill>
                  <a:srgbClr val="000000"/>
                </a:solidFill>
                <a:latin typeface="微软雅黑" panose="020B0503020204020204" pitchFamily="34" charset="-122"/>
                <a:ea typeface="微软雅黑" panose="020B0503020204020204" pitchFamily="34" charset="-122"/>
              </a:rPr>
              <a:t>I :</a:t>
            </a:r>
            <a:r>
              <a:rPr lang="zh-CN" altLang="zh-CN" sz="1600" kern="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在在重新启动之前关闭所有网络接口。</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9421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文本框 10"/>
          <p:cNvSpPr txBox="1"/>
          <p:nvPr/>
        </p:nvSpPr>
        <p:spPr>
          <a:xfrm>
            <a:off x="0" y="81211"/>
            <a:ext cx="12192000" cy="522451"/>
          </a:xfrm>
          <a:prstGeom prst="rect">
            <a:avLst/>
          </a:prstGeom>
          <a:noFill/>
        </p:spPr>
        <p:txBody>
          <a:bodyPr wrap="square" rtlCol="0">
            <a:spAutoFit/>
          </a:bodyPr>
          <a:lstStyle/>
          <a:p>
            <a:r>
              <a:rPr lang="zh-CN" altLang="en-US" sz="2795" dirty="0" smtClean="0">
                <a:solidFill>
                  <a:schemeClr val="bg1"/>
                </a:solidFill>
                <a:latin typeface="微软雅黑" panose="020B0503020204020204" pitchFamily="34" charset="-122"/>
                <a:ea typeface="微软雅黑" panose="020B0503020204020204" pitchFamily="34" charset="-122"/>
              </a:rPr>
              <a:t> 常用命令介绍</a:t>
            </a:r>
            <a:r>
              <a:rPr lang="en-US" altLang="zh-CN" sz="2795" dirty="0" smtClean="0">
                <a:solidFill>
                  <a:schemeClr val="bg1"/>
                </a:solidFill>
                <a:latin typeface="微软雅黑" panose="020B0503020204020204" pitchFamily="34" charset="-122"/>
                <a:ea typeface="微软雅黑" panose="020B0503020204020204" pitchFamily="34" charset="-122"/>
              </a:rPr>
              <a:t>——</a:t>
            </a:r>
            <a:r>
              <a:rPr lang="zh-CN" altLang="en-US" sz="2795" dirty="0" smtClean="0">
                <a:solidFill>
                  <a:schemeClr val="bg1"/>
                </a:solidFill>
                <a:latin typeface="微软雅黑" panose="020B0503020204020204" pitchFamily="34" charset="-122"/>
                <a:ea typeface="微软雅黑" panose="020B0503020204020204" pitchFamily="34" charset="-122"/>
              </a:rPr>
              <a:t>文件和目录操作</a:t>
            </a:r>
            <a:endParaRPr lang="zh-CN" altLang="en-US" sz="2795"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463805" y="1388322"/>
            <a:ext cx="10968038" cy="4524315"/>
          </a:xfrm>
          <a:prstGeom prst="rect">
            <a:avLst/>
          </a:prstGeom>
        </p:spPr>
        <p:txBody>
          <a:bodyPr wrap="square">
            <a:spAutoFit/>
          </a:bodyPr>
          <a:lstStyle/>
          <a:p>
            <a:pPr marL="342900" lvl="0" indent="-342900">
              <a:lnSpc>
                <a:spcPct val="150000"/>
              </a:lnSpc>
              <a:spcAft>
                <a:spcPts val="0"/>
              </a:spcAft>
              <a:buFont typeface="Wingdings" panose="05000000000000000000" pitchFamily="2" charset="2"/>
              <a:buChar char=""/>
            </a:pPr>
            <a:r>
              <a:rPr lang="en-US" altLang="zh-CN" sz="1600" b="1"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ls [OPTION]... [FILE]...</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：用来</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显示当前目录中的文件和子目录列表。配合参数的使用，能以不同的方式显示目录内容。</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667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常用</a:t>
            </a:r>
            <a:r>
              <a:rPr lang="en-US"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OPTION</a:t>
            </a: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选项</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：按顺序列出所有文件，并列出以</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开头的隐藏文件。</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-l: </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列出所有文件的详细信息。</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266700" indent="273685">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范例</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685800" indent="114300">
              <a:lnSpc>
                <a:spcPct val="150000"/>
              </a:lnSpc>
              <a:spcAft>
                <a:spcPts val="0"/>
              </a:spcAft>
            </a:pP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yllwy</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 ls -l←</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显示根目录下子目录详细信息</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drwxr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-x   2 root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root</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4096 2011-07-23 11:51 bin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drwxr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-x   3 root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root</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4096 2013-01-12 10:20 boot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800100">
              <a:lnSpc>
                <a:spcPct val="150000"/>
              </a:lnSpc>
              <a:spcAft>
                <a:spcPts val="0"/>
              </a:spcAft>
            </a:pP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drwxr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xr</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-x   2 root </a:t>
            </a:r>
            <a:r>
              <a:rPr lang="en-US" altLang="zh-CN" sz="1600" dirty="0" err="1">
                <a:solidFill>
                  <a:srgbClr val="000000"/>
                </a:solidFill>
                <a:latin typeface="微软雅黑" panose="020B0503020204020204" pitchFamily="34" charset="-122"/>
                <a:ea typeface="微软雅黑" panose="020B0503020204020204" pitchFamily="34" charset="-122"/>
                <a:cs typeface="宋体" panose="02010600030101010101" pitchFamily="2" charset="-122"/>
              </a:rPr>
              <a:t>root</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  4096 2011-07-22 04:35 </a:t>
            </a:r>
            <a:r>
              <a:rPr lang="en-US" altLang="zh-CN" sz="1600" dirty="0" err="1"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cdrom</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 </a:t>
            </a:r>
            <a:endParaRPr lang="zh-CN" altLang="zh-CN" sz="1600" dirty="0" smtClean="0">
              <a:latin typeface="微软雅黑" panose="020B0503020204020204" pitchFamily="34" charset="-122"/>
              <a:ea typeface="微软雅黑" panose="020B0503020204020204" pitchFamily="34" charset="-122"/>
              <a:cs typeface="宋体" panose="02010600030101010101" pitchFamily="2" charset="-122"/>
            </a:endParaRPr>
          </a:p>
          <a:p>
            <a:pPr marL="342900" lvl="0" indent="-342900">
              <a:lnSpc>
                <a:spcPct val="150000"/>
              </a:lnSpc>
              <a:spcAft>
                <a:spcPts val="0"/>
              </a:spcAft>
              <a:buFont typeface="Wingdings" panose="05000000000000000000" pitchFamily="2" charset="2"/>
              <a:buChar char=""/>
            </a:pPr>
            <a:r>
              <a:rPr lang="en-US" altLang="zh-CN" sz="1600" b="1"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cd </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a:p>
            <a:pPr marL="342900" indent="190500">
              <a:lnSpc>
                <a:spcPct val="150000"/>
              </a:lnSpc>
              <a:spcAft>
                <a:spcPts val="0"/>
              </a:spcAft>
            </a:pPr>
            <a:r>
              <a:rPr lang="zh-CN" altLang="zh-CN" sz="1600" u="sng"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命令简介</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r>
              <a:rPr lang="en-US"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cd(change </a:t>
            </a:r>
            <a:r>
              <a:rPr lang="en-US"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directory)</a:t>
            </a:r>
            <a:r>
              <a:rPr lang="zh-CN" altLang="zh-CN" sz="1600" dirty="0">
                <a:solidFill>
                  <a:srgbClr val="000000"/>
                </a:solidFill>
                <a:latin typeface="微软雅黑" panose="020B0503020204020204" pitchFamily="34" charset="-122"/>
                <a:ea typeface="微软雅黑" panose="020B0503020204020204" pitchFamily="34" charset="-122"/>
                <a:cs typeface="宋体" panose="02010600030101010101" pitchFamily="2" charset="-122"/>
              </a:rPr>
              <a:t>命令可让用户切当前所在的目录</a:t>
            </a:r>
            <a:r>
              <a:rPr lang="zh-CN" altLang="zh-CN" sz="1600" dirty="0" smtClean="0">
                <a:solidFill>
                  <a:srgbClr val="000000"/>
                </a:solidFill>
                <a:latin typeface="微软雅黑" panose="020B0503020204020204" pitchFamily="34" charset="-122"/>
                <a:ea typeface="微软雅黑" panose="020B0503020204020204" pitchFamily="34" charset="-122"/>
                <a:cs typeface="宋体" panose="02010600030101010101" pitchFamily="2" charset="-122"/>
              </a:rPr>
              <a:t>。</a:t>
            </a:r>
            <a:endParaRPr lang="zh-CN" altLang="zh-CN" sz="1600" dirty="0">
              <a:latin typeface="微软雅黑" panose="020B0503020204020204" pitchFamily="34" charset="-122"/>
              <a:ea typeface="微软雅黑"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23761427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10250</TotalTime>
  <Words>4761</Words>
  <Application>Microsoft Office PowerPoint</Application>
  <PresentationFormat>宽屏</PresentationFormat>
  <Paragraphs>363</Paragraphs>
  <Slides>32</Slides>
  <Notes>14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32</vt:i4>
      </vt:variant>
    </vt:vector>
  </HeadingPairs>
  <TitlesOfParts>
    <vt:vector size="41" baseType="lpstr">
      <vt:lpstr>等线</vt:lpstr>
      <vt:lpstr>宋体</vt:lpstr>
      <vt:lpstr>微软雅黑</vt:lpstr>
      <vt:lpstr>Arial</vt:lpstr>
      <vt:lpstr>Calibri</vt:lpstr>
      <vt:lpstr>Calibri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余思樱</dc:creator>
  <cp:lastModifiedBy>王金</cp:lastModifiedBy>
  <cp:revision>324</cp:revision>
  <dcterms:created xsi:type="dcterms:W3CDTF">2018-05-29T07:15:42Z</dcterms:created>
  <dcterms:modified xsi:type="dcterms:W3CDTF">2020-09-09T13:12:32Z</dcterms:modified>
</cp:coreProperties>
</file>