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6"/>
  </p:notesMasterIdLst>
  <p:sldIdLst>
    <p:sldId id="315" r:id="rId2"/>
    <p:sldId id="258" r:id="rId3"/>
    <p:sldId id="262" r:id="rId4"/>
    <p:sldId id="263" r:id="rId5"/>
    <p:sldId id="307" r:id="rId6"/>
    <p:sldId id="264" r:id="rId7"/>
    <p:sldId id="306" r:id="rId8"/>
    <p:sldId id="265" r:id="rId9"/>
    <p:sldId id="266" r:id="rId10"/>
    <p:sldId id="267" r:id="rId11"/>
    <p:sldId id="268" r:id="rId12"/>
    <p:sldId id="269" r:id="rId13"/>
    <p:sldId id="286" r:id="rId14"/>
    <p:sldId id="270" r:id="rId15"/>
    <p:sldId id="271" r:id="rId16"/>
    <p:sldId id="272" r:id="rId17"/>
    <p:sldId id="273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9" r:id="rId29"/>
    <p:sldId id="310" r:id="rId30"/>
    <p:sldId id="311" r:id="rId31"/>
    <p:sldId id="308" r:id="rId32"/>
    <p:sldId id="274" r:id="rId33"/>
    <p:sldId id="313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312" r:id="rId52"/>
    <p:sldId id="316" r:id="rId53"/>
    <p:sldId id="317" r:id="rId54"/>
    <p:sldId id="319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07F1"/>
    <a:srgbClr val="83A355"/>
    <a:srgbClr val="F72401"/>
    <a:srgbClr val="2605A1"/>
    <a:srgbClr val="562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6" autoAdjust="0"/>
    <p:restoredTop sz="94643" autoAdjust="0"/>
  </p:normalViewPr>
  <p:slideViewPr>
    <p:cSldViewPr>
      <p:cViewPr varScale="1">
        <p:scale>
          <a:sx n="64" d="100"/>
          <a:sy n="64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4177A-7CFB-48CF-B7E3-0165A0539FC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487CD4CA-A417-4236-B24B-C88DBC024E15}">
      <dgm:prSet phldrT="[文本]" phldr="1"/>
      <dgm:spPr/>
      <dgm:t>
        <a:bodyPr/>
        <a:lstStyle/>
        <a:p>
          <a:endParaRPr lang="zh-CN" altLang="en-US"/>
        </a:p>
      </dgm:t>
    </dgm:pt>
    <dgm:pt modelId="{49A6E667-EED8-4858-AE99-1E4998B7E6F2}" type="parTrans" cxnId="{16F2AB29-6B99-4562-A543-6982C3A7900D}">
      <dgm:prSet/>
      <dgm:spPr/>
      <dgm:t>
        <a:bodyPr/>
        <a:lstStyle/>
        <a:p>
          <a:endParaRPr lang="zh-CN" altLang="en-US"/>
        </a:p>
      </dgm:t>
    </dgm:pt>
    <dgm:pt modelId="{39B55679-4663-4677-8095-F119C7E1122D}" type="sibTrans" cxnId="{16F2AB29-6B99-4562-A543-6982C3A7900D}">
      <dgm:prSet/>
      <dgm:spPr/>
      <dgm:t>
        <a:bodyPr/>
        <a:lstStyle/>
        <a:p>
          <a:endParaRPr lang="zh-CN" altLang="en-US"/>
        </a:p>
      </dgm:t>
    </dgm:pt>
    <dgm:pt modelId="{80DA8263-08F9-4914-B63E-153A94F60C6B}" type="asst">
      <dgm:prSet phldrT="[文本]" phldr="1"/>
      <dgm:spPr/>
      <dgm:t>
        <a:bodyPr/>
        <a:lstStyle/>
        <a:p>
          <a:endParaRPr lang="zh-CN" altLang="en-US"/>
        </a:p>
      </dgm:t>
    </dgm:pt>
    <dgm:pt modelId="{3CE4314A-AEFF-450B-BD37-989EAE5E0DAD}" type="parTrans" cxnId="{0E071C5C-E81D-44B3-9E74-6A5C1FAF974B}">
      <dgm:prSet/>
      <dgm:spPr/>
      <dgm:t>
        <a:bodyPr/>
        <a:lstStyle/>
        <a:p>
          <a:endParaRPr lang="zh-CN" altLang="en-US"/>
        </a:p>
      </dgm:t>
    </dgm:pt>
    <dgm:pt modelId="{2E649523-EED6-455E-B787-161578AA9FE7}" type="sibTrans" cxnId="{0E071C5C-E81D-44B3-9E74-6A5C1FAF974B}">
      <dgm:prSet/>
      <dgm:spPr/>
      <dgm:t>
        <a:bodyPr/>
        <a:lstStyle/>
        <a:p>
          <a:endParaRPr lang="zh-CN" altLang="en-US"/>
        </a:p>
      </dgm:t>
    </dgm:pt>
    <dgm:pt modelId="{5881A93E-6D93-45A0-8E36-FE082A6119C2}">
      <dgm:prSet phldrT="[文本]" phldr="1"/>
      <dgm:spPr/>
      <dgm:t>
        <a:bodyPr/>
        <a:lstStyle/>
        <a:p>
          <a:endParaRPr lang="zh-CN" altLang="en-US"/>
        </a:p>
      </dgm:t>
    </dgm:pt>
    <dgm:pt modelId="{CC850E50-A58D-416A-A0D9-5A9EDD68100F}" type="parTrans" cxnId="{D0F4EE07-BF68-4EF1-AEFB-DD257FEA8D3D}">
      <dgm:prSet/>
      <dgm:spPr/>
      <dgm:t>
        <a:bodyPr/>
        <a:lstStyle/>
        <a:p>
          <a:endParaRPr lang="zh-CN" altLang="en-US"/>
        </a:p>
      </dgm:t>
    </dgm:pt>
    <dgm:pt modelId="{71BE0D3E-9B35-4711-885A-C3FB95765596}" type="sibTrans" cxnId="{D0F4EE07-BF68-4EF1-AEFB-DD257FEA8D3D}">
      <dgm:prSet/>
      <dgm:spPr/>
      <dgm:t>
        <a:bodyPr/>
        <a:lstStyle/>
        <a:p>
          <a:endParaRPr lang="zh-CN" altLang="en-US"/>
        </a:p>
      </dgm:t>
    </dgm:pt>
    <dgm:pt modelId="{2A5D57D4-B885-447D-82AF-8D22D23187DB}">
      <dgm:prSet phldrT="[文本]" phldr="1"/>
      <dgm:spPr/>
      <dgm:t>
        <a:bodyPr/>
        <a:lstStyle/>
        <a:p>
          <a:endParaRPr lang="zh-CN" altLang="en-US"/>
        </a:p>
      </dgm:t>
    </dgm:pt>
    <dgm:pt modelId="{85EE0B3F-3FAB-483E-BD50-116270EDC191}" type="parTrans" cxnId="{EAB5B6D0-A3AF-4AB5-AA5F-94FA559DCE7E}">
      <dgm:prSet/>
      <dgm:spPr/>
      <dgm:t>
        <a:bodyPr/>
        <a:lstStyle/>
        <a:p>
          <a:endParaRPr lang="zh-CN" altLang="en-US"/>
        </a:p>
      </dgm:t>
    </dgm:pt>
    <dgm:pt modelId="{690450DC-9E03-47CC-A6EE-902707BCA57B}" type="sibTrans" cxnId="{EAB5B6D0-A3AF-4AB5-AA5F-94FA559DCE7E}">
      <dgm:prSet/>
      <dgm:spPr/>
      <dgm:t>
        <a:bodyPr/>
        <a:lstStyle/>
        <a:p>
          <a:endParaRPr lang="zh-CN" altLang="en-US"/>
        </a:p>
      </dgm:t>
    </dgm:pt>
    <dgm:pt modelId="{CF07DBA5-007E-4C3B-AEE8-EC0C578E2927}">
      <dgm:prSet phldrT="[文本]" phldr="1"/>
      <dgm:spPr/>
      <dgm:t>
        <a:bodyPr/>
        <a:lstStyle/>
        <a:p>
          <a:endParaRPr lang="zh-CN" altLang="en-US"/>
        </a:p>
      </dgm:t>
    </dgm:pt>
    <dgm:pt modelId="{587111A5-F209-4093-9131-72991142A904}" type="parTrans" cxnId="{0D4CA6C6-6C31-4E86-828A-47E6B6C17E91}">
      <dgm:prSet/>
      <dgm:spPr/>
      <dgm:t>
        <a:bodyPr/>
        <a:lstStyle/>
        <a:p>
          <a:endParaRPr lang="zh-CN" altLang="en-US"/>
        </a:p>
      </dgm:t>
    </dgm:pt>
    <dgm:pt modelId="{C419640D-3453-4176-8E0A-D75A4255EA97}" type="sibTrans" cxnId="{0D4CA6C6-6C31-4E86-828A-47E6B6C17E91}">
      <dgm:prSet/>
      <dgm:spPr/>
      <dgm:t>
        <a:bodyPr/>
        <a:lstStyle/>
        <a:p>
          <a:endParaRPr lang="zh-CN" altLang="en-US"/>
        </a:p>
      </dgm:t>
    </dgm:pt>
    <dgm:pt modelId="{ADD5AC07-A953-4676-8EFB-507E04AFF0A4}" type="pres">
      <dgm:prSet presAssocID="{0FA4177A-7CFB-48CF-B7E3-0165A0539F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41B43E-4A67-44E4-9535-AB296CE5DFC9}" type="pres">
      <dgm:prSet presAssocID="{487CD4CA-A417-4236-B24B-C88DBC024E15}" presName="hierRoot1" presStyleCnt="0">
        <dgm:presLayoutVars>
          <dgm:hierBranch val="init"/>
        </dgm:presLayoutVars>
      </dgm:prSet>
      <dgm:spPr/>
    </dgm:pt>
    <dgm:pt modelId="{0C8A314B-DF17-475A-9209-CE5334359C96}" type="pres">
      <dgm:prSet presAssocID="{487CD4CA-A417-4236-B24B-C88DBC024E15}" presName="rootComposite1" presStyleCnt="0"/>
      <dgm:spPr/>
    </dgm:pt>
    <dgm:pt modelId="{48C3EA19-D571-4388-81C5-8E3A73027362}" type="pres">
      <dgm:prSet presAssocID="{487CD4CA-A417-4236-B24B-C88DBC024E1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055E51-AB4B-4CAE-8F28-67FD91D612B0}" type="pres">
      <dgm:prSet presAssocID="{487CD4CA-A417-4236-B24B-C88DBC024E15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2E41C90-EF00-4F6E-8125-AC1052C0112C}" type="pres">
      <dgm:prSet presAssocID="{487CD4CA-A417-4236-B24B-C88DBC024E15}" presName="hierChild2" presStyleCnt="0"/>
      <dgm:spPr/>
    </dgm:pt>
    <dgm:pt modelId="{9C15748B-15D1-4AC7-9B69-B385AC626737}" type="pres">
      <dgm:prSet presAssocID="{CC850E50-A58D-416A-A0D9-5A9EDD68100F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07310DF4-37EF-46A9-A89E-B640AADB85D8}" type="pres">
      <dgm:prSet presAssocID="{5881A93E-6D93-45A0-8E36-FE082A6119C2}" presName="hierRoot2" presStyleCnt="0">
        <dgm:presLayoutVars>
          <dgm:hierBranch val="init"/>
        </dgm:presLayoutVars>
      </dgm:prSet>
      <dgm:spPr/>
    </dgm:pt>
    <dgm:pt modelId="{256675DA-0093-457C-AC15-36F28B469580}" type="pres">
      <dgm:prSet presAssocID="{5881A93E-6D93-45A0-8E36-FE082A6119C2}" presName="rootComposite" presStyleCnt="0"/>
      <dgm:spPr/>
    </dgm:pt>
    <dgm:pt modelId="{44866CDF-A152-40AC-BC1A-BF29E0CA388C}" type="pres">
      <dgm:prSet presAssocID="{5881A93E-6D93-45A0-8E36-FE082A6119C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C548D2-9E87-4FDC-B524-9E9C2B6722B7}" type="pres">
      <dgm:prSet presAssocID="{5881A93E-6D93-45A0-8E36-FE082A6119C2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AA0C5FF-C204-487F-9827-43E66E29A284}" type="pres">
      <dgm:prSet presAssocID="{5881A93E-6D93-45A0-8E36-FE082A6119C2}" presName="hierChild4" presStyleCnt="0"/>
      <dgm:spPr/>
    </dgm:pt>
    <dgm:pt modelId="{C01E629E-AA9F-4B2D-A482-51171135975B}" type="pres">
      <dgm:prSet presAssocID="{5881A93E-6D93-45A0-8E36-FE082A6119C2}" presName="hierChild5" presStyleCnt="0"/>
      <dgm:spPr/>
    </dgm:pt>
    <dgm:pt modelId="{2257E99C-2727-4DDF-9636-FBB29679AACC}" type="pres">
      <dgm:prSet presAssocID="{85EE0B3F-3FAB-483E-BD50-116270EDC191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9798AF5B-A135-46E7-86C2-FCE15CDD130E}" type="pres">
      <dgm:prSet presAssocID="{2A5D57D4-B885-447D-82AF-8D22D23187DB}" presName="hierRoot2" presStyleCnt="0">
        <dgm:presLayoutVars>
          <dgm:hierBranch val="init"/>
        </dgm:presLayoutVars>
      </dgm:prSet>
      <dgm:spPr/>
    </dgm:pt>
    <dgm:pt modelId="{77B9722F-9A05-44B4-9CF2-258579874284}" type="pres">
      <dgm:prSet presAssocID="{2A5D57D4-B885-447D-82AF-8D22D23187DB}" presName="rootComposite" presStyleCnt="0"/>
      <dgm:spPr/>
    </dgm:pt>
    <dgm:pt modelId="{11BC28F8-8CB5-4C10-A831-D07128DBC950}" type="pres">
      <dgm:prSet presAssocID="{2A5D57D4-B885-447D-82AF-8D22D23187D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15A0D4-EC30-4BB4-AFD7-7BC6FD577F8A}" type="pres">
      <dgm:prSet presAssocID="{2A5D57D4-B885-447D-82AF-8D22D23187DB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92619A7-6C4C-414F-AEB5-53A51CDF3F46}" type="pres">
      <dgm:prSet presAssocID="{2A5D57D4-B885-447D-82AF-8D22D23187DB}" presName="hierChild4" presStyleCnt="0"/>
      <dgm:spPr/>
    </dgm:pt>
    <dgm:pt modelId="{880EA5EE-C377-479F-A46E-C2518DDB14C7}" type="pres">
      <dgm:prSet presAssocID="{2A5D57D4-B885-447D-82AF-8D22D23187DB}" presName="hierChild5" presStyleCnt="0"/>
      <dgm:spPr/>
    </dgm:pt>
    <dgm:pt modelId="{6DDB393B-563B-48E1-924C-5BBEF0B67BEF}" type="pres">
      <dgm:prSet presAssocID="{587111A5-F209-4093-9131-72991142A904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597F4606-5203-4164-97C9-B169C03AB90D}" type="pres">
      <dgm:prSet presAssocID="{CF07DBA5-007E-4C3B-AEE8-EC0C578E2927}" presName="hierRoot2" presStyleCnt="0">
        <dgm:presLayoutVars>
          <dgm:hierBranch val="init"/>
        </dgm:presLayoutVars>
      </dgm:prSet>
      <dgm:spPr/>
    </dgm:pt>
    <dgm:pt modelId="{AB2AB8E8-0D21-4B47-98BF-05BE5566AB3B}" type="pres">
      <dgm:prSet presAssocID="{CF07DBA5-007E-4C3B-AEE8-EC0C578E2927}" presName="rootComposite" presStyleCnt="0"/>
      <dgm:spPr/>
    </dgm:pt>
    <dgm:pt modelId="{0A813303-F5FB-42EE-A25F-B004FB12AB39}" type="pres">
      <dgm:prSet presAssocID="{CF07DBA5-007E-4C3B-AEE8-EC0C578E292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855E1B-6AF4-4368-9D55-5F5938F156D4}" type="pres">
      <dgm:prSet presAssocID="{CF07DBA5-007E-4C3B-AEE8-EC0C578E2927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767BBD84-27B7-4719-91A8-F603D02C8243}" type="pres">
      <dgm:prSet presAssocID="{CF07DBA5-007E-4C3B-AEE8-EC0C578E2927}" presName="hierChild4" presStyleCnt="0"/>
      <dgm:spPr/>
    </dgm:pt>
    <dgm:pt modelId="{51A73179-C340-47D4-9ABA-BD4179BC0682}" type="pres">
      <dgm:prSet presAssocID="{CF07DBA5-007E-4C3B-AEE8-EC0C578E2927}" presName="hierChild5" presStyleCnt="0"/>
      <dgm:spPr/>
    </dgm:pt>
    <dgm:pt modelId="{4D62955A-E408-4A76-A7EF-F297002B2320}" type="pres">
      <dgm:prSet presAssocID="{487CD4CA-A417-4236-B24B-C88DBC024E15}" presName="hierChild3" presStyleCnt="0"/>
      <dgm:spPr/>
    </dgm:pt>
    <dgm:pt modelId="{AA6A038A-0813-419D-9D81-E7A5E82CCD3E}" type="pres">
      <dgm:prSet presAssocID="{3CE4314A-AEFF-450B-BD37-989EAE5E0DAD}" presName="Name111" presStyleLbl="parChTrans1D2" presStyleIdx="3" presStyleCnt="4"/>
      <dgm:spPr/>
      <dgm:t>
        <a:bodyPr/>
        <a:lstStyle/>
        <a:p>
          <a:endParaRPr lang="zh-CN" altLang="en-US"/>
        </a:p>
      </dgm:t>
    </dgm:pt>
    <dgm:pt modelId="{529725D2-864D-4541-9257-DC2CD6AD6E9F}" type="pres">
      <dgm:prSet presAssocID="{80DA8263-08F9-4914-B63E-153A94F60C6B}" presName="hierRoot3" presStyleCnt="0">
        <dgm:presLayoutVars>
          <dgm:hierBranch val="init"/>
        </dgm:presLayoutVars>
      </dgm:prSet>
      <dgm:spPr/>
    </dgm:pt>
    <dgm:pt modelId="{2E8390B3-3069-4CD3-9D90-A0A135C1A1A1}" type="pres">
      <dgm:prSet presAssocID="{80DA8263-08F9-4914-B63E-153A94F60C6B}" presName="rootComposite3" presStyleCnt="0"/>
      <dgm:spPr/>
    </dgm:pt>
    <dgm:pt modelId="{5CB7FFF7-BB9C-4B4F-AE5E-2391902ABCB6}" type="pres">
      <dgm:prSet presAssocID="{80DA8263-08F9-4914-B63E-153A94F60C6B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625301-1168-4D13-8327-9E8AE0EE87C4}" type="pres">
      <dgm:prSet presAssocID="{80DA8263-08F9-4914-B63E-153A94F60C6B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84911937-BC76-420B-AC3D-B2641E4216DD}" type="pres">
      <dgm:prSet presAssocID="{80DA8263-08F9-4914-B63E-153A94F60C6B}" presName="hierChild6" presStyleCnt="0"/>
      <dgm:spPr/>
    </dgm:pt>
    <dgm:pt modelId="{51548C7A-FBE3-4375-B1D1-7964B0755E81}" type="pres">
      <dgm:prSet presAssocID="{80DA8263-08F9-4914-B63E-153A94F60C6B}" presName="hierChild7" presStyleCnt="0"/>
      <dgm:spPr/>
    </dgm:pt>
  </dgm:ptLst>
  <dgm:cxnLst>
    <dgm:cxn modelId="{172DDA5E-7582-4641-8E0E-3E649A054E07}" type="presOf" srcId="{5881A93E-6D93-45A0-8E36-FE082A6119C2}" destId="{44866CDF-A152-40AC-BC1A-BF29E0CA388C}" srcOrd="0" destOrd="0" presId="urn:microsoft.com/office/officeart/2005/8/layout/orgChart1"/>
    <dgm:cxn modelId="{86ACA1CE-3FA0-48C7-ACCE-44C4ADCE888F}" type="presOf" srcId="{587111A5-F209-4093-9131-72991142A904}" destId="{6DDB393B-563B-48E1-924C-5BBEF0B67BEF}" srcOrd="0" destOrd="0" presId="urn:microsoft.com/office/officeart/2005/8/layout/orgChart1"/>
    <dgm:cxn modelId="{0D4CA6C6-6C31-4E86-828A-47E6B6C17E91}" srcId="{487CD4CA-A417-4236-B24B-C88DBC024E15}" destId="{CF07DBA5-007E-4C3B-AEE8-EC0C578E2927}" srcOrd="3" destOrd="0" parTransId="{587111A5-F209-4093-9131-72991142A904}" sibTransId="{C419640D-3453-4176-8E0A-D75A4255EA97}"/>
    <dgm:cxn modelId="{1EA8B734-930A-480D-BE55-034521EBE2A8}" type="presOf" srcId="{CF07DBA5-007E-4C3B-AEE8-EC0C578E2927}" destId="{10855E1B-6AF4-4368-9D55-5F5938F156D4}" srcOrd="1" destOrd="0" presId="urn:microsoft.com/office/officeart/2005/8/layout/orgChart1"/>
    <dgm:cxn modelId="{CE7841F6-E4C5-453C-ABC0-99BAD1A06C46}" type="presOf" srcId="{487CD4CA-A417-4236-B24B-C88DBC024E15}" destId="{FD055E51-AB4B-4CAE-8F28-67FD91D612B0}" srcOrd="1" destOrd="0" presId="urn:microsoft.com/office/officeart/2005/8/layout/orgChart1"/>
    <dgm:cxn modelId="{1F3C68A6-F63E-4507-96A8-1B3EAEB12F4F}" type="presOf" srcId="{CC850E50-A58D-416A-A0D9-5A9EDD68100F}" destId="{9C15748B-15D1-4AC7-9B69-B385AC626737}" srcOrd="0" destOrd="0" presId="urn:microsoft.com/office/officeart/2005/8/layout/orgChart1"/>
    <dgm:cxn modelId="{F4EE1BB0-4758-4650-A29D-41EB4AFD3059}" type="presOf" srcId="{80DA8263-08F9-4914-B63E-153A94F60C6B}" destId="{F2625301-1168-4D13-8327-9E8AE0EE87C4}" srcOrd="1" destOrd="0" presId="urn:microsoft.com/office/officeart/2005/8/layout/orgChart1"/>
    <dgm:cxn modelId="{16F2AB29-6B99-4562-A543-6982C3A7900D}" srcId="{0FA4177A-7CFB-48CF-B7E3-0165A0539FC3}" destId="{487CD4CA-A417-4236-B24B-C88DBC024E15}" srcOrd="0" destOrd="0" parTransId="{49A6E667-EED8-4858-AE99-1E4998B7E6F2}" sibTransId="{39B55679-4663-4677-8095-F119C7E1122D}"/>
    <dgm:cxn modelId="{D0F4EE07-BF68-4EF1-AEFB-DD257FEA8D3D}" srcId="{487CD4CA-A417-4236-B24B-C88DBC024E15}" destId="{5881A93E-6D93-45A0-8E36-FE082A6119C2}" srcOrd="1" destOrd="0" parTransId="{CC850E50-A58D-416A-A0D9-5A9EDD68100F}" sibTransId="{71BE0D3E-9B35-4711-885A-C3FB95765596}"/>
    <dgm:cxn modelId="{6E1130D4-8F64-45E7-9057-BFCA8A32FD06}" type="presOf" srcId="{0FA4177A-7CFB-48CF-B7E3-0165A0539FC3}" destId="{ADD5AC07-A953-4676-8EFB-507E04AFF0A4}" srcOrd="0" destOrd="0" presId="urn:microsoft.com/office/officeart/2005/8/layout/orgChart1"/>
    <dgm:cxn modelId="{2C34B921-5205-46D2-955D-783CB34B278A}" type="presOf" srcId="{2A5D57D4-B885-447D-82AF-8D22D23187DB}" destId="{7915A0D4-EC30-4BB4-AFD7-7BC6FD577F8A}" srcOrd="1" destOrd="0" presId="urn:microsoft.com/office/officeart/2005/8/layout/orgChart1"/>
    <dgm:cxn modelId="{208195D0-5074-4A62-85C8-ED4EB33EE016}" type="presOf" srcId="{487CD4CA-A417-4236-B24B-C88DBC024E15}" destId="{48C3EA19-D571-4388-81C5-8E3A73027362}" srcOrd="0" destOrd="0" presId="urn:microsoft.com/office/officeart/2005/8/layout/orgChart1"/>
    <dgm:cxn modelId="{E3C67CD0-7215-4E0A-AFE9-354DD48D71B1}" type="presOf" srcId="{CF07DBA5-007E-4C3B-AEE8-EC0C578E2927}" destId="{0A813303-F5FB-42EE-A25F-B004FB12AB39}" srcOrd="0" destOrd="0" presId="urn:microsoft.com/office/officeart/2005/8/layout/orgChart1"/>
    <dgm:cxn modelId="{A3E8F0FB-7E27-4A7D-8EBC-E362994937F4}" type="presOf" srcId="{80DA8263-08F9-4914-B63E-153A94F60C6B}" destId="{5CB7FFF7-BB9C-4B4F-AE5E-2391902ABCB6}" srcOrd="0" destOrd="0" presId="urn:microsoft.com/office/officeart/2005/8/layout/orgChart1"/>
    <dgm:cxn modelId="{ABD41FAF-6DD7-4AD8-BF92-0A1EA6BD28B5}" type="presOf" srcId="{85EE0B3F-3FAB-483E-BD50-116270EDC191}" destId="{2257E99C-2727-4DDF-9636-FBB29679AACC}" srcOrd="0" destOrd="0" presId="urn:microsoft.com/office/officeart/2005/8/layout/orgChart1"/>
    <dgm:cxn modelId="{4449C6EE-C53E-4A3E-AFE4-E3351CE5013B}" type="presOf" srcId="{3CE4314A-AEFF-450B-BD37-989EAE5E0DAD}" destId="{AA6A038A-0813-419D-9D81-E7A5E82CCD3E}" srcOrd="0" destOrd="0" presId="urn:microsoft.com/office/officeart/2005/8/layout/orgChart1"/>
    <dgm:cxn modelId="{9E246F06-6B51-4139-B8A3-C015B6733131}" type="presOf" srcId="{5881A93E-6D93-45A0-8E36-FE082A6119C2}" destId="{FEC548D2-9E87-4FDC-B524-9E9C2B6722B7}" srcOrd="1" destOrd="0" presId="urn:microsoft.com/office/officeart/2005/8/layout/orgChart1"/>
    <dgm:cxn modelId="{EAB5B6D0-A3AF-4AB5-AA5F-94FA559DCE7E}" srcId="{487CD4CA-A417-4236-B24B-C88DBC024E15}" destId="{2A5D57D4-B885-447D-82AF-8D22D23187DB}" srcOrd="2" destOrd="0" parTransId="{85EE0B3F-3FAB-483E-BD50-116270EDC191}" sibTransId="{690450DC-9E03-47CC-A6EE-902707BCA57B}"/>
    <dgm:cxn modelId="{2A561795-83F9-4F65-B168-95A91CCE25C6}" type="presOf" srcId="{2A5D57D4-B885-447D-82AF-8D22D23187DB}" destId="{11BC28F8-8CB5-4C10-A831-D07128DBC950}" srcOrd="0" destOrd="0" presId="urn:microsoft.com/office/officeart/2005/8/layout/orgChart1"/>
    <dgm:cxn modelId="{0E071C5C-E81D-44B3-9E74-6A5C1FAF974B}" srcId="{487CD4CA-A417-4236-B24B-C88DBC024E15}" destId="{80DA8263-08F9-4914-B63E-153A94F60C6B}" srcOrd="0" destOrd="0" parTransId="{3CE4314A-AEFF-450B-BD37-989EAE5E0DAD}" sibTransId="{2E649523-EED6-455E-B787-161578AA9FE7}"/>
    <dgm:cxn modelId="{16D59C89-C2F0-4DB5-AD9B-C6E2BB27C69B}" type="presParOf" srcId="{ADD5AC07-A953-4676-8EFB-507E04AFF0A4}" destId="{2641B43E-4A67-44E4-9535-AB296CE5DFC9}" srcOrd="0" destOrd="0" presId="urn:microsoft.com/office/officeart/2005/8/layout/orgChart1"/>
    <dgm:cxn modelId="{33D55333-BA5B-4E09-870E-1328784E8043}" type="presParOf" srcId="{2641B43E-4A67-44E4-9535-AB296CE5DFC9}" destId="{0C8A314B-DF17-475A-9209-CE5334359C96}" srcOrd="0" destOrd="0" presId="urn:microsoft.com/office/officeart/2005/8/layout/orgChart1"/>
    <dgm:cxn modelId="{E0674C1E-B49C-4F3D-AA1D-A9F924467983}" type="presParOf" srcId="{0C8A314B-DF17-475A-9209-CE5334359C96}" destId="{48C3EA19-D571-4388-81C5-8E3A73027362}" srcOrd="0" destOrd="0" presId="urn:microsoft.com/office/officeart/2005/8/layout/orgChart1"/>
    <dgm:cxn modelId="{077DD2C5-4B1E-4EA7-BE0C-A73FB003FDBC}" type="presParOf" srcId="{0C8A314B-DF17-475A-9209-CE5334359C96}" destId="{FD055E51-AB4B-4CAE-8F28-67FD91D612B0}" srcOrd="1" destOrd="0" presId="urn:microsoft.com/office/officeart/2005/8/layout/orgChart1"/>
    <dgm:cxn modelId="{DFC32C95-00E6-4448-AC84-6217EB3435F1}" type="presParOf" srcId="{2641B43E-4A67-44E4-9535-AB296CE5DFC9}" destId="{12E41C90-EF00-4F6E-8125-AC1052C0112C}" srcOrd="1" destOrd="0" presId="urn:microsoft.com/office/officeart/2005/8/layout/orgChart1"/>
    <dgm:cxn modelId="{FD661F89-02E4-4613-8D02-9652081316DB}" type="presParOf" srcId="{12E41C90-EF00-4F6E-8125-AC1052C0112C}" destId="{9C15748B-15D1-4AC7-9B69-B385AC626737}" srcOrd="0" destOrd="0" presId="urn:microsoft.com/office/officeart/2005/8/layout/orgChart1"/>
    <dgm:cxn modelId="{2D2F3B75-C83B-49DD-810C-45BA0164CA2A}" type="presParOf" srcId="{12E41C90-EF00-4F6E-8125-AC1052C0112C}" destId="{07310DF4-37EF-46A9-A89E-B640AADB85D8}" srcOrd="1" destOrd="0" presId="urn:microsoft.com/office/officeart/2005/8/layout/orgChart1"/>
    <dgm:cxn modelId="{8B1F6B5F-E6B2-4ACD-97D4-5964B989A31E}" type="presParOf" srcId="{07310DF4-37EF-46A9-A89E-B640AADB85D8}" destId="{256675DA-0093-457C-AC15-36F28B469580}" srcOrd="0" destOrd="0" presId="urn:microsoft.com/office/officeart/2005/8/layout/orgChart1"/>
    <dgm:cxn modelId="{8DFCF36B-EED6-485E-BAD9-F257DB844BDC}" type="presParOf" srcId="{256675DA-0093-457C-AC15-36F28B469580}" destId="{44866CDF-A152-40AC-BC1A-BF29E0CA388C}" srcOrd="0" destOrd="0" presId="urn:microsoft.com/office/officeart/2005/8/layout/orgChart1"/>
    <dgm:cxn modelId="{503010A8-2673-4AC0-81DB-3953A61C115E}" type="presParOf" srcId="{256675DA-0093-457C-AC15-36F28B469580}" destId="{FEC548D2-9E87-4FDC-B524-9E9C2B6722B7}" srcOrd="1" destOrd="0" presId="urn:microsoft.com/office/officeart/2005/8/layout/orgChart1"/>
    <dgm:cxn modelId="{F9BEC37B-DCDD-4D47-A350-AE066BD3C132}" type="presParOf" srcId="{07310DF4-37EF-46A9-A89E-B640AADB85D8}" destId="{7AA0C5FF-C204-487F-9827-43E66E29A284}" srcOrd="1" destOrd="0" presId="urn:microsoft.com/office/officeart/2005/8/layout/orgChart1"/>
    <dgm:cxn modelId="{C8C4BC75-9F99-47D0-81DB-5D6FBBE1FFB2}" type="presParOf" srcId="{07310DF4-37EF-46A9-A89E-B640AADB85D8}" destId="{C01E629E-AA9F-4B2D-A482-51171135975B}" srcOrd="2" destOrd="0" presId="urn:microsoft.com/office/officeart/2005/8/layout/orgChart1"/>
    <dgm:cxn modelId="{AEDF51C4-96FA-461D-BC83-64561C884926}" type="presParOf" srcId="{12E41C90-EF00-4F6E-8125-AC1052C0112C}" destId="{2257E99C-2727-4DDF-9636-FBB29679AACC}" srcOrd="2" destOrd="0" presId="urn:microsoft.com/office/officeart/2005/8/layout/orgChart1"/>
    <dgm:cxn modelId="{23F7C065-DE26-4ED3-9B02-E4C4459B5E6A}" type="presParOf" srcId="{12E41C90-EF00-4F6E-8125-AC1052C0112C}" destId="{9798AF5B-A135-46E7-86C2-FCE15CDD130E}" srcOrd="3" destOrd="0" presId="urn:microsoft.com/office/officeart/2005/8/layout/orgChart1"/>
    <dgm:cxn modelId="{D3D8361C-736F-46F7-B04C-7BBCF0827990}" type="presParOf" srcId="{9798AF5B-A135-46E7-86C2-FCE15CDD130E}" destId="{77B9722F-9A05-44B4-9CF2-258579874284}" srcOrd="0" destOrd="0" presId="urn:microsoft.com/office/officeart/2005/8/layout/orgChart1"/>
    <dgm:cxn modelId="{60D83E85-3E86-4426-B63D-E8428D763D56}" type="presParOf" srcId="{77B9722F-9A05-44B4-9CF2-258579874284}" destId="{11BC28F8-8CB5-4C10-A831-D07128DBC950}" srcOrd="0" destOrd="0" presId="urn:microsoft.com/office/officeart/2005/8/layout/orgChart1"/>
    <dgm:cxn modelId="{172EE8E1-E8DC-4029-879D-A171F160ED07}" type="presParOf" srcId="{77B9722F-9A05-44B4-9CF2-258579874284}" destId="{7915A0D4-EC30-4BB4-AFD7-7BC6FD577F8A}" srcOrd="1" destOrd="0" presId="urn:microsoft.com/office/officeart/2005/8/layout/orgChart1"/>
    <dgm:cxn modelId="{675A89AA-2019-4A76-BD86-1739A419C363}" type="presParOf" srcId="{9798AF5B-A135-46E7-86C2-FCE15CDD130E}" destId="{E92619A7-6C4C-414F-AEB5-53A51CDF3F46}" srcOrd="1" destOrd="0" presId="urn:microsoft.com/office/officeart/2005/8/layout/orgChart1"/>
    <dgm:cxn modelId="{C32B601D-B6F4-4111-B0B9-9759041FFF75}" type="presParOf" srcId="{9798AF5B-A135-46E7-86C2-FCE15CDD130E}" destId="{880EA5EE-C377-479F-A46E-C2518DDB14C7}" srcOrd="2" destOrd="0" presId="urn:microsoft.com/office/officeart/2005/8/layout/orgChart1"/>
    <dgm:cxn modelId="{D0E113F6-2D09-4BD3-B1A2-DBC6A2CDEA60}" type="presParOf" srcId="{12E41C90-EF00-4F6E-8125-AC1052C0112C}" destId="{6DDB393B-563B-48E1-924C-5BBEF0B67BEF}" srcOrd="4" destOrd="0" presId="urn:microsoft.com/office/officeart/2005/8/layout/orgChart1"/>
    <dgm:cxn modelId="{7BAA2DF1-BE4C-411C-AB62-3DDF4492803D}" type="presParOf" srcId="{12E41C90-EF00-4F6E-8125-AC1052C0112C}" destId="{597F4606-5203-4164-97C9-B169C03AB90D}" srcOrd="5" destOrd="0" presId="urn:microsoft.com/office/officeart/2005/8/layout/orgChart1"/>
    <dgm:cxn modelId="{1431448F-E657-4A67-98FC-91C844966959}" type="presParOf" srcId="{597F4606-5203-4164-97C9-B169C03AB90D}" destId="{AB2AB8E8-0D21-4B47-98BF-05BE5566AB3B}" srcOrd="0" destOrd="0" presId="urn:microsoft.com/office/officeart/2005/8/layout/orgChart1"/>
    <dgm:cxn modelId="{9D9FDB7C-B98D-4DE0-B19A-D11AFDEC78CA}" type="presParOf" srcId="{AB2AB8E8-0D21-4B47-98BF-05BE5566AB3B}" destId="{0A813303-F5FB-42EE-A25F-B004FB12AB39}" srcOrd="0" destOrd="0" presId="urn:microsoft.com/office/officeart/2005/8/layout/orgChart1"/>
    <dgm:cxn modelId="{80965EF8-1A1A-4D27-A27A-029E29B66CFE}" type="presParOf" srcId="{AB2AB8E8-0D21-4B47-98BF-05BE5566AB3B}" destId="{10855E1B-6AF4-4368-9D55-5F5938F156D4}" srcOrd="1" destOrd="0" presId="urn:microsoft.com/office/officeart/2005/8/layout/orgChart1"/>
    <dgm:cxn modelId="{7D2D573E-2A3B-4061-8C48-F48E462DECB2}" type="presParOf" srcId="{597F4606-5203-4164-97C9-B169C03AB90D}" destId="{767BBD84-27B7-4719-91A8-F603D02C8243}" srcOrd="1" destOrd="0" presId="urn:microsoft.com/office/officeart/2005/8/layout/orgChart1"/>
    <dgm:cxn modelId="{FAA97475-D6C3-4F3D-8AAB-08078F932C8B}" type="presParOf" srcId="{597F4606-5203-4164-97C9-B169C03AB90D}" destId="{51A73179-C340-47D4-9ABA-BD4179BC0682}" srcOrd="2" destOrd="0" presId="urn:microsoft.com/office/officeart/2005/8/layout/orgChart1"/>
    <dgm:cxn modelId="{0E47EDE8-A8EF-4978-B296-6F780AFCC06B}" type="presParOf" srcId="{2641B43E-4A67-44E4-9535-AB296CE5DFC9}" destId="{4D62955A-E408-4A76-A7EF-F297002B2320}" srcOrd="2" destOrd="0" presId="urn:microsoft.com/office/officeart/2005/8/layout/orgChart1"/>
    <dgm:cxn modelId="{C9A5C571-3808-479A-8253-C469C0DC1265}" type="presParOf" srcId="{4D62955A-E408-4A76-A7EF-F297002B2320}" destId="{AA6A038A-0813-419D-9D81-E7A5E82CCD3E}" srcOrd="0" destOrd="0" presId="urn:microsoft.com/office/officeart/2005/8/layout/orgChart1"/>
    <dgm:cxn modelId="{3628B7FC-10BA-4B6D-8F41-650C1B99AF0B}" type="presParOf" srcId="{4D62955A-E408-4A76-A7EF-F297002B2320}" destId="{529725D2-864D-4541-9257-DC2CD6AD6E9F}" srcOrd="1" destOrd="0" presId="urn:microsoft.com/office/officeart/2005/8/layout/orgChart1"/>
    <dgm:cxn modelId="{8C198A44-C04D-467A-AC56-597D16430BED}" type="presParOf" srcId="{529725D2-864D-4541-9257-DC2CD6AD6E9F}" destId="{2E8390B3-3069-4CD3-9D90-A0A135C1A1A1}" srcOrd="0" destOrd="0" presId="urn:microsoft.com/office/officeart/2005/8/layout/orgChart1"/>
    <dgm:cxn modelId="{1D4416CA-BBB3-485D-A056-5C3CED11C777}" type="presParOf" srcId="{2E8390B3-3069-4CD3-9D90-A0A135C1A1A1}" destId="{5CB7FFF7-BB9C-4B4F-AE5E-2391902ABCB6}" srcOrd="0" destOrd="0" presId="urn:microsoft.com/office/officeart/2005/8/layout/orgChart1"/>
    <dgm:cxn modelId="{BCB85519-FDB8-4859-B953-367D72F3249C}" type="presParOf" srcId="{2E8390B3-3069-4CD3-9D90-A0A135C1A1A1}" destId="{F2625301-1168-4D13-8327-9E8AE0EE87C4}" srcOrd="1" destOrd="0" presId="urn:microsoft.com/office/officeart/2005/8/layout/orgChart1"/>
    <dgm:cxn modelId="{819340EF-342E-4119-886B-7C8674BE037D}" type="presParOf" srcId="{529725D2-864D-4541-9257-DC2CD6AD6E9F}" destId="{84911937-BC76-420B-AC3D-B2641E4216DD}" srcOrd="1" destOrd="0" presId="urn:microsoft.com/office/officeart/2005/8/layout/orgChart1"/>
    <dgm:cxn modelId="{DD2EADAF-559D-45A7-A94B-37C1833D72E8}" type="presParOf" srcId="{529725D2-864D-4541-9257-DC2CD6AD6E9F}" destId="{51548C7A-FBE3-4375-B1D1-7964B0755E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038A-0813-419D-9D81-E7A5E82CCD3E}">
      <dsp:nvSpPr>
        <dsp:cNvPr id="0" name=""/>
        <dsp:cNvSpPr/>
      </dsp:nvSpPr>
      <dsp:spPr>
        <a:xfrm>
          <a:off x="3628980" y="1516735"/>
          <a:ext cx="237375" cy="1039932"/>
        </a:xfrm>
        <a:custGeom>
          <a:avLst/>
          <a:gdLst/>
          <a:ahLst/>
          <a:cxnLst/>
          <a:rect l="0" t="0" r="0" b="0"/>
          <a:pathLst>
            <a:path>
              <a:moveTo>
                <a:pt x="237375" y="0"/>
              </a:moveTo>
              <a:lnTo>
                <a:pt x="237375" y="1039932"/>
              </a:lnTo>
              <a:lnTo>
                <a:pt x="0" y="103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B393B-563B-48E1-924C-5BBEF0B67BEF}">
      <dsp:nvSpPr>
        <dsp:cNvPr id="0" name=""/>
        <dsp:cNvSpPr/>
      </dsp:nvSpPr>
      <dsp:spPr>
        <a:xfrm>
          <a:off x="3866356" y="1516735"/>
          <a:ext cx="2735475" cy="2079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2489"/>
              </a:lnTo>
              <a:lnTo>
                <a:pt x="2735475" y="1842489"/>
              </a:lnTo>
              <a:lnTo>
                <a:pt x="2735475" y="2079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7E99C-2727-4DDF-9636-FBB29679AACC}">
      <dsp:nvSpPr>
        <dsp:cNvPr id="0" name=""/>
        <dsp:cNvSpPr/>
      </dsp:nvSpPr>
      <dsp:spPr>
        <a:xfrm>
          <a:off x="3820636" y="1516735"/>
          <a:ext cx="91440" cy="2079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9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5748B-15D1-4AC7-9B69-B385AC626737}">
      <dsp:nvSpPr>
        <dsp:cNvPr id="0" name=""/>
        <dsp:cNvSpPr/>
      </dsp:nvSpPr>
      <dsp:spPr>
        <a:xfrm>
          <a:off x="1130880" y="1516735"/>
          <a:ext cx="2735475" cy="2079865"/>
        </a:xfrm>
        <a:custGeom>
          <a:avLst/>
          <a:gdLst/>
          <a:ahLst/>
          <a:cxnLst/>
          <a:rect l="0" t="0" r="0" b="0"/>
          <a:pathLst>
            <a:path>
              <a:moveTo>
                <a:pt x="2735475" y="0"/>
              </a:moveTo>
              <a:lnTo>
                <a:pt x="2735475" y="1842489"/>
              </a:lnTo>
              <a:lnTo>
                <a:pt x="0" y="1842489"/>
              </a:lnTo>
              <a:lnTo>
                <a:pt x="0" y="2079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3EA19-D571-4388-81C5-8E3A73027362}">
      <dsp:nvSpPr>
        <dsp:cNvPr id="0" name=""/>
        <dsp:cNvSpPr/>
      </dsp:nvSpPr>
      <dsp:spPr>
        <a:xfrm>
          <a:off x="2735994" y="386373"/>
          <a:ext cx="2260723" cy="1130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>
        <a:off x="2735994" y="386373"/>
        <a:ext cx="2260723" cy="1130361"/>
      </dsp:txXfrm>
    </dsp:sp>
    <dsp:sp modelId="{44866CDF-A152-40AC-BC1A-BF29E0CA388C}">
      <dsp:nvSpPr>
        <dsp:cNvPr id="0" name=""/>
        <dsp:cNvSpPr/>
      </dsp:nvSpPr>
      <dsp:spPr>
        <a:xfrm>
          <a:off x="519" y="3596601"/>
          <a:ext cx="2260723" cy="1130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>
        <a:off x="519" y="3596601"/>
        <a:ext cx="2260723" cy="1130361"/>
      </dsp:txXfrm>
    </dsp:sp>
    <dsp:sp modelId="{11BC28F8-8CB5-4C10-A831-D07128DBC950}">
      <dsp:nvSpPr>
        <dsp:cNvPr id="0" name=""/>
        <dsp:cNvSpPr/>
      </dsp:nvSpPr>
      <dsp:spPr>
        <a:xfrm>
          <a:off x="2735994" y="3596601"/>
          <a:ext cx="2260723" cy="1130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>
        <a:off x="2735994" y="3596601"/>
        <a:ext cx="2260723" cy="1130361"/>
      </dsp:txXfrm>
    </dsp:sp>
    <dsp:sp modelId="{0A813303-F5FB-42EE-A25F-B004FB12AB39}">
      <dsp:nvSpPr>
        <dsp:cNvPr id="0" name=""/>
        <dsp:cNvSpPr/>
      </dsp:nvSpPr>
      <dsp:spPr>
        <a:xfrm>
          <a:off x="5471470" y="3596601"/>
          <a:ext cx="2260723" cy="1130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>
        <a:off x="5471470" y="3596601"/>
        <a:ext cx="2260723" cy="1130361"/>
      </dsp:txXfrm>
    </dsp:sp>
    <dsp:sp modelId="{5CB7FFF7-BB9C-4B4F-AE5E-2391902ABCB6}">
      <dsp:nvSpPr>
        <dsp:cNvPr id="0" name=""/>
        <dsp:cNvSpPr/>
      </dsp:nvSpPr>
      <dsp:spPr>
        <a:xfrm>
          <a:off x="1368256" y="1991487"/>
          <a:ext cx="2260723" cy="1130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>
        <a:off x="1368256" y="1991487"/>
        <a:ext cx="2260723" cy="1130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DE2B3010-6487-4927-8CC3-CEFA02E35B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409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20CBE-D690-4D9C-A6B5-3BF095F82D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33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C7527-342B-473A-8BCF-E09A2BCD77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6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667D8-9513-41A1-940F-00155EA9A3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98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D96277-A272-4F3E-8263-023519B40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5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8D36AA-3E3A-46C6-9950-F070D0832B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06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079A-4DE7-4BFA-8A66-6174ECBEF4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05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6C43D-802B-4D35-8858-D55F6D8DBE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61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EFEB2-EF31-45DD-B750-3F432BDC97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69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76E9C-3C3A-444F-88A8-3A16537805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78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8BA6E-254C-4F27-9515-31F55BE5FA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CA839-41F2-409B-861F-F244833A51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2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2021E-7263-413D-A293-66493DD2EF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7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01578-A022-4018-A54E-D56C9FC11B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7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195C08-4BFB-4D4D-9DD7-0DED32A006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计算机算法设计与分析（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第</a:t>
            </a:r>
            <a:r>
              <a:rPr lang="en-US" altLang="zh-CN" sz="3600" b="1" smtClean="0">
                <a:solidFill>
                  <a:srgbClr val="0000FF"/>
                </a:solidFill>
              </a:rPr>
              <a:t>5</a:t>
            </a:r>
            <a:r>
              <a:rPr lang="zh-CN" altLang="en-US" sz="3600" b="1" smtClean="0">
                <a:solidFill>
                  <a:srgbClr val="0000FF"/>
                </a:solidFill>
              </a:rPr>
              <a:t>版</a:t>
            </a:r>
            <a:r>
              <a:rPr lang="zh-CN" altLang="en-US" sz="36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4868863"/>
            <a:ext cx="7777163" cy="1989137"/>
          </a:xfrm>
        </p:spPr>
        <p:txBody>
          <a:bodyPr/>
          <a:lstStyle/>
          <a:p>
            <a:pPr algn="ctr">
              <a:buFontTx/>
              <a:buNone/>
            </a:pPr>
            <a:endParaRPr lang="en-US" altLang="zh-CN" sz="2800" b="1">
              <a:solidFill>
                <a:srgbClr val="0000FF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王晓东   编著</a:t>
            </a:r>
          </a:p>
          <a:p>
            <a:pPr algn="ctr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电子工业出版社</a:t>
            </a:r>
          </a:p>
          <a:p>
            <a:pPr algn="ctr"/>
            <a:endParaRPr lang="en-US" altLang="zh-CN" sz="2800" b="1">
              <a:solidFill>
                <a:srgbClr val="0000FF"/>
              </a:solidFill>
              <a:ea typeface="楷体_GB2312" pitchFamily="49" charset="-122"/>
            </a:endParaRPr>
          </a:p>
        </p:txBody>
      </p:sp>
      <p:pic>
        <p:nvPicPr>
          <p:cNvPr id="150532" name="Picture 4" descr="t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5013" y="1557338"/>
            <a:ext cx="5133975" cy="3309937"/>
          </a:xfrm>
          <a:solidFill>
            <a:srgbClr val="5629F9">
              <a:alpha val="89000"/>
            </a:srgbClr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549275"/>
            <a:ext cx="7772400" cy="6048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非紧上界记号</a:t>
            </a:r>
            <a:r>
              <a:rPr lang="en-US" altLang="zh-CN" sz="2400" b="1" i="1">
                <a:solidFill>
                  <a:srgbClr val="3907F1"/>
                </a:solidFill>
              </a:rPr>
              <a:t>o</a:t>
            </a:r>
            <a:r>
              <a:rPr lang="en-US" altLang="zh-CN" sz="2400" i="1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{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| </a:t>
            </a:r>
            <a:r>
              <a:rPr lang="zh-CN" altLang="en-US" sz="2400"/>
              <a:t>对于任何正常数</a:t>
            </a:r>
            <a:r>
              <a:rPr lang="en-US" altLang="zh-CN" sz="2400" i="1"/>
              <a:t>c</a:t>
            </a:r>
            <a:r>
              <a:rPr lang="en-US" altLang="zh-CN" sz="2400"/>
              <a:t>&gt;0</a:t>
            </a:r>
            <a:r>
              <a:rPr lang="zh-CN" altLang="en-US" sz="2400" i="1"/>
              <a:t>，</a:t>
            </a:r>
            <a:r>
              <a:rPr lang="zh-CN" altLang="en-US" sz="2400"/>
              <a:t>存在正数和</a:t>
            </a:r>
            <a:r>
              <a:rPr lang="en-US" altLang="zh-CN" sz="2400" i="1"/>
              <a:t>n</a:t>
            </a:r>
            <a:r>
              <a:rPr lang="en-US" altLang="zh-CN" sz="2400" baseline="-25000"/>
              <a:t>0 </a:t>
            </a:r>
            <a:r>
              <a:rPr lang="en-US" altLang="zh-CN" sz="2400"/>
              <a:t>&gt;0</a:t>
            </a:r>
            <a:r>
              <a:rPr lang="zh-CN" altLang="en-US" sz="2400"/>
              <a:t>使得对所有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 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有：</a:t>
            </a:r>
            <a:r>
              <a:rPr lang="en-US" altLang="zh-CN" sz="2400"/>
              <a:t>0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)&lt;</a:t>
            </a:r>
            <a:r>
              <a:rPr lang="en-US" altLang="zh-CN" sz="2400" i="1"/>
              <a:t>cg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}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等价于</a:t>
            </a:r>
            <a:r>
              <a:rPr lang="zh-CN" altLang="en-US" sz="2400" i="1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/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0</a:t>
            </a:r>
            <a:r>
              <a:rPr lang="en-US" altLang="zh-CN" sz="2400"/>
              <a:t> </a:t>
            </a:r>
            <a:r>
              <a:rPr lang="zh-CN" altLang="en-US" sz="2400"/>
              <a:t>，</a:t>
            </a:r>
            <a:r>
              <a:rPr lang="en-US" altLang="zh-CN" sz="2400"/>
              <a:t>as  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</a:t>
            </a:r>
            <a:r>
              <a:rPr lang="zh-CN" altLang="en-US" sz="2400">
                <a:sym typeface="Symbol" pitchFamily="18" charset="2"/>
              </a:rPr>
              <a:t>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非紧下界记号</a:t>
            </a:r>
            <a:r>
              <a:rPr lang="zh-CN" altLang="en-US" sz="2400" b="1" i="1">
                <a:solidFill>
                  <a:srgbClr val="3907F1"/>
                </a:solidFill>
                <a:sym typeface="Symbol" pitchFamily="18" charset="2"/>
              </a:rPr>
              <a:t></a:t>
            </a:r>
            <a:r>
              <a:rPr lang="zh-CN" altLang="en-US"/>
              <a:t> </a:t>
            </a:r>
            <a:r>
              <a:rPr lang="zh-CN" altLang="en-US" sz="2400" i="1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i="1">
                <a:sym typeface="Symbol" pitchFamily="18" charset="2"/>
              </a:rPr>
              <a:t>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{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| </a:t>
            </a:r>
            <a:r>
              <a:rPr lang="zh-CN" altLang="en-US" sz="2400"/>
              <a:t>对于任何正常数</a:t>
            </a:r>
            <a:r>
              <a:rPr lang="en-US" altLang="zh-CN" sz="2400" i="1"/>
              <a:t>c</a:t>
            </a:r>
            <a:r>
              <a:rPr lang="en-US" altLang="zh-CN" sz="2400"/>
              <a:t>&gt;0</a:t>
            </a:r>
            <a:r>
              <a:rPr lang="zh-CN" altLang="en-US" sz="2400" i="1"/>
              <a:t>，</a:t>
            </a:r>
            <a:r>
              <a:rPr lang="zh-CN" altLang="en-US" sz="2400"/>
              <a:t>存在正数和</a:t>
            </a:r>
            <a:r>
              <a:rPr lang="en-US" altLang="zh-CN" sz="2400" i="1"/>
              <a:t>n</a:t>
            </a:r>
            <a:r>
              <a:rPr lang="en-US" altLang="zh-CN" sz="2400" baseline="-25000"/>
              <a:t>0 </a:t>
            </a:r>
            <a:r>
              <a:rPr lang="en-US" altLang="zh-CN" sz="2400"/>
              <a:t>&gt;0</a:t>
            </a:r>
            <a:r>
              <a:rPr lang="zh-CN" altLang="en-US" sz="2400"/>
              <a:t>使得对所有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 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有：</a:t>
            </a:r>
            <a:r>
              <a:rPr lang="en-US" altLang="zh-CN" sz="2400"/>
              <a:t>0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/>
              <a:t>cg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/>
              <a:t>&lt;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}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等价于</a:t>
            </a:r>
            <a:r>
              <a:rPr lang="zh-CN" altLang="en-US" sz="2400" i="1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/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</a:t>
            </a:r>
            <a:r>
              <a:rPr lang="en-US" altLang="zh-CN" sz="2400"/>
              <a:t> </a:t>
            </a:r>
            <a:r>
              <a:rPr lang="zh-CN" altLang="en-US" sz="2400"/>
              <a:t>，</a:t>
            </a:r>
            <a:r>
              <a:rPr lang="en-US" altLang="zh-CN" sz="2400"/>
              <a:t>as  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</a:t>
            </a:r>
            <a:r>
              <a:rPr lang="zh-CN" altLang="en-US" sz="2400">
                <a:sym typeface="Symbol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>
                <a:sym typeface="Symbol" pitchFamily="18" charset="2"/>
              </a:rPr>
              <a:t></a:t>
            </a:r>
            <a:r>
              <a:rPr lang="en-US" altLang="zh-CN" sz="2400"/>
              <a:t> 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 </a:t>
            </a:r>
            <a:r>
              <a:rPr lang="en-US" altLang="zh-CN" sz="2400">
                <a:sym typeface="Symbol" pitchFamily="18" charset="2"/>
              </a:rPr>
              <a:t> </a:t>
            </a:r>
            <a:r>
              <a:rPr lang="en-US" altLang="zh-CN" sz="2400"/>
              <a:t>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/>
              <a:t> 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68413"/>
            <a:ext cx="7772400" cy="4827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紧渐近界记号</a:t>
            </a: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</a:t>
            </a:r>
            <a:r>
              <a:rPr lang="zh-CN" altLang="en-US" sz="2400" b="1">
                <a:solidFill>
                  <a:srgbClr val="3907F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ym typeface="Symbol" pitchFamily="18" charset="2"/>
              </a:rPr>
              <a:t>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{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| </a:t>
            </a:r>
            <a:r>
              <a:rPr lang="zh-CN" altLang="en-US" sz="2400"/>
              <a:t>存在正常数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 i="1"/>
              <a:t>,c</a:t>
            </a:r>
            <a:r>
              <a:rPr lang="en-US" altLang="zh-CN" sz="2400" baseline="-25000"/>
              <a:t>2</a:t>
            </a:r>
            <a:r>
              <a:rPr lang="zh-CN" altLang="en-US" sz="2400"/>
              <a:t>和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使得对所有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 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有：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/>
              <a:t>c</a:t>
            </a:r>
            <a:r>
              <a:rPr lang="en-US" altLang="zh-CN" sz="2400" baseline="-25000"/>
              <a:t>2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}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r>
              <a:rPr lang="en-US" altLang="zh-CN" sz="2400" b="1"/>
              <a:t> </a:t>
            </a:r>
            <a:r>
              <a:rPr lang="zh-CN" altLang="en-US" sz="2400" b="1">
                <a:solidFill>
                  <a:srgbClr val="3907F1"/>
                </a:solidFill>
              </a:rPr>
              <a:t>定理</a:t>
            </a:r>
            <a:r>
              <a:rPr lang="en-US" altLang="zh-CN" sz="2400" b="1">
                <a:solidFill>
                  <a:srgbClr val="3907F1"/>
                </a:solidFill>
              </a:rPr>
              <a:t>1</a:t>
            </a:r>
            <a:r>
              <a:rPr lang="zh-CN" altLang="en-US" sz="2400" b="1">
                <a:solidFill>
                  <a:srgbClr val="3907F1"/>
                </a:solidFill>
              </a:rPr>
              <a:t>：</a:t>
            </a:r>
            <a:r>
              <a:rPr lang="zh-CN" altLang="en-US" sz="2400"/>
              <a:t> </a:t>
            </a:r>
            <a:r>
              <a:rPr lang="zh-CN" altLang="en-US" sz="2400">
                <a:sym typeface="Symbol" pitchFamily="18" charset="2"/>
              </a:rPr>
              <a:t>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/>
              <a:t> 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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</a:t>
            </a:r>
            <a:r>
              <a:rPr lang="en-US" altLang="zh-CN" sz="2400"/>
              <a:t> 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渐近分析记号在等式和不等式中的意义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的确切意义是：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一般情况下，等式和不等式中的渐近记号</a:t>
            </a:r>
            <a:r>
              <a:rPr lang="zh-CN" altLang="en-US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表示</a:t>
            </a:r>
            <a:r>
              <a:rPr lang="zh-CN" altLang="en-US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中的某个函数。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例如：</a:t>
            </a:r>
            <a:r>
              <a:rPr lang="en-US" altLang="zh-CN" sz="2400"/>
              <a:t>2</a:t>
            </a:r>
            <a:r>
              <a:rPr lang="en-US" altLang="zh-CN" sz="2400" i="1"/>
              <a:t>n</a:t>
            </a:r>
            <a:r>
              <a:rPr lang="en-US" altLang="zh-CN" sz="2400" baseline="30000"/>
              <a:t>2 </a:t>
            </a:r>
            <a:r>
              <a:rPr lang="en-US" altLang="zh-CN" sz="2400"/>
              <a:t>+ 3</a:t>
            </a:r>
            <a:r>
              <a:rPr lang="en-US" altLang="zh-CN" sz="2400" i="1"/>
              <a:t>n </a:t>
            </a:r>
            <a:r>
              <a:rPr lang="en-US" altLang="zh-CN" sz="2400"/>
              <a:t>+ 1 = 2</a:t>
            </a:r>
            <a:r>
              <a:rPr lang="en-US" altLang="zh-CN" sz="2400" i="1"/>
              <a:t>n</a:t>
            </a:r>
            <a:r>
              <a:rPr lang="en-US" altLang="zh-CN" sz="2400" baseline="30000"/>
              <a:t>2 </a:t>
            </a:r>
            <a:r>
              <a:rPr lang="en-US" altLang="zh-CN" sz="2400"/>
              <a:t>+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zh-CN" altLang="en-US" sz="2400"/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en-US" altLang="zh-CN" sz="2400" i="1"/>
              <a:t>n</a:t>
            </a:r>
            <a:r>
              <a:rPr lang="en-US" altLang="zh-CN" sz="2400" baseline="30000"/>
              <a:t>2 </a:t>
            </a:r>
            <a:r>
              <a:rPr lang="en-US" altLang="zh-CN" sz="2400"/>
              <a:t>+3</a:t>
            </a:r>
            <a:r>
              <a:rPr lang="en-US" altLang="zh-CN" sz="2400" i="1"/>
              <a:t>n </a:t>
            </a:r>
            <a:r>
              <a:rPr lang="en-US" altLang="zh-CN" sz="2400"/>
              <a:t>+1=2</a:t>
            </a:r>
            <a:r>
              <a:rPr lang="en-US" altLang="zh-CN" sz="2400" i="1"/>
              <a:t>n</a:t>
            </a:r>
            <a:r>
              <a:rPr lang="en-US" altLang="zh-CN" sz="2400" baseline="30000"/>
              <a:t>2 </a:t>
            </a:r>
            <a:r>
              <a:rPr lang="en-US" altLang="zh-CN" sz="2400"/>
              <a:t>+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，其中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zh-CN" altLang="en-US" sz="2400"/>
              <a:t>是</a:t>
            </a:r>
            <a:r>
              <a:rPr lang="zh-CN" altLang="en-US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中某个函数。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等式和不等式中渐近记号</a:t>
            </a:r>
            <a:r>
              <a:rPr lang="en-US" altLang="zh-CN" sz="2400" i="1"/>
              <a:t>O</a:t>
            </a:r>
            <a:r>
              <a:rPr lang="en-US" altLang="zh-CN" sz="2400"/>
              <a:t>,</a:t>
            </a:r>
            <a:r>
              <a:rPr lang="en-US" altLang="zh-CN" sz="2400" i="1"/>
              <a:t>o</a:t>
            </a:r>
            <a:r>
              <a:rPr lang="en-US" altLang="zh-CN" sz="2400"/>
              <a:t>, </a:t>
            </a:r>
            <a:r>
              <a:rPr lang="en-US" altLang="zh-CN" sz="2400">
                <a:sym typeface="Symbol" pitchFamily="18" charset="2"/>
              </a:rPr>
              <a:t></a:t>
            </a:r>
            <a:r>
              <a:rPr lang="zh-CN" altLang="en-US" sz="2400">
                <a:sym typeface="Symbol" pitchFamily="18" charset="2"/>
              </a:rPr>
              <a:t>和</a:t>
            </a:r>
            <a:r>
              <a:rPr lang="zh-CN" altLang="en-US" sz="2400" i="1">
                <a:sym typeface="Symbol" pitchFamily="18" charset="2"/>
              </a:rPr>
              <a:t></a:t>
            </a:r>
            <a:r>
              <a:rPr lang="zh-CN" altLang="en-US" sz="2400">
                <a:sym typeface="Symbol" pitchFamily="18" charset="2"/>
              </a:rPr>
              <a:t>的意义是类似的。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渐近分析中函数比较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itchFamily="18" charset="2"/>
              </a:rPr>
              <a:t> b;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itchFamily="18" charset="2"/>
              </a:rPr>
              <a:t> b;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itchFamily="18" charset="2"/>
              </a:rPr>
              <a:t>= b;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itchFamily="18" charset="2"/>
              </a:rPr>
              <a:t>&lt; b;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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itchFamily="18" charset="2"/>
              </a:rPr>
              <a:t>&gt; 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渐近分析记号的若干性质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1</a:t>
            </a:r>
            <a:r>
              <a:rPr lang="zh-CN" altLang="en-US" sz="2400" b="1">
                <a:solidFill>
                  <a:srgbClr val="0000FF"/>
                </a:solidFill>
              </a:rPr>
              <a:t>）传递性：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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 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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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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476250"/>
            <a:ext cx="7772400" cy="5619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）反身性：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)).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3</a:t>
            </a:r>
            <a:r>
              <a:rPr lang="zh-CN" altLang="en-US" sz="2400" b="1">
                <a:solidFill>
                  <a:srgbClr val="0000FF"/>
                </a:solidFill>
              </a:rPr>
              <a:t>）对称性：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itchFamily="18" charset="2"/>
              </a:rPr>
              <a:t></a:t>
            </a:r>
            <a:r>
              <a:rPr lang="en-US" altLang="zh-CN" sz="2000"/>
              <a:t>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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4</a:t>
            </a:r>
            <a:r>
              <a:rPr lang="zh-CN" altLang="en-US" sz="2400" b="1">
                <a:solidFill>
                  <a:srgbClr val="0000FF"/>
                </a:solidFill>
              </a:rPr>
              <a:t>）互对称性：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itchFamily="18" charset="2"/>
              </a:rPr>
              <a:t></a:t>
            </a:r>
            <a:r>
              <a:rPr lang="en-US" altLang="zh-CN" sz="2000"/>
              <a:t>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itchFamily="18" charset="2"/>
              </a:rPr>
              <a:t>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itchFamily="18" charset="2"/>
              </a:rPr>
              <a:t></a:t>
            </a:r>
            <a:r>
              <a:rPr lang="en-US" altLang="zh-CN" sz="2000"/>
              <a:t>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itchFamily="18" charset="2"/>
              </a:rPr>
              <a:t>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zh-CN" altLang="en-US" sz="2400"/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52513"/>
            <a:ext cx="7772400" cy="50434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5</a:t>
            </a:r>
            <a:r>
              <a:rPr lang="zh-CN" altLang="en-US" sz="2400" b="1">
                <a:solidFill>
                  <a:srgbClr val="0000FF"/>
                </a:solidFill>
              </a:rPr>
              <a:t>）算术运算：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))+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(max{</a:t>
            </a:r>
            <a:r>
              <a:rPr lang="en-US" altLang="zh-CN" sz="2400" i="1"/>
              <a:t>f</a:t>
            </a:r>
            <a:r>
              <a:rPr lang="en-US" altLang="zh-CN" sz="2400"/>
              <a:t>(n),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)})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))+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(n)+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))*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(n)*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cf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(n))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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))+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(n)) 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692150"/>
            <a:ext cx="7772400" cy="57610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规则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))+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/>
              <a:t> </a:t>
            </a:r>
            <a:r>
              <a:rPr lang="en-US" altLang="zh-CN" sz="2000" i="1"/>
              <a:t>O</a:t>
            </a:r>
            <a:r>
              <a:rPr lang="en-US" altLang="zh-CN" sz="2000"/>
              <a:t>(max{</a:t>
            </a:r>
            <a:r>
              <a:rPr lang="en-US" altLang="zh-CN" sz="2000" i="1"/>
              <a:t>f</a:t>
            </a:r>
            <a:r>
              <a:rPr lang="en-US" altLang="zh-CN" sz="2000"/>
              <a:t>(n),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)}) </a:t>
            </a:r>
            <a:r>
              <a:rPr lang="zh-CN" altLang="en-US" sz="2000"/>
              <a:t>的</a:t>
            </a:r>
            <a:r>
              <a:rPr lang="zh-CN" altLang="en-US" sz="2000" b="1">
                <a:solidFill>
                  <a:srgbClr val="3907F1"/>
                </a:solidFill>
              </a:rPr>
              <a:t>证明：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对于任意</a:t>
            </a:r>
            <a:r>
              <a:rPr lang="en-US" altLang="zh-CN" sz="2000" i="1"/>
              <a:t>f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 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 </a:t>
            </a:r>
            <a:r>
              <a:rPr lang="zh-CN" altLang="en-US" sz="2000"/>
              <a:t>，存在正常数</a:t>
            </a:r>
            <a:r>
              <a:rPr lang="en-US" altLang="zh-CN" sz="2000" i="1"/>
              <a:t>c</a:t>
            </a:r>
            <a:r>
              <a:rPr lang="en-US" altLang="zh-CN" sz="2000" baseline="-25000"/>
              <a:t>1</a:t>
            </a:r>
            <a:r>
              <a:rPr lang="zh-CN" altLang="en-US" sz="2000"/>
              <a:t>和自然数</a:t>
            </a:r>
            <a:r>
              <a:rPr lang="en-US" altLang="zh-CN" sz="2000" i="1"/>
              <a:t>n</a:t>
            </a:r>
            <a:r>
              <a:rPr lang="en-US" altLang="zh-CN" sz="2000" baseline="-25000"/>
              <a:t>1</a:t>
            </a:r>
            <a:r>
              <a:rPr lang="zh-CN" altLang="en-US" sz="2000"/>
              <a:t>，使得对所有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 </a:t>
            </a:r>
            <a:r>
              <a:rPr lang="en-US" altLang="zh-CN" sz="2000" i="1"/>
              <a:t>n</a:t>
            </a:r>
            <a:r>
              <a:rPr lang="en-US" altLang="zh-CN" sz="2000" baseline="-25000"/>
              <a:t>1</a:t>
            </a:r>
            <a:r>
              <a:rPr lang="zh-CN" altLang="en-US" sz="2000"/>
              <a:t>，有</a:t>
            </a:r>
            <a:r>
              <a:rPr lang="en-US" altLang="zh-CN" sz="2000" i="1"/>
              <a:t>f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1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类似地，对于任意</a:t>
            </a:r>
            <a:r>
              <a:rPr lang="en-US" altLang="zh-CN" sz="2000" i="1"/>
              <a:t>g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 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 </a:t>
            </a:r>
            <a:r>
              <a:rPr lang="zh-CN" altLang="en-US" sz="2000"/>
              <a:t>，存在正常数</a:t>
            </a:r>
            <a:r>
              <a:rPr lang="en-US" altLang="zh-CN" sz="2000" i="1"/>
              <a:t>c</a:t>
            </a:r>
            <a:r>
              <a:rPr lang="en-US" altLang="zh-CN" sz="2000" baseline="-25000"/>
              <a:t>2</a:t>
            </a:r>
            <a:r>
              <a:rPr lang="zh-CN" altLang="en-US" sz="2000"/>
              <a:t>和自然数</a:t>
            </a:r>
            <a:r>
              <a:rPr lang="en-US" altLang="zh-CN" sz="2000" i="1"/>
              <a:t>n</a:t>
            </a:r>
            <a:r>
              <a:rPr lang="en-US" altLang="zh-CN" sz="2000" baseline="-25000"/>
              <a:t>2</a:t>
            </a:r>
            <a:r>
              <a:rPr lang="zh-CN" altLang="en-US" sz="2000"/>
              <a:t>，使得对所有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 </a:t>
            </a:r>
            <a:r>
              <a:rPr lang="en-US" altLang="zh-CN" sz="2000" i="1"/>
              <a:t>n</a:t>
            </a:r>
            <a:r>
              <a:rPr lang="en-US" altLang="zh-CN" sz="2000" baseline="-25000"/>
              <a:t>2</a:t>
            </a:r>
            <a:r>
              <a:rPr lang="zh-CN" altLang="en-US" sz="2000"/>
              <a:t>，有</a:t>
            </a:r>
            <a:r>
              <a:rPr lang="en-US" altLang="zh-CN" sz="2000" i="1"/>
              <a:t>g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2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令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/>
              <a:t>=max{</a:t>
            </a:r>
            <a:r>
              <a:rPr lang="en-US" altLang="zh-CN" sz="2000" i="1"/>
              <a:t>c</a:t>
            </a:r>
            <a:r>
              <a:rPr lang="en-US" altLang="zh-CN" sz="2000" baseline="-25000"/>
              <a:t>1</a:t>
            </a:r>
            <a:r>
              <a:rPr lang="en-US" altLang="zh-CN" sz="2000"/>
              <a:t>, </a:t>
            </a:r>
            <a:r>
              <a:rPr lang="en-US" altLang="zh-CN" sz="2000" i="1"/>
              <a:t>c</a:t>
            </a:r>
            <a:r>
              <a:rPr lang="en-US" altLang="zh-CN" sz="2000" baseline="-25000"/>
              <a:t>2</a:t>
            </a:r>
            <a:r>
              <a:rPr lang="en-US" altLang="zh-CN" sz="2000"/>
              <a:t>}</a:t>
            </a:r>
            <a:r>
              <a:rPr lang="zh-CN" altLang="en-US" sz="2000"/>
              <a:t>， </a:t>
            </a:r>
            <a:r>
              <a:rPr lang="en-US" altLang="zh-CN" sz="2000" i="1"/>
              <a:t>n</a:t>
            </a:r>
            <a:r>
              <a:rPr lang="en-US" altLang="zh-CN" sz="2000" baseline="-25000"/>
              <a:t>3</a:t>
            </a:r>
            <a:r>
              <a:rPr lang="en-US" altLang="zh-CN" sz="2000"/>
              <a:t> =max{</a:t>
            </a:r>
            <a:r>
              <a:rPr lang="en-US" altLang="zh-CN" sz="2000" i="1"/>
              <a:t>n</a:t>
            </a:r>
            <a:r>
              <a:rPr lang="en-US" altLang="zh-CN" sz="2000" baseline="-25000"/>
              <a:t>1</a:t>
            </a:r>
            <a:r>
              <a:rPr lang="en-US" altLang="zh-CN" sz="2000"/>
              <a:t>, </a:t>
            </a:r>
            <a:r>
              <a:rPr lang="en-US" altLang="zh-CN" sz="2000" i="1"/>
              <a:t>n</a:t>
            </a:r>
            <a:r>
              <a:rPr lang="en-US" altLang="zh-CN" sz="2000" baseline="-25000"/>
              <a:t>2</a:t>
            </a:r>
            <a:r>
              <a:rPr lang="en-US" altLang="zh-CN" sz="2000"/>
              <a:t>}</a:t>
            </a:r>
            <a:r>
              <a:rPr lang="zh-CN" altLang="en-US" sz="2000"/>
              <a:t>，</a:t>
            </a:r>
            <a:r>
              <a:rPr lang="en-US" altLang="zh-CN" sz="2000" i="1"/>
              <a:t>h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)= max{</a:t>
            </a:r>
            <a:r>
              <a:rPr lang="en-US" altLang="zh-CN" sz="2000" i="1"/>
              <a:t>f</a:t>
            </a:r>
            <a:r>
              <a:rPr lang="en-US" altLang="zh-CN" sz="2000"/>
              <a:t>(n),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)} 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则对所有的 </a:t>
            </a:r>
            <a:r>
              <a:rPr lang="en-US" altLang="zh-CN" sz="2000" i="1"/>
              <a:t>n </a:t>
            </a:r>
            <a:r>
              <a:rPr lang="en-US" altLang="zh-CN" sz="2000">
                <a:sym typeface="Symbol" pitchFamily="18" charset="2"/>
              </a:rPr>
              <a:t> </a:t>
            </a:r>
            <a:r>
              <a:rPr lang="en-US" altLang="zh-CN" sz="2000" i="1"/>
              <a:t>n</a:t>
            </a:r>
            <a:r>
              <a:rPr lang="en-US" altLang="zh-CN" sz="2000" baseline="-25000"/>
              <a:t>3</a:t>
            </a:r>
            <a:r>
              <a:rPr lang="zh-CN" altLang="en-US" sz="2000"/>
              <a:t>，有</a:t>
            </a:r>
          </a:p>
          <a:p>
            <a:pPr>
              <a:lnSpc>
                <a:spcPct val="150000"/>
              </a:lnSpc>
            </a:pPr>
            <a:r>
              <a:rPr lang="en-US" altLang="zh-CN" sz="2000" i="1"/>
              <a:t>f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+</a:t>
            </a:r>
            <a:r>
              <a:rPr lang="en-US" altLang="zh-CN" sz="2000" i="1"/>
              <a:t>g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1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+ </a:t>
            </a:r>
            <a:r>
              <a:rPr lang="en-US" altLang="zh-CN" sz="2000" i="1"/>
              <a:t>c</a:t>
            </a:r>
            <a:r>
              <a:rPr lang="en-US" altLang="zh-CN" sz="2000" baseline="-25000"/>
              <a:t>2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ym typeface="Symbol" pitchFamily="18" charset="2"/>
              </a:rPr>
              <a:t>    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+ 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)= 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+ 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ym typeface="Symbol" pitchFamily="18" charset="2"/>
              </a:rPr>
              <a:t>    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/>
              <a:t>2 max{</a:t>
            </a:r>
            <a:r>
              <a:rPr lang="en-US" altLang="zh-CN" sz="2000" i="1"/>
              <a:t>f</a:t>
            </a:r>
            <a:r>
              <a:rPr lang="en-US" altLang="zh-CN" sz="2000"/>
              <a:t>(n),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)}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= 2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 i="1"/>
              <a:t>h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</a:t>
            </a:r>
            <a:r>
              <a:rPr lang="en-US" altLang="zh-CN" sz="2000" i="1"/>
              <a:t>O</a:t>
            </a:r>
            <a:r>
              <a:rPr lang="en-US" altLang="zh-CN" sz="2000"/>
              <a:t>(max{</a:t>
            </a:r>
            <a:r>
              <a:rPr lang="en-US" altLang="zh-CN" sz="2000" i="1"/>
              <a:t>f</a:t>
            </a:r>
            <a:r>
              <a:rPr lang="en-US" altLang="zh-CN" sz="2000"/>
              <a:t>(n),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)})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算法渐近复杂性分析中常用函数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1</a:t>
            </a:r>
            <a:r>
              <a:rPr lang="zh-CN" altLang="en-US" sz="2400" b="1">
                <a:solidFill>
                  <a:srgbClr val="3907F1"/>
                </a:solidFill>
              </a:rPr>
              <a:t>）单调函数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单调递增：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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/>
              <a:t>m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)</a:t>
            </a:r>
            <a:r>
              <a:rPr lang="en-US" altLang="zh-CN" sz="2400"/>
              <a:t> ;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单调递减：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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/>
              <a:t>m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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严格单调递增：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&lt;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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/>
              <a:t>m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&lt;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严格单调递减：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&lt;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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/>
              <a:t>m</a:t>
            </a:r>
            <a:r>
              <a:rPr lang="en-US" altLang="zh-CN" sz="2400"/>
              <a:t>) &gt;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（</a:t>
            </a:r>
            <a:r>
              <a:rPr lang="en-US" altLang="zh-CN" sz="2400" b="1">
                <a:solidFill>
                  <a:srgbClr val="3907F1"/>
                </a:solidFill>
                <a:sym typeface="Symbol" pitchFamily="18" charset="2"/>
              </a:rPr>
              <a:t>2</a:t>
            </a: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）取整函数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ym typeface="Symbol" pitchFamily="18" charset="2"/>
              </a:rPr>
              <a:t>  </a:t>
            </a:r>
            <a:r>
              <a:rPr lang="en-US" altLang="zh-CN" sz="2400" i="1">
                <a:sym typeface="Symbol" pitchFamily="18" charset="2"/>
              </a:rPr>
              <a:t>x </a:t>
            </a:r>
            <a:r>
              <a:rPr lang="en-US" altLang="zh-CN" sz="2400">
                <a:sym typeface="Symbol" pitchFamily="18" charset="2"/>
              </a:rPr>
              <a:t> </a:t>
            </a:r>
            <a:r>
              <a:rPr lang="zh-CN" altLang="en-US" sz="2400">
                <a:sym typeface="Symbol" pitchFamily="18" charset="2"/>
              </a:rPr>
              <a:t>：不大于</a:t>
            </a:r>
            <a:r>
              <a:rPr lang="en-US" altLang="zh-CN" sz="2400" i="1">
                <a:sym typeface="Symbol" pitchFamily="18" charset="2"/>
              </a:rPr>
              <a:t>x</a:t>
            </a:r>
            <a:r>
              <a:rPr lang="zh-CN" altLang="en-US" sz="2400">
                <a:sym typeface="Symbol" pitchFamily="18" charset="2"/>
              </a:rPr>
              <a:t>的最大整数；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ym typeface="Symbol" pitchFamily="18" charset="2"/>
              </a:rPr>
              <a:t> </a:t>
            </a:r>
            <a:r>
              <a:rPr lang="zh-CN" altLang="en-US" sz="2400" i="1">
                <a:sym typeface="Symbol" pitchFamily="18" charset="2"/>
              </a:rPr>
              <a:t> </a:t>
            </a:r>
            <a:r>
              <a:rPr lang="en-US" altLang="zh-CN" sz="2400" i="1">
                <a:sym typeface="Symbol" pitchFamily="18" charset="2"/>
              </a:rPr>
              <a:t>x</a:t>
            </a:r>
            <a:r>
              <a:rPr lang="en-US" altLang="zh-CN" sz="2400">
                <a:sym typeface="Symbol" pitchFamily="18" charset="2"/>
              </a:rPr>
              <a:t>  </a:t>
            </a:r>
            <a:r>
              <a:rPr lang="zh-CN" altLang="en-US" sz="2400">
                <a:sym typeface="Symbol" pitchFamily="18" charset="2"/>
              </a:rPr>
              <a:t>：不小于</a:t>
            </a:r>
            <a:r>
              <a:rPr lang="en-US" altLang="zh-CN" sz="2400" i="1">
                <a:sym typeface="Symbol" pitchFamily="18" charset="2"/>
              </a:rPr>
              <a:t>x</a:t>
            </a:r>
            <a:r>
              <a:rPr lang="zh-CN" altLang="en-US" sz="2400">
                <a:sym typeface="Symbol" pitchFamily="18" charset="2"/>
              </a:rPr>
              <a:t>的最小整数。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  <a:sym typeface="Symbol" pitchFamily="18" charset="2"/>
              </a:rPr>
              <a:t>取整函数的若干性质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00213"/>
            <a:ext cx="7772400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-1 &lt;  </a:t>
            </a:r>
            <a:r>
              <a:rPr lang="en-US" altLang="zh-CN" sz="2000" i="1">
                <a:sym typeface="Symbol" pitchFamily="18" charset="2"/>
              </a:rPr>
              <a:t>x </a:t>
            </a:r>
            <a:r>
              <a:rPr lang="en-US" altLang="zh-CN" sz="2000">
                <a:sym typeface="Symbol" pitchFamily="18" charset="2"/>
              </a:rPr>
              <a:t>    </a:t>
            </a:r>
            <a:r>
              <a:rPr lang="en-US" altLang="zh-CN" sz="2000" i="1">
                <a:sym typeface="Symbol" pitchFamily="18" charset="2"/>
              </a:rPr>
              <a:t>x </a:t>
            </a:r>
            <a:r>
              <a:rPr lang="en-US" altLang="zh-CN" sz="2000">
                <a:sym typeface="Symbol" pitchFamily="18" charset="2"/>
              </a:rPr>
              <a:t>   </a:t>
            </a:r>
            <a:r>
              <a:rPr lang="en-US" altLang="zh-CN" sz="2000" i="1">
                <a:sym typeface="Symbol" pitchFamily="18" charset="2"/>
              </a:rPr>
              <a:t> x</a:t>
            </a:r>
            <a:r>
              <a:rPr lang="en-US" altLang="zh-CN" sz="2000">
                <a:sym typeface="Symbol" pitchFamily="18" charset="2"/>
              </a:rPr>
              <a:t>  &lt; 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+1</a:t>
            </a:r>
            <a:r>
              <a:rPr lang="zh-CN" altLang="en-US" sz="2000">
                <a:sym typeface="Symbol" pitchFamily="18" charset="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</a:t>
            </a:r>
            <a:r>
              <a:rPr lang="zh-CN" altLang="en-US" sz="2000">
                <a:sym typeface="Symbol" pitchFamily="18" charset="2"/>
              </a:rPr>
              <a:t> </a:t>
            </a: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/2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  +  </a:t>
            </a:r>
            <a:r>
              <a:rPr lang="en-US" altLang="zh-CN" sz="2000" i="1">
                <a:sym typeface="Symbol" pitchFamily="18" charset="2"/>
              </a:rPr>
              <a:t> n</a:t>
            </a:r>
            <a:r>
              <a:rPr lang="en-US" altLang="zh-CN" sz="2000">
                <a:sym typeface="Symbol" pitchFamily="18" charset="2"/>
              </a:rPr>
              <a:t>/2  = </a:t>
            </a: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i="1">
                <a:sym typeface="Symbol" pitchFamily="18" charset="2"/>
              </a:rPr>
              <a:t> </a:t>
            </a:r>
            <a:r>
              <a:rPr lang="zh-CN" altLang="en-US" sz="2000">
                <a:sym typeface="Symbol" pitchFamily="18" charset="2"/>
              </a:rPr>
              <a:t>对于</a:t>
            </a: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 0</a:t>
            </a:r>
            <a:r>
              <a:rPr lang="zh-CN" altLang="en-US" sz="2000" i="1">
                <a:sym typeface="Symbol" pitchFamily="18" charset="2"/>
              </a:rPr>
              <a:t>，</a:t>
            </a:r>
            <a:r>
              <a:rPr lang="en-US" altLang="zh-CN" sz="2000" i="1">
                <a:sym typeface="Symbol" pitchFamily="18" charset="2"/>
              </a:rPr>
              <a:t>a,b</a:t>
            </a:r>
            <a:r>
              <a:rPr lang="en-US" altLang="zh-CN" sz="2000">
                <a:sym typeface="Symbol" pitchFamily="18" charset="2"/>
              </a:rPr>
              <a:t>&gt;0</a:t>
            </a:r>
            <a:r>
              <a:rPr lang="zh-CN" altLang="en-US" sz="2000">
                <a:sym typeface="Symbol" pitchFamily="18" charset="2"/>
              </a:rPr>
              <a:t>，有：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ym typeface="Symbol" pitchFamily="18" charset="2"/>
              </a:rPr>
              <a:t> </a:t>
            </a:r>
            <a:r>
              <a:rPr lang="zh-CN" altLang="en-US" sz="2000" i="1">
                <a:sym typeface="Symbol" pitchFamily="18" charset="2"/>
              </a:rPr>
              <a:t>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zh-CN" altLang="en-US" sz="2000" i="1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/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 /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 = </a:t>
            </a:r>
            <a:r>
              <a:rPr lang="en-US" altLang="zh-CN" sz="2000" i="1">
                <a:sym typeface="Symbol" pitchFamily="18" charset="2"/>
              </a:rPr>
              <a:t> n</a:t>
            </a:r>
            <a:r>
              <a:rPr lang="en-US" altLang="zh-CN" sz="2000">
                <a:sym typeface="Symbol" pitchFamily="18" charset="2"/>
              </a:rPr>
              <a:t>/</a:t>
            </a:r>
            <a:r>
              <a:rPr lang="en-US" altLang="zh-CN" sz="2000" i="1">
                <a:sym typeface="Symbol" pitchFamily="18" charset="2"/>
              </a:rPr>
              <a:t>ab</a:t>
            </a:r>
            <a:r>
              <a:rPr lang="en-US" altLang="zh-CN" sz="2000">
                <a:sym typeface="Symbol" pitchFamily="18" charset="2"/>
              </a:rPr>
              <a:t>  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   </a:t>
            </a: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/</a:t>
            </a: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 /</a:t>
            </a:r>
            <a:r>
              <a:rPr lang="en-US" altLang="zh-CN" sz="2000" i="1">
                <a:sym typeface="Symbol" pitchFamily="18" charset="2"/>
              </a:rPr>
              <a:t>b </a:t>
            </a:r>
            <a:r>
              <a:rPr lang="en-US" altLang="zh-CN" sz="2000">
                <a:sym typeface="Symbol" pitchFamily="18" charset="2"/>
              </a:rPr>
              <a:t> =  </a:t>
            </a: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/</a:t>
            </a:r>
            <a:r>
              <a:rPr lang="en-US" altLang="zh-CN" sz="2000" i="1">
                <a:sym typeface="Symbol" pitchFamily="18" charset="2"/>
              </a:rPr>
              <a:t>ab </a:t>
            </a:r>
            <a:r>
              <a:rPr lang="en-US" altLang="zh-CN" sz="2000">
                <a:sym typeface="Symbol" pitchFamily="18" charset="2"/>
              </a:rPr>
              <a:t> 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 </a:t>
            </a:r>
            <a:r>
              <a:rPr lang="en-US" altLang="zh-CN" sz="2000" i="1">
                <a:sym typeface="Symbol" pitchFamily="18" charset="2"/>
              </a:rPr>
              <a:t> a</a:t>
            </a:r>
            <a:r>
              <a:rPr lang="en-US" altLang="zh-CN" sz="2000">
                <a:sym typeface="Symbol" pitchFamily="18" charset="2"/>
              </a:rPr>
              <a:t>/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  (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+(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-1))/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  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/</a:t>
            </a:r>
            <a:r>
              <a:rPr lang="en-US" altLang="zh-CN" sz="2000" i="1">
                <a:sym typeface="Symbol" pitchFamily="18" charset="2"/>
              </a:rPr>
              <a:t>b </a:t>
            </a:r>
            <a:r>
              <a:rPr lang="en-US" altLang="zh-CN" sz="2000">
                <a:sym typeface="Symbol" pitchFamily="18" charset="2"/>
              </a:rPr>
              <a:t>  (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-(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-1))/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f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)=  </a:t>
            </a:r>
            <a:r>
              <a:rPr lang="en-US" altLang="zh-CN" sz="2000" i="1">
                <a:sym typeface="Symbol" pitchFamily="18" charset="2"/>
              </a:rPr>
              <a:t>x </a:t>
            </a:r>
            <a:r>
              <a:rPr lang="en-US" altLang="zh-CN" sz="2000">
                <a:sym typeface="Symbol" pitchFamily="18" charset="2"/>
              </a:rPr>
              <a:t> , </a:t>
            </a:r>
            <a:r>
              <a:rPr lang="en-US" altLang="zh-CN" sz="2000" i="1">
                <a:sym typeface="Symbol" pitchFamily="18" charset="2"/>
              </a:rPr>
              <a:t>g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)= </a:t>
            </a:r>
            <a:r>
              <a:rPr lang="en-US" altLang="zh-CN" sz="2000" i="1">
                <a:sym typeface="Symbol" pitchFamily="18" charset="2"/>
              </a:rPr>
              <a:t> x</a:t>
            </a:r>
            <a:r>
              <a:rPr lang="en-US" altLang="zh-CN" sz="2000">
                <a:sym typeface="Symbol" pitchFamily="18" charset="2"/>
              </a:rPr>
              <a:t>  </a:t>
            </a:r>
            <a:r>
              <a:rPr lang="zh-CN" altLang="en-US" sz="2000">
                <a:sym typeface="Symbol" pitchFamily="18" charset="2"/>
              </a:rPr>
              <a:t>为</a:t>
            </a:r>
            <a:r>
              <a:rPr lang="zh-CN" altLang="en-US" sz="2000"/>
              <a:t>单调递增函数。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</a:rPr>
              <a:t>第</a:t>
            </a:r>
            <a:r>
              <a:rPr lang="en-US" altLang="zh-CN" sz="3200" b="1">
                <a:solidFill>
                  <a:srgbClr val="0000FF"/>
                </a:solidFill>
              </a:rPr>
              <a:t>1</a:t>
            </a:r>
            <a:r>
              <a:rPr lang="zh-CN" altLang="en-US" sz="3200" b="1">
                <a:solidFill>
                  <a:srgbClr val="0000FF"/>
                </a:solidFill>
              </a:rPr>
              <a:t>章  算法概述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28775"/>
            <a:ext cx="7772400" cy="4895850"/>
          </a:xfrm>
        </p:spPr>
        <p:txBody>
          <a:bodyPr/>
          <a:lstStyle/>
          <a:p>
            <a:pPr eaLnBrk="0">
              <a:lnSpc>
                <a:spcPct val="150000"/>
              </a:lnSpc>
              <a:buFontTx/>
              <a:buNone/>
            </a:pPr>
            <a:r>
              <a:rPr lang="zh-CN" altLang="en-US" sz="2400" b="1">
                <a:solidFill>
                  <a:srgbClr val="3907F1"/>
                </a:solidFill>
              </a:rPr>
              <a:t>学习要点</a:t>
            </a:r>
            <a:r>
              <a:rPr lang="en-US" altLang="zh-CN" sz="2400" b="1">
                <a:solidFill>
                  <a:srgbClr val="3907F1"/>
                </a:solidFill>
              </a:rPr>
              <a:t>: </a:t>
            </a:r>
          </a:p>
          <a:p>
            <a:pPr eaLnBrk="0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400"/>
              <a:t>理解算法的概念。</a:t>
            </a:r>
          </a:p>
          <a:p>
            <a:pPr eaLnBrk="0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400"/>
              <a:t>理解什么是程序，程序与算法的区别和内在联系。</a:t>
            </a:r>
          </a:p>
          <a:p>
            <a:pPr eaLnBrk="0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400"/>
              <a:t>掌握算法的计算复杂性概念。</a:t>
            </a:r>
          </a:p>
          <a:p>
            <a:pPr eaLnBrk="0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400"/>
              <a:t>掌握算法渐近复杂性的数学表述。</a:t>
            </a:r>
          </a:p>
          <a:p>
            <a:pPr eaLnBrk="0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400"/>
              <a:t>掌握用</a:t>
            </a:r>
            <a:r>
              <a:rPr lang="en-US" altLang="zh-CN" sz="2400"/>
              <a:t>C++</a:t>
            </a:r>
            <a:r>
              <a:rPr lang="zh-CN" altLang="en-US" sz="2400"/>
              <a:t>语言描述算法的方法。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476250"/>
            <a:ext cx="7772400" cy="6048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（</a:t>
            </a:r>
            <a:r>
              <a:rPr lang="en-US" altLang="zh-CN" sz="2400" b="1">
                <a:solidFill>
                  <a:srgbClr val="3907F1"/>
                </a:solidFill>
                <a:sym typeface="Symbol" pitchFamily="18" charset="2"/>
              </a:rPr>
              <a:t>3</a:t>
            </a: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）多项式函数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</a:t>
            </a:r>
            <a:r>
              <a:rPr lang="en-US" altLang="zh-CN" sz="2400" i="1"/>
              <a:t>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a</a:t>
            </a:r>
            <a:r>
              <a:rPr lang="en-US" altLang="zh-CN" sz="2400" baseline="-25000"/>
              <a:t>0</a:t>
            </a:r>
            <a:r>
              <a:rPr lang="en-US" altLang="zh-CN" sz="2400"/>
              <a:t>+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 i="1"/>
              <a:t>n</a:t>
            </a:r>
            <a:r>
              <a:rPr lang="en-US" altLang="zh-CN" sz="2400"/>
              <a:t>+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 i="1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+…+</a:t>
            </a:r>
            <a:r>
              <a:rPr lang="en-US" altLang="zh-CN" sz="2400" i="1"/>
              <a:t>a</a:t>
            </a:r>
            <a:r>
              <a:rPr lang="en-US" altLang="zh-CN" sz="2400" baseline="-25000"/>
              <a:t>d</a:t>
            </a:r>
            <a:r>
              <a:rPr lang="en-US" altLang="zh-CN" sz="2400" i="1"/>
              <a:t>n</a:t>
            </a:r>
            <a:r>
              <a:rPr lang="en-US" altLang="zh-CN" sz="2400" baseline="30000"/>
              <a:t>d</a:t>
            </a:r>
            <a:r>
              <a:rPr lang="zh-CN" altLang="en-US" sz="2400"/>
              <a:t>； </a:t>
            </a:r>
            <a:r>
              <a:rPr lang="en-US" altLang="zh-CN" sz="2400" i="1"/>
              <a:t>a</a:t>
            </a:r>
            <a:r>
              <a:rPr lang="en-US" altLang="zh-CN" sz="2400" baseline="-25000"/>
              <a:t>d</a:t>
            </a:r>
            <a:r>
              <a:rPr lang="en-US" altLang="zh-CN" sz="2400"/>
              <a:t>&gt;0;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 i="1"/>
              <a:t>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>
                <a:sym typeface="Symbol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d</a:t>
            </a:r>
            <a:r>
              <a:rPr lang="en-US" altLang="zh-CN" sz="240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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>
                <a:sym typeface="Symbol" pitchFamily="18" charset="2"/>
              </a:rPr>
              <a:t>多项式有界；</a:t>
            </a:r>
          </a:p>
          <a:p>
            <a:pPr>
              <a:lnSpc>
                <a:spcPct val="150000"/>
              </a:lnSpc>
            </a:pPr>
            <a:r>
              <a:rPr lang="zh-CN" altLang="en-US" sz="2400" i="1"/>
              <a:t>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/>
              <a:t>O</a:t>
            </a:r>
            <a:r>
              <a:rPr lang="en-US" altLang="zh-CN" sz="2400"/>
              <a:t>(1) </a:t>
            </a:r>
            <a:r>
              <a:rPr lang="en-US" altLang="zh-CN" sz="2400">
                <a:sym typeface="Symbol" pitchFamily="18" charset="2"/>
              </a:rPr>
              <a:t></a:t>
            </a:r>
            <a:r>
              <a:rPr lang="en-US" altLang="zh-CN" sz="2400"/>
              <a:t>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/>
              <a:t>c</a:t>
            </a:r>
            <a:r>
              <a:rPr lang="en-US" altLang="zh-CN" sz="2400"/>
              <a:t>;</a:t>
            </a:r>
            <a:endParaRPr lang="en-US" altLang="zh-CN" sz="240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 i="1">
                <a:sym typeface="Symbol" pitchFamily="18" charset="2"/>
              </a:rPr>
              <a:t>k </a:t>
            </a:r>
            <a:r>
              <a:rPr lang="en-US" altLang="zh-CN" sz="2400">
                <a:sym typeface="Symbol" pitchFamily="18" charset="2"/>
              </a:rPr>
              <a:t> </a:t>
            </a:r>
            <a:r>
              <a:rPr lang="en-US" altLang="zh-CN" sz="2400" i="1">
                <a:sym typeface="Symbol" pitchFamily="18" charset="2"/>
              </a:rPr>
              <a:t>d</a:t>
            </a:r>
            <a:r>
              <a:rPr lang="en-US" altLang="zh-CN" sz="2400">
                <a:sym typeface="Symbol" pitchFamily="18" charset="2"/>
              </a:rPr>
              <a:t> </a:t>
            </a:r>
            <a:r>
              <a:rPr lang="en-US" altLang="zh-CN" sz="2400" i="1"/>
              <a:t> 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;</a:t>
            </a:r>
          </a:p>
          <a:p>
            <a:pPr>
              <a:lnSpc>
                <a:spcPct val="150000"/>
              </a:lnSpc>
            </a:pPr>
            <a:r>
              <a:rPr lang="en-US" altLang="zh-CN" sz="2400" i="1">
                <a:sym typeface="Symbol" pitchFamily="18" charset="2"/>
              </a:rPr>
              <a:t>k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>
                <a:sym typeface="Symbol" pitchFamily="18" charset="2"/>
              </a:rPr>
              <a:t>d</a:t>
            </a:r>
            <a:r>
              <a:rPr lang="en-US" altLang="zh-CN" sz="2400">
                <a:sym typeface="Symbol" pitchFamily="18" charset="2"/>
              </a:rPr>
              <a:t> </a:t>
            </a:r>
            <a:r>
              <a:rPr lang="en-US" altLang="zh-CN" sz="2400" i="1"/>
              <a:t> 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>
                <a:sym typeface="Symbol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;</a:t>
            </a:r>
          </a:p>
          <a:p>
            <a:pPr>
              <a:lnSpc>
                <a:spcPct val="150000"/>
              </a:lnSpc>
            </a:pPr>
            <a:r>
              <a:rPr lang="en-US" altLang="zh-CN" sz="2400" i="1">
                <a:sym typeface="Symbol" pitchFamily="18" charset="2"/>
              </a:rPr>
              <a:t>k &gt;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 i="1">
                <a:sym typeface="Symbol" pitchFamily="18" charset="2"/>
              </a:rPr>
              <a:t>d</a:t>
            </a:r>
            <a:r>
              <a:rPr lang="en-US" altLang="zh-CN" sz="2400">
                <a:sym typeface="Symbol" pitchFamily="18" charset="2"/>
              </a:rPr>
              <a:t> </a:t>
            </a:r>
            <a:r>
              <a:rPr lang="en-US" altLang="zh-CN" sz="2400" i="1"/>
              <a:t> 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;</a:t>
            </a:r>
          </a:p>
          <a:p>
            <a:pPr>
              <a:lnSpc>
                <a:spcPct val="150000"/>
              </a:lnSpc>
            </a:pPr>
            <a:r>
              <a:rPr lang="en-US" altLang="zh-CN" sz="2400" i="1">
                <a:sym typeface="Symbol" pitchFamily="18" charset="2"/>
              </a:rPr>
              <a:t>k </a:t>
            </a:r>
            <a:r>
              <a:rPr lang="en-US" altLang="zh-CN" sz="2400">
                <a:sym typeface="Symbol" pitchFamily="18" charset="2"/>
              </a:rPr>
              <a:t>&lt; </a:t>
            </a:r>
            <a:r>
              <a:rPr lang="en-US" altLang="zh-CN" sz="2400" i="1">
                <a:sym typeface="Symbol" pitchFamily="18" charset="2"/>
              </a:rPr>
              <a:t>d</a:t>
            </a:r>
            <a:r>
              <a:rPr lang="en-US" altLang="zh-CN" sz="2400">
                <a:sym typeface="Symbol" pitchFamily="18" charset="2"/>
              </a:rPr>
              <a:t> </a:t>
            </a:r>
            <a:r>
              <a:rPr lang="en-US" altLang="zh-CN" sz="2400" i="1"/>
              <a:t> 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>
                <a:sym typeface="Symbol" pitchFamily="18" charset="2"/>
              </a:rPr>
              <a:t>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549275"/>
            <a:ext cx="7772400" cy="55467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（</a:t>
            </a:r>
            <a:r>
              <a:rPr lang="en-US" altLang="zh-CN" sz="2400" b="1">
                <a:solidFill>
                  <a:srgbClr val="3907F1"/>
                </a:solidFill>
                <a:sym typeface="Symbol" pitchFamily="18" charset="2"/>
              </a:rPr>
              <a:t>4</a:t>
            </a: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）指数函数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ym typeface="Symbol" pitchFamily="18" charset="2"/>
              </a:rPr>
              <a:t> 对于正整数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zh-CN" altLang="en-US" sz="2400">
                <a:sym typeface="Symbol" pitchFamily="18" charset="2"/>
              </a:rPr>
              <a:t>和实数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&gt;0: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 a</a:t>
            </a:r>
            <a:r>
              <a:rPr lang="en-US" altLang="zh-CN" sz="2400" baseline="30000"/>
              <a:t>0</a:t>
            </a:r>
            <a:r>
              <a:rPr lang="en-US" altLang="zh-CN" sz="2400"/>
              <a:t>=1;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sz="2400" i="1"/>
              <a:t>a</a:t>
            </a:r>
            <a:r>
              <a:rPr lang="en-US" altLang="zh-CN" sz="2400" baseline="30000"/>
              <a:t>1</a:t>
            </a:r>
            <a:r>
              <a:rPr lang="en-US" altLang="zh-CN" sz="2400"/>
              <a:t>=</a:t>
            </a:r>
            <a:r>
              <a:rPr lang="en-US" altLang="zh-CN" sz="2400" i="1"/>
              <a:t>a </a:t>
            </a:r>
            <a:r>
              <a:rPr lang="en-US" altLang="zh-CN" sz="240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sz="2400" i="1"/>
              <a:t>a</a:t>
            </a:r>
            <a:r>
              <a:rPr lang="en-US" altLang="zh-CN" sz="2400" baseline="30000"/>
              <a:t>-1</a:t>
            </a:r>
            <a:r>
              <a:rPr lang="en-US" altLang="zh-CN" sz="2400"/>
              <a:t>=1/</a:t>
            </a:r>
            <a:r>
              <a:rPr lang="en-US" altLang="zh-CN" sz="2400" i="1"/>
              <a:t>a </a:t>
            </a:r>
            <a:r>
              <a:rPr lang="en-US" altLang="zh-CN" sz="240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ym typeface="Symbol" pitchFamily="18" charset="2"/>
              </a:rPr>
              <a:t> (</a:t>
            </a:r>
            <a:r>
              <a:rPr lang="en-US" altLang="zh-CN" sz="2400" i="1"/>
              <a:t>a</a:t>
            </a:r>
            <a:r>
              <a:rPr lang="en-US" altLang="zh-CN" sz="2400" i="1" baseline="30000"/>
              <a:t>m</a:t>
            </a:r>
            <a:r>
              <a:rPr lang="en-US" altLang="zh-CN" sz="2400"/>
              <a:t>)</a:t>
            </a:r>
            <a:r>
              <a:rPr lang="en-US" altLang="zh-CN" sz="2400" i="1" baseline="30000"/>
              <a:t>n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30000"/>
              <a:t>mn </a:t>
            </a:r>
            <a:r>
              <a:rPr lang="en-US" altLang="zh-CN" sz="2400"/>
              <a:t>;</a:t>
            </a:r>
            <a:r>
              <a:rPr lang="en-US" altLang="zh-CN" sz="2400" i="1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/>
              <a:t>a</a:t>
            </a:r>
            <a:r>
              <a:rPr lang="en-US" altLang="zh-CN" sz="2400" i="1" baseline="30000"/>
              <a:t>m</a:t>
            </a:r>
            <a:r>
              <a:rPr lang="en-US" altLang="zh-CN" sz="2400"/>
              <a:t>)</a:t>
            </a:r>
            <a:r>
              <a:rPr lang="en-US" altLang="zh-CN" sz="2400" i="1" baseline="30000"/>
              <a:t>n </a:t>
            </a:r>
            <a:r>
              <a:rPr lang="en-US" altLang="zh-CN" sz="2400"/>
              <a:t>= 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/>
              <a:t>a</a:t>
            </a:r>
            <a:r>
              <a:rPr lang="en-US" altLang="zh-CN" sz="2400" i="1" baseline="30000"/>
              <a:t>n</a:t>
            </a:r>
            <a:r>
              <a:rPr lang="en-US" altLang="zh-CN" sz="2400"/>
              <a:t>)</a:t>
            </a:r>
            <a:r>
              <a:rPr lang="en-US" altLang="zh-CN" sz="2400" i="1" baseline="30000"/>
              <a:t>m </a:t>
            </a:r>
            <a:r>
              <a:rPr lang="en-US" altLang="zh-CN" sz="2400"/>
              <a:t>;</a:t>
            </a:r>
            <a:r>
              <a:rPr lang="en-US" altLang="zh-CN" sz="2400" i="1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 a</a:t>
            </a:r>
            <a:r>
              <a:rPr lang="en-US" altLang="zh-CN" sz="2400" i="1" baseline="30000"/>
              <a:t>m</a:t>
            </a:r>
            <a:r>
              <a:rPr lang="en-US" altLang="zh-CN" sz="2400" i="1"/>
              <a:t>a</a:t>
            </a:r>
            <a:r>
              <a:rPr lang="en-US" altLang="zh-CN" sz="2400" i="1" baseline="30000"/>
              <a:t>n  </a:t>
            </a:r>
            <a:r>
              <a:rPr lang="en-US" altLang="zh-CN" sz="2400" i="1"/>
              <a:t>=</a:t>
            </a:r>
            <a:r>
              <a:rPr lang="en-US" altLang="zh-CN" sz="2400" i="1" baseline="30000"/>
              <a:t> </a:t>
            </a:r>
            <a:r>
              <a:rPr lang="en-US" altLang="zh-CN" sz="2400" i="1"/>
              <a:t>a</a:t>
            </a:r>
            <a:r>
              <a:rPr lang="en-US" altLang="zh-CN" sz="2400" i="1" baseline="30000"/>
              <a:t>m+n </a:t>
            </a:r>
            <a:r>
              <a:rPr lang="en-US" altLang="zh-CN" sz="240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sz="2400" i="1"/>
              <a:t>a</a:t>
            </a:r>
            <a:r>
              <a:rPr lang="en-US" altLang="zh-CN" sz="2400"/>
              <a:t>&gt;1 </a:t>
            </a:r>
            <a:r>
              <a:rPr lang="en-US" altLang="zh-CN" sz="2400">
                <a:sym typeface="Symbol" pitchFamily="18" charset="2"/>
              </a:rPr>
              <a:t> 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30000">
                <a:sym typeface="Symbol" pitchFamily="18" charset="2"/>
              </a:rPr>
              <a:t>n</a:t>
            </a:r>
            <a:r>
              <a:rPr lang="zh-CN" altLang="en-US" sz="2400">
                <a:sym typeface="Symbol" pitchFamily="18" charset="2"/>
              </a:rPr>
              <a:t>为</a:t>
            </a:r>
            <a:r>
              <a:rPr lang="zh-CN" altLang="en-US" sz="2400"/>
              <a:t>单调递增函数</a:t>
            </a:r>
            <a:r>
              <a:rPr lang="en-US" altLang="zh-CN" sz="240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 a</a:t>
            </a:r>
            <a:r>
              <a:rPr lang="en-US" altLang="zh-CN" sz="2400"/>
              <a:t>&gt;1 </a:t>
            </a:r>
            <a:r>
              <a:rPr lang="en-US" altLang="zh-CN" sz="2400">
                <a:sym typeface="Symbol" pitchFamily="18" charset="2"/>
              </a:rPr>
              <a:t>                     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 i="1" baseline="30000">
                <a:sym typeface="Symbol" pitchFamily="18" charset="2"/>
              </a:rPr>
              <a:t>b</a:t>
            </a:r>
            <a:r>
              <a:rPr lang="en-US" altLang="zh-CN" sz="2400">
                <a:sym typeface="Symbol" pitchFamily="18" charset="2"/>
              </a:rPr>
              <a:t> = </a:t>
            </a:r>
            <a:r>
              <a:rPr lang="en-US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30000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)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916238" y="5084763"/>
          <a:ext cx="12239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公式" r:id="rId3" imgW="698500" imgH="419100" progId="Equation.3">
                  <p:embed/>
                </p:oleObj>
              </mc:Choice>
              <mc:Fallback>
                <p:oleObj name="公式" r:id="rId3" imgW="698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84763"/>
                        <a:ext cx="1223962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765175"/>
            <a:ext cx="7772400" cy="5330825"/>
          </a:xfrm>
        </p:spPr>
        <p:txBody>
          <a:bodyPr/>
          <a:lstStyle/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i="1"/>
              <a:t>e</a:t>
            </a:r>
            <a:r>
              <a:rPr lang="en-US" altLang="zh-CN" sz="2000" i="1" baseline="30000"/>
              <a:t>x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 1+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;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 i="1">
                <a:sym typeface="Symbol" pitchFamily="18" charset="2"/>
              </a:rPr>
              <a:t>|x| </a:t>
            </a:r>
            <a:r>
              <a:rPr lang="en-US" altLang="zh-CN" sz="2000">
                <a:sym typeface="Symbol" pitchFamily="18" charset="2"/>
              </a:rPr>
              <a:t>1  1+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>
                <a:sym typeface="Symbol" pitchFamily="18" charset="2"/>
              </a:rPr>
              <a:t>  </a:t>
            </a:r>
            <a:r>
              <a:rPr lang="en-US" altLang="zh-CN" sz="2000" i="1"/>
              <a:t>e</a:t>
            </a:r>
            <a:r>
              <a:rPr lang="en-US" altLang="zh-CN" sz="2000" i="1" baseline="30000"/>
              <a:t>x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 1+</a:t>
            </a:r>
            <a:r>
              <a:rPr lang="en-US" altLang="zh-CN" sz="2000" i="1">
                <a:sym typeface="Symbol" pitchFamily="18" charset="2"/>
              </a:rPr>
              <a:t>x+x</a:t>
            </a:r>
            <a:r>
              <a:rPr lang="en-US" altLang="zh-CN" sz="2000" baseline="30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/>
              <a:t>e</a:t>
            </a:r>
            <a:r>
              <a:rPr lang="en-US" altLang="zh-CN" sz="2000" i="1" baseline="30000"/>
              <a:t>x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= 1+</a:t>
            </a:r>
            <a:r>
              <a:rPr lang="en-US" altLang="zh-CN" sz="2000" i="1">
                <a:sym typeface="Symbol" pitchFamily="18" charset="2"/>
              </a:rPr>
              <a:t>x+ </a:t>
            </a:r>
            <a:r>
              <a:rPr lang="en-US" altLang="zh-CN" sz="2000">
                <a:sym typeface="Symbol" pitchFamily="18" charset="2"/>
              </a:rPr>
              <a:t>(</a:t>
            </a:r>
            <a:r>
              <a:rPr lang="en-US" altLang="zh-CN" sz="2000" i="1">
                <a:sym typeface="Symbol" pitchFamily="18" charset="2"/>
              </a:rPr>
              <a:t>x</a:t>
            </a:r>
            <a:r>
              <a:rPr lang="en-US" altLang="zh-CN" sz="2000" baseline="30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),  as </a:t>
            </a:r>
            <a:r>
              <a:rPr lang="en-US" altLang="zh-CN" sz="2000" i="1"/>
              <a:t>x</a:t>
            </a:r>
            <a:r>
              <a:rPr lang="en-US" altLang="zh-CN" sz="2000">
                <a:sym typeface="Symbol" pitchFamily="18" charset="2"/>
              </a:rPr>
              <a:t>0;</a:t>
            </a:r>
          </a:p>
          <a:p>
            <a:endParaRPr lang="en-US" altLang="zh-CN" sz="2000">
              <a:sym typeface="Symbol" pitchFamily="18" charset="2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1692275" y="692150"/>
          <a:ext cx="40322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公式" r:id="rId3" imgW="2044700" imgH="444500" progId="Equation.3">
                  <p:embed/>
                </p:oleObj>
              </mc:Choice>
              <mc:Fallback>
                <p:oleObj name="公式" r:id="rId3" imgW="20447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92150"/>
                        <a:ext cx="403225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835150" y="3049588"/>
          <a:ext cx="17287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公式" r:id="rId5" imgW="1066800" imgH="469900" progId="Equation.3">
                  <p:embed/>
                </p:oleObj>
              </mc:Choice>
              <mc:Fallback>
                <p:oleObj name="公式" r:id="rId5" imgW="10668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49588"/>
                        <a:ext cx="1728788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549275"/>
            <a:ext cx="7772400" cy="55467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（</a:t>
            </a:r>
            <a:r>
              <a:rPr lang="en-US" altLang="zh-CN" sz="2400" b="1">
                <a:solidFill>
                  <a:srgbClr val="3907F1"/>
                </a:solidFill>
                <a:sym typeface="Symbol" pitchFamily="18" charset="2"/>
              </a:rPr>
              <a:t>5</a:t>
            </a: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）对数函数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log </a:t>
            </a:r>
            <a:r>
              <a:rPr lang="en-US" altLang="zh-CN" sz="2400" i="1">
                <a:sym typeface="Symbol" pitchFamily="18" charset="2"/>
              </a:rPr>
              <a:t>n </a:t>
            </a:r>
            <a:r>
              <a:rPr lang="en-US" altLang="zh-CN" sz="2400">
                <a:sym typeface="Symbol" pitchFamily="18" charset="2"/>
              </a:rPr>
              <a:t>= log</a:t>
            </a:r>
            <a:r>
              <a:rPr lang="en-US" altLang="zh-CN" sz="2400" baseline="-25000">
                <a:sym typeface="Symbol" pitchFamily="18" charset="2"/>
              </a:rPr>
              <a:t>2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 </a:t>
            </a:r>
            <a:r>
              <a:rPr lang="en-US" altLang="zh-CN" sz="2400">
                <a:sym typeface="Symbol" pitchFamily="18" charset="2"/>
              </a:rPr>
              <a:t>lg </a:t>
            </a:r>
            <a:r>
              <a:rPr lang="en-US" altLang="zh-CN" sz="2400" i="1">
                <a:sym typeface="Symbol" pitchFamily="18" charset="2"/>
              </a:rPr>
              <a:t>n </a:t>
            </a:r>
            <a:r>
              <a:rPr lang="en-US" altLang="zh-CN" sz="2400">
                <a:sym typeface="Symbol" pitchFamily="18" charset="2"/>
              </a:rPr>
              <a:t>= log</a:t>
            </a:r>
            <a:r>
              <a:rPr lang="en-US" altLang="zh-CN" sz="2400" baseline="-25000">
                <a:sym typeface="Symbol" pitchFamily="18" charset="2"/>
              </a:rPr>
              <a:t>10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ln </a:t>
            </a:r>
            <a:r>
              <a:rPr lang="en-US" altLang="zh-CN" sz="2400" i="1">
                <a:sym typeface="Symbol" pitchFamily="18" charset="2"/>
              </a:rPr>
              <a:t>n </a:t>
            </a:r>
            <a:r>
              <a:rPr lang="en-US" altLang="zh-CN" sz="2400">
                <a:sym typeface="Symbol" pitchFamily="18" charset="2"/>
              </a:rPr>
              <a:t>= log</a:t>
            </a:r>
            <a:r>
              <a:rPr lang="en-US" altLang="zh-CN" sz="2400" i="1" baseline="-25000">
                <a:sym typeface="Symbol" pitchFamily="18" charset="2"/>
              </a:rPr>
              <a:t>e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log</a:t>
            </a:r>
            <a:r>
              <a:rPr lang="en-US" altLang="zh-CN" sz="2400" i="1" baseline="30000">
                <a:sym typeface="Symbol" pitchFamily="18" charset="2"/>
              </a:rPr>
              <a:t>k</a:t>
            </a:r>
            <a:r>
              <a:rPr lang="en-US" altLang="zh-CN" sz="2400" i="1">
                <a:sym typeface="Symbol" pitchFamily="18" charset="2"/>
              </a:rPr>
              <a:t>n </a:t>
            </a:r>
            <a:r>
              <a:rPr lang="en-US" altLang="zh-CN" sz="2400">
                <a:sym typeface="Symbol" pitchFamily="18" charset="2"/>
              </a:rPr>
              <a:t>= (log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)</a:t>
            </a:r>
            <a:r>
              <a:rPr lang="en-US" altLang="zh-CN" sz="2400" i="1" baseline="30000">
                <a:sym typeface="Symbol" pitchFamily="18" charset="2"/>
              </a:rPr>
              <a:t>k</a:t>
            </a:r>
            <a:r>
              <a:rPr lang="en-US" altLang="zh-CN" sz="2400">
                <a:sym typeface="Symbol" pitchFamily="18" charset="2"/>
              </a:rPr>
              <a:t>l;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ym typeface="Symbol" pitchFamily="18" charset="2"/>
              </a:rPr>
              <a:t> log log </a:t>
            </a:r>
            <a:r>
              <a:rPr lang="en-US" altLang="zh-CN" sz="2400" i="1">
                <a:sym typeface="Symbol" pitchFamily="18" charset="2"/>
              </a:rPr>
              <a:t>n </a:t>
            </a:r>
            <a:r>
              <a:rPr lang="en-US" altLang="zh-CN" sz="2400">
                <a:sym typeface="Symbol" pitchFamily="18" charset="2"/>
              </a:rPr>
              <a:t>= log(log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for a&gt;0,b&gt;0,c&gt;0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763713" y="4941888"/>
          <a:ext cx="1727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公式" r:id="rId3" imgW="596641" imgH="203112" progId="Equation.3">
                  <p:embed/>
                </p:oleObj>
              </mc:Choice>
              <mc:Fallback>
                <p:oleObj name="公式" r:id="rId3" imgW="596641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41888"/>
                        <a:ext cx="17272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908175" y="836613"/>
          <a:ext cx="33845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2" name="公式" r:id="rId3" imgW="1612900" imgH="228600" progId="Equation.3">
                  <p:embed/>
                </p:oleObj>
              </mc:Choice>
              <mc:Fallback>
                <p:oleObj name="公式" r:id="rId3" imgW="1612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36613"/>
                        <a:ext cx="338455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1979613" y="1557338"/>
          <a:ext cx="23764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3" name="公式" r:id="rId5" imgW="1129810" imgH="241195" progId="Equation.3">
                  <p:embed/>
                </p:oleObj>
              </mc:Choice>
              <mc:Fallback>
                <p:oleObj name="公式" r:id="rId5" imgW="1129810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557338"/>
                        <a:ext cx="237648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1979613" y="2276475"/>
          <a:ext cx="20891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4" name="公式" r:id="rId7" imgW="977476" imgH="444307" progId="Equation.3">
                  <p:embed/>
                </p:oleObj>
              </mc:Choice>
              <mc:Fallback>
                <p:oleObj name="公式" r:id="rId7" imgW="977476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20891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2051050" y="3429000"/>
          <a:ext cx="28082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5" name="公式" r:id="rId9" imgW="1282700" imgH="228600" progId="Equation.3">
                  <p:embed/>
                </p:oleObj>
              </mc:Choice>
              <mc:Fallback>
                <p:oleObj name="公式" r:id="rId9" imgW="1282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429000"/>
                        <a:ext cx="280828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40" name="Object 12"/>
          <p:cNvGraphicFramePr>
            <a:graphicFrameLocks noChangeAspect="1"/>
          </p:cNvGraphicFramePr>
          <p:nvPr/>
        </p:nvGraphicFramePr>
        <p:xfrm>
          <a:off x="2051050" y="4221163"/>
          <a:ext cx="20161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6" name="公式" r:id="rId11" imgW="977900" imgH="431800" progId="Equation.3">
                  <p:embed/>
                </p:oleObj>
              </mc:Choice>
              <mc:Fallback>
                <p:oleObj name="公式" r:id="rId11" imgW="977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21163"/>
                        <a:ext cx="20161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2124075" y="5300663"/>
          <a:ext cx="2663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7" name="公式" r:id="rId13" imgW="837836" imgH="203112" progId="Equation.3">
                  <p:embed/>
                </p:oleObj>
              </mc:Choice>
              <mc:Fallback>
                <p:oleObj name="公式" r:id="rId13" imgW="837836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00663"/>
                        <a:ext cx="26638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549275"/>
            <a:ext cx="7772400" cy="4114800"/>
          </a:xfrm>
        </p:spPr>
        <p:txBody>
          <a:bodyPr/>
          <a:lstStyle/>
          <a:p>
            <a:r>
              <a:rPr lang="en-US" altLang="zh-CN" sz="2000" i="1">
                <a:sym typeface="Symbol" pitchFamily="18" charset="2"/>
              </a:rPr>
              <a:t>|x| </a:t>
            </a:r>
            <a:r>
              <a:rPr lang="en-US" altLang="zh-CN" sz="2000">
                <a:sym typeface="Symbol" pitchFamily="18" charset="2"/>
              </a:rPr>
              <a:t>1 </a:t>
            </a:r>
          </a:p>
          <a:p>
            <a:endParaRPr lang="en-US" altLang="zh-CN" sz="2000">
              <a:sym typeface="Symbol" pitchFamily="18" charset="2"/>
            </a:endParaRPr>
          </a:p>
          <a:p>
            <a:r>
              <a:rPr lang="en-US" altLang="zh-CN" sz="2000">
                <a:sym typeface="Symbol" pitchFamily="18" charset="2"/>
              </a:rPr>
              <a:t>for </a:t>
            </a:r>
            <a:r>
              <a:rPr lang="en-US" altLang="zh-CN" sz="2000" i="1">
                <a:sym typeface="Symbol" pitchFamily="18" charset="2"/>
              </a:rPr>
              <a:t>x </a:t>
            </a:r>
            <a:r>
              <a:rPr lang="en-US" altLang="zh-CN" sz="2000">
                <a:sym typeface="Symbol" pitchFamily="18" charset="2"/>
              </a:rPr>
              <a:t>&gt; -1,</a:t>
            </a:r>
          </a:p>
          <a:p>
            <a:endParaRPr lang="en-US" altLang="zh-CN" sz="2000">
              <a:sym typeface="Symbol" pitchFamily="18" charset="2"/>
            </a:endParaRPr>
          </a:p>
          <a:p>
            <a:r>
              <a:rPr lang="en-US" altLang="zh-CN" sz="2000">
                <a:sym typeface="Symbol" pitchFamily="18" charset="2"/>
              </a:rPr>
              <a:t>for any </a:t>
            </a:r>
            <a:r>
              <a:rPr lang="en-US" altLang="zh-CN" sz="2000" i="1"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&gt; 0,                                                ,   log</a:t>
            </a:r>
            <a:r>
              <a:rPr lang="en-US" altLang="zh-CN" sz="2000" i="1" baseline="30000">
                <a:sym typeface="Symbol" pitchFamily="18" charset="2"/>
              </a:rPr>
              <a:t>b</a:t>
            </a:r>
            <a:r>
              <a:rPr lang="en-US" altLang="zh-CN" sz="2000" i="1">
                <a:sym typeface="Symbol" pitchFamily="18" charset="2"/>
              </a:rPr>
              <a:t>n </a:t>
            </a:r>
            <a:r>
              <a:rPr lang="en-US" altLang="zh-CN" sz="2000">
                <a:sym typeface="Symbol" pitchFamily="18" charset="2"/>
              </a:rPr>
              <a:t>= </a:t>
            </a:r>
            <a:r>
              <a:rPr lang="en-US" altLang="zh-CN" sz="2000" i="1">
                <a:sym typeface="Symbol" pitchFamily="18" charset="2"/>
              </a:rPr>
              <a:t>o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 i="1" baseline="30000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)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2987675" y="404813"/>
          <a:ext cx="38163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公式" r:id="rId3" imgW="2387600" imgH="419100" progId="Equation.3">
                  <p:embed/>
                </p:oleObj>
              </mc:Choice>
              <mc:Fallback>
                <p:oleObj name="公式" r:id="rId3" imgW="2387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4813"/>
                        <a:ext cx="381635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3059113" y="1125538"/>
          <a:ext cx="20208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公式" r:id="rId5" imgW="1231366" imgH="393529" progId="Equation.3">
                  <p:embed/>
                </p:oleObj>
              </mc:Choice>
              <mc:Fallback>
                <p:oleObj name="公式" r:id="rId5" imgW="1231366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25538"/>
                        <a:ext cx="202088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3492500" y="1844675"/>
          <a:ext cx="30241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3" name="公式" r:id="rId7" imgW="1790700" imgH="457200" progId="Equation.3">
                  <p:embed/>
                </p:oleObj>
              </mc:Choice>
              <mc:Fallback>
                <p:oleObj name="公式" r:id="rId7" imgW="1790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44675"/>
                        <a:ext cx="30241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620713"/>
            <a:ext cx="7772400" cy="5475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（</a:t>
            </a:r>
            <a:r>
              <a:rPr lang="en-US" altLang="zh-CN" sz="2400" b="1">
                <a:solidFill>
                  <a:srgbClr val="3907F1"/>
                </a:solidFill>
                <a:sym typeface="Symbol" pitchFamily="18" charset="2"/>
              </a:rPr>
              <a:t>6</a:t>
            </a: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）阶层函数</a:t>
            </a:r>
          </a:p>
          <a:p>
            <a:pPr>
              <a:lnSpc>
                <a:spcPct val="150000"/>
              </a:lnSpc>
            </a:pPr>
            <a:endParaRPr lang="zh-CN" altLang="en-US" sz="240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ym typeface="Symbol" pitchFamily="18" charset="2"/>
              </a:rPr>
              <a:t>Stirling’s approximation</a:t>
            </a:r>
            <a:r>
              <a:rPr lang="en-US" altLang="zh-CN" sz="2400"/>
              <a:t> </a:t>
            </a:r>
            <a:endParaRPr lang="en-US" altLang="zh-CN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3635375" y="1412875"/>
          <a:ext cx="26638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5" name="公式" r:id="rId3" imgW="1282700" imgH="457200" progId="Equation.3">
                  <p:embed/>
                </p:oleObj>
              </mc:Choice>
              <mc:Fallback>
                <p:oleObj name="公式" r:id="rId3" imgW="1282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412875"/>
                        <a:ext cx="266382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3708400" y="2781300"/>
          <a:ext cx="2038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公式" r:id="rId5" imgW="888614" imgH="177723" progId="Equation.3">
                  <p:embed/>
                </p:oleObj>
              </mc:Choice>
              <mc:Fallback>
                <p:oleObj name="公式" r:id="rId5" imgW="888614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781300"/>
                        <a:ext cx="203835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3563938" y="4652963"/>
          <a:ext cx="37449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公式" r:id="rId7" imgW="1663560" imgH="482400" progId="Equation.3">
                  <p:embed/>
                </p:oleObj>
              </mc:Choice>
              <mc:Fallback>
                <p:oleObj name="公式" r:id="rId7" imgW="16635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652963"/>
                        <a:ext cx="3744912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2124075" y="981075"/>
          <a:ext cx="29527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9" name="公式" r:id="rId3" imgW="1180588" imgH="469696" progId="Equation.3">
                  <p:embed/>
                </p:oleObj>
              </mc:Choice>
              <mc:Fallback>
                <p:oleObj name="公式" r:id="rId3" imgW="1180588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81075"/>
                        <a:ext cx="2952750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5651500" y="1125538"/>
          <a:ext cx="26638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0" name="公式" r:id="rId5" imgW="1205977" imgH="393529" progId="Equation.3">
                  <p:embed/>
                </p:oleObj>
              </mc:Choice>
              <mc:Fallback>
                <p:oleObj name="公式" r:id="rId5" imgW="120597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25538"/>
                        <a:ext cx="26638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2195513" y="2781300"/>
          <a:ext cx="1584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1" name="公式" r:id="rId7" imgW="634725" imgH="228501" progId="Equation.3">
                  <p:embed/>
                </p:oleObj>
              </mc:Choice>
              <mc:Fallback>
                <p:oleObj name="公式" r:id="rId7" imgW="634725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81300"/>
                        <a:ext cx="15843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2268538" y="3789363"/>
          <a:ext cx="1511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2" name="公式" r:id="rId9" imgW="660400" imgH="228600" progId="Equation.3">
                  <p:embed/>
                </p:oleObj>
              </mc:Choice>
              <mc:Fallback>
                <p:oleObj name="公式" r:id="rId9" imgW="660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89363"/>
                        <a:ext cx="1511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2254250" y="4941888"/>
          <a:ext cx="27638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3" name="公式" r:id="rId11" imgW="1218960" imgH="203040" progId="Equation.3">
                  <p:embed/>
                </p:oleObj>
              </mc:Choice>
              <mc:Fallback>
                <p:oleObj name="公式" r:id="rId11" imgW="12189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941888"/>
                        <a:ext cx="276383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</a:rPr>
              <a:t>算法分析中常见的复杂性函数</a:t>
            </a:r>
          </a:p>
        </p:txBody>
      </p:sp>
      <p:pic>
        <p:nvPicPr>
          <p:cNvPr id="136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768475"/>
            <a:ext cx="6710363" cy="4000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</a:rPr>
              <a:t>小规模数据</a:t>
            </a:r>
          </a:p>
        </p:txBody>
      </p:sp>
      <p:pic>
        <p:nvPicPr>
          <p:cNvPr id="138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1844675"/>
            <a:ext cx="6192837" cy="435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</a:t>
            </a:r>
            <a:r>
              <a:rPr lang="en-US" altLang="zh-CN" sz="2800" b="1">
                <a:solidFill>
                  <a:srgbClr val="0000FF"/>
                </a:solidFill>
              </a:rPr>
              <a:t>(Algorithm)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00213"/>
            <a:ext cx="7772400" cy="4824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算法是指解决问题的一种方法或一个过程。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算法是若干指令的有穷序列，满足性质：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(1)</a:t>
            </a:r>
            <a:r>
              <a:rPr lang="zh-CN" altLang="en-US" sz="2400" b="1">
                <a:solidFill>
                  <a:srgbClr val="3907F1"/>
                </a:solidFill>
              </a:rPr>
              <a:t>输入</a:t>
            </a:r>
            <a:r>
              <a:rPr lang="zh-CN" altLang="en-US" sz="2400"/>
              <a:t>：有外部提供的量作为算法的输入。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(2)</a:t>
            </a:r>
            <a:r>
              <a:rPr lang="zh-CN" altLang="en-US" sz="2400" b="1">
                <a:solidFill>
                  <a:srgbClr val="3907F1"/>
                </a:solidFill>
              </a:rPr>
              <a:t>输出</a:t>
            </a:r>
            <a:r>
              <a:rPr lang="zh-CN" altLang="en-US" sz="2400"/>
              <a:t>：算法产生至少一个量作为输出。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(3)</a:t>
            </a:r>
            <a:r>
              <a:rPr lang="zh-CN" altLang="en-US" sz="2400" b="1">
                <a:solidFill>
                  <a:srgbClr val="3907F1"/>
                </a:solidFill>
              </a:rPr>
              <a:t>确定性</a:t>
            </a:r>
            <a:r>
              <a:rPr lang="zh-CN" altLang="en-US" sz="2400"/>
              <a:t>：组成算法的每条指令是清晰，无歧义的。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(4)</a:t>
            </a:r>
            <a:r>
              <a:rPr lang="zh-CN" altLang="en-US" sz="2400" b="1">
                <a:solidFill>
                  <a:srgbClr val="3907F1"/>
                </a:solidFill>
              </a:rPr>
              <a:t>有限性</a:t>
            </a:r>
            <a:r>
              <a:rPr lang="zh-CN" altLang="en-US" sz="2400"/>
              <a:t>：算法中每条指令的执行次数是有限的，执行每条指令的时间也是有限的。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</a:rPr>
              <a:t>中等规模数据</a:t>
            </a:r>
          </a:p>
        </p:txBody>
      </p:sp>
      <p:pic>
        <p:nvPicPr>
          <p:cNvPr id="140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1989138"/>
            <a:ext cx="6119812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</a:rPr>
              <a:t>用</a:t>
            </a:r>
            <a:r>
              <a:rPr lang="en-US" altLang="zh-CN" sz="3200" b="1">
                <a:solidFill>
                  <a:srgbClr val="0000FF"/>
                </a:solidFill>
              </a:rPr>
              <a:t>c++</a:t>
            </a:r>
            <a:r>
              <a:rPr lang="zh-CN" altLang="en-US" sz="3200" b="1">
                <a:solidFill>
                  <a:srgbClr val="0000FF"/>
                </a:solidFill>
              </a:rPr>
              <a:t>描述算法</a:t>
            </a:r>
          </a:p>
        </p:txBody>
      </p:sp>
      <p:pic>
        <p:nvPicPr>
          <p:cNvPr id="134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700213"/>
            <a:ext cx="7104062" cy="4708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25538"/>
            <a:ext cx="7772400" cy="49704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1</a:t>
            </a:r>
            <a:r>
              <a:rPr lang="zh-CN" altLang="en-US" sz="2400" b="1">
                <a:solidFill>
                  <a:srgbClr val="3907F1"/>
                </a:solidFill>
              </a:rPr>
              <a:t>）选择语句：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1.1)  if </a:t>
            </a:r>
            <a:r>
              <a:rPr lang="zh-CN" altLang="en-US" sz="2400" b="1">
                <a:solidFill>
                  <a:srgbClr val="3907F1"/>
                </a:solidFill>
              </a:rPr>
              <a:t>语句：</a:t>
            </a:r>
          </a:p>
          <a:p>
            <a:pPr>
              <a:lnSpc>
                <a:spcPct val="120000"/>
              </a:lnSpc>
            </a:pPr>
            <a:endParaRPr lang="zh-CN" altLang="en-US" sz="2400" b="1">
              <a:solidFill>
                <a:srgbClr val="3907F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2400" b="1">
              <a:solidFill>
                <a:srgbClr val="3907F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1.2)  </a:t>
            </a:r>
            <a:r>
              <a:rPr lang="zh-CN" altLang="en-US" sz="2400" b="1">
                <a:solidFill>
                  <a:srgbClr val="3907F1"/>
                </a:solidFill>
              </a:rPr>
              <a:t>？语句：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051050" y="2276475"/>
            <a:ext cx="3600450" cy="792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/>
              <a:t>if (expression) statement;</a:t>
            </a:r>
          </a:p>
          <a:p>
            <a:r>
              <a:rPr kumimoji="1" lang="en-US" altLang="zh-CN" sz="2000"/>
              <a:t>else statement;</a:t>
            </a:r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1979613" y="4005263"/>
            <a:ext cx="3529012" cy="1511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2000"/>
              <a:t> exp1?exp2:exp3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 y= x&gt;9 ? 100:200;  </a:t>
            </a:r>
            <a:r>
              <a:rPr kumimoji="1" lang="zh-CN" altLang="en-US" sz="2000"/>
              <a:t>等价于：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/>
              <a:t> </a:t>
            </a:r>
            <a:r>
              <a:rPr kumimoji="1" lang="en-US" altLang="zh-CN" sz="2000"/>
              <a:t>if (x&gt;9) y=100;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 else y=200;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1.3) switch</a:t>
            </a:r>
            <a:r>
              <a:rPr lang="zh-CN" altLang="en-US" sz="2400" b="1">
                <a:solidFill>
                  <a:srgbClr val="3907F1"/>
                </a:solidFill>
              </a:rPr>
              <a:t>语句：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4388" name="AutoShape 4"/>
          <p:cNvSpPr>
            <a:spLocks noChangeArrowheads="1"/>
          </p:cNvSpPr>
          <p:nvPr/>
        </p:nvSpPr>
        <p:spPr bwMode="auto">
          <a:xfrm>
            <a:off x="1187450" y="1628775"/>
            <a:ext cx="7343775" cy="46815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/>
              <a:t>switch (expression) {</a:t>
            </a:r>
          </a:p>
          <a:p>
            <a:r>
              <a:rPr kumimoji="1" lang="en-US" altLang="zh-CN" sz="2400"/>
              <a:t>     case 1:</a:t>
            </a:r>
          </a:p>
          <a:p>
            <a:r>
              <a:rPr kumimoji="1" lang="en-US" altLang="zh-CN" sz="2400"/>
              <a:t>        statement sequence;</a:t>
            </a:r>
          </a:p>
          <a:p>
            <a:r>
              <a:rPr kumimoji="1" lang="en-US" altLang="zh-CN" sz="2400"/>
              <a:t>        break;</a:t>
            </a:r>
          </a:p>
          <a:p>
            <a:r>
              <a:rPr kumimoji="1" lang="en-US" altLang="zh-CN" sz="2400"/>
              <a:t>     case 2:</a:t>
            </a:r>
          </a:p>
          <a:p>
            <a:r>
              <a:rPr kumimoji="1" lang="en-US" altLang="zh-CN" sz="2400"/>
              <a:t>        statement sequence;</a:t>
            </a:r>
          </a:p>
          <a:p>
            <a:r>
              <a:rPr kumimoji="1" lang="en-US" altLang="zh-CN" sz="2400"/>
              <a:t>        break;</a:t>
            </a:r>
          </a:p>
          <a:p>
            <a:r>
              <a:rPr kumimoji="1" lang="en-US" altLang="zh-CN" sz="2400"/>
              <a:t>      </a:t>
            </a:r>
            <a:r>
              <a:rPr kumimoji="1" lang="en-US" altLang="zh-CN" sz="2400">
                <a:sym typeface="Symbol" pitchFamily="18" charset="2"/>
              </a:rPr>
              <a:t></a:t>
            </a:r>
            <a:r>
              <a:rPr kumimoji="1" lang="en-US" altLang="zh-CN" sz="2400"/>
              <a:t> </a:t>
            </a:r>
          </a:p>
          <a:p>
            <a:r>
              <a:rPr kumimoji="1" lang="en-US" altLang="zh-CN" sz="2400"/>
              <a:t>     default:</a:t>
            </a:r>
          </a:p>
          <a:p>
            <a:r>
              <a:rPr kumimoji="1" lang="en-US" altLang="zh-CN" sz="2400"/>
              <a:t>        statement sequence;</a:t>
            </a:r>
          </a:p>
          <a:p>
            <a:r>
              <a:rPr kumimoji="1" lang="en-US" altLang="zh-CN" sz="2400"/>
              <a:t>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2</a:t>
            </a:r>
            <a:r>
              <a:rPr lang="zh-CN" altLang="en-US" sz="2400" b="1">
                <a:solidFill>
                  <a:srgbClr val="3907F1"/>
                </a:solidFill>
              </a:rPr>
              <a:t>）迭代语句：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73238"/>
            <a:ext cx="7772400" cy="4322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3907F1"/>
                </a:solidFill>
              </a:rPr>
              <a:t>（</a:t>
            </a:r>
            <a:r>
              <a:rPr lang="en-US" altLang="zh-CN" sz="2000" b="1">
                <a:solidFill>
                  <a:srgbClr val="3907F1"/>
                </a:solidFill>
              </a:rPr>
              <a:t>2.1) for </a:t>
            </a:r>
            <a:r>
              <a:rPr lang="zh-CN" altLang="en-US" sz="2000" b="1">
                <a:solidFill>
                  <a:srgbClr val="3907F1"/>
                </a:solidFill>
              </a:rPr>
              <a:t>循环：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</a:t>
            </a:r>
            <a:r>
              <a:rPr lang="en-US" altLang="zh-CN" sz="2000"/>
              <a:t>for (init;condition;inc) statement;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3907F1"/>
                </a:solidFill>
              </a:rPr>
              <a:t>（</a:t>
            </a:r>
            <a:r>
              <a:rPr lang="en-US" altLang="zh-CN" sz="2000" b="1">
                <a:solidFill>
                  <a:srgbClr val="3907F1"/>
                </a:solidFill>
              </a:rPr>
              <a:t>2.2) while </a:t>
            </a:r>
            <a:r>
              <a:rPr lang="zh-CN" altLang="en-US" sz="2000" b="1">
                <a:solidFill>
                  <a:srgbClr val="3907F1"/>
                </a:solidFill>
              </a:rPr>
              <a:t>循环：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</a:t>
            </a:r>
            <a:r>
              <a:rPr lang="en-US" altLang="zh-CN" sz="2000"/>
              <a:t>while (condition) statement;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3907F1"/>
                </a:solidFill>
              </a:rPr>
              <a:t>（</a:t>
            </a:r>
            <a:r>
              <a:rPr lang="en-US" altLang="zh-CN" sz="2000" b="1">
                <a:solidFill>
                  <a:srgbClr val="3907F1"/>
                </a:solidFill>
              </a:rPr>
              <a:t>2.3) do-while </a:t>
            </a:r>
            <a:r>
              <a:rPr lang="zh-CN" altLang="en-US" sz="2000" b="1">
                <a:solidFill>
                  <a:srgbClr val="3907F1"/>
                </a:solidFill>
              </a:rPr>
              <a:t>循环：</a:t>
            </a:r>
            <a:r>
              <a:rPr lang="zh-CN" altLang="en-US" sz="200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</a:t>
            </a:r>
            <a:r>
              <a:rPr lang="en-US" altLang="zh-CN" sz="2000"/>
              <a:t>do{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statement;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} while (condition);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3</a:t>
            </a:r>
            <a:r>
              <a:rPr lang="zh-CN" altLang="en-US" sz="2400" b="1">
                <a:solidFill>
                  <a:srgbClr val="3907F1"/>
                </a:solidFill>
              </a:rPr>
              <a:t>）跳转语句：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3907F1"/>
                </a:solidFill>
              </a:rPr>
              <a:t>（</a:t>
            </a:r>
            <a:r>
              <a:rPr lang="en-US" altLang="zh-CN" sz="2000" b="1">
                <a:solidFill>
                  <a:srgbClr val="3907F1"/>
                </a:solidFill>
              </a:rPr>
              <a:t>3.1) return</a:t>
            </a:r>
            <a:r>
              <a:rPr lang="zh-CN" altLang="en-US" sz="2000" b="1">
                <a:solidFill>
                  <a:srgbClr val="3907F1"/>
                </a:solidFill>
              </a:rPr>
              <a:t>语句：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return expression;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3907F1"/>
                </a:solidFill>
              </a:rPr>
              <a:t>（</a:t>
            </a:r>
            <a:r>
              <a:rPr lang="en-US" altLang="zh-CN" sz="2000" b="1">
                <a:solidFill>
                  <a:srgbClr val="3907F1"/>
                </a:solidFill>
              </a:rPr>
              <a:t>3.2) goto</a:t>
            </a:r>
            <a:r>
              <a:rPr lang="zh-CN" altLang="en-US" sz="2000" b="1">
                <a:solidFill>
                  <a:srgbClr val="3907F1"/>
                </a:solidFill>
              </a:rPr>
              <a:t>语句：</a:t>
            </a:r>
            <a:r>
              <a:rPr lang="zh-CN" altLang="en-US" sz="200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goto label;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</a:t>
            </a:r>
            <a:r>
              <a:rPr lang="en-US" altLang="zh-CN" sz="2000">
                <a:sym typeface="Symbol" pitchFamily="18" charset="2"/>
              </a:rPr>
              <a:t></a:t>
            </a:r>
            <a:r>
              <a:rPr lang="en-US" altLang="zh-CN" sz="200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label: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4</a:t>
            </a:r>
            <a:r>
              <a:rPr lang="zh-CN" altLang="en-US" sz="2400" b="1">
                <a:solidFill>
                  <a:srgbClr val="3907F1"/>
                </a:solidFill>
              </a:rPr>
              <a:t>）函数：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sz="2400" b="1">
              <a:solidFill>
                <a:srgbClr val="3907F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400" b="1">
              <a:solidFill>
                <a:srgbClr val="3907F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400" b="1">
              <a:solidFill>
                <a:srgbClr val="3907F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400" b="1">
              <a:solidFill>
                <a:srgbClr val="3907F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rgbClr val="3907F1"/>
                </a:solidFill>
              </a:rPr>
              <a:t>例：</a:t>
            </a:r>
            <a:r>
              <a:rPr lang="zh-CN" altLang="en-US" sz="2400"/>
              <a:t> 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35150" y="1628775"/>
            <a:ext cx="446405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/>
              <a:t>return-type function name(para-list)</a:t>
            </a:r>
          </a:p>
          <a:p>
            <a:r>
              <a:rPr kumimoji="1" lang="en-US" altLang="zh-CN" sz="2000"/>
              <a:t>{</a:t>
            </a:r>
          </a:p>
          <a:p>
            <a:r>
              <a:rPr kumimoji="1" lang="en-US" altLang="zh-CN" sz="2000"/>
              <a:t>      body of the function</a:t>
            </a:r>
          </a:p>
          <a:p>
            <a:r>
              <a:rPr kumimoji="1" lang="en-US" altLang="zh-CN" sz="2000"/>
              <a:t> }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1908175" y="4221163"/>
            <a:ext cx="2663825" cy="12255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000"/>
              <a:t> int max(int x,int y)</a:t>
            </a:r>
          </a:p>
          <a:p>
            <a:r>
              <a:rPr kumimoji="1" lang="en-US" altLang="zh-CN" sz="2000"/>
              <a:t> {</a:t>
            </a:r>
          </a:p>
          <a:p>
            <a:r>
              <a:rPr kumimoji="1" lang="en-US" altLang="zh-CN" sz="2000"/>
              <a:t>    return x&gt;y?x:y;</a:t>
            </a:r>
          </a:p>
          <a:p>
            <a:r>
              <a:rPr kumimoji="1" lang="en-US" altLang="zh-CN" sz="2000"/>
              <a:t> 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5</a:t>
            </a:r>
            <a:r>
              <a:rPr lang="zh-CN" altLang="en-US" sz="2400" b="1">
                <a:solidFill>
                  <a:srgbClr val="3907F1"/>
                </a:solidFill>
              </a:rPr>
              <a:t>）模板</a:t>
            </a:r>
            <a:r>
              <a:rPr lang="en-US" altLang="zh-CN" sz="2400" b="1">
                <a:solidFill>
                  <a:srgbClr val="3907F1"/>
                </a:solidFill>
              </a:rPr>
              <a:t>template</a:t>
            </a:r>
            <a:r>
              <a:rPr lang="en-US" altLang="zh-CN" sz="2400"/>
              <a:t> </a:t>
            </a:r>
            <a:r>
              <a:rPr lang="zh-CN" altLang="en-US" sz="2400" b="1">
                <a:solidFill>
                  <a:srgbClr val="3907F1"/>
                </a:solidFill>
              </a:rPr>
              <a:t>：</a:t>
            </a:r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2843213" y="1700213"/>
            <a:ext cx="3671887" cy="31686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2000"/>
              <a:t>template &lt;class Type&gt;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Type max(Type x,Type y)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   return x&gt;y?x:y;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} </a:t>
            </a:r>
          </a:p>
          <a:p>
            <a:pPr>
              <a:lnSpc>
                <a:spcPct val="120000"/>
              </a:lnSpc>
            </a:pPr>
            <a:endParaRPr kumimoji="1" lang="en-US" altLang="zh-CN" sz="2000"/>
          </a:p>
          <a:p>
            <a:pPr>
              <a:lnSpc>
                <a:spcPct val="120000"/>
              </a:lnSpc>
            </a:pPr>
            <a:r>
              <a:rPr kumimoji="1" lang="en-US" altLang="zh-CN" sz="2000"/>
              <a:t>int i=max(1,2)</a:t>
            </a:r>
            <a:r>
              <a:rPr kumimoji="1" lang="zh-CN" altLang="en-US" sz="2000"/>
              <a:t>；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double x=max(1.0,2.0)</a:t>
            </a:r>
            <a:r>
              <a:rPr kumimoji="1" lang="zh-CN" altLang="en-US" sz="2000"/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</a:rPr>
              <a:t>（</a:t>
            </a:r>
            <a:r>
              <a:rPr lang="en-US" altLang="zh-CN" sz="2800" b="1">
                <a:solidFill>
                  <a:srgbClr val="3907F1"/>
                </a:solidFill>
              </a:rPr>
              <a:t>6</a:t>
            </a:r>
            <a:r>
              <a:rPr lang="zh-CN" altLang="en-US" sz="2800" b="1">
                <a:solidFill>
                  <a:srgbClr val="3907F1"/>
                </a:solidFill>
              </a:rPr>
              <a:t>）动态存储分配：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rgbClr val="3907F1"/>
                </a:solidFill>
              </a:rPr>
              <a:t>（</a:t>
            </a:r>
            <a:r>
              <a:rPr lang="en-US" altLang="zh-CN" sz="1800" b="1">
                <a:solidFill>
                  <a:srgbClr val="3907F1"/>
                </a:solidFill>
              </a:rPr>
              <a:t>6.1</a:t>
            </a:r>
            <a:r>
              <a:rPr lang="zh-CN" altLang="en-US" sz="1800" b="1">
                <a:solidFill>
                  <a:srgbClr val="3907F1"/>
                </a:solidFill>
              </a:rPr>
              <a:t>）运算符</a:t>
            </a:r>
            <a:r>
              <a:rPr lang="en-US" altLang="zh-CN" sz="1800" b="1">
                <a:solidFill>
                  <a:srgbClr val="3907F1"/>
                </a:solidFill>
              </a:rPr>
              <a:t>new </a:t>
            </a:r>
            <a:r>
              <a:rPr lang="zh-CN" altLang="en-US" sz="1800" b="1">
                <a:solidFill>
                  <a:srgbClr val="3907F1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运算符</a:t>
            </a:r>
            <a:r>
              <a:rPr lang="en-US" altLang="zh-CN" sz="1800"/>
              <a:t>new</a:t>
            </a:r>
            <a:r>
              <a:rPr lang="zh-CN" altLang="en-US" sz="1800"/>
              <a:t>用于动态存储分配。 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new</a:t>
            </a:r>
            <a:r>
              <a:rPr lang="zh-CN" altLang="en-US" sz="1800"/>
              <a:t>返回一个指向所分配空间的指针。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例：</a:t>
            </a:r>
            <a:r>
              <a:rPr lang="en-US" altLang="zh-CN" sz="1800"/>
              <a:t>int </a:t>
            </a:r>
            <a:r>
              <a:rPr lang="en-US" altLang="zh-CN" sz="1800">
                <a:sym typeface="Symbol" pitchFamily="18" charset="2"/>
              </a:rPr>
              <a:t></a:t>
            </a:r>
            <a:r>
              <a:rPr lang="en-US" altLang="zh-CN" sz="1800"/>
              <a:t>x</a:t>
            </a:r>
            <a:r>
              <a:rPr lang="zh-CN" altLang="en-US" sz="1800"/>
              <a:t>；</a:t>
            </a:r>
            <a:r>
              <a:rPr lang="en-US" altLang="zh-CN" sz="1800"/>
              <a:t>y=new int</a:t>
            </a:r>
            <a:r>
              <a:rPr lang="zh-CN" altLang="en-US" sz="1800"/>
              <a:t>；</a:t>
            </a:r>
            <a:r>
              <a:rPr lang="zh-CN" altLang="en-US" sz="1800">
                <a:sym typeface="Symbol" pitchFamily="18" charset="2"/>
              </a:rPr>
              <a:t></a:t>
            </a:r>
            <a:r>
              <a:rPr lang="en-US" altLang="zh-CN" sz="1800"/>
              <a:t>y=10</a:t>
            </a:r>
            <a:r>
              <a:rPr lang="zh-CN" altLang="en-US" sz="180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也可将上述各语句作适当合并如下：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int </a:t>
            </a:r>
            <a:r>
              <a:rPr lang="en-US" altLang="zh-CN" sz="1800">
                <a:sym typeface="Symbol" pitchFamily="18" charset="2"/>
              </a:rPr>
              <a:t></a:t>
            </a:r>
            <a:r>
              <a:rPr lang="en-US" altLang="zh-CN" sz="1800"/>
              <a:t>y=new int</a:t>
            </a:r>
            <a:r>
              <a:rPr lang="zh-CN" altLang="en-US" sz="1800"/>
              <a:t>；</a:t>
            </a:r>
            <a:r>
              <a:rPr lang="zh-CN" altLang="en-US" sz="1800">
                <a:sym typeface="Symbol" pitchFamily="18" charset="2"/>
              </a:rPr>
              <a:t></a:t>
            </a:r>
            <a:r>
              <a:rPr lang="en-US" altLang="zh-CN" sz="1800"/>
              <a:t>y=10</a:t>
            </a:r>
            <a:r>
              <a:rPr lang="zh-CN" altLang="en-US" sz="180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或 </a:t>
            </a:r>
            <a:r>
              <a:rPr lang="en-US" altLang="zh-CN" sz="1800"/>
              <a:t>int </a:t>
            </a:r>
            <a:r>
              <a:rPr lang="en-US" altLang="zh-CN" sz="1800">
                <a:sym typeface="Symbol" pitchFamily="18" charset="2"/>
              </a:rPr>
              <a:t></a:t>
            </a:r>
            <a:r>
              <a:rPr lang="en-US" altLang="zh-CN" sz="1800"/>
              <a:t>y=new int(10)</a:t>
            </a:r>
            <a:r>
              <a:rPr lang="zh-CN" altLang="en-US" sz="180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或 </a:t>
            </a:r>
            <a:r>
              <a:rPr lang="en-US" altLang="zh-CN" sz="1800"/>
              <a:t>int </a:t>
            </a:r>
            <a:r>
              <a:rPr lang="en-US" altLang="zh-CN" sz="1800">
                <a:sym typeface="Symbol" pitchFamily="18" charset="2"/>
              </a:rPr>
              <a:t></a:t>
            </a:r>
            <a:r>
              <a:rPr lang="en-US" altLang="zh-CN" sz="1800"/>
              <a:t>y</a:t>
            </a:r>
            <a:r>
              <a:rPr lang="zh-CN" altLang="en-US" sz="1800"/>
              <a:t>；</a:t>
            </a:r>
            <a:r>
              <a:rPr lang="en-US" altLang="zh-CN" sz="1800"/>
              <a:t>y=new int(10)</a:t>
            </a:r>
            <a:r>
              <a:rPr lang="zh-CN" altLang="en-US" sz="1800"/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9175"/>
          </a:xfrm>
        </p:spPr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</a:rPr>
              <a:t>（</a:t>
            </a:r>
            <a:r>
              <a:rPr lang="en-US" altLang="zh-CN" sz="2800" b="1">
                <a:solidFill>
                  <a:srgbClr val="3907F1"/>
                </a:solidFill>
              </a:rPr>
              <a:t>6.2</a:t>
            </a:r>
            <a:r>
              <a:rPr lang="zh-CN" altLang="en-US" sz="2800" b="1">
                <a:solidFill>
                  <a:srgbClr val="3907F1"/>
                </a:solidFill>
              </a:rPr>
              <a:t>）一维数组 ：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73238"/>
            <a:ext cx="7772400" cy="4322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为了在运行时创建一个大小可动态变化的一维浮点数组</a:t>
            </a:r>
            <a:r>
              <a:rPr lang="en-US" altLang="zh-CN" sz="2000"/>
              <a:t>x</a:t>
            </a:r>
            <a:r>
              <a:rPr lang="zh-CN" altLang="en-US" sz="2000"/>
              <a:t>，可先将</a:t>
            </a:r>
            <a:r>
              <a:rPr lang="en-US" altLang="zh-CN" sz="2000"/>
              <a:t>x</a:t>
            </a:r>
            <a:r>
              <a:rPr lang="zh-CN" altLang="en-US" sz="2000"/>
              <a:t>声明为一个</a:t>
            </a:r>
            <a:r>
              <a:rPr lang="en-US" altLang="zh-CN" sz="2000"/>
              <a:t>float</a:t>
            </a:r>
            <a:r>
              <a:rPr lang="zh-CN" altLang="en-US" sz="2000"/>
              <a:t>类型的指针。然后用</a:t>
            </a:r>
            <a:r>
              <a:rPr lang="en-US" altLang="zh-CN" sz="2000"/>
              <a:t>new</a:t>
            </a:r>
            <a:r>
              <a:rPr lang="zh-CN" altLang="en-US" sz="2000"/>
              <a:t>为数组动态地分配存储空间。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3907F1"/>
                </a:solidFill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float </a:t>
            </a:r>
            <a:r>
              <a:rPr lang="en-US" altLang="zh-CN" sz="2000">
                <a:sym typeface="Symbol" pitchFamily="18" charset="2"/>
              </a:rPr>
              <a:t></a:t>
            </a:r>
            <a:r>
              <a:rPr lang="en-US" altLang="zh-CN" sz="2000"/>
              <a:t>x=new float[n]</a:t>
            </a:r>
            <a:r>
              <a:rPr lang="zh-CN" altLang="en-US" sz="200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创建一个大小为</a:t>
            </a:r>
            <a:r>
              <a:rPr lang="en-US" altLang="zh-CN" sz="2000"/>
              <a:t>n</a:t>
            </a:r>
            <a:r>
              <a:rPr lang="zh-CN" altLang="en-US" sz="2000"/>
              <a:t>的一维浮点数组。运算符</a:t>
            </a:r>
            <a:r>
              <a:rPr lang="en-US" altLang="zh-CN" sz="2000"/>
              <a:t>new</a:t>
            </a:r>
            <a:r>
              <a:rPr lang="zh-CN" altLang="en-US" sz="2000"/>
              <a:t>分配</a:t>
            </a:r>
            <a:r>
              <a:rPr lang="en-US" altLang="zh-CN" sz="2000"/>
              <a:t>n</a:t>
            </a:r>
            <a:r>
              <a:rPr lang="zh-CN" altLang="en-US" sz="2000"/>
              <a:t>个浮点数所需的空间，并返回指向第一个浮点数的指针。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然后可用</a:t>
            </a:r>
            <a:r>
              <a:rPr lang="en-US" altLang="zh-CN" sz="2000"/>
              <a:t>x[0]</a:t>
            </a:r>
            <a:r>
              <a:rPr lang="zh-CN" altLang="en-US" sz="2000"/>
              <a:t>，</a:t>
            </a:r>
            <a:r>
              <a:rPr lang="en-US" altLang="zh-CN" sz="2000"/>
              <a:t>x[1]</a:t>
            </a:r>
            <a:r>
              <a:rPr lang="zh-CN" altLang="en-US" sz="2000"/>
              <a:t>，</a:t>
            </a:r>
            <a:r>
              <a:rPr lang="en-US" altLang="zh-CN" sz="2000"/>
              <a:t>…</a:t>
            </a:r>
            <a:r>
              <a:rPr lang="zh-CN" altLang="en-US" sz="2000"/>
              <a:t>，</a:t>
            </a:r>
            <a:r>
              <a:rPr lang="en-US" altLang="zh-CN" sz="2000"/>
              <a:t>x[n-1]</a:t>
            </a:r>
            <a:r>
              <a:rPr lang="zh-CN" altLang="en-US" sz="2000"/>
              <a:t>来访问每个数组元素。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程序</a:t>
            </a:r>
            <a:r>
              <a:rPr lang="en-US" altLang="zh-CN" sz="2800" b="1">
                <a:solidFill>
                  <a:srgbClr val="0000FF"/>
                </a:solidFill>
              </a:rPr>
              <a:t>(Program)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00213"/>
            <a:ext cx="7772400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程序是算法用某种程序设计语言的具体实现。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程序可以不满足算法的性质</a:t>
            </a:r>
            <a:r>
              <a:rPr lang="en-US" altLang="zh-CN" sz="2400"/>
              <a:t>(4)</a:t>
            </a:r>
            <a:r>
              <a:rPr lang="zh-CN" altLang="en-US" sz="24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例如操作系统，是一个在无限循环中执行的程序，因而不是一个算法。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操作系统的各种任务可看成是单独的问题，每一个问题由操作系统中的一个子程序通过特定的算法来实现。该子程序得到输出结果后便终止。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</a:rPr>
              <a:t>（</a:t>
            </a:r>
            <a:r>
              <a:rPr lang="en-US" altLang="zh-CN" sz="2800" b="1">
                <a:solidFill>
                  <a:srgbClr val="3907F1"/>
                </a:solidFill>
              </a:rPr>
              <a:t>6.3</a:t>
            </a:r>
            <a:r>
              <a:rPr lang="zh-CN" altLang="en-US" sz="2800" b="1">
                <a:solidFill>
                  <a:srgbClr val="3907F1"/>
                </a:solidFill>
              </a:rPr>
              <a:t>）运算符</a:t>
            </a:r>
            <a:r>
              <a:rPr lang="en-US" altLang="zh-CN" sz="2800" b="1">
                <a:solidFill>
                  <a:srgbClr val="3907F1"/>
                </a:solidFill>
              </a:rPr>
              <a:t>delete </a:t>
            </a:r>
            <a:r>
              <a:rPr lang="zh-CN" altLang="en-US" sz="2800" b="1">
                <a:solidFill>
                  <a:srgbClr val="3907F1"/>
                </a:solidFill>
              </a:rPr>
              <a:t>：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00213"/>
            <a:ext cx="7772400" cy="43957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当动态分配的存储空间已不再需要时应及时释放所占用的空间。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用运算符</a:t>
            </a:r>
            <a:r>
              <a:rPr lang="en-US" altLang="zh-CN" sz="2400"/>
              <a:t>delete</a:t>
            </a:r>
            <a:r>
              <a:rPr lang="zh-CN" altLang="en-US" sz="2400"/>
              <a:t>来释放由</a:t>
            </a:r>
            <a:r>
              <a:rPr lang="en-US" altLang="zh-CN" sz="2400"/>
              <a:t>new</a:t>
            </a:r>
            <a:r>
              <a:rPr lang="zh-CN" altLang="en-US" sz="2400"/>
              <a:t>分配的空间。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907F1"/>
                </a:solidFill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delete y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delete [ ]x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分别释放分配给</a:t>
            </a:r>
            <a:r>
              <a:rPr lang="zh-CN" altLang="en-US" sz="2400">
                <a:sym typeface="Symbol" pitchFamily="18" charset="2"/>
              </a:rPr>
              <a:t></a:t>
            </a:r>
            <a:r>
              <a:rPr lang="en-US" altLang="zh-CN" sz="2400"/>
              <a:t>y</a:t>
            </a:r>
            <a:r>
              <a:rPr lang="zh-CN" altLang="en-US" sz="2400"/>
              <a:t>的空间和分配给一维数组</a:t>
            </a:r>
            <a:r>
              <a:rPr lang="en-US" altLang="zh-CN" sz="2400"/>
              <a:t>x</a:t>
            </a:r>
            <a:r>
              <a:rPr lang="zh-CN" altLang="en-US" sz="2400"/>
              <a:t>的空间。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6.4</a:t>
            </a:r>
            <a:r>
              <a:rPr lang="zh-CN" altLang="en-US" sz="2400" b="1">
                <a:solidFill>
                  <a:srgbClr val="3907F1"/>
                </a:solidFill>
              </a:rPr>
              <a:t>）动态二维数组 ：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844675"/>
            <a:ext cx="7772400" cy="1368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创建类型为</a:t>
            </a:r>
            <a:r>
              <a:rPr lang="en-US" altLang="zh-CN" sz="2400"/>
              <a:t>Type</a:t>
            </a:r>
            <a:r>
              <a:rPr lang="zh-CN" altLang="en-US" sz="2400"/>
              <a:t>的动态工作数组，这个数组有</a:t>
            </a:r>
            <a:r>
              <a:rPr lang="en-US" altLang="zh-CN" sz="2400"/>
              <a:t>rows</a:t>
            </a:r>
            <a:r>
              <a:rPr lang="zh-CN" altLang="en-US" sz="2400"/>
              <a:t>行和</a:t>
            </a:r>
            <a:r>
              <a:rPr lang="en-US" altLang="zh-CN" sz="2400"/>
              <a:t>cols</a:t>
            </a:r>
            <a:r>
              <a:rPr lang="zh-CN" altLang="en-US" sz="2400"/>
              <a:t>列。</a:t>
            </a:r>
            <a:endParaRPr lang="zh-CN" altLang="en-US" sz="2400" b="1"/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1692275" y="3284538"/>
            <a:ext cx="6048375" cy="3240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kumimoji="1" lang="en-US" altLang="zh-CN" sz="2000"/>
              <a:t>template &lt;class Type&gt;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void Make2DArray(Type** &amp;x,int rows, int cols)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{   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      x=new Type*[rows];   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      for (int i=0;i&lt;rows;i++)     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          x[i]=new Type[cols];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620713"/>
            <a:ext cx="7772400" cy="5475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当不再需要一个动态分配的二维数组时，可按以下步骤释放它所占用的空间。首先释放在</a:t>
            </a:r>
            <a:r>
              <a:rPr lang="en-US" altLang="zh-CN" sz="2000"/>
              <a:t>for</a:t>
            </a:r>
            <a:r>
              <a:rPr lang="zh-CN" altLang="en-US" sz="2000"/>
              <a:t>循环中为每一行所分配的空间。然后释放为行指针分配的空间。</a:t>
            </a:r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 b="1"/>
          </a:p>
          <a:p>
            <a:pPr>
              <a:lnSpc>
                <a:spcPct val="150000"/>
              </a:lnSpc>
            </a:pPr>
            <a:r>
              <a:rPr lang="zh-CN" altLang="en-US" sz="2000"/>
              <a:t>释放空间后将</a:t>
            </a:r>
            <a:r>
              <a:rPr lang="en-US" altLang="zh-CN" sz="2000"/>
              <a:t>x</a:t>
            </a:r>
            <a:r>
              <a:rPr lang="zh-CN" altLang="en-US" sz="2000"/>
              <a:t>置为</a:t>
            </a:r>
            <a:r>
              <a:rPr lang="en-US" altLang="zh-CN" sz="2000"/>
              <a:t>0</a:t>
            </a:r>
            <a:r>
              <a:rPr lang="zh-CN" altLang="en-US" sz="2000"/>
              <a:t>，以防继续访问已被释放的空间。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2268538" y="2133600"/>
            <a:ext cx="5257800" cy="3529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kumimoji="1" lang="en-US" altLang="zh-CN" sz="2000"/>
              <a:t>template &lt;class Type&gt;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void</a:t>
            </a:r>
            <a:r>
              <a:rPr kumimoji="1" lang="en-US" altLang="zh-CN" sz="2000" b="1"/>
              <a:t> </a:t>
            </a:r>
            <a:r>
              <a:rPr kumimoji="1" lang="en-US" altLang="zh-CN" sz="2000"/>
              <a:t>Delete2DArray(Type** &amp;x,int rows)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{  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      for (int i=0;i&lt;rows;i++)     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         delete []x[i];   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     delete []x;   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     x=0;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</a:rPr>
              <a:t>算法分析方法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907F1"/>
                </a:solidFill>
              </a:rPr>
              <a:t>例：顺序搜索算法</a:t>
            </a:r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2484438" y="3068638"/>
            <a:ext cx="5113337" cy="30241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kumimoji="1" lang="en-US" altLang="zh-CN" sz="2000"/>
              <a:t>template&lt;class Type&gt;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int seqSearch(Type *a, int n, Type k)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{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     for(int i=0;i&lt;n;i++)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	  if (a[i]==k) return i;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     return -1;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765175"/>
            <a:ext cx="7772400" cy="3240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 i="1"/>
              <a:t>T</a:t>
            </a:r>
            <a:r>
              <a:rPr lang="en-US" altLang="zh-CN" sz="2000" baseline="-25000"/>
              <a:t>max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max{ </a:t>
            </a:r>
            <a:r>
              <a:rPr lang="en-US" altLang="zh-CN" sz="2000" i="1"/>
              <a:t>T</a:t>
            </a:r>
            <a:r>
              <a:rPr lang="en-US" altLang="zh-CN" sz="2000"/>
              <a:t>(I) | size(I)=</a:t>
            </a:r>
            <a:r>
              <a:rPr lang="en-US" altLang="zh-CN" sz="2000" i="1"/>
              <a:t>n </a:t>
            </a:r>
            <a:r>
              <a:rPr lang="en-US" altLang="zh-CN" sz="2000"/>
              <a:t>}=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 i="1"/>
              <a:t>T</a:t>
            </a:r>
            <a:r>
              <a:rPr lang="en-US" altLang="zh-CN" sz="2000" baseline="-25000"/>
              <a:t>min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min{ </a:t>
            </a:r>
            <a:r>
              <a:rPr lang="en-US" altLang="zh-CN" sz="2000" i="1"/>
              <a:t>T</a:t>
            </a:r>
            <a:r>
              <a:rPr lang="en-US" altLang="zh-CN" sz="2000"/>
              <a:t>(I) | size(I)=</a:t>
            </a:r>
            <a:r>
              <a:rPr lang="en-US" altLang="zh-CN" sz="2000" i="1"/>
              <a:t>n </a:t>
            </a:r>
            <a:r>
              <a:rPr lang="en-US" altLang="zh-CN" sz="2000"/>
              <a:t>}=</a:t>
            </a:r>
            <a:r>
              <a:rPr lang="en-US" altLang="zh-CN" sz="2000" i="1"/>
              <a:t>O</a:t>
            </a:r>
            <a:r>
              <a:rPr lang="en-US" altLang="zh-CN" sz="2000"/>
              <a:t>(1)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）在平均情况下，假设：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(a) </a:t>
            </a:r>
            <a:r>
              <a:rPr lang="zh-CN" altLang="en-US" sz="2000"/>
              <a:t>搜索成功的概率为</a:t>
            </a:r>
            <a:r>
              <a:rPr lang="en-US" altLang="zh-CN" sz="2000" i="1"/>
              <a:t>p </a:t>
            </a:r>
            <a:r>
              <a:rPr lang="en-US" altLang="zh-CN" sz="2000"/>
              <a:t>( 0 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p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/>
              <a:t> 1 )</a:t>
            </a:r>
            <a:r>
              <a:rPr lang="zh-CN" altLang="en-US" sz="200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(b) </a:t>
            </a:r>
            <a:r>
              <a:rPr lang="zh-CN" altLang="en-US" sz="2000"/>
              <a:t>在数组的每个位置</a:t>
            </a:r>
            <a:r>
              <a:rPr lang="en-US" altLang="zh-CN" sz="2000" i="1"/>
              <a:t>i </a:t>
            </a:r>
            <a:r>
              <a:rPr lang="en-US" altLang="zh-CN" sz="2000"/>
              <a:t>( 0 </a:t>
            </a:r>
            <a:r>
              <a:rPr lang="en-US" altLang="zh-CN" sz="2000">
                <a:sym typeface="Symbol" pitchFamily="18" charset="2"/>
              </a:rPr>
              <a:t> </a:t>
            </a:r>
            <a:r>
              <a:rPr lang="en-US" altLang="zh-CN" sz="2000" i="1"/>
              <a:t>i </a:t>
            </a:r>
            <a:r>
              <a:rPr lang="en-US" altLang="zh-CN" sz="2000"/>
              <a:t>&lt; </a:t>
            </a:r>
            <a:r>
              <a:rPr lang="en-US" altLang="zh-CN" sz="2000" i="1"/>
              <a:t>n </a:t>
            </a:r>
            <a:r>
              <a:rPr lang="en-US" altLang="zh-CN" sz="2000"/>
              <a:t>)</a:t>
            </a:r>
            <a:r>
              <a:rPr lang="zh-CN" altLang="en-US" sz="2000"/>
              <a:t>搜索成功的概率相同，均为 </a:t>
            </a:r>
            <a:r>
              <a:rPr lang="en-US" altLang="zh-CN" sz="2000" i="1"/>
              <a:t>p</a:t>
            </a:r>
            <a:r>
              <a:rPr lang="en-US" altLang="zh-CN" sz="2000"/>
              <a:t>/</a:t>
            </a:r>
            <a:r>
              <a:rPr lang="en-US" altLang="zh-CN" sz="2000" i="1"/>
              <a:t>n</a:t>
            </a:r>
            <a:r>
              <a:rPr lang="zh-CN" altLang="en-US" sz="2000"/>
              <a:t>。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555875" y="3860800"/>
          <a:ext cx="31686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7" name="公式" r:id="rId3" imgW="1473200" imgH="355600" progId="Equation.3">
                  <p:embed/>
                </p:oleObj>
              </mc:Choice>
              <mc:Fallback>
                <p:oleObj name="公式" r:id="rId3" imgW="14732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860800"/>
                        <a:ext cx="316865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2555875" y="4724400"/>
          <a:ext cx="56880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name="公式" r:id="rId5" imgW="2819400" imgH="431800" progId="Equation.3">
                  <p:embed/>
                </p:oleObj>
              </mc:Choice>
              <mc:Fallback>
                <p:oleObj name="公式" r:id="rId5" imgW="2819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24400"/>
                        <a:ext cx="5688013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2555875" y="5734050"/>
          <a:ext cx="50403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公式" r:id="rId7" imgW="2438400" imgH="431800" progId="Equation.3">
                  <p:embed/>
                </p:oleObj>
              </mc:Choice>
              <mc:Fallback>
                <p:oleObj name="公式" r:id="rId7" imgW="2438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734050"/>
                        <a:ext cx="50403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3907F1"/>
                </a:solidFill>
              </a:rPr>
              <a:t>算法分析的基本法则</a:t>
            </a: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28775"/>
            <a:ext cx="7772400" cy="48244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rgbClr val="3907F1"/>
                </a:solidFill>
              </a:rPr>
              <a:t>非递归算法：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for / while </a:t>
            </a:r>
            <a:r>
              <a:rPr lang="zh-CN" altLang="en-US" sz="2000"/>
              <a:t>循环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循环体内计算时间*循环次数；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）嵌套循环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循环体内计算时间*所有循环次数；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）顺序语句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各语句计算时间相加；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</a:t>
            </a:r>
            <a:r>
              <a:rPr lang="en-US" altLang="zh-CN" sz="2000"/>
              <a:t>if-else</a:t>
            </a:r>
            <a:r>
              <a:rPr lang="zh-CN" altLang="en-US" sz="2000"/>
              <a:t>语句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if</a:t>
            </a:r>
            <a:r>
              <a:rPr lang="zh-CN" altLang="en-US" sz="2000"/>
              <a:t>语句计算时间和</a:t>
            </a:r>
            <a:r>
              <a:rPr lang="en-US" altLang="zh-CN" sz="2000"/>
              <a:t>else</a:t>
            </a:r>
            <a:r>
              <a:rPr lang="zh-CN" altLang="en-US" sz="2000"/>
              <a:t>语句计算时间的较大者。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1547813" y="836613"/>
            <a:ext cx="7200900" cy="55451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2000"/>
              <a:t>template&lt;class Type&gt;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void insertion_sort(Type *a, int n)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    Type key;                                      //   </a:t>
            </a:r>
            <a:r>
              <a:rPr kumimoji="1" lang="en-US" altLang="zh-CN" sz="2000">
                <a:solidFill>
                  <a:srgbClr val="F72401"/>
                </a:solidFill>
              </a:rPr>
              <a:t>cost        times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    for (int i = 1; i &lt; n; i++){                 //    </a:t>
            </a:r>
            <a:r>
              <a:rPr kumimoji="1" lang="en-US" altLang="zh-CN" sz="2000">
                <a:solidFill>
                  <a:srgbClr val="3907F1"/>
                </a:solidFill>
              </a:rPr>
              <a:t>c1          n</a:t>
            </a:r>
            <a:r>
              <a:rPr kumimoji="1" lang="en-US" altLang="zh-CN" sz="2000"/>
              <a:t>   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          key=a[i];                                  //    </a:t>
            </a:r>
            <a:r>
              <a:rPr kumimoji="1" lang="en-US" altLang="zh-CN" sz="2000">
                <a:solidFill>
                  <a:srgbClr val="3907F1"/>
                </a:solidFill>
              </a:rPr>
              <a:t>c2          n-1</a:t>
            </a:r>
            <a:r>
              <a:rPr kumimoji="1" lang="en-US" altLang="zh-CN" sz="2000"/>
              <a:t> 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          int j=i-1;                                   //    </a:t>
            </a:r>
            <a:r>
              <a:rPr kumimoji="1" lang="en-US" altLang="zh-CN" sz="2000">
                <a:solidFill>
                  <a:srgbClr val="3907F1"/>
                </a:solidFill>
              </a:rPr>
              <a:t>c3          n-1</a:t>
            </a:r>
            <a:r>
              <a:rPr kumimoji="1" lang="en-US" altLang="zh-CN" sz="2000"/>
              <a:t> 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          while( j&gt;=0 &amp;&amp; a[j]&gt;key ){       //    </a:t>
            </a:r>
            <a:r>
              <a:rPr kumimoji="1" lang="en-US" altLang="zh-CN" sz="2000">
                <a:solidFill>
                  <a:srgbClr val="3907F1"/>
                </a:solidFill>
              </a:rPr>
              <a:t>c4          sum of ti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	 a[j+1]=a[j];                          //    </a:t>
            </a:r>
            <a:r>
              <a:rPr kumimoji="1" lang="en-US" altLang="zh-CN" sz="2000">
                <a:solidFill>
                  <a:srgbClr val="3907F1"/>
                </a:solidFill>
              </a:rPr>
              <a:t>c5          sum of (ti-1)</a:t>
            </a:r>
            <a:r>
              <a:rPr kumimoji="1" lang="en-US" altLang="zh-CN" sz="2000"/>
              <a:t>  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	 j--;                                       //    </a:t>
            </a:r>
            <a:r>
              <a:rPr kumimoji="1" lang="en-US" altLang="zh-CN" sz="2000">
                <a:solidFill>
                  <a:srgbClr val="3907F1"/>
                </a:solidFill>
              </a:rPr>
              <a:t>c6          sum og (ti-1)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	 }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         a[j+1]=key;                              //    </a:t>
            </a:r>
            <a:r>
              <a:rPr kumimoji="1" lang="en-US" altLang="zh-CN" sz="2000">
                <a:solidFill>
                  <a:srgbClr val="3907F1"/>
                </a:solidFill>
              </a:rPr>
              <a:t>c7          n-1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solidFill>
                  <a:srgbClr val="3907F1"/>
                </a:solidFill>
              </a:rPr>
              <a:t>        </a:t>
            </a:r>
            <a:r>
              <a:rPr kumimoji="1" lang="en-US" altLang="zh-CN" sz="2000"/>
              <a:t>}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557338"/>
            <a:ext cx="7772400" cy="2159000"/>
          </a:xfrm>
        </p:spPr>
        <p:txBody>
          <a:bodyPr/>
          <a:lstStyle/>
          <a:p>
            <a:r>
              <a:rPr lang="zh-CN" altLang="en-US" sz="2000"/>
              <a:t>在最好情况下，</a:t>
            </a:r>
            <a:r>
              <a:rPr lang="en-US" altLang="zh-CN" sz="2000" i="1"/>
              <a:t>t</a:t>
            </a:r>
            <a:r>
              <a:rPr lang="en-US" altLang="zh-CN" sz="2000" baseline="-25000"/>
              <a:t>i</a:t>
            </a:r>
            <a:r>
              <a:rPr lang="en-US" altLang="zh-CN" sz="2000"/>
              <a:t>=1, for 1 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i </a:t>
            </a:r>
            <a:r>
              <a:rPr lang="en-US" altLang="zh-CN" sz="2000"/>
              <a:t>&lt;</a:t>
            </a:r>
            <a:r>
              <a:rPr lang="en-US" altLang="zh-CN" sz="2000" i="1"/>
              <a:t>n</a:t>
            </a:r>
            <a:r>
              <a:rPr lang="en-US" altLang="zh-CN" sz="2000"/>
              <a:t>;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在最坏情况下，</a:t>
            </a:r>
            <a:r>
              <a:rPr lang="en-US" altLang="zh-CN" sz="2000" i="1"/>
              <a:t>t</a:t>
            </a:r>
            <a:r>
              <a:rPr lang="en-US" altLang="zh-CN" sz="2000" baseline="-25000"/>
              <a:t>i 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i</a:t>
            </a:r>
            <a:r>
              <a:rPr lang="en-US" altLang="zh-CN" sz="2000"/>
              <a:t>+1, for 1 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i </a:t>
            </a:r>
            <a:r>
              <a:rPr lang="en-US" altLang="zh-CN" sz="2000"/>
              <a:t>&lt;</a:t>
            </a:r>
            <a:r>
              <a:rPr lang="en-US" altLang="zh-CN" sz="2000" i="1"/>
              <a:t>n</a:t>
            </a:r>
            <a:r>
              <a:rPr lang="en-US" altLang="zh-CN" sz="2000"/>
              <a:t>;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258888" y="836613"/>
          <a:ext cx="77422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公式" r:id="rId3" imgW="4914900" imgH="431800" progId="Equation.3">
                  <p:embed/>
                </p:oleObj>
              </mc:Choice>
              <mc:Fallback>
                <p:oleObj name="公式" r:id="rId3" imgW="4914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36613"/>
                        <a:ext cx="7742237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1692275" y="2133600"/>
          <a:ext cx="5327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公式" r:id="rId5" imgW="3276360" imgH="228600" progId="Equation.3">
                  <p:embed/>
                </p:oleObj>
              </mc:Choice>
              <mc:Fallback>
                <p:oleObj name="公式" r:id="rId5" imgW="32763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600"/>
                        <a:ext cx="53276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1692275" y="2781300"/>
          <a:ext cx="47513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公式" r:id="rId7" imgW="3073320" imgH="228600" progId="Equation.3">
                  <p:embed/>
                </p:oleObj>
              </mc:Choice>
              <mc:Fallback>
                <p:oleObj name="公式" r:id="rId7" imgW="30733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475138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1692275" y="3933825"/>
          <a:ext cx="2016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7" name="公式" r:id="rId9" imgW="1409088" imgH="431613" progId="Equation.3">
                  <p:embed/>
                </p:oleObj>
              </mc:Choice>
              <mc:Fallback>
                <p:oleObj name="公式" r:id="rId9" imgW="1409088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933825"/>
                        <a:ext cx="20161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52" name="Object 12"/>
          <p:cNvGraphicFramePr>
            <a:graphicFrameLocks noChangeAspect="1"/>
          </p:cNvGraphicFramePr>
          <p:nvPr/>
        </p:nvGraphicFramePr>
        <p:xfrm>
          <a:off x="4284663" y="3933825"/>
          <a:ext cx="14398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公式" r:id="rId11" imgW="914400" imgH="431800" progId="Equation.3">
                  <p:embed/>
                </p:oleObj>
              </mc:Choice>
              <mc:Fallback>
                <p:oleObj name="公式" r:id="rId11" imgW="9144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933825"/>
                        <a:ext cx="1439862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0" y="2743200"/>
            <a:ext cx="8964613" cy="6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1962150" y="4724400"/>
          <a:ext cx="62992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9" name="公式" r:id="rId13" imgW="4140000" imgH="1371600" progId="Equation.3">
                  <p:embed/>
                </p:oleObj>
              </mc:Choice>
              <mc:Fallback>
                <p:oleObj name="公式" r:id="rId13" imgW="4140000" imgH="1371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724400"/>
                        <a:ext cx="62992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476250"/>
            <a:ext cx="7772400" cy="5619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对于输入数据</a:t>
            </a:r>
            <a:r>
              <a:rPr lang="en-US" altLang="zh-CN" sz="2000"/>
              <a:t>a[i]=n-i,i=0,1,…,n-1</a:t>
            </a:r>
            <a:r>
              <a:rPr lang="zh-CN" altLang="en-US" sz="2000"/>
              <a:t>，算法</a:t>
            </a:r>
            <a:r>
              <a:rPr lang="en-US" altLang="zh-CN" sz="2000"/>
              <a:t>insertion_sort </a:t>
            </a:r>
            <a:r>
              <a:rPr lang="zh-CN" altLang="en-US" sz="2000"/>
              <a:t>达到其最坏情形。因此，</a:t>
            </a:r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由此可见，</a:t>
            </a:r>
            <a:r>
              <a:rPr lang="en-US" altLang="zh-CN" sz="2000" i="1"/>
              <a:t>T</a:t>
            </a:r>
            <a:r>
              <a:rPr lang="en-US" altLang="zh-CN" sz="2000" baseline="-25000"/>
              <a:t>max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)= </a:t>
            </a:r>
            <a:r>
              <a:rPr lang="en-US" altLang="zh-CN" sz="2000">
                <a:sym typeface="Symbol" pitchFamily="18" charset="2"/>
              </a:rPr>
              <a:t>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 baseline="30000"/>
              <a:t>2</a:t>
            </a:r>
            <a:r>
              <a:rPr lang="en-US" altLang="zh-CN" sz="2000"/>
              <a:t>)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1331913" y="1628775"/>
          <a:ext cx="7812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公式" r:id="rId3" imgW="4965700" imgH="685800" progId="Equation.3">
                  <p:embed/>
                </p:oleObj>
              </mc:Choice>
              <mc:Fallback>
                <p:oleObj name="公式" r:id="rId3" imgW="49657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781208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</a:rPr>
              <a:t>最优算法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问题的计算时间下界为</a:t>
            </a:r>
            <a:r>
              <a:rPr lang="zh-CN" altLang="en-US" sz="2000">
                <a:sym typeface="Symbol" pitchFamily="18" charset="2"/>
              </a:rPr>
              <a:t>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</a:t>
            </a:r>
            <a:r>
              <a:rPr lang="zh-CN" altLang="en-US" sz="2000"/>
              <a:t>，则计算时间复杂性为</a:t>
            </a:r>
            <a:r>
              <a:rPr lang="en-US" altLang="zh-CN" sz="2000"/>
              <a:t>O(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</a:t>
            </a:r>
            <a:r>
              <a:rPr lang="zh-CN" altLang="en-US" sz="2000"/>
              <a:t>的算法是最优算法。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例如，排序问题的计算时间下界为</a:t>
            </a:r>
            <a:r>
              <a:rPr lang="zh-CN" altLang="en-US" sz="2000">
                <a:sym typeface="Symbol" pitchFamily="18" charset="2"/>
              </a:rPr>
              <a:t>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log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/>
              <a:t>，计算时间复杂性为</a:t>
            </a:r>
            <a:r>
              <a:rPr lang="en-US" altLang="zh-CN" sz="2000" i="1">
                <a:sym typeface="Symbol" pitchFamily="18" charset="2"/>
              </a:rPr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log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/>
              <a:t>的排序算法是最优算法。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堆排序算法是最优算法。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问题求解</a:t>
            </a:r>
            <a:r>
              <a:rPr lang="en-US" altLang="zh-CN" sz="2800" b="1">
                <a:solidFill>
                  <a:srgbClr val="0000FF"/>
                </a:solidFill>
              </a:rPr>
              <a:t>(Problem Solving)</a:t>
            </a:r>
          </a:p>
        </p:txBody>
      </p:sp>
      <p:grpSp>
        <p:nvGrpSpPr>
          <p:cNvPr id="2" name="Organization Chart 9"/>
          <p:cNvGrpSpPr>
            <a:grpSpLocks/>
          </p:cNvGrpSpPr>
          <p:nvPr/>
        </p:nvGrpSpPr>
        <p:grpSpPr bwMode="auto">
          <a:xfrm>
            <a:off x="1187450" y="1341438"/>
            <a:ext cx="7732713" cy="5113337"/>
            <a:chOff x="791" y="1077"/>
            <a:chExt cx="4871" cy="4673"/>
          </a:xfrm>
        </p:grpSpPr>
        <p:graphicFrame>
          <p:nvGraphicFramePr>
            <p:cNvPr id="6" name="图示 5"/>
            <p:cNvGraphicFramePr/>
            <p:nvPr/>
          </p:nvGraphicFramePr>
          <p:xfrm>
            <a:off x="791" y="1077"/>
            <a:ext cx="4871" cy="46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ctangle 72"/>
            <p:cNvSpPr>
              <a:spLocks noChangeArrowheads="1"/>
            </p:cNvSpPr>
            <p:nvPr/>
          </p:nvSpPr>
          <p:spPr bwMode="auto">
            <a:xfrm>
              <a:off x="2469" y="4038"/>
              <a:ext cx="1134" cy="3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3907F1"/>
                  </a:solidFill>
                  <a:effectLst/>
                  <a:latin typeface="Arial" charset="0"/>
                  <a:ea typeface="宋体" pitchFamily="2" charset="-122"/>
                </a:rPr>
                <a:t>证明正确性</a:t>
              </a:r>
            </a:p>
          </p:txBody>
        </p:sp>
        <p:sp>
          <p:nvSpPr>
            <p:cNvPr id="4" name="Rectangle 73"/>
            <p:cNvSpPr>
              <a:spLocks noChangeArrowheads="1"/>
            </p:cNvSpPr>
            <p:nvPr/>
          </p:nvSpPr>
          <p:spPr bwMode="auto">
            <a:xfrm>
              <a:off x="2469" y="4696"/>
              <a:ext cx="1134" cy="3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3907F1"/>
                  </a:solidFill>
                  <a:effectLst/>
                  <a:latin typeface="Arial" charset="0"/>
                  <a:ea typeface="宋体" pitchFamily="2" charset="-122"/>
                </a:rPr>
                <a:t>分析算法</a:t>
              </a:r>
            </a:p>
          </p:txBody>
        </p:sp>
        <p:sp>
          <p:nvSpPr>
            <p:cNvPr id="5" name="Rectangle 74"/>
            <p:cNvSpPr>
              <a:spLocks noChangeArrowheads="1"/>
            </p:cNvSpPr>
            <p:nvPr/>
          </p:nvSpPr>
          <p:spPr bwMode="auto">
            <a:xfrm>
              <a:off x="2469" y="5354"/>
              <a:ext cx="1134" cy="3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3907F1"/>
                  </a:solidFill>
                  <a:effectLst/>
                  <a:latin typeface="Arial" charset="0"/>
                  <a:ea typeface="宋体" pitchFamily="2" charset="-122"/>
                </a:rPr>
                <a:t>设计程序</a:t>
              </a:r>
            </a:p>
          </p:txBody>
        </p:sp>
      </p:grpSp>
      <p:sp>
        <p:nvSpPr>
          <p:cNvPr id="132164" name="Oval 68"/>
          <p:cNvSpPr>
            <a:spLocks noChangeArrowheads="1"/>
          </p:cNvSpPr>
          <p:nvPr/>
        </p:nvSpPr>
        <p:spPr bwMode="auto">
          <a:xfrm>
            <a:off x="3708400" y="1700213"/>
            <a:ext cx="2016125" cy="431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907F1"/>
                </a:solidFill>
              </a:rPr>
              <a:t>理解问题</a:t>
            </a:r>
          </a:p>
        </p:txBody>
      </p:sp>
      <p:sp>
        <p:nvSpPr>
          <p:cNvPr id="132166" name="Oval 70"/>
          <p:cNvSpPr>
            <a:spLocks noChangeArrowheads="1"/>
          </p:cNvSpPr>
          <p:nvPr/>
        </p:nvSpPr>
        <p:spPr bwMode="auto">
          <a:xfrm>
            <a:off x="3132138" y="2349500"/>
            <a:ext cx="3095625" cy="12239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dirty="0">
                <a:solidFill>
                  <a:srgbClr val="3907F1"/>
                </a:solidFill>
              </a:rPr>
              <a:t>精确解或近似解</a:t>
            </a:r>
          </a:p>
          <a:p>
            <a:pPr algn="ctr"/>
            <a:r>
              <a:rPr kumimoji="1" lang="zh-CN" altLang="en-US" sz="2000" dirty="0">
                <a:solidFill>
                  <a:srgbClr val="3907F1"/>
                </a:solidFill>
              </a:rPr>
              <a:t>选择数据结构</a:t>
            </a:r>
          </a:p>
          <a:p>
            <a:pPr algn="ctr"/>
            <a:r>
              <a:rPr kumimoji="1" lang="zh-CN" altLang="en-US" sz="2000" dirty="0">
                <a:solidFill>
                  <a:srgbClr val="3907F1"/>
                </a:solidFill>
              </a:rPr>
              <a:t>算法设计策略</a:t>
            </a:r>
            <a:endParaRPr kumimoji="1" lang="zh-CN" altLang="en-US" sz="2000" dirty="0"/>
          </a:p>
        </p:txBody>
      </p:sp>
      <p:sp>
        <p:nvSpPr>
          <p:cNvPr id="132171" name="Rectangle 75"/>
          <p:cNvSpPr>
            <a:spLocks noChangeArrowheads="1"/>
          </p:cNvSpPr>
          <p:nvPr/>
        </p:nvSpPr>
        <p:spPr bwMode="auto">
          <a:xfrm>
            <a:off x="3851275" y="3860800"/>
            <a:ext cx="1800225" cy="433388"/>
          </a:xfrm>
          <a:prstGeom prst="rect">
            <a:avLst/>
          </a:prstGeom>
          <a:solidFill>
            <a:schemeClr val="bg1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907F1"/>
                </a:solidFill>
              </a:rPr>
              <a:t>设计算法</a:t>
            </a:r>
          </a:p>
        </p:txBody>
      </p:sp>
      <p:sp>
        <p:nvSpPr>
          <p:cNvPr id="132172" name="Line 76"/>
          <p:cNvSpPr>
            <a:spLocks noChangeShapeType="1"/>
          </p:cNvSpPr>
          <p:nvPr/>
        </p:nvSpPr>
        <p:spPr bwMode="auto">
          <a:xfrm>
            <a:off x="4716463" y="21336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4" name="Line 78"/>
          <p:cNvSpPr>
            <a:spLocks noChangeShapeType="1"/>
          </p:cNvSpPr>
          <p:nvPr/>
        </p:nvSpPr>
        <p:spPr bwMode="auto">
          <a:xfrm>
            <a:off x="4716463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7" name="Line 81"/>
          <p:cNvSpPr>
            <a:spLocks noChangeShapeType="1"/>
          </p:cNvSpPr>
          <p:nvPr/>
        </p:nvSpPr>
        <p:spPr bwMode="auto">
          <a:xfrm>
            <a:off x="4716463" y="3573463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8" name="Line 82"/>
          <p:cNvSpPr>
            <a:spLocks noChangeShapeType="1"/>
          </p:cNvSpPr>
          <p:nvPr/>
        </p:nvSpPr>
        <p:spPr bwMode="auto">
          <a:xfrm>
            <a:off x="4716463" y="501332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1" name="Line 85"/>
          <p:cNvSpPr>
            <a:spLocks noChangeShapeType="1"/>
          </p:cNvSpPr>
          <p:nvPr/>
        </p:nvSpPr>
        <p:spPr bwMode="auto">
          <a:xfrm>
            <a:off x="4716463" y="573405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2" name="Line 86"/>
          <p:cNvSpPr>
            <a:spLocks noChangeShapeType="1"/>
          </p:cNvSpPr>
          <p:nvPr/>
        </p:nvSpPr>
        <p:spPr bwMode="auto">
          <a:xfrm flipH="1">
            <a:off x="2627313" y="29972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3" name="Line 87"/>
          <p:cNvSpPr>
            <a:spLocks noChangeShapeType="1"/>
          </p:cNvSpPr>
          <p:nvPr/>
        </p:nvSpPr>
        <p:spPr bwMode="auto">
          <a:xfrm>
            <a:off x="6227763" y="29241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4" name="Line 88"/>
          <p:cNvSpPr>
            <a:spLocks noChangeShapeType="1"/>
          </p:cNvSpPr>
          <p:nvPr/>
        </p:nvSpPr>
        <p:spPr bwMode="auto">
          <a:xfrm>
            <a:off x="2627313" y="29972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5" name="Line 89"/>
          <p:cNvSpPr>
            <a:spLocks noChangeShapeType="1"/>
          </p:cNvSpPr>
          <p:nvPr/>
        </p:nvSpPr>
        <p:spPr bwMode="auto">
          <a:xfrm>
            <a:off x="2627313" y="4005263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6" name="Line 90"/>
          <p:cNvSpPr>
            <a:spLocks noChangeShapeType="1"/>
          </p:cNvSpPr>
          <p:nvPr/>
        </p:nvSpPr>
        <p:spPr bwMode="auto">
          <a:xfrm>
            <a:off x="6659563" y="2924175"/>
            <a:ext cx="0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7" name="Line 91"/>
          <p:cNvSpPr>
            <a:spLocks noChangeShapeType="1"/>
          </p:cNvSpPr>
          <p:nvPr/>
        </p:nvSpPr>
        <p:spPr bwMode="auto">
          <a:xfrm flipH="1">
            <a:off x="5651500" y="4005263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8" name="Line 92"/>
          <p:cNvSpPr>
            <a:spLocks noChangeShapeType="1"/>
          </p:cNvSpPr>
          <p:nvPr/>
        </p:nvSpPr>
        <p:spPr bwMode="auto">
          <a:xfrm>
            <a:off x="5651500" y="55165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9" name="Line 93"/>
          <p:cNvSpPr>
            <a:spLocks noChangeShapeType="1"/>
          </p:cNvSpPr>
          <p:nvPr/>
        </p:nvSpPr>
        <p:spPr bwMode="auto">
          <a:xfrm flipV="1">
            <a:off x="6156325" y="4005263"/>
            <a:ext cx="0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90" name="Line 94"/>
          <p:cNvSpPr>
            <a:spLocks noChangeShapeType="1"/>
          </p:cNvSpPr>
          <p:nvPr/>
        </p:nvSpPr>
        <p:spPr bwMode="auto">
          <a:xfrm>
            <a:off x="3132138" y="4005263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3132138" y="4797425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</a:rPr>
              <a:t>递归算法复杂性分析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  int </a:t>
            </a:r>
            <a:r>
              <a:rPr lang="en-US" altLang="zh-CN" sz="2000" b="1"/>
              <a:t>factorial</a:t>
            </a:r>
            <a:r>
              <a:rPr lang="en-US" altLang="zh-CN" sz="2000"/>
              <a:t>(int n)</a:t>
            </a:r>
          </a:p>
          <a:p>
            <a:r>
              <a:rPr lang="en-US" altLang="zh-CN" sz="2000"/>
              <a:t>  {</a:t>
            </a:r>
          </a:p>
          <a:p>
            <a:r>
              <a:rPr lang="en-US" altLang="zh-CN" sz="2000"/>
              <a:t>       if (n == 0) return 1;          </a:t>
            </a:r>
          </a:p>
          <a:p>
            <a:r>
              <a:rPr lang="en-US" altLang="zh-CN" sz="2000"/>
              <a:t>       return n*factorial(n-1);</a:t>
            </a:r>
          </a:p>
          <a:p>
            <a:r>
              <a:rPr lang="en-US" altLang="zh-CN" sz="2000"/>
              <a:t>   }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1908175" y="4221163"/>
          <a:ext cx="32400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8" name="公式" r:id="rId3" imgW="1689100" imgH="457200" progId="Equation.3">
                  <p:embed/>
                </p:oleObj>
              </mc:Choice>
              <mc:Fallback>
                <p:oleObj name="公式" r:id="rId3" imgW="1689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163"/>
                        <a:ext cx="3240088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1908175" y="5373688"/>
          <a:ext cx="12239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9" name="公式" r:id="rId5" imgW="571252" imgH="203112" progId="Equation.3">
                  <p:embed/>
                </p:oleObj>
              </mc:Choice>
              <mc:Fallback>
                <p:oleObj name="公式" r:id="rId5" imgW="57125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73688"/>
                        <a:ext cx="12239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907F1"/>
                </a:solidFill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3907F1"/>
                </a:solidFill>
                <a:ea typeface="楷体_GB2312" pitchFamily="49" charset="-122"/>
              </a:rPr>
              <a:t>类与</a:t>
            </a:r>
            <a:r>
              <a:rPr lang="en-US" altLang="zh-CN" dirty="0">
                <a:solidFill>
                  <a:srgbClr val="3907F1"/>
                </a:solidFill>
                <a:ea typeface="楷体_GB2312" pitchFamily="49" charset="-122"/>
              </a:rPr>
              <a:t>NP</a:t>
            </a:r>
            <a:r>
              <a:rPr lang="zh-CN" altLang="en-US" dirty="0">
                <a:solidFill>
                  <a:srgbClr val="3907F1"/>
                </a:solidFill>
                <a:ea typeface="楷体_GB2312" pitchFamily="49" charset="-122"/>
              </a:rPr>
              <a:t>类问题</a:t>
            </a:r>
            <a:endParaRPr lang="zh-CN" altLang="zh-CN" dirty="0">
              <a:solidFill>
                <a:srgbClr val="3907F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1600" dirty="0"/>
              <a:t>一般地说，将可由多项式时间算法求解的问题看作是易处理的问题，而将需要超多项式时间才能求解的问题看作是难处理的问题。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/>
              <a:t>有许多问题，从表面上看似乎并不比排序或图的搜索等问题更困难，然而至今人们还没有找到解决这些问题的多项式时间算法，也没有人能够证明这些问题需要超多项式时间下界。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/>
              <a:t>在图灵机计算模型下，这类问题的计算复杂性至今未知。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/>
              <a:t>为了研究这类问题的计算复杂性，人们提出了另一个能力更强的计算模型，即非确定性图灵机计算模型，简记为</a:t>
            </a:r>
            <a:r>
              <a:rPr lang="en-US" altLang="zh-CN" sz="1600" dirty="0"/>
              <a:t>NDTM(Nondeterministic Turing Machine)</a:t>
            </a:r>
            <a:r>
              <a:rPr lang="zh-CN" altLang="en-US" sz="1600" dirty="0"/>
              <a:t>。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/>
              <a:t>在非确定性图灵机计算模型下，许多问题可以在多项式时间内求解。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907F1"/>
                </a:solidFill>
              </a:rPr>
              <a:t>一些典型的</a:t>
            </a:r>
            <a:r>
              <a:rPr lang="en-US" altLang="zh-CN" dirty="0">
                <a:solidFill>
                  <a:srgbClr val="3907F1"/>
                </a:solidFill>
                <a:ea typeface="楷体_GB2312" pitchFamily="49" charset="-122"/>
              </a:rPr>
              <a:t>NP</a:t>
            </a:r>
            <a:r>
              <a:rPr lang="zh-CN" altLang="en-US" dirty="0">
                <a:solidFill>
                  <a:srgbClr val="3907F1"/>
                </a:solidFill>
                <a:ea typeface="楷体_GB2312" pitchFamily="49" charset="-122"/>
              </a:rPr>
              <a:t>完全问题</a:t>
            </a:r>
            <a:endParaRPr lang="zh-CN" altLang="en-US" dirty="0">
              <a:solidFill>
                <a:srgbClr val="3907F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76400" y="1752601"/>
            <a:ext cx="5181600" cy="4572001"/>
            <a:chOff x="1056" y="1104"/>
            <a:chExt cx="3264" cy="2880"/>
          </a:xfrm>
        </p:grpSpPr>
        <p:pic>
          <p:nvPicPr>
            <p:cNvPr id="5" name="Picture 4" descr="t8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104"/>
              <a:ext cx="3264" cy="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728" y="3696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0" lang="zh-CN" altLang="en-US">
                  <a:latin typeface="楷体_GB2312" pitchFamily="49" charset="-122"/>
                  <a:ea typeface="楷体_GB2312" pitchFamily="49" charset="-122"/>
                </a:rPr>
                <a:t>部分</a:t>
              </a:r>
              <a:r>
                <a:rPr kumimoji="0" lang="en-US" altLang="zh-CN">
                  <a:latin typeface="楷体_GB2312" pitchFamily="49" charset="-122"/>
                  <a:ea typeface="楷体_GB2312" pitchFamily="49" charset="-122"/>
                </a:rPr>
                <a:t>NP</a:t>
              </a:r>
              <a:r>
                <a:rPr kumimoji="0" lang="zh-CN" altLang="en-US">
                  <a:latin typeface="楷体_GB2312" pitchFamily="49" charset="-122"/>
                  <a:ea typeface="楷体_GB2312" pitchFamily="49" charset="-122"/>
                </a:rPr>
                <a:t>完全问题树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3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907F1"/>
                </a:solidFill>
              </a:rPr>
              <a:t>NP</a:t>
            </a:r>
            <a:r>
              <a:rPr lang="zh-CN" altLang="en-US" dirty="0">
                <a:solidFill>
                  <a:srgbClr val="3907F1"/>
                </a:solidFill>
              </a:rPr>
              <a:t>完全问题的近似算法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</a:rPr>
              <a:t>迄今为止，所有的</a:t>
            </a:r>
            <a:r>
              <a:rPr lang="en-US" altLang="zh-CN" sz="1600" dirty="0">
                <a:latin typeface="宋体" pitchFamily="2" charset="-122"/>
              </a:rPr>
              <a:t>NP</a:t>
            </a:r>
            <a:r>
              <a:rPr lang="zh-CN" altLang="en-US" sz="1600" dirty="0">
                <a:latin typeface="宋体" pitchFamily="2" charset="-122"/>
              </a:rPr>
              <a:t>完全问题都还没有多项式时间算法。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</a:rPr>
              <a:t>对于这类问题，通常可采取以下几种解题策略。</a:t>
            </a:r>
          </a:p>
          <a:p>
            <a:pPr lvl="2">
              <a:lnSpc>
                <a:spcPct val="150000"/>
              </a:lnSpc>
              <a:buClr>
                <a:srgbClr val="CC0000"/>
              </a:buClr>
              <a:buNone/>
            </a:pPr>
            <a:r>
              <a:rPr lang="zh-CN" altLang="en-US" sz="1600" dirty="0">
                <a:latin typeface="宋体" pitchFamily="2" charset="-122"/>
              </a:rPr>
              <a:t>(1)只对问题的特殊实例求解</a:t>
            </a:r>
          </a:p>
          <a:p>
            <a:pPr lvl="2">
              <a:lnSpc>
                <a:spcPct val="150000"/>
              </a:lnSpc>
              <a:buClr>
                <a:srgbClr val="CC0000"/>
              </a:buClr>
              <a:buNone/>
            </a:pPr>
            <a:r>
              <a:rPr lang="zh-CN" altLang="en-US" sz="1600" dirty="0">
                <a:latin typeface="宋体" pitchFamily="2" charset="-122"/>
              </a:rPr>
              <a:t>(2)用动态规划法或分支限界法求解 </a:t>
            </a:r>
          </a:p>
          <a:p>
            <a:pPr lvl="2">
              <a:lnSpc>
                <a:spcPct val="150000"/>
              </a:lnSpc>
              <a:buClr>
                <a:srgbClr val="CC0000"/>
              </a:buClr>
              <a:buNone/>
            </a:pPr>
            <a:r>
              <a:rPr lang="zh-CN" altLang="en-US" sz="1600" dirty="0">
                <a:latin typeface="宋体" pitchFamily="2" charset="-122"/>
              </a:rPr>
              <a:t>(3)用概率算法求解 </a:t>
            </a:r>
          </a:p>
          <a:p>
            <a:pPr lvl="2">
              <a:lnSpc>
                <a:spcPct val="150000"/>
              </a:lnSpc>
              <a:buClr>
                <a:srgbClr val="CC0000"/>
              </a:buClr>
              <a:buNone/>
            </a:pPr>
            <a:r>
              <a:rPr lang="zh-CN" altLang="en-US" sz="1600" dirty="0">
                <a:latin typeface="宋体" pitchFamily="2" charset="-122"/>
              </a:rPr>
              <a:t>(4)只求近似解</a:t>
            </a:r>
          </a:p>
          <a:p>
            <a:pPr lvl="2">
              <a:lnSpc>
                <a:spcPct val="150000"/>
              </a:lnSpc>
              <a:buClr>
                <a:srgbClr val="CC0000"/>
              </a:buClr>
              <a:buNone/>
            </a:pPr>
            <a:r>
              <a:rPr lang="zh-CN" altLang="en-US" sz="1600" dirty="0">
                <a:latin typeface="宋体" pitchFamily="2" charset="-122"/>
              </a:rPr>
              <a:t>(5)用启发式方法求解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4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算法复杂性分析</a:t>
            </a:r>
            <a:r>
              <a:rPr lang="zh-CN" altLang="en-US"/>
              <a:t>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算法复杂性 </a:t>
            </a:r>
            <a:r>
              <a:rPr lang="en-US" altLang="zh-CN" sz="2400"/>
              <a:t>= </a:t>
            </a:r>
            <a:r>
              <a:rPr lang="zh-CN" altLang="en-US" sz="2400"/>
              <a:t>算法所需要的计算机资源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算法的时间复杂性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算法的空间复杂性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其中</a:t>
            </a:r>
            <a:r>
              <a:rPr lang="en-US" altLang="zh-CN" sz="2400" i="1"/>
              <a:t>n</a:t>
            </a:r>
            <a:r>
              <a:rPr lang="zh-CN" altLang="en-US" sz="2400"/>
              <a:t>是问题的规模（输入大小）。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算法的时间复杂性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73238"/>
            <a:ext cx="7772400" cy="4322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zh-CN" altLang="en-US" sz="2000" b="1">
                <a:solidFill>
                  <a:srgbClr val="3907F1"/>
                </a:solidFill>
              </a:rPr>
              <a:t>最坏情况</a:t>
            </a:r>
            <a:r>
              <a:rPr lang="zh-CN" altLang="en-US" sz="2000"/>
              <a:t>下的时间复杂性</a:t>
            </a:r>
          </a:p>
          <a:p>
            <a:pPr>
              <a:lnSpc>
                <a:spcPct val="150000"/>
              </a:lnSpc>
            </a:pPr>
            <a:r>
              <a:rPr lang="zh-CN" altLang="en-US" sz="2000" i="1"/>
              <a:t>  </a:t>
            </a:r>
            <a:r>
              <a:rPr lang="en-US" altLang="zh-CN" sz="2000" i="1"/>
              <a:t>T</a:t>
            </a:r>
            <a:r>
              <a:rPr lang="en-US" altLang="zh-CN" sz="2000" baseline="-25000"/>
              <a:t>max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max{ </a:t>
            </a:r>
            <a:r>
              <a:rPr lang="en-US" altLang="zh-CN" sz="2000" i="1"/>
              <a:t>T</a:t>
            </a:r>
            <a:r>
              <a:rPr lang="en-US" altLang="zh-CN" sz="2000"/>
              <a:t>(I) | size(I)=</a:t>
            </a:r>
            <a:r>
              <a:rPr lang="en-US" altLang="zh-CN" sz="2000" i="1"/>
              <a:t>n </a:t>
            </a:r>
            <a:r>
              <a:rPr lang="en-US" altLang="zh-CN" sz="200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zh-CN" altLang="en-US" sz="2000" b="1">
                <a:solidFill>
                  <a:srgbClr val="3907F1"/>
                </a:solidFill>
              </a:rPr>
              <a:t>最好情况</a:t>
            </a:r>
            <a:r>
              <a:rPr lang="zh-CN" altLang="en-US" sz="2000"/>
              <a:t>下的时间复杂性</a:t>
            </a:r>
          </a:p>
          <a:p>
            <a:pPr>
              <a:lnSpc>
                <a:spcPct val="150000"/>
              </a:lnSpc>
            </a:pPr>
            <a:r>
              <a:rPr lang="zh-CN" altLang="en-US" sz="2000" i="1"/>
              <a:t>  </a:t>
            </a:r>
            <a:r>
              <a:rPr lang="en-US" altLang="zh-CN" sz="2000" i="1"/>
              <a:t>T</a:t>
            </a:r>
            <a:r>
              <a:rPr lang="en-US" altLang="zh-CN" sz="2000" baseline="-25000"/>
              <a:t>min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min{ </a:t>
            </a:r>
            <a:r>
              <a:rPr lang="en-US" altLang="zh-CN" sz="2000" i="1"/>
              <a:t>T</a:t>
            </a:r>
            <a:r>
              <a:rPr lang="en-US" altLang="zh-CN" sz="2000"/>
              <a:t>(I) | size(I)=</a:t>
            </a:r>
            <a:r>
              <a:rPr lang="en-US" altLang="zh-CN" sz="2000" i="1"/>
              <a:t>n </a:t>
            </a:r>
            <a:r>
              <a:rPr lang="en-US" altLang="zh-CN" sz="200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zh-CN" altLang="en-US" sz="2000" b="1">
                <a:solidFill>
                  <a:srgbClr val="3907F1"/>
                </a:solidFill>
              </a:rPr>
              <a:t>平均情况</a:t>
            </a:r>
            <a:r>
              <a:rPr lang="zh-CN" altLang="en-US" sz="2000"/>
              <a:t>下的时间复杂性</a:t>
            </a:r>
          </a:p>
          <a:p>
            <a:pPr>
              <a:lnSpc>
                <a:spcPct val="200000"/>
              </a:lnSpc>
            </a:pPr>
            <a:r>
              <a:rPr lang="zh-CN" altLang="en-US" sz="2000" i="1"/>
              <a:t>  </a:t>
            </a:r>
            <a:r>
              <a:rPr lang="en-US" altLang="zh-CN" sz="2000" i="1"/>
              <a:t>T</a:t>
            </a:r>
            <a:r>
              <a:rPr lang="en-US" altLang="zh-CN" sz="2000" baseline="-25000"/>
              <a:t>avg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</a:t>
            </a:r>
          </a:p>
          <a:p>
            <a:pPr>
              <a:lnSpc>
                <a:spcPct val="200000"/>
              </a:lnSpc>
            </a:pPr>
            <a:r>
              <a:rPr lang="en-US" altLang="zh-CN" sz="2000"/>
              <a:t> </a:t>
            </a:r>
            <a:r>
              <a:rPr lang="zh-CN" altLang="en-US" sz="2000"/>
              <a:t>其中</a:t>
            </a:r>
            <a:r>
              <a:rPr lang="en-US" altLang="zh-CN" sz="2000"/>
              <a:t>I</a:t>
            </a:r>
            <a:r>
              <a:rPr lang="zh-CN" altLang="en-US" sz="2000"/>
              <a:t>是问题的规模为</a:t>
            </a:r>
            <a:r>
              <a:rPr lang="en-US" altLang="zh-CN" sz="2000" i="1"/>
              <a:t>n</a:t>
            </a:r>
            <a:r>
              <a:rPr lang="zh-CN" altLang="en-US" sz="2000"/>
              <a:t>的实例，</a:t>
            </a:r>
            <a:r>
              <a:rPr lang="en-US" altLang="zh-CN" sz="2000" i="1"/>
              <a:t>p</a:t>
            </a:r>
            <a:r>
              <a:rPr lang="en-US" altLang="zh-CN" sz="2000"/>
              <a:t>(I)</a:t>
            </a:r>
            <a:r>
              <a:rPr lang="zh-CN" altLang="en-US" sz="2000"/>
              <a:t>是实 例</a:t>
            </a:r>
            <a:r>
              <a:rPr lang="en-US" altLang="zh-CN" sz="2000"/>
              <a:t>I</a:t>
            </a:r>
            <a:r>
              <a:rPr lang="zh-CN" altLang="en-US" sz="2000"/>
              <a:t>出现的概率。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2771775" y="4581525"/>
          <a:ext cx="15843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1" name="公式" r:id="rId3" imgW="888614" imgH="355446" progId="Equation.3">
                  <p:embed/>
                </p:oleObj>
              </mc:Choice>
              <mc:Fallback>
                <p:oleObj name="公式" r:id="rId3" imgW="888614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81525"/>
                        <a:ext cx="15843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算法渐近复杂性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73238"/>
            <a:ext cx="7772400" cy="4464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</a:t>
            </a:r>
            <a:r>
              <a:rPr lang="en-US" altLang="zh-CN" sz="2400"/>
              <a:t> ,  as 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</a:t>
            </a:r>
            <a:r>
              <a:rPr lang="en-US" altLang="zh-CN" sz="2400"/>
              <a:t> ;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- 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)/ 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0</a:t>
            </a:r>
            <a:r>
              <a:rPr lang="en-US" altLang="zh-CN" sz="2400"/>
              <a:t> </a:t>
            </a:r>
            <a:r>
              <a:rPr lang="zh-CN" altLang="en-US" sz="2400"/>
              <a:t>，</a:t>
            </a:r>
            <a:r>
              <a:rPr lang="en-US" altLang="zh-CN" sz="2400"/>
              <a:t>as  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;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是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的渐近性态，为算法的渐近复杂性。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在数学上， 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是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的渐近表达式，是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略去低阶项留下的主项。它比</a:t>
            </a:r>
            <a:r>
              <a:rPr lang="en-US" altLang="zh-CN" sz="2400" i="1"/>
              <a:t>T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zh-CN" altLang="en-US" sz="2400"/>
              <a:t>简单。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渐近分析的记号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327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在下面的讨论中，对所有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</a:t>
            </a:r>
            <a:r>
              <a:rPr lang="en-US" altLang="zh-CN" sz="2400"/>
              <a:t> 0</a:t>
            </a:r>
            <a:r>
              <a:rPr lang="zh-CN" altLang="en-US" sz="2400"/>
              <a:t>，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</a:t>
            </a:r>
            <a:r>
              <a:rPr lang="en-US" altLang="zh-CN" sz="2400"/>
              <a:t> 0</a:t>
            </a:r>
            <a:r>
              <a:rPr lang="zh-CN" altLang="en-US" sz="240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渐近上界记号</a:t>
            </a:r>
            <a:r>
              <a:rPr lang="en-US" altLang="zh-CN" sz="2400" b="1" i="1">
                <a:solidFill>
                  <a:srgbClr val="3907F1"/>
                </a:solidFill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{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| </a:t>
            </a:r>
            <a:r>
              <a:rPr lang="zh-CN" altLang="en-US" sz="2400"/>
              <a:t>存在正常数</a:t>
            </a:r>
            <a:r>
              <a:rPr lang="en-US" altLang="zh-CN" sz="2400" i="1"/>
              <a:t>c</a:t>
            </a:r>
            <a:r>
              <a:rPr lang="zh-CN" altLang="en-US" sz="2400"/>
              <a:t>和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使得对所有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 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有：</a:t>
            </a:r>
            <a:r>
              <a:rPr lang="en-US" altLang="zh-CN" sz="2400"/>
              <a:t>0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/>
              <a:t>cg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}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渐近下界记号</a:t>
            </a:r>
            <a:r>
              <a:rPr lang="zh-CN" altLang="en-US" sz="2400" b="1">
                <a:solidFill>
                  <a:srgbClr val="3907F1"/>
                </a:solidFill>
                <a:sym typeface="Symbol" pitchFamily="18" charset="2"/>
              </a:rPr>
              <a:t></a:t>
            </a:r>
            <a:r>
              <a:rPr lang="zh-CN" altLang="en-US" sz="240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ym typeface="Symbol" pitchFamily="18" charset="2"/>
              </a:rPr>
              <a:t>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{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| </a:t>
            </a:r>
            <a:r>
              <a:rPr lang="zh-CN" altLang="en-US" sz="2400"/>
              <a:t>存在正常数</a:t>
            </a:r>
            <a:r>
              <a:rPr lang="en-US" altLang="zh-CN" sz="2400" i="1"/>
              <a:t>c</a:t>
            </a:r>
            <a:r>
              <a:rPr lang="zh-CN" altLang="en-US" sz="2400"/>
              <a:t>和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使得对所有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 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有：</a:t>
            </a:r>
            <a:r>
              <a:rPr lang="en-US" altLang="zh-CN" sz="2400"/>
              <a:t>0</a:t>
            </a:r>
            <a:r>
              <a:rPr lang="en-US" altLang="zh-CN" sz="2400"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/>
              <a:t>cg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3012</Words>
  <Application>Microsoft Office PowerPoint</Application>
  <PresentationFormat>全屏显示(4:3)</PresentationFormat>
  <Paragraphs>360</Paragraphs>
  <Slides>54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默认设计模板</vt:lpstr>
      <vt:lpstr>公式</vt:lpstr>
      <vt:lpstr>计算机算法设计与分析（第5版）</vt:lpstr>
      <vt:lpstr>第1章  算法概述</vt:lpstr>
      <vt:lpstr>算法(Algorithm)</vt:lpstr>
      <vt:lpstr>程序(Program)</vt:lpstr>
      <vt:lpstr>问题求解(Problem Solving)</vt:lpstr>
      <vt:lpstr>算法复杂性分析 </vt:lpstr>
      <vt:lpstr>算法的时间复杂性</vt:lpstr>
      <vt:lpstr>算法渐近复杂性</vt:lpstr>
      <vt:lpstr>渐近分析的记号</vt:lpstr>
      <vt:lpstr>PowerPoint 演示文稿</vt:lpstr>
      <vt:lpstr>PowerPoint 演示文稿</vt:lpstr>
      <vt:lpstr>渐近分析记号在等式和不等式中的意义</vt:lpstr>
      <vt:lpstr>渐近分析中函数比较</vt:lpstr>
      <vt:lpstr>渐近分析记号的若干性质</vt:lpstr>
      <vt:lpstr>PowerPoint 演示文稿</vt:lpstr>
      <vt:lpstr>PowerPoint 演示文稿</vt:lpstr>
      <vt:lpstr>PowerPoint 演示文稿</vt:lpstr>
      <vt:lpstr>算法渐近复杂性分析中常用函数</vt:lpstr>
      <vt:lpstr>取整函数的若干性质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算法分析中常见的复杂性函数</vt:lpstr>
      <vt:lpstr>小规模数据</vt:lpstr>
      <vt:lpstr>中等规模数据</vt:lpstr>
      <vt:lpstr>用c++描述算法</vt:lpstr>
      <vt:lpstr>PowerPoint 演示文稿</vt:lpstr>
      <vt:lpstr>（1.3) switch语句：</vt:lpstr>
      <vt:lpstr>（2）迭代语句：</vt:lpstr>
      <vt:lpstr>（3）跳转语句：</vt:lpstr>
      <vt:lpstr>（4）函数：</vt:lpstr>
      <vt:lpstr>（5）模板template ：</vt:lpstr>
      <vt:lpstr>（6）动态存储分配：</vt:lpstr>
      <vt:lpstr>（6.2）一维数组 ：</vt:lpstr>
      <vt:lpstr>（6.3）运算符delete ：</vt:lpstr>
      <vt:lpstr>（6.4）动态二维数组 ：</vt:lpstr>
      <vt:lpstr>PowerPoint 演示文稿</vt:lpstr>
      <vt:lpstr>算法分析方法</vt:lpstr>
      <vt:lpstr>PowerPoint 演示文稿</vt:lpstr>
      <vt:lpstr>算法分析的基本法则</vt:lpstr>
      <vt:lpstr>PowerPoint 演示文稿</vt:lpstr>
      <vt:lpstr>PowerPoint 演示文稿</vt:lpstr>
      <vt:lpstr>PowerPoint 演示文稿</vt:lpstr>
      <vt:lpstr>最优算法</vt:lpstr>
      <vt:lpstr>递归算法复杂性分析</vt:lpstr>
      <vt:lpstr>P类与NP类问题</vt:lpstr>
      <vt:lpstr>一些典型的NP完全问题</vt:lpstr>
      <vt:lpstr>NP完全问题的近似算法</vt:lpstr>
      <vt:lpstr>PowerPoint 演示文稿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wangxd</dc:creator>
  <cp:lastModifiedBy>Admin</cp:lastModifiedBy>
  <cp:revision>174</cp:revision>
  <dcterms:created xsi:type="dcterms:W3CDTF">2003-12-16T08:40:21Z</dcterms:created>
  <dcterms:modified xsi:type="dcterms:W3CDTF">2018-09-01T01:02:07Z</dcterms:modified>
</cp:coreProperties>
</file>