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56"/>
  </p:notesMasterIdLst>
  <p:sldIdLst>
    <p:sldId id="257" r:id="rId2"/>
    <p:sldId id="309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92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11" r:id="rId5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00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image" Target="../media/image32.wmf"/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12" Type="http://schemas.openxmlformats.org/officeDocument/2006/relationships/image" Target="../media/image31.wmf"/><Relationship Id="rId2" Type="http://schemas.openxmlformats.org/officeDocument/2006/relationships/image" Target="../media/image21.wmf"/><Relationship Id="rId1" Type="http://schemas.openxmlformats.org/officeDocument/2006/relationships/image" Target="../media/image15.wmf"/><Relationship Id="rId6" Type="http://schemas.openxmlformats.org/officeDocument/2006/relationships/image" Target="../media/image25.wmf"/><Relationship Id="rId11" Type="http://schemas.openxmlformats.org/officeDocument/2006/relationships/image" Target="../media/image30.wmf"/><Relationship Id="rId5" Type="http://schemas.openxmlformats.org/officeDocument/2006/relationships/image" Target="../media/image24.wmf"/><Relationship Id="rId10" Type="http://schemas.openxmlformats.org/officeDocument/2006/relationships/image" Target="../media/image29.wmf"/><Relationship Id="rId4" Type="http://schemas.openxmlformats.org/officeDocument/2006/relationships/image" Target="../media/image23.wmf"/><Relationship Id="rId9" Type="http://schemas.openxmlformats.org/officeDocument/2006/relationships/image" Target="../media/image2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1D616A2-403B-4F5A-AC00-3499A036311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40360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75E2B2-5DE9-46A6-B805-ACFF6418D97D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zh-CN" altLang="en-US"/>
              <a:t>欢迎辞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730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73731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3732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2400">
                <a:latin typeface="Times New Roman" pitchFamily="18" charset="0"/>
              </a:endParaRPr>
            </a:p>
          </p:txBody>
        </p:sp>
        <p:grpSp>
          <p:nvGrpSpPr>
            <p:cNvPr id="73733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73734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73735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73736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73737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73738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73739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73740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73741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73742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73743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73744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3745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3746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A702209-DADD-474E-8EB2-61BE347CAC5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374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7374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AAB392D-339F-4B09-91D9-D04FE52F104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0171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E8151B9-5C18-4D74-BEB0-6293CD117173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0642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A9ACED8-1347-426A-BA57-1BE464866056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2175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5D64A38-A1F2-4614-8CE4-6F1F5353020C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9460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DD353ED-7704-4E3F-8D74-4C4F8E02961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1487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B32BAC1-6509-418A-A4FE-764CD0EDDAAE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9825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DEA0AB2-78C7-4407-A8C9-8A76882618FF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7988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7DDD5D6-38C0-4D87-9482-9D9630735423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9041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36C6225-023D-47AC-8E72-DB70FB89C0CA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8077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A0244F-B714-4394-8A87-34C3C0B87773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3387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6C5DE9-D6B0-42F2-AC60-37942B2538D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1220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en-US" altLang="zh-CN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fld id="{779CC22B-AF05-43A8-A832-275046BC6B33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7270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72709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2710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2711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chemeClr val="hlink"/>
                </a:solidFill>
              </a:endParaRPr>
            </a:p>
          </p:txBody>
        </p:sp>
        <p:sp>
          <p:nvSpPr>
            <p:cNvPr id="72712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chemeClr val="hlink"/>
                </a:solidFill>
              </a:endParaRPr>
            </a:p>
          </p:txBody>
        </p:sp>
        <p:sp>
          <p:nvSpPr>
            <p:cNvPr id="72713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chemeClr val="accent2"/>
                </a:solidFill>
              </a:endParaRPr>
            </a:p>
          </p:txBody>
        </p:sp>
        <p:sp>
          <p:nvSpPr>
            <p:cNvPr id="72714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chemeClr val="hlink"/>
                </a:solidFill>
              </a:endParaRPr>
            </a:p>
          </p:txBody>
        </p:sp>
        <p:sp>
          <p:nvSpPr>
            <p:cNvPr id="72715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2716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chemeClr val="accent2"/>
                </a:solidFill>
              </a:endParaRPr>
            </a:p>
          </p:txBody>
        </p:sp>
        <p:sp>
          <p:nvSpPr>
            <p:cNvPr id="72717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chemeClr val="accent2"/>
                </a:solidFill>
              </a:endParaRPr>
            </a:p>
          </p:txBody>
        </p:sp>
      </p:grpSp>
      <p:sp>
        <p:nvSpPr>
          <p:cNvPr id="7271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271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272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0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2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3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4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19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20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25.bin"/><Relationship Id="rId18" Type="http://schemas.openxmlformats.org/officeDocument/2006/relationships/image" Target="../media/image27.wmf"/><Relationship Id="rId26" Type="http://schemas.openxmlformats.org/officeDocument/2006/relationships/image" Target="../media/image31.wmf"/><Relationship Id="rId3" Type="http://schemas.openxmlformats.org/officeDocument/2006/relationships/oleObject" Target="../embeddings/oleObject20.bin"/><Relationship Id="rId21" Type="http://schemas.openxmlformats.org/officeDocument/2006/relationships/oleObject" Target="../embeddings/oleObject29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27.bin"/><Relationship Id="rId25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.wmf"/><Relationship Id="rId20" Type="http://schemas.openxmlformats.org/officeDocument/2006/relationships/image" Target="../media/image28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4.bin"/><Relationship Id="rId24" Type="http://schemas.openxmlformats.org/officeDocument/2006/relationships/image" Target="../media/image30.wmf"/><Relationship Id="rId5" Type="http://schemas.openxmlformats.org/officeDocument/2006/relationships/oleObject" Target="../embeddings/oleObject21.bin"/><Relationship Id="rId15" Type="http://schemas.openxmlformats.org/officeDocument/2006/relationships/oleObject" Target="../embeddings/oleObject26.bin"/><Relationship Id="rId23" Type="http://schemas.openxmlformats.org/officeDocument/2006/relationships/oleObject" Target="../embeddings/oleObject30.bin"/><Relationship Id="rId28" Type="http://schemas.openxmlformats.org/officeDocument/2006/relationships/image" Target="../media/image32.wmf"/><Relationship Id="rId10" Type="http://schemas.openxmlformats.org/officeDocument/2006/relationships/image" Target="../media/image23.wmf"/><Relationship Id="rId19" Type="http://schemas.openxmlformats.org/officeDocument/2006/relationships/oleObject" Target="../embeddings/oleObject28.bin"/><Relationship Id="rId4" Type="http://schemas.openxmlformats.org/officeDocument/2006/relationships/image" Target="../media/image15.w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25.wmf"/><Relationship Id="rId22" Type="http://schemas.openxmlformats.org/officeDocument/2006/relationships/image" Target="../media/image29.wmf"/><Relationship Id="rId27" Type="http://schemas.openxmlformats.org/officeDocument/2006/relationships/oleObject" Target="../embeddings/oleObject32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6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37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6.bin"/><Relationship Id="rId10" Type="http://schemas.openxmlformats.org/officeDocument/2006/relationships/oleObject" Target="../embeddings/oleObject40.bin"/><Relationship Id="rId4" Type="http://schemas.openxmlformats.org/officeDocument/2006/relationships/image" Target="../media/image38.wmf"/><Relationship Id="rId9" Type="http://schemas.openxmlformats.org/officeDocument/2006/relationships/oleObject" Target="../embeddings/oleObject39.bin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41.wm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46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47.w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349500"/>
            <a:ext cx="8064500" cy="1081088"/>
          </a:xfrm>
        </p:spPr>
        <p:txBody>
          <a:bodyPr/>
          <a:lstStyle/>
          <a:p>
            <a:pPr algn="ctr"/>
            <a:r>
              <a:rPr lang="zh-CN" altLang="en-US" sz="360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sz="360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360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章  递归与分治策略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>
                <a:latin typeface="黑体" pitchFamily="2" charset="-122"/>
                <a:ea typeface="黑体" pitchFamily="2" charset="-122"/>
              </a:rPr>
              <a:t>2.1  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递归的概念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433388" y="1700213"/>
            <a:ext cx="8710612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4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3  </a:t>
            </a:r>
            <a:r>
              <a:rPr lang="en-US" altLang="en-US" sz="2400" b="1">
                <a:solidFill>
                  <a:schemeClr val="accent2"/>
                </a:solidFill>
              </a:rPr>
              <a:t>Ackerman</a:t>
            </a:r>
            <a:r>
              <a:rPr lang="en-US" altLang="en-US" sz="24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函数</a:t>
            </a:r>
            <a:endParaRPr lang="zh-CN" altLang="en-US" sz="2400" b="1">
              <a:solidFill>
                <a:schemeClr val="accent2"/>
              </a:solidFill>
              <a:latin typeface="黑体" pitchFamily="2" charset="-122"/>
              <a:ea typeface="黑体" pitchFamily="2" charset="-122"/>
            </a:endParaRPr>
          </a:p>
          <a:p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当一个函数及它的一个变量是由函数自身定义时，称这个函数是</a:t>
            </a:r>
            <a:r>
              <a:rPr lang="zh-CN" altLang="en-US" sz="24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双递归函数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Ackerman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函数</a:t>
            </a: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A(n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m)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定义如下：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1258888" y="3500438"/>
          <a:ext cx="6769100" cy="246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公式" r:id="rId3" imgW="2514600" imgH="914400" progId="Equation.3">
                  <p:embed/>
                </p:oleObj>
              </mc:Choice>
              <mc:Fallback>
                <p:oleObj name="公式" r:id="rId3" imgW="2514600" imgH="914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500438"/>
                        <a:ext cx="6769100" cy="2462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>
                <a:latin typeface="黑体" pitchFamily="2" charset="-122"/>
                <a:ea typeface="黑体" pitchFamily="2" charset="-122"/>
              </a:rPr>
              <a:t>2.1  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递归的概念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433388" y="1700213"/>
            <a:ext cx="87106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4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3  </a:t>
            </a:r>
            <a:r>
              <a:rPr lang="en-US" altLang="en-US" sz="2400" b="1">
                <a:solidFill>
                  <a:schemeClr val="accent2"/>
                </a:solidFill>
              </a:rPr>
              <a:t>Ackerman</a:t>
            </a:r>
            <a:r>
              <a:rPr lang="en-US" altLang="en-US" sz="24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函数</a:t>
            </a:r>
            <a:endParaRPr lang="zh-CN" altLang="en-US" sz="2400" b="1">
              <a:solidFill>
                <a:schemeClr val="accent2"/>
              </a:solidFill>
              <a:latin typeface="黑体" pitchFamily="2" charset="-122"/>
              <a:ea typeface="黑体" pitchFamily="2" charset="-122"/>
            </a:endParaRPr>
          </a:p>
          <a:p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前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例中的函数都可以找到相应的非递归方式定义：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539750" y="2636838"/>
          <a:ext cx="4103688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0" name="公式" r:id="rId3" imgW="1485900" imgH="203200" progId="Equation.3">
                  <p:embed/>
                </p:oleObj>
              </mc:Choice>
              <mc:Fallback>
                <p:oleObj name="公式" r:id="rId3" imgW="1485900" imgH="203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636838"/>
                        <a:ext cx="4103688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0" y="3138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415" name="Object 7"/>
          <p:cNvGraphicFramePr>
            <a:graphicFrameLocks noChangeAspect="1"/>
          </p:cNvGraphicFramePr>
          <p:nvPr/>
        </p:nvGraphicFramePr>
        <p:xfrm>
          <a:off x="539750" y="3649663"/>
          <a:ext cx="6553200" cy="155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1" name="公式" r:id="rId5" imgW="2451100" imgH="584200" progId="Equation.3">
                  <p:embed/>
                </p:oleObj>
              </mc:Choice>
              <mc:Fallback>
                <p:oleObj name="公式" r:id="rId5" imgW="2451100" imgH="584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649663"/>
                        <a:ext cx="6553200" cy="1554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433388" y="5445125"/>
            <a:ext cx="8710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本例中的</a:t>
            </a:r>
            <a:r>
              <a:rPr lang="en-US" altLang="zh-CN" sz="24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Ackerman</a:t>
            </a:r>
            <a:r>
              <a:rPr lang="zh-CN" altLang="en-US" sz="24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函数却无法找到非递归的定义。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>
                <a:latin typeface="黑体" pitchFamily="2" charset="-122"/>
                <a:ea typeface="黑体" pitchFamily="2" charset="-122"/>
              </a:rPr>
              <a:t>2.1  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递归的概念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2005013"/>
            <a:ext cx="7556500" cy="42322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0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0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3  </a:t>
            </a:r>
            <a:r>
              <a:rPr lang="en-US" altLang="en-US" sz="20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Ackerman函数</a:t>
            </a:r>
            <a:endParaRPr lang="zh-CN" altLang="en-US" sz="2000" b="1"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A(n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m)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的自变量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的每一个值都定义了一个单变量函数：</a:t>
            </a:r>
          </a:p>
          <a:p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M=0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时，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A(n,0)=n+2</a:t>
            </a:r>
          </a:p>
          <a:p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M=1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时，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A(n,1)=A(A(n-1,1),0)=A(n-1,1)+2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，和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A(1,1)=2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故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A(n,1)=2*n</a:t>
            </a:r>
          </a:p>
          <a:p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M=2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时，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A(n,2)=A(A(n-1,2),1)=2A(n-1,2)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，和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A(1,2)=A(A(0,2),1)=A(1,1)=2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，故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A(n,2)= 2^n 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endParaRPr lang="zh-CN" altLang="en-US" sz="2000">
              <a:latin typeface="楷体_GB2312" pitchFamily="49" charset="-122"/>
              <a:ea typeface="楷体_GB2312" pitchFamily="49" charset="-122"/>
            </a:endParaRPr>
          </a:p>
          <a:p>
            <a:endParaRPr lang="zh-CN" altLang="en-US" sz="2000"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M=3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时，类似的可以推出</a:t>
            </a:r>
          </a:p>
          <a:p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M=4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时，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A(n,4)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的增长速度非常快，以至于没有适当的数学式子来表示这一函数。</a:t>
            </a:r>
          </a:p>
          <a:p>
            <a:endParaRPr lang="en-US" altLang="zh-CN" sz="200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843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4343400" y="4632325"/>
          <a:ext cx="1165225" cy="131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公式" r:id="rId3" imgW="330120" imgH="419040" progId="Equation.3">
                  <p:embed/>
                </p:oleObj>
              </mc:Choice>
              <mc:Fallback>
                <p:oleObj name="公式" r:id="rId3" imgW="33012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632325"/>
                        <a:ext cx="1165225" cy="1317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>
                <a:latin typeface="黑体" pitchFamily="2" charset="-122"/>
                <a:ea typeface="黑体" pitchFamily="2" charset="-122"/>
              </a:rPr>
              <a:t>2.1  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递归的概念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3  </a:t>
            </a:r>
            <a:r>
              <a:rPr lang="en-US" altLang="en-US" sz="28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Ackerman函数</a:t>
            </a:r>
            <a:endParaRPr lang="zh-CN" altLang="en-US" sz="2800" b="1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定义单变量的</a:t>
            </a:r>
            <a:r>
              <a:rPr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Ackerman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函数</a:t>
            </a:r>
            <a:r>
              <a:rPr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A(n)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为，</a:t>
            </a:r>
            <a:r>
              <a:rPr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A(n)=A(n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n)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>
              <a:lnSpc>
                <a:spcPct val="80000"/>
              </a:lnSpc>
            </a:pP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定义其拟逆函数</a:t>
            </a:r>
            <a:r>
              <a:rPr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α(n)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为：</a:t>
            </a:r>
            <a:r>
              <a:rPr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α(n)=min{k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｜</a:t>
            </a:r>
            <a:r>
              <a:rPr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A(k)≥n}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。即</a:t>
            </a:r>
            <a:r>
              <a:rPr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α(n)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是使</a:t>
            </a:r>
            <a:r>
              <a:rPr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n≤A(k)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成立的最小的</a:t>
            </a:r>
            <a:r>
              <a:rPr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值。</a:t>
            </a:r>
          </a:p>
          <a:p>
            <a:pPr>
              <a:lnSpc>
                <a:spcPct val="80000"/>
              </a:lnSpc>
            </a:pPr>
            <a:r>
              <a:rPr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α(n)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在复杂度分析中常遇到。对于通常所见到的正整数</a:t>
            </a:r>
            <a:r>
              <a:rPr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，有</a:t>
            </a:r>
            <a:r>
              <a:rPr lang="en-US" altLang="zh-CN" sz="28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α(n)≤4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。但在理论上</a:t>
            </a:r>
            <a:r>
              <a:rPr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α(n)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没有上界，随着</a:t>
            </a:r>
            <a:r>
              <a:rPr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的增加，它以难以想象的慢速度趋向正无穷大。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80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>
                <a:latin typeface="黑体" pitchFamily="2" charset="-122"/>
                <a:ea typeface="黑体" pitchFamily="2" charset="-122"/>
              </a:rPr>
              <a:t>2.1  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递归的概念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250825" y="1700213"/>
            <a:ext cx="8618538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zh-CN" altLang="en-US" sz="24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4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4  </a:t>
            </a:r>
            <a:r>
              <a:rPr lang="zh-CN" altLang="en-US" sz="24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排列问题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设计一个递归算法生成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个元素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{r</a:t>
            </a:r>
            <a:r>
              <a:rPr lang="en-US" altLang="zh-CN" sz="2400" baseline="-25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,r</a:t>
            </a:r>
            <a:r>
              <a:rPr lang="en-US" altLang="zh-CN" sz="2400" baseline="-25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400">
                <a:solidFill>
                  <a:srgbClr val="000000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,r</a:t>
            </a:r>
            <a:r>
              <a:rPr lang="en-US" altLang="zh-CN" sz="2400" baseline="-25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的全排列。</a:t>
            </a:r>
          </a:p>
          <a:p>
            <a:endParaRPr lang="en-US" altLang="zh-CN" sz="240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250825" y="2565400"/>
            <a:ext cx="80200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设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R={r</a:t>
            </a:r>
            <a:r>
              <a:rPr lang="en-US" altLang="zh-CN" sz="2400" baseline="-25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,r</a:t>
            </a:r>
            <a:r>
              <a:rPr lang="en-US" altLang="zh-CN" sz="2400" baseline="-25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,</a:t>
            </a:r>
            <a:r>
              <a:rPr lang="en-US" altLang="zh-CN" sz="2400">
                <a:solidFill>
                  <a:srgbClr val="000000"/>
                </a:solidFill>
                <a:latin typeface="Times New Roman"/>
                <a:ea typeface="楷体_GB2312" pitchFamily="49" charset="-122"/>
                <a:cs typeface="Times New Roman" pitchFamily="18" charset="0"/>
              </a:rPr>
              <a:t>…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,r</a:t>
            </a:r>
            <a:r>
              <a:rPr lang="en-US" altLang="zh-CN" sz="2400" baseline="-25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n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}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是要进行排列的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n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个元素，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R</a:t>
            </a:r>
            <a:r>
              <a:rPr lang="en-US" altLang="zh-CN" sz="2400" baseline="-25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i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=R-{r</a:t>
            </a:r>
            <a:r>
              <a:rPr lang="en-US" altLang="zh-CN" sz="2400" baseline="-25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i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}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。</a:t>
            </a:r>
          </a:p>
          <a:p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集合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中元素的全排列记为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perm(X)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。</a:t>
            </a:r>
          </a:p>
          <a:p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(r</a:t>
            </a:r>
            <a:r>
              <a:rPr lang="en-US" altLang="zh-CN" sz="2400" baseline="-25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i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)perm(X)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表示在全排列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perm(X)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的每一个排列前加上前缀得到的排列。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R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的全排列可归纳定义如下：</a:t>
            </a:r>
            <a:r>
              <a:rPr lang="zh-CN" altLang="en-US" sz="240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395288" y="4365625"/>
            <a:ext cx="8020050" cy="119380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当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n=1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时，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perm(R)=(r)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，其中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r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是集合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R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中唯一的元素；</a:t>
            </a:r>
          </a:p>
          <a:p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当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n&gt;1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时，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perm(R)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由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(r</a:t>
            </a:r>
            <a:r>
              <a:rPr lang="en-US" altLang="zh-CN" sz="2400" baseline="-25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)perm(R</a:t>
            </a:r>
            <a:r>
              <a:rPr lang="en-US" altLang="zh-CN" sz="2400" baseline="-25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)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(r</a:t>
            </a:r>
            <a:r>
              <a:rPr lang="en-US" altLang="zh-CN" sz="2400" baseline="-25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)perm(R</a:t>
            </a:r>
            <a:r>
              <a:rPr lang="en-US" altLang="zh-CN" sz="2400" baseline="-25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)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Times New Roman"/>
                <a:ea typeface="楷体_GB2312" pitchFamily="49" charset="-122"/>
                <a:cs typeface="Times New Roman" pitchFamily="18" charset="0"/>
              </a:rPr>
              <a:t>…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(r</a:t>
            </a:r>
            <a:r>
              <a:rPr lang="en-US" altLang="zh-CN" sz="2400" baseline="-25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n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)perm(R</a:t>
            </a:r>
            <a:r>
              <a:rPr lang="en-US" altLang="zh-CN" sz="2400" baseline="-25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n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)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构成。</a:t>
            </a:r>
            <a:r>
              <a:rPr lang="zh-CN" altLang="en-US" sz="240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/>
      <p:bldP spid="2048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>
                <a:latin typeface="黑体" pitchFamily="2" charset="-122"/>
                <a:ea typeface="黑体" pitchFamily="2" charset="-122"/>
              </a:rPr>
              <a:t>2.1  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递归的概念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250825" y="1700213"/>
            <a:ext cx="8618538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zh-CN" altLang="en-US" sz="24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4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5  </a:t>
            </a:r>
            <a:r>
              <a:rPr lang="zh-CN" altLang="en-US" sz="24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整数划分问题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将正整数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表示成一系列正整数之和：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n=n</a:t>
            </a:r>
            <a:r>
              <a:rPr lang="en-US" altLang="zh-CN" sz="2400" baseline="-25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+n</a:t>
            </a:r>
            <a:r>
              <a:rPr lang="en-US" altLang="zh-CN" sz="2400" baseline="-25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en-US" altLang="zh-CN" sz="2400">
                <a:solidFill>
                  <a:srgbClr val="000000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+n</a:t>
            </a:r>
            <a:r>
              <a:rPr lang="en-US" altLang="zh-CN" sz="2400" baseline="-25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其中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2400" baseline="-25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≥n</a:t>
            </a:r>
            <a:r>
              <a:rPr lang="en-US" altLang="zh-CN" sz="2400" baseline="-25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≥</a:t>
            </a:r>
            <a:r>
              <a:rPr lang="en-US" altLang="zh-CN" sz="2400">
                <a:solidFill>
                  <a:srgbClr val="000000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≥n</a:t>
            </a:r>
            <a:r>
              <a:rPr lang="en-US" altLang="zh-CN" sz="2400" baseline="-25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≥1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k≥1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正整数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的这种表示称为正整数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的划分。求正整数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的不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同划分个数。 </a:t>
            </a:r>
          </a:p>
          <a:p>
            <a:endParaRPr lang="en-US" altLang="zh-CN" sz="240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250825" y="3500438"/>
            <a:ext cx="8618538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例如正整数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有如下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11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种不同的划分：</a:t>
            </a:r>
          </a:p>
          <a:p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5+1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4+2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4+1+1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3+3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3+2+1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3+1+1+1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2+2+2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2+2+1+1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2+1+1+1+1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1+1+1+1+1+1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395288" y="5305425"/>
            <a:ext cx="74898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(2) q(n,m)=q(n,n),m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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n;</a:t>
            </a:r>
          </a:p>
          <a:p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最大加数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2400" baseline="-25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实际上不能大于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。因此，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q(1,m)=1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endParaRPr lang="en-US" altLang="zh-CN" sz="24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2531" name="Group 3"/>
          <p:cNvGrpSpPr>
            <a:grpSpLocks/>
          </p:cNvGrpSpPr>
          <p:nvPr/>
        </p:nvGrpSpPr>
        <p:grpSpPr bwMode="auto">
          <a:xfrm>
            <a:off x="611188" y="3933825"/>
            <a:ext cx="8058150" cy="1211263"/>
            <a:chOff x="204" y="2422"/>
            <a:chExt cx="5076" cy="763"/>
          </a:xfrm>
        </p:grpSpPr>
        <p:sp>
          <p:nvSpPr>
            <p:cNvPr id="22532" name="Text Box 4"/>
            <p:cNvSpPr txBox="1">
              <a:spLocks noChangeArrowheads="1"/>
            </p:cNvSpPr>
            <p:nvPr/>
          </p:nvSpPr>
          <p:spPr bwMode="auto">
            <a:xfrm>
              <a:off x="204" y="2422"/>
              <a:ext cx="5076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(1) q(n,1)=1,n</a:t>
              </a:r>
              <a:r>
                <a:rPr lang="en-US" altLang="zh-CN" sz="24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  <a:sym typeface="Symbol" pitchFamily="18" charset="2"/>
                </a:rPr>
                <a:t></a:t>
              </a:r>
              <a:r>
                <a:rPr lang="en-US" altLang="zh-CN" sz="24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1;</a:t>
              </a:r>
            </a:p>
            <a:p>
              <a:r>
                <a:rPr lang="zh-CN" altLang="en-US" sz="24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当最大加数</a:t>
              </a:r>
              <a:r>
                <a:rPr lang="en-US" altLang="zh-CN" sz="24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n</a:t>
              </a:r>
              <a:r>
                <a:rPr lang="en-US" altLang="zh-CN" sz="2400" baseline="-250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1</a:t>
              </a:r>
              <a:r>
                <a:rPr lang="zh-CN" altLang="en-US" sz="24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不大于</a:t>
              </a:r>
              <a:r>
                <a:rPr lang="en-US" altLang="zh-CN" sz="24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1</a:t>
              </a:r>
              <a:r>
                <a:rPr lang="zh-CN" altLang="en-US" sz="24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时，任何正整数</a:t>
              </a:r>
              <a:r>
                <a:rPr lang="en-US" altLang="zh-CN" sz="24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n</a:t>
              </a:r>
              <a:r>
                <a:rPr lang="zh-CN" altLang="en-US" sz="24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只有一种划分形式，</a:t>
              </a:r>
            </a:p>
            <a:p>
              <a:r>
                <a:rPr lang="zh-CN" altLang="en-US" sz="24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即</a:t>
              </a:r>
            </a:p>
          </p:txBody>
        </p:sp>
        <p:graphicFrame>
          <p:nvGraphicFramePr>
            <p:cNvPr id="22533" name="Object 5"/>
            <p:cNvGraphicFramePr>
              <a:graphicFrameLocks noChangeAspect="1"/>
            </p:cNvGraphicFramePr>
            <p:nvPr/>
          </p:nvGraphicFramePr>
          <p:xfrm>
            <a:off x="476" y="2840"/>
            <a:ext cx="998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873" name="公式" r:id="rId3" imgW="990170" imgH="342751" progId="Equation.3">
                    <p:embed/>
                  </p:oleObj>
                </mc:Choice>
                <mc:Fallback>
                  <p:oleObj name="公式" r:id="rId3" imgW="990170" imgH="342751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" y="2840"/>
                          <a:ext cx="998" cy="3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546" name="Text Box 18"/>
          <p:cNvSpPr txBox="1">
            <a:spLocks noChangeArrowheads="1"/>
          </p:cNvSpPr>
          <p:nvPr/>
        </p:nvSpPr>
        <p:spPr bwMode="auto">
          <a:xfrm>
            <a:off x="0" y="4005263"/>
            <a:ext cx="9144000" cy="25304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4000">
                <a:ea typeface="华文行楷" pitchFamily="2" charset="-122"/>
              </a:rPr>
              <a:t>                                                       </a:t>
            </a:r>
          </a:p>
          <a:p>
            <a:r>
              <a:rPr lang="en-US" altLang="zh-CN" sz="4000">
                <a:ea typeface="华文行楷" pitchFamily="2" charset="-122"/>
              </a:rPr>
              <a:t> </a:t>
            </a:r>
          </a:p>
          <a:p>
            <a:endParaRPr lang="en-US" altLang="zh-CN" sz="4000">
              <a:ea typeface="华文行楷" pitchFamily="2" charset="-122"/>
            </a:endParaRPr>
          </a:p>
          <a:p>
            <a:endParaRPr lang="en-US" altLang="zh-CN" sz="4000">
              <a:ea typeface="华文行楷" pitchFamily="2" charset="-122"/>
            </a:endParaRPr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395288" y="5300663"/>
            <a:ext cx="70929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(4) q(n,m)=q(n,m-1)+q(n-m,m),n&gt;m&gt;1;</a:t>
            </a:r>
          </a:p>
          <a:p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正整数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的最大加数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2400" baseline="-25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不大于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的划分由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2400" baseline="-25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=m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的划分和</a:t>
            </a:r>
          </a:p>
          <a:p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2400" baseline="-25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≤n-1 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的划分组成。</a:t>
            </a: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611188" y="4005263"/>
            <a:ext cx="70929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(3) q(n,n)=1+q(n,n-1);</a:t>
            </a:r>
          </a:p>
          <a:p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正整数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的划分由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2400" baseline="-25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=n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的划分和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2400" baseline="-25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≤n-1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的划分组成。</a:t>
            </a:r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>
                <a:latin typeface="黑体" pitchFamily="2" charset="-122"/>
                <a:ea typeface="黑体" pitchFamily="2" charset="-122"/>
              </a:rPr>
              <a:t>2.1  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递归的概念</a:t>
            </a:r>
          </a:p>
        </p:txBody>
      </p:sp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250825" y="1700213"/>
            <a:ext cx="8618538" cy="235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zh-CN" altLang="en-US" sz="24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4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5  </a:t>
            </a:r>
            <a:r>
              <a:rPr lang="zh-CN" altLang="en-US" sz="24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整数划分问题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前面的几个例子中，问题本身都具有比较明显的递归关系，因而容易用递归函数直接求解。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在本例中，如果设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p(n)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为正整数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的划分数，则难以找到递归关系，因此考虑增加一个自变量：将最大加数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2400" baseline="-25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不大于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的划分个数记作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q(n,m)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。可以建立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q(n,m)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的如下递归关系。</a:t>
            </a:r>
          </a:p>
          <a:p>
            <a:endParaRPr lang="en-US" altLang="zh-CN" sz="240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/>
      <p:bldP spid="22546" grpId="0" animBg="1"/>
      <p:bldP spid="22530" grpId="0"/>
      <p:bldP spid="2253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60" name="Object 4"/>
          <p:cNvGraphicFramePr>
            <a:graphicFrameLocks noChangeAspect="1"/>
          </p:cNvGraphicFramePr>
          <p:nvPr/>
        </p:nvGraphicFramePr>
        <p:xfrm>
          <a:off x="395288" y="3716338"/>
          <a:ext cx="7848600" cy="236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897" name="公式" r:id="rId3" imgW="3035300" imgH="914400" progId="Equation.3">
                  <p:embed/>
                </p:oleObj>
              </mc:Choice>
              <mc:Fallback>
                <p:oleObj name="公式" r:id="rId3" imgW="3035300" imgH="914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716338"/>
                        <a:ext cx="7848600" cy="2360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>
                <a:latin typeface="黑体" pitchFamily="2" charset="-122"/>
                <a:ea typeface="黑体" pitchFamily="2" charset="-122"/>
              </a:rPr>
              <a:t>2.1  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递归的概念</a:t>
            </a: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250825" y="1700213"/>
            <a:ext cx="8618538" cy="235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zh-CN" altLang="en-US" sz="24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4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5  </a:t>
            </a:r>
            <a:r>
              <a:rPr lang="zh-CN" altLang="en-US" sz="24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整数划分问题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前面的几个例子中，问题本身都具有比较明显的递归关系，因而容易用递归函数直接求解。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在本例中，如果设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p(n)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为正整数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的划分数，则难以找到递归关系，因此考虑增加一个自变量：将最大加数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2400" baseline="-25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不大于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的划分个数记作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q(n,m)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。可以建立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q(n,m)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的如下递归关系。</a:t>
            </a:r>
          </a:p>
          <a:p>
            <a:endParaRPr lang="en-US" altLang="zh-CN" sz="240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1763713" y="6092825"/>
            <a:ext cx="460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正整数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n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的划分数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p(n)=q(n,n)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。</a:t>
            </a:r>
            <a:r>
              <a:rPr lang="zh-CN" altLang="en-US" sz="240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>
                <a:latin typeface="黑体" pitchFamily="2" charset="-122"/>
                <a:ea typeface="黑体" pitchFamily="2" charset="-122"/>
              </a:rPr>
              <a:t>2.1  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递归的概念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250825" y="1700213"/>
            <a:ext cx="8618538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zh-CN" altLang="en-US" sz="24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4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6  Hanoi</a:t>
            </a:r>
            <a:r>
              <a:rPr lang="zh-CN" altLang="en-US" sz="24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塔问题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设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a,b,c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是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3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个塔座。开始时，在塔座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a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上有一叠共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n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个圆盘，这些圆盘自下而上，由大到小地叠在一起。各圆盘从小到大编号为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1,2,</a:t>
            </a:r>
            <a:r>
              <a:rPr lang="en-US" altLang="zh-CN" sz="2400">
                <a:solidFill>
                  <a:srgbClr val="000000"/>
                </a:solidFill>
                <a:latin typeface="Times New Roman"/>
                <a:ea typeface="楷体_GB2312" pitchFamily="49" charset="-122"/>
                <a:cs typeface="Times New Roman" pitchFamily="18" charset="0"/>
              </a:rPr>
              <a:t>…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,n,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现要求将塔座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a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上的这一叠圆盘移到塔座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b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上，并仍按同样顺序叠置。在移动圆盘时应遵守以下移动规则：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规则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：每次只能移动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个圆盘；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规则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2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：任何时刻都不允许将较大的圆盘压在较小的圆盘之上；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规则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3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：在满足移动规则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和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2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的前提下，可将圆盘移至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a,b,c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中任一塔座上。</a:t>
            </a:r>
          </a:p>
        </p:txBody>
      </p:sp>
      <p:pic>
        <p:nvPicPr>
          <p:cNvPr id="23556" name="Picture 4" descr="t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4387850"/>
            <a:ext cx="4105275" cy="244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250825" y="2060575"/>
            <a:ext cx="7885113" cy="95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在问题规模较大时，较难找到一般的方法，因此我们尝试用递归技术来解决这个问题。</a:t>
            </a:r>
          </a:p>
          <a:p>
            <a:endParaRPr lang="en-US" altLang="zh-CN">
              <a:solidFill>
                <a:schemeClr val="accent2"/>
              </a:solidFill>
              <a:ea typeface="华文行楷" pitchFamily="2" charset="-122"/>
              <a:cs typeface="Times New Roman" pitchFamily="18" charset="0"/>
            </a:endParaRPr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250825" y="2060575"/>
            <a:ext cx="8893175" cy="32385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当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n=1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时，问题比较简单。此时，只要将编号为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的圆盘从塔座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a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直接移至塔座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b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上即可。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当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n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＞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时，需要利用塔座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c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作为辅助塔座。此时若能设法将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n-1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个较小的圆盘依照移动规则从塔座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a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移至塔座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c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，然后，将剩下的最大圆盘从塔座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a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移至塔座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b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，最后，再设法将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n-1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个较小的圆盘依照移动规则从塔座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c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移至塔座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b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。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由此可见，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n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个圆盘的移动问题可分为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2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次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n-1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个圆盘的移动问题，这又可以递归地用上述方法来做。由此可以设计出解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Hanoi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塔问题的递归算法如下。</a:t>
            </a:r>
          </a:p>
          <a:p>
            <a:endParaRPr lang="en-US" altLang="zh-CN" sz="2400">
              <a:solidFill>
                <a:schemeClr val="accent2"/>
              </a:solidFill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>
                <a:latin typeface="黑体" pitchFamily="2" charset="-122"/>
                <a:ea typeface="黑体" pitchFamily="2" charset="-122"/>
              </a:rPr>
              <a:t>2.1  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递归的概念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250825" y="1700213"/>
            <a:ext cx="8618538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zh-CN" altLang="en-US" sz="24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4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6  Hanoi</a:t>
            </a:r>
            <a:r>
              <a:rPr lang="zh-CN" altLang="en-US" sz="24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塔问题</a:t>
            </a:r>
          </a:p>
        </p:txBody>
      </p:sp>
      <p:pic>
        <p:nvPicPr>
          <p:cNvPr id="24581" name="Picture 5" descr="t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4711700"/>
            <a:ext cx="3600450" cy="214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0" y="2060575"/>
            <a:ext cx="9144000" cy="31400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4000">
                <a:ea typeface="华文行楷" pitchFamily="2" charset="-122"/>
              </a:rPr>
              <a:t>                                                       </a:t>
            </a:r>
          </a:p>
          <a:p>
            <a:r>
              <a:rPr lang="en-US" altLang="zh-CN" sz="4000">
                <a:ea typeface="华文行楷" pitchFamily="2" charset="-122"/>
              </a:rPr>
              <a:t> </a:t>
            </a:r>
          </a:p>
          <a:p>
            <a:endParaRPr lang="en-US" altLang="zh-CN" sz="4000">
              <a:ea typeface="华文行楷" pitchFamily="2" charset="-122"/>
            </a:endParaRPr>
          </a:p>
          <a:p>
            <a:endParaRPr lang="en-US" altLang="zh-CN" sz="4000">
              <a:ea typeface="华文行楷" pitchFamily="2" charset="-122"/>
            </a:endParaRPr>
          </a:p>
          <a:p>
            <a:endParaRPr lang="en-US" altLang="zh-CN" sz="4000">
              <a:ea typeface="华文行楷" pitchFamily="2" charset="-122"/>
            </a:endParaRP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323850" y="1989138"/>
            <a:ext cx="882015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ea typeface="华文行楷" pitchFamily="2" charset="-122"/>
              </a:rPr>
              <a:t>void </a:t>
            </a:r>
            <a:r>
              <a:rPr lang="en-US" altLang="zh-CN" sz="2400" b="1">
                <a:ea typeface="华文行楷" pitchFamily="2" charset="-122"/>
              </a:rPr>
              <a:t>hanoi</a:t>
            </a:r>
            <a:r>
              <a:rPr lang="en-US" altLang="zh-CN" sz="2400">
                <a:ea typeface="华文行楷" pitchFamily="2" charset="-122"/>
              </a:rPr>
              <a:t>(int n, int a, int b, int c)</a:t>
            </a:r>
          </a:p>
          <a:p>
            <a:r>
              <a:rPr lang="en-US" altLang="zh-CN" sz="2400">
                <a:ea typeface="华文行楷" pitchFamily="2" charset="-122"/>
              </a:rPr>
              <a:t>   {</a:t>
            </a:r>
          </a:p>
          <a:p>
            <a:r>
              <a:rPr lang="en-US" altLang="zh-CN" sz="2400">
                <a:ea typeface="华文行楷" pitchFamily="2" charset="-122"/>
              </a:rPr>
              <a:t>       </a:t>
            </a:r>
            <a:r>
              <a:rPr lang="en-US" altLang="zh-CN" sz="2400" b="1">
                <a:ea typeface="华文行楷" pitchFamily="2" charset="-122"/>
              </a:rPr>
              <a:t>if</a:t>
            </a:r>
            <a:r>
              <a:rPr lang="en-US" altLang="zh-CN" sz="2400">
                <a:ea typeface="华文行楷" pitchFamily="2" charset="-122"/>
              </a:rPr>
              <a:t> (n &gt; 0)</a:t>
            </a:r>
          </a:p>
          <a:p>
            <a:r>
              <a:rPr lang="en-US" altLang="zh-CN" sz="2400">
                <a:ea typeface="华文行楷" pitchFamily="2" charset="-122"/>
              </a:rPr>
              <a:t>       {</a:t>
            </a:r>
          </a:p>
          <a:p>
            <a:r>
              <a:rPr lang="en-US" altLang="zh-CN" sz="2400">
                <a:ea typeface="华文行楷" pitchFamily="2" charset="-122"/>
              </a:rPr>
              <a:t>          </a:t>
            </a:r>
            <a:r>
              <a:rPr lang="en-US" altLang="zh-CN" sz="2400" b="1">
                <a:ea typeface="华文行楷" pitchFamily="2" charset="-122"/>
              </a:rPr>
              <a:t>hanoi</a:t>
            </a:r>
            <a:r>
              <a:rPr lang="en-US" altLang="zh-CN" sz="2400">
                <a:ea typeface="华文行楷" pitchFamily="2" charset="-122"/>
              </a:rPr>
              <a:t>(n-1, a, c, b);</a:t>
            </a:r>
          </a:p>
          <a:p>
            <a:r>
              <a:rPr lang="en-US" altLang="zh-CN" sz="2400">
                <a:ea typeface="华文行楷" pitchFamily="2" charset="-122"/>
              </a:rPr>
              <a:t>          </a:t>
            </a:r>
            <a:r>
              <a:rPr lang="en-US" altLang="zh-CN" sz="2400" b="1">
                <a:ea typeface="华文行楷" pitchFamily="2" charset="-122"/>
              </a:rPr>
              <a:t>move</a:t>
            </a:r>
            <a:r>
              <a:rPr lang="en-US" altLang="zh-CN" sz="2400">
                <a:ea typeface="华文行楷" pitchFamily="2" charset="-122"/>
              </a:rPr>
              <a:t>(a,b);</a:t>
            </a:r>
          </a:p>
          <a:p>
            <a:r>
              <a:rPr lang="en-US" altLang="zh-CN" sz="2400">
                <a:ea typeface="华文行楷" pitchFamily="2" charset="-122"/>
              </a:rPr>
              <a:t>          </a:t>
            </a:r>
            <a:r>
              <a:rPr lang="en-US" altLang="zh-CN" sz="2400" b="1">
                <a:ea typeface="华文行楷" pitchFamily="2" charset="-122"/>
              </a:rPr>
              <a:t>hanoi</a:t>
            </a:r>
            <a:r>
              <a:rPr lang="en-US" altLang="zh-CN" sz="2400">
                <a:ea typeface="华文行楷" pitchFamily="2" charset="-122"/>
              </a:rPr>
              <a:t>(n-1, c, b, a);</a:t>
            </a:r>
          </a:p>
          <a:p>
            <a:r>
              <a:rPr lang="en-US" altLang="zh-CN" sz="2400">
                <a:ea typeface="华文行楷" pitchFamily="2" charset="-122"/>
              </a:rPr>
              <a:t>       }</a:t>
            </a:r>
          </a:p>
          <a:p>
            <a:r>
              <a:rPr lang="en-US" altLang="zh-CN" sz="2400">
                <a:ea typeface="华文行楷" pitchFamily="2" charset="-122"/>
              </a:rPr>
              <a:t>   }</a:t>
            </a:r>
          </a:p>
          <a:p>
            <a:endParaRPr lang="en-US" altLang="zh-CN" sz="2400">
              <a:ea typeface="华文行楷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2" grpId="0"/>
      <p:bldP spid="24578" grpId="0" animBg="1"/>
      <p:bldP spid="24585" grpId="1" animBg="1"/>
      <p:bldP spid="2458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92150"/>
            <a:ext cx="8229600" cy="5175250"/>
          </a:xfrm>
        </p:spPr>
        <p:txBody>
          <a:bodyPr/>
          <a:lstStyle/>
          <a:p>
            <a:pPr eaLnBrk="0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1600" b="1">
                <a:solidFill>
                  <a:srgbClr val="3907F1"/>
                </a:solidFill>
              </a:rPr>
              <a:t>      </a:t>
            </a:r>
            <a:r>
              <a:rPr lang="zh-CN" altLang="en-US" sz="1600" b="1">
                <a:solidFill>
                  <a:srgbClr val="3907F1"/>
                </a:solidFill>
              </a:rPr>
              <a:t>学习要点</a:t>
            </a:r>
            <a:r>
              <a:rPr lang="en-US" altLang="zh-CN" sz="1600" b="1">
                <a:solidFill>
                  <a:srgbClr val="3907F1"/>
                </a:solidFill>
              </a:rPr>
              <a:t>:</a:t>
            </a:r>
          </a:p>
          <a:p>
            <a:pPr>
              <a:lnSpc>
                <a:spcPct val="120000"/>
              </a:lnSpc>
              <a:buFont typeface="Symbol" pitchFamily="18" charset="2"/>
              <a:buChar char="·"/>
            </a:pPr>
            <a:r>
              <a:rPr lang="zh-CN" altLang="en-US" sz="1600"/>
              <a:t>理解递归的概念。</a:t>
            </a:r>
          </a:p>
          <a:p>
            <a:pPr>
              <a:lnSpc>
                <a:spcPct val="120000"/>
              </a:lnSpc>
              <a:buFont typeface="Symbol" pitchFamily="18" charset="2"/>
              <a:buChar char="·"/>
            </a:pPr>
            <a:r>
              <a:rPr lang="zh-CN" altLang="en-US" sz="1600"/>
              <a:t>掌握设计有效算法的分治策略。</a:t>
            </a:r>
            <a:endParaRPr lang="zh-CN" altLang="en-US" sz="1600" b="1">
              <a:sym typeface="Symbol" pitchFamily="18" charset="2"/>
            </a:endParaRPr>
          </a:p>
          <a:p>
            <a:pPr>
              <a:lnSpc>
                <a:spcPct val="120000"/>
              </a:lnSpc>
              <a:buFont typeface="Symbol" pitchFamily="18" charset="2"/>
              <a:buChar char="·"/>
            </a:pPr>
            <a:r>
              <a:rPr lang="zh-CN" altLang="en-US" sz="1600"/>
              <a:t>通过下面的范例学习分治策略设计技巧。</a:t>
            </a:r>
          </a:p>
          <a:p>
            <a:pPr>
              <a:lnSpc>
                <a:spcPct val="120000"/>
              </a:lnSpc>
              <a:buFont typeface="Symbol" pitchFamily="18" charset="2"/>
              <a:buChar char="·"/>
            </a:pPr>
            <a:r>
              <a:rPr lang="zh-CN" altLang="en-US" sz="1600"/>
              <a:t>（</a:t>
            </a:r>
            <a:r>
              <a:rPr lang="en-US" altLang="zh-CN" sz="1600"/>
              <a:t>1</a:t>
            </a:r>
            <a:r>
              <a:rPr lang="zh-CN" altLang="en-US" sz="1600"/>
              <a:t>）二分搜索技术； </a:t>
            </a:r>
          </a:p>
          <a:p>
            <a:pPr>
              <a:lnSpc>
                <a:spcPct val="120000"/>
              </a:lnSpc>
              <a:buFont typeface="Symbol" pitchFamily="18" charset="2"/>
              <a:buChar char="·"/>
            </a:pPr>
            <a:r>
              <a:rPr lang="zh-CN" altLang="en-US" sz="1600"/>
              <a:t>（</a:t>
            </a:r>
            <a:r>
              <a:rPr lang="en-US" altLang="zh-CN" sz="1600"/>
              <a:t>2</a:t>
            </a:r>
            <a:r>
              <a:rPr lang="zh-CN" altLang="en-US" sz="1600"/>
              <a:t>）大整数乘法；</a:t>
            </a:r>
          </a:p>
          <a:p>
            <a:pPr>
              <a:lnSpc>
                <a:spcPct val="120000"/>
              </a:lnSpc>
              <a:buFont typeface="Symbol" pitchFamily="18" charset="2"/>
              <a:buChar char="·"/>
            </a:pPr>
            <a:r>
              <a:rPr lang="zh-CN" altLang="en-US" sz="1600"/>
              <a:t>（</a:t>
            </a:r>
            <a:r>
              <a:rPr lang="en-US" altLang="zh-CN" sz="1600"/>
              <a:t>3</a:t>
            </a:r>
            <a:r>
              <a:rPr lang="zh-CN" altLang="en-US" sz="1600"/>
              <a:t>）</a:t>
            </a:r>
            <a:r>
              <a:rPr lang="en-US" altLang="zh-CN" sz="1600"/>
              <a:t>Strassen</a:t>
            </a:r>
            <a:r>
              <a:rPr lang="zh-CN" altLang="en-US" sz="1600"/>
              <a:t>矩阵乘法；</a:t>
            </a:r>
          </a:p>
          <a:p>
            <a:pPr>
              <a:lnSpc>
                <a:spcPct val="120000"/>
              </a:lnSpc>
              <a:buFont typeface="Symbol" pitchFamily="18" charset="2"/>
              <a:buChar char="·"/>
            </a:pPr>
            <a:r>
              <a:rPr lang="zh-CN" altLang="en-US" sz="1600"/>
              <a:t>（</a:t>
            </a:r>
            <a:r>
              <a:rPr lang="en-US" altLang="zh-CN" sz="1600"/>
              <a:t>4</a:t>
            </a:r>
            <a:r>
              <a:rPr lang="zh-CN" altLang="en-US" sz="1600"/>
              <a:t>）棋盘覆盖；</a:t>
            </a:r>
          </a:p>
          <a:p>
            <a:pPr>
              <a:lnSpc>
                <a:spcPct val="120000"/>
              </a:lnSpc>
              <a:buFont typeface="Symbol" pitchFamily="18" charset="2"/>
              <a:buChar char="·"/>
            </a:pPr>
            <a:r>
              <a:rPr lang="zh-CN" altLang="en-US" sz="1600"/>
              <a:t>（</a:t>
            </a:r>
            <a:r>
              <a:rPr lang="en-US" altLang="zh-CN" sz="1600"/>
              <a:t>5</a:t>
            </a:r>
            <a:r>
              <a:rPr lang="zh-CN" altLang="en-US" sz="1600"/>
              <a:t>）合并排序和快速排序；</a:t>
            </a:r>
          </a:p>
          <a:p>
            <a:pPr>
              <a:lnSpc>
                <a:spcPct val="120000"/>
              </a:lnSpc>
              <a:buFont typeface="Symbol" pitchFamily="18" charset="2"/>
              <a:buChar char="·"/>
            </a:pPr>
            <a:r>
              <a:rPr lang="zh-CN" altLang="en-US" sz="1600"/>
              <a:t>（</a:t>
            </a:r>
            <a:r>
              <a:rPr lang="en-US" altLang="zh-CN" sz="1600"/>
              <a:t>6</a:t>
            </a:r>
            <a:r>
              <a:rPr lang="zh-CN" altLang="en-US" sz="1600"/>
              <a:t>）线性时间选择；</a:t>
            </a:r>
          </a:p>
          <a:p>
            <a:pPr>
              <a:lnSpc>
                <a:spcPct val="120000"/>
              </a:lnSpc>
              <a:buFont typeface="Symbol" pitchFamily="18" charset="2"/>
              <a:buChar char="·"/>
            </a:pPr>
            <a:r>
              <a:rPr lang="zh-CN" altLang="en-US" sz="1600"/>
              <a:t>（</a:t>
            </a:r>
            <a:r>
              <a:rPr lang="en-US" altLang="zh-CN" sz="1600"/>
              <a:t>7</a:t>
            </a:r>
            <a:r>
              <a:rPr lang="zh-CN" altLang="en-US" sz="1600"/>
              <a:t>）最接近点对问题；</a:t>
            </a:r>
          </a:p>
          <a:p>
            <a:pPr>
              <a:lnSpc>
                <a:spcPct val="120000"/>
              </a:lnSpc>
              <a:buFont typeface="Symbol" pitchFamily="18" charset="2"/>
              <a:buChar char="·"/>
            </a:pPr>
            <a:r>
              <a:rPr lang="zh-CN" altLang="en-US" sz="1600"/>
              <a:t>（</a:t>
            </a:r>
            <a:r>
              <a:rPr lang="en-US" altLang="zh-CN" sz="1600"/>
              <a:t>8</a:t>
            </a:r>
            <a:r>
              <a:rPr lang="zh-CN" altLang="en-US" sz="1600"/>
              <a:t>）循环赛日程表。</a:t>
            </a:r>
          </a:p>
          <a:p>
            <a:endParaRPr lang="en-US" altLang="zh-CN"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递归小结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250825" y="1700213"/>
            <a:ext cx="8618538" cy="141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zh-CN" altLang="en-US" sz="36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优点：</a:t>
            </a:r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结构清晰，可读性强，而且容易用数学归纳法来证明算法的正确性，因此它为设计算法、调试程序带来很大方便。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250825" y="3429000"/>
            <a:ext cx="8618538" cy="1411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zh-CN" altLang="en-US" sz="36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缺点：</a:t>
            </a:r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递归算法的运行效率较低，无论是耗费的计算时间还是占用的存储空间都比非递归算法要多。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250825" y="1700213"/>
            <a:ext cx="8618538" cy="4826000"/>
          </a:xfrm>
          <a:prstGeom prst="rect">
            <a:avLst/>
          </a:prstGeom>
          <a:solidFill>
            <a:schemeClr val="hlink"/>
          </a:solidFill>
          <a:ln w="50800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zh-CN" altLang="en-US" sz="32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解决方法：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在递归算法中消除递归调用，使其转化为非递归算法。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、采用一个用户定义的栈来模拟系统的递归调用工作栈。该方法通用性强，但本质上还是递归，只不过人工做了本来由编译器做的事情，优化效果不明显。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、用递推来实现递归函数。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、通过</a:t>
            </a:r>
            <a:r>
              <a:rPr lang="zh-CN" altLang="zh-CN" sz="3200" b="1">
                <a:latin typeface="楷体_GB2312" pitchFamily="49" charset="-122"/>
                <a:ea typeface="楷体_GB2312" pitchFamily="49" charset="-122"/>
              </a:rPr>
              <a:t>变换能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将一些递归转化为尾递归，从而迭代求出结果。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    后两种方法在时空复杂度上均有较大改善，但其适用范围有限。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递归小结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分治法的适用条件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005013"/>
            <a:ext cx="7772400" cy="30273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分治法所能解决的问题一般具有以下几个特征：</a:t>
            </a:r>
          </a:p>
          <a:p>
            <a:r>
              <a:rPr lang="zh-CN" altLang="en-US" sz="2400" b="1">
                <a:ea typeface="楷体_GB2312" pitchFamily="49" charset="-122"/>
              </a:rPr>
              <a:t>该问题的规模缩小到一定的程度就可以容易地解决；</a:t>
            </a:r>
            <a:endParaRPr lang="zh-CN" altLang="en-US" sz="2400">
              <a:ea typeface="楷体_GB2312" pitchFamily="49" charset="-122"/>
            </a:endParaRPr>
          </a:p>
          <a:p>
            <a:r>
              <a:rPr lang="zh-CN" altLang="en-US" sz="2400" b="1">
                <a:ea typeface="楷体_GB2312" pitchFamily="49" charset="-122"/>
              </a:rPr>
              <a:t>该问题可以分解为若干个规模较小的相同问题，即该问题具有</a:t>
            </a:r>
            <a:r>
              <a:rPr lang="zh-CN" altLang="en-US" sz="2400" b="1">
                <a:ea typeface="黑体" pitchFamily="2" charset="-122"/>
              </a:rPr>
              <a:t>最优子结构性质</a:t>
            </a:r>
          </a:p>
          <a:p>
            <a:r>
              <a:rPr lang="zh-CN" altLang="en-US" sz="2400" b="1">
                <a:ea typeface="楷体_GB2312" pitchFamily="49" charset="-122"/>
              </a:rPr>
              <a:t>利用该问题分解出的子问题的解可以合并为该问题的解；</a:t>
            </a:r>
          </a:p>
          <a:p>
            <a:r>
              <a:rPr lang="zh-CN" altLang="en-US" sz="2400" b="1">
                <a:ea typeface="楷体_GB2312" pitchFamily="49" charset="-122"/>
              </a:rPr>
              <a:t>该问题所分解出的各个子问题是相互独立的，即子问题之间不包含公共的子问题。 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900113" y="4941888"/>
            <a:ext cx="6913562" cy="873125"/>
          </a:xfrm>
          <a:prstGeom prst="rect">
            <a:avLst/>
          </a:prstGeom>
          <a:solidFill>
            <a:schemeClr val="hlink"/>
          </a:solidFill>
          <a:ln w="50800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ea typeface="楷体_GB2312" pitchFamily="49" charset="-122"/>
              </a:rPr>
              <a:t>因为问题的计算复杂性一般是随着问题规模的增加而增加，因此大部分问题满足这个特征。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900113" y="4941888"/>
            <a:ext cx="6913562" cy="873125"/>
          </a:xfrm>
          <a:prstGeom prst="rect">
            <a:avLst/>
          </a:prstGeom>
          <a:solidFill>
            <a:schemeClr val="hlink"/>
          </a:solidFill>
          <a:ln w="50800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ea typeface="楷体_GB2312" pitchFamily="49" charset="-122"/>
              </a:rPr>
              <a:t>这条特征是应用分治法的前提，它也是大多数问题可以满足的，此特征反映了递归思想的应用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900113" y="4941888"/>
            <a:ext cx="6913562" cy="1238250"/>
          </a:xfrm>
          <a:prstGeom prst="rect">
            <a:avLst/>
          </a:prstGeom>
          <a:solidFill>
            <a:schemeClr val="hlink"/>
          </a:solidFill>
          <a:ln w="50800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ea typeface="楷体_GB2312" pitchFamily="49" charset="-122"/>
              </a:rPr>
              <a:t>能否利用分治法完全取决于问题是否具有这条特征，如果具备了前两条特征，而不具备第三条特征，则可以考虑</a:t>
            </a:r>
            <a:r>
              <a:rPr lang="zh-CN" altLang="en-US" sz="2400" b="1">
                <a:ea typeface="黑体" pitchFamily="2" charset="-122"/>
              </a:rPr>
              <a:t>贪心算法</a:t>
            </a:r>
            <a:r>
              <a:rPr lang="zh-CN" altLang="en-US" sz="2400">
                <a:ea typeface="楷体_GB2312" pitchFamily="49" charset="-122"/>
              </a:rPr>
              <a:t>或</a:t>
            </a:r>
            <a:r>
              <a:rPr lang="zh-CN" altLang="en-US" sz="2400" b="1">
                <a:ea typeface="黑体" pitchFamily="2" charset="-122"/>
              </a:rPr>
              <a:t>动态规划</a:t>
            </a:r>
            <a:r>
              <a:rPr lang="zh-CN" altLang="en-US" sz="2400">
                <a:ea typeface="楷体_GB2312" pitchFamily="49" charset="-122"/>
              </a:rPr>
              <a:t>。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900113" y="4941888"/>
            <a:ext cx="6913562" cy="1603375"/>
          </a:xfrm>
          <a:prstGeom prst="rect">
            <a:avLst/>
          </a:prstGeom>
          <a:solidFill>
            <a:schemeClr val="hlink"/>
          </a:solidFill>
          <a:ln w="50800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ea typeface="楷体_GB2312" pitchFamily="49" charset="-122"/>
              </a:rPr>
              <a:t>这条特征涉及到分治法的效率，如果各子问题是不独立的，则分治法要做许多不必要的工作，重复地解公共的子问题，此时虽然也可用分治法，但一般用</a:t>
            </a:r>
            <a:r>
              <a:rPr lang="zh-CN" altLang="en-US" sz="2400" b="1">
                <a:ea typeface="黑体" pitchFamily="2" charset="-122"/>
              </a:rPr>
              <a:t>动态规划</a:t>
            </a:r>
            <a:r>
              <a:rPr lang="zh-CN" altLang="en-US" sz="2400">
                <a:ea typeface="楷体_GB2312" pitchFamily="49" charset="-122"/>
              </a:rPr>
              <a:t>较好。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uiExpand="1" build="p"/>
      <p:bldP spid="27652" grpId="0" animBg="1"/>
      <p:bldP spid="27653" grpId="0" animBg="1"/>
      <p:bldP spid="27654" grpId="0" animBg="1"/>
      <p:bldP spid="2765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395288" y="1557338"/>
            <a:ext cx="8342312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divide-and-conquer</a:t>
            </a:r>
            <a:r>
              <a:rPr lang="en-US" altLang="zh-CN" sz="240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(P)</a:t>
            </a:r>
          </a:p>
          <a:p>
            <a:r>
              <a:rPr lang="en-US" altLang="zh-CN" sz="240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{</a:t>
            </a:r>
          </a:p>
          <a:p>
            <a:r>
              <a:rPr lang="en-US" altLang="zh-CN" sz="240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if</a:t>
            </a:r>
            <a:r>
              <a:rPr lang="en-US" altLang="zh-CN" sz="240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( | P | &lt;= n0) 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adhoc</a:t>
            </a:r>
            <a:r>
              <a:rPr lang="en-US" altLang="zh-CN" sz="240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(P);   //</a:t>
            </a:r>
            <a:r>
              <a:rPr lang="zh-CN" altLang="en-US" sz="240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解决小规模的问题</a:t>
            </a:r>
          </a:p>
          <a:p>
            <a:r>
              <a:rPr lang="zh-CN" altLang="en-US" sz="240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divide</a:t>
            </a:r>
            <a:r>
              <a:rPr lang="en-US" altLang="zh-CN" sz="240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P into smaller subinstances P1,P2,...,Pk</a:t>
            </a:r>
            <a:r>
              <a:rPr lang="zh-CN" altLang="en-US" sz="240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；</a:t>
            </a:r>
            <a:r>
              <a:rPr lang="en-US" altLang="zh-CN" sz="240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//</a:t>
            </a:r>
            <a:r>
              <a:rPr lang="zh-CN" altLang="en-US" sz="240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分解问题</a:t>
            </a:r>
          </a:p>
          <a:p>
            <a:r>
              <a:rPr lang="zh-CN" altLang="en-US" sz="240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for</a:t>
            </a:r>
            <a:r>
              <a:rPr lang="en-US" altLang="zh-CN" sz="240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(i=1,i&lt;=k,i++)</a:t>
            </a:r>
          </a:p>
          <a:p>
            <a:r>
              <a:rPr lang="en-US" altLang="zh-CN" sz="240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yi=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divide-and-conquer</a:t>
            </a:r>
            <a:r>
              <a:rPr lang="en-US" altLang="zh-CN" sz="240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(Pi);  //</a:t>
            </a:r>
            <a:r>
              <a:rPr lang="zh-CN" altLang="en-US" sz="240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递归的解各子问题</a:t>
            </a:r>
          </a:p>
          <a:p>
            <a:r>
              <a:rPr lang="zh-CN" altLang="en-US" sz="240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return</a:t>
            </a:r>
            <a:r>
              <a:rPr lang="en-US" altLang="zh-CN" sz="240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merge(y1,...,yk);  //</a:t>
            </a:r>
            <a:r>
              <a:rPr lang="zh-CN" altLang="en-US" sz="240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将各子问题的解合并为原问题的解</a:t>
            </a:r>
          </a:p>
          <a:p>
            <a:r>
              <a:rPr lang="zh-CN" altLang="en-US" sz="240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</a:t>
            </a:r>
            <a:r>
              <a:rPr lang="en-US" altLang="zh-CN" sz="240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分治法的基本步骤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971550" y="4292600"/>
            <a:ext cx="6913563" cy="2333625"/>
          </a:xfrm>
          <a:prstGeom prst="rect">
            <a:avLst/>
          </a:prstGeom>
          <a:solidFill>
            <a:schemeClr val="hlink"/>
          </a:solidFill>
          <a:ln w="50800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人们从大量实践中发现，在用分治法设计算法时，最好使子问题的规模大致相同。即将一个问题分成大小相等的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个子问题的处理方法是行之有效的。这种使子问题规模大致相等的做法是出自一种</a:t>
            </a:r>
            <a:r>
              <a:rPr lang="zh-CN" altLang="en-US" sz="2400" b="1">
                <a:latin typeface="黑体" pitchFamily="2" charset="-122"/>
                <a:ea typeface="黑体" pitchFamily="2" charset="-122"/>
              </a:rPr>
              <a:t>平衡</a:t>
            </a:r>
            <a:r>
              <a:rPr lang="en-US" altLang="zh-CN" sz="2400" b="1">
                <a:ea typeface="楷体_GB2312" pitchFamily="49" charset="-122"/>
              </a:rPr>
              <a:t>(balancing)</a:t>
            </a:r>
            <a:r>
              <a:rPr lang="zh-CN" altLang="en-US" sz="2400" b="1">
                <a:latin typeface="黑体" pitchFamily="2" charset="-122"/>
                <a:ea typeface="黑体" pitchFamily="2" charset="-122"/>
              </a:rPr>
              <a:t>子问题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的思想，它几乎总是比子问题规模不等的做法要好。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755650" y="2603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分治法的复杂性分析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250825" y="1196975"/>
            <a:ext cx="8618538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一个分治法将规模为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的问题分成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个规模为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／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的子问题去解。设分解阀值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n0=1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，且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adhoc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解规模为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的问题耗费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个单位时间。再设将原问题分解为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个子问题以及用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merge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将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个子问题的解合并为原问题的解需用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f(n)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个单位时间。用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T(n)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表示该分治法解规模为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|P|=n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的问题所需的计算时间，则有：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1835150" y="3068638"/>
          <a:ext cx="50419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2" name="公式" r:id="rId3" imgW="1955800" imgH="457200" progId="Equation.3">
                  <p:embed/>
                </p:oleObj>
              </mc:Choice>
              <mc:Fallback>
                <p:oleObj name="公式" r:id="rId3" imgW="19558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068638"/>
                        <a:ext cx="5041900" cy="1181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0" y="4437063"/>
            <a:ext cx="8618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通过迭代法求得方程的解：</a:t>
            </a: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9704" name="Object 8"/>
          <p:cNvGraphicFramePr>
            <a:graphicFrameLocks noChangeAspect="1"/>
          </p:cNvGraphicFramePr>
          <p:nvPr/>
        </p:nvGraphicFramePr>
        <p:xfrm>
          <a:off x="3708400" y="4076700"/>
          <a:ext cx="446405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3" name="公式" r:id="rId5" imgW="1993900" imgH="469900" progId="Equation.3">
                  <p:embed/>
                </p:oleObj>
              </mc:Choice>
              <mc:Fallback>
                <p:oleObj name="公式" r:id="rId5" imgW="1993900" imgH="469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4076700"/>
                        <a:ext cx="4464050" cy="1047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395288" y="5084763"/>
            <a:ext cx="8353425" cy="1603375"/>
          </a:xfrm>
          <a:prstGeom prst="rect">
            <a:avLst/>
          </a:prstGeom>
          <a:solidFill>
            <a:schemeClr val="hlink"/>
          </a:solidFill>
          <a:ln w="50800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000000"/>
                </a:solidFill>
                <a:ea typeface="黑体" pitchFamily="2" charset="-122"/>
              </a:rPr>
              <a:t>注意</a:t>
            </a:r>
            <a:r>
              <a:rPr lang="zh-CN" altLang="en-US" sz="2400">
                <a:solidFill>
                  <a:srgbClr val="000000"/>
                </a:solidFill>
                <a:ea typeface="黑体" pitchFamily="2" charset="-122"/>
              </a:rPr>
              <a:t>：</a:t>
            </a: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递归方程及其解只给出</a:t>
            </a:r>
            <a:r>
              <a:rPr lang="en-US" altLang="zh-CN" sz="2400">
                <a:solidFill>
                  <a:srgbClr val="000000"/>
                </a:solidFill>
                <a:ea typeface="楷体_GB2312" pitchFamily="49" charset="-122"/>
              </a:rPr>
              <a:t>n</a:t>
            </a: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等于</a:t>
            </a:r>
            <a:r>
              <a:rPr lang="en-US" altLang="zh-CN" sz="2400">
                <a:solidFill>
                  <a:srgbClr val="000000"/>
                </a:solidFill>
                <a:ea typeface="楷体_GB2312" pitchFamily="49" charset="-122"/>
              </a:rPr>
              <a:t>m</a:t>
            </a: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的方幂时</a:t>
            </a:r>
            <a:r>
              <a:rPr lang="en-US" altLang="zh-CN" sz="2400">
                <a:solidFill>
                  <a:srgbClr val="000000"/>
                </a:solidFill>
                <a:ea typeface="楷体_GB2312" pitchFamily="49" charset="-122"/>
              </a:rPr>
              <a:t>T(n)</a:t>
            </a: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的值，但是如果认为</a:t>
            </a:r>
            <a:r>
              <a:rPr lang="en-US" altLang="zh-CN" sz="2400">
                <a:solidFill>
                  <a:srgbClr val="000000"/>
                </a:solidFill>
                <a:ea typeface="楷体_GB2312" pitchFamily="49" charset="-122"/>
              </a:rPr>
              <a:t>T(n)</a:t>
            </a: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足够平滑，那么由</a:t>
            </a:r>
            <a:r>
              <a:rPr lang="en-US" altLang="zh-CN" sz="2400">
                <a:solidFill>
                  <a:srgbClr val="000000"/>
                </a:solidFill>
                <a:ea typeface="楷体_GB2312" pitchFamily="49" charset="-122"/>
              </a:rPr>
              <a:t>n</a:t>
            </a: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等于</a:t>
            </a:r>
            <a:r>
              <a:rPr lang="en-US" altLang="zh-CN" sz="2400">
                <a:solidFill>
                  <a:srgbClr val="000000"/>
                </a:solidFill>
                <a:ea typeface="楷体_GB2312" pitchFamily="49" charset="-122"/>
              </a:rPr>
              <a:t>m</a:t>
            </a: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的方幂时</a:t>
            </a:r>
            <a:r>
              <a:rPr lang="en-US" altLang="zh-CN" sz="2400">
                <a:solidFill>
                  <a:srgbClr val="000000"/>
                </a:solidFill>
                <a:ea typeface="楷体_GB2312" pitchFamily="49" charset="-122"/>
              </a:rPr>
              <a:t>T(n)</a:t>
            </a: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的值可以估计</a:t>
            </a:r>
            <a:r>
              <a:rPr lang="en-US" altLang="zh-CN" sz="2400">
                <a:solidFill>
                  <a:srgbClr val="000000"/>
                </a:solidFill>
                <a:ea typeface="楷体_GB2312" pitchFamily="49" charset="-122"/>
              </a:rPr>
              <a:t>T(n)</a:t>
            </a: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的增长速度。通常假定</a:t>
            </a:r>
            <a:r>
              <a:rPr lang="en-US" altLang="zh-CN" sz="2400">
                <a:solidFill>
                  <a:srgbClr val="000000"/>
                </a:solidFill>
                <a:ea typeface="楷体_GB2312" pitchFamily="49" charset="-122"/>
              </a:rPr>
              <a:t>T(n)</a:t>
            </a: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是单调上升的，从而当</a:t>
            </a:r>
            <a:r>
              <a:rPr lang="en-US" altLang="zh-CN" sz="2400">
                <a:solidFill>
                  <a:srgbClr val="000000"/>
                </a:solidFill>
                <a:ea typeface="楷体_GB2312" pitchFamily="49" charset="-122"/>
              </a:rPr>
              <a:t>m</a:t>
            </a:r>
            <a:r>
              <a:rPr lang="en-US" altLang="zh-CN" sz="2400" baseline="30000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lang="en-US" altLang="zh-CN" sz="2400">
                <a:solidFill>
                  <a:srgbClr val="000000"/>
                </a:solidFill>
                <a:ea typeface="楷体_GB2312" pitchFamily="49" charset="-122"/>
              </a:rPr>
              <a:t>≤n&lt;m</a:t>
            </a:r>
            <a:r>
              <a:rPr lang="en-US" altLang="zh-CN" sz="2400" baseline="30000">
                <a:solidFill>
                  <a:srgbClr val="000000"/>
                </a:solidFill>
                <a:ea typeface="楷体_GB2312" pitchFamily="49" charset="-122"/>
              </a:rPr>
              <a:t>i+1</a:t>
            </a: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时，</a:t>
            </a:r>
            <a:r>
              <a:rPr lang="en-US" altLang="zh-CN" sz="2400">
                <a:solidFill>
                  <a:srgbClr val="000000"/>
                </a:solidFill>
                <a:ea typeface="楷体_GB2312" pitchFamily="49" charset="-122"/>
              </a:rPr>
              <a:t>T(m</a:t>
            </a:r>
            <a:r>
              <a:rPr lang="en-US" altLang="zh-CN" sz="2400" baseline="30000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lang="en-US" altLang="zh-CN" sz="2400">
                <a:solidFill>
                  <a:srgbClr val="000000"/>
                </a:solidFill>
                <a:ea typeface="楷体_GB2312" pitchFamily="49" charset="-122"/>
              </a:rPr>
              <a:t>)≤T(n)&lt;T(m</a:t>
            </a:r>
            <a:r>
              <a:rPr lang="en-US" altLang="zh-CN" sz="2400" baseline="30000">
                <a:solidFill>
                  <a:srgbClr val="000000"/>
                </a:solidFill>
                <a:ea typeface="楷体_GB2312" pitchFamily="49" charset="-122"/>
              </a:rPr>
              <a:t>i+1</a:t>
            </a:r>
            <a:r>
              <a:rPr lang="en-US" altLang="zh-CN" sz="2400">
                <a:solidFill>
                  <a:srgbClr val="000000"/>
                </a:solidFill>
                <a:ea typeface="楷体_GB2312" pitchFamily="49" charset="-122"/>
              </a:rPr>
              <a:t>)</a:t>
            </a: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。</a:t>
            </a:r>
            <a:r>
              <a:rPr lang="zh-CN" altLang="en-US" sz="2400">
                <a:ea typeface="楷体_GB2312" pitchFamily="49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468313" y="4149725"/>
            <a:ext cx="8353425" cy="1238250"/>
          </a:xfrm>
          <a:prstGeom prst="rect">
            <a:avLst/>
          </a:prstGeom>
          <a:solidFill>
            <a:schemeClr val="hlink"/>
          </a:solidFill>
          <a:ln w="50800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000000"/>
                </a:solidFill>
                <a:ea typeface="黑体" pitchFamily="2" charset="-122"/>
              </a:rPr>
              <a:t>分析：</a:t>
            </a:r>
            <a:r>
              <a:rPr lang="zh-CN" altLang="en-US" sz="2400">
                <a:ea typeface="楷体_GB2312" pitchFamily="49" charset="-122"/>
              </a:rPr>
              <a:t>如果</a:t>
            </a:r>
            <a:r>
              <a:rPr lang="en-US" altLang="zh-CN" sz="2400">
                <a:ea typeface="楷体_GB2312" pitchFamily="49" charset="-122"/>
              </a:rPr>
              <a:t>n=1</a:t>
            </a:r>
            <a:r>
              <a:rPr lang="zh-CN" altLang="en-US" sz="2400">
                <a:ea typeface="楷体_GB2312" pitchFamily="49" charset="-122"/>
              </a:rPr>
              <a:t>即只有一个元素，则只要比较这个元素和</a:t>
            </a:r>
            <a:r>
              <a:rPr lang="en-US" altLang="zh-CN" sz="2400">
                <a:ea typeface="楷体_GB2312" pitchFamily="49" charset="-122"/>
              </a:rPr>
              <a:t>x</a:t>
            </a:r>
            <a:r>
              <a:rPr lang="zh-CN" altLang="en-US" sz="2400">
                <a:ea typeface="楷体_GB2312" pitchFamily="49" charset="-122"/>
              </a:rPr>
              <a:t>就可以确定</a:t>
            </a:r>
            <a:r>
              <a:rPr lang="en-US" altLang="zh-CN" sz="2400">
                <a:ea typeface="楷体_GB2312" pitchFamily="49" charset="-122"/>
              </a:rPr>
              <a:t>x</a:t>
            </a:r>
            <a:r>
              <a:rPr lang="zh-CN" altLang="en-US" sz="2400">
                <a:ea typeface="楷体_GB2312" pitchFamily="49" charset="-122"/>
              </a:rPr>
              <a:t>是否在表中。因此这个问题满足分治法的第一个适用条件</a:t>
            </a:r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468313" y="3716338"/>
            <a:ext cx="8353425" cy="2698750"/>
          </a:xfrm>
          <a:prstGeom prst="rect">
            <a:avLst/>
          </a:prstGeom>
          <a:solidFill>
            <a:schemeClr val="hlink"/>
          </a:solidFill>
          <a:ln w="50800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000000"/>
                </a:solidFill>
                <a:ea typeface="黑体" pitchFamily="2" charset="-122"/>
              </a:rPr>
              <a:t>分析：</a:t>
            </a:r>
            <a:r>
              <a:rPr lang="zh-CN" altLang="en-US" sz="2400">
                <a:ea typeface="楷体_GB2312" pitchFamily="49" charset="-122"/>
              </a:rPr>
              <a:t>比较</a:t>
            </a:r>
            <a:r>
              <a:rPr lang="en-US" altLang="zh-CN" sz="2400">
                <a:ea typeface="楷体_GB2312" pitchFamily="49" charset="-122"/>
              </a:rPr>
              <a:t>x</a:t>
            </a:r>
            <a:r>
              <a:rPr lang="zh-CN" altLang="en-US" sz="2400">
                <a:ea typeface="楷体_GB2312" pitchFamily="49" charset="-122"/>
              </a:rPr>
              <a:t>和</a:t>
            </a:r>
            <a:r>
              <a:rPr lang="en-US" altLang="zh-CN" sz="2400">
                <a:ea typeface="楷体_GB2312" pitchFamily="49" charset="-122"/>
              </a:rPr>
              <a:t>a</a:t>
            </a:r>
            <a:r>
              <a:rPr lang="zh-CN" altLang="en-US" sz="2400">
                <a:ea typeface="楷体_GB2312" pitchFamily="49" charset="-122"/>
              </a:rPr>
              <a:t>的中间元素</a:t>
            </a:r>
            <a:r>
              <a:rPr lang="en-US" altLang="zh-CN" sz="2400">
                <a:ea typeface="楷体_GB2312" pitchFamily="49" charset="-122"/>
              </a:rPr>
              <a:t>a[mid]</a:t>
            </a:r>
            <a:r>
              <a:rPr lang="zh-CN" altLang="en-US" sz="2400">
                <a:ea typeface="楷体_GB2312" pitchFamily="49" charset="-122"/>
              </a:rPr>
              <a:t>，若</a:t>
            </a:r>
            <a:r>
              <a:rPr lang="en-US" altLang="zh-CN" sz="2400">
                <a:ea typeface="楷体_GB2312" pitchFamily="49" charset="-122"/>
              </a:rPr>
              <a:t>x=a[mid]</a:t>
            </a:r>
            <a:r>
              <a:rPr lang="zh-CN" altLang="en-US" sz="2400">
                <a:ea typeface="楷体_GB2312" pitchFamily="49" charset="-122"/>
              </a:rPr>
              <a:t>，则</a:t>
            </a:r>
            <a:r>
              <a:rPr lang="en-US" altLang="zh-CN" sz="2400">
                <a:ea typeface="楷体_GB2312" pitchFamily="49" charset="-122"/>
              </a:rPr>
              <a:t>x</a:t>
            </a:r>
            <a:r>
              <a:rPr lang="zh-CN" altLang="en-US" sz="2400">
                <a:ea typeface="楷体_GB2312" pitchFamily="49" charset="-122"/>
              </a:rPr>
              <a:t>在</a:t>
            </a:r>
            <a:r>
              <a:rPr lang="en-US" altLang="zh-CN" sz="2400">
                <a:ea typeface="楷体_GB2312" pitchFamily="49" charset="-122"/>
              </a:rPr>
              <a:t>L</a:t>
            </a:r>
            <a:r>
              <a:rPr lang="zh-CN" altLang="en-US" sz="2400">
                <a:ea typeface="楷体_GB2312" pitchFamily="49" charset="-122"/>
              </a:rPr>
              <a:t>中的位置就是</a:t>
            </a:r>
            <a:r>
              <a:rPr lang="en-US" altLang="zh-CN" sz="2400">
                <a:ea typeface="楷体_GB2312" pitchFamily="49" charset="-122"/>
              </a:rPr>
              <a:t>mid</a:t>
            </a:r>
            <a:r>
              <a:rPr lang="zh-CN" altLang="en-US" sz="2400">
                <a:ea typeface="楷体_GB2312" pitchFamily="49" charset="-122"/>
              </a:rPr>
              <a:t>；如果</a:t>
            </a:r>
            <a:r>
              <a:rPr lang="en-US" altLang="zh-CN" sz="2400">
                <a:ea typeface="楷体_GB2312" pitchFamily="49" charset="-122"/>
              </a:rPr>
              <a:t>x&lt;a[mid]</a:t>
            </a:r>
            <a:r>
              <a:rPr lang="zh-CN" altLang="en-US" sz="2400">
                <a:ea typeface="楷体_GB2312" pitchFamily="49" charset="-122"/>
              </a:rPr>
              <a:t>，由于</a:t>
            </a:r>
            <a:r>
              <a:rPr lang="en-US" altLang="zh-CN" sz="2400">
                <a:ea typeface="楷体_GB2312" pitchFamily="49" charset="-122"/>
              </a:rPr>
              <a:t>a</a:t>
            </a:r>
            <a:r>
              <a:rPr lang="zh-CN" altLang="en-US" sz="2400">
                <a:ea typeface="楷体_GB2312" pitchFamily="49" charset="-122"/>
              </a:rPr>
              <a:t>是递增排序的，因此假如</a:t>
            </a:r>
            <a:r>
              <a:rPr lang="en-US" altLang="zh-CN" sz="2400">
                <a:ea typeface="楷体_GB2312" pitchFamily="49" charset="-122"/>
              </a:rPr>
              <a:t>x</a:t>
            </a:r>
            <a:r>
              <a:rPr lang="zh-CN" altLang="en-US" sz="2400">
                <a:ea typeface="楷体_GB2312" pitchFamily="49" charset="-122"/>
              </a:rPr>
              <a:t>在</a:t>
            </a:r>
            <a:r>
              <a:rPr lang="en-US" altLang="zh-CN" sz="2400">
                <a:ea typeface="楷体_GB2312" pitchFamily="49" charset="-122"/>
              </a:rPr>
              <a:t>a</a:t>
            </a:r>
            <a:r>
              <a:rPr lang="zh-CN" altLang="en-US" sz="2400">
                <a:ea typeface="楷体_GB2312" pitchFamily="49" charset="-122"/>
              </a:rPr>
              <a:t>中的话，</a:t>
            </a:r>
            <a:r>
              <a:rPr lang="en-US" altLang="zh-CN" sz="2400">
                <a:ea typeface="楷体_GB2312" pitchFamily="49" charset="-122"/>
              </a:rPr>
              <a:t>x</a:t>
            </a:r>
            <a:r>
              <a:rPr lang="zh-CN" altLang="en-US" sz="2400">
                <a:ea typeface="楷体_GB2312" pitchFamily="49" charset="-122"/>
              </a:rPr>
              <a:t>必然排在</a:t>
            </a:r>
            <a:r>
              <a:rPr lang="en-US" altLang="zh-CN" sz="2400">
                <a:ea typeface="楷体_GB2312" pitchFamily="49" charset="-122"/>
              </a:rPr>
              <a:t>a[mid]</a:t>
            </a:r>
            <a:r>
              <a:rPr lang="zh-CN" altLang="en-US" sz="2400">
                <a:ea typeface="楷体_GB2312" pitchFamily="49" charset="-122"/>
              </a:rPr>
              <a:t>的前面，所以我们只要在</a:t>
            </a:r>
            <a:r>
              <a:rPr lang="en-US" altLang="zh-CN" sz="2400">
                <a:ea typeface="楷体_GB2312" pitchFamily="49" charset="-122"/>
              </a:rPr>
              <a:t>a[mid]</a:t>
            </a:r>
            <a:r>
              <a:rPr lang="zh-CN" altLang="en-US" sz="2400">
                <a:ea typeface="楷体_GB2312" pitchFamily="49" charset="-122"/>
              </a:rPr>
              <a:t>的前面查找</a:t>
            </a:r>
            <a:r>
              <a:rPr lang="en-US" altLang="zh-CN" sz="2400">
                <a:ea typeface="楷体_GB2312" pitchFamily="49" charset="-122"/>
              </a:rPr>
              <a:t>x</a:t>
            </a:r>
            <a:r>
              <a:rPr lang="zh-CN" altLang="en-US" sz="2400">
                <a:ea typeface="楷体_GB2312" pitchFamily="49" charset="-122"/>
              </a:rPr>
              <a:t>即可；如果</a:t>
            </a:r>
            <a:r>
              <a:rPr lang="en-US" altLang="zh-CN" sz="2400">
                <a:ea typeface="楷体_GB2312" pitchFamily="49" charset="-122"/>
              </a:rPr>
              <a:t>x&gt;a[i]</a:t>
            </a:r>
            <a:r>
              <a:rPr lang="zh-CN" altLang="en-US" sz="2400">
                <a:ea typeface="楷体_GB2312" pitchFamily="49" charset="-122"/>
              </a:rPr>
              <a:t>，同理我们只要在</a:t>
            </a:r>
            <a:r>
              <a:rPr lang="en-US" altLang="zh-CN" sz="2400">
                <a:ea typeface="楷体_GB2312" pitchFamily="49" charset="-122"/>
              </a:rPr>
              <a:t>a[mid]</a:t>
            </a:r>
            <a:r>
              <a:rPr lang="zh-CN" altLang="en-US" sz="2400">
                <a:ea typeface="楷体_GB2312" pitchFamily="49" charset="-122"/>
              </a:rPr>
              <a:t>的后面查找</a:t>
            </a:r>
            <a:r>
              <a:rPr lang="en-US" altLang="zh-CN" sz="2400">
                <a:ea typeface="楷体_GB2312" pitchFamily="49" charset="-122"/>
              </a:rPr>
              <a:t>x</a:t>
            </a:r>
            <a:r>
              <a:rPr lang="zh-CN" altLang="en-US" sz="2400">
                <a:ea typeface="楷体_GB2312" pitchFamily="49" charset="-122"/>
              </a:rPr>
              <a:t>即可。无论是在前面还是后面查找</a:t>
            </a:r>
            <a:r>
              <a:rPr lang="en-US" altLang="zh-CN" sz="2400">
                <a:ea typeface="楷体_GB2312" pitchFamily="49" charset="-122"/>
              </a:rPr>
              <a:t>x</a:t>
            </a:r>
            <a:r>
              <a:rPr lang="zh-CN" altLang="en-US" sz="2400">
                <a:ea typeface="楷体_GB2312" pitchFamily="49" charset="-122"/>
              </a:rPr>
              <a:t>，其方法都和在</a:t>
            </a:r>
            <a:r>
              <a:rPr lang="en-US" altLang="zh-CN" sz="2400">
                <a:ea typeface="楷体_GB2312" pitchFamily="49" charset="-122"/>
              </a:rPr>
              <a:t>a</a:t>
            </a:r>
            <a:r>
              <a:rPr lang="zh-CN" altLang="en-US" sz="2400">
                <a:ea typeface="楷体_GB2312" pitchFamily="49" charset="-122"/>
              </a:rPr>
              <a:t>中查找</a:t>
            </a:r>
            <a:r>
              <a:rPr lang="en-US" altLang="zh-CN" sz="2400">
                <a:ea typeface="楷体_GB2312" pitchFamily="49" charset="-122"/>
              </a:rPr>
              <a:t>x</a:t>
            </a:r>
            <a:r>
              <a:rPr lang="zh-CN" altLang="en-US" sz="2400">
                <a:ea typeface="楷体_GB2312" pitchFamily="49" charset="-122"/>
              </a:rPr>
              <a:t>一样，只不过是查找的规模缩小了。这就说明了此问题满足分治法的第二个和第三个适用条件。</a:t>
            </a:r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0" y="3573463"/>
            <a:ext cx="9144000" cy="31400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4000">
                <a:ea typeface="华文行楷" pitchFamily="2" charset="-122"/>
              </a:rPr>
              <a:t>                                                       </a:t>
            </a:r>
          </a:p>
          <a:p>
            <a:r>
              <a:rPr lang="en-US" altLang="zh-CN" sz="4000">
                <a:ea typeface="华文行楷" pitchFamily="2" charset="-122"/>
              </a:rPr>
              <a:t> </a:t>
            </a:r>
          </a:p>
          <a:p>
            <a:endParaRPr lang="en-US" altLang="zh-CN" sz="4000">
              <a:ea typeface="华文行楷" pitchFamily="2" charset="-122"/>
            </a:endParaRPr>
          </a:p>
          <a:p>
            <a:endParaRPr lang="en-US" altLang="zh-CN" sz="4000">
              <a:ea typeface="华文行楷" pitchFamily="2" charset="-122"/>
            </a:endParaRPr>
          </a:p>
          <a:p>
            <a:endParaRPr lang="en-US" altLang="zh-CN" sz="4000">
              <a:ea typeface="华文行楷" pitchFamily="2" charset="-122"/>
            </a:endParaRP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468313" y="4324350"/>
            <a:ext cx="8353425" cy="1238250"/>
          </a:xfrm>
          <a:prstGeom prst="rect">
            <a:avLst/>
          </a:prstGeom>
          <a:solidFill>
            <a:schemeClr val="hlink"/>
          </a:solidFill>
          <a:ln w="50800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000000"/>
                </a:solidFill>
                <a:ea typeface="黑体" pitchFamily="2" charset="-122"/>
              </a:rPr>
              <a:t>分析：</a:t>
            </a:r>
            <a:r>
              <a:rPr lang="zh-CN" altLang="en-US" sz="2400">
                <a:ea typeface="楷体_GB2312" pitchFamily="49" charset="-122"/>
              </a:rPr>
              <a:t>很显然此问题分解出的子问题相互独立，即在</a:t>
            </a:r>
            <a:r>
              <a:rPr lang="en-US" altLang="zh-CN" sz="2400">
                <a:ea typeface="楷体_GB2312" pitchFamily="49" charset="-122"/>
              </a:rPr>
              <a:t>a[i]</a:t>
            </a:r>
            <a:r>
              <a:rPr lang="zh-CN" altLang="en-US" sz="2400">
                <a:ea typeface="楷体_GB2312" pitchFamily="49" charset="-122"/>
              </a:rPr>
              <a:t>的前面或后面查找</a:t>
            </a:r>
            <a:r>
              <a:rPr lang="en-US" altLang="zh-CN" sz="2400">
                <a:ea typeface="楷体_GB2312" pitchFamily="49" charset="-122"/>
              </a:rPr>
              <a:t>x</a:t>
            </a:r>
            <a:r>
              <a:rPr lang="zh-CN" altLang="en-US" sz="2400">
                <a:ea typeface="楷体_GB2312" pitchFamily="49" charset="-122"/>
              </a:rPr>
              <a:t>是独立的子问题，因此满足分治法的第四个适用条件。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二分搜索技术</a:t>
            </a:r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250825" y="1557338"/>
            <a:ext cx="86423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给定已按升序排好序的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个元素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a[0:n-1]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，现要在这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个元素中找出一特定元素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。</a:t>
            </a:r>
          </a:p>
          <a:p>
            <a:r>
              <a:rPr lang="zh-CN" altLang="en-US" sz="24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分析：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971550" y="1844675"/>
            <a:ext cx="7772400" cy="237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Clr>
                <a:srgbClr val="FF0000"/>
              </a:buClr>
              <a:buFont typeface="Wingdings" pitchFamily="2" charset="2"/>
              <a:buNone/>
            </a:pPr>
            <a:endParaRPr lang="en-US" altLang="zh-CN" sz="2400" b="1"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z="2400" b="1">
                <a:ea typeface="楷体_GB2312" pitchFamily="49" charset="-122"/>
              </a:rPr>
              <a:t>该问题的规模缩小到一定的程度就可以容易地解决；</a:t>
            </a:r>
            <a:endParaRPr lang="zh-CN" altLang="en-US" sz="2400">
              <a:ea typeface="楷体_GB2312" pitchFamily="49" charset="-122"/>
            </a:endParaRP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z="2400" b="1">
                <a:ea typeface="楷体_GB2312" pitchFamily="49" charset="-122"/>
              </a:rPr>
              <a:t>该问题可以分解为若干个规模较小的相同问题</a:t>
            </a:r>
            <a:r>
              <a:rPr lang="en-US" altLang="zh-CN" sz="2400" b="1">
                <a:ea typeface="楷体_GB2312" pitchFamily="49" charset="-122"/>
              </a:rPr>
              <a:t>;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z="2400" b="1">
                <a:ea typeface="楷体_GB2312" pitchFamily="49" charset="-122"/>
              </a:rPr>
              <a:t>分解出的子问题的解可以合并为原问题的解；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z="2400" b="1">
                <a:ea typeface="楷体_GB2312" pitchFamily="49" charset="-122"/>
              </a:rPr>
              <a:t>分解出的各个子问题是相互独立的。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7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07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07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animBg="1"/>
      <p:bldP spid="30722" grpId="0" animBg="1"/>
      <p:bldP spid="30728" grpId="1" animBg="1"/>
      <p:bldP spid="30724" grpId="0" animBg="1"/>
      <p:bldP spid="30727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二分搜索技术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250825" y="1557338"/>
            <a:ext cx="86423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给定已按升序排好序的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个元素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a[0:n-1]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，现要在这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个元素中找出一特定元素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。</a:t>
            </a:r>
            <a:endParaRPr lang="zh-CN" altLang="en-US" sz="2400" b="1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250825" y="2420938"/>
            <a:ext cx="8353425" cy="363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据此容易设计出</a:t>
            </a:r>
            <a:r>
              <a:rPr lang="zh-CN" altLang="en-US" sz="2400" b="1">
                <a:latin typeface="黑体" pitchFamily="2" charset="-122"/>
                <a:ea typeface="黑体" pitchFamily="2" charset="-122"/>
              </a:rPr>
              <a:t>二分搜索算法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：</a:t>
            </a:r>
          </a:p>
          <a:p>
            <a:pPr>
              <a:lnSpc>
                <a:spcPct val="130000"/>
              </a:lnSpc>
            </a:pPr>
            <a:r>
              <a:rPr kumimoji="1" lang="en-US" altLang="zh-CN" sz="1600"/>
              <a:t>template&lt;class Type&gt; </a:t>
            </a:r>
          </a:p>
          <a:p>
            <a:pPr>
              <a:lnSpc>
                <a:spcPct val="130000"/>
              </a:lnSpc>
            </a:pPr>
            <a:r>
              <a:rPr kumimoji="1" lang="en-US" altLang="zh-CN" sz="1600"/>
              <a:t>int BinarySearch(Type a[], const Type&amp; x, int l, int r)</a:t>
            </a:r>
          </a:p>
          <a:p>
            <a:pPr>
              <a:lnSpc>
                <a:spcPct val="130000"/>
              </a:lnSpc>
            </a:pPr>
            <a:r>
              <a:rPr kumimoji="1" lang="en-US" altLang="zh-CN" sz="1600"/>
              <a:t>{</a:t>
            </a:r>
          </a:p>
          <a:p>
            <a:pPr>
              <a:lnSpc>
                <a:spcPct val="130000"/>
              </a:lnSpc>
            </a:pPr>
            <a:r>
              <a:rPr kumimoji="1" lang="en-US" altLang="zh-CN" sz="1600"/>
              <a:t>     while (r &gt;= l){ </a:t>
            </a:r>
          </a:p>
          <a:p>
            <a:pPr>
              <a:lnSpc>
                <a:spcPct val="130000"/>
              </a:lnSpc>
            </a:pPr>
            <a:r>
              <a:rPr kumimoji="1" lang="en-US" altLang="zh-CN" sz="1600"/>
              <a:t>        int m = (l+r)/2;</a:t>
            </a:r>
          </a:p>
          <a:p>
            <a:pPr>
              <a:lnSpc>
                <a:spcPct val="130000"/>
              </a:lnSpc>
            </a:pPr>
            <a:r>
              <a:rPr kumimoji="1" lang="en-US" altLang="zh-CN" sz="1600"/>
              <a:t>        if (x == a[m]) return m;</a:t>
            </a:r>
          </a:p>
          <a:p>
            <a:pPr>
              <a:lnSpc>
                <a:spcPct val="130000"/>
              </a:lnSpc>
            </a:pPr>
            <a:r>
              <a:rPr kumimoji="1" lang="en-US" altLang="zh-CN" sz="1600"/>
              <a:t>        if (x &lt; a[m]) r = m-1; else l = m+1;</a:t>
            </a:r>
          </a:p>
          <a:p>
            <a:pPr>
              <a:lnSpc>
                <a:spcPct val="130000"/>
              </a:lnSpc>
            </a:pPr>
            <a:r>
              <a:rPr kumimoji="1" lang="en-US" altLang="zh-CN" sz="1600"/>
              <a:t>        }</a:t>
            </a:r>
          </a:p>
          <a:p>
            <a:pPr>
              <a:lnSpc>
                <a:spcPct val="130000"/>
              </a:lnSpc>
            </a:pPr>
            <a:r>
              <a:rPr kumimoji="1" lang="en-US" altLang="zh-CN" sz="1600"/>
              <a:t>    return -1;</a:t>
            </a:r>
          </a:p>
          <a:p>
            <a:pPr>
              <a:lnSpc>
                <a:spcPct val="130000"/>
              </a:lnSpc>
            </a:pPr>
            <a:r>
              <a:rPr kumimoji="1" lang="en-US" altLang="zh-CN" sz="1600"/>
              <a:t>} 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4067175" y="3213100"/>
            <a:ext cx="4897438" cy="2698750"/>
          </a:xfrm>
          <a:prstGeom prst="rect">
            <a:avLst/>
          </a:prstGeom>
          <a:solidFill>
            <a:schemeClr val="hlink"/>
          </a:solidFill>
          <a:ln w="50800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ea typeface="黑体" pitchFamily="2" charset="-122"/>
              </a:rPr>
              <a:t>算法复杂度分析：</a:t>
            </a:r>
          </a:p>
          <a:p>
            <a:r>
              <a:rPr lang="zh-CN" altLang="en-US" sz="2400">
                <a:ea typeface="楷体_GB2312" pitchFamily="49" charset="-122"/>
              </a:rPr>
              <a:t>每执行一次算法的</a:t>
            </a:r>
            <a:r>
              <a:rPr lang="en-US" altLang="zh-CN" sz="2400">
                <a:ea typeface="楷体_GB2312" pitchFamily="49" charset="-122"/>
              </a:rPr>
              <a:t>while</a:t>
            </a:r>
            <a:r>
              <a:rPr lang="zh-CN" altLang="en-US" sz="2400">
                <a:ea typeface="楷体_GB2312" pitchFamily="49" charset="-122"/>
              </a:rPr>
              <a:t>循环， 待搜索数组的大小减少一半。因此，在最坏情况下，</a:t>
            </a:r>
            <a:r>
              <a:rPr lang="en-US" altLang="zh-CN" sz="2400">
                <a:ea typeface="楷体_GB2312" pitchFamily="49" charset="-122"/>
              </a:rPr>
              <a:t>while</a:t>
            </a:r>
            <a:r>
              <a:rPr lang="zh-CN" altLang="en-US" sz="2400">
                <a:ea typeface="楷体_GB2312" pitchFamily="49" charset="-122"/>
              </a:rPr>
              <a:t>循环被执行了</a:t>
            </a:r>
            <a:r>
              <a:rPr lang="en-US" altLang="zh-CN" sz="2400">
                <a:ea typeface="楷体_GB2312" pitchFamily="49" charset="-122"/>
              </a:rPr>
              <a:t>O(logn) </a:t>
            </a:r>
            <a:r>
              <a:rPr lang="zh-CN" altLang="en-US" sz="2400">
                <a:ea typeface="楷体_GB2312" pitchFamily="49" charset="-122"/>
              </a:rPr>
              <a:t>次。循环体内运算需要</a:t>
            </a:r>
            <a:r>
              <a:rPr lang="en-US" altLang="zh-CN" sz="2400">
                <a:ea typeface="楷体_GB2312" pitchFamily="49" charset="-122"/>
              </a:rPr>
              <a:t>O(1) </a:t>
            </a:r>
            <a:r>
              <a:rPr lang="zh-CN" altLang="en-US" sz="2400">
                <a:ea typeface="楷体_GB2312" pitchFamily="49" charset="-122"/>
              </a:rPr>
              <a:t>时间，因此整个算法在最坏情况下的计算时间复杂性为</a:t>
            </a:r>
            <a:r>
              <a:rPr lang="en-US" altLang="zh-CN" sz="2400">
                <a:ea typeface="楷体_GB2312" pitchFamily="49" charset="-122"/>
              </a:rPr>
              <a:t>O(logn) </a:t>
            </a:r>
            <a:r>
              <a:rPr lang="zh-CN" altLang="en-US" sz="2400"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大整数的乘法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250825" y="1557338"/>
            <a:ext cx="8642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请设计一个有效的算法，可以进行两个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n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位大整数的乘法运算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395288" y="1916113"/>
            <a:ext cx="555466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zh-CN" altLang="en-US" sz="2400">
                <a:ea typeface="楷体_GB2312" pitchFamily="49" charset="-122"/>
              </a:rPr>
              <a:t>小学的方法：</a:t>
            </a:r>
            <a:r>
              <a:rPr lang="en-US" altLang="zh-CN" sz="2400">
                <a:ea typeface="楷体_GB2312" pitchFamily="49" charset="-122"/>
              </a:rPr>
              <a:t>O(n</a:t>
            </a:r>
            <a:r>
              <a:rPr lang="en-US" altLang="zh-CN" sz="2400" baseline="30000">
                <a:ea typeface="楷体_GB2312" pitchFamily="49" charset="-122"/>
              </a:rPr>
              <a:t>2</a:t>
            </a:r>
            <a:r>
              <a:rPr lang="en-US" altLang="zh-CN" sz="2400">
                <a:ea typeface="楷体_GB2312" pitchFamily="49" charset="-122"/>
              </a:rPr>
              <a:t>)            </a:t>
            </a:r>
            <a:r>
              <a:rPr lang="en-US" altLang="zh-CN" sz="3600" b="1">
                <a:solidFill>
                  <a:srgbClr val="FF0000"/>
                </a:solidFill>
                <a:ea typeface="楷体_GB2312" pitchFamily="49" charset="-122"/>
                <a:sym typeface="Wingdings" pitchFamily="2" charset="2"/>
              </a:rPr>
              <a:t></a:t>
            </a: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  <a:sym typeface="Wingdings" pitchFamily="2" charset="2"/>
              </a:rPr>
              <a:t>效率太低</a:t>
            </a:r>
          </a:p>
          <a:p>
            <a:pPr>
              <a:buFont typeface="Wingdings" pitchFamily="2" charset="2"/>
              <a:buChar char="u"/>
            </a:pPr>
            <a:r>
              <a:rPr lang="zh-CN" altLang="en-US" sz="2400">
                <a:ea typeface="楷体_GB2312" pitchFamily="49" charset="-122"/>
                <a:sym typeface="Wingdings" pitchFamily="2" charset="2"/>
              </a:rPr>
              <a:t>分治法</a:t>
            </a:r>
            <a:r>
              <a:rPr lang="en-US" altLang="zh-CN" sz="2400">
                <a:ea typeface="楷体_GB2312" pitchFamily="49" charset="-122"/>
                <a:sym typeface="Wingdings" pitchFamily="2" charset="2"/>
              </a:rPr>
              <a:t>: </a:t>
            </a: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468313" y="2924175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3600"/>
              <a:t>X = </a:t>
            </a:r>
          </a:p>
          <a:p>
            <a:pPr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3600"/>
              <a:t>Y = </a:t>
            </a:r>
          </a:p>
          <a:p>
            <a:pPr algn="ctr">
              <a:buClr>
                <a:schemeClr val="tx1"/>
              </a:buClr>
              <a:buFont typeface="Wingdings" pitchFamily="2" charset="2"/>
              <a:buNone/>
            </a:pPr>
            <a:endParaRPr lang="en-US" altLang="zh-CN" sz="3600"/>
          </a:p>
          <a:p>
            <a:pPr algn="ctr"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3600"/>
              <a:t>X = </a:t>
            </a:r>
            <a:r>
              <a:rPr lang="en-US" altLang="zh-CN" sz="3600">
                <a:solidFill>
                  <a:schemeClr val="accent2"/>
                </a:solidFill>
              </a:rPr>
              <a:t>a</a:t>
            </a:r>
            <a:r>
              <a:rPr lang="en-US" altLang="zh-CN" sz="3600"/>
              <a:t> 2</a:t>
            </a:r>
            <a:r>
              <a:rPr lang="en-US" altLang="zh-CN" sz="3600" baseline="30000"/>
              <a:t>n/2</a:t>
            </a:r>
            <a:r>
              <a:rPr lang="en-US" altLang="zh-CN" sz="3600"/>
              <a:t> + </a:t>
            </a:r>
            <a:r>
              <a:rPr lang="en-US" altLang="zh-CN" sz="3600">
                <a:solidFill>
                  <a:schemeClr val="accent2"/>
                </a:solidFill>
              </a:rPr>
              <a:t>b</a:t>
            </a:r>
            <a:r>
              <a:rPr lang="en-US" altLang="zh-CN" sz="3600"/>
              <a:t>     Y = </a:t>
            </a:r>
            <a:r>
              <a:rPr lang="en-US" altLang="zh-CN" sz="3600">
                <a:solidFill>
                  <a:schemeClr val="accent2"/>
                </a:solidFill>
              </a:rPr>
              <a:t>c</a:t>
            </a:r>
            <a:r>
              <a:rPr lang="en-US" altLang="zh-CN" sz="3600"/>
              <a:t> 2</a:t>
            </a:r>
            <a:r>
              <a:rPr lang="en-US" altLang="zh-CN" sz="3600" baseline="30000"/>
              <a:t>n/2</a:t>
            </a:r>
            <a:r>
              <a:rPr lang="en-US" altLang="zh-CN" sz="3600"/>
              <a:t> + </a:t>
            </a:r>
            <a:r>
              <a:rPr lang="en-US" altLang="zh-CN" sz="3600">
                <a:solidFill>
                  <a:schemeClr val="accent2"/>
                </a:solidFill>
              </a:rPr>
              <a:t>d</a:t>
            </a:r>
            <a:r>
              <a:rPr lang="en-US" altLang="zh-CN" sz="3600"/>
              <a:t> </a:t>
            </a:r>
          </a:p>
          <a:p>
            <a:pPr algn="ctr"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3600"/>
              <a:t>XY = </a:t>
            </a:r>
            <a:r>
              <a:rPr lang="en-US" altLang="zh-CN" sz="3600">
                <a:solidFill>
                  <a:schemeClr val="accent2"/>
                </a:solidFill>
              </a:rPr>
              <a:t>ac</a:t>
            </a:r>
            <a:r>
              <a:rPr lang="en-US" altLang="zh-CN" sz="3600"/>
              <a:t> 2</a:t>
            </a:r>
            <a:r>
              <a:rPr lang="en-US" altLang="zh-CN" sz="3600" baseline="30000"/>
              <a:t>n</a:t>
            </a:r>
            <a:r>
              <a:rPr lang="en-US" altLang="zh-CN" sz="3600"/>
              <a:t> + (</a:t>
            </a:r>
            <a:r>
              <a:rPr lang="en-US" altLang="zh-CN" sz="3600">
                <a:solidFill>
                  <a:schemeClr val="accent2"/>
                </a:solidFill>
              </a:rPr>
              <a:t>ad</a:t>
            </a:r>
            <a:r>
              <a:rPr lang="en-US" altLang="zh-CN" sz="3600">
                <a:solidFill>
                  <a:schemeClr val="tx2"/>
                </a:solidFill>
              </a:rPr>
              <a:t>+</a:t>
            </a:r>
            <a:r>
              <a:rPr lang="en-US" altLang="zh-CN" sz="3600">
                <a:solidFill>
                  <a:schemeClr val="accent2"/>
                </a:solidFill>
              </a:rPr>
              <a:t>bc</a:t>
            </a:r>
            <a:r>
              <a:rPr lang="en-US" altLang="zh-CN" sz="3600"/>
              <a:t>) 2</a:t>
            </a:r>
            <a:r>
              <a:rPr lang="en-US" altLang="zh-CN" sz="3600" baseline="30000"/>
              <a:t>n/2</a:t>
            </a:r>
            <a:r>
              <a:rPr lang="en-US" altLang="zh-CN" sz="3600"/>
              <a:t> + </a:t>
            </a:r>
            <a:r>
              <a:rPr lang="en-US" altLang="zh-CN" sz="3600">
                <a:solidFill>
                  <a:schemeClr val="accent2"/>
                </a:solidFill>
              </a:rPr>
              <a:t>bd</a:t>
            </a:r>
            <a:r>
              <a:rPr lang="en-US" altLang="zh-CN" sz="3600"/>
              <a:t> </a:t>
            </a:r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1966913" y="3000375"/>
            <a:ext cx="2362200" cy="457200"/>
          </a:xfrm>
          <a:prstGeom prst="rect">
            <a:avLst/>
          </a:prstGeom>
          <a:solidFill>
            <a:schemeClr val="hlink"/>
          </a:solidFill>
          <a:ln w="9525">
            <a:solidFill>
              <a:srgbClr val="FF99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sz="3200">
                <a:solidFill>
                  <a:schemeClr val="accent2"/>
                </a:solidFill>
                <a:latin typeface="Arial Rounded MT Bold" pitchFamily="34" charset="0"/>
              </a:rPr>
              <a:t>a</a:t>
            </a:r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4405313" y="3000375"/>
            <a:ext cx="2362200" cy="457200"/>
          </a:xfrm>
          <a:prstGeom prst="rect">
            <a:avLst/>
          </a:prstGeom>
          <a:solidFill>
            <a:schemeClr val="hlink"/>
          </a:solidFill>
          <a:ln w="9525">
            <a:solidFill>
              <a:srgbClr val="FF99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sz="3200">
                <a:solidFill>
                  <a:schemeClr val="accent2"/>
                </a:solidFill>
                <a:latin typeface="Arial Rounded MT Bold" pitchFamily="34" charset="0"/>
              </a:rPr>
              <a:t>b</a:t>
            </a:r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1966913" y="3609975"/>
            <a:ext cx="2362200" cy="457200"/>
          </a:xfrm>
          <a:prstGeom prst="rect">
            <a:avLst/>
          </a:prstGeom>
          <a:solidFill>
            <a:schemeClr val="hlink"/>
          </a:solidFill>
          <a:ln w="9525">
            <a:solidFill>
              <a:srgbClr val="FF99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sz="3200">
                <a:solidFill>
                  <a:schemeClr val="accent2"/>
                </a:solidFill>
                <a:latin typeface="Arial Rounded MT Bold" pitchFamily="34" charset="0"/>
              </a:rPr>
              <a:t>c</a:t>
            </a:r>
          </a:p>
        </p:txBody>
      </p:sp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4405313" y="3609975"/>
            <a:ext cx="2362200" cy="457200"/>
          </a:xfrm>
          <a:prstGeom prst="rect">
            <a:avLst/>
          </a:prstGeom>
          <a:solidFill>
            <a:schemeClr val="hlink"/>
          </a:solidFill>
          <a:ln w="9525">
            <a:solidFill>
              <a:srgbClr val="FF99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sz="3200">
                <a:solidFill>
                  <a:schemeClr val="accent2"/>
                </a:solidFill>
                <a:latin typeface="Arial Rounded MT Bold" pitchFamily="34" charset="0"/>
              </a:rPr>
              <a:t>d</a:t>
            </a:r>
          </a:p>
        </p:txBody>
      </p:sp>
      <p:sp>
        <p:nvSpPr>
          <p:cNvPr id="32778" name="Rectangle 10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2779" name="Group 11"/>
          <p:cNvGrpSpPr>
            <a:grpSpLocks/>
          </p:cNvGrpSpPr>
          <p:nvPr/>
        </p:nvGrpSpPr>
        <p:grpSpPr bwMode="auto">
          <a:xfrm>
            <a:off x="971550" y="2924175"/>
            <a:ext cx="7010400" cy="1955800"/>
            <a:chOff x="606" y="2017"/>
            <a:chExt cx="4416" cy="1232"/>
          </a:xfrm>
        </p:grpSpPr>
        <p:sp>
          <p:nvSpPr>
            <p:cNvPr id="32780" name="AutoShape 12"/>
            <p:cNvSpPr>
              <a:spLocks noChangeArrowheads="1"/>
            </p:cNvSpPr>
            <p:nvPr/>
          </p:nvSpPr>
          <p:spPr bwMode="auto">
            <a:xfrm>
              <a:off x="606" y="2017"/>
              <a:ext cx="4416" cy="123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>
              <a:solidFill>
                <a:srgbClr val="063DE8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2400" b="1">
                  <a:ea typeface="黑体" pitchFamily="2" charset="-122"/>
                </a:rPr>
                <a:t>复杂度分析</a:t>
              </a:r>
            </a:p>
            <a:p>
              <a:pPr eaLnBrk="0" hangingPunct="0"/>
              <a:endPara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endParaRPr>
            </a:p>
            <a:p>
              <a:pPr eaLnBrk="0" hangingPunct="0"/>
              <a:endParaRPr lang="zh-CN" altLang="en-US" sz="2400" b="1"/>
            </a:p>
            <a:p>
              <a:pPr algn="ctr" eaLnBrk="0" hangingPunct="0"/>
              <a:r>
                <a:rPr lang="en-US" altLang="zh-CN" sz="2400"/>
                <a:t>T(n)=O(n</a:t>
              </a:r>
              <a:r>
                <a:rPr lang="en-US" altLang="zh-CN" sz="2400" baseline="30000"/>
                <a:t>2</a:t>
              </a:r>
              <a:r>
                <a:rPr lang="en-US" altLang="zh-CN" sz="2400"/>
                <a:t>) </a:t>
              </a:r>
              <a:r>
                <a:rPr lang="en-US" altLang="zh-CN" sz="3600" b="1">
                  <a:solidFill>
                    <a:srgbClr val="FF0000"/>
                  </a:solidFill>
                  <a:ea typeface="楷体_GB2312" pitchFamily="49" charset="-122"/>
                  <a:sym typeface="Wingdings" pitchFamily="2" charset="2"/>
                </a:rPr>
                <a:t></a:t>
              </a:r>
              <a:r>
                <a:rPr lang="zh-CN" altLang="zh-CN" sz="2400" b="1">
                  <a:solidFill>
                    <a:srgbClr val="FF0000"/>
                  </a:solidFill>
                  <a:ea typeface="楷体_GB2312" pitchFamily="49" charset="-122"/>
                  <a:sym typeface="Wingdings" pitchFamily="2" charset="2"/>
                </a:rPr>
                <a:t>没有改进</a:t>
              </a:r>
              <a:endParaRPr lang="zh-CN" altLang="en-US" sz="2400" b="1">
                <a:solidFill>
                  <a:srgbClr val="FF0000"/>
                </a:solidFill>
                <a:ea typeface="楷体_GB2312" pitchFamily="49" charset="-122"/>
                <a:sym typeface="Wingdings" pitchFamily="2" charset="2"/>
              </a:endParaRPr>
            </a:p>
          </p:txBody>
        </p:sp>
        <p:graphicFrame>
          <p:nvGraphicFramePr>
            <p:cNvPr id="32781" name="Object 13"/>
            <p:cNvGraphicFramePr>
              <a:graphicFrameLocks noChangeAspect="1"/>
            </p:cNvGraphicFramePr>
            <p:nvPr/>
          </p:nvGraphicFramePr>
          <p:xfrm>
            <a:off x="1247" y="2205"/>
            <a:ext cx="2677" cy="6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945" name="公式" r:id="rId3" imgW="1930400" imgH="457200" progId="Equation.3">
                    <p:embed/>
                  </p:oleObj>
                </mc:Choice>
                <mc:Fallback>
                  <p:oleObj name="公式" r:id="rId3" imgW="1930400" imgH="4572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2205"/>
                          <a:ext cx="2677" cy="6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大整数的乘法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250825" y="1557338"/>
            <a:ext cx="8642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请设计一个有效的算法，可以进行两个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n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位大整数的乘法运算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395288" y="1916113"/>
            <a:ext cx="555466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zh-CN" altLang="en-US" sz="2400">
                <a:ea typeface="楷体_GB2312" pitchFamily="49" charset="-122"/>
              </a:rPr>
              <a:t>小学的方法：</a:t>
            </a:r>
            <a:r>
              <a:rPr lang="en-US" altLang="zh-CN" sz="2400">
                <a:ea typeface="楷体_GB2312" pitchFamily="49" charset="-122"/>
              </a:rPr>
              <a:t>O(n</a:t>
            </a:r>
            <a:r>
              <a:rPr lang="en-US" altLang="zh-CN" sz="2400" baseline="30000">
                <a:ea typeface="楷体_GB2312" pitchFamily="49" charset="-122"/>
              </a:rPr>
              <a:t>2</a:t>
            </a:r>
            <a:r>
              <a:rPr lang="en-US" altLang="zh-CN" sz="2400">
                <a:ea typeface="楷体_GB2312" pitchFamily="49" charset="-122"/>
              </a:rPr>
              <a:t>)            </a:t>
            </a:r>
            <a:r>
              <a:rPr lang="en-US" altLang="zh-CN" sz="3600" b="1">
                <a:solidFill>
                  <a:srgbClr val="FF0000"/>
                </a:solidFill>
                <a:ea typeface="楷体_GB2312" pitchFamily="49" charset="-122"/>
                <a:sym typeface="Wingdings" pitchFamily="2" charset="2"/>
              </a:rPr>
              <a:t></a:t>
            </a: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  <a:sym typeface="Wingdings" pitchFamily="2" charset="2"/>
              </a:rPr>
              <a:t>效率太低</a:t>
            </a:r>
          </a:p>
          <a:p>
            <a:pPr>
              <a:buFont typeface="Wingdings" pitchFamily="2" charset="2"/>
              <a:buChar char="u"/>
            </a:pPr>
            <a:r>
              <a:rPr lang="zh-CN" altLang="en-US" sz="2400">
                <a:ea typeface="楷体_GB2312" pitchFamily="49" charset="-122"/>
                <a:sym typeface="Wingdings" pitchFamily="2" charset="2"/>
              </a:rPr>
              <a:t>分治法</a:t>
            </a:r>
            <a:r>
              <a:rPr lang="en-US" altLang="zh-CN" sz="2400">
                <a:ea typeface="楷体_GB2312" pitchFamily="49" charset="-122"/>
                <a:sym typeface="Wingdings" pitchFamily="2" charset="2"/>
              </a:rPr>
              <a:t>: 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468313" y="2924175"/>
            <a:ext cx="8496300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990600" indent="-53340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371600" indent="-4572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52600" indent="-3810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09800" indent="-3810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3600">
                <a:ea typeface="楷体_GB2312" pitchFamily="49" charset="-122"/>
              </a:rPr>
              <a:t>XY = </a:t>
            </a:r>
            <a:r>
              <a:rPr lang="en-US" altLang="zh-CN" sz="3600">
                <a:solidFill>
                  <a:schemeClr val="accent2"/>
                </a:solidFill>
                <a:ea typeface="楷体_GB2312" pitchFamily="49" charset="-122"/>
              </a:rPr>
              <a:t>ac</a:t>
            </a:r>
            <a:r>
              <a:rPr lang="en-US" altLang="zh-CN" sz="3600">
                <a:ea typeface="楷体_GB2312" pitchFamily="49" charset="-122"/>
              </a:rPr>
              <a:t> 2</a:t>
            </a:r>
            <a:r>
              <a:rPr lang="en-US" altLang="zh-CN" sz="3600" baseline="30000">
                <a:ea typeface="楷体_GB2312" pitchFamily="49" charset="-122"/>
              </a:rPr>
              <a:t>n</a:t>
            </a:r>
            <a:r>
              <a:rPr lang="en-US" altLang="zh-CN" sz="3600">
                <a:ea typeface="楷体_GB2312" pitchFamily="49" charset="-122"/>
              </a:rPr>
              <a:t> + (</a:t>
            </a:r>
            <a:r>
              <a:rPr lang="en-US" altLang="zh-CN" sz="3600">
                <a:solidFill>
                  <a:schemeClr val="accent2"/>
                </a:solidFill>
                <a:ea typeface="楷体_GB2312" pitchFamily="49" charset="-122"/>
              </a:rPr>
              <a:t>ad</a:t>
            </a:r>
            <a:r>
              <a:rPr lang="en-US" altLang="zh-CN" sz="3600">
                <a:solidFill>
                  <a:schemeClr val="tx2"/>
                </a:solidFill>
                <a:ea typeface="楷体_GB2312" pitchFamily="49" charset="-122"/>
              </a:rPr>
              <a:t>+</a:t>
            </a:r>
            <a:r>
              <a:rPr lang="en-US" altLang="zh-CN" sz="3600">
                <a:solidFill>
                  <a:schemeClr val="accent2"/>
                </a:solidFill>
                <a:ea typeface="楷体_GB2312" pitchFamily="49" charset="-122"/>
              </a:rPr>
              <a:t>bc</a:t>
            </a:r>
            <a:r>
              <a:rPr lang="en-US" altLang="zh-CN" sz="3600">
                <a:ea typeface="楷体_GB2312" pitchFamily="49" charset="-122"/>
              </a:rPr>
              <a:t>) 2</a:t>
            </a:r>
            <a:r>
              <a:rPr lang="en-US" altLang="zh-CN" sz="3600" baseline="30000">
                <a:ea typeface="楷体_GB2312" pitchFamily="49" charset="-122"/>
              </a:rPr>
              <a:t>n/2</a:t>
            </a:r>
            <a:r>
              <a:rPr lang="en-US" altLang="zh-CN" sz="3600">
                <a:ea typeface="楷体_GB2312" pitchFamily="49" charset="-122"/>
              </a:rPr>
              <a:t> + </a:t>
            </a:r>
            <a:r>
              <a:rPr lang="en-US" altLang="zh-CN" sz="3600">
                <a:solidFill>
                  <a:schemeClr val="accent2"/>
                </a:solidFill>
                <a:ea typeface="楷体_GB2312" pitchFamily="49" charset="-122"/>
              </a:rPr>
              <a:t>bd</a:t>
            </a:r>
            <a:r>
              <a:rPr lang="en-US" altLang="zh-CN" sz="3600">
                <a:ea typeface="楷体_GB2312" pitchFamily="49" charset="-122"/>
              </a:rPr>
              <a:t> </a:t>
            </a:r>
          </a:p>
          <a:p>
            <a:pPr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3600">
                <a:ea typeface="楷体_GB2312" pitchFamily="49" charset="-122"/>
              </a:rPr>
              <a:t>     </a:t>
            </a:r>
            <a:r>
              <a:rPr lang="zh-CN" altLang="en-US" sz="2400">
                <a:ea typeface="楷体_GB2312" pitchFamily="49" charset="-122"/>
              </a:rPr>
              <a:t>为了降低时间复杂度，必须减少乘法的次数。</a:t>
            </a:r>
          </a:p>
          <a:p>
            <a:pPr>
              <a:buClr>
                <a:schemeClr val="tx1"/>
              </a:buClr>
              <a:buFontTx/>
              <a:buAutoNum type="arabicPeriod"/>
            </a:pPr>
            <a:r>
              <a:rPr lang="en-US" altLang="zh-CN" sz="3600">
                <a:ea typeface="楷体_GB2312" pitchFamily="49" charset="-122"/>
              </a:rPr>
              <a:t>XY = </a:t>
            </a:r>
            <a:r>
              <a:rPr lang="en-US" altLang="zh-CN" sz="3600">
                <a:solidFill>
                  <a:schemeClr val="accent2"/>
                </a:solidFill>
                <a:ea typeface="楷体_GB2312" pitchFamily="49" charset="-122"/>
              </a:rPr>
              <a:t>ac</a:t>
            </a:r>
            <a:r>
              <a:rPr lang="en-US" altLang="zh-CN" sz="3600">
                <a:ea typeface="楷体_GB2312" pitchFamily="49" charset="-122"/>
              </a:rPr>
              <a:t> 2</a:t>
            </a:r>
            <a:r>
              <a:rPr lang="en-US" altLang="zh-CN" sz="3600" baseline="30000">
                <a:ea typeface="楷体_GB2312" pitchFamily="49" charset="-122"/>
              </a:rPr>
              <a:t>n</a:t>
            </a:r>
            <a:r>
              <a:rPr lang="en-US" altLang="zh-CN" sz="3600">
                <a:ea typeface="楷体_GB2312" pitchFamily="49" charset="-122"/>
              </a:rPr>
              <a:t> + ((</a:t>
            </a:r>
            <a:r>
              <a:rPr lang="en-US" altLang="zh-CN" sz="3600">
                <a:solidFill>
                  <a:schemeClr val="accent2"/>
                </a:solidFill>
                <a:ea typeface="楷体_GB2312" pitchFamily="49" charset="-122"/>
              </a:rPr>
              <a:t>a</a:t>
            </a:r>
            <a:r>
              <a:rPr lang="en-US" altLang="zh-CN" sz="3600">
                <a:ea typeface="楷体_GB2312" pitchFamily="49" charset="-122"/>
              </a:rPr>
              <a:t>-</a:t>
            </a:r>
            <a:r>
              <a:rPr lang="en-US" altLang="zh-CN" sz="3600">
                <a:solidFill>
                  <a:schemeClr val="accent2"/>
                </a:solidFill>
                <a:ea typeface="楷体_GB2312" pitchFamily="49" charset="-122"/>
              </a:rPr>
              <a:t>c</a:t>
            </a:r>
            <a:r>
              <a:rPr lang="en-US" altLang="zh-CN" sz="3600">
                <a:ea typeface="楷体_GB2312" pitchFamily="49" charset="-122"/>
              </a:rPr>
              <a:t>)(</a:t>
            </a:r>
            <a:r>
              <a:rPr lang="en-US" altLang="zh-CN" sz="3600">
                <a:solidFill>
                  <a:schemeClr val="accent2"/>
                </a:solidFill>
                <a:ea typeface="楷体_GB2312" pitchFamily="49" charset="-122"/>
              </a:rPr>
              <a:t>b</a:t>
            </a:r>
            <a:r>
              <a:rPr lang="en-US" altLang="zh-CN" sz="3600">
                <a:ea typeface="楷体_GB2312" pitchFamily="49" charset="-122"/>
              </a:rPr>
              <a:t>-</a:t>
            </a:r>
            <a:r>
              <a:rPr lang="en-US" altLang="zh-CN" sz="3600">
                <a:solidFill>
                  <a:schemeClr val="accent2"/>
                </a:solidFill>
                <a:ea typeface="楷体_GB2312" pitchFamily="49" charset="-122"/>
              </a:rPr>
              <a:t>d</a:t>
            </a:r>
            <a:r>
              <a:rPr lang="en-US" altLang="zh-CN" sz="3600">
                <a:ea typeface="楷体_GB2312" pitchFamily="49" charset="-122"/>
              </a:rPr>
              <a:t>)+</a:t>
            </a:r>
            <a:r>
              <a:rPr lang="en-US" altLang="zh-CN" sz="3600">
                <a:solidFill>
                  <a:schemeClr val="accent2"/>
                </a:solidFill>
                <a:ea typeface="楷体_GB2312" pitchFamily="49" charset="-122"/>
              </a:rPr>
              <a:t>ac</a:t>
            </a:r>
            <a:r>
              <a:rPr lang="en-US" altLang="zh-CN" sz="3600">
                <a:ea typeface="楷体_GB2312" pitchFamily="49" charset="-122"/>
              </a:rPr>
              <a:t>+</a:t>
            </a:r>
            <a:r>
              <a:rPr lang="en-US" altLang="zh-CN" sz="3600">
                <a:solidFill>
                  <a:schemeClr val="accent2"/>
                </a:solidFill>
                <a:ea typeface="楷体_GB2312" pitchFamily="49" charset="-122"/>
              </a:rPr>
              <a:t>bd</a:t>
            </a:r>
            <a:r>
              <a:rPr lang="en-US" altLang="zh-CN" sz="3600">
                <a:ea typeface="楷体_GB2312" pitchFamily="49" charset="-122"/>
              </a:rPr>
              <a:t>) 2</a:t>
            </a:r>
            <a:r>
              <a:rPr lang="en-US" altLang="zh-CN" sz="3600" baseline="30000">
                <a:ea typeface="楷体_GB2312" pitchFamily="49" charset="-122"/>
              </a:rPr>
              <a:t>n/2</a:t>
            </a:r>
            <a:r>
              <a:rPr lang="en-US" altLang="zh-CN" sz="3600">
                <a:ea typeface="楷体_GB2312" pitchFamily="49" charset="-122"/>
              </a:rPr>
              <a:t> + </a:t>
            </a:r>
            <a:r>
              <a:rPr lang="en-US" altLang="zh-CN" sz="3600">
                <a:solidFill>
                  <a:schemeClr val="accent2"/>
                </a:solidFill>
                <a:ea typeface="楷体_GB2312" pitchFamily="49" charset="-122"/>
              </a:rPr>
              <a:t>bd</a:t>
            </a:r>
          </a:p>
          <a:p>
            <a:pPr>
              <a:buClr>
                <a:schemeClr val="tx1"/>
              </a:buClr>
              <a:buFontTx/>
              <a:buAutoNum type="arabicPeriod"/>
            </a:pPr>
            <a:r>
              <a:rPr lang="en-US" altLang="zh-CN" sz="3600">
                <a:ea typeface="楷体_GB2312" pitchFamily="49" charset="-122"/>
              </a:rPr>
              <a:t>XY = </a:t>
            </a:r>
            <a:r>
              <a:rPr lang="en-US" altLang="zh-CN" sz="3600">
                <a:solidFill>
                  <a:schemeClr val="accent2"/>
                </a:solidFill>
                <a:ea typeface="楷体_GB2312" pitchFamily="49" charset="-122"/>
              </a:rPr>
              <a:t>ac</a:t>
            </a:r>
            <a:r>
              <a:rPr lang="en-US" altLang="zh-CN" sz="3600">
                <a:ea typeface="楷体_GB2312" pitchFamily="49" charset="-122"/>
              </a:rPr>
              <a:t> 2</a:t>
            </a:r>
            <a:r>
              <a:rPr lang="en-US" altLang="zh-CN" sz="3600" baseline="30000">
                <a:ea typeface="楷体_GB2312" pitchFamily="49" charset="-122"/>
              </a:rPr>
              <a:t>n</a:t>
            </a:r>
            <a:r>
              <a:rPr lang="en-US" altLang="zh-CN" sz="3600">
                <a:ea typeface="楷体_GB2312" pitchFamily="49" charset="-122"/>
              </a:rPr>
              <a:t> + ((</a:t>
            </a:r>
            <a:r>
              <a:rPr lang="en-US" altLang="zh-CN" sz="3600">
                <a:solidFill>
                  <a:schemeClr val="accent2"/>
                </a:solidFill>
                <a:ea typeface="楷体_GB2312" pitchFamily="49" charset="-122"/>
              </a:rPr>
              <a:t>a</a:t>
            </a:r>
            <a:r>
              <a:rPr lang="en-US" altLang="zh-CN" sz="3600">
                <a:ea typeface="楷体_GB2312" pitchFamily="49" charset="-122"/>
              </a:rPr>
              <a:t>+</a:t>
            </a:r>
            <a:r>
              <a:rPr lang="en-US" altLang="zh-CN" sz="3600">
                <a:solidFill>
                  <a:schemeClr val="accent2"/>
                </a:solidFill>
                <a:ea typeface="楷体_GB2312" pitchFamily="49" charset="-122"/>
              </a:rPr>
              <a:t>c</a:t>
            </a:r>
            <a:r>
              <a:rPr lang="en-US" altLang="zh-CN" sz="3600">
                <a:ea typeface="楷体_GB2312" pitchFamily="49" charset="-122"/>
              </a:rPr>
              <a:t>)(</a:t>
            </a:r>
            <a:r>
              <a:rPr lang="en-US" altLang="zh-CN" sz="3600">
                <a:solidFill>
                  <a:schemeClr val="accent2"/>
                </a:solidFill>
                <a:ea typeface="楷体_GB2312" pitchFamily="49" charset="-122"/>
              </a:rPr>
              <a:t>b</a:t>
            </a:r>
            <a:r>
              <a:rPr lang="en-US" altLang="zh-CN" sz="3600">
                <a:ea typeface="楷体_GB2312" pitchFamily="49" charset="-122"/>
              </a:rPr>
              <a:t>+</a:t>
            </a:r>
            <a:r>
              <a:rPr lang="en-US" altLang="zh-CN" sz="3600">
                <a:solidFill>
                  <a:schemeClr val="accent2"/>
                </a:solidFill>
                <a:ea typeface="楷体_GB2312" pitchFamily="49" charset="-122"/>
              </a:rPr>
              <a:t>d</a:t>
            </a:r>
            <a:r>
              <a:rPr lang="en-US" altLang="zh-CN" sz="3600">
                <a:ea typeface="楷体_GB2312" pitchFamily="49" charset="-122"/>
              </a:rPr>
              <a:t>)-</a:t>
            </a:r>
            <a:r>
              <a:rPr lang="en-US" altLang="zh-CN" sz="3600">
                <a:solidFill>
                  <a:schemeClr val="accent2"/>
                </a:solidFill>
                <a:ea typeface="楷体_GB2312" pitchFamily="49" charset="-122"/>
              </a:rPr>
              <a:t>ac</a:t>
            </a:r>
            <a:r>
              <a:rPr lang="en-US" altLang="zh-CN" sz="3600">
                <a:ea typeface="楷体_GB2312" pitchFamily="49" charset="-122"/>
              </a:rPr>
              <a:t>-</a:t>
            </a:r>
            <a:r>
              <a:rPr lang="en-US" altLang="zh-CN" sz="3600">
                <a:solidFill>
                  <a:schemeClr val="accent2"/>
                </a:solidFill>
                <a:ea typeface="楷体_GB2312" pitchFamily="49" charset="-122"/>
              </a:rPr>
              <a:t>bd</a:t>
            </a:r>
            <a:r>
              <a:rPr lang="en-US" altLang="zh-CN" sz="3600">
                <a:ea typeface="楷体_GB2312" pitchFamily="49" charset="-122"/>
              </a:rPr>
              <a:t>) 2</a:t>
            </a:r>
            <a:r>
              <a:rPr lang="en-US" altLang="zh-CN" sz="3600" baseline="30000">
                <a:ea typeface="楷体_GB2312" pitchFamily="49" charset="-122"/>
              </a:rPr>
              <a:t>n/2</a:t>
            </a:r>
            <a:r>
              <a:rPr lang="en-US" altLang="zh-CN" sz="3600">
                <a:ea typeface="楷体_GB2312" pitchFamily="49" charset="-122"/>
              </a:rPr>
              <a:t> + </a:t>
            </a:r>
            <a:r>
              <a:rPr lang="en-US" altLang="zh-CN" sz="3600">
                <a:solidFill>
                  <a:schemeClr val="accent2"/>
                </a:solidFill>
                <a:ea typeface="楷体_GB2312" pitchFamily="49" charset="-122"/>
              </a:rPr>
              <a:t>bd</a:t>
            </a:r>
          </a:p>
        </p:txBody>
      </p:sp>
      <p:grpSp>
        <p:nvGrpSpPr>
          <p:cNvPr id="33798" name="Group 6"/>
          <p:cNvGrpSpPr>
            <a:grpSpLocks/>
          </p:cNvGrpSpPr>
          <p:nvPr/>
        </p:nvGrpSpPr>
        <p:grpSpPr bwMode="auto">
          <a:xfrm>
            <a:off x="971550" y="2420938"/>
            <a:ext cx="7010400" cy="1955800"/>
            <a:chOff x="606" y="2017"/>
            <a:chExt cx="4416" cy="1232"/>
          </a:xfrm>
        </p:grpSpPr>
        <p:sp>
          <p:nvSpPr>
            <p:cNvPr id="33799" name="AutoShape 7"/>
            <p:cNvSpPr>
              <a:spLocks noChangeArrowheads="1"/>
            </p:cNvSpPr>
            <p:nvPr/>
          </p:nvSpPr>
          <p:spPr bwMode="auto">
            <a:xfrm>
              <a:off x="606" y="2017"/>
              <a:ext cx="4416" cy="123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>
              <a:solidFill>
                <a:srgbClr val="063DE8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2400" b="1">
                  <a:ea typeface="黑体" pitchFamily="2" charset="-122"/>
                </a:rPr>
                <a:t>复杂度分析</a:t>
              </a:r>
            </a:p>
            <a:p>
              <a:pPr eaLnBrk="0" hangingPunct="0"/>
              <a:endPara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endParaRPr>
            </a:p>
            <a:p>
              <a:pPr eaLnBrk="0" hangingPunct="0"/>
              <a:endParaRPr lang="zh-CN" altLang="en-US" sz="2400" b="1"/>
            </a:p>
            <a:p>
              <a:pPr algn="ctr" eaLnBrk="0" hangingPunct="0"/>
              <a:r>
                <a:rPr lang="en-US" altLang="zh-CN" sz="2400"/>
                <a:t>T(n)=O(n</a:t>
              </a:r>
              <a:r>
                <a:rPr lang="en-US" altLang="zh-CN" sz="2400" baseline="30000"/>
                <a:t>log3</a:t>
              </a:r>
              <a:r>
                <a:rPr lang="en-US" altLang="zh-CN" sz="2400"/>
                <a:t>) =O(n</a:t>
              </a:r>
              <a:r>
                <a:rPr lang="en-US" altLang="zh-CN" sz="2400" baseline="30000"/>
                <a:t>1.59</a:t>
              </a:r>
              <a:r>
                <a:rPr lang="en-US" altLang="zh-CN" sz="2400"/>
                <a:t>)</a:t>
              </a:r>
              <a:r>
                <a:rPr lang="en-US" altLang="zh-CN" sz="3600" b="1">
                  <a:solidFill>
                    <a:srgbClr val="FF0000"/>
                  </a:solidFill>
                  <a:ea typeface="楷体_GB2312" pitchFamily="49" charset="-122"/>
                  <a:sym typeface="Wingdings" pitchFamily="2" charset="2"/>
                </a:rPr>
                <a:t></a:t>
              </a:r>
              <a:r>
                <a:rPr lang="zh-CN" altLang="zh-CN" sz="2400" b="1">
                  <a:solidFill>
                    <a:srgbClr val="FF0000"/>
                  </a:solidFill>
                  <a:ea typeface="楷体_GB2312" pitchFamily="49" charset="-122"/>
                  <a:sym typeface="Wingdings" pitchFamily="2" charset="2"/>
                </a:rPr>
                <a:t>较大的改进</a:t>
              </a:r>
              <a:endParaRPr lang="zh-CN" altLang="en-US" sz="2400" b="1">
                <a:solidFill>
                  <a:srgbClr val="FF0000"/>
                </a:solidFill>
                <a:ea typeface="楷体_GB2312" pitchFamily="49" charset="-122"/>
                <a:sym typeface="Wingdings" pitchFamily="2" charset="2"/>
              </a:endParaRPr>
            </a:p>
          </p:txBody>
        </p:sp>
        <p:graphicFrame>
          <p:nvGraphicFramePr>
            <p:cNvPr id="33800" name="Object 8"/>
            <p:cNvGraphicFramePr>
              <a:graphicFrameLocks noChangeAspect="1"/>
            </p:cNvGraphicFramePr>
            <p:nvPr/>
          </p:nvGraphicFramePr>
          <p:xfrm>
            <a:off x="1273" y="2205"/>
            <a:ext cx="2624" cy="6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969" name="公式" r:id="rId3" imgW="1892160" imgH="457200" progId="Equation.3">
                    <p:embed/>
                  </p:oleObj>
                </mc:Choice>
                <mc:Fallback>
                  <p:oleObj name="公式" r:id="rId3" imgW="1892160" imgH="4572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3" y="2205"/>
                          <a:ext cx="2624" cy="6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323850" y="5445125"/>
            <a:ext cx="8569325" cy="1250950"/>
          </a:xfrm>
          <a:prstGeom prst="rect">
            <a:avLst/>
          </a:prstGeom>
          <a:solidFill>
            <a:schemeClr val="hlink"/>
          </a:solidFill>
          <a:ln w="63500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细节问题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：两个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XY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的复杂度都是</a:t>
            </a:r>
            <a:r>
              <a:rPr lang="en-US" altLang="zh-CN" sz="2400">
                <a:ea typeface="楷体_GB2312" pitchFamily="49" charset="-122"/>
              </a:rPr>
              <a:t>O(n</a:t>
            </a:r>
            <a:r>
              <a:rPr lang="en-US" altLang="zh-CN" sz="2400" baseline="30000">
                <a:ea typeface="楷体_GB2312" pitchFamily="49" charset="-122"/>
              </a:rPr>
              <a:t>log3</a:t>
            </a:r>
            <a:r>
              <a:rPr lang="en-US" altLang="zh-CN" sz="2400">
                <a:ea typeface="楷体_GB2312" pitchFamily="49" charset="-122"/>
              </a:rPr>
              <a:t>)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，但考虑到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a+c,b+d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可能得到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m+1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位的结果，使问题的规模变大，故不选择第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种方案。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7" grpId="0"/>
      <p:bldP spid="3380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大整数的乘法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250825" y="1557338"/>
            <a:ext cx="8642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请设计一个有效的算法，可以进行两个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n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位大整数的乘法运算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395288" y="1916113"/>
            <a:ext cx="59690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zh-CN" altLang="en-US" sz="2400">
                <a:ea typeface="楷体_GB2312" pitchFamily="49" charset="-122"/>
              </a:rPr>
              <a:t>小学的方法：</a:t>
            </a:r>
            <a:r>
              <a:rPr lang="en-US" altLang="zh-CN" sz="2400">
                <a:ea typeface="楷体_GB2312" pitchFamily="49" charset="-122"/>
              </a:rPr>
              <a:t>O(n</a:t>
            </a:r>
            <a:r>
              <a:rPr lang="en-US" altLang="zh-CN" sz="2400" baseline="30000">
                <a:ea typeface="楷体_GB2312" pitchFamily="49" charset="-122"/>
              </a:rPr>
              <a:t>2</a:t>
            </a:r>
            <a:r>
              <a:rPr lang="en-US" altLang="zh-CN" sz="2400">
                <a:ea typeface="楷体_GB2312" pitchFamily="49" charset="-122"/>
              </a:rPr>
              <a:t>)            </a:t>
            </a:r>
            <a:r>
              <a:rPr lang="en-US" altLang="zh-CN" sz="3600" b="1">
                <a:solidFill>
                  <a:srgbClr val="FF0000"/>
                </a:solidFill>
                <a:ea typeface="楷体_GB2312" pitchFamily="49" charset="-122"/>
                <a:sym typeface="Wingdings" pitchFamily="2" charset="2"/>
              </a:rPr>
              <a:t></a:t>
            </a: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  <a:sym typeface="Wingdings" pitchFamily="2" charset="2"/>
              </a:rPr>
              <a:t>效率太低</a:t>
            </a:r>
          </a:p>
          <a:p>
            <a:pPr>
              <a:buFont typeface="Wingdings" pitchFamily="2" charset="2"/>
              <a:buChar char="u"/>
            </a:pPr>
            <a:r>
              <a:rPr lang="zh-CN" altLang="en-US" sz="2400">
                <a:ea typeface="楷体_GB2312" pitchFamily="49" charset="-122"/>
                <a:sym typeface="Wingdings" pitchFamily="2" charset="2"/>
              </a:rPr>
              <a:t>分治法</a:t>
            </a:r>
            <a:r>
              <a:rPr lang="en-US" altLang="zh-CN" sz="2400">
                <a:ea typeface="楷体_GB2312" pitchFamily="49" charset="-122"/>
                <a:sym typeface="Wingdings" pitchFamily="2" charset="2"/>
              </a:rPr>
              <a:t>: O(n</a:t>
            </a:r>
            <a:r>
              <a:rPr lang="en-US" altLang="zh-CN" sz="2400" baseline="30000">
                <a:ea typeface="楷体_GB2312" pitchFamily="49" charset="-122"/>
                <a:sym typeface="Wingdings" pitchFamily="2" charset="2"/>
              </a:rPr>
              <a:t>1.59</a:t>
            </a:r>
            <a:r>
              <a:rPr lang="en-US" altLang="zh-CN" sz="2400">
                <a:ea typeface="楷体_GB2312" pitchFamily="49" charset="-122"/>
                <a:sym typeface="Wingdings" pitchFamily="2" charset="2"/>
              </a:rPr>
              <a:t>)                  </a:t>
            </a:r>
            <a:r>
              <a:rPr lang="en-US" altLang="zh-CN" sz="3600" b="1">
                <a:solidFill>
                  <a:srgbClr val="FF0000"/>
                </a:solidFill>
                <a:ea typeface="楷体_GB2312" pitchFamily="49" charset="-122"/>
                <a:sym typeface="Wingdings" pitchFamily="2" charset="2"/>
              </a:rPr>
              <a:t></a:t>
            </a: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  <a:sym typeface="Wingdings" pitchFamily="2" charset="2"/>
              </a:rPr>
              <a:t>较大的改进</a:t>
            </a:r>
          </a:p>
          <a:p>
            <a:pPr>
              <a:buFont typeface="Wingdings" pitchFamily="2" charset="2"/>
              <a:buChar char="u"/>
            </a:pPr>
            <a:r>
              <a:rPr lang="zh-CN" altLang="en-US" sz="2400">
                <a:ea typeface="楷体_GB2312" pitchFamily="49" charset="-122"/>
                <a:sym typeface="Wingdings" pitchFamily="2" charset="2"/>
              </a:rPr>
              <a:t>更快的方法</a:t>
            </a:r>
            <a:r>
              <a:rPr lang="en-US" altLang="zh-CN" sz="2400">
                <a:ea typeface="楷体_GB2312" pitchFamily="49" charset="-122"/>
                <a:sym typeface="Wingdings" pitchFamily="2" charset="2"/>
              </a:rPr>
              <a:t>??</a:t>
            </a: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395288" y="3429000"/>
            <a:ext cx="8353425" cy="2333625"/>
          </a:xfrm>
          <a:prstGeom prst="rect">
            <a:avLst/>
          </a:prstGeom>
          <a:noFill/>
          <a:ln w="508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400">
                <a:ea typeface="楷体_GB2312" pitchFamily="49" charset="-122"/>
              </a:rPr>
              <a:t>如果将大整数分成更多段，用更复杂的方式把它们组合起来，将有可能得到更优的算法。</a:t>
            </a:r>
          </a:p>
          <a:p>
            <a:pPr>
              <a:buFont typeface="Wingdings" pitchFamily="2" charset="2"/>
              <a:buChar char="Ø"/>
            </a:pPr>
            <a:endParaRPr lang="zh-CN" altLang="en-US" sz="2400">
              <a:ea typeface="楷体_GB2312" pitchFamily="49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400">
                <a:ea typeface="楷体_GB2312" pitchFamily="49" charset="-122"/>
              </a:rPr>
              <a:t>最终的，这个思想导致了</a:t>
            </a:r>
            <a:r>
              <a:rPr lang="zh-CN" altLang="en-US" sz="2400" b="1">
                <a:ea typeface="黑体" pitchFamily="2" charset="-122"/>
              </a:rPr>
              <a:t>快速傅利叶变换</a:t>
            </a:r>
            <a:r>
              <a:rPr lang="en-US" altLang="zh-CN" sz="2400">
                <a:ea typeface="楷体_GB2312" pitchFamily="49" charset="-122"/>
              </a:rPr>
              <a:t>(Fast Fourier Transform)</a:t>
            </a:r>
            <a:r>
              <a:rPr lang="zh-CN" altLang="en-US" sz="2400">
                <a:ea typeface="楷体_GB2312" pitchFamily="49" charset="-122"/>
              </a:rPr>
              <a:t>的产生。该方法也可以看作是一个复杂的分治算法。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4213" y="2005013"/>
            <a:ext cx="7772400" cy="3530600"/>
          </a:xfrm>
        </p:spPr>
        <p:txBody>
          <a:bodyPr/>
          <a:lstStyle/>
          <a:p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将要求解的较大规模的问题分割成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个更小规模的子问题。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算法总体思想</a:t>
            </a:r>
          </a:p>
        </p:txBody>
      </p:sp>
      <p:sp>
        <p:nvSpPr>
          <p:cNvPr id="9221" name="Oval 5"/>
          <p:cNvSpPr>
            <a:spLocks noChangeArrowheads="1"/>
          </p:cNvSpPr>
          <p:nvPr/>
        </p:nvSpPr>
        <p:spPr bwMode="auto">
          <a:xfrm>
            <a:off x="4284663" y="3500438"/>
            <a:ext cx="800100" cy="6096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sz="3200">
                <a:latin typeface="Arial Rounded MT Bold" pitchFamily="34" charset="0"/>
              </a:rPr>
              <a:t>n</a:t>
            </a:r>
          </a:p>
        </p:txBody>
      </p:sp>
      <p:cxnSp>
        <p:nvCxnSpPr>
          <p:cNvPr id="9222" name="AutoShape 6"/>
          <p:cNvCxnSpPr>
            <a:cxnSpLocks noChangeShapeType="1"/>
            <a:stCxn id="9221" idx="4"/>
            <a:endCxn id="9229" idx="0"/>
          </p:cNvCxnSpPr>
          <p:nvPr/>
        </p:nvCxnSpPr>
        <p:spPr bwMode="auto">
          <a:xfrm>
            <a:off x="4684713" y="4119563"/>
            <a:ext cx="3621087" cy="812800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223" name="AutoShape 7"/>
          <p:cNvCxnSpPr>
            <a:cxnSpLocks noChangeShapeType="1"/>
            <a:stCxn id="9221" idx="4"/>
            <a:endCxn id="9226" idx="0"/>
          </p:cNvCxnSpPr>
          <p:nvPr/>
        </p:nvCxnSpPr>
        <p:spPr bwMode="auto">
          <a:xfrm flipH="1">
            <a:off x="1266825" y="4119563"/>
            <a:ext cx="3417888" cy="762000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224" name="AutoShape 8"/>
          <p:cNvCxnSpPr>
            <a:cxnSpLocks noChangeShapeType="1"/>
            <a:stCxn id="9221" idx="4"/>
            <a:endCxn id="9227" idx="0"/>
          </p:cNvCxnSpPr>
          <p:nvPr/>
        </p:nvCxnSpPr>
        <p:spPr bwMode="auto">
          <a:xfrm flipH="1">
            <a:off x="3613150" y="4119563"/>
            <a:ext cx="1071563" cy="812800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225" name="AutoShape 9"/>
          <p:cNvCxnSpPr>
            <a:cxnSpLocks noChangeShapeType="1"/>
            <a:stCxn id="9221" idx="4"/>
            <a:endCxn id="9228" idx="0"/>
          </p:cNvCxnSpPr>
          <p:nvPr/>
        </p:nvCxnSpPr>
        <p:spPr bwMode="auto">
          <a:xfrm>
            <a:off x="4684713" y="4119563"/>
            <a:ext cx="1274762" cy="812800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226" name="AutoShape 10"/>
          <p:cNvSpPr>
            <a:spLocks noChangeArrowheads="1"/>
          </p:cNvSpPr>
          <p:nvPr/>
        </p:nvSpPr>
        <p:spPr bwMode="auto">
          <a:xfrm>
            <a:off x="428625" y="4891088"/>
            <a:ext cx="1676400" cy="1473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sz="2800" b="1">
                <a:latin typeface="Arial Rounded MT Bold" pitchFamily="34" charset="0"/>
              </a:rPr>
              <a:t>T(n/2)</a:t>
            </a:r>
          </a:p>
        </p:txBody>
      </p:sp>
      <p:sp>
        <p:nvSpPr>
          <p:cNvPr id="9227" name="AutoShape 11"/>
          <p:cNvSpPr>
            <a:spLocks noChangeArrowheads="1"/>
          </p:cNvSpPr>
          <p:nvPr/>
        </p:nvSpPr>
        <p:spPr bwMode="auto">
          <a:xfrm>
            <a:off x="2774950" y="4941888"/>
            <a:ext cx="1676400" cy="1473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sz="2800" b="1">
                <a:latin typeface="Arial Rounded MT Bold" pitchFamily="34" charset="0"/>
              </a:rPr>
              <a:t>T(n/2)</a:t>
            </a:r>
          </a:p>
        </p:txBody>
      </p:sp>
      <p:sp>
        <p:nvSpPr>
          <p:cNvPr id="9228" name="AutoShape 12"/>
          <p:cNvSpPr>
            <a:spLocks noChangeArrowheads="1"/>
          </p:cNvSpPr>
          <p:nvPr/>
        </p:nvSpPr>
        <p:spPr bwMode="auto">
          <a:xfrm>
            <a:off x="5121275" y="4941888"/>
            <a:ext cx="1676400" cy="1473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sz="2800" b="1">
                <a:latin typeface="Arial Rounded MT Bold" pitchFamily="34" charset="0"/>
              </a:rPr>
              <a:t>T(n/2)</a:t>
            </a:r>
          </a:p>
        </p:txBody>
      </p:sp>
      <p:sp>
        <p:nvSpPr>
          <p:cNvPr id="9229" name="AutoShape 13"/>
          <p:cNvSpPr>
            <a:spLocks noChangeArrowheads="1"/>
          </p:cNvSpPr>
          <p:nvPr/>
        </p:nvSpPr>
        <p:spPr bwMode="auto">
          <a:xfrm>
            <a:off x="7467600" y="4941888"/>
            <a:ext cx="1676400" cy="1473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sz="2800" b="1">
                <a:latin typeface="Arial Rounded MT Bold" pitchFamily="34" charset="0"/>
              </a:rPr>
              <a:t>T(n/2)</a:t>
            </a:r>
          </a:p>
        </p:txBody>
      </p:sp>
      <p:sp>
        <p:nvSpPr>
          <p:cNvPr id="9230" name="AutoShape 14"/>
          <p:cNvSpPr>
            <a:spLocks noChangeArrowheads="1"/>
          </p:cNvSpPr>
          <p:nvPr/>
        </p:nvSpPr>
        <p:spPr bwMode="auto">
          <a:xfrm>
            <a:off x="609600" y="3214688"/>
            <a:ext cx="1295400" cy="1066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sz="3200">
                <a:latin typeface="Arial Rounded MT Bold" pitchFamily="34" charset="0"/>
              </a:rPr>
              <a:t>T(n)</a:t>
            </a:r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2895600" y="3549650"/>
            <a:ext cx="1066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3200">
                <a:latin typeface="Arial Rounded MT Bold" pitchFamily="34" charset="0"/>
              </a:rPr>
              <a:t>=</a:t>
            </a:r>
          </a:p>
        </p:txBody>
      </p:sp>
      <p:sp>
        <p:nvSpPr>
          <p:cNvPr id="9233" name="Text Box 17"/>
          <p:cNvSpPr txBox="1">
            <a:spLocks noChangeArrowheads="1"/>
          </p:cNvSpPr>
          <p:nvPr/>
        </p:nvSpPr>
        <p:spPr bwMode="auto">
          <a:xfrm>
            <a:off x="1042988" y="1700213"/>
            <a:ext cx="7345362" cy="13112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4000">
                <a:ea typeface="华文行楷" pitchFamily="2" charset="-122"/>
              </a:rPr>
              <a:t>                                                       </a:t>
            </a:r>
          </a:p>
          <a:p>
            <a:r>
              <a:rPr lang="en-US" altLang="zh-CN" sz="4000">
                <a:ea typeface="华文行楷" pitchFamily="2" charset="-122"/>
              </a:rPr>
              <a:t> </a:t>
            </a:r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684213" y="1628775"/>
            <a:ext cx="7772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对这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个子问题分别求解。如果子问题的规模仍然不够小，则再划分为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个子问题，如此递归的进行下去，直到问题规模足够小，很容易求出其解为止。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3" grpId="0" animBg="1"/>
      <p:bldP spid="921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Strassen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矩阵乘法</a:t>
            </a:r>
          </a:p>
        </p:txBody>
      </p:sp>
      <p:grpSp>
        <p:nvGrpSpPr>
          <p:cNvPr id="35843" name="Group 3"/>
          <p:cNvGrpSpPr>
            <a:grpSpLocks/>
          </p:cNvGrpSpPr>
          <p:nvPr/>
        </p:nvGrpSpPr>
        <p:grpSpPr bwMode="auto">
          <a:xfrm>
            <a:off x="250825" y="2781300"/>
            <a:ext cx="8604250" cy="792163"/>
            <a:chOff x="158" y="903"/>
            <a:chExt cx="5602" cy="540"/>
          </a:xfrm>
        </p:grpSpPr>
        <p:sp>
          <p:nvSpPr>
            <p:cNvPr id="35844" name="Text Box 4"/>
            <p:cNvSpPr txBox="1">
              <a:spLocks noChangeArrowheads="1"/>
            </p:cNvSpPr>
            <p:nvPr/>
          </p:nvSpPr>
          <p:spPr bwMode="auto">
            <a:xfrm>
              <a:off x="158" y="981"/>
              <a:ext cx="5444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A</a:t>
              </a:r>
              <a:r>
                <a:rPr lang="zh-CN" altLang="en-US" sz="24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和</a:t>
              </a:r>
              <a:r>
                <a:rPr lang="en-US" altLang="zh-CN" sz="24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B</a:t>
              </a:r>
              <a:r>
                <a:rPr lang="zh-CN" altLang="en-US" sz="24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的乘积矩阵</a:t>
              </a:r>
              <a:r>
                <a:rPr lang="en-US" altLang="zh-CN" sz="24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C</a:t>
              </a:r>
              <a:r>
                <a:rPr lang="zh-CN" altLang="en-US" sz="24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中的元素</a:t>
              </a:r>
              <a:r>
                <a:rPr lang="en-US" altLang="zh-CN" sz="24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C[i,j]</a:t>
              </a:r>
              <a:r>
                <a:rPr lang="zh-CN" altLang="en-US" sz="24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定义为</a:t>
              </a:r>
              <a:r>
                <a:rPr lang="en-US" altLang="zh-CN" sz="24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:</a:t>
              </a:r>
              <a:r>
                <a:rPr lang="zh-CN" altLang="en-US" sz="24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　</a:t>
              </a:r>
              <a:r>
                <a:rPr lang="zh-CN" altLang="en-US" sz="240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</a:p>
          </p:txBody>
        </p:sp>
        <p:graphicFrame>
          <p:nvGraphicFramePr>
            <p:cNvPr id="35845" name="Object 5"/>
            <p:cNvGraphicFramePr>
              <a:graphicFrameLocks noChangeAspect="1"/>
            </p:cNvGraphicFramePr>
            <p:nvPr/>
          </p:nvGraphicFramePr>
          <p:xfrm>
            <a:off x="3651" y="903"/>
            <a:ext cx="2109" cy="5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993" name="公式" r:id="rId3" imgW="1688760" imgH="431640" progId="Equation.3">
                    <p:embed/>
                  </p:oleObj>
                </mc:Choice>
                <mc:Fallback>
                  <p:oleObj name="公式" r:id="rId3" imgW="1688760" imgH="43164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1" y="903"/>
                          <a:ext cx="2109" cy="5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323850" y="4005263"/>
            <a:ext cx="8642350" cy="2092325"/>
          </a:xfrm>
          <a:prstGeom prst="rect">
            <a:avLst/>
          </a:prstGeom>
          <a:solidFill>
            <a:schemeClr val="hlink"/>
          </a:solidFill>
          <a:ln w="50800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3200">
                <a:ea typeface="楷体_GB2312" pitchFamily="49" charset="-122"/>
                <a:cs typeface="Times New Roman" pitchFamily="18" charset="0"/>
              </a:rPr>
              <a:t>若依此定义来计算A和B的乘积矩阵C，则每计算C的一个元素C[i][j]，需要做n次乘法和n-1次加法。因此，算出矩阵C的 个元素所需的计算时间为</a:t>
            </a:r>
            <a:r>
              <a:rPr lang="en-US" altLang="zh-CN" sz="3200">
                <a:ea typeface="楷体_GB2312" pitchFamily="49" charset="-122"/>
                <a:cs typeface="Times New Roman" pitchFamily="18" charset="0"/>
              </a:rPr>
              <a:t>O(n</a:t>
            </a:r>
            <a:r>
              <a:rPr lang="en-US" altLang="zh-CN" sz="3200" baseline="30000">
                <a:ea typeface="楷体_GB2312" pitchFamily="49" charset="-122"/>
                <a:cs typeface="Times New Roman" pitchFamily="18" charset="0"/>
              </a:rPr>
              <a:t>3</a:t>
            </a:r>
            <a:r>
              <a:rPr lang="en-US" altLang="zh-CN" sz="3200">
                <a:ea typeface="楷体_GB2312" pitchFamily="49" charset="-122"/>
                <a:cs typeface="Times New Roman" pitchFamily="18" charset="0"/>
              </a:rPr>
              <a:t>)</a:t>
            </a: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395288" y="1700213"/>
            <a:ext cx="2730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zh-CN" altLang="zh-CN" sz="2400">
                <a:ea typeface="楷体_GB2312" pitchFamily="49" charset="-122"/>
              </a:rPr>
              <a:t>传统方法</a:t>
            </a:r>
            <a:r>
              <a:rPr lang="zh-CN" altLang="en-US" sz="2400">
                <a:ea typeface="楷体_GB2312" pitchFamily="49" charset="-122"/>
              </a:rPr>
              <a:t>：</a:t>
            </a:r>
            <a:r>
              <a:rPr lang="en-US" altLang="zh-CN" sz="2400">
                <a:ea typeface="楷体_GB2312" pitchFamily="49" charset="-122"/>
              </a:rPr>
              <a:t>O(n</a:t>
            </a:r>
            <a:r>
              <a:rPr lang="en-US" altLang="zh-CN" sz="2400" baseline="30000">
                <a:ea typeface="楷体_GB2312" pitchFamily="49" charset="-122"/>
              </a:rPr>
              <a:t>3</a:t>
            </a:r>
            <a:r>
              <a:rPr lang="en-US" altLang="zh-CN" sz="2400">
                <a:ea typeface="楷体_GB2312" pitchFamily="49" charset="-12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Strassen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矩阵乘法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323850" y="2492375"/>
            <a:ext cx="86423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>
                <a:ea typeface="楷体_GB2312" pitchFamily="49" charset="-122"/>
                <a:cs typeface="Times New Roman" pitchFamily="18" charset="0"/>
              </a:rPr>
              <a:t>使用与上例类似的技术，将矩阵A，B和C中每一矩阵都分块成4个大小相等的子矩阵。由此可将方程C=AB重写为：</a:t>
            </a:r>
            <a:endParaRPr lang="zh-CN" altLang="en-US" sz="2400"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395288" y="1700213"/>
            <a:ext cx="27305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zh-CN" altLang="zh-CN" sz="2400">
                <a:ea typeface="楷体_GB2312" pitchFamily="49" charset="-122"/>
              </a:rPr>
              <a:t>传统方法</a:t>
            </a:r>
            <a:r>
              <a:rPr lang="zh-CN" altLang="en-US" sz="2400">
                <a:ea typeface="楷体_GB2312" pitchFamily="49" charset="-122"/>
              </a:rPr>
              <a:t>：</a:t>
            </a:r>
            <a:r>
              <a:rPr lang="en-US" altLang="zh-CN" sz="2400">
                <a:ea typeface="楷体_GB2312" pitchFamily="49" charset="-122"/>
              </a:rPr>
              <a:t>O(n</a:t>
            </a:r>
            <a:r>
              <a:rPr lang="en-US" altLang="zh-CN" sz="2400" baseline="30000">
                <a:ea typeface="楷体_GB2312" pitchFamily="49" charset="-122"/>
              </a:rPr>
              <a:t>3</a:t>
            </a:r>
            <a:r>
              <a:rPr lang="en-US" altLang="zh-CN" sz="2400">
                <a:ea typeface="楷体_GB2312" pitchFamily="49" charset="-122"/>
              </a:rPr>
              <a:t>)</a:t>
            </a:r>
          </a:p>
          <a:p>
            <a:pPr>
              <a:buFont typeface="Wingdings" pitchFamily="2" charset="2"/>
              <a:buChar char="u"/>
            </a:pPr>
            <a:r>
              <a:rPr lang="zh-CN" altLang="en-US" sz="2400">
                <a:ea typeface="楷体_GB2312" pitchFamily="49" charset="-122"/>
                <a:sym typeface="Wingdings" pitchFamily="2" charset="2"/>
              </a:rPr>
              <a:t>分治法</a:t>
            </a:r>
            <a:r>
              <a:rPr lang="en-US" altLang="zh-CN" sz="2400">
                <a:ea typeface="楷体_GB2312" pitchFamily="49" charset="-122"/>
                <a:sym typeface="Wingdings" pitchFamily="2" charset="2"/>
              </a:rPr>
              <a:t>:</a:t>
            </a:r>
          </a:p>
        </p:txBody>
      </p:sp>
      <p:graphicFrame>
        <p:nvGraphicFramePr>
          <p:cNvPr id="36869" name="Object 5"/>
          <p:cNvGraphicFramePr>
            <a:graphicFrameLocks noChangeAspect="1"/>
          </p:cNvGraphicFramePr>
          <p:nvPr/>
        </p:nvGraphicFramePr>
        <p:xfrm>
          <a:off x="2268538" y="3284538"/>
          <a:ext cx="424815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2" name="公式" r:id="rId3" imgW="2222280" imgH="482400" progId="Equation.3">
                  <p:embed/>
                </p:oleObj>
              </mc:Choice>
              <mc:Fallback>
                <p:oleObj name="公式" r:id="rId3" imgW="2222280" imgH="482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3284538"/>
                        <a:ext cx="4248150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539750" y="4221163"/>
            <a:ext cx="7772400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sz="2400">
                <a:ea typeface="楷体_GB2312" pitchFamily="49" charset="-122"/>
              </a:rPr>
              <a:t>由此可得：</a:t>
            </a:r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0" y="219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0" y="438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0" y="657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6875" name="Group 11"/>
          <p:cNvGrpSpPr>
            <a:grpSpLocks/>
          </p:cNvGrpSpPr>
          <p:nvPr/>
        </p:nvGrpSpPr>
        <p:grpSpPr bwMode="auto">
          <a:xfrm>
            <a:off x="2268538" y="4365625"/>
            <a:ext cx="4679950" cy="2303463"/>
            <a:chOff x="0" y="0"/>
            <a:chExt cx="858" cy="552"/>
          </a:xfrm>
        </p:grpSpPr>
        <p:graphicFrame>
          <p:nvGraphicFramePr>
            <p:cNvPr id="36876" name="Object 12"/>
            <p:cNvGraphicFramePr>
              <a:graphicFrameLocks noChangeAspect="1"/>
            </p:cNvGraphicFramePr>
            <p:nvPr/>
          </p:nvGraphicFramePr>
          <p:xfrm>
            <a:off x="0" y="0"/>
            <a:ext cx="822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023" name="公式" r:id="rId5" imgW="1307532" imgH="215806" progId="Equation.3">
                    <p:embed/>
                  </p:oleObj>
                </mc:Choice>
                <mc:Fallback>
                  <p:oleObj name="公式" r:id="rId5" imgW="1307532" imgH="215806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822" cy="1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7" name="Object 13"/>
            <p:cNvGraphicFramePr>
              <a:graphicFrameLocks noChangeAspect="1"/>
            </p:cNvGraphicFramePr>
            <p:nvPr/>
          </p:nvGraphicFramePr>
          <p:xfrm>
            <a:off x="0" y="138"/>
            <a:ext cx="840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024" name="公式" r:id="rId7" imgW="1333500" imgH="215900" progId="Equation.3">
                    <p:embed/>
                  </p:oleObj>
                </mc:Choice>
                <mc:Fallback>
                  <p:oleObj name="公式" r:id="rId7" imgW="1333500" imgH="2159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38"/>
                          <a:ext cx="840" cy="1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8" name="Object 14"/>
            <p:cNvGraphicFramePr>
              <a:graphicFrameLocks noChangeAspect="1"/>
            </p:cNvGraphicFramePr>
            <p:nvPr/>
          </p:nvGraphicFramePr>
          <p:xfrm>
            <a:off x="0" y="276"/>
            <a:ext cx="840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025" name="公式" r:id="rId9" imgW="1333500" imgH="215900" progId="Equation.3">
                    <p:embed/>
                  </p:oleObj>
                </mc:Choice>
                <mc:Fallback>
                  <p:oleObj name="公式" r:id="rId9" imgW="1333500" imgH="2159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76"/>
                          <a:ext cx="840" cy="1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9" name="Object 15"/>
            <p:cNvGraphicFramePr>
              <a:graphicFrameLocks noChangeAspect="1"/>
            </p:cNvGraphicFramePr>
            <p:nvPr/>
          </p:nvGraphicFramePr>
          <p:xfrm>
            <a:off x="0" y="414"/>
            <a:ext cx="858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026" name="公式" r:id="rId11" imgW="1358310" imgH="215806" progId="Equation.3">
                    <p:embed/>
                  </p:oleObj>
                </mc:Choice>
                <mc:Fallback>
                  <p:oleObj name="公式" r:id="rId11" imgW="1358310" imgH="215806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414"/>
                          <a:ext cx="858" cy="1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880" name="Rectangle 16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6881" name="Group 17"/>
          <p:cNvGrpSpPr>
            <a:grpSpLocks/>
          </p:cNvGrpSpPr>
          <p:nvPr/>
        </p:nvGrpSpPr>
        <p:grpSpPr bwMode="auto">
          <a:xfrm>
            <a:off x="1331913" y="2503488"/>
            <a:ext cx="7010400" cy="1749425"/>
            <a:chOff x="612" y="1577"/>
            <a:chExt cx="4416" cy="1102"/>
          </a:xfrm>
        </p:grpSpPr>
        <p:sp>
          <p:nvSpPr>
            <p:cNvPr id="36882" name="AutoShape 18"/>
            <p:cNvSpPr>
              <a:spLocks noChangeArrowheads="1"/>
            </p:cNvSpPr>
            <p:nvPr/>
          </p:nvSpPr>
          <p:spPr bwMode="auto">
            <a:xfrm>
              <a:off x="612" y="1577"/>
              <a:ext cx="4416" cy="110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>
              <a:solidFill>
                <a:srgbClr val="063DE8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2400" b="1">
                  <a:ea typeface="黑体" pitchFamily="2" charset="-122"/>
                </a:rPr>
                <a:t>复杂度分析</a:t>
              </a:r>
            </a:p>
            <a:p>
              <a:pPr eaLnBrk="0" hangingPunct="0"/>
              <a:endPara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endParaRPr>
            </a:p>
            <a:p>
              <a:pPr eaLnBrk="0" hangingPunct="0"/>
              <a:endParaRPr lang="zh-CN" altLang="en-US" sz="2400" b="1"/>
            </a:p>
            <a:p>
              <a:pPr algn="ctr" eaLnBrk="0" hangingPunct="0"/>
              <a:r>
                <a:rPr lang="en-US" altLang="zh-CN" sz="2400"/>
                <a:t>T(n)=O(n</a:t>
              </a:r>
              <a:r>
                <a:rPr lang="en-US" altLang="zh-CN" sz="2400" baseline="30000"/>
                <a:t>3</a:t>
              </a:r>
              <a:r>
                <a:rPr lang="en-US" altLang="zh-CN" sz="2400"/>
                <a:t>)</a:t>
              </a:r>
              <a:endParaRPr lang="en-US" altLang="zh-CN" sz="2400" b="1">
                <a:solidFill>
                  <a:srgbClr val="FF0000"/>
                </a:solidFill>
                <a:ea typeface="楷体_GB2312" pitchFamily="49" charset="-122"/>
                <a:sym typeface="Wingdings" pitchFamily="2" charset="2"/>
              </a:endParaRPr>
            </a:p>
          </p:txBody>
        </p:sp>
        <p:graphicFrame>
          <p:nvGraphicFramePr>
            <p:cNvPr id="36883" name="Object 19"/>
            <p:cNvGraphicFramePr>
              <a:graphicFrameLocks noChangeAspect="1"/>
            </p:cNvGraphicFramePr>
            <p:nvPr/>
          </p:nvGraphicFramePr>
          <p:xfrm>
            <a:off x="1220" y="1797"/>
            <a:ext cx="2822" cy="6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027" name="公式" r:id="rId13" imgW="1993680" imgH="457200" progId="Equation.3">
                    <p:embed/>
                  </p:oleObj>
                </mc:Choice>
                <mc:Fallback>
                  <p:oleObj name="公式" r:id="rId13" imgW="1993680" imgH="4572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0" y="1797"/>
                          <a:ext cx="2822" cy="64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Strassen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矩阵乘法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395288" y="1700213"/>
            <a:ext cx="27305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zh-CN" altLang="zh-CN" sz="2400">
                <a:ea typeface="楷体_GB2312" pitchFamily="49" charset="-122"/>
              </a:rPr>
              <a:t>传统方法</a:t>
            </a:r>
            <a:r>
              <a:rPr lang="zh-CN" altLang="en-US" sz="2400">
                <a:ea typeface="楷体_GB2312" pitchFamily="49" charset="-122"/>
              </a:rPr>
              <a:t>：</a:t>
            </a:r>
            <a:r>
              <a:rPr lang="en-US" altLang="zh-CN" sz="2400">
                <a:ea typeface="楷体_GB2312" pitchFamily="49" charset="-122"/>
              </a:rPr>
              <a:t>O(n</a:t>
            </a:r>
            <a:r>
              <a:rPr lang="en-US" altLang="zh-CN" sz="2400" baseline="30000">
                <a:ea typeface="楷体_GB2312" pitchFamily="49" charset="-122"/>
              </a:rPr>
              <a:t>3</a:t>
            </a:r>
            <a:r>
              <a:rPr lang="en-US" altLang="zh-CN" sz="2400">
                <a:ea typeface="楷体_GB2312" pitchFamily="49" charset="-122"/>
              </a:rPr>
              <a:t>)</a:t>
            </a:r>
          </a:p>
          <a:p>
            <a:pPr>
              <a:buFont typeface="Wingdings" pitchFamily="2" charset="2"/>
              <a:buChar char="u"/>
            </a:pPr>
            <a:r>
              <a:rPr lang="zh-CN" altLang="en-US" sz="2400">
                <a:ea typeface="楷体_GB2312" pitchFamily="49" charset="-122"/>
                <a:sym typeface="Wingdings" pitchFamily="2" charset="2"/>
              </a:rPr>
              <a:t>分治法</a:t>
            </a:r>
            <a:r>
              <a:rPr lang="en-US" altLang="zh-CN" sz="2400">
                <a:ea typeface="楷体_GB2312" pitchFamily="49" charset="-122"/>
                <a:sym typeface="Wingdings" pitchFamily="2" charset="2"/>
              </a:rPr>
              <a:t>: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395288" y="2492375"/>
            <a:ext cx="8496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990600" indent="-53340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371600" indent="-4572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52600" indent="-3810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09800" indent="-3810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sz="2400">
                <a:ea typeface="楷体_GB2312" pitchFamily="49" charset="-122"/>
              </a:rPr>
              <a:t>为了降低时间复杂度，必须减少乘法的次数。</a:t>
            </a:r>
          </a:p>
          <a:p>
            <a:pPr>
              <a:buClr>
                <a:schemeClr val="tx1"/>
              </a:buClr>
              <a:buFont typeface="Wingdings" pitchFamily="2" charset="2"/>
              <a:buNone/>
            </a:pPr>
            <a:endParaRPr lang="en-US" altLang="zh-CN" sz="3600">
              <a:solidFill>
                <a:schemeClr val="accent2"/>
              </a:solidFill>
              <a:ea typeface="楷体_GB2312" pitchFamily="49" charset="-122"/>
            </a:endParaRPr>
          </a:p>
        </p:txBody>
      </p:sp>
      <p:graphicFrame>
        <p:nvGraphicFramePr>
          <p:cNvPr id="37893" name="Object 5"/>
          <p:cNvGraphicFramePr>
            <a:graphicFrameLocks noChangeAspect="1"/>
          </p:cNvGraphicFramePr>
          <p:nvPr/>
        </p:nvGraphicFramePr>
        <p:xfrm>
          <a:off x="2268538" y="2997200"/>
          <a:ext cx="424815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3" name="公式" r:id="rId3" imgW="2222280" imgH="482400" progId="Equation.3">
                  <p:embed/>
                </p:oleObj>
              </mc:Choice>
              <mc:Fallback>
                <p:oleObj name="公式" r:id="rId3" imgW="2222280" imgH="482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2997200"/>
                        <a:ext cx="4248150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0" y="26431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0" y="2862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0" y="3081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0" y="35290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7899" name="Rectangle 11"/>
          <p:cNvSpPr>
            <a:spLocks noChangeArrowheads="1"/>
          </p:cNvSpPr>
          <p:nvPr/>
        </p:nvSpPr>
        <p:spPr bwMode="auto">
          <a:xfrm>
            <a:off x="0" y="37576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0" y="3986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7901" name="Group 13"/>
          <p:cNvGrpSpPr>
            <a:grpSpLocks/>
          </p:cNvGrpSpPr>
          <p:nvPr/>
        </p:nvGrpSpPr>
        <p:grpSpPr bwMode="auto">
          <a:xfrm>
            <a:off x="323850" y="3860800"/>
            <a:ext cx="3311525" cy="2808288"/>
            <a:chOff x="0" y="1665"/>
            <a:chExt cx="1104" cy="990"/>
          </a:xfrm>
        </p:grpSpPr>
        <p:graphicFrame>
          <p:nvGraphicFramePr>
            <p:cNvPr id="37902" name="Object 14"/>
            <p:cNvGraphicFramePr>
              <a:graphicFrameLocks noChangeAspect="1"/>
            </p:cNvGraphicFramePr>
            <p:nvPr/>
          </p:nvGraphicFramePr>
          <p:xfrm>
            <a:off x="0" y="1665"/>
            <a:ext cx="798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054" name="公式" r:id="rId5" imgW="1269449" imgH="215806" progId="Equation.3">
                    <p:embed/>
                  </p:oleObj>
                </mc:Choice>
                <mc:Fallback>
                  <p:oleObj name="公式" r:id="rId5" imgW="1269449" imgH="215806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665"/>
                          <a:ext cx="798" cy="1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03" name="Object 15"/>
            <p:cNvGraphicFramePr>
              <a:graphicFrameLocks noChangeAspect="1"/>
            </p:cNvGraphicFramePr>
            <p:nvPr/>
          </p:nvGraphicFramePr>
          <p:xfrm>
            <a:off x="0" y="1803"/>
            <a:ext cx="798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055" name="公式" r:id="rId7" imgW="1269449" imgH="215806" progId="Equation.3">
                    <p:embed/>
                  </p:oleObj>
                </mc:Choice>
                <mc:Fallback>
                  <p:oleObj name="公式" r:id="rId7" imgW="1269449" imgH="215806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803"/>
                          <a:ext cx="798" cy="1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04" name="Object 16"/>
            <p:cNvGraphicFramePr>
              <a:graphicFrameLocks noChangeAspect="1"/>
            </p:cNvGraphicFramePr>
            <p:nvPr/>
          </p:nvGraphicFramePr>
          <p:xfrm>
            <a:off x="0" y="1941"/>
            <a:ext cx="798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056" name="公式" r:id="rId9" imgW="1270000" imgH="228600" progId="Equation.3">
                    <p:embed/>
                  </p:oleObj>
                </mc:Choice>
                <mc:Fallback>
                  <p:oleObj name="公式" r:id="rId9" imgW="1270000" imgH="2286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941"/>
                          <a:ext cx="798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05" name="Object 17"/>
            <p:cNvGraphicFramePr>
              <a:graphicFrameLocks noChangeAspect="1"/>
            </p:cNvGraphicFramePr>
            <p:nvPr/>
          </p:nvGraphicFramePr>
          <p:xfrm>
            <a:off x="0" y="2085"/>
            <a:ext cx="810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057" name="公式" r:id="rId11" imgW="1282700" imgH="215900" progId="Equation.3">
                    <p:embed/>
                  </p:oleObj>
                </mc:Choice>
                <mc:Fallback>
                  <p:oleObj name="公式" r:id="rId11" imgW="1282700" imgH="2159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085"/>
                          <a:ext cx="810" cy="1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06" name="Object 18"/>
            <p:cNvGraphicFramePr>
              <a:graphicFrameLocks noChangeAspect="1"/>
            </p:cNvGraphicFramePr>
            <p:nvPr/>
          </p:nvGraphicFramePr>
          <p:xfrm>
            <a:off x="0" y="2223"/>
            <a:ext cx="1098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058" name="公式" r:id="rId13" imgW="1739900" imgH="228600" progId="Equation.3">
                    <p:embed/>
                  </p:oleObj>
                </mc:Choice>
                <mc:Fallback>
                  <p:oleObj name="公式" r:id="rId13" imgW="1739900" imgH="2286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223"/>
                          <a:ext cx="1098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07" name="Object 19"/>
            <p:cNvGraphicFramePr>
              <a:graphicFrameLocks noChangeAspect="1"/>
            </p:cNvGraphicFramePr>
            <p:nvPr/>
          </p:nvGraphicFramePr>
          <p:xfrm>
            <a:off x="0" y="2367"/>
            <a:ext cx="110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059" name="公式" r:id="rId15" imgW="1752600" imgH="228600" progId="Equation.3">
                    <p:embed/>
                  </p:oleObj>
                </mc:Choice>
                <mc:Fallback>
                  <p:oleObj name="公式" r:id="rId15" imgW="1752600" imgH="2286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367"/>
                          <a:ext cx="1104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08" name="Object 20"/>
            <p:cNvGraphicFramePr>
              <a:graphicFrameLocks noChangeAspect="1"/>
            </p:cNvGraphicFramePr>
            <p:nvPr/>
          </p:nvGraphicFramePr>
          <p:xfrm>
            <a:off x="0" y="2511"/>
            <a:ext cx="1080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060" name="公式" r:id="rId17" imgW="1714500" imgH="228600" progId="Equation.3">
                    <p:embed/>
                  </p:oleObj>
                </mc:Choice>
                <mc:Fallback>
                  <p:oleObj name="公式" r:id="rId17" imgW="1714500" imgH="2286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511"/>
                          <a:ext cx="1080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909" name="AutoShape 21"/>
          <p:cNvSpPr>
            <a:spLocks noChangeArrowheads="1"/>
          </p:cNvSpPr>
          <p:nvPr/>
        </p:nvSpPr>
        <p:spPr bwMode="auto">
          <a:xfrm>
            <a:off x="3708400" y="4868863"/>
            <a:ext cx="576263" cy="288925"/>
          </a:xfrm>
          <a:prstGeom prst="rightArrow">
            <a:avLst>
              <a:gd name="adj1" fmla="val 50000"/>
              <a:gd name="adj2" fmla="val 49863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7910" name="Rectangle 22"/>
          <p:cNvSpPr>
            <a:spLocks noChangeArrowheads="1"/>
          </p:cNvSpPr>
          <p:nvPr/>
        </p:nvSpPr>
        <p:spPr bwMode="auto">
          <a:xfrm>
            <a:off x="0" y="2976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7911" name="Rectangle 23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7912" name="Rectangle 24"/>
          <p:cNvSpPr>
            <a:spLocks noChangeArrowheads="1"/>
          </p:cNvSpPr>
          <p:nvPr/>
        </p:nvSpPr>
        <p:spPr bwMode="auto">
          <a:xfrm>
            <a:off x="0" y="3424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7913" name="Rectangle 25"/>
          <p:cNvSpPr>
            <a:spLocks noChangeArrowheads="1"/>
          </p:cNvSpPr>
          <p:nvPr/>
        </p:nvSpPr>
        <p:spPr bwMode="auto">
          <a:xfrm>
            <a:off x="0" y="3652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7914" name="Group 26"/>
          <p:cNvGrpSpPr>
            <a:grpSpLocks/>
          </p:cNvGrpSpPr>
          <p:nvPr/>
        </p:nvGrpSpPr>
        <p:grpSpPr bwMode="auto">
          <a:xfrm>
            <a:off x="4787900" y="4149725"/>
            <a:ext cx="3168650" cy="2232025"/>
            <a:chOff x="0" y="1875"/>
            <a:chExt cx="1062" cy="570"/>
          </a:xfrm>
        </p:grpSpPr>
        <p:graphicFrame>
          <p:nvGraphicFramePr>
            <p:cNvPr id="37915" name="Object 27"/>
            <p:cNvGraphicFramePr>
              <a:graphicFrameLocks noChangeAspect="1"/>
            </p:cNvGraphicFramePr>
            <p:nvPr/>
          </p:nvGraphicFramePr>
          <p:xfrm>
            <a:off x="0" y="1875"/>
            <a:ext cx="1062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061" name="公式" r:id="rId19" imgW="1689100" imgH="228600" progId="Equation.3">
                    <p:embed/>
                  </p:oleObj>
                </mc:Choice>
                <mc:Fallback>
                  <p:oleObj name="公式" r:id="rId19" imgW="1689100" imgH="22860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875"/>
                          <a:ext cx="1062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16" name="Object 28"/>
            <p:cNvGraphicFramePr>
              <a:graphicFrameLocks noChangeAspect="1"/>
            </p:cNvGraphicFramePr>
            <p:nvPr/>
          </p:nvGraphicFramePr>
          <p:xfrm>
            <a:off x="0" y="2019"/>
            <a:ext cx="606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062" name="公式" r:id="rId21" imgW="964781" imgH="215806" progId="Equation.3">
                    <p:embed/>
                  </p:oleObj>
                </mc:Choice>
                <mc:Fallback>
                  <p:oleObj name="公式" r:id="rId21" imgW="964781" imgH="215806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019"/>
                          <a:ext cx="606" cy="1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17" name="Object 29"/>
            <p:cNvGraphicFramePr>
              <a:graphicFrameLocks noChangeAspect="1"/>
            </p:cNvGraphicFramePr>
            <p:nvPr/>
          </p:nvGraphicFramePr>
          <p:xfrm>
            <a:off x="0" y="2157"/>
            <a:ext cx="618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063" name="公式" r:id="rId23" imgW="977900" imgH="228600" progId="Equation.3">
                    <p:embed/>
                  </p:oleObj>
                </mc:Choice>
                <mc:Fallback>
                  <p:oleObj name="公式" r:id="rId23" imgW="977900" imgH="22860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157"/>
                          <a:ext cx="618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18" name="Object 30"/>
            <p:cNvGraphicFramePr>
              <a:graphicFrameLocks noChangeAspect="1"/>
            </p:cNvGraphicFramePr>
            <p:nvPr/>
          </p:nvGraphicFramePr>
          <p:xfrm>
            <a:off x="0" y="2301"/>
            <a:ext cx="1062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064" name="公式" r:id="rId25" imgW="1689100" imgH="228600" progId="Equation.3">
                    <p:embed/>
                  </p:oleObj>
                </mc:Choice>
                <mc:Fallback>
                  <p:oleObj name="公式" r:id="rId25" imgW="1689100" imgH="22860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301"/>
                          <a:ext cx="1062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7919" name="Group 31"/>
          <p:cNvGrpSpPr>
            <a:grpSpLocks/>
          </p:cNvGrpSpPr>
          <p:nvPr/>
        </p:nvGrpSpPr>
        <p:grpSpPr bwMode="auto">
          <a:xfrm>
            <a:off x="1908175" y="2420938"/>
            <a:ext cx="7010400" cy="1952625"/>
            <a:chOff x="703" y="1525"/>
            <a:chExt cx="4416" cy="1230"/>
          </a:xfrm>
        </p:grpSpPr>
        <p:sp>
          <p:nvSpPr>
            <p:cNvPr id="37920" name="AutoShape 32"/>
            <p:cNvSpPr>
              <a:spLocks noChangeArrowheads="1"/>
            </p:cNvSpPr>
            <p:nvPr/>
          </p:nvSpPr>
          <p:spPr bwMode="auto">
            <a:xfrm>
              <a:off x="703" y="1525"/>
              <a:ext cx="4416" cy="123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>
              <a:solidFill>
                <a:srgbClr val="063DE8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2400" b="1">
                  <a:ea typeface="黑体" pitchFamily="2" charset="-122"/>
                </a:rPr>
                <a:t>复杂度分析</a:t>
              </a:r>
            </a:p>
            <a:p>
              <a:pPr eaLnBrk="0" hangingPunct="0"/>
              <a:endPara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endParaRPr>
            </a:p>
            <a:p>
              <a:pPr eaLnBrk="0" hangingPunct="0"/>
              <a:endParaRPr lang="zh-CN" altLang="en-US" sz="2400" b="1"/>
            </a:p>
            <a:p>
              <a:pPr algn="ctr" eaLnBrk="0" hangingPunct="0"/>
              <a:r>
                <a:rPr lang="en-US" altLang="zh-CN" sz="2400"/>
                <a:t>T(n)=O(n</a:t>
              </a:r>
              <a:r>
                <a:rPr lang="en-US" altLang="zh-CN" sz="2400" baseline="30000"/>
                <a:t>log7</a:t>
              </a:r>
              <a:r>
                <a:rPr lang="en-US" altLang="zh-CN" sz="2400"/>
                <a:t>) =O(n</a:t>
              </a:r>
              <a:r>
                <a:rPr lang="en-US" altLang="zh-CN" sz="2400" baseline="30000"/>
                <a:t>2.81</a:t>
              </a:r>
              <a:r>
                <a:rPr lang="en-US" altLang="zh-CN" sz="2400"/>
                <a:t>)</a:t>
              </a:r>
              <a:r>
                <a:rPr lang="en-US" altLang="zh-CN" sz="3600" b="1">
                  <a:solidFill>
                    <a:srgbClr val="FF0000"/>
                  </a:solidFill>
                  <a:ea typeface="楷体_GB2312" pitchFamily="49" charset="-122"/>
                  <a:sym typeface="Wingdings" pitchFamily="2" charset="2"/>
                </a:rPr>
                <a:t></a:t>
              </a:r>
              <a:r>
                <a:rPr lang="zh-CN" altLang="zh-CN" sz="2400" b="1">
                  <a:solidFill>
                    <a:srgbClr val="FF0000"/>
                  </a:solidFill>
                  <a:ea typeface="楷体_GB2312" pitchFamily="49" charset="-122"/>
                  <a:sym typeface="Wingdings" pitchFamily="2" charset="2"/>
                </a:rPr>
                <a:t>较大的改进</a:t>
              </a:r>
              <a:endParaRPr lang="zh-CN" altLang="en-US" sz="2400" b="1">
                <a:solidFill>
                  <a:srgbClr val="FF0000"/>
                </a:solidFill>
                <a:ea typeface="楷体_GB2312" pitchFamily="49" charset="-122"/>
                <a:sym typeface="Wingdings" pitchFamily="2" charset="2"/>
              </a:endParaRPr>
            </a:p>
          </p:txBody>
        </p:sp>
        <p:graphicFrame>
          <p:nvGraphicFramePr>
            <p:cNvPr id="37921" name="Object 33"/>
            <p:cNvGraphicFramePr>
              <a:graphicFrameLocks noChangeAspect="1"/>
            </p:cNvGraphicFramePr>
            <p:nvPr/>
          </p:nvGraphicFramePr>
          <p:xfrm>
            <a:off x="1293" y="1752"/>
            <a:ext cx="2858" cy="6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065" name="公式" r:id="rId27" imgW="2019300" imgH="457200" progId="Equation.3">
                    <p:embed/>
                  </p:oleObj>
                </mc:Choice>
                <mc:Fallback>
                  <p:oleObj name="公式" r:id="rId27" imgW="2019300" imgH="45720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3" y="1752"/>
                          <a:ext cx="2858" cy="64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Strassen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矩阵乘法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395288" y="1700213"/>
            <a:ext cx="27305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zh-CN" altLang="zh-CN" sz="2400">
                <a:ea typeface="楷体_GB2312" pitchFamily="49" charset="-122"/>
              </a:rPr>
              <a:t>传统方法</a:t>
            </a:r>
            <a:r>
              <a:rPr lang="zh-CN" altLang="en-US" sz="2400">
                <a:ea typeface="楷体_GB2312" pitchFamily="49" charset="-122"/>
              </a:rPr>
              <a:t>：</a:t>
            </a:r>
            <a:r>
              <a:rPr lang="en-US" altLang="zh-CN" sz="2400">
                <a:ea typeface="楷体_GB2312" pitchFamily="49" charset="-122"/>
              </a:rPr>
              <a:t>O(n</a:t>
            </a:r>
            <a:r>
              <a:rPr lang="en-US" altLang="zh-CN" sz="2400" baseline="30000">
                <a:ea typeface="楷体_GB2312" pitchFamily="49" charset="-122"/>
              </a:rPr>
              <a:t>3</a:t>
            </a:r>
            <a:r>
              <a:rPr lang="en-US" altLang="zh-CN" sz="2400">
                <a:ea typeface="楷体_GB2312" pitchFamily="49" charset="-122"/>
              </a:rPr>
              <a:t>)</a:t>
            </a:r>
          </a:p>
          <a:p>
            <a:pPr>
              <a:buFont typeface="Wingdings" pitchFamily="2" charset="2"/>
              <a:buChar char="u"/>
            </a:pPr>
            <a:r>
              <a:rPr lang="zh-CN" altLang="en-US" sz="2400">
                <a:ea typeface="楷体_GB2312" pitchFamily="49" charset="-122"/>
                <a:sym typeface="Wingdings" pitchFamily="2" charset="2"/>
              </a:rPr>
              <a:t>分治法</a:t>
            </a:r>
            <a:r>
              <a:rPr lang="en-US" altLang="zh-CN" sz="2400">
                <a:ea typeface="楷体_GB2312" pitchFamily="49" charset="-122"/>
                <a:sym typeface="Wingdings" pitchFamily="2" charset="2"/>
              </a:rPr>
              <a:t>: </a:t>
            </a:r>
            <a:r>
              <a:rPr lang="en-US" altLang="zh-CN" sz="2400"/>
              <a:t>O(n</a:t>
            </a:r>
            <a:r>
              <a:rPr lang="en-US" altLang="zh-CN" sz="2400" baseline="30000"/>
              <a:t>2.81</a:t>
            </a:r>
            <a:r>
              <a:rPr lang="en-US" altLang="zh-CN" sz="2400"/>
              <a:t>)</a:t>
            </a:r>
          </a:p>
          <a:p>
            <a:pPr>
              <a:buFont typeface="Wingdings" pitchFamily="2" charset="2"/>
              <a:buChar char="u"/>
            </a:pPr>
            <a:r>
              <a:rPr lang="zh-CN" altLang="en-US" sz="2400">
                <a:ea typeface="楷体_GB2312" pitchFamily="49" charset="-122"/>
                <a:sym typeface="Wingdings" pitchFamily="2" charset="2"/>
              </a:rPr>
              <a:t>更快的方法</a:t>
            </a:r>
            <a:r>
              <a:rPr lang="en-US" altLang="zh-CN" sz="2400">
                <a:ea typeface="楷体_GB2312" pitchFamily="49" charset="-122"/>
                <a:sym typeface="Wingdings" pitchFamily="2" charset="2"/>
              </a:rPr>
              <a:t>??</a:t>
            </a:r>
            <a:endParaRPr lang="en-US" altLang="zh-CN" sz="2400"/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539750" y="2997200"/>
            <a:ext cx="8353425" cy="3429000"/>
          </a:xfrm>
          <a:prstGeom prst="rect">
            <a:avLst/>
          </a:prstGeom>
          <a:noFill/>
          <a:ln w="508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2400">
                <a:ea typeface="楷体_GB2312" pitchFamily="49" charset="-122"/>
              </a:rPr>
              <a:t>Hopcroft</a:t>
            </a:r>
            <a:r>
              <a:rPr lang="zh-CN" altLang="en-US" sz="2400">
                <a:ea typeface="楷体_GB2312" pitchFamily="49" charset="-122"/>
              </a:rPr>
              <a:t>和</a:t>
            </a:r>
            <a:r>
              <a:rPr lang="en-US" altLang="zh-CN" sz="2400">
                <a:ea typeface="楷体_GB2312" pitchFamily="49" charset="-122"/>
              </a:rPr>
              <a:t>Kerr</a:t>
            </a:r>
            <a:r>
              <a:rPr lang="zh-CN" altLang="en-US" sz="2400">
                <a:ea typeface="楷体_GB2312" pitchFamily="49" charset="-122"/>
              </a:rPr>
              <a:t>已经证明</a:t>
            </a:r>
            <a:r>
              <a:rPr lang="en-US" altLang="zh-CN" sz="2400">
                <a:ea typeface="楷体_GB2312" pitchFamily="49" charset="-122"/>
              </a:rPr>
              <a:t>(1971)</a:t>
            </a:r>
            <a:r>
              <a:rPr lang="zh-CN" altLang="en-US" sz="2400">
                <a:ea typeface="楷体_GB2312" pitchFamily="49" charset="-122"/>
              </a:rPr>
              <a:t>，计算</a:t>
            </a:r>
            <a:r>
              <a:rPr lang="en-US" altLang="zh-CN" sz="2400">
                <a:ea typeface="楷体_GB2312" pitchFamily="49" charset="-122"/>
              </a:rPr>
              <a:t>2</a:t>
            </a:r>
            <a:r>
              <a:rPr lang="zh-CN" altLang="en-US" sz="2400">
                <a:ea typeface="楷体_GB2312" pitchFamily="49" charset="-122"/>
              </a:rPr>
              <a:t>个２</a:t>
            </a:r>
            <a:r>
              <a:rPr lang="en-US" altLang="zh-CN" sz="2400">
                <a:ea typeface="楷体_GB2312" pitchFamily="49" charset="-122"/>
              </a:rPr>
              <a:t>×</a:t>
            </a:r>
            <a:r>
              <a:rPr lang="zh-CN" altLang="en-US" sz="2400">
                <a:ea typeface="楷体_GB2312" pitchFamily="49" charset="-122"/>
              </a:rPr>
              <a:t>２矩阵的乘积，</a:t>
            </a:r>
            <a:r>
              <a:rPr lang="en-US" altLang="zh-CN" sz="2400">
                <a:ea typeface="楷体_GB2312" pitchFamily="49" charset="-122"/>
              </a:rPr>
              <a:t>7</a:t>
            </a:r>
            <a:r>
              <a:rPr lang="zh-CN" altLang="en-US" sz="2400">
                <a:ea typeface="楷体_GB2312" pitchFamily="49" charset="-122"/>
              </a:rPr>
              <a:t>次乘法是必要的。因此，要想进一步改进矩阵乘法的时间复杂性，就不能再基于计算</a:t>
            </a:r>
            <a:r>
              <a:rPr lang="en-US" altLang="zh-CN" sz="2400">
                <a:ea typeface="楷体_GB2312" pitchFamily="49" charset="-122"/>
              </a:rPr>
              <a:t>2×2</a:t>
            </a:r>
            <a:r>
              <a:rPr lang="zh-CN" altLang="en-US" sz="2400">
                <a:ea typeface="楷体_GB2312" pitchFamily="49" charset="-122"/>
              </a:rPr>
              <a:t>矩阵的</a:t>
            </a:r>
            <a:r>
              <a:rPr lang="en-US" altLang="zh-CN" sz="2400">
                <a:ea typeface="楷体_GB2312" pitchFamily="49" charset="-122"/>
              </a:rPr>
              <a:t>7</a:t>
            </a:r>
            <a:r>
              <a:rPr lang="zh-CN" altLang="en-US" sz="2400">
                <a:ea typeface="楷体_GB2312" pitchFamily="49" charset="-122"/>
              </a:rPr>
              <a:t>次乘法这样的方法了。或许应当研究３</a:t>
            </a:r>
            <a:r>
              <a:rPr lang="en-US" altLang="zh-CN" sz="2400">
                <a:ea typeface="楷体_GB2312" pitchFamily="49" charset="-122"/>
              </a:rPr>
              <a:t>×</a:t>
            </a:r>
            <a:r>
              <a:rPr lang="zh-CN" altLang="en-US" sz="2400">
                <a:ea typeface="楷体_GB2312" pitchFamily="49" charset="-122"/>
              </a:rPr>
              <a:t>３或５</a:t>
            </a:r>
            <a:r>
              <a:rPr lang="en-US" altLang="zh-CN" sz="2400">
                <a:ea typeface="楷体_GB2312" pitchFamily="49" charset="-122"/>
              </a:rPr>
              <a:t>×</a:t>
            </a:r>
            <a:r>
              <a:rPr lang="zh-CN" altLang="en-US" sz="2400">
                <a:ea typeface="楷体_GB2312" pitchFamily="49" charset="-122"/>
              </a:rPr>
              <a:t>５矩阵的更好算法。</a:t>
            </a:r>
          </a:p>
          <a:p>
            <a:pPr>
              <a:buFont typeface="Wingdings" pitchFamily="2" charset="2"/>
              <a:buChar char="Ø"/>
            </a:pPr>
            <a:endParaRPr lang="zh-CN" altLang="en-US" sz="2400">
              <a:ea typeface="楷体_GB2312" pitchFamily="49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400">
                <a:ea typeface="楷体_GB2312" pitchFamily="49" charset="-122"/>
              </a:rPr>
              <a:t>在</a:t>
            </a:r>
            <a:r>
              <a:rPr lang="en-US" altLang="zh-CN" sz="2400">
                <a:ea typeface="楷体_GB2312" pitchFamily="49" charset="-122"/>
              </a:rPr>
              <a:t>Strassen</a:t>
            </a:r>
            <a:r>
              <a:rPr lang="zh-CN" altLang="en-US" sz="2400">
                <a:ea typeface="楷体_GB2312" pitchFamily="49" charset="-122"/>
              </a:rPr>
              <a:t>之后又有许多算法改进了矩阵乘法的计算时间复杂性。目前最好的计算时间上界是 </a:t>
            </a:r>
            <a:r>
              <a:rPr lang="en-US" altLang="zh-CN" sz="2400" b="1">
                <a:solidFill>
                  <a:srgbClr val="FF0000"/>
                </a:solidFill>
                <a:ea typeface="楷体_GB2312" pitchFamily="49" charset="-122"/>
              </a:rPr>
              <a:t>O(n</a:t>
            </a:r>
            <a:r>
              <a:rPr lang="en-US" altLang="zh-CN" sz="2400" b="1" baseline="30000">
                <a:solidFill>
                  <a:srgbClr val="FF0000"/>
                </a:solidFill>
                <a:ea typeface="楷体_GB2312" pitchFamily="49" charset="-122"/>
              </a:rPr>
              <a:t>2.376</a:t>
            </a:r>
            <a:r>
              <a:rPr lang="en-US" altLang="zh-CN" sz="2400" b="1">
                <a:solidFill>
                  <a:srgbClr val="FF0000"/>
                </a:solidFill>
                <a:ea typeface="楷体_GB2312" pitchFamily="49" charset="-122"/>
              </a:rPr>
              <a:t>)</a:t>
            </a:r>
          </a:p>
          <a:p>
            <a:pPr>
              <a:buFont typeface="Wingdings" pitchFamily="2" charset="2"/>
              <a:buChar char="Ø"/>
            </a:pPr>
            <a:endParaRPr lang="en-US" altLang="zh-CN" sz="2400" b="1">
              <a:ea typeface="楷体_GB2312" pitchFamily="49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400">
                <a:ea typeface="楷体_GB2312" pitchFamily="49" charset="-122"/>
              </a:rPr>
              <a:t>是否能找到</a:t>
            </a:r>
            <a:r>
              <a:rPr lang="en-US" altLang="zh-CN" sz="2400">
                <a:ea typeface="楷体_GB2312" pitchFamily="49" charset="-122"/>
              </a:rPr>
              <a:t>O(n</a:t>
            </a:r>
            <a:r>
              <a:rPr lang="en-US" altLang="zh-CN" sz="2400" baseline="30000">
                <a:ea typeface="楷体_GB2312" pitchFamily="49" charset="-122"/>
              </a:rPr>
              <a:t>2</a:t>
            </a:r>
            <a:r>
              <a:rPr lang="en-US" altLang="zh-CN" sz="2400">
                <a:ea typeface="楷体_GB2312" pitchFamily="49" charset="-122"/>
              </a:rPr>
              <a:t>)</a:t>
            </a:r>
            <a:r>
              <a:rPr lang="zh-CN" altLang="en-US" sz="2400">
                <a:ea typeface="楷体_GB2312" pitchFamily="49" charset="-122"/>
              </a:rPr>
              <a:t>的算法？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棋盘覆盖</a:t>
            </a: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179388" y="1700213"/>
            <a:ext cx="8713787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ea typeface="楷体_GB2312" pitchFamily="49" charset="-122"/>
              </a:rPr>
              <a:t>在一个</a:t>
            </a:r>
            <a:r>
              <a:rPr lang="en-US" altLang="zh-CN" sz="2400">
                <a:ea typeface="楷体_GB2312" pitchFamily="49" charset="-122"/>
              </a:rPr>
              <a:t>2</a:t>
            </a:r>
            <a:r>
              <a:rPr lang="en-US" altLang="zh-CN" sz="2400" baseline="30000">
                <a:ea typeface="楷体_GB2312" pitchFamily="49" charset="-122"/>
              </a:rPr>
              <a:t>k</a:t>
            </a:r>
            <a:r>
              <a:rPr lang="en-US" altLang="en-US" sz="2400">
                <a:ea typeface="楷体_GB2312" pitchFamily="49" charset="-122"/>
              </a:rPr>
              <a:t>×</a:t>
            </a:r>
            <a:r>
              <a:rPr lang="en-US" altLang="zh-CN" sz="2400">
                <a:ea typeface="楷体_GB2312" pitchFamily="49" charset="-122"/>
              </a:rPr>
              <a:t>2</a:t>
            </a:r>
            <a:r>
              <a:rPr lang="en-US" altLang="zh-CN" sz="2400" baseline="30000">
                <a:ea typeface="楷体_GB2312" pitchFamily="49" charset="-122"/>
              </a:rPr>
              <a:t>k</a:t>
            </a:r>
            <a:r>
              <a:rPr lang="en-US" altLang="zh-CN" sz="2400">
                <a:ea typeface="楷体_GB2312" pitchFamily="49" charset="-122"/>
              </a:rPr>
              <a:t> </a:t>
            </a:r>
            <a:r>
              <a:rPr lang="zh-CN" altLang="en-US" sz="2400">
                <a:ea typeface="楷体_GB2312" pitchFamily="49" charset="-122"/>
              </a:rPr>
              <a:t>个方格组成的棋盘中，恰有一个方格与其它方格不同，称该方格为一特殊方格，且称该棋盘为一特殊棋盘。在棋盘覆盖问题中，要用图示的</a:t>
            </a:r>
            <a:r>
              <a:rPr lang="en-US" altLang="zh-CN" sz="2400">
                <a:ea typeface="楷体_GB2312" pitchFamily="49" charset="-122"/>
              </a:rPr>
              <a:t>4</a:t>
            </a:r>
            <a:r>
              <a:rPr lang="zh-CN" altLang="en-US" sz="2400">
                <a:ea typeface="楷体_GB2312" pitchFamily="49" charset="-122"/>
              </a:rPr>
              <a:t>种不同形态的</a:t>
            </a:r>
            <a:r>
              <a:rPr lang="en-US" altLang="zh-CN" sz="2400">
                <a:ea typeface="楷体_GB2312" pitchFamily="49" charset="-122"/>
              </a:rPr>
              <a:t>L</a:t>
            </a:r>
            <a:r>
              <a:rPr lang="zh-CN" altLang="en-US" sz="2400">
                <a:ea typeface="楷体_GB2312" pitchFamily="49" charset="-122"/>
              </a:rPr>
              <a:t>型骨牌覆盖给定的特殊棋盘上除特殊方格以外的所有方格，且任何</a:t>
            </a:r>
            <a:r>
              <a:rPr lang="en-US" altLang="zh-CN" sz="2400">
                <a:ea typeface="楷体_GB2312" pitchFamily="49" charset="-122"/>
              </a:rPr>
              <a:t>2</a:t>
            </a:r>
            <a:r>
              <a:rPr lang="zh-CN" altLang="en-US" sz="2400">
                <a:ea typeface="楷体_GB2312" pitchFamily="49" charset="-122"/>
              </a:rPr>
              <a:t>个</a:t>
            </a:r>
            <a:r>
              <a:rPr lang="en-US" altLang="zh-CN" sz="2400">
                <a:ea typeface="楷体_GB2312" pitchFamily="49" charset="-122"/>
              </a:rPr>
              <a:t>L</a:t>
            </a:r>
            <a:r>
              <a:rPr lang="zh-CN" altLang="en-US" sz="2400">
                <a:ea typeface="楷体_GB2312" pitchFamily="49" charset="-122"/>
              </a:rPr>
              <a:t>型骨牌不得重叠覆盖。</a:t>
            </a:r>
          </a:p>
        </p:txBody>
      </p:sp>
      <p:pic>
        <p:nvPicPr>
          <p:cNvPr id="39940" name="Picture 4" descr="t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3933825"/>
            <a:ext cx="2016125" cy="199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1" name="Picture 5" descr="t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4149725"/>
            <a:ext cx="5040313" cy="139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棋盘覆盖</a:t>
            </a: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179388" y="1700213"/>
            <a:ext cx="8713787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当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k&gt;0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时，将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400" baseline="30000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en-US" sz="2400">
                <a:latin typeface="楷体_GB2312" pitchFamily="49" charset="-122"/>
                <a:ea typeface="楷体_GB2312" pitchFamily="49" charset="-122"/>
              </a:rPr>
              <a:t>×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400" baseline="30000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棋盘分割为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个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400" baseline="30000">
                <a:latin typeface="楷体_GB2312" pitchFamily="49" charset="-122"/>
                <a:ea typeface="楷体_GB2312" pitchFamily="49" charset="-122"/>
              </a:rPr>
              <a:t>k-1</a:t>
            </a:r>
            <a:r>
              <a:rPr lang="en-US" altLang="en-US" sz="2400">
                <a:latin typeface="楷体_GB2312" pitchFamily="49" charset="-122"/>
                <a:ea typeface="楷体_GB2312" pitchFamily="49" charset="-122"/>
              </a:rPr>
              <a:t>×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400" baseline="30000">
                <a:latin typeface="楷体_GB2312" pitchFamily="49" charset="-122"/>
                <a:ea typeface="楷体_GB2312" pitchFamily="49" charset="-122"/>
              </a:rPr>
              <a:t>k-1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子棋盘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(a)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所示。</a:t>
            </a:r>
          </a:p>
          <a:p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特殊方格必位于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4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个较小子棋盘之一中，其余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3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个子棋盘中无特殊方格。为了将这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3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个无特殊方格的子棋盘转化为特殊棋盘，可以用一个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L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型骨牌覆盖这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3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个较小棋盘的会合处，如 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(b)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所示，从而将原问题转化为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4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个较小规模的棋盘覆盖问题。递归地使用这种分割，直至棋盘简化为棋盘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×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。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pic>
        <p:nvPicPr>
          <p:cNvPr id="40964" name="Picture 4" descr="t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3933825"/>
            <a:ext cx="5472112" cy="270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684213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棋盘覆盖</a:t>
            </a: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0" y="981075"/>
            <a:ext cx="6300788" cy="585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a typeface="楷体_GB2312" pitchFamily="49" charset="-122"/>
              </a:rPr>
              <a:t>void </a:t>
            </a:r>
            <a:r>
              <a:rPr lang="en-US" altLang="zh-CN" b="1">
                <a:ea typeface="楷体_GB2312" pitchFamily="49" charset="-122"/>
              </a:rPr>
              <a:t>chessBoard</a:t>
            </a:r>
            <a:r>
              <a:rPr lang="en-US" altLang="zh-CN">
                <a:ea typeface="楷体_GB2312" pitchFamily="49" charset="-122"/>
              </a:rPr>
              <a:t>(int tr, int tc, int dr, int dc, int size)</a:t>
            </a:r>
          </a:p>
          <a:p>
            <a:r>
              <a:rPr lang="en-US" altLang="zh-CN">
                <a:ea typeface="楷体_GB2312" pitchFamily="49" charset="-122"/>
              </a:rPr>
              <a:t>   {</a:t>
            </a:r>
          </a:p>
          <a:p>
            <a:r>
              <a:rPr lang="en-US" altLang="zh-CN">
                <a:ea typeface="楷体_GB2312" pitchFamily="49" charset="-122"/>
              </a:rPr>
              <a:t>      </a:t>
            </a:r>
            <a:r>
              <a:rPr lang="en-US" altLang="zh-CN" b="1">
                <a:ea typeface="楷体_GB2312" pitchFamily="49" charset="-122"/>
              </a:rPr>
              <a:t>if</a:t>
            </a:r>
            <a:r>
              <a:rPr lang="en-US" altLang="zh-CN">
                <a:ea typeface="楷体_GB2312" pitchFamily="49" charset="-122"/>
              </a:rPr>
              <a:t> (size == 1) </a:t>
            </a:r>
            <a:r>
              <a:rPr lang="en-US" altLang="zh-CN" b="1">
                <a:ea typeface="楷体_GB2312" pitchFamily="49" charset="-122"/>
              </a:rPr>
              <a:t>return</a:t>
            </a:r>
            <a:r>
              <a:rPr lang="en-US" altLang="zh-CN">
                <a:ea typeface="楷体_GB2312" pitchFamily="49" charset="-122"/>
              </a:rPr>
              <a:t>;</a:t>
            </a:r>
          </a:p>
          <a:p>
            <a:r>
              <a:rPr lang="en-US" altLang="zh-CN">
                <a:ea typeface="楷体_GB2312" pitchFamily="49" charset="-122"/>
              </a:rPr>
              <a:t>      int t = tile++,  // L</a:t>
            </a:r>
            <a:r>
              <a:rPr lang="zh-CN" altLang="en-US">
                <a:ea typeface="楷体_GB2312" pitchFamily="49" charset="-122"/>
              </a:rPr>
              <a:t>型骨牌号</a:t>
            </a:r>
          </a:p>
          <a:p>
            <a:r>
              <a:rPr lang="zh-CN" altLang="en-US">
                <a:ea typeface="楷体_GB2312" pitchFamily="49" charset="-122"/>
              </a:rPr>
              <a:t>        </a:t>
            </a:r>
            <a:r>
              <a:rPr lang="en-US" altLang="zh-CN">
                <a:ea typeface="楷体_GB2312" pitchFamily="49" charset="-122"/>
              </a:rPr>
              <a:t>s = size/2;  // </a:t>
            </a:r>
            <a:r>
              <a:rPr lang="zh-CN" altLang="en-US">
                <a:ea typeface="楷体_GB2312" pitchFamily="49" charset="-122"/>
              </a:rPr>
              <a:t>分割棋盘</a:t>
            </a:r>
          </a:p>
          <a:p>
            <a:r>
              <a:rPr lang="zh-CN" altLang="en-US">
                <a:ea typeface="楷体_GB2312" pitchFamily="49" charset="-122"/>
              </a:rPr>
              <a:t>      </a:t>
            </a:r>
            <a:r>
              <a:rPr lang="en-US" altLang="zh-CN">
                <a:ea typeface="楷体_GB2312" pitchFamily="49" charset="-122"/>
              </a:rPr>
              <a:t>// </a:t>
            </a:r>
            <a:r>
              <a:rPr lang="zh-CN" altLang="en-US">
                <a:ea typeface="楷体_GB2312" pitchFamily="49" charset="-122"/>
              </a:rPr>
              <a:t>覆盖左上角子棋盘</a:t>
            </a:r>
          </a:p>
          <a:p>
            <a:r>
              <a:rPr lang="zh-CN" altLang="en-US">
                <a:ea typeface="楷体_GB2312" pitchFamily="49" charset="-122"/>
              </a:rPr>
              <a:t>      </a:t>
            </a:r>
            <a:r>
              <a:rPr lang="en-US" altLang="zh-CN" b="1">
                <a:ea typeface="楷体_GB2312" pitchFamily="49" charset="-122"/>
              </a:rPr>
              <a:t>if </a:t>
            </a:r>
            <a:r>
              <a:rPr lang="en-US" altLang="zh-CN">
                <a:ea typeface="楷体_GB2312" pitchFamily="49" charset="-122"/>
              </a:rPr>
              <a:t>(dr &lt; tr + s &amp;&amp; dc &lt; tc + s)</a:t>
            </a:r>
          </a:p>
          <a:p>
            <a:r>
              <a:rPr lang="en-US" altLang="zh-CN">
                <a:ea typeface="楷体_GB2312" pitchFamily="49" charset="-122"/>
              </a:rPr>
              <a:t>         // </a:t>
            </a:r>
            <a:r>
              <a:rPr lang="zh-CN" altLang="en-US">
                <a:ea typeface="楷体_GB2312" pitchFamily="49" charset="-122"/>
              </a:rPr>
              <a:t>特殊方格在此棋盘中</a:t>
            </a:r>
          </a:p>
          <a:p>
            <a:r>
              <a:rPr lang="zh-CN" altLang="en-US">
                <a:ea typeface="楷体_GB2312" pitchFamily="49" charset="-122"/>
              </a:rPr>
              <a:t>         </a:t>
            </a:r>
            <a:r>
              <a:rPr lang="en-US" altLang="zh-CN" b="1">
                <a:ea typeface="楷体_GB2312" pitchFamily="49" charset="-122"/>
              </a:rPr>
              <a:t>chessBoard</a:t>
            </a:r>
            <a:r>
              <a:rPr lang="en-US" altLang="zh-CN">
                <a:ea typeface="楷体_GB2312" pitchFamily="49" charset="-122"/>
              </a:rPr>
              <a:t>(tr, tc, dr, dc, s);</a:t>
            </a:r>
          </a:p>
          <a:p>
            <a:r>
              <a:rPr lang="en-US" altLang="zh-CN">
                <a:ea typeface="楷体_GB2312" pitchFamily="49" charset="-122"/>
              </a:rPr>
              <a:t>      </a:t>
            </a:r>
            <a:r>
              <a:rPr lang="en-US" altLang="zh-CN" b="1">
                <a:ea typeface="楷体_GB2312" pitchFamily="49" charset="-122"/>
              </a:rPr>
              <a:t>else</a:t>
            </a:r>
            <a:r>
              <a:rPr lang="en-US" altLang="zh-CN">
                <a:ea typeface="楷体_GB2312" pitchFamily="49" charset="-122"/>
              </a:rPr>
              <a:t> {// </a:t>
            </a:r>
            <a:r>
              <a:rPr lang="zh-CN" altLang="en-US">
                <a:ea typeface="楷体_GB2312" pitchFamily="49" charset="-122"/>
              </a:rPr>
              <a:t>此棋盘中无特殊方格</a:t>
            </a:r>
          </a:p>
          <a:p>
            <a:r>
              <a:rPr lang="zh-CN" altLang="en-US">
                <a:ea typeface="楷体_GB2312" pitchFamily="49" charset="-122"/>
              </a:rPr>
              <a:t>         </a:t>
            </a:r>
            <a:r>
              <a:rPr lang="en-US" altLang="zh-CN">
                <a:ea typeface="楷体_GB2312" pitchFamily="49" charset="-122"/>
              </a:rPr>
              <a:t>// </a:t>
            </a:r>
            <a:r>
              <a:rPr lang="zh-CN" altLang="en-US">
                <a:ea typeface="楷体_GB2312" pitchFamily="49" charset="-122"/>
              </a:rPr>
              <a:t>用 </a:t>
            </a:r>
            <a:r>
              <a:rPr lang="en-US" altLang="zh-CN">
                <a:ea typeface="楷体_GB2312" pitchFamily="49" charset="-122"/>
              </a:rPr>
              <a:t>t </a:t>
            </a:r>
            <a:r>
              <a:rPr lang="zh-CN" altLang="en-US">
                <a:ea typeface="楷体_GB2312" pitchFamily="49" charset="-122"/>
              </a:rPr>
              <a:t>号</a:t>
            </a:r>
            <a:r>
              <a:rPr lang="en-US" altLang="zh-CN">
                <a:ea typeface="楷体_GB2312" pitchFamily="49" charset="-122"/>
              </a:rPr>
              <a:t>L</a:t>
            </a:r>
            <a:r>
              <a:rPr lang="zh-CN" altLang="en-US">
                <a:ea typeface="楷体_GB2312" pitchFamily="49" charset="-122"/>
              </a:rPr>
              <a:t>型骨牌覆盖右下角</a:t>
            </a:r>
          </a:p>
          <a:p>
            <a:r>
              <a:rPr lang="zh-CN" altLang="en-US">
                <a:ea typeface="楷体_GB2312" pitchFamily="49" charset="-122"/>
              </a:rPr>
              <a:t>         </a:t>
            </a:r>
            <a:r>
              <a:rPr lang="en-US" altLang="zh-CN">
                <a:ea typeface="楷体_GB2312" pitchFamily="49" charset="-122"/>
              </a:rPr>
              <a:t>board[tr + s - 1][tc + s - 1] = t;</a:t>
            </a:r>
          </a:p>
          <a:p>
            <a:r>
              <a:rPr lang="en-US" altLang="zh-CN">
                <a:ea typeface="楷体_GB2312" pitchFamily="49" charset="-122"/>
              </a:rPr>
              <a:t>         // </a:t>
            </a:r>
            <a:r>
              <a:rPr lang="zh-CN" altLang="en-US">
                <a:ea typeface="楷体_GB2312" pitchFamily="49" charset="-122"/>
              </a:rPr>
              <a:t>覆盖其余方格</a:t>
            </a:r>
          </a:p>
          <a:p>
            <a:r>
              <a:rPr lang="zh-CN" altLang="en-US">
                <a:ea typeface="楷体_GB2312" pitchFamily="49" charset="-122"/>
              </a:rPr>
              <a:t>         </a:t>
            </a:r>
            <a:r>
              <a:rPr lang="en-US" altLang="zh-CN" b="1">
                <a:ea typeface="楷体_GB2312" pitchFamily="49" charset="-122"/>
              </a:rPr>
              <a:t>chessBoard</a:t>
            </a:r>
            <a:r>
              <a:rPr lang="en-US" altLang="zh-CN">
                <a:ea typeface="楷体_GB2312" pitchFamily="49" charset="-122"/>
              </a:rPr>
              <a:t>(tr, tc, tr+s-1, tc+s-1, s);}</a:t>
            </a:r>
          </a:p>
          <a:p>
            <a:r>
              <a:rPr lang="en-US" altLang="zh-CN">
                <a:ea typeface="楷体_GB2312" pitchFamily="49" charset="-122"/>
              </a:rPr>
              <a:t>      // </a:t>
            </a:r>
            <a:r>
              <a:rPr lang="zh-CN" altLang="en-US">
                <a:ea typeface="楷体_GB2312" pitchFamily="49" charset="-122"/>
              </a:rPr>
              <a:t>覆盖右上角子棋盘</a:t>
            </a:r>
          </a:p>
          <a:p>
            <a:r>
              <a:rPr lang="zh-CN" altLang="en-US">
                <a:ea typeface="楷体_GB2312" pitchFamily="49" charset="-122"/>
              </a:rPr>
              <a:t>      </a:t>
            </a:r>
            <a:r>
              <a:rPr lang="en-US" altLang="zh-CN" b="1">
                <a:ea typeface="楷体_GB2312" pitchFamily="49" charset="-122"/>
              </a:rPr>
              <a:t>if </a:t>
            </a:r>
            <a:r>
              <a:rPr lang="en-US" altLang="zh-CN">
                <a:ea typeface="楷体_GB2312" pitchFamily="49" charset="-122"/>
              </a:rPr>
              <a:t>(dr &lt; tr + s &amp;&amp; dc &gt;= tc + s)</a:t>
            </a:r>
          </a:p>
          <a:p>
            <a:r>
              <a:rPr lang="en-US" altLang="zh-CN">
                <a:ea typeface="楷体_GB2312" pitchFamily="49" charset="-122"/>
              </a:rPr>
              <a:t>         // </a:t>
            </a:r>
            <a:r>
              <a:rPr lang="zh-CN" altLang="en-US">
                <a:ea typeface="楷体_GB2312" pitchFamily="49" charset="-122"/>
              </a:rPr>
              <a:t>特殊方格在此棋盘中</a:t>
            </a:r>
          </a:p>
          <a:p>
            <a:r>
              <a:rPr lang="zh-CN" altLang="en-US">
                <a:ea typeface="楷体_GB2312" pitchFamily="49" charset="-122"/>
              </a:rPr>
              <a:t>         </a:t>
            </a:r>
            <a:r>
              <a:rPr lang="en-US" altLang="zh-CN" b="1">
                <a:ea typeface="楷体_GB2312" pitchFamily="49" charset="-122"/>
              </a:rPr>
              <a:t>chessBoard</a:t>
            </a:r>
            <a:r>
              <a:rPr lang="en-US" altLang="zh-CN">
                <a:ea typeface="楷体_GB2312" pitchFamily="49" charset="-122"/>
              </a:rPr>
              <a:t>(tr, tc+s, dr, dc, s);</a:t>
            </a:r>
          </a:p>
          <a:p>
            <a:r>
              <a:rPr lang="en-US" altLang="zh-CN">
                <a:ea typeface="楷体_GB2312" pitchFamily="49" charset="-122"/>
              </a:rPr>
              <a:t>      </a:t>
            </a:r>
            <a:r>
              <a:rPr lang="en-US" altLang="zh-CN" b="1">
                <a:ea typeface="楷体_GB2312" pitchFamily="49" charset="-122"/>
              </a:rPr>
              <a:t>else</a:t>
            </a:r>
            <a:r>
              <a:rPr lang="en-US" altLang="zh-CN">
                <a:ea typeface="楷体_GB2312" pitchFamily="49" charset="-122"/>
              </a:rPr>
              <a:t> {// </a:t>
            </a:r>
            <a:r>
              <a:rPr lang="zh-CN" altLang="en-US">
                <a:ea typeface="楷体_GB2312" pitchFamily="49" charset="-122"/>
              </a:rPr>
              <a:t>此棋盘中无特殊方格</a:t>
            </a:r>
          </a:p>
          <a:p>
            <a:r>
              <a:rPr lang="zh-CN" altLang="en-US">
                <a:ea typeface="楷体_GB2312" pitchFamily="49" charset="-122"/>
              </a:rPr>
              <a:t>         </a:t>
            </a:r>
            <a:r>
              <a:rPr lang="en-US" altLang="zh-CN">
                <a:ea typeface="楷体_GB2312" pitchFamily="49" charset="-122"/>
              </a:rPr>
              <a:t>// </a:t>
            </a:r>
            <a:r>
              <a:rPr lang="zh-CN" altLang="en-US">
                <a:ea typeface="楷体_GB2312" pitchFamily="49" charset="-122"/>
              </a:rPr>
              <a:t>用 </a:t>
            </a:r>
            <a:r>
              <a:rPr lang="en-US" altLang="zh-CN">
                <a:ea typeface="楷体_GB2312" pitchFamily="49" charset="-122"/>
              </a:rPr>
              <a:t>t </a:t>
            </a:r>
            <a:r>
              <a:rPr lang="zh-CN" altLang="en-US">
                <a:ea typeface="楷体_GB2312" pitchFamily="49" charset="-122"/>
              </a:rPr>
              <a:t>号</a:t>
            </a:r>
            <a:r>
              <a:rPr lang="en-US" altLang="zh-CN">
                <a:ea typeface="楷体_GB2312" pitchFamily="49" charset="-122"/>
              </a:rPr>
              <a:t>L</a:t>
            </a:r>
            <a:r>
              <a:rPr lang="zh-CN" altLang="en-US">
                <a:ea typeface="楷体_GB2312" pitchFamily="49" charset="-122"/>
              </a:rPr>
              <a:t>型骨牌覆盖左下角</a:t>
            </a:r>
          </a:p>
          <a:p>
            <a:r>
              <a:rPr lang="zh-CN" altLang="en-US">
                <a:ea typeface="楷体_GB2312" pitchFamily="49" charset="-122"/>
              </a:rPr>
              <a:t>         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4067175" y="1273175"/>
            <a:ext cx="5076825" cy="558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a typeface="楷体_GB2312" pitchFamily="49" charset="-122"/>
              </a:rPr>
              <a:t>        board[tr + s - 1][tc + s] = t;</a:t>
            </a:r>
          </a:p>
          <a:p>
            <a:r>
              <a:rPr lang="en-US" altLang="zh-CN">
                <a:ea typeface="楷体_GB2312" pitchFamily="49" charset="-122"/>
              </a:rPr>
              <a:t>         // </a:t>
            </a:r>
            <a:r>
              <a:rPr lang="zh-CN" altLang="en-US">
                <a:ea typeface="楷体_GB2312" pitchFamily="49" charset="-122"/>
              </a:rPr>
              <a:t>覆盖其余方格</a:t>
            </a:r>
          </a:p>
          <a:p>
            <a:r>
              <a:rPr lang="zh-CN" altLang="en-US">
                <a:ea typeface="楷体_GB2312" pitchFamily="49" charset="-122"/>
              </a:rPr>
              <a:t>         </a:t>
            </a:r>
            <a:r>
              <a:rPr lang="en-US" altLang="zh-CN" b="1">
                <a:ea typeface="楷体_GB2312" pitchFamily="49" charset="-122"/>
              </a:rPr>
              <a:t>chessBoard</a:t>
            </a:r>
            <a:r>
              <a:rPr lang="en-US" altLang="zh-CN">
                <a:ea typeface="楷体_GB2312" pitchFamily="49" charset="-122"/>
              </a:rPr>
              <a:t>(tr, tc+s, tr+s-1, tc+s, s);}</a:t>
            </a:r>
          </a:p>
          <a:p>
            <a:r>
              <a:rPr lang="en-US" altLang="zh-CN">
                <a:ea typeface="楷体_GB2312" pitchFamily="49" charset="-122"/>
              </a:rPr>
              <a:t>        // </a:t>
            </a:r>
            <a:r>
              <a:rPr lang="zh-CN" altLang="en-US">
                <a:ea typeface="楷体_GB2312" pitchFamily="49" charset="-122"/>
              </a:rPr>
              <a:t>覆盖左下角子棋盘</a:t>
            </a:r>
          </a:p>
          <a:p>
            <a:r>
              <a:rPr lang="zh-CN" altLang="en-US">
                <a:ea typeface="楷体_GB2312" pitchFamily="49" charset="-122"/>
              </a:rPr>
              <a:t>      </a:t>
            </a:r>
            <a:r>
              <a:rPr lang="en-US" altLang="zh-CN" b="1">
                <a:ea typeface="楷体_GB2312" pitchFamily="49" charset="-122"/>
              </a:rPr>
              <a:t>if</a:t>
            </a:r>
            <a:r>
              <a:rPr lang="en-US" altLang="zh-CN">
                <a:ea typeface="楷体_GB2312" pitchFamily="49" charset="-122"/>
              </a:rPr>
              <a:t> (dr &gt;= tr + s &amp;&amp; dc &lt; tc + s)</a:t>
            </a:r>
          </a:p>
          <a:p>
            <a:r>
              <a:rPr lang="en-US" altLang="zh-CN">
                <a:ea typeface="楷体_GB2312" pitchFamily="49" charset="-122"/>
              </a:rPr>
              <a:t>         // </a:t>
            </a:r>
            <a:r>
              <a:rPr lang="zh-CN" altLang="en-US">
                <a:ea typeface="楷体_GB2312" pitchFamily="49" charset="-122"/>
              </a:rPr>
              <a:t>特殊方格在此棋盘中</a:t>
            </a:r>
          </a:p>
          <a:p>
            <a:r>
              <a:rPr lang="zh-CN" altLang="en-US">
                <a:ea typeface="楷体_GB2312" pitchFamily="49" charset="-122"/>
              </a:rPr>
              <a:t>         </a:t>
            </a:r>
            <a:r>
              <a:rPr lang="en-US" altLang="zh-CN" b="1">
                <a:ea typeface="楷体_GB2312" pitchFamily="49" charset="-122"/>
              </a:rPr>
              <a:t>chessBoard</a:t>
            </a:r>
            <a:r>
              <a:rPr lang="en-US" altLang="zh-CN">
                <a:ea typeface="楷体_GB2312" pitchFamily="49" charset="-122"/>
              </a:rPr>
              <a:t>(tr+s, tc, dr, dc, s);</a:t>
            </a:r>
          </a:p>
          <a:p>
            <a:r>
              <a:rPr lang="en-US" altLang="zh-CN">
                <a:ea typeface="楷体_GB2312" pitchFamily="49" charset="-122"/>
              </a:rPr>
              <a:t>     </a:t>
            </a:r>
            <a:r>
              <a:rPr lang="en-US" altLang="zh-CN" b="1">
                <a:ea typeface="楷体_GB2312" pitchFamily="49" charset="-122"/>
              </a:rPr>
              <a:t> else</a:t>
            </a:r>
            <a:r>
              <a:rPr lang="en-US" altLang="zh-CN">
                <a:ea typeface="楷体_GB2312" pitchFamily="49" charset="-122"/>
              </a:rPr>
              <a:t> {// </a:t>
            </a:r>
            <a:r>
              <a:rPr lang="zh-CN" altLang="en-US">
                <a:ea typeface="楷体_GB2312" pitchFamily="49" charset="-122"/>
              </a:rPr>
              <a:t>用 </a:t>
            </a:r>
            <a:r>
              <a:rPr lang="en-US" altLang="zh-CN">
                <a:ea typeface="楷体_GB2312" pitchFamily="49" charset="-122"/>
              </a:rPr>
              <a:t>t </a:t>
            </a:r>
            <a:r>
              <a:rPr lang="zh-CN" altLang="en-US">
                <a:ea typeface="楷体_GB2312" pitchFamily="49" charset="-122"/>
              </a:rPr>
              <a:t>号</a:t>
            </a:r>
            <a:r>
              <a:rPr lang="en-US" altLang="zh-CN">
                <a:ea typeface="楷体_GB2312" pitchFamily="49" charset="-122"/>
              </a:rPr>
              <a:t>L</a:t>
            </a:r>
            <a:r>
              <a:rPr lang="zh-CN" altLang="en-US">
                <a:ea typeface="楷体_GB2312" pitchFamily="49" charset="-122"/>
              </a:rPr>
              <a:t>型骨牌覆盖右上角</a:t>
            </a:r>
          </a:p>
          <a:p>
            <a:r>
              <a:rPr lang="zh-CN" altLang="en-US">
                <a:ea typeface="楷体_GB2312" pitchFamily="49" charset="-122"/>
              </a:rPr>
              <a:t>         </a:t>
            </a:r>
            <a:r>
              <a:rPr lang="en-US" altLang="zh-CN">
                <a:ea typeface="楷体_GB2312" pitchFamily="49" charset="-122"/>
              </a:rPr>
              <a:t>board[tr + s][tc + s - 1] = t;</a:t>
            </a:r>
          </a:p>
          <a:p>
            <a:r>
              <a:rPr lang="en-US" altLang="zh-CN">
                <a:ea typeface="楷体_GB2312" pitchFamily="49" charset="-122"/>
              </a:rPr>
              <a:t>         // </a:t>
            </a:r>
            <a:r>
              <a:rPr lang="zh-CN" altLang="en-US">
                <a:ea typeface="楷体_GB2312" pitchFamily="49" charset="-122"/>
              </a:rPr>
              <a:t>覆盖其余方格</a:t>
            </a:r>
          </a:p>
          <a:p>
            <a:r>
              <a:rPr lang="zh-CN" altLang="en-US">
                <a:ea typeface="楷体_GB2312" pitchFamily="49" charset="-122"/>
              </a:rPr>
              <a:t>         </a:t>
            </a:r>
            <a:r>
              <a:rPr lang="en-US" altLang="zh-CN" b="1">
                <a:ea typeface="楷体_GB2312" pitchFamily="49" charset="-122"/>
              </a:rPr>
              <a:t>chessBoard</a:t>
            </a:r>
            <a:r>
              <a:rPr lang="en-US" altLang="zh-CN">
                <a:ea typeface="楷体_GB2312" pitchFamily="49" charset="-122"/>
              </a:rPr>
              <a:t>(tr+s, tc, tr+s, tc+s-1, s);}</a:t>
            </a:r>
          </a:p>
          <a:p>
            <a:r>
              <a:rPr lang="en-US" altLang="zh-CN">
                <a:ea typeface="楷体_GB2312" pitchFamily="49" charset="-122"/>
              </a:rPr>
              <a:t>      // </a:t>
            </a:r>
            <a:r>
              <a:rPr lang="zh-CN" altLang="en-US">
                <a:ea typeface="楷体_GB2312" pitchFamily="49" charset="-122"/>
              </a:rPr>
              <a:t>覆盖右下角子棋盘</a:t>
            </a:r>
          </a:p>
          <a:p>
            <a:r>
              <a:rPr lang="zh-CN" altLang="en-US">
                <a:ea typeface="楷体_GB2312" pitchFamily="49" charset="-122"/>
              </a:rPr>
              <a:t>      </a:t>
            </a:r>
            <a:r>
              <a:rPr lang="en-US" altLang="zh-CN" b="1">
                <a:ea typeface="楷体_GB2312" pitchFamily="49" charset="-122"/>
              </a:rPr>
              <a:t>if</a:t>
            </a:r>
            <a:r>
              <a:rPr lang="en-US" altLang="zh-CN">
                <a:ea typeface="楷体_GB2312" pitchFamily="49" charset="-122"/>
              </a:rPr>
              <a:t> (dr &gt;= tr + s &amp;&amp; dc &gt;= tc + s)</a:t>
            </a:r>
          </a:p>
          <a:p>
            <a:r>
              <a:rPr lang="en-US" altLang="zh-CN">
                <a:ea typeface="楷体_GB2312" pitchFamily="49" charset="-122"/>
              </a:rPr>
              <a:t>         // </a:t>
            </a:r>
            <a:r>
              <a:rPr lang="zh-CN" altLang="en-US">
                <a:ea typeface="楷体_GB2312" pitchFamily="49" charset="-122"/>
              </a:rPr>
              <a:t>特殊方格在此棋盘中</a:t>
            </a:r>
          </a:p>
          <a:p>
            <a:r>
              <a:rPr lang="zh-CN" altLang="en-US">
                <a:ea typeface="楷体_GB2312" pitchFamily="49" charset="-122"/>
              </a:rPr>
              <a:t>         </a:t>
            </a:r>
            <a:r>
              <a:rPr lang="en-US" altLang="zh-CN" b="1">
                <a:ea typeface="楷体_GB2312" pitchFamily="49" charset="-122"/>
              </a:rPr>
              <a:t>chessBoard</a:t>
            </a:r>
            <a:r>
              <a:rPr lang="en-US" altLang="zh-CN">
                <a:ea typeface="楷体_GB2312" pitchFamily="49" charset="-122"/>
              </a:rPr>
              <a:t>(tr+s, tc+s, dr, dc, s);</a:t>
            </a:r>
          </a:p>
          <a:p>
            <a:r>
              <a:rPr lang="en-US" altLang="zh-CN">
                <a:ea typeface="楷体_GB2312" pitchFamily="49" charset="-122"/>
              </a:rPr>
              <a:t>      </a:t>
            </a:r>
            <a:r>
              <a:rPr lang="en-US" altLang="zh-CN" b="1">
                <a:ea typeface="楷体_GB2312" pitchFamily="49" charset="-122"/>
              </a:rPr>
              <a:t>else</a:t>
            </a:r>
            <a:r>
              <a:rPr lang="en-US" altLang="zh-CN">
                <a:ea typeface="楷体_GB2312" pitchFamily="49" charset="-122"/>
              </a:rPr>
              <a:t> {// </a:t>
            </a:r>
            <a:r>
              <a:rPr lang="zh-CN" altLang="en-US">
                <a:ea typeface="楷体_GB2312" pitchFamily="49" charset="-122"/>
              </a:rPr>
              <a:t>用 </a:t>
            </a:r>
            <a:r>
              <a:rPr lang="en-US" altLang="zh-CN">
                <a:ea typeface="楷体_GB2312" pitchFamily="49" charset="-122"/>
              </a:rPr>
              <a:t>t </a:t>
            </a:r>
            <a:r>
              <a:rPr lang="zh-CN" altLang="en-US">
                <a:ea typeface="楷体_GB2312" pitchFamily="49" charset="-122"/>
              </a:rPr>
              <a:t>号</a:t>
            </a:r>
            <a:r>
              <a:rPr lang="en-US" altLang="zh-CN">
                <a:ea typeface="楷体_GB2312" pitchFamily="49" charset="-122"/>
              </a:rPr>
              <a:t>L</a:t>
            </a:r>
            <a:r>
              <a:rPr lang="zh-CN" altLang="en-US">
                <a:ea typeface="楷体_GB2312" pitchFamily="49" charset="-122"/>
              </a:rPr>
              <a:t>型骨牌覆盖左上角</a:t>
            </a:r>
          </a:p>
          <a:p>
            <a:r>
              <a:rPr lang="zh-CN" altLang="en-US">
                <a:ea typeface="楷体_GB2312" pitchFamily="49" charset="-122"/>
              </a:rPr>
              <a:t>         </a:t>
            </a:r>
            <a:r>
              <a:rPr lang="en-US" altLang="zh-CN">
                <a:ea typeface="楷体_GB2312" pitchFamily="49" charset="-122"/>
              </a:rPr>
              <a:t>board[tr + s][tc + s] = t;</a:t>
            </a:r>
          </a:p>
          <a:p>
            <a:r>
              <a:rPr lang="en-US" altLang="zh-CN">
                <a:ea typeface="楷体_GB2312" pitchFamily="49" charset="-122"/>
              </a:rPr>
              <a:t>         // </a:t>
            </a:r>
            <a:r>
              <a:rPr lang="zh-CN" altLang="en-US">
                <a:ea typeface="楷体_GB2312" pitchFamily="49" charset="-122"/>
              </a:rPr>
              <a:t>覆盖其余方格</a:t>
            </a:r>
          </a:p>
          <a:p>
            <a:r>
              <a:rPr lang="zh-CN" altLang="en-US">
                <a:ea typeface="楷体_GB2312" pitchFamily="49" charset="-122"/>
              </a:rPr>
              <a:t>         </a:t>
            </a:r>
            <a:r>
              <a:rPr lang="en-US" altLang="zh-CN" b="1">
                <a:ea typeface="楷体_GB2312" pitchFamily="49" charset="-122"/>
              </a:rPr>
              <a:t>chessBoard</a:t>
            </a:r>
            <a:r>
              <a:rPr lang="en-US" altLang="zh-CN">
                <a:ea typeface="楷体_GB2312" pitchFamily="49" charset="-122"/>
              </a:rPr>
              <a:t>(tr+s, tc+s, tr+s, tc+s, s);}</a:t>
            </a:r>
          </a:p>
          <a:p>
            <a:r>
              <a:rPr lang="en-US" altLang="zh-CN">
                <a:ea typeface="楷体_GB2312" pitchFamily="49" charset="-122"/>
              </a:rPr>
              <a:t>   }</a:t>
            </a: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41990" name="Group 6"/>
          <p:cNvGrpSpPr>
            <a:grpSpLocks/>
          </p:cNvGrpSpPr>
          <p:nvPr/>
        </p:nvGrpSpPr>
        <p:grpSpPr bwMode="auto">
          <a:xfrm>
            <a:off x="1343025" y="2503488"/>
            <a:ext cx="6988175" cy="1749425"/>
            <a:chOff x="846" y="1577"/>
            <a:chExt cx="4402" cy="1102"/>
          </a:xfrm>
        </p:grpSpPr>
        <p:sp>
          <p:nvSpPr>
            <p:cNvPr id="41991" name="AutoShape 7"/>
            <p:cNvSpPr>
              <a:spLocks noChangeArrowheads="1"/>
            </p:cNvSpPr>
            <p:nvPr/>
          </p:nvSpPr>
          <p:spPr bwMode="auto">
            <a:xfrm>
              <a:off x="846" y="1577"/>
              <a:ext cx="4402" cy="110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>
              <a:solidFill>
                <a:srgbClr val="063DE8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2400" b="1">
                  <a:ea typeface="黑体" pitchFamily="2" charset="-122"/>
                </a:rPr>
                <a:t>复杂度分析</a:t>
              </a:r>
            </a:p>
            <a:p>
              <a:pPr eaLnBrk="0" hangingPunct="0"/>
              <a:endPara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endParaRPr>
            </a:p>
            <a:p>
              <a:pPr eaLnBrk="0" hangingPunct="0"/>
              <a:endParaRPr lang="zh-CN" altLang="en-US" sz="2400" b="1"/>
            </a:p>
            <a:p>
              <a:pPr algn="ctr" eaLnBrk="0" hangingPunct="0"/>
              <a:r>
                <a:rPr lang="en-US" altLang="zh-CN" sz="2400"/>
                <a:t>T(n)=O(4</a:t>
              </a:r>
              <a:r>
                <a:rPr lang="en-US" altLang="zh-CN" sz="2400" baseline="30000"/>
                <a:t>k</a:t>
              </a:r>
              <a:r>
                <a:rPr lang="en-US" altLang="zh-CN" sz="2400"/>
                <a:t>) </a:t>
              </a:r>
              <a:r>
                <a:rPr lang="zh-CN" altLang="en-US" sz="2400"/>
                <a:t>渐进意义下的最优算法</a:t>
              </a:r>
              <a:endParaRPr lang="zh-CN" altLang="en-US" sz="2400" b="1">
                <a:solidFill>
                  <a:srgbClr val="FF0000"/>
                </a:solidFill>
                <a:ea typeface="楷体_GB2312" pitchFamily="49" charset="-122"/>
                <a:sym typeface="Wingdings" pitchFamily="2" charset="2"/>
              </a:endParaRPr>
            </a:p>
          </p:txBody>
        </p:sp>
        <p:graphicFrame>
          <p:nvGraphicFramePr>
            <p:cNvPr id="41992" name="Object 8"/>
            <p:cNvGraphicFramePr>
              <a:graphicFrameLocks noChangeAspect="1"/>
            </p:cNvGraphicFramePr>
            <p:nvPr/>
          </p:nvGraphicFramePr>
          <p:xfrm>
            <a:off x="1701" y="1752"/>
            <a:ext cx="2631" cy="6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065" name="公式" r:id="rId3" imgW="1955800" imgH="457200" progId="Equation.3">
                    <p:embed/>
                  </p:oleObj>
                </mc:Choice>
                <mc:Fallback>
                  <p:oleObj name="公式" r:id="rId3" imgW="1955800" imgH="4572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1" y="1752"/>
                          <a:ext cx="2631" cy="6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684213" y="1889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合并排序</a:t>
            </a: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250825" y="1341438"/>
            <a:ext cx="8569325" cy="118745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ea typeface="黑体" pitchFamily="2" charset="-122"/>
              </a:rPr>
              <a:t>基本思想：</a:t>
            </a:r>
            <a:r>
              <a:rPr lang="zh-CN" altLang="en-US" sz="2400">
                <a:ea typeface="楷体_GB2312" pitchFamily="49" charset="-122"/>
              </a:rPr>
              <a:t>将待排序元素分成大小大致相同的</a:t>
            </a:r>
            <a:r>
              <a:rPr lang="en-US" altLang="zh-CN" sz="2400">
                <a:ea typeface="楷体_GB2312" pitchFamily="49" charset="-122"/>
              </a:rPr>
              <a:t>2</a:t>
            </a:r>
            <a:r>
              <a:rPr lang="zh-CN" altLang="en-US" sz="2400">
                <a:ea typeface="楷体_GB2312" pitchFamily="49" charset="-122"/>
              </a:rPr>
              <a:t>个子集合，分别对</a:t>
            </a:r>
            <a:r>
              <a:rPr lang="en-US" altLang="zh-CN" sz="2400">
                <a:ea typeface="楷体_GB2312" pitchFamily="49" charset="-122"/>
              </a:rPr>
              <a:t>2</a:t>
            </a:r>
            <a:r>
              <a:rPr lang="zh-CN" altLang="en-US" sz="2400">
                <a:ea typeface="楷体_GB2312" pitchFamily="49" charset="-122"/>
              </a:rPr>
              <a:t>个子集合进行排序，最终将排好序的子集合合并成为所要求的排好序的集合。 </a:t>
            </a: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323850" y="2651125"/>
            <a:ext cx="6003925" cy="3716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/>
              <a:t>void </a:t>
            </a:r>
            <a:r>
              <a:rPr kumimoji="1" lang="en-US" altLang="zh-CN" b="1"/>
              <a:t>MergeSort</a:t>
            </a:r>
            <a:r>
              <a:rPr kumimoji="1" lang="en-US" altLang="zh-CN"/>
              <a:t>(Type a[], int left, int right)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ea typeface="楷体_GB2312" pitchFamily="49" charset="-122"/>
              </a:rPr>
              <a:t>   {</a:t>
            </a:r>
          </a:p>
          <a:p>
            <a:r>
              <a:rPr lang="en-US" altLang="zh-CN" sz="2400">
                <a:ea typeface="楷体_GB2312" pitchFamily="49" charset="-122"/>
              </a:rPr>
              <a:t>      </a:t>
            </a:r>
            <a:r>
              <a:rPr lang="en-US" altLang="zh-CN" sz="2400" b="1">
                <a:ea typeface="楷体_GB2312" pitchFamily="49" charset="-122"/>
              </a:rPr>
              <a:t>if</a:t>
            </a:r>
            <a:r>
              <a:rPr lang="en-US" altLang="zh-CN" sz="2400">
                <a:ea typeface="楷体_GB2312" pitchFamily="49" charset="-122"/>
              </a:rPr>
              <a:t> (left&lt;right) {//</a:t>
            </a:r>
            <a:r>
              <a:rPr lang="zh-CN" altLang="en-US" sz="2400">
                <a:ea typeface="楷体_GB2312" pitchFamily="49" charset="-122"/>
              </a:rPr>
              <a:t>至少有</a:t>
            </a:r>
            <a:r>
              <a:rPr lang="en-US" altLang="zh-CN" sz="2400">
                <a:ea typeface="楷体_GB2312" pitchFamily="49" charset="-122"/>
              </a:rPr>
              <a:t>2</a:t>
            </a:r>
            <a:r>
              <a:rPr lang="zh-CN" altLang="en-US" sz="2400">
                <a:ea typeface="楷体_GB2312" pitchFamily="49" charset="-122"/>
              </a:rPr>
              <a:t>个元素</a:t>
            </a:r>
          </a:p>
          <a:p>
            <a:r>
              <a:rPr lang="zh-CN" altLang="en-US" sz="2400">
                <a:ea typeface="楷体_GB2312" pitchFamily="49" charset="-122"/>
              </a:rPr>
              <a:t>      </a:t>
            </a:r>
            <a:r>
              <a:rPr lang="en-US" altLang="zh-CN" sz="2400">
                <a:ea typeface="楷体_GB2312" pitchFamily="49" charset="-122"/>
              </a:rPr>
              <a:t>int i=(left+right)/2;  //</a:t>
            </a:r>
            <a:r>
              <a:rPr lang="zh-CN" altLang="en-US" sz="2400">
                <a:ea typeface="楷体_GB2312" pitchFamily="49" charset="-122"/>
              </a:rPr>
              <a:t>取中点</a:t>
            </a:r>
          </a:p>
          <a:p>
            <a:r>
              <a:rPr lang="zh-CN" altLang="en-US" sz="2400">
                <a:ea typeface="楷体_GB2312" pitchFamily="49" charset="-122"/>
              </a:rPr>
              <a:t>      </a:t>
            </a:r>
            <a:r>
              <a:rPr lang="en-US" altLang="zh-CN" sz="2400" b="1">
                <a:ea typeface="楷体_GB2312" pitchFamily="49" charset="-122"/>
              </a:rPr>
              <a:t>mergeSort</a:t>
            </a:r>
            <a:r>
              <a:rPr lang="en-US" altLang="zh-CN" sz="2400">
                <a:ea typeface="楷体_GB2312" pitchFamily="49" charset="-122"/>
              </a:rPr>
              <a:t>(a, left, i);</a:t>
            </a:r>
          </a:p>
          <a:p>
            <a:r>
              <a:rPr lang="en-US" altLang="zh-CN" sz="2400">
                <a:ea typeface="楷体_GB2312" pitchFamily="49" charset="-122"/>
              </a:rPr>
              <a:t>      </a:t>
            </a:r>
            <a:r>
              <a:rPr lang="en-US" altLang="zh-CN" sz="2400" b="1">
                <a:ea typeface="楷体_GB2312" pitchFamily="49" charset="-122"/>
              </a:rPr>
              <a:t>mergeSort</a:t>
            </a:r>
            <a:r>
              <a:rPr lang="en-US" altLang="zh-CN" sz="2400">
                <a:ea typeface="楷体_GB2312" pitchFamily="49" charset="-122"/>
              </a:rPr>
              <a:t>(a, i+1, right);</a:t>
            </a:r>
          </a:p>
          <a:p>
            <a:r>
              <a:rPr lang="en-US" altLang="zh-CN" sz="2400">
                <a:ea typeface="楷体_GB2312" pitchFamily="49" charset="-122"/>
              </a:rPr>
              <a:t>      </a:t>
            </a:r>
            <a:r>
              <a:rPr lang="en-US" altLang="zh-CN" sz="2400" b="1">
                <a:ea typeface="楷体_GB2312" pitchFamily="49" charset="-122"/>
              </a:rPr>
              <a:t>merge</a:t>
            </a:r>
            <a:r>
              <a:rPr lang="en-US" altLang="zh-CN" sz="2400">
                <a:ea typeface="楷体_GB2312" pitchFamily="49" charset="-122"/>
              </a:rPr>
              <a:t>(a, b, left, i, right);  //</a:t>
            </a:r>
            <a:r>
              <a:rPr lang="zh-CN" altLang="en-US" sz="2400">
                <a:ea typeface="楷体_GB2312" pitchFamily="49" charset="-122"/>
              </a:rPr>
              <a:t>合并到数组</a:t>
            </a:r>
            <a:r>
              <a:rPr lang="en-US" altLang="zh-CN" sz="2400">
                <a:ea typeface="楷体_GB2312" pitchFamily="49" charset="-122"/>
              </a:rPr>
              <a:t>b</a:t>
            </a:r>
          </a:p>
          <a:p>
            <a:r>
              <a:rPr lang="en-US" altLang="zh-CN" sz="2400">
                <a:ea typeface="楷体_GB2312" pitchFamily="49" charset="-122"/>
              </a:rPr>
              <a:t>      </a:t>
            </a:r>
            <a:r>
              <a:rPr lang="en-US" altLang="zh-CN" sz="2400" b="1">
                <a:ea typeface="楷体_GB2312" pitchFamily="49" charset="-122"/>
              </a:rPr>
              <a:t>copy</a:t>
            </a:r>
            <a:r>
              <a:rPr lang="en-US" altLang="zh-CN" sz="2400">
                <a:ea typeface="楷体_GB2312" pitchFamily="49" charset="-122"/>
              </a:rPr>
              <a:t>(a, b, left, right);    //</a:t>
            </a:r>
            <a:r>
              <a:rPr lang="zh-CN" altLang="en-US" sz="2400">
                <a:ea typeface="楷体_GB2312" pitchFamily="49" charset="-122"/>
              </a:rPr>
              <a:t>复制回数组</a:t>
            </a:r>
            <a:r>
              <a:rPr lang="en-US" altLang="zh-CN" sz="2400">
                <a:ea typeface="楷体_GB2312" pitchFamily="49" charset="-122"/>
              </a:rPr>
              <a:t>a</a:t>
            </a:r>
          </a:p>
          <a:p>
            <a:r>
              <a:rPr lang="en-US" altLang="zh-CN" sz="2400">
                <a:ea typeface="楷体_GB2312" pitchFamily="49" charset="-122"/>
              </a:rPr>
              <a:t>      }</a:t>
            </a:r>
          </a:p>
          <a:p>
            <a:r>
              <a:rPr lang="en-US" altLang="zh-CN" sz="2400">
                <a:ea typeface="楷体_GB2312" pitchFamily="49" charset="-122"/>
              </a:rPr>
              <a:t>   }</a:t>
            </a:r>
          </a:p>
        </p:txBody>
      </p:sp>
      <p:sp>
        <p:nvSpPr>
          <p:cNvPr id="43018" name="Rectangle 10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43019" name="Group 11"/>
          <p:cNvGrpSpPr>
            <a:grpSpLocks/>
          </p:cNvGrpSpPr>
          <p:nvPr/>
        </p:nvGrpSpPr>
        <p:grpSpPr bwMode="auto">
          <a:xfrm>
            <a:off x="1258888" y="2060575"/>
            <a:ext cx="6988175" cy="1749425"/>
            <a:chOff x="793" y="1480"/>
            <a:chExt cx="4402" cy="1102"/>
          </a:xfrm>
        </p:grpSpPr>
        <p:sp>
          <p:nvSpPr>
            <p:cNvPr id="43015" name="AutoShape 7"/>
            <p:cNvSpPr>
              <a:spLocks noChangeArrowheads="1"/>
            </p:cNvSpPr>
            <p:nvPr/>
          </p:nvSpPr>
          <p:spPr bwMode="auto">
            <a:xfrm>
              <a:off x="793" y="1480"/>
              <a:ext cx="4402" cy="110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>
              <a:solidFill>
                <a:srgbClr val="063DE8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2400" b="1">
                  <a:ea typeface="黑体" pitchFamily="2" charset="-122"/>
                </a:rPr>
                <a:t>复杂度分析</a:t>
              </a:r>
            </a:p>
            <a:p>
              <a:pPr eaLnBrk="0" hangingPunct="0"/>
              <a:endPara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endParaRPr>
            </a:p>
            <a:p>
              <a:pPr eaLnBrk="0" hangingPunct="0"/>
              <a:endParaRPr lang="zh-CN" altLang="en-US" sz="2400" b="1"/>
            </a:p>
            <a:p>
              <a:pPr algn="ctr" eaLnBrk="0" hangingPunct="0"/>
              <a:r>
                <a:rPr lang="en-US" altLang="zh-CN" sz="2400"/>
                <a:t>T(n)=O(nlogn) </a:t>
              </a:r>
              <a:r>
                <a:rPr lang="zh-CN" altLang="en-US" sz="2400"/>
                <a:t>渐进意义下的最优算法</a:t>
              </a:r>
              <a:endParaRPr lang="zh-CN" altLang="en-US" sz="2400" b="1">
                <a:solidFill>
                  <a:srgbClr val="FF0000"/>
                </a:solidFill>
                <a:ea typeface="楷体_GB2312" pitchFamily="49" charset="-122"/>
                <a:sym typeface="Wingdings" pitchFamily="2" charset="2"/>
              </a:endParaRPr>
            </a:p>
          </p:txBody>
        </p:sp>
        <p:graphicFrame>
          <p:nvGraphicFramePr>
            <p:cNvPr id="43017" name="Object 9"/>
            <p:cNvGraphicFramePr>
              <a:graphicFrameLocks noChangeAspect="1"/>
            </p:cNvGraphicFramePr>
            <p:nvPr/>
          </p:nvGraphicFramePr>
          <p:xfrm>
            <a:off x="1746" y="1661"/>
            <a:ext cx="2313" cy="5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21" name="公式" r:id="rId3" imgW="1930400" imgH="457200" progId="Equation.3">
                    <p:embed/>
                  </p:oleObj>
                </mc:Choice>
                <mc:Fallback>
                  <p:oleObj name="公式" r:id="rId3" imgW="1930400" imgH="4572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6" y="1661"/>
                          <a:ext cx="2313" cy="54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684213" y="1889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合并排序</a:t>
            </a: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250825" y="1341438"/>
            <a:ext cx="856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ea typeface="楷体_GB2312" pitchFamily="49" charset="-122"/>
              </a:rPr>
              <a:t>算法</a:t>
            </a:r>
            <a:r>
              <a:rPr lang="en-US" altLang="zh-CN" sz="2400" b="1">
                <a:ea typeface="楷体_GB2312" pitchFamily="49" charset="-122"/>
              </a:rPr>
              <a:t>mergeSort</a:t>
            </a:r>
            <a:r>
              <a:rPr lang="zh-CN" altLang="en-US" sz="2400">
                <a:ea typeface="楷体_GB2312" pitchFamily="49" charset="-122"/>
              </a:rPr>
              <a:t>的递归过程可以消去。</a:t>
            </a:r>
          </a:p>
        </p:txBody>
      </p:sp>
      <p:grpSp>
        <p:nvGrpSpPr>
          <p:cNvPr id="46086" name="Group 6"/>
          <p:cNvGrpSpPr>
            <a:grpSpLocks/>
          </p:cNvGrpSpPr>
          <p:nvPr/>
        </p:nvGrpSpPr>
        <p:grpSpPr bwMode="auto">
          <a:xfrm>
            <a:off x="581025" y="1974850"/>
            <a:ext cx="7724775" cy="463550"/>
            <a:chOff x="366" y="1244"/>
            <a:chExt cx="4866" cy="292"/>
          </a:xfrm>
        </p:grpSpPr>
        <p:sp>
          <p:nvSpPr>
            <p:cNvPr id="46087" name="Text Box 7"/>
            <p:cNvSpPr txBox="1">
              <a:spLocks noChangeArrowheads="1"/>
            </p:cNvSpPr>
            <p:nvPr/>
          </p:nvSpPr>
          <p:spPr bwMode="auto">
            <a:xfrm>
              <a:off x="366" y="1286"/>
              <a:ext cx="7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>
                  <a:latin typeface="Verdana" pitchFamily="34" charset="0"/>
                  <a:ea typeface="楷体_GB2312" pitchFamily="49" charset="-122"/>
                </a:rPr>
                <a:t>初始序列</a:t>
              </a:r>
            </a:p>
          </p:txBody>
        </p:sp>
        <p:sp>
          <p:nvSpPr>
            <p:cNvPr id="46088" name="Text Box 8"/>
            <p:cNvSpPr txBox="1">
              <a:spLocks noChangeArrowheads="1"/>
            </p:cNvSpPr>
            <p:nvPr/>
          </p:nvSpPr>
          <p:spPr bwMode="auto">
            <a:xfrm>
              <a:off x="1374" y="1244"/>
              <a:ext cx="38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Verdana" pitchFamily="34" charset="0"/>
                  <a:ea typeface="黑体" pitchFamily="2" charset="-122"/>
                </a:rPr>
                <a:t>[49]  [38]  [65]  [97]  [76]  [13]  [27]</a:t>
              </a:r>
            </a:p>
          </p:txBody>
        </p:sp>
      </p:grpSp>
      <p:grpSp>
        <p:nvGrpSpPr>
          <p:cNvPr id="46089" name="Group 9"/>
          <p:cNvGrpSpPr>
            <a:grpSpLocks/>
          </p:cNvGrpSpPr>
          <p:nvPr/>
        </p:nvGrpSpPr>
        <p:grpSpPr bwMode="auto">
          <a:xfrm>
            <a:off x="2571750" y="2400300"/>
            <a:ext cx="5276850" cy="781050"/>
            <a:chOff x="1620" y="1512"/>
            <a:chExt cx="3324" cy="492"/>
          </a:xfrm>
        </p:grpSpPr>
        <p:sp>
          <p:nvSpPr>
            <p:cNvPr id="46090" name="Freeform 10"/>
            <p:cNvSpPr>
              <a:spLocks/>
            </p:cNvSpPr>
            <p:nvPr/>
          </p:nvSpPr>
          <p:spPr bwMode="auto">
            <a:xfrm>
              <a:off x="1620" y="1524"/>
              <a:ext cx="570" cy="315"/>
            </a:xfrm>
            <a:custGeom>
              <a:avLst/>
              <a:gdLst>
                <a:gd name="T0" fmla="*/ 0 w 570"/>
                <a:gd name="T1" fmla="*/ 18 h 315"/>
                <a:gd name="T2" fmla="*/ 306 w 570"/>
                <a:gd name="T3" fmla="*/ 312 h 315"/>
                <a:gd name="T4" fmla="*/ 570 w 570"/>
                <a:gd name="T5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0" h="315">
                  <a:moveTo>
                    <a:pt x="0" y="18"/>
                  </a:moveTo>
                  <a:cubicBezTo>
                    <a:pt x="105" y="166"/>
                    <a:pt x="211" y="315"/>
                    <a:pt x="306" y="312"/>
                  </a:cubicBezTo>
                  <a:cubicBezTo>
                    <a:pt x="401" y="309"/>
                    <a:pt x="525" y="53"/>
                    <a:pt x="570" y="0"/>
                  </a:cubicBezTo>
                </a:path>
              </a:pathLst>
            </a:custGeom>
            <a:noFill/>
            <a:ln w="28575" cap="flat" cmpd="sng">
              <a:solidFill>
                <a:srgbClr val="FF99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1" name="Freeform 11"/>
            <p:cNvSpPr>
              <a:spLocks/>
            </p:cNvSpPr>
            <p:nvPr/>
          </p:nvSpPr>
          <p:spPr bwMode="auto">
            <a:xfrm>
              <a:off x="2736" y="1518"/>
              <a:ext cx="570" cy="315"/>
            </a:xfrm>
            <a:custGeom>
              <a:avLst/>
              <a:gdLst>
                <a:gd name="T0" fmla="*/ 0 w 570"/>
                <a:gd name="T1" fmla="*/ 18 h 315"/>
                <a:gd name="T2" fmla="*/ 306 w 570"/>
                <a:gd name="T3" fmla="*/ 312 h 315"/>
                <a:gd name="T4" fmla="*/ 570 w 570"/>
                <a:gd name="T5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0" h="315">
                  <a:moveTo>
                    <a:pt x="0" y="18"/>
                  </a:moveTo>
                  <a:cubicBezTo>
                    <a:pt x="105" y="166"/>
                    <a:pt x="211" y="315"/>
                    <a:pt x="306" y="312"/>
                  </a:cubicBezTo>
                  <a:cubicBezTo>
                    <a:pt x="401" y="309"/>
                    <a:pt x="525" y="53"/>
                    <a:pt x="570" y="0"/>
                  </a:cubicBezTo>
                </a:path>
              </a:pathLst>
            </a:custGeom>
            <a:noFill/>
            <a:ln w="28575" cap="flat" cmpd="sng">
              <a:solidFill>
                <a:srgbClr val="FF99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2" name="Freeform 12"/>
            <p:cNvSpPr>
              <a:spLocks/>
            </p:cNvSpPr>
            <p:nvPr/>
          </p:nvSpPr>
          <p:spPr bwMode="auto">
            <a:xfrm>
              <a:off x="3852" y="1512"/>
              <a:ext cx="570" cy="315"/>
            </a:xfrm>
            <a:custGeom>
              <a:avLst/>
              <a:gdLst>
                <a:gd name="T0" fmla="*/ 0 w 570"/>
                <a:gd name="T1" fmla="*/ 18 h 315"/>
                <a:gd name="T2" fmla="*/ 306 w 570"/>
                <a:gd name="T3" fmla="*/ 312 h 315"/>
                <a:gd name="T4" fmla="*/ 570 w 570"/>
                <a:gd name="T5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0" h="315">
                  <a:moveTo>
                    <a:pt x="0" y="18"/>
                  </a:moveTo>
                  <a:cubicBezTo>
                    <a:pt x="105" y="166"/>
                    <a:pt x="211" y="315"/>
                    <a:pt x="306" y="312"/>
                  </a:cubicBezTo>
                  <a:cubicBezTo>
                    <a:pt x="401" y="309"/>
                    <a:pt x="525" y="53"/>
                    <a:pt x="570" y="0"/>
                  </a:cubicBezTo>
                </a:path>
              </a:pathLst>
            </a:custGeom>
            <a:noFill/>
            <a:ln w="28575" cap="flat" cmpd="sng">
              <a:solidFill>
                <a:srgbClr val="FF99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3" name="Line 13"/>
            <p:cNvSpPr>
              <a:spLocks noChangeShapeType="1"/>
            </p:cNvSpPr>
            <p:nvPr/>
          </p:nvSpPr>
          <p:spPr bwMode="auto">
            <a:xfrm>
              <a:off x="1912" y="1832"/>
              <a:ext cx="0" cy="168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4" name="Line 14"/>
            <p:cNvSpPr>
              <a:spLocks noChangeShapeType="1"/>
            </p:cNvSpPr>
            <p:nvPr/>
          </p:nvSpPr>
          <p:spPr bwMode="auto">
            <a:xfrm>
              <a:off x="3042" y="1836"/>
              <a:ext cx="0" cy="168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5" name="Line 15"/>
            <p:cNvSpPr>
              <a:spLocks noChangeShapeType="1"/>
            </p:cNvSpPr>
            <p:nvPr/>
          </p:nvSpPr>
          <p:spPr bwMode="auto">
            <a:xfrm>
              <a:off x="4164" y="1824"/>
              <a:ext cx="0" cy="168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6" name="Line 16"/>
            <p:cNvSpPr>
              <a:spLocks noChangeShapeType="1"/>
            </p:cNvSpPr>
            <p:nvPr/>
          </p:nvSpPr>
          <p:spPr bwMode="auto">
            <a:xfrm>
              <a:off x="4944" y="1536"/>
              <a:ext cx="0" cy="444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6097" name="Group 17"/>
          <p:cNvGrpSpPr>
            <a:grpSpLocks/>
          </p:cNvGrpSpPr>
          <p:nvPr/>
        </p:nvGrpSpPr>
        <p:grpSpPr bwMode="auto">
          <a:xfrm>
            <a:off x="558800" y="3155950"/>
            <a:ext cx="7740650" cy="457200"/>
            <a:chOff x="352" y="1988"/>
            <a:chExt cx="4876" cy="288"/>
          </a:xfrm>
        </p:grpSpPr>
        <p:sp>
          <p:nvSpPr>
            <p:cNvPr id="46098" name="Text Box 18"/>
            <p:cNvSpPr txBox="1">
              <a:spLocks noChangeArrowheads="1"/>
            </p:cNvSpPr>
            <p:nvPr/>
          </p:nvSpPr>
          <p:spPr bwMode="auto">
            <a:xfrm>
              <a:off x="1484" y="1988"/>
              <a:ext cx="37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Verdana" pitchFamily="34" charset="0"/>
                  <a:ea typeface="黑体" pitchFamily="2" charset="-122"/>
                </a:rPr>
                <a:t>[38  49]     [65  97]    [13  76]   [27]</a:t>
              </a:r>
            </a:p>
          </p:txBody>
        </p:sp>
        <p:sp>
          <p:nvSpPr>
            <p:cNvPr id="46099" name="Text Box 19"/>
            <p:cNvSpPr txBox="1">
              <a:spLocks noChangeArrowheads="1"/>
            </p:cNvSpPr>
            <p:nvPr/>
          </p:nvSpPr>
          <p:spPr bwMode="auto">
            <a:xfrm>
              <a:off x="352" y="2012"/>
              <a:ext cx="5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>
                  <a:latin typeface="Verdana" pitchFamily="34" charset="0"/>
                  <a:ea typeface="楷体_GB2312" pitchFamily="49" charset="-122"/>
                </a:rPr>
                <a:t>第一步</a:t>
              </a:r>
            </a:p>
          </p:txBody>
        </p:sp>
      </p:grpSp>
      <p:grpSp>
        <p:nvGrpSpPr>
          <p:cNvPr id="46100" name="Group 20"/>
          <p:cNvGrpSpPr>
            <a:grpSpLocks/>
          </p:cNvGrpSpPr>
          <p:nvPr/>
        </p:nvGrpSpPr>
        <p:grpSpPr bwMode="auto">
          <a:xfrm>
            <a:off x="530225" y="4241800"/>
            <a:ext cx="7543800" cy="468313"/>
            <a:chOff x="334" y="2672"/>
            <a:chExt cx="4752" cy="295"/>
          </a:xfrm>
        </p:grpSpPr>
        <p:sp>
          <p:nvSpPr>
            <p:cNvPr id="46101" name="Text Box 21"/>
            <p:cNvSpPr txBox="1">
              <a:spLocks noChangeArrowheads="1"/>
            </p:cNvSpPr>
            <p:nvPr/>
          </p:nvSpPr>
          <p:spPr bwMode="auto">
            <a:xfrm>
              <a:off x="334" y="2736"/>
              <a:ext cx="5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>
                  <a:latin typeface="Verdana" pitchFamily="34" charset="0"/>
                  <a:ea typeface="楷体_GB2312" pitchFamily="49" charset="-122"/>
                </a:rPr>
                <a:t>第二步</a:t>
              </a:r>
            </a:p>
          </p:txBody>
        </p:sp>
        <p:sp>
          <p:nvSpPr>
            <p:cNvPr id="46102" name="Text Box 22"/>
            <p:cNvSpPr txBox="1">
              <a:spLocks noChangeArrowheads="1"/>
            </p:cNvSpPr>
            <p:nvPr/>
          </p:nvSpPr>
          <p:spPr bwMode="auto">
            <a:xfrm>
              <a:off x="1622" y="2672"/>
              <a:ext cx="34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Verdana" pitchFamily="34" charset="0"/>
                  <a:ea typeface="黑体" pitchFamily="2" charset="-122"/>
                </a:rPr>
                <a:t>[38  49  65  97]         [13  27  76]</a:t>
              </a:r>
            </a:p>
          </p:txBody>
        </p:sp>
      </p:grpSp>
      <p:grpSp>
        <p:nvGrpSpPr>
          <p:cNvPr id="46103" name="Group 23"/>
          <p:cNvGrpSpPr>
            <a:grpSpLocks/>
          </p:cNvGrpSpPr>
          <p:nvPr/>
        </p:nvGrpSpPr>
        <p:grpSpPr bwMode="auto">
          <a:xfrm>
            <a:off x="3028950" y="3533775"/>
            <a:ext cx="4829175" cy="647700"/>
            <a:chOff x="1908" y="2226"/>
            <a:chExt cx="3042" cy="408"/>
          </a:xfrm>
        </p:grpSpPr>
        <p:sp>
          <p:nvSpPr>
            <p:cNvPr id="46104" name="Freeform 24"/>
            <p:cNvSpPr>
              <a:spLocks/>
            </p:cNvSpPr>
            <p:nvPr/>
          </p:nvSpPr>
          <p:spPr bwMode="auto">
            <a:xfrm>
              <a:off x="1908" y="2232"/>
              <a:ext cx="1152" cy="255"/>
            </a:xfrm>
            <a:custGeom>
              <a:avLst/>
              <a:gdLst>
                <a:gd name="T0" fmla="*/ 0 w 1152"/>
                <a:gd name="T1" fmla="*/ 18 h 255"/>
                <a:gd name="T2" fmla="*/ 582 w 1152"/>
                <a:gd name="T3" fmla="*/ 252 h 255"/>
                <a:gd name="T4" fmla="*/ 1152 w 1152"/>
                <a:gd name="T5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2" h="255">
                  <a:moveTo>
                    <a:pt x="0" y="18"/>
                  </a:moveTo>
                  <a:cubicBezTo>
                    <a:pt x="195" y="136"/>
                    <a:pt x="390" y="255"/>
                    <a:pt x="582" y="252"/>
                  </a:cubicBezTo>
                  <a:cubicBezTo>
                    <a:pt x="774" y="249"/>
                    <a:pt x="963" y="124"/>
                    <a:pt x="1152" y="0"/>
                  </a:cubicBezTo>
                </a:path>
              </a:pathLst>
            </a:custGeom>
            <a:noFill/>
            <a:ln w="28575" cap="flat" cmpd="sng">
              <a:solidFill>
                <a:srgbClr val="FF99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5" name="Freeform 25"/>
            <p:cNvSpPr>
              <a:spLocks/>
            </p:cNvSpPr>
            <p:nvPr/>
          </p:nvSpPr>
          <p:spPr bwMode="auto">
            <a:xfrm>
              <a:off x="4146" y="2226"/>
              <a:ext cx="804" cy="212"/>
            </a:xfrm>
            <a:custGeom>
              <a:avLst/>
              <a:gdLst>
                <a:gd name="T0" fmla="*/ 0 w 804"/>
                <a:gd name="T1" fmla="*/ 0 h 212"/>
                <a:gd name="T2" fmla="*/ 414 w 804"/>
                <a:gd name="T3" fmla="*/ 210 h 212"/>
                <a:gd name="T4" fmla="*/ 804 w 804"/>
                <a:gd name="T5" fmla="*/ 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04" h="212">
                  <a:moveTo>
                    <a:pt x="0" y="0"/>
                  </a:moveTo>
                  <a:cubicBezTo>
                    <a:pt x="140" y="104"/>
                    <a:pt x="280" y="208"/>
                    <a:pt x="414" y="210"/>
                  </a:cubicBezTo>
                  <a:cubicBezTo>
                    <a:pt x="548" y="212"/>
                    <a:pt x="676" y="112"/>
                    <a:pt x="804" y="12"/>
                  </a:cubicBezTo>
                </a:path>
              </a:pathLst>
            </a:custGeom>
            <a:noFill/>
            <a:ln w="28575" cap="flat" cmpd="sng">
              <a:solidFill>
                <a:srgbClr val="FF99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6" name="Line 26"/>
            <p:cNvSpPr>
              <a:spLocks noChangeShapeType="1"/>
            </p:cNvSpPr>
            <p:nvPr/>
          </p:nvSpPr>
          <p:spPr bwMode="auto">
            <a:xfrm>
              <a:off x="2484" y="2490"/>
              <a:ext cx="0" cy="144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7" name="Line 27"/>
            <p:cNvSpPr>
              <a:spLocks noChangeShapeType="1"/>
            </p:cNvSpPr>
            <p:nvPr/>
          </p:nvSpPr>
          <p:spPr bwMode="auto">
            <a:xfrm>
              <a:off x="4566" y="2436"/>
              <a:ext cx="0" cy="144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6108" name="Group 28"/>
          <p:cNvGrpSpPr>
            <a:grpSpLocks/>
          </p:cNvGrpSpPr>
          <p:nvPr/>
        </p:nvGrpSpPr>
        <p:grpSpPr bwMode="auto">
          <a:xfrm>
            <a:off x="555625" y="5445125"/>
            <a:ext cx="7061200" cy="457200"/>
            <a:chOff x="350" y="3430"/>
            <a:chExt cx="4448" cy="288"/>
          </a:xfrm>
        </p:grpSpPr>
        <p:sp>
          <p:nvSpPr>
            <p:cNvPr id="46109" name="Text Box 29"/>
            <p:cNvSpPr txBox="1">
              <a:spLocks noChangeArrowheads="1"/>
            </p:cNvSpPr>
            <p:nvPr/>
          </p:nvSpPr>
          <p:spPr bwMode="auto">
            <a:xfrm>
              <a:off x="350" y="3450"/>
              <a:ext cx="5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>
                  <a:latin typeface="Verdana" pitchFamily="34" charset="0"/>
                  <a:ea typeface="楷体_GB2312" pitchFamily="49" charset="-122"/>
                </a:rPr>
                <a:t>第三步</a:t>
              </a:r>
            </a:p>
          </p:txBody>
        </p:sp>
        <p:sp>
          <p:nvSpPr>
            <p:cNvPr id="46110" name="Text Box 30"/>
            <p:cNvSpPr txBox="1">
              <a:spLocks noChangeArrowheads="1"/>
            </p:cNvSpPr>
            <p:nvPr/>
          </p:nvSpPr>
          <p:spPr bwMode="auto">
            <a:xfrm>
              <a:off x="1916" y="3430"/>
              <a:ext cx="288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Verdana" pitchFamily="34" charset="0"/>
                  <a:ea typeface="黑体" pitchFamily="2" charset="-122"/>
                </a:rPr>
                <a:t>[13  27  38  49  65   76  97]</a:t>
              </a:r>
            </a:p>
          </p:txBody>
        </p:sp>
      </p:grpSp>
      <p:grpSp>
        <p:nvGrpSpPr>
          <p:cNvPr id="46111" name="Group 31"/>
          <p:cNvGrpSpPr>
            <a:grpSpLocks/>
          </p:cNvGrpSpPr>
          <p:nvPr/>
        </p:nvGrpSpPr>
        <p:grpSpPr bwMode="auto">
          <a:xfrm>
            <a:off x="3962400" y="4597400"/>
            <a:ext cx="3187700" cy="673100"/>
            <a:chOff x="2496" y="2896"/>
            <a:chExt cx="2008" cy="424"/>
          </a:xfrm>
        </p:grpSpPr>
        <p:sp>
          <p:nvSpPr>
            <p:cNvPr id="46112" name="Freeform 32"/>
            <p:cNvSpPr>
              <a:spLocks/>
            </p:cNvSpPr>
            <p:nvPr/>
          </p:nvSpPr>
          <p:spPr bwMode="auto">
            <a:xfrm>
              <a:off x="2496" y="2896"/>
              <a:ext cx="2008" cy="265"/>
            </a:xfrm>
            <a:custGeom>
              <a:avLst/>
              <a:gdLst>
                <a:gd name="T0" fmla="*/ 0 w 2008"/>
                <a:gd name="T1" fmla="*/ 8 h 265"/>
                <a:gd name="T2" fmla="*/ 1040 w 2008"/>
                <a:gd name="T3" fmla="*/ 264 h 265"/>
                <a:gd name="T4" fmla="*/ 2008 w 2008"/>
                <a:gd name="T5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08" h="265">
                  <a:moveTo>
                    <a:pt x="0" y="8"/>
                  </a:moveTo>
                  <a:cubicBezTo>
                    <a:pt x="352" y="136"/>
                    <a:pt x="705" y="265"/>
                    <a:pt x="1040" y="264"/>
                  </a:cubicBezTo>
                  <a:cubicBezTo>
                    <a:pt x="1375" y="263"/>
                    <a:pt x="1691" y="131"/>
                    <a:pt x="2008" y="0"/>
                  </a:cubicBezTo>
                </a:path>
              </a:pathLst>
            </a:custGeom>
            <a:noFill/>
            <a:ln w="28575" cap="flat" cmpd="sng">
              <a:solidFill>
                <a:srgbClr val="FF99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3" name="Line 33"/>
            <p:cNvSpPr>
              <a:spLocks noChangeShapeType="1"/>
            </p:cNvSpPr>
            <p:nvPr/>
          </p:nvSpPr>
          <p:spPr bwMode="auto">
            <a:xfrm>
              <a:off x="3520" y="3152"/>
              <a:ext cx="0" cy="168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6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6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6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6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6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684213" y="1889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合并排序</a:t>
            </a: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323850" y="1268413"/>
            <a:ext cx="8353425" cy="1604962"/>
          </a:xfrm>
          <a:prstGeom prst="rect">
            <a:avLst/>
          </a:prstGeom>
          <a:noFill/>
          <a:ln w="508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rgbClr val="FF9900"/>
              </a:buClr>
              <a:buFont typeface="Wingdings" pitchFamily="2" charset="2"/>
              <a:buChar char="&amp;"/>
            </a:pPr>
            <a:r>
              <a:rPr lang="zh-CN" altLang="en-US" sz="3200" b="1">
                <a:ea typeface="楷体_GB2312" pitchFamily="49" charset="-122"/>
              </a:rPr>
              <a:t>最坏时间复杂度：</a:t>
            </a:r>
            <a:r>
              <a:rPr lang="en-US" altLang="zh-CN" sz="3200" b="1">
                <a:ea typeface="楷体_GB2312" pitchFamily="49" charset="-122"/>
              </a:rPr>
              <a:t>O(nlogn)</a:t>
            </a:r>
          </a:p>
          <a:p>
            <a:pPr>
              <a:buClr>
                <a:srgbClr val="FF9900"/>
              </a:buClr>
              <a:buFont typeface="Wingdings" pitchFamily="2" charset="2"/>
              <a:buChar char="&amp;"/>
            </a:pPr>
            <a:r>
              <a:rPr lang="zh-CN" altLang="en-US" sz="3200" b="1">
                <a:ea typeface="楷体_GB2312" pitchFamily="49" charset="-122"/>
              </a:rPr>
              <a:t>平均时间复杂度：</a:t>
            </a:r>
            <a:r>
              <a:rPr lang="en-US" altLang="zh-CN" sz="3200" b="1">
                <a:ea typeface="楷体_GB2312" pitchFamily="49" charset="-122"/>
              </a:rPr>
              <a:t>O(nlogn)</a:t>
            </a:r>
          </a:p>
          <a:p>
            <a:pPr>
              <a:buClr>
                <a:srgbClr val="FF9900"/>
              </a:buClr>
              <a:buFont typeface="Wingdings" pitchFamily="2" charset="2"/>
              <a:buChar char="&amp;"/>
            </a:pPr>
            <a:r>
              <a:rPr lang="zh-CN" altLang="en-US" sz="3200" b="1">
                <a:ea typeface="楷体_GB2312" pitchFamily="49" charset="-122"/>
              </a:rPr>
              <a:t>辅助空间：</a:t>
            </a:r>
            <a:r>
              <a:rPr lang="en-US" altLang="zh-CN" sz="3200" b="1">
                <a:ea typeface="楷体_GB2312" pitchFamily="49" charset="-122"/>
              </a:rPr>
              <a:t>O(n)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算法总体思想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684213" y="1628775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对这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个子问题分别求解。如果子问题的规模仍然不够小，则再划分为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个子问题，如此递归的进行下去，直到问题规模足够小，很容易求出其解为止。</a:t>
            </a:r>
          </a:p>
        </p:txBody>
      </p:sp>
      <p:sp>
        <p:nvSpPr>
          <p:cNvPr id="10244" name="Oval 4"/>
          <p:cNvSpPr>
            <a:spLocks noChangeArrowheads="1"/>
          </p:cNvSpPr>
          <p:nvPr/>
        </p:nvSpPr>
        <p:spPr bwMode="auto">
          <a:xfrm>
            <a:off x="4284663" y="3500438"/>
            <a:ext cx="800100" cy="6096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sz="3200">
                <a:latin typeface="Arial Rounded MT Bold" pitchFamily="34" charset="0"/>
              </a:rPr>
              <a:t>n</a:t>
            </a:r>
          </a:p>
        </p:txBody>
      </p:sp>
      <p:cxnSp>
        <p:nvCxnSpPr>
          <p:cNvPr id="10245" name="AutoShape 5"/>
          <p:cNvCxnSpPr>
            <a:cxnSpLocks noChangeShapeType="1"/>
            <a:stCxn id="10244" idx="4"/>
          </p:cNvCxnSpPr>
          <p:nvPr/>
        </p:nvCxnSpPr>
        <p:spPr bwMode="auto">
          <a:xfrm>
            <a:off x="4684713" y="4119563"/>
            <a:ext cx="3621087" cy="812800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246" name="AutoShape 6"/>
          <p:cNvCxnSpPr>
            <a:cxnSpLocks noChangeShapeType="1"/>
            <a:stCxn id="10244" idx="4"/>
          </p:cNvCxnSpPr>
          <p:nvPr/>
        </p:nvCxnSpPr>
        <p:spPr bwMode="auto">
          <a:xfrm flipH="1">
            <a:off x="1266825" y="4119563"/>
            <a:ext cx="3417888" cy="762000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247" name="AutoShape 7"/>
          <p:cNvCxnSpPr>
            <a:cxnSpLocks noChangeShapeType="1"/>
            <a:stCxn id="10244" idx="4"/>
          </p:cNvCxnSpPr>
          <p:nvPr/>
        </p:nvCxnSpPr>
        <p:spPr bwMode="auto">
          <a:xfrm flipH="1">
            <a:off x="3613150" y="4119563"/>
            <a:ext cx="1071563" cy="812800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248" name="AutoShape 8"/>
          <p:cNvCxnSpPr>
            <a:cxnSpLocks noChangeShapeType="1"/>
            <a:stCxn id="10244" idx="4"/>
          </p:cNvCxnSpPr>
          <p:nvPr/>
        </p:nvCxnSpPr>
        <p:spPr bwMode="auto">
          <a:xfrm>
            <a:off x="4684713" y="4119563"/>
            <a:ext cx="1274762" cy="812800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249" name="AutoShape 9"/>
          <p:cNvSpPr>
            <a:spLocks noChangeArrowheads="1"/>
          </p:cNvSpPr>
          <p:nvPr/>
        </p:nvSpPr>
        <p:spPr bwMode="auto">
          <a:xfrm>
            <a:off x="609600" y="3214688"/>
            <a:ext cx="1295400" cy="1066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sz="3200">
                <a:latin typeface="Arial Rounded MT Bold" pitchFamily="34" charset="0"/>
              </a:rPr>
              <a:t>T(n)</a:t>
            </a: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2895600" y="3549650"/>
            <a:ext cx="1066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3200">
                <a:latin typeface="Arial Rounded MT Bold" pitchFamily="34" charset="0"/>
              </a:rPr>
              <a:t>=</a:t>
            </a:r>
          </a:p>
        </p:txBody>
      </p:sp>
      <p:grpSp>
        <p:nvGrpSpPr>
          <p:cNvPr id="10251" name="Group 11"/>
          <p:cNvGrpSpPr>
            <a:grpSpLocks/>
          </p:cNvGrpSpPr>
          <p:nvPr/>
        </p:nvGrpSpPr>
        <p:grpSpPr bwMode="auto">
          <a:xfrm>
            <a:off x="250825" y="5013325"/>
            <a:ext cx="1981200" cy="1422400"/>
            <a:chOff x="96" y="1296"/>
            <a:chExt cx="1488" cy="1104"/>
          </a:xfrm>
        </p:grpSpPr>
        <p:sp>
          <p:nvSpPr>
            <p:cNvPr id="10252" name="Oval 12"/>
            <p:cNvSpPr>
              <a:spLocks noChangeArrowheads="1"/>
            </p:cNvSpPr>
            <p:nvPr/>
          </p:nvSpPr>
          <p:spPr bwMode="auto">
            <a:xfrm>
              <a:off x="624" y="1296"/>
              <a:ext cx="504" cy="384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>
                  <a:latin typeface="Arial Rounded MT Bold" pitchFamily="34" charset="0"/>
                </a:rPr>
                <a:t>n/2</a:t>
              </a:r>
            </a:p>
          </p:txBody>
        </p:sp>
        <p:cxnSp>
          <p:nvCxnSpPr>
            <p:cNvPr id="10253" name="AutoShape 13"/>
            <p:cNvCxnSpPr>
              <a:cxnSpLocks noChangeShapeType="1"/>
              <a:stCxn id="10252" idx="4"/>
              <a:endCxn id="10260" idx="0"/>
            </p:cNvCxnSpPr>
            <p:nvPr/>
          </p:nvCxnSpPr>
          <p:spPr bwMode="auto">
            <a:xfrm>
              <a:off x="876" y="1686"/>
              <a:ext cx="576" cy="500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0254" name="AutoShape 14"/>
            <p:cNvCxnSpPr>
              <a:cxnSpLocks noChangeShapeType="1"/>
              <a:stCxn id="10252" idx="4"/>
              <a:endCxn id="10257" idx="0"/>
            </p:cNvCxnSpPr>
            <p:nvPr/>
          </p:nvCxnSpPr>
          <p:spPr bwMode="auto">
            <a:xfrm flipH="1">
              <a:off x="228" y="1686"/>
              <a:ext cx="648" cy="500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0255" name="AutoShape 15"/>
            <p:cNvCxnSpPr>
              <a:cxnSpLocks noChangeShapeType="1"/>
              <a:stCxn id="10252" idx="4"/>
              <a:endCxn id="10258" idx="0"/>
            </p:cNvCxnSpPr>
            <p:nvPr/>
          </p:nvCxnSpPr>
          <p:spPr bwMode="auto">
            <a:xfrm flipH="1">
              <a:off x="636" y="1686"/>
              <a:ext cx="240" cy="500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0256" name="AutoShape 16"/>
            <p:cNvCxnSpPr>
              <a:cxnSpLocks noChangeShapeType="1"/>
              <a:stCxn id="10252" idx="4"/>
              <a:endCxn id="10259" idx="0"/>
            </p:cNvCxnSpPr>
            <p:nvPr/>
          </p:nvCxnSpPr>
          <p:spPr bwMode="auto">
            <a:xfrm>
              <a:off x="876" y="1686"/>
              <a:ext cx="168" cy="500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0257" name="AutoShape 17"/>
            <p:cNvSpPr>
              <a:spLocks noChangeArrowheads="1"/>
            </p:cNvSpPr>
            <p:nvPr/>
          </p:nvSpPr>
          <p:spPr bwMode="auto">
            <a:xfrm>
              <a:off x="96" y="2192"/>
              <a:ext cx="264" cy="20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>
                  <a:latin typeface="Arial Rounded MT Bold" pitchFamily="34" charset="0"/>
                </a:rPr>
                <a:t>T(n/4)</a:t>
              </a:r>
            </a:p>
          </p:txBody>
        </p:sp>
        <p:sp>
          <p:nvSpPr>
            <p:cNvPr id="10258" name="AutoShape 18"/>
            <p:cNvSpPr>
              <a:spLocks noChangeArrowheads="1"/>
            </p:cNvSpPr>
            <p:nvPr/>
          </p:nvSpPr>
          <p:spPr bwMode="auto">
            <a:xfrm>
              <a:off x="504" y="2192"/>
              <a:ext cx="264" cy="20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>
                  <a:latin typeface="Arial Rounded MT Bold" pitchFamily="34" charset="0"/>
                </a:rPr>
                <a:t>T(n/4)</a:t>
              </a:r>
            </a:p>
          </p:txBody>
        </p:sp>
        <p:sp>
          <p:nvSpPr>
            <p:cNvPr id="10259" name="AutoShape 19"/>
            <p:cNvSpPr>
              <a:spLocks noChangeArrowheads="1"/>
            </p:cNvSpPr>
            <p:nvPr/>
          </p:nvSpPr>
          <p:spPr bwMode="auto">
            <a:xfrm>
              <a:off x="912" y="2192"/>
              <a:ext cx="264" cy="20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>
                  <a:latin typeface="Arial Rounded MT Bold" pitchFamily="34" charset="0"/>
                </a:rPr>
                <a:t>T(n/4)</a:t>
              </a:r>
            </a:p>
          </p:txBody>
        </p:sp>
        <p:sp>
          <p:nvSpPr>
            <p:cNvPr id="10260" name="AutoShape 20"/>
            <p:cNvSpPr>
              <a:spLocks noChangeArrowheads="1"/>
            </p:cNvSpPr>
            <p:nvPr/>
          </p:nvSpPr>
          <p:spPr bwMode="auto">
            <a:xfrm>
              <a:off x="1320" y="2192"/>
              <a:ext cx="264" cy="20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>
                  <a:latin typeface="Arial Rounded MT Bold" pitchFamily="34" charset="0"/>
                </a:rPr>
                <a:t>T(n/4)</a:t>
              </a:r>
            </a:p>
          </p:txBody>
        </p:sp>
      </p:grpSp>
      <p:grpSp>
        <p:nvGrpSpPr>
          <p:cNvPr id="10261" name="Group 21"/>
          <p:cNvGrpSpPr>
            <a:grpSpLocks/>
          </p:cNvGrpSpPr>
          <p:nvPr/>
        </p:nvGrpSpPr>
        <p:grpSpPr bwMode="auto">
          <a:xfrm>
            <a:off x="2627313" y="5013325"/>
            <a:ext cx="1981200" cy="1422400"/>
            <a:chOff x="96" y="1296"/>
            <a:chExt cx="1488" cy="1104"/>
          </a:xfrm>
        </p:grpSpPr>
        <p:sp>
          <p:nvSpPr>
            <p:cNvPr id="10262" name="Oval 22"/>
            <p:cNvSpPr>
              <a:spLocks noChangeArrowheads="1"/>
            </p:cNvSpPr>
            <p:nvPr/>
          </p:nvSpPr>
          <p:spPr bwMode="auto">
            <a:xfrm>
              <a:off x="624" y="1296"/>
              <a:ext cx="504" cy="384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>
                  <a:latin typeface="Arial Rounded MT Bold" pitchFamily="34" charset="0"/>
                </a:rPr>
                <a:t>n/2</a:t>
              </a:r>
            </a:p>
          </p:txBody>
        </p:sp>
        <p:cxnSp>
          <p:nvCxnSpPr>
            <p:cNvPr id="10263" name="AutoShape 23"/>
            <p:cNvCxnSpPr>
              <a:cxnSpLocks noChangeShapeType="1"/>
              <a:stCxn id="10262" idx="4"/>
              <a:endCxn id="10270" idx="0"/>
            </p:cNvCxnSpPr>
            <p:nvPr/>
          </p:nvCxnSpPr>
          <p:spPr bwMode="auto">
            <a:xfrm>
              <a:off x="876" y="1686"/>
              <a:ext cx="576" cy="500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0264" name="AutoShape 24"/>
            <p:cNvCxnSpPr>
              <a:cxnSpLocks noChangeShapeType="1"/>
              <a:stCxn id="10262" idx="4"/>
              <a:endCxn id="10267" idx="0"/>
            </p:cNvCxnSpPr>
            <p:nvPr/>
          </p:nvCxnSpPr>
          <p:spPr bwMode="auto">
            <a:xfrm flipH="1">
              <a:off x="228" y="1686"/>
              <a:ext cx="648" cy="500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0265" name="AutoShape 25"/>
            <p:cNvCxnSpPr>
              <a:cxnSpLocks noChangeShapeType="1"/>
              <a:stCxn id="10262" idx="4"/>
              <a:endCxn id="10268" idx="0"/>
            </p:cNvCxnSpPr>
            <p:nvPr/>
          </p:nvCxnSpPr>
          <p:spPr bwMode="auto">
            <a:xfrm flipH="1">
              <a:off x="636" y="1686"/>
              <a:ext cx="240" cy="500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0266" name="AutoShape 26"/>
            <p:cNvCxnSpPr>
              <a:cxnSpLocks noChangeShapeType="1"/>
              <a:stCxn id="10262" idx="4"/>
              <a:endCxn id="10269" idx="0"/>
            </p:cNvCxnSpPr>
            <p:nvPr/>
          </p:nvCxnSpPr>
          <p:spPr bwMode="auto">
            <a:xfrm>
              <a:off x="876" y="1686"/>
              <a:ext cx="168" cy="500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0267" name="AutoShape 27"/>
            <p:cNvSpPr>
              <a:spLocks noChangeArrowheads="1"/>
            </p:cNvSpPr>
            <p:nvPr/>
          </p:nvSpPr>
          <p:spPr bwMode="auto">
            <a:xfrm>
              <a:off x="96" y="2192"/>
              <a:ext cx="264" cy="20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>
                  <a:latin typeface="Arial Rounded MT Bold" pitchFamily="34" charset="0"/>
                </a:rPr>
                <a:t>T(n/4)</a:t>
              </a:r>
            </a:p>
          </p:txBody>
        </p:sp>
        <p:sp>
          <p:nvSpPr>
            <p:cNvPr id="10268" name="AutoShape 28"/>
            <p:cNvSpPr>
              <a:spLocks noChangeArrowheads="1"/>
            </p:cNvSpPr>
            <p:nvPr/>
          </p:nvSpPr>
          <p:spPr bwMode="auto">
            <a:xfrm>
              <a:off x="504" y="2192"/>
              <a:ext cx="264" cy="20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>
                  <a:latin typeface="Arial Rounded MT Bold" pitchFamily="34" charset="0"/>
                </a:rPr>
                <a:t>T(n/4)</a:t>
              </a:r>
            </a:p>
          </p:txBody>
        </p:sp>
        <p:sp>
          <p:nvSpPr>
            <p:cNvPr id="10269" name="AutoShape 29"/>
            <p:cNvSpPr>
              <a:spLocks noChangeArrowheads="1"/>
            </p:cNvSpPr>
            <p:nvPr/>
          </p:nvSpPr>
          <p:spPr bwMode="auto">
            <a:xfrm>
              <a:off x="912" y="2192"/>
              <a:ext cx="264" cy="20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>
                  <a:latin typeface="Arial Rounded MT Bold" pitchFamily="34" charset="0"/>
                </a:rPr>
                <a:t>T(n/4)</a:t>
              </a:r>
            </a:p>
          </p:txBody>
        </p:sp>
        <p:sp>
          <p:nvSpPr>
            <p:cNvPr id="10270" name="AutoShape 30"/>
            <p:cNvSpPr>
              <a:spLocks noChangeArrowheads="1"/>
            </p:cNvSpPr>
            <p:nvPr/>
          </p:nvSpPr>
          <p:spPr bwMode="auto">
            <a:xfrm>
              <a:off x="1320" y="2192"/>
              <a:ext cx="264" cy="20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>
                  <a:latin typeface="Arial Rounded MT Bold" pitchFamily="34" charset="0"/>
                </a:rPr>
                <a:t>T(n/4)</a:t>
              </a:r>
            </a:p>
          </p:txBody>
        </p:sp>
      </p:grpSp>
      <p:grpSp>
        <p:nvGrpSpPr>
          <p:cNvPr id="10271" name="Group 31"/>
          <p:cNvGrpSpPr>
            <a:grpSpLocks/>
          </p:cNvGrpSpPr>
          <p:nvPr/>
        </p:nvGrpSpPr>
        <p:grpSpPr bwMode="auto">
          <a:xfrm>
            <a:off x="4932363" y="5013325"/>
            <a:ext cx="1981200" cy="1422400"/>
            <a:chOff x="96" y="1296"/>
            <a:chExt cx="1488" cy="1104"/>
          </a:xfrm>
        </p:grpSpPr>
        <p:sp>
          <p:nvSpPr>
            <p:cNvPr id="10272" name="Oval 32"/>
            <p:cNvSpPr>
              <a:spLocks noChangeArrowheads="1"/>
            </p:cNvSpPr>
            <p:nvPr/>
          </p:nvSpPr>
          <p:spPr bwMode="auto">
            <a:xfrm>
              <a:off x="624" y="1296"/>
              <a:ext cx="504" cy="384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>
                  <a:latin typeface="Arial Rounded MT Bold" pitchFamily="34" charset="0"/>
                </a:rPr>
                <a:t>n/2</a:t>
              </a:r>
            </a:p>
          </p:txBody>
        </p:sp>
        <p:cxnSp>
          <p:nvCxnSpPr>
            <p:cNvPr id="10273" name="AutoShape 33"/>
            <p:cNvCxnSpPr>
              <a:cxnSpLocks noChangeShapeType="1"/>
              <a:stCxn id="10272" idx="4"/>
              <a:endCxn id="10280" idx="0"/>
            </p:cNvCxnSpPr>
            <p:nvPr/>
          </p:nvCxnSpPr>
          <p:spPr bwMode="auto">
            <a:xfrm>
              <a:off x="876" y="1686"/>
              <a:ext cx="576" cy="500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0274" name="AutoShape 34"/>
            <p:cNvCxnSpPr>
              <a:cxnSpLocks noChangeShapeType="1"/>
              <a:stCxn id="10272" idx="4"/>
              <a:endCxn id="10277" idx="0"/>
            </p:cNvCxnSpPr>
            <p:nvPr/>
          </p:nvCxnSpPr>
          <p:spPr bwMode="auto">
            <a:xfrm flipH="1">
              <a:off x="228" y="1686"/>
              <a:ext cx="648" cy="500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0275" name="AutoShape 35"/>
            <p:cNvCxnSpPr>
              <a:cxnSpLocks noChangeShapeType="1"/>
              <a:stCxn id="10272" idx="4"/>
              <a:endCxn id="10278" idx="0"/>
            </p:cNvCxnSpPr>
            <p:nvPr/>
          </p:nvCxnSpPr>
          <p:spPr bwMode="auto">
            <a:xfrm flipH="1">
              <a:off x="636" y="1686"/>
              <a:ext cx="240" cy="500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0276" name="AutoShape 36"/>
            <p:cNvCxnSpPr>
              <a:cxnSpLocks noChangeShapeType="1"/>
              <a:stCxn id="10272" idx="4"/>
              <a:endCxn id="10279" idx="0"/>
            </p:cNvCxnSpPr>
            <p:nvPr/>
          </p:nvCxnSpPr>
          <p:spPr bwMode="auto">
            <a:xfrm>
              <a:off x="876" y="1686"/>
              <a:ext cx="168" cy="500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0277" name="AutoShape 37"/>
            <p:cNvSpPr>
              <a:spLocks noChangeArrowheads="1"/>
            </p:cNvSpPr>
            <p:nvPr/>
          </p:nvSpPr>
          <p:spPr bwMode="auto">
            <a:xfrm>
              <a:off x="96" y="2192"/>
              <a:ext cx="264" cy="20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>
                  <a:latin typeface="Arial Rounded MT Bold" pitchFamily="34" charset="0"/>
                </a:rPr>
                <a:t>T(n/4)</a:t>
              </a:r>
            </a:p>
          </p:txBody>
        </p:sp>
        <p:sp>
          <p:nvSpPr>
            <p:cNvPr id="10278" name="AutoShape 38"/>
            <p:cNvSpPr>
              <a:spLocks noChangeArrowheads="1"/>
            </p:cNvSpPr>
            <p:nvPr/>
          </p:nvSpPr>
          <p:spPr bwMode="auto">
            <a:xfrm>
              <a:off x="504" y="2192"/>
              <a:ext cx="264" cy="20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>
                  <a:latin typeface="Arial Rounded MT Bold" pitchFamily="34" charset="0"/>
                </a:rPr>
                <a:t>T(n/4)</a:t>
              </a:r>
            </a:p>
          </p:txBody>
        </p:sp>
        <p:sp>
          <p:nvSpPr>
            <p:cNvPr id="10279" name="AutoShape 39"/>
            <p:cNvSpPr>
              <a:spLocks noChangeArrowheads="1"/>
            </p:cNvSpPr>
            <p:nvPr/>
          </p:nvSpPr>
          <p:spPr bwMode="auto">
            <a:xfrm>
              <a:off x="912" y="2192"/>
              <a:ext cx="264" cy="20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>
                  <a:latin typeface="Arial Rounded MT Bold" pitchFamily="34" charset="0"/>
                </a:rPr>
                <a:t>T(n/4)</a:t>
              </a:r>
            </a:p>
          </p:txBody>
        </p:sp>
        <p:sp>
          <p:nvSpPr>
            <p:cNvPr id="10280" name="AutoShape 40"/>
            <p:cNvSpPr>
              <a:spLocks noChangeArrowheads="1"/>
            </p:cNvSpPr>
            <p:nvPr/>
          </p:nvSpPr>
          <p:spPr bwMode="auto">
            <a:xfrm>
              <a:off x="1320" y="2192"/>
              <a:ext cx="264" cy="20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>
                  <a:latin typeface="Arial Rounded MT Bold" pitchFamily="34" charset="0"/>
                </a:rPr>
                <a:t>T(n/4)</a:t>
              </a:r>
            </a:p>
          </p:txBody>
        </p:sp>
      </p:grpSp>
      <p:grpSp>
        <p:nvGrpSpPr>
          <p:cNvPr id="10281" name="Group 41"/>
          <p:cNvGrpSpPr>
            <a:grpSpLocks/>
          </p:cNvGrpSpPr>
          <p:nvPr/>
        </p:nvGrpSpPr>
        <p:grpSpPr bwMode="auto">
          <a:xfrm>
            <a:off x="7162800" y="5013325"/>
            <a:ext cx="1981200" cy="1422400"/>
            <a:chOff x="96" y="1296"/>
            <a:chExt cx="1488" cy="1104"/>
          </a:xfrm>
        </p:grpSpPr>
        <p:sp>
          <p:nvSpPr>
            <p:cNvPr id="10282" name="Oval 42"/>
            <p:cNvSpPr>
              <a:spLocks noChangeArrowheads="1"/>
            </p:cNvSpPr>
            <p:nvPr/>
          </p:nvSpPr>
          <p:spPr bwMode="auto">
            <a:xfrm>
              <a:off x="624" y="1296"/>
              <a:ext cx="504" cy="384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>
                  <a:latin typeface="Arial Rounded MT Bold" pitchFamily="34" charset="0"/>
                </a:rPr>
                <a:t>n/2</a:t>
              </a:r>
            </a:p>
          </p:txBody>
        </p:sp>
        <p:cxnSp>
          <p:nvCxnSpPr>
            <p:cNvPr id="10283" name="AutoShape 43"/>
            <p:cNvCxnSpPr>
              <a:cxnSpLocks noChangeShapeType="1"/>
              <a:stCxn id="10282" idx="4"/>
              <a:endCxn id="10290" idx="0"/>
            </p:cNvCxnSpPr>
            <p:nvPr/>
          </p:nvCxnSpPr>
          <p:spPr bwMode="auto">
            <a:xfrm>
              <a:off x="876" y="1686"/>
              <a:ext cx="576" cy="500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0284" name="AutoShape 44"/>
            <p:cNvCxnSpPr>
              <a:cxnSpLocks noChangeShapeType="1"/>
              <a:stCxn id="10282" idx="4"/>
              <a:endCxn id="10287" idx="0"/>
            </p:cNvCxnSpPr>
            <p:nvPr/>
          </p:nvCxnSpPr>
          <p:spPr bwMode="auto">
            <a:xfrm flipH="1">
              <a:off x="228" y="1686"/>
              <a:ext cx="648" cy="500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0285" name="AutoShape 45"/>
            <p:cNvCxnSpPr>
              <a:cxnSpLocks noChangeShapeType="1"/>
              <a:stCxn id="10282" idx="4"/>
              <a:endCxn id="10288" idx="0"/>
            </p:cNvCxnSpPr>
            <p:nvPr/>
          </p:nvCxnSpPr>
          <p:spPr bwMode="auto">
            <a:xfrm flipH="1">
              <a:off x="636" y="1686"/>
              <a:ext cx="240" cy="500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0286" name="AutoShape 46"/>
            <p:cNvCxnSpPr>
              <a:cxnSpLocks noChangeShapeType="1"/>
              <a:stCxn id="10282" idx="4"/>
              <a:endCxn id="10289" idx="0"/>
            </p:cNvCxnSpPr>
            <p:nvPr/>
          </p:nvCxnSpPr>
          <p:spPr bwMode="auto">
            <a:xfrm>
              <a:off x="876" y="1686"/>
              <a:ext cx="168" cy="500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0287" name="AutoShape 47"/>
            <p:cNvSpPr>
              <a:spLocks noChangeArrowheads="1"/>
            </p:cNvSpPr>
            <p:nvPr/>
          </p:nvSpPr>
          <p:spPr bwMode="auto">
            <a:xfrm>
              <a:off x="96" y="2192"/>
              <a:ext cx="264" cy="20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>
                  <a:latin typeface="Arial Rounded MT Bold" pitchFamily="34" charset="0"/>
                </a:rPr>
                <a:t>T(n/4)</a:t>
              </a:r>
            </a:p>
          </p:txBody>
        </p:sp>
        <p:sp>
          <p:nvSpPr>
            <p:cNvPr id="10288" name="AutoShape 48"/>
            <p:cNvSpPr>
              <a:spLocks noChangeArrowheads="1"/>
            </p:cNvSpPr>
            <p:nvPr/>
          </p:nvSpPr>
          <p:spPr bwMode="auto">
            <a:xfrm>
              <a:off x="504" y="2192"/>
              <a:ext cx="264" cy="20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>
                  <a:latin typeface="Arial Rounded MT Bold" pitchFamily="34" charset="0"/>
                </a:rPr>
                <a:t>T(n/4)</a:t>
              </a:r>
            </a:p>
          </p:txBody>
        </p:sp>
        <p:sp>
          <p:nvSpPr>
            <p:cNvPr id="10289" name="AutoShape 49"/>
            <p:cNvSpPr>
              <a:spLocks noChangeArrowheads="1"/>
            </p:cNvSpPr>
            <p:nvPr/>
          </p:nvSpPr>
          <p:spPr bwMode="auto">
            <a:xfrm>
              <a:off x="912" y="2192"/>
              <a:ext cx="264" cy="20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>
                  <a:latin typeface="Arial Rounded MT Bold" pitchFamily="34" charset="0"/>
                </a:rPr>
                <a:t>T(n/4)</a:t>
              </a:r>
            </a:p>
          </p:txBody>
        </p:sp>
        <p:sp>
          <p:nvSpPr>
            <p:cNvPr id="10290" name="AutoShape 50"/>
            <p:cNvSpPr>
              <a:spLocks noChangeArrowheads="1"/>
            </p:cNvSpPr>
            <p:nvPr/>
          </p:nvSpPr>
          <p:spPr bwMode="auto">
            <a:xfrm>
              <a:off x="1320" y="2192"/>
              <a:ext cx="264" cy="20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>
                  <a:latin typeface="Arial Rounded MT Bold" pitchFamily="34" charset="0"/>
                </a:rPr>
                <a:t>T(n/4)</a:t>
              </a:r>
            </a:p>
          </p:txBody>
        </p:sp>
      </p:grpSp>
      <p:sp>
        <p:nvSpPr>
          <p:cNvPr id="10292" name="Text Box 52"/>
          <p:cNvSpPr txBox="1">
            <a:spLocks noChangeArrowheads="1"/>
          </p:cNvSpPr>
          <p:nvPr/>
        </p:nvSpPr>
        <p:spPr bwMode="auto">
          <a:xfrm>
            <a:off x="1042988" y="1700213"/>
            <a:ext cx="7345362" cy="13112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4000">
                <a:ea typeface="华文行楷" pitchFamily="2" charset="-122"/>
              </a:rPr>
              <a:t>                                                       </a:t>
            </a:r>
          </a:p>
          <a:p>
            <a:r>
              <a:rPr lang="en-US" altLang="zh-CN" sz="4000">
                <a:ea typeface="华文行楷" pitchFamily="2" charset="-122"/>
              </a:rPr>
              <a:t> </a:t>
            </a:r>
          </a:p>
        </p:txBody>
      </p:sp>
      <p:sp>
        <p:nvSpPr>
          <p:cNvPr id="10291" name="Rectangle 51"/>
          <p:cNvSpPr>
            <a:spLocks noChangeArrowheads="1"/>
          </p:cNvSpPr>
          <p:nvPr/>
        </p:nvSpPr>
        <p:spPr bwMode="auto">
          <a:xfrm>
            <a:off x="684213" y="1628775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400">
                <a:ea typeface="楷体_GB2312" pitchFamily="49" charset="-122"/>
              </a:rPr>
              <a:t>将求出的小规模的问题的解合并为一个更大规模的问题的解，自底向上逐步求出原来问题的解。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2" grpId="1" animBg="1"/>
      <p:bldP spid="1029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684213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快速排序</a:t>
            </a: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3492500" y="981075"/>
            <a:ext cx="5400675" cy="1465263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在快速排序中，记录的比较和交换是从两端向中间</a:t>
            </a:r>
          </a:p>
          <a:p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进行的，关键字较大的记录一次就能交换到后面单</a:t>
            </a:r>
          </a:p>
          <a:p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元，关键字较小的记录一次就能交换到前面单元，</a:t>
            </a:r>
          </a:p>
          <a:p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记录每次移动的距离较大，因而总的比较和移动次</a:t>
            </a:r>
          </a:p>
          <a:p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数较少。</a:t>
            </a:r>
            <a:endParaRPr kumimoji="1" lang="ja-JP" altLang="en-US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8136" name="Rectangle 8"/>
          <p:cNvSpPr>
            <a:spLocks noChangeArrowheads="1"/>
          </p:cNvSpPr>
          <p:nvPr/>
        </p:nvSpPr>
        <p:spPr bwMode="auto">
          <a:xfrm>
            <a:off x="250825" y="2960688"/>
            <a:ext cx="8135938" cy="294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1600"/>
              <a:t>template&lt;class Type&gt;</a:t>
            </a:r>
          </a:p>
          <a:p>
            <a:pPr>
              <a:lnSpc>
                <a:spcPct val="130000"/>
              </a:lnSpc>
            </a:pPr>
            <a:r>
              <a:rPr kumimoji="1" lang="en-US" altLang="zh-CN" sz="1600"/>
              <a:t>void </a:t>
            </a:r>
            <a:r>
              <a:rPr kumimoji="1" lang="en-US" altLang="zh-CN" sz="1600" b="1"/>
              <a:t>QuickSort</a:t>
            </a:r>
            <a:r>
              <a:rPr kumimoji="1" lang="en-US" altLang="zh-CN" sz="1600"/>
              <a:t> (Type a[], int p, int r)</a:t>
            </a:r>
          </a:p>
          <a:p>
            <a:pPr>
              <a:lnSpc>
                <a:spcPct val="130000"/>
              </a:lnSpc>
            </a:pPr>
            <a:r>
              <a:rPr kumimoji="1" lang="en-US" altLang="zh-CN" sz="1600"/>
              <a:t>{</a:t>
            </a:r>
          </a:p>
          <a:p>
            <a:pPr>
              <a:lnSpc>
                <a:spcPct val="130000"/>
              </a:lnSpc>
            </a:pPr>
            <a:r>
              <a:rPr kumimoji="1" lang="en-US" altLang="zh-CN" sz="1600"/>
              <a:t>      if (p&lt;r) {</a:t>
            </a:r>
          </a:p>
          <a:p>
            <a:pPr>
              <a:lnSpc>
                <a:spcPct val="130000"/>
              </a:lnSpc>
            </a:pPr>
            <a:r>
              <a:rPr kumimoji="1" lang="en-US" altLang="zh-CN" sz="1600"/>
              <a:t>        int q=Partition(a,p,r);</a:t>
            </a:r>
          </a:p>
          <a:p>
            <a:pPr>
              <a:lnSpc>
                <a:spcPct val="130000"/>
              </a:lnSpc>
            </a:pPr>
            <a:r>
              <a:rPr kumimoji="1" lang="en-US" altLang="zh-CN" sz="1600"/>
              <a:t>        QuickSort (a,p,q-1); //</a:t>
            </a:r>
            <a:r>
              <a:rPr kumimoji="1" lang="zh-CN" altLang="en-US" sz="1600"/>
              <a:t>对左半段排序</a:t>
            </a:r>
          </a:p>
          <a:p>
            <a:pPr>
              <a:lnSpc>
                <a:spcPct val="130000"/>
              </a:lnSpc>
            </a:pPr>
            <a:r>
              <a:rPr kumimoji="1" lang="zh-CN" altLang="en-US" sz="1600"/>
              <a:t>        </a:t>
            </a:r>
            <a:r>
              <a:rPr kumimoji="1" lang="en-US" altLang="zh-CN" sz="1600"/>
              <a:t>QuickSort (a,q+1,r); //</a:t>
            </a:r>
            <a:r>
              <a:rPr kumimoji="1" lang="zh-CN" altLang="en-US" sz="1600"/>
              <a:t>对右半段排序</a:t>
            </a:r>
          </a:p>
          <a:p>
            <a:pPr>
              <a:lnSpc>
                <a:spcPct val="130000"/>
              </a:lnSpc>
            </a:pPr>
            <a:r>
              <a:rPr kumimoji="1" lang="zh-CN" altLang="en-US" sz="1600"/>
              <a:t>        </a:t>
            </a:r>
            <a:r>
              <a:rPr kumimoji="1" lang="en-US" altLang="zh-CN" sz="1600"/>
              <a:t>}</a:t>
            </a:r>
          </a:p>
          <a:p>
            <a:pPr>
              <a:lnSpc>
                <a:spcPct val="130000"/>
              </a:lnSpc>
            </a:pPr>
            <a:r>
              <a:rPr kumimoji="1" lang="en-US" altLang="zh-CN" sz="160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684213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快速排序</a:t>
            </a: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0" y="1082675"/>
            <a:ext cx="4284663" cy="5084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1600"/>
              <a:t>template&lt;class Type&gt;</a:t>
            </a:r>
          </a:p>
          <a:p>
            <a:pPr>
              <a:lnSpc>
                <a:spcPct val="120000"/>
              </a:lnSpc>
            </a:pPr>
            <a:r>
              <a:rPr kumimoji="1" lang="en-US" altLang="zh-CN" sz="1600"/>
              <a:t>int </a:t>
            </a:r>
            <a:r>
              <a:rPr kumimoji="1" lang="en-US" altLang="zh-CN" sz="1600" b="1"/>
              <a:t>Partition</a:t>
            </a:r>
            <a:r>
              <a:rPr kumimoji="1" lang="en-US" altLang="zh-CN" sz="1600"/>
              <a:t> (Type a[], int p, int r)</a:t>
            </a:r>
          </a:p>
          <a:p>
            <a:pPr>
              <a:lnSpc>
                <a:spcPct val="120000"/>
              </a:lnSpc>
            </a:pPr>
            <a:r>
              <a:rPr kumimoji="1" lang="en-US" altLang="zh-CN" sz="1600"/>
              <a:t>{</a:t>
            </a:r>
          </a:p>
          <a:p>
            <a:pPr>
              <a:lnSpc>
                <a:spcPct val="120000"/>
              </a:lnSpc>
            </a:pPr>
            <a:r>
              <a:rPr kumimoji="1" lang="en-US" altLang="zh-CN" sz="1600"/>
              <a:t>        int i = p, j = r + 1; </a:t>
            </a:r>
          </a:p>
          <a:p>
            <a:pPr>
              <a:lnSpc>
                <a:spcPct val="120000"/>
              </a:lnSpc>
            </a:pPr>
            <a:r>
              <a:rPr kumimoji="1" lang="en-US" altLang="zh-CN" sz="1600"/>
              <a:t>        Type x=a[p];</a:t>
            </a:r>
          </a:p>
          <a:p>
            <a:pPr>
              <a:lnSpc>
                <a:spcPct val="120000"/>
              </a:lnSpc>
            </a:pPr>
            <a:r>
              <a:rPr kumimoji="1" lang="en-US" altLang="zh-CN" sz="1600"/>
              <a:t>        // </a:t>
            </a:r>
            <a:r>
              <a:rPr kumimoji="1" lang="zh-CN" altLang="en-US" sz="1600"/>
              <a:t>将</a:t>
            </a:r>
            <a:r>
              <a:rPr kumimoji="1" lang="en-US" altLang="zh-CN" sz="1600"/>
              <a:t>&lt; x</a:t>
            </a:r>
            <a:r>
              <a:rPr kumimoji="1" lang="zh-CN" altLang="en-US" sz="1600"/>
              <a:t>的元素交换到左边区域</a:t>
            </a:r>
          </a:p>
          <a:p>
            <a:pPr>
              <a:lnSpc>
                <a:spcPct val="120000"/>
              </a:lnSpc>
            </a:pPr>
            <a:r>
              <a:rPr kumimoji="1" lang="zh-CN" altLang="en-US" sz="1600"/>
              <a:t>        </a:t>
            </a:r>
            <a:r>
              <a:rPr kumimoji="1" lang="en-US" altLang="zh-CN" sz="1600"/>
              <a:t>// </a:t>
            </a:r>
            <a:r>
              <a:rPr kumimoji="1" lang="zh-CN" altLang="en-US" sz="1600"/>
              <a:t>将</a:t>
            </a:r>
            <a:r>
              <a:rPr kumimoji="1" lang="en-US" altLang="zh-CN" sz="1600"/>
              <a:t>&gt; x</a:t>
            </a:r>
            <a:r>
              <a:rPr kumimoji="1" lang="zh-CN" altLang="en-US" sz="1600"/>
              <a:t>的元素交换到右边区域</a:t>
            </a:r>
          </a:p>
          <a:p>
            <a:pPr>
              <a:lnSpc>
                <a:spcPct val="120000"/>
              </a:lnSpc>
            </a:pPr>
            <a:r>
              <a:rPr kumimoji="1" lang="zh-CN" altLang="en-US" sz="1600"/>
              <a:t>        </a:t>
            </a:r>
            <a:r>
              <a:rPr kumimoji="1" lang="en-US" altLang="zh-CN" sz="1600"/>
              <a:t>while (true) {</a:t>
            </a:r>
          </a:p>
          <a:p>
            <a:pPr>
              <a:lnSpc>
                <a:spcPct val="120000"/>
              </a:lnSpc>
            </a:pPr>
            <a:r>
              <a:rPr kumimoji="1" lang="en-US" altLang="zh-CN" sz="1600"/>
              <a:t>           while (a[++i] &lt;x);</a:t>
            </a:r>
          </a:p>
          <a:p>
            <a:pPr>
              <a:lnSpc>
                <a:spcPct val="120000"/>
              </a:lnSpc>
            </a:pPr>
            <a:r>
              <a:rPr kumimoji="1" lang="en-US" altLang="zh-CN" sz="1600"/>
              <a:t>           while (a[- -j] &gt;x);</a:t>
            </a:r>
          </a:p>
          <a:p>
            <a:pPr>
              <a:lnSpc>
                <a:spcPct val="120000"/>
              </a:lnSpc>
            </a:pPr>
            <a:r>
              <a:rPr kumimoji="1" lang="en-US" altLang="zh-CN" sz="1600"/>
              <a:t>           if (i &gt;= j) break; </a:t>
            </a:r>
          </a:p>
          <a:p>
            <a:pPr>
              <a:lnSpc>
                <a:spcPct val="120000"/>
              </a:lnSpc>
            </a:pPr>
            <a:r>
              <a:rPr kumimoji="1" lang="en-US" altLang="zh-CN" sz="1600"/>
              <a:t>           Swap(a[i], a[j]);</a:t>
            </a:r>
          </a:p>
          <a:p>
            <a:pPr>
              <a:lnSpc>
                <a:spcPct val="120000"/>
              </a:lnSpc>
            </a:pPr>
            <a:r>
              <a:rPr kumimoji="1" lang="en-US" altLang="zh-CN" sz="1600"/>
              <a:t>           }</a:t>
            </a:r>
          </a:p>
          <a:p>
            <a:pPr>
              <a:lnSpc>
                <a:spcPct val="120000"/>
              </a:lnSpc>
            </a:pPr>
            <a:r>
              <a:rPr kumimoji="1" lang="en-US" altLang="zh-CN" sz="1600"/>
              <a:t>       a[p] = a[j];</a:t>
            </a:r>
          </a:p>
          <a:p>
            <a:pPr>
              <a:lnSpc>
                <a:spcPct val="120000"/>
              </a:lnSpc>
            </a:pPr>
            <a:r>
              <a:rPr kumimoji="1" lang="en-US" altLang="zh-CN" sz="1600"/>
              <a:t>       a[j] = x;</a:t>
            </a:r>
          </a:p>
          <a:p>
            <a:pPr>
              <a:lnSpc>
                <a:spcPct val="120000"/>
              </a:lnSpc>
            </a:pPr>
            <a:r>
              <a:rPr kumimoji="1" lang="en-US" altLang="zh-CN" sz="1600"/>
              <a:t>       return j;</a:t>
            </a:r>
          </a:p>
          <a:p>
            <a:pPr>
              <a:lnSpc>
                <a:spcPct val="120000"/>
              </a:lnSpc>
            </a:pPr>
            <a:r>
              <a:rPr kumimoji="1" lang="en-US" altLang="zh-CN" sz="1600"/>
              <a:t>}</a:t>
            </a:r>
          </a:p>
        </p:txBody>
      </p:sp>
      <p:sp>
        <p:nvSpPr>
          <p:cNvPr id="49216" name="Text Box 64"/>
          <p:cNvSpPr txBox="1">
            <a:spLocks noChangeArrowheads="1"/>
          </p:cNvSpPr>
          <p:nvPr/>
        </p:nvSpPr>
        <p:spPr bwMode="auto">
          <a:xfrm>
            <a:off x="8045450" y="1484313"/>
            <a:ext cx="1098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>
                <a:latin typeface="Verdana" pitchFamily="34" charset="0"/>
                <a:ea typeface="黑体" pitchFamily="2" charset="-122"/>
              </a:rPr>
              <a:t>初始序列</a:t>
            </a:r>
          </a:p>
        </p:txBody>
      </p:sp>
      <p:grpSp>
        <p:nvGrpSpPr>
          <p:cNvPr id="49218" name="Group 66"/>
          <p:cNvGrpSpPr>
            <a:grpSpLocks/>
          </p:cNvGrpSpPr>
          <p:nvPr/>
        </p:nvGrpSpPr>
        <p:grpSpPr bwMode="auto">
          <a:xfrm>
            <a:off x="4591050" y="2008188"/>
            <a:ext cx="3257550" cy="519112"/>
            <a:chOff x="1176" y="1537"/>
            <a:chExt cx="2052" cy="327"/>
          </a:xfrm>
        </p:grpSpPr>
        <p:sp>
          <p:nvSpPr>
            <p:cNvPr id="49219" name="Text Box 67"/>
            <p:cNvSpPr txBox="1">
              <a:spLocks noChangeArrowheads="1"/>
            </p:cNvSpPr>
            <p:nvPr/>
          </p:nvSpPr>
          <p:spPr bwMode="auto">
            <a:xfrm>
              <a:off x="1176" y="1537"/>
              <a:ext cx="20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ja-JP" altLang="en-US" sz="2800">
                  <a:latin typeface="Verdana" pitchFamily="34" charset="0"/>
                  <a:ea typeface="黑体" pitchFamily="2" charset="-122"/>
                </a:rPr>
                <a:t>{</a:t>
              </a:r>
              <a:r>
                <a:rPr kumimoji="1" lang="ja-JP" altLang="en-US" sz="2800">
                  <a:solidFill>
                    <a:srgbClr val="00CCFF"/>
                  </a:solidFill>
                  <a:latin typeface="Verdana" pitchFamily="34" charset="0"/>
                  <a:ea typeface="黑体" pitchFamily="2" charset="-122"/>
                </a:rPr>
                <a:t>6</a:t>
              </a:r>
              <a:r>
                <a:rPr kumimoji="1" lang="en-US" altLang="zh-CN" sz="2800">
                  <a:latin typeface="Verdana" pitchFamily="34" charset="0"/>
                  <a:ea typeface="黑体" pitchFamily="2" charset="-122"/>
                </a:rPr>
                <a:t>, </a:t>
              </a:r>
              <a:r>
                <a:rPr kumimoji="1" lang="ja-JP" altLang="en-US" sz="2800">
                  <a:latin typeface="Verdana" pitchFamily="34" charset="0"/>
                  <a:ea typeface="黑体" pitchFamily="2" charset="-122"/>
                </a:rPr>
                <a:t>7, 5, 2, 5, 8}</a:t>
              </a:r>
            </a:p>
          </p:txBody>
        </p:sp>
        <p:sp>
          <p:nvSpPr>
            <p:cNvPr id="49220" name="Line 68"/>
            <p:cNvSpPr>
              <a:spLocks noChangeShapeType="1"/>
            </p:cNvSpPr>
            <p:nvPr/>
          </p:nvSpPr>
          <p:spPr bwMode="auto">
            <a:xfrm>
              <a:off x="2608" y="1565"/>
              <a:ext cx="12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9222" name="Text Box 70"/>
          <p:cNvSpPr txBox="1">
            <a:spLocks noChangeArrowheads="1"/>
          </p:cNvSpPr>
          <p:nvPr/>
        </p:nvSpPr>
        <p:spPr bwMode="auto">
          <a:xfrm>
            <a:off x="8131175" y="2025650"/>
            <a:ext cx="720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>
                <a:latin typeface="Verdana" pitchFamily="34" charset="0"/>
                <a:ea typeface="黑体" pitchFamily="2" charset="-122"/>
              </a:rPr>
              <a:t>j--;</a:t>
            </a:r>
          </a:p>
        </p:txBody>
      </p:sp>
      <p:sp>
        <p:nvSpPr>
          <p:cNvPr id="49225" name="Line 73"/>
          <p:cNvSpPr>
            <a:spLocks noChangeShapeType="1"/>
          </p:cNvSpPr>
          <p:nvPr/>
        </p:nvSpPr>
        <p:spPr bwMode="auto">
          <a:xfrm flipV="1">
            <a:off x="7407275" y="2447925"/>
            <a:ext cx="0" cy="2698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226" name="Line 74"/>
          <p:cNvSpPr>
            <a:spLocks noChangeShapeType="1"/>
          </p:cNvSpPr>
          <p:nvPr/>
        </p:nvSpPr>
        <p:spPr bwMode="auto">
          <a:xfrm flipV="1">
            <a:off x="4997450" y="2438400"/>
            <a:ext cx="0" cy="2698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9227" name="Object 75"/>
          <p:cNvGraphicFramePr>
            <a:graphicFrameLocks noChangeAspect="1"/>
          </p:cNvGraphicFramePr>
          <p:nvPr/>
        </p:nvGraphicFramePr>
        <p:xfrm>
          <a:off x="7470775" y="2463800"/>
          <a:ext cx="2159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6" name="Equation" r:id="rId3" imgW="126720" imgH="190440" progId="Equation.3">
                  <p:embed/>
                </p:oleObj>
              </mc:Choice>
              <mc:Fallback>
                <p:oleObj name="Equation" r:id="rId3" imgW="126720" imgH="190440" progId="Equation.3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0775" y="2463800"/>
                        <a:ext cx="21590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28" name="Object 76"/>
          <p:cNvGraphicFramePr>
            <a:graphicFrameLocks noChangeAspect="1"/>
          </p:cNvGraphicFramePr>
          <p:nvPr/>
        </p:nvGraphicFramePr>
        <p:xfrm>
          <a:off x="5103813" y="2470150"/>
          <a:ext cx="2190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7" name="Equation" r:id="rId5" imgW="88560" imgH="164880" progId="Equation.3">
                  <p:embed/>
                </p:oleObj>
              </mc:Choice>
              <mc:Fallback>
                <p:oleObj name="Equation" r:id="rId5" imgW="88560" imgH="164880" progId="Equation.3">
                  <p:embed/>
                  <p:pic>
                    <p:nvPicPr>
                      <p:cNvPr id="0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3813" y="2470150"/>
                        <a:ext cx="21907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230" name="Text Box 78"/>
          <p:cNvSpPr txBox="1">
            <a:spLocks noChangeArrowheads="1"/>
          </p:cNvSpPr>
          <p:nvPr/>
        </p:nvSpPr>
        <p:spPr bwMode="auto">
          <a:xfrm>
            <a:off x="4572000" y="2865438"/>
            <a:ext cx="3257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ja-JP" altLang="en-US" sz="2800">
                <a:latin typeface="Verdana" pitchFamily="34" charset="0"/>
                <a:ea typeface="黑体" pitchFamily="2" charset="-122"/>
              </a:rPr>
              <a:t>{5</a:t>
            </a:r>
            <a:r>
              <a:rPr kumimoji="1" lang="en-US" altLang="zh-CN" sz="2800">
                <a:latin typeface="Verdana" pitchFamily="34" charset="0"/>
                <a:ea typeface="黑体" pitchFamily="2" charset="-122"/>
              </a:rPr>
              <a:t>, </a:t>
            </a:r>
            <a:r>
              <a:rPr kumimoji="1" lang="ja-JP" altLang="en-US" sz="2800">
                <a:latin typeface="Verdana" pitchFamily="34" charset="0"/>
                <a:ea typeface="黑体" pitchFamily="2" charset="-122"/>
              </a:rPr>
              <a:t>7, 5, 2, </a:t>
            </a:r>
            <a:r>
              <a:rPr kumimoji="1" lang="ja-JP" altLang="en-US" sz="2800">
                <a:solidFill>
                  <a:schemeClr val="accent1"/>
                </a:solidFill>
                <a:latin typeface="Verdana" pitchFamily="34" charset="0"/>
                <a:ea typeface="黑体" pitchFamily="2" charset="-122"/>
              </a:rPr>
              <a:t>6</a:t>
            </a:r>
            <a:r>
              <a:rPr kumimoji="1" lang="ja-JP" altLang="en-US" sz="2800">
                <a:latin typeface="Verdana" pitchFamily="34" charset="0"/>
                <a:ea typeface="黑体" pitchFamily="2" charset="-122"/>
              </a:rPr>
              <a:t>, 8}</a:t>
            </a:r>
          </a:p>
        </p:txBody>
      </p:sp>
      <p:sp>
        <p:nvSpPr>
          <p:cNvPr id="49231" name="Line 79"/>
          <p:cNvSpPr>
            <a:spLocks noChangeShapeType="1"/>
          </p:cNvSpPr>
          <p:nvPr/>
        </p:nvSpPr>
        <p:spPr bwMode="auto">
          <a:xfrm>
            <a:off x="4921250" y="2909888"/>
            <a:ext cx="195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232" name="Text Box 80"/>
          <p:cNvSpPr txBox="1">
            <a:spLocks noChangeArrowheads="1"/>
          </p:cNvSpPr>
          <p:nvPr/>
        </p:nvSpPr>
        <p:spPr bwMode="auto">
          <a:xfrm>
            <a:off x="8112125" y="2882900"/>
            <a:ext cx="941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>
                <a:latin typeface="Verdana" pitchFamily="34" charset="0"/>
                <a:ea typeface="黑体" pitchFamily="2" charset="-122"/>
              </a:rPr>
              <a:t>i++;</a:t>
            </a:r>
          </a:p>
        </p:txBody>
      </p:sp>
      <p:sp>
        <p:nvSpPr>
          <p:cNvPr id="49235" name="Line 83"/>
          <p:cNvSpPr>
            <a:spLocks noChangeShapeType="1"/>
          </p:cNvSpPr>
          <p:nvPr/>
        </p:nvSpPr>
        <p:spPr bwMode="auto">
          <a:xfrm flipV="1">
            <a:off x="6892925" y="3295650"/>
            <a:ext cx="0" cy="2698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236" name="Line 84"/>
          <p:cNvSpPr>
            <a:spLocks noChangeShapeType="1"/>
          </p:cNvSpPr>
          <p:nvPr/>
        </p:nvSpPr>
        <p:spPr bwMode="auto">
          <a:xfrm flipV="1">
            <a:off x="5445125" y="3286125"/>
            <a:ext cx="0" cy="2698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9237" name="Object 85"/>
          <p:cNvGraphicFramePr>
            <a:graphicFrameLocks noChangeAspect="1"/>
          </p:cNvGraphicFramePr>
          <p:nvPr/>
        </p:nvGraphicFramePr>
        <p:xfrm>
          <a:off x="6985000" y="3368675"/>
          <a:ext cx="2159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8" name="Equation" r:id="rId7" imgW="126720" imgH="190440" progId="Equation.3">
                  <p:embed/>
                </p:oleObj>
              </mc:Choice>
              <mc:Fallback>
                <p:oleObj name="Equation" r:id="rId7" imgW="126720" imgH="190440" progId="Equation.3">
                  <p:embed/>
                  <p:pic>
                    <p:nvPicPr>
                      <p:cNvPr id="0" name="Object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0" y="3368675"/>
                        <a:ext cx="21590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38" name="Object 86"/>
          <p:cNvGraphicFramePr>
            <a:graphicFrameLocks noChangeAspect="1"/>
          </p:cNvGraphicFramePr>
          <p:nvPr/>
        </p:nvGraphicFramePr>
        <p:xfrm>
          <a:off x="5484813" y="3308350"/>
          <a:ext cx="2190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9" name="Equation" r:id="rId8" imgW="88560" imgH="164880" progId="Equation.3">
                  <p:embed/>
                </p:oleObj>
              </mc:Choice>
              <mc:Fallback>
                <p:oleObj name="Equation" r:id="rId8" imgW="88560" imgH="164880" progId="Equation.3">
                  <p:embed/>
                  <p:pic>
                    <p:nvPicPr>
                      <p:cNvPr id="0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4813" y="3308350"/>
                        <a:ext cx="21907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240" name="Text Box 88"/>
          <p:cNvSpPr txBox="1">
            <a:spLocks noChangeArrowheads="1"/>
          </p:cNvSpPr>
          <p:nvPr/>
        </p:nvSpPr>
        <p:spPr bwMode="auto">
          <a:xfrm>
            <a:off x="4581525" y="3675063"/>
            <a:ext cx="3257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ja-JP" altLang="en-US" sz="2800">
                <a:latin typeface="Verdana" pitchFamily="34" charset="0"/>
                <a:ea typeface="黑体" pitchFamily="2" charset="-122"/>
              </a:rPr>
              <a:t>{5</a:t>
            </a:r>
            <a:r>
              <a:rPr kumimoji="1" lang="en-US" altLang="zh-CN" sz="2800">
                <a:latin typeface="Verdana" pitchFamily="34" charset="0"/>
                <a:ea typeface="黑体" pitchFamily="2" charset="-122"/>
              </a:rPr>
              <a:t>, </a:t>
            </a:r>
            <a:r>
              <a:rPr kumimoji="1" lang="ja-JP" altLang="en-US" sz="2800">
                <a:solidFill>
                  <a:schemeClr val="accent1"/>
                </a:solidFill>
                <a:latin typeface="Verdana" pitchFamily="34" charset="0"/>
                <a:ea typeface="黑体" pitchFamily="2" charset="-122"/>
              </a:rPr>
              <a:t>6</a:t>
            </a:r>
            <a:r>
              <a:rPr kumimoji="1" lang="ja-JP" altLang="en-US" sz="2800">
                <a:latin typeface="Verdana" pitchFamily="34" charset="0"/>
                <a:ea typeface="黑体" pitchFamily="2" charset="-122"/>
              </a:rPr>
              <a:t>, 5, 2, 7, 8}</a:t>
            </a:r>
          </a:p>
        </p:txBody>
      </p:sp>
      <p:sp>
        <p:nvSpPr>
          <p:cNvPr id="49241" name="Line 89"/>
          <p:cNvSpPr>
            <a:spLocks noChangeShapeType="1"/>
          </p:cNvSpPr>
          <p:nvPr/>
        </p:nvSpPr>
        <p:spPr bwMode="auto">
          <a:xfrm>
            <a:off x="4930775" y="3719513"/>
            <a:ext cx="195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242" name="Text Box 90"/>
          <p:cNvSpPr txBox="1">
            <a:spLocks noChangeArrowheads="1"/>
          </p:cNvSpPr>
          <p:nvPr/>
        </p:nvSpPr>
        <p:spPr bwMode="auto">
          <a:xfrm>
            <a:off x="8121650" y="3692525"/>
            <a:ext cx="720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>
                <a:latin typeface="Verdana" pitchFamily="34" charset="0"/>
                <a:ea typeface="黑体" pitchFamily="2" charset="-122"/>
              </a:rPr>
              <a:t>j--;</a:t>
            </a:r>
          </a:p>
        </p:txBody>
      </p:sp>
      <p:sp>
        <p:nvSpPr>
          <p:cNvPr id="49245" name="Line 93"/>
          <p:cNvSpPr>
            <a:spLocks noChangeShapeType="1"/>
          </p:cNvSpPr>
          <p:nvPr/>
        </p:nvSpPr>
        <p:spPr bwMode="auto">
          <a:xfrm flipV="1">
            <a:off x="6416675" y="4105275"/>
            <a:ext cx="0" cy="2698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246" name="Line 94"/>
          <p:cNvSpPr>
            <a:spLocks noChangeShapeType="1"/>
          </p:cNvSpPr>
          <p:nvPr/>
        </p:nvSpPr>
        <p:spPr bwMode="auto">
          <a:xfrm flipV="1">
            <a:off x="5454650" y="4105275"/>
            <a:ext cx="0" cy="2698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9247" name="Object 95"/>
          <p:cNvGraphicFramePr>
            <a:graphicFrameLocks noChangeAspect="1"/>
          </p:cNvGraphicFramePr>
          <p:nvPr/>
        </p:nvGraphicFramePr>
        <p:xfrm>
          <a:off x="6489700" y="4149725"/>
          <a:ext cx="2159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00" name="Equation" r:id="rId9" imgW="126720" imgH="190440" progId="Equation.3">
                  <p:embed/>
                </p:oleObj>
              </mc:Choice>
              <mc:Fallback>
                <p:oleObj name="Equation" r:id="rId9" imgW="126720" imgH="190440" progId="Equation.3">
                  <p:embed/>
                  <p:pic>
                    <p:nvPicPr>
                      <p:cNvPr id="0" name="Object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9700" y="4149725"/>
                        <a:ext cx="21590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48" name="Object 96"/>
          <p:cNvGraphicFramePr>
            <a:graphicFrameLocks noChangeAspect="1"/>
          </p:cNvGraphicFramePr>
          <p:nvPr/>
        </p:nvGraphicFramePr>
        <p:xfrm>
          <a:off x="5532438" y="4127500"/>
          <a:ext cx="2190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01" name="Equation" r:id="rId10" imgW="88560" imgH="164880" progId="Equation.3">
                  <p:embed/>
                </p:oleObj>
              </mc:Choice>
              <mc:Fallback>
                <p:oleObj name="Equation" r:id="rId10" imgW="88560" imgH="164880" progId="Equation.3">
                  <p:embed/>
                  <p:pic>
                    <p:nvPicPr>
                      <p:cNvPr id="0" name="Object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2438" y="4127500"/>
                        <a:ext cx="21907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250" name="Text Box 98"/>
          <p:cNvSpPr txBox="1">
            <a:spLocks noChangeArrowheads="1"/>
          </p:cNvSpPr>
          <p:nvPr/>
        </p:nvSpPr>
        <p:spPr bwMode="auto">
          <a:xfrm>
            <a:off x="4552950" y="4475163"/>
            <a:ext cx="3257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ja-JP" altLang="en-US" sz="2800">
                <a:latin typeface="Verdana" pitchFamily="34" charset="0"/>
                <a:ea typeface="黑体" pitchFamily="2" charset="-122"/>
              </a:rPr>
              <a:t>{5</a:t>
            </a:r>
            <a:r>
              <a:rPr kumimoji="1" lang="en-US" altLang="zh-CN" sz="2800">
                <a:latin typeface="Verdana" pitchFamily="34" charset="0"/>
                <a:ea typeface="黑体" pitchFamily="2" charset="-122"/>
              </a:rPr>
              <a:t>, </a:t>
            </a:r>
            <a:r>
              <a:rPr kumimoji="1" lang="ja-JP" altLang="en-US" sz="2800">
                <a:latin typeface="Verdana" pitchFamily="34" charset="0"/>
                <a:ea typeface="黑体" pitchFamily="2" charset="-122"/>
              </a:rPr>
              <a:t>2, 5, </a:t>
            </a:r>
            <a:r>
              <a:rPr kumimoji="1" lang="ja-JP" altLang="en-US" sz="2800">
                <a:solidFill>
                  <a:schemeClr val="accent1"/>
                </a:solidFill>
                <a:latin typeface="Verdana" pitchFamily="34" charset="0"/>
                <a:ea typeface="黑体" pitchFamily="2" charset="-122"/>
              </a:rPr>
              <a:t>6</a:t>
            </a:r>
            <a:r>
              <a:rPr kumimoji="1" lang="ja-JP" altLang="en-US" sz="2800">
                <a:latin typeface="Verdana" pitchFamily="34" charset="0"/>
                <a:ea typeface="黑体" pitchFamily="2" charset="-122"/>
              </a:rPr>
              <a:t>, 7, 8}</a:t>
            </a:r>
          </a:p>
        </p:txBody>
      </p:sp>
      <p:sp>
        <p:nvSpPr>
          <p:cNvPr id="49251" name="Line 99"/>
          <p:cNvSpPr>
            <a:spLocks noChangeShapeType="1"/>
          </p:cNvSpPr>
          <p:nvPr/>
        </p:nvSpPr>
        <p:spPr bwMode="auto">
          <a:xfrm>
            <a:off x="4902200" y="4519613"/>
            <a:ext cx="195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252" name="Text Box 100"/>
          <p:cNvSpPr txBox="1">
            <a:spLocks noChangeArrowheads="1"/>
          </p:cNvSpPr>
          <p:nvPr/>
        </p:nvSpPr>
        <p:spPr bwMode="auto">
          <a:xfrm>
            <a:off x="8093075" y="4492625"/>
            <a:ext cx="941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>
                <a:latin typeface="Verdana" pitchFamily="34" charset="0"/>
                <a:ea typeface="黑体" pitchFamily="2" charset="-122"/>
              </a:rPr>
              <a:t>i++;</a:t>
            </a:r>
          </a:p>
        </p:txBody>
      </p:sp>
      <p:sp>
        <p:nvSpPr>
          <p:cNvPr id="49255" name="Line 103"/>
          <p:cNvSpPr>
            <a:spLocks noChangeShapeType="1"/>
          </p:cNvSpPr>
          <p:nvPr/>
        </p:nvSpPr>
        <p:spPr bwMode="auto">
          <a:xfrm flipV="1">
            <a:off x="6388100" y="4905375"/>
            <a:ext cx="0" cy="2698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256" name="Line 104"/>
          <p:cNvSpPr>
            <a:spLocks noChangeShapeType="1"/>
          </p:cNvSpPr>
          <p:nvPr/>
        </p:nvSpPr>
        <p:spPr bwMode="auto">
          <a:xfrm flipV="1">
            <a:off x="5902325" y="4905375"/>
            <a:ext cx="0" cy="2698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9257" name="Object 105"/>
          <p:cNvGraphicFramePr>
            <a:graphicFrameLocks noChangeAspect="1"/>
          </p:cNvGraphicFramePr>
          <p:nvPr/>
        </p:nvGraphicFramePr>
        <p:xfrm>
          <a:off x="6461125" y="4949825"/>
          <a:ext cx="2159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02" name="Equation" r:id="rId11" imgW="126720" imgH="190440" progId="Equation.3">
                  <p:embed/>
                </p:oleObj>
              </mc:Choice>
              <mc:Fallback>
                <p:oleObj name="Equation" r:id="rId11" imgW="126720" imgH="190440" progId="Equation.3">
                  <p:embed/>
                  <p:pic>
                    <p:nvPicPr>
                      <p:cNvPr id="0" name="Object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125" y="4949825"/>
                        <a:ext cx="21590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58" name="Object 106"/>
          <p:cNvGraphicFramePr>
            <a:graphicFrameLocks noChangeAspect="1"/>
          </p:cNvGraphicFramePr>
          <p:nvPr/>
        </p:nvGraphicFramePr>
        <p:xfrm>
          <a:off x="5989638" y="4889500"/>
          <a:ext cx="2190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03" name="Equation" r:id="rId12" imgW="88560" imgH="164880" progId="Equation.3">
                  <p:embed/>
                </p:oleObj>
              </mc:Choice>
              <mc:Fallback>
                <p:oleObj name="Equation" r:id="rId12" imgW="88560" imgH="164880" progId="Equation.3">
                  <p:embed/>
                  <p:pic>
                    <p:nvPicPr>
                      <p:cNvPr id="0" name="Object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9638" y="4889500"/>
                        <a:ext cx="21907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261" name="Line 109"/>
          <p:cNvSpPr>
            <a:spLocks noChangeShapeType="1"/>
          </p:cNvSpPr>
          <p:nvPr/>
        </p:nvSpPr>
        <p:spPr bwMode="auto">
          <a:xfrm>
            <a:off x="4892675" y="5319713"/>
            <a:ext cx="195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262" name="Text Box 110"/>
          <p:cNvSpPr txBox="1">
            <a:spLocks noChangeArrowheads="1"/>
          </p:cNvSpPr>
          <p:nvPr/>
        </p:nvSpPr>
        <p:spPr bwMode="auto">
          <a:xfrm>
            <a:off x="7988300" y="5272088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>
                <a:latin typeface="Verdana" pitchFamily="34" charset="0"/>
                <a:ea typeface="黑体" pitchFamily="2" charset="-122"/>
              </a:rPr>
              <a:t>完成</a:t>
            </a:r>
          </a:p>
        </p:txBody>
      </p:sp>
      <p:grpSp>
        <p:nvGrpSpPr>
          <p:cNvPr id="49213" name="Group 61"/>
          <p:cNvGrpSpPr>
            <a:grpSpLocks/>
          </p:cNvGrpSpPr>
          <p:nvPr/>
        </p:nvGrpSpPr>
        <p:grpSpPr bwMode="auto">
          <a:xfrm>
            <a:off x="4572000" y="1412875"/>
            <a:ext cx="3257550" cy="519113"/>
            <a:chOff x="1936" y="1009"/>
            <a:chExt cx="2052" cy="327"/>
          </a:xfrm>
        </p:grpSpPr>
        <p:sp>
          <p:nvSpPr>
            <p:cNvPr id="49214" name="Text Box 62"/>
            <p:cNvSpPr txBox="1">
              <a:spLocks noChangeArrowheads="1"/>
            </p:cNvSpPr>
            <p:nvPr/>
          </p:nvSpPr>
          <p:spPr bwMode="auto">
            <a:xfrm>
              <a:off x="1936" y="1009"/>
              <a:ext cx="20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ja-JP" altLang="en-US" sz="2800">
                  <a:latin typeface="Verdana" pitchFamily="34" charset="0"/>
                  <a:ea typeface="黑体" pitchFamily="2" charset="-122"/>
                </a:rPr>
                <a:t>{</a:t>
              </a:r>
              <a:r>
                <a:rPr kumimoji="1" lang="ja-JP" altLang="en-US" sz="2800">
                  <a:solidFill>
                    <a:srgbClr val="00CCFF"/>
                  </a:solidFill>
                  <a:latin typeface="Verdana" pitchFamily="34" charset="0"/>
                  <a:ea typeface="黑体" pitchFamily="2" charset="-122"/>
                </a:rPr>
                <a:t>6</a:t>
              </a:r>
              <a:r>
                <a:rPr kumimoji="1" lang="en-US" altLang="zh-CN" sz="2800">
                  <a:latin typeface="Verdana" pitchFamily="34" charset="0"/>
                  <a:ea typeface="黑体" pitchFamily="2" charset="-122"/>
                </a:rPr>
                <a:t>, </a:t>
              </a:r>
              <a:r>
                <a:rPr kumimoji="1" lang="ja-JP" altLang="en-US" sz="2800">
                  <a:latin typeface="Verdana" pitchFamily="34" charset="0"/>
                  <a:ea typeface="黑体" pitchFamily="2" charset="-122"/>
                </a:rPr>
                <a:t>7, 5, 2, 5, 8}</a:t>
              </a:r>
            </a:p>
          </p:txBody>
        </p:sp>
        <p:sp>
          <p:nvSpPr>
            <p:cNvPr id="49215" name="Line 63"/>
            <p:cNvSpPr>
              <a:spLocks noChangeShapeType="1"/>
            </p:cNvSpPr>
            <p:nvPr/>
          </p:nvSpPr>
          <p:spPr bwMode="auto">
            <a:xfrm>
              <a:off x="3368" y="1037"/>
              <a:ext cx="12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9260" name="Text Box 108"/>
          <p:cNvSpPr txBox="1">
            <a:spLocks noChangeArrowheads="1"/>
          </p:cNvSpPr>
          <p:nvPr/>
        </p:nvSpPr>
        <p:spPr bwMode="auto">
          <a:xfrm>
            <a:off x="4543425" y="5275263"/>
            <a:ext cx="34512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ja-JP" altLang="en-US" sz="2800">
                <a:latin typeface="Verdana" pitchFamily="34" charset="0"/>
                <a:ea typeface="黑体" pitchFamily="2" charset="-122"/>
              </a:rPr>
              <a:t>{5</a:t>
            </a:r>
            <a:r>
              <a:rPr kumimoji="1" lang="en-US" altLang="zh-CN" sz="2800">
                <a:latin typeface="Verdana" pitchFamily="34" charset="0"/>
                <a:ea typeface="黑体" pitchFamily="2" charset="-122"/>
              </a:rPr>
              <a:t>, </a:t>
            </a:r>
            <a:r>
              <a:rPr kumimoji="1" lang="ja-JP" altLang="en-US" sz="2800">
                <a:latin typeface="Verdana" pitchFamily="34" charset="0"/>
                <a:ea typeface="黑体" pitchFamily="2" charset="-122"/>
              </a:rPr>
              <a:t>2, 5} </a:t>
            </a:r>
            <a:r>
              <a:rPr kumimoji="1" lang="ja-JP" altLang="en-US" sz="2800">
                <a:solidFill>
                  <a:schemeClr val="accent1"/>
                </a:solidFill>
                <a:latin typeface="Verdana" pitchFamily="34" charset="0"/>
                <a:ea typeface="黑体" pitchFamily="2" charset="-122"/>
              </a:rPr>
              <a:t>6</a:t>
            </a:r>
            <a:r>
              <a:rPr kumimoji="1" lang="ja-JP" altLang="en-US" sz="2800">
                <a:latin typeface="Verdana" pitchFamily="34" charset="0"/>
                <a:ea typeface="黑体" pitchFamily="2" charset="-122"/>
              </a:rPr>
              <a:t> {7, 8}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0" y="4173538"/>
            <a:ext cx="8316913" cy="201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1" lang="en-US" altLang="zh-CN"/>
              <a:t>template&lt;class Type&gt;</a:t>
            </a:r>
          </a:p>
          <a:p>
            <a:r>
              <a:rPr kumimoji="1" lang="en-US" altLang="zh-CN"/>
              <a:t>int </a:t>
            </a:r>
            <a:r>
              <a:rPr kumimoji="1" lang="en-US" altLang="zh-CN" b="1"/>
              <a:t>RandomizedPartition</a:t>
            </a:r>
            <a:r>
              <a:rPr kumimoji="1" lang="en-US" altLang="zh-CN"/>
              <a:t> (Type a[], int p, int r)</a:t>
            </a:r>
          </a:p>
          <a:p>
            <a:r>
              <a:rPr kumimoji="1" lang="en-US" altLang="zh-CN"/>
              <a:t>{</a:t>
            </a:r>
          </a:p>
          <a:p>
            <a:r>
              <a:rPr kumimoji="1" lang="en-US" altLang="zh-CN"/>
              <a:t>        int i = Random(p,r);</a:t>
            </a:r>
          </a:p>
          <a:p>
            <a:r>
              <a:rPr kumimoji="1" lang="en-US" altLang="zh-CN"/>
              <a:t>        Swap(a[i], a[p]);</a:t>
            </a:r>
          </a:p>
          <a:p>
            <a:r>
              <a:rPr kumimoji="1" lang="en-US" altLang="zh-CN"/>
              <a:t>        return Partition (a, p, r);</a:t>
            </a:r>
          </a:p>
          <a:p>
            <a:r>
              <a:rPr kumimoji="1" lang="en-US" altLang="zh-CN"/>
              <a:t>}</a:t>
            </a:r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684213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快速排序</a:t>
            </a: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0" y="1125538"/>
            <a:ext cx="8893175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>
                <a:ea typeface="楷体_GB2312" pitchFamily="49" charset="-122"/>
              </a:rPr>
              <a:t>    </a:t>
            </a:r>
            <a:r>
              <a:rPr lang="zh-CN" altLang="en-US" sz="2800">
                <a:ea typeface="楷体_GB2312" pitchFamily="49" charset="-122"/>
              </a:rPr>
              <a:t>快速排序算法的性能取决于划分的对称性。通过修改算法</a:t>
            </a:r>
            <a:r>
              <a:rPr lang="en-US" altLang="zh-CN" sz="2800" b="1">
                <a:ea typeface="楷体_GB2312" pitchFamily="49" charset="-122"/>
              </a:rPr>
              <a:t>partition</a:t>
            </a:r>
            <a:r>
              <a:rPr lang="zh-CN" altLang="en-US" sz="2800">
                <a:ea typeface="楷体_GB2312" pitchFamily="49" charset="-122"/>
              </a:rPr>
              <a:t>，可以设计出采用随机选择策略的快速排序算法。在快速排序算法的每一步中，当数组还没有被划分时，可以在</a:t>
            </a:r>
            <a:r>
              <a:rPr lang="en-US" altLang="zh-CN" sz="2800">
                <a:ea typeface="楷体_GB2312" pitchFamily="49" charset="-122"/>
              </a:rPr>
              <a:t>a[p:r]</a:t>
            </a:r>
            <a:r>
              <a:rPr lang="zh-CN" altLang="en-US" sz="2800">
                <a:ea typeface="楷体_GB2312" pitchFamily="49" charset="-122"/>
              </a:rPr>
              <a:t>中随机选出一个元素作为划分基准，这样可以使划分基准的选择是随机的，从而可以期望划分是较对称的。</a:t>
            </a:r>
          </a:p>
        </p:txBody>
      </p:sp>
      <p:sp>
        <p:nvSpPr>
          <p:cNvPr id="50184" name="Text Box 8"/>
          <p:cNvSpPr txBox="1">
            <a:spLocks noChangeArrowheads="1"/>
          </p:cNvSpPr>
          <p:nvPr/>
        </p:nvSpPr>
        <p:spPr bwMode="auto">
          <a:xfrm>
            <a:off x="250825" y="2060575"/>
            <a:ext cx="8353425" cy="1604963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rgbClr val="FF9900"/>
              </a:buClr>
              <a:buFont typeface="Wingdings" pitchFamily="2" charset="2"/>
              <a:buChar char="&amp;"/>
            </a:pPr>
            <a:r>
              <a:rPr lang="zh-CN" altLang="en-US" sz="3200" b="1">
                <a:ea typeface="楷体_GB2312" pitchFamily="49" charset="-122"/>
              </a:rPr>
              <a:t>最坏时间复杂度：</a:t>
            </a:r>
            <a:r>
              <a:rPr lang="en-US" altLang="zh-CN" sz="3200" b="1">
                <a:ea typeface="楷体_GB2312" pitchFamily="49" charset="-122"/>
              </a:rPr>
              <a:t>O(n</a:t>
            </a:r>
            <a:r>
              <a:rPr lang="en-US" altLang="zh-CN" sz="3200" b="1" baseline="30000">
                <a:ea typeface="楷体_GB2312" pitchFamily="49" charset="-122"/>
              </a:rPr>
              <a:t>2</a:t>
            </a:r>
            <a:r>
              <a:rPr lang="en-US" altLang="zh-CN" sz="3200" b="1">
                <a:ea typeface="楷体_GB2312" pitchFamily="49" charset="-122"/>
              </a:rPr>
              <a:t>)</a:t>
            </a:r>
          </a:p>
          <a:p>
            <a:pPr>
              <a:buClr>
                <a:srgbClr val="FF9900"/>
              </a:buClr>
              <a:buFont typeface="Wingdings" pitchFamily="2" charset="2"/>
              <a:buChar char="&amp;"/>
            </a:pPr>
            <a:r>
              <a:rPr lang="zh-CN" altLang="en-US" sz="3200" b="1">
                <a:ea typeface="楷体_GB2312" pitchFamily="49" charset="-122"/>
              </a:rPr>
              <a:t>平均时间复杂度：</a:t>
            </a:r>
            <a:r>
              <a:rPr lang="en-US" altLang="zh-CN" sz="3200" b="1">
                <a:ea typeface="楷体_GB2312" pitchFamily="49" charset="-122"/>
              </a:rPr>
              <a:t>O(nlogn)</a:t>
            </a:r>
          </a:p>
          <a:p>
            <a:pPr>
              <a:buClr>
                <a:srgbClr val="FF9900"/>
              </a:buClr>
              <a:buFont typeface="Wingdings" pitchFamily="2" charset="2"/>
              <a:buChar char="&amp;"/>
            </a:pPr>
            <a:r>
              <a:rPr lang="zh-CN" altLang="en-US" sz="3200" b="1">
                <a:ea typeface="楷体_GB2312" pitchFamily="49" charset="-122"/>
              </a:rPr>
              <a:t>辅助空间：</a:t>
            </a:r>
            <a:r>
              <a:rPr lang="en-US" altLang="zh-CN" sz="3200" b="1">
                <a:ea typeface="楷体_GB2312" pitchFamily="49" charset="-122"/>
              </a:rPr>
              <a:t>O(n)</a:t>
            </a:r>
            <a:r>
              <a:rPr lang="zh-CN" altLang="en-US" sz="3200" b="1">
                <a:ea typeface="楷体_GB2312" pitchFamily="49" charset="-122"/>
              </a:rPr>
              <a:t>或</a:t>
            </a:r>
            <a:r>
              <a:rPr lang="en-US" altLang="zh-CN" sz="3200" b="1">
                <a:ea typeface="楷体_GB2312" pitchFamily="49" charset="-122"/>
              </a:rPr>
              <a:t>O(logn)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684213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线性时间选择</a:t>
            </a:r>
          </a:p>
        </p:txBody>
      </p:sp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250825" y="1125538"/>
            <a:ext cx="86423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ea typeface="楷体_GB2312" pitchFamily="49" charset="-122"/>
              </a:rPr>
              <a:t>给定线性序集中</a:t>
            </a:r>
            <a:r>
              <a:rPr lang="en-US" altLang="zh-CN" sz="2400">
                <a:ea typeface="楷体_GB2312" pitchFamily="49" charset="-122"/>
              </a:rPr>
              <a:t>n</a:t>
            </a:r>
            <a:r>
              <a:rPr lang="zh-CN" altLang="en-US" sz="2400">
                <a:ea typeface="楷体_GB2312" pitchFamily="49" charset="-122"/>
              </a:rPr>
              <a:t>个元素和一个整数</a:t>
            </a:r>
            <a:r>
              <a:rPr lang="en-US" altLang="zh-CN" sz="2400">
                <a:ea typeface="楷体_GB2312" pitchFamily="49" charset="-122"/>
              </a:rPr>
              <a:t>k</a:t>
            </a:r>
            <a:r>
              <a:rPr lang="zh-CN" altLang="en-US" sz="2400">
                <a:ea typeface="楷体_GB2312" pitchFamily="49" charset="-122"/>
              </a:rPr>
              <a:t>，</a:t>
            </a:r>
            <a:r>
              <a:rPr lang="en-US" altLang="zh-CN" sz="2400">
                <a:ea typeface="楷体_GB2312" pitchFamily="49" charset="-122"/>
              </a:rPr>
              <a:t>1≤k≤n</a:t>
            </a:r>
            <a:r>
              <a:rPr lang="zh-CN" altLang="en-US" sz="2400">
                <a:ea typeface="楷体_GB2312" pitchFamily="49" charset="-122"/>
              </a:rPr>
              <a:t>，要求找出这</a:t>
            </a:r>
            <a:r>
              <a:rPr lang="en-US" altLang="zh-CN" sz="2400">
                <a:ea typeface="楷体_GB2312" pitchFamily="49" charset="-122"/>
              </a:rPr>
              <a:t>n</a:t>
            </a:r>
            <a:r>
              <a:rPr lang="zh-CN" altLang="en-US" sz="2400">
                <a:ea typeface="楷体_GB2312" pitchFamily="49" charset="-122"/>
              </a:rPr>
              <a:t>个元素中第</a:t>
            </a:r>
            <a:r>
              <a:rPr lang="en-US" altLang="zh-CN" sz="2400">
                <a:ea typeface="楷体_GB2312" pitchFamily="49" charset="-122"/>
              </a:rPr>
              <a:t>k</a:t>
            </a:r>
            <a:r>
              <a:rPr lang="zh-CN" altLang="en-US" sz="2400">
                <a:ea typeface="楷体_GB2312" pitchFamily="49" charset="-122"/>
              </a:rPr>
              <a:t>小的元素</a:t>
            </a:r>
          </a:p>
        </p:txBody>
      </p:sp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850900" y="2212975"/>
            <a:ext cx="5187950" cy="256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en-US" altLang="zh-CN"/>
              <a:t>template&lt;class Type&gt;</a:t>
            </a:r>
          </a:p>
          <a:p>
            <a:r>
              <a:rPr kumimoji="1" lang="en-US" altLang="zh-CN"/>
              <a:t>Type </a:t>
            </a:r>
            <a:r>
              <a:rPr kumimoji="1" lang="en-US" altLang="zh-CN" b="1"/>
              <a:t>RandomizedSelect</a:t>
            </a:r>
            <a:r>
              <a:rPr kumimoji="1" lang="en-US" altLang="zh-CN"/>
              <a:t>(Type a[],int p,int r,int k)</a:t>
            </a:r>
          </a:p>
          <a:p>
            <a:r>
              <a:rPr kumimoji="1" lang="en-US" altLang="zh-CN"/>
              <a:t>{</a:t>
            </a:r>
          </a:p>
          <a:p>
            <a:r>
              <a:rPr kumimoji="1" lang="en-US" altLang="zh-CN"/>
              <a:t>      if (p==r) return a[p];</a:t>
            </a:r>
          </a:p>
          <a:p>
            <a:r>
              <a:rPr kumimoji="1" lang="en-US" altLang="zh-CN"/>
              <a:t>      int i=RandomizedPartition(a,p,r),</a:t>
            </a:r>
          </a:p>
          <a:p>
            <a:r>
              <a:rPr kumimoji="1" lang="en-US" altLang="zh-CN"/>
              <a:t>      j=i-p+1;</a:t>
            </a:r>
          </a:p>
          <a:p>
            <a:r>
              <a:rPr kumimoji="1" lang="en-US" altLang="zh-CN"/>
              <a:t>      if (k&lt;=j) return RandomizedSelect(a,p,i,k);</a:t>
            </a:r>
          </a:p>
          <a:p>
            <a:r>
              <a:rPr kumimoji="1" lang="en-US" altLang="zh-CN"/>
              <a:t>      else return RandomizedSelect(a,i+1,r,k-j);</a:t>
            </a:r>
          </a:p>
          <a:p>
            <a:r>
              <a:rPr kumimoji="1" lang="en-US" altLang="zh-CN"/>
              <a:t>}</a:t>
            </a:r>
          </a:p>
        </p:txBody>
      </p:sp>
      <p:sp>
        <p:nvSpPr>
          <p:cNvPr id="51209" name="Text Box 9"/>
          <p:cNvSpPr txBox="1">
            <a:spLocks noChangeArrowheads="1"/>
          </p:cNvSpPr>
          <p:nvPr/>
        </p:nvSpPr>
        <p:spPr bwMode="auto">
          <a:xfrm>
            <a:off x="323850" y="5084763"/>
            <a:ext cx="8569325" cy="1250950"/>
          </a:xfrm>
          <a:prstGeom prst="rect">
            <a:avLst/>
          </a:prstGeom>
          <a:solidFill>
            <a:schemeClr val="hlink"/>
          </a:solidFill>
          <a:ln w="63500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ea typeface="楷体_GB2312" pitchFamily="49" charset="-122"/>
              </a:rPr>
              <a:t>在最坏情况下，算法</a:t>
            </a:r>
            <a:r>
              <a:rPr lang="en-US" altLang="zh-CN" sz="2400" b="1">
                <a:ea typeface="楷体_GB2312" pitchFamily="49" charset="-122"/>
              </a:rPr>
              <a:t>randomizedSelect</a:t>
            </a:r>
            <a:r>
              <a:rPr lang="zh-CN" altLang="en-US" sz="2400">
                <a:ea typeface="楷体_GB2312" pitchFamily="49" charset="-122"/>
              </a:rPr>
              <a:t>需要</a:t>
            </a:r>
            <a:r>
              <a:rPr lang="en-US" altLang="zh-CN" sz="2400">
                <a:ea typeface="楷体_GB2312" pitchFamily="49" charset="-122"/>
              </a:rPr>
              <a:t>O(n</a:t>
            </a:r>
            <a:r>
              <a:rPr lang="en-US" altLang="zh-CN" sz="2400" baseline="30000">
                <a:ea typeface="楷体_GB2312" pitchFamily="49" charset="-122"/>
              </a:rPr>
              <a:t>2</a:t>
            </a:r>
            <a:r>
              <a:rPr lang="en-US" altLang="zh-CN" sz="2400">
                <a:ea typeface="楷体_GB2312" pitchFamily="49" charset="-122"/>
              </a:rPr>
              <a:t>)</a:t>
            </a:r>
            <a:r>
              <a:rPr lang="zh-CN" altLang="en-US" sz="2400">
                <a:ea typeface="楷体_GB2312" pitchFamily="49" charset="-122"/>
              </a:rPr>
              <a:t>计算时间</a:t>
            </a:r>
          </a:p>
          <a:p>
            <a:r>
              <a:rPr lang="zh-CN" altLang="en-US" sz="2400">
                <a:ea typeface="楷体_GB2312" pitchFamily="49" charset="-122"/>
              </a:rPr>
              <a:t>但可以证明，算法</a:t>
            </a:r>
            <a:r>
              <a:rPr lang="en-US" altLang="zh-CN" sz="2400" b="1">
                <a:ea typeface="楷体_GB2312" pitchFamily="49" charset="-122"/>
              </a:rPr>
              <a:t>randomizedSelect</a:t>
            </a:r>
            <a:r>
              <a:rPr lang="zh-CN" altLang="en-US" sz="2400">
                <a:ea typeface="楷体_GB2312" pitchFamily="49" charset="-122"/>
              </a:rPr>
              <a:t>可以在</a:t>
            </a:r>
            <a:r>
              <a:rPr lang="en-US" altLang="zh-CN" sz="2400">
                <a:ea typeface="楷体_GB2312" pitchFamily="49" charset="-122"/>
              </a:rPr>
              <a:t>O(n)</a:t>
            </a:r>
            <a:r>
              <a:rPr lang="zh-CN" altLang="en-US" sz="2400">
                <a:ea typeface="楷体_GB2312" pitchFamily="49" charset="-122"/>
              </a:rPr>
              <a:t>平均时间内找出</a:t>
            </a:r>
            <a:r>
              <a:rPr lang="en-US" altLang="zh-CN" sz="2400">
                <a:ea typeface="楷体_GB2312" pitchFamily="49" charset="-122"/>
              </a:rPr>
              <a:t>n</a:t>
            </a:r>
            <a:r>
              <a:rPr lang="zh-CN" altLang="en-US" sz="2400">
                <a:ea typeface="楷体_GB2312" pitchFamily="49" charset="-122"/>
              </a:rPr>
              <a:t>个输入元素中的第</a:t>
            </a:r>
            <a:r>
              <a:rPr lang="en-US" altLang="zh-CN" sz="2400">
                <a:ea typeface="楷体_GB2312" pitchFamily="49" charset="-122"/>
              </a:rPr>
              <a:t>k</a:t>
            </a:r>
            <a:r>
              <a:rPr lang="zh-CN" altLang="en-US" sz="2400">
                <a:ea typeface="楷体_GB2312" pitchFamily="49" charset="-122"/>
              </a:rPr>
              <a:t>小元素。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684213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线性时间选择</a:t>
            </a:r>
          </a:p>
        </p:txBody>
      </p:sp>
      <p:sp>
        <p:nvSpPr>
          <p:cNvPr id="52232" name="Text Box 8"/>
          <p:cNvSpPr txBox="1">
            <a:spLocks noChangeArrowheads="1"/>
          </p:cNvSpPr>
          <p:nvPr/>
        </p:nvSpPr>
        <p:spPr bwMode="auto">
          <a:xfrm>
            <a:off x="250825" y="908050"/>
            <a:ext cx="8569325" cy="2528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>
                <a:ea typeface="楷体_GB2312" pitchFamily="49" charset="-122"/>
              </a:rPr>
              <a:t>如果能在线性时间内找到一个划分基准，使得按这个基准所划分出的</a:t>
            </a:r>
            <a:r>
              <a:rPr lang="en-US" altLang="zh-CN" sz="3200">
                <a:ea typeface="楷体_GB2312" pitchFamily="49" charset="-122"/>
              </a:rPr>
              <a:t>2</a:t>
            </a:r>
            <a:r>
              <a:rPr lang="zh-CN" altLang="en-US" sz="3200">
                <a:ea typeface="楷体_GB2312" pitchFamily="49" charset="-122"/>
              </a:rPr>
              <a:t>个子数组的长度都至少为原数组长度的</a:t>
            </a:r>
            <a:r>
              <a:rPr lang="en-US" altLang="zh-CN" sz="3200">
                <a:ea typeface="楷体_GB2312" pitchFamily="49" charset="-122"/>
              </a:rPr>
              <a:t>ε</a:t>
            </a:r>
            <a:r>
              <a:rPr lang="zh-CN" altLang="en-US" sz="3200">
                <a:ea typeface="楷体_GB2312" pitchFamily="49" charset="-122"/>
              </a:rPr>
              <a:t>倍</a:t>
            </a:r>
            <a:r>
              <a:rPr lang="en-US" altLang="zh-CN" sz="3200">
                <a:ea typeface="楷体_GB2312" pitchFamily="49" charset="-122"/>
              </a:rPr>
              <a:t>(0&lt;ε&lt;1</a:t>
            </a:r>
            <a:r>
              <a:rPr lang="zh-CN" altLang="en-US" sz="3200">
                <a:ea typeface="楷体_GB2312" pitchFamily="49" charset="-122"/>
              </a:rPr>
              <a:t>是某个正常数</a:t>
            </a:r>
            <a:r>
              <a:rPr lang="en-US" altLang="zh-CN" sz="3200">
                <a:ea typeface="楷体_GB2312" pitchFamily="49" charset="-122"/>
              </a:rPr>
              <a:t>)</a:t>
            </a:r>
            <a:r>
              <a:rPr lang="zh-CN" altLang="en-US" sz="3200">
                <a:ea typeface="楷体_GB2312" pitchFamily="49" charset="-122"/>
              </a:rPr>
              <a:t>，那么就可以</a:t>
            </a:r>
            <a:r>
              <a:rPr lang="zh-CN" altLang="en-US" sz="3200" b="1">
                <a:ea typeface="黑体" pitchFamily="2" charset="-122"/>
              </a:rPr>
              <a:t>在最坏情况下</a:t>
            </a:r>
            <a:r>
              <a:rPr lang="zh-CN" altLang="en-US" sz="3200">
                <a:ea typeface="楷体_GB2312" pitchFamily="49" charset="-122"/>
              </a:rPr>
              <a:t>用</a:t>
            </a:r>
            <a:r>
              <a:rPr lang="en-US" altLang="zh-CN" sz="3200">
                <a:ea typeface="楷体_GB2312" pitchFamily="49" charset="-122"/>
              </a:rPr>
              <a:t>O(n)</a:t>
            </a:r>
            <a:r>
              <a:rPr lang="zh-CN" altLang="en-US" sz="3200">
                <a:ea typeface="楷体_GB2312" pitchFamily="49" charset="-122"/>
              </a:rPr>
              <a:t>时间完成选择任务。</a:t>
            </a:r>
          </a:p>
        </p:txBody>
      </p:sp>
      <p:sp>
        <p:nvSpPr>
          <p:cNvPr id="52233" name="Text Box 9"/>
          <p:cNvSpPr txBox="1">
            <a:spLocks noChangeArrowheads="1"/>
          </p:cNvSpPr>
          <p:nvPr/>
        </p:nvSpPr>
        <p:spPr bwMode="auto">
          <a:xfrm>
            <a:off x="468313" y="3500438"/>
            <a:ext cx="7920037" cy="2528887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>
                <a:ea typeface="楷体_GB2312" pitchFamily="49" charset="-122"/>
              </a:rPr>
              <a:t>例如，若</a:t>
            </a:r>
            <a:r>
              <a:rPr lang="en-US" altLang="zh-CN" sz="3200">
                <a:ea typeface="楷体_GB2312" pitchFamily="49" charset="-122"/>
              </a:rPr>
              <a:t>ε=9/10</a:t>
            </a:r>
            <a:r>
              <a:rPr lang="zh-CN" altLang="en-US" sz="3200">
                <a:ea typeface="楷体_GB2312" pitchFamily="49" charset="-122"/>
              </a:rPr>
              <a:t>，算法递归调用所产生的子数组的长度至少缩短</a:t>
            </a:r>
            <a:r>
              <a:rPr lang="en-US" altLang="zh-CN" sz="3200">
                <a:ea typeface="楷体_GB2312" pitchFamily="49" charset="-122"/>
              </a:rPr>
              <a:t>1/10</a:t>
            </a:r>
            <a:r>
              <a:rPr lang="zh-CN" altLang="en-US" sz="3200">
                <a:ea typeface="楷体_GB2312" pitchFamily="49" charset="-122"/>
              </a:rPr>
              <a:t>。所以，在最坏情况下，算法所需的计算时间</a:t>
            </a:r>
            <a:r>
              <a:rPr lang="en-US" altLang="zh-CN" sz="3200">
                <a:ea typeface="楷体_GB2312" pitchFamily="49" charset="-122"/>
              </a:rPr>
              <a:t>T(n)</a:t>
            </a:r>
            <a:r>
              <a:rPr lang="zh-CN" altLang="en-US" sz="3200">
                <a:ea typeface="楷体_GB2312" pitchFamily="49" charset="-122"/>
              </a:rPr>
              <a:t>满足递归式</a:t>
            </a:r>
            <a:r>
              <a:rPr lang="en-US" altLang="zh-CN" sz="3200">
                <a:ea typeface="楷体_GB2312" pitchFamily="49" charset="-122"/>
              </a:rPr>
              <a:t>T(n)≤T(9n/10)+O(n) </a:t>
            </a:r>
            <a:r>
              <a:rPr lang="zh-CN" altLang="en-US" sz="3200">
                <a:ea typeface="楷体_GB2312" pitchFamily="49" charset="-122"/>
              </a:rPr>
              <a:t>。由此可得</a:t>
            </a:r>
            <a:r>
              <a:rPr lang="en-US" altLang="zh-CN" sz="3200">
                <a:ea typeface="楷体_GB2312" pitchFamily="49" charset="-122"/>
              </a:rPr>
              <a:t>T(n)=O(n)</a:t>
            </a:r>
            <a:r>
              <a:rPr lang="zh-CN" altLang="en-US" sz="3200"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2" name="Picture 4" descr="t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57563"/>
            <a:ext cx="3708400" cy="227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323850" y="908050"/>
            <a:ext cx="7991475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69875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Clr>
                <a:schemeClr val="accent2"/>
              </a:buClr>
              <a:buFont typeface="Wingdings" pitchFamily="2" charset="2"/>
              <a:buChar char="l"/>
            </a:pPr>
            <a:r>
              <a:rPr lang="zh-CN" altLang="en-US" sz="2400">
                <a:ea typeface="楷体_GB2312" pitchFamily="49" charset="-122"/>
                <a:sym typeface="Symbol" pitchFamily="18" charset="2"/>
              </a:rPr>
              <a:t>将</a:t>
            </a:r>
            <a:r>
              <a:rPr lang="en-US" altLang="zh-CN" sz="2400">
                <a:ea typeface="楷体_GB2312" pitchFamily="49" charset="-122"/>
                <a:sym typeface="Symbol" pitchFamily="18" charset="2"/>
              </a:rPr>
              <a:t>n</a:t>
            </a:r>
            <a:r>
              <a:rPr lang="zh-CN" altLang="en-US" sz="2400">
                <a:ea typeface="楷体_GB2312" pitchFamily="49" charset="-122"/>
                <a:sym typeface="Symbol" pitchFamily="18" charset="2"/>
              </a:rPr>
              <a:t>个输入元素划分成</a:t>
            </a:r>
            <a:r>
              <a:rPr lang="en-US" altLang="zh-CN" sz="2400">
                <a:ea typeface="楷体_GB2312" pitchFamily="49" charset="-122"/>
                <a:sym typeface="Symbol" pitchFamily="18" charset="2"/>
              </a:rPr>
              <a:t>n/5</a:t>
            </a:r>
            <a:r>
              <a:rPr lang="zh-CN" altLang="en-US" sz="2400">
                <a:ea typeface="楷体_GB2312" pitchFamily="49" charset="-122"/>
                <a:sym typeface="Symbol" pitchFamily="18" charset="2"/>
              </a:rPr>
              <a:t>个组，每组</a:t>
            </a:r>
            <a:r>
              <a:rPr lang="en-US" altLang="zh-CN" sz="2400">
                <a:ea typeface="楷体_GB2312" pitchFamily="49" charset="-122"/>
                <a:sym typeface="Symbol" pitchFamily="18" charset="2"/>
              </a:rPr>
              <a:t>5</a:t>
            </a:r>
            <a:r>
              <a:rPr lang="zh-CN" altLang="en-US" sz="2400">
                <a:ea typeface="楷体_GB2312" pitchFamily="49" charset="-122"/>
                <a:sym typeface="Symbol" pitchFamily="18" charset="2"/>
              </a:rPr>
              <a:t>个元素，只可能有一个组不是</a:t>
            </a:r>
            <a:r>
              <a:rPr lang="en-US" altLang="zh-CN" sz="2400">
                <a:ea typeface="楷体_GB2312" pitchFamily="49" charset="-122"/>
                <a:sym typeface="Symbol" pitchFamily="18" charset="2"/>
              </a:rPr>
              <a:t>5</a:t>
            </a:r>
            <a:r>
              <a:rPr lang="zh-CN" altLang="en-US" sz="2400">
                <a:ea typeface="楷体_GB2312" pitchFamily="49" charset="-122"/>
                <a:sym typeface="Symbol" pitchFamily="18" charset="2"/>
              </a:rPr>
              <a:t>个元素。用任意一种排序算法，将每组中的元素排好序，并取出每组的中位数，共</a:t>
            </a:r>
            <a:r>
              <a:rPr lang="en-US" altLang="zh-CN" sz="2400">
                <a:ea typeface="楷体_GB2312" pitchFamily="49" charset="-122"/>
                <a:sym typeface="Symbol" pitchFamily="18" charset="2"/>
              </a:rPr>
              <a:t>n/5</a:t>
            </a:r>
            <a:r>
              <a:rPr lang="zh-CN" altLang="en-US" sz="2400">
                <a:ea typeface="楷体_GB2312" pitchFamily="49" charset="-122"/>
                <a:sym typeface="Symbol" pitchFamily="18" charset="2"/>
              </a:rPr>
              <a:t>个。</a:t>
            </a:r>
          </a:p>
          <a:p>
            <a:pPr>
              <a:buClr>
                <a:schemeClr val="accent2"/>
              </a:buClr>
              <a:buFont typeface="Wingdings" pitchFamily="2" charset="2"/>
              <a:buChar char="l"/>
            </a:pPr>
            <a:r>
              <a:rPr lang="zh-CN" altLang="en-US" sz="2400">
                <a:ea typeface="楷体_GB2312" pitchFamily="49" charset="-122"/>
                <a:sym typeface="Symbol" pitchFamily="18" charset="2"/>
              </a:rPr>
              <a:t>递归调用</a:t>
            </a:r>
            <a:r>
              <a:rPr lang="en-US" altLang="zh-CN" sz="2400" b="1">
                <a:ea typeface="楷体_GB2312" pitchFamily="49" charset="-122"/>
                <a:sym typeface="Symbol" pitchFamily="18" charset="2"/>
              </a:rPr>
              <a:t>select</a:t>
            </a:r>
            <a:r>
              <a:rPr lang="zh-CN" altLang="en-US" sz="2400">
                <a:ea typeface="楷体_GB2312" pitchFamily="49" charset="-122"/>
                <a:sym typeface="Symbol" pitchFamily="18" charset="2"/>
              </a:rPr>
              <a:t>来找出这</a:t>
            </a:r>
            <a:r>
              <a:rPr lang="en-US" altLang="zh-CN" sz="2400">
                <a:ea typeface="楷体_GB2312" pitchFamily="49" charset="-122"/>
              </a:rPr>
              <a:t>n/5</a:t>
            </a:r>
            <a:r>
              <a:rPr lang="en-US" altLang="zh-CN" sz="2400">
                <a:ea typeface="楷体_GB2312" pitchFamily="49" charset="-122"/>
                <a:sym typeface="Symbol" pitchFamily="18" charset="2"/>
              </a:rPr>
              <a:t></a:t>
            </a:r>
            <a:r>
              <a:rPr lang="zh-CN" altLang="en-US" sz="2400">
                <a:ea typeface="楷体_GB2312" pitchFamily="49" charset="-122"/>
              </a:rPr>
              <a:t>个元素的中位数。如果</a:t>
            </a:r>
            <a:r>
              <a:rPr lang="zh-CN" altLang="en-US" sz="2400">
                <a:ea typeface="楷体_GB2312" pitchFamily="49" charset="-122"/>
                <a:sym typeface="Symbol" pitchFamily="18" charset="2"/>
              </a:rPr>
              <a:t></a:t>
            </a:r>
            <a:r>
              <a:rPr lang="en-US" altLang="zh-CN" sz="2400">
                <a:ea typeface="楷体_GB2312" pitchFamily="49" charset="-122"/>
              </a:rPr>
              <a:t>n/5</a:t>
            </a:r>
            <a:r>
              <a:rPr lang="en-US" altLang="zh-CN" sz="2400">
                <a:ea typeface="楷体_GB2312" pitchFamily="49" charset="-122"/>
                <a:sym typeface="Symbol" pitchFamily="18" charset="2"/>
              </a:rPr>
              <a:t></a:t>
            </a:r>
            <a:r>
              <a:rPr lang="zh-CN" altLang="en-US" sz="2400">
                <a:ea typeface="楷体_GB2312" pitchFamily="49" charset="-122"/>
              </a:rPr>
              <a:t>是偶数，就找它的</a:t>
            </a:r>
            <a:r>
              <a:rPr lang="en-US" altLang="zh-CN" sz="2400">
                <a:ea typeface="楷体_GB2312" pitchFamily="49" charset="-122"/>
                <a:sym typeface="Symbol" pitchFamily="18" charset="2"/>
              </a:rPr>
              <a:t>2</a:t>
            </a:r>
            <a:r>
              <a:rPr lang="zh-CN" altLang="en-US" sz="2400">
                <a:ea typeface="楷体_GB2312" pitchFamily="49" charset="-122"/>
                <a:sym typeface="Symbol" pitchFamily="18" charset="2"/>
              </a:rPr>
              <a:t>个中位数中较大的一个。以这个元素作为划分基准。</a:t>
            </a:r>
          </a:p>
        </p:txBody>
      </p:sp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684213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线性时间选择</a:t>
            </a:r>
          </a:p>
        </p:txBody>
      </p: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3779838" y="2852738"/>
            <a:ext cx="5113337" cy="3441700"/>
          </a:xfrm>
          <a:prstGeom prst="rect">
            <a:avLst/>
          </a:prstGeom>
          <a:solidFill>
            <a:schemeClr val="hlink"/>
          </a:solidFill>
          <a:ln w="63500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ea typeface="楷体_GB2312" pitchFamily="49" charset="-122"/>
              </a:rPr>
              <a:t>设所有元素互不相同。在这种情况下，找出的基准</a:t>
            </a:r>
            <a:r>
              <a:rPr lang="en-US" altLang="zh-CN" sz="2400">
                <a:ea typeface="楷体_GB2312" pitchFamily="49" charset="-122"/>
              </a:rPr>
              <a:t>x</a:t>
            </a:r>
            <a:r>
              <a:rPr lang="zh-CN" altLang="en-US" sz="2400">
                <a:ea typeface="楷体_GB2312" pitchFamily="49" charset="-122"/>
              </a:rPr>
              <a:t>至少比</a:t>
            </a:r>
            <a:r>
              <a:rPr lang="en-US" altLang="zh-CN" sz="2400">
                <a:ea typeface="楷体_GB2312" pitchFamily="49" charset="-122"/>
              </a:rPr>
              <a:t>3(n-5)/10</a:t>
            </a:r>
            <a:r>
              <a:rPr lang="zh-CN" altLang="en-US" sz="2400">
                <a:ea typeface="楷体_GB2312" pitchFamily="49" charset="-122"/>
              </a:rPr>
              <a:t>个元素大，因为在每一组中有</a:t>
            </a:r>
            <a:r>
              <a:rPr lang="en-US" altLang="zh-CN" sz="2400">
                <a:ea typeface="楷体_GB2312" pitchFamily="49" charset="-122"/>
              </a:rPr>
              <a:t>2</a:t>
            </a:r>
            <a:r>
              <a:rPr lang="zh-CN" altLang="en-US" sz="2400">
                <a:ea typeface="楷体_GB2312" pitchFamily="49" charset="-122"/>
              </a:rPr>
              <a:t>个元素小于本组的中位数，而</a:t>
            </a:r>
            <a:r>
              <a:rPr lang="en-US" altLang="zh-CN" sz="2400">
                <a:ea typeface="楷体_GB2312" pitchFamily="49" charset="-122"/>
              </a:rPr>
              <a:t>n/5</a:t>
            </a:r>
            <a:r>
              <a:rPr lang="zh-CN" altLang="en-US" sz="2400">
                <a:ea typeface="楷体_GB2312" pitchFamily="49" charset="-122"/>
              </a:rPr>
              <a:t>个中位数中又有</a:t>
            </a:r>
            <a:r>
              <a:rPr lang="en-US" altLang="zh-CN" sz="2400">
                <a:ea typeface="楷体_GB2312" pitchFamily="49" charset="-122"/>
              </a:rPr>
              <a:t>(n-5)/10</a:t>
            </a:r>
            <a:r>
              <a:rPr lang="zh-CN" altLang="en-US" sz="2400">
                <a:ea typeface="楷体_GB2312" pitchFamily="49" charset="-122"/>
              </a:rPr>
              <a:t>个小于基准</a:t>
            </a:r>
            <a:r>
              <a:rPr lang="en-US" altLang="zh-CN" sz="2400">
                <a:ea typeface="楷体_GB2312" pitchFamily="49" charset="-122"/>
              </a:rPr>
              <a:t>x</a:t>
            </a:r>
            <a:r>
              <a:rPr lang="zh-CN" altLang="en-US" sz="2400">
                <a:ea typeface="楷体_GB2312" pitchFamily="49" charset="-122"/>
              </a:rPr>
              <a:t>。同理，基准</a:t>
            </a:r>
            <a:r>
              <a:rPr lang="en-US" altLang="zh-CN" sz="2400">
                <a:ea typeface="楷体_GB2312" pitchFamily="49" charset="-122"/>
              </a:rPr>
              <a:t>x</a:t>
            </a:r>
            <a:r>
              <a:rPr lang="zh-CN" altLang="en-US" sz="2400">
                <a:ea typeface="楷体_GB2312" pitchFamily="49" charset="-122"/>
              </a:rPr>
              <a:t>也至少比</a:t>
            </a:r>
            <a:r>
              <a:rPr lang="en-US" altLang="zh-CN" sz="2400">
                <a:ea typeface="楷体_GB2312" pitchFamily="49" charset="-122"/>
              </a:rPr>
              <a:t>3(n-5)/10</a:t>
            </a:r>
            <a:r>
              <a:rPr lang="zh-CN" altLang="en-US" sz="2400">
                <a:ea typeface="楷体_GB2312" pitchFamily="49" charset="-122"/>
              </a:rPr>
              <a:t>个元素小。而当</a:t>
            </a:r>
            <a:r>
              <a:rPr lang="en-US" altLang="zh-CN" sz="2400">
                <a:ea typeface="楷体_GB2312" pitchFamily="49" charset="-122"/>
              </a:rPr>
              <a:t>n≥75</a:t>
            </a:r>
            <a:r>
              <a:rPr lang="zh-CN" altLang="en-US" sz="2400">
                <a:ea typeface="楷体_GB2312" pitchFamily="49" charset="-122"/>
              </a:rPr>
              <a:t>时，</a:t>
            </a:r>
            <a:r>
              <a:rPr lang="en-US" altLang="zh-CN" sz="2400">
                <a:ea typeface="楷体_GB2312" pitchFamily="49" charset="-122"/>
              </a:rPr>
              <a:t>3(n-5)/10≥n/4</a:t>
            </a:r>
            <a:r>
              <a:rPr lang="zh-CN" altLang="en-US" sz="2400">
                <a:ea typeface="楷体_GB2312" pitchFamily="49" charset="-122"/>
              </a:rPr>
              <a:t>所以按此基准划分所得的</a:t>
            </a:r>
            <a:r>
              <a:rPr lang="en-US" altLang="zh-CN" sz="2400">
                <a:ea typeface="楷体_GB2312" pitchFamily="49" charset="-122"/>
              </a:rPr>
              <a:t>2</a:t>
            </a:r>
            <a:r>
              <a:rPr lang="zh-CN" altLang="en-US" sz="2400">
                <a:ea typeface="楷体_GB2312" pitchFamily="49" charset="-122"/>
              </a:rPr>
              <a:t>个子数组的长度都至少缩短</a:t>
            </a:r>
            <a:r>
              <a:rPr lang="en-US" altLang="zh-CN" sz="2400">
                <a:ea typeface="楷体_GB2312" pitchFamily="49" charset="-122"/>
              </a:rPr>
              <a:t>1/4</a:t>
            </a:r>
            <a:r>
              <a:rPr lang="zh-CN" altLang="en-US" sz="2400"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250825" y="842963"/>
            <a:ext cx="4937125" cy="517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1600"/>
              <a:t>Type </a:t>
            </a:r>
            <a:r>
              <a:rPr kumimoji="1" lang="en-US" altLang="zh-CN" sz="1600" b="1"/>
              <a:t>Select</a:t>
            </a:r>
            <a:r>
              <a:rPr kumimoji="1" lang="en-US" altLang="zh-CN" sz="1600"/>
              <a:t>(Type a[], int p, int r, int k)</a:t>
            </a:r>
          </a:p>
          <a:p>
            <a:pPr>
              <a:lnSpc>
                <a:spcPct val="130000"/>
              </a:lnSpc>
            </a:pPr>
            <a:r>
              <a:rPr kumimoji="1" lang="en-US" altLang="zh-CN" sz="1600"/>
              <a:t>{</a:t>
            </a:r>
          </a:p>
          <a:p>
            <a:pPr>
              <a:lnSpc>
                <a:spcPct val="130000"/>
              </a:lnSpc>
            </a:pPr>
            <a:r>
              <a:rPr kumimoji="1" lang="en-US" altLang="zh-CN" sz="1600"/>
              <a:t>      if (r-p&lt;75) {</a:t>
            </a:r>
          </a:p>
          <a:p>
            <a:pPr>
              <a:lnSpc>
                <a:spcPct val="130000"/>
              </a:lnSpc>
            </a:pPr>
            <a:r>
              <a:rPr kumimoji="1" lang="en-US" altLang="zh-CN" sz="1600"/>
              <a:t>        </a:t>
            </a:r>
            <a:r>
              <a:rPr kumimoji="1" lang="zh-CN" altLang="en-US" sz="1600"/>
              <a:t>用某个简单排序算法对数组</a:t>
            </a:r>
            <a:r>
              <a:rPr kumimoji="1" lang="en-US" altLang="zh-CN" sz="1600"/>
              <a:t>a[p:r]</a:t>
            </a:r>
            <a:r>
              <a:rPr kumimoji="1" lang="zh-CN" altLang="en-US" sz="1600"/>
              <a:t>排序</a:t>
            </a:r>
            <a:r>
              <a:rPr kumimoji="1" lang="en-US" altLang="zh-CN" sz="1600"/>
              <a:t>;</a:t>
            </a:r>
          </a:p>
          <a:p>
            <a:pPr>
              <a:lnSpc>
                <a:spcPct val="130000"/>
              </a:lnSpc>
            </a:pPr>
            <a:r>
              <a:rPr kumimoji="1" lang="en-US" altLang="zh-CN" sz="1600"/>
              <a:t>        return a[p+k-1];</a:t>
            </a:r>
          </a:p>
          <a:p>
            <a:pPr>
              <a:lnSpc>
                <a:spcPct val="130000"/>
              </a:lnSpc>
            </a:pPr>
            <a:r>
              <a:rPr kumimoji="1" lang="en-US" altLang="zh-CN" sz="1600"/>
              <a:t>        };</a:t>
            </a:r>
          </a:p>
          <a:p>
            <a:pPr>
              <a:lnSpc>
                <a:spcPct val="130000"/>
              </a:lnSpc>
            </a:pPr>
            <a:r>
              <a:rPr kumimoji="1" lang="en-US" altLang="zh-CN" sz="1600"/>
              <a:t>      for ( int i = 0; i&lt;=(r-p-4)/5; i++ )</a:t>
            </a:r>
          </a:p>
          <a:p>
            <a:pPr>
              <a:lnSpc>
                <a:spcPct val="130000"/>
              </a:lnSpc>
            </a:pPr>
            <a:r>
              <a:rPr kumimoji="1" lang="en-US" altLang="zh-CN" sz="1600"/>
              <a:t>         </a:t>
            </a:r>
            <a:r>
              <a:rPr kumimoji="1" lang="zh-CN" altLang="en-US" sz="1600"/>
              <a:t>将</a:t>
            </a:r>
            <a:r>
              <a:rPr kumimoji="1" lang="en-US" altLang="zh-CN" sz="1600"/>
              <a:t>a[p+5*i]</a:t>
            </a:r>
            <a:r>
              <a:rPr kumimoji="1" lang="zh-CN" altLang="en-US" sz="1600"/>
              <a:t>至</a:t>
            </a:r>
            <a:r>
              <a:rPr kumimoji="1" lang="en-US" altLang="zh-CN" sz="1600"/>
              <a:t>a[p+5*i+4]</a:t>
            </a:r>
            <a:r>
              <a:rPr kumimoji="1" lang="zh-CN" altLang="en-US" sz="1600"/>
              <a:t>的第</a:t>
            </a:r>
            <a:r>
              <a:rPr kumimoji="1" lang="en-US" altLang="zh-CN" sz="1600"/>
              <a:t>3</a:t>
            </a:r>
            <a:r>
              <a:rPr kumimoji="1" lang="zh-CN" altLang="en-US" sz="1600"/>
              <a:t>小元素</a:t>
            </a:r>
          </a:p>
          <a:p>
            <a:pPr>
              <a:lnSpc>
                <a:spcPct val="130000"/>
              </a:lnSpc>
            </a:pPr>
            <a:r>
              <a:rPr kumimoji="1" lang="zh-CN" altLang="en-US" sz="1600"/>
              <a:t>         与</a:t>
            </a:r>
            <a:r>
              <a:rPr kumimoji="1" lang="en-US" altLang="zh-CN" sz="1600"/>
              <a:t>a[p+i]</a:t>
            </a:r>
            <a:r>
              <a:rPr kumimoji="1" lang="zh-CN" altLang="en-US" sz="1600"/>
              <a:t>交换位置</a:t>
            </a:r>
            <a:r>
              <a:rPr kumimoji="1" lang="en-US" altLang="zh-CN" sz="1600"/>
              <a:t>;</a:t>
            </a:r>
          </a:p>
          <a:p>
            <a:pPr>
              <a:lnSpc>
                <a:spcPct val="130000"/>
              </a:lnSpc>
            </a:pPr>
            <a:r>
              <a:rPr kumimoji="1" lang="en-US" altLang="zh-CN" sz="1600"/>
              <a:t>      //</a:t>
            </a:r>
            <a:r>
              <a:rPr kumimoji="1" lang="zh-CN" altLang="en-US" sz="1600"/>
              <a:t>找中位数的中位数，</a:t>
            </a:r>
            <a:r>
              <a:rPr kumimoji="1" lang="en-US" altLang="zh-CN" sz="1600"/>
              <a:t>r-p-4</a:t>
            </a:r>
            <a:r>
              <a:rPr kumimoji="1" lang="zh-CN" altLang="en-US" sz="1600"/>
              <a:t>即上面所说的</a:t>
            </a:r>
            <a:r>
              <a:rPr kumimoji="1" lang="en-US" altLang="zh-CN" sz="1600"/>
              <a:t>n-5</a:t>
            </a:r>
          </a:p>
          <a:p>
            <a:pPr>
              <a:lnSpc>
                <a:spcPct val="130000"/>
              </a:lnSpc>
            </a:pPr>
            <a:r>
              <a:rPr kumimoji="1" lang="en-US" altLang="zh-CN" sz="1600"/>
              <a:t>      Type x = Select(a, p, p+(r-p-4)/5, (r-p-4)/10);</a:t>
            </a:r>
          </a:p>
          <a:p>
            <a:pPr>
              <a:lnSpc>
                <a:spcPct val="130000"/>
              </a:lnSpc>
            </a:pPr>
            <a:r>
              <a:rPr kumimoji="1" lang="en-US" altLang="zh-CN" sz="1600"/>
              <a:t>      int i=Partition(a,p,r, x),</a:t>
            </a:r>
          </a:p>
          <a:p>
            <a:pPr>
              <a:lnSpc>
                <a:spcPct val="130000"/>
              </a:lnSpc>
            </a:pPr>
            <a:r>
              <a:rPr kumimoji="1" lang="en-US" altLang="zh-CN" sz="1600"/>
              <a:t>      j=i-p+1;</a:t>
            </a:r>
          </a:p>
          <a:p>
            <a:pPr>
              <a:lnSpc>
                <a:spcPct val="130000"/>
              </a:lnSpc>
            </a:pPr>
            <a:r>
              <a:rPr kumimoji="1" lang="en-US" altLang="zh-CN" sz="1600"/>
              <a:t>      if (k&lt;=j) return Select(a,p,i,k);</a:t>
            </a:r>
          </a:p>
          <a:p>
            <a:pPr>
              <a:lnSpc>
                <a:spcPct val="130000"/>
              </a:lnSpc>
            </a:pPr>
            <a:r>
              <a:rPr kumimoji="1" lang="en-US" altLang="zh-CN" sz="1600"/>
              <a:t>      else return Select(a,i+1,r,k-j);</a:t>
            </a:r>
          </a:p>
          <a:p>
            <a:pPr>
              <a:lnSpc>
                <a:spcPct val="130000"/>
              </a:lnSpc>
            </a:pPr>
            <a:r>
              <a:rPr kumimoji="1" lang="en-US" altLang="zh-CN" sz="1600"/>
              <a:t>}</a:t>
            </a:r>
          </a:p>
        </p:txBody>
      </p:sp>
      <p:sp>
        <p:nvSpPr>
          <p:cNvPr id="54282" name="Rectangle 10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54284" name="Group 12"/>
          <p:cNvGrpSpPr>
            <a:grpSpLocks/>
          </p:cNvGrpSpPr>
          <p:nvPr/>
        </p:nvGrpSpPr>
        <p:grpSpPr bwMode="auto">
          <a:xfrm>
            <a:off x="1042988" y="1989138"/>
            <a:ext cx="6988175" cy="1749425"/>
            <a:chOff x="657" y="1253"/>
            <a:chExt cx="4402" cy="1102"/>
          </a:xfrm>
        </p:grpSpPr>
        <p:sp>
          <p:nvSpPr>
            <p:cNvPr id="54279" name="AutoShape 7"/>
            <p:cNvSpPr>
              <a:spLocks noChangeArrowheads="1"/>
            </p:cNvSpPr>
            <p:nvPr/>
          </p:nvSpPr>
          <p:spPr bwMode="auto">
            <a:xfrm>
              <a:off x="657" y="1253"/>
              <a:ext cx="4402" cy="110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>
              <a:solidFill>
                <a:srgbClr val="063DE8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2400" b="1">
                  <a:ea typeface="黑体" pitchFamily="2" charset="-122"/>
                </a:rPr>
                <a:t>复杂度分析</a:t>
              </a:r>
            </a:p>
            <a:p>
              <a:pPr eaLnBrk="0" hangingPunct="0"/>
              <a:endPara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endParaRPr>
            </a:p>
            <a:p>
              <a:pPr eaLnBrk="0" hangingPunct="0"/>
              <a:endParaRPr lang="zh-CN" altLang="en-US" sz="2400" b="1"/>
            </a:p>
            <a:p>
              <a:pPr algn="ctr" eaLnBrk="0" hangingPunct="0"/>
              <a:r>
                <a:rPr lang="en-US" altLang="zh-CN" sz="2400"/>
                <a:t>T(n)=</a:t>
              </a:r>
              <a:r>
                <a:rPr lang="en-US" altLang="zh-CN" sz="2400" b="1"/>
                <a:t>O(n)</a:t>
              </a:r>
              <a:endParaRPr lang="en-US" altLang="zh-CN" sz="2400" b="1">
                <a:solidFill>
                  <a:srgbClr val="FF0000"/>
                </a:solidFill>
                <a:ea typeface="楷体_GB2312" pitchFamily="49" charset="-122"/>
                <a:sym typeface="Wingdings" pitchFamily="2" charset="2"/>
              </a:endParaRPr>
            </a:p>
          </p:txBody>
        </p:sp>
        <p:graphicFrame>
          <p:nvGraphicFramePr>
            <p:cNvPr id="54281" name="Object 9"/>
            <p:cNvGraphicFramePr>
              <a:graphicFrameLocks noChangeAspect="1"/>
            </p:cNvGraphicFramePr>
            <p:nvPr/>
          </p:nvGraphicFramePr>
          <p:xfrm>
            <a:off x="1655" y="1480"/>
            <a:ext cx="2948" cy="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113" name="公式" r:id="rId3" imgW="2540000" imgH="482600" progId="Equation.3">
                    <p:embed/>
                  </p:oleObj>
                </mc:Choice>
                <mc:Fallback>
                  <p:oleObj name="公式" r:id="rId3" imgW="2540000" imgH="4826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5" y="1480"/>
                          <a:ext cx="2948" cy="5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4283" name="Text Box 11"/>
          <p:cNvSpPr txBox="1">
            <a:spLocks noChangeArrowheads="1"/>
          </p:cNvSpPr>
          <p:nvPr/>
        </p:nvSpPr>
        <p:spPr bwMode="auto">
          <a:xfrm>
            <a:off x="539750" y="4076700"/>
            <a:ext cx="8137525" cy="1616075"/>
          </a:xfrm>
          <a:prstGeom prst="rect">
            <a:avLst/>
          </a:prstGeom>
          <a:solidFill>
            <a:schemeClr val="hlink"/>
          </a:solidFill>
          <a:ln w="63500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ea typeface="楷体_GB2312" pitchFamily="49" charset="-122"/>
              </a:rPr>
              <a:t>上述算法将每一组的大小定为</a:t>
            </a:r>
            <a:r>
              <a:rPr lang="en-US" altLang="zh-CN" sz="2400">
                <a:ea typeface="楷体_GB2312" pitchFamily="49" charset="-122"/>
              </a:rPr>
              <a:t>5</a:t>
            </a:r>
            <a:r>
              <a:rPr lang="zh-CN" altLang="en-US" sz="2400">
                <a:ea typeface="楷体_GB2312" pitchFamily="49" charset="-122"/>
              </a:rPr>
              <a:t>，并选取</a:t>
            </a:r>
            <a:r>
              <a:rPr lang="en-US" altLang="zh-CN" sz="2400">
                <a:ea typeface="楷体_GB2312" pitchFamily="49" charset="-122"/>
              </a:rPr>
              <a:t>75</a:t>
            </a:r>
            <a:r>
              <a:rPr lang="zh-CN" altLang="en-US" sz="2400">
                <a:ea typeface="楷体_GB2312" pitchFamily="49" charset="-122"/>
              </a:rPr>
              <a:t>作为是否作递归调用的分界点。这</a:t>
            </a:r>
            <a:r>
              <a:rPr lang="en-US" altLang="zh-CN" sz="2400">
                <a:ea typeface="楷体_GB2312" pitchFamily="49" charset="-122"/>
              </a:rPr>
              <a:t>2</a:t>
            </a:r>
            <a:r>
              <a:rPr lang="zh-CN" altLang="en-US" sz="2400">
                <a:ea typeface="楷体_GB2312" pitchFamily="49" charset="-122"/>
              </a:rPr>
              <a:t>点保证了</a:t>
            </a:r>
            <a:r>
              <a:rPr lang="en-US" altLang="zh-CN" sz="2400">
                <a:ea typeface="楷体_GB2312" pitchFamily="49" charset="-122"/>
              </a:rPr>
              <a:t>T(n)</a:t>
            </a:r>
            <a:r>
              <a:rPr lang="zh-CN" altLang="en-US" sz="2400">
                <a:ea typeface="楷体_GB2312" pitchFamily="49" charset="-122"/>
              </a:rPr>
              <a:t>的递归式中</a:t>
            </a:r>
            <a:r>
              <a:rPr lang="en-US" altLang="zh-CN" sz="2400">
                <a:ea typeface="楷体_GB2312" pitchFamily="49" charset="-122"/>
              </a:rPr>
              <a:t>2</a:t>
            </a:r>
            <a:r>
              <a:rPr lang="zh-CN" altLang="en-US" sz="2400">
                <a:ea typeface="楷体_GB2312" pitchFamily="49" charset="-122"/>
              </a:rPr>
              <a:t>个自变量之和</a:t>
            </a:r>
            <a:r>
              <a:rPr lang="en-US" altLang="zh-CN" sz="2400">
                <a:ea typeface="楷体_GB2312" pitchFamily="49" charset="-122"/>
              </a:rPr>
              <a:t>n/5+3n/4=19n/20=</a:t>
            </a:r>
            <a:r>
              <a:rPr lang="en-US" altLang="en-US" sz="2400">
                <a:ea typeface="楷体_GB2312" pitchFamily="49" charset="-122"/>
              </a:rPr>
              <a:t>ε</a:t>
            </a:r>
            <a:r>
              <a:rPr lang="en-US" altLang="zh-CN" sz="2400">
                <a:ea typeface="楷体_GB2312" pitchFamily="49" charset="-122"/>
              </a:rPr>
              <a:t>n</a:t>
            </a:r>
            <a:r>
              <a:rPr lang="zh-CN" altLang="en-US" sz="2400">
                <a:ea typeface="楷体_GB2312" pitchFamily="49" charset="-122"/>
              </a:rPr>
              <a:t>，</a:t>
            </a:r>
            <a:r>
              <a:rPr lang="en-US" altLang="zh-CN" sz="2400">
                <a:ea typeface="楷体_GB2312" pitchFamily="49" charset="-122"/>
              </a:rPr>
              <a:t>0&lt;</a:t>
            </a:r>
            <a:r>
              <a:rPr lang="en-US" altLang="en-US" sz="2400">
                <a:ea typeface="楷体_GB2312" pitchFamily="49" charset="-122"/>
              </a:rPr>
              <a:t>ε</a:t>
            </a:r>
            <a:r>
              <a:rPr lang="en-US" altLang="zh-CN" sz="2400">
                <a:ea typeface="楷体_GB2312" pitchFamily="49" charset="-122"/>
              </a:rPr>
              <a:t>&lt;1</a:t>
            </a:r>
            <a:r>
              <a:rPr lang="zh-CN" altLang="en-US" sz="2400">
                <a:ea typeface="楷体_GB2312" pitchFamily="49" charset="-122"/>
              </a:rPr>
              <a:t>。这是使</a:t>
            </a:r>
            <a:r>
              <a:rPr lang="en-US" altLang="zh-CN" sz="2400">
                <a:ea typeface="楷体_GB2312" pitchFamily="49" charset="-122"/>
              </a:rPr>
              <a:t>T(n)=O(n)</a:t>
            </a:r>
            <a:r>
              <a:rPr lang="zh-CN" altLang="en-US" sz="2400">
                <a:ea typeface="楷体_GB2312" pitchFamily="49" charset="-122"/>
              </a:rPr>
              <a:t>的关键之处。当然，除了</a:t>
            </a:r>
            <a:r>
              <a:rPr lang="en-US" altLang="zh-CN" sz="2400">
                <a:ea typeface="楷体_GB2312" pitchFamily="49" charset="-122"/>
              </a:rPr>
              <a:t>5</a:t>
            </a:r>
            <a:r>
              <a:rPr lang="zh-CN" altLang="en-US" sz="2400">
                <a:ea typeface="楷体_GB2312" pitchFamily="49" charset="-122"/>
              </a:rPr>
              <a:t>和</a:t>
            </a:r>
            <a:r>
              <a:rPr lang="en-US" altLang="zh-CN" sz="2400">
                <a:ea typeface="楷体_GB2312" pitchFamily="49" charset="-122"/>
              </a:rPr>
              <a:t>75</a:t>
            </a:r>
            <a:r>
              <a:rPr lang="zh-CN" altLang="en-US" sz="2400">
                <a:ea typeface="楷体_GB2312" pitchFamily="49" charset="-122"/>
              </a:rPr>
              <a:t>之外，还有其他选择。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684213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最接近点对问题</a:t>
            </a:r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323850" y="1196975"/>
            <a:ext cx="84963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400">
                <a:ea typeface="楷体_GB2312" pitchFamily="49" charset="-122"/>
              </a:rPr>
              <a:t>给定平面上</a:t>
            </a:r>
            <a:r>
              <a:rPr lang="en-US" altLang="zh-CN" sz="2400">
                <a:ea typeface="楷体_GB2312" pitchFamily="49" charset="-122"/>
              </a:rPr>
              <a:t>n</a:t>
            </a:r>
            <a:r>
              <a:rPr lang="zh-CN" altLang="en-US" sz="2400">
                <a:ea typeface="楷体_GB2312" pitchFamily="49" charset="-122"/>
              </a:rPr>
              <a:t>个点的集合</a:t>
            </a:r>
            <a:r>
              <a:rPr lang="en-US" altLang="zh-CN" sz="2400">
                <a:ea typeface="楷体_GB2312" pitchFamily="49" charset="-122"/>
              </a:rPr>
              <a:t>S</a:t>
            </a:r>
            <a:r>
              <a:rPr lang="zh-CN" altLang="en-US" sz="2400">
                <a:ea typeface="楷体_GB2312" pitchFamily="49" charset="-122"/>
              </a:rPr>
              <a:t>，找其中的一对点，使得在</a:t>
            </a:r>
            <a:r>
              <a:rPr lang="en-US" altLang="zh-CN" sz="2400">
                <a:ea typeface="楷体_GB2312" pitchFamily="49" charset="-122"/>
              </a:rPr>
              <a:t>n</a:t>
            </a:r>
            <a:r>
              <a:rPr lang="zh-CN" altLang="en-US" sz="2400">
                <a:ea typeface="楷体_GB2312" pitchFamily="49" charset="-122"/>
              </a:rPr>
              <a:t>个点组成的所有点对中，该点对间的距离最小。 </a:t>
            </a:r>
          </a:p>
        </p:txBody>
      </p:sp>
      <p:grpSp>
        <p:nvGrpSpPr>
          <p:cNvPr id="55306" name="Group 10"/>
          <p:cNvGrpSpPr>
            <a:grpSpLocks/>
          </p:cNvGrpSpPr>
          <p:nvPr/>
        </p:nvGrpSpPr>
        <p:grpSpPr bwMode="auto">
          <a:xfrm>
            <a:off x="376238" y="1196975"/>
            <a:ext cx="8372475" cy="5661025"/>
            <a:chOff x="237" y="754"/>
            <a:chExt cx="5274" cy="3566"/>
          </a:xfrm>
        </p:grpSpPr>
        <p:sp>
          <p:nvSpPr>
            <p:cNvPr id="55303" name="Rectangle 7"/>
            <p:cNvSpPr>
              <a:spLocks noChangeArrowheads="1"/>
            </p:cNvSpPr>
            <p:nvPr/>
          </p:nvSpPr>
          <p:spPr bwMode="auto">
            <a:xfrm>
              <a:off x="249" y="754"/>
              <a:ext cx="5125" cy="7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buClr>
                  <a:schemeClr val="accent2"/>
                </a:buClr>
                <a:buSzPct val="50000"/>
                <a:buFont typeface="Wingdings" pitchFamily="2" charset="2"/>
                <a:buChar char="u"/>
              </a:pPr>
              <a:r>
                <a:rPr lang="zh-CN" altLang="en-US" sz="2400">
                  <a:ea typeface="楷体_GB2312" pitchFamily="49" charset="-122"/>
                </a:rPr>
                <a:t>为了使问题易于理解和分析，先来考虑</a:t>
              </a:r>
              <a:r>
                <a:rPr lang="zh-CN" altLang="en-US" sz="2400" b="1">
                  <a:ea typeface="楷体_GB2312" pitchFamily="49" charset="-122"/>
                </a:rPr>
                <a:t>一维</a:t>
              </a:r>
              <a:r>
                <a:rPr lang="zh-CN" altLang="en-US" sz="2400">
                  <a:ea typeface="楷体_GB2312" pitchFamily="49" charset="-122"/>
                </a:rPr>
                <a:t>的情形。此时，</a:t>
              </a:r>
              <a:r>
                <a:rPr lang="en-US" altLang="zh-CN" sz="2400">
                  <a:ea typeface="楷体_GB2312" pitchFamily="49" charset="-122"/>
                </a:rPr>
                <a:t>S</a:t>
              </a:r>
              <a:r>
                <a:rPr lang="zh-CN" altLang="en-US" sz="2400">
                  <a:ea typeface="楷体_GB2312" pitchFamily="49" charset="-122"/>
                </a:rPr>
                <a:t>中的</a:t>
              </a:r>
              <a:r>
                <a:rPr lang="en-US" altLang="zh-CN" sz="2400">
                  <a:ea typeface="楷体_GB2312" pitchFamily="49" charset="-122"/>
                </a:rPr>
                <a:t>n</a:t>
              </a:r>
              <a:r>
                <a:rPr lang="zh-CN" altLang="en-US" sz="2400">
                  <a:ea typeface="楷体_GB2312" pitchFamily="49" charset="-122"/>
                </a:rPr>
                <a:t>个点退化为</a:t>
              </a:r>
              <a:r>
                <a:rPr lang="en-US" altLang="zh-CN" sz="2400">
                  <a:ea typeface="楷体_GB2312" pitchFamily="49" charset="-122"/>
                </a:rPr>
                <a:t>x</a:t>
              </a:r>
              <a:r>
                <a:rPr lang="zh-CN" altLang="en-US" sz="2400">
                  <a:ea typeface="楷体_GB2312" pitchFamily="49" charset="-122"/>
                </a:rPr>
                <a:t>轴上的</a:t>
              </a:r>
              <a:r>
                <a:rPr lang="en-US" altLang="zh-CN" sz="2400">
                  <a:ea typeface="楷体_GB2312" pitchFamily="49" charset="-122"/>
                </a:rPr>
                <a:t>n</a:t>
              </a:r>
              <a:r>
                <a:rPr lang="zh-CN" altLang="en-US" sz="2400">
                  <a:ea typeface="楷体_GB2312" pitchFamily="49" charset="-122"/>
                </a:rPr>
                <a:t>个实数 </a:t>
              </a:r>
              <a:r>
                <a:rPr lang="en-US" altLang="zh-CN" sz="2400">
                  <a:ea typeface="楷体_GB2312" pitchFamily="49" charset="-122"/>
                </a:rPr>
                <a:t>x1,x2,…,xn</a:t>
              </a:r>
              <a:r>
                <a:rPr lang="zh-CN" altLang="en-US" sz="2400">
                  <a:ea typeface="楷体_GB2312" pitchFamily="49" charset="-122"/>
                </a:rPr>
                <a:t>。最接近点对即为这</a:t>
              </a:r>
              <a:r>
                <a:rPr lang="en-US" altLang="zh-CN" sz="2400">
                  <a:ea typeface="楷体_GB2312" pitchFamily="49" charset="-122"/>
                </a:rPr>
                <a:t>n</a:t>
              </a:r>
              <a:r>
                <a:rPr lang="zh-CN" altLang="en-US" sz="2400">
                  <a:ea typeface="楷体_GB2312" pitchFamily="49" charset="-122"/>
                </a:rPr>
                <a:t>个实数中相差最小的</a:t>
              </a:r>
              <a:r>
                <a:rPr lang="en-US" altLang="zh-CN" sz="2400">
                  <a:ea typeface="楷体_GB2312" pitchFamily="49" charset="-122"/>
                </a:rPr>
                <a:t>2</a:t>
              </a:r>
              <a:r>
                <a:rPr lang="zh-CN" altLang="en-US" sz="2400">
                  <a:ea typeface="楷体_GB2312" pitchFamily="49" charset="-122"/>
                </a:rPr>
                <a:t>个实数。</a:t>
              </a:r>
            </a:p>
          </p:txBody>
        </p:sp>
        <p:pic>
          <p:nvPicPr>
            <p:cNvPr id="55304" name="Picture 8" descr="t2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" y="3231"/>
              <a:ext cx="4399" cy="10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305" name="Text Box 9"/>
            <p:cNvSpPr txBox="1">
              <a:spLocks noChangeArrowheads="1"/>
            </p:cNvSpPr>
            <p:nvPr/>
          </p:nvSpPr>
          <p:spPr bwMode="auto">
            <a:xfrm>
              <a:off x="237" y="1537"/>
              <a:ext cx="5274" cy="1707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buClr>
                  <a:schemeClr val="accent2"/>
                </a:buClr>
                <a:buFont typeface="Wingdings" pitchFamily="2" charset="2"/>
                <a:buChar char="Ø"/>
              </a:pPr>
              <a:r>
                <a:rPr lang="zh-CN" altLang="en-US" sz="2400">
                  <a:ea typeface="楷体_GB2312" pitchFamily="49" charset="-122"/>
                </a:rPr>
                <a:t>假设我们用</a:t>
              </a:r>
              <a:r>
                <a:rPr lang="en-US" altLang="zh-CN" sz="2400">
                  <a:ea typeface="楷体_GB2312" pitchFamily="49" charset="-122"/>
                </a:rPr>
                <a:t>x</a:t>
              </a:r>
              <a:r>
                <a:rPr lang="zh-CN" altLang="en-US" sz="2400">
                  <a:ea typeface="楷体_GB2312" pitchFamily="49" charset="-122"/>
                </a:rPr>
                <a:t>轴上某个点</a:t>
              </a:r>
              <a:r>
                <a:rPr lang="en-US" altLang="zh-CN" sz="2400">
                  <a:ea typeface="楷体_GB2312" pitchFamily="49" charset="-122"/>
                </a:rPr>
                <a:t>m</a:t>
              </a:r>
              <a:r>
                <a:rPr lang="zh-CN" altLang="en-US" sz="2400">
                  <a:ea typeface="楷体_GB2312" pitchFamily="49" charset="-122"/>
                </a:rPr>
                <a:t>将</a:t>
              </a:r>
              <a:r>
                <a:rPr lang="en-US" altLang="zh-CN" sz="2400">
                  <a:ea typeface="楷体_GB2312" pitchFamily="49" charset="-122"/>
                </a:rPr>
                <a:t>S</a:t>
              </a:r>
              <a:r>
                <a:rPr lang="zh-CN" altLang="en-US" sz="2400">
                  <a:ea typeface="楷体_GB2312" pitchFamily="49" charset="-122"/>
                </a:rPr>
                <a:t>划分为</a:t>
              </a:r>
              <a:r>
                <a:rPr lang="en-US" altLang="zh-CN" sz="2400">
                  <a:ea typeface="楷体_GB2312" pitchFamily="49" charset="-122"/>
                </a:rPr>
                <a:t>2</a:t>
              </a:r>
              <a:r>
                <a:rPr lang="zh-CN" altLang="en-US" sz="2400">
                  <a:ea typeface="楷体_GB2312" pitchFamily="49" charset="-122"/>
                </a:rPr>
                <a:t>个子集</a:t>
              </a:r>
              <a:r>
                <a:rPr lang="en-US" altLang="zh-CN" sz="2400">
                  <a:ea typeface="楷体_GB2312" pitchFamily="49" charset="-122"/>
                </a:rPr>
                <a:t>S1</a:t>
              </a:r>
              <a:r>
                <a:rPr lang="zh-CN" altLang="en-US" sz="2400">
                  <a:ea typeface="楷体_GB2312" pitchFamily="49" charset="-122"/>
                </a:rPr>
                <a:t>和</a:t>
              </a:r>
              <a:r>
                <a:rPr lang="en-US" altLang="zh-CN" sz="2400">
                  <a:ea typeface="楷体_GB2312" pitchFamily="49" charset="-122"/>
                </a:rPr>
                <a:t>S2 </a:t>
              </a:r>
              <a:r>
                <a:rPr lang="zh-CN" altLang="en-US" sz="2400">
                  <a:ea typeface="楷体_GB2312" pitchFamily="49" charset="-122"/>
                </a:rPr>
                <a:t>，</a:t>
              </a:r>
              <a:r>
                <a:rPr lang="zh-CN" altLang="zh-CN" sz="2400">
                  <a:ea typeface="楷体_GB2312" pitchFamily="49" charset="-122"/>
                </a:rPr>
                <a:t>基于</a:t>
              </a:r>
              <a:r>
                <a:rPr lang="zh-CN" altLang="zh-CN" sz="2400" b="1">
                  <a:ea typeface="黑体" pitchFamily="2" charset="-122"/>
                </a:rPr>
                <a:t>平衡子问题</a:t>
              </a:r>
              <a:r>
                <a:rPr lang="zh-CN" altLang="zh-CN" sz="2400">
                  <a:ea typeface="楷体_GB2312" pitchFamily="49" charset="-122"/>
                </a:rPr>
                <a:t>的思想，用S中各点坐标的中位数来作分割点。</a:t>
              </a:r>
              <a:endParaRPr lang="zh-CN" altLang="en-US" sz="2400">
                <a:ea typeface="楷体_GB2312" pitchFamily="49" charset="-122"/>
              </a:endParaRPr>
            </a:p>
            <a:p>
              <a:pPr>
                <a:buClr>
                  <a:schemeClr val="accent2"/>
                </a:buClr>
                <a:buFont typeface="Wingdings" pitchFamily="2" charset="2"/>
                <a:buChar char="Ø"/>
              </a:pPr>
              <a:r>
                <a:rPr lang="zh-CN" altLang="en-US" sz="2400">
                  <a:ea typeface="楷体_GB2312" pitchFamily="49" charset="-122"/>
                </a:rPr>
                <a:t>递归地在</a:t>
              </a:r>
              <a:r>
                <a:rPr lang="en-US" altLang="zh-CN" sz="2400">
                  <a:ea typeface="楷体_GB2312" pitchFamily="49" charset="-122"/>
                </a:rPr>
                <a:t>S1</a:t>
              </a:r>
              <a:r>
                <a:rPr lang="zh-CN" altLang="en-US" sz="2400">
                  <a:ea typeface="楷体_GB2312" pitchFamily="49" charset="-122"/>
                </a:rPr>
                <a:t>和</a:t>
              </a:r>
              <a:r>
                <a:rPr lang="en-US" altLang="zh-CN" sz="2400">
                  <a:ea typeface="楷体_GB2312" pitchFamily="49" charset="-122"/>
                </a:rPr>
                <a:t>S2</a:t>
              </a:r>
              <a:r>
                <a:rPr lang="zh-CN" altLang="en-US" sz="2400">
                  <a:ea typeface="楷体_GB2312" pitchFamily="49" charset="-122"/>
                </a:rPr>
                <a:t>上找出其最接近点对</a:t>
              </a:r>
              <a:r>
                <a:rPr lang="en-US" altLang="zh-CN" sz="2400">
                  <a:ea typeface="楷体_GB2312" pitchFamily="49" charset="-122"/>
                </a:rPr>
                <a:t>{p1,p2}</a:t>
              </a:r>
              <a:r>
                <a:rPr lang="zh-CN" altLang="en-US" sz="2400">
                  <a:ea typeface="楷体_GB2312" pitchFamily="49" charset="-122"/>
                </a:rPr>
                <a:t>和</a:t>
              </a:r>
              <a:r>
                <a:rPr lang="en-US" altLang="zh-CN" sz="2400">
                  <a:ea typeface="楷体_GB2312" pitchFamily="49" charset="-122"/>
                </a:rPr>
                <a:t>{q1,q2}</a:t>
              </a:r>
              <a:r>
                <a:rPr lang="zh-CN" altLang="en-US" sz="2400">
                  <a:ea typeface="楷体_GB2312" pitchFamily="49" charset="-122"/>
                </a:rPr>
                <a:t>，并设</a:t>
              </a:r>
              <a:r>
                <a:rPr lang="en-US" altLang="zh-CN" sz="2400" b="1">
                  <a:ea typeface="楷体_GB2312" pitchFamily="49" charset="-122"/>
                </a:rPr>
                <a:t>d=min{|p1-p2|,|q1-q2|}</a:t>
              </a:r>
              <a:r>
                <a:rPr lang="zh-CN" altLang="en-US" sz="2400">
                  <a:ea typeface="楷体_GB2312" pitchFamily="49" charset="-122"/>
                </a:rPr>
                <a:t>，</a:t>
              </a:r>
              <a:r>
                <a:rPr lang="en-US" altLang="zh-CN" sz="2400">
                  <a:ea typeface="楷体_GB2312" pitchFamily="49" charset="-122"/>
                </a:rPr>
                <a:t>S</a:t>
              </a:r>
              <a:r>
                <a:rPr lang="zh-CN" altLang="en-US" sz="2400">
                  <a:ea typeface="楷体_GB2312" pitchFamily="49" charset="-122"/>
                </a:rPr>
                <a:t>中的最接近点对或者是</a:t>
              </a:r>
              <a:r>
                <a:rPr lang="en-US" altLang="zh-CN" sz="2400">
                  <a:ea typeface="楷体_GB2312" pitchFamily="49" charset="-122"/>
                </a:rPr>
                <a:t>{p1,p2}</a:t>
              </a:r>
              <a:r>
                <a:rPr lang="zh-CN" altLang="en-US" sz="2400">
                  <a:ea typeface="楷体_GB2312" pitchFamily="49" charset="-122"/>
                </a:rPr>
                <a:t>，或者是</a:t>
              </a:r>
              <a:r>
                <a:rPr lang="en-US" altLang="zh-CN" sz="2400">
                  <a:ea typeface="楷体_GB2312" pitchFamily="49" charset="-122"/>
                </a:rPr>
                <a:t>{q1,q2}</a:t>
              </a:r>
              <a:r>
                <a:rPr lang="zh-CN" altLang="en-US" sz="2400">
                  <a:ea typeface="楷体_GB2312" pitchFamily="49" charset="-122"/>
                </a:rPr>
                <a:t>，或者是某个</a:t>
              </a:r>
              <a:r>
                <a:rPr lang="en-US" altLang="zh-CN" sz="2400">
                  <a:ea typeface="楷体_GB2312" pitchFamily="49" charset="-122"/>
                </a:rPr>
                <a:t>{p3,q3}</a:t>
              </a:r>
              <a:r>
                <a:rPr lang="zh-CN" altLang="en-US" sz="2400">
                  <a:ea typeface="楷体_GB2312" pitchFamily="49" charset="-122"/>
                </a:rPr>
                <a:t>，其中</a:t>
              </a:r>
              <a:r>
                <a:rPr lang="en-US" altLang="zh-CN" sz="2400">
                  <a:ea typeface="楷体_GB2312" pitchFamily="49" charset="-122"/>
                </a:rPr>
                <a:t>p3∈S1</a:t>
              </a:r>
              <a:r>
                <a:rPr lang="zh-CN" altLang="en-US" sz="2400">
                  <a:ea typeface="楷体_GB2312" pitchFamily="49" charset="-122"/>
                </a:rPr>
                <a:t>且</a:t>
              </a:r>
              <a:r>
                <a:rPr lang="en-US" altLang="zh-CN" sz="2400">
                  <a:ea typeface="楷体_GB2312" pitchFamily="49" charset="-122"/>
                </a:rPr>
                <a:t>q3∈S2</a:t>
              </a:r>
              <a:r>
                <a:rPr lang="zh-CN" altLang="en-US" sz="2400">
                  <a:ea typeface="楷体_GB2312" pitchFamily="49" charset="-122"/>
                </a:rPr>
                <a:t>。</a:t>
              </a:r>
            </a:p>
            <a:p>
              <a:pPr>
                <a:buClr>
                  <a:schemeClr val="accent2"/>
                </a:buClr>
                <a:buFont typeface="Wingdings" pitchFamily="2" charset="2"/>
                <a:buChar char="Ø"/>
              </a:pPr>
              <a:r>
                <a:rPr lang="zh-CN" altLang="en-US" sz="2800" b="1">
                  <a:solidFill>
                    <a:srgbClr val="FF0000"/>
                  </a:solidFill>
                  <a:ea typeface="楷体_GB2312" pitchFamily="49" charset="-122"/>
                </a:rPr>
                <a:t>能否在线性时间内找到</a:t>
              </a:r>
              <a:r>
                <a:rPr lang="en-US" altLang="zh-CN" sz="2800" b="1">
                  <a:solidFill>
                    <a:srgbClr val="FF0000"/>
                  </a:solidFill>
                  <a:ea typeface="楷体_GB2312" pitchFamily="49" charset="-122"/>
                </a:rPr>
                <a:t>p3,q3</a:t>
              </a:r>
              <a:r>
                <a:rPr lang="zh-CN" altLang="en-US" sz="2800" b="1">
                  <a:solidFill>
                    <a:srgbClr val="FF0000"/>
                  </a:solidFill>
                  <a:ea typeface="楷体_GB2312" pitchFamily="49" charset="-122"/>
                </a:rPr>
                <a:t>？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684213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最接近点对问题</a:t>
            </a:r>
          </a:p>
        </p:txBody>
      </p:sp>
      <p:pic>
        <p:nvPicPr>
          <p:cNvPr id="56325" name="Picture 5" descr="t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981075"/>
            <a:ext cx="6911975" cy="171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323850" y="2636838"/>
            <a:ext cx="8496300" cy="337820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accent2"/>
              </a:buClr>
              <a:buSzPct val="50000"/>
              <a:buFont typeface="Wingdings" pitchFamily="2" charset="2"/>
              <a:buChar char="u"/>
            </a:pPr>
            <a:r>
              <a:rPr lang="zh-CN" altLang="en-US" sz="2400">
                <a:ea typeface="楷体_GB2312" pitchFamily="49" charset="-122"/>
              </a:rPr>
              <a:t>如果</a:t>
            </a:r>
            <a:r>
              <a:rPr lang="en-US" altLang="zh-CN" sz="2400">
                <a:ea typeface="楷体_GB2312" pitchFamily="49" charset="-122"/>
              </a:rPr>
              <a:t>S</a:t>
            </a:r>
            <a:r>
              <a:rPr lang="zh-CN" altLang="en-US" sz="2400">
                <a:ea typeface="楷体_GB2312" pitchFamily="49" charset="-122"/>
              </a:rPr>
              <a:t>的最接近点对是</a:t>
            </a:r>
            <a:r>
              <a:rPr lang="en-US" altLang="zh-CN" sz="2400">
                <a:ea typeface="楷体_GB2312" pitchFamily="49" charset="-122"/>
              </a:rPr>
              <a:t>{p3,q3}</a:t>
            </a:r>
            <a:r>
              <a:rPr lang="zh-CN" altLang="en-US" sz="2400">
                <a:ea typeface="楷体_GB2312" pitchFamily="49" charset="-122"/>
              </a:rPr>
              <a:t>，即</a:t>
            </a:r>
            <a:r>
              <a:rPr lang="en-US" altLang="zh-CN" sz="2400">
                <a:ea typeface="楷体_GB2312" pitchFamily="49" charset="-122"/>
              </a:rPr>
              <a:t>|p3-q3|&lt;d</a:t>
            </a:r>
            <a:r>
              <a:rPr lang="zh-CN" altLang="en-US" sz="2400">
                <a:ea typeface="楷体_GB2312" pitchFamily="49" charset="-122"/>
              </a:rPr>
              <a:t>，则</a:t>
            </a:r>
            <a:r>
              <a:rPr lang="en-US" altLang="zh-CN" sz="2400">
                <a:ea typeface="楷体_GB2312" pitchFamily="49" charset="-122"/>
              </a:rPr>
              <a:t>p3</a:t>
            </a:r>
            <a:r>
              <a:rPr lang="zh-CN" altLang="en-US" sz="2400">
                <a:ea typeface="楷体_GB2312" pitchFamily="49" charset="-122"/>
              </a:rPr>
              <a:t>和</a:t>
            </a:r>
            <a:r>
              <a:rPr lang="en-US" altLang="zh-CN" sz="2400">
                <a:ea typeface="楷体_GB2312" pitchFamily="49" charset="-122"/>
              </a:rPr>
              <a:t>q3</a:t>
            </a:r>
            <a:r>
              <a:rPr lang="zh-CN" altLang="en-US" sz="2400">
                <a:ea typeface="楷体_GB2312" pitchFamily="49" charset="-122"/>
              </a:rPr>
              <a:t>两者与</a:t>
            </a:r>
            <a:r>
              <a:rPr lang="en-US" altLang="zh-CN" sz="2400">
                <a:ea typeface="楷体_GB2312" pitchFamily="49" charset="-122"/>
              </a:rPr>
              <a:t>m</a:t>
            </a:r>
            <a:r>
              <a:rPr lang="zh-CN" altLang="en-US" sz="2400">
                <a:ea typeface="楷体_GB2312" pitchFamily="49" charset="-122"/>
              </a:rPr>
              <a:t>的距离不超过</a:t>
            </a:r>
            <a:r>
              <a:rPr lang="en-US" altLang="zh-CN" sz="2400">
                <a:ea typeface="楷体_GB2312" pitchFamily="49" charset="-122"/>
              </a:rPr>
              <a:t>d</a:t>
            </a:r>
            <a:r>
              <a:rPr lang="zh-CN" altLang="en-US" sz="2400">
                <a:ea typeface="楷体_GB2312" pitchFamily="49" charset="-122"/>
              </a:rPr>
              <a:t>，</a:t>
            </a:r>
            <a:r>
              <a:rPr lang="en-US" altLang="en-US" sz="2400">
                <a:ea typeface="楷体_GB2312" pitchFamily="49" charset="-122"/>
              </a:rPr>
              <a:t>即</a:t>
            </a:r>
            <a:r>
              <a:rPr lang="en-US" altLang="zh-CN" sz="2400" b="1">
                <a:ea typeface="楷体_GB2312" pitchFamily="49" charset="-122"/>
              </a:rPr>
              <a:t>p3∈(m-d,m]</a:t>
            </a:r>
            <a:r>
              <a:rPr lang="zh-CN" altLang="en-US" sz="2400" b="1">
                <a:ea typeface="楷体_GB2312" pitchFamily="49" charset="-122"/>
              </a:rPr>
              <a:t>，</a:t>
            </a:r>
            <a:r>
              <a:rPr lang="en-US" altLang="zh-CN" sz="2400" b="1">
                <a:ea typeface="楷体_GB2312" pitchFamily="49" charset="-122"/>
              </a:rPr>
              <a:t>q3∈(m,m+d]</a:t>
            </a:r>
            <a:r>
              <a:rPr lang="zh-CN" altLang="en-US" sz="2400">
                <a:ea typeface="楷体_GB2312" pitchFamily="49" charset="-122"/>
              </a:rPr>
              <a:t>。</a:t>
            </a:r>
          </a:p>
          <a:p>
            <a:pPr>
              <a:buClr>
                <a:schemeClr val="accent2"/>
              </a:buClr>
              <a:buSzPct val="50000"/>
              <a:buFont typeface="Wingdings" pitchFamily="2" charset="2"/>
              <a:buChar char="u"/>
            </a:pPr>
            <a:r>
              <a:rPr lang="zh-CN" altLang="en-US" sz="2400">
                <a:ea typeface="楷体_GB2312" pitchFamily="49" charset="-122"/>
              </a:rPr>
              <a:t>由于在</a:t>
            </a:r>
            <a:r>
              <a:rPr lang="en-US" altLang="zh-CN" sz="2400">
                <a:ea typeface="楷体_GB2312" pitchFamily="49" charset="-122"/>
              </a:rPr>
              <a:t>S1</a:t>
            </a:r>
            <a:r>
              <a:rPr lang="zh-CN" altLang="en-US" sz="2400">
                <a:ea typeface="楷体_GB2312" pitchFamily="49" charset="-122"/>
              </a:rPr>
              <a:t>中，每个长度为</a:t>
            </a:r>
            <a:r>
              <a:rPr lang="en-US" altLang="zh-CN" sz="2400">
                <a:ea typeface="楷体_GB2312" pitchFamily="49" charset="-122"/>
              </a:rPr>
              <a:t>d</a:t>
            </a:r>
            <a:r>
              <a:rPr lang="zh-CN" altLang="en-US" sz="2400">
                <a:ea typeface="楷体_GB2312" pitchFamily="49" charset="-122"/>
              </a:rPr>
              <a:t>的半闭区间至多包含一个点（否则必有两点距离小于</a:t>
            </a:r>
            <a:r>
              <a:rPr lang="en-US" altLang="zh-CN" sz="2400">
                <a:ea typeface="楷体_GB2312" pitchFamily="49" charset="-122"/>
              </a:rPr>
              <a:t>d</a:t>
            </a:r>
            <a:r>
              <a:rPr lang="zh-CN" altLang="en-US" sz="2400">
                <a:ea typeface="楷体_GB2312" pitchFamily="49" charset="-122"/>
              </a:rPr>
              <a:t>），并且</a:t>
            </a:r>
            <a:r>
              <a:rPr lang="en-US" altLang="zh-CN" sz="2400">
                <a:ea typeface="楷体_GB2312" pitchFamily="49" charset="-122"/>
              </a:rPr>
              <a:t>m</a:t>
            </a:r>
            <a:r>
              <a:rPr lang="zh-CN" altLang="en-US" sz="2400">
                <a:ea typeface="楷体_GB2312" pitchFamily="49" charset="-122"/>
              </a:rPr>
              <a:t>是</a:t>
            </a:r>
            <a:r>
              <a:rPr lang="en-US" altLang="zh-CN" sz="2400">
                <a:ea typeface="楷体_GB2312" pitchFamily="49" charset="-122"/>
              </a:rPr>
              <a:t>S1</a:t>
            </a:r>
            <a:r>
              <a:rPr lang="zh-CN" altLang="en-US" sz="2400">
                <a:ea typeface="楷体_GB2312" pitchFamily="49" charset="-122"/>
              </a:rPr>
              <a:t>和</a:t>
            </a:r>
            <a:r>
              <a:rPr lang="en-US" altLang="zh-CN" sz="2400">
                <a:ea typeface="楷体_GB2312" pitchFamily="49" charset="-122"/>
              </a:rPr>
              <a:t>S2</a:t>
            </a:r>
            <a:r>
              <a:rPr lang="zh-CN" altLang="en-US" sz="2400">
                <a:ea typeface="楷体_GB2312" pitchFamily="49" charset="-122"/>
              </a:rPr>
              <a:t>的分割点，因此</a:t>
            </a:r>
            <a:r>
              <a:rPr lang="en-US" altLang="zh-CN" sz="2400">
                <a:ea typeface="楷体_GB2312" pitchFamily="49" charset="-122"/>
              </a:rPr>
              <a:t>(m-d,m]</a:t>
            </a:r>
            <a:r>
              <a:rPr lang="zh-CN" altLang="en-US" sz="2400">
                <a:ea typeface="楷体_GB2312" pitchFamily="49" charset="-122"/>
              </a:rPr>
              <a:t>中至多包含</a:t>
            </a:r>
            <a:r>
              <a:rPr lang="en-US" altLang="zh-CN" sz="2400">
                <a:ea typeface="楷体_GB2312" pitchFamily="49" charset="-122"/>
              </a:rPr>
              <a:t>S</a:t>
            </a:r>
            <a:r>
              <a:rPr lang="zh-CN" altLang="en-US" sz="2400">
                <a:ea typeface="楷体_GB2312" pitchFamily="49" charset="-122"/>
              </a:rPr>
              <a:t>中的一个点。由图可以看出，</a:t>
            </a:r>
            <a:r>
              <a:rPr lang="zh-CN" altLang="en-US" sz="2400" b="1">
                <a:ea typeface="楷体_GB2312" pitchFamily="49" charset="-122"/>
              </a:rPr>
              <a:t>如果</a:t>
            </a:r>
            <a:r>
              <a:rPr lang="en-US" altLang="zh-CN" sz="2400" b="1">
                <a:ea typeface="楷体_GB2312" pitchFamily="49" charset="-122"/>
              </a:rPr>
              <a:t>(m-d,m]</a:t>
            </a:r>
            <a:r>
              <a:rPr lang="zh-CN" altLang="en-US" sz="2400" b="1">
                <a:ea typeface="楷体_GB2312" pitchFamily="49" charset="-122"/>
              </a:rPr>
              <a:t>中有</a:t>
            </a:r>
            <a:r>
              <a:rPr lang="en-US" altLang="zh-CN" sz="2400" b="1">
                <a:ea typeface="楷体_GB2312" pitchFamily="49" charset="-122"/>
              </a:rPr>
              <a:t>S</a:t>
            </a:r>
            <a:r>
              <a:rPr lang="zh-CN" altLang="en-US" sz="2400" b="1">
                <a:ea typeface="楷体_GB2312" pitchFamily="49" charset="-122"/>
              </a:rPr>
              <a:t>中的点，则此点就是</a:t>
            </a:r>
            <a:r>
              <a:rPr lang="en-US" altLang="zh-CN" sz="2400" b="1">
                <a:ea typeface="楷体_GB2312" pitchFamily="49" charset="-122"/>
              </a:rPr>
              <a:t>S1</a:t>
            </a:r>
            <a:r>
              <a:rPr lang="zh-CN" altLang="en-US" sz="2400" b="1">
                <a:ea typeface="楷体_GB2312" pitchFamily="49" charset="-122"/>
              </a:rPr>
              <a:t>中最大点。</a:t>
            </a:r>
          </a:p>
          <a:p>
            <a:pPr>
              <a:buClr>
                <a:schemeClr val="accent2"/>
              </a:buClr>
              <a:buSzPct val="50000"/>
              <a:buFont typeface="Wingdings" pitchFamily="2" charset="2"/>
              <a:buChar char="u"/>
            </a:pPr>
            <a:r>
              <a:rPr lang="zh-CN" altLang="en-US" sz="2400">
                <a:ea typeface="楷体_GB2312" pitchFamily="49" charset="-122"/>
              </a:rPr>
              <a:t>因此，我们用线性时间就能找到区间</a:t>
            </a:r>
            <a:r>
              <a:rPr lang="en-US" altLang="zh-CN" sz="2400">
                <a:ea typeface="楷体_GB2312" pitchFamily="49" charset="-122"/>
              </a:rPr>
              <a:t>(m-d,m]</a:t>
            </a:r>
            <a:r>
              <a:rPr lang="zh-CN" altLang="en-US" sz="2400">
                <a:ea typeface="楷体_GB2312" pitchFamily="49" charset="-122"/>
              </a:rPr>
              <a:t>和</a:t>
            </a:r>
            <a:r>
              <a:rPr lang="en-US" altLang="zh-CN" sz="2400">
                <a:ea typeface="楷体_GB2312" pitchFamily="49" charset="-122"/>
              </a:rPr>
              <a:t>(m,m+d]</a:t>
            </a:r>
            <a:r>
              <a:rPr lang="zh-CN" altLang="en-US" sz="2400">
                <a:ea typeface="楷体_GB2312" pitchFamily="49" charset="-122"/>
              </a:rPr>
              <a:t>中所有点，即</a:t>
            </a:r>
            <a:r>
              <a:rPr lang="en-US" altLang="zh-CN" sz="2400">
                <a:ea typeface="楷体_GB2312" pitchFamily="49" charset="-122"/>
              </a:rPr>
              <a:t>p3</a:t>
            </a:r>
            <a:r>
              <a:rPr lang="zh-CN" altLang="en-US" sz="2400">
                <a:ea typeface="楷体_GB2312" pitchFamily="49" charset="-122"/>
              </a:rPr>
              <a:t>和</a:t>
            </a:r>
            <a:r>
              <a:rPr lang="en-US" altLang="zh-CN" sz="2400">
                <a:ea typeface="楷体_GB2312" pitchFamily="49" charset="-122"/>
              </a:rPr>
              <a:t>q3</a:t>
            </a:r>
            <a:r>
              <a:rPr lang="zh-CN" altLang="en-US" sz="2400">
                <a:ea typeface="楷体_GB2312" pitchFamily="49" charset="-122"/>
              </a:rPr>
              <a:t>。</a:t>
            </a:r>
            <a:r>
              <a:rPr lang="zh-CN" altLang="en-US" sz="2400" b="1">
                <a:ea typeface="楷体_GB2312" pitchFamily="49" charset="-122"/>
              </a:rPr>
              <a:t>从而我们用线性时间就可以将</a:t>
            </a:r>
            <a:r>
              <a:rPr lang="en-US" altLang="zh-CN" sz="2400" b="1">
                <a:ea typeface="楷体_GB2312" pitchFamily="49" charset="-122"/>
              </a:rPr>
              <a:t>S1</a:t>
            </a:r>
            <a:r>
              <a:rPr lang="zh-CN" altLang="en-US" sz="2400" b="1">
                <a:ea typeface="楷体_GB2312" pitchFamily="49" charset="-122"/>
              </a:rPr>
              <a:t>的解和</a:t>
            </a:r>
            <a:r>
              <a:rPr lang="en-US" altLang="zh-CN" sz="2400" b="1">
                <a:ea typeface="楷体_GB2312" pitchFamily="49" charset="-122"/>
              </a:rPr>
              <a:t>S2</a:t>
            </a:r>
            <a:r>
              <a:rPr lang="zh-CN" altLang="en-US" sz="2400" b="1">
                <a:ea typeface="楷体_GB2312" pitchFamily="49" charset="-122"/>
              </a:rPr>
              <a:t>的解合并成为</a:t>
            </a:r>
            <a:r>
              <a:rPr lang="en-US" altLang="zh-CN" sz="2400" b="1">
                <a:ea typeface="楷体_GB2312" pitchFamily="49" charset="-122"/>
              </a:rPr>
              <a:t>S</a:t>
            </a:r>
            <a:r>
              <a:rPr lang="zh-CN" altLang="en-US" sz="2400" b="1">
                <a:ea typeface="楷体_GB2312" pitchFamily="49" charset="-122"/>
              </a:rPr>
              <a:t>的解</a:t>
            </a:r>
            <a:r>
              <a:rPr lang="zh-CN" altLang="en-US" sz="2400">
                <a:ea typeface="楷体_GB2312" pitchFamily="49" charset="-122"/>
              </a:rPr>
              <a:t>。</a:t>
            </a:r>
          </a:p>
        </p:txBody>
      </p:sp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0" y="2060575"/>
            <a:ext cx="50434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能否在线性时间内找到</a:t>
            </a:r>
            <a:r>
              <a:rPr lang="en-US" altLang="zh-CN" sz="2800" b="1">
                <a:solidFill>
                  <a:srgbClr val="FF0000"/>
                </a:solidFill>
                <a:ea typeface="楷体_GB2312" pitchFamily="49" charset="-122"/>
              </a:rPr>
              <a:t>p3,q3</a:t>
            </a: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684213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最接近点对问题</a:t>
            </a:r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395288" y="1196975"/>
            <a:ext cx="8135937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accent2"/>
              </a:buClr>
              <a:buSzPct val="50000"/>
              <a:buFont typeface="Wingdings" pitchFamily="2" charset="2"/>
              <a:buChar char="u"/>
            </a:pPr>
            <a:r>
              <a:rPr lang="zh-CN" altLang="en-US" sz="2400">
                <a:ea typeface="楷体_GB2312" pitchFamily="49" charset="-122"/>
              </a:rPr>
              <a:t>下面来考虑二维的情形。</a:t>
            </a:r>
          </a:p>
        </p:txBody>
      </p:sp>
      <p:sp>
        <p:nvSpPr>
          <p:cNvPr id="57352" name="Text Box 8"/>
          <p:cNvSpPr txBox="1">
            <a:spLocks noChangeArrowheads="1"/>
          </p:cNvSpPr>
          <p:nvPr/>
        </p:nvSpPr>
        <p:spPr bwMode="auto">
          <a:xfrm>
            <a:off x="395288" y="1700213"/>
            <a:ext cx="8372475" cy="2344737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400">
                <a:ea typeface="楷体_GB2312" pitchFamily="49" charset="-122"/>
              </a:rPr>
              <a:t>选取一垂直线</a:t>
            </a:r>
            <a:r>
              <a:rPr lang="en-US" altLang="zh-CN" sz="2400" b="1">
                <a:ea typeface="楷体_GB2312" pitchFamily="49" charset="-122"/>
              </a:rPr>
              <a:t>l:x=m</a:t>
            </a:r>
            <a:r>
              <a:rPr lang="zh-CN" altLang="en-US" sz="2400">
                <a:ea typeface="楷体_GB2312" pitchFamily="49" charset="-122"/>
              </a:rPr>
              <a:t>来作为分割直线。其中</a:t>
            </a:r>
            <a:r>
              <a:rPr lang="en-US" altLang="zh-CN" sz="2400">
                <a:ea typeface="楷体_GB2312" pitchFamily="49" charset="-122"/>
              </a:rPr>
              <a:t>m</a:t>
            </a:r>
            <a:r>
              <a:rPr lang="zh-CN" altLang="en-US" sz="2400">
                <a:ea typeface="楷体_GB2312" pitchFamily="49" charset="-122"/>
              </a:rPr>
              <a:t>为</a:t>
            </a:r>
            <a:r>
              <a:rPr lang="en-US" altLang="zh-CN" sz="2400">
                <a:ea typeface="楷体_GB2312" pitchFamily="49" charset="-122"/>
              </a:rPr>
              <a:t>S</a:t>
            </a:r>
            <a:r>
              <a:rPr lang="zh-CN" altLang="en-US" sz="2400">
                <a:ea typeface="楷体_GB2312" pitchFamily="49" charset="-122"/>
              </a:rPr>
              <a:t>中各点</a:t>
            </a:r>
            <a:r>
              <a:rPr lang="en-US" altLang="zh-CN" sz="2400">
                <a:ea typeface="楷体_GB2312" pitchFamily="49" charset="-122"/>
              </a:rPr>
              <a:t>x</a:t>
            </a:r>
            <a:r>
              <a:rPr lang="zh-CN" altLang="en-US" sz="2400">
                <a:ea typeface="楷体_GB2312" pitchFamily="49" charset="-122"/>
              </a:rPr>
              <a:t>坐标的中位数。由此将</a:t>
            </a:r>
            <a:r>
              <a:rPr lang="en-US" altLang="zh-CN" sz="2400">
                <a:ea typeface="楷体_GB2312" pitchFamily="49" charset="-122"/>
              </a:rPr>
              <a:t>S</a:t>
            </a:r>
            <a:r>
              <a:rPr lang="zh-CN" altLang="en-US" sz="2400">
                <a:ea typeface="楷体_GB2312" pitchFamily="49" charset="-122"/>
              </a:rPr>
              <a:t>分割为</a:t>
            </a:r>
            <a:r>
              <a:rPr lang="en-US" altLang="zh-CN" sz="2400">
                <a:ea typeface="楷体_GB2312" pitchFamily="49" charset="-122"/>
              </a:rPr>
              <a:t>S1</a:t>
            </a:r>
            <a:r>
              <a:rPr lang="zh-CN" altLang="en-US" sz="2400">
                <a:ea typeface="楷体_GB2312" pitchFamily="49" charset="-122"/>
              </a:rPr>
              <a:t>和</a:t>
            </a:r>
            <a:r>
              <a:rPr lang="en-US" altLang="zh-CN" sz="2400">
                <a:ea typeface="楷体_GB2312" pitchFamily="49" charset="-122"/>
              </a:rPr>
              <a:t>S2</a:t>
            </a:r>
            <a:r>
              <a:rPr lang="zh-CN" altLang="en-US" sz="2400">
                <a:ea typeface="楷体_GB2312" pitchFamily="49" charset="-122"/>
              </a:rPr>
              <a:t>。</a:t>
            </a:r>
          </a:p>
          <a:p>
            <a:pPr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400">
                <a:ea typeface="楷体_GB2312" pitchFamily="49" charset="-122"/>
              </a:rPr>
              <a:t>递归地在</a:t>
            </a:r>
            <a:r>
              <a:rPr lang="en-US" altLang="zh-CN" sz="2400">
                <a:ea typeface="楷体_GB2312" pitchFamily="49" charset="-122"/>
              </a:rPr>
              <a:t>S1</a:t>
            </a:r>
            <a:r>
              <a:rPr lang="zh-CN" altLang="en-US" sz="2400">
                <a:ea typeface="楷体_GB2312" pitchFamily="49" charset="-122"/>
              </a:rPr>
              <a:t>和</a:t>
            </a:r>
            <a:r>
              <a:rPr lang="en-US" altLang="zh-CN" sz="2400">
                <a:ea typeface="楷体_GB2312" pitchFamily="49" charset="-122"/>
              </a:rPr>
              <a:t>S2</a:t>
            </a:r>
            <a:r>
              <a:rPr lang="zh-CN" altLang="en-US" sz="2400">
                <a:ea typeface="楷体_GB2312" pitchFamily="49" charset="-122"/>
              </a:rPr>
              <a:t>上找出其最小距离</a:t>
            </a:r>
            <a:r>
              <a:rPr lang="en-US" altLang="zh-CN" sz="2400">
                <a:ea typeface="楷体_GB2312" pitchFamily="49" charset="-122"/>
              </a:rPr>
              <a:t>d1</a:t>
            </a:r>
            <a:r>
              <a:rPr lang="zh-CN" altLang="en-US" sz="2400">
                <a:ea typeface="楷体_GB2312" pitchFamily="49" charset="-122"/>
              </a:rPr>
              <a:t>和</a:t>
            </a:r>
            <a:r>
              <a:rPr lang="en-US" altLang="zh-CN" sz="2400">
                <a:ea typeface="楷体_GB2312" pitchFamily="49" charset="-122"/>
              </a:rPr>
              <a:t>d2</a:t>
            </a:r>
            <a:r>
              <a:rPr lang="zh-CN" altLang="en-US" sz="2400">
                <a:ea typeface="楷体_GB2312" pitchFamily="49" charset="-122"/>
              </a:rPr>
              <a:t>，并设</a:t>
            </a:r>
            <a:r>
              <a:rPr lang="en-US" altLang="zh-CN" sz="2400" b="1">
                <a:ea typeface="楷体_GB2312" pitchFamily="49" charset="-122"/>
              </a:rPr>
              <a:t>d=min{d1,d2}</a:t>
            </a:r>
            <a:r>
              <a:rPr lang="zh-CN" altLang="en-US" sz="2400">
                <a:ea typeface="楷体_GB2312" pitchFamily="49" charset="-122"/>
              </a:rPr>
              <a:t>，</a:t>
            </a:r>
            <a:r>
              <a:rPr lang="en-US" altLang="zh-CN" sz="2400">
                <a:ea typeface="楷体_GB2312" pitchFamily="49" charset="-122"/>
              </a:rPr>
              <a:t>S</a:t>
            </a:r>
            <a:r>
              <a:rPr lang="zh-CN" altLang="en-US" sz="2400">
                <a:ea typeface="楷体_GB2312" pitchFamily="49" charset="-122"/>
              </a:rPr>
              <a:t>中的最接近点对或者是</a:t>
            </a:r>
            <a:r>
              <a:rPr lang="en-US" altLang="zh-CN" sz="2400">
                <a:ea typeface="楷体_GB2312" pitchFamily="49" charset="-122"/>
              </a:rPr>
              <a:t>d</a:t>
            </a:r>
            <a:r>
              <a:rPr lang="zh-CN" altLang="en-US" sz="2400">
                <a:ea typeface="楷体_GB2312" pitchFamily="49" charset="-122"/>
              </a:rPr>
              <a:t>，或者是某个</a:t>
            </a:r>
            <a:r>
              <a:rPr lang="en-US" altLang="zh-CN" sz="2400">
                <a:ea typeface="楷体_GB2312" pitchFamily="49" charset="-122"/>
              </a:rPr>
              <a:t>{p,q}</a:t>
            </a:r>
            <a:r>
              <a:rPr lang="zh-CN" altLang="en-US" sz="2400">
                <a:ea typeface="楷体_GB2312" pitchFamily="49" charset="-122"/>
              </a:rPr>
              <a:t>，其中</a:t>
            </a:r>
            <a:r>
              <a:rPr lang="en-US" altLang="zh-CN" sz="2400">
                <a:ea typeface="楷体_GB2312" pitchFamily="49" charset="-122"/>
              </a:rPr>
              <a:t>p∈P1</a:t>
            </a:r>
            <a:r>
              <a:rPr lang="zh-CN" altLang="en-US" sz="2400">
                <a:ea typeface="楷体_GB2312" pitchFamily="49" charset="-122"/>
              </a:rPr>
              <a:t>且</a:t>
            </a:r>
            <a:r>
              <a:rPr lang="en-US" altLang="zh-CN" sz="2400">
                <a:ea typeface="楷体_GB2312" pitchFamily="49" charset="-122"/>
              </a:rPr>
              <a:t>q∈P2</a:t>
            </a:r>
            <a:r>
              <a:rPr lang="zh-CN" altLang="en-US" sz="2400">
                <a:ea typeface="楷体_GB2312" pitchFamily="49" charset="-122"/>
              </a:rPr>
              <a:t>。</a:t>
            </a:r>
          </a:p>
          <a:p>
            <a:pPr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能否在线性时间内找到</a:t>
            </a:r>
            <a:r>
              <a:rPr lang="en-US" altLang="zh-CN" sz="2800" b="1">
                <a:solidFill>
                  <a:srgbClr val="FF0000"/>
                </a:solidFill>
                <a:ea typeface="楷体_GB2312" pitchFamily="49" charset="-122"/>
              </a:rPr>
              <a:t>p,q</a:t>
            </a: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？</a:t>
            </a:r>
          </a:p>
        </p:txBody>
      </p:sp>
      <p:pic>
        <p:nvPicPr>
          <p:cNvPr id="57353" name="Picture 9" descr="t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4044950"/>
            <a:ext cx="3024188" cy="281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算法总体思想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684213" y="1628775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400">
                <a:ea typeface="楷体_GB2312" pitchFamily="49" charset="-122"/>
              </a:rPr>
              <a:t>将求出的小规模的问题的解合并为一个更大规模的问题的解，自底向上逐步求出原来问题的解。</a:t>
            </a:r>
          </a:p>
        </p:txBody>
      </p:sp>
      <p:sp>
        <p:nvSpPr>
          <p:cNvPr id="11268" name="Oval 4"/>
          <p:cNvSpPr>
            <a:spLocks noChangeArrowheads="1"/>
          </p:cNvSpPr>
          <p:nvPr/>
        </p:nvSpPr>
        <p:spPr bwMode="auto">
          <a:xfrm>
            <a:off x="4284663" y="3500438"/>
            <a:ext cx="800100" cy="6096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sz="3200">
                <a:latin typeface="Arial Rounded MT Bold" pitchFamily="34" charset="0"/>
              </a:rPr>
              <a:t>n</a:t>
            </a:r>
          </a:p>
        </p:txBody>
      </p:sp>
      <p:cxnSp>
        <p:nvCxnSpPr>
          <p:cNvPr id="11269" name="AutoShape 5"/>
          <p:cNvCxnSpPr>
            <a:cxnSpLocks noChangeShapeType="1"/>
            <a:stCxn id="11268" idx="4"/>
          </p:cNvCxnSpPr>
          <p:nvPr/>
        </p:nvCxnSpPr>
        <p:spPr bwMode="auto">
          <a:xfrm>
            <a:off x="4684713" y="4119563"/>
            <a:ext cx="3621087" cy="812800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270" name="AutoShape 6"/>
          <p:cNvCxnSpPr>
            <a:cxnSpLocks noChangeShapeType="1"/>
            <a:stCxn id="11268" idx="4"/>
          </p:cNvCxnSpPr>
          <p:nvPr/>
        </p:nvCxnSpPr>
        <p:spPr bwMode="auto">
          <a:xfrm flipH="1">
            <a:off x="1266825" y="4119563"/>
            <a:ext cx="3417888" cy="762000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271" name="AutoShape 7"/>
          <p:cNvCxnSpPr>
            <a:cxnSpLocks noChangeShapeType="1"/>
            <a:stCxn id="11268" idx="4"/>
          </p:cNvCxnSpPr>
          <p:nvPr/>
        </p:nvCxnSpPr>
        <p:spPr bwMode="auto">
          <a:xfrm flipH="1">
            <a:off x="3613150" y="4119563"/>
            <a:ext cx="1071563" cy="812800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272" name="AutoShape 8"/>
          <p:cNvCxnSpPr>
            <a:cxnSpLocks noChangeShapeType="1"/>
            <a:stCxn id="11268" idx="4"/>
          </p:cNvCxnSpPr>
          <p:nvPr/>
        </p:nvCxnSpPr>
        <p:spPr bwMode="auto">
          <a:xfrm>
            <a:off x="4684713" y="4119563"/>
            <a:ext cx="1274762" cy="812800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273" name="AutoShape 9"/>
          <p:cNvSpPr>
            <a:spLocks noChangeArrowheads="1"/>
          </p:cNvSpPr>
          <p:nvPr/>
        </p:nvSpPr>
        <p:spPr bwMode="auto">
          <a:xfrm>
            <a:off x="609600" y="3214688"/>
            <a:ext cx="1295400" cy="1066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sz="3200">
                <a:latin typeface="Arial Rounded MT Bold" pitchFamily="34" charset="0"/>
              </a:rPr>
              <a:t>T(n)</a:t>
            </a:r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2895600" y="3549650"/>
            <a:ext cx="1066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3200">
                <a:latin typeface="Arial Rounded MT Bold" pitchFamily="34" charset="0"/>
              </a:rPr>
              <a:t>=</a:t>
            </a:r>
          </a:p>
        </p:txBody>
      </p:sp>
      <p:grpSp>
        <p:nvGrpSpPr>
          <p:cNvPr id="11275" name="Group 11"/>
          <p:cNvGrpSpPr>
            <a:grpSpLocks/>
          </p:cNvGrpSpPr>
          <p:nvPr/>
        </p:nvGrpSpPr>
        <p:grpSpPr bwMode="auto">
          <a:xfrm>
            <a:off x="250825" y="5013325"/>
            <a:ext cx="1981200" cy="1422400"/>
            <a:chOff x="158" y="3158"/>
            <a:chExt cx="1248" cy="896"/>
          </a:xfrm>
        </p:grpSpPr>
        <p:sp>
          <p:nvSpPr>
            <p:cNvPr id="11276" name="Oval 12"/>
            <p:cNvSpPr>
              <a:spLocks noChangeArrowheads="1"/>
            </p:cNvSpPr>
            <p:nvPr/>
          </p:nvSpPr>
          <p:spPr bwMode="auto">
            <a:xfrm>
              <a:off x="601" y="3158"/>
              <a:ext cx="423" cy="312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>
                  <a:latin typeface="Arial Rounded MT Bold" pitchFamily="34" charset="0"/>
                </a:rPr>
                <a:t>n/2</a:t>
              </a:r>
            </a:p>
          </p:txBody>
        </p:sp>
        <p:cxnSp>
          <p:nvCxnSpPr>
            <p:cNvPr id="11277" name="AutoShape 13"/>
            <p:cNvCxnSpPr>
              <a:cxnSpLocks noChangeShapeType="1"/>
              <a:stCxn id="11276" idx="4"/>
              <a:endCxn id="11284" idx="0"/>
            </p:cNvCxnSpPr>
            <p:nvPr/>
          </p:nvCxnSpPr>
          <p:spPr bwMode="auto">
            <a:xfrm>
              <a:off x="812" y="3475"/>
              <a:ext cx="483" cy="405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1278" name="AutoShape 14"/>
            <p:cNvCxnSpPr>
              <a:cxnSpLocks noChangeShapeType="1"/>
              <a:stCxn id="11276" idx="4"/>
              <a:endCxn id="11281" idx="0"/>
            </p:cNvCxnSpPr>
            <p:nvPr/>
          </p:nvCxnSpPr>
          <p:spPr bwMode="auto">
            <a:xfrm flipH="1">
              <a:off x="269" y="3475"/>
              <a:ext cx="543" cy="405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1279" name="AutoShape 15"/>
            <p:cNvCxnSpPr>
              <a:cxnSpLocks noChangeShapeType="1"/>
              <a:stCxn id="11276" idx="4"/>
              <a:endCxn id="11282" idx="0"/>
            </p:cNvCxnSpPr>
            <p:nvPr/>
          </p:nvCxnSpPr>
          <p:spPr bwMode="auto">
            <a:xfrm flipH="1">
              <a:off x="611" y="3475"/>
              <a:ext cx="201" cy="405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1280" name="AutoShape 16"/>
            <p:cNvCxnSpPr>
              <a:cxnSpLocks noChangeShapeType="1"/>
              <a:stCxn id="11276" idx="4"/>
              <a:endCxn id="11283" idx="0"/>
            </p:cNvCxnSpPr>
            <p:nvPr/>
          </p:nvCxnSpPr>
          <p:spPr bwMode="auto">
            <a:xfrm>
              <a:off x="812" y="3475"/>
              <a:ext cx="141" cy="405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1281" name="AutoShape 17"/>
            <p:cNvSpPr>
              <a:spLocks noChangeArrowheads="1"/>
            </p:cNvSpPr>
            <p:nvPr/>
          </p:nvSpPr>
          <p:spPr bwMode="auto">
            <a:xfrm>
              <a:off x="158" y="3885"/>
              <a:ext cx="221" cy="16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>
                  <a:latin typeface="Arial Rounded MT Bold" pitchFamily="34" charset="0"/>
                </a:rPr>
                <a:t>T(n/4)</a:t>
              </a:r>
            </a:p>
          </p:txBody>
        </p:sp>
        <p:sp>
          <p:nvSpPr>
            <p:cNvPr id="11282" name="AutoShape 18"/>
            <p:cNvSpPr>
              <a:spLocks noChangeArrowheads="1"/>
            </p:cNvSpPr>
            <p:nvPr/>
          </p:nvSpPr>
          <p:spPr bwMode="auto">
            <a:xfrm>
              <a:off x="500" y="3885"/>
              <a:ext cx="222" cy="16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>
                  <a:latin typeface="Arial Rounded MT Bold" pitchFamily="34" charset="0"/>
                </a:rPr>
                <a:t>T(n/4)</a:t>
              </a:r>
            </a:p>
          </p:txBody>
        </p:sp>
        <p:sp>
          <p:nvSpPr>
            <p:cNvPr id="11283" name="AutoShape 19"/>
            <p:cNvSpPr>
              <a:spLocks noChangeArrowheads="1"/>
            </p:cNvSpPr>
            <p:nvPr/>
          </p:nvSpPr>
          <p:spPr bwMode="auto">
            <a:xfrm>
              <a:off x="842" y="3885"/>
              <a:ext cx="222" cy="16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>
                  <a:latin typeface="Arial Rounded MT Bold" pitchFamily="34" charset="0"/>
                </a:rPr>
                <a:t>T(n/4)</a:t>
              </a:r>
            </a:p>
          </p:txBody>
        </p:sp>
        <p:sp>
          <p:nvSpPr>
            <p:cNvPr id="11284" name="AutoShape 20"/>
            <p:cNvSpPr>
              <a:spLocks noChangeArrowheads="1"/>
            </p:cNvSpPr>
            <p:nvPr/>
          </p:nvSpPr>
          <p:spPr bwMode="auto">
            <a:xfrm>
              <a:off x="1185" y="3885"/>
              <a:ext cx="221" cy="16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>
                  <a:latin typeface="Arial Rounded MT Bold" pitchFamily="34" charset="0"/>
                </a:rPr>
                <a:t>T(n/4)</a:t>
              </a:r>
            </a:p>
          </p:txBody>
        </p:sp>
      </p:grpSp>
      <p:grpSp>
        <p:nvGrpSpPr>
          <p:cNvPr id="11285" name="Group 21"/>
          <p:cNvGrpSpPr>
            <a:grpSpLocks/>
          </p:cNvGrpSpPr>
          <p:nvPr/>
        </p:nvGrpSpPr>
        <p:grpSpPr bwMode="auto">
          <a:xfrm>
            <a:off x="2627313" y="5013325"/>
            <a:ext cx="1981200" cy="1422400"/>
            <a:chOff x="158" y="3158"/>
            <a:chExt cx="1248" cy="896"/>
          </a:xfrm>
        </p:grpSpPr>
        <p:sp>
          <p:nvSpPr>
            <p:cNvPr id="11286" name="Oval 22"/>
            <p:cNvSpPr>
              <a:spLocks noChangeArrowheads="1"/>
            </p:cNvSpPr>
            <p:nvPr/>
          </p:nvSpPr>
          <p:spPr bwMode="auto">
            <a:xfrm>
              <a:off x="601" y="3158"/>
              <a:ext cx="423" cy="312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>
                  <a:latin typeface="Arial Rounded MT Bold" pitchFamily="34" charset="0"/>
                </a:rPr>
                <a:t>n/2</a:t>
              </a:r>
            </a:p>
          </p:txBody>
        </p:sp>
        <p:cxnSp>
          <p:nvCxnSpPr>
            <p:cNvPr id="11287" name="AutoShape 23"/>
            <p:cNvCxnSpPr>
              <a:cxnSpLocks noChangeShapeType="1"/>
              <a:stCxn id="11286" idx="4"/>
              <a:endCxn id="11294" idx="0"/>
            </p:cNvCxnSpPr>
            <p:nvPr/>
          </p:nvCxnSpPr>
          <p:spPr bwMode="auto">
            <a:xfrm>
              <a:off x="812" y="3475"/>
              <a:ext cx="483" cy="405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1288" name="AutoShape 24"/>
            <p:cNvCxnSpPr>
              <a:cxnSpLocks noChangeShapeType="1"/>
              <a:stCxn id="11286" idx="4"/>
              <a:endCxn id="11291" idx="0"/>
            </p:cNvCxnSpPr>
            <p:nvPr/>
          </p:nvCxnSpPr>
          <p:spPr bwMode="auto">
            <a:xfrm flipH="1">
              <a:off x="269" y="3475"/>
              <a:ext cx="543" cy="405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1289" name="AutoShape 25"/>
            <p:cNvCxnSpPr>
              <a:cxnSpLocks noChangeShapeType="1"/>
              <a:stCxn id="11286" idx="4"/>
              <a:endCxn id="11292" idx="0"/>
            </p:cNvCxnSpPr>
            <p:nvPr/>
          </p:nvCxnSpPr>
          <p:spPr bwMode="auto">
            <a:xfrm flipH="1">
              <a:off x="611" y="3475"/>
              <a:ext cx="201" cy="405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1290" name="AutoShape 26"/>
            <p:cNvCxnSpPr>
              <a:cxnSpLocks noChangeShapeType="1"/>
              <a:stCxn id="11286" idx="4"/>
              <a:endCxn id="11293" idx="0"/>
            </p:cNvCxnSpPr>
            <p:nvPr/>
          </p:nvCxnSpPr>
          <p:spPr bwMode="auto">
            <a:xfrm>
              <a:off x="812" y="3475"/>
              <a:ext cx="141" cy="405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1291" name="AutoShape 27"/>
            <p:cNvSpPr>
              <a:spLocks noChangeArrowheads="1"/>
            </p:cNvSpPr>
            <p:nvPr/>
          </p:nvSpPr>
          <p:spPr bwMode="auto">
            <a:xfrm>
              <a:off x="158" y="3885"/>
              <a:ext cx="221" cy="16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>
                  <a:latin typeface="Arial Rounded MT Bold" pitchFamily="34" charset="0"/>
                </a:rPr>
                <a:t>T(n/4)</a:t>
              </a:r>
            </a:p>
          </p:txBody>
        </p:sp>
        <p:sp>
          <p:nvSpPr>
            <p:cNvPr id="11292" name="AutoShape 28"/>
            <p:cNvSpPr>
              <a:spLocks noChangeArrowheads="1"/>
            </p:cNvSpPr>
            <p:nvPr/>
          </p:nvSpPr>
          <p:spPr bwMode="auto">
            <a:xfrm>
              <a:off x="500" y="3885"/>
              <a:ext cx="222" cy="16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>
                  <a:latin typeface="Arial Rounded MT Bold" pitchFamily="34" charset="0"/>
                </a:rPr>
                <a:t>T(n/4)</a:t>
              </a:r>
            </a:p>
          </p:txBody>
        </p:sp>
        <p:sp>
          <p:nvSpPr>
            <p:cNvPr id="11293" name="AutoShape 29"/>
            <p:cNvSpPr>
              <a:spLocks noChangeArrowheads="1"/>
            </p:cNvSpPr>
            <p:nvPr/>
          </p:nvSpPr>
          <p:spPr bwMode="auto">
            <a:xfrm>
              <a:off x="842" y="3885"/>
              <a:ext cx="222" cy="16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>
                  <a:latin typeface="Arial Rounded MT Bold" pitchFamily="34" charset="0"/>
                </a:rPr>
                <a:t>T(n/4)</a:t>
              </a:r>
            </a:p>
          </p:txBody>
        </p:sp>
        <p:sp>
          <p:nvSpPr>
            <p:cNvPr id="11294" name="AutoShape 30"/>
            <p:cNvSpPr>
              <a:spLocks noChangeArrowheads="1"/>
            </p:cNvSpPr>
            <p:nvPr/>
          </p:nvSpPr>
          <p:spPr bwMode="auto">
            <a:xfrm>
              <a:off x="1185" y="3885"/>
              <a:ext cx="221" cy="16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>
                  <a:latin typeface="Arial Rounded MT Bold" pitchFamily="34" charset="0"/>
                </a:rPr>
                <a:t>T(n/4)</a:t>
              </a:r>
            </a:p>
          </p:txBody>
        </p:sp>
      </p:grpSp>
      <p:grpSp>
        <p:nvGrpSpPr>
          <p:cNvPr id="11295" name="Group 31"/>
          <p:cNvGrpSpPr>
            <a:grpSpLocks/>
          </p:cNvGrpSpPr>
          <p:nvPr/>
        </p:nvGrpSpPr>
        <p:grpSpPr bwMode="auto">
          <a:xfrm>
            <a:off x="4932363" y="5013325"/>
            <a:ext cx="1981200" cy="1422400"/>
            <a:chOff x="158" y="3158"/>
            <a:chExt cx="1248" cy="896"/>
          </a:xfrm>
        </p:grpSpPr>
        <p:sp>
          <p:nvSpPr>
            <p:cNvPr id="11296" name="Oval 32"/>
            <p:cNvSpPr>
              <a:spLocks noChangeArrowheads="1"/>
            </p:cNvSpPr>
            <p:nvPr/>
          </p:nvSpPr>
          <p:spPr bwMode="auto">
            <a:xfrm>
              <a:off x="601" y="3158"/>
              <a:ext cx="423" cy="312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>
                  <a:latin typeface="Arial Rounded MT Bold" pitchFamily="34" charset="0"/>
                </a:rPr>
                <a:t>n/2</a:t>
              </a:r>
            </a:p>
          </p:txBody>
        </p:sp>
        <p:cxnSp>
          <p:nvCxnSpPr>
            <p:cNvPr id="11297" name="AutoShape 33"/>
            <p:cNvCxnSpPr>
              <a:cxnSpLocks noChangeShapeType="1"/>
              <a:stCxn id="11296" idx="4"/>
              <a:endCxn id="11304" idx="0"/>
            </p:cNvCxnSpPr>
            <p:nvPr/>
          </p:nvCxnSpPr>
          <p:spPr bwMode="auto">
            <a:xfrm>
              <a:off x="812" y="3475"/>
              <a:ext cx="483" cy="405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1298" name="AutoShape 34"/>
            <p:cNvCxnSpPr>
              <a:cxnSpLocks noChangeShapeType="1"/>
              <a:stCxn id="11296" idx="4"/>
              <a:endCxn id="11301" idx="0"/>
            </p:cNvCxnSpPr>
            <p:nvPr/>
          </p:nvCxnSpPr>
          <p:spPr bwMode="auto">
            <a:xfrm flipH="1">
              <a:off x="269" y="3475"/>
              <a:ext cx="543" cy="405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1299" name="AutoShape 35"/>
            <p:cNvCxnSpPr>
              <a:cxnSpLocks noChangeShapeType="1"/>
              <a:stCxn id="11296" idx="4"/>
              <a:endCxn id="11302" idx="0"/>
            </p:cNvCxnSpPr>
            <p:nvPr/>
          </p:nvCxnSpPr>
          <p:spPr bwMode="auto">
            <a:xfrm flipH="1">
              <a:off x="611" y="3475"/>
              <a:ext cx="201" cy="405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1300" name="AutoShape 36"/>
            <p:cNvCxnSpPr>
              <a:cxnSpLocks noChangeShapeType="1"/>
              <a:stCxn id="11296" idx="4"/>
              <a:endCxn id="11303" idx="0"/>
            </p:cNvCxnSpPr>
            <p:nvPr/>
          </p:nvCxnSpPr>
          <p:spPr bwMode="auto">
            <a:xfrm>
              <a:off x="812" y="3475"/>
              <a:ext cx="141" cy="405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1301" name="AutoShape 37"/>
            <p:cNvSpPr>
              <a:spLocks noChangeArrowheads="1"/>
            </p:cNvSpPr>
            <p:nvPr/>
          </p:nvSpPr>
          <p:spPr bwMode="auto">
            <a:xfrm>
              <a:off x="158" y="3885"/>
              <a:ext cx="221" cy="16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>
                  <a:latin typeface="Arial Rounded MT Bold" pitchFamily="34" charset="0"/>
                </a:rPr>
                <a:t>T(n/4)</a:t>
              </a:r>
            </a:p>
          </p:txBody>
        </p:sp>
        <p:sp>
          <p:nvSpPr>
            <p:cNvPr id="11302" name="AutoShape 38"/>
            <p:cNvSpPr>
              <a:spLocks noChangeArrowheads="1"/>
            </p:cNvSpPr>
            <p:nvPr/>
          </p:nvSpPr>
          <p:spPr bwMode="auto">
            <a:xfrm>
              <a:off x="500" y="3885"/>
              <a:ext cx="222" cy="16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>
                  <a:latin typeface="Arial Rounded MT Bold" pitchFamily="34" charset="0"/>
                </a:rPr>
                <a:t>T(n/4)</a:t>
              </a:r>
            </a:p>
          </p:txBody>
        </p:sp>
        <p:sp>
          <p:nvSpPr>
            <p:cNvPr id="11303" name="AutoShape 39"/>
            <p:cNvSpPr>
              <a:spLocks noChangeArrowheads="1"/>
            </p:cNvSpPr>
            <p:nvPr/>
          </p:nvSpPr>
          <p:spPr bwMode="auto">
            <a:xfrm>
              <a:off x="842" y="3885"/>
              <a:ext cx="222" cy="16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>
                  <a:latin typeface="Arial Rounded MT Bold" pitchFamily="34" charset="0"/>
                </a:rPr>
                <a:t>T(n/4)</a:t>
              </a:r>
            </a:p>
          </p:txBody>
        </p:sp>
        <p:sp>
          <p:nvSpPr>
            <p:cNvPr id="11304" name="AutoShape 40"/>
            <p:cNvSpPr>
              <a:spLocks noChangeArrowheads="1"/>
            </p:cNvSpPr>
            <p:nvPr/>
          </p:nvSpPr>
          <p:spPr bwMode="auto">
            <a:xfrm>
              <a:off x="1185" y="3885"/>
              <a:ext cx="221" cy="16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>
                  <a:latin typeface="Arial Rounded MT Bold" pitchFamily="34" charset="0"/>
                </a:rPr>
                <a:t>T(n/4)</a:t>
              </a:r>
            </a:p>
          </p:txBody>
        </p:sp>
      </p:grpSp>
      <p:grpSp>
        <p:nvGrpSpPr>
          <p:cNvPr id="11305" name="Group 41"/>
          <p:cNvGrpSpPr>
            <a:grpSpLocks/>
          </p:cNvGrpSpPr>
          <p:nvPr/>
        </p:nvGrpSpPr>
        <p:grpSpPr bwMode="auto">
          <a:xfrm>
            <a:off x="7162800" y="5013325"/>
            <a:ext cx="1981200" cy="1422400"/>
            <a:chOff x="158" y="3158"/>
            <a:chExt cx="1248" cy="896"/>
          </a:xfrm>
        </p:grpSpPr>
        <p:sp>
          <p:nvSpPr>
            <p:cNvPr id="11306" name="Oval 42"/>
            <p:cNvSpPr>
              <a:spLocks noChangeArrowheads="1"/>
            </p:cNvSpPr>
            <p:nvPr/>
          </p:nvSpPr>
          <p:spPr bwMode="auto">
            <a:xfrm>
              <a:off x="601" y="3158"/>
              <a:ext cx="423" cy="312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>
                  <a:latin typeface="Arial Rounded MT Bold" pitchFamily="34" charset="0"/>
                </a:rPr>
                <a:t>n/2</a:t>
              </a:r>
            </a:p>
          </p:txBody>
        </p:sp>
        <p:cxnSp>
          <p:nvCxnSpPr>
            <p:cNvPr id="11307" name="AutoShape 43"/>
            <p:cNvCxnSpPr>
              <a:cxnSpLocks noChangeShapeType="1"/>
              <a:stCxn id="11306" idx="4"/>
              <a:endCxn id="11314" idx="0"/>
            </p:cNvCxnSpPr>
            <p:nvPr/>
          </p:nvCxnSpPr>
          <p:spPr bwMode="auto">
            <a:xfrm>
              <a:off x="812" y="3475"/>
              <a:ext cx="483" cy="405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1308" name="AutoShape 44"/>
            <p:cNvCxnSpPr>
              <a:cxnSpLocks noChangeShapeType="1"/>
              <a:stCxn id="11306" idx="4"/>
              <a:endCxn id="11311" idx="0"/>
            </p:cNvCxnSpPr>
            <p:nvPr/>
          </p:nvCxnSpPr>
          <p:spPr bwMode="auto">
            <a:xfrm flipH="1">
              <a:off x="269" y="3475"/>
              <a:ext cx="543" cy="405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1309" name="AutoShape 45"/>
            <p:cNvCxnSpPr>
              <a:cxnSpLocks noChangeShapeType="1"/>
              <a:stCxn id="11306" idx="4"/>
              <a:endCxn id="11312" idx="0"/>
            </p:cNvCxnSpPr>
            <p:nvPr/>
          </p:nvCxnSpPr>
          <p:spPr bwMode="auto">
            <a:xfrm flipH="1">
              <a:off x="611" y="3475"/>
              <a:ext cx="201" cy="405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1310" name="AutoShape 46"/>
            <p:cNvCxnSpPr>
              <a:cxnSpLocks noChangeShapeType="1"/>
              <a:stCxn id="11306" idx="4"/>
              <a:endCxn id="11313" idx="0"/>
            </p:cNvCxnSpPr>
            <p:nvPr/>
          </p:nvCxnSpPr>
          <p:spPr bwMode="auto">
            <a:xfrm>
              <a:off x="812" y="3475"/>
              <a:ext cx="141" cy="405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1311" name="AutoShape 47"/>
            <p:cNvSpPr>
              <a:spLocks noChangeArrowheads="1"/>
            </p:cNvSpPr>
            <p:nvPr/>
          </p:nvSpPr>
          <p:spPr bwMode="auto">
            <a:xfrm>
              <a:off x="158" y="3885"/>
              <a:ext cx="221" cy="16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>
                  <a:latin typeface="Arial Rounded MT Bold" pitchFamily="34" charset="0"/>
                </a:rPr>
                <a:t>T(n/4)</a:t>
              </a:r>
            </a:p>
          </p:txBody>
        </p:sp>
        <p:sp>
          <p:nvSpPr>
            <p:cNvPr id="11312" name="AutoShape 48"/>
            <p:cNvSpPr>
              <a:spLocks noChangeArrowheads="1"/>
            </p:cNvSpPr>
            <p:nvPr/>
          </p:nvSpPr>
          <p:spPr bwMode="auto">
            <a:xfrm>
              <a:off x="500" y="3885"/>
              <a:ext cx="222" cy="16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>
                  <a:latin typeface="Arial Rounded MT Bold" pitchFamily="34" charset="0"/>
                </a:rPr>
                <a:t>T(n/4)</a:t>
              </a:r>
            </a:p>
          </p:txBody>
        </p:sp>
        <p:sp>
          <p:nvSpPr>
            <p:cNvPr id="11313" name="AutoShape 49"/>
            <p:cNvSpPr>
              <a:spLocks noChangeArrowheads="1"/>
            </p:cNvSpPr>
            <p:nvPr/>
          </p:nvSpPr>
          <p:spPr bwMode="auto">
            <a:xfrm>
              <a:off x="842" y="3885"/>
              <a:ext cx="222" cy="16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>
                  <a:latin typeface="Arial Rounded MT Bold" pitchFamily="34" charset="0"/>
                </a:rPr>
                <a:t>T(n/4)</a:t>
              </a:r>
            </a:p>
          </p:txBody>
        </p:sp>
        <p:sp>
          <p:nvSpPr>
            <p:cNvPr id="11314" name="AutoShape 50"/>
            <p:cNvSpPr>
              <a:spLocks noChangeArrowheads="1"/>
            </p:cNvSpPr>
            <p:nvPr/>
          </p:nvSpPr>
          <p:spPr bwMode="auto">
            <a:xfrm>
              <a:off x="1185" y="3885"/>
              <a:ext cx="221" cy="16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>
                  <a:latin typeface="Arial Rounded MT Bold" pitchFamily="34" charset="0"/>
                </a:rPr>
                <a:t>T(n/4)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684213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最接近点对问题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250825" y="1341438"/>
            <a:ext cx="8496300" cy="264795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accent2"/>
              </a:buClr>
              <a:buSzPct val="50000"/>
              <a:buFont typeface="Wingdings" pitchFamily="2" charset="2"/>
              <a:buChar char="u"/>
            </a:pPr>
            <a:r>
              <a:rPr lang="zh-CN" altLang="en-US" sz="2400">
                <a:ea typeface="楷体_GB2312" pitchFamily="49" charset="-122"/>
              </a:rPr>
              <a:t>考虑</a:t>
            </a:r>
            <a:r>
              <a:rPr lang="en-US" altLang="zh-CN" sz="2400">
                <a:ea typeface="楷体_GB2312" pitchFamily="49" charset="-122"/>
              </a:rPr>
              <a:t>P1</a:t>
            </a:r>
            <a:r>
              <a:rPr lang="zh-CN" altLang="en-US" sz="2400">
                <a:ea typeface="楷体_GB2312" pitchFamily="49" charset="-122"/>
              </a:rPr>
              <a:t>中任意一点</a:t>
            </a:r>
            <a:r>
              <a:rPr lang="en-US" altLang="zh-CN" sz="2400">
                <a:ea typeface="楷体_GB2312" pitchFamily="49" charset="-122"/>
              </a:rPr>
              <a:t>p</a:t>
            </a:r>
            <a:r>
              <a:rPr lang="zh-CN" altLang="en-US" sz="2400">
                <a:ea typeface="楷体_GB2312" pitchFamily="49" charset="-122"/>
              </a:rPr>
              <a:t>，它若与</a:t>
            </a:r>
            <a:r>
              <a:rPr lang="en-US" altLang="zh-CN" sz="2400">
                <a:ea typeface="楷体_GB2312" pitchFamily="49" charset="-122"/>
              </a:rPr>
              <a:t>P2</a:t>
            </a:r>
            <a:r>
              <a:rPr lang="zh-CN" altLang="en-US" sz="2400">
                <a:ea typeface="楷体_GB2312" pitchFamily="49" charset="-122"/>
              </a:rPr>
              <a:t>中的点</a:t>
            </a:r>
            <a:r>
              <a:rPr lang="en-US" altLang="zh-CN" sz="2400">
                <a:ea typeface="楷体_GB2312" pitchFamily="49" charset="-122"/>
              </a:rPr>
              <a:t>q</a:t>
            </a:r>
            <a:r>
              <a:rPr lang="zh-CN" altLang="en-US" sz="2400">
                <a:ea typeface="楷体_GB2312" pitchFamily="49" charset="-122"/>
              </a:rPr>
              <a:t>构成最接近点对的候选者，则必有</a:t>
            </a:r>
            <a:r>
              <a:rPr lang="en-US" altLang="zh-CN" sz="2400">
                <a:ea typeface="楷体_GB2312" pitchFamily="49" charset="-122"/>
              </a:rPr>
              <a:t>distance(p</a:t>
            </a:r>
            <a:r>
              <a:rPr lang="zh-CN" altLang="en-US" sz="2400">
                <a:ea typeface="楷体_GB2312" pitchFamily="49" charset="-122"/>
              </a:rPr>
              <a:t>，</a:t>
            </a:r>
            <a:r>
              <a:rPr lang="en-US" altLang="zh-CN" sz="2400">
                <a:ea typeface="楷体_GB2312" pitchFamily="49" charset="-122"/>
              </a:rPr>
              <a:t>q)</a:t>
            </a:r>
            <a:r>
              <a:rPr lang="zh-CN" altLang="en-US" sz="2400">
                <a:ea typeface="楷体_GB2312" pitchFamily="49" charset="-122"/>
              </a:rPr>
              <a:t>＜</a:t>
            </a:r>
            <a:r>
              <a:rPr lang="en-US" altLang="zh-CN" sz="2400">
                <a:ea typeface="楷体_GB2312" pitchFamily="49" charset="-122"/>
              </a:rPr>
              <a:t>d</a:t>
            </a:r>
            <a:r>
              <a:rPr lang="zh-CN" altLang="en-US" sz="2400">
                <a:ea typeface="楷体_GB2312" pitchFamily="49" charset="-122"/>
              </a:rPr>
              <a:t>。</a:t>
            </a:r>
            <a:r>
              <a:rPr lang="zh-CN" altLang="en-US" sz="2400" b="1">
                <a:ea typeface="楷体_GB2312" pitchFamily="49" charset="-122"/>
              </a:rPr>
              <a:t>满足这个条件的</a:t>
            </a:r>
            <a:r>
              <a:rPr lang="en-US" altLang="zh-CN" sz="2400" b="1">
                <a:ea typeface="楷体_GB2312" pitchFamily="49" charset="-122"/>
              </a:rPr>
              <a:t>P2</a:t>
            </a:r>
            <a:r>
              <a:rPr lang="zh-CN" altLang="en-US" sz="2400" b="1">
                <a:ea typeface="楷体_GB2312" pitchFamily="49" charset="-122"/>
              </a:rPr>
              <a:t>中的点一定落在一个</a:t>
            </a:r>
            <a:r>
              <a:rPr lang="en-US" altLang="zh-CN" sz="2400" b="1">
                <a:ea typeface="楷体_GB2312" pitchFamily="49" charset="-122"/>
              </a:rPr>
              <a:t>d×2d</a:t>
            </a:r>
            <a:r>
              <a:rPr lang="zh-CN" altLang="en-US" sz="2400" b="1">
                <a:ea typeface="楷体_GB2312" pitchFamily="49" charset="-122"/>
              </a:rPr>
              <a:t>的矩形</a:t>
            </a:r>
            <a:r>
              <a:rPr lang="en-US" altLang="zh-CN" sz="2400" b="1">
                <a:ea typeface="楷体_GB2312" pitchFamily="49" charset="-122"/>
              </a:rPr>
              <a:t>R</a:t>
            </a:r>
            <a:r>
              <a:rPr lang="zh-CN" altLang="en-US" sz="2400" b="1">
                <a:ea typeface="楷体_GB2312" pitchFamily="49" charset="-122"/>
              </a:rPr>
              <a:t>中</a:t>
            </a:r>
          </a:p>
          <a:p>
            <a:pPr>
              <a:buClr>
                <a:schemeClr val="accent2"/>
              </a:buClr>
              <a:buSzPct val="50000"/>
              <a:buFont typeface="Wingdings" pitchFamily="2" charset="2"/>
              <a:buChar char="u"/>
            </a:pPr>
            <a:r>
              <a:rPr lang="zh-CN" altLang="en-US" sz="2400">
                <a:ea typeface="楷体_GB2312" pitchFamily="49" charset="-122"/>
              </a:rPr>
              <a:t>由</a:t>
            </a:r>
            <a:r>
              <a:rPr lang="en-US" altLang="zh-CN" sz="2400">
                <a:ea typeface="楷体_GB2312" pitchFamily="49" charset="-122"/>
              </a:rPr>
              <a:t>d</a:t>
            </a:r>
            <a:r>
              <a:rPr lang="zh-CN" altLang="en-US" sz="2400">
                <a:ea typeface="楷体_GB2312" pitchFamily="49" charset="-122"/>
              </a:rPr>
              <a:t>的意义可知，</a:t>
            </a:r>
            <a:r>
              <a:rPr lang="en-US" altLang="zh-CN" sz="2400">
                <a:ea typeface="楷体_GB2312" pitchFamily="49" charset="-122"/>
              </a:rPr>
              <a:t>P2</a:t>
            </a:r>
            <a:r>
              <a:rPr lang="zh-CN" altLang="en-US" sz="2400">
                <a:ea typeface="楷体_GB2312" pitchFamily="49" charset="-122"/>
              </a:rPr>
              <a:t>中任何</a:t>
            </a:r>
            <a:r>
              <a:rPr lang="en-US" altLang="zh-CN" sz="2400">
                <a:ea typeface="楷体_GB2312" pitchFamily="49" charset="-122"/>
              </a:rPr>
              <a:t>2</a:t>
            </a:r>
            <a:r>
              <a:rPr lang="zh-CN" altLang="en-US" sz="2400">
                <a:ea typeface="楷体_GB2312" pitchFamily="49" charset="-122"/>
              </a:rPr>
              <a:t>个</a:t>
            </a:r>
            <a:r>
              <a:rPr lang="en-US" altLang="zh-CN" sz="2400">
                <a:ea typeface="楷体_GB2312" pitchFamily="49" charset="-122"/>
              </a:rPr>
              <a:t>S</a:t>
            </a:r>
            <a:r>
              <a:rPr lang="zh-CN" altLang="en-US" sz="2400">
                <a:ea typeface="楷体_GB2312" pitchFamily="49" charset="-122"/>
              </a:rPr>
              <a:t>中的点的距离都不小于</a:t>
            </a:r>
            <a:r>
              <a:rPr lang="en-US" altLang="zh-CN" sz="2400">
                <a:ea typeface="楷体_GB2312" pitchFamily="49" charset="-122"/>
              </a:rPr>
              <a:t>d</a:t>
            </a:r>
            <a:r>
              <a:rPr lang="zh-CN" altLang="en-US" sz="2400">
                <a:ea typeface="楷体_GB2312" pitchFamily="49" charset="-122"/>
              </a:rPr>
              <a:t>。由此可以推出</a:t>
            </a:r>
            <a:r>
              <a:rPr lang="zh-CN" altLang="en-US" sz="2400" b="1">
                <a:ea typeface="楷体_GB2312" pitchFamily="49" charset="-122"/>
              </a:rPr>
              <a:t>矩形</a:t>
            </a:r>
            <a:r>
              <a:rPr lang="en-US" altLang="zh-CN" sz="2400" b="1">
                <a:ea typeface="楷体_GB2312" pitchFamily="49" charset="-122"/>
              </a:rPr>
              <a:t>R</a:t>
            </a:r>
            <a:r>
              <a:rPr lang="zh-CN" altLang="en-US" sz="2400" b="1">
                <a:ea typeface="楷体_GB2312" pitchFamily="49" charset="-122"/>
              </a:rPr>
              <a:t>中最多只有</a:t>
            </a:r>
            <a:r>
              <a:rPr lang="en-US" altLang="zh-CN" sz="2400" b="1">
                <a:ea typeface="楷体_GB2312" pitchFamily="49" charset="-122"/>
              </a:rPr>
              <a:t>6</a:t>
            </a:r>
            <a:r>
              <a:rPr lang="zh-CN" altLang="en-US" sz="2400" b="1">
                <a:ea typeface="楷体_GB2312" pitchFamily="49" charset="-122"/>
              </a:rPr>
              <a:t>个</a:t>
            </a:r>
            <a:r>
              <a:rPr lang="en-US" altLang="zh-CN" sz="2400" b="1">
                <a:ea typeface="楷体_GB2312" pitchFamily="49" charset="-122"/>
              </a:rPr>
              <a:t>S</a:t>
            </a:r>
            <a:r>
              <a:rPr lang="zh-CN" altLang="en-US" sz="2400" b="1">
                <a:ea typeface="楷体_GB2312" pitchFamily="49" charset="-122"/>
              </a:rPr>
              <a:t>中的点</a:t>
            </a:r>
            <a:r>
              <a:rPr lang="zh-CN" altLang="en-US" sz="2400">
                <a:ea typeface="楷体_GB2312" pitchFamily="49" charset="-122"/>
              </a:rPr>
              <a:t>。</a:t>
            </a:r>
          </a:p>
          <a:p>
            <a:pPr>
              <a:buClr>
                <a:schemeClr val="accent2"/>
              </a:buClr>
              <a:buSzPct val="50000"/>
              <a:buFont typeface="Wingdings" pitchFamily="2" charset="2"/>
              <a:buChar char="u"/>
            </a:pPr>
            <a:r>
              <a:rPr lang="zh-CN" altLang="en-US" sz="2400">
                <a:ea typeface="楷体_GB2312" pitchFamily="49" charset="-122"/>
              </a:rPr>
              <a:t>因此，在分治法的合并步骤中</a:t>
            </a:r>
            <a:r>
              <a:rPr lang="zh-CN" altLang="en-US" sz="2400" b="1">
                <a:ea typeface="楷体_GB2312" pitchFamily="49" charset="-122"/>
              </a:rPr>
              <a:t>最多只需要检查</a:t>
            </a:r>
            <a:r>
              <a:rPr lang="en-US" altLang="zh-CN" sz="2400" b="1">
                <a:ea typeface="楷体_GB2312" pitchFamily="49" charset="-122"/>
              </a:rPr>
              <a:t>6×n/2=3n</a:t>
            </a:r>
            <a:r>
              <a:rPr lang="zh-CN" altLang="en-US" sz="2400" b="1">
                <a:ea typeface="楷体_GB2312" pitchFamily="49" charset="-122"/>
              </a:rPr>
              <a:t>个候选者</a:t>
            </a:r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0" y="908050"/>
            <a:ext cx="434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能否在线性时间内找到</a:t>
            </a:r>
            <a:r>
              <a:rPr lang="en-US" altLang="zh-CN" sz="2400" b="1">
                <a:solidFill>
                  <a:srgbClr val="FF0000"/>
                </a:solidFill>
                <a:ea typeface="楷体_GB2312" pitchFamily="49" charset="-122"/>
              </a:rPr>
              <a:t>p3,q3</a:t>
            </a: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？</a:t>
            </a:r>
          </a:p>
        </p:txBody>
      </p:sp>
      <p:pic>
        <p:nvPicPr>
          <p:cNvPr id="58376" name="Picture 8" descr="t2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56100"/>
            <a:ext cx="2293938" cy="250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7" name="Picture 9" descr="t2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4310063"/>
            <a:ext cx="2665412" cy="254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8" name="Text Box 10"/>
          <p:cNvSpPr txBox="1">
            <a:spLocks noChangeArrowheads="1"/>
          </p:cNvSpPr>
          <p:nvPr/>
        </p:nvSpPr>
        <p:spPr bwMode="auto">
          <a:xfrm>
            <a:off x="3635375" y="4005263"/>
            <a:ext cx="5508625" cy="2898775"/>
          </a:xfrm>
          <a:prstGeom prst="rect">
            <a:avLst/>
          </a:prstGeom>
          <a:solidFill>
            <a:schemeClr val="hlink"/>
          </a:solidFill>
          <a:ln w="63500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accent2"/>
              </a:buClr>
              <a:buSzPct val="50000"/>
              <a:buFont typeface="Wingdings" pitchFamily="2" charset="2"/>
              <a:buNone/>
            </a:pPr>
            <a:r>
              <a:rPr lang="zh-CN" altLang="en-US" sz="2000" b="1">
                <a:ea typeface="楷体_GB2312" pitchFamily="49" charset="-122"/>
              </a:rPr>
              <a:t>证明</a:t>
            </a:r>
            <a:r>
              <a:rPr lang="en-US" altLang="zh-CN" sz="2000" b="1">
                <a:ea typeface="楷体_GB2312" pitchFamily="49" charset="-122"/>
              </a:rPr>
              <a:t>:</a:t>
            </a:r>
            <a:r>
              <a:rPr lang="zh-CN" altLang="en-US" sz="2000">
                <a:ea typeface="楷体_GB2312" pitchFamily="49" charset="-122"/>
              </a:rPr>
              <a:t>将矩形</a:t>
            </a:r>
            <a:r>
              <a:rPr lang="en-US" altLang="zh-CN" sz="2000">
                <a:ea typeface="楷体_GB2312" pitchFamily="49" charset="-122"/>
              </a:rPr>
              <a:t>R</a:t>
            </a:r>
            <a:r>
              <a:rPr lang="zh-CN" altLang="en-US" sz="2000">
                <a:ea typeface="楷体_GB2312" pitchFamily="49" charset="-122"/>
              </a:rPr>
              <a:t>的长为</a:t>
            </a:r>
            <a:r>
              <a:rPr lang="en-US" altLang="zh-CN" sz="2000">
                <a:ea typeface="楷体_GB2312" pitchFamily="49" charset="-122"/>
              </a:rPr>
              <a:t>2d</a:t>
            </a:r>
            <a:r>
              <a:rPr lang="zh-CN" altLang="en-US" sz="2000">
                <a:ea typeface="楷体_GB2312" pitchFamily="49" charset="-122"/>
              </a:rPr>
              <a:t>的边</a:t>
            </a:r>
            <a:r>
              <a:rPr lang="en-US" altLang="zh-CN" sz="2000">
                <a:ea typeface="楷体_GB2312" pitchFamily="49" charset="-122"/>
              </a:rPr>
              <a:t>3</a:t>
            </a:r>
            <a:r>
              <a:rPr lang="zh-CN" altLang="en-US" sz="2000">
                <a:ea typeface="楷体_GB2312" pitchFamily="49" charset="-122"/>
              </a:rPr>
              <a:t>等分，将它的长为</a:t>
            </a:r>
            <a:r>
              <a:rPr lang="en-US" altLang="zh-CN" sz="2000">
                <a:ea typeface="楷体_GB2312" pitchFamily="49" charset="-122"/>
              </a:rPr>
              <a:t>d</a:t>
            </a:r>
            <a:r>
              <a:rPr lang="zh-CN" altLang="en-US" sz="2000">
                <a:ea typeface="楷体_GB2312" pitchFamily="49" charset="-122"/>
              </a:rPr>
              <a:t>的边</a:t>
            </a:r>
            <a:r>
              <a:rPr lang="en-US" altLang="zh-CN" sz="2000">
                <a:ea typeface="楷体_GB2312" pitchFamily="49" charset="-122"/>
              </a:rPr>
              <a:t>2</a:t>
            </a:r>
            <a:r>
              <a:rPr lang="zh-CN" altLang="en-US" sz="2000">
                <a:ea typeface="楷体_GB2312" pitchFamily="49" charset="-122"/>
              </a:rPr>
              <a:t>等分，由此导出</a:t>
            </a:r>
            <a:r>
              <a:rPr lang="en-US" altLang="zh-CN" sz="2000">
                <a:ea typeface="楷体_GB2312" pitchFamily="49" charset="-122"/>
              </a:rPr>
              <a:t>6</a:t>
            </a:r>
            <a:r>
              <a:rPr lang="zh-CN" altLang="en-US" sz="2000">
                <a:ea typeface="楷体_GB2312" pitchFamily="49" charset="-122"/>
              </a:rPr>
              <a:t>个</a:t>
            </a:r>
            <a:r>
              <a:rPr lang="en-US" altLang="zh-CN" sz="2000">
                <a:ea typeface="楷体_GB2312" pitchFamily="49" charset="-122"/>
              </a:rPr>
              <a:t>(d/2)×(2d/3)</a:t>
            </a:r>
            <a:r>
              <a:rPr lang="zh-CN" altLang="en-US" sz="2000">
                <a:ea typeface="楷体_GB2312" pitchFamily="49" charset="-122"/>
              </a:rPr>
              <a:t>的矩形。若矩形</a:t>
            </a:r>
            <a:r>
              <a:rPr lang="en-US" altLang="zh-CN" sz="2000">
                <a:ea typeface="楷体_GB2312" pitchFamily="49" charset="-122"/>
              </a:rPr>
              <a:t>R</a:t>
            </a:r>
            <a:r>
              <a:rPr lang="zh-CN" altLang="en-US" sz="2000">
                <a:ea typeface="楷体_GB2312" pitchFamily="49" charset="-122"/>
              </a:rPr>
              <a:t>中有多于</a:t>
            </a:r>
            <a:r>
              <a:rPr lang="en-US" altLang="zh-CN" sz="2000">
                <a:ea typeface="楷体_GB2312" pitchFamily="49" charset="-122"/>
              </a:rPr>
              <a:t>6</a:t>
            </a:r>
            <a:r>
              <a:rPr lang="zh-CN" altLang="en-US" sz="2000">
                <a:ea typeface="楷体_GB2312" pitchFamily="49" charset="-122"/>
              </a:rPr>
              <a:t>个</a:t>
            </a:r>
            <a:r>
              <a:rPr lang="en-US" altLang="zh-CN" sz="2000">
                <a:ea typeface="楷体_GB2312" pitchFamily="49" charset="-122"/>
              </a:rPr>
              <a:t>S</a:t>
            </a:r>
            <a:r>
              <a:rPr lang="zh-CN" altLang="en-US" sz="2000">
                <a:ea typeface="楷体_GB2312" pitchFamily="49" charset="-122"/>
              </a:rPr>
              <a:t>中的点，则由鸽舍原理易知至少有一个</a:t>
            </a:r>
            <a:r>
              <a:rPr lang="en-US" altLang="zh-CN" sz="2000">
                <a:ea typeface="楷体_GB2312" pitchFamily="49" charset="-122"/>
              </a:rPr>
              <a:t>(d/2)×(2d/3)</a:t>
            </a:r>
            <a:r>
              <a:rPr lang="zh-CN" altLang="en-US" sz="2000">
                <a:ea typeface="楷体_GB2312" pitchFamily="49" charset="-122"/>
              </a:rPr>
              <a:t>的小矩形中有</a:t>
            </a:r>
            <a:r>
              <a:rPr lang="en-US" altLang="zh-CN" sz="2000">
                <a:ea typeface="楷体_GB2312" pitchFamily="49" charset="-122"/>
              </a:rPr>
              <a:t>2</a:t>
            </a:r>
            <a:r>
              <a:rPr lang="zh-CN" altLang="en-US" sz="2000">
                <a:ea typeface="楷体_GB2312" pitchFamily="49" charset="-122"/>
              </a:rPr>
              <a:t>个以上</a:t>
            </a:r>
            <a:r>
              <a:rPr lang="en-US" altLang="zh-CN" sz="2000">
                <a:ea typeface="楷体_GB2312" pitchFamily="49" charset="-122"/>
              </a:rPr>
              <a:t>S</a:t>
            </a:r>
            <a:r>
              <a:rPr lang="zh-CN" altLang="en-US" sz="2000">
                <a:ea typeface="楷体_GB2312" pitchFamily="49" charset="-122"/>
              </a:rPr>
              <a:t>中的点。设</a:t>
            </a:r>
            <a:r>
              <a:rPr lang="en-US" altLang="zh-CN" sz="2000">
                <a:ea typeface="楷体_GB2312" pitchFamily="49" charset="-122"/>
              </a:rPr>
              <a:t>u</a:t>
            </a:r>
            <a:r>
              <a:rPr lang="zh-CN" altLang="en-US" sz="2000">
                <a:ea typeface="楷体_GB2312" pitchFamily="49" charset="-122"/>
              </a:rPr>
              <a:t>，</a:t>
            </a:r>
            <a:r>
              <a:rPr lang="en-US" altLang="zh-CN" sz="2000">
                <a:ea typeface="楷体_GB2312" pitchFamily="49" charset="-122"/>
              </a:rPr>
              <a:t>v</a:t>
            </a:r>
            <a:r>
              <a:rPr lang="zh-CN" altLang="en-US" sz="2000">
                <a:ea typeface="楷体_GB2312" pitchFamily="49" charset="-122"/>
              </a:rPr>
              <a:t>是位于同一小矩形中的</a:t>
            </a:r>
            <a:r>
              <a:rPr lang="en-US" altLang="zh-CN" sz="2000">
                <a:ea typeface="楷体_GB2312" pitchFamily="49" charset="-122"/>
              </a:rPr>
              <a:t>2</a:t>
            </a:r>
            <a:r>
              <a:rPr lang="zh-CN" altLang="en-US" sz="2000">
                <a:ea typeface="楷体_GB2312" pitchFamily="49" charset="-122"/>
              </a:rPr>
              <a:t>个点，则</a:t>
            </a:r>
          </a:p>
          <a:p>
            <a:pPr>
              <a:buClr>
                <a:schemeClr val="accent2"/>
              </a:buClr>
              <a:buSzPct val="50000"/>
              <a:buFont typeface="Wingdings" pitchFamily="2" charset="2"/>
              <a:buNone/>
            </a:pPr>
            <a:endParaRPr lang="zh-CN" altLang="en-US" sz="2000">
              <a:ea typeface="楷体_GB2312" pitchFamily="49" charset="-122"/>
            </a:endParaRPr>
          </a:p>
          <a:p>
            <a:pPr>
              <a:buClr>
                <a:schemeClr val="accent2"/>
              </a:buClr>
              <a:buSzPct val="50000"/>
              <a:buFont typeface="Wingdings" pitchFamily="2" charset="2"/>
              <a:buNone/>
            </a:pPr>
            <a:endParaRPr lang="zh-CN" altLang="en-US" sz="2000">
              <a:ea typeface="楷体_GB2312" pitchFamily="49" charset="-122"/>
            </a:endParaRPr>
          </a:p>
          <a:p>
            <a:pPr>
              <a:buClr>
                <a:schemeClr val="accent2"/>
              </a:buClr>
              <a:buSzPct val="50000"/>
              <a:buFont typeface="Wingdings" pitchFamily="2" charset="2"/>
              <a:buNone/>
            </a:pPr>
            <a:r>
              <a:rPr lang="en-US" altLang="zh-CN" sz="2000">
                <a:ea typeface="楷体_GB2312" pitchFamily="49" charset="-122"/>
              </a:rPr>
              <a:t>distance(u,v)&lt;d</a:t>
            </a:r>
            <a:r>
              <a:rPr lang="zh-CN" altLang="en-US" sz="2000">
                <a:ea typeface="楷体_GB2312" pitchFamily="49" charset="-122"/>
              </a:rPr>
              <a:t>。这与</a:t>
            </a:r>
            <a:r>
              <a:rPr lang="en-US" altLang="zh-CN" sz="2000">
                <a:ea typeface="楷体_GB2312" pitchFamily="49" charset="-122"/>
              </a:rPr>
              <a:t>d</a:t>
            </a:r>
            <a:r>
              <a:rPr lang="zh-CN" altLang="en-US" sz="2000">
                <a:ea typeface="楷体_GB2312" pitchFamily="49" charset="-122"/>
              </a:rPr>
              <a:t>的意义相矛盾。</a:t>
            </a:r>
          </a:p>
        </p:txBody>
      </p:sp>
      <p:sp>
        <p:nvSpPr>
          <p:cNvPr id="5838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8379" name="Object 11"/>
          <p:cNvGraphicFramePr>
            <a:graphicFrameLocks noChangeAspect="1"/>
          </p:cNvGraphicFramePr>
          <p:nvPr/>
        </p:nvGraphicFramePr>
        <p:xfrm>
          <a:off x="3708400" y="5876925"/>
          <a:ext cx="54356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3" name="公式" r:id="rId5" imgW="3657600" imgH="393700" progId="Equation.3">
                  <p:embed/>
                </p:oleObj>
              </mc:Choice>
              <mc:Fallback>
                <p:oleObj name="公式" r:id="rId5" imgW="3657600" imgH="3937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5876925"/>
                        <a:ext cx="5435600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395288" y="1125538"/>
            <a:ext cx="8353425" cy="5503862"/>
          </a:xfrm>
          <a:prstGeom prst="rect">
            <a:avLst/>
          </a:prstGeom>
          <a:noFill/>
          <a:ln w="508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3200">
                <a:ea typeface="楷体_GB2312" pitchFamily="49" charset="-122"/>
              </a:rPr>
              <a:t>为了</a:t>
            </a:r>
            <a:r>
              <a:rPr lang="zh-CN" altLang="zh-CN" sz="3200">
                <a:ea typeface="楷体_GB2312" pitchFamily="49" charset="-122"/>
              </a:rPr>
              <a:t>确切地知道要检查哪6个点</a:t>
            </a:r>
            <a:r>
              <a:rPr lang="zh-CN" altLang="en-US" sz="3200">
                <a:ea typeface="楷体_GB2312" pitchFamily="49" charset="-122"/>
              </a:rPr>
              <a:t>，可以将</a:t>
            </a:r>
            <a:r>
              <a:rPr lang="en-US" altLang="zh-CN" sz="3200">
                <a:ea typeface="楷体_GB2312" pitchFamily="49" charset="-122"/>
              </a:rPr>
              <a:t>p</a:t>
            </a:r>
            <a:r>
              <a:rPr lang="zh-CN" altLang="en-US" sz="3200">
                <a:ea typeface="楷体_GB2312" pitchFamily="49" charset="-122"/>
              </a:rPr>
              <a:t>和</a:t>
            </a:r>
            <a:r>
              <a:rPr lang="en-US" altLang="zh-CN" sz="3200">
                <a:ea typeface="楷体_GB2312" pitchFamily="49" charset="-122"/>
              </a:rPr>
              <a:t>P2</a:t>
            </a:r>
            <a:r>
              <a:rPr lang="zh-CN" altLang="en-US" sz="3200">
                <a:ea typeface="楷体_GB2312" pitchFamily="49" charset="-122"/>
              </a:rPr>
              <a:t>中所有</a:t>
            </a:r>
            <a:r>
              <a:rPr lang="en-US" altLang="zh-CN" sz="3200">
                <a:ea typeface="楷体_GB2312" pitchFamily="49" charset="-122"/>
              </a:rPr>
              <a:t>S2</a:t>
            </a:r>
            <a:r>
              <a:rPr lang="zh-CN" altLang="en-US" sz="3200">
                <a:ea typeface="楷体_GB2312" pitchFamily="49" charset="-122"/>
              </a:rPr>
              <a:t>的点投影到垂直线</a:t>
            </a:r>
            <a:r>
              <a:rPr lang="en-US" altLang="zh-CN" sz="3200">
                <a:ea typeface="楷体_GB2312" pitchFamily="49" charset="-122"/>
              </a:rPr>
              <a:t>l</a:t>
            </a:r>
            <a:r>
              <a:rPr lang="zh-CN" altLang="en-US" sz="3200">
                <a:ea typeface="楷体_GB2312" pitchFamily="49" charset="-122"/>
              </a:rPr>
              <a:t>上。由于能与</a:t>
            </a:r>
            <a:r>
              <a:rPr lang="en-US" altLang="zh-CN" sz="3200">
                <a:ea typeface="楷体_GB2312" pitchFamily="49" charset="-122"/>
              </a:rPr>
              <a:t>p</a:t>
            </a:r>
            <a:r>
              <a:rPr lang="zh-CN" altLang="en-US" sz="3200">
                <a:ea typeface="楷体_GB2312" pitchFamily="49" charset="-122"/>
              </a:rPr>
              <a:t>点一起构成最接近点对候选者的</a:t>
            </a:r>
            <a:r>
              <a:rPr lang="en-US" altLang="zh-CN" sz="3200">
                <a:ea typeface="楷体_GB2312" pitchFamily="49" charset="-122"/>
              </a:rPr>
              <a:t>S2</a:t>
            </a:r>
            <a:r>
              <a:rPr lang="zh-CN" altLang="en-US" sz="3200">
                <a:ea typeface="楷体_GB2312" pitchFamily="49" charset="-122"/>
              </a:rPr>
              <a:t>中点一定在矩形</a:t>
            </a:r>
            <a:r>
              <a:rPr lang="en-US" altLang="zh-CN" sz="3200">
                <a:ea typeface="楷体_GB2312" pitchFamily="49" charset="-122"/>
              </a:rPr>
              <a:t>R</a:t>
            </a:r>
            <a:r>
              <a:rPr lang="zh-CN" altLang="en-US" sz="3200">
                <a:ea typeface="楷体_GB2312" pitchFamily="49" charset="-122"/>
              </a:rPr>
              <a:t>中，所以它们在直线</a:t>
            </a:r>
            <a:r>
              <a:rPr lang="en-US" altLang="zh-CN" sz="3200">
                <a:ea typeface="楷体_GB2312" pitchFamily="49" charset="-122"/>
              </a:rPr>
              <a:t>l</a:t>
            </a:r>
            <a:r>
              <a:rPr lang="zh-CN" altLang="en-US" sz="3200">
                <a:ea typeface="楷体_GB2312" pitchFamily="49" charset="-122"/>
              </a:rPr>
              <a:t>上的投影点距</a:t>
            </a:r>
            <a:r>
              <a:rPr lang="en-US" altLang="zh-CN" sz="3200">
                <a:ea typeface="楷体_GB2312" pitchFamily="49" charset="-122"/>
              </a:rPr>
              <a:t>p</a:t>
            </a:r>
            <a:r>
              <a:rPr lang="zh-CN" altLang="en-US" sz="3200">
                <a:ea typeface="楷体_GB2312" pitchFamily="49" charset="-122"/>
              </a:rPr>
              <a:t>在</a:t>
            </a:r>
            <a:r>
              <a:rPr lang="en-US" altLang="zh-CN" sz="3200">
                <a:ea typeface="楷体_GB2312" pitchFamily="49" charset="-122"/>
              </a:rPr>
              <a:t>l</a:t>
            </a:r>
            <a:r>
              <a:rPr lang="zh-CN" altLang="en-US" sz="3200">
                <a:ea typeface="楷体_GB2312" pitchFamily="49" charset="-122"/>
              </a:rPr>
              <a:t>上投影点的距离小于</a:t>
            </a:r>
            <a:r>
              <a:rPr lang="en-US" altLang="zh-CN" sz="3200">
                <a:ea typeface="楷体_GB2312" pitchFamily="49" charset="-122"/>
              </a:rPr>
              <a:t>d</a:t>
            </a:r>
            <a:r>
              <a:rPr lang="zh-CN" altLang="en-US" sz="3200">
                <a:ea typeface="楷体_GB2312" pitchFamily="49" charset="-122"/>
              </a:rPr>
              <a:t>。由上面的分析可知，这种投影点最多只有</a:t>
            </a:r>
            <a:r>
              <a:rPr lang="en-US" altLang="zh-CN" sz="3200">
                <a:ea typeface="楷体_GB2312" pitchFamily="49" charset="-122"/>
              </a:rPr>
              <a:t>6</a:t>
            </a:r>
            <a:r>
              <a:rPr lang="zh-CN" altLang="en-US" sz="3200">
                <a:ea typeface="楷体_GB2312" pitchFamily="49" charset="-122"/>
              </a:rPr>
              <a:t>个。</a:t>
            </a:r>
          </a:p>
          <a:p>
            <a:pPr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3200">
                <a:ea typeface="楷体_GB2312" pitchFamily="49" charset="-122"/>
              </a:rPr>
              <a:t>因此，若将</a:t>
            </a:r>
            <a:r>
              <a:rPr lang="en-US" altLang="zh-CN" sz="3200">
                <a:ea typeface="楷体_GB2312" pitchFamily="49" charset="-122"/>
              </a:rPr>
              <a:t>P1</a:t>
            </a:r>
            <a:r>
              <a:rPr lang="zh-CN" altLang="en-US" sz="3200">
                <a:ea typeface="楷体_GB2312" pitchFamily="49" charset="-122"/>
              </a:rPr>
              <a:t>和</a:t>
            </a:r>
            <a:r>
              <a:rPr lang="en-US" altLang="zh-CN" sz="3200">
                <a:ea typeface="楷体_GB2312" pitchFamily="49" charset="-122"/>
              </a:rPr>
              <a:t>P2</a:t>
            </a:r>
            <a:r>
              <a:rPr lang="zh-CN" altLang="en-US" sz="3200">
                <a:ea typeface="楷体_GB2312" pitchFamily="49" charset="-122"/>
              </a:rPr>
              <a:t>中所有</a:t>
            </a:r>
            <a:r>
              <a:rPr lang="en-US" altLang="zh-CN" sz="3200">
                <a:ea typeface="楷体_GB2312" pitchFamily="49" charset="-122"/>
              </a:rPr>
              <a:t>S</a:t>
            </a:r>
            <a:r>
              <a:rPr lang="zh-CN" altLang="en-US" sz="3200">
                <a:ea typeface="楷体_GB2312" pitchFamily="49" charset="-122"/>
              </a:rPr>
              <a:t>中点按其</a:t>
            </a:r>
            <a:r>
              <a:rPr lang="en-US" altLang="zh-CN" sz="3200">
                <a:ea typeface="楷体_GB2312" pitchFamily="49" charset="-122"/>
              </a:rPr>
              <a:t>y</a:t>
            </a:r>
            <a:r>
              <a:rPr lang="zh-CN" altLang="en-US" sz="3200">
                <a:ea typeface="楷体_GB2312" pitchFamily="49" charset="-122"/>
              </a:rPr>
              <a:t>坐标排好序，则对</a:t>
            </a:r>
            <a:r>
              <a:rPr lang="en-US" altLang="zh-CN" sz="3200">
                <a:ea typeface="楷体_GB2312" pitchFamily="49" charset="-122"/>
              </a:rPr>
              <a:t>P1</a:t>
            </a:r>
            <a:r>
              <a:rPr lang="zh-CN" altLang="en-US" sz="3200">
                <a:ea typeface="楷体_GB2312" pitchFamily="49" charset="-122"/>
              </a:rPr>
              <a:t>中所有点，对排好序的点列作一次扫描，就可以找出所有最接近点对的候选者。对</a:t>
            </a:r>
            <a:r>
              <a:rPr lang="en-US" altLang="zh-CN" sz="3200">
                <a:ea typeface="楷体_GB2312" pitchFamily="49" charset="-122"/>
              </a:rPr>
              <a:t>P1</a:t>
            </a:r>
            <a:r>
              <a:rPr lang="zh-CN" altLang="en-US" sz="3200">
                <a:ea typeface="楷体_GB2312" pitchFamily="49" charset="-122"/>
              </a:rPr>
              <a:t>中每一点最多只要检查</a:t>
            </a:r>
            <a:r>
              <a:rPr lang="en-US" altLang="zh-CN" sz="3200">
                <a:ea typeface="楷体_GB2312" pitchFamily="49" charset="-122"/>
              </a:rPr>
              <a:t>P2</a:t>
            </a:r>
            <a:r>
              <a:rPr lang="zh-CN" altLang="en-US" sz="3200">
                <a:ea typeface="楷体_GB2312" pitchFamily="49" charset="-122"/>
              </a:rPr>
              <a:t>中排好序的相继</a:t>
            </a:r>
            <a:r>
              <a:rPr lang="en-US" altLang="zh-CN" sz="3200">
                <a:ea typeface="楷体_GB2312" pitchFamily="49" charset="-122"/>
              </a:rPr>
              <a:t>6</a:t>
            </a:r>
            <a:r>
              <a:rPr lang="zh-CN" altLang="en-US" sz="3200">
                <a:ea typeface="楷体_GB2312" pitchFamily="49" charset="-122"/>
              </a:rPr>
              <a:t>个点。</a:t>
            </a:r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684213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最接近点对问题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684213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最接近点对问题</a:t>
            </a:r>
          </a:p>
        </p:txBody>
      </p:sp>
      <p:sp>
        <p:nvSpPr>
          <p:cNvPr id="60422" name="Rectangle 6"/>
          <p:cNvSpPr>
            <a:spLocks noChangeArrowheads="1"/>
          </p:cNvSpPr>
          <p:nvPr/>
        </p:nvSpPr>
        <p:spPr bwMode="auto">
          <a:xfrm>
            <a:off x="0" y="1052513"/>
            <a:ext cx="4643438" cy="4494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楷体_GB2312" pitchFamily="49" charset="-122"/>
              </a:rPr>
              <a:t>double </a:t>
            </a:r>
            <a:r>
              <a:rPr lang="en-US" altLang="zh-CN" b="1">
                <a:ea typeface="楷体_GB2312" pitchFamily="49" charset="-122"/>
              </a:rPr>
              <a:t>cpair2</a:t>
            </a:r>
            <a:r>
              <a:rPr lang="en-US" altLang="zh-CN">
                <a:ea typeface="楷体_GB2312" pitchFamily="49" charset="-122"/>
              </a:rPr>
              <a:t>(S)</a:t>
            </a:r>
          </a:p>
          <a:p>
            <a:pPr>
              <a:spcBef>
                <a:spcPct val="50000"/>
              </a:spcBef>
            </a:pPr>
            <a:r>
              <a:rPr lang="en-US" altLang="zh-CN">
                <a:ea typeface="楷体_GB2312" pitchFamily="49" charset="-122"/>
              </a:rPr>
              <a:t>{</a:t>
            </a:r>
          </a:p>
          <a:p>
            <a:pPr>
              <a:spcBef>
                <a:spcPct val="50000"/>
              </a:spcBef>
            </a:pPr>
            <a:r>
              <a:rPr lang="en-US" altLang="zh-CN">
                <a:ea typeface="楷体_GB2312" pitchFamily="49" charset="-122"/>
              </a:rPr>
              <a:t>      n=|S|;</a:t>
            </a:r>
          </a:p>
          <a:p>
            <a:pPr>
              <a:spcBef>
                <a:spcPct val="50000"/>
              </a:spcBef>
            </a:pPr>
            <a:r>
              <a:rPr lang="en-US" altLang="zh-CN">
                <a:ea typeface="楷体_GB2312" pitchFamily="49" charset="-122"/>
              </a:rPr>
              <a:t>      </a:t>
            </a:r>
            <a:r>
              <a:rPr lang="en-US" altLang="zh-CN" b="1">
                <a:ea typeface="楷体_GB2312" pitchFamily="49" charset="-122"/>
              </a:rPr>
              <a:t>if</a:t>
            </a:r>
            <a:r>
              <a:rPr lang="en-US" altLang="zh-CN">
                <a:ea typeface="楷体_GB2312" pitchFamily="49" charset="-122"/>
              </a:rPr>
              <a:t> (n &lt; 2) </a:t>
            </a:r>
            <a:r>
              <a:rPr lang="en-US" altLang="zh-CN" b="1">
                <a:ea typeface="楷体_GB2312" pitchFamily="49" charset="-122"/>
              </a:rPr>
              <a:t>return</a:t>
            </a:r>
            <a:r>
              <a:rPr lang="en-US" altLang="zh-CN">
                <a:ea typeface="楷体_GB2312" pitchFamily="49" charset="-122"/>
              </a:rPr>
              <a:t> ;</a:t>
            </a:r>
          </a:p>
          <a:p>
            <a:pPr>
              <a:spcBef>
                <a:spcPct val="50000"/>
              </a:spcBef>
            </a:pPr>
            <a:r>
              <a:rPr lang="en-US" altLang="zh-CN">
                <a:ea typeface="楷体_GB2312" pitchFamily="49" charset="-122"/>
              </a:rPr>
              <a:t>1</a:t>
            </a:r>
            <a:r>
              <a:rPr lang="zh-CN" altLang="en-US">
                <a:ea typeface="楷体_GB2312" pitchFamily="49" charset="-122"/>
              </a:rPr>
              <a:t>、</a:t>
            </a:r>
            <a:r>
              <a:rPr lang="en-US" altLang="zh-CN">
                <a:ea typeface="楷体_GB2312" pitchFamily="49" charset="-122"/>
              </a:rPr>
              <a:t>m=S</a:t>
            </a:r>
            <a:r>
              <a:rPr lang="zh-CN" altLang="en-US">
                <a:ea typeface="楷体_GB2312" pitchFamily="49" charset="-122"/>
              </a:rPr>
              <a:t>中各点</a:t>
            </a:r>
            <a:r>
              <a:rPr lang="en-US" altLang="zh-CN">
                <a:ea typeface="楷体_GB2312" pitchFamily="49" charset="-122"/>
              </a:rPr>
              <a:t>x</a:t>
            </a:r>
            <a:r>
              <a:rPr lang="zh-CN" altLang="en-US">
                <a:ea typeface="楷体_GB2312" pitchFamily="49" charset="-122"/>
              </a:rPr>
              <a:t>间坐标的中位数</a:t>
            </a:r>
            <a:r>
              <a:rPr lang="en-US" altLang="zh-CN">
                <a:ea typeface="楷体_GB2312" pitchFamily="49" charset="-122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altLang="zh-CN">
                <a:ea typeface="楷体_GB2312" pitchFamily="49" charset="-122"/>
              </a:rPr>
              <a:t>      </a:t>
            </a:r>
            <a:r>
              <a:rPr lang="zh-CN" altLang="en-US">
                <a:ea typeface="楷体_GB2312" pitchFamily="49" charset="-122"/>
              </a:rPr>
              <a:t>构造</a:t>
            </a:r>
            <a:r>
              <a:rPr lang="en-US" altLang="zh-CN">
                <a:ea typeface="楷体_GB2312" pitchFamily="49" charset="-122"/>
              </a:rPr>
              <a:t>S1</a:t>
            </a:r>
            <a:r>
              <a:rPr lang="zh-CN" altLang="en-US">
                <a:ea typeface="楷体_GB2312" pitchFamily="49" charset="-122"/>
              </a:rPr>
              <a:t>和</a:t>
            </a:r>
            <a:r>
              <a:rPr lang="en-US" altLang="zh-CN">
                <a:ea typeface="楷体_GB2312" pitchFamily="49" charset="-122"/>
              </a:rPr>
              <a:t>S2</a:t>
            </a:r>
            <a:r>
              <a:rPr lang="zh-CN" altLang="en-US">
                <a:ea typeface="楷体_GB2312" pitchFamily="49" charset="-122"/>
              </a:rPr>
              <a:t>；</a:t>
            </a:r>
          </a:p>
          <a:p>
            <a:pPr>
              <a:spcBef>
                <a:spcPct val="50000"/>
              </a:spcBef>
            </a:pPr>
            <a:r>
              <a:rPr lang="zh-CN" altLang="en-US">
                <a:ea typeface="楷体_GB2312" pitchFamily="49" charset="-122"/>
              </a:rPr>
              <a:t>      </a:t>
            </a:r>
            <a:r>
              <a:rPr lang="en-US" altLang="zh-CN">
                <a:ea typeface="楷体_GB2312" pitchFamily="49" charset="-122"/>
              </a:rPr>
              <a:t>//S1={p∈S|x(p)&lt;=m}, </a:t>
            </a:r>
          </a:p>
          <a:p>
            <a:pPr>
              <a:spcBef>
                <a:spcPct val="50000"/>
              </a:spcBef>
            </a:pPr>
            <a:r>
              <a:rPr lang="en-US" altLang="zh-CN">
                <a:ea typeface="楷体_GB2312" pitchFamily="49" charset="-122"/>
              </a:rPr>
              <a:t>     S2={p∈S|x(p)&gt;m}</a:t>
            </a:r>
          </a:p>
          <a:p>
            <a:pPr>
              <a:spcBef>
                <a:spcPct val="50000"/>
              </a:spcBef>
            </a:pPr>
            <a:r>
              <a:rPr lang="en-US" altLang="zh-CN">
                <a:ea typeface="楷体_GB2312" pitchFamily="49" charset="-122"/>
              </a:rPr>
              <a:t>2</a:t>
            </a:r>
            <a:r>
              <a:rPr lang="zh-CN" altLang="en-US">
                <a:ea typeface="楷体_GB2312" pitchFamily="49" charset="-122"/>
              </a:rPr>
              <a:t>、</a:t>
            </a:r>
            <a:r>
              <a:rPr lang="en-US" altLang="zh-CN">
                <a:ea typeface="楷体_GB2312" pitchFamily="49" charset="-122"/>
              </a:rPr>
              <a:t>d1=</a:t>
            </a:r>
            <a:r>
              <a:rPr lang="en-US" altLang="zh-CN" b="1">
                <a:ea typeface="楷体_GB2312" pitchFamily="49" charset="-122"/>
              </a:rPr>
              <a:t>cpair2</a:t>
            </a:r>
            <a:r>
              <a:rPr lang="en-US" altLang="zh-CN">
                <a:ea typeface="楷体_GB2312" pitchFamily="49" charset="-122"/>
              </a:rPr>
              <a:t>(S1);</a:t>
            </a:r>
          </a:p>
          <a:p>
            <a:pPr>
              <a:spcBef>
                <a:spcPct val="50000"/>
              </a:spcBef>
            </a:pPr>
            <a:r>
              <a:rPr lang="en-US" altLang="zh-CN">
                <a:ea typeface="楷体_GB2312" pitchFamily="49" charset="-122"/>
              </a:rPr>
              <a:t>      d2=</a:t>
            </a:r>
            <a:r>
              <a:rPr lang="en-US" altLang="zh-CN" b="1">
                <a:ea typeface="楷体_GB2312" pitchFamily="49" charset="-122"/>
              </a:rPr>
              <a:t>cpair2</a:t>
            </a:r>
            <a:r>
              <a:rPr lang="en-US" altLang="zh-CN">
                <a:ea typeface="楷体_GB2312" pitchFamily="49" charset="-122"/>
              </a:rPr>
              <a:t>(S2);</a:t>
            </a:r>
          </a:p>
          <a:p>
            <a:pPr>
              <a:spcBef>
                <a:spcPct val="50000"/>
              </a:spcBef>
            </a:pPr>
            <a:r>
              <a:rPr lang="en-US" altLang="zh-CN">
                <a:ea typeface="楷体_GB2312" pitchFamily="49" charset="-122"/>
              </a:rPr>
              <a:t>3</a:t>
            </a:r>
            <a:r>
              <a:rPr lang="zh-CN" altLang="en-US">
                <a:ea typeface="楷体_GB2312" pitchFamily="49" charset="-122"/>
              </a:rPr>
              <a:t>、</a:t>
            </a:r>
            <a:r>
              <a:rPr lang="en-US" altLang="zh-CN">
                <a:ea typeface="楷体_GB2312" pitchFamily="49" charset="-122"/>
              </a:rPr>
              <a:t>dm=</a:t>
            </a:r>
            <a:r>
              <a:rPr lang="en-US" altLang="zh-CN" b="1">
                <a:ea typeface="楷体_GB2312" pitchFamily="49" charset="-122"/>
              </a:rPr>
              <a:t>min</a:t>
            </a:r>
            <a:r>
              <a:rPr lang="en-US" altLang="zh-CN">
                <a:ea typeface="楷体_GB2312" pitchFamily="49" charset="-122"/>
              </a:rPr>
              <a:t>(d1,d2);</a:t>
            </a:r>
          </a:p>
        </p:txBody>
      </p:sp>
      <p:sp>
        <p:nvSpPr>
          <p:cNvPr id="60423" name="Text Box 7"/>
          <p:cNvSpPr txBox="1">
            <a:spLocks noChangeArrowheads="1"/>
          </p:cNvSpPr>
          <p:nvPr/>
        </p:nvSpPr>
        <p:spPr bwMode="auto">
          <a:xfrm>
            <a:off x="3492500" y="981075"/>
            <a:ext cx="5327650" cy="527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ea typeface="楷体_GB2312" pitchFamily="49" charset="-122"/>
              </a:rPr>
              <a:t>4</a:t>
            </a:r>
            <a:r>
              <a:rPr lang="zh-CN" altLang="en-US" sz="2000">
                <a:ea typeface="楷体_GB2312" pitchFamily="49" charset="-122"/>
              </a:rPr>
              <a:t>、设</a:t>
            </a:r>
            <a:r>
              <a:rPr lang="en-US" altLang="zh-CN" sz="2000">
                <a:ea typeface="楷体_GB2312" pitchFamily="49" charset="-122"/>
              </a:rPr>
              <a:t>P1</a:t>
            </a:r>
            <a:r>
              <a:rPr lang="zh-CN" altLang="en-US" sz="2000">
                <a:ea typeface="楷体_GB2312" pitchFamily="49" charset="-122"/>
              </a:rPr>
              <a:t>是</a:t>
            </a:r>
            <a:r>
              <a:rPr lang="en-US" altLang="zh-CN" sz="2000">
                <a:ea typeface="楷体_GB2312" pitchFamily="49" charset="-122"/>
              </a:rPr>
              <a:t>S1</a:t>
            </a:r>
            <a:r>
              <a:rPr lang="zh-CN" altLang="en-US" sz="2000">
                <a:ea typeface="楷体_GB2312" pitchFamily="49" charset="-122"/>
              </a:rPr>
              <a:t>中距垂直分割线</a:t>
            </a:r>
            <a:r>
              <a:rPr lang="en-US" altLang="zh-CN" sz="2000">
                <a:ea typeface="楷体_GB2312" pitchFamily="49" charset="-122"/>
              </a:rPr>
              <a:t>l</a:t>
            </a:r>
            <a:r>
              <a:rPr lang="zh-CN" altLang="en-US" sz="2000">
                <a:ea typeface="楷体_GB2312" pitchFamily="49" charset="-122"/>
              </a:rPr>
              <a:t>的距离在</a:t>
            </a:r>
            <a:r>
              <a:rPr lang="en-US" altLang="zh-CN" sz="2000">
                <a:ea typeface="楷体_GB2312" pitchFamily="49" charset="-122"/>
              </a:rPr>
              <a:t>dm</a:t>
            </a:r>
            <a:r>
              <a:rPr lang="zh-CN" altLang="en-US" sz="2000">
                <a:ea typeface="楷体_GB2312" pitchFamily="49" charset="-122"/>
              </a:rPr>
              <a:t>之内的所有点组成的集合；</a:t>
            </a:r>
          </a:p>
          <a:p>
            <a:r>
              <a:rPr lang="zh-CN" altLang="en-US" sz="2000">
                <a:ea typeface="楷体_GB2312" pitchFamily="49" charset="-122"/>
              </a:rPr>
              <a:t>      </a:t>
            </a:r>
            <a:r>
              <a:rPr lang="en-US" altLang="zh-CN" sz="2000">
                <a:ea typeface="楷体_GB2312" pitchFamily="49" charset="-122"/>
              </a:rPr>
              <a:t>P2</a:t>
            </a:r>
            <a:r>
              <a:rPr lang="zh-CN" altLang="en-US" sz="2000">
                <a:ea typeface="楷体_GB2312" pitchFamily="49" charset="-122"/>
              </a:rPr>
              <a:t>是</a:t>
            </a:r>
            <a:r>
              <a:rPr lang="en-US" altLang="zh-CN" sz="2000">
                <a:ea typeface="楷体_GB2312" pitchFamily="49" charset="-122"/>
              </a:rPr>
              <a:t>S2</a:t>
            </a:r>
            <a:r>
              <a:rPr lang="zh-CN" altLang="en-US" sz="2000">
                <a:ea typeface="楷体_GB2312" pitchFamily="49" charset="-122"/>
              </a:rPr>
              <a:t>中距分割线</a:t>
            </a:r>
            <a:r>
              <a:rPr lang="en-US" altLang="zh-CN" sz="2000">
                <a:ea typeface="楷体_GB2312" pitchFamily="49" charset="-122"/>
              </a:rPr>
              <a:t>l</a:t>
            </a:r>
            <a:r>
              <a:rPr lang="zh-CN" altLang="en-US" sz="2000">
                <a:ea typeface="楷体_GB2312" pitchFamily="49" charset="-122"/>
              </a:rPr>
              <a:t>的距离在</a:t>
            </a:r>
            <a:r>
              <a:rPr lang="en-US" altLang="zh-CN" sz="2000">
                <a:ea typeface="楷体_GB2312" pitchFamily="49" charset="-122"/>
              </a:rPr>
              <a:t>dm</a:t>
            </a:r>
            <a:r>
              <a:rPr lang="zh-CN" altLang="en-US" sz="2000">
                <a:ea typeface="楷体_GB2312" pitchFamily="49" charset="-122"/>
              </a:rPr>
              <a:t>之内所有点组成的集合；</a:t>
            </a:r>
          </a:p>
          <a:p>
            <a:r>
              <a:rPr lang="zh-CN" altLang="en-US" sz="2000">
                <a:ea typeface="楷体_GB2312" pitchFamily="49" charset="-122"/>
              </a:rPr>
              <a:t>      将</a:t>
            </a:r>
            <a:r>
              <a:rPr lang="en-US" altLang="zh-CN" sz="2000">
                <a:ea typeface="楷体_GB2312" pitchFamily="49" charset="-122"/>
              </a:rPr>
              <a:t>P1</a:t>
            </a:r>
            <a:r>
              <a:rPr lang="zh-CN" altLang="en-US" sz="2000">
                <a:ea typeface="楷体_GB2312" pitchFamily="49" charset="-122"/>
              </a:rPr>
              <a:t>和</a:t>
            </a:r>
            <a:r>
              <a:rPr lang="en-US" altLang="zh-CN" sz="2000">
                <a:ea typeface="楷体_GB2312" pitchFamily="49" charset="-122"/>
              </a:rPr>
              <a:t>P2</a:t>
            </a:r>
            <a:r>
              <a:rPr lang="zh-CN" altLang="en-US" sz="2000">
                <a:ea typeface="楷体_GB2312" pitchFamily="49" charset="-122"/>
              </a:rPr>
              <a:t>中点依其</a:t>
            </a:r>
            <a:r>
              <a:rPr lang="en-US" altLang="zh-CN" sz="2000">
                <a:ea typeface="楷体_GB2312" pitchFamily="49" charset="-122"/>
              </a:rPr>
              <a:t>y</a:t>
            </a:r>
            <a:r>
              <a:rPr lang="zh-CN" altLang="en-US" sz="2000">
                <a:ea typeface="楷体_GB2312" pitchFamily="49" charset="-122"/>
              </a:rPr>
              <a:t>坐标值排序；</a:t>
            </a:r>
          </a:p>
          <a:p>
            <a:r>
              <a:rPr lang="zh-CN" altLang="en-US" sz="2000">
                <a:ea typeface="楷体_GB2312" pitchFamily="49" charset="-122"/>
              </a:rPr>
              <a:t>      并设</a:t>
            </a:r>
            <a:r>
              <a:rPr lang="en-US" altLang="zh-CN" sz="2000">
                <a:ea typeface="楷体_GB2312" pitchFamily="49" charset="-122"/>
              </a:rPr>
              <a:t>X</a:t>
            </a:r>
            <a:r>
              <a:rPr lang="zh-CN" altLang="en-US" sz="2000">
                <a:ea typeface="楷体_GB2312" pitchFamily="49" charset="-122"/>
              </a:rPr>
              <a:t>和</a:t>
            </a:r>
            <a:r>
              <a:rPr lang="en-US" altLang="zh-CN" sz="2000">
                <a:ea typeface="楷体_GB2312" pitchFamily="49" charset="-122"/>
              </a:rPr>
              <a:t>Y</a:t>
            </a:r>
            <a:r>
              <a:rPr lang="zh-CN" altLang="en-US" sz="2000">
                <a:ea typeface="楷体_GB2312" pitchFamily="49" charset="-122"/>
              </a:rPr>
              <a:t>是相应的已排好序的点列；</a:t>
            </a:r>
          </a:p>
          <a:p>
            <a:r>
              <a:rPr lang="en-US" altLang="zh-CN" sz="2000">
                <a:ea typeface="楷体_GB2312" pitchFamily="49" charset="-122"/>
              </a:rPr>
              <a:t>5</a:t>
            </a:r>
            <a:r>
              <a:rPr lang="zh-CN" altLang="en-US" sz="2000">
                <a:ea typeface="楷体_GB2312" pitchFamily="49" charset="-122"/>
              </a:rPr>
              <a:t>、通过扫描</a:t>
            </a:r>
            <a:r>
              <a:rPr lang="en-US" altLang="zh-CN" sz="2000">
                <a:ea typeface="楷体_GB2312" pitchFamily="49" charset="-122"/>
              </a:rPr>
              <a:t>X</a:t>
            </a:r>
            <a:r>
              <a:rPr lang="zh-CN" altLang="en-US" sz="2000">
                <a:ea typeface="楷体_GB2312" pitchFamily="49" charset="-122"/>
              </a:rPr>
              <a:t>以及对于</a:t>
            </a:r>
            <a:r>
              <a:rPr lang="en-US" altLang="zh-CN" sz="2000">
                <a:ea typeface="楷体_GB2312" pitchFamily="49" charset="-122"/>
              </a:rPr>
              <a:t>X</a:t>
            </a:r>
            <a:r>
              <a:rPr lang="zh-CN" altLang="en-US" sz="2000">
                <a:ea typeface="楷体_GB2312" pitchFamily="49" charset="-122"/>
              </a:rPr>
              <a:t>中每个点检查</a:t>
            </a:r>
            <a:r>
              <a:rPr lang="en-US" altLang="zh-CN" sz="2000">
                <a:ea typeface="楷体_GB2312" pitchFamily="49" charset="-122"/>
              </a:rPr>
              <a:t>Y</a:t>
            </a:r>
            <a:r>
              <a:rPr lang="zh-CN" altLang="en-US" sz="2000">
                <a:ea typeface="楷体_GB2312" pitchFamily="49" charset="-122"/>
              </a:rPr>
              <a:t>中与其距离在</a:t>
            </a:r>
            <a:r>
              <a:rPr lang="en-US" altLang="zh-CN" sz="2000">
                <a:ea typeface="楷体_GB2312" pitchFamily="49" charset="-122"/>
              </a:rPr>
              <a:t>dm</a:t>
            </a:r>
            <a:r>
              <a:rPr lang="zh-CN" altLang="en-US" sz="2000">
                <a:ea typeface="楷体_GB2312" pitchFamily="49" charset="-122"/>
              </a:rPr>
              <a:t>之内的所有点</a:t>
            </a:r>
            <a:r>
              <a:rPr lang="en-US" altLang="zh-CN" sz="2000">
                <a:ea typeface="楷体_GB2312" pitchFamily="49" charset="-122"/>
              </a:rPr>
              <a:t>(</a:t>
            </a:r>
            <a:r>
              <a:rPr lang="zh-CN" altLang="en-US" sz="2000">
                <a:ea typeface="楷体_GB2312" pitchFamily="49" charset="-122"/>
              </a:rPr>
              <a:t>最多</a:t>
            </a:r>
            <a:r>
              <a:rPr lang="en-US" altLang="zh-CN" sz="2000">
                <a:ea typeface="楷体_GB2312" pitchFamily="49" charset="-122"/>
              </a:rPr>
              <a:t>6</a:t>
            </a:r>
            <a:r>
              <a:rPr lang="zh-CN" altLang="en-US" sz="2000">
                <a:ea typeface="楷体_GB2312" pitchFamily="49" charset="-122"/>
              </a:rPr>
              <a:t>个</a:t>
            </a:r>
            <a:r>
              <a:rPr lang="en-US" altLang="zh-CN" sz="2000">
                <a:ea typeface="楷体_GB2312" pitchFamily="49" charset="-122"/>
              </a:rPr>
              <a:t>)</a:t>
            </a:r>
            <a:r>
              <a:rPr lang="zh-CN" altLang="en-US" sz="2000">
                <a:ea typeface="楷体_GB2312" pitchFamily="49" charset="-122"/>
              </a:rPr>
              <a:t>可以完成合并；</a:t>
            </a:r>
          </a:p>
          <a:p>
            <a:r>
              <a:rPr lang="zh-CN" altLang="en-US" sz="2000">
                <a:ea typeface="楷体_GB2312" pitchFamily="49" charset="-122"/>
              </a:rPr>
              <a:t>      当</a:t>
            </a:r>
            <a:r>
              <a:rPr lang="en-US" altLang="zh-CN" sz="2000">
                <a:ea typeface="楷体_GB2312" pitchFamily="49" charset="-122"/>
              </a:rPr>
              <a:t>X</a:t>
            </a:r>
            <a:r>
              <a:rPr lang="zh-CN" altLang="en-US" sz="2000">
                <a:ea typeface="楷体_GB2312" pitchFamily="49" charset="-122"/>
              </a:rPr>
              <a:t>中的扫描指针逐次向上移动时，</a:t>
            </a:r>
            <a:r>
              <a:rPr lang="en-US" altLang="zh-CN" sz="2000">
                <a:ea typeface="楷体_GB2312" pitchFamily="49" charset="-122"/>
              </a:rPr>
              <a:t>Y</a:t>
            </a:r>
            <a:r>
              <a:rPr lang="zh-CN" altLang="en-US" sz="2000">
                <a:ea typeface="楷体_GB2312" pitchFamily="49" charset="-122"/>
              </a:rPr>
              <a:t>中的扫描指针可在宽为</a:t>
            </a:r>
            <a:r>
              <a:rPr lang="en-US" altLang="zh-CN" sz="2000">
                <a:ea typeface="楷体_GB2312" pitchFamily="49" charset="-122"/>
              </a:rPr>
              <a:t>2dm</a:t>
            </a:r>
            <a:r>
              <a:rPr lang="zh-CN" altLang="en-US" sz="2000">
                <a:ea typeface="楷体_GB2312" pitchFamily="49" charset="-122"/>
              </a:rPr>
              <a:t>的区间内移动；</a:t>
            </a:r>
          </a:p>
          <a:p>
            <a:r>
              <a:rPr lang="zh-CN" altLang="en-US" sz="2000">
                <a:ea typeface="楷体_GB2312" pitchFamily="49" charset="-122"/>
              </a:rPr>
              <a:t>      设</a:t>
            </a:r>
            <a:r>
              <a:rPr lang="en-US" altLang="zh-CN" sz="2000">
                <a:ea typeface="楷体_GB2312" pitchFamily="49" charset="-122"/>
              </a:rPr>
              <a:t>dl</a:t>
            </a:r>
            <a:r>
              <a:rPr lang="zh-CN" altLang="en-US" sz="2000">
                <a:ea typeface="楷体_GB2312" pitchFamily="49" charset="-122"/>
              </a:rPr>
              <a:t>是按这种扫描方式找到的点对间的最小距离；</a:t>
            </a:r>
          </a:p>
          <a:p>
            <a:r>
              <a:rPr lang="en-US" altLang="zh-CN" sz="2000">
                <a:ea typeface="楷体_GB2312" pitchFamily="49" charset="-122"/>
              </a:rPr>
              <a:t>6</a:t>
            </a:r>
            <a:r>
              <a:rPr lang="zh-CN" altLang="en-US" sz="2000">
                <a:ea typeface="楷体_GB2312" pitchFamily="49" charset="-122"/>
              </a:rPr>
              <a:t>、</a:t>
            </a:r>
            <a:r>
              <a:rPr lang="en-US" altLang="zh-CN" sz="2000">
                <a:ea typeface="楷体_GB2312" pitchFamily="49" charset="-122"/>
              </a:rPr>
              <a:t>d=</a:t>
            </a:r>
            <a:r>
              <a:rPr lang="en-US" altLang="zh-CN" sz="2000" b="1">
                <a:ea typeface="楷体_GB2312" pitchFamily="49" charset="-122"/>
              </a:rPr>
              <a:t>min</a:t>
            </a:r>
            <a:r>
              <a:rPr lang="en-US" altLang="zh-CN" sz="2000">
                <a:ea typeface="楷体_GB2312" pitchFamily="49" charset="-122"/>
              </a:rPr>
              <a:t>(dm,dl);</a:t>
            </a:r>
          </a:p>
          <a:p>
            <a:r>
              <a:rPr lang="en-US" altLang="zh-CN" sz="2000">
                <a:ea typeface="楷体_GB2312" pitchFamily="49" charset="-122"/>
              </a:rPr>
              <a:t>      </a:t>
            </a:r>
            <a:r>
              <a:rPr lang="en-US" altLang="zh-CN" sz="2000" b="1">
                <a:ea typeface="楷体_GB2312" pitchFamily="49" charset="-122"/>
              </a:rPr>
              <a:t>return</a:t>
            </a:r>
            <a:r>
              <a:rPr lang="en-US" altLang="zh-CN" sz="2000">
                <a:ea typeface="楷体_GB2312" pitchFamily="49" charset="-122"/>
              </a:rPr>
              <a:t> d;</a:t>
            </a:r>
          </a:p>
          <a:p>
            <a:r>
              <a:rPr lang="en-US" altLang="zh-CN" sz="2000">
                <a:ea typeface="楷体_GB2312" pitchFamily="49" charset="-122"/>
              </a:rPr>
              <a:t>}</a:t>
            </a:r>
          </a:p>
          <a:p>
            <a:endParaRPr lang="en-US" altLang="zh-CN" sz="2000">
              <a:ea typeface="楷体_GB2312" pitchFamily="49" charset="-122"/>
            </a:endParaRPr>
          </a:p>
        </p:txBody>
      </p:sp>
      <p:sp>
        <p:nvSpPr>
          <p:cNvPr id="60428" name="Rectangle 12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60429" name="Group 13"/>
          <p:cNvGrpSpPr>
            <a:grpSpLocks/>
          </p:cNvGrpSpPr>
          <p:nvPr/>
        </p:nvGrpSpPr>
        <p:grpSpPr bwMode="auto">
          <a:xfrm>
            <a:off x="1042988" y="1989138"/>
            <a:ext cx="6988175" cy="1749425"/>
            <a:chOff x="657" y="1253"/>
            <a:chExt cx="4402" cy="1102"/>
          </a:xfrm>
        </p:grpSpPr>
        <p:sp>
          <p:nvSpPr>
            <p:cNvPr id="60425" name="AutoShape 9"/>
            <p:cNvSpPr>
              <a:spLocks noChangeArrowheads="1"/>
            </p:cNvSpPr>
            <p:nvPr/>
          </p:nvSpPr>
          <p:spPr bwMode="auto">
            <a:xfrm>
              <a:off x="657" y="1253"/>
              <a:ext cx="4402" cy="110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>
              <a:solidFill>
                <a:srgbClr val="063DE8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2400" b="1">
                  <a:ea typeface="黑体" pitchFamily="2" charset="-122"/>
                </a:rPr>
                <a:t>复杂度分析</a:t>
              </a:r>
            </a:p>
            <a:p>
              <a:pPr eaLnBrk="0" hangingPunct="0"/>
              <a:endPara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endParaRPr>
            </a:p>
            <a:p>
              <a:pPr eaLnBrk="0" hangingPunct="0"/>
              <a:endParaRPr lang="zh-CN" altLang="en-US" sz="2400" b="1"/>
            </a:p>
            <a:p>
              <a:pPr algn="ctr" eaLnBrk="0" hangingPunct="0"/>
              <a:r>
                <a:rPr lang="en-US" altLang="zh-CN" sz="2400" b="1"/>
                <a:t>T(n)=O(nlogn)</a:t>
              </a:r>
              <a:endParaRPr lang="en-US" altLang="zh-CN" sz="2400" b="1">
                <a:solidFill>
                  <a:srgbClr val="FF0000"/>
                </a:solidFill>
                <a:ea typeface="楷体_GB2312" pitchFamily="49" charset="-122"/>
                <a:sym typeface="Wingdings" pitchFamily="2" charset="2"/>
              </a:endParaRPr>
            </a:p>
          </p:txBody>
        </p:sp>
        <p:graphicFrame>
          <p:nvGraphicFramePr>
            <p:cNvPr id="60427" name="Object 11"/>
            <p:cNvGraphicFramePr>
              <a:graphicFrameLocks noChangeAspect="1"/>
            </p:cNvGraphicFramePr>
            <p:nvPr/>
          </p:nvGraphicFramePr>
          <p:xfrm>
            <a:off x="1701" y="1389"/>
            <a:ext cx="2677" cy="6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137" name="公式" r:id="rId3" imgW="1955800" imgH="457200" progId="Equation.3">
                    <p:embed/>
                  </p:oleObj>
                </mc:Choice>
                <mc:Fallback>
                  <p:oleObj name="公式" r:id="rId3" imgW="1955800" imgH="4572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1" y="1389"/>
                          <a:ext cx="2677" cy="6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684213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循环赛日程表</a:t>
            </a:r>
          </a:p>
        </p:txBody>
      </p:sp>
      <p:sp>
        <p:nvSpPr>
          <p:cNvPr id="61448" name="Text Box 8"/>
          <p:cNvSpPr txBox="1">
            <a:spLocks noChangeArrowheads="1"/>
          </p:cNvSpPr>
          <p:nvPr/>
        </p:nvSpPr>
        <p:spPr bwMode="auto">
          <a:xfrm>
            <a:off x="323850" y="981075"/>
            <a:ext cx="83724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ea typeface="楷体_GB2312" pitchFamily="49" charset="-122"/>
              </a:rPr>
              <a:t>设计一个满足以下要求的比赛日程表：</a:t>
            </a:r>
          </a:p>
          <a:p>
            <a:r>
              <a:rPr lang="en-US" altLang="zh-CN" sz="2400">
                <a:latin typeface="黑体" pitchFamily="2" charset="-122"/>
                <a:ea typeface="黑体" pitchFamily="2" charset="-122"/>
              </a:rPr>
              <a:t>(1)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每个选手必须与其他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n-1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个选手各赛一次；</a:t>
            </a:r>
          </a:p>
          <a:p>
            <a:r>
              <a:rPr lang="en-US" altLang="zh-CN" sz="2400">
                <a:latin typeface="黑体" pitchFamily="2" charset="-122"/>
                <a:ea typeface="黑体" pitchFamily="2" charset="-122"/>
              </a:rPr>
              <a:t>(2)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每个选手一天只能赛一次；</a:t>
            </a:r>
          </a:p>
          <a:p>
            <a:r>
              <a:rPr lang="en-US" altLang="zh-CN" sz="2400">
                <a:latin typeface="黑体" pitchFamily="2" charset="-122"/>
                <a:ea typeface="黑体" pitchFamily="2" charset="-122"/>
              </a:rPr>
              <a:t>(3)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循环赛一共进行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n-1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天。</a:t>
            </a:r>
          </a:p>
        </p:txBody>
      </p:sp>
      <p:sp>
        <p:nvSpPr>
          <p:cNvPr id="61449" name="Text Box 9"/>
          <p:cNvSpPr txBox="1">
            <a:spLocks noChangeArrowheads="1"/>
          </p:cNvSpPr>
          <p:nvPr/>
        </p:nvSpPr>
        <p:spPr bwMode="auto">
          <a:xfrm>
            <a:off x="250825" y="2492375"/>
            <a:ext cx="8408988" cy="1552575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ea typeface="楷体_GB2312" pitchFamily="49" charset="-122"/>
              </a:rPr>
              <a:t>按分治策略，将所有的选手分为两半，</a:t>
            </a:r>
            <a:r>
              <a:rPr lang="en-US" altLang="zh-CN" sz="2400">
                <a:ea typeface="楷体_GB2312" pitchFamily="49" charset="-122"/>
              </a:rPr>
              <a:t>n</a:t>
            </a:r>
            <a:r>
              <a:rPr lang="zh-CN" altLang="en-US" sz="2400">
                <a:ea typeface="楷体_GB2312" pitchFamily="49" charset="-122"/>
              </a:rPr>
              <a:t>个选手的比赛日程表就可以通过为</a:t>
            </a:r>
            <a:r>
              <a:rPr lang="en-US" altLang="zh-CN" sz="2400">
                <a:ea typeface="楷体_GB2312" pitchFamily="49" charset="-122"/>
              </a:rPr>
              <a:t>n/2</a:t>
            </a:r>
            <a:r>
              <a:rPr lang="zh-CN" altLang="en-US" sz="2400">
                <a:ea typeface="楷体_GB2312" pitchFamily="49" charset="-122"/>
              </a:rPr>
              <a:t>个选手设计的比赛日程表来决定。递归地用对选手进行分割，直到只剩下</a:t>
            </a:r>
            <a:r>
              <a:rPr lang="en-US" altLang="zh-CN" sz="2400">
                <a:ea typeface="楷体_GB2312" pitchFamily="49" charset="-122"/>
              </a:rPr>
              <a:t>2</a:t>
            </a:r>
            <a:r>
              <a:rPr lang="zh-CN" altLang="en-US" sz="2400">
                <a:ea typeface="楷体_GB2312" pitchFamily="49" charset="-122"/>
              </a:rPr>
              <a:t>个选手时，比赛日程表的制定就变得很简单。这时只要让这</a:t>
            </a:r>
            <a:r>
              <a:rPr lang="en-US" altLang="zh-CN" sz="2400">
                <a:ea typeface="楷体_GB2312" pitchFamily="49" charset="-122"/>
              </a:rPr>
              <a:t>2</a:t>
            </a:r>
            <a:r>
              <a:rPr lang="zh-CN" altLang="en-US" sz="2400">
                <a:ea typeface="楷体_GB2312" pitchFamily="49" charset="-122"/>
              </a:rPr>
              <a:t>个选手进行比赛就可以了。</a:t>
            </a:r>
          </a:p>
        </p:txBody>
      </p:sp>
      <p:graphicFrame>
        <p:nvGraphicFramePr>
          <p:cNvPr id="62458" name="Group 1018"/>
          <p:cNvGraphicFramePr>
            <a:graphicFrameLocks noGrp="1"/>
          </p:cNvGraphicFramePr>
          <p:nvPr/>
        </p:nvGraphicFramePr>
        <p:xfrm>
          <a:off x="2484438" y="4005263"/>
          <a:ext cx="4679950" cy="2613026"/>
        </p:xfrm>
        <a:graphic>
          <a:graphicData uri="http://schemas.openxmlformats.org/drawingml/2006/table">
            <a:tbl>
              <a:tblPr/>
              <a:tblGrid>
                <a:gridCol w="585787"/>
                <a:gridCol w="584200"/>
                <a:gridCol w="585788"/>
                <a:gridCol w="584200"/>
                <a:gridCol w="585787"/>
                <a:gridCol w="584200"/>
                <a:gridCol w="585788"/>
                <a:gridCol w="584200"/>
              </a:tblGrid>
              <a:tr h="327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327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325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327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327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27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25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27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算法总体思想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684213" y="1628775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400">
                <a:ea typeface="楷体_GB2312" pitchFamily="49" charset="-122"/>
              </a:rPr>
              <a:t>将求出的小规模的问题的解合并为一个更大规模的问题的解，自底向上逐步求出原来问题的解。</a:t>
            </a:r>
          </a:p>
        </p:txBody>
      </p:sp>
      <p:grpSp>
        <p:nvGrpSpPr>
          <p:cNvPr id="12292" name="Group 4"/>
          <p:cNvGrpSpPr>
            <a:grpSpLocks/>
          </p:cNvGrpSpPr>
          <p:nvPr/>
        </p:nvGrpSpPr>
        <p:grpSpPr bwMode="auto">
          <a:xfrm>
            <a:off x="250825" y="3214688"/>
            <a:ext cx="8893175" cy="3221037"/>
            <a:chOff x="158" y="2025"/>
            <a:chExt cx="5602" cy="2029"/>
          </a:xfrm>
        </p:grpSpPr>
        <p:sp>
          <p:nvSpPr>
            <p:cNvPr id="12293" name="Oval 5"/>
            <p:cNvSpPr>
              <a:spLocks noChangeArrowheads="1"/>
            </p:cNvSpPr>
            <p:nvPr/>
          </p:nvSpPr>
          <p:spPr bwMode="auto">
            <a:xfrm>
              <a:off x="2699" y="2205"/>
              <a:ext cx="504" cy="384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3200">
                  <a:latin typeface="Arial Rounded MT Bold" pitchFamily="34" charset="0"/>
                </a:rPr>
                <a:t>n</a:t>
              </a:r>
            </a:p>
          </p:txBody>
        </p:sp>
        <p:cxnSp>
          <p:nvCxnSpPr>
            <p:cNvPr id="12294" name="AutoShape 6"/>
            <p:cNvCxnSpPr>
              <a:cxnSpLocks noChangeShapeType="1"/>
              <a:stCxn id="12293" idx="4"/>
            </p:cNvCxnSpPr>
            <p:nvPr/>
          </p:nvCxnSpPr>
          <p:spPr bwMode="auto">
            <a:xfrm>
              <a:off x="2951" y="2595"/>
              <a:ext cx="2281" cy="512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2295" name="AutoShape 7"/>
            <p:cNvCxnSpPr>
              <a:cxnSpLocks noChangeShapeType="1"/>
              <a:stCxn id="12293" idx="4"/>
            </p:cNvCxnSpPr>
            <p:nvPr/>
          </p:nvCxnSpPr>
          <p:spPr bwMode="auto">
            <a:xfrm flipH="1">
              <a:off x="798" y="2595"/>
              <a:ext cx="2153" cy="48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2296" name="AutoShape 8"/>
            <p:cNvCxnSpPr>
              <a:cxnSpLocks noChangeShapeType="1"/>
              <a:stCxn id="12293" idx="4"/>
            </p:cNvCxnSpPr>
            <p:nvPr/>
          </p:nvCxnSpPr>
          <p:spPr bwMode="auto">
            <a:xfrm flipH="1">
              <a:off x="2276" y="2595"/>
              <a:ext cx="675" cy="512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2297" name="AutoShape 9"/>
            <p:cNvCxnSpPr>
              <a:cxnSpLocks noChangeShapeType="1"/>
              <a:stCxn id="12293" idx="4"/>
            </p:cNvCxnSpPr>
            <p:nvPr/>
          </p:nvCxnSpPr>
          <p:spPr bwMode="auto">
            <a:xfrm>
              <a:off x="2951" y="2595"/>
              <a:ext cx="803" cy="512"/>
            </a:xfrm>
            <a:prstGeom prst="straightConnector1">
              <a:avLst/>
            </a:prstGeom>
            <a:noFill/>
            <a:ln w="1905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2298" name="AutoShape 10"/>
            <p:cNvSpPr>
              <a:spLocks noChangeArrowheads="1"/>
            </p:cNvSpPr>
            <p:nvPr/>
          </p:nvSpPr>
          <p:spPr bwMode="auto">
            <a:xfrm>
              <a:off x="384" y="2025"/>
              <a:ext cx="816" cy="67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3200">
                  <a:latin typeface="Arial Rounded MT Bold" pitchFamily="34" charset="0"/>
                </a:rPr>
                <a:t>T(n)</a:t>
              </a:r>
            </a:p>
          </p:txBody>
        </p:sp>
        <p:sp>
          <p:nvSpPr>
            <p:cNvPr id="12299" name="Text Box 11"/>
            <p:cNvSpPr txBox="1">
              <a:spLocks noChangeArrowheads="1"/>
            </p:cNvSpPr>
            <p:nvPr/>
          </p:nvSpPr>
          <p:spPr bwMode="auto">
            <a:xfrm>
              <a:off x="1824" y="2236"/>
              <a:ext cx="6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3200">
                  <a:latin typeface="Arial Rounded MT Bold" pitchFamily="34" charset="0"/>
                </a:rPr>
                <a:t>=</a:t>
              </a:r>
            </a:p>
          </p:txBody>
        </p:sp>
        <p:grpSp>
          <p:nvGrpSpPr>
            <p:cNvPr id="12300" name="Group 12"/>
            <p:cNvGrpSpPr>
              <a:grpSpLocks/>
            </p:cNvGrpSpPr>
            <p:nvPr/>
          </p:nvGrpSpPr>
          <p:grpSpPr bwMode="auto">
            <a:xfrm>
              <a:off x="158" y="3158"/>
              <a:ext cx="1248" cy="896"/>
              <a:chOff x="158" y="3158"/>
              <a:chExt cx="1248" cy="896"/>
            </a:xfrm>
          </p:grpSpPr>
          <p:sp>
            <p:nvSpPr>
              <p:cNvPr id="12301" name="Oval 13"/>
              <p:cNvSpPr>
                <a:spLocks noChangeArrowheads="1"/>
              </p:cNvSpPr>
              <p:nvPr/>
            </p:nvSpPr>
            <p:spPr bwMode="auto">
              <a:xfrm>
                <a:off x="601" y="3158"/>
                <a:ext cx="423" cy="312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800">
                    <a:latin typeface="Arial Rounded MT Bold" pitchFamily="34" charset="0"/>
                  </a:rPr>
                  <a:t>n/2</a:t>
                </a:r>
              </a:p>
            </p:txBody>
          </p:sp>
          <p:cxnSp>
            <p:nvCxnSpPr>
              <p:cNvPr id="12302" name="AutoShape 14"/>
              <p:cNvCxnSpPr>
                <a:cxnSpLocks noChangeShapeType="1"/>
                <a:stCxn id="12301" idx="4"/>
                <a:endCxn id="12309" idx="0"/>
              </p:cNvCxnSpPr>
              <p:nvPr/>
            </p:nvCxnSpPr>
            <p:spPr bwMode="auto">
              <a:xfrm>
                <a:off x="812" y="3475"/>
                <a:ext cx="483" cy="405"/>
              </a:xfrm>
              <a:prstGeom prst="straightConnector1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303" name="AutoShape 15"/>
              <p:cNvCxnSpPr>
                <a:cxnSpLocks noChangeShapeType="1"/>
                <a:stCxn id="12301" idx="4"/>
                <a:endCxn id="12306" idx="0"/>
              </p:cNvCxnSpPr>
              <p:nvPr/>
            </p:nvCxnSpPr>
            <p:spPr bwMode="auto">
              <a:xfrm flipH="1">
                <a:off x="269" y="3475"/>
                <a:ext cx="543" cy="405"/>
              </a:xfrm>
              <a:prstGeom prst="straightConnector1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304" name="AutoShape 16"/>
              <p:cNvCxnSpPr>
                <a:cxnSpLocks noChangeShapeType="1"/>
                <a:stCxn id="12301" idx="4"/>
                <a:endCxn id="12307" idx="0"/>
              </p:cNvCxnSpPr>
              <p:nvPr/>
            </p:nvCxnSpPr>
            <p:spPr bwMode="auto">
              <a:xfrm flipH="1">
                <a:off x="611" y="3475"/>
                <a:ext cx="201" cy="405"/>
              </a:xfrm>
              <a:prstGeom prst="straightConnector1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305" name="AutoShape 17"/>
              <p:cNvCxnSpPr>
                <a:cxnSpLocks noChangeShapeType="1"/>
                <a:stCxn id="12301" idx="4"/>
                <a:endCxn id="12308" idx="0"/>
              </p:cNvCxnSpPr>
              <p:nvPr/>
            </p:nvCxnSpPr>
            <p:spPr bwMode="auto">
              <a:xfrm>
                <a:off x="812" y="3475"/>
                <a:ext cx="141" cy="405"/>
              </a:xfrm>
              <a:prstGeom prst="straightConnector1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12306" name="AutoShape 18"/>
              <p:cNvSpPr>
                <a:spLocks noChangeArrowheads="1"/>
              </p:cNvSpPr>
              <p:nvPr/>
            </p:nvSpPr>
            <p:spPr bwMode="auto">
              <a:xfrm>
                <a:off x="158" y="3885"/>
                <a:ext cx="221" cy="169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600" b="1">
                    <a:latin typeface="Arial Rounded MT Bold" pitchFamily="34" charset="0"/>
                  </a:rPr>
                  <a:t>T(n/4)</a:t>
                </a:r>
              </a:p>
            </p:txBody>
          </p:sp>
          <p:sp>
            <p:nvSpPr>
              <p:cNvPr id="12307" name="AutoShape 19"/>
              <p:cNvSpPr>
                <a:spLocks noChangeArrowheads="1"/>
              </p:cNvSpPr>
              <p:nvPr/>
            </p:nvSpPr>
            <p:spPr bwMode="auto">
              <a:xfrm>
                <a:off x="500" y="3885"/>
                <a:ext cx="222" cy="169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600" b="1">
                    <a:latin typeface="Arial Rounded MT Bold" pitchFamily="34" charset="0"/>
                  </a:rPr>
                  <a:t>T(n/4)</a:t>
                </a:r>
              </a:p>
            </p:txBody>
          </p:sp>
          <p:sp>
            <p:nvSpPr>
              <p:cNvPr id="12308" name="AutoShape 20"/>
              <p:cNvSpPr>
                <a:spLocks noChangeArrowheads="1"/>
              </p:cNvSpPr>
              <p:nvPr/>
            </p:nvSpPr>
            <p:spPr bwMode="auto">
              <a:xfrm>
                <a:off x="842" y="3885"/>
                <a:ext cx="222" cy="169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600" b="1">
                    <a:latin typeface="Arial Rounded MT Bold" pitchFamily="34" charset="0"/>
                  </a:rPr>
                  <a:t>T(n/4)</a:t>
                </a:r>
              </a:p>
            </p:txBody>
          </p:sp>
          <p:sp>
            <p:nvSpPr>
              <p:cNvPr id="12309" name="AutoShape 21"/>
              <p:cNvSpPr>
                <a:spLocks noChangeArrowheads="1"/>
              </p:cNvSpPr>
              <p:nvPr/>
            </p:nvSpPr>
            <p:spPr bwMode="auto">
              <a:xfrm>
                <a:off x="1185" y="3885"/>
                <a:ext cx="221" cy="169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600" b="1">
                    <a:latin typeface="Arial Rounded MT Bold" pitchFamily="34" charset="0"/>
                  </a:rPr>
                  <a:t>T(n/4)</a:t>
                </a:r>
              </a:p>
            </p:txBody>
          </p:sp>
        </p:grpSp>
        <p:grpSp>
          <p:nvGrpSpPr>
            <p:cNvPr id="12310" name="Group 22"/>
            <p:cNvGrpSpPr>
              <a:grpSpLocks/>
            </p:cNvGrpSpPr>
            <p:nvPr/>
          </p:nvGrpSpPr>
          <p:grpSpPr bwMode="auto">
            <a:xfrm>
              <a:off x="1655" y="3158"/>
              <a:ext cx="1248" cy="896"/>
              <a:chOff x="158" y="3158"/>
              <a:chExt cx="1248" cy="896"/>
            </a:xfrm>
          </p:grpSpPr>
          <p:sp>
            <p:nvSpPr>
              <p:cNvPr id="12311" name="Oval 23"/>
              <p:cNvSpPr>
                <a:spLocks noChangeArrowheads="1"/>
              </p:cNvSpPr>
              <p:nvPr/>
            </p:nvSpPr>
            <p:spPr bwMode="auto">
              <a:xfrm>
                <a:off x="601" y="3158"/>
                <a:ext cx="423" cy="312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800">
                    <a:latin typeface="Arial Rounded MT Bold" pitchFamily="34" charset="0"/>
                  </a:rPr>
                  <a:t>n/2</a:t>
                </a:r>
              </a:p>
            </p:txBody>
          </p:sp>
          <p:cxnSp>
            <p:nvCxnSpPr>
              <p:cNvPr id="12312" name="AutoShape 24"/>
              <p:cNvCxnSpPr>
                <a:cxnSpLocks noChangeShapeType="1"/>
                <a:stCxn id="12311" idx="4"/>
                <a:endCxn id="12319" idx="0"/>
              </p:cNvCxnSpPr>
              <p:nvPr/>
            </p:nvCxnSpPr>
            <p:spPr bwMode="auto">
              <a:xfrm>
                <a:off x="812" y="3475"/>
                <a:ext cx="483" cy="405"/>
              </a:xfrm>
              <a:prstGeom prst="straightConnector1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313" name="AutoShape 25"/>
              <p:cNvCxnSpPr>
                <a:cxnSpLocks noChangeShapeType="1"/>
                <a:stCxn id="12311" idx="4"/>
                <a:endCxn id="12316" idx="0"/>
              </p:cNvCxnSpPr>
              <p:nvPr/>
            </p:nvCxnSpPr>
            <p:spPr bwMode="auto">
              <a:xfrm flipH="1">
                <a:off x="269" y="3475"/>
                <a:ext cx="543" cy="405"/>
              </a:xfrm>
              <a:prstGeom prst="straightConnector1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314" name="AutoShape 26"/>
              <p:cNvCxnSpPr>
                <a:cxnSpLocks noChangeShapeType="1"/>
                <a:stCxn id="12311" idx="4"/>
                <a:endCxn id="12317" idx="0"/>
              </p:cNvCxnSpPr>
              <p:nvPr/>
            </p:nvCxnSpPr>
            <p:spPr bwMode="auto">
              <a:xfrm flipH="1">
                <a:off x="611" y="3475"/>
                <a:ext cx="201" cy="405"/>
              </a:xfrm>
              <a:prstGeom prst="straightConnector1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315" name="AutoShape 27"/>
              <p:cNvCxnSpPr>
                <a:cxnSpLocks noChangeShapeType="1"/>
                <a:stCxn id="12311" idx="4"/>
                <a:endCxn id="12318" idx="0"/>
              </p:cNvCxnSpPr>
              <p:nvPr/>
            </p:nvCxnSpPr>
            <p:spPr bwMode="auto">
              <a:xfrm>
                <a:off x="812" y="3475"/>
                <a:ext cx="141" cy="405"/>
              </a:xfrm>
              <a:prstGeom prst="straightConnector1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12316" name="AutoShape 28"/>
              <p:cNvSpPr>
                <a:spLocks noChangeArrowheads="1"/>
              </p:cNvSpPr>
              <p:nvPr/>
            </p:nvSpPr>
            <p:spPr bwMode="auto">
              <a:xfrm>
                <a:off x="158" y="3885"/>
                <a:ext cx="221" cy="169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600" b="1">
                    <a:latin typeface="Arial Rounded MT Bold" pitchFamily="34" charset="0"/>
                  </a:rPr>
                  <a:t>T(n/4)</a:t>
                </a:r>
              </a:p>
            </p:txBody>
          </p:sp>
          <p:sp>
            <p:nvSpPr>
              <p:cNvPr id="12317" name="AutoShape 29"/>
              <p:cNvSpPr>
                <a:spLocks noChangeArrowheads="1"/>
              </p:cNvSpPr>
              <p:nvPr/>
            </p:nvSpPr>
            <p:spPr bwMode="auto">
              <a:xfrm>
                <a:off x="500" y="3885"/>
                <a:ext cx="222" cy="169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600" b="1">
                    <a:latin typeface="Arial Rounded MT Bold" pitchFamily="34" charset="0"/>
                  </a:rPr>
                  <a:t>T(n/4)</a:t>
                </a:r>
              </a:p>
            </p:txBody>
          </p:sp>
          <p:sp>
            <p:nvSpPr>
              <p:cNvPr id="12318" name="AutoShape 30"/>
              <p:cNvSpPr>
                <a:spLocks noChangeArrowheads="1"/>
              </p:cNvSpPr>
              <p:nvPr/>
            </p:nvSpPr>
            <p:spPr bwMode="auto">
              <a:xfrm>
                <a:off x="842" y="3885"/>
                <a:ext cx="222" cy="169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600" b="1">
                    <a:latin typeface="Arial Rounded MT Bold" pitchFamily="34" charset="0"/>
                  </a:rPr>
                  <a:t>T(n/4)</a:t>
                </a:r>
              </a:p>
            </p:txBody>
          </p:sp>
          <p:sp>
            <p:nvSpPr>
              <p:cNvPr id="12319" name="AutoShape 31"/>
              <p:cNvSpPr>
                <a:spLocks noChangeArrowheads="1"/>
              </p:cNvSpPr>
              <p:nvPr/>
            </p:nvSpPr>
            <p:spPr bwMode="auto">
              <a:xfrm>
                <a:off x="1185" y="3885"/>
                <a:ext cx="221" cy="169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600" b="1">
                    <a:latin typeface="Arial Rounded MT Bold" pitchFamily="34" charset="0"/>
                  </a:rPr>
                  <a:t>T(n/4)</a:t>
                </a:r>
              </a:p>
            </p:txBody>
          </p:sp>
        </p:grpSp>
        <p:grpSp>
          <p:nvGrpSpPr>
            <p:cNvPr id="12320" name="Group 32"/>
            <p:cNvGrpSpPr>
              <a:grpSpLocks/>
            </p:cNvGrpSpPr>
            <p:nvPr/>
          </p:nvGrpSpPr>
          <p:grpSpPr bwMode="auto">
            <a:xfrm>
              <a:off x="3107" y="3158"/>
              <a:ext cx="1248" cy="896"/>
              <a:chOff x="158" y="3158"/>
              <a:chExt cx="1248" cy="896"/>
            </a:xfrm>
          </p:grpSpPr>
          <p:sp>
            <p:nvSpPr>
              <p:cNvPr id="12321" name="Oval 33"/>
              <p:cNvSpPr>
                <a:spLocks noChangeArrowheads="1"/>
              </p:cNvSpPr>
              <p:nvPr/>
            </p:nvSpPr>
            <p:spPr bwMode="auto">
              <a:xfrm>
                <a:off x="601" y="3158"/>
                <a:ext cx="423" cy="312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800">
                    <a:latin typeface="Arial Rounded MT Bold" pitchFamily="34" charset="0"/>
                  </a:rPr>
                  <a:t>n/2</a:t>
                </a:r>
              </a:p>
            </p:txBody>
          </p:sp>
          <p:cxnSp>
            <p:nvCxnSpPr>
              <p:cNvPr id="12322" name="AutoShape 34"/>
              <p:cNvCxnSpPr>
                <a:cxnSpLocks noChangeShapeType="1"/>
                <a:stCxn id="12321" idx="4"/>
                <a:endCxn id="12329" idx="0"/>
              </p:cNvCxnSpPr>
              <p:nvPr/>
            </p:nvCxnSpPr>
            <p:spPr bwMode="auto">
              <a:xfrm>
                <a:off x="812" y="3475"/>
                <a:ext cx="483" cy="405"/>
              </a:xfrm>
              <a:prstGeom prst="straightConnector1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323" name="AutoShape 35"/>
              <p:cNvCxnSpPr>
                <a:cxnSpLocks noChangeShapeType="1"/>
                <a:stCxn id="12321" idx="4"/>
                <a:endCxn id="12326" idx="0"/>
              </p:cNvCxnSpPr>
              <p:nvPr/>
            </p:nvCxnSpPr>
            <p:spPr bwMode="auto">
              <a:xfrm flipH="1">
                <a:off x="269" y="3475"/>
                <a:ext cx="543" cy="405"/>
              </a:xfrm>
              <a:prstGeom prst="straightConnector1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324" name="AutoShape 36"/>
              <p:cNvCxnSpPr>
                <a:cxnSpLocks noChangeShapeType="1"/>
                <a:stCxn id="12321" idx="4"/>
                <a:endCxn id="12327" idx="0"/>
              </p:cNvCxnSpPr>
              <p:nvPr/>
            </p:nvCxnSpPr>
            <p:spPr bwMode="auto">
              <a:xfrm flipH="1">
                <a:off x="611" y="3475"/>
                <a:ext cx="201" cy="405"/>
              </a:xfrm>
              <a:prstGeom prst="straightConnector1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325" name="AutoShape 37"/>
              <p:cNvCxnSpPr>
                <a:cxnSpLocks noChangeShapeType="1"/>
                <a:stCxn id="12321" idx="4"/>
                <a:endCxn id="12328" idx="0"/>
              </p:cNvCxnSpPr>
              <p:nvPr/>
            </p:nvCxnSpPr>
            <p:spPr bwMode="auto">
              <a:xfrm>
                <a:off x="812" y="3475"/>
                <a:ext cx="141" cy="405"/>
              </a:xfrm>
              <a:prstGeom prst="straightConnector1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12326" name="AutoShape 38"/>
              <p:cNvSpPr>
                <a:spLocks noChangeArrowheads="1"/>
              </p:cNvSpPr>
              <p:nvPr/>
            </p:nvSpPr>
            <p:spPr bwMode="auto">
              <a:xfrm>
                <a:off x="158" y="3885"/>
                <a:ext cx="221" cy="169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600" b="1">
                    <a:latin typeface="Arial Rounded MT Bold" pitchFamily="34" charset="0"/>
                  </a:rPr>
                  <a:t>T(n/4)</a:t>
                </a:r>
              </a:p>
            </p:txBody>
          </p:sp>
          <p:sp>
            <p:nvSpPr>
              <p:cNvPr id="12327" name="AutoShape 39"/>
              <p:cNvSpPr>
                <a:spLocks noChangeArrowheads="1"/>
              </p:cNvSpPr>
              <p:nvPr/>
            </p:nvSpPr>
            <p:spPr bwMode="auto">
              <a:xfrm>
                <a:off x="500" y="3885"/>
                <a:ext cx="222" cy="169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600" b="1">
                    <a:latin typeface="Arial Rounded MT Bold" pitchFamily="34" charset="0"/>
                  </a:rPr>
                  <a:t>T(n/4)</a:t>
                </a:r>
              </a:p>
            </p:txBody>
          </p:sp>
          <p:sp>
            <p:nvSpPr>
              <p:cNvPr id="12328" name="AutoShape 40"/>
              <p:cNvSpPr>
                <a:spLocks noChangeArrowheads="1"/>
              </p:cNvSpPr>
              <p:nvPr/>
            </p:nvSpPr>
            <p:spPr bwMode="auto">
              <a:xfrm>
                <a:off x="842" y="3885"/>
                <a:ext cx="222" cy="169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600" b="1">
                    <a:latin typeface="Arial Rounded MT Bold" pitchFamily="34" charset="0"/>
                  </a:rPr>
                  <a:t>T(n/4)</a:t>
                </a:r>
              </a:p>
            </p:txBody>
          </p:sp>
          <p:sp>
            <p:nvSpPr>
              <p:cNvPr id="12329" name="AutoShape 41"/>
              <p:cNvSpPr>
                <a:spLocks noChangeArrowheads="1"/>
              </p:cNvSpPr>
              <p:nvPr/>
            </p:nvSpPr>
            <p:spPr bwMode="auto">
              <a:xfrm>
                <a:off x="1185" y="3885"/>
                <a:ext cx="221" cy="169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600" b="1">
                    <a:latin typeface="Arial Rounded MT Bold" pitchFamily="34" charset="0"/>
                  </a:rPr>
                  <a:t>T(n/4)</a:t>
                </a:r>
              </a:p>
            </p:txBody>
          </p:sp>
        </p:grpSp>
        <p:grpSp>
          <p:nvGrpSpPr>
            <p:cNvPr id="12330" name="Group 42"/>
            <p:cNvGrpSpPr>
              <a:grpSpLocks/>
            </p:cNvGrpSpPr>
            <p:nvPr/>
          </p:nvGrpSpPr>
          <p:grpSpPr bwMode="auto">
            <a:xfrm>
              <a:off x="4512" y="3158"/>
              <a:ext cx="1248" cy="896"/>
              <a:chOff x="158" y="3158"/>
              <a:chExt cx="1248" cy="896"/>
            </a:xfrm>
          </p:grpSpPr>
          <p:sp>
            <p:nvSpPr>
              <p:cNvPr id="12331" name="Oval 43"/>
              <p:cNvSpPr>
                <a:spLocks noChangeArrowheads="1"/>
              </p:cNvSpPr>
              <p:nvPr/>
            </p:nvSpPr>
            <p:spPr bwMode="auto">
              <a:xfrm>
                <a:off x="601" y="3158"/>
                <a:ext cx="423" cy="312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800">
                    <a:latin typeface="Arial Rounded MT Bold" pitchFamily="34" charset="0"/>
                  </a:rPr>
                  <a:t>n/2</a:t>
                </a:r>
              </a:p>
            </p:txBody>
          </p:sp>
          <p:cxnSp>
            <p:nvCxnSpPr>
              <p:cNvPr id="12332" name="AutoShape 44"/>
              <p:cNvCxnSpPr>
                <a:cxnSpLocks noChangeShapeType="1"/>
                <a:stCxn id="12331" idx="4"/>
                <a:endCxn id="12339" idx="0"/>
              </p:cNvCxnSpPr>
              <p:nvPr/>
            </p:nvCxnSpPr>
            <p:spPr bwMode="auto">
              <a:xfrm>
                <a:off x="812" y="3475"/>
                <a:ext cx="483" cy="405"/>
              </a:xfrm>
              <a:prstGeom prst="straightConnector1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333" name="AutoShape 45"/>
              <p:cNvCxnSpPr>
                <a:cxnSpLocks noChangeShapeType="1"/>
                <a:stCxn id="12331" idx="4"/>
                <a:endCxn id="12336" idx="0"/>
              </p:cNvCxnSpPr>
              <p:nvPr/>
            </p:nvCxnSpPr>
            <p:spPr bwMode="auto">
              <a:xfrm flipH="1">
                <a:off x="269" y="3475"/>
                <a:ext cx="543" cy="405"/>
              </a:xfrm>
              <a:prstGeom prst="straightConnector1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334" name="AutoShape 46"/>
              <p:cNvCxnSpPr>
                <a:cxnSpLocks noChangeShapeType="1"/>
                <a:stCxn id="12331" idx="4"/>
                <a:endCxn id="12337" idx="0"/>
              </p:cNvCxnSpPr>
              <p:nvPr/>
            </p:nvCxnSpPr>
            <p:spPr bwMode="auto">
              <a:xfrm flipH="1">
                <a:off x="611" y="3475"/>
                <a:ext cx="201" cy="405"/>
              </a:xfrm>
              <a:prstGeom prst="straightConnector1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335" name="AutoShape 47"/>
              <p:cNvCxnSpPr>
                <a:cxnSpLocks noChangeShapeType="1"/>
                <a:stCxn id="12331" idx="4"/>
                <a:endCxn id="12338" idx="0"/>
              </p:cNvCxnSpPr>
              <p:nvPr/>
            </p:nvCxnSpPr>
            <p:spPr bwMode="auto">
              <a:xfrm>
                <a:off x="812" y="3475"/>
                <a:ext cx="141" cy="405"/>
              </a:xfrm>
              <a:prstGeom prst="straightConnector1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12336" name="AutoShape 48"/>
              <p:cNvSpPr>
                <a:spLocks noChangeArrowheads="1"/>
              </p:cNvSpPr>
              <p:nvPr/>
            </p:nvSpPr>
            <p:spPr bwMode="auto">
              <a:xfrm>
                <a:off x="158" y="3885"/>
                <a:ext cx="221" cy="169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600" b="1">
                    <a:latin typeface="Arial Rounded MT Bold" pitchFamily="34" charset="0"/>
                  </a:rPr>
                  <a:t>T(n/4)</a:t>
                </a:r>
              </a:p>
            </p:txBody>
          </p:sp>
          <p:sp>
            <p:nvSpPr>
              <p:cNvPr id="12337" name="AutoShape 49"/>
              <p:cNvSpPr>
                <a:spLocks noChangeArrowheads="1"/>
              </p:cNvSpPr>
              <p:nvPr/>
            </p:nvSpPr>
            <p:spPr bwMode="auto">
              <a:xfrm>
                <a:off x="500" y="3885"/>
                <a:ext cx="222" cy="169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600" b="1">
                    <a:latin typeface="Arial Rounded MT Bold" pitchFamily="34" charset="0"/>
                  </a:rPr>
                  <a:t>T(n/4)</a:t>
                </a:r>
              </a:p>
            </p:txBody>
          </p:sp>
          <p:sp>
            <p:nvSpPr>
              <p:cNvPr id="12338" name="AutoShape 50"/>
              <p:cNvSpPr>
                <a:spLocks noChangeArrowheads="1"/>
              </p:cNvSpPr>
              <p:nvPr/>
            </p:nvSpPr>
            <p:spPr bwMode="auto">
              <a:xfrm>
                <a:off x="842" y="3885"/>
                <a:ext cx="222" cy="169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600" b="1">
                    <a:latin typeface="Arial Rounded MT Bold" pitchFamily="34" charset="0"/>
                  </a:rPr>
                  <a:t>T(n/4)</a:t>
                </a:r>
              </a:p>
            </p:txBody>
          </p:sp>
          <p:sp>
            <p:nvSpPr>
              <p:cNvPr id="12339" name="AutoShape 51"/>
              <p:cNvSpPr>
                <a:spLocks noChangeArrowheads="1"/>
              </p:cNvSpPr>
              <p:nvPr/>
            </p:nvSpPr>
            <p:spPr bwMode="auto">
              <a:xfrm>
                <a:off x="1185" y="3885"/>
                <a:ext cx="221" cy="169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600" b="1">
                    <a:latin typeface="Arial Rounded MT Bold" pitchFamily="34" charset="0"/>
                  </a:rPr>
                  <a:t>T(n/4)</a:t>
                </a:r>
              </a:p>
            </p:txBody>
          </p:sp>
        </p:grpSp>
      </p:grpSp>
      <p:sp>
        <p:nvSpPr>
          <p:cNvPr id="12341" name="Text Box 53"/>
          <p:cNvSpPr txBox="1">
            <a:spLocks noChangeArrowheads="1"/>
          </p:cNvSpPr>
          <p:nvPr/>
        </p:nvSpPr>
        <p:spPr bwMode="auto">
          <a:xfrm>
            <a:off x="0" y="3141663"/>
            <a:ext cx="9144000" cy="3749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4000">
                <a:ea typeface="华文行楷" pitchFamily="2" charset="-122"/>
              </a:rPr>
              <a:t>                                                       </a:t>
            </a:r>
          </a:p>
          <a:p>
            <a:r>
              <a:rPr lang="en-US" altLang="zh-CN" sz="4000">
                <a:ea typeface="华文行楷" pitchFamily="2" charset="-122"/>
              </a:rPr>
              <a:t> </a:t>
            </a:r>
          </a:p>
          <a:p>
            <a:endParaRPr lang="en-US" altLang="zh-CN" sz="4000">
              <a:ea typeface="华文行楷" pitchFamily="2" charset="-122"/>
            </a:endParaRPr>
          </a:p>
          <a:p>
            <a:endParaRPr lang="en-US" altLang="zh-CN" sz="4000">
              <a:ea typeface="华文行楷" pitchFamily="2" charset="-122"/>
            </a:endParaRPr>
          </a:p>
          <a:p>
            <a:endParaRPr lang="en-US" altLang="zh-CN" sz="4000">
              <a:ea typeface="华文行楷" pitchFamily="2" charset="-122"/>
            </a:endParaRPr>
          </a:p>
          <a:p>
            <a:endParaRPr lang="en-US" altLang="zh-CN" sz="4000">
              <a:ea typeface="华文行楷" pitchFamily="2" charset="-122"/>
            </a:endParaRPr>
          </a:p>
        </p:txBody>
      </p:sp>
      <p:sp>
        <p:nvSpPr>
          <p:cNvPr id="12340" name="Text Box 52"/>
          <p:cNvSpPr txBox="1">
            <a:spLocks noChangeArrowheads="1"/>
          </p:cNvSpPr>
          <p:nvPr/>
        </p:nvSpPr>
        <p:spPr bwMode="auto">
          <a:xfrm>
            <a:off x="250825" y="3357563"/>
            <a:ext cx="87122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accent2"/>
                </a:solidFill>
                <a:ea typeface="黑体" pitchFamily="2" charset="-122"/>
              </a:rPr>
              <a:t>分治法的设计思想是，将一个难以直接解决的大问题，</a:t>
            </a:r>
          </a:p>
          <a:p>
            <a:r>
              <a:rPr lang="zh-CN" altLang="en-US" sz="2800" b="1">
                <a:solidFill>
                  <a:schemeClr val="accent2"/>
                </a:solidFill>
                <a:ea typeface="黑体" pitchFamily="2" charset="-122"/>
              </a:rPr>
              <a:t>分割成一些规模较小的相同问题，以便各个击破，</a:t>
            </a:r>
          </a:p>
          <a:p>
            <a:r>
              <a:rPr lang="zh-CN" altLang="en-US" sz="2800" b="1">
                <a:solidFill>
                  <a:schemeClr val="accent2"/>
                </a:solidFill>
                <a:ea typeface="黑体" pitchFamily="2" charset="-122"/>
              </a:rPr>
              <a:t>分而治之。</a:t>
            </a:r>
          </a:p>
          <a:p>
            <a:r>
              <a:rPr lang="zh-CN" altLang="en-US" sz="2800" b="1">
                <a:solidFill>
                  <a:schemeClr val="accent2"/>
                </a:solidFill>
                <a:ea typeface="黑体" pitchFamily="2" charset="-122"/>
              </a:rPr>
              <a:t>	</a:t>
            </a:r>
            <a:r>
              <a:rPr lang="zh-CN" altLang="en-US" sz="2800" b="1">
                <a:solidFill>
                  <a:srgbClr val="FF9900"/>
                </a:solidFill>
                <a:ea typeface="黑体" pitchFamily="2" charset="-122"/>
              </a:rPr>
              <a:t>					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41" grpId="1" animBg="1"/>
      <p:bldP spid="123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2.1  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递归的概念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068513"/>
            <a:ext cx="7772400" cy="35274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>
                <a:ea typeface="楷体_GB2312" pitchFamily="49" charset="-122"/>
              </a:rPr>
              <a:t>直接或间接地调用自身的算法称为</a:t>
            </a:r>
            <a:r>
              <a:rPr lang="zh-CN" altLang="en-US" sz="2800" b="1">
                <a:ea typeface="黑体" pitchFamily="2" charset="-122"/>
              </a:rPr>
              <a:t>递归算法</a:t>
            </a:r>
            <a:r>
              <a:rPr lang="zh-CN" altLang="en-US" sz="2800">
                <a:ea typeface="楷体_GB2312" pitchFamily="49" charset="-122"/>
              </a:rPr>
              <a:t>。用函数自身给出定义的函数称为</a:t>
            </a:r>
            <a:r>
              <a:rPr lang="zh-CN" altLang="en-US" sz="2800" b="1">
                <a:ea typeface="黑体" pitchFamily="2" charset="-122"/>
              </a:rPr>
              <a:t>递归函数</a:t>
            </a:r>
            <a:r>
              <a:rPr lang="zh-CN" altLang="en-US" sz="2800">
                <a:ea typeface="楷体_GB2312" pitchFamily="49" charset="-122"/>
              </a:rPr>
              <a:t>。</a:t>
            </a:r>
          </a:p>
          <a:p>
            <a:pPr>
              <a:lnSpc>
                <a:spcPct val="90000"/>
              </a:lnSpc>
            </a:pPr>
            <a:r>
              <a:rPr lang="zh-CN" altLang="en-US" sz="2800">
                <a:ea typeface="楷体_GB2312" pitchFamily="49" charset="-122"/>
              </a:rPr>
              <a:t>由分治法产生的子问题往往是原问题的较小模式，这就为使用递归技术提供了方便。在这种情况下，反复应用分治手段，可以使子问题与原问题类型一致而其规模却不断缩小，最终使子问题缩小到很容易直接求出其解。这自然导致递归过程的产生。</a:t>
            </a:r>
          </a:p>
          <a:p>
            <a:pPr>
              <a:lnSpc>
                <a:spcPct val="90000"/>
              </a:lnSpc>
            </a:pPr>
            <a:r>
              <a:rPr lang="zh-CN" altLang="en-US" sz="2800">
                <a:ea typeface="楷体_GB2312" pitchFamily="49" charset="-122"/>
              </a:rPr>
              <a:t>分治与递归像一对孪生兄弟，经常同时应用在算法设计之中，并由此产生许多高效算法。</a:t>
            </a:r>
          </a:p>
          <a:p>
            <a:pPr>
              <a:lnSpc>
                <a:spcPct val="90000"/>
              </a:lnSpc>
            </a:pPr>
            <a:endParaRPr lang="en-US" altLang="zh-CN" sz="2800">
              <a:ea typeface="楷体_GB2312" pitchFamily="49" charset="-122"/>
            </a:endParaRP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2555875" y="6021388"/>
            <a:ext cx="292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400">
                <a:solidFill>
                  <a:srgbClr val="000000"/>
                </a:solidFill>
              </a:rPr>
              <a:t>下面来看几个实例。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  <p:bldP spid="133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2.1  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递归的概念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433388" y="1773238"/>
            <a:ext cx="87106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4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1  </a:t>
            </a:r>
            <a:r>
              <a:rPr lang="zh-CN" altLang="en-US" sz="24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阶乘函数</a:t>
            </a:r>
          </a:p>
          <a:p>
            <a:r>
              <a:rPr lang="zh-CN" altLang="en-US" sz="2400">
                <a:solidFill>
                  <a:srgbClr val="000000"/>
                </a:solidFill>
                <a:latin typeface="宋体" pitchFamily="2" charset="-122"/>
              </a:rPr>
              <a:t>    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阶乘函数可递归地定义为：</a:t>
            </a:r>
          </a:p>
        </p:txBody>
      </p:sp>
      <p:graphicFrame>
        <p:nvGraphicFramePr>
          <p:cNvPr id="14341" name="Object 5"/>
          <p:cNvGraphicFramePr>
            <a:graphicFrameLocks noChangeAspect="1"/>
          </p:cNvGraphicFramePr>
          <p:nvPr/>
        </p:nvGraphicFramePr>
        <p:xfrm>
          <a:off x="2555875" y="3141663"/>
          <a:ext cx="3384550" cy="120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" name="公式" r:id="rId3" imgW="1282700" imgH="457200" progId="Equation.3">
                  <p:embed/>
                </p:oleObj>
              </mc:Choice>
              <mc:Fallback>
                <p:oleObj name="公式" r:id="rId3" imgW="12827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3141663"/>
                        <a:ext cx="3384550" cy="1204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3" name="AutoShape 7"/>
          <p:cNvSpPr>
            <a:spLocks noChangeArrowheads="1"/>
          </p:cNvSpPr>
          <p:nvPr/>
        </p:nvSpPr>
        <p:spPr bwMode="auto">
          <a:xfrm>
            <a:off x="6516688" y="2492375"/>
            <a:ext cx="1865312" cy="865188"/>
          </a:xfrm>
          <a:prstGeom prst="wedgeRoundRectCallout">
            <a:avLst>
              <a:gd name="adj1" fmla="val -70083"/>
              <a:gd name="adj2" fmla="val 63759"/>
              <a:gd name="adj3" fmla="val 16667"/>
            </a:avLst>
          </a:prstGeom>
          <a:solidFill>
            <a:schemeClr val="hlink"/>
          </a:solidFill>
          <a:ln w="635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2400" b="1">
                <a:solidFill>
                  <a:schemeClr val="accent2"/>
                </a:solidFill>
              </a:rPr>
              <a:t>边界条件</a:t>
            </a:r>
          </a:p>
        </p:txBody>
      </p:sp>
      <p:sp>
        <p:nvSpPr>
          <p:cNvPr id="14346" name="AutoShape 10"/>
          <p:cNvSpPr>
            <a:spLocks noChangeArrowheads="1"/>
          </p:cNvSpPr>
          <p:nvPr/>
        </p:nvSpPr>
        <p:spPr bwMode="auto">
          <a:xfrm>
            <a:off x="6156325" y="4292600"/>
            <a:ext cx="1768475" cy="792163"/>
          </a:xfrm>
          <a:prstGeom prst="wedgeRoundRectCallout">
            <a:avLst>
              <a:gd name="adj1" fmla="val -48296"/>
              <a:gd name="adj2" fmla="val -77255"/>
              <a:gd name="adj3" fmla="val 16667"/>
            </a:avLst>
          </a:prstGeom>
          <a:solidFill>
            <a:schemeClr val="hlink"/>
          </a:solidFill>
          <a:ln w="635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2400" b="1">
                <a:solidFill>
                  <a:schemeClr val="accent2"/>
                </a:solidFill>
              </a:rPr>
              <a:t>递归方程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827088" y="5300663"/>
            <a:ext cx="7345362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ea typeface="楷体_GB2312" pitchFamily="49" charset="-122"/>
              </a:rPr>
              <a:t>边界条件与递归方程是递归函数的二个要素，递归函数只有具备了这两个要素，才能在有限次计算后得出结果。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3" grpId="0" animBg="1" autoUpdateAnimBg="0"/>
      <p:bldP spid="14346" grpId="0" animBg="1" autoUpdateAnimBg="0"/>
      <p:bldP spid="14348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>
                <a:latin typeface="黑体" pitchFamily="2" charset="-122"/>
                <a:ea typeface="黑体" pitchFamily="2" charset="-122"/>
              </a:rPr>
              <a:t>2.1  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递归的概念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433388" y="1700213"/>
            <a:ext cx="8710612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4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2  Fibonacci</a:t>
            </a:r>
            <a:r>
              <a:rPr lang="zh-CN" altLang="en-US" sz="24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数列</a:t>
            </a:r>
          </a:p>
          <a:p>
            <a:r>
              <a:rPr lang="zh-CN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无穷数列1，1，2，3，5，8，13，21，34，55，</a:t>
            </a:r>
            <a:r>
              <a:rPr lang="zh-CN" altLang="zh-CN" sz="2400">
                <a:solidFill>
                  <a:srgbClr val="000000"/>
                </a:solidFill>
                <a:latin typeface="宋体"/>
                <a:ea typeface="楷体_GB2312" pitchFamily="49" charset="-122"/>
              </a:rPr>
              <a:t>……</a:t>
            </a:r>
            <a:r>
              <a:rPr lang="zh-CN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，称为Fibonacci数列。它可以递归地定义为：</a:t>
            </a:r>
            <a:endParaRPr lang="zh-CN" altLang="en-US" sz="24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366" name="AutoShape 6"/>
          <p:cNvSpPr>
            <a:spLocks noChangeArrowheads="1"/>
          </p:cNvSpPr>
          <p:nvPr/>
        </p:nvSpPr>
        <p:spPr bwMode="auto">
          <a:xfrm>
            <a:off x="6443663" y="2636838"/>
            <a:ext cx="2014537" cy="863600"/>
          </a:xfrm>
          <a:prstGeom prst="wedgeRoundRectCallout">
            <a:avLst>
              <a:gd name="adj1" fmla="val -69935"/>
              <a:gd name="adj2" fmla="val 63787"/>
              <a:gd name="adj3" fmla="val 16667"/>
            </a:avLst>
          </a:prstGeom>
          <a:solidFill>
            <a:schemeClr val="hlink"/>
          </a:solidFill>
          <a:ln w="635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2400" b="1">
                <a:solidFill>
                  <a:schemeClr val="accent2"/>
                </a:solidFill>
              </a:rPr>
              <a:t>边界条件</a:t>
            </a:r>
          </a:p>
        </p:txBody>
      </p:sp>
      <p:sp>
        <p:nvSpPr>
          <p:cNvPr id="15369" name="AutoShape 9"/>
          <p:cNvSpPr>
            <a:spLocks noChangeArrowheads="1"/>
          </p:cNvSpPr>
          <p:nvPr/>
        </p:nvSpPr>
        <p:spPr bwMode="auto">
          <a:xfrm>
            <a:off x="6443663" y="3933825"/>
            <a:ext cx="1938337" cy="795338"/>
          </a:xfrm>
          <a:prstGeom prst="wedgeRoundRectCallout">
            <a:avLst>
              <a:gd name="adj1" fmla="val -65806"/>
              <a:gd name="adj2" fmla="val 4690"/>
              <a:gd name="adj3" fmla="val 16667"/>
            </a:avLst>
          </a:prstGeom>
          <a:solidFill>
            <a:schemeClr val="hlink"/>
          </a:solidFill>
          <a:ln w="635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2400" b="1">
                <a:solidFill>
                  <a:schemeClr val="accent2"/>
                </a:solidFill>
              </a:rPr>
              <a:t>递归方程</a:t>
            </a:r>
          </a:p>
        </p:txBody>
      </p:sp>
      <p:graphicFrame>
        <p:nvGraphicFramePr>
          <p:cNvPr id="15372" name="Object 12"/>
          <p:cNvGraphicFramePr>
            <a:graphicFrameLocks noChangeAspect="1"/>
          </p:cNvGraphicFramePr>
          <p:nvPr/>
        </p:nvGraphicFramePr>
        <p:xfrm>
          <a:off x="1547813" y="3068638"/>
          <a:ext cx="4464050" cy="1474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25" name="公式" r:id="rId3" imgW="2159000" imgH="711200" progId="Equation.3">
                  <p:embed/>
                </p:oleObj>
              </mc:Choice>
              <mc:Fallback>
                <p:oleObj name="公式" r:id="rId3" imgW="2159000" imgH="711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068638"/>
                        <a:ext cx="4464050" cy="1474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323850" y="4575175"/>
            <a:ext cx="7345363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/>
              <a:t>第</a:t>
            </a:r>
            <a:r>
              <a:rPr lang="en-US" altLang="zh-CN" sz="2400"/>
              <a:t>n</a:t>
            </a:r>
            <a:r>
              <a:rPr lang="zh-CN" altLang="en-US" sz="2400"/>
              <a:t>个</a:t>
            </a:r>
            <a:r>
              <a:rPr lang="en-US" altLang="zh-CN" sz="2400"/>
              <a:t>Fibonacci</a:t>
            </a:r>
            <a:r>
              <a:rPr lang="zh-CN" altLang="en-US" sz="2400"/>
              <a:t>数可递归地计算如下：</a:t>
            </a:r>
          </a:p>
          <a:p>
            <a:r>
              <a:rPr lang="en-US" altLang="zh-CN" sz="2400"/>
              <a:t>int </a:t>
            </a:r>
            <a:r>
              <a:rPr lang="en-US" altLang="zh-CN" sz="2400" b="1"/>
              <a:t>fibonacci</a:t>
            </a:r>
            <a:r>
              <a:rPr lang="en-US" altLang="zh-CN" sz="2400"/>
              <a:t>(int n)</a:t>
            </a:r>
          </a:p>
          <a:p>
            <a:r>
              <a:rPr lang="en-US" altLang="zh-CN" sz="2400"/>
              <a:t>   {</a:t>
            </a:r>
          </a:p>
          <a:p>
            <a:r>
              <a:rPr lang="en-US" altLang="zh-CN" sz="2400"/>
              <a:t>       </a:t>
            </a:r>
            <a:r>
              <a:rPr lang="en-US" altLang="zh-CN" sz="2400" b="1"/>
              <a:t>if</a:t>
            </a:r>
            <a:r>
              <a:rPr lang="en-US" altLang="zh-CN" sz="2400"/>
              <a:t> (n &lt;= 1) </a:t>
            </a:r>
            <a:r>
              <a:rPr lang="en-US" altLang="zh-CN" sz="2400" b="1"/>
              <a:t>return</a:t>
            </a:r>
            <a:r>
              <a:rPr lang="en-US" altLang="zh-CN" sz="2400"/>
              <a:t> 1;</a:t>
            </a:r>
          </a:p>
          <a:p>
            <a:r>
              <a:rPr lang="en-US" altLang="zh-CN" sz="2400"/>
              <a:t>       </a:t>
            </a:r>
            <a:r>
              <a:rPr lang="en-US" altLang="zh-CN" sz="2400" b="1"/>
              <a:t>return</a:t>
            </a:r>
            <a:r>
              <a:rPr lang="en-US" altLang="zh-CN" sz="2400"/>
              <a:t> </a:t>
            </a:r>
            <a:r>
              <a:rPr lang="en-US" altLang="zh-CN" sz="2400" b="1"/>
              <a:t>fibonacci</a:t>
            </a:r>
            <a:r>
              <a:rPr lang="en-US" altLang="zh-CN" sz="2400"/>
              <a:t>(n-1)+</a:t>
            </a:r>
            <a:r>
              <a:rPr lang="en-US" altLang="zh-CN" sz="2400" b="1"/>
              <a:t>fibonacci</a:t>
            </a:r>
            <a:r>
              <a:rPr lang="en-US" altLang="zh-CN" sz="2400"/>
              <a:t>(n-2);</a:t>
            </a:r>
          </a:p>
          <a:p>
            <a:r>
              <a:rPr lang="en-US" altLang="zh-CN" sz="2400"/>
              <a:t>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6" grpId="0" animBg="1" autoUpdateAnimBg="0"/>
      <p:bldP spid="15369" grpId="0" animBg="1" autoUpdateAnimBg="0"/>
      <p:bldP spid="15373" grpId="0" autoUpdateAnimBg="0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107763" dir="189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107763" dir="189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606</TotalTime>
  <Words>6942</Words>
  <Application>Microsoft Office PowerPoint</Application>
  <PresentationFormat>全屏显示(4:3)</PresentationFormat>
  <Paragraphs>657</Paragraphs>
  <Slides>54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54</vt:i4>
      </vt:variant>
    </vt:vector>
  </HeadingPairs>
  <TitlesOfParts>
    <vt:vector size="57" baseType="lpstr">
      <vt:lpstr>Pixel</vt:lpstr>
      <vt:lpstr>公式</vt:lpstr>
      <vt:lpstr>Equation</vt:lpstr>
      <vt:lpstr>第2章  递归与分治策略</vt:lpstr>
      <vt:lpstr>PowerPoint 演示文稿</vt:lpstr>
      <vt:lpstr>算法总体思想</vt:lpstr>
      <vt:lpstr>PowerPoint 演示文稿</vt:lpstr>
      <vt:lpstr>PowerPoint 演示文稿</vt:lpstr>
      <vt:lpstr>PowerPoint 演示文稿</vt:lpstr>
      <vt:lpstr>2.1  递归的概念</vt:lpstr>
      <vt:lpstr>2.1  递归的概念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分治法的适用条件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第2章  递归与分治策略</dc:title>
  <dc:creator>wang</dc:creator>
  <cp:lastModifiedBy>Admin</cp:lastModifiedBy>
  <cp:revision>43</cp:revision>
  <dcterms:created xsi:type="dcterms:W3CDTF">2003-07-22T09:28:10Z</dcterms:created>
  <dcterms:modified xsi:type="dcterms:W3CDTF">2018-09-01T01:02:43Z</dcterms:modified>
</cp:coreProperties>
</file>