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handoutMasterIdLst>
    <p:handoutMasterId r:id="rId53"/>
  </p:handoutMasterIdLst>
  <p:sldIdLst>
    <p:sldId id="256" r:id="rId2"/>
    <p:sldId id="304" r:id="rId3"/>
    <p:sldId id="30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6"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43"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5" Type="http://schemas.openxmlformats.org/officeDocument/2006/relationships/image" Target="../media/image8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 Id="rId14"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12" Type="http://schemas.openxmlformats.org/officeDocument/2006/relationships/image" Target="../media/image85.wmf"/><Relationship Id="rId2" Type="http://schemas.openxmlformats.org/officeDocument/2006/relationships/image" Target="../media/image73.wmf"/><Relationship Id="rId1" Type="http://schemas.openxmlformats.org/officeDocument/2006/relationships/image" Target="../media/image84.wmf"/><Relationship Id="rId6" Type="http://schemas.openxmlformats.org/officeDocument/2006/relationships/image" Target="../media/image77.wmf"/><Relationship Id="rId11" Type="http://schemas.openxmlformats.org/officeDocument/2006/relationships/image" Target="../media/image82.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6.wmf"/><Relationship Id="rId1" Type="http://schemas.openxmlformats.org/officeDocument/2006/relationships/image" Target="../media/image23.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3891F32D-66BA-407F-A270-7F0D2599DF16}" type="slidenum">
              <a:rPr lang="zh-CN" altLang="en-US"/>
              <a:pPr/>
              <a:t>‹#›</a:t>
            </a:fld>
            <a:endParaRPr lang="en-US" altLang="zh-CN"/>
          </a:p>
        </p:txBody>
      </p:sp>
    </p:spTree>
    <p:extLst>
      <p:ext uri="{BB962C8B-B14F-4D97-AF65-F5344CB8AC3E}">
        <p14:creationId xmlns:p14="http://schemas.microsoft.com/office/powerpoint/2010/main" val="3506275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A5787A47-6388-498D-AC8B-B914444E8F82}" type="slidenum">
              <a:rPr lang="zh-CN" altLang="en-US"/>
              <a:pPr/>
              <a:t>‹#›</a:t>
            </a:fld>
            <a:endParaRPr lang="en-US" altLang="zh-CN"/>
          </a:p>
        </p:txBody>
      </p:sp>
    </p:spTree>
    <p:extLst>
      <p:ext uri="{BB962C8B-B14F-4D97-AF65-F5344CB8AC3E}">
        <p14:creationId xmlns:p14="http://schemas.microsoft.com/office/powerpoint/2010/main" val="4585507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9A9658-8C76-40CF-B2F5-7D1022C5337C}" type="slidenum">
              <a:rPr lang="zh-CN" altLang="en-US"/>
              <a:pPr/>
              <a:t>1</a:t>
            </a:fld>
            <a:endParaRPr lang="en-US" altLang="zh-CN"/>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zh-CN" altLang="en-US"/>
              <a:t>欢迎辞</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zh-CN" noProof="0" smtClean="0"/>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zh-CN" noProof="0" smtClean="0"/>
              <a:t>单击此处编辑母版副标题样式</a:t>
            </a:r>
          </a:p>
        </p:txBody>
      </p:sp>
      <p:sp>
        <p:nvSpPr>
          <p:cNvPr id="346116" name="Rectangle 4"/>
          <p:cNvSpPr>
            <a:spLocks noGrp="1" noChangeArrowheads="1"/>
          </p:cNvSpPr>
          <p:nvPr>
            <p:ph type="dt" sz="half" idx="2"/>
          </p:nvPr>
        </p:nvSpPr>
        <p:spPr/>
        <p:txBody>
          <a:bodyPr/>
          <a:lstStyle>
            <a:lvl1pPr>
              <a:defRPr/>
            </a:lvl1pPr>
          </a:lstStyle>
          <a:p>
            <a:endParaRPr lang="en-US" altLang="zh-CN"/>
          </a:p>
        </p:txBody>
      </p:sp>
      <p:sp>
        <p:nvSpPr>
          <p:cNvPr id="346117" name="Rectangle 5"/>
          <p:cNvSpPr>
            <a:spLocks noGrp="1" noChangeArrowheads="1"/>
          </p:cNvSpPr>
          <p:nvPr>
            <p:ph type="ftr" sz="quarter" idx="3"/>
          </p:nvPr>
        </p:nvSpPr>
        <p:spPr>
          <a:xfrm>
            <a:off x="3124200" y="6243638"/>
            <a:ext cx="2895600" cy="457200"/>
          </a:xfrm>
        </p:spPr>
        <p:txBody>
          <a:bodyPr/>
          <a:lstStyle>
            <a:lvl1pPr>
              <a:defRPr/>
            </a:lvl1pPr>
          </a:lstStyle>
          <a:p>
            <a:endParaRPr lang="zh-CN" altLang="en-US"/>
          </a:p>
        </p:txBody>
      </p:sp>
      <p:sp>
        <p:nvSpPr>
          <p:cNvPr id="346118" name="Rectangle 6"/>
          <p:cNvSpPr>
            <a:spLocks noGrp="1" noChangeArrowheads="1"/>
          </p:cNvSpPr>
          <p:nvPr>
            <p:ph type="sldNum" sz="quarter" idx="4"/>
          </p:nvPr>
        </p:nvSpPr>
        <p:spPr/>
        <p:txBody>
          <a:bodyPr/>
          <a:lstStyle>
            <a:lvl1pPr>
              <a:defRPr/>
            </a:lvl1pPr>
          </a:lstStyle>
          <a:p>
            <a:fld id="{B480AAEE-1E78-4F91-A5CC-3A013C742F3A}" type="slidenum">
              <a:rPr lang="en-US" altLang="zh-CN"/>
              <a:pPr/>
              <a:t>‹#›</a:t>
            </a:fld>
            <a:endParaRPr lang="en-US" altLang="zh-CN"/>
          </a:p>
        </p:txBody>
      </p:sp>
      <p:sp>
        <p:nvSpPr>
          <p:cNvPr id="346119"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612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D4A456E-5DDB-490D-A0E7-3737CA662502}" type="slidenum">
              <a:rPr lang="en-US" altLang="zh-CN"/>
              <a:pPr/>
              <a:t>‹#›</a:t>
            </a:fld>
            <a:endParaRPr lang="en-US" altLang="zh-CN"/>
          </a:p>
        </p:txBody>
      </p:sp>
    </p:spTree>
    <p:extLst>
      <p:ext uri="{BB962C8B-B14F-4D97-AF65-F5344CB8AC3E}">
        <p14:creationId xmlns:p14="http://schemas.microsoft.com/office/powerpoint/2010/main" val="252197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1710425-562E-4FE8-9DE4-644630FD224A}" type="slidenum">
              <a:rPr lang="en-US" altLang="zh-CN"/>
              <a:pPr/>
              <a:t>‹#›</a:t>
            </a:fld>
            <a:endParaRPr lang="en-US" altLang="zh-CN"/>
          </a:p>
        </p:txBody>
      </p:sp>
    </p:spTree>
    <p:extLst>
      <p:ext uri="{BB962C8B-B14F-4D97-AF65-F5344CB8AC3E}">
        <p14:creationId xmlns:p14="http://schemas.microsoft.com/office/powerpoint/2010/main" val="172927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F889924-2678-4DDF-86D8-FA1BA29B4E34}" type="slidenum">
              <a:rPr lang="en-US" altLang="zh-CN"/>
              <a:pPr/>
              <a:t>‹#›</a:t>
            </a:fld>
            <a:endParaRPr lang="en-US" altLang="zh-CN"/>
          </a:p>
        </p:txBody>
      </p:sp>
    </p:spTree>
    <p:extLst>
      <p:ext uri="{BB962C8B-B14F-4D97-AF65-F5344CB8AC3E}">
        <p14:creationId xmlns:p14="http://schemas.microsoft.com/office/powerpoint/2010/main" val="9317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AD83D25-0A74-4052-87F3-365A8266E444}" type="slidenum">
              <a:rPr lang="en-US" altLang="zh-CN"/>
              <a:pPr/>
              <a:t>‹#›</a:t>
            </a:fld>
            <a:endParaRPr lang="en-US" altLang="zh-CN"/>
          </a:p>
        </p:txBody>
      </p:sp>
    </p:spTree>
    <p:extLst>
      <p:ext uri="{BB962C8B-B14F-4D97-AF65-F5344CB8AC3E}">
        <p14:creationId xmlns:p14="http://schemas.microsoft.com/office/powerpoint/2010/main" val="143806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0DF785-60CC-448A-93B9-EFFB05955320}" type="slidenum">
              <a:rPr lang="en-US" altLang="zh-CN"/>
              <a:pPr/>
              <a:t>‹#›</a:t>
            </a:fld>
            <a:endParaRPr lang="en-US" altLang="zh-CN"/>
          </a:p>
        </p:txBody>
      </p:sp>
    </p:spTree>
    <p:extLst>
      <p:ext uri="{BB962C8B-B14F-4D97-AF65-F5344CB8AC3E}">
        <p14:creationId xmlns:p14="http://schemas.microsoft.com/office/powerpoint/2010/main" val="78228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B3C2930A-4208-45FC-A939-76D93DD346A7}" type="slidenum">
              <a:rPr lang="en-US" altLang="zh-CN"/>
              <a:pPr/>
              <a:t>‹#›</a:t>
            </a:fld>
            <a:endParaRPr lang="en-US" altLang="zh-CN"/>
          </a:p>
        </p:txBody>
      </p:sp>
    </p:spTree>
    <p:extLst>
      <p:ext uri="{BB962C8B-B14F-4D97-AF65-F5344CB8AC3E}">
        <p14:creationId xmlns:p14="http://schemas.microsoft.com/office/powerpoint/2010/main" val="52309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9BE75FD3-CE5E-4EAC-A001-0B2EAA97FC5A}" type="slidenum">
              <a:rPr lang="en-US" altLang="zh-CN"/>
              <a:pPr/>
              <a:t>‹#›</a:t>
            </a:fld>
            <a:endParaRPr lang="en-US" altLang="zh-CN"/>
          </a:p>
        </p:txBody>
      </p:sp>
    </p:spTree>
    <p:extLst>
      <p:ext uri="{BB962C8B-B14F-4D97-AF65-F5344CB8AC3E}">
        <p14:creationId xmlns:p14="http://schemas.microsoft.com/office/powerpoint/2010/main" val="49217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7408CA5-9E82-4046-8A73-D71876E0A14C}" type="slidenum">
              <a:rPr lang="en-US" altLang="zh-CN"/>
              <a:pPr/>
              <a:t>‹#›</a:t>
            </a:fld>
            <a:endParaRPr lang="en-US" altLang="zh-CN"/>
          </a:p>
        </p:txBody>
      </p:sp>
    </p:spTree>
    <p:extLst>
      <p:ext uri="{BB962C8B-B14F-4D97-AF65-F5344CB8AC3E}">
        <p14:creationId xmlns:p14="http://schemas.microsoft.com/office/powerpoint/2010/main" val="414610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FC74101-ABBF-463A-A7E9-83C57CDC6015}" type="slidenum">
              <a:rPr lang="en-US" altLang="zh-CN"/>
              <a:pPr/>
              <a:t>‹#›</a:t>
            </a:fld>
            <a:endParaRPr lang="en-US" altLang="zh-CN"/>
          </a:p>
        </p:txBody>
      </p:sp>
    </p:spTree>
    <p:extLst>
      <p:ext uri="{BB962C8B-B14F-4D97-AF65-F5344CB8AC3E}">
        <p14:creationId xmlns:p14="http://schemas.microsoft.com/office/powerpoint/2010/main" val="322273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9666E6F-0361-4CE7-9C49-32D0F94BDBDA}" type="slidenum">
              <a:rPr lang="en-US" altLang="zh-CN"/>
              <a:pPr/>
              <a:t>‹#›</a:t>
            </a:fld>
            <a:endParaRPr lang="en-US" altLang="zh-CN"/>
          </a:p>
        </p:txBody>
      </p:sp>
    </p:spTree>
    <p:extLst>
      <p:ext uri="{BB962C8B-B14F-4D97-AF65-F5344CB8AC3E}">
        <p14:creationId xmlns:p14="http://schemas.microsoft.com/office/powerpoint/2010/main" val="99625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单击此处编辑母版标题样式</a:t>
            </a:r>
          </a:p>
        </p:txBody>
      </p:sp>
      <p:sp>
        <p:nvSpPr>
          <p:cNvPr id="34509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zh-CN" altLang="en-US"/>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416B2E77-FD22-41A0-BF15-020008C7BB52}" type="slidenum">
              <a:rPr lang="en-US" altLang="zh-CN"/>
              <a:pPr/>
              <a:t>‹#›</a:t>
            </a:fld>
            <a:endParaRPr lang="en-US" altLang="zh-CN"/>
          </a:p>
        </p:txBody>
      </p:sp>
      <p:sp>
        <p:nvSpPr>
          <p:cNvPr id="345095"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509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5.wmf"/><Relationship Id="rId4" Type="http://schemas.openxmlformats.org/officeDocument/2006/relationships/image" Target="../media/image23.wmf"/><Relationship Id="rId9" Type="http://schemas.openxmlformats.org/officeDocument/2006/relationships/oleObject" Target="../embeddings/oleObject27.bin"/><Relationship Id="rId14"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9.wmf"/><Relationship Id="rId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40.bin"/><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6.bin"/><Relationship Id="rId18" Type="http://schemas.openxmlformats.org/officeDocument/2006/relationships/image" Target="../media/image50.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7.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49.wmf"/><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4.bin"/><Relationship Id="rId14" Type="http://schemas.openxmlformats.org/officeDocument/2006/relationships/image" Target="../media/image4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3.wmf"/></Relationships>
</file>

<file path=ppt/slides/_rels/slide3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wmf"/><Relationship Id="rId5" Type="http://schemas.openxmlformats.org/officeDocument/2006/relationships/oleObject" Target="../embeddings/oleObject5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58.bin"/><Relationship Id="rId4" Type="http://schemas.openxmlformats.org/officeDocument/2006/relationships/image" Target="../media/image5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6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6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68.wmf"/></Relationships>
</file>

<file path=ppt/slides/_rels/slide4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0.bin"/><Relationship Id="rId18" Type="http://schemas.openxmlformats.org/officeDocument/2006/relationships/image" Target="../media/image76.wmf"/><Relationship Id="rId26" Type="http://schemas.openxmlformats.org/officeDocument/2006/relationships/image" Target="../media/image80.wmf"/><Relationship Id="rId3" Type="http://schemas.openxmlformats.org/officeDocument/2006/relationships/oleObject" Target="../embeddings/oleObject65.bin"/><Relationship Id="rId21" Type="http://schemas.openxmlformats.org/officeDocument/2006/relationships/oleObject" Target="../embeddings/oleObject74.bin"/><Relationship Id="rId7" Type="http://schemas.openxmlformats.org/officeDocument/2006/relationships/oleObject" Target="../embeddings/oleObject67.bin"/><Relationship Id="rId12" Type="http://schemas.openxmlformats.org/officeDocument/2006/relationships/image" Target="../media/image73.wmf"/><Relationship Id="rId17" Type="http://schemas.openxmlformats.org/officeDocument/2006/relationships/oleObject" Target="../embeddings/oleObject72.bin"/><Relationship Id="rId25"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75.wmf"/><Relationship Id="rId20" Type="http://schemas.openxmlformats.org/officeDocument/2006/relationships/image" Target="../media/image77.wmf"/><Relationship Id="rId29" Type="http://schemas.openxmlformats.org/officeDocument/2006/relationships/oleObject" Target="../embeddings/oleObject78.bin"/><Relationship Id="rId1" Type="http://schemas.openxmlformats.org/officeDocument/2006/relationships/vmlDrawing" Target="../drawings/vmlDrawing22.vml"/><Relationship Id="rId6" Type="http://schemas.openxmlformats.org/officeDocument/2006/relationships/image" Target="../media/image70.wmf"/><Relationship Id="rId11" Type="http://schemas.openxmlformats.org/officeDocument/2006/relationships/oleObject" Target="../embeddings/oleObject69.bin"/><Relationship Id="rId24" Type="http://schemas.openxmlformats.org/officeDocument/2006/relationships/image" Target="../media/image79.wmf"/><Relationship Id="rId32" Type="http://schemas.openxmlformats.org/officeDocument/2006/relationships/image" Target="../media/image83.wmf"/><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5.bin"/><Relationship Id="rId28" Type="http://schemas.openxmlformats.org/officeDocument/2006/relationships/image" Target="../media/image81.wmf"/><Relationship Id="rId10" Type="http://schemas.openxmlformats.org/officeDocument/2006/relationships/image" Target="../media/image72.wmf"/><Relationship Id="rId19" Type="http://schemas.openxmlformats.org/officeDocument/2006/relationships/oleObject" Target="../embeddings/oleObject73.bin"/><Relationship Id="rId31" Type="http://schemas.openxmlformats.org/officeDocument/2006/relationships/oleObject" Target="../embeddings/oleObject79.bin"/><Relationship Id="rId4" Type="http://schemas.openxmlformats.org/officeDocument/2006/relationships/image" Target="../media/image69.wmf"/><Relationship Id="rId9" Type="http://schemas.openxmlformats.org/officeDocument/2006/relationships/oleObject" Target="../embeddings/oleObject68.bin"/><Relationship Id="rId14" Type="http://schemas.openxmlformats.org/officeDocument/2006/relationships/image" Target="../media/image74.wmf"/><Relationship Id="rId22" Type="http://schemas.openxmlformats.org/officeDocument/2006/relationships/image" Target="../media/image78.wmf"/><Relationship Id="rId27" Type="http://schemas.openxmlformats.org/officeDocument/2006/relationships/oleObject" Target="../embeddings/oleObject77.bin"/><Relationship Id="rId30" Type="http://schemas.openxmlformats.org/officeDocument/2006/relationships/image" Target="../media/image82.wmf"/></Relationships>
</file>

<file path=ppt/slides/_rels/slide48.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85.bin"/><Relationship Id="rId18" Type="http://schemas.openxmlformats.org/officeDocument/2006/relationships/image" Target="../media/image79.wmf"/><Relationship Id="rId26" Type="http://schemas.openxmlformats.org/officeDocument/2006/relationships/image" Target="../media/image85.w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76.wmf"/><Relationship Id="rId17" Type="http://schemas.openxmlformats.org/officeDocument/2006/relationships/oleObject" Target="../embeddings/oleObject87.bin"/><Relationship Id="rId25"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23.vml"/><Relationship Id="rId6" Type="http://schemas.openxmlformats.org/officeDocument/2006/relationships/image" Target="../media/image73.wmf"/><Relationship Id="rId11" Type="http://schemas.openxmlformats.org/officeDocument/2006/relationships/oleObject" Target="../embeddings/oleObject84.bin"/><Relationship Id="rId24" Type="http://schemas.openxmlformats.org/officeDocument/2006/relationships/image" Target="../media/image82.wmf"/><Relationship Id="rId5" Type="http://schemas.openxmlformats.org/officeDocument/2006/relationships/oleObject" Target="../embeddings/oleObject81.bin"/><Relationship Id="rId15" Type="http://schemas.openxmlformats.org/officeDocument/2006/relationships/oleObject" Target="../embeddings/oleObject86.bin"/><Relationship Id="rId23" Type="http://schemas.openxmlformats.org/officeDocument/2006/relationships/oleObject" Target="../embeddings/oleObject90.bin"/><Relationship Id="rId10" Type="http://schemas.openxmlformats.org/officeDocument/2006/relationships/image" Target="../media/image75.wmf"/><Relationship Id="rId19" Type="http://schemas.openxmlformats.org/officeDocument/2006/relationships/oleObject" Target="../embeddings/oleObject88.bin"/><Relationship Id="rId4" Type="http://schemas.openxmlformats.org/officeDocument/2006/relationships/image" Target="../media/image84.wmf"/><Relationship Id="rId9" Type="http://schemas.openxmlformats.org/officeDocument/2006/relationships/oleObject" Target="../embeddings/oleObject83.bin"/><Relationship Id="rId14" Type="http://schemas.openxmlformats.org/officeDocument/2006/relationships/image" Target="../media/image77.wmf"/><Relationship Id="rId22" Type="http://schemas.openxmlformats.org/officeDocument/2006/relationships/image" Target="../media/image81.wmf"/></Relationships>
</file>

<file path=ppt/slides/_rels/slide4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7.wmf"/><Relationship Id="rId5" Type="http://schemas.openxmlformats.org/officeDocument/2006/relationships/oleObject" Target="../embeddings/oleObject93.bin"/><Relationship Id="rId4" Type="http://schemas.openxmlformats.org/officeDocument/2006/relationships/image" Target="../media/image8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5.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oleObject" Target="../embeddings/oleObject1.bin"/><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6.bin"/><Relationship Id="rId17" Type="http://schemas.openxmlformats.org/officeDocument/2006/relationships/image" Target="../media/image7.wmf"/><Relationship Id="rId25"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4.wmf"/><Relationship Id="rId24" Type="http://schemas.openxmlformats.org/officeDocument/2006/relationships/oleObject" Target="../embeddings/oleObject12.bin"/><Relationship Id="rId5" Type="http://schemas.openxmlformats.org/officeDocument/2006/relationships/oleObject" Target="../embeddings/oleObject2.bin"/><Relationship Id="rId15" Type="http://schemas.openxmlformats.org/officeDocument/2006/relationships/image" Target="../media/image6.wmf"/><Relationship Id="rId23" Type="http://schemas.openxmlformats.org/officeDocument/2006/relationships/image" Target="../media/image10.w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8.wmf"/><Relationship Id="rId31" Type="http://schemas.openxmlformats.org/officeDocument/2006/relationships/image" Target="../media/image14.wmf"/><Relationship Id="rId4" Type="http://schemas.openxmlformats.org/officeDocument/2006/relationships/image" Target="../media/image1.wmf"/><Relationship Id="rId9" Type="http://schemas.openxmlformats.org/officeDocument/2006/relationships/image" Target="../media/image3.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2.wmf"/><Relationship Id="rId30"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p:txBody>
          <a:bodyPr/>
          <a:lstStyle/>
          <a:p>
            <a:fld id="{1C0B46DE-C72A-4F6F-8595-3D2BF5374B59}" type="slidenum">
              <a:rPr lang="en-US" altLang="zh-CN"/>
              <a:pPr/>
              <a:t>1</a:t>
            </a:fld>
            <a:endParaRPr lang="en-US" altLang="zh-CN"/>
          </a:p>
        </p:txBody>
      </p:sp>
      <p:sp>
        <p:nvSpPr>
          <p:cNvPr id="282626" name="Rectangle 2"/>
          <p:cNvSpPr>
            <a:spLocks noGrp="1" noChangeArrowheads="1"/>
          </p:cNvSpPr>
          <p:nvPr>
            <p:ph type="ctrTitle"/>
          </p:nvPr>
        </p:nvSpPr>
        <p:spPr>
          <a:xfrm>
            <a:off x="684213" y="1916113"/>
            <a:ext cx="8064500" cy="1081087"/>
          </a:xfrm>
        </p:spPr>
        <p:txBody>
          <a:bodyPr/>
          <a:lstStyle/>
          <a:p>
            <a:pPr algn="ctr"/>
            <a:r>
              <a:rPr lang="zh-CN" altLang="en-US" sz="3600">
                <a:solidFill>
                  <a:srgbClr val="800000"/>
                </a:solidFill>
                <a:effectLst>
                  <a:outerShdw blurRad="38100" dist="38100" dir="2700000" algn="tl">
                    <a:srgbClr val="C0C0C0"/>
                  </a:outerShdw>
                </a:effectLst>
                <a:latin typeface="黑体" pitchFamily="2" charset="-122"/>
                <a:ea typeface="黑体" pitchFamily="2" charset="-122"/>
              </a:rPr>
              <a:t>第</a:t>
            </a:r>
            <a:r>
              <a:rPr lang="en-US" altLang="zh-CN" sz="3600">
                <a:solidFill>
                  <a:srgbClr val="800000"/>
                </a:solidFill>
                <a:effectLst>
                  <a:outerShdw blurRad="38100" dist="38100" dir="2700000" algn="tl">
                    <a:srgbClr val="C0C0C0"/>
                  </a:outerShdw>
                </a:effectLst>
                <a:latin typeface="黑体" pitchFamily="2" charset="-122"/>
                <a:ea typeface="黑体" pitchFamily="2" charset="-122"/>
              </a:rPr>
              <a:t>3</a:t>
            </a:r>
            <a:r>
              <a:rPr lang="zh-CN" altLang="en-US" sz="3600">
                <a:solidFill>
                  <a:srgbClr val="800000"/>
                </a:solidFill>
                <a:effectLst>
                  <a:outerShdw blurRad="38100" dist="38100" dir="2700000" algn="tl">
                    <a:srgbClr val="C0C0C0"/>
                  </a:outerShdw>
                </a:effectLst>
                <a:latin typeface="黑体" pitchFamily="2" charset="-122"/>
                <a:ea typeface="黑体" pitchFamily="2" charset="-122"/>
              </a:rPr>
              <a:t>章  动态规划</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047D9ED6-4DCE-4C9A-842F-9584E7EEC6EF}" type="slidenum">
              <a:rPr lang="en-US" altLang="zh-CN"/>
              <a:pPr/>
              <a:t>10</a:t>
            </a:fld>
            <a:endParaRPr lang="en-US" altLang="zh-CN"/>
          </a:p>
        </p:txBody>
      </p:sp>
      <p:sp>
        <p:nvSpPr>
          <p:cNvPr id="290818" name="Rectangle 2"/>
          <p:cNvSpPr>
            <a:spLocks noChangeArrowheads="1"/>
          </p:cNvSpPr>
          <p:nvPr/>
        </p:nvSpPr>
        <p:spPr bwMode="auto">
          <a:xfrm>
            <a:off x="684213"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矩阵连乘问题</a:t>
            </a:r>
          </a:p>
        </p:txBody>
      </p:sp>
      <p:sp>
        <p:nvSpPr>
          <p:cNvPr id="290819" name="Text Box 3"/>
          <p:cNvSpPr txBox="1">
            <a:spLocks noChangeArrowheads="1"/>
          </p:cNvSpPr>
          <p:nvPr/>
        </p:nvSpPr>
        <p:spPr bwMode="auto">
          <a:xfrm>
            <a:off x="250825" y="1196975"/>
            <a:ext cx="8642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Verdana" pitchFamily="34" charset="0"/>
                <a:ea typeface="楷体_GB2312" pitchFamily="49" charset="-122"/>
                <a:cs typeface="Times New Roman" pitchFamily="18" charset="0"/>
              </a:rPr>
              <a:t>给定</a:t>
            </a:r>
            <a:r>
              <a:rPr lang="en-US" altLang="zh-CN" sz="2400">
                <a:latin typeface="Verdana" pitchFamily="34" charset="0"/>
                <a:ea typeface="楷体_GB2312" pitchFamily="49" charset="-122"/>
                <a:cs typeface="Times New Roman" pitchFamily="18" charset="0"/>
              </a:rPr>
              <a:t>n</a:t>
            </a:r>
            <a:r>
              <a:rPr lang="zh-CN" altLang="en-US" sz="2400">
                <a:latin typeface="Verdana" pitchFamily="34" charset="0"/>
                <a:ea typeface="楷体_GB2312" pitchFamily="49" charset="-122"/>
                <a:cs typeface="Times New Roman" pitchFamily="18" charset="0"/>
              </a:rPr>
              <a:t>个矩阵｛</a:t>
            </a:r>
            <a:r>
              <a:rPr lang="en-US" altLang="zh-CN" sz="2400">
                <a:latin typeface="Verdana" pitchFamily="34" charset="0"/>
                <a:ea typeface="楷体_GB2312" pitchFamily="49" charset="-122"/>
                <a:cs typeface="Times New Roman" pitchFamily="18" charset="0"/>
              </a:rPr>
              <a:t>A</a:t>
            </a:r>
            <a:r>
              <a:rPr lang="en-US" altLang="zh-CN" sz="2400" baseline="-25000">
                <a:latin typeface="Verdana" pitchFamily="34" charset="0"/>
                <a:ea typeface="楷体_GB2312" pitchFamily="49" charset="-122"/>
                <a:cs typeface="Times New Roman" pitchFamily="18" charset="0"/>
              </a:rPr>
              <a:t>1</a:t>
            </a:r>
            <a:r>
              <a:rPr lang="en-US" altLang="zh-CN" sz="2400">
                <a:latin typeface="Verdana" pitchFamily="34" charset="0"/>
                <a:ea typeface="楷体_GB2312" pitchFamily="49" charset="-122"/>
                <a:cs typeface="Times New Roman" pitchFamily="18" charset="0"/>
              </a:rPr>
              <a:t>,A</a:t>
            </a:r>
            <a:r>
              <a:rPr lang="en-US" altLang="zh-CN" sz="2400" baseline="-25000">
                <a:latin typeface="Verdana" pitchFamily="34" charset="0"/>
                <a:ea typeface="楷体_GB2312" pitchFamily="49" charset="-122"/>
                <a:cs typeface="Times New Roman" pitchFamily="18" charset="0"/>
              </a:rPr>
              <a:t>2</a:t>
            </a:r>
            <a:r>
              <a:rPr lang="en-US" altLang="zh-CN" sz="2400">
                <a:latin typeface="Verdana" pitchFamily="34" charset="0"/>
                <a:ea typeface="楷体_GB2312" pitchFamily="49" charset="-122"/>
                <a:cs typeface="Times New Roman" pitchFamily="18" charset="0"/>
              </a:rPr>
              <a:t>,…,A</a:t>
            </a:r>
            <a:r>
              <a:rPr lang="en-US" altLang="zh-CN" sz="2400" baseline="-25000">
                <a:latin typeface="Verdana" pitchFamily="34" charset="0"/>
                <a:ea typeface="楷体_GB2312" pitchFamily="49" charset="-122"/>
                <a:cs typeface="Times New Roman" pitchFamily="18" charset="0"/>
              </a:rPr>
              <a:t>n</a:t>
            </a:r>
            <a:r>
              <a:rPr lang="zh-CN" altLang="en-US" sz="2400">
                <a:latin typeface="Verdana" pitchFamily="34" charset="0"/>
                <a:ea typeface="楷体_GB2312" pitchFamily="49" charset="-122"/>
                <a:cs typeface="Times New Roman" pitchFamily="18" charset="0"/>
              </a:rPr>
              <a:t>｝，其中</a:t>
            </a:r>
            <a:r>
              <a:rPr lang="en-US" altLang="zh-CN" sz="2400">
                <a:latin typeface="Verdana" pitchFamily="34" charset="0"/>
                <a:ea typeface="楷体_GB2312" pitchFamily="49" charset="-122"/>
                <a:cs typeface="Times New Roman" pitchFamily="18" charset="0"/>
              </a:rPr>
              <a:t>Ai</a:t>
            </a:r>
            <a:r>
              <a:rPr lang="zh-CN" altLang="en-US" sz="2400">
                <a:latin typeface="Verdana" pitchFamily="34" charset="0"/>
                <a:ea typeface="楷体_GB2312" pitchFamily="49" charset="-122"/>
                <a:cs typeface="Times New Roman" pitchFamily="18" charset="0"/>
              </a:rPr>
              <a:t>与</a:t>
            </a:r>
            <a:r>
              <a:rPr lang="en-US" altLang="zh-CN" sz="2400">
                <a:latin typeface="Verdana" pitchFamily="34" charset="0"/>
                <a:ea typeface="楷体_GB2312" pitchFamily="49" charset="-122"/>
                <a:cs typeface="Times New Roman" pitchFamily="18" charset="0"/>
              </a:rPr>
              <a:t>Ai+1</a:t>
            </a:r>
            <a:r>
              <a:rPr lang="zh-CN" altLang="en-US" sz="2400">
                <a:latin typeface="Verdana" pitchFamily="34" charset="0"/>
                <a:ea typeface="楷体_GB2312" pitchFamily="49" charset="-122"/>
                <a:cs typeface="Times New Roman" pitchFamily="18" charset="0"/>
              </a:rPr>
              <a:t>是可乘的，</a:t>
            </a:r>
            <a:r>
              <a:rPr lang="en-US" altLang="zh-CN" sz="2400">
                <a:latin typeface="Verdana" pitchFamily="34" charset="0"/>
                <a:ea typeface="楷体_GB2312" pitchFamily="49" charset="-122"/>
                <a:cs typeface="Times New Roman" pitchFamily="18" charset="0"/>
              </a:rPr>
              <a:t>i=1</a:t>
            </a:r>
            <a:r>
              <a:rPr lang="zh-CN" altLang="en-US" sz="2400">
                <a:latin typeface="Verdana" pitchFamily="34" charset="0"/>
                <a:ea typeface="楷体_GB2312" pitchFamily="49" charset="-122"/>
                <a:cs typeface="Times New Roman" pitchFamily="18" charset="0"/>
              </a:rPr>
              <a:t>，</a:t>
            </a:r>
            <a:r>
              <a:rPr lang="en-US" altLang="zh-CN" sz="2400">
                <a:latin typeface="Verdana" pitchFamily="34" charset="0"/>
                <a:ea typeface="楷体_GB2312" pitchFamily="49" charset="-122"/>
                <a:cs typeface="Times New Roman" pitchFamily="18" charset="0"/>
              </a:rPr>
              <a:t>2…</a:t>
            </a:r>
            <a:r>
              <a:rPr lang="zh-CN" altLang="en-US" sz="2400">
                <a:latin typeface="Verdana" pitchFamily="34" charset="0"/>
                <a:ea typeface="楷体_GB2312" pitchFamily="49" charset="-122"/>
                <a:cs typeface="Times New Roman" pitchFamily="18" charset="0"/>
              </a:rPr>
              <a:t>，</a:t>
            </a:r>
            <a:r>
              <a:rPr lang="en-US" altLang="zh-CN" sz="2400">
                <a:latin typeface="Verdana" pitchFamily="34" charset="0"/>
                <a:ea typeface="楷体_GB2312" pitchFamily="49" charset="-122"/>
                <a:cs typeface="Times New Roman" pitchFamily="18" charset="0"/>
              </a:rPr>
              <a:t>n-1</a:t>
            </a:r>
            <a:r>
              <a:rPr lang="zh-CN" altLang="en-US" sz="2400">
                <a:latin typeface="Verdana" pitchFamily="34" charset="0"/>
                <a:ea typeface="楷体_GB2312" pitchFamily="49" charset="-122"/>
                <a:cs typeface="Times New Roman" pitchFamily="18" charset="0"/>
              </a:rPr>
              <a:t>。如何确定计算矩阵连乘积的计算次序，使得依此次序计算矩阵连乘积需要的数乘次数最少。</a:t>
            </a:r>
          </a:p>
        </p:txBody>
      </p:sp>
      <p:sp>
        <p:nvSpPr>
          <p:cNvPr id="290820" name="Text Box 4"/>
          <p:cNvSpPr txBox="1">
            <a:spLocks noChangeArrowheads="1"/>
          </p:cNvSpPr>
          <p:nvPr/>
        </p:nvSpPr>
        <p:spPr bwMode="auto">
          <a:xfrm>
            <a:off x="323850" y="2349500"/>
            <a:ext cx="8351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 typeface="Wingdings" pitchFamily="2" charset="2"/>
              <a:buChar char="u"/>
            </a:pPr>
            <a:r>
              <a:rPr lang="zh-CN" altLang="en-US" sz="2400" b="1">
                <a:ea typeface="黑体" pitchFamily="2" charset="-122"/>
                <a:sym typeface="Wingdings" pitchFamily="2" charset="2"/>
              </a:rPr>
              <a:t>穷举法</a:t>
            </a:r>
            <a:r>
              <a:rPr lang="zh-CN" altLang="en-US" sz="2400">
                <a:ea typeface="楷体_GB2312" pitchFamily="49" charset="-122"/>
                <a:sym typeface="Wingdings" pitchFamily="2" charset="2"/>
              </a:rPr>
              <a:t>：列举出所有可能的计算次序，并计算出每一种计算次序相应需要的数乘次数，从中找出一种数乘次数最少的计算次序。</a:t>
            </a:r>
            <a:r>
              <a:rPr lang="en-US" altLang="zh-CN" sz="2400">
                <a:ea typeface="楷体_GB2312" pitchFamily="49" charset="-122"/>
                <a:sym typeface="Wingdings" pitchFamily="2" charset="2"/>
              </a:rPr>
              <a:t> </a:t>
            </a:r>
          </a:p>
        </p:txBody>
      </p:sp>
      <p:sp>
        <p:nvSpPr>
          <p:cNvPr id="290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290822" name="Group 6"/>
          <p:cNvGrpSpPr>
            <a:grpSpLocks/>
          </p:cNvGrpSpPr>
          <p:nvPr/>
        </p:nvGrpSpPr>
        <p:grpSpPr bwMode="auto">
          <a:xfrm>
            <a:off x="323850" y="3716338"/>
            <a:ext cx="8424863" cy="2698750"/>
            <a:chOff x="204" y="2341"/>
            <a:chExt cx="5307" cy="1700"/>
          </a:xfrm>
        </p:grpSpPr>
        <p:sp>
          <p:nvSpPr>
            <p:cNvPr id="290823" name="Text Box 7"/>
            <p:cNvSpPr txBox="1">
              <a:spLocks noChangeArrowheads="1"/>
            </p:cNvSpPr>
            <p:nvPr/>
          </p:nvSpPr>
          <p:spPr bwMode="auto">
            <a:xfrm>
              <a:off x="204" y="2341"/>
              <a:ext cx="5307" cy="170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a:latin typeface="Verdana" pitchFamily="34" charset="0"/>
                  <a:ea typeface="黑体" pitchFamily="2" charset="-122"/>
                </a:rPr>
                <a:t>算法复杂度分析：</a:t>
              </a:r>
            </a:p>
            <a:p>
              <a:r>
                <a:rPr lang="zh-CN" altLang="en-US" sz="2400">
                  <a:latin typeface="Verdana" pitchFamily="34" charset="0"/>
                  <a:ea typeface="楷体_GB2312" pitchFamily="49" charset="-122"/>
                </a:rPr>
                <a:t>对于</a:t>
              </a:r>
              <a:r>
                <a:rPr lang="en-US" altLang="zh-CN" sz="2400">
                  <a:latin typeface="Verdana" pitchFamily="34" charset="0"/>
                  <a:ea typeface="楷体_GB2312" pitchFamily="49" charset="-122"/>
                </a:rPr>
                <a:t>n</a:t>
              </a:r>
              <a:r>
                <a:rPr lang="zh-CN" altLang="en-US" sz="2400">
                  <a:latin typeface="Verdana" pitchFamily="34" charset="0"/>
                  <a:ea typeface="楷体_GB2312" pitchFamily="49" charset="-122"/>
                </a:rPr>
                <a:t>个矩阵的连乘积，设其不同的计算次序为</a:t>
              </a:r>
              <a:r>
                <a:rPr lang="en-US" altLang="zh-CN" sz="2400">
                  <a:latin typeface="Verdana" pitchFamily="34" charset="0"/>
                  <a:ea typeface="楷体_GB2312" pitchFamily="49" charset="-122"/>
                </a:rPr>
                <a:t>P(n)</a:t>
              </a:r>
              <a:r>
                <a:rPr lang="zh-CN" altLang="en-US" sz="2400">
                  <a:latin typeface="Verdana" pitchFamily="34" charset="0"/>
                  <a:ea typeface="楷体_GB2312" pitchFamily="49" charset="-122"/>
                </a:rPr>
                <a:t>。</a:t>
              </a:r>
            </a:p>
            <a:p>
              <a:r>
                <a:rPr lang="zh-CN" altLang="en-US" sz="2400">
                  <a:latin typeface="Verdana" pitchFamily="34" charset="0"/>
                  <a:ea typeface="楷体_GB2312" pitchFamily="49" charset="-122"/>
                </a:rPr>
                <a:t>由于每种加括号方式都可以分解为两个子矩阵的加括号问题：</a:t>
              </a:r>
              <a:r>
                <a:rPr lang="en-US" altLang="zh-CN" sz="2400">
                  <a:latin typeface="Verdana" pitchFamily="34" charset="0"/>
                  <a:ea typeface="楷体_GB2312" pitchFamily="49" charset="-122"/>
                </a:rPr>
                <a:t>(A1...Ak)(Ak+1…An)</a:t>
              </a:r>
              <a:r>
                <a:rPr lang="zh-CN" altLang="en-US" sz="2400">
                  <a:latin typeface="Verdana" pitchFamily="34" charset="0"/>
                  <a:ea typeface="楷体_GB2312" pitchFamily="49" charset="-122"/>
                </a:rPr>
                <a:t>可以得到关于</a:t>
              </a:r>
              <a:r>
                <a:rPr lang="en-US" altLang="zh-CN" sz="2400">
                  <a:latin typeface="Verdana" pitchFamily="34" charset="0"/>
                  <a:ea typeface="楷体_GB2312" pitchFamily="49" charset="-122"/>
                </a:rPr>
                <a:t>P(n)</a:t>
              </a:r>
              <a:r>
                <a:rPr lang="zh-CN" altLang="en-US" sz="2400">
                  <a:latin typeface="Verdana" pitchFamily="34" charset="0"/>
                  <a:ea typeface="楷体_GB2312" pitchFamily="49" charset="-122"/>
                </a:rPr>
                <a:t>的递推式如下：</a:t>
              </a:r>
            </a:p>
            <a:p>
              <a:endParaRPr lang="en-US" altLang="zh-CN" sz="2400">
                <a:latin typeface="Verdana" pitchFamily="34" charset="0"/>
                <a:ea typeface="楷体_GB2312" pitchFamily="49" charset="-122"/>
              </a:endParaRPr>
            </a:p>
            <a:p>
              <a:endParaRPr lang="en-US" altLang="zh-CN" sz="2400">
                <a:latin typeface="Verdana" pitchFamily="34" charset="0"/>
                <a:ea typeface="楷体_GB2312" pitchFamily="49" charset="-122"/>
              </a:endParaRPr>
            </a:p>
          </p:txBody>
        </p:sp>
        <p:graphicFrame>
          <p:nvGraphicFramePr>
            <p:cNvPr id="290824" name="Object 8"/>
            <p:cNvGraphicFramePr>
              <a:graphicFrameLocks noChangeAspect="1"/>
            </p:cNvGraphicFramePr>
            <p:nvPr/>
          </p:nvGraphicFramePr>
          <p:xfrm>
            <a:off x="657" y="3339"/>
            <a:ext cx="3723" cy="694"/>
          </p:xfrm>
          <a:graphic>
            <a:graphicData uri="http://schemas.openxmlformats.org/presentationml/2006/ole">
              <mc:AlternateContent xmlns:mc="http://schemas.openxmlformats.org/markup-compatibility/2006">
                <mc:Choice xmlns:v="urn:schemas-microsoft-com:vml" Requires="v">
                  <p:oleObj spid="_x0000_s290826" name="公式" r:id="rId3" imgW="3276360" imgH="609480" progId="Equation.3">
                    <p:embed/>
                  </p:oleObj>
                </mc:Choice>
                <mc:Fallback>
                  <p:oleObj name="公式" r:id="rId3" imgW="3276360" imgH="609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3339"/>
                          <a:ext cx="3723" cy="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2A52301-6ECF-415B-B8C2-C309E2ADE80D}" type="slidenum">
              <a:rPr lang="en-US" altLang="zh-CN"/>
              <a:pPr/>
              <a:t>11</a:t>
            </a:fld>
            <a:endParaRPr lang="en-US" altLang="zh-CN"/>
          </a:p>
        </p:txBody>
      </p:sp>
      <p:sp>
        <p:nvSpPr>
          <p:cNvPr id="291842" name="Rectangle 2"/>
          <p:cNvSpPr>
            <a:spLocks noChangeArrowheads="1"/>
          </p:cNvSpPr>
          <p:nvPr/>
        </p:nvSpPr>
        <p:spPr bwMode="auto">
          <a:xfrm>
            <a:off x="1341438" y="287338"/>
            <a:ext cx="5395912"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矩阵连乘问题</a:t>
            </a:r>
            <a:endParaRPr lang="ja-JP" altLang="en-US" sz="3800">
              <a:effectLst>
                <a:outerShdw blurRad="38100" dist="38100" dir="2700000" algn="tl">
                  <a:srgbClr val="C0C0C0"/>
                </a:outerShdw>
              </a:effectLst>
              <a:ea typeface="黑体" pitchFamily="2" charset="-122"/>
            </a:endParaRPr>
          </a:p>
        </p:txBody>
      </p:sp>
      <p:sp>
        <p:nvSpPr>
          <p:cNvPr id="291843" name="Text Box 3"/>
          <p:cNvSpPr txBox="1">
            <a:spLocks noChangeArrowheads="1"/>
          </p:cNvSpPr>
          <p:nvPr/>
        </p:nvSpPr>
        <p:spPr bwMode="auto">
          <a:xfrm>
            <a:off x="250825" y="1196975"/>
            <a:ext cx="8351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 typeface="Wingdings" pitchFamily="2" charset="2"/>
              <a:buChar char="u"/>
            </a:pPr>
            <a:r>
              <a:rPr lang="zh-CN" altLang="en-US" sz="2400" b="1">
                <a:ea typeface="黑体" pitchFamily="2" charset="-122"/>
                <a:sym typeface="Wingdings" pitchFamily="2" charset="2"/>
              </a:rPr>
              <a:t>穷举法</a:t>
            </a:r>
          </a:p>
          <a:p>
            <a:pPr>
              <a:buFont typeface="Wingdings" pitchFamily="2" charset="2"/>
              <a:buChar char="u"/>
            </a:pPr>
            <a:r>
              <a:rPr lang="zh-CN" altLang="en-US" sz="2400" b="1">
                <a:ea typeface="黑体" pitchFamily="2" charset="-122"/>
                <a:sym typeface="Wingdings" pitchFamily="2" charset="2"/>
              </a:rPr>
              <a:t>动态规划</a:t>
            </a:r>
            <a:endParaRPr lang="en-US" altLang="zh-CN" sz="2400" b="1">
              <a:ea typeface="黑体" pitchFamily="2" charset="-122"/>
              <a:sym typeface="Wingdings" pitchFamily="2" charset="2"/>
            </a:endParaRPr>
          </a:p>
        </p:txBody>
      </p:sp>
      <p:sp>
        <p:nvSpPr>
          <p:cNvPr id="291844" name="Text Box 4"/>
          <p:cNvSpPr txBox="1">
            <a:spLocks noChangeArrowheads="1"/>
          </p:cNvSpPr>
          <p:nvPr/>
        </p:nvSpPr>
        <p:spPr bwMode="auto">
          <a:xfrm>
            <a:off x="712788" y="2239963"/>
            <a:ext cx="741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Verdana" pitchFamily="34" charset="0"/>
                <a:ea typeface="楷体_GB2312" pitchFamily="49" charset="-122"/>
              </a:rPr>
              <a:t>将矩阵连乘积               简记为</a:t>
            </a:r>
            <a:r>
              <a:rPr kumimoji="1" lang="en-US" altLang="zh-CN" sz="2400">
                <a:latin typeface="Verdana" pitchFamily="34" charset="0"/>
                <a:ea typeface="楷体_GB2312" pitchFamily="49" charset="-122"/>
              </a:rPr>
              <a:t>A[i:j] </a:t>
            </a:r>
            <a:r>
              <a:rPr kumimoji="1" lang="zh-CN" altLang="en-US" sz="2400">
                <a:latin typeface="Verdana" pitchFamily="34" charset="0"/>
                <a:ea typeface="楷体_GB2312" pitchFamily="49" charset="-122"/>
              </a:rPr>
              <a:t>，这里</a:t>
            </a:r>
            <a:r>
              <a:rPr kumimoji="1" lang="en-US" altLang="zh-CN" sz="2400">
                <a:latin typeface="Verdana" pitchFamily="34" charset="0"/>
                <a:ea typeface="楷体_GB2312" pitchFamily="49" charset="-122"/>
              </a:rPr>
              <a:t>i</a:t>
            </a:r>
            <a:r>
              <a:rPr lang="en-US" altLang="zh-CN" sz="2400">
                <a:latin typeface="Verdana" pitchFamily="34" charset="0"/>
                <a:ea typeface="楷体_GB2312" pitchFamily="49" charset="-122"/>
              </a:rPr>
              <a:t>≤</a:t>
            </a:r>
            <a:r>
              <a:rPr kumimoji="1" lang="en-US" altLang="zh-CN" sz="2400">
                <a:latin typeface="Verdana" pitchFamily="34" charset="0"/>
                <a:ea typeface="楷体_GB2312" pitchFamily="49" charset="-122"/>
              </a:rPr>
              <a:t>j     </a:t>
            </a:r>
            <a:endParaRPr kumimoji="1" lang="en-US" altLang="ja-JP" sz="2400">
              <a:latin typeface="Verdana" pitchFamily="34" charset="0"/>
              <a:ea typeface="楷体_GB2312" pitchFamily="49" charset="-122"/>
            </a:endParaRPr>
          </a:p>
        </p:txBody>
      </p:sp>
      <p:graphicFrame>
        <p:nvGraphicFramePr>
          <p:cNvPr id="291845" name="Object 5"/>
          <p:cNvGraphicFramePr>
            <a:graphicFrameLocks noChangeAspect="1"/>
          </p:cNvGraphicFramePr>
          <p:nvPr/>
        </p:nvGraphicFramePr>
        <p:xfrm>
          <a:off x="2679700" y="2230438"/>
          <a:ext cx="1538288" cy="573087"/>
        </p:xfrm>
        <a:graphic>
          <a:graphicData uri="http://schemas.openxmlformats.org/presentationml/2006/ole">
            <mc:AlternateContent xmlns:mc="http://schemas.openxmlformats.org/markup-compatibility/2006">
              <mc:Choice xmlns:v="urn:schemas-microsoft-com:vml" Requires="v">
                <p:oleObj spid="_x0000_s291851" name="数式" r:id="rId3" imgW="647640" imgH="241200" progId="Equation.3">
                  <p:embed/>
                </p:oleObj>
              </mc:Choice>
              <mc:Fallback>
                <p:oleObj name="数式" r:id="rId3" imgW="64764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700" y="2230438"/>
                        <a:ext cx="153828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46" name="Text Box 6"/>
          <p:cNvSpPr txBox="1">
            <a:spLocks noChangeArrowheads="1"/>
          </p:cNvSpPr>
          <p:nvPr/>
        </p:nvSpPr>
        <p:spPr bwMode="auto">
          <a:xfrm>
            <a:off x="611188" y="2903538"/>
            <a:ext cx="7700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Verdana" pitchFamily="34" charset="0"/>
                <a:ea typeface="楷体_GB2312" pitchFamily="49" charset="-122"/>
              </a:rPr>
              <a:t>考察计算</a:t>
            </a:r>
            <a:r>
              <a:rPr kumimoji="1" lang="en-US" altLang="zh-CN" sz="2400">
                <a:latin typeface="Verdana" pitchFamily="34" charset="0"/>
                <a:ea typeface="楷体_GB2312" pitchFamily="49" charset="-122"/>
              </a:rPr>
              <a:t>A[i:j]</a:t>
            </a:r>
            <a:r>
              <a:rPr kumimoji="1" lang="zh-CN" altLang="en-US" sz="2400">
                <a:latin typeface="Verdana" pitchFamily="34" charset="0"/>
                <a:ea typeface="楷体_GB2312" pitchFamily="49" charset="-122"/>
              </a:rPr>
              <a:t>的最优计算次序。设这个计算次序在矩阵</a:t>
            </a:r>
          </a:p>
          <a:p>
            <a:r>
              <a:rPr kumimoji="1" lang="en-US" altLang="zh-CN" sz="2400">
                <a:latin typeface="Verdana" pitchFamily="34" charset="0"/>
                <a:ea typeface="楷体_GB2312" pitchFamily="49" charset="-122"/>
              </a:rPr>
              <a:t>Ak</a:t>
            </a:r>
            <a:r>
              <a:rPr kumimoji="1" lang="zh-CN" altLang="en-US" sz="2400">
                <a:latin typeface="Verdana" pitchFamily="34" charset="0"/>
                <a:ea typeface="楷体_GB2312" pitchFamily="49" charset="-122"/>
              </a:rPr>
              <a:t>和</a:t>
            </a:r>
            <a:r>
              <a:rPr kumimoji="1" lang="en-US" altLang="zh-CN" sz="2400">
                <a:latin typeface="Verdana" pitchFamily="34" charset="0"/>
                <a:ea typeface="楷体_GB2312" pitchFamily="49" charset="-122"/>
              </a:rPr>
              <a:t>Ak+1</a:t>
            </a:r>
            <a:r>
              <a:rPr kumimoji="1" lang="zh-CN" altLang="en-US" sz="2400">
                <a:latin typeface="Verdana" pitchFamily="34" charset="0"/>
                <a:ea typeface="楷体_GB2312" pitchFamily="49" charset="-122"/>
              </a:rPr>
              <a:t>之间将矩阵链断开，</a:t>
            </a:r>
            <a:r>
              <a:rPr kumimoji="1" lang="en-US" altLang="zh-CN" sz="2400">
                <a:latin typeface="Verdana" pitchFamily="34" charset="0"/>
                <a:ea typeface="楷体_GB2312" pitchFamily="49" charset="-122"/>
              </a:rPr>
              <a:t>i</a:t>
            </a:r>
            <a:r>
              <a:rPr lang="en-US" altLang="zh-CN" sz="2400">
                <a:latin typeface="Verdana" pitchFamily="34" charset="0"/>
                <a:ea typeface="楷体_GB2312" pitchFamily="49" charset="-122"/>
              </a:rPr>
              <a:t>≤k&lt;j</a:t>
            </a:r>
            <a:r>
              <a:rPr kumimoji="1" lang="zh-CN" altLang="en-US" sz="2400">
                <a:latin typeface="Verdana" pitchFamily="34" charset="0"/>
                <a:ea typeface="楷体_GB2312" pitchFamily="49" charset="-122"/>
              </a:rPr>
              <a:t>，则其相应完全</a:t>
            </a:r>
          </a:p>
          <a:p>
            <a:r>
              <a:rPr kumimoji="1" lang="zh-CN" altLang="en-US" sz="2400">
                <a:latin typeface="Verdana" pitchFamily="34" charset="0"/>
                <a:ea typeface="楷体_GB2312" pitchFamily="49" charset="-122"/>
              </a:rPr>
              <a:t>加括号方式为</a:t>
            </a:r>
            <a:endParaRPr kumimoji="1" lang="ja-JP" altLang="en-US" sz="2400">
              <a:latin typeface="Verdana" pitchFamily="34" charset="0"/>
              <a:ea typeface="楷体_GB2312" pitchFamily="49" charset="-122"/>
            </a:endParaRPr>
          </a:p>
        </p:txBody>
      </p:sp>
      <p:graphicFrame>
        <p:nvGraphicFramePr>
          <p:cNvPr id="291847" name="Object 7"/>
          <p:cNvGraphicFramePr>
            <a:graphicFrameLocks noChangeAspect="1"/>
          </p:cNvGraphicFramePr>
          <p:nvPr/>
        </p:nvGraphicFramePr>
        <p:xfrm>
          <a:off x="2647950" y="3635375"/>
          <a:ext cx="3890963" cy="573088"/>
        </p:xfrm>
        <a:graphic>
          <a:graphicData uri="http://schemas.openxmlformats.org/presentationml/2006/ole">
            <mc:AlternateContent xmlns:mc="http://schemas.openxmlformats.org/markup-compatibility/2006">
              <mc:Choice xmlns:v="urn:schemas-microsoft-com:vml" Requires="v">
                <p:oleObj spid="_x0000_s291852" name="数式" r:id="rId5" imgW="1638000" imgH="241200" progId="Equation.3">
                  <p:embed/>
                </p:oleObj>
              </mc:Choice>
              <mc:Fallback>
                <p:oleObj name="数式" r:id="rId5" imgW="163800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950" y="3635375"/>
                        <a:ext cx="389096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48" name="Text Box 8"/>
          <p:cNvSpPr txBox="1">
            <a:spLocks noChangeArrowheads="1"/>
          </p:cNvSpPr>
          <p:nvPr/>
        </p:nvSpPr>
        <p:spPr bwMode="auto">
          <a:xfrm>
            <a:off x="714375" y="4273550"/>
            <a:ext cx="790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Verdana" pitchFamily="34" charset="0"/>
                <a:ea typeface="楷体_GB2312" pitchFamily="49" charset="-122"/>
              </a:rPr>
              <a:t>计算量：</a:t>
            </a:r>
            <a:r>
              <a:rPr kumimoji="1" lang="en-US" altLang="zh-CN" sz="2400">
                <a:latin typeface="Verdana" pitchFamily="34" charset="0"/>
                <a:ea typeface="楷体_GB2312" pitchFamily="49" charset="-122"/>
              </a:rPr>
              <a:t>A[i:k]</a:t>
            </a:r>
            <a:r>
              <a:rPr kumimoji="1" lang="zh-CN" altLang="en-US" sz="2400">
                <a:latin typeface="Verdana" pitchFamily="34" charset="0"/>
                <a:ea typeface="楷体_GB2312" pitchFamily="49" charset="-122"/>
              </a:rPr>
              <a:t>的计算量加上</a:t>
            </a:r>
            <a:r>
              <a:rPr kumimoji="1" lang="en-US" altLang="zh-CN" sz="2400">
                <a:latin typeface="Verdana" pitchFamily="34" charset="0"/>
                <a:ea typeface="楷体_GB2312" pitchFamily="49" charset="-122"/>
              </a:rPr>
              <a:t>A[k+1:j]</a:t>
            </a:r>
            <a:r>
              <a:rPr kumimoji="1" lang="zh-CN" altLang="en-US" sz="2400">
                <a:latin typeface="Verdana" pitchFamily="34" charset="0"/>
                <a:ea typeface="楷体_GB2312" pitchFamily="49" charset="-122"/>
              </a:rPr>
              <a:t>的计算量，再加上</a:t>
            </a:r>
          </a:p>
          <a:p>
            <a:r>
              <a:rPr kumimoji="1" lang="en-US" altLang="zh-CN" sz="2400">
                <a:latin typeface="Verdana" pitchFamily="34" charset="0"/>
                <a:ea typeface="楷体_GB2312" pitchFamily="49" charset="-122"/>
              </a:rPr>
              <a:t>A[i:k]</a:t>
            </a:r>
            <a:r>
              <a:rPr kumimoji="1" lang="zh-CN" altLang="en-US" sz="2400">
                <a:latin typeface="Verdana" pitchFamily="34" charset="0"/>
                <a:ea typeface="楷体_GB2312" pitchFamily="49" charset="-122"/>
              </a:rPr>
              <a:t>和</a:t>
            </a:r>
            <a:r>
              <a:rPr kumimoji="1" lang="en-US" altLang="zh-CN" sz="2400">
                <a:latin typeface="Verdana" pitchFamily="34" charset="0"/>
                <a:ea typeface="楷体_GB2312" pitchFamily="49" charset="-122"/>
              </a:rPr>
              <a:t>A[k+1:j]</a:t>
            </a:r>
            <a:r>
              <a:rPr kumimoji="1" lang="zh-CN" altLang="en-US" sz="2400">
                <a:latin typeface="Verdana" pitchFamily="34" charset="0"/>
                <a:ea typeface="楷体_GB2312" pitchFamily="49" charset="-122"/>
              </a:rPr>
              <a:t>相乘的计算量</a:t>
            </a:r>
            <a:endParaRPr kumimoji="1" lang="ja-JP" altLang="en-US" sz="2400">
              <a:latin typeface="Verdan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DEEB626-865C-4606-936D-2D4DEDEB39F1}" type="slidenum">
              <a:rPr lang="en-US" altLang="zh-CN"/>
              <a:pPr/>
              <a:t>12</a:t>
            </a:fld>
            <a:endParaRPr lang="en-US" altLang="zh-CN"/>
          </a:p>
        </p:txBody>
      </p:sp>
      <p:sp>
        <p:nvSpPr>
          <p:cNvPr id="292866" name="Rectangle 2"/>
          <p:cNvSpPr>
            <a:spLocks noChangeArrowheads="1"/>
          </p:cNvSpPr>
          <p:nvPr/>
        </p:nvSpPr>
        <p:spPr bwMode="auto">
          <a:xfrm>
            <a:off x="885825" y="1484313"/>
            <a:ext cx="7772400" cy="3457575"/>
          </a:xfrm>
          <a:prstGeom prst="rect">
            <a:avLst/>
          </a:prstGeom>
          <a:solidFill>
            <a:srgbClr val="FFCC00"/>
          </a:solidFill>
          <a:ln>
            <a:noFill/>
          </a:ln>
          <a:effectLst/>
          <a:extLst>
            <a:ext uri="{91240B29-F687-4F45-9708-019B960494DF}">
              <a14:hiddenLine xmlns:a14="http://schemas.microsoft.com/office/drawing/2010/main" w="508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r>
              <a:rPr lang="zh-CN" altLang="en-US" sz="2600">
                <a:latin typeface="Verdana" pitchFamily="34" charset="0"/>
                <a:ea typeface="楷体_GB2312" pitchFamily="49" charset="-122"/>
              </a:rPr>
              <a:t>特征：计算</a:t>
            </a:r>
            <a:r>
              <a:rPr lang="en-US" altLang="zh-CN" sz="2600">
                <a:latin typeface="Verdana" pitchFamily="34" charset="0"/>
                <a:ea typeface="楷体_GB2312" pitchFamily="49" charset="-122"/>
              </a:rPr>
              <a:t>A[i:j]</a:t>
            </a:r>
            <a:r>
              <a:rPr lang="zh-CN" altLang="en-US" sz="2600">
                <a:latin typeface="Verdana" pitchFamily="34" charset="0"/>
                <a:ea typeface="楷体_GB2312" pitchFamily="49" charset="-122"/>
              </a:rPr>
              <a:t>的最优次序所包含的计算矩阵子链 </a:t>
            </a:r>
            <a:r>
              <a:rPr lang="en-US" altLang="zh-CN" sz="2600">
                <a:latin typeface="Verdana" pitchFamily="34" charset="0"/>
                <a:ea typeface="楷体_GB2312" pitchFamily="49" charset="-122"/>
              </a:rPr>
              <a:t>A[i:k]</a:t>
            </a:r>
            <a:r>
              <a:rPr lang="zh-CN" altLang="en-US" sz="2600">
                <a:latin typeface="Verdana" pitchFamily="34" charset="0"/>
                <a:ea typeface="楷体_GB2312" pitchFamily="49" charset="-122"/>
              </a:rPr>
              <a:t>和</a:t>
            </a:r>
            <a:r>
              <a:rPr lang="en-US" altLang="zh-CN" sz="2600">
                <a:latin typeface="Verdana" pitchFamily="34" charset="0"/>
                <a:ea typeface="楷体_GB2312" pitchFamily="49" charset="-122"/>
              </a:rPr>
              <a:t>A[k+1:j]</a:t>
            </a:r>
            <a:r>
              <a:rPr lang="zh-CN" altLang="en-US" sz="2600">
                <a:latin typeface="Verdana" pitchFamily="34" charset="0"/>
                <a:ea typeface="楷体_GB2312" pitchFamily="49" charset="-122"/>
              </a:rPr>
              <a:t>的次序也是最优的。</a:t>
            </a:r>
          </a:p>
          <a:p>
            <a:r>
              <a:rPr lang="zh-CN" altLang="en-US" sz="2600">
                <a:latin typeface="Verdana" pitchFamily="34" charset="0"/>
                <a:ea typeface="楷体_GB2312" pitchFamily="49" charset="-122"/>
              </a:rPr>
              <a:t>矩阵连乘计算次序问题的最优解包含着其子问题的最优解。这种性质称为</a:t>
            </a:r>
            <a:r>
              <a:rPr lang="zh-CN" altLang="en-US" sz="2600" b="1">
                <a:latin typeface="Verdana" pitchFamily="34" charset="0"/>
                <a:ea typeface="黑体" pitchFamily="2" charset="-122"/>
              </a:rPr>
              <a:t>最优子结构性质</a:t>
            </a:r>
            <a:r>
              <a:rPr lang="zh-CN" altLang="en-US" sz="2600">
                <a:latin typeface="Verdana" pitchFamily="34" charset="0"/>
                <a:ea typeface="楷体_GB2312" pitchFamily="49" charset="-122"/>
              </a:rPr>
              <a:t>。问题的最优子结构性质是该问题可用动态规划算法求解的显著特征。</a:t>
            </a:r>
            <a:endParaRPr lang="ja-JP" altLang="en-US" sz="2600">
              <a:latin typeface="Verdana" pitchFamily="34" charset="0"/>
              <a:ea typeface="楷体_GB2312" pitchFamily="49" charset="-122"/>
            </a:endParaRPr>
          </a:p>
        </p:txBody>
      </p:sp>
      <p:sp>
        <p:nvSpPr>
          <p:cNvPr id="292867" name="Rectangle 3"/>
          <p:cNvSpPr>
            <a:spLocks noChangeArrowheads="1"/>
          </p:cNvSpPr>
          <p:nvPr/>
        </p:nvSpPr>
        <p:spPr bwMode="auto">
          <a:xfrm>
            <a:off x="684213" y="0"/>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分析最优解的结构</a:t>
            </a:r>
            <a:endParaRPr lang="ja-JP" altLang="en-US" sz="3800">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C58CE2F6-5293-4FF5-8287-1216D813EF07}" type="slidenum">
              <a:rPr lang="en-US" altLang="zh-CN"/>
              <a:pPr/>
              <a:t>13</a:t>
            </a:fld>
            <a:endParaRPr lang="en-US" altLang="zh-CN"/>
          </a:p>
        </p:txBody>
      </p:sp>
      <p:sp>
        <p:nvSpPr>
          <p:cNvPr id="293890" name="Rectangle 2"/>
          <p:cNvSpPr>
            <a:spLocks noChangeArrowheads="1"/>
          </p:cNvSpPr>
          <p:nvPr/>
        </p:nvSpPr>
        <p:spPr bwMode="auto">
          <a:xfrm>
            <a:off x="2051050" y="333375"/>
            <a:ext cx="4144963"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建立递归关系</a:t>
            </a:r>
            <a:endParaRPr lang="ja-JP" altLang="en-US" sz="3800">
              <a:effectLst>
                <a:outerShdw blurRad="38100" dist="38100" dir="2700000" algn="tl">
                  <a:srgbClr val="C0C0C0"/>
                </a:outerShdw>
              </a:effectLst>
              <a:ea typeface="黑体" pitchFamily="2" charset="-122"/>
            </a:endParaRPr>
          </a:p>
        </p:txBody>
      </p:sp>
      <p:sp>
        <p:nvSpPr>
          <p:cNvPr id="293891" name="Rectangle 3"/>
          <p:cNvSpPr>
            <a:spLocks noChangeArrowheads="1"/>
          </p:cNvSpPr>
          <p:nvPr/>
        </p:nvSpPr>
        <p:spPr bwMode="auto">
          <a:xfrm>
            <a:off x="755650" y="11969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a:buClr>
                <a:schemeClr val="accent2"/>
              </a:buClr>
              <a:buSzPct val="50000"/>
            </a:pPr>
            <a:r>
              <a:rPr lang="zh-CN" altLang="en-US" sz="2100">
                <a:latin typeface="Verdana" pitchFamily="34" charset="0"/>
                <a:ea typeface="楷体_GB2312" pitchFamily="49" charset="-122"/>
              </a:rPr>
              <a:t>设计算</a:t>
            </a:r>
            <a:r>
              <a:rPr lang="en-US" altLang="zh-CN" sz="2100">
                <a:latin typeface="Verdana" pitchFamily="34" charset="0"/>
                <a:ea typeface="楷体_GB2312" pitchFamily="49" charset="-122"/>
              </a:rPr>
              <a:t>A[i:j]</a:t>
            </a:r>
            <a:r>
              <a:rPr lang="zh-CN" altLang="en-US" sz="2100">
                <a:latin typeface="Verdana" pitchFamily="34" charset="0"/>
                <a:ea typeface="楷体_GB2312" pitchFamily="49" charset="-122"/>
              </a:rPr>
              <a:t>，</a:t>
            </a:r>
            <a:r>
              <a:rPr lang="en-US" altLang="zh-CN" sz="2100">
                <a:latin typeface="Verdana" pitchFamily="34" charset="0"/>
                <a:ea typeface="楷体_GB2312" pitchFamily="49" charset="-122"/>
              </a:rPr>
              <a:t>1≤i≤j≤n</a:t>
            </a:r>
            <a:r>
              <a:rPr lang="zh-CN" altLang="en-US" sz="2100">
                <a:latin typeface="Verdana" pitchFamily="34" charset="0"/>
                <a:ea typeface="楷体_GB2312" pitchFamily="49" charset="-122"/>
              </a:rPr>
              <a:t>，所需要的最少数乘次数</a:t>
            </a:r>
            <a:r>
              <a:rPr lang="en-US" altLang="zh-CN" sz="2100">
                <a:latin typeface="Verdana" pitchFamily="34" charset="0"/>
                <a:ea typeface="楷体_GB2312" pitchFamily="49" charset="-122"/>
              </a:rPr>
              <a:t>m[i,j]</a:t>
            </a:r>
            <a:r>
              <a:rPr lang="zh-CN" altLang="en-US" sz="2100">
                <a:latin typeface="Verdana" pitchFamily="34" charset="0"/>
                <a:ea typeface="楷体_GB2312" pitchFamily="49" charset="-122"/>
              </a:rPr>
              <a:t>，则原问题的最优值为</a:t>
            </a:r>
            <a:r>
              <a:rPr lang="en-US" altLang="zh-CN" sz="2100">
                <a:latin typeface="Verdana" pitchFamily="34" charset="0"/>
                <a:ea typeface="楷体_GB2312" pitchFamily="49" charset="-122"/>
              </a:rPr>
              <a:t>m[1,n]         </a:t>
            </a:r>
          </a:p>
          <a:p>
            <a:pPr>
              <a:buClr>
                <a:schemeClr val="accent2"/>
              </a:buClr>
              <a:buSzPct val="50000"/>
            </a:pPr>
            <a:r>
              <a:rPr lang="zh-CN" altLang="en-US" sz="2100">
                <a:latin typeface="Verdana" pitchFamily="34" charset="0"/>
                <a:ea typeface="楷体_GB2312" pitchFamily="49" charset="-122"/>
              </a:rPr>
              <a:t>当</a:t>
            </a:r>
            <a:r>
              <a:rPr lang="en-US" altLang="zh-CN" sz="2100">
                <a:latin typeface="Verdana" pitchFamily="34" charset="0"/>
                <a:ea typeface="楷体_GB2312" pitchFamily="49" charset="-122"/>
              </a:rPr>
              <a:t>i=j</a:t>
            </a:r>
            <a:r>
              <a:rPr lang="zh-CN" altLang="en-US" sz="2100">
                <a:latin typeface="Verdana" pitchFamily="34" charset="0"/>
                <a:ea typeface="楷体_GB2312" pitchFamily="49" charset="-122"/>
              </a:rPr>
              <a:t>时，</a:t>
            </a:r>
            <a:r>
              <a:rPr lang="en-US" altLang="zh-CN" sz="2100">
                <a:latin typeface="Verdana" pitchFamily="34" charset="0"/>
                <a:ea typeface="楷体_GB2312" pitchFamily="49" charset="-122"/>
              </a:rPr>
              <a:t>A[i:j]=Ai</a:t>
            </a:r>
            <a:r>
              <a:rPr lang="zh-CN" altLang="en-US" sz="2100">
                <a:latin typeface="Verdana" pitchFamily="34" charset="0"/>
                <a:ea typeface="楷体_GB2312" pitchFamily="49" charset="-122"/>
              </a:rPr>
              <a:t>，因此，</a:t>
            </a:r>
            <a:r>
              <a:rPr lang="en-US" altLang="zh-CN" sz="2100">
                <a:latin typeface="Verdana" pitchFamily="34" charset="0"/>
                <a:ea typeface="楷体_GB2312" pitchFamily="49" charset="-122"/>
              </a:rPr>
              <a:t>m[i,i]=0</a:t>
            </a:r>
            <a:r>
              <a:rPr lang="zh-CN" altLang="en-US" sz="2100">
                <a:latin typeface="Verdana" pitchFamily="34" charset="0"/>
                <a:ea typeface="楷体_GB2312" pitchFamily="49" charset="-122"/>
              </a:rPr>
              <a:t>，</a:t>
            </a:r>
            <a:r>
              <a:rPr lang="en-US" altLang="zh-CN" sz="2100">
                <a:latin typeface="Verdana" pitchFamily="34" charset="0"/>
                <a:ea typeface="楷体_GB2312" pitchFamily="49" charset="-122"/>
              </a:rPr>
              <a:t>i=1,2,…,n</a:t>
            </a:r>
          </a:p>
          <a:p>
            <a:pPr>
              <a:buClr>
                <a:schemeClr val="accent2"/>
              </a:buClr>
              <a:buSzPct val="50000"/>
            </a:pPr>
            <a:r>
              <a:rPr lang="zh-CN" altLang="en-US" sz="2100">
                <a:latin typeface="Verdana" pitchFamily="34" charset="0"/>
                <a:ea typeface="楷体_GB2312" pitchFamily="49" charset="-122"/>
              </a:rPr>
              <a:t>当</a:t>
            </a:r>
            <a:r>
              <a:rPr lang="en-US" altLang="zh-CN" sz="2100">
                <a:latin typeface="Verdana" pitchFamily="34" charset="0"/>
                <a:ea typeface="楷体_GB2312" pitchFamily="49" charset="-122"/>
              </a:rPr>
              <a:t>i&lt;j</a:t>
            </a:r>
            <a:r>
              <a:rPr lang="zh-CN" altLang="en-US" sz="2100">
                <a:latin typeface="Verdana" pitchFamily="34" charset="0"/>
                <a:ea typeface="楷体_GB2312" pitchFamily="49" charset="-122"/>
              </a:rPr>
              <a:t>时，</a:t>
            </a:r>
          </a:p>
          <a:p>
            <a:pPr>
              <a:buClr>
                <a:schemeClr val="accent2"/>
              </a:buClr>
              <a:buSzPct val="50000"/>
            </a:pPr>
            <a:endParaRPr lang="zh-CN" altLang="en-US" sz="2100">
              <a:latin typeface="Verdana" pitchFamily="34" charset="0"/>
              <a:ea typeface="楷体_GB2312" pitchFamily="49" charset="-122"/>
            </a:endParaRPr>
          </a:p>
          <a:p>
            <a:pPr>
              <a:buClr>
                <a:schemeClr val="accent2"/>
              </a:buClr>
              <a:buSzPct val="50000"/>
            </a:pPr>
            <a:endParaRPr lang="zh-CN" altLang="en-US" sz="2100">
              <a:latin typeface="Verdana" pitchFamily="34" charset="0"/>
              <a:ea typeface="楷体_GB2312" pitchFamily="49" charset="-122"/>
            </a:endParaRPr>
          </a:p>
          <a:p>
            <a:pPr>
              <a:buClr>
                <a:schemeClr val="accent2"/>
              </a:buClr>
              <a:buSzPct val="50000"/>
            </a:pPr>
            <a:endParaRPr lang="zh-CN" altLang="en-US" sz="2100">
              <a:latin typeface="Verdana" pitchFamily="34" charset="0"/>
              <a:ea typeface="楷体_GB2312" pitchFamily="49" charset="-122"/>
            </a:endParaRPr>
          </a:p>
          <a:p>
            <a:pPr>
              <a:buClr>
                <a:schemeClr val="accent2"/>
              </a:buClr>
              <a:buSzPct val="50000"/>
            </a:pPr>
            <a:r>
              <a:rPr lang="zh-CN" altLang="en-US" sz="2100">
                <a:latin typeface="Verdana" pitchFamily="34" charset="0"/>
                <a:ea typeface="楷体_GB2312" pitchFamily="49" charset="-122"/>
              </a:rPr>
              <a:t>可以递归地定义</a:t>
            </a:r>
            <a:r>
              <a:rPr lang="en-US" altLang="zh-CN" sz="2100">
                <a:latin typeface="Verdana" pitchFamily="34" charset="0"/>
                <a:ea typeface="楷体_GB2312" pitchFamily="49" charset="-122"/>
              </a:rPr>
              <a:t>m[i,j]</a:t>
            </a:r>
            <a:r>
              <a:rPr lang="zh-CN" altLang="en-US" sz="2100">
                <a:latin typeface="Verdana" pitchFamily="34" charset="0"/>
                <a:ea typeface="楷体_GB2312" pitchFamily="49" charset="-122"/>
              </a:rPr>
              <a:t>为：</a:t>
            </a:r>
          </a:p>
          <a:p>
            <a:pPr>
              <a:buClr>
                <a:schemeClr val="accent2"/>
              </a:buClr>
              <a:buSzPct val="50000"/>
            </a:pPr>
            <a:endParaRPr lang="ja-JP" altLang="en-US" sz="2100">
              <a:latin typeface="Verdana" pitchFamily="34" charset="0"/>
              <a:ea typeface="楷体_GB2312" pitchFamily="49" charset="-122"/>
            </a:endParaRPr>
          </a:p>
        </p:txBody>
      </p:sp>
      <p:graphicFrame>
        <p:nvGraphicFramePr>
          <p:cNvPr id="293892" name="Object 4"/>
          <p:cNvGraphicFramePr>
            <a:graphicFrameLocks noChangeAspect="1"/>
          </p:cNvGraphicFramePr>
          <p:nvPr/>
        </p:nvGraphicFramePr>
        <p:xfrm>
          <a:off x="1714500" y="2935288"/>
          <a:ext cx="5008563" cy="517525"/>
        </p:xfrm>
        <a:graphic>
          <a:graphicData uri="http://schemas.openxmlformats.org/presentationml/2006/ole">
            <mc:AlternateContent xmlns:mc="http://schemas.openxmlformats.org/markup-compatibility/2006">
              <mc:Choice xmlns:v="urn:schemas-microsoft-com:vml" Requires="v">
                <p:oleObj spid="_x0000_s293908" name="数式" r:id="rId3" imgW="2336760" imgH="241200" progId="Equation.3">
                  <p:embed/>
                </p:oleObj>
              </mc:Choice>
              <mc:Fallback>
                <p:oleObj name="数式" r:id="rId3" imgW="233676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35288"/>
                        <a:ext cx="50085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3893" name="Group 5"/>
          <p:cNvGrpSpPr>
            <a:grpSpLocks/>
          </p:cNvGrpSpPr>
          <p:nvPr/>
        </p:nvGrpSpPr>
        <p:grpSpPr bwMode="auto">
          <a:xfrm>
            <a:off x="1663700" y="3367088"/>
            <a:ext cx="3768725" cy="577850"/>
            <a:chOff x="747" y="3562"/>
            <a:chExt cx="2374" cy="364"/>
          </a:xfrm>
        </p:grpSpPr>
        <p:sp>
          <p:nvSpPr>
            <p:cNvPr id="293894" name="Text Box 6"/>
            <p:cNvSpPr txBox="1">
              <a:spLocks noChangeArrowheads="1"/>
            </p:cNvSpPr>
            <p:nvPr/>
          </p:nvSpPr>
          <p:spPr bwMode="auto">
            <a:xfrm>
              <a:off x="747" y="3593"/>
              <a:ext cx="2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Verdana" pitchFamily="34" charset="0"/>
                  <a:ea typeface="黑体" pitchFamily="2" charset="-122"/>
                </a:rPr>
                <a:t>这里     的维数为         </a:t>
              </a:r>
              <a:endParaRPr kumimoji="1" lang="ja-JP" altLang="en-US" sz="2400">
                <a:latin typeface="Verdana" pitchFamily="34" charset="0"/>
                <a:ea typeface="黑体" pitchFamily="2" charset="-122"/>
              </a:endParaRPr>
            </a:p>
          </p:txBody>
        </p:sp>
        <p:graphicFrame>
          <p:nvGraphicFramePr>
            <p:cNvPr id="293895" name="Object 7"/>
            <p:cNvGraphicFramePr>
              <a:graphicFrameLocks noChangeAspect="1"/>
            </p:cNvGraphicFramePr>
            <p:nvPr/>
          </p:nvGraphicFramePr>
          <p:xfrm>
            <a:off x="1222" y="3584"/>
            <a:ext cx="247" cy="342"/>
          </p:xfrm>
          <a:graphic>
            <a:graphicData uri="http://schemas.openxmlformats.org/presentationml/2006/ole">
              <mc:AlternateContent xmlns:mc="http://schemas.openxmlformats.org/markup-compatibility/2006">
                <mc:Choice xmlns:v="urn:schemas-microsoft-com:vml" Requires="v">
                  <p:oleObj spid="_x0000_s293909" name="数式" r:id="rId5" imgW="164880" imgH="228600" progId="Equation.3">
                    <p:embed/>
                  </p:oleObj>
                </mc:Choice>
                <mc:Fallback>
                  <p:oleObj name="数式" r:id="rId5" imgW="16488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 y="3584"/>
                          <a:ext cx="247"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3896" name="Object 8"/>
            <p:cNvGraphicFramePr>
              <a:graphicFrameLocks noChangeAspect="1"/>
            </p:cNvGraphicFramePr>
            <p:nvPr/>
          </p:nvGraphicFramePr>
          <p:xfrm>
            <a:off x="2342" y="3562"/>
            <a:ext cx="779" cy="342"/>
          </p:xfrm>
          <a:graphic>
            <a:graphicData uri="http://schemas.openxmlformats.org/presentationml/2006/ole">
              <mc:AlternateContent xmlns:mc="http://schemas.openxmlformats.org/markup-compatibility/2006">
                <mc:Choice xmlns:v="urn:schemas-microsoft-com:vml" Requires="v">
                  <p:oleObj spid="_x0000_s293910" name="数式" r:id="rId7" imgW="520560" imgH="228600" progId="Equation.3">
                    <p:embed/>
                  </p:oleObj>
                </mc:Choice>
                <mc:Fallback>
                  <p:oleObj name="数式" r:id="rId7" imgW="52056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2" y="3562"/>
                          <a:ext cx="779"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3897" name="Object 9"/>
          <p:cNvGraphicFramePr>
            <a:graphicFrameLocks noChangeAspect="1"/>
          </p:cNvGraphicFramePr>
          <p:nvPr/>
        </p:nvGraphicFramePr>
        <p:xfrm>
          <a:off x="1273175" y="4748213"/>
          <a:ext cx="6858000" cy="1144587"/>
        </p:xfrm>
        <a:graphic>
          <a:graphicData uri="http://schemas.openxmlformats.org/presentationml/2006/ole">
            <mc:AlternateContent xmlns:mc="http://schemas.openxmlformats.org/markup-compatibility/2006">
              <mc:Choice xmlns:v="urn:schemas-microsoft-com:vml" Requires="v">
                <p:oleObj spid="_x0000_s293911" name="数式" r:id="rId9" imgW="3200400" imgH="533160" progId="Equation.3">
                  <p:embed/>
                </p:oleObj>
              </mc:Choice>
              <mc:Fallback>
                <p:oleObj name="数式" r:id="rId9" imgW="3200400" imgH="53316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3175" y="4748213"/>
                        <a:ext cx="6858000"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3898" name="Group 10"/>
          <p:cNvGrpSpPr>
            <a:grpSpLocks/>
          </p:cNvGrpSpPr>
          <p:nvPr/>
        </p:nvGrpSpPr>
        <p:grpSpPr bwMode="auto">
          <a:xfrm>
            <a:off x="1176338" y="5908675"/>
            <a:ext cx="3594100" cy="474663"/>
            <a:chOff x="892" y="3924"/>
            <a:chExt cx="2264" cy="299"/>
          </a:xfrm>
        </p:grpSpPr>
        <p:sp>
          <p:nvSpPr>
            <p:cNvPr id="293899" name="Text Box 11"/>
            <p:cNvSpPr txBox="1">
              <a:spLocks noChangeArrowheads="1"/>
            </p:cNvSpPr>
            <p:nvPr/>
          </p:nvSpPr>
          <p:spPr bwMode="auto">
            <a:xfrm>
              <a:off x="892" y="3924"/>
              <a:ext cx="2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楷体_GB2312" pitchFamily="49" charset="-122"/>
                </a:rPr>
                <a:t>   </a:t>
              </a:r>
              <a:r>
                <a:rPr kumimoji="1" lang="zh-CN" altLang="en-US" sz="2400">
                  <a:latin typeface="Verdana" pitchFamily="34" charset="0"/>
                  <a:ea typeface="楷体_GB2312" pitchFamily="49" charset="-122"/>
                </a:rPr>
                <a:t>的位置只有      </a:t>
              </a:r>
              <a:r>
                <a:rPr kumimoji="1" lang="zh-CN" altLang="en-US" sz="2400">
                  <a:ea typeface="楷体_GB2312" pitchFamily="49" charset="-122"/>
                </a:rPr>
                <a:t>种</a:t>
              </a:r>
              <a:r>
                <a:rPr kumimoji="1" lang="zh-CN" altLang="en-US" sz="2400">
                  <a:latin typeface="Verdana" pitchFamily="34" charset="0"/>
                  <a:ea typeface="楷体_GB2312" pitchFamily="49" charset="-122"/>
                </a:rPr>
                <a:t>可能</a:t>
              </a:r>
              <a:endParaRPr kumimoji="1" lang="ja-JP" altLang="en-US" sz="2400">
                <a:latin typeface="Verdana" pitchFamily="34" charset="0"/>
                <a:ea typeface="楷体_GB2312" pitchFamily="49" charset="-122"/>
              </a:endParaRPr>
            </a:p>
          </p:txBody>
        </p:sp>
        <p:graphicFrame>
          <p:nvGraphicFramePr>
            <p:cNvPr id="293900" name="Object 12"/>
            <p:cNvGraphicFramePr>
              <a:graphicFrameLocks noChangeAspect="1"/>
            </p:cNvGraphicFramePr>
            <p:nvPr/>
          </p:nvGraphicFramePr>
          <p:xfrm>
            <a:off x="940" y="3944"/>
            <a:ext cx="163" cy="229"/>
          </p:xfrm>
          <a:graphic>
            <a:graphicData uri="http://schemas.openxmlformats.org/presentationml/2006/ole">
              <mc:AlternateContent xmlns:mc="http://schemas.openxmlformats.org/markup-compatibility/2006">
                <mc:Choice xmlns:v="urn:schemas-microsoft-com:vml" Requires="v">
                  <p:oleObj spid="_x0000_s293912" name="数式" r:id="rId11" imgW="126720" imgH="177480" progId="Equation.3">
                    <p:embed/>
                  </p:oleObj>
                </mc:Choice>
                <mc:Fallback>
                  <p:oleObj name="数式" r:id="rId11" imgW="126720" imgH="177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0" y="3944"/>
                          <a:ext cx="163"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3901" name="Object 13"/>
            <p:cNvGraphicFramePr>
              <a:graphicFrameLocks noChangeAspect="1"/>
            </p:cNvGraphicFramePr>
            <p:nvPr/>
          </p:nvGraphicFramePr>
          <p:xfrm>
            <a:off x="2095" y="3954"/>
            <a:ext cx="430" cy="269"/>
          </p:xfrm>
          <a:graphic>
            <a:graphicData uri="http://schemas.openxmlformats.org/presentationml/2006/ole">
              <mc:AlternateContent xmlns:mc="http://schemas.openxmlformats.org/markup-compatibility/2006">
                <mc:Choice xmlns:v="urn:schemas-microsoft-com:vml" Requires="v">
                  <p:oleObj spid="_x0000_s293913" name="数式" r:id="rId13" imgW="304560" imgH="190440" progId="Equation.3">
                    <p:embed/>
                  </p:oleObj>
                </mc:Choice>
                <mc:Fallback>
                  <p:oleObj name="数式" r:id="rId13" imgW="304560" imgH="1904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5" y="3954"/>
                          <a:ext cx="43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E03F279-9982-4A0A-84B7-0AFEDC4F75A4}" type="slidenum">
              <a:rPr lang="en-US" altLang="zh-CN"/>
              <a:pPr/>
              <a:t>14</a:t>
            </a:fld>
            <a:endParaRPr lang="en-US" altLang="zh-CN"/>
          </a:p>
        </p:txBody>
      </p:sp>
      <p:sp>
        <p:nvSpPr>
          <p:cNvPr id="294914" name="Rectangle 2"/>
          <p:cNvSpPr>
            <a:spLocks noChangeArrowheads="1"/>
          </p:cNvSpPr>
          <p:nvPr/>
        </p:nvSpPr>
        <p:spPr bwMode="auto">
          <a:xfrm>
            <a:off x="1350963" y="219075"/>
            <a:ext cx="6269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400">
                <a:effectLst>
                  <a:outerShdw blurRad="38100" dist="38100" dir="2700000" algn="tl">
                    <a:srgbClr val="C0C0C0"/>
                  </a:outerShdw>
                </a:effectLst>
                <a:latin typeface="Verdana" pitchFamily="34" charset="0"/>
                <a:ea typeface="黑体" pitchFamily="2" charset="-122"/>
              </a:rPr>
              <a:t>计算最优值</a:t>
            </a:r>
            <a:endParaRPr lang="ja-JP" altLang="en-US" sz="3400">
              <a:effectLst>
                <a:outerShdw blurRad="38100" dist="38100" dir="2700000" algn="tl">
                  <a:srgbClr val="C0C0C0"/>
                </a:outerShdw>
              </a:effectLst>
              <a:latin typeface="Verdana" pitchFamily="34" charset="0"/>
              <a:ea typeface="黑体" pitchFamily="2" charset="-122"/>
            </a:endParaRPr>
          </a:p>
        </p:txBody>
      </p:sp>
      <p:sp>
        <p:nvSpPr>
          <p:cNvPr id="294915" name="Rectangle 3"/>
          <p:cNvSpPr>
            <a:spLocks noChangeArrowheads="1"/>
          </p:cNvSpPr>
          <p:nvPr/>
        </p:nvSpPr>
        <p:spPr bwMode="auto">
          <a:xfrm>
            <a:off x="684213" y="1196975"/>
            <a:ext cx="777240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a:buClr>
                <a:schemeClr val="accent2"/>
              </a:buClr>
              <a:buSzPct val="50000"/>
            </a:pPr>
            <a:r>
              <a:rPr lang="zh-CN" altLang="en-US" sz="2100">
                <a:latin typeface="Verdana" pitchFamily="34" charset="0"/>
                <a:ea typeface="楷体_GB2312" pitchFamily="49" charset="-122"/>
              </a:rPr>
              <a:t>对于</a:t>
            </a:r>
            <a:r>
              <a:rPr lang="en-US" altLang="zh-CN" sz="2100">
                <a:latin typeface="Verdana" pitchFamily="34" charset="0"/>
                <a:ea typeface="楷体_GB2312" pitchFamily="49" charset="-122"/>
              </a:rPr>
              <a:t>1≤i≤j≤n</a:t>
            </a:r>
            <a:r>
              <a:rPr lang="zh-CN" altLang="en-US" sz="2100">
                <a:latin typeface="Verdana" pitchFamily="34" charset="0"/>
                <a:ea typeface="楷体_GB2312" pitchFamily="49" charset="-122"/>
              </a:rPr>
              <a:t>不同的有序对</a:t>
            </a:r>
            <a:r>
              <a:rPr lang="en-US" altLang="zh-CN" sz="2100">
                <a:latin typeface="Verdana" pitchFamily="34" charset="0"/>
                <a:ea typeface="楷体_GB2312" pitchFamily="49" charset="-122"/>
              </a:rPr>
              <a:t>(i,j)</a:t>
            </a:r>
            <a:r>
              <a:rPr lang="zh-CN" altLang="en-US" sz="2100">
                <a:latin typeface="Verdana" pitchFamily="34" charset="0"/>
                <a:ea typeface="楷体_GB2312" pitchFamily="49" charset="-122"/>
              </a:rPr>
              <a:t>对应于不同的子问题。因此，不同子问题的个数最多只有</a:t>
            </a:r>
          </a:p>
          <a:p>
            <a:pPr>
              <a:buClr>
                <a:schemeClr val="accent2"/>
              </a:buClr>
              <a:buSzPct val="50000"/>
            </a:pPr>
            <a:endParaRPr lang="zh-CN" altLang="en-US" sz="2100">
              <a:latin typeface="Verdana" pitchFamily="34" charset="0"/>
              <a:ea typeface="楷体_GB2312" pitchFamily="49" charset="-122"/>
            </a:endParaRPr>
          </a:p>
          <a:p>
            <a:pPr>
              <a:buClr>
                <a:schemeClr val="accent2"/>
              </a:buClr>
              <a:buSzPct val="50000"/>
            </a:pPr>
            <a:endParaRPr lang="zh-CN" altLang="en-US" sz="2100">
              <a:latin typeface="Verdana" pitchFamily="34" charset="0"/>
              <a:ea typeface="楷体_GB2312" pitchFamily="49" charset="-122"/>
            </a:endParaRPr>
          </a:p>
          <a:p>
            <a:pPr>
              <a:buClr>
                <a:schemeClr val="accent2"/>
              </a:buClr>
              <a:buSzPct val="50000"/>
            </a:pPr>
            <a:r>
              <a:rPr lang="zh-CN" altLang="en-US" sz="2100">
                <a:latin typeface="Verdana" pitchFamily="34" charset="0"/>
                <a:ea typeface="楷体_GB2312" pitchFamily="49" charset="-122"/>
              </a:rPr>
              <a:t>由此可见，在递归计算时，</a:t>
            </a:r>
            <a:r>
              <a:rPr lang="zh-CN" altLang="en-US" sz="2100" b="1">
                <a:latin typeface="Verdana" pitchFamily="34" charset="0"/>
                <a:ea typeface="黑体" pitchFamily="2" charset="-122"/>
              </a:rPr>
              <a:t>许多子问题被重复计算多次</a:t>
            </a:r>
            <a:r>
              <a:rPr lang="zh-CN" altLang="en-US" sz="2100">
                <a:latin typeface="Verdana" pitchFamily="34" charset="0"/>
                <a:ea typeface="楷体_GB2312" pitchFamily="49" charset="-122"/>
              </a:rPr>
              <a:t>。这也是该问题可用动态规划算法求解的又一显著特征。</a:t>
            </a:r>
          </a:p>
          <a:p>
            <a:pPr>
              <a:buClr>
                <a:schemeClr val="accent2"/>
              </a:buClr>
              <a:buSzPct val="50000"/>
            </a:pPr>
            <a:r>
              <a:rPr lang="zh-CN" altLang="en-US" sz="2100">
                <a:latin typeface="Verdana" pitchFamily="34" charset="0"/>
                <a:ea typeface="楷体_GB2312" pitchFamily="49" charset="-122"/>
              </a:rPr>
              <a:t>用动态规划算法解此问题，可依据其递归式以自底向上的方式进行计算。在计算过程中，保存已解决的子问题答案。每个子问题只计算一次，而在后面需要时只要简单查一下，从而避免大量的重复计算，最终得到多项式时间的算法</a:t>
            </a:r>
          </a:p>
        </p:txBody>
      </p:sp>
      <p:graphicFrame>
        <p:nvGraphicFramePr>
          <p:cNvPr id="294916" name="Object 4"/>
          <p:cNvGraphicFramePr>
            <a:graphicFrameLocks noChangeAspect="1"/>
          </p:cNvGraphicFramePr>
          <p:nvPr/>
        </p:nvGraphicFramePr>
        <p:xfrm>
          <a:off x="3459163" y="1828800"/>
          <a:ext cx="2224087" cy="1014413"/>
        </p:xfrm>
        <a:graphic>
          <a:graphicData uri="http://schemas.openxmlformats.org/presentationml/2006/ole">
            <mc:AlternateContent xmlns:mc="http://schemas.openxmlformats.org/markup-compatibility/2006">
              <mc:Choice xmlns:v="urn:schemas-microsoft-com:vml" Requires="v">
                <p:oleObj spid="_x0000_s294918" name="数式" r:id="rId3" imgW="1002960" imgH="457200" progId="Equation.3">
                  <p:embed/>
                </p:oleObj>
              </mc:Choice>
              <mc:Fallback>
                <p:oleObj name="数式" r:id="rId3" imgW="100296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1828800"/>
                        <a:ext cx="2224087"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2"/>
          </p:nvPr>
        </p:nvSpPr>
        <p:spPr/>
        <p:txBody>
          <a:bodyPr/>
          <a:lstStyle/>
          <a:p>
            <a:fld id="{7F957A7D-58E3-4896-9569-7FCDC0A2D6F3}" type="slidenum">
              <a:rPr lang="en-US" altLang="zh-CN"/>
              <a:pPr/>
              <a:t>15</a:t>
            </a:fld>
            <a:endParaRPr lang="en-US" altLang="zh-CN"/>
          </a:p>
        </p:txBody>
      </p:sp>
      <p:sp>
        <p:nvSpPr>
          <p:cNvPr id="295938" name="Rectangle 2"/>
          <p:cNvSpPr>
            <a:spLocks noChangeArrowheads="1"/>
          </p:cNvSpPr>
          <p:nvPr/>
        </p:nvSpPr>
        <p:spPr bwMode="auto">
          <a:xfrm>
            <a:off x="1331913" y="0"/>
            <a:ext cx="56340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400">
                <a:effectLst>
                  <a:outerShdw blurRad="38100" dist="38100" dir="2700000" algn="tl">
                    <a:srgbClr val="C0C0C0"/>
                  </a:outerShdw>
                </a:effectLst>
                <a:ea typeface="黑体" pitchFamily="2" charset="-122"/>
              </a:rPr>
              <a:t>用动态规划法求最优解</a:t>
            </a:r>
            <a:endParaRPr lang="ja-JP" altLang="en-US" sz="3400">
              <a:effectLst>
                <a:outerShdw blurRad="38100" dist="38100" dir="2700000" algn="tl">
                  <a:srgbClr val="C0C0C0"/>
                </a:outerShdw>
              </a:effectLst>
              <a:ea typeface="黑体" pitchFamily="2" charset="-122"/>
            </a:endParaRPr>
          </a:p>
        </p:txBody>
      </p:sp>
      <p:sp>
        <p:nvSpPr>
          <p:cNvPr id="295939" name="Rectangle 3"/>
          <p:cNvSpPr>
            <a:spLocks noChangeArrowheads="1"/>
          </p:cNvSpPr>
          <p:nvPr/>
        </p:nvSpPr>
        <p:spPr bwMode="auto">
          <a:xfrm>
            <a:off x="0" y="692150"/>
            <a:ext cx="8424863"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50000"/>
              </a:lnSpc>
            </a:pPr>
            <a:r>
              <a:rPr kumimoji="1" lang="en-US" altLang="zh-CN" sz="1600"/>
              <a:t>void </a:t>
            </a:r>
            <a:r>
              <a:rPr kumimoji="1" lang="en-US" altLang="zh-CN" sz="1600" b="1"/>
              <a:t>MatrixChain</a:t>
            </a:r>
            <a:r>
              <a:rPr kumimoji="1" lang="en-US" altLang="zh-CN" sz="1600"/>
              <a:t>(int *p</a:t>
            </a:r>
            <a:r>
              <a:rPr kumimoji="1" lang="zh-CN" altLang="en-US" sz="1600"/>
              <a:t>，</a:t>
            </a:r>
            <a:r>
              <a:rPr kumimoji="1" lang="en-US" altLang="zh-CN" sz="1600"/>
              <a:t>int n</a:t>
            </a:r>
            <a:r>
              <a:rPr kumimoji="1" lang="zh-CN" altLang="en-US" sz="1600"/>
              <a:t>，</a:t>
            </a:r>
            <a:r>
              <a:rPr kumimoji="1" lang="en-US" altLang="zh-CN" sz="1600"/>
              <a:t>int **m</a:t>
            </a:r>
            <a:r>
              <a:rPr kumimoji="1" lang="zh-CN" altLang="en-US" sz="1600"/>
              <a:t>，</a:t>
            </a:r>
            <a:r>
              <a:rPr kumimoji="1" lang="en-US" altLang="zh-CN" sz="1600"/>
              <a:t>int **s)</a:t>
            </a:r>
          </a:p>
          <a:p>
            <a:pPr>
              <a:lnSpc>
                <a:spcPct val="150000"/>
              </a:lnSpc>
            </a:pPr>
            <a:r>
              <a:rPr kumimoji="1" lang="en-US" altLang="zh-CN" sz="1600"/>
              <a:t>{</a:t>
            </a:r>
          </a:p>
          <a:p>
            <a:pPr>
              <a:lnSpc>
                <a:spcPct val="150000"/>
              </a:lnSpc>
            </a:pPr>
            <a:r>
              <a:rPr kumimoji="1" lang="en-US" altLang="zh-CN" sz="1600"/>
              <a:t>        for (int i = 1; i &lt;= n; i++) m[i][i] = 0;</a:t>
            </a:r>
          </a:p>
          <a:p>
            <a:pPr>
              <a:lnSpc>
                <a:spcPct val="150000"/>
              </a:lnSpc>
            </a:pPr>
            <a:r>
              <a:rPr kumimoji="1" lang="en-US" altLang="zh-CN" sz="1600"/>
              <a:t>        for (int r = 2; r &lt;= n; r++)</a:t>
            </a:r>
          </a:p>
          <a:p>
            <a:pPr>
              <a:lnSpc>
                <a:spcPct val="150000"/>
              </a:lnSpc>
            </a:pPr>
            <a:r>
              <a:rPr kumimoji="1" lang="en-US" altLang="zh-CN" sz="1600"/>
              <a:t>           for (int i = 1; i &lt;= n - r+1; i++) {</a:t>
            </a:r>
          </a:p>
          <a:p>
            <a:pPr>
              <a:lnSpc>
                <a:spcPct val="150000"/>
              </a:lnSpc>
            </a:pPr>
            <a:r>
              <a:rPr kumimoji="1" lang="en-US" altLang="zh-CN" sz="1600"/>
              <a:t>              int j=i+r-1;</a:t>
            </a:r>
          </a:p>
          <a:p>
            <a:pPr>
              <a:lnSpc>
                <a:spcPct val="150000"/>
              </a:lnSpc>
            </a:pPr>
            <a:r>
              <a:rPr kumimoji="1" lang="en-US" altLang="zh-CN" sz="1600"/>
              <a:t>              m[i][j] = m[i+1][j]+ p[i-1]*p[i]*p[j];</a:t>
            </a:r>
          </a:p>
          <a:p>
            <a:pPr>
              <a:lnSpc>
                <a:spcPct val="150000"/>
              </a:lnSpc>
            </a:pPr>
            <a:r>
              <a:rPr kumimoji="1" lang="en-US" altLang="zh-CN" sz="1600"/>
              <a:t>              s[i][j] = i;</a:t>
            </a:r>
          </a:p>
          <a:p>
            <a:pPr>
              <a:lnSpc>
                <a:spcPct val="150000"/>
              </a:lnSpc>
            </a:pPr>
            <a:r>
              <a:rPr kumimoji="1" lang="en-US" altLang="zh-CN" sz="1600"/>
              <a:t>              for (int k = i+1; k &lt; j; k++) {</a:t>
            </a:r>
          </a:p>
          <a:p>
            <a:pPr>
              <a:lnSpc>
                <a:spcPct val="150000"/>
              </a:lnSpc>
            </a:pPr>
            <a:r>
              <a:rPr kumimoji="1" lang="en-US" altLang="zh-CN" sz="1600"/>
              <a:t>                 int t = m[i][k] + m[k+1][j] + p[i-1]*p[k]*p[j];</a:t>
            </a:r>
          </a:p>
          <a:p>
            <a:pPr>
              <a:lnSpc>
                <a:spcPct val="150000"/>
              </a:lnSpc>
            </a:pPr>
            <a:r>
              <a:rPr kumimoji="1" lang="en-US" altLang="zh-CN" sz="1600"/>
              <a:t>                 if (t &lt; m[i][j]) { m[i][j] = t; s[i][j] = k;}</a:t>
            </a:r>
          </a:p>
          <a:p>
            <a:pPr>
              <a:lnSpc>
                <a:spcPct val="150000"/>
              </a:lnSpc>
            </a:pPr>
            <a:r>
              <a:rPr kumimoji="1" lang="en-US" altLang="zh-CN" sz="1600"/>
              <a:t>              }</a:t>
            </a:r>
          </a:p>
          <a:p>
            <a:pPr>
              <a:lnSpc>
                <a:spcPct val="150000"/>
              </a:lnSpc>
            </a:pPr>
            <a:r>
              <a:rPr kumimoji="1" lang="en-US" altLang="zh-CN" sz="1600"/>
              <a:t>          }</a:t>
            </a:r>
          </a:p>
          <a:p>
            <a:pPr>
              <a:lnSpc>
                <a:spcPct val="150000"/>
              </a:lnSpc>
            </a:pPr>
            <a:r>
              <a:rPr kumimoji="1" lang="en-US" altLang="zh-CN" sz="1600"/>
              <a:t>}</a:t>
            </a:r>
          </a:p>
        </p:txBody>
      </p:sp>
      <p:graphicFrame>
        <p:nvGraphicFramePr>
          <p:cNvPr id="295967" name="Group 31"/>
          <p:cNvGraphicFramePr>
            <a:graphicFrameLocks noGrp="1"/>
          </p:cNvGraphicFramePr>
          <p:nvPr/>
        </p:nvGraphicFramePr>
        <p:xfrm>
          <a:off x="3924300" y="1125538"/>
          <a:ext cx="4921250" cy="1095375"/>
        </p:xfrm>
        <a:graphic>
          <a:graphicData uri="http://schemas.openxmlformats.org/drawingml/2006/table">
            <a:tbl>
              <a:tblPr/>
              <a:tblGrid>
                <a:gridCol w="831850"/>
                <a:gridCol w="831850"/>
                <a:gridCol w="704850"/>
                <a:gridCol w="704850"/>
                <a:gridCol w="831850"/>
                <a:gridCol w="1016000"/>
              </a:tblGrid>
              <a:tr h="376238">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30</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35</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35</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charset="0"/>
                          <a:ea typeface="宋体" pitchFamily="2" charset="-122"/>
                        </a:defRPr>
                      </a:lvl1pPr>
                      <a:lvl2pPr indent="-112713">
                        <a:spcBef>
                          <a:spcPct val="20000"/>
                        </a:spcBef>
                        <a:buClr>
                          <a:schemeClr val="accent2"/>
                        </a:buClr>
                        <a:buSzPct val="60000"/>
                        <a:buFont typeface="Wingdings" pitchFamily="2" charset="2"/>
                        <a:defRPr sz="2200">
                          <a:solidFill>
                            <a:schemeClr val="tx1"/>
                          </a:solidFill>
                          <a:latin typeface="Arial" charset="0"/>
                          <a:ea typeface="宋体" pitchFamily="2" charset="-122"/>
                        </a:defRPr>
                      </a:lvl2pPr>
                      <a:lvl3pPr indent="-242888">
                        <a:spcBef>
                          <a:spcPct val="20000"/>
                        </a:spcBef>
                        <a:buClr>
                          <a:schemeClr val="accent1"/>
                        </a:buClr>
                        <a:buSzPct val="65000"/>
                        <a:buFont typeface="Wingdings" pitchFamily="2" charset="2"/>
                        <a:defRPr sz="2000">
                          <a:solidFill>
                            <a:schemeClr val="tx1"/>
                          </a:solidFill>
                          <a:latin typeface="Arial" charset="0"/>
                          <a:ea typeface="宋体" pitchFamily="2" charset="-122"/>
                        </a:defRPr>
                      </a:lvl3pPr>
                      <a:lvl4pPr indent="-347663">
                        <a:spcBef>
                          <a:spcPct val="20000"/>
                        </a:spcBef>
                        <a:buClr>
                          <a:schemeClr val="accent2"/>
                        </a:buClr>
                        <a:buSzPct val="70000"/>
                        <a:buFont typeface="Wingdings" pitchFamily="2" charset="2"/>
                        <a:defRPr>
                          <a:solidFill>
                            <a:schemeClr val="tx1"/>
                          </a:solidFill>
                          <a:latin typeface="Arial" charset="0"/>
                          <a:ea typeface="宋体" pitchFamily="2" charset="-122"/>
                        </a:defRPr>
                      </a:lvl4pPr>
                      <a:lvl5pPr indent="-487363">
                        <a:spcBef>
                          <a:spcPct val="20000"/>
                        </a:spcBef>
                        <a:buClr>
                          <a:schemeClr val="accent1"/>
                        </a:buClr>
                        <a:buSzPct val="75000"/>
                        <a:buFont typeface="Wingdings" pitchFamily="2" charset="2"/>
                        <a:defRPr>
                          <a:solidFill>
                            <a:schemeClr val="tx1"/>
                          </a:solidFill>
                          <a:latin typeface="Arial" charset="0"/>
                          <a:ea typeface="宋体" pitchFamily="2" charset="-122"/>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20</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95963" name="Picture 27" descr="t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629150"/>
            <a:ext cx="6948487"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964" name="Rectangle 28"/>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95965" name="Object 29"/>
          <p:cNvGraphicFramePr>
            <a:graphicFrameLocks noChangeAspect="1"/>
          </p:cNvGraphicFramePr>
          <p:nvPr/>
        </p:nvGraphicFramePr>
        <p:xfrm>
          <a:off x="3059113" y="1989138"/>
          <a:ext cx="5842000" cy="876300"/>
        </p:xfrm>
        <a:graphic>
          <a:graphicData uri="http://schemas.openxmlformats.org/presentationml/2006/ole">
            <mc:AlternateContent xmlns:mc="http://schemas.openxmlformats.org/markup-compatibility/2006">
              <mc:Choice xmlns:v="urn:schemas-microsoft-com:vml" Requires="v">
                <p:oleObj spid="_x0000_s295969" name="公式" r:id="rId4" imgW="4762500" imgH="711200" progId="Equation.3">
                  <p:embed/>
                </p:oleObj>
              </mc:Choice>
              <mc:Fallback>
                <p:oleObj name="公式" r:id="rId4" imgW="4762500" imgH="7112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989138"/>
                        <a:ext cx="5842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66" name="Text Box 30"/>
          <p:cNvSpPr txBox="1">
            <a:spLocks noChangeArrowheads="1"/>
          </p:cNvSpPr>
          <p:nvPr/>
        </p:nvSpPr>
        <p:spPr bwMode="auto">
          <a:xfrm>
            <a:off x="3708400" y="2997200"/>
            <a:ext cx="5219700" cy="1516063"/>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b="1">
                <a:latin typeface="Verdana" pitchFamily="34" charset="0"/>
                <a:ea typeface="黑体" pitchFamily="2" charset="-122"/>
              </a:rPr>
              <a:t>算法复杂度分析：</a:t>
            </a:r>
          </a:p>
          <a:p>
            <a:r>
              <a:rPr lang="zh-CN" altLang="en-US">
                <a:ea typeface="楷体_GB2312" pitchFamily="49" charset="-122"/>
              </a:rPr>
              <a:t>算法</a:t>
            </a:r>
            <a:r>
              <a:rPr lang="en-US" altLang="zh-CN" b="1">
                <a:ea typeface="楷体_GB2312" pitchFamily="49" charset="-122"/>
              </a:rPr>
              <a:t>matrixChain</a:t>
            </a:r>
            <a:r>
              <a:rPr lang="zh-CN" altLang="en-US">
                <a:ea typeface="楷体_GB2312" pitchFamily="49" charset="-122"/>
              </a:rPr>
              <a:t>的主要计算量取决于算法中对</a:t>
            </a:r>
            <a:r>
              <a:rPr lang="en-US" altLang="zh-CN">
                <a:ea typeface="楷体_GB2312" pitchFamily="49" charset="-122"/>
              </a:rPr>
              <a:t>r</a:t>
            </a:r>
            <a:r>
              <a:rPr lang="zh-CN" altLang="en-US">
                <a:ea typeface="楷体_GB2312" pitchFamily="49" charset="-122"/>
              </a:rPr>
              <a:t>，</a:t>
            </a:r>
            <a:r>
              <a:rPr lang="en-US" altLang="zh-CN">
                <a:ea typeface="楷体_GB2312" pitchFamily="49" charset="-122"/>
              </a:rPr>
              <a:t>i</a:t>
            </a:r>
            <a:r>
              <a:rPr lang="zh-CN" altLang="en-US">
                <a:ea typeface="楷体_GB2312" pitchFamily="49" charset="-122"/>
              </a:rPr>
              <a:t>和</a:t>
            </a:r>
            <a:r>
              <a:rPr lang="en-US" altLang="zh-CN">
                <a:ea typeface="楷体_GB2312" pitchFamily="49" charset="-122"/>
              </a:rPr>
              <a:t>k</a:t>
            </a:r>
            <a:r>
              <a:rPr lang="zh-CN" altLang="en-US">
                <a:ea typeface="楷体_GB2312" pitchFamily="49" charset="-122"/>
              </a:rPr>
              <a:t>的</a:t>
            </a:r>
            <a:r>
              <a:rPr lang="en-US" altLang="zh-CN">
                <a:ea typeface="楷体_GB2312" pitchFamily="49" charset="-122"/>
              </a:rPr>
              <a:t>3</a:t>
            </a:r>
            <a:r>
              <a:rPr lang="zh-CN" altLang="en-US">
                <a:ea typeface="楷体_GB2312" pitchFamily="49" charset="-122"/>
              </a:rPr>
              <a:t>重循环。循环体内的计算量为</a:t>
            </a:r>
            <a:r>
              <a:rPr lang="en-US" altLang="zh-CN">
                <a:ea typeface="楷体_GB2312" pitchFamily="49" charset="-122"/>
              </a:rPr>
              <a:t>O(1)</a:t>
            </a:r>
            <a:r>
              <a:rPr lang="zh-CN" altLang="en-US">
                <a:ea typeface="楷体_GB2312" pitchFamily="49" charset="-122"/>
              </a:rPr>
              <a:t>，而</a:t>
            </a:r>
            <a:r>
              <a:rPr lang="en-US" altLang="zh-CN">
                <a:ea typeface="楷体_GB2312" pitchFamily="49" charset="-122"/>
              </a:rPr>
              <a:t>3</a:t>
            </a:r>
            <a:r>
              <a:rPr lang="zh-CN" altLang="en-US">
                <a:ea typeface="楷体_GB2312" pitchFamily="49" charset="-122"/>
              </a:rPr>
              <a:t>重循环的总次数为</a:t>
            </a:r>
            <a:r>
              <a:rPr lang="en-US" altLang="zh-CN">
                <a:ea typeface="楷体_GB2312" pitchFamily="49" charset="-122"/>
              </a:rPr>
              <a:t>O(n</a:t>
            </a:r>
            <a:r>
              <a:rPr lang="en-US" altLang="zh-CN" baseline="30000">
                <a:ea typeface="楷体_GB2312" pitchFamily="49" charset="-122"/>
              </a:rPr>
              <a:t>3</a:t>
            </a:r>
            <a:r>
              <a:rPr lang="en-US" altLang="zh-CN">
                <a:ea typeface="楷体_GB2312" pitchFamily="49" charset="-122"/>
              </a:rPr>
              <a:t>)</a:t>
            </a:r>
            <a:r>
              <a:rPr lang="zh-CN" altLang="en-US">
                <a:ea typeface="楷体_GB2312" pitchFamily="49" charset="-122"/>
              </a:rPr>
              <a:t>。因此算法的计算时间上界为</a:t>
            </a:r>
            <a:r>
              <a:rPr lang="en-US" altLang="zh-CN">
                <a:ea typeface="楷体_GB2312" pitchFamily="49" charset="-122"/>
              </a:rPr>
              <a:t>O(n</a:t>
            </a:r>
            <a:r>
              <a:rPr lang="en-US" altLang="zh-CN" baseline="30000">
                <a:ea typeface="楷体_GB2312" pitchFamily="49" charset="-122"/>
              </a:rPr>
              <a:t>3</a:t>
            </a:r>
            <a:r>
              <a:rPr lang="en-US" altLang="zh-CN">
                <a:ea typeface="楷体_GB2312" pitchFamily="49" charset="-122"/>
              </a:rPr>
              <a:t>)</a:t>
            </a:r>
            <a:r>
              <a:rPr lang="zh-CN" altLang="en-US">
                <a:ea typeface="楷体_GB2312" pitchFamily="49" charset="-122"/>
              </a:rPr>
              <a:t>。算法所占用的空间显然为</a:t>
            </a:r>
            <a:r>
              <a:rPr lang="en-US" altLang="zh-CN">
                <a:ea typeface="楷体_GB2312" pitchFamily="49" charset="-122"/>
              </a:rPr>
              <a:t>O(n</a:t>
            </a:r>
            <a:r>
              <a:rPr lang="en-US" altLang="zh-CN" baseline="30000">
                <a:ea typeface="楷体_GB2312" pitchFamily="49" charset="-122"/>
              </a:rPr>
              <a:t>2</a:t>
            </a:r>
            <a:r>
              <a:rPr lang="en-US" altLang="zh-CN">
                <a:ea typeface="楷体_GB2312" pitchFamily="49" charset="-122"/>
              </a:rPr>
              <a:t>)</a:t>
            </a:r>
            <a:r>
              <a:rPr lang="zh-CN" altLang="en-US">
                <a:ea typeface="楷体_GB2312" pitchFamily="49" charset="-122"/>
              </a:rPr>
              <a:t>。</a:t>
            </a:r>
            <a:endParaRPr lang="en-US" altLang="zh-CN">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66"/>
                                        </p:tgtEl>
                                        <p:attrNameLst>
                                          <p:attrName>style.visibility</p:attrName>
                                        </p:attrNameLst>
                                      </p:cBhvr>
                                      <p:to>
                                        <p:strVal val="visible"/>
                                      </p:to>
                                    </p:set>
                                    <p:animEffect transition="in" filter="blinds(horizontal)">
                                      <p:cBhvr>
                                        <p:cTn id="7" dur="5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5211DD1-F551-459D-BA35-F28123BD34B1}" type="slidenum">
              <a:rPr lang="en-US" altLang="zh-CN"/>
              <a:pPr/>
              <a:t>16</a:t>
            </a:fld>
            <a:endParaRPr lang="en-US" altLang="zh-CN"/>
          </a:p>
        </p:txBody>
      </p:sp>
      <p:sp>
        <p:nvSpPr>
          <p:cNvPr id="296962"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动态规划算法的基本要素</a:t>
            </a:r>
            <a:endParaRPr lang="ja-JP" altLang="en-US" sz="3800">
              <a:effectLst>
                <a:outerShdw blurRad="38100" dist="38100" dir="2700000" algn="tl">
                  <a:srgbClr val="C0C0C0"/>
                </a:outerShdw>
              </a:effectLst>
              <a:ea typeface="黑体" pitchFamily="2" charset="-122"/>
            </a:endParaRPr>
          </a:p>
        </p:txBody>
      </p:sp>
      <p:sp>
        <p:nvSpPr>
          <p:cNvPr id="296963" name="Text Box 3"/>
          <p:cNvSpPr txBox="1">
            <a:spLocks noChangeArrowheads="1"/>
          </p:cNvSpPr>
          <p:nvPr/>
        </p:nvSpPr>
        <p:spPr bwMode="auto">
          <a:xfrm>
            <a:off x="-4763" y="90805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3200" b="1">
                <a:effectLst>
                  <a:outerShdw blurRad="38100" dist="38100" dir="2700000" algn="tl">
                    <a:srgbClr val="C0C0C0"/>
                  </a:outerShdw>
                </a:effectLst>
                <a:ea typeface="黑体" pitchFamily="2" charset="-122"/>
              </a:rPr>
              <a:t>一、最优子结构</a:t>
            </a:r>
          </a:p>
        </p:txBody>
      </p:sp>
      <p:sp>
        <p:nvSpPr>
          <p:cNvPr id="296964" name="Text Box 4"/>
          <p:cNvSpPr txBox="1">
            <a:spLocks noChangeArrowheads="1"/>
          </p:cNvSpPr>
          <p:nvPr/>
        </p:nvSpPr>
        <p:spPr bwMode="auto">
          <a:xfrm>
            <a:off x="250825" y="1628775"/>
            <a:ext cx="8569325" cy="3378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 typeface="Arial" charset="0"/>
              <a:buChar char="•"/>
            </a:pPr>
            <a:r>
              <a:rPr kumimoji="1" lang="zh-CN" altLang="en-US" sz="2400">
                <a:ea typeface="楷体_GB2312" pitchFamily="49" charset="-122"/>
              </a:rPr>
              <a:t>矩阵连乘计算次序问题的最优解包含着其子问题的最优解。这种性质称为</a:t>
            </a:r>
            <a:r>
              <a:rPr kumimoji="1" lang="zh-CN" altLang="en-US" sz="2400" b="1">
                <a:ea typeface="黑体" pitchFamily="2" charset="-122"/>
              </a:rPr>
              <a:t>最优子结构性质</a:t>
            </a:r>
            <a:r>
              <a:rPr kumimoji="1" lang="zh-CN" altLang="en-US" sz="2400">
                <a:ea typeface="楷体_GB2312" pitchFamily="49" charset="-122"/>
              </a:rPr>
              <a:t>。</a:t>
            </a:r>
            <a:endParaRPr lang="zh-CN" altLang="en-US" sz="2400">
              <a:ea typeface="楷体_GB2312" pitchFamily="49" charset="-122"/>
            </a:endParaRPr>
          </a:p>
          <a:p>
            <a:pPr>
              <a:buClr>
                <a:schemeClr val="accent2"/>
              </a:buClr>
              <a:buFont typeface="Arial" charset="0"/>
              <a:buChar char="•"/>
            </a:pPr>
            <a:r>
              <a:rPr lang="zh-CN" altLang="en-US" sz="2400">
                <a:ea typeface="楷体_GB2312" pitchFamily="49" charset="-122"/>
              </a:rPr>
              <a:t>在分析问题的最优子结构性质时，所用的方法具有普遍性：首先假设由问题的最优解导出的子问题的解不是最优的，然后再设法说明在这个假设下可构造出比原问题最优解更好的解，从而导致矛盾。 </a:t>
            </a:r>
          </a:p>
          <a:p>
            <a:pPr>
              <a:buClr>
                <a:schemeClr val="accent2"/>
              </a:buClr>
              <a:buFont typeface="Arial" charset="0"/>
              <a:buChar char="•"/>
            </a:pPr>
            <a:r>
              <a:rPr lang="zh-CN" altLang="en-US" sz="2400">
                <a:ea typeface="楷体_GB2312" pitchFamily="49" charset="-122"/>
              </a:rPr>
              <a:t>利用问题的最优子结构性质，以自底向上的方式递归地从子问题的最优解逐步构造出整个问题的最优解。最优子结构是问题能用动态规划算法求解的前提。</a:t>
            </a:r>
          </a:p>
        </p:txBody>
      </p:sp>
      <p:sp>
        <p:nvSpPr>
          <p:cNvPr id="296965" name="Text Box 5"/>
          <p:cNvSpPr txBox="1">
            <a:spLocks noChangeArrowheads="1"/>
          </p:cNvSpPr>
          <p:nvPr/>
        </p:nvSpPr>
        <p:spPr bwMode="auto">
          <a:xfrm>
            <a:off x="323850" y="5229225"/>
            <a:ext cx="8424863" cy="87312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kumimoji="1" lang="zh-CN" altLang="en-US" sz="2400">
                <a:ea typeface="黑体" pitchFamily="2" charset="-122"/>
              </a:rPr>
              <a:t>同一个问题可以有多种</a:t>
            </a:r>
            <a:r>
              <a:rPr kumimoji="1" lang="zh-CN" altLang="zh-CN" sz="2400">
                <a:ea typeface="黑体" pitchFamily="2" charset="-122"/>
              </a:rPr>
              <a:t>方式刻划</a:t>
            </a:r>
            <a:r>
              <a:rPr kumimoji="1" lang="zh-CN" altLang="zh-CN" sz="2400">
                <a:ea typeface="楷体_GB2312" pitchFamily="49" charset="-122"/>
              </a:rPr>
              <a:t>它</a:t>
            </a:r>
            <a:r>
              <a:rPr kumimoji="1" lang="zh-CN" altLang="zh-CN" sz="2400">
                <a:ea typeface="黑体" pitchFamily="2" charset="-122"/>
              </a:rPr>
              <a:t>的最优子结构，有些表示方法的求解速度更快（空间占用小，问题的维度低）</a:t>
            </a:r>
            <a:endParaRPr kumimoji="1" lang="en-US" altLang="zh-CN" sz="240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blinds(horizontal)">
                                      <p:cBhvr>
                                        <p:cTn id="7" dur="500"/>
                                        <p:tgtEl>
                                          <p:spTgt spid="29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DBC8DB3-A1BF-45EA-BF54-36081DF18493}" type="slidenum">
              <a:rPr lang="en-US" altLang="zh-CN"/>
              <a:pPr/>
              <a:t>17</a:t>
            </a:fld>
            <a:endParaRPr lang="en-US" altLang="zh-CN"/>
          </a:p>
        </p:txBody>
      </p:sp>
      <p:sp>
        <p:nvSpPr>
          <p:cNvPr id="297986"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动态规划算法的基本要素</a:t>
            </a:r>
            <a:endParaRPr lang="ja-JP" altLang="en-US" sz="3800">
              <a:effectLst>
                <a:outerShdw blurRad="38100" dist="38100" dir="2700000" algn="tl">
                  <a:srgbClr val="C0C0C0"/>
                </a:outerShdw>
              </a:effectLst>
              <a:ea typeface="黑体" pitchFamily="2" charset="-122"/>
            </a:endParaRPr>
          </a:p>
        </p:txBody>
      </p:sp>
      <p:sp>
        <p:nvSpPr>
          <p:cNvPr id="297987" name="Text Box 3"/>
          <p:cNvSpPr txBox="1">
            <a:spLocks noChangeArrowheads="1"/>
          </p:cNvSpPr>
          <p:nvPr/>
        </p:nvSpPr>
        <p:spPr bwMode="auto">
          <a:xfrm>
            <a:off x="0" y="908050"/>
            <a:ext cx="302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3200" b="1">
                <a:effectLst>
                  <a:outerShdw blurRad="38100" dist="38100" dir="2700000" algn="tl">
                    <a:srgbClr val="C0C0C0"/>
                  </a:outerShdw>
                </a:effectLst>
                <a:ea typeface="黑体" pitchFamily="2" charset="-122"/>
              </a:rPr>
              <a:t>二、重叠子问题</a:t>
            </a:r>
          </a:p>
        </p:txBody>
      </p:sp>
      <p:sp>
        <p:nvSpPr>
          <p:cNvPr id="297988" name="Text Box 4"/>
          <p:cNvSpPr txBox="1">
            <a:spLocks noChangeArrowheads="1"/>
          </p:cNvSpPr>
          <p:nvPr/>
        </p:nvSpPr>
        <p:spPr bwMode="auto">
          <a:xfrm>
            <a:off x="250825" y="1628775"/>
            <a:ext cx="8569325" cy="26479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 typeface="Arial" charset="0"/>
              <a:buChar char="•"/>
            </a:pPr>
            <a:r>
              <a:rPr lang="zh-CN" altLang="en-US" sz="2400">
                <a:ea typeface="楷体_GB2312" pitchFamily="49" charset="-122"/>
              </a:rPr>
              <a:t>递归算法求解问题时，每次产生的子问题并不总是新问题，有些子问题被反复计算多次。</a:t>
            </a:r>
            <a:r>
              <a:rPr kumimoji="1" lang="zh-CN" altLang="en-US" sz="2400">
                <a:ea typeface="楷体_GB2312" pitchFamily="49" charset="-122"/>
              </a:rPr>
              <a:t>这种性质称为</a:t>
            </a:r>
            <a:r>
              <a:rPr lang="zh-CN" altLang="en-US" sz="2400" b="1">
                <a:latin typeface="黑体" pitchFamily="2" charset="-122"/>
                <a:ea typeface="黑体" pitchFamily="2" charset="-122"/>
              </a:rPr>
              <a:t>子问题的重叠性质</a:t>
            </a:r>
            <a:r>
              <a:rPr kumimoji="1" lang="zh-CN" altLang="en-US" sz="2400">
                <a:ea typeface="楷体_GB2312" pitchFamily="49" charset="-122"/>
              </a:rPr>
              <a:t>。</a:t>
            </a:r>
          </a:p>
          <a:p>
            <a:pPr>
              <a:buClr>
                <a:schemeClr val="accent2"/>
              </a:buClr>
              <a:buFont typeface="Arial" charset="0"/>
              <a:buChar char="•"/>
            </a:pPr>
            <a:r>
              <a:rPr kumimoji="1" lang="zh-CN" altLang="en-US" sz="2400">
                <a:ea typeface="楷体_GB2312" pitchFamily="49" charset="-122"/>
              </a:rPr>
              <a:t>动态规划算法，对每一个子问题只解一次，而后将其解保存在一个表格中，当再次需要解此子问题时，只是简单地用常数时间查看一下结果。 </a:t>
            </a:r>
          </a:p>
          <a:p>
            <a:pPr>
              <a:buClr>
                <a:schemeClr val="accent2"/>
              </a:buClr>
              <a:buFont typeface="Arial" charset="0"/>
              <a:buChar char="•"/>
            </a:pPr>
            <a:r>
              <a:rPr kumimoji="1" lang="zh-CN" altLang="en-US" sz="2400">
                <a:ea typeface="楷体_GB2312" pitchFamily="49" charset="-122"/>
              </a:rPr>
              <a:t>通常不同的子问题个数随问题的大小呈多项式增长。因此用动态规划算法只需要多项式时间，从而获得较高的解题效率。 </a:t>
            </a:r>
          </a:p>
        </p:txBody>
      </p:sp>
      <p:graphicFrame>
        <p:nvGraphicFramePr>
          <p:cNvPr id="297989" name="Object 5"/>
          <p:cNvGraphicFramePr>
            <a:graphicFrameLocks noChangeAspect="1"/>
          </p:cNvGraphicFramePr>
          <p:nvPr/>
        </p:nvGraphicFramePr>
        <p:xfrm>
          <a:off x="1835150" y="4284663"/>
          <a:ext cx="5329238" cy="2263775"/>
        </p:xfrm>
        <a:graphic>
          <a:graphicData uri="http://schemas.openxmlformats.org/presentationml/2006/ole">
            <mc:AlternateContent xmlns:mc="http://schemas.openxmlformats.org/markup-compatibility/2006">
              <mc:Choice xmlns:v="urn:schemas-microsoft-com:vml" Requires="v">
                <p:oleObj spid="_x0000_s297991" name="BMP 图像" r:id="rId3" imgW="3428571" imgH="1457143" progId="Paint.Picture">
                  <p:embed/>
                </p:oleObj>
              </mc:Choice>
              <mc:Fallback>
                <p:oleObj name="BMP 图像" r:id="rId3" imgW="3428571" imgH="1457143"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284663"/>
                        <a:ext cx="5329238"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1CB3850-A6AF-45E2-8E94-74B4551C4E30}" type="slidenum">
              <a:rPr lang="en-US" altLang="zh-CN"/>
              <a:pPr/>
              <a:t>18</a:t>
            </a:fld>
            <a:endParaRPr lang="en-US" altLang="zh-CN"/>
          </a:p>
        </p:txBody>
      </p:sp>
      <p:sp>
        <p:nvSpPr>
          <p:cNvPr id="299010"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动态规划算法的基本要素</a:t>
            </a:r>
            <a:endParaRPr lang="ja-JP" altLang="en-US" sz="3800">
              <a:effectLst>
                <a:outerShdw blurRad="38100" dist="38100" dir="2700000" algn="tl">
                  <a:srgbClr val="C0C0C0"/>
                </a:outerShdw>
              </a:effectLst>
              <a:ea typeface="黑体" pitchFamily="2" charset="-122"/>
            </a:endParaRPr>
          </a:p>
        </p:txBody>
      </p:sp>
      <p:sp>
        <p:nvSpPr>
          <p:cNvPr id="299011" name="Text Box 3"/>
          <p:cNvSpPr txBox="1">
            <a:spLocks noChangeArrowheads="1"/>
          </p:cNvSpPr>
          <p:nvPr/>
        </p:nvSpPr>
        <p:spPr bwMode="auto">
          <a:xfrm>
            <a:off x="-4763" y="90805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gn="ctr"/>
            <a:r>
              <a:rPr lang="zh-CN" altLang="en-US" sz="3200" b="1">
                <a:effectLst>
                  <a:outerShdw blurRad="38100" dist="38100" dir="2700000" algn="tl">
                    <a:srgbClr val="C0C0C0"/>
                  </a:outerShdw>
                </a:effectLst>
                <a:ea typeface="黑体" pitchFamily="2" charset="-122"/>
              </a:rPr>
              <a:t>三、备忘录方法</a:t>
            </a:r>
          </a:p>
        </p:txBody>
      </p:sp>
      <p:sp>
        <p:nvSpPr>
          <p:cNvPr id="299012" name="Text Box 4"/>
          <p:cNvSpPr txBox="1">
            <a:spLocks noChangeArrowheads="1"/>
          </p:cNvSpPr>
          <p:nvPr/>
        </p:nvSpPr>
        <p:spPr bwMode="auto">
          <a:xfrm>
            <a:off x="250825" y="1557338"/>
            <a:ext cx="8569325" cy="11874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 typeface="Arial" charset="0"/>
              <a:buChar char="•"/>
            </a:pPr>
            <a:r>
              <a:rPr kumimoji="1" lang="zh-CN" altLang="en-US" sz="2400">
                <a:ea typeface="楷体_GB2312" pitchFamily="49" charset="-122"/>
              </a:rPr>
              <a:t>备忘录方法的控制结构与直接递归方法的控制结构相同，区别在于备忘录方法为每个解过的子问题建立了备忘录以备需要时查看，避免了相同子问题的重复求解。</a:t>
            </a:r>
          </a:p>
        </p:txBody>
      </p:sp>
      <p:sp>
        <p:nvSpPr>
          <p:cNvPr id="299013" name="Rectangle 5"/>
          <p:cNvSpPr>
            <a:spLocks noChangeArrowheads="1"/>
          </p:cNvSpPr>
          <p:nvPr/>
        </p:nvSpPr>
        <p:spPr bwMode="auto">
          <a:xfrm>
            <a:off x="92075" y="3116263"/>
            <a:ext cx="6586538"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r>
              <a:rPr kumimoji="1" lang="en-US" altLang="zh-CN" sz="1600"/>
              <a:t>int </a:t>
            </a:r>
            <a:r>
              <a:rPr kumimoji="1" lang="en-US" altLang="zh-CN" sz="1600" b="1"/>
              <a:t>LookupChain</a:t>
            </a:r>
            <a:r>
              <a:rPr kumimoji="1" lang="en-US" altLang="zh-CN" sz="1600"/>
              <a:t>(int i</a:t>
            </a:r>
            <a:r>
              <a:rPr kumimoji="1" lang="zh-CN" altLang="en-US" sz="1600"/>
              <a:t>，</a:t>
            </a:r>
            <a:r>
              <a:rPr kumimoji="1" lang="en-US" altLang="zh-CN" sz="1600"/>
              <a:t>int j)</a:t>
            </a:r>
          </a:p>
          <a:p>
            <a:r>
              <a:rPr kumimoji="1" lang="en-US" altLang="zh-CN" sz="1600"/>
              <a:t>{</a:t>
            </a:r>
          </a:p>
          <a:p>
            <a:r>
              <a:rPr kumimoji="1" lang="en-US" altLang="zh-CN" sz="1600"/>
              <a:t>       if (m[i][j] &gt; 0) return m[i][j];</a:t>
            </a:r>
          </a:p>
          <a:p>
            <a:r>
              <a:rPr kumimoji="1" lang="en-US" altLang="zh-CN" sz="1600"/>
              <a:t>       if (i == j) return 0;</a:t>
            </a:r>
          </a:p>
          <a:p>
            <a:r>
              <a:rPr kumimoji="1" lang="en-US" altLang="zh-CN" sz="1600"/>
              <a:t>       int u = LookupChain(i</a:t>
            </a:r>
            <a:r>
              <a:rPr kumimoji="1" lang="zh-CN" altLang="en-US" sz="1600"/>
              <a:t>，</a:t>
            </a:r>
            <a:r>
              <a:rPr kumimoji="1" lang="en-US" altLang="zh-CN" sz="1600"/>
              <a:t>i) + LookupChain(i+1</a:t>
            </a:r>
            <a:r>
              <a:rPr kumimoji="1" lang="zh-CN" altLang="en-US" sz="1600"/>
              <a:t>，</a:t>
            </a:r>
            <a:r>
              <a:rPr kumimoji="1" lang="en-US" altLang="zh-CN" sz="1600"/>
              <a:t>j) + p[i-1]*p[i]*p[j];</a:t>
            </a:r>
          </a:p>
          <a:p>
            <a:r>
              <a:rPr kumimoji="1" lang="en-US" altLang="zh-CN" sz="1600"/>
              <a:t>       s[i][j] = i;</a:t>
            </a:r>
          </a:p>
          <a:p>
            <a:r>
              <a:rPr kumimoji="1" lang="en-US" altLang="zh-CN" sz="1600"/>
              <a:t>       for (int k = i+1; k &lt; j; k++) {</a:t>
            </a:r>
          </a:p>
          <a:p>
            <a:r>
              <a:rPr kumimoji="1" lang="en-US" altLang="zh-CN" sz="1600"/>
              <a:t>         int t = LookupChain(i</a:t>
            </a:r>
            <a:r>
              <a:rPr kumimoji="1" lang="zh-CN" altLang="en-US" sz="1600"/>
              <a:t>，</a:t>
            </a:r>
            <a:r>
              <a:rPr kumimoji="1" lang="en-US" altLang="zh-CN" sz="1600"/>
              <a:t>k) + LookupChain(k+1</a:t>
            </a:r>
            <a:r>
              <a:rPr kumimoji="1" lang="zh-CN" altLang="en-US" sz="1600"/>
              <a:t>，</a:t>
            </a:r>
            <a:r>
              <a:rPr kumimoji="1" lang="en-US" altLang="zh-CN" sz="1600"/>
              <a:t>j) + p[i-1]*p[k]*p[j];</a:t>
            </a:r>
          </a:p>
          <a:p>
            <a:r>
              <a:rPr kumimoji="1" lang="en-US" altLang="zh-CN" sz="1600"/>
              <a:t>         if (t &lt; u) { u = t; s[i][j] = k;}</a:t>
            </a:r>
          </a:p>
          <a:p>
            <a:r>
              <a:rPr kumimoji="1" lang="en-US" altLang="zh-CN" sz="1600"/>
              <a:t>         }</a:t>
            </a:r>
          </a:p>
          <a:p>
            <a:r>
              <a:rPr kumimoji="1" lang="en-US" altLang="zh-CN" sz="1600"/>
              <a:t>       m[i][j] = u;</a:t>
            </a:r>
          </a:p>
          <a:p>
            <a:r>
              <a:rPr kumimoji="1" lang="en-US" altLang="zh-CN" sz="1600"/>
              <a:t>       return u;</a:t>
            </a:r>
          </a:p>
          <a:p>
            <a:r>
              <a:rPr kumimoji="1" lang="en-US" altLang="zh-CN" sz="160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3A6FD16-6E90-4CD9-9566-49CB329F5935}" type="slidenum">
              <a:rPr lang="en-US" altLang="zh-CN"/>
              <a:pPr/>
              <a:t>19</a:t>
            </a:fld>
            <a:endParaRPr lang="en-US" altLang="zh-CN"/>
          </a:p>
        </p:txBody>
      </p:sp>
      <p:sp>
        <p:nvSpPr>
          <p:cNvPr id="300034"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最长公共子序列</a:t>
            </a:r>
            <a:endParaRPr lang="ja-JP" altLang="en-US" sz="3800">
              <a:effectLst>
                <a:outerShdw blurRad="38100" dist="38100" dir="2700000" algn="tl">
                  <a:srgbClr val="C0C0C0"/>
                </a:outerShdw>
              </a:effectLst>
              <a:ea typeface="黑体" pitchFamily="2" charset="-122"/>
            </a:endParaRPr>
          </a:p>
        </p:txBody>
      </p:sp>
      <p:sp>
        <p:nvSpPr>
          <p:cNvPr id="300035" name="Text Box 3"/>
          <p:cNvSpPr txBox="1">
            <a:spLocks noChangeArrowheads="1"/>
          </p:cNvSpPr>
          <p:nvPr/>
        </p:nvSpPr>
        <p:spPr bwMode="auto">
          <a:xfrm>
            <a:off x="250825" y="1052513"/>
            <a:ext cx="86423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800">
                <a:ea typeface="楷体_GB2312" pitchFamily="49" charset="-122"/>
              </a:rPr>
              <a:t>若给定序列</a:t>
            </a:r>
            <a:r>
              <a:rPr lang="en-US" altLang="zh-CN" sz="2800">
                <a:ea typeface="楷体_GB2312" pitchFamily="49" charset="-122"/>
              </a:rPr>
              <a:t>X={x</a:t>
            </a:r>
            <a:r>
              <a:rPr lang="en-US" altLang="zh-CN" sz="2800" baseline="-25000">
                <a:ea typeface="楷体_GB2312" pitchFamily="49" charset="-122"/>
              </a:rPr>
              <a:t>1</a:t>
            </a:r>
            <a:r>
              <a:rPr lang="en-US" altLang="zh-CN" sz="2800">
                <a:ea typeface="楷体_GB2312" pitchFamily="49" charset="-122"/>
              </a:rPr>
              <a:t>,x</a:t>
            </a:r>
            <a:r>
              <a:rPr lang="en-US" altLang="zh-CN" sz="2800" baseline="-25000">
                <a:ea typeface="楷体_GB2312" pitchFamily="49" charset="-122"/>
              </a:rPr>
              <a:t>2</a:t>
            </a:r>
            <a:r>
              <a:rPr lang="en-US" altLang="zh-CN" sz="2800">
                <a:ea typeface="楷体_GB2312" pitchFamily="49" charset="-122"/>
              </a:rPr>
              <a:t>,…,x</a:t>
            </a:r>
            <a:r>
              <a:rPr lang="en-US" altLang="zh-CN" sz="2800" baseline="-25000">
                <a:ea typeface="楷体_GB2312" pitchFamily="49" charset="-122"/>
              </a:rPr>
              <a:t>m</a:t>
            </a:r>
            <a:r>
              <a:rPr lang="en-US" altLang="zh-CN" sz="2800">
                <a:ea typeface="楷体_GB2312" pitchFamily="49" charset="-122"/>
              </a:rPr>
              <a:t>}</a:t>
            </a:r>
            <a:r>
              <a:rPr lang="zh-CN" altLang="en-US" sz="2800">
                <a:ea typeface="楷体_GB2312" pitchFamily="49" charset="-122"/>
              </a:rPr>
              <a:t>，则另一序列</a:t>
            </a:r>
            <a:r>
              <a:rPr lang="en-US" altLang="zh-CN" sz="2800">
                <a:ea typeface="楷体_GB2312" pitchFamily="49" charset="-122"/>
              </a:rPr>
              <a:t>Z={z</a:t>
            </a:r>
            <a:r>
              <a:rPr lang="en-US" altLang="zh-CN" sz="2800" baseline="-25000">
                <a:ea typeface="楷体_GB2312" pitchFamily="49" charset="-122"/>
              </a:rPr>
              <a:t>1</a:t>
            </a:r>
            <a:r>
              <a:rPr lang="en-US" altLang="zh-CN" sz="2800">
                <a:ea typeface="楷体_GB2312" pitchFamily="49" charset="-122"/>
              </a:rPr>
              <a:t>,z</a:t>
            </a:r>
            <a:r>
              <a:rPr lang="en-US" altLang="zh-CN" sz="2800" baseline="-25000">
                <a:ea typeface="楷体_GB2312" pitchFamily="49" charset="-122"/>
              </a:rPr>
              <a:t>2</a:t>
            </a:r>
            <a:r>
              <a:rPr lang="en-US" altLang="zh-CN" sz="2800">
                <a:ea typeface="楷体_GB2312" pitchFamily="49" charset="-122"/>
              </a:rPr>
              <a:t>,…,z</a:t>
            </a:r>
            <a:r>
              <a:rPr lang="en-US" altLang="zh-CN" sz="2800" baseline="-25000">
                <a:ea typeface="楷体_GB2312" pitchFamily="49" charset="-122"/>
              </a:rPr>
              <a:t>k</a:t>
            </a:r>
            <a:r>
              <a:rPr lang="en-US" altLang="zh-CN" sz="2800">
                <a:ea typeface="楷体_GB2312" pitchFamily="49" charset="-122"/>
              </a:rPr>
              <a:t>}</a:t>
            </a:r>
            <a:r>
              <a:rPr lang="zh-CN" altLang="en-US" sz="2800">
                <a:ea typeface="楷体_GB2312" pitchFamily="49" charset="-122"/>
              </a:rPr>
              <a:t>，是</a:t>
            </a:r>
            <a:r>
              <a:rPr lang="en-US" altLang="zh-CN" sz="2800">
                <a:ea typeface="楷体_GB2312" pitchFamily="49" charset="-122"/>
              </a:rPr>
              <a:t>X</a:t>
            </a:r>
            <a:r>
              <a:rPr lang="zh-CN" altLang="en-US" sz="2800">
                <a:ea typeface="楷体_GB2312" pitchFamily="49" charset="-122"/>
              </a:rPr>
              <a:t>的子序列是指存在一个严格递增下标序列</a:t>
            </a:r>
            <a:r>
              <a:rPr lang="en-US" altLang="zh-CN" sz="2800">
                <a:ea typeface="楷体_GB2312" pitchFamily="49" charset="-122"/>
              </a:rPr>
              <a:t>{i</a:t>
            </a:r>
            <a:r>
              <a:rPr lang="en-US" altLang="zh-CN" sz="2800" baseline="-25000">
                <a:ea typeface="楷体_GB2312" pitchFamily="49" charset="-122"/>
              </a:rPr>
              <a:t>1</a:t>
            </a:r>
            <a:r>
              <a:rPr lang="en-US" altLang="zh-CN" sz="2800">
                <a:ea typeface="楷体_GB2312" pitchFamily="49" charset="-122"/>
              </a:rPr>
              <a:t>,i</a:t>
            </a:r>
            <a:r>
              <a:rPr lang="en-US" altLang="zh-CN" sz="2800" baseline="-25000">
                <a:ea typeface="楷体_GB2312" pitchFamily="49" charset="-122"/>
              </a:rPr>
              <a:t>2</a:t>
            </a:r>
            <a:r>
              <a:rPr lang="en-US" altLang="zh-CN" sz="2800">
                <a:ea typeface="楷体_GB2312" pitchFamily="49" charset="-122"/>
              </a:rPr>
              <a:t>,…,i</a:t>
            </a:r>
            <a:r>
              <a:rPr lang="en-US" altLang="zh-CN" sz="2800" baseline="-25000">
                <a:ea typeface="楷体_GB2312" pitchFamily="49" charset="-122"/>
              </a:rPr>
              <a:t>k</a:t>
            </a:r>
            <a:r>
              <a:rPr lang="en-US" altLang="zh-CN" sz="2800">
                <a:ea typeface="楷体_GB2312" pitchFamily="49" charset="-122"/>
              </a:rPr>
              <a:t>}</a:t>
            </a:r>
            <a:r>
              <a:rPr lang="zh-CN" altLang="en-US" sz="2800">
                <a:ea typeface="楷体_GB2312" pitchFamily="49" charset="-122"/>
              </a:rPr>
              <a:t>使得对于所有</a:t>
            </a:r>
            <a:r>
              <a:rPr lang="en-US" altLang="zh-CN" sz="2800">
                <a:ea typeface="楷体_GB2312" pitchFamily="49" charset="-122"/>
              </a:rPr>
              <a:t>j=1,2,…,k</a:t>
            </a:r>
            <a:r>
              <a:rPr lang="zh-CN" altLang="en-US" sz="2800">
                <a:ea typeface="楷体_GB2312" pitchFamily="49" charset="-122"/>
              </a:rPr>
              <a:t>有：</a:t>
            </a:r>
            <a:r>
              <a:rPr lang="en-US" altLang="zh-CN" sz="2800">
                <a:ea typeface="楷体_GB2312" pitchFamily="49" charset="-122"/>
              </a:rPr>
              <a:t>z</a:t>
            </a:r>
            <a:r>
              <a:rPr lang="en-US" altLang="zh-CN" sz="2800" baseline="-25000">
                <a:ea typeface="楷体_GB2312" pitchFamily="49" charset="-122"/>
              </a:rPr>
              <a:t>j</a:t>
            </a:r>
            <a:r>
              <a:rPr lang="en-US" altLang="zh-CN" sz="2800">
                <a:ea typeface="楷体_GB2312" pitchFamily="49" charset="-122"/>
              </a:rPr>
              <a:t>=x</a:t>
            </a:r>
            <a:r>
              <a:rPr lang="en-US" altLang="zh-CN" sz="2800" baseline="-25000">
                <a:ea typeface="楷体_GB2312" pitchFamily="49" charset="-122"/>
              </a:rPr>
              <a:t>i</a:t>
            </a:r>
            <a:r>
              <a:rPr lang="en-US" altLang="zh-CN" sz="2800" baseline="-50000">
                <a:ea typeface="楷体_GB2312" pitchFamily="49" charset="-122"/>
              </a:rPr>
              <a:t>j</a:t>
            </a:r>
            <a:r>
              <a:rPr lang="zh-CN" altLang="en-US" sz="2800">
                <a:ea typeface="楷体_GB2312" pitchFamily="49" charset="-122"/>
              </a:rPr>
              <a:t>。例如，序列</a:t>
            </a:r>
            <a:r>
              <a:rPr lang="en-US" altLang="zh-CN" sz="2800">
                <a:ea typeface="楷体_GB2312" pitchFamily="49" charset="-122"/>
              </a:rPr>
              <a:t>Z={B</a:t>
            </a:r>
            <a:r>
              <a:rPr lang="zh-CN" altLang="en-US" sz="2800">
                <a:ea typeface="楷体_GB2312" pitchFamily="49" charset="-122"/>
              </a:rPr>
              <a:t>，</a:t>
            </a:r>
            <a:r>
              <a:rPr lang="en-US" altLang="zh-CN" sz="2800">
                <a:ea typeface="楷体_GB2312" pitchFamily="49" charset="-122"/>
              </a:rPr>
              <a:t>C</a:t>
            </a:r>
            <a:r>
              <a:rPr lang="zh-CN" altLang="en-US" sz="2800">
                <a:ea typeface="楷体_GB2312" pitchFamily="49" charset="-122"/>
              </a:rPr>
              <a:t>，</a:t>
            </a:r>
            <a:r>
              <a:rPr lang="en-US" altLang="zh-CN" sz="2800">
                <a:ea typeface="楷体_GB2312" pitchFamily="49" charset="-122"/>
              </a:rPr>
              <a:t>D</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是序列</a:t>
            </a:r>
            <a:r>
              <a:rPr lang="en-US" altLang="zh-CN" sz="2800">
                <a:ea typeface="楷体_GB2312" pitchFamily="49" charset="-122"/>
              </a:rPr>
              <a:t>X={A</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a:t>
            </a:r>
            <a:r>
              <a:rPr lang="en-US" altLang="zh-CN" sz="2800">
                <a:ea typeface="楷体_GB2312" pitchFamily="49" charset="-122"/>
              </a:rPr>
              <a:t>C</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a:t>
            </a:r>
            <a:r>
              <a:rPr lang="en-US" altLang="zh-CN" sz="2800">
                <a:ea typeface="楷体_GB2312" pitchFamily="49" charset="-122"/>
              </a:rPr>
              <a:t>D</a:t>
            </a:r>
            <a:r>
              <a:rPr lang="zh-CN" altLang="en-US" sz="2800">
                <a:ea typeface="楷体_GB2312" pitchFamily="49" charset="-122"/>
              </a:rPr>
              <a:t>，</a:t>
            </a:r>
            <a:r>
              <a:rPr lang="en-US" altLang="zh-CN" sz="2800">
                <a:ea typeface="楷体_GB2312" pitchFamily="49" charset="-122"/>
              </a:rPr>
              <a:t>A</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的子序列，相应的递增下标序列为</a:t>
            </a:r>
            <a:r>
              <a:rPr lang="en-US" altLang="zh-CN" sz="2800">
                <a:ea typeface="楷体_GB2312" pitchFamily="49" charset="-122"/>
              </a:rPr>
              <a:t>{2</a:t>
            </a:r>
            <a:r>
              <a:rPr lang="zh-CN" altLang="en-US" sz="2800">
                <a:ea typeface="楷体_GB2312" pitchFamily="49" charset="-122"/>
              </a:rPr>
              <a:t>，</a:t>
            </a:r>
            <a:r>
              <a:rPr lang="en-US" altLang="zh-CN" sz="2800">
                <a:ea typeface="楷体_GB2312" pitchFamily="49" charset="-122"/>
              </a:rPr>
              <a:t>3</a:t>
            </a:r>
            <a:r>
              <a:rPr lang="zh-CN" altLang="en-US" sz="2800">
                <a:ea typeface="楷体_GB2312" pitchFamily="49" charset="-122"/>
              </a:rPr>
              <a:t>，</a:t>
            </a:r>
            <a:r>
              <a:rPr lang="en-US" altLang="zh-CN" sz="2800">
                <a:ea typeface="楷体_GB2312" pitchFamily="49" charset="-122"/>
              </a:rPr>
              <a:t>5</a:t>
            </a:r>
            <a:r>
              <a:rPr lang="zh-CN" altLang="en-US" sz="2800">
                <a:ea typeface="楷体_GB2312" pitchFamily="49" charset="-122"/>
              </a:rPr>
              <a:t>，</a:t>
            </a:r>
            <a:r>
              <a:rPr lang="en-US" altLang="zh-CN" sz="2800">
                <a:ea typeface="楷体_GB2312" pitchFamily="49" charset="-122"/>
              </a:rPr>
              <a:t>7}</a:t>
            </a:r>
            <a:r>
              <a:rPr lang="zh-CN" altLang="en-US" sz="2800">
                <a:ea typeface="楷体_GB2312" pitchFamily="49" charset="-122"/>
              </a:rPr>
              <a:t>。</a:t>
            </a:r>
          </a:p>
          <a:p>
            <a:pPr>
              <a:buClr>
                <a:schemeClr val="accent2"/>
              </a:buClr>
              <a:buFontTx/>
              <a:buChar char="•"/>
            </a:pPr>
            <a:r>
              <a:rPr lang="zh-CN" altLang="en-US" sz="2800">
                <a:ea typeface="楷体_GB2312" pitchFamily="49" charset="-122"/>
              </a:rPr>
              <a:t>给定</a:t>
            </a:r>
            <a:r>
              <a:rPr lang="en-US" altLang="zh-CN" sz="2800">
                <a:ea typeface="楷体_GB2312" pitchFamily="49" charset="-122"/>
              </a:rPr>
              <a:t>2</a:t>
            </a:r>
            <a:r>
              <a:rPr lang="zh-CN" altLang="en-US" sz="2800">
                <a:ea typeface="楷体_GB2312" pitchFamily="49" charset="-122"/>
              </a:rPr>
              <a:t>个序列</a:t>
            </a:r>
            <a:r>
              <a:rPr lang="en-US" altLang="zh-CN" sz="2800">
                <a:ea typeface="楷体_GB2312" pitchFamily="49" charset="-122"/>
              </a:rPr>
              <a:t>X</a:t>
            </a:r>
            <a:r>
              <a:rPr lang="zh-CN" altLang="en-US" sz="2800">
                <a:ea typeface="楷体_GB2312" pitchFamily="49" charset="-122"/>
              </a:rPr>
              <a:t>和</a:t>
            </a:r>
            <a:r>
              <a:rPr lang="en-US" altLang="zh-CN" sz="2800">
                <a:ea typeface="楷体_GB2312" pitchFamily="49" charset="-122"/>
              </a:rPr>
              <a:t>Y</a:t>
            </a:r>
            <a:r>
              <a:rPr lang="zh-CN" altLang="en-US" sz="2800">
                <a:ea typeface="楷体_GB2312" pitchFamily="49" charset="-122"/>
              </a:rPr>
              <a:t>，当另一序列</a:t>
            </a:r>
            <a:r>
              <a:rPr lang="en-US" altLang="zh-CN" sz="2800">
                <a:ea typeface="楷体_GB2312" pitchFamily="49" charset="-122"/>
              </a:rPr>
              <a:t>Z</a:t>
            </a:r>
            <a:r>
              <a:rPr lang="zh-CN" altLang="en-US" sz="2800">
                <a:ea typeface="楷体_GB2312" pitchFamily="49" charset="-122"/>
              </a:rPr>
              <a:t>既是</a:t>
            </a:r>
            <a:r>
              <a:rPr lang="en-US" altLang="zh-CN" sz="2800">
                <a:ea typeface="楷体_GB2312" pitchFamily="49" charset="-122"/>
              </a:rPr>
              <a:t>X</a:t>
            </a:r>
            <a:r>
              <a:rPr lang="zh-CN" altLang="en-US" sz="2800">
                <a:ea typeface="楷体_GB2312" pitchFamily="49" charset="-122"/>
              </a:rPr>
              <a:t>的子序列又是</a:t>
            </a:r>
            <a:r>
              <a:rPr lang="en-US" altLang="zh-CN" sz="2800">
                <a:ea typeface="楷体_GB2312" pitchFamily="49" charset="-122"/>
              </a:rPr>
              <a:t>Y</a:t>
            </a:r>
            <a:r>
              <a:rPr lang="zh-CN" altLang="en-US" sz="2800">
                <a:ea typeface="楷体_GB2312" pitchFamily="49" charset="-122"/>
              </a:rPr>
              <a:t>的子序列时，称</a:t>
            </a:r>
            <a:r>
              <a:rPr lang="en-US" altLang="zh-CN" sz="2800">
                <a:ea typeface="楷体_GB2312" pitchFamily="49" charset="-122"/>
              </a:rPr>
              <a:t>Z</a:t>
            </a:r>
            <a:r>
              <a:rPr lang="zh-CN" altLang="en-US" sz="2800">
                <a:ea typeface="楷体_GB2312" pitchFamily="49" charset="-122"/>
              </a:rPr>
              <a:t>是序列</a:t>
            </a:r>
            <a:r>
              <a:rPr lang="en-US" altLang="zh-CN" sz="2800">
                <a:ea typeface="楷体_GB2312" pitchFamily="49" charset="-122"/>
              </a:rPr>
              <a:t>X</a:t>
            </a:r>
            <a:r>
              <a:rPr lang="zh-CN" altLang="en-US" sz="2800">
                <a:ea typeface="楷体_GB2312" pitchFamily="49" charset="-122"/>
              </a:rPr>
              <a:t>和</a:t>
            </a:r>
            <a:r>
              <a:rPr lang="en-US" altLang="zh-CN" sz="2800">
                <a:ea typeface="楷体_GB2312" pitchFamily="49" charset="-122"/>
              </a:rPr>
              <a:t>Y</a:t>
            </a:r>
            <a:r>
              <a:rPr lang="zh-CN" altLang="en-US" sz="2800">
                <a:ea typeface="楷体_GB2312" pitchFamily="49" charset="-122"/>
              </a:rPr>
              <a:t>的</a:t>
            </a:r>
            <a:r>
              <a:rPr lang="zh-CN" altLang="en-US" sz="2800" b="1">
                <a:ea typeface="黑体" pitchFamily="2" charset="-122"/>
              </a:rPr>
              <a:t>公共子序列</a:t>
            </a:r>
            <a:r>
              <a:rPr lang="zh-CN" altLang="en-US" sz="2800">
                <a:ea typeface="楷体_GB2312" pitchFamily="49" charset="-122"/>
              </a:rPr>
              <a:t>。</a:t>
            </a:r>
          </a:p>
          <a:p>
            <a:pPr>
              <a:buClr>
                <a:schemeClr val="accent2"/>
              </a:buClr>
              <a:buFontTx/>
              <a:buChar char="•"/>
            </a:pPr>
            <a:r>
              <a:rPr lang="zh-CN" altLang="en-US" sz="2800">
                <a:latin typeface="黑体" pitchFamily="2" charset="-122"/>
                <a:ea typeface="黑体" pitchFamily="2" charset="-122"/>
              </a:rPr>
              <a:t>给定</a:t>
            </a:r>
            <a:r>
              <a:rPr lang="en-US" altLang="zh-CN" sz="2800">
                <a:latin typeface="黑体" pitchFamily="2" charset="-122"/>
                <a:ea typeface="黑体" pitchFamily="2" charset="-122"/>
              </a:rPr>
              <a:t>2</a:t>
            </a:r>
            <a:r>
              <a:rPr lang="zh-CN" altLang="en-US" sz="2800">
                <a:latin typeface="黑体" pitchFamily="2" charset="-122"/>
                <a:ea typeface="黑体" pitchFamily="2" charset="-122"/>
              </a:rPr>
              <a:t>个序列</a:t>
            </a:r>
            <a:r>
              <a:rPr lang="en-US" altLang="zh-CN" sz="2800">
                <a:latin typeface="黑体" pitchFamily="2" charset="-122"/>
                <a:ea typeface="黑体" pitchFamily="2" charset="-122"/>
              </a:rPr>
              <a:t>X={x</a:t>
            </a:r>
            <a:r>
              <a:rPr lang="en-US" altLang="zh-CN" sz="2800" baseline="-25000">
                <a:latin typeface="黑体" pitchFamily="2" charset="-122"/>
                <a:ea typeface="黑体" pitchFamily="2" charset="-122"/>
              </a:rPr>
              <a:t>1</a:t>
            </a:r>
            <a:r>
              <a:rPr lang="en-US" altLang="zh-CN" sz="2800">
                <a:latin typeface="黑体" pitchFamily="2" charset="-122"/>
                <a:ea typeface="黑体" pitchFamily="2" charset="-122"/>
              </a:rPr>
              <a:t>,x</a:t>
            </a:r>
            <a:r>
              <a:rPr lang="en-US" altLang="zh-CN" sz="2800" baseline="-25000">
                <a:latin typeface="黑体" pitchFamily="2" charset="-122"/>
                <a:ea typeface="黑体" pitchFamily="2" charset="-122"/>
              </a:rPr>
              <a:t>2</a:t>
            </a:r>
            <a:r>
              <a:rPr lang="en-US" altLang="zh-CN" sz="2800">
                <a:latin typeface="黑体" pitchFamily="2" charset="-122"/>
                <a:ea typeface="黑体" pitchFamily="2" charset="-122"/>
              </a:rPr>
              <a:t>,</a:t>
            </a:r>
            <a:r>
              <a:rPr lang="en-US" altLang="zh-CN" sz="2800">
                <a:latin typeface="Arial"/>
                <a:ea typeface="黑体" pitchFamily="2" charset="-122"/>
              </a:rPr>
              <a:t>…</a:t>
            </a:r>
            <a:r>
              <a:rPr lang="en-US" altLang="zh-CN" sz="2800">
                <a:latin typeface="黑体" pitchFamily="2" charset="-122"/>
                <a:ea typeface="黑体" pitchFamily="2" charset="-122"/>
              </a:rPr>
              <a:t>,x</a:t>
            </a:r>
            <a:r>
              <a:rPr lang="en-US" altLang="zh-CN" sz="2800" baseline="-25000">
                <a:latin typeface="黑体" pitchFamily="2" charset="-122"/>
                <a:ea typeface="黑体" pitchFamily="2" charset="-122"/>
              </a:rPr>
              <a:t>m</a:t>
            </a:r>
            <a:r>
              <a:rPr lang="en-US" altLang="zh-CN" sz="2800">
                <a:latin typeface="黑体" pitchFamily="2" charset="-122"/>
                <a:ea typeface="黑体" pitchFamily="2" charset="-122"/>
              </a:rPr>
              <a:t>}</a:t>
            </a:r>
            <a:r>
              <a:rPr lang="zh-CN" altLang="en-US" sz="2800">
                <a:latin typeface="黑体" pitchFamily="2" charset="-122"/>
                <a:ea typeface="黑体" pitchFamily="2" charset="-122"/>
              </a:rPr>
              <a:t>和</a:t>
            </a:r>
            <a:r>
              <a:rPr lang="en-US" altLang="zh-CN" sz="2800">
                <a:latin typeface="黑体" pitchFamily="2" charset="-122"/>
                <a:ea typeface="黑体" pitchFamily="2" charset="-122"/>
              </a:rPr>
              <a:t>Y={y</a:t>
            </a:r>
            <a:r>
              <a:rPr lang="en-US" altLang="zh-CN" sz="2800" baseline="-25000">
                <a:latin typeface="黑体" pitchFamily="2" charset="-122"/>
                <a:ea typeface="黑体" pitchFamily="2" charset="-122"/>
              </a:rPr>
              <a:t>1</a:t>
            </a:r>
            <a:r>
              <a:rPr lang="en-US" altLang="zh-CN" sz="2800">
                <a:latin typeface="黑体" pitchFamily="2" charset="-122"/>
                <a:ea typeface="黑体" pitchFamily="2" charset="-122"/>
              </a:rPr>
              <a:t>,y</a:t>
            </a:r>
            <a:r>
              <a:rPr lang="en-US" altLang="zh-CN" sz="2800" baseline="-25000">
                <a:latin typeface="黑体" pitchFamily="2" charset="-122"/>
                <a:ea typeface="黑体" pitchFamily="2" charset="-122"/>
              </a:rPr>
              <a:t>2</a:t>
            </a:r>
            <a:r>
              <a:rPr lang="en-US" altLang="zh-CN" sz="2800">
                <a:latin typeface="黑体" pitchFamily="2" charset="-122"/>
                <a:ea typeface="黑体" pitchFamily="2" charset="-122"/>
              </a:rPr>
              <a:t>,</a:t>
            </a:r>
            <a:r>
              <a:rPr lang="en-US" altLang="zh-CN" sz="2800">
                <a:latin typeface="Arial"/>
                <a:ea typeface="黑体" pitchFamily="2" charset="-122"/>
              </a:rPr>
              <a:t>…</a:t>
            </a:r>
            <a:r>
              <a:rPr lang="en-US" altLang="zh-CN" sz="2800">
                <a:latin typeface="黑体" pitchFamily="2" charset="-122"/>
                <a:ea typeface="黑体" pitchFamily="2" charset="-122"/>
              </a:rPr>
              <a:t>,y</a:t>
            </a:r>
            <a:r>
              <a:rPr lang="en-US" altLang="zh-CN" sz="2800" baseline="-25000">
                <a:latin typeface="黑体" pitchFamily="2" charset="-122"/>
                <a:ea typeface="黑体" pitchFamily="2" charset="-122"/>
              </a:rPr>
              <a:t>n</a:t>
            </a:r>
            <a:r>
              <a:rPr lang="en-US" altLang="zh-CN" sz="2800">
                <a:latin typeface="黑体" pitchFamily="2" charset="-122"/>
                <a:ea typeface="黑体" pitchFamily="2" charset="-122"/>
              </a:rPr>
              <a:t>}</a:t>
            </a:r>
            <a:r>
              <a:rPr lang="zh-CN" altLang="en-US" sz="2800">
                <a:latin typeface="黑体" pitchFamily="2" charset="-122"/>
                <a:ea typeface="黑体" pitchFamily="2" charset="-122"/>
              </a:rPr>
              <a:t>，找出</a:t>
            </a:r>
            <a:r>
              <a:rPr lang="en-US" altLang="zh-CN" sz="2800">
                <a:latin typeface="黑体" pitchFamily="2" charset="-122"/>
                <a:ea typeface="黑体" pitchFamily="2" charset="-122"/>
              </a:rPr>
              <a:t>X</a:t>
            </a:r>
            <a:r>
              <a:rPr lang="zh-CN" altLang="en-US" sz="2800">
                <a:latin typeface="黑体" pitchFamily="2" charset="-122"/>
                <a:ea typeface="黑体" pitchFamily="2" charset="-122"/>
              </a:rPr>
              <a:t>和</a:t>
            </a:r>
            <a:r>
              <a:rPr lang="en-US" altLang="zh-CN" sz="2800">
                <a:latin typeface="黑体" pitchFamily="2" charset="-122"/>
                <a:ea typeface="黑体" pitchFamily="2" charset="-122"/>
              </a:rPr>
              <a:t>Y</a:t>
            </a:r>
            <a:r>
              <a:rPr lang="zh-CN" altLang="en-US" sz="2800">
                <a:latin typeface="黑体" pitchFamily="2" charset="-122"/>
                <a:ea typeface="黑体" pitchFamily="2" charset="-122"/>
              </a:rPr>
              <a:t>的最长公共子序列。</a:t>
            </a:r>
            <a:r>
              <a:rPr lang="zh-CN" altLang="en-US" sz="2800">
                <a:ea typeface="楷体_GB2312" pitchFamily="49" charset="-12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CE1511B5-B342-4C28-AFF8-FA4ECF4B2AAF}" type="slidenum">
              <a:rPr lang="en-US" altLang="zh-CN"/>
              <a:pPr/>
              <a:t>2</a:t>
            </a:fld>
            <a:endParaRPr lang="en-US" altLang="zh-CN"/>
          </a:p>
        </p:txBody>
      </p:sp>
      <p:sp>
        <p:nvSpPr>
          <p:cNvPr id="336899" name="Rectangle 3"/>
          <p:cNvSpPr>
            <a:spLocks noGrp="1" noChangeArrowheads="1"/>
          </p:cNvSpPr>
          <p:nvPr>
            <p:ph type="body" idx="1"/>
          </p:nvPr>
        </p:nvSpPr>
        <p:spPr>
          <a:xfrm>
            <a:off x="457200" y="981075"/>
            <a:ext cx="8229600" cy="4886325"/>
          </a:xfrm>
        </p:spPr>
        <p:txBody>
          <a:bodyPr/>
          <a:lstStyle/>
          <a:p>
            <a:pPr eaLnBrk="0">
              <a:lnSpc>
                <a:spcPct val="120000"/>
              </a:lnSpc>
              <a:buFont typeface="Wingdings" pitchFamily="2" charset="2"/>
              <a:buNone/>
            </a:pPr>
            <a:r>
              <a:rPr lang="zh-CN" altLang="en-US" sz="1900" b="1">
                <a:solidFill>
                  <a:srgbClr val="3907F1"/>
                </a:solidFill>
              </a:rPr>
              <a:t>     学习要点</a:t>
            </a:r>
            <a:r>
              <a:rPr lang="en-US" altLang="zh-CN" sz="1900" b="1">
                <a:solidFill>
                  <a:srgbClr val="3907F1"/>
                </a:solidFill>
              </a:rPr>
              <a:t>:</a:t>
            </a:r>
          </a:p>
          <a:p>
            <a:pPr>
              <a:lnSpc>
                <a:spcPct val="120000"/>
              </a:lnSpc>
              <a:buFont typeface="Symbol" pitchFamily="18" charset="2"/>
              <a:buChar char="·"/>
            </a:pPr>
            <a:r>
              <a:rPr lang="zh-CN" altLang="en-US" sz="1900"/>
              <a:t>理解动态规划算法的概念。</a:t>
            </a:r>
          </a:p>
          <a:p>
            <a:pPr>
              <a:lnSpc>
                <a:spcPct val="120000"/>
              </a:lnSpc>
              <a:buFont typeface="Symbol" pitchFamily="18" charset="2"/>
              <a:buChar char="·"/>
            </a:pPr>
            <a:r>
              <a:rPr lang="zh-CN" altLang="en-US" sz="1900"/>
              <a:t>掌握动态规划算法的基本要素</a:t>
            </a:r>
          </a:p>
          <a:p>
            <a:pPr>
              <a:lnSpc>
                <a:spcPct val="120000"/>
              </a:lnSpc>
              <a:buFont typeface="Symbol" pitchFamily="18" charset="2"/>
              <a:buChar char="·"/>
            </a:pPr>
            <a:r>
              <a:rPr lang="zh-CN" altLang="en-US" sz="1900"/>
              <a:t>（</a:t>
            </a:r>
            <a:r>
              <a:rPr lang="en-US" altLang="zh-CN" sz="1900"/>
              <a:t>1</a:t>
            </a:r>
            <a:r>
              <a:rPr lang="zh-CN" altLang="en-US" sz="1900"/>
              <a:t>）最优子结构性质</a:t>
            </a:r>
          </a:p>
          <a:p>
            <a:pPr>
              <a:lnSpc>
                <a:spcPct val="120000"/>
              </a:lnSpc>
              <a:buFont typeface="Symbol" pitchFamily="18" charset="2"/>
              <a:buChar char="·"/>
            </a:pPr>
            <a:r>
              <a:rPr lang="zh-CN" altLang="en-US" sz="1900"/>
              <a:t>（</a:t>
            </a:r>
            <a:r>
              <a:rPr lang="en-US" altLang="zh-CN" sz="1900"/>
              <a:t>2</a:t>
            </a:r>
            <a:r>
              <a:rPr lang="zh-CN" altLang="en-US" sz="1900"/>
              <a:t>）重叠子问题性质</a:t>
            </a:r>
            <a:endParaRPr lang="zh-CN" altLang="en-US" sz="1900" b="1">
              <a:sym typeface="Symbol" pitchFamily="18" charset="2"/>
            </a:endParaRPr>
          </a:p>
          <a:p>
            <a:pPr>
              <a:lnSpc>
                <a:spcPct val="120000"/>
              </a:lnSpc>
              <a:buFont typeface="Symbol" pitchFamily="18" charset="2"/>
              <a:buChar char="·"/>
            </a:pPr>
            <a:r>
              <a:rPr lang="zh-CN" altLang="en-US" sz="1900"/>
              <a:t>掌握设计动态规划算法的步骤。</a:t>
            </a:r>
          </a:p>
          <a:p>
            <a:pPr>
              <a:lnSpc>
                <a:spcPct val="120000"/>
              </a:lnSpc>
              <a:buFont typeface="Symbol" pitchFamily="18" charset="2"/>
              <a:buChar char="·"/>
            </a:pPr>
            <a:r>
              <a:rPr lang="en-US" altLang="zh-CN" sz="1900"/>
              <a:t>(1)</a:t>
            </a:r>
            <a:r>
              <a:rPr lang="zh-CN" altLang="en-US" sz="1900"/>
              <a:t>找出最优解的性质，并刻划其结构特征。</a:t>
            </a:r>
          </a:p>
          <a:p>
            <a:pPr>
              <a:lnSpc>
                <a:spcPct val="120000"/>
              </a:lnSpc>
              <a:buFont typeface="Symbol" pitchFamily="18" charset="2"/>
              <a:buChar char="·"/>
            </a:pPr>
            <a:r>
              <a:rPr lang="en-US" altLang="zh-CN" sz="1900"/>
              <a:t>(2)</a:t>
            </a:r>
            <a:r>
              <a:rPr lang="zh-CN" altLang="en-US" sz="1900"/>
              <a:t>递归地定义最优值。</a:t>
            </a:r>
          </a:p>
          <a:p>
            <a:pPr>
              <a:lnSpc>
                <a:spcPct val="120000"/>
              </a:lnSpc>
              <a:buFont typeface="Symbol" pitchFamily="18" charset="2"/>
              <a:buChar char="·"/>
            </a:pPr>
            <a:r>
              <a:rPr lang="en-US" altLang="zh-CN" sz="1900"/>
              <a:t>(3)</a:t>
            </a:r>
            <a:r>
              <a:rPr lang="zh-CN" altLang="en-US" sz="1900"/>
              <a:t>以自底向上的方式计算出最优值。</a:t>
            </a:r>
          </a:p>
          <a:p>
            <a:pPr>
              <a:lnSpc>
                <a:spcPct val="120000"/>
              </a:lnSpc>
              <a:buFont typeface="Symbol" pitchFamily="18" charset="2"/>
              <a:buChar char="·"/>
            </a:pPr>
            <a:r>
              <a:rPr lang="en-US" altLang="zh-CN" sz="1900"/>
              <a:t>(4)</a:t>
            </a:r>
            <a:r>
              <a:rPr lang="zh-CN" altLang="en-US" sz="1900"/>
              <a:t>根据计算最优值时得到的信息，构造最优解。</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C44295C-E5F5-461A-A4BA-6C16C444E3E6}" type="slidenum">
              <a:rPr lang="en-US" altLang="zh-CN"/>
              <a:pPr/>
              <a:t>20</a:t>
            </a:fld>
            <a:endParaRPr lang="en-US" altLang="zh-CN"/>
          </a:p>
        </p:txBody>
      </p:sp>
      <p:sp>
        <p:nvSpPr>
          <p:cNvPr id="301058"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最长公共子序列的结构</a:t>
            </a:r>
            <a:endParaRPr lang="ja-JP" altLang="en-US" sz="3800">
              <a:effectLst>
                <a:outerShdw blurRad="38100" dist="38100" dir="2700000" algn="tl">
                  <a:srgbClr val="C0C0C0"/>
                </a:outerShdw>
              </a:effectLst>
              <a:ea typeface="黑体" pitchFamily="2" charset="-122"/>
            </a:endParaRPr>
          </a:p>
        </p:txBody>
      </p:sp>
      <p:sp>
        <p:nvSpPr>
          <p:cNvPr id="301059" name="Text Box 3"/>
          <p:cNvSpPr txBox="1">
            <a:spLocks noChangeArrowheads="1"/>
          </p:cNvSpPr>
          <p:nvPr/>
        </p:nvSpPr>
        <p:spPr bwMode="auto">
          <a:xfrm>
            <a:off x="158750" y="1216025"/>
            <a:ext cx="85899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设序列</a:t>
            </a:r>
            <a:r>
              <a:rPr lang="en-US" altLang="zh-CN" sz="2400">
                <a:ea typeface="楷体_GB2312" pitchFamily="49" charset="-122"/>
              </a:rPr>
              <a:t>X={x</a:t>
            </a:r>
            <a:r>
              <a:rPr lang="en-US" altLang="zh-CN" sz="2400" baseline="-25000">
                <a:ea typeface="楷体_GB2312" pitchFamily="49" charset="-122"/>
              </a:rPr>
              <a:t>1</a:t>
            </a:r>
            <a:r>
              <a:rPr lang="en-US" altLang="zh-CN" sz="2400">
                <a:ea typeface="楷体_GB2312" pitchFamily="49" charset="-122"/>
              </a:rPr>
              <a:t>,x</a:t>
            </a:r>
            <a:r>
              <a:rPr lang="en-US" altLang="zh-CN" sz="2400" baseline="-25000">
                <a:ea typeface="楷体_GB2312" pitchFamily="49" charset="-122"/>
              </a:rPr>
              <a:t>2</a:t>
            </a:r>
            <a:r>
              <a:rPr lang="en-US" altLang="zh-CN" sz="2400">
                <a:ea typeface="楷体_GB2312" pitchFamily="49" charset="-122"/>
              </a:rPr>
              <a:t>,…,x</a:t>
            </a:r>
            <a:r>
              <a:rPr lang="en-US" altLang="zh-CN" sz="2400" baseline="-25000">
                <a:ea typeface="楷体_GB2312" pitchFamily="49" charset="-122"/>
              </a:rPr>
              <a:t>m</a:t>
            </a:r>
            <a:r>
              <a:rPr lang="en-US" altLang="zh-CN" sz="2400">
                <a:ea typeface="楷体_GB2312" pitchFamily="49" charset="-122"/>
              </a:rPr>
              <a:t>}</a:t>
            </a:r>
            <a:r>
              <a:rPr lang="zh-CN" altLang="en-US" sz="2400">
                <a:ea typeface="楷体_GB2312" pitchFamily="49" charset="-122"/>
              </a:rPr>
              <a:t>和</a:t>
            </a:r>
            <a:r>
              <a:rPr lang="en-US" altLang="zh-CN" sz="2400">
                <a:ea typeface="楷体_GB2312" pitchFamily="49" charset="-122"/>
              </a:rPr>
              <a:t>Y={y</a:t>
            </a:r>
            <a:r>
              <a:rPr lang="en-US" altLang="zh-CN" sz="2400" baseline="-25000">
                <a:ea typeface="楷体_GB2312" pitchFamily="49" charset="-122"/>
              </a:rPr>
              <a:t>1</a:t>
            </a:r>
            <a:r>
              <a:rPr lang="en-US" altLang="zh-CN" sz="2400">
                <a:ea typeface="楷体_GB2312" pitchFamily="49" charset="-122"/>
              </a:rPr>
              <a:t>,y</a:t>
            </a:r>
            <a:r>
              <a:rPr lang="en-US" altLang="zh-CN" sz="2400" baseline="-25000">
                <a:ea typeface="楷体_GB2312" pitchFamily="49" charset="-122"/>
              </a:rPr>
              <a:t>2</a:t>
            </a:r>
            <a:r>
              <a:rPr lang="en-US" altLang="zh-CN" sz="2400">
                <a:ea typeface="楷体_GB2312" pitchFamily="49" charset="-122"/>
              </a:rPr>
              <a:t>,…,y</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的最长公共子序列为</a:t>
            </a:r>
            <a:r>
              <a:rPr lang="en-US" altLang="zh-CN" sz="2400">
                <a:ea typeface="楷体_GB2312" pitchFamily="49" charset="-122"/>
              </a:rPr>
              <a:t>Z={z</a:t>
            </a:r>
            <a:r>
              <a:rPr lang="en-US" altLang="zh-CN" sz="2400" baseline="-25000">
                <a:ea typeface="楷体_GB2312" pitchFamily="49" charset="-122"/>
              </a:rPr>
              <a:t>1</a:t>
            </a:r>
            <a:r>
              <a:rPr lang="en-US" altLang="zh-CN" sz="2400">
                <a:ea typeface="楷体_GB2312" pitchFamily="49" charset="-122"/>
              </a:rPr>
              <a:t>,z</a:t>
            </a:r>
            <a:r>
              <a:rPr lang="en-US" altLang="zh-CN" sz="2400" baseline="-25000">
                <a:ea typeface="楷体_GB2312" pitchFamily="49" charset="-122"/>
              </a:rPr>
              <a:t>2</a:t>
            </a:r>
            <a:r>
              <a:rPr lang="en-US" altLang="zh-CN" sz="2400">
                <a:ea typeface="楷体_GB2312" pitchFamily="49" charset="-122"/>
              </a:rPr>
              <a:t>,…,z</a:t>
            </a:r>
            <a:r>
              <a:rPr lang="en-US" altLang="zh-CN" sz="2400" baseline="-25000">
                <a:ea typeface="楷体_GB2312" pitchFamily="49" charset="-122"/>
              </a:rPr>
              <a:t>k</a:t>
            </a:r>
            <a:r>
              <a:rPr lang="en-US" altLang="zh-CN" sz="2400">
                <a:ea typeface="楷体_GB2312" pitchFamily="49" charset="-122"/>
              </a:rPr>
              <a:t>} </a:t>
            </a:r>
            <a:r>
              <a:rPr lang="zh-CN" altLang="en-US" sz="2400">
                <a:ea typeface="楷体_GB2312" pitchFamily="49" charset="-122"/>
              </a:rPr>
              <a:t>，则</a:t>
            </a:r>
          </a:p>
          <a:p>
            <a:r>
              <a:rPr lang="en-US" altLang="zh-CN" sz="2400">
                <a:ea typeface="楷体_GB2312" pitchFamily="49" charset="-122"/>
              </a:rPr>
              <a:t>(1)</a:t>
            </a:r>
            <a:r>
              <a:rPr lang="zh-CN" altLang="en-US" sz="2400">
                <a:ea typeface="楷体_GB2312" pitchFamily="49" charset="-122"/>
              </a:rPr>
              <a:t>若</a:t>
            </a:r>
            <a:r>
              <a:rPr lang="en-US" altLang="zh-CN" sz="2400">
                <a:ea typeface="楷体_GB2312" pitchFamily="49" charset="-122"/>
              </a:rPr>
              <a:t>x</a:t>
            </a:r>
            <a:r>
              <a:rPr lang="en-US" altLang="zh-CN" sz="2400" baseline="-25000">
                <a:ea typeface="楷体_GB2312" pitchFamily="49" charset="-122"/>
              </a:rPr>
              <a:t>m</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，则</a:t>
            </a:r>
            <a:r>
              <a:rPr lang="en-US" altLang="zh-CN" sz="2400">
                <a:ea typeface="楷体_GB2312" pitchFamily="49" charset="-122"/>
              </a:rPr>
              <a:t>z</a:t>
            </a:r>
            <a:r>
              <a:rPr lang="en-US" altLang="zh-CN" sz="2400" baseline="-25000">
                <a:ea typeface="楷体_GB2312" pitchFamily="49" charset="-122"/>
              </a:rPr>
              <a:t>k</a:t>
            </a:r>
            <a:r>
              <a:rPr lang="en-US" altLang="zh-CN" sz="2400">
                <a:ea typeface="楷体_GB2312" pitchFamily="49" charset="-122"/>
              </a:rPr>
              <a:t>=x</a:t>
            </a:r>
            <a:r>
              <a:rPr lang="en-US" altLang="zh-CN" sz="2400" baseline="-25000">
                <a:ea typeface="楷体_GB2312" pitchFamily="49" charset="-122"/>
              </a:rPr>
              <a:t>m</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，且</a:t>
            </a:r>
            <a:r>
              <a:rPr lang="en-US" altLang="zh-CN" sz="2400">
                <a:ea typeface="楷体_GB2312" pitchFamily="49" charset="-122"/>
              </a:rPr>
              <a:t>z</a:t>
            </a:r>
            <a:r>
              <a:rPr lang="en-US" altLang="zh-CN" sz="2400" baseline="-25000">
                <a:ea typeface="楷体_GB2312" pitchFamily="49" charset="-122"/>
              </a:rPr>
              <a:t>k-1</a:t>
            </a:r>
            <a:r>
              <a:rPr lang="zh-CN" altLang="en-US" sz="2400">
                <a:ea typeface="楷体_GB2312" pitchFamily="49" charset="-122"/>
              </a:rPr>
              <a:t>是</a:t>
            </a:r>
            <a:r>
              <a:rPr lang="en-US" altLang="zh-CN" sz="2400">
                <a:ea typeface="楷体_GB2312" pitchFamily="49" charset="-122"/>
              </a:rPr>
              <a:t>x</a:t>
            </a:r>
            <a:r>
              <a:rPr lang="en-US" altLang="zh-CN" sz="2400" baseline="-25000">
                <a:ea typeface="楷体_GB2312" pitchFamily="49" charset="-122"/>
              </a:rPr>
              <a:t>m-1</a:t>
            </a:r>
            <a:r>
              <a:rPr lang="zh-CN" altLang="en-US" sz="2400">
                <a:ea typeface="楷体_GB2312" pitchFamily="49" charset="-122"/>
              </a:rPr>
              <a:t>和</a:t>
            </a:r>
            <a:r>
              <a:rPr lang="en-US" altLang="zh-CN" sz="2400">
                <a:ea typeface="楷体_GB2312" pitchFamily="49" charset="-122"/>
              </a:rPr>
              <a:t>y</a:t>
            </a:r>
            <a:r>
              <a:rPr lang="en-US" altLang="zh-CN" sz="2400" baseline="-25000">
                <a:ea typeface="楷体_GB2312" pitchFamily="49" charset="-122"/>
              </a:rPr>
              <a:t>n-1</a:t>
            </a:r>
            <a:r>
              <a:rPr lang="zh-CN" altLang="en-US" sz="2400">
                <a:ea typeface="楷体_GB2312" pitchFamily="49" charset="-122"/>
              </a:rPr>
              <a:t>的最长公共子序列。</a:t>
            </a:r>
          </a:p>
          <a:p>
            <a:r>
              <a:rPr lang="en-US" altLang="zh-CN" sz="2400">
                <a:ea typeface="楷体_GB2312" pitchFamily="49" charset="-122"/>
              </a:rPr>
              <a:t>(2)</a:t>
            </a:r>
            <a:r>
              <a:rPr lang="zh-CN" altLang="en-US" sz="2400">
                <a:ea typeface="楷体_GB2312" pitchFamily="49" charset="-122"/>
              </a:rPr>
              <a:t>若</a:t>
            </a:r>
            <a:r>
              <a:rPr lang="en-US" altLang="zh-CN" sz="2400">
                <a:ea typeface="楷体_GB2312" pitchFamily="49" charset="-122"/>
              </a:rPr>
              <a:t>x</a:t>
            </a:r>
            <a:r>
              <a:rPr lang="en-US" altLang="zh-CN" sz="2400" baseline="-25000">
                <a:ea typeface="楷体_GB2312" pitchFamily="49" charset="-122"/>
              </a:rPr>
              <a:t>m</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且</a:t>
            </a:r>
            <a:r>
              <a:rPr lang="en-US" altLang="zh-CN" sz="2400">
                <a:ea typeface="楷体_GB2312" pitchFamily="49" charset="-122"/>
              </a:rPr>
              <a:t>z</a:t>
            </a:r>
            <a:r>
              <a:rPr lang="en-US" altLang="zh-CN" sz="2400" baseline="-25000">
                <a:ea typeface="楷体_GB2312" pitchFamily="49" charset="-122"/>
              </a:rPr>
              <a:t>k</a:t>
            </a:r>
            <a:r>
              <a:rPr lang="en-US" altLang="zh-CN" sz="2400">
                <a:ea typeface="楷体_GB2312" pitchFamily="49" charset="-122"/>
              </a:rPr>
              <a:t>≠x</a:t>
            </a:r>
            <a:r>
              <a:rPr lang="en-US" altLang="zh-CN" sz="2400" baseline="-25000">
                <a:ea typeface="楷体_GB2312" pitchFamily="49" charset="-122"/>
              </a:rPr>
              <a:t>m</a:t>
            </a:r>
            <a:r>
              <a:rPr lang="zh-CN" altLang="en-US" sz="2400">
                <a:ea typeface="楷体_GB2312" pitchFamily="49" charset="-122"/>
              </a:rPr>
              <a:t>，则</a:t>
            </a:r>
            <a:r>
              <a:rPr lang="en-US" altLang="zh-CN" sz="2400">
                <a:ea typeface="楷体_GB2312" pitchFamily="49" charset="-122"/>
              </a:rPr>
              <a:t>Z</a:t>
            </a:r>
            <a:r>
              <a:rPr lang="zh-CN" altLang="en-US" sz="2400">
                <a:ea typeface="楷体_GB2312" pitchFamily="49" charset="-122"/>
              </a:rPr>
              <a:t>是</a:t>
            </a:r>
            <a:r>
              <a:rPr lang="en-US" altLang="zh-CN" sz="2400">
                <a:ea typeface="楷体_GB2312" pitchFamily="49" charset="-122"/>
              </a:rPr>
              <a:t>x</a:t>
            </a:r>
            <a:r>
              <a:rPr lang="en-US" altLang="zh-CN" sz="2400" baseline="-25000">
                <a:ea typeface="楷体_GB2312" pitchFamily="49" charset="-122"/>
              </a:rPr>
              <a:t>m-1</a:t>
            </a:r>
            <a:r>
              <a:rPr lang="zh-CN" altLang="en-US" sz="2400">
                <a:ea typeface="楷体_GB2312" pitchFamily="49" charset="-122"/>
              </a:rPr>
              <a:t>和</a:t>
            </a:r>
            <a:r>
              <a:rPr lang="en-US" altLang="zh-CN" sz="2400">
                <a:ea typeface="楷体_GB2312" pitchFamily="49" charset="-122"/>
              </a:rPr>
              <a:t>Y</a:t>
            </a:r>
            <a:r>
              <a:rPr lang="zh-CN" altLang="en-US" sz="2400">
                <a:ea typeface="楷体_GB2312" pitchFamily="49" charset="-122"/>
              </a:rPr>
              <a:t>的最长公共子序列。</a:t>
            </a:r>
          </a:p>
          <a:p>
            <a:r>
              <a:rPr lang="en-US" altLang="zh-CN" sz="2400">
                <a:ea typeface="楷体_GB2312" pitchFamily="49" charset="-122"/>
              </a:rPr>
              <a:t>(3)</a:t>
            </a:r>
            <a:r>
              <a:rPr lang="zh-CN" altLang="en-US" sz="2400">
                <a:ea typeface="楷体_GB2312" pitchFamily="49" charset="-122"/>
              </a:rPr>
              <a:t>若</a:t>
            </a:r>
            <a:r>
              <a:rPr lang="en-US" altLang="zh-CN" sz="2400">
                <a:ea typeface="楷体_GB2312" pitchFamily="49" charset="-122"/>
              </a:rPr>
              <a:t>x</a:t>
            </a:r>
            <a:r>
              <a:rPr lang="en-US" altLang="zh-CN" sz="2400" baseline="-25000">
                <a:ea typeface="楷体_GB2312" pitchFamily="49" charset="-122"/>
              </a:rPr>
              <a:t>m</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且</a:t>
            </a:r>
            <a:r>
              <a:rPr lang="en-US" altLang="zh-CN" sz="2400">
                <a:ea typeface="楷体_GB2312" pitchFamily="49" charset="-122"/>
              </a:rPr>
              <a:t>z</a:t>
            </a:r>
            <a:r>
              <a:rPr lang="en-US" altLang="zh-CN" sz="2400" baseline="-25000">
                <a:ea typeface="楷体_GB2312" pitchFamily="49" charset="-122"/>
              </a:rPr>
              <a:t>k</a:t>
            </a:r>
            <a:r>
              <a:rPr lang="en-US" altLang="zh-CN" sz="2400">
                <a:ea typeface="楷体_GB2312" pitchFamily="49" charset="-122"/>
              </a:rPr>
              <a:t>≠y</a:t>
            </a:r>
            <a:r>
              <a:rPr lang="en-US" altLang="zh-CN" sz="2400" baseline="-25000">
                <a:ea typeface="楷体_GB2312" pitchFamily="49" charset="-122"/>
              </a:rPr>
              <a:t>n</a:t>
            </a:r>
            <a:r>
              <a:rPr lang="zh-CN" altLang="en-US" sz="2400">
                <a:ea typeface="楷体_GB2312" pitchFamily="49" charset="-122"/>
              </a:rPr>
              <a:t>，则</a:t>
            </a:r>
            <a:r>
              <a:rPr lang="en-US" altLang="zh-CN" sz="2400">
                <a:ea typeface="楷体_GB2312" pitchFamily="49" charset="-122"/>
              </a:rPr>
              <a:t>Z</a:t>
            </a:r>
            <a:r>
              <a:rPr lang="zh-CN" altLang="en-US" sz="2400">
                <a:ea typeface="楷体_GB2312" pitchFamily="49" charset="-122"/>
              </a:rPr>
              <a:t>是</a:t>
            </a:r>
            <a:r>
              <a:rPr lang="en-US" altLang="zh-CN" sz="2400">
                <a:ea typeface="楷体_GB2312" pitchFamily="49" charset="-122"/>
              </a:rPr>
              <a:t>X</a:t>
            </a:r>
            <a:r>
              <a:rPr lang="zh-CN" altLang="en-US" sz="2400">
                <a:ea typeface="楷体_GB2312" pitchFamily="49" charset="-122"/>
              </a:rPr>
              <a:t>和</a:t>
            </a:r>
            <a:r>
              <a:rPr lang="en-US" altLang="zh-CN" sz="2400">
                <a:ea typeface="楷体_GB2312" pitchFamily="49" charset="-122"/>
              </a:rPr>
              <a:t>y</a:t>
            </a:r>
            <a:r>
              <a:rPr lang="en-US" altLang="zh-CN" sz="2400" baseline="-25000">
                <a:ea typeface="楷体_GB2312" pitchFamily="49" charset="-122"/>
              </a:rPr>
              <a:t>n-1</a:t>
            </a:r>
            <a:r>
              <a:rPr lang="zh-CN" altLang="en-US" sz="2400">
                <a:ea typeface="楷体_GB2312" pitchFamily="49" charset="-122"/>
              </a:rPr>
              <a:t>的最长公共子序列。</a:t>
            </a:r>
          </a:p>
        </p:txBody>
      </p:sp>
      <p:sp>
        <p:nvSpPr>
          <p:cNvPr id="301060" name="Rectangle 4"/>
          <p:cNvSpPr>
            <a:spLocks noChangeArrowheads="1"/>
          </p:cNvSpPr>
          <p:nvPr/>
        </p:nvSpPr>
        <p:spPr bwMode="auto">
          <a:xfrm>
            <a:off x="250825" y="3860800"/>
            <a:ext cx="8496300" cy="118745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zh-CN" altLang="en-US" sz="2400">
                <a:ea typeface="楷体_GB2312" pitchFamily="49" charset="-122"/>
              </a:rPr>
              <a:t>由此可见，</a:t>
            </a:r>
            <a:r>
              <a:rPr kumimoji="1" lang="en-US" altLang="zh-CN" sz="2400">
                <a:ea typeface="楷体_GB2312" pitchFamily="49" charset="-122"/>
              </a:rPr>
              <a:t>2</a:t>
            </a:r>
            <a:r>
              <a:rPr kumimoji="1" lang="zh-CN" altLang="en-US" sz="2400">
                <a:ea typeface="楷体_GB2312" pitchFamily="49" charset="-122"/>
              </a:rPr>
              <a:t>个序列的最长公共子序列包含了这</a:t>
            </a:r>
            <a:r>
              <a:rPr kumimoji="1" lang="en-US" altLang="zh-CN" sz="2400">
                <a:ea typeface="楷体_GB2312" pitchFamily="49" charset="-122"/>
              </a:rPr>
              <a:t>2</a:t>
            </a:r>
            <a:r>
              <a:rPr kumimoji="1" lang="zh-CN" altLang="en-US" sz="2400">
                <a:ea typeface="楷体_GB2312" pitchFamily="49" charset="-122"/>
              </a:rPr>
              <a:t>个序列的前缀的最长公共子序列。因此，最长公共子序列问题具有</a:t>
            </a:r>
            <a:r>
              <a:rPr kumimoji="1" lang="zh-CN" altLang="en-US" sz="2400" b="1">
                <a:ea typeface="黑体" pitchFamily="2" charset="-122"/>
              </a:rPr>
              <a:t>最优子结构性质</a:t>
            </a:r>
            <a:r>
              <a:rPr kumimoji="1" lang="zh-CN" altLang="en-US" sz="2400">
                <a:ea typeface="楷体_GB2312" pitchFamily="49"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0A464F0-6903-4A82-A149-BA5A853554FE}" type="slidenum">
              <a:rPr lang="en-US" altLang="zh-CN"/>
              <a:pPr/>
              <a:t>21</a:t>
            </a:fld>
            <a:endParaRPr lang="en-US" altLang="zh-CN"/>
          </a:p>
        </p:txBody>
      </p:sp>
      <p:sp>
        <p:nvSpPr>
          <p:cNvPr id="302082"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子问题的递归结构</a:t>
            </a:r>
            <a:endParaRPr lang="ja-JP" altLang="en-US" sz="3800">
              <a:effectLst>
                <a:outerShdw blurRad="38100" dist="38100" dir="2700000" algn="tl">
                  <a:srgbClr val="C0C0C0"/>
                </a:outerShdw>
              </a:effectLst>
              <a:ea typeface="黑体" pitchFamily="2" charset="-122"/>
            </a:endParaRPr>
          </a:p>
        </p:txBody>
      </p:sp>
      <p:sp>
        <p:nvSpPr>
          <p:cNvPr id="302083" name="Text Box 3"/>
          <p:cNvSpPr txBox="1">
            <a:spLocks noChangeArrowheads="1"/>
          </p:cNvSpPr>
          <p:nvPr/>
        </p:nvSpPr>
        <p:spPr bwMode="auto">
          <a:xfrm>
            <a:off x="303213" y="1216025"/>
            <a:ext cx="8372475" cy="19177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由最长公共子序列问题的最优子结构性质建立子问题最优值的递归关系。用</a:t>
            </a:r>
            <a:r>
              <a:rPr lang="en-US" altLang="zh-CN" sz="2400">
                <a:ea typeface="楷体_GB2312" pitchFamily="49" charset="-122"/>
              </a:rPr>
              <a:t>c[i][j]</a:t>
            </a:r>
            <a:r>
              <a:rPr lang="zh-CN" altLang="en-US" sz="2400">
                <a:ea typeface="楷体_GB2312" pitchFamily="49" charset="-122"/>
              </a:rPr>
              <a:t>记录序列和的最长公共子序列的长度。其中， </a:t>
            </a:r>
            <a:r>
              <a:rPr lang="en-US" altLang="zh-CN" sz="2400">
                <a:ea typeface="楷体_GB2312" pitchFamily="49" charset="-122"/>
              </a:rPr>
              <a:t>X</a:t>
            </a:r>
            <a:r>
              <a:rPr lang="en-US" altLang="zh-CN" sz="2400" baseline="-25000">
                <a:ea typeface="楷体_GB2312" pitchFamily="49" charset="-122"/>
              </a:rPr>
              <a:t>i</a:t>
            </a:r>
            <a:r>
              <a:rPr lang="en-US" altLang="zh-CN" sz="2400">
                <a:ea typeface="楷体_GB2312" pitchFamily="49" charset="-122"/>
              </a:rPr>
              <a:t>={x</a:t>
            </a:r>
            <a:r>
              <a:rPr lang="en-US" altLang="zh-CN" sz="2400" baseline="-25000">
                <a:ea typeface="楷体_GB2312" pitchFamily="49" charset="-122"/>
              </a:rPr>
              <a:t>1</a:t>
            </a:r>
            <a:r>
              <a:rPr lang="en-US" altLang="zh-CN" sz="2400">
                <a:ea typeface="楷体_GB2312" pitchFamily="49" charset="-122"/>
              </a:rPr>
              <a:t>,x</a:t>
            </a:r>
            <a:r>
              <a:rPr lang="en-US" altLang="zh-CN" sz="2400" baseline="-25000">
                <a:ea typeface="楷体_GB2312" pitchFamily="49" charset="-122"/>
              </a:rPr>
              <a:t>2</a:t>
            </a:r>
            <a:r>
              <a:rPr lang="en-US" altLang="zh-CN" sz="2400">
                <a:ea typeface="楷体_GB2312" pitchFamily="49" charset="-122"/>
              </a:rPr>
              <a:t>,…,x</a:t>
            </a:r>
            <a:r>
              <a:rPr lang="en-US" altLang="zh-CN" sz="2400" baseline="-25000">
                <a:ea typeface="楷体_GB2312" pitchFamily="49" charset="-122"/>
              </a:rPr>
              <a:t>i</a:t>
            </a:r>
            <a:r>
              <a:rPr lang="en-US" altLang="zh-CN" sz="2400">
                <a:ea typeface="楷体_GB2312" pitchFamily="49" charset="-122"/>
              </a:rPr>
              <a:t>}</a:t>
            </a:r>
            <a:r>
              <a:rPr lang="zh-CN" altLang="en-US" sz="2400">
                <a:ea typeface="楷体_GB2312" pitchFamily="49" charset="-122"/>
              </a:rPr>
              <a:t>；</a:t>
            </a:r>
            <a:r>
              <a:rPr lang="en-US" altLang="zh-CN" sz="2400">
                <a:ea typeface="楷体_GB2312" pitchFamily="49" charset="-122"/>
              </a:rPr>
              <a:t>Yj={y</a:t>
            </a:r>
            <a:r>
              <a:rPr lang="en-US" altLang="zh-CN" sz="2400" baseline="-25000">
                <a:ea typeface="楷体_GB2312" pitchFamily="49" charset="-122"/>
              </a:rPr>
              <a:t>1</a:t>
            </a:r>
            <a:r>
              <a:rPr lang="en-US" altLang="zh-CN" sz="2400">
                <a:ea typeface="楷体_GB2312" pitchFamily="49" charset="-122"/>
              </a:rPr>
              <a:t>,y</a:t>
            </a:r>
            <a:r>
              <a:rPr lang="en-US" altLang="zh-CN" sz="2400" baseline="-25000">
                <a:ea typeface="楷体_GB2312" pitchFamily="49" charset="-122"/>
              </a:rPr>
              <a:t>2</a:t>
            </a:r>
            <a:r>
              <a:rPr lang="en-US" altLang="zh-CN" sz="2400">
                <a:ea typeface="楷体_GB2312" pitchFamily="49" charset="-122"/>
              </a:rPr>
              <a:t>,…,y</a:t>
            </a:r>
            <a:r>
              <a:rPr lang="en-US" altLang="zh-CN" sz="2400" baseline="-25000">
                <a:ea typeface="楷体_GB2312" pitchFamily="49" charset="-122"/>
              </a:rPr>
              <a:t>j</a:t>
            </a:r>
            <a:r>
              <a:rPr lang="en-US" altLang="zh-CN" sz="2400">
                <a:ea typeface="楷体_GB2312" pitchFamily="49" charset="-122"/>
              </a:rPr>
              <a:t>}</a:t>
            </a:r>
            <a:r>
              <a:rPr lang="zh-CN" altLang="en-US" sz="2400">
                <a:ea typeface="楷体_GB2312" pitchFamily="49" charset="-122"/>
              </a:rPr>
              <a:t>。当</a:t>
            </a:r>
            <a:r>
              <a:rPr lang="en-US" altLang="zh-CN" sz="2400">
                <a:ea typeface="楷体_GB2312" pitchFamily="49" charset="-122"/>
              </a:rPr>
              <a:t>i=0</a:t>
            </a:r>
            <a:r>
              <a:rPr lang="zh-CN" altLang="en-US" sz="2400">
                <a:ea typeface="楷体_GB2312" pitchFamily="49" charset="-122"/>
              </a:rPr>
              <a:t>或</a:t>
            </a:r>
            <a:r>
              <a:rPr lang="en-US" altLang="zh-CN" sz="2400">
                <a:ea typeface="楷体_GB2312" pitchFamily="49" charset="-122"/>
              </a:rPr>
              <a:t>j=0</a:t>
            </a:r>
            <a:r>
              <a:rPr lang="zh-CN" altLang="en-US" sz="2400">
                <a:ea typeface="楷体_GB2312" pitchFamily="49" charset="-122"/>
              </a:rPr>
              <a:t>时，空序列是</a:t>
            </a:r>
            <a:r>
              <a:rPr lang="en-US" altLang="zh-CN" sz="2400">
                <a:ea typeface="楷体_GB2312" pitchFamily="49" charset="-122"/>
              </a:rPr>
              <a:t>X</a:t>
            </a:r>
            <a:r>
              <a:rPr lang="en-US" altLang="zh-CN" sz="2400" baseline="-25000">
                <a:ea typeface="楷体_GB2312" pitchFamily="49" charset="-122"/>
              </a:rPr>
              <a:t>i</a:t>
            </a:r>
            <a:r>
              <a:rPr lang="zh-CN" altLang="en-US" sz="2400">
                <a:ea typeface="楷体_GB2312" pitchFamily="49" charset="-122"/>
              </a:rPr>
              <a:t>和</a:t>
            </a:r>
            <a:r>
              <a:rPr lang="en-US" altLang="zh-CN" sz="2400">
                <a:ea typeface="楷体_GB2312" pitchFamily="49" charset="-122"/>
              </a:rPr>
              <a:t>Y</a:t>
            </a:r>
            <a:r>
              <a:rPr lang="en-US" altLang="zh-CN" sz="2400" baseline="-25000">
                <a:ea typeface="楷体_GB2312" pitchFamily="49" charset="-122"/>
              </a:rPr>
              <a:t>j</a:t>
            </a:r>
            <a:r>
              <a:rPr lang="zh-CN" altLang="en-US" sz="2400">
                <a:ea typeface="楷体_GB2312" pitchFamily="49" charset="-122"/>
              </a:rPr>
              <a:t>的最长公共子序列。故此时</a:t>
            </a:r>
            <a:r>
              <a:rPr lang="en-US" altLang="zh-CN" sz="2400">
                <a:ea typeface="楷体_GB2312" pitchFamily="49" charset="-122"/>
              </a:rPr>
              <a:t>C[i][j]=0</a:t>
            </a:r>
            <a:r>
              <a:rPr lang="zh-CN" altLang="en-US" sz="2400">
                <a:ea typeface="楷体_GB2312" pitchFamily="49" charset="-122"/>
              </a:rPr>
              <a:t>。其它情况下，由最优子结构性质可建立递归关系如下：</a:t>
            </a:r>
          </a:p>
        </p:txBody>
      </p:sp>
      <p:sp>
        <p:nvSpPr>
          <p:cNvPr id="302084" name="Rectangle 4"/>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2085" name="Object 5"/>
          <p:cNvGraphicFramePr>
            <a:graphicFrameLocks noChangeAspect="1"/>
          </p:cNvGraphicFramePr>
          <p:nvPr/>
        </p:nvGraphicFramePr>
        <p:xfrm>
          <a:off x="395288" y="3716338"/>
          <a:ext cx="8027987" cy="1736725"/>
        </p:xfrm>
        <a:graphic>
          <a:graphicData uri="http://schemas.openxmlformats.org/presentationml/2006/ole">
            <mc:AlternateContent xmlns:mc="http://schemas.openxmlformats.org/markup-compatibility/2006">
              <mc:Choice xmlns:v="urn:schemas-microsoft-com:vml" Requires="v">
                <p:oleObj spid="_x0000_s302087" name="公式" r:id="rId3" imgW="3390900" imgH="736600" progId="Equation.3">
                  <p:embed/>
                </p:oleObj>
              </mc:Choice>
              <mc:Fallback>
                <p:oleObj name="公式" r:id="rId3" imgW="3390900" imgH="736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16338"/>
                        <a:ext cx="802798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AFBA7A0-9D5C-4EC8-B4C6-DB386E95F15D}" type="slidenum">
              <a:rPr lang="en-US" altLang="zh-CN"/>
              <a:pPr/>
              <a:t>22</a:t>
            </a:fld>
            <a:endParaRPr lang="en-US" altLang="zh-CN"/>
          </a:p>
        </p:txBody>
      </p:sp>
      <p:sp>
        <p:nvSpPr>
          <p:cNvPr id="303106"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计算最优值</a:t>
            </a:r>
            <a:endParaRPr lang="ja-JP" altLang="en-US" sz="3800">
              <a:effectLst>
                <a:outerShdw blurRad="38100" dist="38100" dir="2700000" algn="tl">
                  <a:srgbClr val="C0C0C0"/>
                </a:outerShdw>
              </a:effectLst>
              <a:ea typeface="黑体" pitchFamily="2" charset="-122"/>
            </a:endParaRPr>
          </a:p>
        </p:txBody>
      </p:sp>
      <p:sp>
        <p:nvSpPr>
          <p:cNvPr id="303107" name="Text Box 3"/>
          <p:cNvSpPr txBox="1">
            <a:spLocks noChangeArrowheads="1"/>
          </p:cNvSpPr>
          <p:nvPr/>
        </p:nvSpPr>
        <p:spPr bwMode="auto">
          <a:xfrm>
            <a:off x="338138" y="836613"/>
            <a:ext cx="8805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由于在所考虑的子问题空间中，总共有</a:t>
            </a:r>
            <a:r>
              <a:rPr lang="en-US" altLang="zh-CN" sz="2400">
                <a:ea typeface="楷体_GB2312" pitchFamily="49" charset="-122"/>
              </a:rPr>
              <a:t>θ(mn)</a:t>
            </a:r>
            <a:r>
              <a:rPr lang="zh-CN" altLang="en-US" sz="2400">
                <a:ea typeface="楷体_GB2312" pitchFamily="49" charset="-122"/>
              </a:rPr>
              <a:t>个不同的子问题，因此，用动态规划算法自底向上地计算最优值能提高算法的效率。 </a:t>
            </a:r>
          </a:p>
        </p:txBody>
      </p:sp>
      <p:sp>
        <p:nvSpPr>
          <p:cNvPr id="303108" name="Rectangle 4"/>
          <p:cNvSpPr>
            <a:spLocks noChangeArrowheads="1"/>
          </p:cNvSpPr>
          <p:nvPr/>
        </p:nvSpPr>
        <p:spPr bwMode="auto">
          <a:xfrm>
            <a:off x="250825" y="2441575"/>
            <a:ext cx="3816350" cy="3759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r>
              <a:rPr kumimoji="1" lang="en-US" altLang="zh-CN" sz="1600"/>
              <a:t>void </a:t>
            </a:r>
            <a:r>
              <a:rPr kumimoji="1" lang="en-US" altLang="zh-CN" sz="1600" b="1"/>
              <a:t>LCSLength</a:t>
            </a:r>
            <a:r>
              <a:rPr kumimoji="1" lang="en-US" altLang="zh-CN" sz="1600"/>
              <a:t>(int m</a:t>
            </a:r>
            <a:r>
              <a:rPr kumimoji="1" lang="zh-CN" altLang="en-US" sz="1600"/>
              <a:t>，</a:t>
            </a:r>
            <a:r>
              <a:rPr kumimoji="1" lang="en-US" altLang="zh-CN" sz="1600"/>
              <a:t>int n</a:t>
            </a:r>
            <a:r>
              <a:rPr kumimoji="1" lang="zh-CN" altLang="en-US" sz="1600"/>
              <a:t>，</a:t>
            </a:r>
            <a:r>
              <a:rPr kumimoji="1" lang="en-US" altLang="zh-CN" sz="1600"/>
              <a:t>char *x</a:t>
            </a:r>
            <a:r>
              <a:rPr kumimoji="1" lang="zh-CN" altLang="en-US" sz="1600"/>
              <a:t>，</a:t>
            </a:r>
            <a:r>
              <a:rPr kumimoji="1" lang="en-US" altLang="zh-CN" sz="1600"/>
              <a:t>char *y</a:t>
            </a:r>
            <a:r>
              <a:rPr kumimoji="1" lang="zh-CN" altLang="en-US" sz="1600"/>
              <a:t>，</a:t>
            </a:r>
            <a:r>
              <a:rPr kumimoji="1" lang="en-US" altLang="zh-CN" sz="1600"/>
              <a:t>int **c</a:t>
            </a:r>
            <a:r>
              <a:rPr kumimoji="1" lang="zh-CN" altLang="en-US" sz="1600"/>
              <a:t>，</a:t>
            </a:r>
            <a:r>
              <a:rPr kumimoji="1" lang="en-US" altLang="zh-CN" sz="1600"/>
              <a:t>int **b)</a:t>
            </a:r>
          </a:p>
          <a:p>
            <a:r>
              <a:rPr kumimoji="1" lang="en-US" altLang="zh-CN" sz="1600"/>
              <a:t>{  </a:t>
            </a:r>
          </a:p>
          <a:p>
            <a:r>
              <a:rPr kumimoji="1" lang="en-US" altLang="zh-CN" sz="1600"/>
              <a:t>       int i</a:t>
            </a:r>
            <a:r>
              <a:rPr kumimoji="1" lang="zh-CN" altLang="en-US" sz="1600"/>
              <a:t>，</a:t>
            </a:r>
            <a:r>
              <a:rPr kumimoji="1" lang="en-US" altLang="zh-CN" sz="1600"/>
              <a:t>j;</a:t>
            </a:r>
          </a:p>
          <a:p>
            <a:r>
              <a:rPr kumimoji="1" lang="en-US" altLang="zh-CN" sz="1600"/>
              <a:t>       for (i = 1; i &lt;= m; i++) c[i][0] = 0;</a:t>
            </a:r>
          </a:p>
          <a:p>
            <a:r>
              <a:rPr kumimoji="1" lang="en-US" altLang="zh-CN" sz="1600"/>
              <a:t>       for (i = 1; i &lt;= n; i++) c[0][i] = 0;</a:t>
            </a:r>
          </a:p>
          <a:p>
            <a:r>
              <a:rPr kumimoji="1" lang="en-US" altLang="zh-CN" sz="1600"/>
              <a:t>       for (i = 1; i &lt;= m; i++)</a:t>
            </a:r>
          </a:p>
          <a:p>
            <a:r>
              <a:rPr kumimoji="1" lang="en-US" altLang="zh-CN" sz="1600"/>
              <a:t>          for (j = 1; j &lt;= n; j++) {</a:t>
            </a:r>
          </a:p>
          <a:p>
            <a:r>
              <a:rPr kumimoji="1" lang="en-US" altLang="zh-CN" sz="1600"/>
              <a:t>             if (x[i]==y[j]) { </a:t>
            </a:r>
          </a:p>
          <a:p>
            <a:r>
              <a:rPr kumimoji="1" lang="en-US" altLang="zh-CN" sz="1600"/>
              <a:t>                  c[i][j]=c[i-1][j-1]+1; b[i][j]=1;}</a:t>
            </a:r>
          </a:p>
          <a:p>
            <a:r>
              <a:rPr kumimoji="1" lang="en-US" altLang="zh-CN" sz="1600"/>
              <a:t>             else if (c[i-1][j]&gt;=c[i][j-1]) {</a:t>
            </a:r>
          </a:p>
          <a:p>
            <a:r>
              <a:rPr kumimoji="1" lang="en-US" altLang="zh-CN" sz="1600"/>
              <a:t>                  c[i][j]=c[i-1][j]; b[i][j]=2;}</a:t>
            </a:r>
          </a:p>
          <a:p>
            <a:r>
              <a:rPr kumimoji="1" lang="en-US" altLang="zh-CN" sz="1600"/>
              <a:t>             else { c[i][j]=c[i][j-1]; b[i][j]=3; }</a:t>
            </a:r>
          </a:p>
          <a:p>
            <a:r>
              <a:rPr kumimoji="1" lang="en-US" altLang="zh-CN" sz="1600"/>
              <a:t>             }</a:t>
            </a:r>
          </a:p>
          <a:p>
            <a:r>
              <a:rPr kumimoji="1" lang="en-US" altLang="zh-CN" sz="1600"/>
              <a:t>}</a:t>
            </a:r>
          </a:p>
        </p:txBody>
      </p:sp>
      <p:sp>
        <p:nvSpPr>
          <p:cNvPr id="303109" name="Text Box 5"/>
          <p:cNvSpPr txBox="1">
            <a:spLocks noChangeArrowheads="1"/>
          </p:cNvSpPr>
          <p:nvPr/>
        </p:nvSpPr>
        <p:spPr bwMode="auto">
          <a:xfrm>
            <a:off x="4211638" y="2420938"/>
            <a:ext cx="4770437"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a:lnSpc>
                <a:spcPct val="130000"/>
              </a:lnSpc>
            </a:pPr>
            <a:r>
              <a:rPr lang="zh-CN" altLang="en-US" sz="1600" b="1">
                <a:ea typeface="黑体" pitchFamily="2" charset="-122"/>
              </a:rPr>
              <a:t>构造最长公共子序列</a:t>
            </a:r>
            <a:endParaRPr lang="en-US" altLang="zh-CN" sz="1600" b="1">
              <a:ea typeface="黑体" pitchFamily="2" charset="-122"/>
            </a:endParaRPr>
          </a:p>
          <a:p>
            <a:pPr>
              <a:lnSpc>
                <a:spcPct val="130000"/>
              </a:lnSpc>
            </a:pPr>
            <a:r>
              <a:rPr kumimoji="1" lang="en-US" altLang="zh-CN" sz="1600"/>
              <a:t>void </a:t>
            </a:r>
            <a:r>
              <a:rPr kumimoji="1" lang="en-US" altLang="zh-CN" sz="1600" b="1"/>
              <a:t>LCS</a:t>
            </a:r>
            <a:r>
              <a:rPr kumimoji="1" lang="en-US" altLang="zh-CN" sz="1600"/>
              <a:t>(int i</a:t>
            </a:r>
            <a:r>
              <a:rPr kumimoji="1" lang="zh-CN" altLang="en-US" sz="1600"/>
              <a:t>，</a:t>
            </a:r>
            <a:r>
              <a:rPr kumimoji="1" lang="en-US" altLang="zh-CN" sz="1600"/>
              <a:t>int j</a:t>
            </a:r>
            <a:r>
              <a:rPr kumimoji="1" lang="zh-CN" altLang="en-US" sz="1600"/>
              <a:t>，</a:t>
            </a:r>
            <a:r>
              <a:rPr kumimoji="1" lang="en-US" altLang="zh-CN" sz="1600"/>
              <a:t>char *x</a:t>
            </a:r>
            <a:r>
              <a:rPr kumimoji="1" lang="zh-CN" altLang="en-US" sz="1600"/>
              <a:t>，</a:t>
            </a:r>
            <a:r>
              <a:rPr kumimoji="1" lang="en-US" altLang="zh-CN" sz="1600"/>
              <a:t>int **b)</a:t>
            </a:r>
          </a:p>
          <a:p>
            <a:pPr>
              <a:lnSpc>
                <a:spcPct val="130000"/>
              </a:lnSpc>
            </a:pPr>
            <a:r>
              <a:rPr kumimoji="1" lang="en-US" altLang="zh-CN" sz="1600"/>
              <a:t>{</a:t>
            </a:r>
          </a:p>
          <a:p>
            <a:pPr>
              <a:lnSpc>
                <a:spcPct val="130000"/>
              </a:lnSpc>
            </a:pPr>
            <a:r>
              <a:rPr kumimoji="1" lang="en-US" altLang="zh-CN" sz="1600"/>
              <a:t>      if (i ==0 || j==0) return;</a:t>
            </a:r>
          </a:p>
          <a:p>
            <a:pPr>
              <a:lnSpc>
                <a:spcPct val="130000"/>
              </a:lnSpc>
            </a:pPr>
            <a:r>
              <a:rPr kumimoji="1" lang="en-US" altLang="zh-CN" sz="1600"/>
              <a:t>      if (b[i][j]== 1){ LCS(i-1</a:t>
            </a:r>
            <a:r>
              <a:rPr kumimoji="1" lang="zh-CN" altLang="en-US" sz="1600"/>
              <a:t>，</a:t>
            </a:r>
            <a:r>
              <a:rPr kumimoji="1" lang="en-US" altLang="zh-CN" sz="1600"/>
              <a:t>j-1</a:t>
            </a:r>
            <a:r>
              <a:rPr kumimoji="1" lang="zh-CN" altLang="en-US" sz="1600"/>
              <a:t>，</a:t>
            </a:r>
            <a:r>
              <a:rPr kumimoji="1" lang="en-US" altLang="zh-CN" sz="1600"/>
              <a:t>x</a:t>
            </a:r>
            <a:r>
              <a:rPr kumimoji="1" lang="zh-CN" altLang="en-US" sz="1600"/>
              <a:t>，</a:t>
            </a:r>
            <a:r>
              <a:rPr kumimoji="1" lang="en-US" altLang="zh-CN" sz="1600"/>
              <a:t>b); cout&lt;&lt;x[i]; }</a:t>
            </a:r>
          </a:p>
          <a:p>
            <a:pPr>
              <a:lnSpc>
                <a:spcPct val="130000"/>
              </a:lnSpc>
            </a:pPr>
            <a:r>
              <a:rPr kumimoji="1" lang="en-US" altLang="zh-CN" sz="1600"/>
              <a:t>      else if (b[i][j]== 2) LCS(i-1</a:t>
            </a:r>
            <a:r>
              <a:rPr kumimoji="1" lang="zh-CN" altLang="en-US" sz="1600"/>
              <a:t>，</a:t>
            </a:r>
            <a:r>
              <a:rPr kumimoji="1" lang="en-US" altLang="zh-CN" sz="1600"/>
              <a:t>j</a:t>
            </a:r>
            <a:r>
              <a:rPr kumimoji="1" lang="zh-CN" altLang="en-US" sz="1600"/>
              <a:t>，</a:t>
            </a:r>
            <a:r>
              <a:rPr kumimoji="1" lang="en-US" altLang="zh-CN" sz="1600"/>
              <a:t>x</a:t>
            </a:r>
            <a:r>
              <a:rPr kumimoji="1" lang="zh-CN" altLang="en-US" sz="1600"/>
              <a:t>，</a:t>
            </a:r>
            <a:r>
              <a:rPr kumimoji="1" lang="en-US" altLang="zh-CN" sz="1600"/>
              <a:t>b);</a:t>
            </a:r>
          </a:p>
          <a:p>
            <a:pPr>
              <a:lnSpc>
                <a:spcPct val="130000"/>
              </a:lnSpc>
            </a:pPr>
            <a:r>
              <a:rPr kumimoji="1" lang="en-US" altLang="zh-CN" sz="1600"/>
              <a:t>      else LCS(i</a:t>
            </a:r>
            <a:r>
              <a:rPr kumimoji="1" lang="zh-CN" altLang="en-US" sz="1600"/>
              <a:t>，</a:t>
            </a:r>
            <a:r>
              <a:rPr kumimoji="1" lang="en-US" altLang="zh-CN" sz="1600"/>
              <a:t>j-1</a:t>
            </a:r>
            <a:r>
              <a:rPr kumimoji="1" lang="zh-CN" altLang="en-US" sz="1600"/>
              <a:t>，</a:t>
            </a:r>
            <a:r>
              <a:rPr kumimoji="1" lang="en-US" altLang="zh-CN" sz="1600"/>
              <a:t>x</a:t>
            </a:r>
            <a:r>
              <a:rPr kumimoji="1" lang="zh-CN" altLang="en-US" sz="1600"/>
              <a:t>，</a:t>
            </a:r>
            <a:r>
              <a:rPr kumimoji="1" lang="en-US" altLang="zh-CN" sz="1600"/>
              <a:t>b);</a:t>
            </a:r>
          </a:p>
          <a:p>
            <a:pPr>
              <a:lnSpc>
                <a:spcPct val="130000"/>
              </a:lnSpc>
            </a:pPr>
            <a:r>
              <a:rPr kumimoji="1" lang="en-US" altLang="zh-CN" sz="160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B5EC83D-3DEC-4A1A-8C97-824F169A5060}" type="slidenum">
              <a:rPr lang="en-US" altLang="zh-CN"/>
              <a:pPr/>
              <a:t>23</a:t>
            </a:fld>
            <a:endParaRPr lang="en-US" altLang="zh-CN"/>
          </a:p>
        </p:txBody>
      </p:sp>
      <p:sp>
        <p:nvSpPr>
          <p:cNvPr id="304130"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算法的改进</a:t>
            </a:r>
            <a:endParaRPr lang="ja-JP" altLang="en-US" sz="3800">
              <a:effectLst>
                <a:outerShdw blurRad="38100" dist="38100" dir="2700000" algn="tl">
                  <a:srgbClr val="C0C0C0"/>
                </a:outerShdw>
              </a:effectLst>
              <a:ea typeface="黑体" pitchFamily="2" charset="-122"/>
            </a:endParaRPr>
          </a:p>
        </p:txBody>
      </p:sp>
      <p:sp>
        <p:nvSpPr>
          <p:cNvPr id="304131" name="Text Box 3"/>
          <p:cNvSpPr txBox="1">
            <a:spLocks noChangeArrowheads="1"/>
          </p:cNvSpPr>
          <p:nvPr/>
        </p:nvSpPr>
        <p:spPr bwMode="auto">
          <a:xfrm>
            <a:off x="231775" y="927100"/>
            <a:ext cx="8516938" cy="4789488"/>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2800">
                <a:ea typeface="楷体_GB2312" pitchFamily="49" charset="-122"/>
              </a:rPr>
              <a:t>在算法</a:t>
            </a:r>
            <a:r>
              <a:rPr lang="en-US" altLang="zh-CN" sz="2800" b="1">
                <a:ea typeface="楷体_GB2312" pitchFamily="49" charset="-122"/>
              </a:rPr>
              <a:t>lcsLength</a:t>
            </a:r>
            <a:r>
              <a:rPr lang="zh-CN" altLang="en-US" sz="2800">
                <a:ea typeface="楷体_GB2312" pitchFamily="49" charset="-122"/>
              </a:rPr>
              <a:t>和</a:t>
            </a:r>
            <a:r>
              <a:rPr lang="en-US" altLang="zh-CN" sz="2800" b="1">
                <a:ea typeface="楷体_GB2312" pitchFamily="49" charset="-122"/>
              </a:rPr>
              <a:t>lcs</a:t>
            </a:r>
            <a:r>
              <a:rPr lang="zh-CN" altLang="en-US" sz="2800">
                <a:ea typeface="楷体_GB2312" pitchFamily="49" charset="-122"/>
              </a:rPr>
              <a:t>中，可进一步将数组</a:t>
            </a:r>
            <a:r>
              <a:rPr lang="en-US" altLang="zh-CN" sz="2800">
                <a:ea typeface="楷体_GB2312" pitchFamily="49" charset="-122"/>
              </a:rPr>
              <a:t>b</a:t>
            </a:r>
            <a:r>
              <a:rPr lang="zh-CN" altLang="en-US" sz="2800">
                <a:ea typeface="楷体_GB2312" pitchFamily="49" charset="-122"/>
              </a:rPr>
              <a:t>省去。事实上，数组元素</a:t>
            </a:r>
            <a:r>
              <a:rPr lang="en-US" altLang="zh-CN" sz="2800">
                <a:ea typeface="楷体_GB2312" pitchFamily="49" charset="-122"/>
              </a:rPr>
              <a:t>c[i][j]</a:t>
            </a:r>
            <a:r>
              <a:rPr lang="zh-CN" altLang="en-US" sz="2800">
                <a:ea typeface="楷体_GB2312" pitchFamily="49" charset="-122"/>
              </a:rPr>
              <a:t>的值仅由</a:t>
            </a:r>
            <a:r>
              <a:rPr lang="en-US" altLang="zh-CN" sz="2800">
                <a:ea typeface="楷体_GB2312" pitchFamily="49" charset="-122"/>
              </a:rPr>
              <a:t>c[i-1][j-1]</a:t>
            </a:r>
            <a:r>
              <a:rPr lang="zh-CN" altLang="en-US" sz="2800">
                <a:ea typeface="楷体_GB2312" pitchFamily="49" charset="-122"/>
              </a:rPr>
              <a:t>，</a:t>
            </a:r>
            <a:r>
              <a:rPr lang="en-US" altLang="zh-CN" sz="2800">
                <a:ea typeface="楷体_GB2312" pitchFamily="49" charset="-122"/>
              </a:rPr>
              <a:t>c[i-1][j]</a:t>
            </a:r>
            <a:r>
              <a:rPr lang="zh-CN" altLang="en-US" sz="2800">
                <a:ea typeface="楷体_GB2312" pitchFamily="49" charset="-122"/>
              </a:rPr>
              <a:t>和</a:t>
            </a:r>
            <a:r>
              <a:rPr lang="en-US" altLang="zh-CN" sz="2800">
                <a:ea typeface="楷体_GB2312" pitchFamily="49" charset="-122"/>
              </a:rPr>
              <a:t>c[i][j-1]</a:t>
            </a:r>
            <a:r>
              <a:rPr lang="zh-CN" altLang="en-US" sz="2800">
                <a:ea typeface="楷体_GB2312" pitchFamily="49" charset="-122"/>
              </a:rPr>
              <a:t>这</a:t>
            </a:r>
            <a:r>
              <a:rPr lang="en-US" altLang="zh-CN" sz="2800">
                <a:ea typeface="楷体_GB2312" pitchFamily="49" charset="-122"/>
              </a:rPr>
              <a:t>3</a:t>
            </a:r>
            <a:r>
              <a:rPr lang="zh-CN" altLang="en-US" sz="2800">
                <a:ea typeface="楷体_GB2312" pitchFamily="49" charset="-122"/>
              </a:rPr>
              <a:t>个数组元素的值所确定。对于给定的数组元素</a:t>
            </a:r>
            <a:r>
              <a:rPr lang="en-US" altLang="zh-CN" sz="2800">
                <a:ea typeface="楷体_GB2312" pitchFamily="49" charset="-122"/>
              </a:rPr>
              <a:t>c[i][j]</a:t>
            </a:r>
            <a:r>
              <a:rPr lang="zh-CN" altLang="en-US" sz="2800">
                <a:ea typeface="楷体_GB2312" pitchFamily="49" charset="-122"/>
              </a:rPr>
              <a:t>，可以不借助于数组</a:t>
            </a:r>
            <a:r>
              <a:rPr lang="en-US" altLang="zh-CN" sz="2800">
                <a:ea typeface="楷体_GB2312" pitchFamily="49" charset="-122"/>
              </a:rPr>
              <a:t>b</a:t>
            </a:r>
            <a:r>
              <a:rPr lang="zh-CN" altLang="en-US" sz="2800">
                <a:ea typeface="楷体_GB2312" pitchFamily="49" charset="-122"/>
              </a:rPr>
              <a:t>而仅借助于</a:t>
            </a:r>
            <a:r>
              <a:rPr lang="en-US" altLang="zh-CN" sz="2800">
                <a:ea typeface="楷体_GB2312" pitchFamily="49" charset="-122"/>
              </a:rPr>
              <a:t>c</a:t>
            </a:r>
            <a:r>
              <a:rPr lang="zh-CN" altLang="en-US" sz="2800">
                <a:ea typeface="楷体_GB2312" pitchFamily="49" charset="-122"/>
              </a:rPr>
              <a:t>本身在时间内确定</a:t>
            </a:r>
            <a:r>
              <a:rPr lang="en-US" altLang="zh-CN" sz="2800">
                <a:ea typeface="楷体_GB2312" pitchFamily="49" charset="-122"/>
              </a:rPr>
              <a:t>c[i][j]</a:t>
            </a:r>
            <a:r>
              <a:rPr lang="zh-CN" altLang="en-US" sz="2800">
                <a:ea typeface="楷体_GB2312" pitchFamily="49" charset="-122"/>
              </a:rPr>
              <a:t>的值是由</a:t>
            </a:r>
            <a:r>
              <a:rPr lang="en-US" altLang="zh-CN" sz="2800">
                <a:ea typeface="楷体_GB2312" pitchFamily="49" charset="-122"/>
              </a:rPr>
              <a:t>c[i-1][j-1]</a:t>
            </a:r>
            <a:r>
              <a:rPr lang="zh-CN" altLang="en-US" sz="2800">
                <a:ea typeface="楷体_GB2312" pitchFamily="49" charset="-122"/>
              </a:rPr>
              <a:t>，</a:t>
            </a:r>
            <a:r>
              <a:rPr lang="en-US" altLang="zh-CN" sz="2800">
                <a:ea typeface="楷体_GB2312" pitchFamily="49" charset="-122"/>
              </a:rPr>
              <a:t>c[i-1][j]</a:t>
            </a:r>
            <a:r>
              <a:rPr lang="zh-CN" altLang="en-US" sz="2800">
                <a:ea typeface="楷体_GB2312" pitchFamily="49" charset="-122"/>
              </a:rPr>
              <a:t>和</a:t>
            </a:r>
            <a:r>
              <a:rPr lang="en-US" altLang="zh-CN" sz="2800">
                <a:ea typeface="楷体_GB2312" pitchFamily="49" charset="-122"/>
              </a:rPr>
              <a:t>c[i][j-1]</a:t>
            </a:r>
            <a:r>
              <a:rPr lang="zh-CN" altLang="en-US" sz="2800">
                <a:ea typeface="楷体_GB2312" pitchFamily="49" charset="-122"/>
              </a:rPr>
              <a:t>中哪一个值所确定的。</a:t>
            </a:r>
          </a:p>
          <a:p>
            <a:pPr>
              <a:buFontTx/>
              <a:buChar char="•"/>
            </a:pPr>
            <a:r>
              <a:rPr lang="zh-CN" altLang="en-US" sz="2800">
                <a:ea typeface="楷体_GB2312" pitchFamily="49" charset="-122"/>
              </a:rPr>
              <a:t>如果只需要计算最长公共子序列的长度，则算法的空间需求可大大减少。事实上，在计算</a:t>
            </a:r>
            <a:r>
              <a:rPr lang="en-US" altLang="zh-CN" sz="2800">
                <a:ea typeface="楷体_GB2312" pitchFamily="49" charset="-122"/>
              </a:rPr>
              <a:t>c[i][j]</a:t>
            </a:r>
            <a:r>
              <a:rPr lang="zh-CN" altLang="en-US" sz="2800">
                <a:ea typeface="楷体_GB2312" pitchFamily="49" charset="-122"/>
              </a:rPr>
              <a:t>时，只用到数组</a:t>
            </a:r>
            <a:r>
              <a:rPr lang="en-US" altLang="zh-CN" sz="2800">
                <a:ea typeface="楷体_GB2312" pitchFamily="49" charset="-122"/>
              </a:rPr>
              <a:t>c</a:t>
            </a:r>
            <a:r>
              <a:rPr lang="zh-CN" altLang="en-US" sz="2800">
                <a:ea typeface="楷体_GB2312" pitchFamily="49" charset="-122"/>
              </a:rPr>
              <a:t>的第</a:t>
            </a:r>
            <a:r>
              <a:rPr lang="en-US" altLang="zh-CN" sz="2800">
                <a:ea typeface="楷体_GB2312" pitchFamily="49" charset="-122"/>
              </a:rPr>
              <a:t>i</a:t>
            </a:r>
            <a:r>
              <a:rPr lang="zh-CN" altLang="en-US" sz="2800">
                <a:ea typeface="楷体_GB2312" pitchFamily="49" charset="-122"/>
              </a:rPr>
              <a:t>行和第</a:t>
            </a:r>
            <a:r>
              <a:rPr lang="en-US" altLang="zh-CN" sz="2800">
                <a:ea typeface="楷体_GB2312" pitchFamily="49" charset="-122"/>
              </a:rPr>
              <a:t>i-1</a:t>
            </a:r>
            <a:r>
              <a:rPr lang="zh-CN" altLang="en-US" sz="2800">
                <a:ea typeface="楷体_GB2312" pitchFamily="49" charset="-122"/>
              </a:rPr>
              <a:t>行。因此，用</a:t>
            </a:r>
            <a:r>
              <a:rPr lang="en-US" altLang="zh-CN" sz="2800">
                <a:ea typeface="楷体_GB2312" pitchFamily="49" charset="-122"/>
              </a:rPr>
              <a:t>2</a:t>
            </a:r>
            <a:r>
              <a:rPr lang="zh-CN" altLang="en-US" sz="2800">
                <a:ea typeface="楷体_GB2312" pitchFamily="49" charset="-122"/>
              </a:rPr>
              <a:t>行的数组空间就可以计算出最长公共子序列的长度。进一步的分析还可将空间需求减至</a:t>
            </a:r>
            <a:r>
              <a:rPr lang="en-US" altLang="zh-CN" sz="2800">
                <a:ea typeface="楷体_GB2312" pitchFamily="49" charset="-122"/>
              </a:rPr>
              <a:t>O(min(m,n))</a:t>
            </a:r>
            <a:r>
              <a:rPr lang="zh-CN" altLang="en-US" sz="2800">
                <a:ea typeface="楷体_GB2312" pitchFamily="49"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80AD80D-6C1D-4A89-B9D7-73680927098E}" type="slidenum">
              <a:rPr lang="en-US" altLang="zh-CN"/>
              <a:pPr/>
              <a:t>24</a:t>
            </a:fld>
            <a:endParaRPr lang="en-US" altLang="zh-CN"/>
          </a:p>
        </p:txBody>
      </p:sp>
      <p:sp>
        <p:nvSpPr>
          <p:cNvPr id="305154" name="Rectangle 2"/>
          <p:cNvSpPr>
            <a:spLocks noChangeArrowheads="1"/>
          </p:cNvSpPr>
          <p:nvPr/>
        </p:nvSpPr>
        <p:spPr bwMode="auto">
          <a:xfrm>
            <a:off x="1258888" y="0"/>
            <a:ext cx="640873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凸多边形最优三角剖分</a:t>
            </a:r>
            <a:endParaRPr lang="ja-JP" altLang="en-US" sz="3800">
              <a:effectLst>
                <a:outerShdw blurRad="38100" dist="38100" dir="2700000" algn="tl">
                  <a:srgbClr val="C0C0C0"/>
                </a:outerShdw>
              </a:effectLst>
              <a:ea typeface="黑体" pitchFamily="2" charset="-122"/>
            </a:endParaRPr>
          </a:p>
        </p:txBody>
      </p:sp>
      <p:sp>
        <p:nvSpPr>
          <p:cNvPr id="305155" name="Text Box 3"/>
          <p:cNvSpPr txBox="1">
            <a:spLocks noChangeArrowheads="1"/>
          </p:cNvSpPr>
          <p:nvPr/>
        </p:nvSpPr>
        <p:spPr bwMode="auto">
          <a:xfrm>
            <a:off x="250825" y="836613"/>
            <a:ext cx="86423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2400">
                <a:ea typeface="楷体_GB2312" pitchFamily="49" charset="-122"/>
              </a:rPr>
              <a:t>用多边形顶点的逆时针序列表示凸多边形，即</a:t>
            </a:r>
            <a:r>
              <a:rPr lang="en-US" altLang="zh-CN" sz="2400">
                <a:ea typeface="楷体_GB2312" pitchFamily="49" charset="-122"/>
              </a:rPr>
              <a:t>P={v</a:t>
            </a:r>
            <a:r>
              <a:rPr lang="en-US" altLang="zh-CN" sz="2400" baseline="-25000">
                <a:ea typeface="楷体_GB2312" pitchFamily="49" charset="-122"/>
              </a:rPr>
              <a:t>0</a:t>
            </a:r>
            <a:r>
              <a:rPr lang="en-US" altLang="zh-CN" sz="2400">
                <a:ea typeface="楷体_GB2312" pitchFamily="49" charset="-122"/>
              </a:rPr>
              <a:t>,v</a:t>
            </a:r>
            <a:r>
              <a:rPr lang="en-US" altLang="zh-CN" sz="2400" baseline="-25000">
                <a:ea typeface="楷体_GB2312" pitchFamily="49" charset="-122"/>
              </a:rPr>
              <a:t>1</a:t>
            </a:r>
            <a:r>
              <a:rPr lang="en-US" altLang="zh-CN" sz="2400">
                <a:ea typeface="楷体_GB2312" pitchFamily="49" charset="-122"/>
              </a:rPr>
              <a:t>,…,v</a:t>
            </a:r>
            <a:r>
              <a:rPr lang="en-US" altLang="zh-CN" sz="2400" baseline="-25000">
                <a:ea typeface="楷体_GB2312" pitchFamily="49" charset="-122"/>
              </a:rPr>
              <a:t>n-1</a:t>
            </a:r>
            <a:r>
              <a:rPr lang="en-US" altLang="zh-CN" sz="2400">
                <a:ea typeface="楷体_GB2312" pitchFamily="49" charset="-122"/>
              </a:rPr>
              <a:t>}</a:t>
            </a:r>
            <a:r>
              <a:rPr lang="zh-CN" altLang="en-US" sz="2400">
                <a:ea typeface="楷体_GB2312" pitchFamily="49" charset="-122"/>
              </a:rPr>
              <a:t>表示具有</a:t>
            </a:r>
            <a:r>
              <a:rPr lang="en-US" altLang="zh-CN" sz="2400">
                <a:ea typeface="楷体_GB2312" pitchFamily="49" charset="-122"/>
              </a:rPr>
              <a:t>n</a:t>
            </a:r>
            <a:r>
              <a:rPr lang="zh-CN" altLang="en-US" sz="2400">
                <a:ea typeface="楷体_GB2312" pitchFamily="49" charset="-122"/>
              </a:rPr>
              <a:t>条边的凸多边形。</a:t>
            </a:r>
          </a:p>
          <a:p>
            <a:pPr>
              <a:buFontTx/>
              <a:buChar char="•"/>
            </a:pPr>
            <a:r>
              <a:rPr lang="zh-CN" altLang="en-US" sz="2400">
                <a:ea typeface="楷体_GB2312" pitchFamily="49" charset="-122"/>
              </a:rPr>
              <a:t>若</a:t>
            </a:r>
            <a:r>
              <a:rPr lang="en-US" altLang="zh-CN" sz="2400">
                <a:ea typeface="楷体_GB2312" pitchFamily="49" charset="-122"/>
              </a:rPr>
              <a:t>v</a:t>
            </a:r>
            <a:r>
              <a:rPr lang="en-US" altLang="zh-CN" sz="2400" baseline="-25000">
                <a:ea typeface="楷体_GB2312" pitchFamily="49" charset="-122"/>
              </a:rPr>
              <a:t>i</a:t>
            </a:r>
            <a:r>
              <a:rPr lang="zh-CN" altLang="en-US" sz="2400">
                <a:ea typeface="楷体_GB2312" pitchFamily="49" charset="-122"/>
              </a:rPr>
              <a:t>与</a:t>
            </a:r>
            <a:r>
              <a:rPr lang="en-US" altLang="zh-CN" sz="2400">
                <a:ea typeface="楷体_GB2312" pitchFamily="49" charset="-122"/>
              </a:rPr>
              <a:t>v</a:t>
            </a:r>
            <a:r>
              <a:rPr lang="en-US" altLang="zh-CN" sz="2400" baseline="-25000">
                <a:ea typeface="楷体_GB2312" pitchFamily="49" charset="-122"/>
              </a:rPr>
              <a:t>j</a:t>
            </a:r>
            <a:r>
              <a:rPr lang="zh-CN" altLang="en-US" sz="2400">
                <a:ea typeface="楷体_GB2312" pitchFamily="49" charset="-122"/>
              </a:rPr>
              <a:t>是多边形上不相邻的</a:t>
            </a:r>
            <a:r>
              <a:rPr lang="en-US" altLang="zh-CN" sz="2400">
                <a:ea typeface="楷体_GB2312" pitchFamily="49" charset="-122"/>
              </a:rPr>
              <a:t>2</a:t>
            </a:r>
            <a:r>
              <a:rPr lang="zh-CN" altLang="en-US" sz="2400">
                <a:ea typeface="楷体_GB2312" pitchFamily="49" charset="-122"/>
              </a:rPr>
              <a:t>个顶点，则线段</a:t>
            </a:r>
            <a:r>
              <a:rPr lang="en-US" altLang="zh-CN" sz="2400">
                <a:ea typeface="楷体_GB2312" pitchFamily="49" charset="-122"/>
              </a:rPr>
              <a:t>v</a:t>
            </a:r>
            <a:r>
              <a:rPr lang="en-US" altLang="zh-CN" sz="2400" baseline="-25000">
                <a:ea typeface="楷体_GB2312" pitchFamily="49" charset="-122"/>
              </a:rPr>
              <a:t>i</a:t>
            </a:r>
            <a:r>
              <a:rPr lang="en-US" altLang="zh-CN" sz="2400">
                <a:ea typeface="楷体_GB2312" pitchFamily="49" charset="-122"/>
              </a:rPr>
              <a:t>v</a:t>
            </a:r>
            <a:r>
              <a:rPr lang="en-US" altLang="zh-CN" sz="2400" baseline="-25000">
                <a:ea typeface="楷体_GB2312" pitchFamily="49" charset="-122"/>
              </a:rPr>
              <a:t>j</a:t>
            </a:r>
            <a:r>
              <a:rPr lang="zh-CN" altLang="en-US" sz="2400">
                <a:ea typeface="楷体_GB2312" pitchFamily="49" charset="-122"/>
              </a:rPr>
              <a:t>称为多边形的一条弦。弦将多边形分割成</a:t>
            </a:r>
            <a:r>
              <a:rPr lang="en-US" altLang="zh-CN" sz="2400">
                <a:ea typeface="楷体_GB2312" pitchFamily="49" charset="-122"/>
              </a:rPr>
              <a:t>2</a:t>
            </a:r>
            <a:r>
              <a:rPr lang="zh-CN" altLang="en-US" sz="2400">
                <a:ea typeface="楷体_GB2312" pitchFamily="49" charset="-122"/>
              </a:rPr>
              <a:t>个多边形</a:t>
            </a:r>
            <a:r>
              <a:rPr lang="en-US" altLang="zh-CN" sz="2400">
                <a:ea typeface="楷体_GB2312" pitchFamily="49" charset="-122"/>
              </a:rPr>
              <a:t>{v</a:t>
            </a:r>
            <a:r>
              <a:rPr lang="en-US" altLang="zh-CN" sz="2400" baseline="-25000">
                <a:ea typeface="楷体_GB2312" pitchFamily="49" charset="-122"/>
              </a:rPr>
              <a:t>i</a:t>
            </a:r>
            <a:r>
              <a:rPr lang="en-US" altLang="zh-CN" sz="2400">
                <a:ea typeface="楷体_GB2312" pitchFamily="49" charset="-122"/>
              </a:rPr>
              <a:t>,v</a:t>
            </a:r>
            <a:r>
              <a:rPr lang="en-US" altLang="zh-CN" sz="2400" baseline="-25000">
                <a:ea typeface="楷体_GB2312" pitchFamily="49" charset="-122"/>
              </a:rPr>
              <a:t>i+1</a:t>
            </a:r>
            <a:r>
              <a:rPr lang="en-US" altLang="zh-CN" sz="2400">
                <a:ea typeface="楷体_GB2312" pitchFamily="49" charset="-122"/>
              </a:rPr>
              <a:t>,…,v</a:t>
            </a:r>
            <a:r>
              <a:rPr lang="en-US" altLang="zh-CN" sz="2400" baseline="-25000">
                <a:ea typeface="楷体_GB2312" pitchFamily="49" charset="-122"/>
              </a:rPr>
              <a:t>j</a:t>
            </a:r>
            <a:r>
              <a:rPr lang="en-US" altLang="zh-CN" sz="2400">
                <a:ea typeface="楷体_GB2312" pitchFamily="49" charset="-122"/>
              </a:rPr>
              <a:t>}</a:t>
            </a:r>
            <a:r>
              <a:rPr lang="zh-CN" altLang="en-US" sz="2400">
                <a:ea typeface="楷体_GB2312" pitchFamily="49" charset="-122"/>
              </a:rPr>
              <a:t>和</a:t>
            </a:r>
            <a:r>
              <a:rPr lang="en-US" altLang="zh-CN" sz="2400">
                <a:ea typeface="楷体_GB2312" pitchFamily="49" charset="-122"/>
              </a:rPr>
              <a:t>{v</a:t>
            </a:r>
            <a:r>
              <a:rPr lang="en-US" altLang="zh-CN" sz="2400" baseline="-25000">
                <a:ea typeface="楷体_GB2312" pitchFamily="49" charset="-122"/>
              </a:rPr>
              <a:t>j</a:t>
            </a:r>
            <a:r>
              <a:rPr lang="en-US" altLang="zh-CN" sz="2400">
                <a:ea typeface="楷体_GB2312" pitchFamily="49" charset="-122"/>
              </a:rPr>
              <a:t>,v</a:t>
            </a:r>
            <a:r>
              <a:rPr lang="en-US" altLang="zh-CN" sz="2400" baseline="-25000">
                <a:ea typeface="楷体_GB2312" pitchFamily="49" charset="-122"/>
              </a:rPr>
              <a:t>j+1</a:t>
            </a:r>
            <a:r>
              <a:rPr lang="en-US" altLang="zh-CN" sz="2400">
                <a:ea typeface="楷体_GB2312" pitchFamily="49" charset="-122"/>
              </a:rPr>
              <a:t>,…v</a:t>
            </a:r>
            <a:r>
              <a:rPr lang="en-US" altLang="zh-CN" sz="2400" baseline="-25000">
                <a:ea typeface="楷体_GB2312" pitchFamily="49" charset="-122"/>
              </a:rPr>
              <a:t>i</a:t>
            </a:r>
            <a:r>
              <a:rPr lang="en-US" altLang="zh-CN" sz="2400">
                <a:ea typeface="楷体_GB2312" pitchFamily="49" charset="-122"/>
              </a:rPr>
              <a:t>}</a:t>
            </a:r>
            <a:r>
              <a:rPr lang="zh-CN" altLang="en-US" sz="2400">
                <a:ea typeface="楷体_GB2312" pitchFamily="49" charset="-122"/>
              </a:rPr>
              <a:t>。</a:t>
            </a:r>
          </a:p>
          <a:p>
            <a:pPr>
              <a:buFontTx/>
              <a:buChar char="•"/>
            </a:pPr>
            <a:r>
              <a:rPr lang="zh-CN" altLang="en-US" sz="2400" b="1">
                <a:ea typeface="黑体" pitchFamily="2" charset="-122"/>
              </a:rPr>
              <a:t>多边形的三角剖分</a:t>
            </a:r>
            <a:r>
              <a:rPr lang="zh-CN" altLang="en-US" sz="2400">
                <a:ea typeface="楷体_GB2312" pitchFamily="49" charset="-122"/>
              </a:rPr>
              <a:t>是将多边形分割成互不相交的三角形的弦的集合</a:t>
            </a:r>
            <a:r>
              <a:rPr lang="en-US" altLang="zh-CN" sz="2400">
                <a:ea typeface="楷体_GB2312" pitchFamily="49" charset="-122"/>
              </a:rPr>
              <a:t>T</a:t>
            </a:r>
            <a:r>
              <a:rPr lang="zh-CN" altLang="en-US" sz="2400">
                <a:ea typeface="楷体_GB2312" pitchFamily="49" charset="-122"/>
              </a:rPr>
              <a:t>。</a:t>
            </a:r>
          </a:p>
          <a:p>
            <a:pPr>
              <a:buFontTx/>
              <a:buChar char="•"/>
            </a:pPr>
            <a:r>
              <a:rPr lang="zh-CN" altLang="en-US" sz="2400">
                <a:latin typeface="黑体" pitchFamily="2" charset="-122"/>
                <a:ea typeface="黑体" pitchFamily="2" charset="-122"/>
              </a:rPr>
              <a:t>给定凸多边形</a:t>
            </a:r>
            <a:r>
              <a:rPr lang="en-US" altLang="zh-CN" sz="2400">
                <a:latin typeface="黑体" pitchFamily="2" charset="-122"/>
                <a:ea typeface="黑体" pitchFamily="2" charset="-122"/>
              </a:rPr>
              <a:t>P</a:t>
            </a:r>
            <a:r>
              <a:rPr lang="zh-CN" altLang="en-US" sz="2400">
                <a:latin typeface="黑体" pitchFamily="2" charset="-122"/>
                <a:ea typeface="黑体" pitchFamily="2" charset="-122"/>
              </a:rPr>
              <a:t>，以及定义在由多边形的边和弦组成的三角形上的权函数</a:t>
            </a:r>
            <a:r>
              <a:rPr lang="en-US" altLang="zh-CN" sz="2400">
                <a:latin typeface="黑体" pitchFamily="2" charset="-122"/>
                <a:ea typeface="黑体" pitchFamily="2" charset="-122"/>
              </a:rPr>
              <a:t>w</a:t>
            </a:r>
            <a:r>
              <a:rPr lang="zh-CN" altLang="en-US" sz="2400">
                <a:latin typeface="黑体" pitchFamily="2" charset="-122"/>
                <a:ea typeface="黑体" pitchFamily="2" charset="-122"/>
              </a:rPr>
              <a:t>。要求确定该凸多边形的三角剖分，使得即该三角剖分中诸三角形上权之和为最小。 </a:t>
            </a:r>
          </a:p>
        </p:txBody>
      </p:sp>
      <p:pic>
        <p:nvPicPr>
          <p:cNvPr id="305156" name="Picture 4" descr="t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81525"/>
            <a:ext cx="47529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EE33BC0D-358E-465A-8913-43151F09E72F}" type="slidenum">
              <a:rPr lang="en-US" altLang="zh-CN"/>
              <a:pPr/>
              <a:t>25</a:t>
            </a:fld>
            <a:endParaRPr lang="en-US" altLang="zh-CN"/>
          </a:p>
        </p:txBody>
      </p:sp>
      <p:pic>
        <p:nvPicPr>
          <p:cNvPr id="306178" name="Picture 2" descr="t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076700"/>
            <a:ext cx="54721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79" name="Rectangle 3"/>
          <p:cNvSpPr>
            <a:spLocks noChangeArrowheads="1"/>
          </p:cNvSpPr>
          <p:nvPr/>
        </p:nvSpPr>
        <p:spPr bwMode="auto">
          <a:xfrm>
            <a:off x="10429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三角剖分的结构及其相关问题</a:t>
            </a:r>
            <a:endParaRPr lang="ja-JP" altLang="en-US" sz="3800">
              <a:effectLst>
                <a:outerShdw blurRad="38100" dist="38100" dir="2700000" algn="tl">
                  <a:srgbClr val="C0C0C0"/>
                </a:outerShdw>
              </a:effectLst>
              <a:ea typeface="黑体" pitchFamily="2" charset="-122"/>
            </a:endParaRPr>
          </a:p>
        </p:txBody>
      </p:sp>
      <p:sp>
        <p:nvSpPr>
          <p:cNvPr id="306180" name="Text Box 4"/>
          <p:cNvSpPr txBox="1">
            <a:spLocks noChangeArrowheads="1"/>
          </p:cNvSpPr>
          <p:nvPr/>
        </p:nvSpPr>
        <p:spPr bwMode="auto">
          <a:xfrm>
            <a:off x="611188" y="836613"/>
            <a:ext cx="8101012" cy="3378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2400">
                <a:ea typeface="楷体_GB2312" pitchFamily="49" charset="-122"/>
              </a:rPr>
              <a:t>一个表达式的完全加括号方式相应于一棵完全二叉树，称为表达式的语法树。例如，完全加括号的矩阵连乘积</a:t>
            </a:r>
            <a:r>
              <a:rPr lang="en-US" altLang="zh-CN" sz="2400">
                <a:ea typeface="楷体_GB2312" pitchFamily="49" charset="-122"/>
              </a:rPr>
              <a:t>((A</a:t>
            </a:r>
            <a:r>
              <a:rPr lang="en-US" altLang="zh-CN" sz="2400" baseline="-25000">
                <a:ea typeface="楷体_GB2312" pitchFamily="49" charset="-122"/>
              </a:rPr>
              <a:t>1</a:t>
            </a:r>
            <a:r>
              <a:rPr lang="en-US" altLang="zh-CN" sz="2400">
                <a:ea typeface="楷体_GB2312" pitchFamily="49" charset="-122"/>
              </a:rPr>
              <a:t>(A</a:t>
            </a:r>
            <a:r>
              <a:rPr lang="en-US" altLang="zh-CN" sz="2400" baseline="-25000">
                <a:ea typeface="楷体_GB2312" pitchFamily="49" charset="-122"/>
              </a:rPr>
              <a:t>2</a:t>
            </a:r>
            <a:r>
              <a:rPr lang="en-US" altLang="zh-CN" sz="2400">
                <a:ea typeface="楷体_GB2312" pitchFamily="49" charset="-122"/>
              </a:rPr>
              <a:t>A</a:t>
            </a:r>
            <a:r>
              <a:rPr lang="en-US" altLang="zh-CN" sz="2400" baseline="-25000">
                <a:ea typeface="楷体_GB2312" pitchFamily="49" charset="-122"/>
              </a:rPr>
              <a:t>3</a:t>
            </a:r>
            <a:r>
              <a:rPr lang="en-US" altLang="zh-CN" sz="2400">
                <a:ea typeface="楷体_GB2312" pitchFamily="49" charset="-122"/>
              </a:rPr>
              <a:t>))(A</a:t>
            </a:r>
            <a:r>
              <a:rPr lang="en-US" altLang="zh-CN" sz="2400" baseline="-25000">
                <a:ea typeface="楷体_GB2312" pitchFamily="49" charset="-122"/>
              </a:rPr>
              <a:t>4</a:t>
            </a:r>
            <a:r>
              <a:rPr lang="en-US" altLang="zh-CN" sz="2400">
                <a:ea typeface="楷体_GB2312" pitchFamily="49" charset="-122"/>
              </a:rPr>
              <a:t>(A</a:t>
            </a:r>
            <a:r>
              <a:rPr lang="en-US" altLang="zh-CN" sz="2400" baseline="-25000">
                <a:ea typeface="楷体_GB2312" pitchFamily="49" charset="-122"/>
              </a:rPr>
              <a:t>5</a:t>
            </a:r>
            <a:r>
              <a:rPr lang="en-US" altLang="zh-CN" sz="2400">
                <a:ea typeface="楷体_GB2312" pitchFamily="49" charset="-122"/>
              </a:rPr>
              <a:t>A</a:t>
            </a:r>
            <a:r>
              <a:rPr lang="en-US" altLang="zh-CN" sz="2400" baseline="-25000">
                <a:ea typeface="楷体_GB2312" pitchFamily="49" charset="-122"/>
              </a:rPr>
              <a:t>6</a:t>
            </a:r>
            <a:r>
              <a:rPr lang="en-US" altLang="zh-CN" sz="2400">
                <a:ea typeface="楷体_GB2312" pitchFamily="49" charset="-122"/>
              </a:rPr>
              <a:t>)))</a:t>
            </a:r>
            <a:r>
              <a:rPr lang="zh-CN" altLang="en-US" sz="2400">
                <a:ea typeface="楷体_GB2312" pitchFamily="49" charset="-122"/>
              </a:rPr>
              <a:t>所相应的语法树如图</a:t>
            </a:r>
            <a:r>
              <a:rPr lang="en-US" altLang="zh-CN" sz="2400">
                <a:ea typeface="楷体_GB2312" pitchFamily="49" charset="-122"/>
              </a:rPr>
              <a:t> (a)</a:t>
            </a:r>
            <a:r>
              <a:rPr lang="zh-CN" altLang="en-US" sz="2400">
                <a:ea typeface="楷体_GB2312" pitchFamily="49" charset="-122"/>
              </a:rPr>
              <a:t>所示。</a:t>
            </a:r>
          </a:p>
          <a:p>
            <a:pPr>
              <a:buFontTx/>
              <a:buChar char="•"/>
            </a:pPr>
            <a:r>
              <a:rPr lang="zh-CN" altLang="en-US" sz="2400">
                <a:ea typeface="楷体_GB2312" pitchFamily="49" charset="-122"/>
              </a:rPr>
              <a:t>凸多边形</a:t>
            </a:r>
            <a:r>
              <a:rPr lang="en-US" altLang="zh-CN" sz="2400">
                <a:ea typeface="楷体_GB2312" pitchFamily="49" charset="-122"/>
              </a:rPr>
              <a:t>{v</a:t>
            </a:r>
            <a:r>
              <a:rPr lang="en-US" altLang="zh-CN" sz="2400" baseline="-25000">
                <a:ea typeface="楷体_GB2312" pitchFamily="49" charset="-122"/>
              </a:rPr>
              <a:t>0</a:t>
            </a:r>
            <a:r>
              <a:rPr lang="en-US" altLang="zh-CN" sz="2400">
                <a:ea typeface="楷体_GB2312" pitchFamily="49" charset="-122"/>
              </a:rPr>
              <a:t>,v</a:t>
            </a:r>
            <a:r>
              <a:rPr lang="en-US" altLang="zh-CN" sz="2400" baseline="-25000">
                <a:ea typeface="楷体_GB2312" pitchFamily="49" charset="-122"/>
              </a:rPr>
              <a:t>1</a:t>
            </a:r>
            <a:r>
              <a:rPr lang="en-US" altLang="zh-CN" sz="2400">
                <a:ea typeface="楷体_GB2312" pitchFamily="49" charset="-122"/>
              </a:rPr>
              <a:t>,…v</a:t>
            </a:r>
            <a:r>
              <a:rPr lang="en-US" altLang="zh-CN" sz="2400" baseline="-25000">
                <a:ea typeface="楷体_GB2312" pitchFamily="49" charset="-122"/>
              </a:rPr>
              <a:t>n-1</a:t>
            </a:r>
            <a:r>
              <a:rPr lang="en-US" altLang="zh-CN" sz="2400">
                <a:ea typeface="楷体_GB2312" pitchFamily="49" charset="-122"/>
              </a:rPr>
              <a:t>}</a:t>
            </a:r>
            <a:r>
              <a:rPr lang="zh-CN" altLang="en-US" sz="2400">
                <a:ea typeface="楷体_GB2312" pitchFamily="49" charset="-122"/>
              </a:rPr>
              <a:t>的三角剖分也可以用语法树表示。例如，图</a:t>
            </a:r>
            <a:r>
              <a:rPr lang="en-US" altLang="zh-CN" sz="2400">
                <a:ea typeface="楷体_GB2312" pitchFamily="49" charset="-122"/>
              </a:rPr>
              <a:t> (b)</a:t>
            </a:r>
            <a:r>
              <a:rPr lang="zh-CN" altLang="en-US" sz="2400">
                <a:ea typeface="楷体_GB2312" pitchFamily="49" charset="-122"/>
              </a:rPr>
              <a:t>中凸多边形的三角剖分可用图</a:t>
            </a:r>
            <a:r>
              <a:rPr lang="en-US" altLang="zh-CN" sz="2400">
                <a:ea typeface="楷体_GB2312" pitchFamily="49" charset="-122"/>
              </a:rPr>
              <a:t> (a)</a:t>
            </a:r>
            <a:r>
              <a:rPr lang="zh-CN" altLang="en-US" sz="2400">
                <a:ea typeface="楷体_GB2312" pitchFamily="49" charset="-122"/>
              </a:rPr>
              <a:t>所示的语法树表示。 </a:t>
            </a:r>
          </a:p>
          <a:p>
            <a:pPr>
              <a:buFontTx/>
              <a:buChar char="•"/>
            </a:pPr>
            <a:r>
              <a:rPr lang="zh-CN" altLang="en-US" sz="2400">
                <a:ea typeface="楷体_GB2312" pitchFamily="49" charset="-122"/>
              </a:rPr>
              <a:t>矩阵连乘积中的每个矩阵</a:t>
            </a:r>
            <a:r>
              <a:rPr lang="en-US" altLang="zh-CN" sz="2400">
                <a:ea typeface="楷体_GB2312" pitchFamily="49" charset="-122"/>
              </a:rPr>
              <a:t>A</a:t>
            </a:r>
            <a:r>
              <a:rPr lang="en-US" altLang="zh-CN" sz="2400" baseline="-25000">
                <a:ea typeface="楷体_GB2312" pitchFamily="49" charset="-122"/>
              </a:rPr>
              <a:t>i</a:t>
            </a:r>
            <a:r>
              <a:rPr lang="zh-CN" altLang="en-US" sz="2400">
                <a:ea typeface="楷体_GB2312" pitchFamily="49" charset="-122"/>
              </a:rPr>
              <a:t>对应于凸</a:t>
            </a:r>
            <a:r>
              <a:rPr lang="en-US" altLang="zh-CN" sz="2400">
                <a:ea typeface="楷体_GB2312" pitchFamily="49" charset="-122"/>
              </a:rPr>
              <a:t>(n+1)</a:t>
            </a:r>
            <a:r>
              <a:rPr lang="zh-CN" altLang="en-US" sz="2400">
                <a:ea typeface="楷体_GB2312" pitchFamily="49" charset="-122"/>
              </a:rPr>
              <a:t>边形中的一条边</a:t>
            </a:r>
            <a:r>
              <a:rPr lang="en-US" altLang="zh-CN" sz="2400">
                <a:ea typeface="楷体_GB2312" pitchFamily="49" charset="-122"/>
              </a:rPr>
              <a:t>v</a:t>
            </a:r>
            <a:r>
              <a:rPr lang="en-US" altLang="zh-CN" sz="2400" baseline="-25000">
                <a:ea typeface="楷体_GB2312" pitchFamily="49" charset="-122"/>
              </a:rPr>
              <a:t>i-1</a:t>
            </a:r>
            <a:r>
              <a:rPr lang="en-US" altLang="zh-CN" sz="2400">
                <a:ea typeface="楷体_GB2312" pitchFamily="49" charset="-122"/>
              </a:rPr>
              <a:t>v</a:t>
            </a:r>
            <a:r>
              <a:rPr lang="en-US" altLang="zh-CN" sz="2400" baseline="-25000">
                <a:ea typeface="楷体_GB2312" pitchFamily="49" charset="-122"/>
              </a:rPr>
              <a:t>i</a:t>
            </a:r>
            <a:r>
              <a:rPr lang="zh-CN" altLang="en-US" sz="2400">
                <a:ea typeface="楷体_GB2312" pitchFamily="49" charset="-122"/>
              </a:rPr>
              <a:t>。三角剖分中的一条弦</a:t>
            </a:r>
            <a:r>
              <a:rPr lang="en-US" altLang="zh-CN" sz="2400">
                <a:ea typeface="楷体_GB2312" pitchFamily="49" charset="-122"/>
              </a:rPr>
              <a:t>v</a:t>
            </a:r>
            <a:r>
              <a:rPr lang="en-US" altLang="zh-CN" sz="2400" baseline="-25000">
                <a:ea typeface="楷体_GB2312" pitchFamily="49" charset="-122"/>
              </a:rPr>
              <a:t>i</a:t>
            </a:r>
            <a:r>
              <a:rPr lang="en-US" altLang="zh-CN" sz="2400">
                <a:ea typeface="楷体_GB2312" pitchFamily="49" charset="-122"/>
              </a:rPr>
              <a:t>v</a:t>
            </a:r>
            <a:r>
              <a:rPr lang="en-US" altLang="zh-CN" sz="2400" baseline="-25000">
                <a:ea typeface="楷体_GB2312" pitchFamily="49" charset="-122"/>
              </a:rPr>
              <a:t>j</a:t>
            </a:r>
            <a:r>
              <a:rPr lang="zh-CN" altLang="en-US" sz="2400">
                <a:ea typeface="楷体_GB2312" pitchFamily="49" charset="-122"/>
              </a:rPr>
              <a:t>，</a:t>
            </a:r>
            <a:r>
              <a:rPr lang="en-US" altLang="zh-CN" sz="2400">
                <a:ea typeface="楷体_GB2312" pitchFamily="49" charset="-122"/>
              </a:rPr>
              <a:t>i&lt;j</a:t>
            </a:r>
            <a:r>
              <a:rPr lang="zh-CN" altLang="en-US" sz="2400">
                <a:ea typeface="楷体_GB2312" pitchFamily="49" charset="-122"/>
              </a:rPr>
              <a:t>，对应于矩阵连乘积</a:t>
            </a:r>
            <a:r>
              <a:rPr lang="en-US" altLang="zh-CN" sz="2400">
                <a:ea typeface="楷体_GB2312" pitchFamily="49" charset="-122"/>
              </a:rPr>
              <a:t>A[i+1:j]</a:t>
            </a:r>
            <a:r>
              <a:rPr lang="zh-CN" altLang="en-US" sz="2400">
                <a:ea typeface="楷体_GB2312" pitchFamily="49"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4BDF053-59D1-4084-B26C-33A0D415EB1E}" type="slidenum">
              <a:rPr lang="en-US" altLang="zh-CN"/>
              <a:pPr/>
              <a:t>26</a:t>
            </a:fld>
            <a:endParaRPr lang="en-US" altLang="zh-CN"/>
          </a:p>
        </p:txBody>
      </p:sp>
      <p:sp>
        <p:nvSpPr>
          <p:cNvPr id="307202" name="Rectangle 2"/>
          <p:cNvSpPr>
            <a:spLocks noChangeArrowheads="1"/>
          </p:cNvSpPr>
          <p:nvPr/>
        </p:nvSpPr>
        <p:spPr bwMode="auto">
          <a:xfrm>
            <a:off x="10429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最优子结构性质</a:t>
            </a:r>
            <a:endParaRPr lang="ja-JP" altLang="en-US" sz="3800">
              <a:effectLst>
                <a:outerShdw blurRad="38100" dist="38100" dir="2700000" algn="tl">
                  <a:srgbClr val="C0C0C0"/>
                </a:outerShdw>
              </a:effectLst>
              <a:ea typeface="黑体" pitchFamily="2" charset="-122"/>
            </a:endParaRPr>
          </a:p>
        </p:txBody>
      </p:sp>
      <p:sp>
        <p:nvSpPr>
          <p:cNvPr id="307203" name="Text Box 3"/>
          <p:cNvSpPr txBox="1">
            <a:spLocks noChangeArrowheads="1"/>
          </p:cNvSpPr>
          <p:nvPr/>
        </p:nvSpPr>
        <p:spPr bwMode="auto">
          <a:xfrm>
            <a:off x="323850" y="1125538"/>
            <a:ext cx="8516938" cy="49657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3200">
                <a:ea typeface="楷体_GB2312" pitchFamily="49" charset="-122"/>
              </a:rPr>
              <a:t>凸多边形的最优三角剖分问题有最优子结构性质。</a:t>
            </a:r>
          </a:p>
          <a:p>
            <a:pPr>
              <a:buFontTx/>
              <a:buChar char="•"/>
            </a:pPr>
            <a:r>
              <a:rPr lang="zh-CN" altLang="en-US" sz="3200">
                <a:ea typeface="楷体_GB2312" pitchFamily="49" charset="-122"/>
              </a:rPr>
              <a:t>事实上，若凸</a:t>
            </a:r>
            <a:r>
              <a:rPr lang="en-US" altLang="zh-CN" sz="3200">
                <a:ea typeface="楷体_GB2312" pitchFamily="49" charset="-122"/>
              </a:rPr>
              <a:t>(n+1)</a:t>
            </a:r>
            <a:r>
              <a:rPr lang="zh-CN" altLang="en-US" sz="3200">
                <a:ea typeface="楷体_GB2312" pitchFamily="49" charset="-122"/>
              </a:rPr>
              <a:t>边形</a:t>
            </a:r>
            <a:r>
              <a:rPr lang="en-US" altLang="zh-CN" sz="3200">
                <a:ea typeface="楷体_GB2312" pitchFamily="49" charset="-122"/>
              </a:rPr>
              <a:t>P={v</a:t>
            </a:r>
            <a:r>
              <a:rPr lang="en-US" altLang="zh-CN" sz="3200" baseline="-25000">
                <a:ea typeface="楷体_GB2312" pitchFamily="49" charset="-122"/>
              </a:rPr>
              <a:t>0</a:t>
            </a:r>
            <a:r>
              <a:rPr lang="en-US" altLang="zh-CN" sz="3200">
                <a:ea typeface="楷体_GB2312" pitchFamily="49" charset="-122"/>
              </a:rPr>
              <a:t>,v</a:t>
            </a:r>
            <a:r>
              <a:rPr lang="en-US" altLang="zh-CN" sz="3200" baseline="-25000">
                <a:ea typeface="楷体_GB2312" pitchFamily="49" charset="-122"/>
              </a:rPr>
              <a:t>1</a:t>
            </a:r>
            <a:r>
              <a:rPr lang="en-US" altLang="zh-CN" sz="3200">
                <a:ea typeface="楷体_GB2312" pitchFamily="49" charset="-122"/>
              </a:rPr>
              <a:t>,…,v</a:t>
            </a:r>
            <a:r>
              <a:rPr lang="en-US" altLang="zh-CN" sz="3200" baseline="-25000">
                <a:ea typeface="楷体_GB2312" pitchFamily="49" charset="-122"/>
              </a:rPr>
              <a:t>n-1</a:t>
            </a:r>
            <a:r>
              <a:rPr lang="en-US" altLang="zh-CN" sz="3200">
                <a:ea typeface="楷体_GB2312" pitchFamily="49" charset="-122"/>
              </a:rPr>
              <a:t>}</a:t>
            </a:r>
            <a:r>
              <a:rPr lang="zh-CN" altLang="en-US" sz="3200">
                <a:ea typeface="楷体_GB2312" pitchFamily="49" charset="-122"/>
              </a:rPr>
              <a:t>的最优三角剖分</a:t>
            </a:r>
            <a:r>
              <a:rPr lang="en-US" altLang="zh-CN" sz="3200">
                <a:ea typeface="楷体_GB2312" pitchFamily="49" charset="-122"/>
              </a:rPr>
              <a:t>T</a:t>
            </a:r>
            <a:r>
              <a:rPr lang="zh-CN" altLang="en-US" sz="3200">
                <a:ea typeface="楷体_GB2312" pitchFamily="49" charset="-122"/>
              </a:rPr>
              <a:t>包含三角形</a:t>
            </a:r>
            <a:r>
              <a:rPr lang="en-US" altLang="zh-CN" sz="3200">
                <a:ea typeface="楷体_GB2312" pitchFamily="49" charset="-122"/>
              </a:rPr>
              <a:t>v</a:t>
            </a:r>
            <a:r>
              <a:rPr lang="en-US" altLang="zh-CN" sz="3200" baseline="-25000">
                <a:ea typeface="楷体_GB2312" pitchFamily="49" charset="-122"/>
              </a:rPr>
              <a:t>0</a:t>
            </a:r>
            <a:r>
              <a:rPr lang="en-US" altLang="zh-CN" sz="3200">
                <a:ea typeface="楷体_GB2312" pitchFamily="49" charset="-122"/>
              </a:rPr>
              <a:t>v</a:t>
            </a:r>
            <a:r>
              <a:rPr lang="en-US" altLang="zh-CN" sz="3200" baseline="-25000">
                <a:ea typeface="楷体_GB2312" pitchFamily="49" charset="-122"/>
              </a:rPr>
              <a:t>k</a:t>
            </a:r>
            <a:r>
              <a:rPr lang="en-US" altLang="zh-CN" sz="3200">
                <a:ea typeface="楷体_GB2312" pitchFamily="49" charset="-122"/>
              </a:rPr>
              <a:t>v</a:t>
            </a:r>
            <a:r>
              <a:rPr lang="en-US" altLang="zh-CN" sz="3200" baseline="-25000">
                <a:ea typeface="楷体_GB2312" pitchFamily="49" charset="-122"/>
              </a:rPr>
              <a:t>n</a:t>
            </a:r>
            <a:r>
              <a:rPr lang="zh-CN" altLang="en-US" sz="3200">
                <a:ea typeface="楷体_GB2312" pitchFamily="49" charset="-122"/>
              </a:rPr>
              <a:t>，</a:t>
            </a:r>
            <a:r>
              <a:rPr lang="en-US" altLang="zh-CN" sz="3200">
                <a:ea typeface="楷体_GB2312" pitchFamily="49" charset="-122"/>
              </a:rPr>
              <a:t>1≤k≤n-1</a:t>
            </a:r>
            <a:r>
              <a:rPr lang="zh-CN" altLang="en-US" sz="3200">
                <a:ea typeface="楷体_GB2312" pitchFamily="49" charset="-122"/>
              </a:rPr>
              <a:t>，则</a:t>
            </a:r>
            <a:r>
              <a:rPr lang="en-US" altLang="zh-CN" sz="3200">
                <a:ea typeface="楷体_GB2312" pitchFamily="49" charset="-122"/>
              </a:rPr>
              <a:t>T</a:t>
            </a:r>
            <a:r>
              <a:rPr lang="zh-CN" altLang="en-US" sz="3200">
                <a:ea typeface="楷体_GB2312" pitchFamily="49" charset="-122"/>
              </a:rPr>
              <a:t>的权为</a:t>
            </a:r>
            <a:r>
              <a:rPr lang="en-US" altLang="zh-CN" sz="3200">
                <a:ea typeface="楷体_GB2312" pitchFamily="49" charset="-122"/>
              </a:rPr>
              <a:t>3</a:t>
            </a:r>
            <a:r>
              <a:rPr lang="zh-CN" altLang="en-US" sz="3200">
                <a:ea typeface="楷体_GB2312" pitchFamily="49" charset="-122"/>
              </a:rPr>
              <a:t>个部分权的和：三角形</a:t>
            </a:r>
            <a:r>
              <a:rPr lang="en-US" altLang="zh-CN" sz="3200">
                <a:ea typeface="楷体_GB2312" pitchFamily="49" charset="-122"/>
              </a:rPr>
              <a:t>v0vkvn</a:t>
            </a:r>
            <a:r>
              <a:rPr lang="zh-CN" altLang="en-US" sz="3200">
                <a:ea typeface="楷体_GB2312" pitchFamily="49" charset="-122"/>
              </a:rPr>
              <a:t>的权，子多边形</a:t>
            </a:r>
            <a:r>
              <a:rPr lang="en-US" altLang="zh-CN" sz="3200">
                <a:ea typeface="楷体_GB2312" pitchFamily="49" charset="-122"/>
              </a:rPr>
              <a:t>{v</a:t>
            </a:r>
            <a:r>
              <a:rPr lang="en-US" altLang="zh-CN" sz="3200" baseline="-25000">
                <a:ea typeface="楷体_GB2312" pitchFamily="49" charset="-122"/>
              </a:rPr>
              <a:t>0</a:t>
            </a:r>
            <a:r>
              <a:rPr lang="en-US" altLang="zh-CN" sz="3200">
                <a:ea typeface="楷体_GB2312" pitchFamily="49" charset="-122"/>
              </a:rPr>
              <a:t>,v</a:t>
            </a:r>
            <a:r>
              <a:rPr lang="en-US" altLang="zh-CN" sz="3200" baseline="-25000">
                <a:ea typeface="楷体_GB2312" pitchFamily="49" charset="-122"/>
              </a:rPr>
              <a:t>1</a:t>
            </a:r>
            <a:r>
              <a:rPr lang="en-US" altLang="zh-CN" sz="3200">
                <a:ea typeface="楷体_GB2312" pitchFamily="49" charset="-122"/>
              </a:rPr>
              <a:t>,…,v</a:t>
            </a:r>
            <a:r>
              <a:rPr lang="en-US" altLang="zh-CN" sz="3200" baseline="-25000">
                <a:ea typeface="楷体_GB2312" pitchFamily="49" charset="-122"/>
              </a:rPr>
              <a:t>k</a:t>
            </a:r>
            <a:r>
              <a:rPr lang="en-US" altLang="zh-CN" sz="3200">
                <a:ea typeface="楷体_GB2312" pitchFamily="49" charset="-122"/>
              </a:rPr>
              <a:t>}</a:t>
            </a:r>
            <a:r>
              <a:rPr lang="zh-CN" altLang="en-US" sz="3200">
                <a:ea typeface="楷体_GB2312" pitchFamily="49" charset="-122"/>
              </a:rPr>
              <a:t>和</a:t>
            </a:r>
            <a:r>
              <a:rPr lang="en-US" altLang="zh-CN" sz="3200">
                <a:ea typeface="楷体_GB2312" pitchFamily="49" charset="-122"/>
              </a:rPr>
              <a:t>{v</a:t>
            </a:r>
            <a:r>
              <a:rPr lang="en-US" altLang="zh-CN" sz="3200" baseline="-25000">
                <a:ea typeface="楷体_GB2312" pitchFamily="49" charset="-122"/>
              </a:rPr>
              <a:t>k</a:t>
            </a:r>
            <a:r>
              <a:rPr lang="en-US" altLang="zh-CN" sz="3200">
                <a:ea typeface="楷体_GB2312" pitchFamily="49" charset="-122"/>
              </a:rPr>
              <a:t>,v</a:t>
            </a:r>
            <a:r>
              <a:rPr lang="en-US" altLang="zh-CN" sz="3200" baseline="-25000">
                <a:ea typeface="楷体_GB2312" pitchFamily="49" charset="-122"/>
              </a:rPr>
              <a:t>k+1</a:t>
            </a:r>
            <a:r>
              <a:rPr lang="en-US" altLang="zh-CN" sz="3200">
                <a:ea typeface="楷体_GB2312" pitchFamily="49" charset="-122"/>
              </a:rPr>
              <a:t>,…,v</a:t>
            </a:r>
            <a:r>
              <a:rPr lang="en-US" altLang="zh-CN" sz="3200" baseline="-25000">
                <a:ea typeface="楷体_GB2312" pitchFamily="49" charset="-122"/>
              </a:rPr>
              <a:t>n</a:t>
            </a:r>
            <a:r>
              <a:rPr lang="en-US" altLang="zh-CN" sz="3200">
                <a:ea typeface="楷体_GB2312" pitchFamily="49" charset="-122"/>
              </a:rPr>
              <a:t>}</a:t>
            </a:r>
            <a:r>
              <a:rPr lang="zh-CN" altLang="en-US" sz="3200">
                <a:ea typeface="楷体_GB2312" pitchFamily="49" charset="-122"/>
              </a:rPr>
              <a:t>的权之和。可以断言，由</a:t>
            </a:r>
            <a:r>
              <a:rPr lang="en-US" altLang="zh-CN" sz="3200">
                <a:ea typeface="楷体_GB2312" pitchFamily="49" charset="-122"/>
              </a:rPr>
              <a:t>T</a:t>
            </a:r>
            <a:r>
              <a:rPr lang="zh-CN" altLang="en-US" sz="3200">
                <a:ea typeface="楷体_GB2312" pitchFamily="49" charset="-122"/>
              </a:rPr>
              <a:t>所确定的这</a:t>
            </a:r>
            <a:r>
              <a:rPr lang="en-US" altLang="zh-CN" sz="3200">
                <a:ea typeface="楷体_GB2312" pitchFamily="49" charset="-122"/>
              </a:rPr>
              <a:t>2</a:t>
            </a:r>
            <a:r>
              <a:rPr lang="zh-CN" altLang="en-US" sz="3200">
                <a:ea typeface="楷体_GB2312" pitchFamily="49" charset="-122"/>
              </a:rPr>
              <a:t>个子多边形的三角剖分也是最优的。因为若有</a:t>
            </a:r>
            <a:r>
              <a:rPr lang="en-US" altLang="zh-CN" sz="3200">
                <a:ea typeface="楷体_GB2312" pitchFamily="49" charset="-122"/>
              </a:rPr>
              <a:t>{v</a:t>
            </a:r>
            <a:r>
              <a:rPr lang="en-US" altLang="zh-CN" sz="3200" baseline="-25000">
                <a:ea typeface="楷体_GB2312" pitchFamily="49" charset="-122"/>
              </a:rPr>
              <a:t>0</a:t>
            </a:r>
            <a:r>
              <a:rPr lang="en-US" altLang="zh-CN" sz="3200">
                <a:ea typeface="楷体_GB2312" pitchFamily="49" charset="-122"/>
              </a:rPr>
              <a:t>,v</a:t>
            </a:r>
            <a:r>
              <a:rPr lang="en-US" altLang="zh-CN" sz="3200" baseline="-25000">
                <a:ea typeface="楷体_GB2312" pitchFamily="49" charset="-122"/>
              </a:rPr>
              <a:t>1</a:t>
            </a:r>
            <a:r>
              <a:rPr lang="en-US" altLang="zh-CN" sz="3200">
                <a:ea typeface="楷体_GB2312" pitchFamily="49" charset="-122"/>
              </a:rPr>
              <a:t>,…,v</a:t>
            </a:r>
            <a:r>
              <a:rPr lang="en-US" altLang="zh-CN" sz="3200" baseline="-25000">
                <a:ea typeface="楷体_GB2312" pitchFamily="49" charset="-122"/>
              </a:rPr>
              <a:t>k</a:t>
            </a:r>
            <a:r>
              <a:rPr lang="en-US" altLang="zh-CN" sz="3200">
                <a:ea typeface="楷体_GB2312" pitchFamily="49" charset="-122"/>
              </a:rPr>
              <a:t>}</a:t>
            </a:r>
            <a:r>
              <a:rPr lang="zh-CN" altLang="en-US" sz="3200">
                <a:ea typeface="楷体_GB2312" pitchFamily="49" charset="-122"/>
              </a:rPr>
              <a:t>或</a:t>
            </a:r>
            <a:r>
              <a:rPr lang="en-US" altLang="zh-CN" sz="3200">
                <a:ea typeface="楷体_GB2312" pitchFamily="49" charset="-122"/>
              </a:rPr>
              <a:t>{v</a:t>
            </a:r>
            <a:r>
              <a:rPr lang="en-US" altLang="zh-CN" sz="3200" baseline="-25000">
                <a:ea typeface="楷体_GB2312" pitchFamily="49" charset="-122"/>
              </a:rPr>
              <a:t>k</a:t>
            </a:r>
            <a:r>
              <a:rPr lang="en-US" altLang="zh-CN" sz="3200">
                <a:ea typeface="楷体_GB2312" pitchFamily="49" charset="-122"/>
              </a:rPr>
              <a:t>,v</a:t>
            </a:r>
            <a:r>
              <a:rPr lang="en-US" altLang="zh-CN" sz="3200" baseline="-25000">
                <a:ea typeface="楷体_GB2312" pitchFamily="49" charset="-122"/>
              </a:rPr>
              <a:t>k+1</a:t>
            </a:r>
            <a:r>
              <a:rPr lang="en-US" altLang="zh-CN" sz="3200">
                <a:ea typeface="楷体_GB2312" pitchFamily="49" charset="-122"/>
              </a:rPr>
              <a:t>,…,v</a:t>
            </a:r>
            <a:r>
              <a:rPr lang="en-US" altLang="zh-CN" sz="3200" baseline="-25000">
                <a:ea typeface="楷体_GB2312" pitchFamily="49" charset="-122"/>
              </a:rPr>
              <a:t>n</a:t>
            </a:r>
            <a:r>
              <a:rPr lang="en-US" altLang="zh-CN" sz="3200">
                <a:ea typeface="楷体_GB2312" pitchFamily="49" charset="-122"/>
              </a:rPr>
              <a:t>}</a:t>
            </a:r>
            <a:r>
              <a:rPr lang="zh-CN" altLang="en-US" sz="3200">
                <a:ea typeface="楷体_GB2312" pitchFamily="49" charset="-122"/>
              </a:rPr>
              <a:t>的更小权的三角剖分将导致</a:t>
            </a:r>
            <a:r>
              <a:rPr lang="en-US" altLang="zh-CN" sz="3200">
                <a:ea typeface="楷体_GB2312" pitchFamily="49" charset="-122"/>
              </a:rPr>
              <a:t>T</a:t>
            </a:r>
            <a:r>
              <a:rPr lang="zh-CN" altLang="en-US" sz="3200">
                <a:ea typeface="楷体_GB2312" pitchFamily="49" charset="-122"/>
              </a:rPr>
              <a:t>不是最优三角剖分的矛盾。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AC0DBE4-5C3B-4C61-8603-6025DE40C6E9}" type="slidenum">
              <a:rPr lang="en-US" altLang="zh-CN"/>
              <a:pPr/>
              <a:t>27</a:t>
            </a:fld>
            <a:endParaRPr lang="en-US" altLang="zh-CN"/>
          </a:p>
        </p:txBody>
      </p:sp>
      <p:sp>
        <p:nvSpPr>
          <p:cNvPr id="308226" name="Rectangle 2"/>
          <p:cNvSpPr>
            <a:spLocks noChangeArrowheads="1"/>
          </p:cNvSpPr>
          <p:nvPr/>
        </p:nvSpPr>
        <p:spPr bwMode="auto">
          <a:xfrm>
            <a:off x="10429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最优三角剖分的递归结构</a:t>
            </a:r>
            <a:endParaRPr lang="ja-JP" altLang="en-US" sz="3800">
              <a:effectLst>
                <a:outerShdw blurRad="38100" dist="38100" dir="2700000" algn="tl">
                  <a:srgbClr val="C0C0C0"/>
                </a:outerShdw>
              </a:effectLst>
              <a:ea typeface="黑体" pitchFamily="2" charset="-122"/>
            </a:endParaRPr>
          </a:p>
        </p:txBody>
      </p:sp>
      <p:sp>
        <p:nvSpPr>
          <p:cNvPr id="308227" name="Text Box 3"/>
          <p:cNvSpPr txBox="1">
            <a:spLocks noChangeArrowheads="1"/>
          </p:cNvSpPr>
          <p:nvPr/>
        </p:nvSpPr>
        <p:spPr bwMode="auto">
          <a:xfrm>
            <a:off x="323850" y="908050"/>
            <a:ext cx="85899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FontTx/>
              <a:buChar char="•"/>
            </a:pPr>
            <a:r>
              <a:rPr lang="zh-CN" altLang="en-US" sz="2400">
                <a:ea typeface="楷体_GB2312" pitchFamily="49" charset="-122"/>
              </a:rPr>
              <a:t>定义</a:t>
            </a:r>
            <a:r>
              <a:rPr lang="en-US" altLang="zh-CN" sz="2400">
                <a:ea typeface="楷体_GB2312" pitchFamily="49" charset="-122"/>
              </a:rPr>
              <a:t>t[i][j]</a:t>
            </a:r>
            <a:r>
              <a:rPr lang="zh-CN" altLang="en-US" sz="2400">
                <a:ea typeface="楷体_GB2312" pitchFamily="49" charset="-122"/>
              </a:rPr>
              <a:t>，</a:t>
            </a:r>
            <a:r>
              <a:rPr lang="en-US" altLang="zh-CN" sz="2400">
                <a:ea typeface="楷体_GB2312" pitchFamily="49" charset="-122"/>
              </a:rPr>
              <a:t>1≤i&lt;j≤n</a:t>
            </a:r>
            <a:r>
              <a:rPr lang="zh-CN" altLang="en-US" sz="2400">
                <a:ea typeface="楷体_GB2312" pitchFamily="49" charset="-122"/>
              </a:rPr>
              <a:t>为凸子多边形</a:t>
            </a:r>
            <a:r>
              <a:rPr lang="en-US" altLang="zh-CN" sz="2400">
                <a:ea typeface="楷体_GB2312" pitchFamily="49" charset="-122"/>
              </a:rPr>
              <a:t>{vi-1,vi,…,vj}</a:t>
            </a:r>
            <a:r>
              <a:rPr lang="zh-CN" altLang="en-US" sz="2400">
                <a:ea typeface="楷体_GB2312" pitchFamily="49" charset="-122"/>
              </a:rPr>
              <a:t>的最优三角剖分所对应的权函数值，即其最优值。为方便起见，设退化的多边形</a:t>
            </a:r>
            <a:r>
              <a:rPr lang="en-US" altLang="zh-CN" sz="2400">
                <a:ea typeface="楷体_GB2312" pitchFamily="49" charset="-122"/>
              </a:rPr>
              <a:t>{vi-1,vi}</a:t>
            </a:r>
            <a:r>
              <a:rPr lang="zh-CN" altLang="en-US" sz="2400">
                <a:ea typeface="楷体_GB2312" pitchFamily="49" charset="-122"/>
              </a:rPr>
              <a:t>具有权值</a:t>
            </a:r>
            <a:r>
              <a:rPr lang="en-US" altLang="zh-CN" sz="2400">
                <a:ea typeface="楷体_GB2312" pitchFamily="49" charset="-122"/>
              </a:rPr>
              <a:t>0</a:t>
            </a:r>
            <a:r>
              <a:rPr lang="zh-CN" altLang="en-US" sz="2400">
                <a:ea typeface="楷体_GB2312" pitchFamily="49" charset="-122"/>
              </a:rPr>
              <a:t>。据此定义，要计算的凸</a:t>
            </a:r>
            <a:r>
              <a:rPr lang="en-US" altLang="zh-CN" sz="2400">
                <a:ea typeface="楷体_GB2312" pitchFamily="49" charset="-122"/>
              </a:rPr>
              <a:t>(n+1)</a:t>
            </a:r>
            <a:r>
              <a:rPr lang="zh-CN" altLang="en-US" sz="2400">
                <a:ea typeface="楷体_GB2312" pitchFamily="49" charset="-122"/>
              </a:rPr>
              <a:t>边形</a:t>
            </a:r>
            <a:r>
              <a:rPr lang="en-US" altLang="zh-CN" sz="2400">
                <a:ea typeface="楷体_GB2312" pitchFamily="49" charset="-122"/>
              </a:rPr>
              <a:t>P</a:t>
            </a:r>
            <a:r>
              <a:rPr lang="zh-CN" altLang="en-US" sz="2400">
                <a:ea typeface="楷体_GB2312" pitchFamily="49" charset="-122"/>
              </a:rPr>
              <a:t>的最优权值为</a:t>
            </a:r>
            <a:r>
              <a:rPr lang="en-US" altLang="zh-CN" sz="2400">
                <a:ea typeface="楷体_GB2312" pitchFamily="49" charset="-122"/>
              </a:rPr>
              <a:t>t[1][n]</a:t>
            </a:r>
            <a:r>
              <a:rPr lang="zh-CN" altLang="en-US" sz="2400">
                <a:ea typeface="楷体_GB2312" pitchFamily="49" charset="-122"/>
              </a:rPr>
              <a:t>。</a:t>
            </a:r>
          </a:p>
          <a:p>
            <a:pPr>
              <a:buFontTx/>
              <a:buChar char="•"/>
            </a:pPr>
            <a:r>
              <a:rPr lang="en-US" altLang="zh-CN" sz="2400">
                <a:ea typeface="楷体_GB2312" pitchFamily="49" charset="-122"/>
              </a:rPr>
              <a:t>t[i][j]</a:t>
            </a:r>
            <a:r>
              <a:rPr lang="zh-CN" altLang="en-US" sz="2400">
                <a:ea typeface="楷体_GB2312" pitchFamily="49" charset="-122"/>
              </a:rPr>
              <a:t>的值可以利用最优子结构性质递归地计算。当</a:t>
            </a:r>
            <a:r>
              <a:rPr lang="en-US" altLang="zh-CN" sz="2400">
                <a:ea typeface="楷体_GB2312" pitchFamily="49" charset="-122"/>
              </a:rPr>
              <a:t>j-i≥1</a:t>
            </a:r>
            <a:r>
              <a:rPr lang="zh-CN" altLang="en-US" sz="2400">
                <a:ea typeface="楷体_GB2312" pitchFamily="49" charset="-122"/>
              </a:rPr>
              <a:t>时，凸子多边形至少有</a:t>
            </a:r>
            <a:r>
              <a:rPr lang="en-US" altLang="zh-CN" sz="2400">
                <a:ea typeface="楷体_GB2312" pitchFamily="49" charset="-122"/>
              </a:rPr>
              <a:t>3</a:t>
            </a:r>
            <a:r>
              <a:rPr lang="zh-CN" altLang="en-US" sz="2400">
                <a:ea typeface="楷体_GB2312" pitchFamily="49" charset="-122"/>
              </a:rPr>
              <a:t>个顶点。由最优子结构性质，</a:t>
            </a:r>
            <a:r>
              <a:rPr lang="en-US" altLang="zh-CN" sz="2400">
                <a:ea typeface="楷体_GB2312" pitchFamily="49" charset="-122"/>
              </a:rPr>
              <a:t>t[i][j]</a:t>
            </a:r>
            <a:r>
              <a:rPr lang="zh-CN" altLang="en-US" sz="2400">
                <a:ea typeface="楷体_GB2312" pitchFamily="49" charset="-122"/>
              </a:rPr>
              <a:t>的值应为</a:t>
            </a:r>
            <a:r>
              <a:rPr lang="en-US" altLang="zh-CN" sz="2400">
                <a:ea typeface="楷体_GB2312" pitchFamily="49" charset="-122"/>
              </a:rPr>
              <a:t>t[i][k]</a:t>
            </a:r>
            <a:r>
              <a:rPr lang="zh-CN" altLang="en-US" sz="2400">
                <a:ea typeface="楷体_GB2312" pitchFamily="49" charset="-122"/>
              </a:rPr>
              <a:t>的值加上</a:t>
            </a:r>
            <a:r>
              <a:rPr lang="en-US" altLang="zh-CN" sz="2400">
                <a:ea typeface="楷体_GB2312" pitchFamily="49" charset="-122"/>
              </a:rPr>
              <a:t>t[k+1][j]</a:t>
            </a:r>
            <a:r>
              <a:rPr lang="zh-CN" altLang="en-US" sz="2400">
                <a:ea typeface="楷体_GB2312" pitchFamily="49" charset="-122"/>
              </a:rPr>
              <a:t>的值，再加上三角形</a:t>
            </a:r>
            <a:r>
              <a:rPr lang="en-US" altLang="zh-CN" sz="2400">
                <a:ea typeface="楷体_GB2312" pitchFamily="49" charset="-122"/>
              </a:rPr>
              <a:t>v</a:t>
            </a:r>
            <a:r>
              <a:rPr lang="en-US" altLang="zh-CN" sz="2400" baseline="-25000">
                <a:ea typeface="楷体_GB2312" pitchFamily="49" charset="-122"/>
              </a:rPr>
              <a:t>i-1</a:t>
            </a:r>
            <a:r>
              <a:rPr lang="en-US" altLang="zh-CN" sz="2400">
                <a:ea typeface="楷体_GB2312" pitchFamily="49" charset="-122"/>
              </a:rPr>
              <a:t>v</a:t>
            </a:r>
            <a:r>
              <a:rPr lang="en-US" altLang="zh-CN" sz="2400" baseline="-25000">
                <a:ea typeface="楷体_GB2312" pitchFamily="49" charset="-122"/>
              </a:rPr>
              <a:t>k</a:t>
            </a:r>
            <a:r>
              <a:rPr lang="en-US" altLang="zh-CN" sz="2400">
                <a:ea typeface="楷体_GB2312" pitchFamily="49" charset="-122"/>
              </a:rPr>
              <a:t>v</a:t>
            </a:r>
            <a:r>
              <a:rPr lang="en-US" altLang="zh-CN" sz="2400" baseline="-25000">
                <a:ea typeface="楷体_GB2312" pitchFamily="49" charset="-122"/>
              </a:rPr>
              <a:t>j</a:t>
            </a:r>
            <a:r>
              <a:rPr lang="zh-CN" altLang="en-US" sz="2400">
                <a:ea typeface="楷体_GB2312" pitchFamily="49" charset="-122"/>
              </a:rPr>
              <a:t>的权值，其中</a:t>
            </a:r>
            <a:r>
              <a:rPr lang="en-US" altLang="zh-CN" sz="2400">
                <a:ea typeface="楷体_GB2312" pitchFamily="49" charset="-122"/>
              </a:rPr>
              <a:t>i≤k≤j-1</a:t>
            </a:r>
            <a:r>
              <a:rPr lang="zh-CN" altLang="en-US" sz="2400">
                <a:ea typeface="楷体_GB2312" pitchFamily="49" charset="-122"/>
              </a:rPr>
              <a:t>。由于在计算时还不知道</a:t>
            </a:r>
            <a:r>
              <a:rPr lang="en-US" altLang="zh-CN" sz="2400">
                <a:ea typeface="楷体_GB2312" pitchFamily="49" charset="-122"/>
              </a:rPr>
              <a:t>k</a:t>
            </a:r>
            <a:r>
              <a:rPr lang="zh-CN" altLang="en-US" sz="2400">
                <a:ea typeface="楷体_GB2312" pitchFamily="49" charset="-122"/>
              </a:rPr>
              <a:t>的确切位置，而</a:t>
            </a:r>
            <a:r>
              <a:rPr lang="en-US" altLang="zh-CN" sz="2400">
                <a:ea typeface="楷体_GB2312" pitchFamily="49" charset="-122"/>
              </a:rPr>
              <a:t>k</a:t>
            </a:r>
            <a:r>
              <a:rPr lang="zh-CN" altLang="en-US" sz="2400">
                <a:ea typeface="楷体_GB2312" pitchFamily="49" charset="-122"/>
              </a:rPr>
              <a:t>的所有可能位置只有</a:t>
            </a:r>
            <a:r>
              <a:rPr lang="en-US" altLang="zh-CN" sz="2400">
                <a:ea typeface="楷体_GB2312" pitchFamily="49" charset="-122"/>
              </a:rPr>
              <a:t>j-i</a:t>
            </a:r>
            <a:r>
              <a:rPr lang="zh-CN" altLang="en-US" sz="2400">
                <a:ea typeface="楷体_GB2312" pitchFamily="49" charset="-122"/>
              </a:rPr>
              <a:t>个，因此可以在这</a:t>
            </a:r>
            <a:r>
              <a:rPr lang="en-US" altLang="zh-CN" sz="2400">
                <a:ea typeface="楷体_GB2312" pitchFamily="49" charset="-122"/>
              </a:rPr>
              <a:t>j-i</a:t>
            </a:r>
            <a:r>
              <a:rPr lang="zh-CN" altLang="en-US" sz="2400">
                <a:ea typeface="楷体_GB2312" pitchFamily="49" charset="-122"/>
              </a:rPr>
              <a:t>个位置中选出使</a:t>
            </a:r>
            <a:r>
              <a:rPr lang="en-US" altLang="zh-CN" sz="2400">
                <a:ea typeface="楷体_GB2312" pitchFamily="49" charset="-122"/>
              </a:rPr>
              <a:t>t[i][j]</a:t>
            </a:r>
            <a:r>
              <a:rPr lang="zh-CN" altLang="en-US" sz="2400">
                <a:ea typeface="楷体_GB2312" pitchFamily="49" charset="-122"/>
              </a:rPr>
              <a:t>值达到最小的位置。由此，</a:t>
            </a:r>
            <a:r>
              <a:rPr lang="en-US" altLang="zh-CN" sz="2400">
                <a:ea typeface="楷体_GB2312" pitchFamily="49" charset="-122"/>
              </a:rPr>
              <a:t>t[i][j]</a:t>
            </a:r>
            <a:r>
              <a:rPr lang="zh-CN" altLang="en-US" sz="2400">
                <a:ea typeface="楷体_GB2312" pitchFamily="49" charset="-122"/>
              </a:rPr>
              <a:t>可递归地定义为：</a:t>
            </a:r>
          </a:p>
        </p:txBody>
      </p:sp>
      <p:sp>
        <p:nvSpPr>
          <p:cNvPr id="308228" name="Rectangle 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08229" name="Object 5"/>
          <p:cNvGraphicFramePr>
            <a:graphicFrameLocks noChangeAspect="1"/>
          </p:cNvGraphicFramePr>
          <p:nvPr/>
        </p:nvGraphicFramePr>
        <p:xfrm>
          <a:off x="684213" y="4797425"/>
          <a:ext cx="7848600" cy="1258888"/>
        </p:xfrm>
        <a:graphic>
          <a:graphicData uri="http://schemas.openxmlformats.org/presentationml/2006/ole">
            <mc:AlternateContent xmlns:mc="http://schemas.openxmlformats.org/markup-compatibility/2006">
              <mc:Choice xmlns:v="urn:schemas-microsoft-com:vml" Requires="v">
                <p:oleObj spid="_x0000_s308231" name="公式" r:id="rId3" imgW="3327400" imgH="533400" progId="Equation.3">
                  <p:embed/>
                </p:oleObj>
              </mc:Choice>
              <mc:Fallback>
                <p:oleObj name="公式" r:id="rId3" imgW="3327400" imgH="533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97425"/>
                        <a:ext cx="7848600" cy="1258888"/>
                      </a:xfrm>
                      <a:prstGeom prst="rect">
                        <a:avLst/>
                      </a:prstGeom>
                      <a:solidFill>
                        <a:srgbClr val="FFCC00"/>
                      </a:solidFill>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9CA2409-F80A-4721-86F2-1ED07E3800B3}" type="slidenum">
              <a:rPr lang="en-US" altLang="zh-CN"/>
              <a:pPr/>
              <a:t>28</a:t>
            </a:fld>
            <a:endParaRPr lang="en-US" altLang="zh-CN"/>
          </a:p>
        </p:txBody>
      </p:sp>
      <p:sp>
        <p:nvSpPr>
          <p:cNvPr id="309250"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多边形游戏</a:t>
            </a:r>
            <a:endParaRPr lang="ja-JP" altLang="en-US" sz="3800">
              <a:effectLst>
                <a:outerShdw blurRad="38100" dist="38100" dir="2700000" algn="tl">
                  <a:srgbClr val="C0C0C0"/>
                </a:outerShdw>
              </a:effectLst>
              <a:ea typeface="黑体" pitchFamily="2" charset="-122"/>
            </a:endParaRPr>
          </a:p>
        </p:txBody>
      </p:sp>
      <p:sp>
        <p:nvSpPr>
          <p:cNvPr id="309251" name="Rectangle 3"/>
          <p:cNvSpPr>
            <a:spLocks noChangeArrowheads="1"/>
          </p:cNvSpPr>
          <p:nvPr/>
        </p:nvSpPr>
        <p:spPr bwMode="auto">
          <a:xfrm>
            <a:off x="250825" y="908050"/>
            <a:ext cx="846296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269875">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latin typeface="Arial" charset="0"/>
                <a:ea typeface="楷体_GB2312" pitchFamily="49" charset="-122"/>
              </a:rPr>
              <a:t>多边形游戏是一个单人玩的游戏，开始时有一个由</a:t>
            </a:r>
            <a:r>
              <a:rPr lang="en-US" altLang="zh-CN">
                <a:latin typeface="Arial" charset="0"/>
                <a:ea typeface="楷体_GB2312" pitchFamily="49" charset="-122"/>
              </a:rPr>
              <a:t>n</a:t>
            </a:r>
            <a:r>
              <a:rPr lang="zh-CN" altLang="en-US">
                <a:latin typeface="Arial" charset="0"/>
                <a:ea typeface="楷体_GB2312" pitchFamily="49" charset="-122"/>
              </a:rPr>
              <a:t>个顶点构成的多边形。每个顶点被赋予一个整数值，每条边被赋予一个运算符“</a:t>
            </a:r>
            <a:r>
              <a:rPr lang="en-US" altLang="zh-CN">
                <a:latin typeface="Arial" charset="0"/>
                <a:ea typeface="楷体_GB2312" pitchFamily="49" charset="-122"/>
              </a:rPr>
              <a:t>+”</a:t>
            </a:r>
            <a:r>
              <a:rPr lang="zh-CN" altLang="en-US">
                <a:latin typeface="Arial" charset="0"/>
                <a:ea typeface="楷体_GB2312" pitchFamily="49" charset="-122"/>
              </a:rPr>
              <a:t>或“*”。所有边依次用整数从</a:t>
            </a:r>
            <a:r>
              <a:rPr lang="en-US" altLang="zh-CN">
                <a:latin typeface="Arial" charset="0"/>
                <a:ea typeface="楷体_GB2312" pitchFamily="49" charset="-122"/>
              </a:rPr>
              <a:t>1</a:t>
            </a:r>
            <a:r>
              <a:rPr lang="zh-CN" altLang="en-US">
                <a:latin typeface="Arial" charset="0"/>
                <a:ea typeface="楷体_GB2312" pitchFamily="49" charset="-122"/>
              </a:rPr>
              <a:t>到</a:t>
            </a:r>
            <a:r>
              <a:rPr lang="en-US" altLang="zh-CN">
                <a:latin typeface="Arial" charset="0"/>
                <a:ea typeface="楷体_GB2312" pitchFamily="49" charset="-122"/>
              </a:rPr>
              <a:t>n</a:t>
            </a:r>
            <a:r>
              <a:rPr lang="zh-CN" altLang="en-US">
                <a:latin typeface="Arial" charset="0"/>
                <a:ea typeface="楷体_GB2312" pitchFamily="49" charset="-122"/>
              </a:rPr>
              <a:t>编号。</a:t>
            </a:r>
          </a:p>
          <a:p>
            <a:r>
              <a:rPr lang="zh-CN" altLang="en-US">
                <a:latin typeface="Arial" charset="0"/>
                <a:ea typeface="楷体_GB2312" pitchFamily="49" charset="-122"/>
              </a:rPr>
              <a:t>游戏第</a:t>
            </a:r>
            <a:r>
              <a:rPr lang="en-US" altLang="zh-CN">
                <a:latin typeface="Arial" charset="0"/>
                <a:ea typeface="楷体_GB2312" pitchFamily="49" charset="-122"/>
              </a:rPr>
              <a:t>1</a:t>
            </a:r>
            <a:r>
              <a:rPr lang="zh-CN" altLang="en-US">
                <a:latin typeface="Arial" charset="0"/>
                <a:ea typeface="楷体_GB2312" pitchFamily="49" charset="-122"/>
              </a:rPr>
              <a:t>步，将一条边删除。</a:t>
            </a:r>
          </a:p>
          <a:p>
            <a:r>
              <a:rPr lang="zh-CN" altLang="en-US">
                <a:latin typeface="Arial" charset="0"/>
                <a:ea typeface="楷体_GB2312" pitchFamily="49" charset="-122"/>
              </a:rPr>
              <a:t>随后</a:t>
            </a:r>
            <a:r>
              <a:rPr lang="en-US" altLang="zh-CN">
                <a:latin typeface="Arial" charset="0"/>
                <a:ea typeface="楷体_GB2312" pitchFamily="49" charset="-122"/>
              </a:rPr>
              <a:t>n-1</a:t>
            </a:r>
            <a:r>
              <a:rPr lang="zh-CN" altLang="en-US">
                <a:latin typeface="Arial" charset="0"/>
                <a:ea typeface="楷体_GB2312" pitchFamily="49" charset="-122"/>
              </a:rPr>
              <a:t>步按以下方式操作：</a:t>
            </a:r>
          </a:p>
          <a:p>
            <a:r>
              <a:rPr lang="en-US" altLang="zh-CN">
                <a:latin typeface="黑体" pitchFamily="2" charset="-122"/>
                <a:ea typeface="黑体" pitchFamily="2" charset="-122"/>
              </a:rPr>
              <a:t>(1)</a:t>
            </a:r>
            <a:r>
              <a:rPr lang="zh-CN" altLang="en-US">
                <a:latin typeface="黑体" pitchFamily="2" charset="-122"/>
                <a:ea typeface="黑体" pitchFamily="2" charset="-122"/>
              </a:rPr>
              <a:t>选择一条边</a:t>
            </a:r>
            <a:r>
              <a:rPr lang="en-US" altLang="zh-CN">
                <a:latin typeface="黑体" pitchFamily="2" charset="-122"/>
                <a:ea typeface="黑体" pitchFamily="2" charset="-122"/>
              </a:rPr>
              <a:t>E</a:t>
            </a:r>
            <a:r>
              <a:rPr lang="zh-CN" altLang="en-US">
                <a:latin typeface="黑体" pitchFamily="2" charset="-122"/>
                <a:ea typeface="黑体" pitchFamily="2" charset="-122"/>
              </a:rPr>
              <a:t>以及由</a:t>
            </a:r>
            <a:r>
              <a:rPr lang="en-US" altLang="zh-CN">
                <a:latin typeface="黑体" pitchFamily="2" charset="-122"/>
                <a:ea typeface="黑体" pitchFamily="2" charset="-122"/>
              </a:rPr>
              <a:t>E</a:t>
            </a:r>
            <a:r>
              <a:rPr lang="zh-CN" altLang="en-US">
                <a:latin typeface="黑体" pitchFamily="2" charset="-122"/>
                <a:ea typeface="黑体" pitchFamily="2" charset="-122"/>
              </a:rPr>
              <a:t>连接着的</a:t>
            </a:r>
            <a:r>
              <a:rPr lang="en-US" altLang="zh-CN">
                <a:latin typeface="黑体" pitchFamily="2" charset="-122"/>
                <a:ea typeface="黑体" pitchFamily="2" charset="-122"/>
              </a:rPr>
              <a:t>2</a:t>
            </a:r>
            <a:r>
              <a:rPr lang="zh-CN" altLang="en-US">
                <a:latin typeface="黑体" pitchFamily="2" charset="-122"/>
                <a:ea typeface="黑体" pitchFamily="2" charset="-122"/>
              </a:rPr>
              <a:t>个顶点</a:t>
            </a:r>
            <a:r>
              <a:rPr lang="en-US" altLang="zh-CN">
                <a:latin typeface="黑体" pitchFamily="2" charset="-122"/>
                <a:ea typeface="黑体" pitchFamily="2" charset="-122"/>
              </a:rPr>
              <a:t>V1</a:t>
            </a:r>
            <a:r>
              <a:rPr lang="zh-CN" altLang="en-US">
                <a:latin typeface="黑体" pitchFamily="2" charset="-122"/>
                <a:ea typeface="黑体" pitchFamily="2" charset="-122"/>
              </a:rPr>
              <a:t>和</a:t>
            </a:r>
            <a:r>
              <a:rPr lang="en-US" altLang="zh-CN">
                <a:latin typeface="黑体" pitchFamily="2" charset="-122"/>
                <a:ea typeface="黑体" pitchFamily="2" charset="-122"/>
              </a:rPr>
              <a:t>V2</a:t>
            </a:r>
            <a:r>
              <a:rPr lang="zh-CN" altLang="en-US">
                <a:latin typeface="黑体" pitchFamily="2" charset="-122"/>
                <a:ea typeface="黑体" pitchFamily="2" charset="-122"/>
              </a:rPr>
              <a:t>；</a:t>
            </a:r>
          </a:p>
          <a:p>
            <a:r>
              <a:rPr lang="en-US" altLang="zh-CN">
                <a:latin typeface="黑体" pitchFamily="2" charset="-122"/>
                <a:ea typeface="黑体" pitchFamily="2" charset="-122"/>
              </a:rPr>
              <a:t>(2)</a:t>
            </a:r>
            <a:r>
              <a:rPr lang="zh-CN" altLang="en-US">
                <a:latin typeface="黑体" pitchFamily="2" charset="-122"/>
                <a:ea typeface="黑体" pitchFamily="2" charset="-122"/>
              </a:rPr>
              <a:t>用一个新的顶点取代边</a:t>
            </a:r>
            <a:r>
              <a:rPr lang="en-US" altLang="zh-CN">
                <a:latin typeface="黑体" pitchFamily="2" charset="-122"/>
                <a:ea typeface="黑体" pitchFamily="2" charset="-122"/>
              </a:rPr>
              <a:t>E</a:t>
            </a:r>
            <a:r>
              <a:rPr lang="zh-CN" altLang="en-US">
                <a:latin typeface="黑体" pitchFamily="2" charset="-122"/>
                <a:ea typeface="黑体" pitchFamily="2" charset="-122"/>
              </a:rPr>
              <a:t>以及由</a:t>
            </a:r>
            <a:r>
              <a:rPr lang="en-US" altLang="zh-CN">
                <a:latin typeface="黑体" pitchFamily="2" charset="-122"/>
                <a:ea typeface="黑体" pitchFamily="2" charset="-122"/>
              </a:rPr>
              <a:t>E</a:t>
            </a:r>
            <a:r>
              <a:rPr lang="zh-CN" altLang="en-US">
                <a:latin typeface="黑体" pitchFamily="2" charset="-122"/>
                <a:ea typeface="黑体" pitchFamily="2" charset="-122"/>
              </a:rPr>
              <a:t>连接着的</a:t>
            </a:r>
            <a:r>
              <a:rPr lang="en-US" altLang="zh-CN">
                <a:latin typeface="黑体" pitchFamily="2" charset="-122"/>
                <a:ea typeface="黑体" pitchFamily="2" charset="-122"/>
              </a:rPr>
              <a:t>2</a:t>
            </a:r>
            <a:r>
              <a:rPr lang="zh-CN" altLang="en-US">
                <a:latin typeface="黑体" pitchFamily="2" charset="-122"/>
                <a:ea typeface="黑体" pitchFamily="2" charset="-122"/>
              </a:rPr>
              <a:t>个顶点</a:t>
            </a:r>
            <a:r>
              <a:rPr lang="en-US" altLang="zh-CN">
                <a:latin typeface="黑体" pitchFamily="2" charset="-122"/>
                <a:ea typeface="黑体" pitchFamily="2" charset="-122"/>
              </a:rPr>
              <a:t>V1</a:t>
            </a:r>
            <a:r>
              <a:rPr lang="zh-CN" altLang="en-US">
                <a:latin typeface="黑体" pitchFamily="2" charset="-122"/>
                <a:ea typeface="黑体" pitchFamily="2" charset="-122"/>
              </a:rPr>
              <a:t>和</a:t>
            </a:r>
            <a:r>
              <a:rPr lang="en-US" altLang="zh-CN">
                <a:latin typeface="黑体" pitchFamily="2" charset="-122"/>
                <a:ea typeface="黑体" pitchFamily="2" charset="-122"/>
              </a:rPr>
              <a:t>V2</a:t>
            </a:r>
            <a:r>
              <a:rPr lang="zh-CN" altLang="en-US">
                <a:latin typeface="黑体" pitchFamily="2" charset="-122"/>
                <a:ea typeface="黑体" pitchFamily="2" charset="-122"/>
              </a:rPr>
              <a:t>。将由顶点</a:t>
            </a:r>
            <a:r>
              <a:rPr lang="en-US" altLang="zh-CN">
                <a:latin typeface="黑体" pitchFamily="2" charset="-122"/>
                <a:ea typeface="黑体" pitchFamily="2" charset="-122"/>
              </a:rPr>
              <a:t>V1</a:t>
            </a:r>
            <a:r>
              <a:rPr lang="zh-CN" altLang="en-US">
                <a:latin typeface="黑体" pitchFamily="2" charset="-122"/>
                <a:ea typeface="黑体" pitchFamily="2" charset="-122"/>
              </a:rPr>
              <a:t>和</a:t>
            </a:r>
            <a:r>
              <a:rPr lang="en-US" altLang="zh-CN">
                <a:latin typeface="黑体" pitchFamily="2" charset="-122"/>
                <a:ea typeface="黑体" pitchFamily="2" charset="-122"/>
              </a:rPr>
              <a:t>V2</a:t>
            </a:r>
            <a:r>
              <a:rPr lang="zh-CN" altLang="en-US">
                <a:latin typeface="黑体" pitchFamily="2" charset="-122"/>
                <a:ea typeface="黑体" pitchFamily="2" charset="-122"/>
              </a:rPr>
              <a:t>的整数值通过边</a:t>
            </a:r>
            <a:r>
              <a:rPr lang="en-US" altLang="zh-CN">
                <a:latin typeface="黑体" pitchFamily="2" charset="-122"/>
                <a:ea typeface="黑体" pitchFamily="2" charset="-122"/>
              </a:rPr>
              <a:t>E</a:t>
            </a:r>
            <a:r>
              <a:rPr lang="zh-CN" altLang="en-US">
                <a:latin typeface="黑体" pitchFamily="2" charset="-122"/>
                <a:ea typeface="黑体" pitchFamily="2" charset="-122"/>
              </a:rPr>
              <a:t>上的运算得到的结果赋予新顶点。</a:t>
            </a:r>
          </a:p>
          <a:p>
            <a:r>
              <a:rPr lang="zh-CN" altLang="en-US">
                <a:latin typeface="Arial" charset="0"/>
                <a:ea typeface="楷体_GB2312" pitchFamily="49" charset="-122"/>
              </a:rPr>
              <a:t>最后，所有边都被删除，游戏结束。游戏的得分就是所剩顶点上的整数值。</a:t>
            </a:r>
          </a:p>
          <a:p>
            <a:r>
              <a:rPr lang="zh-CN" altLang="en-US">
                <a:latin typeface="黑体" pitchFamily="2" charset="-122"/>
                <a:ea typeface="黑体" pitchFamily="2" charset="-122"/>
              </a:rPr>
              <a:t>问题</a:t>
            </a:r>
            <a:r>
              <a:rPr lang="en-US" altLang="zh-CN">
                <a:latin typeface="黑体" pitchFamily="2" charset="-122"/>
                <a:ea typeface="黑体" pitchFamily="2" charset="-122"/>
              </a:rPr>
              <a:t>:</a:t>
            </a:r>
            <a:r>
              <a:rPr lang="zh-CN" altLang="en-US">
                <a:latin typeface="黑体" pitchFamily="2" charset="-122"/>
                <a:ea typeface="黑体" pitchFamily="2" charset="-122"/>
              </a:rPr>
              <a:t>对于给定的多边形，计算最高得分。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B556484-09BC-4C47-81E5-DEE987F3EA99}" type="slidenum">
              <a:rPr lang="en-US" altLang="zh-CN"/>
              <a:pPr/>
              <a:t>29</a:t>
            </a:fld>
            <a:endParaRPr lang="en-US" altLang="zh-CN"/>
          </a:p>
        </p:txBody>
      </p:sp>
      <p:sp>
        <p:nvSpPr>
          <p:cNvPr id="310274"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最优子结构性质</a:t>
            </a:r>
            <a:endParaRPr lang="ja-JP" altLang="en-US" sz="3800">
              <a:effectLst>
                <a:outerShdw blurRad="38100" dist="38100" dir="2700000" algn="tl">
                  <a:srgbClr val="C0C0C0"/>
                </a:outerShdw>
              </a:effectLst>
              <a:ea typeface="黑体" pitchFamily="2" charset="-122"/>
            </a:endParaRPr>
          </a:p>
        </p:txBody>
      </p:sp>
      <p:sp>
        <p:nvSpPr>
          <p:cNvPr id="310275" name="Text Box 3"/>
          <p:cNvSpPr txBox="1">
            <a:spLocks noChangeArrowheads="1"/>
          </p:cNvSpPr>
          <p:nvPr/>
        </p:nvSpPr>
        <p:spPr bwMode="auto">
          <a:xfrm>
            <a:off x="250825" y="908050"/>
            <a:ext cx="858837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在所给多边形中，从顶点</a:t>
            </a:r>
            <a:r>
              <a:rPr lang="en-US" altLang="zh-CN" sz="2400">
                <a:ea typeface="楷体_GB2312" pitchFamily="49" charset="-122"/>
              </a:rPr>
              <a:t>i(1≤i≤n)</a:t>
            </a:r>
            <a:r>
              <a:rPr lang="zh-CN" altLang="en-US" sz="2400">
                <a:ea typeface="楷体_GB2312" pitchFamily="49" charset="-122"/>
              </a:rPr>
              <a:t>开始，长度为</a:t>
            </a:r>
            <a:r>
              <a:rPr lang="en-US" altLang="zh-CN" sz="2400">
                <a:ea typeface="楷体_GB2312" pitchFamily="49" charset="-122"/>
              </a:rPr>
              <a:t>j(</a:t>
            </a:r>
            <a:r>
              <a:rPr lang="zh-CN" altLang="en-US" sz="2400">
                <a:ea typeface="楷体_GB2312" pitchFamily="49" charset="-122"/>
              </a:rPr>
              <a:t>链中有</a:t>
            </a:r>
            <a:r>
              <a:rPr lang="en-US" altLang="zh-CN" sz="2400">
                <a:ea typeface="楷体_GB2312" pitchFamily="49" charset="-122"/>
              </a:rPr>
              <a:t>j</a:t>
            </a:r>
            <a:r>
              <a:rPr lang="zh-CN" altLang="en-US" sz="2400">
                <a:ea typeface="楷体_GB2312" pitchFamily="49" charset="-122"/>
              </a:rPr>
              <a:t>个顶点</a:t>
            </a:r>
            <a:r>
              <a:rPr lang="en-US" altLang="zh-CN" sz="2400">
                <a:ea typeface="楷体_GB2312" pitchFamily="49" charset="-122"/>
              </a:rPr>
              <a:t>)</a:t>
            </a:r>
            <a:r>
              <a:rPr lang="zh-CN" altLang="en-US" sz="2400">
                <a:ea typeface="楷体_GB2312" pitchFamily="49" charset="-122"/>
              </a:rPr>
              <a:t>的顺时针链</a:t>
            </a:r>
            <a:r>
              <a:rPr lang="en-US" altLang="zh-CN" sz="2400">
                <a:ea typeface="楷体_GB2312" pitchFamily="49" charset="-122"/>
              </a:rPr>
              <a:t>p(i</a:t>
            </a:r>
            <a:r>
              <a:rPr lang="zh-CN" altLang="en-US" sz="2400">
                <a:ea typeface="楷体_GB2312" pitchFamily="49" charset="-122"/>
              </a:rPr>
              <a:t>，</a:t>
            </a:r>
            <a:r>
              <a:rPr lang="en-US" altLang="zh-CN" sz="2400">
                <a:ea typeface="楷体_GB2312" pitchFamily="49" charset="-122"/>
              </a:rPr>
              <a:t>j) </a:t>
            </a:r>
            <a:r>
              <a:rPr lang="zh-CN" altLang="en-US" sz="2400">
                <a:ea typeface="楷体_GB2312" pitchFamily="49" charset="-122"/>
              </a:rPr>
              <a:t>可表示为</a:t>
            </a:r>
            <a:r>
              <a:rPr lang="en-US" altLang="zh-CN" sz="2400">
                <a:ea typeface="楷体_GB2312" pitchFamily="49" charset="-122"/>
              </a:rPr>
              <a:t>v[i]</a:t>
            </a:r>
            <a:r>
              <a:rPr lang="zh-CN" altLang="en-US" sz="2400">
                <a:ea typeface="楷体_GB2312" pitchFamily="49" charset="-122"/>
              </a:rPr>
              <a:t>，</a:t>
            </a:r>
            <a:r>
              <a:rPr lang="en-US" altLang="zh-CN" sz="2400">
                <a:ea typeface="楷体_GB2312" pitchFamily="49" charset="-122"/>
              </a:rPr>
              <a:t>op[i+1]</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a:t>
            </a:r>
            <a:r>
              <a:rPr lang="en-US" altLang="zh-CN" sz="2400">
                <a:ea typeface="楷体_GB2312" pitchFamily="49" charset="-122"/>
              </a:rPr>
              <a:t>v[i+j-1]</a:t>
            </a:r>
            <a:r>
              <a:rPr lang="zh-CN" altLang="en-US" sz="2400">
                <a:ea typeface="楷体_GB2312" pitchFamily="49" charset="-122"/>
              </a:rPr>
              <a:t>。</a:t>
            </a:r>
          </a:p>
          <a:p>
            <a:pPr>
              <a:buClr>
                <a:schemeClr val="accent2"/>
              </a:buClr>
              <a:buFontTx/>
              <a:buChar char="•"/>
            </a:pPr>
            <a:r>
              <a:rPr lang="zh-CN" altLang="en-US" sz="2400">
                <a:ea typeface="楷体_GB2312" pitchFamily="49" charset="-122"/>
              </a:rPr>
              <a:t>如果这条链的最后一次合并运算在</a:t>
            </a:r>
            <a:r>
              <a:rPr lang="en-US" altLang="zh-CN" sz="2400">
                <a:ea typeface="楷体_GB2312" pitchFamily="49" charset="-122"/>
              </a:rPr>
              <a:t>op[i+s]</a:t>
            </a:r>
            <a:r>
              <a:rPr lang="zh-CN" altLang="en-US" sz="2400">
                <a:ea typeface="楷体_GB2312" pitchFamily="49" charset="-122"/>
              </a:rPr>
              <a:t>处发生</a:t>
            </a:r>
            <a:r>
              <a:rPr lang="en-US" altLang="zh-CN" sz="2400">
                <a:ea typeface="楷体_GB2312" pitchFamily="49" charset="-122"/>
              </a:rPr>
              <a:t>(1≤s≤j-1)</a:t>
            </a:r>
            <a:r>
              <a:rPr lang="zh-CN" altLang="en-US" sz="2400">
                <a:ea typeface="楷体_GB2312" pitchFamily="49" charset="-122"/>
              </a:rPr>
              <a:t>，则可在</a:t>
            </a:r>
            <a:r>
              <a:rPr lang="en-US" altLang="zh-CN" sz="2400">
                <a:ea typeface="楷体_GB2312" pitchFamily="49" charset="-122"/>
              </a:rPr>
              <a:t>op[i+s]</a:t>
            </a:r>
            <a:r>
              <a:rPr lang="zh-CN" altLang="en-US" sz="2400">
                <a:ea typeface="楷体_GB2312" pitchFamily="49" charset="-122"/>
              </a:rPr>
              <a:t>处将链分割为</a:t>
            </a:r>
            <a:r>
              <a:rPr lang="en-US" altLang="zh-CN" sz="2400">
                <a:ea typeface="楷体_GB2312" pitchFamily="49" charset="-122"/>
              </a:rPr>
              <a:t>2</a:t>
            </a:r>
            <a:r>
              <a:rPr lang="zh-CN" altLang="en-US" sz="2400">
                <a:ea typeface="楷体_GB2312" pitchFamily="49" charset="-122"/>
              </a:rPr>
              <a:t>个子链</a:t>
            </a:r>
            <a:r>
              <a:rPr lang="en-US" altLang="zh-CN" sz="2400">
                <a:ea typeface="楷体_GB2312" pitchFamily="49" charset="-122"/>
              </a:rPr>
              <a:t>p(i</a:t>
            </a:r>
            <a:r>
              <a:rPr lang="zh-CN" altLang="en-US" sz="2400">
                <a:ea typeface="楷体_GB2312" pitchFamily="49" charset="-122"/>
              </a:rPr>
              <a:t>，</a:t>
            </a:r>
            <a:r>
              <a:rPr lang="en-US" altLang="zh-CN" sz="2400">
                <a:ea typeface="楷体_GB2312" pitchFamily="49" charset="-122"/>
              </a:rPr>
              <a:t>s)</a:t>
            </a:r>
            <a:r>
              <a:rPr lang="zh-CN" altLang="en-US" sz="2400">
                <a:ea typeface="楷体_GB2312" pitchFamily="49" charset="-122"/>
              </a:rPr>
              <a:t>和</a:t>
            </a:r>
            <a:r>
              <a:rPr lang="en-US" altLang="zh-CN" sz="2400">
                <a:ea typeface="楷体_GB2312" pitchFamily="49" charset="-122"/>
              </a:rPr>
              <a:t>p(i+s</a:t>
            </a:r>
            <a:r>
              <a:rPr lang="zh-CN" altLang="en-US" sz="2400">
                <a:ea typeface="楷体_GB2312" pitchFamily="49" charset="-122"/>
              </a:rPr>
              <a:t>，</a:t>
            </a:r>
            <a:r>
              <a:rPr lang="en-US" altLang="zh-CN" sz="2400">
                <a:ea typeface="楷体_GB2312" pitchFamily="49" charset="-122"/>
              </a:rPr>
              <a:t>j-s)</a:t>
            </a:r>
            <a:r>
              <a:rPr lang="zh-CN" altLang="en-US" sz="2400">
                <a:ea typeface="楷体_GB2312" pitchFamily="49" charset="-122"/>
              </a:rPr>
              <a:t>。</a:t>
            </a:r>
          </a:p>
          <a:p>
            <a:pPr>
              <a:buClr>
                <a:schemeClr val="accent2"/>
              </a:buClr>
              <a:buFontTx/>
              <a:buChar char="•"/>
            </a:pPr>
            <a:r>
              <a:rPr lang="zh-CN" altLang="en-US" sz="2400">
                <a:ea typeface="楷体_GB2312" pitchFamily="49" charset="-122"/>
              </a:rPr>
              <a:t>设</a:t>
            </a:r>
            <a:r>
              <a:rPr lang="en-US" altLang="zh-CN" sz="2400">
                <a:ea typeface="楷体_GB2312" pitchFamily="49" charset="-122"/>
              </a:rPr>
              <a:t>m1</a:t>
            </a:r>
            <a:r>
              <a:rPr lang="zh-CN" altLang="en-US" sz="2400">
                <a:ea typeface="楷体_GB2312" pitchFamily="49" charset="-122"/>
              </a:rPr>
              <a:t>是对子链</a:t>
            </a:r>
            <a:r>
              <a:rPr lang="en-US" altLang="zh-CN" sz="2400">
                <a:ea typeface="楷体_GB2312" pitchFamily="49" charset="-122"/>
              </a:rPr>
              <a:t>p(i</a:t>
            </a:r>
            <a:r>
              <a:rPr lang="zh-CN" altLang="en-US" sz="2400">
                <a:ea typeface="楷体_GB2312" pitchFamily="49" charset="-122"/>
              </a:rPr>
              <a:t>，</a:t>
            </a:r>
            <a:r>
              <a:rPr lang="en-US" altLang="zh-CN" sz="2400">
                <a:ea typeface="楷体_GB2312" pitchFamily="49" charset="-122"/>
              </a:rPr>
              <a:t>s)</a:t>
            </a:r>
            <a:r>
              <a:rPr lang="zh-CN" altLang="en-US" sz="2400">
                <a:ea typeface="楷体_GB2312" pitchFamily="49" charset="-122"/>
              </a:rPr>
              <a:t>的任意一种合并方式得到的值，而</a:t>
            </a:r>
            <a:r>
              <a:rPr lang="en-US" altLang="zh-CN" sz="2400">
                <a:ea typeface="楷体_GB2312" pitchFamily="49" charset="-122"/>
              </a:rPr>
              <a:t>a</a:t>
            </a:r>
            <a:r>
              <a:rPr lang="zh-CN" altLang="en-US" sz="2400">
                <a:ea typeface="楷体_GB2312" pitchFamily="49" charset="-122"/>
              </a:rPr>
              <a:t>和</a:t>
            </a:r>
            <a:r>
              <a:rPr lang="en-US" altLang="zh-CN" sz="2400">
                <a:ea typeface="楷体_GB2312" pitchFamily="49" charset="-122"/>
              </a:rPr>
              <a:t>b</a:t>
            </a:r>
            <a:r>
              <a:rPr lang="zh-CN" altLang="en-US" sz="2400">
                <a:ea typeface="楷体_GB2312" pitchFamily="49" charset="-122"/>
              </a:rPr>
              <a:t>分别是在所有可能的合并中得到的最小值和最大值。</a:t>
            </a:r>
            <a:r>
              <a:rPr lang="en-US" altLang="zh-CN" sz="2400">
                <a:ea typeface="楷体_GB2312" pitchFamily="49" charset="-122"/>
              </a:rPr>
              <a:t>m2</a:t>
            </a:r>
            <a:r>
              <a:rPr lang="zh-CN" altLang="en-US" sz="2400">
                <a:ea typeface="楷体_GB2312" pitchFamily="49" charset="-122"/>
              </a:rPr>
              <a:t>是</a:t>
            </a:r>
            <a:r>
              <a:rPr lang="en-US" altLang="zh-CN" sz="2400">
                <a:ea typeface="楷体_GB2312" pitchFamily="49" charset="-122"/>
              </a:rPr>
              <a:t>p(i+s</a:t>
            </a:r>
            <a:r>
              <a:rPr lang="zh-CN" altLang="en-US" sz="2400">
                <a:ea typeface="楷体_GB2312" pitchFamily="49" charset="-122"/>
              </a:rPr>
              <a:t>，</a:t>
            </a:r>
            <a:r>
              <a:rPr lang="en-US" altLang="zh-CN" sz="2400">
                <a:ea typeface="楷体_GB2312" pitchFamily="49" charset="-122"/>
              </a:rPr>
              <a:t>j-s)</a:t>
            </a:r>
            <a:r>
              <a:rPr lang="zh-CN" altLang="en-US" sz="2400">
                <a:ea typeface="楷体_GB2312" pitchFamily="49" charset="-122"/>
              </a:rPr>
              <a:t>的任意一种合并方式得到的值，而</a:t>
            </a:r>
            <a:r>
              <a:rPr lang="en-US" altLang="zh-CN" sz="2400">
                <a:ea typeface="楷体_GB2312" pitchFamily="49" charset="-122"/>
              </a:rPr>
              <a:t>c</a:t>
            </a:r>
            <a:r>
              <a:rPr lang="zh-CN" altLang="en-US" sz="2400">
                <a:ea typeface="楷体_GB2312" pitchFamily="49" charset="-122"/>
              </a:rPr>
              <a:t>和</a:t>
            </a:r>
            <a:r>
              <a:rPr lang="en-US" altLang="zh-CN" sz="2400">
                <a:ea typeface="楷体_GB2312" pitchFamily="49" charset="-122"/>
              </a:rPr>
              <a:t>d</a:t>
            </a:r>
            <a:r>
              <a:rPr lang="zh-CN" altLang="en-US" sz="2400">
                <a:ea typeface="楷体_GB2312" pitchFamily="49" charset="-122"/>
              </a:rPr>
              <a:t>分别是在所有可能的合并中得到的最小值和最大值。依此定义有</a:t>
            </a:r>
            <a:r>
              <a:rPr lang="en-US" altLang="zh-CN" sz="2400">
                <a:ea typeface="楷体_GB2312" pitchFamily="49" charset="-122"/>
              </a:rPr>
              <a:t>a≤m1≤b</a:t>
            </a:r>
            <a:r>
              <a:rPr lang="zh-CN" altLang="en-US" sz="2400">
                <a:ea typeface="楷体_GB2312" pitchFamily="49" charset="-122"/>
              </a:rPr>
              <a:t>，</a:t>
            </a:r>
            <a:r>
              <a:rPr lang="en-US" altLang="zh-CN" sz="2400">
                <a:ea typeface="楷体_GB2312" pitchFamily="49" charset="-122"/>
              </a:rPr>
              <a:t>c≤m2≤d</a:t>
            </a:r>
          </a:p>
          <a:p>
            <a:pPr>
              <a:buClr>
                <a:schemeClr val="accent2"/>
              </a:buClr>
            </a:pPr>
            <a:r>
              <a:rPr lang="en-US" altLang="zh-CN" sz="2400">
                <a:ea typeface="楷体_GB2312" pitchFamily="49" charset="-122"/>
              </a:rPr>
              <a:t>(1)</a:t>
            </a:r>
            <a:r>
              <a:rPr lang="zh-CN" altLang="en-US" sz="2400">
                <a:ea typeface="楷体_GB2312" pitchFamily="49" charset="-122"/>
              </a:rPr>
              <a:t>当</a:t>
            </a:r>
            <a:r>
              <a:rPr lang="en-US" altLang="zh-CN" sz="2400">
                <a:ea typeface="楷体_GB2312" pitchFamily="49" charset="-122"/>
              </a:rPr>
              <a:t>op[i+s]='+'</a:t>
            </a:r>
            <a:r>
              <a:rPr lang="zh-CN" altLang="en-US" sz="2400">
                <a:ea typeface="楷体_GB2312" pitchFamily="49" charset="-122"/>
              </a:rPr>
              <a:t>时，显然有</a:t>
            </a:r>
            <a:r>
              <a:rPr lang="en-US" altLang="zh-CN" sz="2400">
                <a:ea typeface="楷体_GB2312" pitchFamily="49" charset="-122"/>
              </a:rPr>
              <a:t>a+c≤m≤b+d</a:t>
            </a:r>
          </a:p>
          <a:p>
            <a:pPr>
              <a:buClr>
                <a:schemeClr val="accent2"/>
              </a:buClr>
            </a:pPr>
            <a:r>
              <a:rPr lang="en-US" altLang="zh-CN" sz="2400">
                <a:ea typeface="楷体_GB2312" pitchFamily="49" charset="-122"/>
              </a:rPr>
              <a:t>(2)</a:t>
            </a:r>
            <a:r>
              <a:rPr lang="zh-CN" altLang="en-US" sz="2400">
                <a:ea typeface="楷体_GB2312" pitchFamily="49" charset="-122"/>
              </a:rPr>
              <a:t>当</a:t>
            </a:r>
            <a:r>
              <a:rPr lang="en-US" altLang="zh-CN" sz="2400">
                <a:ea typeface="楷体_GB2312" pitchFamily="49" charset="-122"/>
              </a:rPr>
              <a:t>op[i+s]='*'</a:t>
            </a:r>
            <a:r>
              <a:rPr lang="zh-CN" altLang="en-US" sz="2400">
                <a:ea typeface="楷体_GB2312" pitchFamily="49" charset="-122"/>
              </a:rPr>
              <a:t>时，有</a:t>
            </a:r>
            <a:r>
              <a:rPr lang="en-US" altLang="zh-CN" sz="2400">
                <a:ea typeface="楷体_GB2312" pitchFamily="49" charset="-122"/>
              </a:rPr>
              <a:t>min{ac</a:t>
            </a:r>
            <a:r>
              <a:rPr lang="zh-CN" altLang="en-US" sz="2400">
                <a:ea typeface="楷体_GB2312" pitchFamily="49" charset="-122"/>
              </a:rPr>
              <a:t>，</a:t>
            </a:r>
            <a:r>
              <a:rPr lang="en-US" altLang="zh-CN" sz="2400">
                <a:ea typeface="楷体_GB2312" pitchFamily="49" charset="-122"/>
              </a:rPr>
              <a:t>ad</a:t>
            </a:r>
            <a:r>
              <a:rPr lang="zh-CN" altLang="en-US" sz="2400">
                <a:ea typeface="楷体_GB2312" pitchFamily="49" charset="-122"/>
              </a:rPr>
              <a:t>，</a:t>
            </a:r>
            <a:r>
              <a:rPr lang="en-US" altLang="zh-CN" sz="2400">
                <a:ea typeface="楷体_GB2312" pitchFamily="49" charset="-122"/>
              </a:rPr>
              <a:t>bc</a:t>
            </a:r>
            <a:r>
              <a:rPr lang="zh-CN" altLang="en-US" sz="2400">
                <a:ea typeface="楷体_GB2312" pitchFamily="49" charset="-122"/>
              </a:rPr>
              <a:t>，</a:t>
            </a:r>
            <a:r>
              <a:rPr lang="en-US" altLang="zh-CN" sz="2400">
                <a:ea typeface="楷体_GB2312" pitchFamily="49" charset="-122"/>
              </a:rPr>
              <a:t>bd}≤m≤max{ac</a:t>
            </a:r>
            <a:r>
              <a:rPr lang="zh-CN" altLang="en-US" sz="2400">
                <a:ea typeface="楷体_GB2312" pitchFamily="49" charset="-122"/>
              </a:rPr>
              <a:t>，</a:t>
            </a:r>
            <a:r>
              <a:rPr lang="en-US" altLang="zh-CN" sz="2400">
                <a:ea typeface="楷体_GB2312" pitchFamily="49" charset="-122"/>
              </a:rPr>
              <a:t>ad</a:t>
            </a:r>
            <a:r>
              <a:rPr lang="zh-CN" altLang="en-US" sz="2400">
                <a:ea typeface="楷体_GB2312" pitchFamily="49" charset="-122"/>
              </a:rPr>
              <a:t>，</a:t>
            </a:r>
            <a:r>
              <a:rPr lang="en-US" altLang="zh-CN" sz="2400">
                <a:ea typeface="楷体_GB2312" pitchFamily="49" charset="-122"/>
              </a:rPr>
              <a:t>bc</a:t>
            </a:r>
            <a:r>
              <a:rPr lang="zh-CN" altLang="en-US" sz="2400">
                <a:ea typeface="楷体_GB2312" pitchFamily="49" charset="-122"/>
              </a:rPr>
              <a:t>，</a:t>
            </a:r>
            <a:r>
              <a:rPr lang="en-US" altLang="zh-CN" sz="2400">
                <a:ea typeface="楷体_GB2312" pitchFamily="49" charset="-122"/>
              </a:rPr>
              <a:t>bd} </a:t>
            </a:r>
          </a:p>
          <a:p>
            <a:pPr>
              <a:buClr>
                <a:schemeClr val="accent2"/>
              </a:buClr>
              <a:buFontTx/>
              <a:buChar char="•"/>
            </a:pPr>
            <a:r>
              <a:rPr lang="zh-CN" altLang="en-US" sz="2400">
                <a:ea typeface="黑体" pitchFamily="2" charset="-122"/>
              </a:rPr>
              <a:t>换句话说，主链的最大值和最小值可由子链的最大值和最小值得到。</a:t>
            </a:r>
            <a:r>
              <a:rPr lang="zh-CN" altLang="en-US" sz="2400">
                <a:ea typeface="楷体_GB2312" pitchFamily="49" charset="-122"/>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209F35B2-C8B9-47B3-8957-13406C8F6226}" type="slidenum">
              <a:rPr lang="en-US" altLang="zh-CN"/>
              <a:pPr/>
              <a:t>3</a:t>
            </a:fld>
            <a:endParaRPr lang="en-US" altLang="zh-CN"/>
          </a:p>
        </p:txBody>
      </p:sp>
      <p:sp>
        <p:nvSpPr>
          <p:cNvPr id="337923" name="Rectangle 3"/>
          <p:cNvSpPr>
            <a:spLocks noGrp="1" noChangeArrowheads="1"/>
          </p:cNvSpPr>
          <p:nvPr>
            <p:ph type="body" idx="1"/>
          </p:nvPr>
        </p:nvSpPr>
        <p:spPr>
          <a:xfrm>
            <a:off x="457200" y="836613"/>
            <a:ext cx="8229600" cy="5030787"/>
          </a:xfrm>
        </p:spPr>
        <p:txBody>
          <a:bodyPr/>
          <a:lstStyle/>
          <a:p>
            <a:pPr>
              <a:lnSpc>
                <a:spcPct val="120000"/>
              </a:lnSpc>
              <a:buFont typeface="Symbol" pitchFamily="18" charset="2"/>
              <a:buChar char="·"/>
            </a:pPr>
            <a:r>
              <a:rPr lang="zh-CN" altLang="en-US" sz="1900"/>
              <a:t>通过应用范例学习动态规划算法设计策略。</a:t>
            </a:r>
          </a:p>
          <a:p>
            <a:pPr>
              <a:lnSpc>
                <a:spcPct val="120000"/>
              </a:lnSpc>
              <a:buFont typeface="Symbol" pitchFamily="18" charset="2"/>
              <a:buChar char="·"/>
            </a:pPr>
            <a:r>
              <a:rPr lang="zh-CN" altLang="en-US" sz="1900"/>
              <a:t>（</a:t>
            </a:r>
            <a:r>
              <a:rPr lang="en-US" altLang="zh-CN" sz="1900"/>
              <a:t>1</a:t>
            </a:r>
            <a:r>
              <a:rPr lang="zh-CN" altLang="en-US" sz="1900"/>
              <a:t>）矩阵连乘问题；</a:t>
            </a:r>
          </a:p>
          <a:p>
            <a:pPr>
              <a:lnSpc>
                <a:spcPct val="120000"/>
              </a:lnSpc>
              <a:buFont typeface="Symbol" pitchFamily="18" charset="2"/>
              <a:buChar char="·"/>
            </a:pPr>
            <a:r>
              <a:rPr lang="zh-CN" altLang="en-US" sz="1900"/>
              <a:t>（</a:t>
            </a:r>
            <a:r>
              <a:rPr lang="en-US" altLang="zh-CN" sz="1900"/>
              <a:t>2</a:t>
            </a:r>
            <a:r>
              <a:rPr lang="zh-CN" altLang="en-US" sz="1900"/>
              <a:t>）最长公共子序列；</a:t>
            </a:r>
          </a:p>
          <a:p>
            <a:pPr>
              <a:lnSpc>
                <a:spcPct val="120000"/>
              </a:lnSpc>
              <a:buFont typeface="Symbol" pitchFamily="18" charset="2"/>
              <a:buChar char="·"/>
            </a:pPr>
            <a:r>
              <a:rPr lang="zh-CN" altLang="en-US" sz="1900"/>
              <a:t>（</a:t>
            </a:r>
            <a:r>
              <a:rPr lang="en-US" altLang="zh-CN" sz="1900"/>
              <a:t>3</a:t>
            </a:r>
            <a:r>
              <a:rPr lang="zh-CN" altLang="en-US" sz="1900"/>
              <a:t>）最大子段和</a:t>
            </a:r>
          </a:p>
          <a:p>
            <a:pPr>
              <a:lnSpc>
                <a:spcPct val="120000"/>
              </a:lnSpc>
              <a:buFont typeface="Symbol" pitchFamily="18" charset="2"/>
              <a:buChar char="·"/>
            </a:pPr>
            <a:r>
              <a:rPr lang="zh-CN" altLang="en-US" sz="1900"/>
              <a:t>（</a:t>
            </a:r>
            <a:r>
              <a:rPr lang="en-US" altLang="zh-CN" sz="1900"/>
              <a:t>4</a:t>
            </a:r>
            <a:r>
              <a:rPr lang="zh-CN" altLang="en-US" sz="1900"/>
              <a:t>）凸多边形最优三角剖分；</a:t>
            </a:r>
          </a:p>
          <a:p>
            <a:pPr>
              <a:lnSpc>
                <a:spcPct val="120000"/>
              </a:lnSpc>
              <a:buFont typeface="Symbol" pitchFamily="18" charset="2"/>
              <a:buChar char="·"/>
            </a:pPr>
            <a:r>
              <a:rPr lang="zh-CN" altLang="en-US" sz="1900"/>
              <a:t>（</a:t>
            </a:r>
            <a:r>
              <a:rPr lang="en-US" altLang="zh-CN" sz="1900"/>
              <a:t>5</a:t>
            </a:r>
            <a:r>
              <a:rPr lang="zh-CN" altLang="en-US" sz="1900"/>
              <a:t>）多边形游戏； </a:t>
            </a:r>
          </a:p>
          <a:p>
            <a:pPr>
              <a:lnSpc>
                <a:spcPct val="120000"/>
              </a:lnSpc>
              <a:buFont typeface="Symbol" pitchFamily="18" charset="2"/>
              <a:buChar char="·"/>
            </a:pPr>
            <a:r>
              <a:rPr lang="zh-CN" altLang="en-US" sz="1900"/>
              <a:t>（</a:t>
            </a:r>
            <a:r>
              <a:rPr lang="en-US" altLang="zh-CN" sz="1900"/>
              <a:t>6</a:t>
            </a:r>
            <a:r>
              <a:rPr lang="zh-CN" altLang="en-US" sz="1900"/>
              <a:t>）图像压缩；</a:t>
            </a:r>
          </a:p>
          <a:p>
            <a:pPr>
              <a:lnSpc>
                <a:spcPct val="120000"/>
              </a:lnSpc>
              <a:buFont typeface="Symbol" pitchFamily="18" charset="2"/>
              <a:buChar char="·"/>
            </a:pPr>
            <a:r>
              <a:rPr lang="zh-CN" altLang="en-US" sz="1900"/>
              <a:t>（</a:t>
            </a:r>
            <a:r>
              <a:rPr lang="en-US" altLang="zh-CN" sz="1900"/>
              <a:t>7</a:t>
            </a:r>
            <a:r>
              <a:rPr lang="zh-CN" altLang="en-US" sz="1900"/>
              <a:t>）电路布线；</a:t>
            </a:r>
          </a:p>
          <a:p>
            <a:pPr>
              <a:lnSpc>
                <a:spcPct val="120000"/>
              </a:lnSpc>
              <a:buFont typeface="Symbol" pitchFamily="18" charset="2"/>
              <a:buChar char="·"/>
            </a:pPr>
            <a:r>
              <a:rPr lang="zh-CN" altLang="en-US" sz="1900"/>
              <a:t>（</a:t>
            </a:r>
            <a:r>
              <a:rPr lang="en-US" altLang="zh-CN" sz="1900"/>
              <a:t>8</a:t>
            </a:r>
            <a:r>
              <a:rPr lang="zh-CN" altLang="en-US" sz="1900"/>
              <a:t>）流水作业调度；</a:t>
            </a:r>
          </a:p>
          <a:p>
            <a:pPr>
              <a:lnSpc>
                <a:spcPct val="120000"/>
              </a:lnSpc>
              <a:buFont typeface="Symbol" pitchFamily="18" charset="2"/>
              <a:buChar char="·"/>
            </a:pPr>
            <a:r>
              <a:rPr lang="zh-CN" altLang="en-US" sz="1900"/>
              <a:t>（</a:t>
            </a:r>
            <a:r>
              <a:rPr lang="en-US" altLang="zh-CN" sz="1900"/>
              <a:t>9</a:t>
            </a:r>
            <a:r>
              <a:rPr lang="zh-CN" altLang="en-US" sz="1900"/>
              <a:t>）背包问题；</a:t>
            </a:r>
          </a:p>
          <a:p>
            <a:pPr>
              <a:lnSpc>
                <a:spcPct val="120000"/>
              </a:lnSpc>
              <a:buFont typeface="Symbol" pitchFamily="18" charset="2"/>
              <a:buChar char="·"/>
            </a:pPr>
            <a:r>
              <a:rPr lang="zh-CN" altLang="en-US" sz="1900"/>
              <a:t>（</a:t>
            </a:r>
            <a:r>
              <a:rPr lang="en-US" altLang="zh-CN" sz="1900"/>
              <a:t>10</a:t>
            </a:r>
            <a:r>
              <a:rPr lang="zh-CN" altLang="en-US" sz="1900"/>
              <a:t>）最优二叉搜索树。</a:t>
            </a:r>
          </a:p>
          <a:p>
            <a:endParaRPr lang="zh-CN" altLang="en-US" sz="19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237394AF-C6DC-435A-9897-4F5BDB419493}" type="slidenum">
              <a:rPr lang="en-US" altLang="zh-CN"/>
              <a:pPr/>
              <a:t>30</a:t>
            </a:fld>
            <a:endParaRPr lang="en-US" altLang="zh-CN"/>
          </a:p>
        </p:txBody>
      </p:sp>
      <p:sp>
        <p:nvSpPr>
          <p:cNvPr id="311298"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图像压缩</a:t>
            </a:r>
            <a:endParaRPr lang="ja-JP" altLang="en-US" sz="3800">
              <a:effectLst>
                <a:outerShdw blurRad="38100" dist="38100" dir="2700000" algn="tl">
                  <a:srgbClr val="C0C0C0"/>
                </a:outerShdw>
              </a:effectLst>
              <a:ea typeface="黑体" pitchFamily="2" charset="-122"/>
            </a:endParaRPr>
          </a:p>
        </p:txBody>
      </p:sp>
      <p:sp>
        <p:nvSpPr>
          <p:cNvPr id="311299" name="Text Box 3"/>
          <p:cNvSpPr txBox="1">
            <a:spLocks noChangeArrowheads="1"/>
          </p:cNvSpPr>
          <p:nvPr/>
        </p:nvSpPr>
        <p:spPr bwMode="auto">
          <a:xfrm>
            <a:off x="250825" y="981075"/>
            <a:ext cx="8372475" cy="4838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图象的变位压缩存储格式将所给的象素点序列</a:t>
            </a:r>
            <a:r>
              <a:rPr lang="en-US" altLang="zh-CN" sz="2400">
                <a:ea typeface="楷体_GB2312" pitchFamily="49" charset="-122"/>
              </a:rPr>
              <a:t>{p1,p2,…,pn},0≤pi≤255</a:t>
            </a:r>
            <a:r>
              <a:rPr lang="zh-CN" altLang="en-US" sz="2400">
                <a:ea typeface="楷体_GB2312" pitchFamily="49" charset="-122"/>
              </a:rPr>
              <a:t>分割成</a:t>
            </a:r>
            <a:r>
              <a:rPr lang="en-US" altLang="zh-CN" sz="2400">
                <a:ea typeface="楷体_GB2312" pitchFamily="49" charset="-122"/>
              </a:rPr>
              <a:t>m</a:t>
            </a:r>
            <a:r>
              <a:rPr lang="zh-CN" altLang="en-US" sz="2400">
                <a:ea typeface="楷体_GB2312" pitchFamily="49" charset="-122"/>
              </a:rPr>
              <a:t>个连续段</a:t>
            </a:r>
            <a:r>
              <a:rPr lang="en-US" altLang="zh-CN" sz="2400">
                <a:ea typeface="楷体_GB2312" pitchFamily="49" charset="-122"/>
              </a:rPr>
              <a:t>S1,S2,…,Sm</a:t>
            </a:r>
            <a:r>
              <a:rPr lang="zh-CN" altLang="en-US" sz="2400">
                <a:ea typeface="楷体_GB2312" pitchFamily="49" charset="-122"/>
              </a:rPr>
              <a:t>。第</a:t>
            </a:r>
            <a:r>
              <a:rPr lang="en-US" altLang="zh-CN" sz="2400">
                <a:ea typeface="楷体_GB2312" pitchFamily="49" charset="-122"/>
              </a:rPr>
              <a:t>i</a:t>
            </a:r>
            <a:r>
              <a:rPr lang="zh-CN" altLang="en-US" sz="2400">
                <a:ea typeface="楷体_GB2312" pitchFamily="49" charset="-122"/>
              </a:rPr>
              <a:t>个象素段</a:t>
            </a:r>
            <a:r>
              <a:rPr lang="en-US" altLang="zh-CN" sz="2400">
                <a:ea typeface="楷体_GB2312" pitchFamily="49" charset="-122"/>
              </a:rPr>
              <a:t>Si</a:t>
            </a:r>
            <a:r>
              <a:rPr lang="zh-CN" altLang="en-US" sz="2400">
                <a:ea typeface="楷体_GB2312" pitchFamily="49" charset="-122"/>
              </a:rPr>
              <a:t>中</a:t>
            </a:r>
            <a:r>
              <a:rPr lang="en-US" altLang="zh-CN" sz="2400">
                <a:ea typeface="楷体_GB2312" pitchFamily="49" charset="-122"/>
              </a:rPr>
              <a:t>(1≤i≤m)</a:t>
            </a:r>
            <a:r>
              <a:rPr lang="zh-CN" altLang="en-US" sz="2400">
                <a:ea typeface="楷体_GB2312" pitchFamily="49" charset="-122"/>
              </a:rPr>
              <a:t>，有</a:t>
            </a:r>
            <a:r>
              <a:rPr lang="en-US" altLang="zh-CN" sz="2400" i="1">
                <a:ea typeface="楷体_GB2312" pitchFamily="49" charset="-122"/>
              </a:rPr>
              <a:t>l</a:t>
            </a:r>
            <a:r>
              <a:rPr lang="en-US" altLang="zh-CN" sz="2400">
                <a:ea typeface="楷体_GB2312" pitchFamily="49" charset="-122"/>
              </a:rPr>
              <a:t>[i]</a:t>
            </a:r>
            <a:r>
              <a:rPr lang="zh-CN" altLang="en-US" sz="2400">
                <a:ea typeface="楷体_GB2312" pitchFamily="49" charset="-122"/>
              </a:rPr>
              <a:t>个象素</a:t>
            </a:r>
            <a:r>
              <a:rPr lang="en-US" altLang="zh-CN" sz="2400">
                <a:ea typeface="楷体_GB2312" pitchFamily="49" charset="-122"/>
              </a:rPr>
              <a:t>,</a:t>
            </a:r>
            <a:r>
              <a:rPr lang="zh-CN" altLang="en-US" sz="2400">
                <a:ea typeface="楷体_GB2312" pitchFamily="49" charset="-122"/>
              </a:rPr>
              <a:t>且该段中每个象素都只用</a:t>
            </a:r>
            <a:r>
              <a:rPr lang="en-US" altLang="zh-CN" sz="2400">
                <a:ea typeface="楷体_GB2312" pitchFamily="49" charset="-122"/>
              </a:rPr>
              <a:t>b[i]</a:t>
            </a:r>
            <a:r>
              <a:rPr lang="zh-CN" altLang="en-US" sz="2400">
                <a:ea typeface="楷体_GB2312" pitchFamily="49" charset="-122"/>
              </a:rPr>
              <a:t>位表示。设                  则第</a:t>
            </a:r>
            <a:r>
              <a:rPr lang="en-US" altLang="zh-CN" sz="2400">
                <a:ea typeface="楷体_GB2312" pitchFamily="49" charset="-122"/>
              </a:rPr>
              <a:t>i</a:t>
            </a:r>
            <a:r>
              <a:rPr lang="zh-CN" altLang="en-US" sz="2400">
                <a:ea typeface="楷体_GB2312" pitchFamily="49" charset="-122"/>
              </a:rPr>
              <a:t>个象素段</a:t>
            </a:r>
            <a:r>
              <a:rPr lang="en-US" altLang="zh-CN" sz="2400">
                <a:ea typeface="楷体_GB2312" pitchFamily="49" charset="-122"/>
              </a:rPr>
              <a:t>Si</a:t>
            </a:r>
            <a:r>
              <a:rPr lang="zh-CN" altLang="en-US" sz="2400">
                <a:ea typeface="楷体_GB2312" pitchFamily="49" charset="-122"/>
              </a:rPr>
              <a:t>为</a:t>
            </a:r>
          </a:p>
          <a:p>
            <a:endParaRPr lang="zh-CN" altLang="en-US" sz="2400">
              <a:ea typeface="楷体_GB2312" pitchFamily="49" charset="-122"/>
            </a:endParaRPr>
          </a:p>
          <a:p>
            <a:r>
              <a:rPr lang="zh-CN" altLang="en-US" sz="2400">
                <a:ea typeface="楷体_GB2312" pitchFamily="49" charset="-122"/>
              </a:rPr>
              <a:t>设                                ，则</a:t>
            </a:r>
            <a:r>
              <a:rPr lang="en-US" altLang="zh-CN" sz="2400">
                <a:ea typeface="楷体_GB2312" pitchFamily="49" charset="-122"/>
              </a:rPr>
              <a:t>hi</a:t>
            </a:r>
            <a:r>
              <a:rPr lang="en-US" altLang="zh-CN" sz="2400">
                <a:ea typeface="楷体_GB2312" pitchFamily="49" charset="-122"/>
                <a:sym typeface="Symbol" pitchFamily="18" charset="2"/>
              </a:rPr>
              <a:t></a:t>
            </a:r>
            <a:r>
              <a:rPr lang="en-US" altLang="zh-CN" sz="2400">
                <a:ea typeface="楷体_GB2312" pitchFamily="49" charset="-122"/>
              </a:rPr>
              <a:t>b[i]</a:t>
            </a:r>
            <a:r>
              <a:rPr lang="en-US" altLang="zh-CN" sz="2400">
                <a:ea typeface="楷体_GB2312" pitchFamily="49" charset="-122"/>
                <a:sym typeface="Symbol" pitchFamily="18" charset="2"/>
              </a:rPr>
              <a:t></a:t>
            </a:r>
            <a:r>
              <a:rPr lang="en-US" altLang="zh-CN" sz="2400">
                <a:ea typeface="楷体_GB2312" pitchFamily="49" charset="-122"/>
              </a:rPr>
              <a:t>8</a:t>
            </a:r>
            <a:r>
              <a:rPr lang="zh-CN" altLang="en-US" sz="2400">
                <a:ea typeface="楷体_GB2312" pitchFamily="49" charset="-122"/>
              </a:rPr>
              <a:t>。因此需要用</a:t>
            </a:r>
            <a:r>
              <a:rPr lang="en-US" altLang="zh-CN" sz="2400">
                <a:ea typeface="楷体_GB2312" pitchFamily="49" charset="-122"/>
              </a:rPr>
              <a:t>3</a:t>
            </a:r>
            <a:r>
              <a:rPr lang="zh-CN" altLang="en-US" sz="2400">
                <a:ea typeface="楷体_GB2312" pitchFamily="49" charset="-122"/>
              </a:rPr>
              <a:t>位表示</a:t>
            </a:r>
            <a:r>
              <a:rPr lang="en-US" altLang="zh-CN" sz="2400">
                <a:ea typeface="楷体_GB2312" pitchFamily="49" charset="-122"/>
              </a:rPr>
              <a:t>b[i],</a:t>
            </a:r>
            <a:r>
              <a:rPr lang="zh-CN" altLang="en-US" sz="2400">
                <a:ea typeface="楷体_GB2312" pitchFamily="49" charset="-122"/>
              </a:rPr>
              <a:t>如果限制</a:t>
            </a:r>
            <a:r>
              <a:rPr lang="en-US" altLang="zh-CN" sz="2400">
                <a:ea typeface="楷体_GB2312" pitchFamily="49" charset="-122"/>
              </a:rPr>
              <a:t>1</a:t>
            </a:r>
            <a:r>
              <a:rPr lang="en-US" altLang="zh-CN" sz="2400">
                <a:ea typeface="楷体_GB2312" pitchFamily="49" charset="-122"/>
                <a:sym typeface="Symbol" pitchFamily="18" charset="2"/>
              </a:rPr>
              <a:t></a:t>
            </a:r>
            <a:r>
              <a:rPr lang="en-US" altLang="zh-CN" sz="2400">
                <a:ea typeface="楷体_GB2312" pitchFamily="49" charset="-122"/>
              </a:rPr>
              <a:t>l[i]</a:t>
            </a:r>
            <a:r>
              <a:rPr lang="en-US" altLang="zh-CN" sz="2400">
                <a:ea typeface="楷体_GB2312" pitchFamily="49" charset="-122"/>
                <a:sym typeface="Symbol" pitchFamily="18" charset="2"/>
              </a:rPr>
              <a:t></a:t>
            </a:r>
            <a:r>
              <a:rPr lang="en-US" altLang="zh-CN" sz="2400">
                <a:ea typeface="楷体_GB2312" pitchFamily="49" charset="-122"/>
              </a:rPr>
              <a:t>255</a:t>
            </a:r>
            <a:r>
              <a:rPr lang="zh-CN" altLang="en-US" sz="2400">
                <a:ea typeface="楷体_GB2312" pitchFamily="49" charset="-122"/>
              </a:rPr>
              <a:t>，则需要用</a:t>
            </a:r>
            <a:r>
              <a:rPr lang="en-US" altLang="zh-CN" sz="2400">
                <a:ea typeface="楷体_GB2312" pitchFamily="49" charset="-122"/>
              </a:rPr>
              <a:t>8</a:t>
            </a:r>
            <a:r>
              <a:rPr lang="zh-CN" altLang="en-US" sz="2400">
                <a:ea typeface="楷体_GB2312" pitchFamily="49" charset="-122"/>
              </a:rPr>
              <a:t>位表示</a:t>
            </a:r>
            <a:r>
              <a:rPr lang="en-US" altLang="zh-CN" sz="2400">
                <a:ea typeface="楷体_GB2312" pitchFamily="49" charset="-122"/>
              </a:rPr>
              <a:t>l[i]</a:t>
            </a:r>
            <a:r>
              <a:rPr lang="zh-CN" altLang="en-US" sz="2400">
                <a:ea typeface="楷体_GB2312" pitchFamily="49" charset="-122"/>
              </a:rPr>
              <a:t>。因此，第</a:t>
            </a:r>
            <a:r>
              <a:rPr lang="en-US" altLang="zh-CN" sz="2400">
                <a:ea typeface="楷体_GB2312" pitchFamily="49" charset="-122"/>
              </a:rPr>
              <a:t>i</a:t>
            </a:r>
            <a:r>
              <a:rPr lang="zh-CN" altLang="en-US" sz="2400">
                <a:ea typeface="楷体_GB2312" pitchFamily="49" charset="-122"/>
              </a:rPr>
              <a:t>个象素段所需的存储空间为</a:t>
            </a:r>
            <a:r>
              <a:rPr lang="en-US" altLang="zh-CN" sz="2400">
                <a:ea typeface="楷体_GB2312" pitchFamily="49" charset="-122"/>
              </a:rPr>
              <a:t>l[i]*b[i]+11</a:t>
            </a:r>
            <a:r>
              <a:rPr lang="zh-CN" altLang="en-US" sz="2400">
                <a:ea typeface="楷体_GB2312" pitchFamily="49" charset="-122"/>
              </a:rPr>
              <a:t>位。按此格式存储象素序列</a:t>
            </a:r>
            <a:r>
              <a:rPr lang="en-US" altLang="zh-CN" sz="2400">
                <a:ea typeface="楷体_GB2312" pitchFamily="49" charset="-122"/>
              </a:rPr>
              <a:t>{p1,p2,…,pn}</a:t>
            </a:r>
            <a:r>
              <a:rPr lang="zh-CN" altLang="en-US" sz="2400">
                <a:ea typeface="楷体_GB2312" pitchFamily="49" charset="-122"/>
              </a:rPr>
              <a:t>，需要                   位的存储空间。</a:t>
            </a:r>
          </a:p>
          <a:p>
            <a:r>
              <a:rPr lang="zh-CN" altLang="en-US" sz="2400">
                <a:ea typeface="楷体_GB2312" pitchFamily="49" charset="-122"/>
              </a:rPr>
              <a:t> </a:t>
            </a:r>
          </a:p>
          <a:p>
            <a:r>
              <a:rPr lang="zh-CN" altLang="en-US" sz="2400">
                <a:latin typeface="黑体" pitchFamily="2" charset="-122"/>
                <a:ea typeface="黑体" pitchFamily="2" charset="-122"/>
              </a:rPr>
              <a:t>图象压缩问题要求确定象素序列</a:t>
            </a:r>
            <a:r>
              <a:rPr lang="en-US" altLang="zh-CN" sz="2400">
                <a:latin typeface="黑体" pitchFamily="2" charset="-122"/>
                <a:ea typeface="黑体" pitchFamily="2" charset="-122"/>
              </a:rPr>
              <a:t>{p1,p2,</a:t>
            </a:r>
            <a:r>
              <a:rPr lang="en-US" altLang="zh-CN" sz="2400">
                <a:latin typeface="Arial"/>
                <a:ea typeface="黑体" pitchFamily="2" charset="-122"/>
              </a:rPr>
              <a:t>…</a:t>
            </a:r>
            <a:r>
              <a:rPr lang="en-US" altLang="zh-CN" sz="2400">
                <a:latin typeface="黑体" pitchFamily="2" charset="-122"/>
                <a:ea typeface="黑体" pitchFamily="2" charset="-122"/>
              </a:rPr>
              <a:t>,pn}</a:t>
            </a:r>
            <a:r>
              <a:rPr lang="zh-CN" altLang="en-US" sz="2400">
                <a:latin typeface="黑体" pitchFamily="2" charset="-122"/>
                <a:ea typeface="黑体" pitchFamily="2" charset="-122"/>
              </a:rPr>
              <a:t>的最优分段，使得依此分段所需的存储空间最少。每个分段的长度不超过</a:t>
            </a:r>
            <a:r>
              <a:rPr lang="en-US" altLang="zh-CN" sz="2400">
                <a:latin typeface="黑体" pitchFamily="2" charset="-122"/>
                <a:ea typeface="黑体" pitchFamily="2" charset="-122"/>
              </a:rPr>
              <a:t>256</a:t>
            </a:r>
            <a:r>
              <a:rPr lang="zh-CN" altLang="en-US" sz="2400">
                <a:latin typeface="黑体" pitchFamily="2" charset="-122"/>
                <a:ea typeface="黑体" pitchFamily="2" charset="-122"/>
              </a:rPr>
              <a:t>位。</a:t>
            </a:r>
          </a:p>
        </p:txBody>
      </p:sp>
      <p:sp>
        <p:nvSpPr>
          <p:cNvPr id="311300"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1301" name="Object 5"/>
          <p:cNvGraphicFramePr>
            <a:graphicFrameLocks noChangeAspect="1"/>
          </p:cNvGraphicFramePr>
          <p:nvPr/>
        </p:nvGraphicFramePr>
        <p:xfrm>
          <a:off x="2627313" y="1989138"/>
          <a:ext cx="1368425" cy="741362"/>
        </p:xfrm>
        <a:graphic>
          <a:graphicData uri="http://schemas.openxmlformats.org/presentationml/2006/ole">
            <mc:AlternateContent xmlns:mc="http://schemas.openxmlformats.org/markup-compatibility/2006">
              <mc:Choice xmlns:v="urn:schemas-microsoft-com:vml" Requires="v">
                <p:oleObj spid="_x0000_s311312" name="公式" r:id="rId3" imgW="787400" imgH="431800" progId="Equation.3">
                  <p:embed/>
                </p:oleObj>
              </mc:Choice>
              <mc:Fallback>
                <p:oleObj name="公式" r:id="rId3" imgW="787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989138"/>
                        <a:ext cx="1368425"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302" name="Object 6"/>
          <p:cNvGraphicFramePr>
            <a:graphicFrameLocks noChangeAspect="1"/>
          </p:cNvGraphicFramePr>
          <p:nvPr/>
        </p:nvGraphicFramePr>
        <p:xfrm>
          <a:off x="6659563" y="2133600"/>
          <a:ext cx="2484437" cy="420688"/>
        </p:xfrm>
        <a:graphic>
          <a:graphicData uri="http://schemas.openxmlformats.org/presentationml/2006/ole">
            <mc:AlternateContent xmlns:mc="http://schemas.openxmlformats.org/markup-compatibility/2006">
              <mc:Choice xmlns:v="urn:schemas-microsoft-com:vml" Requires="v">
                <p:oleObj spid="_x0000_s311313" name="公式" r:id="rId5" imgW="1422360" imgH="241200" progId="Equation.3">
                  <p:embed/>
                </p:oleObj>
              </mc:Choice>
              <mc:Fallback>
                <p:oleObj name="公式" r:id="rId5" imgW="142236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2133600"/>
                        <a:ext cx="248443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3" name="Rectangle 7"/>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1304" name="Object 8"/>
          <p:cNvGraphicFramePr>
            <a:graphicFrameLocks noChangeAspect="1"/>
          </p:cNvGraphicFramePr>
          <p:nvPr/>
        </p:nvGraphicFramePr>
        <p:xfrm>
          <a:off x="684213" y="2693988"/>
          <a:ext cx="2592387" cy="585787"/>
        </p:xfrm>
        <a:graphic>
          <a:graphicData uri="http://schemas.openxmlformats.org/presentationml/2006/ole">
            <mc:AlternateContent xmlns:mc="http://schemas.openxmlformats.org/markup-compatibility/2006">
              <mc:Choice xmlns:v="urn:schemas-microsoft-com:vml" Requires="v">
                <p:oleObj spid="_x0000_s311314" name="公式" r:id="rId7" imgW="1815840" imgH="406080" progId="Equation.3">
                  <p:embed/>
                </p:oleObj>
              </mc:Choice>
              <mc:Fallback>
                <p:oleObj name="公式" r:id="rId7" imgW="1815840" imgH="406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693988"/>
                        <a:ext cx="259238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30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1306"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1307" name="Object 11"/>
          <p:cNvGraphicFramePr>
            <a:graphicFrameLocks noChangeAspect="1"/>
          </p:cNvGraphicFramePr>
          <p:nvPr/>
        </p:nvGraphicFramePr>
        <p:xfrm>
          <a:off x="2987675" y="3860800"/>
          <a:ext cx="1655763" cy="642938"/>
        </p:xfrm>
        <a:graphic>
          <a:graphicData uri="http://schemas.openxmlformats.org/presentationml/2006/ole">
            <mc:AlternateContent xmlns:mc="http://schemas.openxmlformats.org/markup-compatibility/2006">
              <mc:Choice xmlns:v="urn:schemas-microsoft-com:vml" Requires="v">
                <p:oleObj spid="_x0000_s311315" name="公式" r:id="rId9" imgW="1104840" imgH="431640" progId="Equation.3">
                  <p:embed/>
                </p:oleObj>
              </mc:Choice>
              <mc:Fallback>
                <p:oleObj name="公式" r:id="rId9" imgW="1104840" imgH="431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3860800"/>
                        <a:ext cx="1655763"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36757EAC-89B6-470D-9093-4011170A449A}" type="slidenum">
              <a:rPr lang="en-US" altLang="zh-CN"/>
              <a:pPr/>
              <a:t>31</a:t>
            </a:fld>
            <a:endParaRPr lang="en-US" altLang="zh-CN"/>
          </a:p>
        </p:txBody>
      </p:sp>
      <p:sp>
        <p:nvSpPr>
          <p:cNvPr id="312322"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图像压缩</a:t>
            </a:r>
            <a:endParaRPr lang="ja-JP" altLang="en-US" sz="3800">
              <a:effectLst>
                <a:outerShdw blurRad="38100" dist="38100" dir="2700000" algn="tl">
                  <a:srgbClr val="C0C0C0"/>
                </a:outerShdw>
              </a:effectLst>
              <a:ea typeface="黑体" pitchFamily="2" charset="-122"/>
            </a:endParaRPr>
          </a:p>
        </p:txBody>
      </p:sp>
      <p:sp>
        <p:nvSpPr>
          <p:cNvPr id="312323" name="Text Box 3"/>
          <p:cNvSpPr txBox="1">
            <a:spLocks noChangeArrowheads="1"/>
          </p:cNvSpPr>
          <p:nvPr/>
        </p:nvSpPr>
        <p:spPr bwMode="auto">
          <a:xfrm>
            <a:off x="158750" y="1000125"/>
            <a:ext cx="8661400" cy="3743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设</a:t>
            </a:r>
            <a:r>
              <a:rPr lang="en-US" altLang="zh-CN" sz="2400" i="1">
                <a:ea typeface="楷体_GB2312" pitchFamily="49" charset="-122"/>
              </a:rPr>
              <a:t>l</a:t>
            </a:r>
            <a:r>
              <a:rPr lang="en-US" altLang="zh-CN" sz="2400">
                <a:ea typeface="楷体_GB2312" pitchFamily="49" charset="-122"/>
              </a:rPr>
              <a:t>[i]</a:t>
            </a:r>
            <a:r>
              <a:rPr lang="zh-CN" altLang="en-US" sz="2400">
                <a:ea typeface="楷体_GB2312" pitchFamily="49" charset="-122"/>
              </a:rPr>
              <a:t>，</a:t>
            </a:r>
            <a:r>
              <a:rPr lang="en-US" altLang="zh-CN" sz="2400">
                <a:ea typeface="楷体_GB2312" pitchFamily="49" charset="-122"/>
              </a:rPr>
              <a:t>b[i]</a:t>
            </a:r>
            <a:r>
              <a:rPr lang="zh-CN" altLang="en-US" sz="2400">
                <a:ea typeface="楷体_GB2312" pitchFamily="49" charset="-122"/>
              </a:rPr>
              <a:t>，是</a:t>
            </a:r>
            <a:r>
              <a:rPr lang="en-US" altLang="zh-CN" sz="2400">
                <a:ea typeface="楷体_GB2312" pitchFamily="49" charset="-122"/>
              </a:rPr>
              <a:t>{p1,p2,…,pn}</a:t>
            </a:r>
            <a:r>
              <a:rPr lang="zh-CN" altLang="en-US" sz="2400">
                <a:ea typeface="楷体_GB2312" pitchFamily="49" charset="-122"/>
              </a:rPr>
              <a:t>的最优分段。显而易见，</a:t>
            </a:r>
            <a:r>
              <a:rPr lang="en-US" altLang="zh-CN" sz="2400" i="1">
                <a:ea typeface="楷体_GB2312" pitchFamily="49" charset="-122"/>
              </a:rPr>
              <a:t>l</a:t>
            </a:r>
            <a:r>
              <a:rPr lang="en-US" altLang="zh-CN" sz="2400">
                <a:ea typeface="楷体_GB2312" pitchFamily="49" charset="-122"/>
              </a:rPr>
              <a:t>[1]</a:t>
            </a:r>
            <a:r>
              <a:rPr lang="zh-CN" altLang="en-US" sz="2400">
                <a:ea typeface="楷体_GB2312" pitchFamily="49" charset="-122"/>
              </a:rPr>
              <a:t>，</a:t>
            </a:r>
            <a:r>
              <a:rPr lang="en-US" altLang="zh-CN" sz="2400">
                <a:ea typeface="楷体_GB2312" pitchFamily="49" charset="-122"/>
              </a:rPr>
              <a:t>b[1]</a:t>
            </a:r>
            <a:r>
              <a:rPr lang="zh-CN" altLang="en-US" sz="2400">
                <a:ea typeface="楷体_GB2312" pitchFamily="49" charset="-122"/>
              </a:rPr>
              <a:t>是</a:t>
            </a:r>
            <a:r>
              <a:rPr lang="en-US" altLang="zh-CN" sz="2400">
                <a:ea typeface="楷体_GB2312" pitchFamily="49" charset="-122"/>
              </a:rPr>
              <a:t>{p</a:t>
            </a:r>
            <a:r>
              <a:rPr lang="en-US" altLang="zh-CN" sz="2400" baseline="-25000">
                <a:ea typeface="楷体_GB2312" pitchFamily="49" charset="-122"/>
              </a:rPr>
              <a:t>1</a:t>
            </a:r>
            <a:r>
              <a:rPr lang="en-US" altLang="zh-CN" sz="2400">
                <a:ea typeface="楷体_GB2312" pitchFamily="49" charset="-122"/>
              </a:rPr>
              <a:t>,…,p</a:t>
            </a:r>
            <a:r>
              <a:rPr lang="en-US" altLang="zh-CN" sz="2400" baseline="-25000">
                <a:ea typeface="楷体_GB2312" pitchFamily="49" charset="-122"/>
              </a:rPr>
              <a:t>l[1]</a:t>
            </a:r>
            <a:r>
              <a:rPr lang="en-US" altLang="zh-CN" sz="2400">
                <a:ea typeface="楷体_GB2312" pitchFamily="49" charset="-122"/>
              </a:rPr>
              <a:t>}</a:t>
            </a:r>
            <a:r>
              <a:rPr lang="zh-CN" altLang="en-US" sz="2400">
                <a:ea typeface="楷体_GB2312" pitchFamily="49" charset="-122"/>
              </a:rPr>
              <a:t>的最优分段，且</a:t>
            </a:r>
            <a:r>
              <a:rPr lang="en-US" altLang="zh-CN" sz="2400" i="1">
                <a:ea typeface="楷体_GB2312" pitchFamily="49" charset="-122"/>
              </a:rPr>
              <a:t>l</a:t>
            </a:r>
            <a:r>
              <a:rPr lang="en-US" altLang="zh-CN" sz="2400">
                <a:ea typeface="楷体_GB2312" pitchFamily="49" charset="-122"/>
              </a:rPr>
              <a:t>[i]</a:t>
            </a:r>
            <a:r>
              <a:rPr lang="zh-CN" altLang="en-US" sz="2400">
                <a:ea typeface="楷体_GB2312" pitchFamily="49" charset="-122"/>
              </a:rPr>
              <a:t>，</a:t>
            </a:r>
            <a:r>
              <a:rPr lang="en-US" altLang="zh-CN" sz="2400">
                <a:ea typeface="楷体_GB2312" pitchFamily="49" charset="-122"/>
              </a:rPr>
              <a:t>b[i]</a:t>
            </a:r>
            <a:r>
              <a:rPr lang="zh-CN" altLang="en-US" sz="2400">
                <a:ea typeface="楷体_GB2312" pitchFamily="49" charset="-122"/>
              </a:rPr>
              <a:t>，是</a:t>
            </a:r>
            <a:r>
              <a:rPr lang="en-US" altLang="zh-CN" sz="2400">
                <a:ea typeface="楷体_GB2312" pitchFamily="49" charset="-122"/>
              </a:rPr>
              <a:t>{p</a:t>
            </a:r>
            <a:r>
              <a:rPr lang="en-US" altLang="zh-CN" sz="2400" baseline="-25000">
                <a:ea typeface="楷体_GB2312" pitchFamily="49" charset="-122"/>
              </a:rPr>
              <a:t>l[1]+1</a:t>
            </a:r>
            <a:r>
              <a:rPr lang="en-US" altLang="zh-CN" sz="2400">
                <a:ea typeface="楷体_GB2312" pitchFamily="49" charset="-122"/>
              </a:rPr>
              <a:t>,…,p</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的最优分段。即图象压缩问题满足最优子结构性质。</a:t>
            </a:r>
          </a:p>
          <a:p>
            <a:r>
              <a:rPr lang="zh-CN" altLang="en-US" sz="2400">
                <a:ea typeface="楷体_GB2312" pitchFamily="49" charset="-122"/>
              </a:rPr>
              <a:t>设</a:t>
            </a:r>
            <a:r>
              <a:rPr lang="en-US" altLang="zh-CN" sz="2400">
                <a:ea typeface="楷体_GB2312" pitchFamily="49" charset="-122"/>
              </a:rPr>
              <a:t>s[i]</a:t>
            </a:r>
            <a:r>
              <a:rPr lang="zh-CN" altLang="en-US" sz="2400">
                <a:ea typeface="楷体_GB2312" pitchFamily="49" charset="-122"/>
              </a:rPr>
              <a:t>，</a:t>
            </a:r>
            <a:r>
              <a:rPr lang="en-US" altLang="zh-CN" sz="2400">
                <a:ea typeface="楷体_GB2312" pitchFamily="49" charset="-122"/>
              </a:rPr>
              <a:t>1≤i≤n</a:t>
            </a:r>
            <a:r>
              <a:rPr lang="zh-CN" altLang="en-US" sz="2400">
                <a:ea typeface="楷体_GB2312" pitchFamily="49" charset="-122"/>
              </a:rPr>
              <a:t>，是象素序列</a:t>
            </a:r>
            <a:r>
              <a:rPr lang="en-US" altLang="zh-CN" sz="2400">
                <a:ea typeface="楷体_GB2312" pitchFamily="49" charset="-122"/>
              </a:rPr>
              <a:t>{p1,…,pn}</a:t>
            </a:r>
            <a:r>
              <a:rPr lang="zh-CN" altLang="en-US" sz="2400">
                <a:ea typeface="楷体_GB2312" pitchFamily="49" charset="-122"/>
              </a:rPr>
              <a:t>的最优分段所需的存储位数。由最优子结构性质易知：</a:t>
            </a: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a:p>
            <a:r>
              <a:rPr lang="zh-CN" altLang="en-US" sz="2400">
                <a:ea typeface="楷体_GB2312" pitchFamily="49" charset="-122"/>
              </a:rPr>
              <a:t>其中</a:t>
            </a:r>
          </a:p>
        </p:txBody>
      </p:sp>
      <p:sp>
        <p:nvSpPr>
          <p:cNvPr id="312324" name="Rectangle 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2325" name="Object 5"/>
          <p:cNvGraphicFramePr>
            <a:graphicFrameLocks noChangeAspect="1"/>
          </p:cNvGraphicFramePr>
          <p:nvPr/>
        </p:nvGraphicFramePr>
        <p:xfrm>
          <a:off x="755650" y="2997200"/>
          <a:ext cx="7056438" cy="652463"/>
        </p:xfrm>
        <a:graphic>
          <a:graphicData uri="http://schemas.openxmlformats.org/presentationml/2006/ole">
            <mc:AlternateContent xmlns:mc="http://schemas.openxmlformats.org/markup-compatibility/2006">
              <mc:Choice xmlns:v="urn:schemas-microsoft-com:vml" Requires="v">
                <p:oleObj spid="_x0000_s312331" name="公式" r:id="rId3" imgW="3187700" imgH="292100" progId="Equation.3">
                  <p:embed/>
                </p:oleObj>
              </mc:Choice>
              <mc:Fallback>
                <p:oleObj name="公式" r:id="rId3" imgW="3187700" imgH="292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997200"/>
                        <a:ext cx="705643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6" name="Rectangle 6"/>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2327" name="Object 7"/>
          <p:cNvGraphicFramePr>
            <a:graphicFrameLocks noChangeAspect="1"/>
          </p:cNvGraphicFramePr>
          <p:nvPr/>
        </p:nvGraphicFramePr>
        <p:xfrm>
          <a:off x="1042988" y="4149725"/>
          <a:ext cx="3860800" cy="773113"/>
        </p:xfrm>
        <a:graphic>
          <a:graphicData uri="http://schemas.openxmlformats.org/presentationml/2006/ole">
            <mc:AlternateContent xmlns:mc="http://schemas.openxmlformats.org/markup-compatibility/2006">
              <mc:Choice xmlns:v="urn:schemas-microsoft-com:vml" Requires="v">
                <p:oleObj spid="_x0000_s312332" name="公式" r:id="rId5" imgW="2019240" imgH="406080" progId="Equation.3">
                  <p:embed/>
                </p:oleObj>
              </mc:Choice>
              <mc:Fallback>
                <p:oleObj name="公式" r:id="rId5" imgW="2019240" imgH="4060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149725"/>
                        <a:ext cx="38608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8" name="Text Box 8"/>
          <p:cNvSpPr txBox="1">
            <a:spLocks noChangeArrowheads="1"/>
          </p:cNvSpPr>
          <p:nvPr/>
        </p:nvSpPr>
        <p:spPr bwMode="auto">
          <a:xfrm>
            <a:off x="755650" y="5013325"/>
            <a:ext cx="7559675" cy="160337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a:latin typeface="Verdana" pitchFamily="34" charset="0"/>
                <a:ea typeface="黑体" pitchFamily="2" charset="-122"/>
              </a:rPr>
              <a:t>算法复杂度分析：</a:t>
            </a:r>
          </a:p>
          <a:p>
            <a:r>
              <a:rPr lang="zh-CN" altLang="en-US" sz="2400">
                <a:ea typeface="楷体_GB2312" pitchFamily="49" charset="-122"/>
              </a:rPr>
              <a:t>由于算法</a:t>
            </a:r>
            <a:r>
              <a:rPr lang="en-US" altLang="zh-CN" sz="2400" b="1">
                <a:ea typeface="楷体_GB2312" pitchFamily="49" charset="-122"/>
              </a:rPr>
              <a:t>compress</a:t>
            </a:r>
            <a:r>
              <a:rPr lang="zh-CN" altLang="en-US" sz="2400">
                <a:ea typeface="楷体_GB2312" pitchFamily="49" charset="-122"/>
              </a:rPr>
              <a:t>中对</a:t>
            </a:r>
            <a:r>
              <a:rPr lang="en-US" altLang="zh-CN" sz="2400">
                <a:ea typeface="楷体_GB2312" pitchFamily="49" charset="-122"/>
              </a:rPr>
              <a:t>k</a:t>
            </a:r>
            <a:r>
              <a:rPr lang="zh-CN" altLang="en-US" sz="2400">
                <a:ea typeface="楷体_GB2312" pitchFamily="49" charset="-122"/>
              </a:rPr>
              <a:t>的循环次数不超这</a:t>
            </a:r>
            <a:r>
              <a:rPr lang="en-US" altLang="zh-CN" sz="2400">
                <a:ea typeface="楷体_GB2312" pitchFamily="49" charset="-122"/>
              </a:rPr>
              <a:t>256</a:t>
            </a:r>
            <a:r>
              <a:rPr lang="zh-CN" altLang="en-US" sz="2400">
                <a:ea typeface="楷体_GB2312" pitchFamily="49" charset="-122"/>
              </a:rPr>
              <a:t>，故对每一个确定的</a:t>
            </a:r>
            <a:r>
              <a:rPr lang="en-US" altLang="zh-CN" sz="2400">
                <a:ea typeface="楷体_GB2312" pitchFamily="49" charset="-122"/>
              </a:rPr>
              <a:t>i</a:t>
            </a:r>
            <a:r>
              <a:rPr lang="zh-CN" altLang="en-US" sz="2400">
                <a:ea typeface="楷体_GB2312" pitchFamily="49" charset="-122"/>
              </a:rPr>
              <a:t>，可在时间</a:t>
            </a:r>
            <a:r>
              <a:rPr lang="en-US" altLang="zh-CN" sz="2400">
                <a:ea typeface="楷体_GB2312" pitchFamily="49" charset="-122"/>
              </a:rPr>
              <a:t>O(1)</a:t>
            </a:r>
            <a:r>
              <a:rPr lang="zh-CN" altLang="en-US" sz="2400">
                <a:ea typeface="楷体_GB2312" pitchFamily="49" charset="-122"/>
              </a:rPr>
              <a:t>内完成的计算。因此整个算法所需的计算时间为</a:t>
            </a:r>
            <a:r>
              <a:rPr lang="en-US" altLang="zh-CN" sz="2400">
                <a:ea typeface="楷体_GB2312" pitchFamily="49" charset="-122"/>
              </a:rPr>
              <a:t>O(n)</a:t>
            </a:r>
            <a:r>
              <a:rPr lang="zh-CN" altLang="en-US" sz="2400">
                <a:ea typeface="楷体_GB2312" pitchFamily="49" charset="-122"/>
              </a:rPr>
              <a:t>。 </a:t>
            </a:r>
            <a:endParaRPr lang="en-US" altLang="zh-CN" sz="24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8"/>
                                        </p:tgtEl>
                                        <p:attrNameLst>
                                          <p:attrName>style.visibility</p:attrName>
                                        </p:attrNameLst>
                                      </p:cBhvr>
                                      <p:to>
                                        <p:strVal val="visible"/>
                                      </p:to>
                                    </p:set>
                                    <p:animEffect transition="in" filter="blinds(horizontal)">
                                      <p:cBhvr>
                                        <p:cTn id="7" dur="500"/>
                                        <p:tgtEl>
                                          <p:spTgt spid="312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F92252F-F2FA-4AAA-988F-FA76880E8E09}" type="slidenum">
              <a:rPr lang="en-US" altLang="zh-CN"/>
              <a:pPr/>
              <a:t>32</a:t>
            </a:fld>
            <a:endParaRPr lang="en-US" altLang="zh-CN"/>
          </a:p>
        </p:txBody>
      </p:sp>
      <p:sp>
        <p:nvSpPr>
          <p:cNvPr id="313346"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电路布线</a:t>
            </a:r>
            <a:endParaRPr lang="ja-JP" altLang="en-US" sz="3800">
              <a:effectLst>
                <a:outerShdw blurRad="38100" dist="38100" dir="2700000" algn="tl">
                  <a:srgbClr val="C0C0C0"/>
                </a:outerShdw>
              </a:effectLst>
              <a:ea typeface="黑体" pitchFamily="2" charset="-122"/>
            </a:endParaRPr>
          </a:p>
        </p:txBody>
      </p:sp>
      <p:sp>
        <p:nvSpPr>
          <p:cNvPr id="313347" name="Text Box 3"/>
          <p:cNvSpPr txBox="1">
            <a:spLocks noChangeArrowheads="1"/>
          </p:cNvSpPr>
          <p:nvPr/>
        </p:nvSpPr>
        <p:spPr bwMode="auto">
          <a:xfrm>
            <a:off x="303213" y="1071563"/>
            <a:ext cx="8445500" cy="301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在一块电路板的上、下</a:t>
            </a:r>
            <a:r>
              <a:rPr lang="en-US" altLang="zh-CN" sz="2400">
                <a:ea typeface="楷体_GB2312" pitchFamily="49" charset="-122"/>
              </a:rPr>
              <a:t>2</a:t>
            </a:r>
            <a:r>
              <a:rPr lang="zh-CN" altLang="en-US" sz="2400">
                <a:ea typeface="楷体_GB2312" pitchFamily="49" charset="-122"/>
              </a:rPr>
              <a:t>端分别有</a:t>
            </a:r>
            <a:r>
              <a:rPr lang="en-US" altLang="zh-CN" sz="2400">
                <a:ea typeface="楷体_GB2312" pitchFamily="49" charset="-122"/>
              </a:rPr>
              <a:t>n</a:t>
            </a:r>
            <a:r>
              <a:rPr lang="zh-CN" altLang="en-US" sz="2400">
                <a:ea typeface="楷体_GB2312" pitchFamily="49" charset="-122"/>
              </a:rPr>
              <a:t>个接线柱。根据电路设计，要求用导线</a:t>
            </a:r>
            <a:r>
              <a:rPr lang="en-US" altLang="zh-CN" sz="2400">
                <a:ea typeface="楷体_GB2312" pitchFamily="49" charset="-122"/>
              </a:rPr>
              <a:t>(i,π(i))</a:t>
            </a:r>
            <a:r>
              <a:rPr lang="zh-CN" altLang="en-US" sz="2400">
                <a:ea typeface="楷体_GB2312" pitchFamily="49" charset="-122"/>
              </a:rPr>
              <a:t>将上端接线柱与下端接线柱相连，如图所示。其中</a:t>
            </a:r>
            <a:r>
              <a:rPr lang="en-US" altLang="en-US" sz="2400">
                <a:ea typeface="楷体_GB2312" pitchFamily="49" charset="-122"/>
              </a:rPr>
              <a:t>π</a:t>
            </a:r>
            <a:r>
              <a:rPr lang="en-US" altLang="zh-CN" sz="2400">
                <a:ea typeface="楷体_GB2312" pitchFamily="49" charset="-122"/>
              </a:rPr>
              <a:t>(i)</a:t>
            </a:r>
            <a:r>
              <a:rPr lang="zh-CN" altLang="en-US" sz="2400">
                <a:ea typeface="楷体_GB2312" pitchFamily="49" charset="-122"/>
              </a:rPr>
              <a:t>是</a:t>
            </a:r>
            <a:r>
              <a:rPr lang="en-US" altLang="zh-CN" sz="2400">
                <a:ea typeface="楷体_GB2312" pitchFamily="49" charset="-122"/>
              </a:rPr>
              <a:t>{1,2,…,n}</a:t>
            </a:r>
            <a:r>
              <a:rPr lang="zh-CN" altLang="en-US" sz="2400">
                <a:ea typeface="楷体_GB2312" pitchFamily="49" charset="-122"/>
              </a:rPr>
              <a:t>的一个排列。导线</a:t>
            </a:r>
            <a:r>
              <a:rPr lang="en-US" altLang="zh-CN" sz="2400">
                <a:ea typeface="楷体_GB2312" pitchFamily="49" charset="-122"/>
              </a:rPr>
              <a:t>(i,π(i))</a:t>
            </a:r>
            <a:r>
              <a:rPr lang="zh-CN" altLang="en-US" sz="2400">
                <a:ea typeface="楷体_GB2312" pitchFamily="49" charset="-122"/>
              </a:rPr>
              <a:t>称为该电路板上的第</a:t>
            </a:r>
            <a:r>
              <a:rPr lang="en-US" altLang="zh-CN" sz="2400">
                <a:ea typeface="楷体_GB2312" pitchFamily="49" charset="-122"/>
              </a:rPr>
              <a:t>i</a:t>
            </a:r>
            <a:r>
              <a:rPr lang="zh-CN" altLang="en-US" sz="2400">
                <a:ea typeface="楷体_GB2312" pitchFamily="49" charset="-122"/>
              </a:rPr>
              <a:t>条连线。对于任何</a:t>
            </a:r>
            <a:r>
              <a:rPr lang="en-US" altLang="zh-CN" sz="2400">
                <a:ea typeface="楷体_GB2312" pitchFamily="49" charset="-122"/>
              </a:rPr>
              <a:t>1≤i&lt;j≤n</a:t>
            </a:r>
            <a:r>
              <a:rPr lang="zh-CN" altLang="en-US" sz="2400">
                <a:ea typeface="楷体_GB2312" pitchFamily="49" charset="-122"/>
              </a:rPr>
              <a:t>，第</a:t>
            </a:r>
            <a:r>
              <a:rPr lang="en-US" altLang="zh-CN" sz="2400">
                <a:ea typeface="楷体_GB2312" pitchFamily="49" charset="-122"/>
              </a:rPr>
              <a:t>i</a:t>
            </a:r>
            <a:r>
              <a:rPr lang="zh-CN" altLang="en-US" sz="2400">
                <a:ea typeface="楷体_GB2312" pitchFamily="49" charset="-122"/>
              </a:rPr>
              <a:t>条连线和第</a:t>
            </a:r>
            <a:r>
              <a:rPr lang="en-US" altLang="zh-CN" sz="2400">
                <a:ea typeface="楷体_GB2312" pitchFamily="49" charset="-122"/>
              </a:rPr>
              <a:t>j</a:t>
            </a:r>
            <a:r>
              <a:rPr lang="zh-CN" altLang="en-US" sz="2400">
                <a:ea typeface="楷体_GB2312" pitchFamily="49" charset="-122"/>
              </a:rPr>
              <a:t>条连线相交的充分且必要的条件是</a:t>
            </a:r>
            <a:r>
              <a:rPr lang="en-US" altLang="zh-CN" sz="2400">
                <a:ea typeface="楷体_GB2312" pitchFamily="49" charset="-122"/>
              </a:rPr>
              <a:t>π(i)&gt;π(j)</a:t>
            </a:r>
            <a:r>
              <a:rPr lang="zh-CN" altLang="en-US" sz="2400">
                <a:ea typeface="楷体_GB2312" pitchFamily="49" charset="-122"/>
              </a:rPr>
              <a:t>。</a:t>
            </a:r>
          </a:p>
          <a:p>
            <a:r>
              <a:rPr lang="zh-CN" altLang="en-US" sz="2400">
                <a:ea typeface="黑体" pitchFamily="2" charset="-122"/>
              </a:rPr>
              <a:t>电路布线问题要确定将哪些连线安排在第一层上，使得该层上有尽可能多的连线。换句话说，该问题要求确定导线集</a:t>
            </a:r>
            <a:r>
              <a:rPr lang="en-US" altLang="zh-CN" sz="2400">
                <a:ea typeface="黑体" pitchFamily="2" charset="-122"/>
              </a:rPr>
              <a:t>Nets={(i,</a:t>
            </a:r>
            <a:r>
              <a:rPr lang="en-US" altLang="en-US" sz="2400">
                <a:ea typeface="楷体_GB2312" pitchFamily="49" charset="-122"/>
              </a:rPr>
              <a:t>π</a:t>
            </a:r>
            <a:r>
              <a:rPr lang="en-US" altLang="zh-CN" sz="2400">
                <a:ea typeface="楷体_GB2312" pitchFamily="49" charset="-122"/>
              </a:rPr>
              <a:t>(i)),1≤i≤n}</a:t>
            </a:r>
            <a:r>
              <a:rPr lang="zh-CN" altLang="en-US" sz="2400">
                <a:ea typeface="黑体" pitchFamily="2" charset="-122"/>
              </a:rPr>
              <a:t>的最大不相交子集。</a:t>
            </a:r>
            <a:r>
              <a:rPr lang="zh-CN" altLang="en-US" sz="2400">
                <a:ea typeface="楷体_GB2312" pitchFamily="49" charset="-122"/>
              </a:rPr>
              <a:t> </a:t>
            </a:r>
          </a:p>
        </p:txBody>
      </p:sp>
      <p:pic>
        <p:nvPicPr>
          <p:cNvPr id="313348" name="Picture 4" descr="t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92600"/>
            <a:ext cx="504031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890E96B0-94EB-4A9C-BF07-C0437ED263B2}" type="slidenum">
              <a:rPr lang="en-US" altLang="zh-CN"/>
              <a:pPr/>
              <a:t>33</a:t>
            </a:fld>
            <a:endParaRPr lang="en-US" altLang="zh-CN"/>
          </a:p>
        </p:txBody>
      </p:sp>
      <p:sp>
        <p:nvSpPr>
          <p:cNvPr id="314370" name="Text Box 2"/>
          <p:cNvSpPr txBox="1">
            <a:spLocks noChangeArrowheads="1"/>
          </p:cNvSpPr>
          <p:nvPr/>
        </p:nvSpPr>
        <p:spPr bwMode="auto">
          <a:xfrm>
            <a:off x="250825" y="927100"/>
            <a:ext cx="8353425" cy="5203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a:latin typeface="Arial" charset="0"/>
                <a:ea typeface="楷体_GB2312" pitchFamily="49" charset="-122"/>
              </a:rPr>
              <a:t>记                                                       。</a:t>
            </a:r>
            <a:r>
              <a:rPr kumimoji="0" lang="en-US" altLang="zh-CN">
                <a:latin typeface="Arial" charset="0"/>
                <a:ea typeface="楷体_GB2312" pitchFamily="49" charset="-122"/>
              </a:rPr>
              <a:t>N(i,j)</a:t>
            </a:r>
            <a:r>
              <a:rPr kumimoji="0" lang="zh-CN" altLang="en-US">
                <a:latin typeface="Arial" charset="0"/>
                <a:ea typeface="楷体_GB2312" pitchFamily="49" charset="-122"/>
              </a:rPr>
              <a:t>的最大不相交子集为</a:t>
            </a:r>
            <a:r>
              <a:rPr kumimoji="0" lang="en-US" altLang="zh-CN">
                <a:latin typeface="Arial" charset="0"/>
                <a:ea typeface="楷体_GB2312" pitchFamily="49" charset="-122"/>
              </a:rPr>
              <a:t>MNS(i,j)</a:t>
            </a:r>
            <a:r>
              <a:rPr kumimoji="0" lang="zh-CN" altLang="en-US">
                <a:latin typeface="Arial" charset="0"/>
                <a:ea typeface="楷体_GB2312" pitchFamily="49" charset="-122"/>
              </a:rPr>
              <a:t>。</a:t>
            </a:r>
            <a:r>
              <a:rPr kumimoji="0" lang="en-US" altLang="zh-CN">
                <a:latin typeface="Arial" charset="0"/>
                <a:ea typeface="楷体_GB2312" pitchFamily="49" charset="-122"/>
              </a:rPr>
              <a:t>Size(i,j)=|MNS(i,j)|</a:t>
            </a:r>
            <a:r>
              <a:rPr kumimoji="0" lang="zh-CN" altLang="en-US">
                <a:latin typeface="Arial" charset="0"/>
                <a:ea typeface="楷体_GB2312" pitchFamily="49" charset="-122"/>
              </a:rPr>
              <a:t>。</a:t>
            </a:r>
          </a:p>
          <a:p>
            <a:r>
              <a:rPr kumimoji="0" lang="en-US" altLang="zh-CN">
                <a:latin typeface="Arial" charset="0"/>
                <a:ea typeface="楷体_GB2312" pitchFamily="49" charset="-122"/>
              </a:rPr>
              <a:t>(1)</a:t>
            </a:r>
            <a:r>
              <a:rPr kumimoji="0" lang="zh-CN" altLang="en-US">
                <a:latin typeface="Arial" charset="0"/>
                <a:ea typeface="楷体_GB2312" pitchFamily="49" charset="-122"/>
              </a:rPr>
              <a:t>当</a:t>
            </a:r>
            <a:r>
              <a:rPr kumimoji="0" lang="en-US" altLang="zh-CN">
                <a:latin typeface="Arial" charset="0"/>
                <a:ea typeface="楷体_GB2312" pitchFamily="49" charset="-122"/>
              </a:rPr>
              <a:t>i=1</a:t>
            </a:r>
            <a:r>
              <a:rPr kumimoji="0" lang="zh-CN" altLang="en-US">
                <a:latin typeface="Arial" charset="0"/>
                <a:ea typeface="楷体_GB2312" pitchFamily="49" charset="-122"/>
              </a:rPr>
              <a:t>时，</a:t>
            </a:r>
          </a:p>
          <a:p>
            <a:endParaRPr kumimoji="0" lang="en-US" altLang="zh-CN">
              <a:latin typeface="Arial" charset="0"/>
              <a:ea typeface="楷体_GB2312" pitchFamily="49" charset="-122"/>
            </a:endParaRPr>
          </a:p>
          <a:p>
            <a:r>
              <a:rPr kumimoji="0" lang="en-US" altLang="zh-CN">
                <a:latin typeface="Arial" charset="0"/>
                <a:ea typeface="楷体_GB2312" pitchFamily="49" charset="-122"/>
              </a:rPr>
              <a:t>(2)</a:t>
            </a:r>
            <a:r>
              <a:rPr kumimoji="0" lang="zh-CN" altLang="en-US">
                <a:latin typeface="Arial" charset="0"/>
                <a:ea typeface="楷体_GB2312" pitchFamily="49" charset="-122"/>
              </a:rPr>
              <a:t>当</a:t>
            </a:r>
            <a:r>
              <a:rPr kumimoji="0" lang="en-US" altLang="zh-CN">
                <a:latin typeface="Arial" charset="0"/>
                <a:ea typeface="楷体_GB2312" pitchFamily="49" charset="-122"/>
              </a:rPr>
              <a:t>i&gt;1</a:t>
            </a:r>
            <a:r>
              <a:rPr kumimoji="0" lang="zh-CN" altLang="en-US">
                <a:latin typeface="Arial" charset="0"/>
                <a:ea typeface="楷体_GB2312" pitchFamily="49" charset="-122"/>
              </a:rPr>
              <a:t>时，</a:t>
            </a:r>
          </a:p>
          <a:p>
            <a:r>
              <a:rPr kumimoji="0" lang="en-US" altLang="zh-CN">
                <a:latin typeface="Arial" charset="0"/>
                <a:ea typeface="楷体_GB2312" pitchFamily="49" charset="-122"/>
              </a:rPr>
              <a:t>2.1 j&lt;π(i)</a:t>
            </a:r>
            <a:r>
              <a:rPr kumimoji="0" lang="zh-CN" altLang="en-US">
                <a:latin typeface="Arial" charset="0"/>
                <a:ea typeface="楷体_GB2312" pitchFamily="49" charset="-122"/>
              </a:rPr>
              <a:t>。此时，                          。故在这种情况下，</a:t>
            </a:r>
            <a:r>
              <a:rPr kumimoji="0" lang="en-US" altLang="zh-CN">
                <a:latin typeface="Arial" charset="0"/>
                <a:ea typeface="楷体_GB2312" pitchFamily="49" charset="-122"/>
              </a:rPr>
              <a:t>N(i,j)=N(i-1,j)</a:t>
            </a:r>
            <a:r>
              <a:rPr kumimoji="0" lang="zh-CN" altLang="en-US">
                <a:latin typeface="Arial" charset="0"/>
                <a:ea typeface="楷体_GB2312" pitchFamily="49" charset="-122"/>
              </a:rPr>
              <a:t>，从而</a:t>
            </a:r>
            <a:r>
              <a:rPr kumimoji="0" lang="en-US" altLang="zh-CN">
                <a:latin typeface="Arial" charset="0"/>
                <a:ea typeface="楷体_GB2312" pitchFamily="49" charset="-122"/>
              </a:rPr>
              <a:t>Size(i,j)=Size(i-1,j)</a:t>
            </a:r>
            <a:r>
              <a:rPr kumimoji="0" lang="zh-CN" altLang="en-US">
                <a:latin typeface="Arial" charset="0"/>
                <a:ea typeface="楷体_GB2312" pitchFamily="49" charset="-122"/>
              </a:rPr>
              <a:t>。</a:t>
            </a:r>
          </a:p>
          <a:p>
            <a:r>
              <a:rPr kumimoji="0" lang="en-US" altLang="zh-CN">
                <a:latin typeface="Arial" charset="0"/>
                <a:ea typeface="楷体_GB2312" pitchFamily="49" charset="-122"/>
              </a:rPr>
              <a:t>2.2 j≥π(i)</a:t>
            </a:r>
            <a:r>
              <a:rPr kumimoji="0" lang="zh-CN" altLang="en-US">
                <a:latin typeface="Arial" charset="0"/>
                <a:ea typeface="楷体_GB2312" pitchFamily="49" charset="-122"/>
              </a:rPr>
              <a:t>，</a:t>
            </a:r>
            <a:r>
              <a:rPr kumimoji="0" lang="en-US" altLang="zh-CN">
                <a:latin typeface="Arial" charset="0"/>
                <a:ea typeface="楷体_GB2312" pitchFamily="49" charset="-122"/>
              </a:rPr>
              <a:t>(i,π(i))</a:t>
            </a:r>
            <a:r>
              <a:rPr kumimoji="0" lang="zh-CN" altLang="zh-CN">
                <a:latin typeface="Arial" charset="0"/>
                <a:ea typeface="楷体_GB2312" pitchFamily="49" charset="-122"/>
              </a:rPr>
              <a:t>∈</a:t>
            </a:r>
            <a:r>
              <a:rPr kumimoji="0" lang="zh-CN" altLang="en-US">
                <a:latin typeface="Arial" charset="0"/>
                <a:ea typeface="楷体_GB2312" pitchFamily="49" charset="-122"/>
              </a:rPr>
              <a:t>M</a:t>
            </a:r>
            <a:r>
              <a:rPr kumimoji="0" lang="en-US" altLang="zh-CN">
                <a:latin typeface="Arial" charset="0"/>
                <a:ea typeface="楷体_GB2312" pitchFamily="49" charset="-122"/>
              </a:rPr>
              <a:t>NS(i,j) </a:t>
            </a:r>
            <a:r>
              <a:rPr kumimoji="0" lang="zh-CN" altLang="en-US">
                <a:latin typeface="Arial" charset="0"/>
                <a:ea typeface="楷体_GB2312" pitchFamily="49" charset="-122"/>
              </a:rPr>
              <a:t>。</a:t>
            </a:r>
            <a:r>
              <a:rPr kumimoji="0" lang="en-US" altLang="zh-CN">
                <a:latin typeface="Arial" charset="0"/>
                <a:ea typeface="楷体_GB2312" pitchFamily="49" charset="-122"/>
              </a:rPr>
              <a:t> </a:t>
            </a:r>
            <a:r>
              <a:rPr kumimoji="0" lang="zh-CN" altLang="en-US">
                <a:latin typeface="Arial" charset="0"/>
                <a:ea typeface="楷体_GB2312" pitchFamily="49" charset="-122"/>
              </a:rPr>
              <a:t>则对任意</a:t>
            </a:r>
            <a:r>
              <a:rPr kumimoji="0" lang="en-US" altLang="zh-CN">
                <a:latin typeface="Arial" charset="0"/>
                <a:ea typeface="楷体_GB2312" pitchFamily="49" charset="-122"/>
              </a:rPr>
              <a:t>(t,π(t)) </a:t>
            </a:r>
            <a:r>
              <a:rPr kumimoji="0" lang="zh-CN" altLang="zh-CN">
                <a:latin typeface="Arial" charset="0"/>
                <a:ea typeface="楷体_GB2312" pitchFamily="49" charset="-122"/>
              </a:rPr>
              <a:t>∈</a:t>
            </a:r>
            <a:r>
              <a:rPr kumimoji="0" lang="zh-CN" altLang="en-US">
                <a:latin typeface="Arial" charset="0"/>
                <a:ea typeface="楷体_GB2312" pitchFamily="49" charset="-122"/>
              </a:rPr>
              <a:t>M</a:t>
            </a:r>
            <a:r>
              <a:rPr kumimoji="0" lang="en-US" altLang="zh-CN">
                <a:latin typeface="Arial" charset="0"/>
                <a:ea typeface="楷体_GB2312" pitchFamily="49" charset="-122"/>
              </a:rPr>
              <a:t>NS(i,j)</a:t>
            </a:r>
            <a:r>
              <a:rPr kumimoji="0" lang="zh-CN" altLang="en-US">
                <a:latin typeface="Arial" charset="0"/>
                <a:ea typeface="楷体_GB2312" pitchFamily="49" charset="-122"/>
              </a:rPr>
              <a:t>有</a:t>
            </a:r>
            <a:r>
              <a:rPr kumimoji="0" lang="en-US" altLang="zh-CN">
                <a:latin typeface="Arial" charset="0"/>
                <a:ea typeface="楷体_GB2312" pitchFamily="49" charset="-122"/>
              </a:rPr>
              <a:t>t&lt;i</a:t>
            </a:r>
            <a:r>
              <a:rPr kumimoji="0" lang="zh-CN" altLang="en-US">
                <a:latin typeface="Arial" charset="0"/>
                <a:ea typeface="楷体_GB2312" pitchFamily="49" charset="-122"/>
              </a:rPr>
              <a:t>且</a:t>
            </a:r>
            <a:r>
              <a:rPr kumimoji="0" lang="en-US" altLang="zh-CN">
                <a:latin typeface="Arial" charset="0"/>
                <a:ea typeface="楷体_GB2312" pitchFamily="49" charset="-122"/>
              </a:rPr>
              <a:t>π(t)&lt;π(i)</a:t>
            </a:r>
            <a:r>
              <a:rPr kumimoji="0" lang="zh-CN" altLang="en-US">
                <a:latin typeface="Arial" charset="0"/>
                <a:ea typeface="楷体_GB2312" pitchFamily="49" charset="-122"/>
              </a:rPr>
              <a:t>。在这种情况下</a:t>
            </a:r>
            <a:r>
              <a:rPr kumimoji="0" lang="en-US" altLang="zh-CN">
                <a:latin typeface="Arial" charset="0"/>
                <a:ea typeface="楷体_GB2312" pitchFamily="49" charset="-122"/>
              </a:rPr>
              <a:t>MNS(i,j)-{(i,π(i))}</a:t>
            </a:r>
            <a:r>
              <a:rPr kumimoji="0" lang="zh-CN" altLang="en-US">
                <a:latin typeface="Arial" charset="0"/>
                <a:ea typeface="楷体_GB2312" pitchFamily="49" charset="-122"/>
              </a:rPr>
              <a:t>是</a:t>
            </a:r>
            <a:r>
              <a:rPr kumimoji="0" lang="en-US" altLang="zh-CN">
                <a:latin typeface="Arial" charset="0"/>
                <a:ea typeface="楷体_GB2312" pitchFamily="49" charset="-122"/>
              </a:rPr>
              <a:t>N(i-1,π(i)-1)</a:t>
            </a:r>
            <a:r>
              <a:rPr kumimoji="0" lang="zh-CN" altLang="en-US">
                <a:latin typeface="Arial" charset="0"/>
                <a:ea typeface="楷体_GB2312" pitchFamily="49" charset="-122"/>
              </a:rPr>
              <a:t>的最大不相交子集。 </a:t>
            </a:r>
          </a:p>
          <a:p>
            <a:r>
              <a:rPr kumimoji="0" lang="en-US" altLang="zh-CN">
                <a:latin typeface="Arial" charset="0"/>
                <a:ea typeface="楷体_GB2312" pitchFamily="49" charset="-122"/>
              </a:rPr>
              <a:t>2.3 </a:t>
            </a:r>
            <a:r>
              <a:rPr kumimoji="0" lang="zh-CN" altLang="en-US">
                <a:latin typeface="Arial" charset="0"/>
                <a:ea typeface="楷体_GB2312" pitchFamily="49" charset="-122"/>
              </a:rPr>
              <a:t>若                             ，则对任意</a:t>
            </a:r>
            <a:r>
              <a:rPr kumimoji="0" lang="en-US" altLang="zh-CN">
                <a:latin typeface="Arial" charset="0"/>
                <a:ea typeface="楷体_GB2312" pitchFamily="49" charset="-122"/>
              </a:rPr>
              <a:t>(t,π(t)) </a:t>
            </a:r>
            <a:r>
              <a:rPr kumimoji="0" lang="zh-CN" altLang="zh-CN">
                <a:latin typeface="Arial" charset="0"/>
                <a:ea typeface="楷体_GB2312" pitchFamily="49" charset="-122"/>
              </a:rPr>
              <a:t>∈</a:t>
            </a:r>
            <a:r>
              <a:rPr kumimoji="0" lang="zh-CN" altLang="en-US">
                <a:latin typeface="Arial" charset="0"/>
                <a:ea typeface="楷体_GB2312" pitchFamily="49" charset="-122"/>
              </a:rPr>
              <a:t>M</a:t>
            </a:r>
            <a:r>
              <a:rPr kumimoji="0" lang="en-US" altLang="zh-CN">
                <a:latin typeface="Arial" charset="0"/>
                <a:ea typeface="楷体_GB2312" pitchFamily="49" charset="-122"/>
              </a:rPr>
              <a:t>NS(i,j)</a:t>
            </a:r>
            <a:r>
              <a:rPr kumimoji="0" lang="zh-CN" altLang="en-US">
                <a:latin typeface="Arial" charset="0"/>
                <a:ea typeface="楷体_GB2312" pitchFamily="49" charset="-122"/>
              </a:rPr>
              <a:t>有</a:t>
            </a:r>
          </a:p>
          <a:p>
            <a:r>
              <a:rPr kumimoji="0" lang="en-US" altLang="zh-CN">
                <a:latin typeface="Arial" charset="0"/>
                <a:ea typeface="楷体_GB2312" pitchFamily="49" charset="-122"/>
              </a:rPr>
              <a:t>      t&lt;i</a:t>
            </a:r>
            <a:r>
              <a:rPr kumimoji="0" lang="zh-CN" altLang="en-US">
                <a:latin typeface="Arial" charset="0"/>
                <a:ea typeface="楷体_GB2312" pitchFamily="49" charset="-122"/>
              </a:rPr>
              <a:t>。从而                          。因此，</a:t>
            </a:r>
            <a:r>
              <a:rPr kumimoji="0" lang="en-US" altLang="zh-CN">
                <a:latin typeface="Arial" charset="0"/>
                <a:ea typeface="楷体_GB2312" pitchFamily="49" charset="-122"/>
              </a:rPr>
              <a:t>Size(i,j)≤Size(i-1,j)</a:t>
            </a:r>
            <a:r>
              <a:rPr kumimoji="0" lang="zh-CN" altLang="en-US">
                <a:latin typeface="Arial" charset="0"/>
                <a:ea typeface="楷体_GB2312" pitchFamily="49" charset="-122"/>
              </a:rPr>
              <a:t>。</a:t>
            </a:r>
          </a:p>
          <a:p>
            <a:r>
              <a:rPr kumimoji="0" lang="zh-CN" altLang="en-US">
                <a:latin typeface="Arial" charset="0"/>
                <a:ea typeface="楷体_GB2312" pitchFamily="49" charset="-122"/>
              </a:rPr>
              <a:t>      另一方面                          ，故又有</a:t>
            </a:r>
            <a:r>
              <a:rPr kumimoji="0" lang="en-US" altLang="zh-CN">
                <a:latin typeface="Arial" charset="0"/>
                <a:ea typeface="楷体_GB2312" pitchFamily="49" charset="-122"/>
              </a:rPr>
              <a:t>Size(i,j)</a:t>
            </a:r>
            <a:r>
              <a:rPr kumimoji="0" lang="en-US" altLang="en-US">
                <a:latin typeface="Arial" charset="0"/>
                <a:ea typeface="楷体_GB2312" pitchFamily="49" charset="-122"/>
              </a:rPr>
              <a:t>≥</a:t>
            </a:r>
            <a:r>
              <a:rPr kumimoji="0" lang="en-US" altLang="zh-CN">
                <a:latin typeface="Arial" charset="0"/>
                <a:ea typeface="楷体_GB2312" pitchFamily="49" charset="-122"/>
              </a:rPr>
              <a:t>Size(i-1,j)</a:t>
            </a:r>
            <a:r>
              <a:rPr kumimoji="0" lang="zh-CN" altLang="en-US">
                <a:latin typeface="Arial" charset="0"/>
                <a:ea typeface="楷体_GB2312" pitchFamily="49" charset="-122"/>
              </a:rPr>
              <a:t>，</a:t>
            </a:r>
          </a:p>
          <a:p>
            <a:r>
              <a:rPr kumimoji="0" lang="zh-CN" altLang="en-US">
                <a:latin typeface="Arial" charset="0"/>
                <a:ea typeface="楷体_GB2312" pitchFamily="49" charset="-122"/>
              </a:rPr>
              <a:t>      从而</a:t>
            </a:r>
            <a:r>
              <a:rPr kumimoji="0" lang="en-US" altLang="zh-CN">
                <a:latin typeface="Arial" charset="0"/>
                <a:ea typeface="楷体_GB2312" pitchFamily="49" charset="-122"/>
              </a:rPr>
              <a:t>Size(i,j)=Size(i-1,j)</a:t>
            </a:r>
            <a:r>
              <a:rPr kumimoji="0" lang="zh-CN" altLang="en-US">
                <a:latin typeface="Arial" charset="0"/>
                <a:ea typeface="楷体_GB2312" pitchFamily="49" charset="-122"/>
              </a:rPr>
              <a:t>。</a:t>
            </a:r>
            <a:endParaRPr kumimoji="0" lang="en-US" altLang="zh-CN">
              <a:latin typeface="Arial" charset="0"/>
              <a:ea typeface="楷体_GB2312" pitchFamily="49" charset="-122"/>
            </a:endParaRPr>
          </a:p>
        </p:txBody>
      </p:sp>
      <p:sp>
        <p:nvSpPr>
          <p:cNvPr id="314371" name="Rectangle 3"/>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电路布线</a:t>
            </a:r>
            <a:endParaRPr lang="ja-JP" altLang="en-US" sz="3800">
              <a:effectLst>
                <a:outerShdw blurRad="38100" dist="38100" dir="2700000" algn="tl">
                  <a:srgbClr val="C0C0C0"/>
                </a:outerShdw>
              </a:effectLst>
              <a:ea typeface="黑体" pitchFamily="2" charset="-122"/>
            </a:endParaRPr>
          </a:p>
        </p:txBody>
      </p:sp>
      <p:graphicFrame>
        <p:nvGraphicFramePr>
          <p:cNvPr id="314372" name="Object 4"/>
          <p:cNvGraphicFramePr>
            <a:graphicFrameLocks noChangeAspect="1"/>
          </p:cNvGraphicFramePr>
          <p:nvPr/>
        </p:nvGraphicFramePr>
        <p:xfrm>
          <a:off x="684213" y="981075"/>
          <a:ext cx="4608512" cy="354013"/>
        </p:xfrm>
        <a:graphic>
          <a:graphicData uri="http://schemas.openxmlformats.org/presentationml/2006/ole">
            <mc:AlternateContent xmlns:mc="http://schemas.openxmlformats.org/markup-compatibility/2006">
              <mc:Choice xmlns:v="urn:schemas-microsoft-com:vml" Requires="v">
                <p:oleObj spid="_x0000_s314394" name="公式" r:id="rId3" imgW="2603500" imgH="203200" progId="Equation.3">
                  <p:embed/>
                </p:oleObj>
              </mc:Choice>
              <mc:Fallback>
                <p:oleObj name="公式" r:id="rId3" imgW="26035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460851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73"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4374" name="Object 6"/>
          <p:cNvGraphicFramePr>
            <a:graphicFrameLocks noChangeAspect="1"/>
          </p:cNvGraphicFramePr>
          <p:nvPr/>
        </p:nvGraphicFramePr>
        <p:xfrm>
          <a:off x="2051050" y="1700213"/>
          <a:ext cx="4465638" cy="714375"/>
        </p:xfrm>
        <a:graphic>
          <a:graphicData uri="http://schemas.openxmlformats.org/presentationml/2006/ole">
            <mc:AlternateContent xmlns:mc="http://schemas.openxmlformats.org/markup-compatibility/2006">
              <mc:Choice xmlns:v="urn:schemas-microsoft-com:vml" Requires="v">
                <p:oleObj spid="_x0000_s314395" name="公式" r:id="rId5" imgW="2857500" imgH="457200" progId="Equation.3">
                  <p:embed/>
                </p:oleObj>
              </mc:Choice>
              <mc:Fallback>
                <p:oleObj name="公式" r:id="rId5" imgW="28575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700213"/>
                        <a:ext cx="44656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5" name="Object 7"/>
          <p:cNvGraphicFramePr>
            <a:graphicFrameLocks noChangeAspect="1"/>
          </p:cNvGraphicFramePr>
          <p:nvPr/>
        </p:nvGraphicFramePr>
        <p:xfrm>
          <a:off x="2700338" y="2708275"/>
          <a:ext cx="2471737" cy="469900"/>
        </p:xfrm>
        <a:graphic>
          <a:graphicData uri="http://schemas.openxmlformats.org/presentationml/2006/ole">
            <mc:AlternateContent xmlns:mc="http://schemas.openxmlformats.org/markup-compatibility/2006">
              <mc:Choice xmlns:v="urn:schemas-microsoft-com:vml" Requires="v">
                <p:oleObj spid="_x0000_s314396" name="公式" r:id="rId7" imgW="1054080" imgH="203040" progId="Equation.3">
                  <p:embed/>
                </p:oleObj>
              </mc:Choice>
              <mc:Fallback>
                <p:oleObj name="公式" r:id="rId7" imgW="105408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708275"/>
                        <a:ext cx="247173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6" name="Object 8"/>
          <p:cNvGraphicFramePr>
            <a:graphicFrameLocks noChangeAspect="1"/>
          </p:cNvGraphicFramePr>
          <p:nvPr/>
        </p:nvGraphicFramePr>
        <p:xfrm>
          <a:off x="1187450" y="4581525"/>
          <a:ext cx="2520950" cy="479425"/>
        </p:xfrm>
        <a:graphic>
          <a:graphicData uri="http://schemas.openxmlformats.org/presentationml/2006/ole">
            <mc:AlternateContent xmlns:mc="http://schemas.openxmlformats.org/markup-compatibility/2006">
              <mc:Choice xmlns:v="urn:schemas-microsoft-com:vml" Requires="v">
                <p:oleObj spid="_x0000_s314397" name="公式" r:id="rId9" imgW="1054080" imgH="203040" progId="Equation.3">
                  <p:embed/>
                </p:oleObj>
              </mc:Choice>
              <mc:Fallback>
                <p:oleObj name="公式" r:id="rId9" imgW="1054080" imgH="203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581525"/>
                        <a:ext cx="25209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77"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4378" name="Object 10"/>
          <p:cNvGraphicFramePr>
            <a:graphicFrameLocks noChangeAspect="1"/>
          </p:cNvGraphicFramePr>
          <p:nvPr/>
        </p:nvGraphicFramePr>
        <p:xfrm>
          <a:off x="2124075" y="5084763"/>
          <a:ext cx="2303463" cy="323850"/>
        </p:xfrm>
        <a:graphic>
          <a:graphicData uri="http://schemas.openxmlformats.org/presentationml/2006/ole">
            <mc:AlternateContent xmlns:mc="http://schemas.openxmlformats.org/markup-compatibility/2006">
              <mc:Choice xmlns:v="urn:schemas-microsoft-com:vml" Requires="v">
                <p:oleObj spid="_x0000_s314398" name="公式" r:id="rId11" imgW="1422360" imgH="203040" progId="Equation.3">
                  <p:embed/>
                </p:oleObj>
              </mc:Choice>
              <mc:Fallback>
                <p:oleObj name="公式" r:id="rId11" imgW="1422360" imgH="2030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5084763"/>
                        <a:ext cx="23034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9" name="Object 11"/>
          <p:cNvGraphicFramePr>
            <a:graphicFrameLocks noChangeAspect="1"/>
          </p:cNvGraphicFramePr>
          <p:nvPr/>
        </p:nvGraphicFramePr>
        <p:xfrm>
          <a:off x="2051050" y="5373688"/>
          <a:ext cx="2303463" cy="323850"/>
        </p:xfrm>
        <a:graphic>
          <a:graphicData uri="http://schemas.openxmlformats.org/presentationml/2006/ole">
            <mc:AlternateContent xmlns:mc="http://schemas.openxmlformats.org/markup-compatibility/2006">
              <mc:Choice xmlns:v="urn:schemas-microsoft-com:vml" Requires="v">
                <p:oleObj spid="_x0000_s314399" name="公式" r:id="rId13" imgW="1422360" imgH="203040" progId="Equation.3">
                  <p:embed/>
                </p:oleObj>
              </mc:Choice>
              <mc:Fallback>
                <p:oleObj name="公式" r:id="rId13" imgW="1422360" imgH="2030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5373688"/>
                        <a:ext cx="23034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0" name="Rectangle 1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4381" name="Rectangle 1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nvGrpSpPr>
          <p:cNvPr id="314382" name="Group 14"/>
          <p:cNvGrpSpPr>
            <a:grpSpLocks/>
          </p:cNvGrpSpPr>
          <p:nvPr/>
        </p:nvGrpSpPr>
        <p:grpSpPr bwMode="auto">
          <a:xfrm>
            <a:off x="684213" y="2349500"/>
            <a:ext cx="7559675" cy="1968500"/>
            <a:chOff x="431" y="1480"/>
            <a:chExt cx="4762" cy="1240"/>
          </a:xfrm>
        </p:grpSpPr>
        <p:sp>
          <p:nvSpPr>
            <p:cNvPr id="314383" name="Text Box 15"/>
            <p:cNvSpPr txBox="1">
              <a:spLocks noChangeArrowheads="1"/>
            </p:cNvSpPr>
            <p:nvPr/>
          </p:nvSpPr>
          <p:spPr bwMode="auto">
            <a:xfrm>
              <a:off x="431" y="1480"/>
              <a:ext cx="4762" cy="124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en-US" altLang="zh-CN">
                  <a:latin typeface="Arial" charset="0"/>
                  <a:ea typeface="楷体_GB2312" pitchFamily="49" charset="-122"/>
                </a:rPr>
                <a:t>(1)</a:t>
              </a:r>
              <a:r>
                <a:rPr kumimoji="0" lang="zh-CN" altLang="en-US">
                  <a:latin typeface="Arial" charset="0"/>
                  <a:ea typeface="楷体_GB2312" pitchFamily="49" charset="-122"/>
                </a:rPr>
                <a:t>当</a:t>
              </a:r>
              <a:r>
                <a:rPr kumimoji="0" lang="en-US" altLang="zh-CN">
                  <a:latin typeface="Arial" charset="0"/>
                  <a:ea typeface="楷体_GB2312" pitchFamily="49" charset="-122"/>
                </a:rPr>
                <a:t>i=1</a:t>
              </a:r>
              <a:r>
                <a:rPr kumimoji="0" lang="zh-CN" altLang="en-US">
                  <a:latin typeface="Arial" charset="0"/>
                  <a:ea typeface="楷体_GB2312" pitchFamily="49" charset="-122"/>
                </a:rPr>
                <a:t>时</a:t>
              </a:r>
            </a:p>
            <a:p>
              <a:endParaRPr kumimoji="0" lang="en-US" altLang="zh-CN">
                <a:latin typeface="Arial" charset="0"/>
                <a:ea typeface="楷体_GB2312" pitchFamily="49" charset="-122"/>
              </a:endParaRPr>
            </a:p>
            <a:p>
              <a:r>
                <a:rPr kumimoji="0" lang="en-US" altLang="zh-CN">
                  <a:latin typeface="Arial" charset="0"/>
                  <a:ea typeface="楷体_GB2312" pitchFamily="49" charset="-122"/>
                </a:rPr>
                <a:t>(2)</a:t>
              </a:r>
              <a:r>
                <a:rPr kumimoji="0" lang="zh-CN" altLang="en-US">
                  <a:latin typeface="Arial" charset="0"/>
                  <a:ea typeface="楷体_GB2312" pitchFamily="49" charset="-122"/>
                </a:rPr>
                <a:t>当</a:t>
              </a:r>
              <a:r>
                <a:rPr kumimoji="0" lang="en-US" altLang="zh-CN">
                  <a:latin typeface="Arial" charset="0"/>
                  <a:ea typeface="楷体_GB2312" pitchFamily="49" charset="-122"/>
                </a:rPr>
                <a:t>i&gt;1</a:t>
              </a:r>
              <a:r>
                <a:rPr kumimoji="0" lang="zh-CN" altLang="en-US">
                  <a:latin typeface="Arial" charset="0"/>
                  <a:ea typeface="楷体_GB2312" pitchFamily="49" charset="-122"/>
                </a:rPr>
                <a:t>时</a:t>
              </a:r>
            </a:p>
            <a:p>
              <a:endParaRPr kumimoji="0" lang="en-US" altLang="zh-CN">
                <a:latin typeface="Arial" charset="0"/>
                <a:ea typeface="楷体_GB2312" pitchFamily="49" charset="-122"/>
              </a:endParaRPr>
            </a:p>
            <a:p>
              <a:endParaRPr kumimoji="0" lang="en-US" altLang="zh-CN">
                <a:latin typeface="Arial" charset="0"/>
                <a:ea typeface="楷体_GB2312" pitchFamily="49" charset="-122"/>
              </a:endParaRPr>
            </a:p>
          </p:txBody>
        </p:sp>
        <p:graphicFrame>
          <p:nvGraphicFramePr>
            <p:cNvPr id="314384" name="Object 16"/>
            <p:cNvGraphicFramePr>
              <a:graphicFrameLocks noChangeAspect="1"/>
            </p:cNvGraphicFramePr>
            <p:nvPr/>
          </p:nvGraphicFramePr>
          <p:xfrm>
            <a:off x="1610" y="1507"/>
            <a:ext cx="2041" cy="487"/>
          </p:xfrm>
          <a:graphic>
            <a:graphicData uri="http://schemas.openxmlformats.org/presentationml/2006/ole">
              <mc:AlternateContent xmlns:mc="http://schemas.openxmlformats.org/markup-compatibility/2006">
                <mc:Choice xmlns:v="urn:schemas-microsoft-com:vml" Requires="v">
                  <p:oleObj spid="_x0000_s314400" name="公式" r:id="rId15" imgW="1917700" imgH="457200" progId="Equation.3">
                    <p:embed/>
                  </p:oleObj>
                </mc:Choice>
                <mc:Fallback>
                  <p:oleObj name="公式" r:id="rId15" imgW="1917700" imgH="4572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0" y="1507"/>
                          <a:ext cx="2041" cy="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85" name="Object 17"/>
            <p:cNvGraphicFramePr>
              <a:graphicFrameLocks noChangeAspect="1"/>
            </p:cNvGraphicFramePr>
            <p:nvPr/>
          </p:nvGraphicFramePr>
          <p:xfrm>
            <a:off x="884" y="2160"/>
            <a:ext cx="4082" cy="485"/>
          </p:xfrm>
          <a:graphic>
            <a:graphicData uri="http://schemas.openxmlformats.org/presentationml/2006/ole">
              <mc:AlternateContent xmlns:mc="http://schemas.openxmlformats.org/markup-compatibility/2006">
                <mc:Choice xmlns:v="urn:schemas-microsoft-com:vml" Requires="v">
                  <p:oleObj spid="_x0000_s314401" name="公式" r:id="rId17" imgW="3848100" imgH="457200" progId="Equation.3">
                    <p:embed/>
                  </p:oleObj>
                </mc:Choice>
                <mc:Fallback>
                  <p:oleObj name="公式" r:id="rId17" imgW="3848100" imgH="4572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4" y="2160"/>
                          <a:ext cx="4082"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82"/>
                                        </p:tgtEl>
                                        <p:attrNameLst>
                                          <p:attrName>style.visibility</p:attrName>
                                        </p:attrNameLst>
                                      </p:cBhvr>
                                      <p:to>
                                        <p:strVal val="visible"/>
                                      </p:to>
                                    </p:set>
                                    <p:animEffect transition="in" filter="blinds(horizontal)">
                                      <p:cBhvr>
                                        <p:cTn id="7" dur="500"/>
                                        <p:tgtEl>
                                          <p:spTgt spid="31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C44119D-0959-42E1-9B46-6477D5F69044}" type="slidenum">
              <a:rPr lang="en-US" altLang="zh-CN"/>
              <a:pPr/>
              <a:t>34</a:t>
            </a:fld>
            <a:endParaRPr lang="en-US" altLang="zh-CN"/>
          </a:p>
        </p:txBody>
      </p:sp>
      <p:sp>
        <p:nvSpPr>
          <p:cNvPr id="315394"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流水作业调度</a:t>
            </a:r>
            <a:endParaRPr lang="ja-JP" altLang="en-US" sz="3800">
              <a:effectLst>
                <a:outerShdw blurRad="38100" dist="38100" dir="2700000" algn="tl">
                  <a:srgbClr val="C0C0C0"/>
                </a:outerShdw>
              </a:effectLst>
              <a:ea typeface="黑体" pitchFamily="2" charset="-122"/>
            </a:endParaRPr>
          </a:p>
        </p:txBody>
      </p:sp>
      <p:sp>
        <p:nvSpPr>
          <p:cNvPr id="315395" name="Text Box 3"/>
          <p:cNvSpPr txBox="1">
            <a:spLocks noChangeArrowheads="1"/>
          </p:cNvSpPr>
          <p:nvPr/>
        </p:nvSpPr>
        <p:spPr bwMode="auto">
          <a:xfrm>
            <a:off x="323850" y="908050"/>
            <a:ext cx="8569325" cy="2282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400">
                <a:ea typeface="楷体_GB2312" pitchFamily="49" charset="-122"/>
              </a:rPr>
              <a:t>n</a:t>
            </a:r>
            <a:r>
              <a:rPr lang="zh-CN" altLang="en-US" sz="2400">
                <a:ea typeface="楷体_GB2312" pitchFamily="49" charset="-122"/>
              </a:rPr>
              <a:t>个作业</a:t>
            </a:r>
            <a:r>
              <a:rPr lang="en-US" altLang="zh-CN" sz="2400">
                <a:ea typeface="楷体_GB2312" pitchFamily="49" charset="-122"/>
              </a:rPr>
              <a:t>{1</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a:t>
            </a:r>
            <a:r>
              <a:rPr lang="en-US" altLang="zh-CN" sz="2400">
                <a:ea typeface="楷体_GB2312" pitchFamily="49" charset="-122"/>
              </a:rPr>
              <a:t>n}</a:t>
            </a:r>
            <a:r>
              <a:rPr lang="zh-CN" altLang="en-US" sz="2400">
                <a:ea typeface="楷体_GB2312" pitchFamily="49" charset="-122"/>
              </a:rPr>
              <a:t>要在由</a:t>
            </a:r>
            <a:r>
              <a:rPr lang="en-US" altLang="zh-CN" sz="2400">
                <a:ea typeface="楷体_GB2312" pitchFamily="49" charset="-122"/>
              </a:rPr>
              <a:t>2</a:t>
            </a:r>
            <a:r>
              <a:rPr lang="zh-CN" altLang="en-US" sz="2400">
                <a:ea typeface="楷体_GB2312" pitchFamily="49" charset="-122"/>
              </a:rPr>
              <a:t>台机器</a:t>
            </a:r>
            <a:r>
              <a:rPr lang="en-US" altLang="zh-CN" sz="2400">
                <a:ea typeface="楷体_GB2312" pitchFamily="49" charset="-122"/>
              </a:rPr>
              <a:t>M1</a:t>
            </a:r>
            <a:r>
              <a:rPr lang="zh-CN" altLang="en-US" sz="2400">
                <a:ea typeface="楷体_GB2312" pitchFamily="49" charset="-122"/>
              </a:rPr>
              <a:t>和</a:t>
            </a:r>
            <a:r>
              <a:rPr lang="en-US" altLang="zh-CN" sz="2400">
                <a:ea typeface="楷体_GB2312" pitchFamily="49" charset="-122"/>
              </a:rPr>
              <a:t>M2</a:t>
            </a:r>
            <a:r>
              <a:rPr lang="zh-CN" altLang="en-US" sz="2400">
                <a:ea typeface="楷体_GB2312" pitchFamily="49" charset="-122"/>
              </a:rPr>
              <a:t>组成的流水线上完成加工。每个作业加工的顺序都是先在</a:t>
            </a:r>
            <a:r>
              <a:rPr lang="en-US" altLang="zh-CN" sz="2400">
                <a:ea typeface="楷体_GB2312" pitchFamily="49" charset="-122"/>
              </a:rPr>
              <a:t>M1</a:t>
            </a:r>
            <a:r>
              <a:rPr lang="zh-CN" altLang="en-US" sz="2400">
                <a:ea typeface="楷体_GB2312" pitchFamily="49" charset="-122"/>
              </a:rPr>
              <a:t>上加工，然后在</a:t>
            </a:r>
            <a:r>
              <a:rPr lang="en-US" altLang="zh-CN" sz="2400">
                <a:ea typeface="楷体_GB2312" pitchFamily="49" charset="-122"/>
              </a:rPr>
              <a:t>M2</a:t>
            </a:r>
            <a:r>
              <a:rPr lang="zh-CN" altLang="en-US" sz="2400">
                <a:ea typeface="楷体_GB2312" pitchFamily="49" charset="-122"/>
              </a:rPr>
              <a:t>上加工。</a:t>
            </a:r>
            <a:r>
              <a:rPr lang="en-US" altLang="zh-CN" sz="2400">
                <a:ea typeface="楷体_GB2312" pitchFamily="49" charset="-122"/>
              </a:rPr>
              <a:t>M1</a:t>
            </a:r>
            <a:r>
              <a:rPr lang="zh-CN" altLang="en-US" sz="2400">
                <a:ea typeface="楷体_GB2312" pitchFamily="49" charset="-122"/>
              </a:rPr>
              <a:t>和</a:t>
            </a:r>
            <a:r>
              <a:rPr lang="en-US" altLang="zh-CN" sz="2400">
                <a:ea typeface="楷体_GB2312" pitchFamily="49" charset="-122"/>
              </a:rPr>
              <a:t>M2</a:t>
            </a:r>
            <a:r>
              <a:rPr lang="zh-CN" altLang="en-US" sz="2400">
                <a:ea typeface="楷体_GB2312" pitchFamily="49" charset="-122"/>
              </a:rPr>
              <a:t>加工作业</a:t>
            </a:r>
            <a:r>
              <a:rPr lang="en-US" altLang="zh-CN" sz="2400">
                <a:ea typeface="楷体_GB2312" pitchFamily="49" charset="-122"/>
              </a:rPr>
              <a:t>i</a:t>
            </a:r>
            <a:r>
              <a:rPr lang="zh-CN" altLang="en-US" sz="2400">
                <a:ea typeface="楷体_GB2312" pitchFamily="49" charset="-122"/>
              </a:rPr>
              <a:t>所需的时间分别为</a:t>
            </a:r>
            <a:r>
              <a:rPr lang="en-US" altLang="zh-CN" sz="2400">
                <a:ea typeface="楷体_GB2312" pitchFamily="49" charset="-122"/>
              </a:rPr>
              <a:t>a</a:t>
            </a:r>
            <a:r>
              <a:rPr lang="en-US" altLang="zh-CN" sz="2400" baseline="-25000">
                <a:ea typeface="楷体_GB2312" pitchFamily="49" charset="-122"/>
              </a:rPr>
              <a:t>i</a:t>
            </a:r>
            <a:r>
              <a:rPr lang="zh-CN" altLang="en-US" sz="2400">
                <a:ea typeface="楷体_GB2312" pitchFamily="49" charset="-122"/>
              </a:rPr>
              <a:t>和</a:t>
            </a:r>
            <a:r>
              <a:rPr lang="en-US" altLang="zh-CN" sz="2400">
                <a:ea typeface="楷体_GB2312" pitchFamily="49" charset="-122"/>
              </a:rPr>
              <a:t>b</a:t>
            </a:r>
            <a:r>
              <a:rPr lang="en-US" altLang="zh-CN" sz="2400" baseline="-25000">
                <a:ea typeface="楷体_GB2312" pitchFamily="49" charset="-122"/>
              </a:rPr>
              <a:t>i</a:t>
            </a:r>
            <a:r>
              <a:rPr lang="zh-CN" altLang="en-US" sz="2400">
                <a:ea typeface="楷体_GB2312" pitchFamily="49" charset="-122"/>
              </a:rPr>
              <a:t>。</a:t>
            </a:r>
          </a:p>
          <a:p>
            <a:r>
              <a:rPr lang="zh-CN" altLang="en-US" sz="2400">
                <a:latin typeface="黑体" pitchFamily="2" charset="-122"/>
                <a:ea typeface="黑体" pitchFamily="2" charset="-122"/>
              </a:rPr>
              <a:t>流水作业调度问题要求确定这</a:t>
            </a:r>
            <a:r>
              <a:rPr lang="en-US" altLang="zh-CN" sz="2400">
                <a:latin typeface="黑体" pitchFamily="2" charset="-122"/>
                <a:ea typeface="黑体" pitchFamily="2" charset="-122"/>
              </a:rPr>
              <a:t>n</a:t>
            </a:r>
            <a:r>
              <a:rPr lang="zh-CN" altLang="en-US" sz="2400">
                <a:latin typeface="黑体" pitchFamily="2" charset="-122"/>
                <a:ea typeface="黑体" pitchFamily="2" charset="-122"/>
              </a:rPr>
              <a:t>个作业的最优加工顺序，使得从第一个作业在机器</a:t>
            </a:r>
            <a:r>
              <a:rPr lang="en-US" altLang="zh-CN" sz="2400">
                <a:latin typeface="黑体" pitchFamily="2" charset="-122"/>
                <a:ea typeface="黑体" pitchFamily="2" charset="-122"/>
              </a:rPr>
              <a:t>M1</a:t>
            </a:r>
            <a:r>
              <a:rPr lang="zh-CN" altLang="en-US" sz="2400">
                <a:latin typeface="黑体" pitchFamily="2" charset="-122"/>
                <a:ea typeface="黑体" pitchFamily="2" charset="-122"/>
              </a:rPr>
              <a:t>上开始加工，到最后一个作业在机器</a:t>
            </a:r>
            <a:r>
              <a:rPr lang="en-US" altLang="zh-CN" sz="2400">
                <a:latin typeface="黑体" pitchFamily="2" charset="-122"/>
                <a:ea typeface="黑体" pitchFamily="2" charset="-122"/>
              </a:rPr>
              <a:t>M2</a:t>
            </a:r>
            <a:r>
              <a:rPr lang="zh-CN" altLang="en-US" sz="2400">
                <a:latin typeface="黑体" pitchFamily="2" charset="-122"/>
                <a:ea typeface="黑体" pitchFamily="2" charset="-122"/>
              </a:rPr>
              <a:t>上加工完成所需的时间最少。</a:t>
            </a:r>
          </a:p>
        </p:txBody>
      </p:sp>
      <p:sp>
        <p:nvSpPr>
          <p:cNvPr id="315396" name="Text Box 4"/>
          <p:cNvSpPr txBox="1">
            <a:spLocks noChangeArrowheads="1"/>
          </p:cNvSpPr>
          <p:nvPr/>
        </p:nvSpPr>
        <p:spPr bwMode="auto">
          <a:xfrm>
            <a:off x="468313" y="3213100"/>
            <a:ext cx="8351837" cy="342900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a:latin typeface="Verdana" pitchFamily="34" charset="0"/>
                <a:ea typeface="黑体" pitchFamily="2" charset="-122"/>
              </a:rPr>
              <a:t>分析：</a:t>
            </a:r>
          </a:p>
          <a:p>
            <a:pPr>
              <a:buFontTx/>
              <a:buChar char="•"/>
            </a:pPr>
            <a:r>
              <a:rPr lang="zh-CN" altLang="en-US" sz="2400">
                <a:ea typeface="楷体_GB2312" pitchFamily="49" charset="-122"/>
              </a:rPr>
              <a:t>直观上，一个最优调度应使机器</a:t>
            </a:r>
            <a:r>
              <a:rPr lang="en-US" altLang="zh-CN" sz="2400">
                <a:ea typeface="楷体_GB2312" pitchFamily="49" charset="-122"/>
              </a:rPr>
              <a:t>M1</a:t>
            </a:r>
            <a:r>
              <a:rPr lang="zh-CN" altLang="en-US" sz="2400">
                <a:ea typeface="楷体_GB2312" pitchFamily="49" charset="-122"/>
              </a:rPr>
              <a:t>没有空闲时间，且机器</a:t>
            </a:r>
            <a:r>
              <a:rPr lang="en-US" altLang="zh-CN" sz="2400">
                <a:ea typeface="楷体_GB2312" pitchFamily="49" charset="-122"/>
              </a:rPr>
              <a:t>M2</a:t>
            </a:r>
            <a:r>
              <a:rPr lang="zh-CN" altLang="en-US" sz="2400">
                <a:ea typeface="楷体_GB2312" pitchFamily="49" charset="-122"/>
              </a:rPr>
              <a:t>的空闲时间最少。在一般情况下，机器</a:t>
            </a:r>
            <a:r>
              <a:rPr lang="en-US" altLang="zh-CN" sz="2400">
                <a:ea typeface="楷体_GB2312" pitchFamily="49" charset="-122"/>
              </a:rPr>
              <a:t>M2</a:t>
            </a:r>
            <a:r>
              <a:rPr lang="zh-CN" altLang="en-US" sz="2400">
                <a:ea typeface="楷体_GB2312" pitchFamily="49" charset="-122"/>
              </a:rPr>
              <a:t>上会有机器空闲和作业积压</a:t>
            </a:r>
            <a:r>
              <a:rPr lang="en-US" altLang="zh-CN" sz="2400">
                <a:ea typeface="楷体_GB2312" pitchFamily="49" charset="-122"/>
              </a:rPr>
              <a:t>2</a:t>
            </a:r>
            <a:r>
              <a:rPr lang="zh-CN" altLang="en-US" sz="2400">
                <a:ea typeface="楷体_GB2312" pitchFamily="49" charset="-122"/>
              </a:rPr>
              <a:t>种情况。</a:t>
            </a:r>
          </a:p>
          <a:p>
            <a:pPr>
              <a:buFontTx/>
              <a:buChar char="•"/>
            </a:pPr>
            <a:r>
              <a:rPr lang="zh-CN" altLang="en-US" sz="2400">
                <a:ea typeface="楷体_GB2312" pitchFamily="49" charset="-122"/>
              </a:rPr>
              <a:t>设全部作业的集合为</a:t>
            </a:r>
            <a:r>
              <a:rPr lang="en-US" altLang="zh-CN" sz="2400">
                <a:ea typeface="楷体_GB2312" pitchFamily="49" charset="-122"/>
              </a:rPr>
              <a:t>N={1</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a:t>
            </a:r>
            <a:r>
              <a:rPr lang="en-US" altLang="zh-CN" sz="2400">
                <a:ea typeface="楷体_GB2312" pitchFamily="49" charset="-122"/>
              </a:rPr>
              <a:t>n}</a:t>
            </a:r>
            <a:r>
              <a:rPr lang="zh-CN" altLang="en-US" sz="2400">
                <a:ea typeface="楷体_GB2312" pitchFamily="49" charset="-122"/>
              </a:rPr>
              <a:t>。</a:t>
            </a:r>
            <a:r>
              <a:rPr lang="en-US" altLang="zh-CN" sz="2400">
                <a:ea typeface="楷体_GB2312" pitchFamily="49" charset="-122"/>
              </a:rPr>
              <a:t>S</a:t>
            </a:r>
            <a:r>
              <a:rPr lang="en-US" altLang="zh-CN" sz="2400">
                <a:ea typeface="楷体_GB2312" pitchFamily="49" charset="-122"/>
                <a:sym typeface="Symbol" pitchFamily="18" charset="2"/>
              </a:rPr>
              <a:t></a:t>
            </a:r>
            <a:r>
              <a:rPr lang="en-US" altLang="zh-CN" sz="2400">
                <a:ea typeface="楷体_GB2312" pitchFamily="49" charset="-122"/>
              </a:rPr>
              <a:t>N</a:t>
            </a:r>
            <a:r>
              <a:rPr lang="zh-CN" altLang="en-US" sz="2400">
                <a:ea typeface="楷体_GB2312" pitchFamily="49" charset="-122"/>
              </a:rPr>
              <a:t>是</a:t>
            </a:r>
            <a:r>
              <a:rPr lang="en-US" altLang="zh-CN" sz="2400">
                <a:ea typeface="楷体_GB2312" pitchFamily="49" charset="-122"/>
              </a:rPr>
              <a:t>N</a:t>
            </a:r>
            <a:r>
              <a:rPr lang="zh-CN" altLang="en-US" sz="2400">
                <a:ea typeface="楷体_GB2312" pitchFamily="49" charset="-122"/>
              </a:rPr>
              <a:t>的作业子集。在一般情况下，机器</a:t>
            </a:r>
            <a:r>
              <a:rPr lang="en-US" altLang="zh-CN" sz="2400">
                <a:ea typeface="楷体_GB2312" pitchFamily="49" charset="-122"/>
              </a:rPr>
              <a:t>M1</a:t>
            </a:r>
            <a:r>
              <a:rPr lang="zh-CN" altLang="en-US" sz="2400">
                <a:ea typeface="楷体_GB2312" pitchFamily="49" charset="-122"/>
              </a:rPr>
              <a:t>开始加工</a:t>
            </a:r>
            <a:r>
              <a:rPr lang="en-US" altLang="zh-CN" sz="2400">
                <a:ea typeface="楷体_GB2312" pitchFamily="49" charset="-122"/>
              </a:rPr>
              <a:t>S</a:t>
            </a:r>
            <a:r>
              <a:rPr lang="zh-CN" altLang="en-US" sz="2400">
                <a:ea typeface="楷体_GB2312" pitchFamily="49" charset="-122"/>
              </a:rPr>
              <a:t>中作业时，机器</a:t>
            </a:r>
            <a:r>
              <a:rPr lang="en-US" altLang="zh-CN" sz="2400">
                <a:ea typeface="楷体_GB2312" pitchFamily="49" charset="-122"/>
              </a:rPr>
              <a:t>M2</a:t>
            </a:r>
            <a:r>
              <a:rPr lang="zh-CN" altLang="en-US" sz="2400">
                <a:ea typeface="楷体_GB2312" pitchFamily="49" charset="-122"/>
              </a:rPr>
              <a:t>还在加工其它作业，要等时间</a:t>
            </a:r>
            <a:r>
              <a:rPr lang="en-US" altLang="zh-CN" sz="2400">
                <a:ea typeface="楷体_GB2312" pitchFamily="49" charset="-122"/>
              </a:rPr>
              <a:t>t</a:t>
            </a:r>
            <a:r>
              <a:rPr lang="zh-CN" altLang="en-US" sz="2400">
                <a:ea typeface="楷体_GB2312" pitchFamily="49" charset="-122"/>
              </a:rPr>
              <a:t>后才可利用。将这种情况下完成</a:t>
            </a:r>
            <a:r>
              <a:rPr lang="en-US" altLang="zh-CN" sz="2400">
                <a:ea typeface="楷体_GB2312" pitchFamily="49" charset="-122"/>
              </a:rPr>
              <a:t>S</a:t>
            </a:r>
            <a:r>
              <a:rPr lang="zh-CN" altLang="en-US" sz="2400">
                <a:ea typeface="楷体_GB2312" pitchFamily="49" charset="-122"/>
              </a:rPr>
              <a:t>中作业所需的最短时间记为</a:t>
            </a:r>
            <a:r>
              <a:rPr lang="en-US" altLang="zh-CN" sz="2400">
                <a:ea typeface="楷体_GB2312" pitchFamily="49" charset="-122"/>
              </a:rPr>
              <a:t>T(S,t)</a:t>
            </a:r>
            <a:r>
              <a:rPr lang="zh-CN" altLang="en-US" sz="2400">
                <a:ea typeface="楷体_GB2312" pitchFamily="49" charset="-122"/>
              </a:rPr>
              <a:t>。流水作业调度问题的最优值为</a:t>
            </a:r>
            <a:r>
              <a:rPr lang="en-US" altLang="zh-CN" sz="2400">
                <a:ea typeface="楷体_GB2312" pitchFamily="49" charset="-122"/>
              </a:rPr>
              <a:t>T(N,0)</a:t>
            </a:r>
            <a:r>
              <a:rPr lang="zh-CN" altLang="en-US" sz="2400">
                <a:ea typeface="楷体_GB2312" pitchFamily="49" charset="-122"/>
              </a:rPr>
              <a:t>。</a:t>
            </a:r>
            <a:endParaRPr lang="en-US" altLang="zh-CN" sz="24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78E00869-D294-4249-95CF-7C5CFD269A4B}" type="slidenum">
              <a:rPr lang="en-US" altLang="zh-CN"/>
              <a:pPr/>
              <a:t>35</a:t>
            </a:fld>
            <a:endParaRPr lang="en-US" altLang="zh-CN"/>
          </a:p>
        </p:txBody>
      </p:sp>
      <p:sp>
        <p:nvSpPr>
          <p:cNvPr id="316418"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流水作业调度</a:t>
            </a:r>
            <a:endParaRPr lang="ja-JP" altLang="en-US" sz="3800">
              <a:effectLst>
                <a:outerShdw blurRad="38100" dist="38100" dir="2700000" algn="tl">
                  <a:srgbClr val="C0C0C0"/>
                </a:outerShdw>
              </a:effectLst>
              <a:ea typeface="黑体" pitchFamily="2" charset="-122"/>
            </a:endParaRPr>
          </a:p>
        </p:txBody>
      </p:sp>
      <p:sp>
        <p:nvSpPr>
          <p:cNvPr id="316419" name="Text Box 3"/>
          <p:cNvSpPr txBox="1">
            <a:spLocks noChangeArrowheads="1"/>
          </p:cNvSpPr>
          <p:nvPr/>
        </p:nvSpPr>
        <p:spPr bwMode="auto">
          <a:xfrm>
            <a:off x="250825" y="908050"/>
            <a:ext cx="8661400"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设</a:t>
            </a:r>
            <a:r>
              <a:rPr lang="zh-CN" altLang="en-US" sz="2400">
                <a:ea typeface="楷体_GB2312" pitchFamily="49" charset="-122"/>
                <a:sym typeface="Symbol" pitchFamily="18" charset="2"/>
              </a:rPr>
              <a:t></a:t>
            </a:r>
            <a:r>
              <a:rPr lang="zh-CN" altLang="en-US" sz="2400">
                <a:ea typeface="楷体_GB2312" pitchFamily="49" charset="-122"/>
              </a:rPr>
              <a:t>是所给</a:t>
            </a:r>
            <a:r>
              <a:rPr lang="en-US" altLang="zh-CN" sz="2400">
                <a:ea typeface="楷体_GB2312" pitchFamily="49" charset="-122"/>
              </a:rPr>
              <a:t>n</a:t>
            </a:r>
            <a:r>
              <a:rPr lang="zh-CN" altLang="en-US" sz="2400">
                <a:ea typeface="楷体_GB2312" pitchFamily="49" charset="-122"/>
              </a:rPr>
              <a:t>个流水作业的一个最优调度，它所需的加工时间为 </a:t>
            </a:r>
            <a:r>
              <a:rPr lang="en-US" altLang="zh-CN" sz="2400">
                <a:ea typeface="楷体_GB2312" pitchFamily="49" charset="-122"/>
              </a:rPr>
              <a:t>a</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sym typeface="Symbol" pitchFamily="18" charset="2"/>
              </a:rPr>
              <a:t>+T’</a:t>
            </a:r>
            <a:r>
              <a:rPr lang="zh-CN" altLang="en-US" sz="2400">
                <a:ea typeface="楷体_GB2312" pitchFamily="49" charset="-122"/>
              </a:rPr>
              <a:t>。其中</a:t>
            </a:r>
            <a:r>
              <a:rPr lang="en-US" altLang="zh-CN" sz="2400">
                <a:ea typeface="楷体_GB2312" pitchFamily="49" charset="-122"/>
              </a:rPr>
              <a:t>T’</a:t>
            </a:r>
            <a:r>
              <a:rPr lang="zh-CN" altLang="en-US" sz="2400">
                <a:ea typeface="楷体_GB2312" pitchFamily="49" charset="-122"/>
              </a:rPr>
              <a:t>是在机器</a:t>
            </a:r>
            <a:r>
              <a:rPr lang="en-US" altLang="zh-CN" sz="2400">
                <a:ea typeface="楷体_GB2312" pitchFamily="49" charset="-122"/>
              </a:rPr>
              <a:t>M2</a:t>
            </a:r>
            <a:r>
              <a:rPr lang="zh-CN" altLang="en-US" sz="2400">
                <a:ea typeface="楷体_GB2312" pitchFamily="49" charset="-122"/>
              </a:rPr>
              <a:t>的等待时间为</a:t>
            </a:r>
            <a:r>
              <a:rPr lang="en-US" altLang="zh-CN" sz="2400">
                <a:ea typeface="楷体_GB2312" pitchFamily="49" charset="-122"/>
              </a:rPr>
              <a:t>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zh-CN" altLang="en-US" sz="2400">
                <a:ea typeface="楷体_GB2312" pitchFamily="49" charset="-122"/>
              </a:rPr>
              <a:t>时，安排作业</a:t>
            </a:r>
            <a:r>
              <a:rPr lang="zh-CN" altLang="en-US" sz="2400">
                <a:ea typeface="楷体_GB2312" pitchFamily="49" charset="-122"/>
                <a:sym typeface="Symbol" pitchFamily="18" charset="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a:t>
            </a:r>
            <a:r>
              <a:rPr lang="zh-CN" altLang="en-US" sz="2400">
                <a:ea typeface="楷体_GB2312" pitchFamily="49" charset="-122"/>
                <a:sym typeface="Symbol" pitchFamily="18" charset="2"/>
              </a:rPr>
              <a:t></a:t>
            </a:r>
            <a:r>
              <a:rPr lang="en-US" altLang="zh-CN" sz="2400">
                <a:ea typeface="楷体_GB2312" pitchFamily="49" charset="-122"/>
              </a:rPr>
              <a:t>(n)</a:t>
            </a:r>
            <a:r>
              <a:rPr lang="zh-CN" altLang="en-US" sz="2400">
                <a:ea typeface="楷体_GB2312" pitchFamily="49" charset="-122"/>
              </a:rPr>
              <a:t>所需的时间。</a:t>
            </a:r>
          </a:p>
          <a:p>
            <a:r>
              <a:rPr lang="zh-CN" altLang="en-US" sz="2400">
                <a:ea typeface="楷体_GB2312" pitchFamily="49" charset="-122"/>
              </a:rPr>
              <a:t>记</a:t>
            </a:r>
            <a:r>
              <a:rPr lang="en-US" altLang="zh-CN" sz="2400">
                <a:ea typeface="楷体_GB2312" pitchFamily="49" charset="-122"/>
              </a:rPr>
              <a:t>S=N-{</a:t>
            </a:r>
            <a:r>
              <a:rPr lang="en-US" altLang="zh-CN" sz="2400">
                <a:ea typeface="楷体_GB2312" pitchFamily="49" charset="-122"/>
                <a:sym typeface="Symbol" pitchFamily="18" charset="2"/>
              </a:rPr>
              <a:t></a:t>
            </a:r>
            <a:r>
              <a:rPr lang="en-US" altLang="zh-CN" sz="2400">
                <a:ea typeface="楷体_GB2312" pitchFamily="49" charset="-122"/>
              </a:rPr>
              <a:t>(1)}</a:t>
            </a:r>
            <a:r>
              <a:rPr lang="zh-CN" altLang="en-US" sz="2400">
                <a:ea typeface="楷体_GB2312" pitchFamily="49" charset="-122"/>
              </a:rPr>
              <a:t>，则有</a:t>
            </a:r>
            <a:r>
              <a:rPr lang="en-US" altLang="zh-CN" sz="2400">
                <a:ea typeface="楷体_GB2312" pitchFamily="49" charset="-122"/>
              </a:rPr>
              <a:t>T’=T(S,b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a:t>
            </a:r>
            <a:r>
              <a:rPr lang="zh-CN" altLang="en-US" sz="2400">
                <a:ea typeface="楷体_GB2312" pitchFamily="49" charset="-122"/>
              </a:rPr>
              <a:t>。</a:t>
            </a:r>
          </a:p>
        </p:txBody>
      </p:sp>
      <p:sp>
        <p:nvSpPr>
          <p:cNvPr id="316420" name="Text Box 4"/>
          <p:cNvSpPr txBox="1">
            <a:spLocks noChangeArrowheads="1"/>
          </p:cNvSpPr>
          <p:nvPr/>
        </p:nvSpPr>
        <p:spPr bwMode="auto">
          <a:xfrm>
            <a:off x="323850" y="2492375"/>
            <a:ext cx="8351838" cy="233362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a:latin typeface="Verdana" pitchFamily="34" charset="0"/>
                <a:ea typeface="黑体" pitchFamily="2" charset="-122"/>
              </a:rPr>
              <a:t>证明：</a:t>
            </a:r>
            <a:r>
              <a:rPr lang="zh-CN" altLang="en-US" sz="2400">
                <a:ea typeface="楷体_GB2312" pitchFamily="49" charset="-122"/>
              </a:rPr>
              <a:t>事实上，由</a:t>
            </a:r>
            <a:r>
              <a:rPr lang="en-US" altLang="zh-CN" sz="2400">
                <a:ea typeface="楷体_GB2312" pitchFamily="49" charset="-122"/>
              </a:rPr>
              <a:t>T</a:t>
            </a:r>
            <a:r>
              <a:rPr lang="zh-CN" altLang="en-US" sz="2400">
                <a:ea typeface="楷体_GB2312" pitchFamily="49" charset="-122"/>
              </a:rPr>
              <a:t>的定义知</a:t>
            </a:r>
            <a:r>
              <a:rPr lang="en-US" altLang="zh-CN" sz="2400">
                <a:ea typeface="楷体_GB2312" pitchFamily="49" charset="-122"/>
              </a:rPr>
              <a:t>T’</a:t>
            </a:r>
            <a:r>
              <a:rPr lang="en-US" altLang="zh-CN" sz="2400">
                <a:ea typeface="楷体_GB2312" pitchFamily="49" charset="-122"/>
                <a:sym typeface="Symbol" pitchFamily="18" charset="2"/>
              </a:rPr>
              <a:t></a:t>
            </a:r>
            <a:r>
              <a:rPr lang="en-US" altLang="zh-CN" sz="2400">
                <a:ea typeface="楷体_GB2312" pitchFamily="49" charset="-122"/>
              </a:rPr>
              <a:t>T(S,b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a:t>
            </a:r>
            <a:r>
              <a:rPr lang="zh-CN" altLang="en-US" sz="2400">
                <a:ea typeface="楷体_GB2312" pitchFamily="49" charset="-122"/>
              </a:rPr>
              <a:t>。若</a:t>
            </a:r>
            <a:r>
              <a:rPr lang="en-US" altLang="zh-CN" sz="2400">
                <a:ea typeface="楷体_GB2312" pitchFamily="49" charset="-122"/>
              </a:rPr>
              <a:t>T’&gt;T(S,b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a:t>
            </a:r>
            <a:r>
              <a:rPr lang="zh-CN" altLang="en-US" sz="2400">
                <a:ea typeface="楷体_GB2312" pitchFamily="49" charset="-122"/>
              </a:rPr>
              <a:t>，设</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a:t>
            </a:r>
            <a:r>
              <a:rPr lang="zh-CN" altLang="en-US" sz="2400">
                <a:ea typeface="楷体_GB2312" pitchFamily="49" charset="-122"/>
              </a:rPr>
              <a:t>是作业集</a:t>
            </a:r>
            <a:r>
              <a:rPr lang="en-US" altLang="zh-CN" sz="2400">
                <a:ea typeface="楷体_GB2312" pitchFamily="49" charset="-122"/>
              </a:rPr>
              <a:t>S</a:t>
            </a:r>
            <a:r>
              <a:rPr lang="zh-CN" altLang="en-US" sz="2400">
                <a:ea typeface="楷体_GB2312" pitchFamily="49" charset="-122"/>
              </a:rPr>
              <a:t>在机器</a:t>
            </a:r>
            <a:r>
              <a:rPr lang="en-US" altLang="zh-CN" sz="2400">
                <a:ea typeface="楷体_GB2312" pitchFamily="49" charset="-122"/>
              </a:rPr>
              <a:t>M2</a:t>
            </a:r>
            <a:r>
              <a:rPr lang="zh-CN" altLang="en-US" sz="2400">
                <a:ea typeface="楷体_GB2312" pitchFamily="49" charset="-122"/>
              </a:rPr>
              <a:t>的等待时间为</a:t>
            </a:r>
            <a:r>
              <a:rPr lang="en-US" altLang="zh-CN" sz="2400">
                <a:ea typeface="楷体_GB2312" pitchFamily="49" charset="-122"/>
              </a:rPr>
              <a:t>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zh-CN" altLang="en-US" sz="2400">
                <a:ea typeface="楷体_GB2312" pitchFamily="49" charset="-122"/>
              </a:rPr>
              <a:t>情况下的一个最优调度。则</a:t>
            </a:r>
            <a:r>
              <a:rPr lang="zh-CN" altLang="en-US" sz="2400">
                <a:ea typeface="楷体_GB2312" pitchFamily="49" charset="-122"/>
                <a:sym typeface="Symbol" pitchFamily="18" charset="2"/>
              </a:rPr>
              <a:t></a:t>
            </a:r>
            <a:r>
              <a:rPr lang="en-US" altLang="zh-CN" sz="2400">
                <a:ea typeface="楷体_GB2312" pitchFamily="49" charset="-122"/>
              </a:rPr>
              <a:t>(1)</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a:t>
            </a:r>
            <a:r>
              <a:rPr lang="en-US" altLang="zh-CN" sz="2400">
                <a:ea typeface="楷体_GB2312" pitchFamily="49" charset="-122"/>
              </a:rPr>
              <a:t>(n)</a:t>
            </a:r>
            <a:r>
              <a:rPr lang="zh-CN" altLang="en-US" sz="2400">
                <a:ea typeface="楷体_GB2312" pitchFamily="49" charset="-122"/>
              </a:rPr>
              <a:t>是</a:t>
            </a:r>
            <a:r>
              <a:rPr lang="en-US" altLang="zh-CN" sz="2400">
                <a:ea typeface="楷体_GB2312" pitchFamily="49" charset="-122"/>
              </a:rPr>
              <a:t>N</a:t>
            </a:r>
            <a:r>
              <a:rPr lang="zh-CN" altLang="en-US" sz="2400">
                <a:ea typeface="楷体_GB2312" pitchFamily="49" charset="-122"/>
              </a:rPr>
              <a:t>的一个调度，且该调度所需的时间为</a:t>
            </a:r>
            <a:r>
              <a:rPr lang="en-US" altLang="zh-CN" sz="2400">
                <a:ea typeface="楷体_GB2312" pitchFamily="49" charset="-122"/>
              </a:rPr>
              <a:t>a</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+T(S,b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)&lt;a</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+T’</a:t>
            </a:r>
            <a:r>
              <a:rPr lang="zh-CN" altLang="en-US" sz="2400">
                <a:ea typeface="楷体_GB2312" pitchFamily="49" charset="-122"/>
              </a:rPr>
              <a:t>。这与</a:t>
            </a:r>
            <a:r>
              <a:rPr lang="zh-CN" altLang="en-US" sz="2400">
                <a:ea typeface="楷体_GB2312" pitchFamily="49" charset="-122"/>
                <a:sym typeface="Symbol" pitchFamily="18" charset="2"/>
              </a:rPr>
              <a:t></a:t>
            </a:r>
            <a:r>
              <a:rPr lang="zh-CN" altLang="en-US" sz="2400">
                <a:ea typeface="楷体_GB2312" pitchFamily="49" charset="-122"/>
              </a:rPr>
              <a:t>是</a:t>
            </a:r>
            <a:r>
              <a:rPr lang="en-US" altLang="zh-CN" sz="2400">
                <a:ea typeface="楷体_GB2312" pitchFamily="49" charset="-122"/>
              </a:rPr>
              <a:t>N</a:t>
            </a:r>
            <a:r>
              <a:rPr lang="zh-CN" altLang="en-US" sz="2400">
                <a:ea typeface="楷体_GB2312" pitchFamily="49" charset="-122"/>
              </a:rPr>
              <a:t>的最优调度矛盾。故</a:t>
            </a:r>
            <a:r>
              <a:rPr lang="en-US" altLang="zh-CN" sz="2400">
                <a:ea typeface="楷体_GB2312" pitchFamily="49" charset="-122"/>
              </a:rPr>
              <a:t>T’</a:t>
            </a:r>
            <a:r>
              <a:rPr lang="en-US" altLang="zh-CN" sz="2400">
                <a:ea typeface="楷体_GB2312" pitchFamily="49" charset="-122"/>
                <a:sym typeface="Symbol" pitchFamily="18" charset="2"/>
              </a:rPr>
              <a:t></a:t>
            </a:r>
            <a:r>
              <a:rPr lang="en-US" altLang="zh-CN" sz="2400">
                <a:ea typeface="楷体_GB2312" pitchFamily="49" charset="-122"/>
              </a:rPr>
              <a:t>T(S,b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a:t>
            </a:r>
            <a:r>
              <a:rPr lang="zh-CN" altLang="en-US" sz="2400">
                <a:ea typeface="楷体_GB2312" pitchFamily="49" charset="-122"/>
              </a:rPr>
              <a:t>。从而</a:t>
            </a:r>
            <a:r>
              <a:rPr lang="en-US" altLang="zh-CN" sz="2400">
                <a:ea typeface="楷体_GB2312" pitchFamily="49" charset="-122"/>
              </a:rPr>
              <a:t>T’=T(S,b</a:t>
            </a:r>
            <a:r>
              <a:rPr lang="zh-CN" altLang="en-US" sz="2400" baseline="-25000">
                <a:ea typeface="楷体_GB2312" pitchFamily="49" charset="-122"/>
                <a:sym typeface="Symbol" pitchFamily="18" charset="2"/>
              </a:rPr>
              <a:t></a:t>
            </a:r>
            <a:r>
              <a:rPr lang="en-US" altLang="zh-CN" sz="2400" baseline="-25000">
                <a:ea typeface="楷体_GB2312" pitchFamily="49" charset="-122"/>
                <a:sym typeface="Symbol" pitchFamily="18" charset="2"/>
              </a:rPr>
              <a:t>(1)</a:t>
            </a:r>
            <a:r>
              <a:rPr lang="en-US" altLang="zh-CN" sz="2400">
                <a:ea typeface="楷体_GB2312" pitchFamily="49" charset="-122"/>
              </a:rPr>
              <a:t>)</a:t>
            </a:r>
            <a:r>
              <a:rPr lang="zh-CN" altLang="en-US" sz="2400">
                <a:ea typeface="楷体_GB2312" pitchFamily="49" charset="-122"/>
              </a:rPr>
              <a:t>。这就证明了流水作业调度问题具有最优子结构的性质。</a:t>
            </a:r>
            <a:endParaRPr lang="en-US" altLang="zh-CN" sz="2400">
              <a:ea typeface="楷体_GB2312" pitchFamily="49" charset="-122"/>
            </a:endParaRPr>
          </a:p>
        </p:txBody>
      </p:sp>
      <p:sp>
        <p:nvSpPr>
          <p:cNvPr id="316421" name="Text Box 5"/>
          <p:cNvSpPr txBox="1">
            <a:spLocks noChangeArrowheads="1"/>
          </p:cNvSpPr>
          <p:nvPr/>
        </p:nvSpPr>
        <p:spPr bwMode="auto">
          <a:xfrm>
            <a:off x="755650" y="4941888"/>
            <a:ext cx="7219950" cy="1552575"/>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由流水作业调度问题的最优子结构性质可知，</a:t>
            </a: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p:txBody>
      </p:sp>
      <p:sp>
        <p:nvSpPr>
          <p:cNvPr id="316422" name="Rectangle 6"/>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6423" name="Object 7"/>
          <p:cNvGraphicFramePr>
            <a:graphicFrameLocks noChangeAspect="1"/>
          </p:cNvGraphicFramePr>
          <p:nvPr/>
        </p:nvGraphicFramePr>
        <p:xfrm>
          <a:off x="1331913" y="5373688"/>
          <a:ext cx="3455987" cy="455612"/>
        </p:xfrm>
        <a:graphic>
          <a:graphicData uri="http://schemas.openxmlformats.org/presentationml/2006/ole">
            <mc:AlternateContent xmlns:mc="http://schemas.openxmlformats.org/markup-compatibility/2006">
              <mc:Choice xmlns:v="urn:schemas-microsoft-com:vml" Requires="v">
                <p:oleObj spid="_x0000_s316428" name="公式" r:id="rId3" imgW="2095500" imgH="279400" progId="Equation.3">
                  <p:embed/>
                </p:oleObj>
              </mc:Choice>
              <mc:Fallback>
                <p:oleObj name="公式" r:id="rId3" imgW="2095500" imgH="279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373688"/>
                        <a:ext cx="34559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24" name="Rectangle 8"/>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6425" name="Object 9"/>
          <p:cNvGraphicFramePr>
            <a:graphicFrameLocks noChangeAspect="1"/>
          </p:cNvGraphicFramePr>
          <p:nvPr/>
        </p:nvGraphicFramePr>
        <p:xfrm>
          <a:off x="1258888" y="5894388"/>
          <a:ext cx="5905500" cy="547687"/>
        </p:xfrm>
        <a:graphic>
          <a:graphicData uri="http://schemas.openxmlformats.org/presentationml/2006/ole">
            <mc:AlternateContent xmlns:mc="http://schemas.openxmlformats.org/markup-compatibility/2006">
              <mc:Choice xmlns:v="urn:schemas-microsoft-com:vml" Requires="v">
                <p:oleObj spid="_x0000_s316429" name="公式" r:id="rId5" imgW="2984500" imgH="279400" progId="Equation.3">
                  <p:embed/>
                </p:oleObj>
              </mc:Choice>
              <mc:Fallback>
                <p:oleObj name="公式" r:id="rId5" imgW="2984500" imgH="279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894388"/>
                        <a:ext cx="59055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C24404EA-3B36-4412-B90C-57DA0D4C4EE0}" type="slidenum">
              <a:rPr lang="en-US" altLang="zh-CN"/>
              <a:pPr/>
              <a:t>36</a:t>
            </a:fld>
            <a:endParaRPr lang="en-US" altLang="zh-CN"/>
          </a:p>
        </p:txBody>
      </p:sp>
      <p:sp>
        <p:nvSpPr>
          <p:cNvPr id="317442"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Johnson</a:t>
            </a:r>
            <a:r>
              <a:rPr lang="zh-CN" altLang="en-US" sz="3800">
                <a:effectLst>
                  <a:outerShdw blurRad="38100" dist="38100" dir="2700000" algn="tl">
                    <a:srgbClr val="C0C0C0"/>
                  </a:outerShdw>
                </a:effectLst>
                <a:ea typeface="黑体" pitchFamily="2" charset="-122"/>
              </a:rPr>
              <a:t>不等式</a:t>
            </a:r>
            <a:endParaRPr lang="ja-JP" altLang="en-US" sz="3800">
              <a:effectLst>
                <a:outerShdw blurRad="38100" dist="38100" dir="2700000" algn="tl">
                  <a:srgbClr val="C0C0C0"/>
                </a:outerShdw>
              </a:effectLst>
              <a:ea typeface="黑体" pitchFamily="2" charset="-122"/>
            </a:endParaRPr>
          </a:p>
        </p:txBody>
      </p:sp>
      <p:sp>
        <p:nvSpPr>
          <p:cNvPr id="317443" name="Text Box 3"/>
          <p:cNvSpPr txBox="1">
            <a:spLocks noChangeArrowheads="1"/>
          </p:cNvSpPr>
          <p:nvPr/>
        </p:nvSpPr>
        <p:spPr bwMode="auto">
          <a:xfrm>
            <a:off x="158750" y="908050"/>
            <a:ext cx="8734425" cy="337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对递归式的深入分析表明，算法可进一步得到简化。</a:t>
            </a:r>
          </a:p>
          <a:p>
            <a:r>
              <a:rPr lang="zh-CN" altLang="en-US" sz="2400">
                <a:ea typeface="楷体_GB2312" pitchFamily="49" charset="-122"/>
              </a:rPr>
              <a:t>设</a:t>
            </a:r>
            <a:r>
              <a:rPr lang="zh-CN" altLang="en-US" sz="2400">
                <a:ea typeface="楷体_GB2312" pitchFamily="49" charset="-122"/>
                <a:sym typeface="Symbol" pitchFamily="18" charset="2"/>
              </a:rPr>
              <a:t></a:t>
            </a:r>
            <a:r>
              <a:rPr lang="zh-CN" altLang="en-US" sz="2400">
                <a:ea typeface="楷体_GB2312" pitchFamily="49" charset="-122"/>
              </a:rPr>
              <a:t>是作业集</a:t>
            </a:r>
            <a:r>
              <a:rPr lang="en-US" altLang="zh-CN" sz="2400">
                <a:ea typeface="楷体_GB2312" pitchFamily="49" charset="-122"/>
              </a:rPr>
              <a:t>S</a:t>
            </a:r>
            <a:r>
              <a:rPr lang="zh-CN" altLang="en-US" sz="2400">
                <a:ea typeface="楷体_GB2312" pitchFamily="49" charset="-122"/>
              </a:rPr>
              <a:t>在机器</a:t>
            </a:r>
            <a:r>
              <a:rPr lang="en-US" altLang="zh-CN" sz="2400">
                <a:ea typeface="楷体_GB2312" pitchFamily="49" charset="-122"/>
              </a:rPr>
              <a:t>M2</a:t>
            </a:r>
            <a:r>
              <a:rPr lang="zh-CN" altLang="en-US" sz="2400">
                <a:ea typeface="楷体_GB2312" pitchFamily="49" charset="-122"/>
              </a:rPr>
              <a:t>的等待时间为</a:t>
            </a:r>
            <a:r>
              <a:rPr lang="en-US" altLang="zh-CN" sz="2400">
                <a:ea typeface="楷体_GB2312" pitchFamily="49" charset="-122"/>
              </a:rPr>
              <a:t>t</a:t>
            </a:r>
            <a:r>
              <a:rPr lang="zh-CN" altLang="en-US" sz="2400">
                <a:ea typeface="楷体_GB2312" pitchFamily="49" charset="-122"/>
              </a:rPr>
              <a:t>时的任一最优调度。若</a:t>
            </a:r>
            <a:r>
              <a:rPr lang="zh-CN" altLang="en-US" sz="2400">
                <a:ea typeface="楷体_GB2312" pitchFamily="49" charset="-122"/>
                <a:sym typeface="Symbol" pitchFamily="18" charset="2"/>
              </a:rPr>
              <a:t></a:t>
            </a:r>
            <a:r>
              <a:rPr lang="en-US" altLang="zh-CN" sz="2400">
                <a:ea typeface="楷体_GB2312" pitchFamily="49" charset="-122"/>
              </a:rPr>
              <a:t>(1)=i, </a:t>
            </a:r>
            <a:r>
              <a:rPr lang="zh-CN" altLang="en-US" sz="2400">
                <a:ea typeface="楷体_GB2312" pitchFamily="49" charset="-122"/>
                <a:sym typeface="Symbol" pitchFamily="18" charset="2"/>
              </a:rPr>
              <a:t></a:t>
            </a:r>
            <a:r>
              <a:rPr lang="en-US" altLang="zh-CN" sz="2400">
                <a:ea typeface="楷体_GB2312" pitchFamily="49" charset="-122"/>
              </a:rPr>
              <a:t>(2)=j</a:t>
            </a:r>
            <a:r>
              <a:rPr lang="zh-CN" altLang="en-US" sz="2400">
                <a:ea typeface="楷体_GB2312" pitchFamily="49" charset="-122"/>
              </a:rPr>
              <a:t>。则由动态规划递归式可得</a:t>
            </a:r>
            <a:r>
              <a:rPr lang="en-US" altLang="zh-CN" sz="2400">
                <a:ea typeface="楷体_GB2312" pitchFamily="49" charset="-122"/>
              </a:rPr>
              <a:t>:</a:t>
            </a:r>
          </a:p>
          <a:p>
            <a:r>
              <a:rPr lang="en-US" altLang="zh-CN" sz="2400">
                <a:ea typeface="楷体_GB2312" pitchFamily="49" charset="-122"/>
              </a:rPr>
              <a:t>T(S,t)=a</a:t>
            </a:r>
            <a:r>
              <a:rPr lang="en-US" altLang="zh-CN" sz="2400" baseline="-25000">
                <a:ea typeface="楷体_GB2312" pitchFamily="49" charset="-122"/>
              </a:rPr>
              <a:t>i</a:t>
            </a:r>
            <a:r>
              <a:rPr lang="en-US" altLang="zh-CN" sz="2400">
                <a:ea typeface="楷体_GB2312" pitchFamily="49" charset="-122"/>
              </a:rPr>
              <a:t>+T(S-{i},b</a:t>
            </a:r>
            <a:r>
              <a:rPr lang="en-US" altLang="zh-CN" sz="2400" baseline="-25000">
                <a:ea typeface="楷体_GB2312" pitchFamily="49" charset="-122"/>
              </a:rPr>
              <a:t>i</a:t>
            </a:r>
            <a:r>
              <a:rPr lang="en-US" altLang="zh-CN" sz="2400">
                <a:ea typeface="楷体_GB2312" pitchFamily="49" charset="-122"/>
              </a:rPr>
              <a:t>+max{t-a</a:t>
            </a:r>
            <a:r>
              <a:rPr lang="en-US" altLang="zh-CN" sz="2400" baseline="-25000">
                <a:ea typeface="楷体_GB2312" pitchFamily="49" charset="-122"/>
              </a:rPr>
              <a:t>i</a:t>
            </a:r>
            <a:r>
              <a:rPr lang="en-US" altLang="zh-CN" sz="2400">
                <a:ea typeface="楷体_GB2312" pitchFamily="49" charset="-122"/>
              </a:rPr>
              <a:t>,0})=a</a:t>
            </a:r>
            <a:r>
              <a:rPr lang="en-US" altLang="zh-CN" sz="2400" baseline="-25000">
                <a:ea typeface="楷体_GB2312" pitchFamily="49" charset="-122"/>
              </a:rPr>
              <a:t>i</a:t>
            </a:r>
            <a:r>
              <a:rPr lang="en-US" altLang="zh-CN" sz="2400">
                <a:ea typeface="楷体_GB2312" pitchFamily="49" charset="-122"/>
              </a:rPr>
              <a:t>+a</a:t>
            </a:r>
            <a:r>
              <a:rPr lang="en-US" altLang="zh-CN" sz="2400" baseline="-25000">
                <a:ea typeface="楷体_GB2312" pitchFamily="49" charset="-122"/>
              </a:rPr>
              <a:t>j</a:t>
            </a:r>
            <a:r>
              <a:rPr lang="en-US" altLang="zh-CN" sz="2400">
                <a:ea typeface="楷体_GB2312" pitchFamily="49" charset="-122"/>
              </a:rPr>
              <a:t>+T(S-{i,j},t</a:t>
            </a:r>
            <a:r>
              <a:rPr lang="en-US" altLang="zh-CN" sz="2400" baseline="-25000">
                <a:ea typeface="楷体_GB2312" pitchFamily="49" charset="-122"/>
              </a:rPr>
              <a:t>ij</a:t>
            </a:r>
            <a:r>
              <a:rPr lang="en-US" altLang="zh-CN" sz="2400">
                <a:ea typeface="楷体_GB2312" pitchFamily="49" charset="-122"/>
              </a:rPr>
              <a:t>)</a:t>
            </a:r>
          </a:p>
          <a:p>
            <a:r>
              <a:rPr lang="zh-CN" altLang="en-US" sz="2400">
                <a:ea typeface="楷体_GB2312" pitchFamily="49" charset="-122"/>
              </a:rPr>
              <a:t>其中，</a:t>
            </a:r>
          </a:p>
          <a:p>
            <a:endParaRPr lang="en-US" altLang="zh-CN" sz="2400">
              <a:ea typeface="楷体_GB2312" pitchFamily="49" charset="-122"/>
            </a:endParaRPr>
          </a:p>
          <a:p>
            <a:endParaRPr lang="en-US" altLang="zh-CN" sz="2400">
              <a:ea typeface="楷体_GB2312" pitchFamily="49" charset="-122"/>
            </a:endParaRPr>
          </a:p>
          <a:p>
            <a:endParaRPr lang="en-US" altLang="zh-CN" sz="2400">
              <a:ea typeface="楷体_GB2312" pitchFamily="49" charset="-122"/>
            </a:endParaRPr>
          </a:p>
          <a:p>
            <a:endParaRPr lang="zh-CN" altLang="en-US" sz="2400">
              <a:ea typeface="楷体_GB2312" pitchFamily="49" charset="-122"/>
            </a:endParaRPr>
          </a:p>
        </p:txBody>
      </p:sp>
      <p:sp>
        <p:nvSpPr>
          <p:cNvPr id="3174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7445"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7446" name="Object 6"/>
          <p:cNvGraphicFramePr>
            <a:graphicFrameLocks noChangeAspect="1"/>
          </p:cNvGraphicFramePr>
          <p:nvPr/>
        </p:nvGraphicFramePr>
        <p:xfrm>
          <a:off x="1042988" y="2492375"/>
          <a:ext cx="5184775" cy="1712913"/>
        </p:xfrm>
        <a:graphic>
          <a:graphicData uri="http://schemas.openxmlformats.org/presentationml/2006/ole">
            <mc:AlternateContent xmlns:mc="http://schemas.openxmlformats.org/markup-compatibility/2006">
              <mc:Choice xmlns:v="urn:schemas-microsoft-com:vml" Requires="v">
                <p:oleObj spid="_x0000_s317450" name="公式" r:id="rId3" imgW="2730240" imgH="914400" progId="Equation.3">
                  <p:embed/>
                </p:oleObj>
              </mc:Choice>
              <mc:Fallback>
                <p:oleObj name="公式" r:id="rId3" imgW="2730240" imgH="914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492375"/>
                        <a:ext cx="5184775"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7448" name="Text Box 8"/>
          <p:cNvSpPr txBox="1">
            <a:spLocks noChangeArrowheads="1"/>
          </p:cNvSpPr>
          <p:nvPr/>
        </p:nvSpPr>
        <p:spPr bwMode="auto">
          <a:xfrm>
            <a:off x="376238" y="4527550"/>
            <a:ext cx="8299450" cy="822325"/>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如果作业</a:t>
            </a:r>
            <a:r>
              <a:rPr lang="en-US" altLang="zh-CN" sz="2400">
                <a:latin typeface="黑体" pitchFamily="2" charset="-122"/>
                <a:ea typeface="黑体" pitchFamily="2" charset="-122"/>
              </a:rPr>
              <a:t>i</a:t>
            </a:r>
            <a:r>
              <a:rPr lang="zh-CN" altLang="en-US" sz="2400">
                <a:latin typeface="黑体" pitchFamily="2" charset="-122"/>
                <a:ea typeface="黑体" pitchFamily="2" charset="-122"/>
              </a:rPr>
              <a:t>和</a:t>
            </a:r>
            <a:r>
              <a:rPr lang="en-US" altLang="zh-CN" sz="2400">
                <a:latin typeface="黑体" pitchFamily="2" charset="-122"/>
                <a:ea typeface="黑体" pitchFamily="2" charset="-122"/>
              </a:rPr>
              <a:t>j</a:t>
            </a:r>
            <a:r>
              <a:rPr lang="zh-CN" altLang="en-US" sz="2400">
                <a:latin typeface="黑体" pitchFamily="2" charset="-122"/>
                <a:ea typeface="黑体" pitchFamily="2" charset="-122"/>
              </a:rPr>
              <a:t>满足</a:t>
            </a:r>
            <a:r>
              <a:rPr lang="en-US" altLang="zh-CN" sz="2400">
                <a:latin typeface="黑体" pitchFamily="2" charset="-122"/>
                <a:ea typeface="黑体" pitchFamily="2" charset="-122"/>
              </a:rPr>
              <a:t>min{b</a:t>
            </a:r>
            <a:r>
              <a:rPr lang="en-US" altLang="zh-CN" sz="2400" baseline="-25000">
                <a:latin typeface="黑体" pitchFamily="2" charset="-122"/>
                <a:ea typeface="黑体" pitchFamily="2" charset="-122"/>
              </a:rPr>
              <a:t>i</a:t>
            </a:r>
            <a:r>
              <a:rPr lang="en-US" altLang="zh-CN" sz="2400">
                <a:latin typeface="黑体" pitchFamily="2" charset="-122"/>
                <a:ea typeface="黑体" pitchFamily="2" charset="-122"/>
              </a:rPr>
              <a:t>,a</a:t>
            </a:r>
            <a:r>
              <a:rPr lang="en-US" altLang="zh-CN" sz="2400" baseline="-25000">
                <a:latin typeface="黑体" pitchFamily="2" charset="-122"/>
                <a:ea typeface="黑体" pitchFamily="2" charset="-122"/>
              </a:rPr>
              <a:t>j</a:t>
            </a:r>
            <a:r>
              <a:rPr lang="en-US" altLang="zh-CN" sz="2400">
                <a:latin typeface="黑体" pitchFamily="2" charset="-122"/>
                <a:ea typeface="黑体" pitchFamily="2" charset="-122"/>
              </a:rPr>
              <a:t>}</a:t>
            </a:r>
            <a:r>
              <a:rPr lang="en-US" altLang="en-US" sz="2400">
                <a:latin typeface="黑体" pitchFamily="2" charset="-122"/>
                <a:ea typeface="黑体" pitchFamily="2" charset="-122"/>
              </a:rPr>
              <a:t>≥</a:t>
            </a:r>
            <a:r>
              <a:rPr lang="en-US" altLang="zh-CN" sz="2400">
                <a:latin typeface="黑体" pitchFamily="2" charset="-122"/>
                <a:ea typeface="黑体" pitchFamily="2" charset="-122"/>
              </a:rPr>
              <a:t>min{b</a:t>
            </a:r>
            <a:r>
              <a:rPr lang="en-US" altLang="zh-CN" sz="2400" baseline="-25000">
                <a:latin typeface="黑体" pitchFamily="2" charset="-122"/>
                <a:ea typeface="黑体" pitchFamily="2" charset="-122"/>
              </a:rPr>
              <a:t>j</a:t>
            </a:r>
            <a:r>
              <a:rPr lang="en-US" altLang="zh-CN" sz="2400">
                <a:latin typeface="黑体" pitchFamily="2" charset="-122"/>
                <a:ea typeface="黑体" pitchFamily="2" charset="-122"/>
              </a:rPr>
              <a:t>,a</a:t>
            </a:r>
            <a:r>
              <a:rPr lang="en-US" altLang="zh-CN" sz="2400" baseline="-25000">
                <a:latin typeface="黑体" pitchFamily="2" charset="-122"/>
                <a:ea typeface="黑体" pitchFamily="2" charset="-122"/>
              </a:rPr>
              <a:t>i</a:t>
            </a:r>
            <a:r>
              <a:rPr lang="en-US" altLang="zh-CN" sz="2400">
                <a:latin typeface="黑体" pitchFamily="2" charset="-122"/>
                <a:ea typeface="黑体" pitchFamily="2" charset="-122"/>
              </a:rPr>
              <a:t>}</a:t>
            </a:r>
            <a:r>
              <a:rPr lang="zh-CN" altLang="en-US" sz="2400">
                <a:latin typeface="黑体" pitchFamily="2" charset="-122"/>
                <a:ea typeface="黑体" pitchFamily="2" charset="-122"/>
              </a:rPr>
              <a:t>，则称作业</a:t>
            </a:r>
            <a:r>
              <a:rPr lang="en-US" altLang="zh-CN" sz="2400">
                <a:latin typeface="黑体" pitchFamily="2" charset="-122"/>
                <a:ea typeface="黑体" pitchFamily="2" charset="-122"/>
              </a:rPr>
              <a:t>i</a:t>
            </a:r>
            <a:r>
              <a:rPr lang="zh-CN" altLang="en-US" sz="2400">
                <a:latin typeface="黑体" pitchFamily="2" charset="-122"/>
                <a:ea typeface="黑体" pitchFamily="2" charset="-122"/>
              </a:rPr>
              <a:t>和</a:t>
            </a:r>
            <a:r>
              <a:rPr lang="en-US" altLang="zh-CN" sz="2400">
                <a:latin typeface="黑体" pitchFamily="2" charset="-122"/>
                <a:ea typeface="黑体" pitchFamily="2" charset="-122"/>
              </a:rPr>
              <a:t>j</a:t>
            </a:r>
            <a:r>
              <a:rPr lang="zh-CN" altLang="en-US" sz="2400">
                <a:latin typeface="黑体" pitchFamily="2" charset="-122"/>
                <a:ea typeface="黑体" pitchFamily="2" charset="-122"/>
              </a:rPr>
              <a:t>满足</a:t>
            </a:r>
            <a:r>
              <a:rPr lang="en-US" altLang="zh-CN" sz="2400" b="1">
                <a:latin typeface="黑体" pitchFamily="2" charset="-122"/>
                <a:ea typeface="黑体" pitchFamily="2" charset="-122"/>
              </a:rPr>
              <a:t>Johnson</a:t>
            </a:r>
            <a:r>
              <a:rPr lang="zh-CN" altLang="en-US" sz="2400" b="1">
                <a:latin typeface="黑体" pitchFamily="2" charset="-122"/>
                <a:ea typeface="黑体" pitchFamily="2" charset="-122"/>
              </a:rPr>
              <a:t>不等式</a:t>
            </a:r>
            <a:r>
              <a:rPr lang="zh-CN" altLang="en-US" sz="2400">
                <a:latin typeface="黑体" pitchFamily="2" charset="-122"/>
                <a:ea typeface="黑体"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CD21C728-54E7-45D1-887E-7DA6B028D412}" type="slidenum">
              <a:rPr lang="en-US" altLang="zh-CN"/>
              <a:pPr/>
              <a:t>37</a:t>
            </a:fld>
            <a:endParaRPr lang="en-US" altLang="zh-CN"/>
          </a:p>
        </p:txBody>
      </p:sp>
      <p:sp>
        <p:nvSpPr>
          <p:cNvPr id="318466"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流水作业调度的</a:t>
            </a:r>
            <a:r>
              <a:rPr lang="en-US" altLang="zh-CN" sz="3800">
                <a:effectLst>
                  <a:outerShdw blurRad="38100" dist="38100" dir="2700000" algn="tl">
                    <a:srgbClr val="C0C0C0"/>
                  </a:outerShdw>
                </a:effectLst>
                <a:ea typeface="黑体" pitchFamily="2" charset="-122"/>
              </a:rPr>
              <a:t>Johnson</a:t>
            </a:r>
            <a:r>
              <a:rPr lang="zh-CN" altLang="en-US" sz="3800">
                <a:effectLst>
                  <a:outerShdw blurRad="38100" dist="38100" dir="2700000" algn="tl">
                    <a:srgbClr val="C0C0C0"/>
                  </a:outerShdw>
                </a:effectLst>
                <a:ea typeface="黑体" pitchFamily="2" charset="-122"/>
              </a:rPr>
              <a:t>法则</a:t>
            </a:r>
            <a:endParaRPr lang="ja-JP" altLang="en-US" sz="3800">
              <a:effectLst>
                <a:outerShdw blurRad="38100" dist="38100" dir="2700000" algn="tl">
                  <a:srgbClr val="C0C0C0"/>
                </a:outerShdw>
              </a:effectLst>
              <a:ea typeface="黑体" pitchFamily="2" charset="-122"/>
            </a:endParaRPr>
          </a:p>
        </p:txBody>
      </p:sp>
      <p:sp>
        <p:nvSpPr>
          <p:cNvPr id="318467" name="Text Box 3"/>
          <p:cNvSpPr txBox="1">
            <a:spLocks noChangeArrowheads="1"/>
          </p:cNvSpPr>
          <p:nvPr/>
        </p:nvSpPr>
        <p:spPr bwMode="auto">
          <a:xfrm>
            <a:off x="250825" y="1196975"/>
            <a:ext cx="8661400" cy="5568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交换作业</a:t>
            </a:r>
            <a:r>
              <a:rPr lang="en-US" altLang="zh-CN" sz="2400">
                <a:ea typeface="楷体_GB2312" pitchFamily="49" charset="-122"/>
              </a:rPr>
              <a:t>i</a:t>
            </a:r>
            <a:r>
              <a:rPr lang="zh-CN" altLang="en-US" sz="2400">
                <a:ea typeface="楷体_GB2312" pitchFamily="49" charset="-122"/>
              </a:rPr>
              <a:t>和作业</a:t>
            </a:r>
            <a:r>
              <a:rPr lang="en-US" altLang="zh-CN" sz="2400">
                <a:ea typeface="楷体_GB2312" pitchFamily="49" charset="-122"/>
              </a:rPr>
              <a:t>j</a:t>
            </a:r>
            <a:r>
              <a:rPr lang="zh-CN" altLang="en-US" sz="2400">
                <a:ea typeface="楷体_GB2312" pitchFamily="49" charset="-122"/>
              </a:rPr>
              <a:t>的加工顺序，得到作业集</a:t>
            </a:r>
            <a:r>
              <a:rPr lang="en-US" altLang="zh-CN" sz="2400">
                <a:ea typeface="楷体_GB2312" pitchFamily="49" charset="-122"/>
              </a:rPr>
              <a:t>S</a:t>
            </a:r>
            <a:r>
              <a:rPr lang="zh-CN" altLang="en-US" sz="2400">
                <a:ea typeface="楷体_GB2312" pitchFamily="49" charset="-122"/>
              </a:rPr>
              <a:t>的另一调度，它所需的加工时间为</a:t>
            </a:r>
            <a:r>
              <a:rPr lang="en-US" altLang="zh-CN" sz="2400">
                <a:ea typeface="楷体_GB2312" pitchFamily="49" charset="-122"/>
              </a:rPr>
              <a:t>T’(S,t)=a</a:t>
            </a:r>
            <a:r>
              <a:rPr lang="en-US" altLang="zh-CN" sz="2400" baseline="-25000">
                <a:ea typeface="楷体_GB2312" pitchFamily="49" charset="-122"/>
              </a:rPr>
              <a:t>i</a:t>
            </a:r>
            <a:r>
              <a:rPr lang="en-US" altLang="zh-CN" sz="2400">
                <a:ea typeface="楷体_GB2312" pitchFamily="49" charset="-122"/>
              </a:rPr>
              <a:t>+a</a:t>
            </a:r>
            <a:r>
              <a:rPr lang="en-US" altLang="zh-CN" sz="2400" baseline="-25000">
                <a:ea typeface="楷体_GB2312" pitchFamily="49" charset="-122"/>
              </a:rPr>
              <a:t>j</a:t>
            </a:r>
            <a:r>
              <a:rPr lang="en-US" altLang="zh-CN" sz="2400">
                <a:ea typeface="楷体_GB2312" pitchFamily="49" charset="-122"/>
              </a:rPr>
              <a:t>+T(S-{i,j},t</a:t>
            </a:r>
            <a:r>
              <a:rPr lang="en-US" altLang="zh-CN" sz="2400" baseline="-25000">
                <a:ea typeface="楷体_GB2312" pitchFamily="49" charset="-122"/>
              </a:rPr>
              <a:t>ji</a:t>
            </a:r>
            <a:r>
              <a:rPr lang="en-US" altLang="zh-CN" sz="2400">
                <a:ea typeface="楷体_GB2312" pitchFamily="49" charset="-122"/>
              </a:rPr>
              <a:t>)</a:t>
            </a:r>
          </a:p>
          <a:p>
            <a:r>
              <a:rPr lang="zh-CN" altLang="en-US" sz="2400">
                <a:ea typeface="楷体_GB2312" pitchFamily="49" charset="-122"/>
              </a:rPr>
              <a:t>其中，</a:t>
            </a:r>
            <a:endParaRPr lang="en-US" altLang="zh-CN" sz="2400">
              <a:ea typeface="楷体_GB2312" pitchFamily="49" charset="-122"/>
            </a:endParaRPr>
          </a:p>
          <a:p>
            <a:r>
              <a:rPr lang="zh-CN" altLang="en-US" sz="2400">
                <a:ea typeface="楷体_GB2312" pitchFamily="49" charset="-122"/>
              </a:rPr>
              <a:t>当作业</a:t>
            </a:r>
            <a:r>
              <a:rPr lang="en-US" altLang="zh-CN" sz="2400">
                <a:ea typeface="楷体_GB2312" pitchFamily="49" charset="-122"/>
              </a:rPr>
              <a:t>i</a:t>
            </a:r>
            <a:r>
              <a:rPr lang="zh-CN" altLang="en-US" sz="2400">
                <a:ea typeface="楷体_GB2312" pitchFamily="49" charset="-122"/>
              </a:rPr>
              <a:t>和</a:t>
            </a:r>
            <a:r>
              <a:rPr lang="en-US" altLang="zh-CN" sz="2400">
                <a:ea typeface="楷体_GB2312" pitchFamily="49" charset="-122"/>
              </a:rPr>
              <a:t>j</a:t>
            </a:r>
            <a:r>
              <a:rPr lang="zh-CN" altLang="en-US" sz="2400">
                <a:ea typeface="楷体_GB2312" pitchFamily="49" charset="-122"/>
              </a:rPr>
              <a:t>满足</a:t>
            </a:r>
            <a:r>
              <a:rPr lang="en-US" altLang="zh-CN" sz="2400">
                <a:ea typeface="楷体_GB2312" pitchFamily="49" charset="-122"/>
              </a:rPr>
              <a:t>Johnson</a:t>
            </a:r>
            <a:r>
              <a:rPr lang="zh-CN" altLang="en-US" sz="2400">
                <a:ea typeface="楷体_GB2312" pitchFamily="49" charset="-122"/>
              </a:rPr>
              <a:t>不等式时，有</a:t>
            </a: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a:p>
            <a:r>
              <a:rPr lang="zh-CN" altLang="en-US" sz="2400">
                <a:ea typeface="楷体_GB2312" pitchFamily="49" charset="-122"/>
              </a:rPr>
              <a:t>由此可见当作业</a:t>
            </a:r>
            <a:r>
              <a:rPr lang="en-US" altLang="zh-CN" sz="2400">
                <a:ea typeface="楷体_GB2312" pitchFamily="49" charset="-122"/>
              </a:rPr>
              <a:t>i</a:t>
            </a:r>
            <a:r>
              <a:rPr lang="zh-CN" altLang="en-US" sz="2400">
                <a:ea typeface="楷体_GB2312" pitchFamily="49" charset="-122"/>
              </a:rPr>
              <a:t>和作业</a:t>
            </a:r>
            <a:r>
              <a:rPr lang="en-US" altLang="zh-CN" sz="2400">
                <a:ea typeface="楷体_GB2312" pitchFamily="49" charset="-122"/>
              </a:rPr>
              <a:t>j</a:t>
            </a:r>
            <a:r>
              <a:rPr lang="zh-CN" altLang="en-US" sz="2400">
                <a:ea typeface="楷体_GB2312" pitchFamily="49" charset="-122"/>
              </a:rPr>
              <a:t>不满足</a:t>
            </a:r>
            <a:r>
              <a:rPr lang="en-US" altLang="zh-CN" sz="2400">
                <a:ea typeface="楷体_GB2312" pitchFamily="49" charset="-122"/>
              </a:rPr>
              <a:t>Johnson</a:t>
            </a:r>
            <a:r>
              <a:rPr lang="zh-CN" altLang="en-US" sz="2400">
                <a:ea typeface="楷体_GB2312" pitchFamily="49" charset="-122"/>
              </a:rPr>
              <a:t>不等式时，交换它们的加工顺序后，不增加加工时间。对于流水作业调度问题，必存在最优调度</a:t>
            </a:r>
            <a:r>
              <a:rPr lang="zh-CN" altLang="en-US" sz="2400">
                <a:ea typeface="楷体_GB2312" pitchFamily="49" charset="-122"/>
                <a:sym typeface="Symbol" pitchFamily="18" charset="2"/>
              </a:rPr>
              <a:t></a:t>
            </a:r>
            <a:r>
              <a:rPr lang="zh-CN" altLang="en-US" sz="2400">
                <a:ea typeface="楷体_GB2312" pitchFamily="49" charset="-122"/>
              </a:rPr>
              <a:t> ，使得作业</a:t>
            </a:r>
            <a:r>
              <a:rPr lang="zh-CN" altLang="en-US" sz="2400">
                <a:ea typeface="楷体_GB2312" pitchFamily="49" charset="-122"/>
                <a:sym typeface="Symbol" pitchFamily="18" charset="2"/>
              </a:rPr>
              <a:t></a:t>
            </a:r>
            <a:r>
              <a:rPr lang="en-US" altLang="zh-CN" sz="2400">
                <a:ea typeface="楷体_GB2312" pitchFamily="49" charset="-122"/>
              </a:rPr>
              <a:t>(i)</a:t>
            </a:r>
            <a:r>
              <a:rPr lang="zh-CN" altLang="en-US" sz="2400">
                <a:ea typeface="楷体_GB2312" pitchFamily="49" charset="-122"/>
              </a:rPr>
              <a:t>和</a:t>
            </a:r>
            <a:r>
              <a:rPr lang="zh-CN" altLang="en-US" sz="2400">
                <a:ea typeface="楷体_GB2312" pitchFamily="49" charset="-122"/>
                <a:sym typeface="Symbol" pitchFamily="18" charset="2"/>
              </a:rPr>
              <a:t></a:t>
            </a:r>
            <a:r>
              <a:rPr lang="en-US" altLang="zh-CN" sz="2400">
                <a:ea typeface="楷体_GB2312" pitchFamily="49" charset="-122"/>
              </a:rPr>
              <a:t>(i+1)</a:t>
            </a:r>
            <a:r>
              <a:rPr lang="zh-CN" altLang="en-US" sz="2400">
                <a:ea typeface="楷体_GB2312" pitchFamily="49" charset="-122"/>
              </a:rPr>
              <a:t>满足</a:t>
            </a:r>
            <a:r>
              <a:rPr lang="en-US" altLang="zh-CN" sz="2400">
                <a:ea typeface="楷体_GB2312" pitchFamily="49" charset="-122"/>
              </a:rPr>
              <a:t>Johnson</a:t>
            </a:r>
            <a:r>
              <a:rPr lang="zh-CN" altLang="en-US" sz="2400">
                <a:ea typeface="楷体_GB2312" pitchFamily="49" charset="-122"/>
              </a:rPr>
              <a:t>不等式。进一步还可以证明，调度满足</a:t>
            </a:r>
            <a:r>
              <a:rPr lang="en-US" altLang="zh-CN" sz="2400">
                <a:ea typeface="楷体_GB2312" pitchFamily="49" charset="-122"/>
              </a:rPr>
              <a:t>Johnson</a:t>
            </a:r>
            <a:r>
              <a:rPr lang="zh-CN" altLang="en-US" sz="2400">
                <a:ea typeface="楷体_GB2312" pitchFamily="49" charset="-122"/>
              </a:rPr>
              <a:t>法则当且仅当对任意</a:t>
            </a:r>
            <a:r>
              <a:rPr lang="en-US" altLang="zh-CN" sz="2400">
                <a:ea typeface="楷体_GB2312" pitchFamily="49" charset="-122"/>
              </a:rPr>
              <a:t>i&lt;j</a:t>
            </a:r>
            <a:r>
              <a:rPr lang="zh-CN" altLang="en-US" sz="2400">
                <a:ea typeface="楷体_GB2312" pitchFamily="49" charset="-122"/>
              </a:rPr>
              <a:t>有</a:t>
            </a:r>
          </a:p>
          <a:p>
            <a:endParaRPr lang="zh-CN" altLang="en-US" sz="2400">
              <a:ea typeface="楷体_GB2312" pitchFamily="49" charset="-122"/>
            </a:endParaRPr>
          </a:p>
          <a:p>
            <a:endParaRPr lang="zh-CN" altLang="en-US" sz="2400">
              <a:ea typeface="楷体_GB2312" pitchFamily="49" charset="-122"/>
            </a:endParaRPr>
          </a:p>
          <a:p>
            <a:r>
              <a:rPr lang="zh-CN" altLang="en-US" sz="2400">
                <a:ea typeface="楷体_GB2312" pitchFamily="49" charset="-122"/>
              </a:rPr>
              <a:t>由此可知，</a:t>
            </a:r>
            <a:r>
              <a:rPr lang="zh-CN" altLang="en-US" sz="2400" b="1">
                <a:latin typeface="黑体" pitchFamily="2" charset="-122"/>
                <a:ea typeface="黑体" pitchFamily="2" charset="-122"/>
              </a:rPr>
              <a:t>所有满足</a:t>
            </a:r>
            <a:r>
              <a:rPr lang="en-US" altLang="zh-CN" sz="2400" b="1">
                <a:latin typeface="黑体" pitchFamily="2" charset="-122"/>
                <a:ea typeface="黑体" pitchFamily="2" charset="-122"/>
              </a:rPr>
              <a:t>Johnson</a:t>
            </a:r>
            <a:r>
              <a:rPr lang="zh-CN" altLang="en-US" sz="2400" b="1">
                <a:latin typeface="黑体" pitchFamily="2" charset="-122"/>
                <a:ea typeface="黑体" pitchFamily="2" charset="-122"/>
              </a:rPr>
              <a:t>法则的调度均为最优调度。</a:t>
            </a:r>
            <a:r>
              <a:rPr lang="zh-CN" altLang="en-US" sz="2400">
                <a:ea typeface="楷体_GB2312" pitchFamily="49" charset="-122"/>
              </a:rPr>
              <a:t> </a:t>
            </a:r>
          </a:p>
        </p:txBody>
      </p:sp>
      <p:graphicFrame>
        <p:nvGraphicFramePr>
          <p:cNvPr id="318468" name="Object 4"/>
          <p:cNvGraphicFramePr>
            <a:graphicFrameLocks noChangeAspect="1"/>
          </p:cNvGraphicFramePr>
          <p:nvPr/>
        </p:nvGraphicFramePr>
        <p:xfrm>
          <a:off x="971550" y="1989138"/>
          <a:ext cx="5184775" cy="431800"/>
        </p:xfrm>
        <a:graphic>
          <a:graphicData uri="http://schemas.openxmlformats.org/presentationml/2006/ole">
            <mc:AlternateContent xmlns:mc="http://schemas.openxmlformats.org/markup-compatibility/2006">
              <mc:Choice xmlns:v="urn:schemas-microsoft-com:vml" Requires="v">
                <p:oleObj spid="_x0000_s318481" name="公式" r:id="rId3" imgW="2857500" imgH="241300" progId="Equation.3">
                  <p:embed/>
                </p:oleObj>
              </mc:Choice>
              <mc:Fallback>
                <p:oleObj name="公式" r:id="rId3" imgW="28575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89138"/>
                        <a:ext cx="5184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69"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8470" name="Object 6"/>
          <p:cNvGraphicFramePr>
            <a:graphicFrameLocks noChangeAspect="1"/>
          </p:cNvGraphicFramePr>
          <p:nvPr/>
        </p:nvGraphicFramePr>
        <p:xfrm>
          <a:off x="323850" y="836613"/>
          <a:ext cx="4968875" cy="447675"/>
        </p:xfrm>
        <a:graphic>
          <a:graphicData uri="http://schemas.openxmlformats.org/presentationml/2006/ole">
            <mc:AlternateContent xmlns:mc="http://schemas.openxmlformats.org/markup-compatibility/2006">
              <mc:Choice xmlns:v="urn:schemas-microsoft-com:vml" Requires="v">
                <p:oleObj spid="_x0000_s318482" name="公式" r:id="rId5" imgW="2641320" imgH="241200" progId="Equation.3">
                  <p:embed/>
                </p:oleObj>
              </mc:Choice>
              <mc:Fallback>
                <p:oleObj name="公式" r:id="rId5" imgW="264132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836613"/>
                        <a:ext cx="49688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1"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8472" name="Object 8"/>
          <p:cNvGraphicFramePr>
            <a:graphicFrameLocks noChangeAspect="1"/>
          </p:cNvGraphicFramePr>
          <p:nvPr/>
        </p:nvGraphicFramePr>
        <p:xfrm>
          <a:off x="1403350" y="2636838"/>
          <a:ext cx="4935538" cy="1628775"/>
        </p:xfrm>
        <a:graphic>
          <a:graphicData uri="http://schemas.openxmlformats.org/presentationml/2006/ole">
            <mc:AlternateContent xmlns:mc="http://schemas.openxmlformats.org/markup-compatibility/2006">
              <mc:Choice xmlns:v="urn:schemas-microsoft-com:vml" Requires="v">
                <p:oleObj spid="_x0000_s318483" name="公式" r:id="rId7" imgW="2958840" imgH="990360" progId="Equation.3">
                  <p:embed/>
                </p:oleObj>
              </mc:Choice>
              <mc:Fallback>
                <p:oleObj name="公式" r:id="rId7" imgW="2958840" imgH="9903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636838"/>
                        <a:ext cx="493553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3"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8474"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18475"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8476" name="Object 12"/>
          <p:cNvGraphicFramePr>
            <a:graphicFrameLocks noChangeAspect="1"/>
          </p:cNvGraphicFramePr>
          <p:nvPr/>
        </p:nvGraphicFramePr>
        <p:xfrm>
          <a:off x="1547813" y="5661025"/>
          <a:ext cx="5472112" cy="620713"/>
        </p:xfrm>
        <a:graphic>
          <a:graphicData uri="http://schemas.openxmlformats.org/presentationml/2006/ole">
            <mc:AlternateContent xmlns:mc="http://schemas.openxmlformats.org/markup-compatibility/2006">
              <mc:Choice xmlns:v="urn:schemas-microsoft-com:vml" Requires="v">
                <p:oleObj spid="_x0000_s318484" name="公式" r:id="rId9" imgW="2108200" imgH="241300" progId="Equation.3">
                  <p:embed/>
                </p:oleObj>
              </mc:Choice>
              <mc:Fallback>
                <p:oleObj name="公式" r:id="rId9" imgW="2108200" imgH="2413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661025"/>
                        <a:ext cx="5472112"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F44384D-88F8-4D85-A9CA-7DCC52A26065}" type="slidenum">
              <a:rPr lang="en-US" altLang="zh-CN"/>
              <a:pPr/>
              <a:t>38</a:t>
            </a:fld>
            <a:endParaRPr lang="en-US" altLang="zh-CN"/>
          </a:p>
        </p:txBody>
      </p:sp>
      <p:sp>
        <p:nvSpPr>
          <p:cNvPr id="319490"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算法描述</a:t>
            </a:r>
            <a:endParaRPr lang="ja-JP" altLang="en-US" sz="3800">
              <a:effectLst>
                <a:outerShdw blurRad="38100" dist="38100" dir="2700000" algn="tl">
                  <a:srgbClr val="C0C0C0"/>
                </a:outerShdw>
              </a:effectLst>
              <a:ea typeface="黑体" pitchFamily="2" charset="-122"/>
            </a:endParaRPr>
          </a:p>
        </p:txBody>
      </p:sp>
      <p:sp>
        <p:nvSpPr>
          <p:cNvPr id="319491" name="Text Box 3"/>
          <p:cNvSpPr txBox="1">
            <a:spLocks noChangeArrowheads="1"/>
          </p:cNvSpPr>
          <p:nvPr/>
        </p:nvSpPr>
        <p:spPr bwMode="auto">
          <a:xfrm>
            <a:off x="395288" y="1125538"/>
            <a:ext cx="8353425" cy="3016250"/>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3200">
                <a:ea typeface="黑体" pitchFamily="2" charset="-122"/>
              </a:rPr>
              <a:t>流水作业调度问题的</a:t>
            </a:r>
            <a:r>
              <a:rPr lang="en-US" altLang="zh-CN" sz="3200">
                <a:ea typeface="黑体" pitchFamily="2" charset="-122"/>
              </a:rPr>
              <a:t>Johnson</a:t>
            </a:r>
            <a:r>
              <a:rPr lang="zh-CN" altLang="en-US" sz="3200">
                <a:ea typeface="黑体" pitchFamily="2" charset="-122"/>
              </a:rPr>
              <a:t>算法</a:t>
            </a:r>
          </a:p>
          <a:p>
            <a:r>
              <a:rPr lang="en-US" altLang="zh-CN" sz="3200">
                <a:ea typeface="楷体_GB2312" pitchFamily="49" charset="-122"/>
              </a:rPr>
              <a:t>(1)</a:t>
            </a:r>
            <a:r>
              <a:rPr lang="zh-CN" altLang="en-US" sz="3200">
                <a:ea typeface="楷体_GB2312" pitchFamily="49" charset="-122"/>
              </a:rPr>
              <a:t>令</a:t>
            </a:r>
          </a:p>
          <a:p>
            <a:r>
              <a:rPr lang="en-US" altLang="zh-CN" sz="3200">
                <a:ea typeface="楷体_GB2312" pitchFamily="49" charset="-122"/>
              </a:rPr>
              <a:t>(2)</a:t>
            </a:r>
            <a:r>
              <a:rPr lang="zh-CN" altLang="en-US" sz="3200">
                <a:ea typeface="楷体_GB2312" pitchFamily="49" charset="-122"/>
              </a:rPr>
              <a:t>将</a:t>
            </a:r>
            <a:r>
              <a:rPr lang="en-US" altLang="zh-CN" sz="3200">
                <a:ea typeface="楷体_GB2312" pitchFamily="49" charset="-122"/>
              </a:rPr>
              <a:t>N</a:t>
            </a:r>
            <a:r>
              <a:rPr lang="en-US" altLang="zh-CN" sz="3200" baseline="-25000">
                <a:ea typeface="楷体_GB2312" pitchFamily="49" charset="-122"/>
              </a:rPr>
              <a:t>1</a:t>
            </a:r>
            <a:r>
              <a:rPr lang="zh-CN" altLang="en-US" sz="3200">
                <a:ea typeface="楷体_GB2312" pitchFamily="49" charset="-122"/>
              </a:rPr>
              <a:t>中作业依</a:t>
            </a:r>
            <a:r>
              <a:rPr lang="en-US" altLang="zh-CN" sz="3200">
                <a:ea typeface="楷体_GB2312" pitchFamily="49" charset="-122"/>
              </a:rPr>
              <a:t>a</a:t>
            </a:r>
            <a:r>
              <a:rPr lang="en-US" altLang="zh-CN" sz="3200" baseline="-25000">
                <a:ea typeface="楷体_GB2312" pitchFamily="49" charset="-122"/>
              </a:rPr>
              <a:t>i</a:t>
            </a:r>
            <a:r>
              <a:rPr lang="zh-CN" altLang="en-US" sz="3200">
                <a:ea typeface="楷体_GB2312" pitchFamily="49" charset="-122"/>
              </a:rPr>
              <a:t>的非减序排序；将</a:t>
            </a:r>
            <a:r>
              <a:rPr lang="en-US" altLang="zh-CN" sz="3200">
                <a:ea typeface="楷体_GB2312" pitchFamily="49" charset="-122"/>
              </a:rPr>
              <a:t>N</a:t>
            </a:r>
            <a:r>
              <a:rPr lang="en-US" altLang="zh-CN" sz="3200" baseline="-25000">
                <a:ea typeface="楷体_GB2312" pitchFamily="49" charset="-122"/>
              </a:rPr>
              <a:t>2</a:t>
            </a:r>
            <a:r>
              <a:rPr lang="zh-CN" altLang="en-US" sz="3200">
                <a:ea typeface="楷体_GB2312" pitchFamily="49" charset="-122"/>
              </a:rPr>
              <a:t>中作业依</a:t>
            </a:r>
            <a:r>
              <a:rPr lang="en-US" altLang="zh-CN" sz="3200">
                <a:ea typeface="楷体_GB2312" pitchFamily="49" charset="-122"/>
              </a:rPr>
              <a:t>b</a:t>
            </a:r>
            <a:r>
              <a:rPr lang="en-US" altLang="zh-CN" sz="3200" baseline="-25000">
                <a:ea typeface="楷体_GB2312" pitchFamily="49" charset="-122"/>
              </a:rPr>
              <a:t>i</a:t>
            </a:r>
            <a:r>
              <a:rPr lang="zh-CN" altLang="en-US" sz="3200">
                <a:ea typeface="楷体_GB2312" pitchFamily="49" charset="-122"/>
              </a:rPr>
              <a:t>的非增序排序；</a:t>
            </a:r>
          </a:p>
          <a:p>
            <a:r>
              <a:rPr lang="en-US" altLang="zh-CN" sz="3200">
                <a:ea typeface="楷体_GB2312" pitchFamily="49" charset="-122"/>
              </a:rPr>
              <a:t>(3)N</a:t>
            </a:r>
            <a:r>
              <a:rPr lang="en-US" altLang="zh-CN" sz="3200" baseline="-25000">
                <a:ea typeface="楷体_GB2312" pitchFamily="49" charset="-122"/>
              </a:rPr>
              <a:t>1</a:t>
            </a:r>
            <a:r>
              <a:rPr lang="zh-CN" altLang="en-US" sz="3200">
                <a:ea typeface="楷体_GB2312" pitchFamily="49" charset="-122"/>
              </a:rPr>
              <a:t>中作业接</a:t>
            </a:r>
            <a:r>
              <a:rPr lang="en-US" altLang="zh-CN" sz="3200">
                <a:ea typeface="楷体_GB2312" pitchFamily="49" charset="-122"/>
              </a:rPr>
              <a:t>N</a:t>
            </a:r>
            <a:r>
              <a:rPr lang="en-US" altLang="zh-CN" sz="3200" baseline="-25000">
                <a:ea typeface="楷体_GB2312" pitchFamily="49" charset="-122"/>
              </a:rPr>
              <a:t>2</a:t>
            </a:r>
            <a:r>
              <a:rPr lang="zh-CN" altLang="en-US" sz="3200">
                <a:ea typeface="楷体_GB2312" pitchFamily="49" charset="-122"/>
              </a:rPr>
              <a:t>中作业构成满足</a:t>
            </a:r>
            <a:r>
              <a:rPr lang="en-US" altLang="zh-CN" sz="3200">
                <a:ea typeface="楷体_GB2312" pitchFamily="49" charset="-122"/>
              </a:rPr>
              <a:t>Johnson</a:t>
            </a:r>
            <a:r>
              <a:rPr lang="zh-CN" altLang="en-US" sz="3200">
                <a:ea typeface="楷体_GB2312" pitchFamily="49" charset="-122"/>
              </a:rPr>
              <a:t>法则的最优调度。</a:t>
            </a:r>
          </a:p>
        </p:txBody>
      </p:sp>
      <p:sp>
        <p:nvSpPr>
          <p:cNvPr id="31949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19493" name="Object 5"/>
          <p:cNvGraphicFramePr>
            <a:graphicFrameLocks noChangeAspect="1"/>
          </p:cNvGraphicFramePr>
          <p:nvPr/>
        </p:nvGraphicFramePr>
        <p:xfrm>
          <a:off x="1403350" y="1684338"/>
          <a:ext cx="4176713" cy="466725"/>
        </p:xfrm>
        <a:graphic>
          <a:graphicData uri="http://schemas.openxmlformats.org/presentationml/2006/ole">
            <mc:AlternateContent xmlns:mc="http://schemas.openxmlformats.org/markup-compatibility/2006">
              <mc:Choice xmlns:v="urn:schemas-microsoft-com:vml" Requires="v">
                <p:oleObj spid="_x0000_s319496" name="公式" r:id="rId3" imgW="2044440" imgH="228600" progId="Equation.3">
                  <p:embed/>
                </p:oleObj>
              </mc:Choice>
              <mc:Fallback>
                <p:oleObj name="公式" r:id="rId3" imgW="204444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684338"/>
                        <a:ext cx="41767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4" name="Text Box 6"/>
          <p:cNvSpPr txBox="1">
            <a:spLocks noChangeArrowheads="1"/>
          </p:cNvSpPr>
          <p:nvPr/>
        </p:nvSpPr>
        <p:spPr bwMode="auto">
          <a:xfrm>
            <a:off x="395288" y="4508500"/>
            <a:ext cx="8351837" cy="123825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a:latin typeface="Verdana" pitchFamily="34" charset="0"/>
                <a:ea typeface="黑体" pitchFamily="2" charset="-122"/>
              </a:rPr>
              <a:t>算法复杂度分析：</a:t>
            </a:r>
          </a:p>
          <a:p>
            <a:r>
              <a:rPr lang="zh-CN" altLang="en-US" sz="2400">
                <a:ea typeface="楷体_GB2312" pitchFamily="49" charset="-122"/>
              </a:rPr>
              <a:t>算法的主要计算时间花在对作业集的排序。因此，在最坏情况下算法所需的计算时间为</a:t>
            </a:r>
            <a:r>
              <a:rPr lang="en-US" altLang="zh-CN" sz="2400">
                <a:ea typeface="楷体_GB2312" pitchFamily="49" charset="-122"/>
              </a:rPr>
              <a:t>O(nlogn)</a:t>
            </a:r>
            <a:r>
              <a:rPr lang="zh-CN" altLang="en-US" sz="2400">
                <a:ea typeface="楷体_GB2312" pitchFamily="49" charset="-122"/>
              </a:rPr>
              <a:t>。所需的空间为</a:t>
            </a:r>
            <a:r>
              <a:rPr lang="en-US" altLang="zh-CN" sz="2400">
                <a:ea typeface="楷体_GB2312" pitchFamily="49" charset="-122"/>
              </a:rPr>
              <a:t>O(n)</a:t>
            </a:r>
            <a:r>
              <a:rPr lang="zh-CN" altLang="en-US" sz="2400">
                <a:ea typeface="楷体_GB2312" pitchFamily="49" charset="-122"/>
              </a:rPr>
              <a:t>。</a:t>
            </a:r>
            <a:endParaRPr lang="en-US" altLang="zh-CN" sz="2400">
              <a:ea typeface="楷体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67E398A9-9FDB-49FA-97F5-5C3390732AA6}" type="slidenum">
              <a:rPr lang="en-US" altLang="zh-CN"/>
              <a:pPr/>
              <a:t>39</a:t>
            </a:fld>
            <a:endParaRPr lang="en-US" altLang="zh-CN"/>
          </a:p>
        </p:txBody>
      </p:sp>
      <p:sp>
        <p:nvSpPr>
          <p:cNvPr id="320514"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0-1</a:t>
            </a:r>
            <a:r>
              <a:rPr lang="zh-CN" altLang="en-US" sz="3800">
                <a:effectLst>
                  <a:outerShdw blurRad="38100" dist="38100" dir="2700000" algn="tl">
                    <a:srgbClr val="C0C0C0"/>
                  </a:outerShdw>
                </a:effectLst>
                <a:ea typeface="黑体" pitchFamily="2" charset="-122"/>
              </a:rPr>
              <a:t>背包问题</a:t>
            </a:r>
            <a:endParaRPr lang="ja-JP" altLang="en-US" sz="3800">
              <a:effectLst>
                <a:outerShdw blurRad="38100" dist="38100" dir="2700000" algn="tl">
                  <a:srgbClr val="C0C0C0"/>
                </a:outerShdw>
              </a:effectLst>
              <a:ea typeface="黑体" pitchFamily="2" charset="-122"/>
            </a:endParaRPr>
          </a:p>
        </p:txBody>
      </p:sp>
      <p:sp>
        <p:nvSpPr>
          <p:cNvPr id="320515" name="Text Box 3"/>
          <p:cNvSpPr txBox="1">
            <a:spLocks noChangeArrowheads="1"/>
          </p:cNvSpPr>
          <p:nvPr/>
        </p:nvSpPr>
        <p:spPr bwMode="auto">
          <a:xfrm>
            <a:off x="231775" y="1000125"/>
            <a:ext cx="8516938" cy="191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latin typeface="黑体" pitchFamily="2" charset="-122"/>
                <a:ea typeface="黑体" pitchFamily="2" charset="-122"/>
              </a:rPr>
              <a:t>给定</a:t>
            </a:r>
            <a:r>
              <a:rPr lang="en-US" altLang="zh-CN" sz="2400">
                <a:latin typeface="黑体" pitchFamily="2" charset="-122"/>
                <a:ea typeface="黑体" pitchFamily="2" charset="-122"/>
              </a:rPr>
              <a:t>n</a:t>
            </a:r>
            <a:r>
              <a:rPr lang="zh-CN" altLang="en-US" sz="2400">
                <a:latin typeface="黑体" pitchFamily="2" charset="-122"/>
                <a:ea typeface="黑体" pitchFamily="2" charset="-122"/>
              </a:rPr>
              <a:t>种物品和一背包。物品</a:t>
            </a:r>
            <a:r>
              <a:rPr lang="en-US" altLang="zh-CN" sz="2400">
                <a:latin typeface="黑体" pitchFamily="2" charset="-122"/>
                <a:ea typeface="黑体" pitchFamily="2" charset="-122"/>
              </a:rPr>
              <a:t>i</a:t>
            </a:r>
            <a:r>
              <a:rPr lang="zh-CN" altLang="en-US" sz="2400">
                <a:latin typeface="黑体" pitchFamily="2" charset="-122"/>
                <a:ea typeface="黑体" pitchFamily="2" charset="-122"/>
              </a:rPr>
              <a:t>的重量是</a:t>
            </a:r>
            <a:r>
              <a:rPr lang="en-US" altLang="zh-CN" sz="2400">
                <a:latin typeface="黑体" pitchFamily="2" charset="-122"/>
                <a:ea typeface="黑体" pitchFamily="2" charset="-122"/>
              </a:rPr>
              <a:t>w</a:t>
            </a:r>
            <a:r>
              <a:rPr lang="en-US" altLang="zh-CN" sz="2400" baseline="-25000">
                <a:latin typeface="黑体" pitchFamily="2" charset="-122"/>
                <a:ea typeface="黑体" pitchFamily="2" charset="-122"/>
              </a:rPr>
              <a:t>i</a:t>
            </a:r>
            <a:r>
              <a:rPr lang="zh-CN" altLang="en-US" sz="2400">
                <a:latin typeface="黑体" pitchFamily="2" charset="-122"/>
                <a:ea typeface="黑体" pitchFamily="2" charset="-122"/>
              </a:rPr>
              <a:t>，其价值为</a:t>
            </a:r>
            <a:r>
              <a:rPr lang="en-US" altLang="zh-CN" sz="2400">
                <a:latin typeface="黑体" pitchFamily="2" charset="-122"/>
                <a:ea typeface="黑体" pitchFamily="2" charset="-122"/>
              </a:rPr>
              <a:t>v</a:t>
            </a:r>
            <a:r>
              <a:rPr lang="en-US" altLang="zh-CN" sz="2400" baseline="-25000">
                <a:latin typeface="黑体" pitchFamily="2" charset="-122"/>
                <a:ea typeface="黑体" pitchFamily="2" charset="-122"/>
              </a:rPr>
              <a:t>i</a:t>
            </a:r>
            <a:r>
              <a:rPr lang="zh-CN" altLang="en-US" sz="2400">
                <a:latin typeface="黑体" pitchFamily="2" charset="-122"/>
                <a:ea typeface="黑体" pitchFamily="2" charset="-122"/>
              </a:rPr>
              <a:t>，背包的容量为</a:t>
            </a:r>
            <a:r>
              <a:rPr lang="en-US" altLang="zh-CN" sz="2400">
                <a:latin typeface="黑体" pitchFamily="2" charset="-122"/>
                <a:ea typeface="黑体" pitchFamily="2" charset="-122"/>
              </a:rPr>
              <a:t>C</a:t>
            </a:r>
            <a:r>
              <a:rPr lang="zh-CN" altLang="en-US" sz="2400">
                <a:latin typeface="黑体" pitchFamily="2" charset="-122"/>
                <a:ea typeface="黑体" pitchFamily="2" charset="-122"/>
              </a:rPr>
              <a:t>。问应如何选择装入背包的物品，使得装入背包中物品的总价值最大</a:t>
            </a:r>
            <a:r>
              <a:rPr lang="en-US" altLang="zh-CN" sz="2400">
                <a:latin typeface="黑体" pitchFamily="2" charset="-122"/>
                <a:ea typeface="黑体" pitchFamily="2" charset="-122"/>
              </a:rPr>
              <a:t>?</a:t>
            </a:r>
          </a:p>
          <a:p>
            <a:endParaRPr lang="zh-CN" altLang="en-US" sz="2400">
              <a:latin typeface="黑体" pitchFamily="2" charset="-122"/>
              <a:ea typeface="黑体" pitchFamily="2" charset="-122"/>
            </a:endParaRPr>
          </a:p>
          <a:p>
            <a:r>
              <a:rPr lang="en-US" altLang="zh-CN" sz="2400">
                <a:ea typeface="楷体_GB2312" pitchFamily="49" charset="-122"/>
              </a:rPr>
              <a:t>0-1</a:t>
            </a:r>
            <a:r>
              <a:rPr lang="zh-CN" altLang="en-US" sz="2400">
                <a:ea typeface="楷体_GB2312" pitchFamily="49" charset="-122"/>
              </a:rPr>
              <a:t>背包问题是一个特殊的整数规划问题。</a:t>
            </a:r>
          </a:p>
        </p:txBody>
      </p:sp>
      <p:sp>
        <p:nvSpPr>
          <p:cNvPr id="320516"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2051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320518"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0519" name="Object 7"/>
          <p:cNvGraphicFramePr>
            <a:graphicFrameLocks noChangeAspect="1"/>
          </p:cNvGraphicFramePr>
          <p:nvPr/>
        </p:nvGraphicFramePr>
        <p:xfrm>
          <a:off x="2987675" y="3068638"/>
          <a:ext cx="1655763" cy="942975"/>
        </p:xfrm>
        <a:graphic>
          <a:graphicData uri="http://schemas.openxmlformats.org/presentationml/2006/ole">
            <mc:AlternateContent xmlns:mc="http://schemas.openxmlformats.org/markup-compatibility/2006">
              <mc:Choice xmlns:v="urn:schemas-microsoft-com:vml" Requires="v">
                <p:oleObj spid="_x0000_s320524" name="公式" r:id="rId3" imgW="748975" imgH="431613" progId="Equation.3">
                  <p:embed/>
                </p:oleObj>
              </mc:Choice>
              <mc:Fallback>
                <p:oleObj name="公式" r:id="rId3" imgW="748975" imgH="43161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068638"/>
                        <a:ext cx="1655763"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0" name="Rectangle 8"/>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0521" name="Object 9"/>
          <p:cNvGraphicFramePr>
            <a:graphicFrameLocks noChangeAspect="1"/>
          </p:cNvGraphicFramePr>
          <p:nvPr/>
        </p:nvGraphicFramePr>
        <p:xfrm>
          <a:off x="2555875" y="4149725"/>
          <a:ext cx="2881313" cy="1508125"/>
        </p:xfrm>
        <a:graphic>
          <a:graphicData uri="http://schemas.openxmlformats.org/presentationml/2006/ole">
            <mc:AlternateContent xmlns:mc="http://schemas.openxmlformats.org/markup-compatibility/2006">
              <mc:Choice xmlns:v="urn:schemas-microsoft-com:vml" Requires="v">
                <p:oleObj spid="_x0000_s320525" name="公式" r:id="rId5" imgW="1218671" imgH="634725" progId="Equation.3">
                  <p:embed/>
                </p:oleObj>
              </mc:Choice>
              <mc:Fallback>
                <p:oleObj name="公式" r:id="rId5" imgW="1218671" imgH="63472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149725"/>
                        <a:ext cx="288131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66BA9079-E3E7-4054-A87F-273748BD6964}" type="slidenum">
              <a:rPr lang="en-US" altLang="zh-CN"/>
              <a:pPr/>
              <a:t>4</a:t>
            </a:fld>
            <a:endParaRPr lang="en-US" altLang="zh-CN"/>
          </a:p>
        </p:txBody>
      </p:sp>
      <p:sp>
        <p:nvSpPr>
          <p:cNvPr id="284674" name="Rectangle 2"/>
          <p:cNvSpPr>
            <a:spLocks noChangeArrowheads="1"/>
          </p:cNvSpPr>
          <p:nvPr/>
        </p:nvSpPr>
        <p:spPr bwMode="auto">
          <a:xfrm>
            <a:off x="684213"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r>
              <a:rPr lang="zh-CN" altLang="en-US" sz="2100">
                <a:latin typeface="楷体_GB2312" pitchFamily="49" charset="-122"/>
                <a:ea typeface="楷体_GB2312" pitchFamily="49" charset="-122"/>
              </a:rPr>
              <a:t>动态规划算法与分治法类似，其基本思想也是将待求解问题分解成若干个子问题</a:t>
            </a:r>
          </a:p>
        </p:txBody>
      </p:sp>
      <p:sp>
        <p:nvSpPr>
          <p:cNvPr id="284675" name="Rectangle 3"/>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a:effectLst>
                  <a:outerShdw blurRad="38100" dist="38100" dir="2700000" algn="tl">
                    <a:srgbClr val="C0C0C0"/>
                  </a:outerShdw>
                </a:effectLst>
                <a:ea typeface="黑体" pitchFamily="2" charset="-122"/>
              </a:rPr>
              <a:t>算法总体思想</a:t>
            </a:r>
          </a:p>
        </p:txBody>
      </p:sp>
      <p:grpSp>
        <p:nvGrpSpPr>
          <p:cNvPr id="284676" name="Group 4"/>
          <p:cNvGrpSpPr>
            <a:grpSpLocks/>
          </p:cNvGrpSpPr>
          <p:nvPr/>
        </p:nvGrpSpPr>
        <p:grpSpPr bwMode="auto">
          <a:xfrm>
            <a:off x="428625" y="3214688"/>
            <a:ext cx="8715375" cy="3200400"/>
            <a:chOff x="270" y="2025"/>
            <a:chExt cx="5490" cy="2016"/>
          </a:xfrm>
        </p:grpSpPr>
        <p:sp>
          <p:nvSpPr>
            <p:cNvPr id="284677"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latin typeface="Arial Rounded MT Bold" pitchFamily="34" charset="0"/>
                </a:rPr>
                <a:t>n</a:t>
              </a:r>
            </a:p>
          </p:txBody>
        </p:sp>
        <p:cxnSp>
          <p:nvCxnSpPr>
            <p:cNvPr id="284678" name="AutoShape 6"/>
            <p:cNvCxnSpPr>
              <a:cxnSpLocks noChangeShapeType="1"/>
              <a:stCxn id="284677" idx="4"/>
              <a:endCxn id="284685" idx="0"/>
            </p:cNvCxnSpPr>
            <p:nvPr/>
          </p:nvCxnSpPr>
          <p:spPr bwMode="auto">
            <a:xfrm>
              <a:off x="2951" y="2595"/>
              <a:ext cx="2281" cy="51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4679" name="AutoShape 7"/>
            <p:cNvCxnSpPr>
              <a:cxnSpLocks noChangeShapeType="1"/>
              <a:stCxn id="284677" idx="4"/>
              <a:endCxn id="284682" idx="0"/>
            </p:cNvCxnSpPr>
            <p:nvPr/>
          </p:nvCxnSpPr>
          <p:spPr bwMode="auto">
            <a:xfrm flipH="1">
              <a:off x="798" y="2595"/>
              <a:ext cx="2153" cy="48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4680" name="AutoShape 8"/>
            <p:cNvCxnSpPr>
              <a:cxnSpLocks noChangeShapeType="1"/>
              <a:stCxn id="284677" idx="4"/>
              <a:endCxn id="284683" idx="0"/>
            </p:cNvCxnSpPr>
            <p:nvPr/>
          </p:nvCxnSpPr>
          <p:spPr bwMode="auto">
            <a:xfrm flipH="1">
              <a:off x="2276" y="2595"/>
              <a:ext cx="675" cy="51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4681" name="AutoShape 9"/>
            <p:cNvCxnSpPr>
              <a:cxnSpLocks noChangeShapeType="1"/>
              <a:stCxn id="284677" idx="4"/>
              <a:endCxn id="284684" idx="0"/>
            </p:cNvCxnSpPr>
            <p:nvPr/>
          </p:nvCxnSpPr>
          <p:spPr bwMode="auto">
            <a:xfrm>
              <a:off x="2951" y="2595"/>
              <a:ext cx="803" cy="51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4682" name="AutoShape 10"/>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b="1">
                  <a:latin typeface="Arial Rounded MT Bold" pitchFamily="34" charset="0"/>
                </a:rPr>
                <a:t>T(n/2)</a:t>
              </a:r>
            </a:p>
          </p:txBody>
        </p:sp>
        <p:sp>
          <p:nvSpPr>
            <p:cNvPr id="284683" name="AutoShape 11"/>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b="1">
                  <a:latin typeface="Arial Rounded MT Bold" pitchFamily="34" charset="0"/>
                </a:rPr>
                <a:t>T(n/2)</a:t>
              </a:r>
            </a:p>
          </p:txBody>
        </p:sp>
        <p:sp>
          <p:nvSpPr>
            <p:cNvPr id="284684" name="AutoShape 12"/>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b="1">
                  <a:latin typeface="Arial Rounded MT Bold" pitchFamily="34" charset="0"/>
                </a:rPr>
                <a:t>T(n/2)</a:t>
              </a:r>
            </a:p>
          </p:txBody>
        </p:sp>
        <p:sp>
          <p:nvSpPr>
            <p:cNvPr id="284685" name="AutoShape 13"/>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b="1">
                  <a:latin typeface="Arial Rounded MT Bold" pitchFamily="34" charset="0"/>
                </a:rPr>
                <a:t>T(n/2)</a:t>
              </a:r>
            </a:p>
          </p:txBody>
        </p:sp>
        <p:sp>
          <p:nvSpPr>
            <p:cNvPr id="284686" name="AutoShape 14"/>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latin typeface="Arial Rounded MT Bold" pitchFamily="34" charset="0"/>
                </a:rPr>
                <a:t>T(n)</a:t>
              </a:r>
            </a:p>
          </p:txBody>
        </p:sp>
        <p:sp>
          <p:nvSpPr>
            <p:cNvPr id="284687" name="Text Box 15"/>
            <p:cNvSpPr txBox="1">
              <a:spLocks noChangeArrowheads="1"/>
            </p:cNvSpPr>
            <p:nvPr/>
          </p:nvSpPr>
          <p:spPr bwMode="auto">
            <a:xfrm>
              <a:off x="1824" y="2236"/>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zh-CN" altLang="en-US" sz="3200">
                  <a:latin typeface="Arial Rounded MT Bold" pitchFamily="34" charset="0"/>
                </a:rPr>
                <a:t>=</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E3D3D226-ADD1-48B0-947B-170B7486158E}" type="slidenum">
              <a:rPr lang="en-US" altLang="zh-CN"/>
              <a:pPr/>
              <a:t>40</a:t>
            </a:fld>
            <a:endParaRPr lang="en-US" altLang="zh-CN"/>
          </a:p>
        </p:txBody>
      </p:sp>
      <p:sp>
        <p:nvSpPr>
          <p:cNvPr id="321538"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0-1</a:t>
            </a:r>
            <a:r>
              <a:rPr lang="zh-CN" altLang="en-US" sz="3800">
                <a:effectLst>
                  <a:outerShdw blurRad="38100" dist="38100" dir="2700000" algn="tl">
                    <a:srgbClr val="C0C0C0"/>
                  </a:outerShdw>
                </a:effectLst>
                <a:ea typeface="黑体" pitchFamily="2" charset="-122"/>
              </a:rPr>
              <a:t>背包问题</a:t>
            </a:r>
            <a:endParaRPr lang="ja-JP" altLang="en-US" sz="3800">
              <a:effectLst>
                <a:outerShdw blurRad="38100" dist="38100" dir="2700000" algn="tl">
                  <a:srgbClr val="C0C0C0"/>
                </a:outerShdw>
              </a:effectLst>
              <a:ea typeface="黑体" pitchFamily="2" charset="-122"/>
            </a:endParaRPr>
          </a:p>
        </p:txBody>
      </p:sp>
      <p:sp>
        <p:nvSpPr>
          <p:cNvPr id="321539" name="Text Box 3"/>
          <p:cNvSpPr txBox="1">
            <a:spLocks noChangeArrowheads="1"/>
          </p:cNvSpPr>
          <p:nvPr/>
        </p:nvSpPr>
        <p:spPr bwMode="auto">
          <a:xfrm>
            <a:off x="250825" y="908050"/>
            <a:ext cx="397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zh-CN" altLang="en-US" sz="2400">
                <a:ea typeface="楷体_GB2312" pitchFamily="49" charset="-122"/>
              </a:rPr>
              <a:t>设所给</a:t>
            </a:r>
            <a:r>
              <a:rPr lang="en-US" altLang="zh-CN" sz="2400">
                <a:ea typeface="楷体_GB2312" pitchFamily="49" charset="-122"/>
              </a:rPr>
              <a:t>0-1</a:t>
            </a:r>
            <a:r>
              <a:rPr lang="zh-CN" altLang="en-US" sz="2400">
                <a:ea typeface="楷体_GB2312" pitchFamily="49" charset="-122"/>
              </a:rPr>
              <a:t>背包问题的子问题</a:t>
            </a:r>
          </a:p>
        </p:txBody>
      </p:sp>
      <p:sp>
        <p:nvSpPr>
          <p:cNvPr id="321540"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1" name="Object 5"/>
          <p:cNvGraphicFramePr>
            <a:graphicFrameLocks noChangeAspect="1"/>
          </p:cNvGraphicFramePr>
          <p:nvPr/>
        </p:nvGraphicFramePr>
        <p:xfrm>
          <a:off x="3348038" y="1341438"/>
          <a:ext cx="1439862" cy="769937"/>
        </p:xfrm>
        <a:graphic>
          <a:graphicData uri="http://schemas.openxmlformats.org/presentationml/2006/ole">
            <mc:AlternateContent xmlns:mc="http://schemas.openxmlformats.org/markup-compatibility/2006">
              <mc:Choice xmlns:v="urn:schemas-microsoft-com:vml" Requires="v">
                <p:oleObj spid="_x0000_s321554" name="公式" r:id="rId3" imgW="799753" imgH="431613" progId="Equation.3">
                  <p:embed/>
                </p:oleObj>
              </mc:Choice>
              <mc:Fallback>
                <p:oleObj name="公式" r:id="rId3" imgW="799753"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1439862" cy="76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2" name="Rectangle 6"/>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3" name="Object 7"/>
          <p:cNvGraphicFramePr>
            <a:graphicFrameLocks noChangeAspect="1"/>
          </p:cNvGraphicFramePr>
          <p:nvPr/>
        </p:nvGraphicFramePr>
        <p:xfrm>
          <a:off x="3059113" y="2133600"/>
          <a:ext cx="2089150" cy="1036638"/>
        </p:xfrm>
        <a:graphic>
          <a:graphicData uri="http://schemas.openxmlformats.org/presentationml/2006/ole">
            <mc:AlternateContent xmlns:mc="http://schemas.openxmlformats.org/markup-compatibility/2006">
              <mc:Choice xmlns:v="urn:schemas-microsoft-com:vml" Requires="v">
                <p:oleObj spid="_x0000_s321555" name="公式" r:id="rId5" imgW="1282700" imgH="635000" progId="Equation.3">
                  <p:embed/>
                </p:oleObj>
              </mc:Choice>
              <mc:Fallback>
                <p:oleObj name="公式" r:id="rId5" imgW="1282700" imgH="635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133600"/>
                        <a:ext cx="20891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4" name="Text Box 8"/>
          <p:cNvSpPr txBox="1">
            <a:spLocks noChangeArrowheads="1"/>
          </p:cNvSpPr>
          <p:nvPr/>
        </p:nvSpPr>
        <p:spPr bwMode="auto">
          <a:xfrm>
            <a:off x="231775" y="3303588"/>
            <a:ext cx="8661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的最优值为</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，即</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是背包容量为</a:t>
            </a:r>
            <a:r>
              <a:rPr lang="en-US" altLang="zh-CN" sz="2400">
                <a:ea typeface="楷体_GB2312" pitchFamily="49" charset="-122"/>
              </a:rPr>
              <a:t>j</a:t>
            </a:r>
            <a:r>
              <a:rPr lang="zh-CN" altLang="en-US" sz="2400">
                <a:ea typeface="楷体_GB2312" pitchFamily="49" charset="-122"/>
              </a:rPr>
              <a:t>，可选择物品为</a:t>
            </a:r>
            <a:r>
              <a:rPr lang="en-US" altLang="zh-CN" sz="2400">
                <a:ea typeface="楷体_GB2312" pitchFamily="49" charset="-122"/>
              </a:rPr>
              <a:t>i</a:t>
            </a:r>
            <a:r>
              <a:rPr lang="zh-CN" altLang="en-US" sz="2400">
                <a:ea typeface="楷体_GB2312" pitchFamily="49" charset="-122"/>
              </a:rPr>
              <a:t>，</a:t>
            </a:r>
            <a:r>
              <a:rPr lang="en-US" altLang="zh-CN" sz="2400">
                <a:ea typeface="楷体_GB2312" pitchFamily="49" charset="-122"/>
              </a:rPr>
              <a:t>i+1</a:t>
            </a:r>
            <a:r>
              <a:rPr lang="zh-CN" altLang="en-US" sz="2400">
                <a:ea typeface="楷体_GB2312" pitchFamily="49" charset="-122"/>
              </a:rPr>
              <a:t>，</a:t>
            </a:r>
            <a:r>
              <a:rPr lang="en-US" altLang="zh-CN" sz="2400">
                <a:ea typeface="楷体_GB2312" pitchFamily="49" charset="-122"/>
              </a:rPr>
              <a:t>…</a:t>
            </a:r>
            <a:r>
              <a:rPr lang="zh-CN" altLang="en-US" sz="2400">
                <a:ea typeface="楷体_GB2312" pitchFamily="49" charset="-122"/>
              </a:rPr>
              <a:t>，</a:t>
            </a:r>
            <a:r>
              <a:rPr lang="en-US" altLang="zh-CN" sz="2400">
                <a:ea typeface="楷体_GB2312" pitchFamily="49" charset="-122"/>
              </a:rPr>
              <a:t>n</a:t>
            </a:r>
            <a:r>
              <a:rPr lang="zh-CN" altLang="en-US" sz="2400">
                <a:ea typeface="楷体_GB2312" pitchFamily="49" charset="-122"/>
              </a:rPr>
              <a:t>时</a:t>
            </a:r>
            <a:r>
              <a:rPr lang="en-US" altLang="zh-CN" sz="2400">
                <a:ea typeface="楷体_GB2312" pitchFamily="49" charset="-122"/>
              </a:rPr>
              <a:t>0-1</a:t>
            </a:r>
            <a:r>
              <a:rPr lang="zh-CN" altLang="en-US" sz="2400">
                <a:ea typeface="楷体_GB2312" pitchFamily="49" charset="-122"/>
              </a:rPr>
              <a:t>背包问题的最优值。由</a:t>
            </a:r>
            <a:r>
              <a:rPr lang="en-US" altLang="zh-CN" sz="2400">
                <a:ea typeface="楷体_GB2312" pitchFamily="49" charset="-122"/>
              </a:rPr>
              <a:t>0-1</a:t>
            </a:r>
            <a:r>
              <a:rPr lang="zh-CN" altLang="en-US" sz="2400">
                <a:ea typeface="楷体_GB2312" pitchFamily="49" charset="-122"/>
              </a:rPr>
              <a:t>背包问题的最优子结构性质，可以建立计算</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的递归式如下。</a:t>
            </a:r>
          </a:p>
        </p:txBody>
      </p:sp>
      <p:sp>
        <p:nvSpPr>
          <p:cNvPr id="321545"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6" name="Object 10"/>
          <p:cNvGraphicFramePr>
            <a:graphicFrameLocks noChangeAspect="1"/>
          </p:cNvGraphicFramePr>
          <p:nvPr/>
        </p:nvGraphicFramePr>
        <p:xfrm>
          <a:off x="1547813" y="4551363"/>
          <a:ext cx="5688012" cy="727075"/>
        </p:xfrm>
        <a:graphic>
          <a:graphicData uri="http://schemas.openxmlformats.org/presentationml/2006/ole">
            <mc:AlternateContent xmlns:mc="http://schemas.openxmlformats.org/markup-compatibility/2006">
              <mc:Choice xmlns:v="urn:schemas-microsoft-com:vml" Requires="v">
                <p:oleObj spid="_x0000_s321556" name="公式" r:id="rId7" imgW="3581400" imgH="457200" progId="Equation.3">
                  <p:embed/>
                </p:oleObj>
              </mc:Choice>
              <mc:Fallback>
                <p:oleObj name="公式" r:id="rId7" imgW="35814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551363"/>
                        <a:ext cx="568801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7" name="Rectangle 1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1548" name="Object 12"/>
          <p:cNvGraphicFramePr>
            <a:graphicFrameLocks noChangeAspect="1"/>
          </p:cNvGraphicFramePr>
          <p:nvPr/>
        </p:nvGraphicFramePr>
        <p:xfrm>
          <a:off x="1547813" y="5373688"/>
          <a:ext cx="3457575" cy="989012"/>
        </p:xfrm>
        <a:graphic>
          <a:graphicData uri="http://schemas.openxmlformats.org/presentationml/2006/ole">
            <mc:AlternateContent xmlns:mc="http://schemas.openxmlformats.org/markup-compatibility/2006">
              <mc:Choice xmlns:v="urn:schemas-microsoft-com:vml" Requires="v">
                <p:oleObj spid="_x0000_s321557" name="公式" r:id="rId9" imgW="1600200" imgH="457200" progId="Equation.3">
                  <p:embed/>
                </p:oleObj>
              </mc:Choice>
              <mc:Fallback>
                <p:oleObj name="公式" r:id="rId9" imgW="1600200" imgH="457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373688"/>
                        <a:ext cx="345757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9" name="Text Box 13"/>
          <p:cNvSpPr txBox="1">
            <a:spLocks noChangeArrowheads="1"/>
          </p:cNvSpPr>
          <p:nvPr/>
        </p:nvSpPr>
        <p:spPr bwMode="auto">
          <a:xfrm>
            <a:off x="539750" y="2636838"/>
            <a:ext cx="7127875" cy="160337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b="1">
                <a:latin typeface="Verdana" pitchFamily="34" charset="0"/>
                <a:ea typeface="黑体" pitchFamily="2" charset="-122"/>
              </a:rPr>
              <a:t>算法复杂度分析：</a:t>
            </a:r>
          </a:p>
          <a:p>
            <a:r>
              <a:rPr lang="zh-CN" altLang="en-US" sz="2400">
                <a:ea typeface="楷体_GB2312" pitchFamily="49" charset="-122"/>
              </a:rPr>
              <a:t>从</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的递归式容易看出，算法需要</a:t>
            </a:r>
            <a:r>
              <a:rPr lang="en-US" altLang="zh-CN" sz="2400">
                <a:ea typeface="楷体_GB2312" pitchFamily="49" charset="-122"/>
              </a:rPr>
              <a:t>O(nc)</a:t>
            </a:r>
            <a:r>
              <a:rPr lang="zh-CN" altLang="en-US" sz="2400">
                <a:ea typeface="楷体_GB2312" pitchFamily="49" charset="-122"/>
              </a:rPr>
              <a:t>计算时间。当背包容量</a:t>
            </a:r>
            <a:r>
              <a:rPr lang="en-US" altLang="zh-CN" sz="2400">
                <a:ea typeface="楷体_GB2312" pitchFamily="49" charset="-122"/>
              </a:rPr>
              <a:t>c</a:t>
            </a:r>
            <a:r>
              <a:rPr lang="zh-CN" altLang="en-US" sz="2400">
                <a:ea typeface="楷体_GB2312" pitchFamily="49" charset="-122"/>
              </a:rPr>
              <a:t>很大时，算法需要的计算时间较多。例如，当</a:t>
            </a:r>
            <a:r>
              <a:rPr lang="en-US" altLang="zh-CN" sz="2400">
                <a:ea typeface="楷体_GB2312" pitchFamily="49" charset="-122"/>
              </a:rPr>
              <a:t>c&gt;2</a:t>
            </a:r>
            <a:r>
              <a:rPr lang="en-US" altLang="zh-CN" sz="2400" baseline="30000">
                <a:ea typeface="楷体_GB2312" pitchFamily="49" charset="-122"/>
              </a:rPr>
              <a:t>n</a:t>
            </a:r>
            <a:r>
              <a:rPr lang="zh-CN" altLang="en-US" sz="2400">
                <a:ea typeface="楷体_GB2312" pitchFamily="49" charset="-122"/>
              </a:rPr>
              <a:t>时，算法需要</a:t>
            </a:r>
            <a:r>
              <a:rPr lang="zh-CN" altLang="zh-CN" sz="2400">
                <a:ea typeface="楷体_GB2312" pitchFamily="49" charset="-122"/>
              </a:rPr>
              <a:t>Ω</a:t>
            </a:r>
            <a:r>
              <a:rPr lang="zh-CN" altLang="en-US" sz="2400">
                <a:ea typeface="楷体_GB2312" pitchFamily="49" charset="-122"/>
              </a:rPr>
              <a:t>(</a:t>
            </a:r>
            <a:r>
              <a:rPr lang="en-US" altLang="zh-CN" sz="2400">
                <a:ea typeface="楷体_GB2312" pitchFamily="49" charset="-122"/>
              </a:rPr>
              <a:t>n2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 </a:t>
            </a:r>
            <a:endParaRPr lang="en-US" altLang="zh-CN" sz="24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49"/>
                                        </p:tgtEl>
                                        <p:attrNameLst>
                                          <p:attrName>style.visibility</p:attrName>
                                        </p:attrNameLst>
                                      </p:cBhvr>
                                      <p:to>
                                        <p:strVal val="visible"/>
                                      </p:to>
                                    </p:set>
                                    <p:animEffect transition="in" filter="blinds(horizontal)">
                                      <p:cBhvr>
                                        <p:cTn id="7" dur="500"/>
                                        <p:tgtEl>
                                          <p:spTgt spid="321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D2D6630-ACC6-4B5C-A258-2321503200AC}" type="slidenum">
              <a:rPr lang="en-US" altLang="zh-CN"/>
              <a:pPr/>
              <a:t>41</a:t>
            </a:fld>
            <a:endParaRPr lang="en-US" altLang="zh-CN"/>
          </a:p>
        </p:txBody>
      </p:sp>
      <p:sp>
        <p:nvSpPr>
          <p:cNvPr id="322562"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en-US" sz="3800">
                <a:effectLst>
                  <a:outerShdw blurRad="38100" dist="38100" dir="2700000" algn="tl">
                    <a:srgbClr val="C0C0C0"/>
                  </a:outerShdw>
                </a:effectLst>
                <a:ea typeface="黑体" pitchFamily="2" charset="-122"/>
              </a:rPr>
              <a:t>算法改进</a:t>
            </a:r>
            <a:endParaRPr lang="ja-JP" altLang="en-US" sz="3800">
              <a:effectLst>
                <a:outerShdw blurRad="38100" dist="38100" dir="2700000" algn="tl">
                  <a:srgbClr val="C0C0C0"/>
                </a:outerShdw>
              </a:effectLst>
              <a:ea typeface="黑体" pitchFamily="2" charset="-122"/>
            </a:endParaRPr>
          </a:p>
        </p:txBody>
      </p:sp>
      <p:sp>
        <p:nvSpPr>
          <p:cNvPr id="322563" name="Text Box 3"/>
          <p:cNvSpPr txBox="1">
            <a:spLocks noChangeArrowheads="1"/>
          </p:cNvSpPr>
          <p:nvPr/>
        </p:nvSpPr>
        <p:spPr bwMode="auto">
          <a:xfrm>
            <a:off x="250825" y="1052513"/>
            <a:ext cx="85169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由</a:t>
            </a:r>
            <a:r>
              <a:rPr lang="en-US" altLang="zh-CN" sz="2400">
                <a:ea typeface="楷体_GB2312" pitchFamily="49" charset="-122"/>
              </a:rPr>
              <a:t>m(i,j)</a:t>
            </a:r>
            <a:r>
              <a:rPr lang="zh-CN" altLang="en-US" sz="2400">
                <a:ea typeface="楷体_GB2312" pitchFamily="49" charset="-122"/>
              </a:rPr>
              <a:t>的递归式容易证明，在一般情况下，对每一个确定的</a:t>
            </a:r>
            <a:r>
              <a:rPr lang="en-US" altLang="zh-CN" sz="2400">
                <a:ea typeface="楷体_GB2312" pitchFamily="49" charset="-122"/>
              </a:rPr>
              <a:t>i(1≤i≤n)</a:t>
            </a:r>
            <a:r>
              <a:rPr lang="zh-CN" altLang="en-US" sz="2400">
                <a:ea typeface="楷体_GB2312" pitchFamily="49" charset="-122"/>
              </a:rPr>
              <a:t>，函数</a:t>
            </a:r>
            <a:r>
              <a:rPr lang="en-US" altLang="zh-CN" sz="2400">
                <a:ea typeface="楷体_GB2312" pitchFamily="49" charset="-122"/>
              </a:rPr>
              <a:t>m(i,j)</a:t>
            </a:r>
            <a:r>
              <a:rPr lang="zh-CN" altLang="en-US" sz="2400">
                <a:ea typeface="楷体_GB2312" pitchFamily="49" charset="-122"/>
              </a:rPr>
              <a:t>是关于变量</a:t>
            </a:r>
            <a:r>
              <a:rPr lang="en-US" altLang="zh-CN" sz="2400">
                <a:ea typeface="楷体_GB2312" pitchFamily="49" charset="-122"/>
              </a:rPr>
              <a:t>j</a:t>
            </a:r>
            <a:r>
              <a:rPr lang="zh-CN" altLang="en-US" sz="2400">
                <a:ea typeface="楷体_GB2312" pitchFamily="49" charset="-122"/>
              </a:rPr>
              <a:t>的阶梯状单调不减函数。跳跃点是这一类函数的描述特征。在一般情况下，函数</a:t>
            </a:r>
            <a:r>
              <a:rPr lang="en-US" altLang="zh-CN" sz="2400">
                <a:ea typeface="楷体_GB2312" pitchFamily="49" charset="-122"/>
              </a:rPr>
              <a:t>m(i,j)</a:t>
            </a:r>
            <a:r>
              <a:rPr lang="zh-CN" altLang="en-US" sz="2400">
                <a:ea typeface="楷体_GB2312" pitchFamily="49" charset="-122"/>
              </a:rPr>
              <a:t>由其全部跳跃点唯一确定。如图所示。</a:t>
            </a:r>
          </a:p>
        </p:txBody>
      </p:sp>
      <p:pic>
        <p:nvPicPr>
          <p:cNvPr id="322564" name="Picture 4" descr="t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565400"/>
            <a:ext cx="395922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2565" name="Text Box 5"/>
          <p:cNvSpPr txBox="1">
            <a:spLocks noChangeArrowheads="1"/>
          </p:cNvSpPr>
          <p:nvPr/>
        </p:nvSpPr>
        <p:spPr bwMode="auto">
          <a:xfrm>
            <a:off x="303213" y="4743450"/>
            <a:ext cx="8589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对每一个确定的</a:t>
            </a:r>
            <a:r>
              <a:rPr lang="en-US" altLang="zh-CN" sz="2400">
                <a:ea typeface="楷体_GB2312" pitchFamily="49" charset="-122"/>
              </a:rPr>
              <a:t>i(1≤i≤n)</a:t>
            </a:r>
            <a:r>
              <a:rPr lang="zh-CN" altLang="en-US" sz="2400">
                <a:ea typeface="楷体_GB2312" pitchFamily="49" charset="-122"/>
              </a:rPr>
              <a:t>，用一个表</a:t>
            </a:r>
            <a:r>
              <a:rPr lang="en-US" altLang="zh-CN" sz="2400">
                <a:ea typeface="楷体_GB2312" pitchFamily="49" charset="-122"/>
              </a:rPr>
              <a:t>p[i]</a:t>
            </a:r>
            <a:r>
              <a:rPr lang="zh-CN" altLang="en-US" sz="2400">
                <a:ea typeface="楷体_GB2312" pitchFamily="49" charset="-122"/>
              </a:rPr>
              <a:t>存储函数</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的全部跳跃点。表</a:t>
            </a:r>
            <a:r>
              <a:rPr lang="en-US" altLang="zh-CN" sz="2400">
                <a:ea typeface="楷体_GB2312" pitchFamily="49" charset="-122"/>
              </a:rPr>
              <a:t>p[i]</a:t>
            </a:r>
            <a:r>
              <a:rPr lang="zh-CN" altLang="en-US" sz="2400">
                <a:ea typeface="楷体_GB2312" pitchFamily="49" charset="-122"/>
              </a:rPr>
              <a:t>可依计算</a:t>
            </a:r>
            <a:r>
              <a:rPr lang="en-US" altLang="zh-CN" sz="2400">
                <a:ea typeface="楷体_GB2312" pitchFamily="49" charset="-122"/>
              </a:rPr>
              <a:t>m(i</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的递归式递归地由表</a:t>
            </a:r>
            <a:r>
              <a:rPr lang="en-US" altLang="zh-CN" sz="2400">
                <a:ea typeface="楷体_GB2312" pitchFamily="49" charset="-122"/>
              </a:rPr>
              <a:t>p[i+1]</a:t>
            </a:r>
            <a:r>
              <a:rPr lang="zh-CN" altLang="en-US" sz="2400">
                <a:ea typeface="楷体_GB2312" pitchFamily="49" charset="-122"/>
              </a:rPr>
              <a:t>计算，初始时</a:t>
            </a:r>
            <a:r>
              <a:rPr lang="en-US" altLang="zh-CN" sz="2400">
                <a:ea typeface="楷体_GB2312" pitchFamily="49" charset="-122"/>
              </a:rPr>
              <a:t>p[n+1]={(0</a:t>
            </a:r>
            <a:r>
              <a:rPr lang="zh-CN" altLang="en-US" sz="2400">
                <a:ea typeface="楷体_GB2312" pitchFamily="49" charset="-122"/>
              </a:rPr>
              <a:t>，</a:t>
            </a:r>
            <a:r>
              <a:rPr lang="en-US" altLang="zh-CN" sz="2400">
                <a:ea typeface="楷体_GB2312" pitchFamily="49" charset="-122"/>
              </a:rPr>
              <a:t>0)}</a:t>
            </a:r>
            <a:r>
              <a:rPr lang="zh-CN" altLang="en-US" sz="2400">
                <a:ea typeface="楷体_GB2312" pitchFamily="49" charset="-12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灯片编号占位符 3"/>
          <p:cNvSpPr>
            <a:spLocks noGrp="1"/>
          </p:cNvSpPr>
          <p:nvPr>
            <p:ph type="sldNum" sz="quarter" idx="12"/>
          </p:nvPr>
        </p:nvSpPr>
        <p:spPr/>
        <p:txBody>
          <a:bodyPr/>
          <a:lstStyle/>
          <a:p>
            <a:fld id="{7D15E63F-4627-490B-945A-E56B252F0A67}" type="slidenum">
              <a:rPr lang="en-US" altLang="zh-CN"/>
              <a:pPr/>
              <a:t>42</a:t>
            </a:fld>
            <a:endParaRPr lang="en-US" altLang="zh-CN"/>
          </a:p>
        </p:txBody>
      </p:sp>
      <p:sp>
        <p:nvSpPr>
          <p:cNvPr id="323586"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en-US" sz="3800">
                <a:effectLst>
                  <a:outerShdw blurRad="38100" dist="38100" dir="2700000" algn="tl">
                    <a:srgbClr val="C0C0C0"/>
                  </a:outerShdw>
                </a:effectLst>
                <a:ea typeface="黑体" pitchFamily="2" charset="-122"/>
              </a:rPr>
              <a:t>一个例子</a:t>
            </a:r>
            <a:endParaRPr lang="ja-JP" altLang="en-US" sz="3800">
              <a:effectLst>
                <a:outerShdw blurRad="38100" dist="38100" dir="2700000" algn="tl">
                  <a:srgbClr val="C0C0C0"/>
                </a:outerShdw>
              </a:effectLst>
              <a:ea typeface="黑体" pitchFamily="2" charset="-122"/>
            </a:endParaRPr>
          </a:p>
        </p:txBody>
      </p:sp>
      <p:sp>
        <p:nvSpPr>
          <p:cNvPr id="323587" name="Text Box 3"/>
          <p:cNvSpPr txBox="1">
            <a:spLocks noChangeArrowheads="1"/>
          </p:cNvSpPr>
          <p:nvPr/>
        </p:nvSpPr>
        <p:spPr bwMode="auto">
          <a:xfrm>
            <a:off x="395288" y="765175"/>
            <a:ext cx="5794375"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n=3</a:t>
            </a:r>
            <a:r>
              <a:rPr lang="zh-CN" altLang="en-US" sz="2400">
                <a:ea typeface="楷体_GB2312" pitchFamily="49" charset="-122"/>
              </a:rPr>
              <a:t>，</a:t>
            </a:r>
            <a:r>
              <a:rPr lang="en-US" altLang="zh-CN" sz="2400">
                <a:ea typeface="楷体_GB2312" pitchFamily="49" charset="-122"/>
              </a:rPr>
              <a:t>c=6</a:t>
            </a:r>
            <a:r>
              <a:rPr lang="zh-CN" altLang="en-US" sz="2400">
                <a:ea typeface="楷体_GB2312" pitchFamily="49" charset="-122"/>
              </a:rPr>
              <a:t>，</a:t>
            </a:r>
            <a:r>
              <a:rPr lang="en-US" altLang="zh-CN" sz="2400">
                <a:ea typeface="楷体_GB2312" pitchFamily="49" charset="-122"/>
              </a:rPr>
              <a:t>w={4</a:t>
            </a:r>
            <a:r>
              <a:rPr lang="zh-CN" altLang="en-US" sz="2400">
                <a:ea typeface="楷体_GB2312" pitchFamily="49" charset="-122"/>
              </a:rPr>
              <a:t>，</a:t>
            </a:r>
            <a:r>
              <a:rPr lang="en-US" altLang="zh-CN" sz="2400">
                <a:ea typeface="楷体_GB2312" pitchFamily="49" charset="-122"/>
              </a:rPr>
              <a:t>3</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v={5</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a:t>
            </a:r>
          </a:p>
        </p:txBody>
      </p:sp>
      <p:grpSp>
        <p:nvGrpSpPr>
          <p:cNvPr id="323588" name="Group 4"/>
          <p:cNvGrpSpPr>
            <a:grpSpLocks/>
          </p:cNvGrpSpPr>
          <p:nvPr/>
        </p:nvGrpSpPr>
        <p:grpSpPr bwMode="auto">
          <a:xfrm>
            <a:off x="250825" y="1412875"/>
            <a:ext cx="2195513" cy="1179513"/>
            <a:chOff x="0" y="1056"/>
            <a:chExt cx="2154" cy="1157"/>
          </a:xfrm>
        </p:grpSpPr>
        <p:sp>
          <p:nvSpPr>
            <p:cNvPr id="323589" name="Line 5"/>
            <p:cNvSpPr>
              <a:spLocks noChangeShapeType="1"/>
            </p:cNvSpPr>
            <p:nvPr/>
          </p:nvSpPr>
          <p:spPr bwMode="auto">
            <a:xfrm>
              <a:off x="359" y="1734"/>
              <a:ext cx="17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0" name="Line 6"/>
            <p:cNvSpPr>
              <a:spLocks noChangeShapeType="1"/>
            </p:cNvSpPr>
            <p:nvPr/>
          </p:nvSpPr>
          <p:spPr bwMode="auto">
            <a:xfrm flipV="1">
              <a:off x="598" y="1176"/>
              <a:ext cx="0" cy="10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1" name="Line 7"/>
            <p:cNvSpPr>
              <a:spLocks noChangeShapeType="1"/>
            </p:cNvSpPr>
            <p:nvPr/>
          </p:nvSpPr>
          <p:spPr bwMode="auto">
            <a:xfrm>
              <a:off x="0" y="2093"/>
              <a:ext cx="598"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2" name="Text Box 8"/>
            <p:cNvSpPr txBox="1">
              <a:spLocks noChangeArrowheads="1"/>
            </p:cNvSpPr>
            <p:nvPr/>
          </p:nvSpPr>
          <p:spPr bwMode="auto">
            <a:xfrm>
              <a:off x="1913" y="1656"/>
              <a:ext cx="241" cy="50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sp>
          <p:nvSpPr>
            <p:cNvPr id="323593" name="Line 9"/>
            <p:cNvSpPr>
              <a:spLocks noChangeShapeType="1"/>
            </p:cNvSpPr>
            <p:nvPr/>
          </p:nvSpPr>
          <p:spPr bwMode="auto">
            <a:xfrm flipV="1">
              <a:off x="598" y="1734"/>
              <a:ext cx="0" cy="35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4" name="Line 10"/>
            <p:cNvSpPr>
              <a:spLocks noChangeShapeType="1"/>
            </p:cNvSpPr>
            <p:nvPr/>
          </p:nvSpPr>
          <p:spPr bwMode="auto">
            <a:xfrm>
              <a:off x="598" y="1734"/>
              <a:ext cx="111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595" name="Text Box 11"/>
            <p:cNvSpPr txBox="1">
              <a:spLocks noChangeArrowheads="1"/>
            </p:cNvSpPr>
            <p:nvPr/>
          </p:nvSpPr>
          <p:spPr bwMode="auto">
            <a:xfrm>
              <a:off x="76" y="1453"/>
              <a:ext cx="1122" cy="38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(0,0)</a:t>
              </a:r>
              <a:endParaRPr kumimoji="1" lang="en-US" altLang="zh-CN" sz="2000" b="1">
                <a:latin typeface="Times New Roman" pitchFamily="18" charset="0"/>
              </a:endParaRPr>
            </a:p>
          </p:txBody>
        </p:sp>
        <p:sp>
          <p:nvSpPr>
            <p:cNvPr id="323596" name="Text Box 12"/>
            <p:cNvSpPr txBox="1">
              <a:spLocks noChangeArrowheads="1"/>
            </p:cNvSpPr>
            <p:nvPr/>
          </p:nvSpPr>
          <p:spPr bwMode="auto">
            <a:xfrm>
              <a:off x="639" y="1056"/>
              <a:ext cx="1334" cy="38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m(4,x)</a:t>
              </a:r>
            </a:p>
          </p:txBody>
        </p:sp>
      </p:grpSp>
      <p:grpSp>
        <p:nvGrpSpPr>
          <p:cNvPr id="323597" name="Group 13"/>
          <p:cNvGrpSpPr>
            <a:grpSpLocks/>
          </p:cNvGrpSpPr>
          <p:nvPr/>
        </p:nvGrpSpPr>
        <p:grpSpPr bwMode="auto">
          <a:xfrm>
            <a:off x="2627313" y="1268413"/>
            <a:ext cx="3311525" cy="1441450"/>
            <a:chOff x="1973" y="935"/>
            <a:chExt cx="2631" cy="1145"/>
          </a:xfrm>
        </p:grpSpPr>
        <p:grpSp>
          <p:nvGrpSpPr>
            <p:cNvPr id="323598" name="Group 14"/>
            <p:cNvGrpSpPr>
              <a:grpSpLocks/>
            </p:cNvGrpSpPr>
            <p:nvPr/>
          </p:nvGrpSpPr>
          <p:grpSpPr bwMode="auto">
            <a:xfrm>
              <a:off x="1973" y="1110"/>
              <a:ext cx="1678" cy="970"/>
              <a:chOff x="1973" y="1110"/>
              <a:chExt cx="2132" cy="1233"/>
            </a:xfrm>
          </p:grpSpPr>
          <p:sp>
            <p:nvSpPr>
              <p:cNvPr id="323599" name="Line 15"/>
              <p:cNvSpPr>
                <a:spLocks noChangeShapeType="1"/>
              </p:cNvSpPr>
              <p:nvPr/>
            </p:nvSpPr>
            <p:spPr bwMode="auto">
              <a:xfrm>
                <a:off x="1973" y="1774"/>
                <a:ext cx="21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00" name="Line 16"/>
              <p:cNvSpPr>
                <a:spLocks noChangeShapeType="1"/>
              </p:cNvSpPr>
              <p:nvPr/>
            </p:nvSpPr>
            <p:spPr bwMode="auto">
              <a:xfrm flipV="1">
                <a:off x="2257" y="1110"/>
                <a:ext cx="0" cy="12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01" name="Text Box 17"/>
              <p:cNvSpPr txBox="1">
                <a:spLocks noChangeArrowheads="1"/>
              </p:cNvSpPr>
              <p:nvPr/>
            </p:nvSpPr>
            <p:spPr bwMode="auto">
              <a:xfrm>
                <a:off x="3821" y="1679"/>
                <a:ext cx="284" cy="5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sp>
            <p:nvSpPr>
              <p:cNvPr id="323602" name="Line 18"/>
              <p:cNvSpPr>
                <a:spLocks noChangeShapeType="1"/>
              </p:cNvSpPr>
              <p:nvPr/>
            </p:nvSpPr>
            <p:spPr bwMode="auto">
              <a:xfrm>
                <a:off x="1973" y="2011"/>
                <a:ext cx="900"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03" name="Line 19"/>
              <p:cNvSpPr>
                <a:spLocks noChangeShapeType="1"/>
              </p:cNvSpPr>
              <p:nvPr/>
            </p:nvSpPr>
            <p:spPr bwMode="auto">
              <a:xfrm flipV="1">
                <a:off x="2873" y="1632"/>
                <a:ext cx="0" cy="3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04" name="Line 20"/>
              <p:cNvSpPr>
                <a:spLocks noChangeShapeType="1"/>
              </p:cNvSpPr>
              <p:nvPr/>
            </p:nvSpPr>
            <p:spPr bwMode="auto">
              <a:xfrm>
                <a:off x="2862" y="1639"/>
                <a:ext cx="104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05" name="Line 21"/>
              <p:cNvSpPr>
                <a:spLocks noChangeShapeType="1"/>
              </p:cNvSpPr>
              <p:nvPr/>
            </p:nvSpPr>
            <p:spPr bwMode="auto">
              <a:xfrm flipH="1">
                <a:off x="2257" y="1639"/>
                <a:ext cx="616"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06" name="Text Box 22"/>
              <p:cNvSpPr txBox="1">
                <a:spLocks noChangeArrowheads="1"/>
              </p:cNvSpPr>
              <p:nvPr/>
            </p:nvSpPr>
            <p:spPr bwMode="auto">
              <a:xfrm>
                <a:off x="2502" y="1318"/>
                <a:ext cx="1332" cy="40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(2,1)</a:t>
                </a:r>
                <a:endParaRPr kumimoji="1" lang="en-US" altLang="zh-CN" sz="2000" b="1">
                  <a:latin typeface="Times New Roman" pitchFamily="18" charset="0"/>
                </a:endParaRPr>
              </a:p>
            </p:txBody>
          </p:sp>
        </p:grpSp>
        <p:sp>
          <p:nvSpPr>
            <p:cNvPr id="323607" name="Text Box 23"/>
            <p:cNvSpPr txBox="1">
              <a:spLocks noChangeArrowheads="1"/>
            </p:cNvSpPr>
            <p:nvPr/>
          </p:nvSpPr>
          <p:spPr bwMode="auto">
            <a:xfrm>
              <a:off x="2254" y="935"/>
              <a:ext cx="2350" cy="31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m(4,x-2)+1</a:t>
              </a:r>
            </a:p>
          </p:txBody>
        </p:sp>
      </p:grpSp>
      <p:grpSp>
        <p:nvGrpSpPr>
          <p:cNvPr id="323608" name="Group 24"/>
          <p:cNvGrpSpPr>
            <a:grpSpLocks/>
          </p:cNvGrpSpPr>
          <p:nvPr/>
        </p:nvGrpSpPr>
        <p:grpSpPr bwMode="auto">
          <a:xfrm>
            <a:off x="0" y="2997200"/>
            <a:ext cx="3563938" cy="1416050"/>
            <a:chOff x="0" y="1842"/>
            <a:chExt cx="2127" cy="845"/>
          </a:xfrm>
        </p:grpSpPr>
        <p:grpSp>
          <p:nvGrpSpPr>
            <p:cNvPr id="323609" name="Group 25"/>
            <p:cNvGrpSpPr>
              <a:grpSpLocks/>
            </p:cNvGrpSpPr>
            <p:nvPr/>
          </p:nvGrpSpPr>
          <p:grpSpPr bwMode="auto">
            <a:xfrm>
              <a:off x="0" y="1933"/>
              <a:ext cx="1565" cy="754"/>
              <a:chOff x="0" y="2724"/>
              <a:chExt cx="2109" cy="1016"/>
            </a:xfrm>
          </p:grpSpPr>
          <p:sp>
            <p:nvSpPr>
              <p:cNvPr id="323610" name="Line 26"/>
              <p:cNvSpPr>
                <a:spLocks noChangeShapeType="1"/>
              </p:cNvSpPr>
              <p:nvPr/>
            </p:nvSpPr>
            <p:spPr bwMode="auto">
              <a:xfrm>
                <a:off x="0" y="3623"/>
                <a:ext cx="586"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3611" name="Group 27"/>
              <p:cNvGrpSpPr>
                <a:grpSpLocks/>
              </p:cNvGrpSpPr>
              <p:nvPr/>
            </p:nvGrpSpPr>
            <p:grpSpPr bwMode="auto">
              <a:xfrm>
                <a:off x="68" y="2724"/>
                <a:ext cx="2041" cy="1016"/>
                <a:chOff x="68" y="2724"/>
                <a:chExt cx="2041" cy="1016"/>
              </a:xfrm>
            </p:grpSpPr>
            <p:sp>
              <p:nvSpPr>
                <p:cNvPr id="323612" name="Line 28"/>
                <p:cNvSpPr>
                  <a:spLocks noChangeShapeType="1"/>
                </p:cNvSpPr>
                <p:nvPr/>
              </p:nvSpPr>
              <p:spPr bwMode="auto">
                <a:xfrm>
                  <a:off x="352" y="3271"/>
                  <a:ext cx="175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13" name="Line 29"/>
                <p:cNvSpPr>
                  <a:spLocks noChangeShapeType="1"/>
                </p:cNvSpPr>
                <p:nvPr/>
              </p:nvSpPr>
              <p:spPr bwMode="auto">
                <a:xfrm flipV="1">
                  <a:off x="586" y="2724"/>
                  <a:ext cx="0" cy="101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14" name="Line 30"/>
                <p:cNvSpPr>
                  <a:spLocks noChangeShapeType="1"/>
                </p:cNvSpPr>
                <p:nvPr/>
              </p:nvSpPr>
              <p:spPr bwMode="auto">
                <a:xfrm flipV="1">
                  <a:off x="586" y="3271"/>
                  <a:ext cx="0" cy="3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15" name="Line 31"/>
                <p:cNvSpPr>
                  <a:spLocks noChangeShapeType="1"/>
                </p:cNvSpPr>
                <p:nvPr/>
              </p:nvSpPr>
              <p:spPr bwMode="auto">
                <a:xfrm flipV="1">
                  <a:off x="586" y="3271"/>
                  <a:ext cx="5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16" name="Text Box 32"/>
                <p:cNvSpPr txBox="1">
                  <a:spLocks noChangeArrowheads="1"/>
                </p:cNvSpPr>
                <p:nvPr/>
              </p:nvSpPr>
              <p:spPr bwMode="auto">
                <a:xfrm>
                  <a:off x="1875" y="3194"/>
                  <a:ext cx="234" cy="41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sp>
              <p:nvSpPr>
                <p:cNvPr id="323617" name="Text Box 33"/>
                <p:cNvSpPr txBox="1">
                  <a:spLocks noChangeArrowheads="1"/>
                </p:cNvSpPr>
                <p:nvPr/>
              </p:nvSpPr>
              <p:spPr bwMode="auto">
                <a:xfrm>
                  <a:off x="68" y="2998"/>
                  <a:ext cx="585" cy="32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(0,0)</a:t>
                  </a:r>
                  <a:endParaRPr kumimoji="1" lang="en-US" altLang="zh-CN" sz="2000" b="1">
                    <a:latin typeface="Times New Roman" pitchFamily="18" charset="0"/>
                  </a:endParaRPr>
                </a:p>
              </p:txBody>
            </p:sp>
            <p:sp>
              <p:nvSpPr>
                <p:cNvPr id="323618" name="Line 34"/>
                <p:cNvSpPr>
                  <a:spLocks noChangeShapeType="1"/>
                </p:cNvSpPr>
                <p:nvPr/>
              </p:nvSpPr>
              <p:spPr bwMode="auto">
                <a:xfrm flipV="1">
                  <a:off x="1093" y="3154"/>
                  <a:ext cx="0" cy="11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19" name="Line 35"/>
                <p:cNvSpPr>
                  <a:spLocks noChangeShapeType="1"/>
                </p:cNvSpPr>
                <p:nvPr/>
              </p:nvSpPr>
              <p:spPr bwMode="auto">
                <a:xfrm>
                  <a:off x="1093" y="3154"/>
                  <a:ext cx="7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20" name="Text Box 36"/>
                <p:cNvSpPr txBox="1">
                  <a:spLocks noChangeArrowheads="1"/>
                </p:cNvSpPr>
                <p:nvPr/>
              </p:nvSpPr>
              <p:spPr bwMode="auto">
                <a:xfrm>
                  <a:off x="852" y="2907"/>
                  <a:ext cx="546" cy="31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(2,1)</a:t>
                  </a:r>
                  <a:endParaRPr kumimoji="1" lang="en-US" altLang="zh-CN" sz="2000" b="1">
                    <a:latin typeface="Times New Roman" pitchFamily="18" charset="0"/>
                  </a:endParaRPr>
                </a:p>
              </p:txBody>
            </p:sp>
          </p:grpSp>
        </p:grpSp>
        <p:sp>
          <p:nvSpPr>
            <p:cNvPr id="323621" name="Text Box 37"/>
            <p:cNvSpPr txBox="1">
              <a:spLocks noChangeArrowheads="1"/>
            </p:cNvSpPr>
            <p:nvPr/>
          </p:nvSpPr>
          <p:spPr bwMode="auto">
            <a:xfrm>
              <a:off x="476" y="1842"/>
              <a:ext cx="1651" cy="2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m(3,x)</a:t>
              </a:r>
            </a:p>
          </p:txBody>
        </p:sp>
      </p:grpSp>
      <p:grpSp>
        <p:nvGrpSpPr>
          <p:cNvPr id="323622" name="Group 38"/>
          <p:cNvGrpSpPr>
            <a:grpSpLocks/>
          </p:cNvGrpSpPr>
          <p:nvPr/>
        </p:nvGrpSpPr>
        <p:grpSpPr bwMode="auto">
          <a:xfrm>
            <a:off x="2771775" y="2997200"/>
            <a:ext cx="3167063" cy="1454150"/>
            <a:chOff x="3198" y="2523"/>
            <a:chExt cx="1995" cy="916"/>
          </a:xfrm>
        </p:grpSpPr>
        <p:sp>
          <p:nvSpPr>
            <p:cNvPr id="323623" name="Text Box 39"/>
            <p:cNvSpPr txBox="1">
              <a:spLocks noChangeArrowheads="1"/>
            </p:cNvSpPr>
            <p:nvPr/>
          </p:nvSpPr>
          <p:spPr bwMode="auto">
            <a:xfrm>
              <a:off x="3623" y="2788"/>
              <a:ext cx="981"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(3,2)</a:t>
              </a:r>
              <a:endParaRPr kumimoji="1" lang="en-US" altLang="zh-CN" sz="2000" b="1">
                <a:latin typeface="Times New Roman" pitchFamily="18" charset="0"/>
              </a:endParaRPr>
            </a:p>
          </p:txBody>
        </p:sp>
        <p:grpSp>
          <p:nvGrpSpPr>
            <p:cNvPr id="323624" name="Group 40"/>
            <p:cNvGrpSpPr>
              <a:grpSpLocks/>
            </p:cNvGrpSpPr>
            <p:nvPr/>
          </p:nvGrpSpPr>
          <p:grpSpPr bwMode="auto">
            <a:xfrm>
              <a:off x="3198" y="2523"/>
              <a:ext cx="1995" cy="916"/>
              <a:chOff x="3198" y="2523"/>
              <a:chExt cx="1995" cy="916"/>
            </a:xfrm>
          </p:grpSpPr>
          <p:sp>
            <p:nvSpPr>
              <p:cNvPr id="323625" name="Line 41"/>
              <p:cNvSpPr>
                <a:spLocks noChangeShapeType="1"/>
              </p:cNvSpPr>
              <p:nvPr/>
            </p:nvSpPr>
            <p:spPr bwMode="auto">
              <a:xfrm flipV="1">
                <a:off x="3381" y="2645"/>
                <a:ext cx="0" cy="79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26" name="Text Box 42"/>
              <p:cNvSpPr txBox="1">
                <a:spLocks noChangeArrowheads="1"/>
              </p:cNvSpPr>
              <p:nvPr/>
            </p:nvSpPr>
            <p:spPr bwMode="auto">
              <a:xfrm>
                <a:off x="4512" y="3049"/>
                <a:ext cx="182" cy="32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sp>
            <p:nvSpPr>
              <p:cNvPr id="323627" name="Line 43"/>
              <p:cNvSpPr>
                <a:spLocks noChangeShapeType="1"/>
              </p:cNvSpPr>
              <p:nvPr/>
            </p:nvSpPr>
            <p:spPr bwMode="auto">
              <a:xfrm>
                <a:off x="3198" y="3073"/>
                <a:ext cx="13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28" name="Line 44"/>
              <p:cNvSpPr>
                <a:spLocks noChangeShapeType="1"/>
              </p:cNvSpPr>
              <p:nvPr/>
            </p:nvSpPr>
            <p:spPr bwMode="auto">
              <a:xfrm flipV="1">
                <a:off x="3198" y="3173"/>
                <a:ext cx="755"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29" name="Line 45"/>
              <p:cNvSpPr>
                <a:spLocks noChangeShapeType="1"/>
              </p:cNvSpPr>
              <p:nvPr/>
            </p:nvSpPr>
            <p:spPr bwMode="auto">
              <a:xfrm flipV="1">
                <a:off x="3953" y="2897"/>
                <a:ext cx="0" cy="27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30" name="Line 46"/>
              <p:cNvSpPr>
                <a:spLocks noChangeShapeType="1"/>
              </p:cNvSpPr>
              <p:nvPr/>
            </p:nvSpPr>
            <p:spPr bwMode="auto">
              <a:xfrm flipV="1">
                <a:off x="3953" y="2897"/>
                <a:ext cx="35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31" name="Line 47"/>
              <p:cNvSpPr>
                <a:spLocks noChangeShapeType="1"/>
              </p:cNvSpPr>
              <p:nvPr/>
            </p:nvSpPr>
            <p:spPr bwMode="auto">
              <a:xfrm flipV="1">
                <a:off x="4312" y="2806"/>
                <a:ext cx="0" cy="9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32" name="Line 48"/>
              <p:cNvSpPr>
                <a:spLocks noChangeShapeType="1"/>
              </p:cNvSpPr>
              <p:nvPr/>
            </p:nvSpPr>
            <p:spPr bwMode="auto">
              <a:xfrm>
                <a:off x="4312" y="2799"/>
                <a:ext cx="321" cy="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33" name="Text Box 49"/>
              <p:cNvSpPr txBox="1">
                <a:spLocks noChangeArrowheads="1"/>
              </p:cNvSpPr>
              <p:nvPr/>
            </p:nvSpPr>
            <p:spPr bwMode="auto">
              <a:xfrm>
                <a:off x="3387" y="2523"/>
                <a:ext cx="1806"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m(3,x-3)+2</a:t>
                </a:r>
              </a:p>
            </p:txBody>
          </p:sp>
          <p:sp>
            <p:nvSpPr>
              <p:cNvPr id="323634" name="Text Box 50"/>
              <p:cNvSpPr txBox="1">
                <a:spLocks noChangeArrowheads="1"/>
              </p:cNvSpPr>
              <p:nvPr/>
            </p:nvSpPr>
            <p:spPr bwMode="auto">
              <a:xfrm>
                <a:off x="4136" y="2607"/>
                <a:ext cx="921"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(5,3)</a:t>
                </a:r>
                <a:endParaRPr kumimoji="1" lang="en-US" altLang="zh-CN" sz="2000" b="1">
                  <a:latin typeface="Times New Roman" pitchFamily="18" charset="0"/>
                </a:endParaRPr>
              </a:p>
            </p:txBody>
          </p:sp>
        </p:grpSp>
      </p:grpSp>
      <p:grpSp>
        <p:nvGrpSpPr>
          <p:cNvPr id="323635" name="Group 51"/>
          <p:cNvGrpSpPr>
            <a:grpSpLocks/>
          </p:cNvGrpSpPr>
          <p:nvPr/>
        </p:nvGrpSpPr>
        <p:grpSpPr bwMode="auto">
          <a:xfrm>
            <a:off x="5219700" y="2565400"/>
            <a:ext cx="3059113" cy="2032000"/>
            <a:chOff x="2812" y="1842"/>
            <a:chExt cx="2948" cy="1958"/>
          </a:xfrm>
        </p:grpSpPr>
        <p:sp>
          <p:nvSpPr>
            <p:cNvPr id="323636" name="Text Box 52"/>
            <p:cNvSpPr txBox="1">
              <a:spLocks noChangeArrowheads="1"/>
            </p:cNvSpPr>
            <p:nvPr/>
          </p:nvSpPr>
          <p:spPr bwMode="auto">
            <a:xfrm>
              <a:off x="5459" y="3154"/>
              <a:ext cx="301" cy="50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grpSp>
          <p:nvGrpSpPr>
            <p:cNvPr id="323637" name="Group 53"/>
            <p:cNvGrpSpPr>
              <a:grpSpLocks/>
            </p:cNvGrpSpPr>
            <p:nvPr/>
          </p:nvGrpSpPr>
          <p:grpSpPr bwMode="auto">
            <a:xfrm>
              <a:off x="2812" y="1842"/>
              <a:ext cx="2948" cy="1958"/>
              <a:chOff x="2812" y="1842"/>
              <a:chExt cx="2948" cy="1958"/>
            </a:xfrm>
          </p:grpSpPr>
          <p:sp>
            <p:nvSpPr>
              <p:cNvPr id="323638" name="Line 54"/>
              <p:cNvSpPr>
                <a:spLocks noChangeShapeType="1"/>
              </p:cNvSpPr>
              <p:nvPr/>
            </p:nvSpPr>
            <p:spPr bwMode="auto">
              <a:xfrm>
                <a:off x="2876" y="3211"/>
                <a:ext cx="281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3639" name="Group 55"/>
              <p:cNvGrpSpPr>
                <a:grpSpLocks/>
              </p:cNvGrpSpPr>
              <p:nvPr/>
            </p:nvGrpSpPr>
            <p:grpSpPr bwMode="auto">
              <a:xfrm>
                <a:off x="2812" y="1842"/>
                <a:ext cx="2948" cy="1958"/>
                <a:chOff x="2812" y="1842"/>
                <a:chExt cx="2948" cy="1958"/>
              </a:xfrm>
            </p:grpSpPr>
            <p:grpSp>
              <p:nvGrpSpPr>
                <p:cNvPr id="323640" name="Group 56"/>
                <p:cNvGrpSpPr>
                  <a:grpSpLocks/>
                </p:cNvGrpSpPr>
                <p:nvPr/>
              </p:nvGrpSpPr>
              <p:grpSpPr bwMode="auto">
                <a:xfrm>
                  <a:off x="2812" y="1842"/>
                  <a:ext cx="2813" cy="1958"/>
                  <a:chOff x="2812" y="1842"/>
                  <a:chExt cx="2813" cy="1958"/>
                </a:xfrm>
              </p:grpSpPr>
              <p:sp>
                <p:nvSpPr>
                  <p:cNvPr id="323641" name="Line 57"/>
                  <p:cNvSpPr>
                    <a:spLocks noChangeShapeType="1"/>
                  </p:cNvSpPr>
                  <p:nvPr/>
                </p:nvSpPr>
                <p:spPr bwMode="auto">
                  <a:xfrm flipV="1">
                    <a:off x="3481" y="1842"/>
                    <a:ext cx="0" cy="195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42" name="Line 58"/>
                  <p:cNvSpPr>
                    <a:spLocks noChangeShapeType="1"/>
                  </p:cNvSpPr>
                  <p:nvPr/>
                </p:nvSpPr>
                <p:spPr bwMode="auto">
                  <a:xfrm>
                    <a:off x="2876" y="3663"/>
                    <a:ext cx="602"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43" name="Line 59"/>
                  <p:cNvSpPr>
                    <a:spLocks noChangeShapeType="1"/>
                  </p:cNvSpPr>
                  <p:nvPr/>
                </p:nvSpPr>
                <p:spPr bwMode="auto">
                  <a:xfrm flipV="1">
                    <a:off x="3478" y="3211"/>
                    <a:ext cx="0" cy="4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44" name="Line 60"/>
                  <p:cNvSpPr>
                    <a:spLocks noChangeShapeType="1"/>
                  </p:cNvSpPr>
                  <p:nvPr/>
                </p:nvSpPr>
                <p:spPr bwMode="auto">
                  <a:xfrm flipV="1">
                    <a:off x="3478" y="3211"/>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45" name="Text Box 61"/>
                  <p:cNvSpPr txBox="1">
                    <a:spLocks noChangeArrowheads="1"/>
                  </p:cNvSpPr>
                  <p:nvPr/>
                </p:nvSpPr>
                <p:spPr bwMode="auto">
                  <a:xfrm>
                    <a:off x="2812" y="2861"/>
                    <a:ext cx="1066"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(0,0)</a:t>
                    </a:r>
                    <a:endParaRPr kumimoji="1" lang="en-US" altLang="zh-CN" sz="2000" b="1">
                      <a:latin typeface="Times New Roman" pitchFamily="18" charset="0"/>
                    </a:endParaRPr>
                  </a:p>
                </p:txBody>
              </p:sp>
              <p:sp>
                <p:nvSpPr>
                  <p:cNvPr id="323646" name="Line 62"/>
                  <p:cNvSpPr>
                    <a:spLocks noChangeShapeType="1"/>
                  </p:cNvSpPr>
                  <p:nvPr/>
                </p:nvSpPr>
                <p:spPr bwMode="auto">
                  <a:xfrm flipV="1">
                    <a:off x="4130" y="3061"/>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47" name="Line 63"/>
                  <p:cNvSpPr>
                    <a:spLocks noChangeShapeType="1"/>
                  </p:cNvSpPr>
                  <p:nvPr/>
                </p:nvSpPr>
                <p:spPr bwMode="auto">
                  <a:xfrm>
                    <a:off x="4130" y="3061"/>
                    <a:ext cx="30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48" name="Text Box 64"/>
                  <p:cNvSpPr txBox="1">
                    <a:spLocks noChangeArrowheads="1"/>
                  </p:cNvSpPr>
                  <p:nvPr/>
                </p:nvSpPr>
                <p:spPr bwMode="auto">
                  <a:xfrm>
                    <a:off x="3788" y="2793"/>
                    <a:ext cx="999" cy="38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(2,1)</a:t>
                    </a:r>
                    <a:endParaRPr kumimoji="1" lang="en-US" altLang="zh-CN" sz="2000" b="1">
                      <a:latin typeface="Times New Roman" pitchFamily="18" charset="0"/>
                    </a:endParaRPr>
                  </a:p>
                </p:txBody>
              </p:sp>
              <p:sp>
                <p:nvSpPr>
                  <p:cNvPr id="323649" name="Text Box 65"/>
                  <p:cNvSpPr txBox="1">
                    <a:spLocks noChangeArrowheads="1"/>
                  </p:cNvSpPr>
                  <p:nvPr/>
                </p:nvSpPr>
                <p:spPr bwMode="auto">
                  <a:xfrm>
                    <a:off x="3503" y="1842"/>
                    <a:ext cx="1735"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m(2,x)</a:t>
                    </a:r>
                  </a:p>
                </p:txBody>
              </p:sp>
              <p:sp>
                <p:nvSpPr>
                  <p:cNvPr id="323650" name="Line 66"/>
                  <p:cNvSpPr>
                    <a:spLocks noChangeShapeType="1"/>
                  </p:cNvSpPr>
                  <p:nvPr/>
                </p:nvSpPr>
                <p:spPr bwMode="auto">
                  <a:xfrm>
                    <a:off x="5073" y="2732"/>
                    <a:ext cx="55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51" name="Line 67"/>
                  <p:cNvSpPr>
                    <a:spLocks noChangeShapeType="1"/>
                  </p:cNvSpPr>
                  <p:nvPr/>
                </p:nvSpPr>
                <p:spPr bwMode="auto">
                  <a:xfrm flipV="1">
                    <a:off x="4432" y="2894"/>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52" name="Line 68"/>
                  <p:cNvSpPr>
                    <a:spLocks noChangeShapeType="1"/>
                  </p:cNvSpPr>
                  <p:nvPr/>
                </p:nvSpPr>
                <p:spPr bwMode="auto">
                  <a:xfrm flipV="1">
                    <a:off x="5084" y="2732"/>
                    <a:ext cx="0" cy="15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53" name="Line 69"/>
                  <p:cNvSpPr>
                    <a:spLocks noChangeShapeType="1"/>
                  </p:cNvSpPr>
                  <p:nvPr/>
                </p:nvSpPr>
                <p:spPr bwMode="auto">
                  <a:xfrm flipV="1">
                    <a:off x="4445" y="2905"/>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54" name="Text Box 70"/>
                  <p:cNvSpPr txBox="1">
                    <a:spLocks noChangeArrowheads="1"/>
                  </p:cNvSpPr>
                  <p:nvPr/>
                </p:nvSpPr>
                <p:spPr bwMode="auto">
                  <a:xfrm>
                    <a:off x="4181" y="2558"/>
                    <a:ext cx="1195"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(3,2)</a:t>
                    </a:r>
                    <a:endParaRPr kumimoji="1" lang="en-US" altLang="zh-CN" sz="2000" b="1">
                      <a:latin typeface="Times New Roman" pitchFamily="18" charset="0"/>
                    </a:endParaRPr>
                  </a:p>
                </p:txBody>
              </p:sp>
            </p:grpSp>
            <p:sp>
              <p:nvSpPr>
                <p:cNvPr id="323655" name="Text Box 71"/>
                <p:cNvSpPr txBox="1">
                  <a:spLocks noChangeArrowheads="1"/>
                </p:cNvSpPr>
                <p:nvPr/>
              </p:nvSpPr>
              <p:spPr bwMode="auto">
                <a:xfrm>
                  <a:off x="4890" y="2410"/>
                  <a:ext cx="870"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(5,3)</a:t>
                  </a:r>
                  <a:endParaRPr kumimoji="1" lang="en-US" altLang="zh-CN" sz="2000" b="1">
                    <a:latin typeface="Times New Roman" pitchFamily="18" charset="0"/>
                  </a:endParaRPr>
                </a:p>
              </p:txBody>
            </p:sp>
          </p:grpSp>
        </p:grpSp>
      </p:grpSp>
      <p:grpSp>
        <p:nvGrpSpPr>
          <p:cNvPr id="323656" name="Group 72"/>
          <p:cNvGrpSpPr>
            <a:grpSpLocks/>
          </p:cNvGrpSpPr>
          <p:nvPr/>
        </p:nvGrpSpPr>
        <p:grpSpPr bwMode="auto">
          <a:xfrm>
            <a:off x="3059113" y="4716463"/>
            <a:ext cx="2952750" cy="2141537"/>
            <a:chOff x="3016" y="2160"/>
            <a:chExt cx="2744" cy="1990"/>
          </a:xfrm>
        </p:grpSpPr>
        <p:grpSp>
          <p:nvGrpSpPr>
            <p:cNvPr id="323657" name="Group 73"/>
            <p:cNvGrpSpPr>
              <a:grpSpLocks/>
            </p:cNvGrpSpPr>
            <p:nvPr/>
          </p:nvGrpSpPr>
          <p:grpSpPr bwMode="auto">
            <a:xfrm>
              <a:off x="3016" y="2160"/>
              <a:ext cx="2744" cy="1990"/>
              <a:chOff x="3016" y="2160"/>
              <a:chExt cx="2744" cy="1990"/>
            </a:xfrm>
          </p:grpSpPr>
          <p:sp>
            <p:nvSpPr>
              <p:cNvPr id="323658" name="Text Box 74"/>
              <p:cNvSpPr txBox="1">
                <a:spLocks noChangeArrowheads="1"/>
              </p:cNvSpPr>
              <p:nvPr/>
            </p:nvSpPr>
            <p:spPr bwMode="auto">
              <a:xfrm>
                <a:off x="5337" y="3667"/>
                <a:ext cx="249" cy="48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sp>
            <p:nvSpPr>
              <p:cNvPr id="323659" name="Line 75"/>
              <p:cNvSpPr>
                <a:spLocks noChangeShapeType="1"/>
              </p:cNvSpPr>
              <p:nvPr/>
            </p:nvSpPr>
            <p:spPr bwMode="auto">
              <a:xfrm flipV="1">
                <a:off x="3016" y="3642"/>
                <a:ext cx="257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0" name="Line 76"/>
              <p:cNvSpPr>
                <a:spLocks noChangeShapeType="1"/>
              </p:cNvSpPr>
              <p:nvPr/>
            </p:nvSpPr>
            <p:spPr bwMode="auto">
              <a:xfrm flipH="1" flipV="1">
                <a:off x="3223" y="2217"/>
                <a:ext cx="0" cy="16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1" name="Text Box 77"/>
              <p:cNvSpPr txBox="1">
                <a:spLocks noChangeArrowheads="1"/>
              </p:cNvSpPr>
              <p:nvPr/>
            </p:nvSpPr>
            <p:spPr bwMode="auto">
              <a:xfrm>
                <a:off x="3223" y="2218"/>
                <a:ext cx="2379" cy="36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m(2,x-4)+5</a:t>
                </a:r>
              </a:p>
            </p:txBody>
          </p:sp>
          <p:sp>
            <p:nvSpPr>
              <p:cNvPr id="323662" name="Line 78"/>
              <p:cNvSpPr>
                <a:spLocks noChangeShapeType="1"/>
              </p:cNvSpPr>
              <p:nvPr/>
            </p:nvSpPr>
            <p:spPr bwMode="auto">
              <a:xfrm flipH="1" flipV="1">
                <a:off x="4132" y="2807"/>
                <a:ext cx="3" cy="94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3" name="Line 79"/>
              <p:cNvSpPr>
                <a:spLocks noChangeShapeType="1"/>
              </p:cNvSpPr>
              <p:nvPr/>
            </p:nvSpPr>
            <p:spPr bwMode="auto">
              <a:xfrm flipV="1">
                <a:off x="4138" y="2810"/>
                <a:ext cx="53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4" name="Text Box 80"/>
              <p:cNvSpPr txBox="1">
                <a:spLocks noChangeArrowheads="1"/>
              </p:cNvSpPr>
              <p:nvPr/>
            </p:nvSpPr>
            <p:spPr bwMode="auto">
              <a:xfrm>
                <a:off x="3596" y="2630"/>
                <a:ext cx="1145"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(4,5)</a:t>
                </a:r>
                <a:endParaRPr kumimoji="1" lang="en-US" altLang="zh-CN" sz="2000" b="1">
                  <a:latin typeface="Times New Roman" pitchFamily="18" charset="0"/>
                </a:endParaRPr>
              </a:p>
            </p:txBody>
          </p:sp>
          <p:sp>
            <p:nvSpPr>
              <p:cNvPr id="323665" name="Line 81"/>
              <p:cNvSpPr>
                <a:spLocks noChangeShapeType="1"/>
              </p:cNvSpPr>
              <p:nvPr/>
            </p:nvSpPr>
            <p:spPr bwMode="auto">
              <a:xfrm flipV="1">
                <a:off x="4676" y="2686"/>
                <a:ext cx="0" cy="12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6" name="Line 82"/>
              <p:cNvSpPr>
                <a:spLocks noChangeShapeType="1"/>
              </p:cNvSpPr>
              <p:nvPr/>
            </p:nvSpPr>
            <p:spPr bwMode="auto">
              <a:xfrm>
                <a:off x="4676" y="2686"/>
                <a:ext cx="25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7" name="Text Box 83"/>
              <p:cNvSpPr txBox="1">
                <a:spLocks noChangeArrowheads="1"/>
              </p:cNvSpPr>
              <p:nvPr/>
            </p:nvSpPr>
            <p:spPr bwMode="auto">
              <a:xfrm>
                <a:off x="4258" y="2465"/>
                <a:ext cx="935"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(6,6)</a:t>
                </a:r>
                <a:endParaRPr kumimoji="1" lang="en-US" altLang="zh-CN" sz="2000" b="1">
                  <a:latin typeface="Times New Roman" pitchFamily="18" charset="0"/>
                </a:endParaRPr>
              </a:p>
            </p:txBody>
          </p:sp>
          <p:sp>
            <p:nvSpPr>
              <p:cNvPr id="323668" name="Line 84"/>
              <p:cNvSpPr>
                <a:spLocks noChangeShapeType="1"/>
              </p:cNvSpPr>
              <p:nvPr/>
            </p:nvSpPr>
            <p:spPr bwMode="auto">
              <a:xfrm>
                <a:off x="5455" y="2415"/>
                <a:ext cx="131" cy="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69" name="Line 85"/>
              <p:cNvSpPr>
                <a:spLocks noChangeShapeType="1"/>
              </p:cNvSpPr>
              <p:nvPr/>
            </p:nvSpPr>
            <p:spPr bwMode="auto">
              <a:xfrm flipV="1">
                <a:off x="4926" y="2549"/>
                <a:ext cx="53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70" name="Line 86"/>
              <p:cNvSpPr>
                <a:spLocks noChangeShapeType="1"/>
              </p:cNvSpPr>
              <p:nvPr/>
            </p:nvSpPr>
            <p:spPr bwMode="auto">
              <a:xfrm flipV="1">
                <a:off x="5465" y="2415"/>
                <a:ext cx="0" cy="12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71" name="Line 87"/>
              <p:cNvSpPr>
                <a:spLocks noChangeShapeType="1"/>
              </p:cNvSpPr>
              <p:nvPr/>
            </p:nvSpPr>
            <p:spPr bwMode="auto">
              <a:xfrm flipV="1">
                <a:off x="4937" y="2557"/>
                <a:ext cx="0" cy="1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72" name="Text Box 88"/>
              <p:cNvSpPr txBox="1">
                <a:spLocks noChangeArrowheads="1"/>
              </p:cNvSpPr>
              <p:nvPr/>
            </p:nvSpPr>
            <p:spPr bwMode="auto">
              <a:xfrm>
                <a:off x="4633" y="2281"/>
                <a:ext cx="742"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(7,7)</a:t>
                </a:r>
                <a:endParaRPr kumimoji="1" lang="en-US" altLang="zh-CN" sz="2000" b="1">
                  <a:latin typeface="Times New Roman" pitchFamily="18" charset="0"/>
                </a:endParaRPr>
              </a:p>
            </p:txBody>
          </p:sp>
          <p:sp>
            <p:nvSpPr>
              <p:cNvPr id="323673" name="Text Box 89"/>
              <p:cNvSpPr txBox="1">
                <a:spLocks noChangeArrowheads="1"/>
              </p:cNvSpPr>
              <p:nvPr/>
            </p:nvSpPr>
            <p:spPr bwMode="auto">
              <a:xfrm>
                <a:off x="5134" y="2160"/>
                <a:ext cx="626"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(9,8)</a:t>
                </a:r>
                <a:endParaRPr kumimoji="1" lang="en-US" altLang="zh-CN" sz="2000" b="1">
                  <a:latin typeface="Times New Roman" pitchFamily="18" charset="0"/>
                </a:endParaRPr>
              </a:p>
            </p:txBody>
          </p:sp>
        </p:grpSp>
        <p:sp>
          <p:nvSpPr>
            <p:cNvPr id="323674" name="Line 90"/>
            <p:cNvSpPr>
              <a:spLocks noChangeShapeType="1"/>
            </p:cNvSpPr>
            <p:nvPr/>
          </p:nvSpPr>
          <p:spPr bwMode="auto">
            <a:xfrm flipV="1">
              <a:off x="3051" y="3756"/>
              <a:ext cx="1078"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3675" name="Group 91"/>
          <p:cNvGrpSpPr>
            <a:grpSpLocks/>
          </p:cNvGrpSpPr>
          <p:nvPr/>
        </p:nvGrpSpPr>
        <p:grpSpPr bwMode="auto">
          <a:xfrm>
            <a:off x="5508625" y="4581525"/>
            <a:ext cx="3635375" cy="2016125"/>
            <a:chOff x="3470" y="2886"/>
            <a:chExt cx="2290" cy="1270"/>
          </a:xfrm>
        </p:grpSpPr>
        <p:sp>
          <p:nvSpPr>
            <p:cNvPr id="323676" name="Line 92"/>
            <p:cNvSpPr>
              <a:spLocks noChangeShapeType="1"/>
            </p:cNvSpPr>
            <p:nvPr/>
          </p:nvSpPr>
          <p:spPr bwMode="auto">
            <a:xfrm flipV="1">
              <a:off x="3492" y="3803"/>
              <a:ext cx="2268" cy="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77" name="Line 93"/>
            <p:cNvSpPr>
              <a:spLocks noChangeShapeType="1"/>
            </p:cNvSpPr>
            <p:nvPr/>
          </p:nvSpPr>
          <p:spPr bwMode="auto">
            <a:xfrm flipV="1">
              <a:off x="4352" y="3653"/>
              <a:ext cx="344" cy="0"/>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78" name="Line 94"/>
            <p:cNvSpPr>
              <a:spLocks noChangeShapeType="1"/>
            </p:cNvSpPr>
            <p:nvPr/>
          </p:nvSpPr>
          <p:spPr bwMode="auto">
            <a:xfrm flipH="1" flipV="1">
              <a:off x="3850" y="2886"/>
              <a:ext cx="0" cy="127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79" name="Line 95"/>
            <p:cNvSpPr>
              <a:spLocks noChangeShapeType="1"/>
            </p:cNvSpPr>
            <p:nvPr/>
          </p:nvSpPr>
          <p:spPr bwMode="auto">
            <a:xfrm>
              <a:off x="3525" y="4072"/>
              <a:ext cx="317"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80" name="Line 96"/>
            <p:cNvSpPr>
              <a:spLocks noChangeShapeType="1"/>
            </p:cNvSpPr>
            <p:nvPr/>
          </p:nvSpPr>
          <p:spPr bwMode="auto">
            <a:xfrm flipH="1" flipV="1">
              <a:off x="3847" y="3812"/>
              <a:ext cx="0" cy="26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81" name="Line 97"/>
            <p:cNvSpPr>
              <a:spLocks noChangeShapeType="1"/>
            </p:cNvSpPr>
            <p:nvPr/>
          </p:nvSpPr>
          <p:spPr bwMode="auto">
            <a:xfrm flipV="1">
              <a:off x="3842" y="3810"/>
              <a:ext cx="341"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82" name="Text Box 98"/>
            <p:cNvSpPr txBox="1">
              <a:spLocks noChangeArrowheads="1"/>
            </p:cNvSpPr>
            <p:nvPr/>
          </p:nvSpPr>
          <p:spPr bwMode="auto">
            <a:xfrm>
              <a:off x="5583" y="3809"/>
              <a:ext cx="159"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x</a:t>
              </a:r>
            </a:p>
          </p:txBody>
        </p:sp>
        <p:sp>
          <p:nvSpPr>
            <p:cNvPr id="323683" name="Text Box 99"/>
            <p:cNvSpPr txBox="1">
              <a:spLocks noChangeArrowheads="1"/>
            </p:cNvSpPr>
            <p:nvPr/>
          </p:nvSpPr>
          <p:spPr bwMode="auto">
            <a:xfrm>
              <a:off x="3470" y="3566"/>
              <a:ext cx="636"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(0, 0)</a:t>
              </a:r>
              <a:endParaRPr kumimoji="1" lang="en-US" altLang="zh-CN" sz="2000" b="1">
                <a:latin typeface="Times New Roman" pitchFamily="18" charset="0"/>
              </a:endParaRPr>
            </a:p>
          </p:txBody>
        </p:sp>
        <p:sp>
          <p:nvSpPr>
            <p:cNvPr id="323684" name="Line 100"/>
            <p:cNvSpPr>
              <a:spLocks noChangeShapeType="1"/>
            </p:cNvSpPr>
            <p:nvPr/>
          </p:nvSpPr>
          <p:spPr bwMode="auto">
            <a:xfrm flipV="1">
              <a:off x="4186" y="3730"/>
              <a:ext cx="0" cy="8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85" name="Line 101"/>
            <p:cNvSpPr>
              <a:spLocks noChangeShapeType="1"/>
            </p:cNvSpPr>
            <p:nvPr/>
          </p:nvSpPr>
          <p:spPr bwMode="auto">
            <a:xfrm>
              <a:off x="4186" y="3730"/>
              <a:ext cx="15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86" name="Text Box 102"/>
            <p:cNvSpPr txBox="1">
              <a:spLocks noChangeArrowheads="1"/>
            </p:cNvSpPr>
            <p:nvPr/>
          </p:nvSpPr>
          <p:spPr bwMode="auto">
            <a:xfrm>
              <a:off x="3878" y="3597"/>
              <a:ext cx="747"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(2, 1)</a:t>
              </a:r>
              <a:endParaRPr kumimoji="1" lang="en-US" altLang="zh-CN" sz="2000" b="1">
                <a:latin typeface="Times New Roman" pitchFamily="18" charset="0"/>
              </a:endParaRPr>
            </a:p>
          </p:txBody>
        </p:sp>
        <p:sp>
          <p:nvSpPr>
            <p:cNvPr id="323687" name="Text Box 103"/>
            <p:cNvSpPr txBox="1">
              <a:spLocks noChangeArrowheads="1"/>
            </p:cNvSpPr>
            <p:nvPr/>
          </p:nvSpPr>
          <p:spPr bwMode="auto">
            <a:xfrm>
              <a:off x="3914" y="2886"/>
              <a:ext cx="1083"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m(1,x)</a:t>
              </a:r>
            </a:p>
          </p:txBody>
        </p:sp>
        <p:sp>
          <p:nvSpPr>
            <p:cNvPr id="323688" name="Line 104"/>
            <p:cNvSpPr>
              <a:spLocks noChangeShapeType="1"/>
            </p:cNvSpPr>
            <p:nvPr/>
          </p:nvSpPr>
          <p:spPr bwMode="auto">
            <a:xfrm flipV="1">
              <a:off x="4677" y="3574"/>
              <a:ext cx="957" cy="1"/>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89" name="Line 105"/>
            <p:cNvSpPr>
              <a:spLocks noChangeShapeType="1"/>
            </p:cNvSpPr>
            <p:nvPr/>
          </p:nvSpPr>
          <p:spPr bwMode="auto">
            <a:xfrm flipV="1">
              <a:off x="4497" y="3404"/>
              <a:ext cx="31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0" name="Line 106"/>
            <p:cNvSpPr>
              <a:spLocks noChangeShapeType="1"/>
            </p:cNvSpPr>
            <p:nvPr/>
          </p:nvSpPr>
          <p:spPr bwMode="auto">
            <a:xfrm flipV="1">
              <a:off x="5292" y="3164"/>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1" name="Line 107"/>
            <p:cNvSpPr>
              <a:spLocks noChangeShapeType="1"/>
            </p:cNvSpPr>
            <p:nvPr/>
          </p:nvSpPr>
          <p:spPr bwMode="auto">
            <a:xfrm flipV="1">
              <a:off x="4346" y="3648"/>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2" name="Text Box 108"/>
            <p:cNvSpPr txBox="1">
              <a:spLocks noChangeArrowheads="1"/>
            </p:cNvSpPr>
            <p:nvPr/>
          </p:nvSpPr>
          <p:spPr bwMode="auto">
            <a:xfrm>
              <a:off x="4126" y="3490"/>
              <a:ext cx="605"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(3,2)</a:t>
              </a:r>
              <a:endParaRPr kumimoji="1" lang="en-US" altLang="zh-CN" sz="2000" b="1">
                <a:latin typeface="Times New Roman" pitchFamily="18" charset="0"/>
              </a:endParaRPr>
            </a:p>
          </p:txBody>
        </p:sp>
        <p:sp>
          <p:nvSpPr>
            <p:cNvPr id="323693" name="Text Box 109"/>
            <p:cNvSpPr txBox="1">
              <a:spLocks noChangeArrowheads="1"/>
            </p:cNvSpPr>
            <p:nvPr/>
          </p:nvSpPr>
          <p:spPr bwMode="auto">
            <a:xfrm>
              <a:off x="4550" y="3419"/>
              <a:ext cx="713"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accent2"/>
                  </a:solidFill>
                  <a:latin typeface="Times New Roman" pitchFamily="18" charset="0"/>
                </a:rPr>
                <a:t>(5,3)</a:t>
              </a:r>
              <a:endParaRPr kumimoji="1" lang="en-US" altLang="zh-CN" sz="2000" b="1">
                <a:latin typeface="Times New Roman" pitchFamily="18" charset="0"/>
              </a:endParaRPr>
            </a:p>
          </p:txBody>
        </p:sp>
        <p:sp>
          <p:nvSpPr>
            <p:cNvPr id="323694" name="Line 110"/>
            <p:cNvSpPr>
              <a:spLocks noChangeShapeType="1"/>
            </p:cNvSpPr>
            <p:nvPr/>
          </p:nvSpPr>
          <p:spPr bwMode="auto">
            <a:xfrm flipV="1">
              <a:off x="4822" y="3325"/>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5" name="Line 111"/>
            <p:cNvSpPr>
              <a:spLocks noChangeShapeType="1"/>
            </p:cNvSpPr>
            <p:nvPr/>
          </p:nvSpPr>
          <p:spPr bwMode="auto">
            <a:xfrm flipV="1">
              <a:off x="4971" y="3245"/>
              <a:ext cx="0" cy="7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6" name="Line 112"/>
            <p:cNvSpPr>
              <a:spLocks noChangeShapeType="1"/>
            </p:cNvSpPr>
            <p:nvPr/>
          </p:nvSpPr>
          <p:spPr bwMode="auto">
            <a:xfrm>
              <a:off x="4346" y="3648"/>
              <a:ext cx="16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7" name="Line 113"/>
            <p:cNvSpPr>
              <a:spLocks noChangeShapeType="1"/>
            </p:cNvSpPr>
            <p:nvPr/>
          </p:nvSpPr>
          <p:spPr bwMode="auto">
            <a:xfrm flipV="1">
              <a:off x="4503" y="3410"/>
              <a:ext cx="0" cy="2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698" name="Text Box 114"/>
            <p:cNvSpPr txBox="1">
              <a:spLocks noChangeArrowheads="1"/>
            </p:cNvSpPr>
            <p:nvPr/>
          </p:nvSpPr>
          <p:spPr bwMode="auto">
            <a:xfrm>
              <a:off x="4311" y="3241"/>
              <a:ext cx="686"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(4,5)</a:t>
              </a:r>
              <a:endParaRPr kumimoji="1" lang="en-US" altLang="zh-CN" sz="2000" b="1">
                <a:latin typeface="Times New Roman" pitchFamily="18" charset="0"/>
              </a:endParaRPr>
            </a:p>
          </p:txBody>
        </p:sp>
        <p:sp>
          <p:nvSpPr>
            <p:cNvPr id="323699" name="Text Box 115"/>
            <p:cNvSpPr txBox="1">
              <a:spLocks noChangeArrowheads="1"/>
            </p:cNvSpPr>
            <p:nvPr/>
          </p:nvSpPr>
          <p:spPr bwMode="auto">
            <a:xfrm>
              <a:off x="4577" y="3170"/>
              <a:ext cx="615"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(6,6)</a:t>
              </a:r>
              <a:endParaRPr kumimoji="1" lang="en-US" altLang="zh-CN" sz="2000" b="1">
                <a:latin typeface="Times New Roman" pitchFamily="18" charset="0"/>
              </a:endParaRPr>
            </a:p>
          </p:txBody>
        </p:sp>
        <p:sp>
          <p:nvSpPr>
            <p:cNvPr id="323700" name="Line 116"/>
            <p:cNvSpPr>
              <a:spLocks noChangeShapeType="1"/>
            </p:cNvSpPr>
            <p:nvPr/>
          </p:nvSpPr>
          <p:spPr bwMode="auto">
            <a:xfrm>
              <a:off x="4814" y="3325"/>
              <a:ext cx="15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01" name="Line 117"/>
            <p:cNvSpPr>
              <a:spLocks noChangeShapeType="1"/>
            </p:cNvSpPr>
            <p:nvPr/>
          </p:nvSpPr>
          <p:spPr bwMode="auto">
            <a:xfrm flipV="1">
              <a:off x="4973" y="3246"/>
              <a:ext cx="31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02" name="Line 118"/>
            <p:cNvSpPr>
              <a:spLocks noChangeShapeType="1"/>
            </p:cNvSpPr>
            <p:nvPr/>
          </p:nvSpPr>
          <p:spPr bwMode="auto">
            <a:xfrm>
              <a:off x="5290" y="3166"/>
              <a:ext cx="42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03" name="Text Box 119"/>
            <p:cNvSpPr txBox="1">
              <a:spLocks noChangeArrowheads="1"/>
            </p:cNvSpPr>
            <p:nvPr/>
          </p:nvSpPr>
          <p:spPr bwMode="auto">
            <a:xfrm>
              <a:off x="4714" y="3028"/>
              <a:ext cx="565"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(7,7)</a:t>
              </a:r>
              <a:endParaRPr kumimoji="1" lang="en-US" altLang="zh-CN" sz="2000" b="1">
                <a:latin typeface="Times New Roman" pitchFamily="18" charset="0"/>
              </a:endParaRPr>
            </a:p>
          </p:txBody>
        </p:sp>
        <p:sp>
          <p:nvSpPr>
            <p:cNvPr id="323704" name="Text Box 120"/>
            <p:cNvSpPr txBox="1">
              <a:spLocks noChangeArrowheads="1"/>
            </p:cNvSpPr>
            <p:nvPr/>
          </p:nvSpPr>
          <p:spPr bwMode="auto">
            <a:xfrm>
              <a:off x="5211" y="2956"/>
              <a:ext cx="549"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(9,8)</a:t>
              </a:r>
              <a:endParaRPr kumimoji="1" lang="en-US" altLang="zh-CN" sz="2000" b="1">
                <a:latin typeface="Times New Roman" pitchFamily="18" charset="0"/>
              </a:endParaRPr>
            </a:p>
          </p:txBody>
        </p:sp>
        <p:sp>
          <p:nvSpPr>
            <p:cNvPr id="323705" name="Line 121"/>
            <p:cNvSpPr>
              <a:spLocks noChangeShapeType="1"/>
            </p:cNvSpPr>
            <p:nvPr/>
          </p:nvSpPr>
          <p:spPr bwMode="auto">
            <a:xfrm flipV="1">
              <a:off x="4682" y="3574"/>
              <a:ext cx="0" cy="79"/>
            </a:xfrm>
            <a:prstGeom prst="line">
              <a:avLst/>
            </a:prstGeom>
            <a:noFill/>
            <a:ln w="2857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23706" name="Group 122"/>
          <p:cNvGrpSpPr>
            <a:grpSpLocks/>
          </p:cNvGrpSpPr>
          <p:nvPr/>
        </p:nvGrpSpPr>
        <p:grpSpPr bwMode="auto">
          <a:xfrm>
            <a:off x="5580063" y="1196975"/>
            <a:ext cx="3563937" cy="1416050"/>
            <a:chOff x="0" y="1842"/>
            <a:chExt cx="2127" cy="845"/>
          </a:xfrm>
        </p:grpSpPr>
        <p:grpSp>
          <p:nvGrpSpPr>
            <p:cNvPr id="323707" name="Group 123"/>
            <p:cNvGrpSpPr>
              <a:grpSpLocks/>
            </p:cNvGrpSpPr>
            <p:nvPr/>
          </p:nvGrpSpPr>
          <p:grpSpPr bwMode="auto">
            <a:xfrm>
              <a:off x="0" y="1933"/>
              <a:ext cx="1565" cy="754"/>
              <a:chOff x="0" y="2724"/>
              <a:chExt cx="2109" cy="1016"/>
            </a:xfrm>
          </p:grpSpPr>
          <p:sp>
            <p:nvSpPr>
              <p:cNvPr id="323708" name="Line 124"/>
              <p:cNvSpPr>
                <a:spLocks noChangeShapeType="1"/>
              </p:cNvSpPr>
              <p:nvPr/>
            </p:nvSpPr>
            <p:spPr bwMode="auto">
              <a:xfrm>
                <a:off x="0" y="3623"/>
                <a:ext cx="586"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3709" name="Group 125"/>
              <p:cNvGrpSpPr>
                <a:grpSpLocks/>
              </p:cNvGrpSpPr>
              <p:nvPr/>
            </p:nvGrpSpPr>
            <p:grpSpPr bwMode="auto">
              <a:xfrm>
                <a:off x="68" y="2724"/>
                <a:ext cx="2041" cy="1016"/>
                <a:chOff x="68" y="2724"/>
                <a:chExt cx="2041" cy="1016"/>
              </a:xfrm>
            </p:grpSpPr>
            <p:sp>
              <p:nvSpPr>
                <p:cNvPr id="323710" name="Line 126"/>
                <p:cNvSpPr>
                  <a:spLocks noChangeShapeType="1"/>
                </p:cNvSpPr>
                <p:nvPr/>
              </p:nvSpPr>
              <p:spPr bwMode="auto">
                <a:xfrm>
                  <a:off x="352" y="3271"/>
                  <a:ext cx="175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11" name="Line 127"/>
                <p:cNvSpPr>
                  <a:spLocks noChangeShapeType="1"/>
                </p:cNvSpPr>
                <p:nvPr/>
              </p:nvSpPr>
              <p:spPr bwMode="auto">
                <a:xfrm flipV="1">
                  <a:off x="586" y="2724"/>
                  <a:ext cx="0" cy="101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12" name="Line 128"/>
                <p:cNvSpPr>
                  <a:spLocks noChangeShapeType="1"/>
                </p:cNvSpPr>
                <p:nvPr/>
              </p:nvSpPr>
              <p:spPr bwMode="auto">
                <a:xfrm flipV="1">
                  <a:off x="586" y="3271"/>
                  <a:ext cx="0" cy="3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13" name="Line 129"/>
                <p:cNvSpPr>
                  <a:spLocks noChangeShapeType="1"/>
                </p:cNvSpPr>
                <p:nvPr/>
              </p:nvSpPr>
              <p:spPr bwMode="auto">
                <a:xfrm flipV="1">
                  <a:off x="586" y="3271"/>
                  <a:ext cx="5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14" name="Text Box 130"/>
                <p:cNvSpPr txBox="1">
                  <a:spLocks noChangeArrowheads="1"/>
                </p:cNvSpPr>
                <p:nvPr/>
              </p:nvSpPr>
              <p:spPr bwMode="auto">
                <a:xfrm>
                  <a:off x="1875" y="3194"/>
                  <a:ext cx="234" cy="41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sp>
              <p:nvSpPr>
                <p:cNvPr id="323715" name="Text Box 131"/>
                <p:cNvSpPr txBox="1">
                  <a:spLocks noChangeArrowheads="1"/>
                </p:cNvSpPr>
                <p:nvPr/>
              </p:nvSpPr>
              <p:spPr bwMode="auto">
                <a:xfrm>
                  <a:off x="68" y="2998"/>
                  <a:ext cx="585" cy="32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(0,0)</a:t>
                  </a:r>
                  <a:endParaRPr kumimoji="1" lang="en-US" altLang="zh-CN" sz="2000" b="1">
                    <a:latin typeface="Times New Roman" pitchFamily="18" charset="0"/>
                  </a:endParaRPr>
                </a:p>
              </p:txBody>
            </p:sp>
            <p:sp>
              <p:nvSpPr>
                <p:cNvPr id="323716" name="Line 132"/>
                <p:cNvSpPr>
                  <a:spLocks noChangeShapeType="1"/>
                </p:cNvSpPr>
                <p:nvPr/>
              </p:nvSpPr>
              <p:spPr bwMode="auto">
                <a:xfrm flipV="1">
                  <a:off x="1093" y="3154"/>
                  <a:ext cx="0" cy="11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17" name="Line 133"/>
                <p:cNvSpPr>
                  <a:spLocks noChangeShapeType="1"/>
                </p:cNvSpPr>
                <p:nvPr/>
              </p:nvSpPr>
              <p:spPr bwMode="auto">
                <a:xfrm>
                  <a:off x="1093" y="3154"/>
                  <a:ext cx="70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18" name="Text Box 134"/>
                <p:cNvSpPr txBox="1">
                  <a:spLocks noChangeArrowheads="1"/>
                </p:cNvSpPr>
                <p:nvPr/>
              </p:nvSpPr>
              <p:spPr bwMode="auto">
                <a:xfrm>
                  <a:off x="852" y="2907"/>
                  <a:ext cx="546" cy="31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(2,1)</a:t>
                  </a:r>
                  <a:endParaRPr kumimoji="1" lang="en-US" altLang="zh-CN" sz="2000" b="1">
                    <a:latin typeface="Times New Roman" pitchFamily="18" charset="0"/>
                  </a:endParaRPr>
                </a:p>
              </p:txBody>
            </p:sp>
          </p:grpSp>
        </p:grpSp>
        <p:sp>
          <p:nvSpPr>
            <p:cNvPr id="323719" name="Text Box 135"/>
            <p:cNvSpPr txBox="1">
              <a:spLocks noChangeArrowheads="1"/>
            </p:cNvSpPr>
            <p:nvPr/>
          </p:nvSpPr>
          <p:spPr bwMode="auto">
            <a:xfrm>
              <a:off x="476" y="1842"/>
              <a:ext cx="1651" cy="2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m(3,x)</a:t>
              </a:r>
            </a:p>
          </p:txBody>
        </p:sp>
      </p:grpSp>
      <p:grpSp>
        <p:nvGrpSpPr>
          <p:cNvPr id="323720" name="Group 136"/>
          <p:cNvGrpSpPr>
            <a:grpSpLocks/>
          </p:cNvGrpSpPr>
          <p:nvPr/>
        </p:nvGrpSpPr>
        <p:grpSpPr bwMode="auto">
          <a:xfrm>
            <a:off x="0" y="4826000"/>
            <a:ext cx="3059113" cy="2032000"/>
            <a:chOff x="2812" y="1842"/>
            <a:chExt cx="2948" cy="1958"/>
          </a:xfrm>
        </p:grpSpPr>
        <p:sp>
          <p:nvSpPr>
            <p:cNvPr id="323721" name="Text Box 137"/>
            <p:cNvSpPr txBox="1">
              <a:spLocks noChangeArrowheads="1"/>
            </p:cNvSpPr>
            <p:nvPr/>
          </p:nvSpPr>
          <p:spPr bwMode="auto">
            <a:xfrm>
              <a:off x="5459" y="3154"/>
              <a:ext cx="301" cy="50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itchFamily="18" charset="0"/>
                </a:rPr>
                <a:t>x</a:t>
              </a:r>
            </a:p>
          </p:txBody>
        </p:sp>
        <p:grpSp>
          <p:nvGrpSpPr>
            <p:cNvPr id="323722" name="Group 138"/>
            <p:cNvGrpSpPr>
              <a:grpSpLocks/>
            </p:cNvGrpSpPr>
            <p:nvPr/>
          </p:nvGrpSpPr>
          <p:grpSpPr bwMode="auto">
            <a:xfrm>
              <a:off x="2812" y="1842"/>
              <a:ext cx="2948" cy="1958"/>
              <a:chOff x="2812" y="1842"/>
              <a:chExt cx="2948" cy="1958"/>
            </a:xfrm>
          </p:grpSpPr>
          <p:sp>
            <p:nvSpPr>
              <p:cNvPr id="323723" name="Line 139"/>
              <p:cNvSpPr>
                <a:spLocks noChangeShapeType="1"/>
              </p:cNvSpPr>
              <p:nvPr/>
            </p:nvSpPr>
            <p:spPr bwMode="auto">
              <a:xfrm>
                <a:off x="2876" y="3211"/>
                <a:ext cx="281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3724" name="Group 140"/>
              <p:cNvGrpSpPr>
                <a:grpSpLocks/>
              </p:cNvGrpSpPr>
              <p:nvPr/>
            </p:nvGrpSpPr>
            <p:grpSpPr bwMode="auto">
              <a:xfrm>
                <a:off x="2812" y="1842"/>
                <a:ext cx="2948" cy="1958"/>
                <a:chOff x="2812" y="1842"/>
                <a:chExt cx="2948" cy="1958"/>
              </a:xfrm>
            </p:grpSpPr>
            <p:grpSp>
              <p:nvGrpSpPr>
                <p:cNvPr id="323725" name="Group 141"/>
                <p:cNvGrpSpPr>
                  <a:grpSpLocks/>
                </p:cNvGrpSpPr>
                <p:nvPr/>
              </p:nvGrpSpPr>
              <p:grpSpPr bwMode="auto">
                <a:xfrm>
                  <a:off x="2812" y="1842"/>
                  <a:ext cx="2813" cy="1958"/>
                  <a:chOff x="2812" y="1842"/>
                  <a:chExt cx="2813" cy="1958"/>
                </a:xfrm>
              </p:grpSpPr>
              <p:sp>
                <p:nvSpPr>
                  <p:cNvPr id="323726" name="Line 142"/>
                  <p:cNvSpPr>
                    <a:spLocks noChangeShapeType="1"/>
                  </p:cNvSpPr>
                  <p:nvPr/>
                </p:nvSpPr>
                <p:spPr bwMode="auto">
                  <a:xfrm flipV="1">
                    <a:off x="3481" y="1842"/>
                    <a:ext cx="0" cy="195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27" name="Line 143"/>
                  <p:cNvSpPr>
                    <a:spLocks noChangeShapeType="1"/>
                  </p:cNvSpPr>
                  <p:nvPr/>
                </p:nvSpPr>
                <p:spPr bwMode="auto">
                  <a:xfrm>
                    <a:off x="2876" y="3663"/>
                    <a:ext cx="602" cy="0"/>
                  </a:xfrm>
                  <a:prstGeom prst="line">
                    <a:avLst/>
                  </a:prstGeom>
                  <a:noFill/>
                  <a:ln w="28575">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28" name="Line 144"/>
                  <p:cNvSpPr>
                    <a:spLocks noChangeShapeType="1"/>
                  </p:cNvSpPr>
                  <p:nvPr/>
                </p:nvSpPr>
                <p:spPr bwMode="auto">
                  <a:xfrm flipV="1">
                    <a:off x="3478" y="3211"/>
                    <a:ext cx="0" cy="45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29" name="Line 145"/>
                  <p:cNvSpPr>
                    <a:spLocks noChangeShapeType="1"/>
                  </p:cNvSpPr>
                  <p:nvPr/>
                </p:nvSpPr>
                <p:spPr bwMode="auto">
                  <a:xfrm flipV="1">
                    <a:off x="3478" y="3211"/>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0" name="Text Box 146"/>
                  <p:cNvSpPr txBox="1">
                    <a:spLocks noChangeArrowheads="1"/>
                  </p:cNvSpPr>
                  <p:nvPr/>
                </p:nvSpPr>
                <p:spPr bwMode="auto">
                  <a:xfrm>
                    <a:off x="2812" y="2861"/>
                    <a:ext cx="1066"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(0,0)</a:t>
                    </a:r>
                    <a:endParaRPr kumimoji="1" lang="en-US" altLang="zh-CN" sz="2000" b="1">
                      <a:latin typeface="Times New Roman" pitchFamily="18" charset="0"/>
                    </a:endParaRPr>
                  </a:p>
                </p:txBody>
              </p:sp>
              <p:sp>
                <p:nvSpPr>
                  <p:cNvPr id="323731" name="Line 147"/>
                  <p:cNvSpPr>
                    <a:spLocks noChangeShapeType="1"/>
                  </p:cNvSpPr>
                  <p:nvPr/>
                </p:nvSpPr>
                <p:spPr bwMode="auto">
                  <a:xfrm flipV="1">
                    <a:off x="4130" y="3061"/>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2" name="Line 148"/>
                  <p:cNvSpPr>
                    <a:spLocks noChangeShapeType="1"/>
                  </p:cNvSpPr>
                  <p:nvPr/>
                </p:nvSpPr>
                <p:spPr bwMode="auto">
                  <a:xfrm>
                    <a:off x="4130" y="3061"/>
                    <a:ext cx="30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3" name="Text Box 149"/>
                  <p:cNvSpPr txBox="1">
                    <a:spLocks noChangeArrowheads="1"/>
                  </p:cNvSpPr>
                  <p:nvPr/>
                </p:nvSpPr>
                <p:spPr bwMode="auto">
                  <a:xfrm>
                    <a:off x="3788" y="2793"/>
                    <a:ext cx="999" cy="38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(2,1)</a:t>
                    </a:r>
                    <a:endParaRPr kumimoji="1" lang="en-US" altLang="zh-CN" sz="2000" b="1">
                      <a:latin typeface="Times New Roman" pitchFamily="18" charset="0"/>
                    </a:endParaRPr>
                  </a:p>
                </p:txBody>
              </p:sp>
              <p:sp>
                <p:nvSpPr>
                  <p:cNvPr id="323734" name="Text Box 150"/>
                  <p:cNvSpPr txBox="1">
                    <a:spLocks noChangeArrowheads="1"/>
                  </p:cNvSpPr>
                  <p:nvPr/>
                </p:nvSpPr>
                <p:spPr bwMode="auto">
                  <a:xfrm>
                    <a:off x="3503" y="1842"/>
                    <a:ext cx="1735"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sz="2000" b="1">
                        <a:latin typeface="Times New Roman" pitchFamily="18" charset="0"/>
                      </a:rPr>
                      <a:t>m(2,x)</a:t>
                    </a:r>
                  </a:p>
                </p:txBody>
              </p:sp>
              <p:sp>
                <p:nvSpPr>
                  <p:cNvPr id="323735" name="Line 151"/>
                  <p:cNvSpPr>
                    <a:spLocks noChangeShapeType="1"/>
                  </p:cNvSpPr>
                  <p:nvPr/>
                </p:nvSpPr>
                <p:spPr bwMode="auto">
                  <a:xfrm>
                    <a:off x="5073" y="2732"/>
                    <a:ext cx="552"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6" name="Line 152"/>
                  <p:cNvSpPr>
                    <a:spLocks noChangeShapeType="1"/>
                  </p:cNvSpPr>
                  <p:nvPr/>
                </p:nvSpPr>
                <p:spPr bwMode="auto">
                  <a:xfrm flipV="1">
                    <a:off x="4432" y="2894"/>
                    <a:ext cx="647"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7" name="Line 153"/>
                  <p:cNvSpPr>
                    <a:spLocks noChangeShapeType="1"/>
                  </p:cNvSpPr>
                  <p:nvPr/>
                </p:nvSpPr>
                <p:spPr bwMode="auto">
                  <a:xfrm flipV="1">
                    <a:off x="5084" y="2732"/>
                    <a:ext cx="0" cy="15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8" name="Line 154"/>
                  <p:cNvSpPr>
                    <a:spLocks noChangeShapeType="1"/>
                  </p:cNvSpPr>
                  <p:nvPr/>
                </p:nvSpPr>
                <p:spPr bwMode="auto">
                  <a:xfrm flipV="1">
                    <a:off x="4445" y="2905"/>
                    <a:ext cx="0" cy="1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39" name="Text Box 155"/>
                  <p:cNvSpPr txBox="1">
                    <a:spLocks noChangeArrowheads="1"/>
                  </p:cNvSpPr>
                  <p:nvPr/>
                </p:nvSpPr>
                <p:spPr bwMode="auto">
                  <a:xfrm>
                    <a:off x="4181" y="2558"/>
                    <a:ext cx="1195"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(3,2)</a:t>
                    </a:r>
                    <a:endParaRPr kumimoji="1" lang="en-US" altLang="zh-CN" sz="2000" b="1">
                      <a:latin typeface="Times New Roman" pitchFamily="18" charset="0"/>
                    </a:endParaRPr>
                  </a:p>
                </p:txBody>
              </p:sp>
            </p:grpSp>
            <p:sp>
              <p:nvSpPr>
                <p:cNvPr id="323740" name="Text Box 156"/>
                <p:cNvSpPr txBox="1">
                  <a:spLocks noChangeArrowheads="1"/>
                </p:cNvSpPr>
                <p:nvPr/>
              </p:nvSpPr>
              <p:spPr bwMode="auto">
                <a:xfrm>
                  <a:off x="4890" y="2410"/>
                  <a:ext cx="870" cy="3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Lst>
              </p:spPr>
              <p:txBody>
                <a:bodyPr>
                  <a:spAutoFit/>
                </a:bodyPr>
                <a:lstStyle/>
                <a:p>
                  <a:pPr>
                    <a:spcBef>
                      <a:spcPct val="50000"/>
                    </a:spcBef>
                  </a:pPr>
                  <a:r>
                    <a:rPr kumimoji="1" lang="en-US" altLang="zh-CN" sz="2000" b="1">
                      <a:solidFill>
                        <a:schemeClr val="tx2"/>
                      </a:solidFill>
                      <a:latin typeface="Times New Roman" pitchFamily="18" charset="0"/>
                    </a:rPr>
                    <a:t>(5,3)</a:t>
                  </a:r>
                  <a:endParaRPr kumimoji="1" lang="en-US" altLang="zh-CN" sz="2000" b="1">
                    <a:latin typeface="Times New Roman" pitchFamily="18" charset="0"/>
                  </a:endParaRPr>
                </a:p>
              </p:txBody>
            </p:sp>
          </p:gr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940555D-13C9-4D55-AEB2-E98322B3FB28}" type="slidenum">
              <a:rPr lang="en-US" altLang="zh-CN"/>
              <a:pPr/>
              <a:t>43</a:t>
            </a:fld>
            <a:endParaRPr lang="en-US" altLang="zh-CN"/>
          </a:p>
        </p:txBody>
      </p:sp>
      <p:sp>
        <p:nvSpPr>
          <p:cNvPr id="324610" name="Text Box 2"/>
          <p:cNvSpPr txBox="1">
            <a:spLocks noChangeArrowheads="1"/>
          </p:cNvSpPr>
          <p:nvPr/>
        </p:nvSpPr>
        <p:spPr bwMode="auto">
          <a:xfrm>
            <a:off x="250825" y="1052513"/>
            <a:ext cx="8516938"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函数</a:t>
            </a:r>
            <a:r>
              <a:rPr lang="en-US" altLang="zh-CN" sz="2400">
                <a:ea typeface="楷体_GB2312" pitchFamily="49" charset="-122"/>
              </a:rPr>
              <a:t>m(i,j)</a:t>
            </a:r>
            <a:r>
              <a:rPr lang="zh-CN" altLang="en-US" sz="2400">
                <a:ea typeface="楷体_GB2312" pitchFamily="49" charset="-122"/>
              </a:rPr>
              <a:t>是由函数</a:t>
            </a:r>
            <a:r>
              <a:rPr lang="en-US" altLang="zh-CN" sz="2400">
                <a:ea typeface="楷体_GB2312" pitchFamily="49" charset="-122"/>
              </a:rPr>
              <a:t>m(i+1,j)</a:t>
            </a:r>
            <a:r>
              <a:rPr lang="zh-CN" altLang="en-US" sz="2400">
                <a:ea typeface="楷体_GB2312" pitchFamily="49" charset="-122"/>
              </a:rPr>
              <a:t>与函数</a:t>
            </a:r>
            <a:r>
              <a:rPr lang="en-US" altLang="zh-CN" sz="2400">
                <a:ea typeface="楷体_GB2312" pitchFamily="49" charset="-122"/>
              </a:rPr>
              <a:t>m(i+1,j-wi)+vi</a:t>
            </a:r>
            <a:r>
              <a:rPr lang="zh-CN" altLang="en-US" sz="2400">
                <a:ea typeface="楷体_GB2312" pitchFamily="49" charset="-122"/>
              </a:rPr>
              <a:t>作</a:t>
            </a:r>
            <a:r>
              <a:rPr lang="en-US" altLang="zh-CN" sz="2400">
                <a:ea typeface="楷体_GB2312" pitchFamily="49" charset="-122"/>
              </a:rPr>
              <a:t>max</a:t>
            </a:r>
            <a:r>
              <a:rPr lang="zh-CN" altLang="en-US" sz="2400">
                <a:ea typeface="楷体_GB2312" pitchFamily="49" charset="-122"/>
              </a:rPr>
              <a:t>运算得到的。因此，函数</a:t>
            </a:r>
            <a:r>
              <a:rPr lang="en-US" altLang="zh-CN" sz="2400">
                <a:ea typeface="楷体_GB2312" pitchFamily="49" charset="-122"/>
              </a:rPr>
              <a:t>m(i,j)</a:t>
            </a:r>
            <a:r>
              <a:rPr lang="zh-CN" altLang="en-US" sz="2400">
                <a:ea typeface="楷体_GB2312" pitchFamily="49" charset="-122"/>
              </a:rPr>
              <a:t>的全部跳跃点包含于函数</a:t>
            </a:r>
            <a:r>
              <a:rPr lang="en-US" altLang="zh-CN" sz="2400">
                <a:ea typeface="楷体_GB2312" pitchFamily="49" charset="-122"/>
              </a:rPr>
              <a:t>m(i+1</a:t>
            </a:r>
            <a:r>
              <a:rPr lang="zh-CN" altLang="en-US" sz="2400">
                <a:ea typeface="楷体_GB2312" pitchFamily="49" charset="-122"/>
              </a:rPr>
              <a:t>，</a:t>
            </a:r>
            <a:r>
              <a:rPr lang="en-US" altLang="zh-CN" sz="2400">
                <a:ea typeface="楷体_GB2312" pitchFamily="49" charset="-122"/>
              </a:rPr>
              <a:t>j)</a:t>
            </a:r>
            <a:r>
              <a:rPr lang="zh-CN" altLang="en-US" sz="2400">
                <a:ea typeface="楷体_GB2312" pitchFamily="49" charset="-122"/>
              </a:rPr>
              <a:t>的跳跃点集</a:t>
            </a:r>
            <a:r>
              <a:rPr lang="en-US" altLang="zh-CN" sz="2400">
                <a:ea typeface="楷体_GB2312" pitchFamily="49" charset="-122"/>
              </a:rPr>
              <a:t>p[i+1]</a:t>
            </a:r>
            <a:r>
              <a:rPr lang="zh-CN" altLang="en-US" sz="2400">
                <a:ea typeface="楷体_GB2312" pitchFamily="49" charset="-122"/>
              </a:rPr>
              <a:t>与函数</a:t>
            </a:r>
            <a:r>
              <a:rPr lang="en-US" altLang="zh-CN" sz="2400">
                <a:ea typeface="楷体_GB2312" pitchFamily="49" charset="-122"/>
              </a:rPr>
              <a:t>m(i+1</a:t>
            </a:r>
            <a:r>
              <a:rPr lang="zh-CN" altLang="en-US" sz="2400">
                <a:ea typeface="楷体_GB2312" pitchFamily="49" charset="-122"/>
              </a:rPr>
              <a:t>，</a:t>
            </a:r>
            <a:r>
              <a:rPr lang="en-US" altLang="zh-CN" sz="2400">
                <a:ea typeface="楷体_GB2312" pitchFamily="49" charset="-122"/>
              </a:rPr>
              <a:t>j-wi)+vi</a:t>
            </a:r>
            <a:r>
              <a:rPr lang="zh-CN" altLang="en-US" sz="2400">
                <a:ea typeface="楷体_GB2312" pitchFamily="49" charset="-122"/>
              </a:rPr>
              <a:t>的跳跃点集</a:t>
            </a:r>
            <a:r>
              <a:rPr lang="en-US" altLang="zh-CN" sz="2400">
                <a:ea typeface="楷体_GB2312" pitchFamily="49" charset="-122"/>
              </a:rPr>
              <a:t>q[i+1]</a:t>
            </a:r>
            <a:r>
              <a:rPr lang="zh-CN" altLang="en-US" sz="2400">
                <a:ea typeface="楷体_GB2312" pitchFamily="49" charset="-122"/>
              </a:rPr>
              <a:t>的并集中。易知，</a:t>
            </a:r>
            <a:r>
              <a:rPr lang="en-US" altLang="zh-CN" sz="2400">
                <a:ea typeface="楷体_GB2312" pitchFamily="49" charset="-122"/>
              </a:rPr>
              <a:t>(s,t)</a:t>
            </a:r>
            <a:r>
              <a:rPr lang="en-US" altLang="zh-CN" sz="2400">
                <a:ea typeface="楷体_GB2312" pitchFamily="49" charset="-122"/>
                <a:sym typeface="Symbol" pitchFamily="18" charset="2"/>
              </a:rPr>
              <a:t></a:t>
            </a:r>
            <a:r>
              <a:rPr lang="en-US" altLang="zh-CN" sz="2400">
                <a:ea typeface="楷体_GB2312" pitchFamily="49" charset="-122"/>
              </a:rPr>
              <a:t>q[i+1]</a:t>
            </a:r>
            <a:r>
              <a:rPr lang="zh-CN" altLang="en-US" sz="2400">
                <a:ea typeface="楷体_GB2312" pitchFamily="49" charset="-122"/>
              </a:rPr>
              <a:t>当且仅当</a:t>
            </a:r>
            <a:r>
              <a:rPr lang="en-US" altLang="zh-CN" sz="2400">
                <a:ea typeface="楷体_GB2312" pitchFamily="49" charset="-122"/>
              </a:rPr>
              <a:t>wi</a:t>
            </a:r>
            <a:r>
              <a:rPr lang="en-US" altLang="zh-CN" sz="2400">
                <a:ea typeface="楷体_GB2312" pitchFamily="49" charset="-122"/>
                <a:sym typeface="Symbol" pitchFamily="18" charset="2"/>
              </a:rPr>
              <a:t></a:t>
            </a:r>
            <a:r>
              <a:rPr lang="en-US" altLang="zh-CN" sz="2400">
                <a:ea typeface="楷体_GB2312" pitchFamily="49" charset="-122"/>
              </a:rPr>
              <a:t>s</a:t>
            </a:r>
            <a:r>
              <a:rPr lang="en-US" altLang="zh-CN" sz="2400">
                <a:ea typeface="楷体_GB2312" pitchFamily="49" charset="-122"/>
                <a:sym typeface="Symbol" pitchFamily="18" charset="2"/>
              </a:rPr>
              <a:t></a:t>
            </a:r>
            <a:r>
              <a:rPr lang="en-US" altLang="zh-CN" sz="2400">
                <a:ea typeface="楷体_GB2312" pitchFamily="49" charset="-122"/>
              </a:rPr>
              <a:t>c</a:t>
            </a:r>
            <a:r>
              <a:rPr lang="zh-CN" altLang="en-US" sz="2400">
                <a:ea typeface="楷体_GB2312" pitchFamily="49" charset="-122"/>
              </a:rPr>
              <a:t>且</a:t>
            </a:r>
            <a:r>
              <a:rPr lang="en-US" altLang="zh-CN" sz="2400">
                <a:ea typeface="楷体_GB2312" pitchFamily="49" charset="-122"/>
              </a:rPr>
              <a:t>(s-wi,t-vi)</a:t>
            </a:r>
            <a:r>
              <a:rPr lang="en-US" altLang="zh-CN" sz="2400">
                <a:ea typeface="楷体_GB2312" pitchFamily="49" charset="-122"/>
                <a:sym typeface="Symbol" pitchFamily="18" charset="2"/>
              </a:rPr>
              <a:t></a:t>
            </a:r>
            <a:r>
              <a:rPr lang="en-US" altLang="zh-CN" sz="2400">
                <a:ea typeface="楷体_GB2312" pitchFamily="49" charset="-122"/>
              </a:rPr>
              <a:t>p[i+1]</a:t>
            </a:r>
            <a:r>
              <a:rPr lang="zh-CN" altLang="en-US" sz="2400">
                <a:ea typeface="楷体_GB2312" pitchFamily="49" charset="-122"/>
              </a:rPr>
              <a:t>。因此，容易由</a:t>
            </a:r>
            <a:r>
              <a:rPr lang="en-US" altLang="zh-CN" sz="2400">
                <a:ea typeface="楷体_GB2312" pitchFamily="49" charset="-122"/>
              </a:rPr>
              <a:t>p[i+1]</a:t>
            </a:r>
            <a:r>
              <a:rPr lang="zh-CN" altLang="en-US" sz="2400">
                <a:ea typeface="楷体_GB2312" pitchFamily="49" charset="-122"/>
              </a:rPr>
              <a:t>确定跳跃点集</a:t>
            </a:r>
            <a:r>
              <a:rPr lang="en-US" altLang="zh-CN" sz="2400">
                <a:ea typeface="楷体_GB2312" pitchFamily="49" charset="-122"/>
              </a:rPr>
              <a:t>q[i+1]</a:t>
            </a:r>
            <a:r>
              <a:rPr lang="zh-CN" altLang="en-US" sz="2400">
                <a:ea typeface="楷体_GB2312" pitchFamily="49" charset="-122"/>
              </a:rPr>
              <a:t>如下</a:t>
            </a:r>
            <a:r>
              <a:rPr lang="en-US" altLang="zh-CN" sz="2400">
                <a:ea typeface="楷体_GB2312" pitchFamily="49" charset="-122"/>
              </a:rPr>
              <a:t>q[i+1]=p[i+1]</a:t>
            </a:r>
            <a:r>
              <a:rPr lang="en-US" altLang="zh-CN" sz="2400">
                <a:ea typeface="楷体_GB2312" pitchFamily="49" charset="-122"/>
                <a:sym typeface="Symbol" pitchFamily="18" charset="2"/>
              </a:rPr>
              <a:t></a:t>
            </a:r>
            <a:r>
              <a:rPr lang="en-US" altLang="zh-CN" sz="2400">
                <a:ea typeface="楷体_GB2312" pitchFamily="49" charset="-122"/>
              </a:rPr>
              <a:t>(wi,vi)={(j+wi,m(i,j)+vi)|(j,m(i,j))</a:t>
            </a:r>
            <a:r>
              <a:rPr lang="en-US" altLang="zh-CN" sz="2400">
                <a:ea typeface="楷体_GB2312" pitchFamily="49" charset="-122"/>
                <a:sym typeface="Symbol" pitchFamily="18" charset="2"/>
              </a:rPr>
              <a:t></a:t>
            </a:r>
            <a:r>
              <a:rPr lang="en-US" altLang="zh-CN" sz="2400">
                <a:ea typeface="楷体_GB2312" pitchFamily="49" charset="-122"/>
              </a:rPr>
              <a:t>p[i+1]}</a:t>
            </a:r>
            <a:r>
              <a:rPr lang="zh-CN" altLang="en-US" sz="2400">
                <a:ea typeface="楷体_GB2312" pitchFamily="49" charset="-122"/>
              </a:rPr>
              <a:t> </a:t>
            </a:r>
          </a:p>
          <a:p>
            <a:pPr>
              <a:buClr>
                <a:schemeClr val="accent2"/>
              </a:buClr>
              <a:buFontTx/>
              <a:buChar char="•"/>
            </a:pPr>
            <a:r>
              <a:rPr lang="zh-CN" altLang="en-US" sz="2400">
                <a:ea typeface="楷体_GB2312" pitchFamily="49" charset="-122"/>
              </a:rPr>
              <a:t>另一方面，设</a:t>
            </a:r>
            <a:r>
              <a:rPr lang="en-US" altLang="zh-CN" sz="2400">
                <a:ea typeface="楷体_GB2312" pitchFamily="49" charset="-122"/>
              </a:rPr>
              <a:t>(a</a:t>
            </a:r>
            <a:r>
              <a:rPr lang="zh-CN" altLang="en-US" sz="2400">
                <a:ea typeface="楷体_GB2312" pitchFamily="49" charset="-122"/>
              </a:rPr>
              <a:t>，</a:t>
            </a:r>
            <a:r>
              <a:rPr lang="en-US" altLang="zh-CN" sz="2400">
                <a:ea typeface="楷体_GB2312" pitchFamily="49" charset="-122"/>
              </a:rPr>
              <a:t>b)</a:t>
            </a:r>
            <a:r>
              <a:rPr lang="zh-CN" altLang="en-US" sz="2400">
                <a:ea typeface="楷体_GB2312" pitchFamily="49" charset="-122"/>
              </a:rPr>
              <a:t>和</a:t>
            </a:r>
            <a:r>
              <a:rPr lang="en-US" altLang="zh-CN" sz="2400">
                <a:ea typeface="楷体_GB2312" pitchFamily="49" charset="-122"/>
              </a:rPr>
              <a:t>(c</a:t>
            </a:r>
            <a:r>
              <a:rPr lang="zh-CN" altLang="en-US" sz="2400">
                <a:ea typeface="楷体_GB2312" pitchFamily="49" charset="-122"/>
              </a:rPr>
              <a:t>，</a:t>
            </a:r>
            <a:r>
              <a:rPr lang="en-US" altLang="zh-CN" sz="2400">
                <a:ea typeface="楷体_GB2312" pitchFamily="49" charset="-122"/>
              </a:rPr>
              <a:t>d)</a:t>
            </a:r>
            <a:r>
              <a:rPr lang="zh-CN" altLang="en-US" sz="2400">
                <a:ea typeface="楷体_GB2312" pitchFamily="49" charset="-122"/>
              </a:rPr>
              <a:t>是</a:t>
            </a:r>
            <a:r>
              <a:rPr lang="en-US" altLang="zh-CN" sz="2400">
                <a:ea typeface="楷体_GB2312" pitchFamily="49" charset="-122"/>
              </a:rPr>
              <a:t>p[i+1]</a:t>
            </a:r>
            <a:r>
              <a:rPr lang="en-US" altLang="zh-CN" sz="2400">
                <a:ea typeface="楷体_GB2312" pitchFamily="49" charset="-122"/>
                <a:sym typeface="Symbol" pitchFamily="18" charset="2"/>
              </a:rPr>
              <a:t></a:t>
            </a:r>
            <a:r>
              <a:rPr lang="en-US" altLang="zh-CN" sz="2400">
                <a:ea typeface="楷体_GB2312" pitchFamily="49" charset="-122"/>
              </a:rPr>
              <a:t>q[i+1]</a:t>
            </a:r>
            <a:r>
              <a:rPr lang="zh-CN" altLang="en-US" sz="2400">
                <a:ea typeface="楷体_GB2312" pitchFamily="49" charset="-122"/>
              </a:rPr>
              <a:t>中的</a:t>
            </a:r>
            <a:r>
              <a:rPr lang="en-US" altLang="zh-CN" sz="2400">
                <a:ea typeface="楷体_GB2312" pitchFamily="49" charset="-122"/>
              </a:rPr>
              <a:t>2</a:t>
            </a:r>
            <a:r>
              <a:rPr lang="zh-CN" altLang="en-US" sz="2400">
                <a:ea typeface="楷体_GB2312" pitchFamily="49" charset="-122"/>
              </a:rPr>
              <a:t>个跳跃点，则当</a:t>
            </a:r>
            <a:r>
              <a:rPr lang="en-US" altLang="zh-CN" sz="2400">
                <a:ea typeface="楷体_GB2312" pitchFamily="49" charset="-122"/>
              </a:rPr>
              <a:t>c</a:t>
            </a:r>
            <a:r>
              <a:rPr lang="en-US" altLang="zh-CN" sz="2400">
                <a:ea typeface="楷体_GB2312" pitchFamily="49" charset="-122"/>
                <a:sym typeface="Symbol" pitchFamily="18" charset="2"/>
              </a:rPr>
              <a:t></a:t>
            </a:r>
            <a:r>
              <a:rPr lang="en-US" altLang="zh-CN" sz="2400">
                <a:ea typeface="楷体_GB2312" pitchFamily="49" charset="-122"/>
              </a:rPr>
              <a:t>a</a:t>
            </a:r>
            <a:r>
              <a:rPr lang="zh-CN" altLang="en-US" sz="2400">
                <a:ea typeface="楷体_GB2312" pitchFamily="49" charset="-122"/>
              </a:rPr>
              <a:t>且</a:t>
            </a:r>
            <a:r>
              <a:rPr lang="en-US" altLang="zh-CN" sz="2400">
                <a:ea typeface="楷体_GB2312" pitchFamily="49" charset="-122"/>
              </a:rPr>
              <a:t>d&lt;b</a:t>
            </a:r>
            <a:r>
              <a:rPr lang="zh-CN" altLang="en-US" sz="2400">
                <a:ea typeface="楷体_GB2312" pitchFamily="49" charset="-122"/>
              </a:rPr>
              <a:t>时，</a:t>
            </a:r>
            <a:r>
              <a:rPr lang="en-US" altLang="zh-CN" sz="2400">
                <a:ea typeface="楷体_GB2312" pitchFamily="49" charset="-122"/>
              </a:rPr>
              <a:t>(c</a:t>
            </a:r>
            <a:r>
              <a:rPr lang="zh-CN" altLang="en-US" sz="2400">
                <a:ea typeface="楷体_GB2312" pitchFamily="49" charset="-122"/>
              </a:rPr>
              <a:t>，</a:t>
            </a:r>
            <a:r>
              <a:rPr lang="en-US" altLang="zh-CN" sz="2400">
                <a:ea typeface="楷体_GB2312" pitchFamily="49" charset="-122"/>
              </a:rPr>
              <a:t>d)</a:t>
            </a:r>
            <a:r>
              <a:rPr lang="zh-CN" altLang="en-US" sz="2400">
                <a:ea typeface="楷体_GB2312" pitchFamily="49" charset="-122"/>
              </a:rPr>
              <a:t>受控于</a:t>
            </a:r>
            <a:r>
              <a:rPr lang="en-US" altLang="zh-CN" sz="2400">
                <a:ea typeface="楷体_GB2312" pitchFamily="49" charset="-122"/>
              </a:rPr>
              <a:t>(a</a:t>
            </a:r>
            <a:r>
              <a:rPr lang="zh-CN" altLang="en-US" sz="2400">
                <a:ea typeface="楷体_GB2312" pitchFamily="49" charset="-122"/>
              </a:rPr>
              <a:t>，</a:t>
            </a:r>
            <a:r>
              <a:rPr lang="en-US" altLang="zh-CN" sz="2400">
                <a:ea typeface="楷体_GB2312" pitchFamily="49" charset="-122"/>
              </a:rPr>
              <a:t>b)</a:t>
            </a:r>
            <a:r>
              <a:rPr lang="zh-CN" altLang="en-US" sz="2400">
                <a:ea typeface="楷体_GB2312" pitchFamily="49" charset="-122"/>
              </a:rPr>
              <a:t>，从而</a:t>
            </a:r>
            <a:r>
              <a:rPr lang="en-US" altLang="zh-CN" sz="2400">
                <a:ea typeface="楷体_GB2312" pitchFamily="49" charset="-122"/>
              </a:rPr>
              <a:t>(c</a:t>
            </a:r>
            <a:r>
              <a:rPr lang="zh-CN" altLang="en-US" sz="2400">
                <a:ea typeface="楷体_GB2312" pitchFamily="49" charset="-122"/>
              </a:rPr>
              <a:t>，</a:t>
            </a:r>
            <a:r>
              <a:rPr lang="en-US" altLang="zh-CN" sz="2400">
                <a:ea typeface="楷体_GB2312" pitchFamily="49" charset="-122"/>
              </a:rPr>
              <a:t>d)</a:t>
            </a:r>
            <a:r>
              <a:rPr lang="zh-CN" altLang="en-US" sz="2400">
                <a:ea typeface="楷体_GB2312" pitchFamily="49" charset="-122"/>
              </a:rPr>
              <a:t>不是</a:t>
            </a:r>
            <a:r>
              <a:rPr lang="en-US" altLang="zh-CN" sz="2400">
                <a:ea typeface="楷体_GB2312" pitchFamily="49" charset="-122"/>
              </a:rPr>
              <a:t>p[i]</a:t>
            </a:r>
            <a:r>
              <a:rPr lang="zh-CN" altLang="en-US" sz="2400">
                <a:ea typeface="楷体_GB2312" pitchFamily="49" charset="-122"/>
              </a:rPr>
              <a:t>中的跳跃点。除受控跳跃点外，</a:t>
            </a:r>
            <a:r>
              <a:rPr lang="en-US" altLang="zh-CN" sz="2400">
                <a:ea typeface="楷体_GB2312" pitchFamily="49" charset="-122"/>
              </a:rPr>
              <a:t>p[i+1]</a:t>
            </a:r>
            <a:r>
              <a:rPr lang="en-US" altLang="zh-CN" sz="2400">
                <a:ea typeface="楷体_GB2312" pitchFamily="49" charset="-122"/>
                <a:sym typeface="Symbol" pitchFamily="18" charset="2"/>
              </a:rPr>
              <a:t></a:t>
            </a:r>
            <a:r>
              <a:rPr lang="en-US" altLang="zh-CN" sz="2400">
                <a:ea typeface="楷体_GB2312" pitchFamily="49" charset="-122"/>
              </a:rPr>
              <a:t>q[i+1]</a:t>
            </a:r>
            <a:r>
              <a:rPr lang="zh-CN" altLang="en-US" sz="2400">
                <a:ea typeface="楷体_GB2312" pitchFamily="49" charset="-122"/>
              </a:rPr>
              <a:t>中的其它跳跃点均为</a:t>
            </a:r>
            <a:r>
              <a:rPr lang="en-US" altLang="zh-CN" sz="2400">
                <a:ea typeface="楷体_GB2312" pitchFamily="49" charset="-122"/>
              </a:rPr>
              <a:t>p[i]</a:t>
            </a:r>
            <a:r>
              <a:rPr lang="zh-CN" altLang="en-US" sz="2400">
                <a:ea typeface="楷体_GB2312" pitchFamily="49" charset="-122"/>
              </a:rPr>
              <a:t>中的跳跃点。</a:t>
            </a:r>
          </a:p>
          <a:p>
            <a:pPr>
              <a:buClr>
                <a:schemeClr val="accent2"/>
              </a:buClr>
              <a:buFontTx/>
              <a:buChar char="•"/>
            </a:pPr>
            <a:r>
              <a:rPr lang="zh-CN" altLang="en-US" sz="2400">
                <a:ea typeface="楷体_GB2312" pitchFamily="49" charset="-122"/>
              </a:rPr>
              <a:t>由此可见，在递归地由表</a:t>
            </a:r>
            <a:r>
              <a:rPr lang="en-US" altLang="zh-CN" sz="2400">
                <a:ea typeface="楷体_GB2312" pitchFamily="49" charset="-122"/>
              </a:rPr>
              <a:t>p[i+1]</a:t>
            </a:r>
            <a:r>
              <a:rPr lang="zh-CN" altLang="en-US" sz="2400">
                <a:ea typeface="楷体_GB2312" pitchFamily="49" charset="-122"/>
              </a:rPr>
              <a:t>计算表</a:t>
            </a:r>
            <a:r>
              <a:rPr lang="en-US" altLang="zh-CN" sz="2400">
                <a:ea typeface="楷体_GB2312" pitchFamily="49" charset="-122"/>
              </a:rPr>
              <a:t>p[i]</a:t>
            </a:r>
            <a:r>
              <a:rPr lang="zh-CN" altLang="en-US" sz="2400">
                <a:ea typeface="楷体_GB2312" pitchFamily="49" charset="-122"/>
              </a:rPr>
              <a:t>时，可先由</a:t>
            </a:r>
            <a:r>
              <a:rPr lang="en-US" altLang="zh-CN" sz="2400">
                <a:ea typeface="楷体_GB2312" pitchFamily="49" charset="-122"/>
              </a:rPr>
              <a:t>p[i+1]</a:t>
            </a:r>
            <a:r>
              <a:rPr lang="zh-CN" altLang="en-US" sz="2400">
                <a:ea typeface="楷体_GB2312" pitchFamily="49" charset="-122"/>
              </a:rPr>
              <a:t>计算出</a:t>
            </a:r>
            <a:r>
              <a:rPr lang="en-US" altLang="zh-CN" sz="2400">
                <a:ea typeface="楷体_GB2312" pitchFamily="49" charset="-122"/>
              </a:rPr>
              <a:t>q[i+1]</a:t>
            </a:r>
            <a:r>
              <a:rPr lang="zh-CN" altLang="en-US" sz="2400">
                <a:ea typeface="楷体_GB2312" pitchFamily="49" charset="-122"/>
              </a:rPr>
              <a:t>，然后合并表</a:t>
            </a:r>
            <a:r>
              <a:rPr lang="en-US" altLang="zh-CN" sz="2400">
                <a:ea typeface="楷体_GB2312" pitchFamily="49" charset="-122"/>
              </a:rPr>
              <a:t>p[i+1]</a:t>
            </a:r>
            <a:r>
              <a:rPr lang="zh-CN" altLang="en-US" sz="2400">
                <a:ea typeface="楷体_GB2312" pitchFamily="49" charset="-122"/>
              </a:rPr>
              <a:t>和表</a:t>
            </a:r>
            <a:r>
              <a:rPr lang="en-US" altLang="zh-CN" sz="2400">
                <a:ea typeface="楷体_GB2312" pitchFamily="49" charset="-122"/>
              </a:rPr>
              <a:t>q[i+1]</a:t>
            </a:r>
            <a:r>
              <a:rPr lang="zh-CN" altLang="en-US" sz="2400">
                <a:ea typeface="楷体_GB2312" pitchFamily="49" charset="-122"/>
              </a:rPr>
              <a:t>，并清除其中的受控跳跃点得到表</a:t>
            </a:r>
            <a:r>
              <a:rPr lang="en-US" altLang="zh-CN" sz="2400">
                <a:ea typeface="楷体_GB2312" pitchFamily="49" charset="-122"/>
              </a:rPr>
              <a:t>p[i]</a:t>
            </a:r>
            <a:r>
              <a:rPr lang="zh-CN" altLang="en-US" sz="2400">
                <a:ea typeface="楷体_GB2312" pitchFamily="49" charset="-122"/>
              </a:rPr>
              <a:t>。</a:t>
            </a:r>
          </a:p>
        </p:txBody>
      </p:sp>
      <p:sp>
        <p:nvSpPr>
          <p:cNvPr id="324611" name="Rectangle 3"/>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en-US" sz="3800">
                <a:effectLst>
                  <a:outerShdw blurRad="38100" dist="38100" dir="2700000" algn="tl">
                    <a:srgbClr val="C0C0C0"/>
                  </a:outerShdw>
                </a:effectLst>
                <a:ea typeface="黑体" pitchFamily="2" charset="-122"/>
              </a:rPr>
              <a:t>算法改进</a:t>
            </a:r>
            <a:endParaRPr lang="ja-JP" altLang="en-US" sz="3800">
              <a:effectLst>
                <a:outerShdw blurRad="38100" dist="38100" dir="2700000" algn="tl">
                  <a:srgbClr val="C0C0C0"/>
                </a:outerShdw>
              </a:effectLst>
              <a:ea typeface="黑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DCE2684-3387-42CD-8448-F0A18CB241C6}" type="slidenum">
              <a:rPr lang="en-US" altLang="zh-CN"/>
              <a:pPr/>
              <a:t>44</a:t>
            </a:fld>
            <a:endParaRPr lang="en-US" altLang="zh-CN"/>
          </a:p>
        </p:txBody>
      </p:sp>
      <p:sp>
        <p:nvSpPr>
          <p:cNvPr id="325634"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en-US" sz="3800">
                <a:effectLst>
                  <a:outerShdw blurRad="38100" dist="38100" dir="2700000" algn="tl">
                    <a:srgbClr val="C0C0C0"/>
                  </a:outerShdw>
                </a:effectLst>
                <a:ea typeface="黑体" pitchFamily="2" charset="-122"/>
              </a:rPr>
              <a:t>一个例子</a:t>
            </a:r>
            <a:endParaRPr lang="ja-JP" altLang="en-US" sz="3800">
              <a:effectLst>
                <a:outerShdw blurRad="38100" dist="38100" dir="2700000" algn="tl">
                  <a:srgbClr val="C0C0C0"/>
                </a:outerShdw>
              </a:effectLst>
              <a:ea typeface="黑体" pitchFamily="2" charset="-122"/>
            </a:endParaRPr>
          </a:p>
        </p:txBody>
      </p:sp>
      <p:sp>
        <p:nvSpPr>
          <p:cNvPr id="325635" name="Text Box 3"/>
          <p:cNvSpPr txBox="1">
            <a:spLocks noChangeArrowheads="1"/>
          </p:cNvSpPr>
          <p:nvPr/>
        </p:nvSpPr>
        <p:spPr bwMode="auto">
          <a:xfrm>
            <a:off x="395288" y="765175"/>
            <a:ext cx="7862887" cy="457200"/>
          </a:xfrm>
          <a:prstGeom prst="rect">
            <a:avLst/>
          </a:prstGeom>
          <a:solidFill>
            <a:srgbClr val="FFCC00"/>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a:ea typeface="楷体_GB2312" pitchFamily="49" charset="-122"/>
              </a:rPr>
              <a:t>n=5</a:t>
            </a:r>
            <a:r>
              <a:rPr lang="zh-CN" altLang="en-US" sz="2400">
                <a:ea typeface="楷体_GB2312" pitchFamily="49" charset="-122"/>
              </a:rPr>
              <a:t>，</a:t>
            </a:r>
            <a:r>
              <a:rPr lang="en-US" altLang="zh-CN" sz="2400">
                <a:ea typeface="楷体_GB2312" pitchFamily="49" charset="-122"/>
              </a:rPr>
              <a:t>c=10</a:t>
            </a:r>
            <a:r>
              <a:rPr lang="zh-CN" altLang="en-US" sz="2400">
                <a:ea typeface="楷体_GB2312" pitchFamily="49" charset="-122"/>
              </a:rPr>
              <a:t>，</a:t>
            </a:r>
            <a:r>
              <a:rPr lang="en-US" altLang="zh-CN" sz="2400">
                <a:ea typeface="楷体_GB2312" pitchFamily="49" charset="-122"/>
              </a:rPr>
              <a:t>w={2</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5</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v={6</a:t>
            </a:r>
            <a:r>
              <a:rPr lang="zh-CN" altLang="en-US" sz="2400">
                <a:ea typeface="楷体_GB2312" pitchFamily="49" charset="-122"/>
              </a:rPr>
              <a:t>，</a:t>
            </a:r>
            <a:r>
              <a:rPr lang="en-US" altLang="zh-CN" sz="2400">
                <a:ea typeface="楷体_GB2312" pitchFamily="49" charset="-122"/>
              </a:rPr>
              <a:t>3</a:t>
            </a:r>
            <a:r>
              <a:rPr lang="zh-CN" altLang="en-US" sz="2400">
                <a:ea typeface="楷体_GB2312" pitchFamily="49" charset="-122"/>
              </a:rPr>
              <a:t>，</a:t>
            </a:r>
            <a:r>
              <a:rPr lang="en-US" altLang="zh-CN" sz="2400">
                <a:ea typeface="楷体_GB2312" pitchFamily="49" charset="-122"/>
              </a:rPr>
              <a:t>5</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p>
        </p:txBody>
      </p:sp>
      <p:sp>
        <p:nvSpPr>
          <p:cNvPr id="325636" name="Text Box 4"/>
          <p:cNvSpPr txBox="1">
            <a:spLocks noChangeArrowheads="1"/>
          </p:cNvSpPr>
          <p:nvPr/>
        </p:nvSpPr>
        <p:spPr bwMode="auto">
          <a:xfrm>
            <a:off x="323850" y="1196975"/>
            <a:ext cx="8589963"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初始时</a:t>
            </a:r>
            <a:r>
              <a:rPr lang="en-US" altLang="zh-CN" sz="2400">
                <a:ea typeface="楷体_GB2312" pitchFamily="49" charset="-122"/>
              </a:rPr>
              <a:t>p[6]={(0,0)}</a:t>
            </a:r>
            <a:r>
              <a:rPr lang="zh-CN" altLang="en-US" sz="2400">
                <a:ea typeface="楷体_GB2312" pitchFamily="49" charset="-122"/>
              </a:rPr>
              <a:t>，</a:t>
            </a:r>
            <a:r>
              <a:rPr lang="en-US" altLang="zh-CN" sz="2400">
                <a:ea typeface="楷体_GB2312" pitchFamily="49" charset="-122"/>
              </a:rPr>
              <a:t>(w5,v5)=(4,6)</a:t>
            </a:r>
            <a:r>
              <a:rPr lang="zh-CN" altLang="en-US" sz="2400">
                <a:ea typeface="楷体_GB2312" pitchFamily="49" charset="-122"/>
              </a:rPr>
              <a:t>。因此，</a:t>
            </a:r>
            <a:r>
              <a:rPr lang="en-US" altLang="zh-CN" sz="2400">
                <a:ea typeface="楷体_GB2312" pitchFamily="49" charset="-122"/>
              </a:rPr>
              <a:t>q[6]=p[6]</a:t>
            </a:r>
            <a:r>
              <a:rPr lang="en-US" altLang="zh-CN" sz="2400">
                <a:ea typeface="楷体_GB2312" pitchFamily="49" charset="-122"/>
                <a:sym typeface="Symbol" pitchFamily="18" charset="2"/>
              </a:rPr>
              <a:t></a:t>
            </a:r>
            <a:r>
              <a:rPr lang="en-US" altLang="zh-CN" sz="2400">
                <a:ea typeface="楷体_GB2312" pitchFamily="49" charset="-122"/>
              </a:rPr>
              <a:t>(w5,v5)={(4,6)}</a:t>
            </a:r>
            <a:r>
              <a:rPr lang="zh-CN" altLang="en-US" sz="2400">
                <a:ea typeface="楷体_GB2312" pitchFamily="49" charset="-122"/>
              </a:rPr>
              <a:t>。</a:t>
            </a:r>
          </a:p>
          <a:p>
            <a:r>
              <a:rPr lang="en-US" altLang="zh-CN" sz="2400">
                <a:ea typeface="楷体_GB2312" pitchFamily="49" charset="-122"/>
              </a:rPr>
              <a:t>p[5]={(0,0),(4,6)}</a:t>
            </a:r>
            <a:r>
              <a:rPr lang="zh-CN" altLang="en-US" sz="2400">
                <a:ea typeface="楷体_GB2312" pitchFamily="49" charset="-122"/>
              </a:rPr>
              <a:t>。</a:t>
            </a:r>
          </a:p>
          <a:p>
            <a:r>
              <a:rPr lang="en-US" altLang="zh-CN" sz="2400">
                <a:ea typeface="楷体_GB2312" pitchFamily="49" charset="-122"/>
              </a:rPr>
              <a:t>q[5]=p[5]</a:t>
            </a:r>
            <a:r>
              <a:rPr lang="en-US" altLang="zh-CN" sz="2400">
                <a:ea typeface="楷体_GB2312" pitchFamily="49" charset="-122"/>
                <a:sym typeface="Symbol" pitchFamily="18" charset="2"/>
              </a:rPr>
              <a:t></a:t>
            </a:r>
            <a:r>
              <a:rPr lang="en-US" altLang="zh-CN" sz="2400">
                <a:ea typeface="楷体_GB2312" pitchFamily="49" charset="-122"/>
              </a:rPr>
              <a:t>(w4,v4)={(5,4),(9,10)}</a:t>
            </a:r>
            <a:r>
              <a:rPr lang="zh-CN" altLang="en-US" sz="2400">
                <a:ea typeface="楷体_GB2312" pitchFamily="49" charset="-122"/>
              </a:rPr>
              <a:t>。从跳跃点集</a:t>
            </a:r>
            <a:r>
              <a:rPr lang="en-US" altLang="zh-CN" sz="2400">
                <a:ea typeface="楷体_GB2312" pitchFamily="49" charset="-122"/>
              </a:rPr>
              <a:t>p[5]</a:t>
            </a:r>
            <a:r>
              <a:rPr lang="zh-CN" altLang="en-US" sz="2400">
                <a:ea typeface="楷体_GB2312" pitchFamily="49" charset="-122"/>
              </a:rPr>
              <a:t>与</a:t>
            </a:r>
            <a:r>
              <a:rPr lang="en-US" altLang="zh-CN" sz="2400">
                <a:ea typeface="楷体_GB2312" pitchFamily="49" charset="-122"/>
              </a:rPr>
              <a:t>q[5]</a:t>
            </a:r>
            <a:r>
              <a:rPr lang="zh-CN" altLang="en-US" sz="2400">
                <a:ea typeface="楷体_GB2312" pitchFamily="49" charset="-122"/>
              </a:rPr>
              <a:t>的并集</a:t>
            </a:r>
            <a:r>
              <a:rPr lang="en-US" altLang="zh-CN" sz="2400">
                <a:ea typeface="楷体_GB2312" pitchFamily="49" charset="-122"/>
              </a:rPr>
              <a:t>p[5]</a:t>
            </a:r>
            <a:r>
              <a:rPr lang="en-US" altLang="zh-CN" sz="2400">
                <a:ea typeface="楷体_GB2312" pitchFamily="49" charset="-122"/>
                <a:sym typeface="Symbol" pitchFamily="18" charset="2"/>
              </a:rPr>
              <a:t></a:t>
            </a:r>
            <a:r>
              <a:rPr lang="en-US" altLang="zh-CN" sz="2400">
                <a:ea typeface="楷体_GB2312" pitchFamily="49" charset="-122"/>
              </a:rPr>
              <a:t>q[5]={(0,0),(4,6),(5,4),(9,10)}</a:t>
            </a:r>
            <a:r>
              <a:rPr lang="zh-CN" altLang="en-US" sz="2400">
                <a:ea typeface="楷体_GB2312" pitchFamily="49" charset="-122"/>
              </a:rPr>
              <a:t>中看到跳跃点</a:t>
            </a:r>
            <a:r>
              <a:rPr lang="en-US" altLang="zh-CN" sz="2400">
                <a:ea typeface="楷体_GB2312" pitchFamily="49" charset="-122"/>
              </a:rPr>
              <a:t>(5,4)</a:t>
            </a:r>
            <a:r>
              <a:rPr lang="zh-CN" altLang="en-US" sz="2400">
                <a:ea typeface="楷体_GB2312" pitchFamily="49" charset="-122"/>
              </a:rPr>
              <a:t>受控于跳跃点</a:t>
            </a:r>
            <a:r>
              <a:rPr lang="en-US" altLang="zh-CN" sz="2400">
                <a:ea typeface="楷体_GB2312" pitchFamily="49" charset="-122"/>
              </a:rPr>
              <a:t>(4,6)</a:t>
            </a:r>
            <a:r>
              <a:rPr lang="zh-CN" altLang="en-US" sz="2400">
                <a:ea typeface="楷体_GB2312" pitchFamily="49" charset="-122"/>
              </a:rPr>
              <a:t>。将受控跳跃点</a:t>
            </a:r>
            <a:r>
              <a:rPr lang="en-US" altLang="zh-CN" sz="2400">
                <a:ea typeface="楷体_GB2312" pitchFamily="49" charset="-122"/>
              </a:rPr>
              <a:t>(5,4)</a:t>
            </a:r>
            <a:r>
              <a:rPr lang="zh-CN" altLang="en-US" sz="2400">
                <a:ea typeface="楷体_GB2312" pitchFamily="49" charset="-122"/>
              </a:rPr>
              <a:t>清除后，得到</a:t>
            </a:r>
            <a:r>
              <a:rPr lang="en-US" altLang="zh-CN" sz="2400">
                <a:ea typeface="楷体_GB2312" pitchFamily="49" charset="-122"/>
              </a:rPr>
              <a:t>p[4]={(0,0),(4,6),(9,10)}</a:t>
            </a:r>
            <a:endParaRPr lang="zh-CN" altLang="en-US" sz="2400">
              <a:ea typeface="楷体_GB2312" pitchFamily="49" charset="-122"/>
            </a:endParaRPr>
          </a:p>
          <a:p>
            <a:r>
              <a:rPr lang="en-US" altLang="zh-CN" sz="2400">
                <a:ea typeface="楷体_GB2312" pitchFamily="49" charset="-122"/>
              </a:rPr>
              <a:t>q[4]=p[4]</a:t>
            </a:r>
            <a:r>
              <a:rPr lang="en-US" altLang="zh-CN" sz="2400">
                <a:ea typeface="楷体_GB2312" pitchFamily="49" charset="-122"/>
                <a:sym typeface="Symbol" pitchFamily="18" charset="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5)={(6</a:t>
            </a:r>
            <a:r>
              <a:rPr lang="zh-CN" altLang="en-US" sz="2400">
                <a:ea typeface="楷体_GB2312" pitchFamily="49" charset="-122"/>
              </a:rPr>
              <a:t>，</a:t>
            </a:r>
            <a:r>
              <a:rPr lang="en-US" altLang="zh-CN" sz="2400">
                <a:ea typeface="楷体_GB2312" pitchFamily="49" charset="-122"/>
              </a:rPr>
              <a:t>5)</a:t>
            </a:r>
            <a:r>
              <a:rPr lang="zh-CN" altLang="en-US" sz="2400">
                <a:ea typeface="楷体_GB2312" pitchFamily="49" charset="-122"/>
              </a:rPr>
              <a:t>，</a:t>
            </a:r>
            <a:r>
              <a:rPr lang="en-US" altLang="zh-CN" sz="2400">
                <a:ea typeface="楷体_GB2312" pitchFamily="49" charset="-122"/>
              </a:rPr>
              <a:t>(10</a:t>
            </a:r>
            <a:r>
              <a:rPr lang="zh-CN" altLang="en-US" sz="2400">
                <a:ea typeface="楷体_GB2312" pitchFamily="49" charset="-122"/>
              </a:rPr>
              <a:t>，</a:t>
            </a:r>
            <a:r>
              <a:rPr lang="en-US" altLang="zh-CN" sz="2400">
                <a:ea typeface="楷体_GB2312" pitchFamily="49" charset="-122"/>
              </a:rPr>
              <a:t>11)}</a:t>
            </a:r>
          </a:p>
          <a:p>
            <a:r>
              <a:rPr lang="en-US" altLang="zh-CN" sz="2400">
                <a:ea typeface="楷体_GB2312" pitchFamily="49" charset="-122"/>
              </a:rPr>
              <a:t>p[3]={(0</a:t>
            </a:r>
            <a:r>
              <a:rPr lang="zh-CN" altLang="en-US" sz="2400">
                <a:ea typeface="楷体_GB2312" pitchFamily="49" charset="-122"/>
              </a:rPr>
              <a: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(9</a:t>
            </a:r>
            <a:r>
              <a:rPr lang="zh-CN" altLang="en-US" sz="2400">
                <a:ea typeface="楷体_GB2312" pitchFamily="49" charset="-122"/>
              </a:rPr>
              <a:t>，</a:t>
            </a:r>
            <a:r>
              <a:rPr lang="en-US" altLang="zh-CN" sz="2400">
                <a:ea typeface="楷体_GB2312" pitchFamily="49" charset="-122"/>
              </a:rPr>
              <a:t>10)</a:t>
            </a:r>
            <a:r>
              <a:rPr lang="zh-CN" altLang="en-US" sz="2400">
                <a:ea typeface="楷体_GB2312" pitchFamily="49" charset="-122"/>
              </a:rPr>
              <a:t>，</a:t>
            </a:r>
            <a:r>
              <a:rPr lang="en-US" altLang="zh-CN" sz="2400">
                <a:ea typeface="楷体_GB2312" pitchFamily="49" charset="-122"/>
              </a:rPr>
              <a:t>(10</a:t>
            </a:r>
            <a:r>
              <a:rPr lang="zh-CN" altLang="en-US" sz="2400">
                <a:ea typeface="楷体_GB2312" pitchFamily="49" charset="-122"/>
              </a:rPr>
              <a:t>，</a:t>
            </a:r>
            <a:r>
              <a:rPr lang="en-US" altLang="zh-CN" sz="2400">
                <a:ea typeface="楷体_GB2312" pitchFamily="49" charset="-122"/>
              </a:rPr>
              <a:t>11)}</a:t>
            </a:r>
          </a:p>
          <a:p>
            <a:r>
              <a:rPr lang="en-US" altLang="zh-CN" sz="2400">
                <a:ea typeface="楷体_GB2312" pitchFamily="49" charset="-122"/>
              </a:rPr>
              <a:t>q[3]=p[3]</a:t>
            </a:r>
            <a:r>
              <a:rPr lang="en-US" altLang="zh-CN" sz="2400">
                <a:ea typeface="楷体_GB2312" pitchFamily="49" charset="-122"/>
                <a:sym typeface="Symbol" pitchFamily="18" charset="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3)={(2</a:t>
            </a:r>
            <a:r>
              <a:rPr lang="zh-CN" altLang="en-US" sz="2400">
                <a:ea typeface="楷体_GB2312" pitchFamily="49" charset="-122"/>
              </a:rPr>
              <a:t>，</a:t>
            </a:r>
            <a:r>
              <a:rPr lang="en-US" altLang="zh-CN" sz="2400">
                <a:ea typeface="楷体_GB2312" pitchFamily="49" charset="-122"/>
              </a:rPr>
              <a:t>3)</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9)}</a:t>
            </a:r>
          </a:p>
          <a:p>
            <a:r>
              <a:rPr lang="en-US" altLang="zh-CN" sz="2400">
                <a:ea typeface="楷体_GB2312" pitchFamily="49" charset="-122"/>
              </a:rPr>
              <a:t>p[2]={(0</a:t>
            </a:r>
            <a:r>
              <a:rPr lang="zh-CN" altLang="en-US" sz="2400">
                <a:ea typeface="楷体_GB2312" pitchFamily="49" charset="-122"/>
              </a:rPr>
              <a: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3)</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9)</a:t>
            </a:r>
            <a:r>
              <a:rPr lang="zh-CN" altLang="en-US" sz="2400">
                <a:ea typeface="楷体_GB2312" pitchFamily="49" charset="-122"/>
              </a:rPr>
              <a:t>，</a:t>
            </a:r>
            <a:r>
              <a:rPr lang="en-US" altLang="zh-CN" sz="2400">
                <a:ea typeface="楷体_GB2312" pitchFamily="49" charset="-122"/>
              </a:rPr>
              <a:t>(9</a:t>
            </a:r>
            <a:r>
              <a:rPr lang="zh-CN" altLang="en-US" sz="2400">
                <a:ea typeface="楷体_GB2312" pitchFamily="49" charset="-122"/>
              </a:rPr>
              <a:t>，</a:t>
            </a:r>
            <a:r>
              <a:rPr lang="en-US" altLang="zh-CN" sz="2400">
                <a:ea typeface="楷体_GB2312" pitchFamily="49" charset="-122"/>
              </a:rPr>
              <a:t>10)</a:t>
            </a:r>
            <a:r>
              <a:rPr lang="zh-CN" altLang="en-US" sz="2400">
                <a:ea typeface="楷体_GB2312" pitchFamily="49" charset="-122"/>
              </a:rPr>
              <a:t>，</a:t>
            </a:r>
            <a:r>
              <a:rPr lang="en-US" altLang="zh-CN" sz="2400">
                <a:ea typeface="楷体_GB2312" pitchFamily="49" charset="-122"/>
              </a:rPr>
              <a:t>(10</a:t>
            </a:r>
            <a:r>
              <a:rPr lang="zh-CN" altLang="en-US" sz="2400">
                <a:ea typeface="楷体_GB2312" pitchFamily="49" charset="-122"/>
              </a:rPr>
              <a:t>，</a:t>
            </a:r>
            <a:r>
              <a:rPr lang="en-US" altLang="zh-CN" sz="2400">
                <a:ea typeface="楷体_GB2312" pitchFamily="49" charset="-122"/>
              </a:rPr>
              <a:t>11)}</a:t>
            </a:r>
          </a:p>
          <a:p>
            <a:r>
              <a:rPr lang="en-US" altLang="zh-CN" sz="2400">
                <a:ea typeface="楷体_GB2312" pitchFamily="49" charset="-122"/>
              </a:rPr>
              <a:t>q[2]=p[2]</a:t>
            </a:r>
            <a:r>
              <a:rPr lang="en-US" altLang="zh-CN" sz="2400">
                <a:ea typeface="楷体_GB2312" pitchFamily="49" charset="-122"/>
                <a:sym typeface="Symbol" pitchFamily="18" charset="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6)={(2</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9)</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12)</a:t>
            </a:r>
            <a:r>
              <a:rPr lang="zh-CN" altLang="en-US" sz="2400">
                <a:ea typeface="楷体_GB2312" pitchFamily="49" charset="-122"/>
              </a:rPr>
              <a:t>，</a:t>
            </a:r>
            <a:r>
              <a:rPr lang="en-US" altLang="zh-CN" sz="2400">
                <a:ea typeface="楷体_GB2312" pitchFamily="49" charset="-122"/>
              </a:rPr>
              <a:t>(8</a:t>
            </a:r>
            <a:r>
              <a:rPr lang="zh-CN" altLang="en-US" sz="2400">
                <a:ea typeface="楷体_GB2312" pitchFamily="49" charset="-122"/>
              </a:rPr>
              <a:t>，</a:t>
            </a:r>
            <a:r>
              <a:rPr lang="en-US" altLang="zh-CN" sz="2400">
                <a:ea typeface="楷体_GB2312" pitchFamily="49" charset="-122"/>
              </a:rPr>
              <a:t>15)}</a:t>
            </a:r>
          </a:p>
          <a:p>
            <a:r>
              <a:rPr lang="en-US" altLang="zh-CN" sz="2400">
                <a:ea typeface="楷体_GB2312" pitchFamily="49" charset="-122"/>
              </a:rPr>
              <a:t>p[1]={(0</a:t>
            </a:r>
            <a:r>
              <a:rPr lang="zh-CN" altLang="en-US" sz="2400">
                <a:ea typeface="楷体_GB2312" pitchFamily="49" charset="-122"/>
              </a:rPr>
              <a: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(4</a:t>
            </a:r>
            <a:r>
              <a:rPr lang="zh-CN" altLang="en-US" sz="2400">
                <a:ea typeface="楷体_GB2312" pitchFamily="49" charset="-122"/>
              </a:rPr>
              <a:t>，</a:t>
            </a:r>
            <a:r>
              <a:rPr lang="en-US" altLang="zh-CN" sz="2400">
                <a:ea typeface="楷体_GB2312" pitchFamily="49" charset="-122"/>
              </a:rPr>
              <a:t>9)</a:t>
            </a:r>
            <a:r>
              <a:rPr lang="zh-CN" altLang="en-US" sz="2400">
                <a:ea typeface="楷体_GB2312" pitchFamily="49" charset="-122"/>
              </a:rPr>
              <a:t>，</a:t>
            </a:r>
            <a:r>
              <a:rPr lang="en-US" altLang="zh-CN" sz="2400">
                <a:ea typeface="楷体_GB2312" pitchFamily="49" charset="-122"/>
              </a:rPr>
              <a:t>(6</a:t>
            </a:r>
            <a:r>
              <a:rPr lang="zh-CN" altLang="en-US" sz="2400">
                <a:ea typeface="楷体_GB2312" pitchFamily="49" charset="-122"/>
              </a:rPr>
              <a:t>，</a:t>
            </a:r>
            <a:r>
              <a:rPr lang="en-US" altLang="zh-CN" sz="2400">
                <a:ea typeface="楷体_GB2312" pitchFamily="49" charset="-122"/>
              </a:rPr>
              <a:t>12)</a:t>
            </a:r>
            <a:r>
              <a:rPr lang="zh-CN" altLang="en-US" sz="2400">
                <a:ea typeface="楷体_GB2312" pitchFamily="49" charset="-122"/>
              </a:rPr>
              <a:t>，</a:t>
            </a:r>
            <a:r>
              <a:rPr lang="en-US" altLang="zh-CN" sz="2400">
                <a:ea typeface="楷体_GB2312" pitchFamily="49" charset="-122"/>
              </a:rPr>
              <a:t>(8</a:t>
            </a:r>
            <a:r>
              <a:rPr lang="zh-CN" altLang="en-US" sz="2400">
                <a:ea typeface="楷体_GB2312" pitchFamily="49" charset="-122"/>
              </a:rPr>
              <a:t>，</a:t>
            </a:r>
            <a:r>
              <a:rPr lang="en-US" altLang="zh-CN" sz="2400">
                <a:ea typeface="楷体_GB2312" pitchFamily="49" charset="-122"/>
              </a:rPr>
              <a:t>15)}</a:t>
            </a:r>
          </a:p>
          <a:p>
            <a:r>
              <a:rPr lang="en-US" altLang="zh-CN" sz="2400">
                <a:ea typeface="楷体_GB2312" pitchFamily="49" charset="-122"/>
              </a:rPr>
              <a:t>p[1]</a:t>
            </a:r>
            <a:r>
              <a:rPr lang="zh-CN" altLang="en-US" sz="2400">
                <a:ea typeface="楷体_GB2312" pitchFamily="49" charset="-122"/>
              </a:rPr>
              <a:t>的最后的那个跳跃点</a:t>
            </a:r>
            <a:r>
              <a:rPr lang="en-US" altLang="zh-CN" sz="2400">
                <a:ea typeface="楷体_GB2312" pitchFamily="49" charset="-122"/>
              </a:rPr>
              <a:t>(8,15)</a:t>
            </a:r>
            <a:r>
              <a:rPr lang="zh-CN" altLang="en-US" sz="2400">
                <a:ea typeface="楷体_GB2312" pitchFamily="49" charset="-122"/>
              </a:rPr>
              <a:t>给出所求的最优值为</a:t>
            </a:r>
            <a:r>
              <a:rPr lang="en-US" altLang="zh-CN" sz="2400">
                <a:ea typeface="楷体_GB2312" pitchFamily="49" charset="-122"/>
              </a:rPr>
              <a:t>m(1,c)=15</a:t>
            </a:r>
            <a:r>
              <a:rPr lang="zh-CN" altLang="en-US" sz="2400">
                <a:ea typeface="楷体_GB2312" pitchFamily="49" charset="-122"/>
              </a:rPr>
              <a:t>。</a:t>
            </a:r>
          </a:p>
        </p:txBody>
      </p:sp>
      <p:pic>
        <p:nvPicPr>
          <p:cNvPr id="3256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2924175"/>
            <a:ext cx="22479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ECC235E-5061-4D2F-B5A9-A554FA90BC39}" type="slidenum">
              <a:rPr lang="en-US" altLang="zh-CN"/>
              <a:pPr/>
              <a:t>45</a:t>
            </a:fld>
            <a:endParaRPr lang="en-US" altLang="zh-CN"/>
          </a:p>
        </p:txBody>
      </p:sp>
      <p:sp>
        <p:nvSpPr>
          <p:cNvPr id="326658" name="Text Box 2"/>
          <p:cNvSpPr txBox="1">
            <a:spLocks noChangeArrowheads="1"/>
          </p:cNvSpPr>
          <p:nvPr/>
        </p:nvSpPr>
        <p:spPr bwMode="auto">
          <a:xfrm>
            <a:off x="684213" y="981075"/>
            <a:ext cx="7848600" cy="5267325"/>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a:ea typeface="楷体_GB2312" pitchFamily="49" charset="-122"/>
              </a:rPr>
              <a:t>上述算法的主要计算量在于计算跳跃点集</a:t>
            </a:r>
            <a:r>
              <a:rPr lang="en-US" altLang="zh-CN" sz="2800">
                <a:ea typeface="楷体_GB2312" pitchFamily="49" charset="-122"/>
              </a:rPr>
              <a:t>p[i](1≤i≤n)</a:t>
            </a:r>
            <a:r>
              <a:rPr lang="zh-CN" altLang="en-US" sz="2800">
                <a:ea typeface="楷体_GB2312" pitchFamily="49" charset="-122"/>
              </a:rPr>
              <a:t>。由于</a:t>
            </a:r>
            <a:r>
              <a:rPr lang="en-US" altLang="zh-CN" sz="2800">
                <a:ea typeface="楷体_GB2312" pitchFamily="49" charset="-122"/>
              </a:rPr>
              <a:t>q[i+1]=p[i+1]</a:t>
            </a:r>
            <a:r>
              <a:rPr lang="en-US" altLang="zh-CN" sz="2800">
                <a:ea typeface="楷体_GB2312" pitchFamily="49" charset="-122"/>
                <a:sym typeface="Symbol" pitchFamily="18" charset="2"/>
              </a:rPr>
              <a:t></a:t>
            </a:r>
            <a:r>
              <a:rPr lang="en-US" altLang="zh-CN" sz="2800">
                <a:ea typeface="楷体_GB2312" pitchFamily="49" charset="-122"/>
              </a:rPr>
              <a:t>(w</a:t>
            </a:r>
            <a:r>
              <a:rPr lang="en-US" altLang="zh-CN" sz="2800" baseline="-25000">
                <a:ea typeface="楷体_GB2312" pitchFamily="49" charset="-122"/>
              </a:rPr>
              <a:t>i</a:t>
            </a:r>
            <a:r>
              <a:rPr lang="zh-CN" altLang="en-US" sz="2800">
                <a:ea typeface="楷体_GB2312" pitchFamily="49" charset="-122"/>
              </a:rPr>
              <a:t>，</a:t>
            </a:r>
            <a:r>
              <a:rPr lang="en-US" altLang="zh-CN" sz="2800">
                <a:ea typeface="楷体_GB2312" pitchFamily="49" charset="-122"/>
              </a:rPr>
              <a:t>v</a:t>
            </a:r>
            <a:r>
              <a:rPr lang="en-US" altLang="zh-CN" sz="2800" baseline="-25000">
                <a:ea typeface="楷体_GB2312" pitchFamily="49" charset="-122"/>
              </a:rPr>
              <a:t>i</a:t>
            </a:r>
            <a:r>
              <a:rPr lang="en-US" altLang="zh-CN" sz="2800">
                <a:ea typeface="楷体_GB2312" pitchFamily="49" charset="-122"/>
              </a:rPr>
              <a:t>)</a:t>
            </a:r>
            <a:r>
              <a:rPr lang="zh-CN" altLang="en-US" sz="2800">
                <a:ea typeface="楷体_GB2312" pitchFamily="49" charset="-122"/>
              </a:rPr>
              <a:t>，故计算</a:t>
            </a:r>
            <a:r>
              <a:rPr lang="en-US" altLang="zh-CN" sz="2800">
                <a:ea typeface="楷体_GB2312" pitchFamily="49" charset="-122"/>
              </a:rPr>
              <a:t>q[i+1]</a:t>
            </a:r>
            <a:r>
              <a:rPr lang="zh-CN" altLang="en-US" sz="2800">
                <a:ea typeface="楷体_GB2312" pitchFamily="49" charset="-122"/>
              </a:rPr>
              <a:t>需要</a:t>
            </a:r>
            <a:r>
              <a:rPr lang="en-US" altLang="zh-CN" sz="2800">
                <a:ea typeface="楷体_GB2312" pitchFamily="49" charset="-122"/>
              </a:rPr>
              <a:t>O(|p[i+1]|)</a:t>
            </a:r>
            <a:r>
              <a:rPr lang="zh-CN" altLang="en-US" sz="2800">
                <a:ea typeface="楷体_GB2312" pitchFamily="49" charset="-122"/>
              </a:rPr>
              <a:t>计算时间。合并</a:t>
            </a:r>
            <a:r>
              <a:rPr lang="en-US" altLang="zh-CN" sz="2800">
                <a:ea typeface="楷体_GB2312" pitchFamily="49" charset="-122"/>
              </a:rPr>
              <a:t>p[i+1]</a:t>
            </a:r>
            <a:r>
              <a:rPr lang="zh-CN" altLang="en-US" sz="2800">
                <a:ea typeface="楷体_GB2312" pitchFamily="49" charset="-122"/>
              </a:rPr>
              <a:t>和</a:t>
            </a:r>
            <a:r>
              <a:rPr lang="en-US" altLang="zh-CN" sz="2800">
                <a:ea typeface="楷体_GB2312" pitchFamily="49" charset="-122"/>
              </a:rPr>
              <a:t>q[i+1]</a:t>
            </a:r>
            <a:r>
              <a:rPr lang="zh-CN" altLang="en-US" sz="2800">
                <a:ea typeface="楷体_GB2312" pitchFamily="49" charset="-122"/>
              </a:rPr>
              <a:t>并清除受控跳跃点也需要</a:t>
            </a:r>
            <a:r>
              <a:rPr lang="en-US" altLang="zh-CN" sz="2800">
                <a:ea typeface="楷体_GB2312" pitchFamily="49" charset="-122"/>
              </a:rPr>
              <a:t>O(|p[i+1]|)</a:t>
            </a:r>
            <a:r>
              <a:rPr lang="zh-CN" altLang="en-US" sz="2800">
                <a:ea typeface="楷体_GB2312" pitchFamily="49" charset="-122"/>
              </a:rPr>
              <a:t>计算时间。从跳跃点集</a:t>
            </a:r>
            <a:r>
              <a:rPr lang="en-US" altLang="zh-CN" sz="2800">
                <a:ea typeface="楷体_GB2312" pitchFamily="49" charset="-122"/>
              </a:rPr>
              <a:t>p[i]</a:t>
            </a:r>
            <a:r>
              <a:rPr lang="zh-CN" altLang="en-US" sz="2800">
                <a:ea typeface="楷体_GB2312" pitchFamily="49" charset="-122"/>
              </a:rPr>
              <a:t>的定义可以看出，</a:t>
            </a:r>
            <a:r>
              <a:rPr lang="en-US" altLang="zh-CN" sz="2800">
                <a:ea typeface="楷体_GB2312" pitchFamily="49" charset="-122"/>
              </a:rPr>
              <a:t>p[i]</a:t>
            </a:r>
            <a:r>
              <a:rPr lang="zh-CN" altLang="en-US" sz="2800">
                <a:ea typeface="楷体_GB2312" pitchFamily="49" charset="-122"/>
              </a:rPr>
              <a:t>中的跳跃点相应于</a:t>
            </a:r>
            <a:r>
              <a:rPr lang="en-US" altLang="zh-CN" sz="2800">
                <a:ea typeface="楷体_GB2312" pitchFamily="49" charset="-122"/>
              </a:rPr>
              <a:t>x</a:t>
            </a:r>
            <a:r>
              <a:rPr lang="en-US" altLang="zh-CN" sz="2800" baseline="-25000">
                <a:ea typeface="楷体_GB2312" pitchFamily="49" charset="-122"/>
              </a:rPr>
              <a:t>i</a:t>
            </a:r>
            <a:r>
              <a:rPr lang="en-US" altLang="zh-CN" sz="2800">
                <a:ea typeface="楷体_GB2312" pitchFamily="49" charset="-122"/>
              </a:rPr>
              <a:t>,…,x</a:t>
            </a:r>
            <a:r>
              <a:rPr lang="en-US" altLang="zh-CN" sz="2800" baseline="-25000">
                <a:ea typeface="楷体_GB2312" pitchFamily="49" charset="-122"/>
              </a:rPr>
              <a:t>n</a:t>
            </a:r>
            <a:r>
              <a:rPr lang="zh-CN" altLang="en-US" sz="2800">
                <a:ea typeface="楷体_GB2312" pitchFamily="49" charset="-122"/>
              </a:rPr>
              <a:t>的</a:t>
            </a:r>
            <a:r>
              <a:rPr lang="en-US" altLang="zh-CN" sz="2800">
                <a:ea typeface="楷体_GB2312" pitchFamily="49" charset="-122"/>
              </a:rPr>
              <a:t>0/1</a:t>
            </a:r>
            <a:r>
              <a:rPr lang="zh-CN" altLang="en-US" sz="2800">
                <a:ea typeface="楷体_GB2312" pitchFamily="49" charset="-122"/>
              </a:rPr>
              <a:t>赋值。因此，</a:t>
            </a:r>
            <a:r>
              <a:rPr lang="en-US" altLang="zh-CN" sz="2800">
                <a:ea typeface="楷体_GB2312" pitchFamily="49" charset="-122"/>
              </a:rPr>
              <a:t>p[i]</a:t>
            </a:r>
            <a:r>
              <a:rPr lang="zh-CN" altLang="en-US" sz="2800">
                <a:ea typeface="楷体_GB2312" pitchFamily="49" charset="-122"/>
              </a:rPr>
              <a:t>中跳跃点个数不超过</a:t>
            </a:r>
            <a:r>
              <a:rPr lang="en-US" altLang="zh-CN" sz="2800">
                <a:ea typeface="楷体_GB2312" pitchFamily="49" charset="-122"/>
              </a:rPr>
              <a:t>2</a:t>
            </a:r>
            <a:r>
              <a:rPr lang="en-US" altLang="zh-CN" sz="2800" baseline="30000">
                <a:ea typeface="楷体_GB2312" pitchFamily="49" charset="-122"/>
              </a:rPr>
              <a:t>n-i+1</a:t>
            </a:r>
            <a:r>
              <a:rPr lang="zh-CN" altLang="en-US" sz="2800">
                <a:ea typeface="楷体_GB2312" pitchFamily="49" charset="-122"/>
              </a:rPr>
              <a:t>。由此可见，算法计算跳跃点集</a:t>
            </a:r>
            <a:r>
              <a:rPr lang="en-US" altLang="zh-CN" sz="2800">
                <a:ea typeface="楷体_GB2312" pitchFamily="49" charset="-122"/>
              </a:rPr>
              <a:t>p[i]</a:t>
            </a:r>
            <a:r>
              <a:rPr lang="zh-CN" altLang="en-US" sz="2800">
                <a:ea typeface="楷体_GB2312" pitchFamily="49" charset="-122"/>
              </a:rPr>
              <a:t>所花费的计算时间为</a:t>
            </a:r>
          </a:p>
          <a:p>
            <a:r>
              <a:rPr lang="zh-CN" altLang="en-US" sz="2800">
                <a:ea typeface="楷体_GB2312" pitchFamily="49" charset="-122"/>
              </a:rPr>
              <a:t>从而，改进后算法的计算时间复杂性为</a:t>
            </a:r>
            <a:r>
              <a:rPr lang="en-US" altLang="zh-CN" sz="2800">
                <a:ea typeface="楷体_GB2312" pitchFamily="49" charset="-122"/>
              </a:rPr>
              <a:t>O(2</a:t>
            </a:r>
            <a:r>
              <a:rPr lang="en-US" altLang="zh-CN" sz="2800" baseline="30000">
                <a:ea typeface="楷体_GB2312" pitchFamily="49" charset="-122"/>
              </a:rPr>
              <a:t>n</a:t>
            </a:r>
            <a:r>
              <a:rPr lang="en-US" altLang="zh-CN" sz="2800">
                <a:ea typeface="楷体_GB2312" pitchFamily="49" charset="-122"/>
              </a:rPr>
              <a:t>)</a:t>
            </a:r>
            <a:r>
              <a:rPr lang="zh-CN" altLang="en-US" sz="2800">
                <a:ea typeface="楷体_GB2312" pitchFamily="49" charset="-122"/>
              </a:rPr>
              <a:t>。当所给物品的重量</a:t>
            </a:r>
            <a:r>
              <a:rPr lang="en-US" altLang="zh-CN" sz="2800">
                <a:ea typeface="楷体_GB2312" pitchFamily="49" charset="-122"/>
              </a:rPr>
              <a:t>w</a:t>
            </a:r>
            <a:r>
              <a:rPr lang="en-US" altLang="zh-CN" sz="2800" baseline="-25000">
                <a:ea typeface="楷体_GB2312" pitchFamily="49" charset="-122"/>
              </a:rPr>
              <a:t>i</a:t>
            </a:r>
            <a:r>
              <a:rPr lang="en-US" altLang="zh-CN" sz="2800">
                <a:ea typeface="楷体_GB2312" pitchFamily="49" charset="-122"/>
              </a:rPr>
              <a:t>(1≤i≤n)</a:t>
            </a:r>
            <a:r>
              <a:rPr lang="zh-CN" altLang="en-US" sz="2800">
                <a:ea typeface="楷体_GB2312" pitchFamily="49" charset="-122"/>
              </a:rPr>
              <a:t>是整数时，</a:t>
            </a:r>
            <a:r>
              <a:rPr lang="en-US" altLang="zh-CN" sz="2800">
                <a:ea typeface="楷体_GB2312" pitchFamily="49" charset="-122"/>
              </a:rPr>
              <a:t>|p[i]|≤c+1</a:t>
            </a:r>
            <a:r>
              <a:rPr lang="zh-CN" altLang="en-US" sz="2800">
                <a:ea typeface="楷体_GB2312" pitchFamily="49" charset="-122"/>
              </a:rPr>
              <a:t>，</a:t>
            </a:r>
            <a:r>
              <a:rPr lang="en-US" altLang="zh-CN" sz="2800">
                <a:ea typeface="楷体_GB2312" pitchFamily="49" charset="-122"/>
              </a:rPr>
              <a:t>(1≤i≤n)</a:t>
            </a:r>
            <a:r>
              <a:rPr lang="zh-CN" altLang="en-US" sz="2800">
                <a:ea typeface="楷体_GB2312" pitchFamily="49" charset="-122"/>
              </a:rPr>
              <a:t>。在这种情况下，改进后算法的计算时间复杂性为</a:t>
            </a:r>
            <a:r>
              <a:rPr lang="en-US" altLang="zh-CN" sz="2800">
                <a:ea typeface="楷体_GB2312" pitchFamily="49" charset="-122"/>
              </a:rPr>
              <a:t>O(min{nc,2</a:t>
            </a:r>
            <a:r>
              <a:rPr lang="en-US" altLang="zh-CN" sz="2800" baseline="30000">
                <a:ea typeface="楷体_GB2312" pitchFamily="49" charset="-122"/>
              </a:rPr>
              <a:t>n</a:t>
            </a:r>
            <a:r>
              <a:rPr lang="en-US" altLang="zh-CN" sz="2800">
                <a:ea typeface="楷体_GB2312" pitchFamily="49" charset="-122"/>
              </a:rPr>
              <a:t>})</a:t>
            </a:r>
            <a:r>
              <a:rPr lang="zh-CN" altLang="en-US" sz="2800">
                <a:ea typeface="楷体_GB2312" pitchFamily="49" charset="-122"/>
              </a:rPr>
              <a:t>。</a:t>
            </a:r>
            <a:endParaRPr lang="en-US" altLang="zh-CN" sz="2800">
              <a:ea typeface="楷体_GB2312" pitchFamily="49" charset="-122"/>
            </a:endParaRPr>
          </a:p>
        </p:txBody>
      </p:sp>
      <p:sp>
        <p:nvSpPr>
          <p:cNvPr id="326659" name="Rectangle 3"/>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算法复杂度分析</a:t>
            </a:r>
            <a:endParaRPr lang="ja-JP" altLang="en-US" sz="3800">
              <a:effectLst>
                <a:outerShdw blurRad="38100" dist="38100" dir="2700000" algn="tl">
                  <a:srgbClr val="C0C0C0"/>
                </a:outerShdw>
              </a:effectLst>
              <a:ea typeface="黑体" pitchFamily="2" charset="-122"/>
            </a:endParaRPr>
          </a:p>
        </p:txBody>
      </p:sp>
      <p:sp>
        <p:nvSpPr>
          <p:cNvPr id="3266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26661" name="Object 5"/>
          <p:cNvGraphicFramePr>
            <a:graphicFrameLocks noChangeAspect="1"/>
          </p:cNvGraphicFramePr>
          <p:nvPr/>
        </p:nvGraphicFramePr>
        <p:xfrm>
          <a:off x="4859338" y="3976688"/>
          <a:ext cx="3025775" cy="585787"/>
        </p:xfrm>
        <a:graphic>
          <a:graphicData uri="http://schemas.openxmlformats.org/presentationml/2006/ole">
            <mc:AlternateContent xmlns:mc="http://schemas.openxmlformats.org/markup-compatibility/2006">
              <mc:Choice xmlns:v="urn:schemas-microsoft-com:vml" Requires="v">
                <p:oleObj spid="_x0000_s326663" name="公式" r:id="rId3" imgW="2362200" imgH="457200" progId="Equation.3">
                  <p:embed/>
                </p:oleObj>
              </mc:Choice>
              <mc:Fallback>
                <p:oleObj name="公式" r:id="rId3" imgW="23622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976688"/>
                        <a:ext cx="3025775"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6ADFF667-1C6A-4931-90B6-FDDB3558944F}" type="slidenum">
              <a:rPr lang="en-US" altLang="zh-CN"/>
              <a:pPr/>
              <a:t>46</a:t>
            </a:fld>
            <a:endParaRPr lang="en-US" altLang="zh-CN"/>
          </a:p>
        </p:txBody>
      </p:sp>
      <p:sp>
        <p:nvSpPr>
          <p:cNvPr id="327682"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最优二叉搜索树</a:t>
            </a:r>
            <a:endParaRPr lang="ja-JP" altLang="en-US" sz="3800">
              <a:effectLst>
                <a:outerShdw blurRad="38100" dist="38100" dir="2700000" algn="tl">
                  <a:srgbClr val="C0C0C0"/>
                </a:outerShdw>
              </a:effectLst>
              <a:ea typeface="黑体" pitchFamily="2" charset="-122"/>
            </a:endParaRPr>
          </a:p>
        </p:txBody>
      </p:sp>
      <p:sp>
        <p:nvSpPr>
          <p:cNvPr id="327683" name="Rectangle 3"/>
          <p:cNvSpPr>
            <a:spLocks noChangeArrowheads="1"/>
          </p:cNvSpPr>
          <p:nvPr/>
        </p:nvSpPr>
        <p:spPr bwMode="auto">
          <a:xfrm>
            <a:off x="650875" y="156686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r>
              <a:rPr lang="zh-CN" altLang="en-US" sz="2600">
                <a:latin typeface="黑体" pitchFamily="2" charset="-122"/>
                <a:ea typeface="黑体" pitchFamily="2" charset="-122"/>
              </a:rPr>
              <a:t>二叉搜索树</a:t>
            </a:r>
            <a:endParaRPr lang="zh-CN" altLang="en-US">
              <a:latin typeface="Verdana" pitchFamily="34" charset="0"/>
            </a:endParaRPr>
          </a:p>
          <a:p>
            <a:pPr>
              <a:buFont typeface="Wingdings" pitchFamily="2" charset="2"/>
              <a:buNone/>
            </a:pPr>
            <a:endParaRPr lang="ja-JP" altLang="en-US"/>
          </a:p>
        </p:txBody>
      </p:sp>
      <p:sp>
        <p:nvSpPr>
          <p:cNvPr id="327684" name="Text Box 4"/>
          <p:cNvSpPr txBox="1">
            <a:spLocks noChangeArrowheads="1"/>
          </p:cNvSpPr>
          <p:nvPr/>
        </p:nvSpPr>
        <p:spPr bwMode="auto">
          <a:xfrm>
            <a:off x="395288" y="2636838"/>
            <a:ext cx="5837237" cy="19177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latin typeface="Tahoma" pitchFamily="34" charset="0"/>
                <a:ea typeface="黑体" pitchFamily="2" charset="-122"/>
              </a:rPr>
              <a:t>（</a:t>
            </a:r>
            <a:r>
              <a:rPr lang="en-US" altLang="zh-CN">
                <a:latin typeface="Tahoma" pitchFamily="34" charset="0"/>
                <a:ea typeface="黑体" pitchFamily="2" charset="-122"/>
              </a:rPr>
              <a:t>1</a:t>
            </a:r>
            <a:r>
              <a:rPr lang="zh-CN" altLang="en-US">
                <a:latin typeface="Tahoma" pitchFamily="34" charset="0"/>
                <a:ea typeface="黑体" pitchFamily="2" charset="-122"/>
              </a:rPr>
              <a:t>）若它的左子树不空，则左子树上</a:t>
            </a:r>
            <a:r>
              <a:rPr lang="zh-CN" altLang="en-US" u="sng">
                <a:solidFill>
                  <a:srgbClr val="FFCC00"/>
                </a:solidFill>
                <a:latin typeface="Tahoma" pitchFamily="34" charset="0"/>
                <a:ea typeface="黑体" pitchFamily="2" charset="-122"/>
              </a:rPr>
              <a:t>所有</a:t>
            </a:r>
          </a:p>
          <a:p>
            <a:r>
              <a:rPr lang="zh-CN" altLang="en-US">
                <a:latin typeface="Tahoma" pitchFamily="34" charset="0"/>
                <a:ea typeface="黑体" pitchFamily="2" charset="-122"/>
              </a:rPr>
              <a:t>　　　节点的值</a:t>
            </a:r>
            <a:r>
              <a:rPr lang="zh-CN" altLang="en-US" u="sng">
                <a:solidFill>
                  <a:srgbClr val="FFCC00"/>
                </a:solidFill>
                <a:latin typeface="Tahoma" pitchFamily="34" charset="0"/>
                <a:ea typeface="黑体" pitchFamily="2" charset="-122"/>
              </a:rPr>
              <a:t>均小于</a:t>
            </a:r>
            <a:r>
              <a:rPr lang="zh-CN" altLang="en-US">
                <a:latin typeface="Tahoma" pitchFamily="34" charset="0"/>
                <a:ea typeface="黑体" pitchFamily="2" charset="-122"/>
              </a:rPr>
              <a:t>它的根节点的值；</a:t>
            </a:r>
          </a:p>
          <a:p>
            <a:r>
              <a:rPr lang="zh-CN" altLang="en-US">
                <a:latin typeface="Tahoma" pitchFamily="34" charset="0"/>
                <a:ea typeface="黑体" pitchFamily="2" charset="-122"/>
              </a:rPr>
              <a:t>（</a:t>
            </a:r>
            <a:r>
              <a:rPr lang="en-US" altLang="zh-CN">
                <a:latin typeface="Tahoma" pitchFamily="34" charset="0"/>
                <a:ea typeface="黑体" pitchFamily="2" charset="-122"/>
              </a:rPr>
              <a:t>2</a:t>
            </a:r>
            <a:r>
              <a:rPr lang="zh-CN" altLang="en-US">
                <a:latin typeface="Tahoma" pitchFamily="34" charset="0"/>
                <a:ea typeface="黑体" pitchFamily="2" charset="-122"/>
              </a:rPr>
              <a:t>）若它的右子树不空，则右子树上</a:t>
            </a:r>
            <a:r>
              <a:rPr lang="zh-CN" altLang="en-US" u="sng">
                <a:solidFill>
                  <a:srgbClr val="FFCC00"/>
                </a:solidFill>
                <a:latin typeface="Tahoma" pitchFamily="34" charset="0"/>
                <a:ea typeface="黑体" pitchFamily="2" charset="-122"/>
              </a:rPr>
              <a:t>所有</a:t>
            </a:r>
          </a:p>
          <a:p>
            <a:r>
              <a:rPr lang="zh-CN" altLang="en-US">
                <a:latin typeface="Tahoma" pitchFamily="34" charset="0"/>
                <a:ea typeface="黑体" pitchFamily="2" charset="-122"/>
              </a:rPr>
              <a:t>　　　节点的值</a:t>
            </a:r>
            <a:r>
              <a:rPr lang="zh-CN" altLang="en-US" u="sng">
                <a:solidFill>
                  <a:srgbClr val="FFCC00"/>
                </a:solidFill>
                <a:latin typeface="Tahoma" pitchFamily="34" charset="0"/>
                <a:ea typeface="黑体" pitchFamily="2" charset="-122"/>
              </a:rPr>
              <a:t>均大于</a:t>
            </a:r>
            <a:r>
              <a:rPr lang="zh-CN" altLang="en-US">
                <a:latin typeface="Tahoma" pitchFamily="34" charset="0"/>
                <a:ea typeface="黑体" pitchFamily="2" charset="-122"/>
              </a:rPr>
              <a:t>它的根节点的值；</a:t>
            </a:r>
          </a:p>
          <a:p>
            <a:r>
              <a:rPr lang="zh-CN" altLang="en-US">
                <a:latin typeface="Tahoma" pitchFamily="34" charset="0"/>
                <a:ea typeface="黑体" pitchFamily="2" charset="-122"/>
              </a:rPr>
              <a:t>（</a:t>
            </a:r>
            <a:r>
              <a:rPr lang="en-US" altLang="zh-CN">
                <a:latin typeface="Tahoma" pitchFamily="34" charset="0"/>
                <a:ea typeface="黑体" pitchFamily="2" charset="-122"/>
              </a:rPr>
              <a:t>3   </a:t>
            </a:r>
            <a:r>
              <a:rPr lang="zh-CN" altLang="en-US">
                <a:latin typeface="Tahoma" pitchFamily="34" charset="0"/>
                <a:ea typeface="黑体" pitchFamily="2" charset="-122"/>
              </a:rPr>
              <a:t>它的左</a:t>
            </a:r>
            <a:r>
              <a:rPr lang="zh-CN" altLang="en-US">
                <a:solidFill>
                  <a:schemeClr val="tx2"/>
                </a:solidFill>
                <a:latin typeface="Tahoma" pitchFamily="34" charset="0"/>
              </a:rPr>
              <a:t>、</a:t>
            </a:r>
            <a:r>
              <a:rPr lang="zh-CN" altLang="en-US">
                <a:latin typeface="Tahoma" pitchFamily="34" charset="0"/>
                <a:ea typeface="黑体" pitchFamily="2" charset="-122"/>
              </a:rPr>
              <a:t>右子树也分别为二叉排序树</a:t>
            </a:r>
            <a:endParaRPr lang="en-US" altLang="ja-JP">
              <a:latin typeface="Tahoma" pitchFamily="34" charset="0"/>
              <a:ea typeface="黑体" pitchFamily="2" charset="-122"/>
            </a:endParaRPr>
          </a:p>
        </p:txBody>
      </p:sp>
      <p:grpSp>
        <p:nvGrpSpPr>
          <p:cNvPr id="327685" name="Group 5"/>
          <p:cNvGrpSpPr>
            <a:grpSpLocks/>
          </p:cNvGrpSpPr>
          <p:nvPr/>
        </p:nvGrpSpPr>
        <p:grpSpPr bwMode="auto">
          <a:xfrm>
            <a:off x="5767388" y="1117600"/>
            <a:ext cx="2971800" cy="3429000"/>
            <a:chOff x="3744" y="1248"/>
            <a:chExt cx="1872" cy="2160"/>
          </a:xfrm>
        </p:grpSpPr>
        <p:sp>
          <p:nvSpPr>
            <p:cNvPr id="327686" name="Oval 6"/>
            <p:cNvSpPr>
              <a:spLocks noChangeArrowheads="1"/>
            </p:cNvSpPr>
            <p:nvPr/>
          </p:nvSpPr>
          <p:spPr bwMode="auto">
            <a:xfrm>
              <a:off x="4512" y="1248"/>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87" name="Oval 7"/>
            <p:cNvSpPr>
              <a:spLocks noChangeArrowheads="1"/>
            </p:cNvSpPr>
            <p:nvPr/>
          </p:nvSpPr>
          <p:spPr bwMode="auto">
            <a:xfrm>
              <a:off x="3744" y="2016"/>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88" name="Oval 8"/>
            <p:cNvSpPr>
              <a:spLocks noChangeArrowheads="1"/>
            </p:cNvSpPr>
            <p:nvPr/>
          </p:nvSpPr>
          <p:spPr bwMode="auto">
            <a:xfrm>
              <a:off x="4128" y="1632"/>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89" name="Oval 9"/>
            <p:cNvSpPr>
              <a:spLocks noChangeArrowheads="1"/>
            </p:cNvSpPr>
            <p:nvPr/>
          </p:nvSpPr>
          <p:spPr bwMode="auto">
            <a:xfrm>
              <a:off x="4896" y="1632"/>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0" name="Oval 10"/>
            <p:cNvSpPr>
              <a:spLocks noChangeArrowheads="1"/>
            </p:cNvSpPr>
            <p:nvPr/>
          </p:nvSpPr>
          <p:spPr bwMode="auto">
            <a:xfrm>
              <a:off x="5328" y="2064"/>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1" name="Oval 11"/>
            <p:cNvSpPr>
              <a:spLocks noChangeArrowheads="1"/>
            </p:cNvSpPr>
            <p:nvPr/>
          </p:nvSpPr>
          <p:spPr bwMode="auto">
            <a:xfrm>
              <a:off x="4512" y="2016"/>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2" name="Oval 12"/>
            <p:cNvSpPr>
              <a:spLocks noChangeArrowheads="1"/>
            </p:cNvSpPr>
            <p:nvPr/>
          </p:nvSpPr>
          <p:spPr bwMode="auto">
            <a:xfrm>
              <a:off x="4992" y="2448"/>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3" name="Oval 13"/>
            <p:cNvSpPr>
              <a:spLocks noChangeArrowheads="1"/>
            </p:cNvSpPr>
            <p:nvPr/>
          </p:nvSpPr>
          <p:spPr bwMode="auto">
            <a:xfrm>
              <a:off x="4992" y="3168"/>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4" name="Oval 14"/>
            <p:cNvSpPr>
              <a:spLocks noChangeArrowheads="1"/>
            </p:cNvSpPr>
            <p:nvPr/>
          </p:nvSpPr>
          <p:spPr bwMode="auto">
            <a:xfrm>
              <a:off x="4168" y="2396"/>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695" name="Oval 15"/>
            <p:cNvSpPr>
              <a:spLocks noChangeArrowheads="1"/>
            </p:cNvSpPr>
            <p:nvPr/>
          </p:nvSpPr>
          <p:spPr bwMode="auto">
            <a:xfrm>
              <a:off x="5328" y="2784"/>
              <a:ext cx="240"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27696" name="AutoShape 16"/>
            <p:cNvCxnSpPr>
              <a:cxnSpLocks noChangeShapeType="1"/>
              <a:stCxn id="327686" idx="3"/>
              <a:endCxn id="327688" idx="7"/>
            </p:cNvCxnSpPr>
            <p:nvPr/>
          </p:nvCxnSpPr>
          <p:spPr bwMode="auto">
            <a:xfrm flipH="1">
              <a:off x="4333" y="1462"/>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697" name="AutoShape 17"/>
            <p:cNvCxnSpPr>
              <a:cxnSpLocks noChangeShapeType="1"/>
              <a:stCxn id="327688" idx="3"/>
              <a:endCxn id="327687" idx="7"/>
            </p:cNvCxnSpPr>
            <p:nvPr/>
          </p:nvCxnSpPr>
          <p:spPr bwMode="auto">
            <a:xfrm flipH="1">
              <a:off x="3949" y="1846"/>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698" name="AutoShape 18"/>
            <p:cNvCxnSpPr>
              <a:cxnSpLocks noChangeShapeType="1"/>
              <a:stCxn id="327688" idx="5"/>
              <a:endCxn id="327691" idx="1"/>
            </p:cNvCxnSpPr>
            <p:nvPr/>
          </p:nvCxnSpPr>
          <p:spPr bwMode="auto">
            <a:xfrm>
              <a:off x="4333" y="1846"/>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699" name="AutoShape 19"/>
            <p:cNvCxnSpPr>
              <a:cxnSpLocks noChangeShapeType="1"/>
              <a:stCxn id="327686" idx="5"/>
              <a:endCxn id="327689" idx="1"/>
            </p:cNvCxnSpPr>
            <p:nvPr/>
          </p:nvCxnSpPr>
          <p:spPr bwMode="auto">
            <a:xfrm>
              <a:off x="4717" y="1462"/>
              <a:ext cx="214"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0" name="AutoShape 20"/>
            <p:cNvCxnSpPr>
              <a:cxnSpLocks noChangeShapeType="1"/>
              <a:stCxn id="327689" idx="5"/>
              <a:endCxn id="327690" idx="1"/>
            </p:cNvCxnSpPr>
            <p:nvPr/>
          </p:nvCxnSpPr>
          <p:spPr bwMode="auto">
            <a:xfrm>
              <a:off x="5101" y="1846"/>
              <a:ext cx="262" cy="24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1" name="AutoShape 21"/>
            <p:cNvCxnSpPr>
              <a:cxnSpLocks noChangeShapeType="1"/>
              <a:stCxn id="327690" idx="3"/>
              <a:endCxn id="327692" idx="7"/>
            </p:cNvCxnSpPr>
            <p:nvPr/>
          </p:nvCxnSpPr>
          <p:spPr bwMode="auto">
            <a:xfrm flipH="1">
              <a:off x="5197" y="2278"/>
              <a:ext cx="166"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2" name="AutoShape 22"/>
            <p:cNvCxnSpPr>
              <a:cxnSpLocks noChangeShapeType="1"/>
              <a:stCxn id="327692" idx="5"/>
              <a:endCxn id="327695" idx="1"/>
            </p:cNvCxnSpPr>
            <p:nvPr/>
          </p:nvCxnSpPr>
          <p:spPr bwMode="auto">
            <a:xfrm>
              <a:off x="5197" y="2662"/>
              <a:ext cx="166" cy="14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03" name="AutoShape 23"/>
            <p:cNvCxnSpPr>
              <a:cxnSpLocks noChangeShapeType="1"/>
              <a:stCxn id="327695" idx="3"/>
              <a:endCxn id="327693" idx="7"/>
            </p:cNvCxnSpPr>
            <p:nvPr/>
          </p:nvCxnSpPr>
          <p:spPr bwMode="auto">
            <a:xfrm flipH="1">
              <a:off x="5197" y="2998"/>
              <a:ext cx="166" cy="19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04" name="Text Box 24"/>
            <p:cNvSpPr txBox="1">
              <a:spLocks noChangeArrowheads="1"/>
            </p:cNvSpPr>
            <p:nvPr/>
          </p:nvSpPr>
          <p:spPr bwMode="auto">
            <a:xfrm>
              <a:off x="4495" y="126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45</a:t>
              </a:r>
            </a:p>
          </p:txBody>
        </p:sp>
        <p:sp>
          <p:nvSpPr>
            <p:cNvPr id="327705" name="Text Box 25"/>
            <p:cNvSpPr txBox="1">
              <a:spLocks noChangeArrowheads="1"/>
            </p:cNvSpPr>
            <p:nvPr/>
          </p:nvSpPr>
          <p:spPr bwMode="auto">
            <a:xfrm>
              <a:off x="4113" y="164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12</a:t>
              </a:r>
            </a:p>
          </p:txBody>
        </p:sp>
        <p:sp>
          <p:nvSpPr>
            <p:cNvPr id="327706" name="Text Box 26"/>
            <p:cNvSpPr txBox="1">
              <a:spLocks noChangeArrowheads="1"/>
            </p:cNvSpPr>
            <p:nvPr/>
          </p:nvSpPr>
          <p:spPr bwMode="auto">
            <a:xfrm>
              <a:off x="4881" y="164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53</a:t>
              </a:r>
            </a:p>
          </p:txBody>
        </p:sp>
        <p:sp>
          <p:nvSpPr>
            <p:cNvPr id="327707" name="Text Box 27"/>
            <p:cNvSpPr txBox="1">
              <a:spLocks noChangeArrowheads="1"/>
            </p:cNvSpPr>
            <p:nvPr/>
          </p:nvSpPr>
          <p:spPr bwMode="auto">
            <a:xfrm>
              <a:off x="3765" y="2036"/>
              <a:ext cx="197"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3</a:t>
              </a:r>
            </a:p>
          </p:txBody>
        </p:sp>
        <p:sp>
          <p:nvSpPr>
            <p:cNvPr id="327708" name="Text Box 28"/>
            <p:cNvSpPr txBox="1">
              <a:spLocks noChangeArrowheads="1"/>
            </p:cNvSpPr>
            <p:nvPr/>
          </p:nvSpPr>
          <p:spPr bwMode="auto">
            <a:xfrm>
              <a:off x="4489" y="202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37</a:t>
              </a:r>
            </a:p>
          </p:txBody>
        </p:sp>
        <p:sp>
          <p:nvSpPr>
            <p:cNvPr id="327709" name="Text Box 29"/>
            <p:cNvSpPr txBox="1">
              <a:spLocks noChangeArrowheads="1"/>
            </p:cNvSpPr>
            <p:nvPr/>
          </p:nvSpPr>
          <p:spPr bwMode="auto">
            <a:xfrm>
              <a:off x="4149" y="2408"/>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24</a:t>
              </a:r>
            </a:p>
          </p:txBody>
        </p:sp>
        <p:sp>
          <p:nvSpPr>
            <p:cNvPr id="327710" name="Text Box 30"/>
            <p:cNvSpPr txBox="1">
              <a:spLocks noChangeArrowheads="1"/>
            </p:cNvSpPr>
            <p:nvPr/>
          </p:nvSpPr>
          <p:spPr bwMode="auto">
            <a:xfrm>
              <a:off x="5287" y="2088"/>
              <a:ext cx="329" cy="19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400">
                  <a:latin typeface="Verdana" pitchFamily="34" charset="0"/>
                </a:rPr>
                <a:t>100</a:t>
              </a:r>
            </a:p>
          </p:txBody>
        </p:sp>
        <p:sp>
          <p:nvSpPr>
            <p:cNvPr id="327711" name="Text Box 31"/>
            <p:cNvSpPr txBox="1">
              <a:spLocks noChangeArrowheads="1"/>
            </p:cNvSpPr>
            <p:nvPr/>
          </p:nvSpPr>
          <p:spPr bwMode="auto">
            <a:xfrm>
              <a:off x="4977" y="246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61</a:t>
              </a:r>
            </a:p>
          </p:txBody>
        </p:sp>
        <p:sp>
          <p:nvSpPr>
            <p:cNvPr id="327712" name="Text Box 32"/>
            <p:cNvSpPr txBox="1">
              <a:spLocks noChangeArrowheads="1"/>
            </p:cNvSpPr>
            <p:nvPr/>
          </p:nvSpPr>
          <p:spPr bwMode="auto">
            <a:xfrm>
              <a:off x="5305" y="2800"/>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90</a:t>
              </a:r>
            </a:p>
          </p:txBody>
        </p:sp>
        <p:sp>
          <p:nvSpPr>
            <p:cNvPr id="327713" name="Text Box 33"/>
            <p:cNvSpPr txBox="1">
              <a:spLocks noChangeArrowheads="1"/>
            </p:cNvSpPr>
            <p:nvPr/>
          </p:nvSpPr>
          <p:spPr bwMode="auto">
            <a:xfrm>
              <a:off x="4977" y="3184"/>
              <a:ext cx="27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ja-JP" altLang="en-US" sz="1600">
                  <a:latin typeface="Verdana" pitchFamily="34" charset="0"/>
                </a:rPr>
                <a:t>78</a:t>
              </a:r>
            </a:p>
          </p:txBody>
        </p:sp>
        <p:cxnSp>
          <p:nvCxnSpPr>
            <p:cNvPr id="327714" name="AutoShape 34"/>
            <p:cNvCxnSpPr>
              <a:cxnSpLocks noChangeShapeType="1"/>
              <a:stCxn id="327691" idx="3"/>
              <a:endCxn id="327694" idx="7"/>
            </p:cNvCxnSpPr>
            <p:nvPr/>
          </p:nvCxnSpPr>
          <p:spPr bwMode="auto">
            <a:xfrm flipH="1">
              <a:off x="4373" y="2230"/>
              <a:ext cx="174" cy="19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7715" name="Group 35"/>
          <p:cNvGrpSpPr>
            <a:grpSpLocks/>
          </p:cNvGrpSpPr>
          <p:nvPr/>
        </p:nvGrpSpPr>
        <p:grpSpPr bwMode="auto">
          <a:xfrm>
            <a:off x="755650" y="4941888"/>
            <a:ext cx="6280150" cy="827087"/>
            <a:chOff x="1073" y="3623"/>
            <a:chExt cx="3956" cy="521"/>
          </a:xfrm>
        </p:grpSpPr>
        <p:sp>
          <p:nvSpPr>
            <p:cNvPr id="327716" name="Text Box 36"/>
            <p:cNvSpPr txBox="1">
              <a:spLocks noChangeArrowheads="1"/>
            </p:cNvSpPr>
            <p:nvPr/>
          </p:nvSpPr>
          <p:spPr bwMode="auto">
            <a:xfrm>
              <a:off x="1073" y="3623"/>
              <a:ext cx="3956" cy="51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Verdana" pitchFamily="34" charset="0"/>
                  <a:ea typeface="黑体" pitchFamily="2" charset="-122"/>
                </a:rPr>
                <a:t>在随机的情况下，二叉查找树的平均查找长度</a:t>
              </a:r>
            </a:p>
            <a:p>
              <a:r>
                <a:rPr kumimoji="1" lang="zh-CN" altLang="en-US" sz="2400">
                  <a:latin typeface="Verdana" pitchFamily="34" charset="0"/>
                  <a:ea typeface="黑体" pitchFamily="2" charset="-122"/>
                </a:rPr>
                <a:t>和      是等数量级的</a:t>
              </a:r>
              <a:endParaRPr kumimoji="1" lang="ja-JP" altLang="en-US" sz="2400">
                <a:latin typeface="Verdana" pitchFamily="34" charset="0"/>
                <a:ea typeface="黑体" pitchFamily="2" charset="-122"/>
              </a:endParaRPr>
            </a:p>
          </p:txBody>
        </p:sp>
        <p:graphicFrame>
          <p:nvGraphicFramePr>
            <p:cNvPr id="327717" name="Object 37"/>
            <p:cNvGraphicFramePr>
              <a:graphicFrameLocks noChangeAspect="1"/>
            </p:cNvGraphicFramePr>
            <p:nvPr/>
          </p:nvGraphicFramePr>
          <p:xfrm>
            <a:off x="1316" y="3872"/>
            <a:ext cx="459" cy="272"/>
          </p:xfrm>
          <a:graphic>
            <a:graphicData uri="http://schemas.openxmlformats.org/presentationml/2006/ole">
              <mc:AlternateContent xmlns:mc="http://schemas.openxmlformats.org/markup-compatibility/2006">
                <mc:Choice xmlns:v="urn:schemas-microsoft-com:vml" Requires="v">
                  <p:oleObj spid="_x0000_s327719" name="数式" r:id="rId3" imgW="342720" imgH="203040" progId="Equation.3">
                    <p:embed/>
                  </p:oleObj>
                </mc:Choice>
                <mc:Fallback>
                  <p:oleObj name="数式" r:id="rId3" imgW="342720" imgH="20304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 y="3872"/>
                          <a:ext cx="459" cy="2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685"/>
                                        </p:tgtEl>
                                        <p:attrNameLst>
                                          <p:attrName>style.visibility</p:attrName>
                                        </p:attrNameLst>
                                      </p:cBhvr>
                                      <p:to>
                                        <p:strVal val="visible"/>
                                      </p:to>
                                    </p:set>
                                    <p:animEffect transition="in" filter="box(in)">
                                      <p:cBhvr>
                                        <p:cTn id="7" dur="500"/>
                                        <p:tgtEl>
                                          <p:spTgt spid="327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D8814849-92B7-4932-A462-8F63ECBF7432}" type="slidenum">
              <a:rPr lang="en-US" altLang="zh-CN"/>
              <a:pPr/>
              <a:t>47</a:t>
            </a:fld>
            <a:endParaRPr lang="en-US" altLang="zh-CN"/>
          </a:p>
        </p:txBody>
      </p:sp>
      <p:sp>
        <p:nvSpPr>
          <p:cNvPr id="328706" name="Rectangle 2"/>
          <p:cNvSpPr>
            <a:spLocks noChangeArrowheads="1"/>
          </p:cNvSpPr>
          <p:nvPr/>
        </p:nvSpPr>
        <p:spPr bwMode="auto">
          <a:xfrm>
            <a:off x="755650" y="1412875"/>
            <a:ext cx="7772400"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a:lnSpc>
                <a:spcPct val="90000"/>
              </a:lnSpc>
            </a:pPr>
            <a:r>
              <a:rPr lang="zh-CN" altLang="en-US" sz="1900">
                <a:ea typeface="黑体" pitchFamily="2" charset="-122"/>
              </a:rPr>
              <a:t>搜索成功与不成功的概率</a:t>
            </a:r>
          </a:p>
          <a:p>
            <a:pPr>
              <a:lnSpc>
                <a:spcPct val="90000"/>
              </a:lnSpc>
              <a:buFont typeface="Wingdings" pitchFamily="2" charset="2"/>
              <a:buNone/>
            </a:pPr>
            <a:endParaRPr lang="zh-CN" altLang="en-US" sz="1900"/>
          </a:p>
          <a:p>
            <a:pPr>
              <a:lnSpc>
                <a:spcPct val="90000"/>
              </a:lnSpc>
            </a:pPr>
            <a:endParaRPr lang="zh-CN" altLang="en-US" sz="1900"/>
          </a:p>
          <a:p>
            <a:pPr>
              <a:lnSpc>
                <a:spcPct val="90000"/>
              </a:lnSpc>
            </a:pPr>
            <a:endParaRPr lang="zh-CN" altLang="en-US" sz="1900"/>
          </a:p>
          <a:p>
            <a:pPr>
              <a:lnSpc>
                <a:spcPct val="90000"/>
              </a:lnSpc>
            </a:pPr>
            <a:r>
              <a:rPr lang="zh-CN" altLang="en-US" sz="1900">
                <a:ea typeface="黑体" pitchFamily="2" charset="-122"/>
              </a:rPr>
              <a:t>二搜索树的期望耗费</a:t>
            </a:r>
          </a:p>
          <a:p>
            <a:pPr>
              <a:lnSpc>
                <a:spcPct val="90000"/>
              </a:lnSpc>
            </a:pPr>
            <a:endParaRPr lang="zh-CN" altLang="en-US" sz="1900"/>
          </a:p>
          <a:p>
            <a:pPr>
              <a:lnSpc>
                <a:spcPct val="90000"/>
              </a:lnSpc>
            </a:pPr>
            <a:endParaRPr lang="zh-CN" altLang="en-US" sz="1900"/>
          </a:p>
          <a:p>
            <a:pPr>
              <a:lnSpc>
                <a:spcPct val="90000"/>
              </a:lnSpc>
            </a:pPr>
            <a:endParaRPr lang="zh-CN" altLang="en-US" sz="1900"/>
          </a:p>
          <a:p>
            <a:pPr>
              <a:lnSpc>
                <a:spcPct val="90000"/>
              </a:lnSpc>
            </a:pPr>
            <a:endParaRPr lang="zh-CN" altLang="en-US" sz="1900"/>
          </a:p>
          <a:p>
            <a:pPr>
              <a:lnSpc>
                <a:spcPct val="90000"/>
              </a:lnSpc>
            </a:pPr>
            <a:endParaRPr lang="zh-CN" altLang="en-US" sz="1900">
              <a:ea typeface="黑体" pitchFamily="2" charset="-122"/>
            </a:endParaRPr>
          </a:p>
          <a:p>
            <a:pPr>
              <a:lnSpc>
                <a:spcPct val="90000"/>
              </a:lnSpc>
            </a:pPr>
            <a:endParaRPr lang="zh-CN" altLang="en-US" sz="1900">
              <a:ea typeface="黑体" pitchFamily="2" charset="-122"/>
            </a:endParaRPr>
          </a:p>
          <a:p>
            <a:pPr>
              <a:lnSpc>
                <a:spcPct val="90000"/>
              </a:lnSpc>
            </a:pPr>
            <a:endParaRPr lang="zh-CN" altLang="en-US" sz="1900">
              <a:ea typeface="黑体" pitchFamily="2" charset="-122"/>
            </a:endParaRPr>
          </a:p>
          <a:p>
            <a:pPr>
              <a:lnSpc>
                <a:spcPct val="90000"/>
              </a:lnSpc>
            </a:pPr>
            <a:endParaRPr lang="zh-CN" altLang="en-US" sz="1900">
              <a:ea typeface="黑体" pitchFamily="2" charset="-122"/>
            </a:endParaRPr>
          </a:p>
          <a:p>
            <a:pPr>
              <a:lnSpc>
                <a:spcPct val="90000"/>
              </a:lnSpc>
            </a:pPr>
            <a:r>
              <a:rPr lang="zh-CN" altLang="en-US" sz="1900">
                <a:ea typeface="黑体" pitchFamily="2" charset="-122"/>
              </a:rPr>
              <a:t>有    个节点的二叉树的个数为：</a:t>
            </a:r>
          </a:p>
          <a:p>
            <a:pPr>
              <a:lnSpc>
                <a:spcPct val="90000"/>
              </a:lnSpc>
            </a:pPr>
            <a:r>
              <a:rPr lang="zh-CN" altLang="en-US" sz="1900">
                <a:ea typeface="黑体" pitchFamily="2" charset="-122"/>
              </a:rPr>
              <a:t>穷举搜索法的时间复杂度为指数级</a:t>
            </a:r>
            <a:endParaRPr lang="zh-CN" altLang="en-US" sz="1900"/>
          </a:p>
        </p:txBody>
      </p:sp>
      <p:graphicFrame>
        <p:nvGraphicFramePr>
          <p:cNvPr id="328707" name="Object 3"/>
          <p:cNvGraphicFramePr>
            <a:graphicFrameLocks noChangeAspect="1"/>
          </p:cNvGraphicFramePr>
          <p:nvPr/>
        </p:nvGraphicFramePr>
        <p:xfrm>
          <a:off x="1176338" y="1814513"/>
          <a:ext cx="1778000" cy="774700"/>
        </p:xfrm>
        <a:graphic>
          <a:graphicData uri="http://schemas.openxmlformats.org/presentationml/2006/ole">
            <mc:AlternateContent xmlns:mc="http://schemas.openxmlformats.org/markup-compatibility/2006">
              <mc:Choice xmlns:v="urn:schemas-microsoft-com:vml" Requires="v">
                <p:oleObj spid="_x0000_s328760" name="数式" r:id="rId3" imgW="990360" imgH="431640" progId="Equation.3">
                  <p:embed/>
                </p:oleObj>
              </mc:Choice>
              <mc:Fallback>
                <p:oleObj name="数式" r:id="rId3" imgW="9903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1814513"/>
                        <a:ext cx="17780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08" name="Object 4"/>
          <p:cNvGraphicFramePr>
            <a:graphicFrameLocks noChangeAspect="1"/>
          </p:cNvGraphicFramePr>
          <p:nvPr/>
        </p:nvGraphicFramePr>
        <p:xfrm>
          <a:off x="996950" y="3265488"/>
          <a:ext cx="5594350" cy="2071687"/>
        </p:xfrm>
        <a:graphic>
          <a:graphicData uri="http://schemas.openxmlformats.org/presentationml/2006/ole">
            <mc:AlternateContent xmlns:mc="http://schemas.openxmlformats.org/markup-compatibility/2006">
              <mc:Choice xmlns:v="urn:schemas-microsoft-com:vml" Requires="v">
                <p:oleObj spid="_x0000_s328761" name="数式" r:id="rId5" imgW="2946240" imgH="1091880" progId="Equation.3">
                  <p:embed/>
                </p:oleObj>
              </mc:Choice>
              <mc:Fallback>
                <p:oleObj name="数式" r:id="rId5" imgW="2946240" imgH="10918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3265488"/>
                        <a:ext cx="5594350" cy="207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09" name="Object 5"/>
          <p:cNvGraphicFramePr>
            <a:graphicFrameLocks noChangeAspect="1"/>
          </p:cNvGraphicFramePr>
          <p:nvPr/>
        </p:nvGraphicFramePr>
        <p:xfrm>
          <a:off x="1492250" y="5805488"/>
          <a:ext cx="260350" cy="287337"/>
        </p:xfrm>
        <a:graphic>
          <a:graphicData uri="http://schemas.openxmlformats.org/presentationml/2006/ole">
            <mc:AlternateContent xmlns:mc="http://schemas.openxmlformats.org/markup-compatibility/2006">
              <mc:Choice xmlns:v="urn:schemas-microsoft-com:vml" Requires="v">
                <p:oleObj spid="_x0000_s328762" name="数式" r:id="rId7" imgW="126720" imgH="139680" progId="Equation.3">
                  <p:embed/>
                </p:oleObj>
              </mc:Choice>
              <mc:Fallback>
                <p:oleObj name="数式" r:id="rId7" imgW="126720" imgH="1396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2250" y="5805488"/>
                        <a:ext cx="2603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10" name="Object 6"/>
          <p:cNvGraphicFramePr>
            <a:graphicFrameLocks noChangeAspect="1"/>
          </p:cNvGraphicFramePr>
          <p:nvPr/>
        </p:nvGraphicFramePr>
        <p:xfrm>
          <a:off x="4724400" y="5691188"/>
          <a:ext cx="1474788" cy="457200"/>
        </p:xfrm>
        <a:graphic>
          <a:graphicData uri="http://schemas.openxmlformats.org/presentationml/2006/ole">
            <mc:AlternateContent xmlns:mc="http://schemas.openxmlformats.org/markup-compatibility/2006">
              <mc:Choice xmlns:v="urn:schemas-microsoft-com:vml" Requires="v">
                <p:oleObj spid="_x0000_s328763" name="数式" r:id="rId9" imgW="736560" imgH="228600" progId="Equation.3">
                  <p:embed/>
                </p:oleObj>
              </mc:Choice>
              <mc:Fallback>
                <p:oleObj name="数式" r:id="rId9" imgW="73656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5691188"/>
                        <a:ext cx="1474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711" name="Rectangle 7"/>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二叉</a:t>
            </a:r>
            <a:r>
              <a:rPr lang="zh-CN" altLang="en-US" sz="3800">
                <a:effectLst>
                  <a:outerShdw blurRad="38100" dist="38100" dir="2700000" algn="tl">
                    <a:srgbClr val="C0C0C0"/>
                  </a:outerShdw>
                </a:effectLst>
                <a:ea typeface="黑体" pitchFamily="2" charset="-122"/>
              </a:rPr>
              <a:t>搜索树的期望耗费</a:t>
            </a:r>
          </a:p>
        </p:txBody>
      </p:sp>
      <p:grpSp>
        <p:nvGrpSpPr>
          <p:cNvPr id="328712" name="Group 8"/>
          <p:cNvGrpSpPr>
            <a:grpSpLocks/>
          </p:cNvGrpSpPr>
          <p:nvPr/>
        </p:nvGrpSpPr>
        <p:grpSpPr bwMode="auto">
          <a:xfrm>
            <a:off x="6084888" y="981075"/>
            <a:ext cx="2400300" cy="2744788"/>
            <a:chOff x="3953" y="613"/>
            <a:chExt cx="1512" cy="1729"/>
          </a:xfrm>
        </p:grpSpPr>
        <p:sp>
          <p:nvSpPr>
            <p:cNvPr id="328713" name="Oval 9"/>
            <p:cNvSpPr>
              <a:spLocks noChangeArrowheads="1"/>
            </p:cNvSpPr>
            <p:nvPr/>
          </p:nvSpPr>
          <p:spPr bwMode="auto">
            <a:xfrm>
              <a:off x="4501" y="613"/>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a:off x="4097" y="937"/>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a:off x="4913" y="929"/>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a:off x="4462" y="1757"/>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4614" y="1363"/>
              <a:ext cx="232" cy="22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Rectangle 14"/>
            <p:cNvSpPr>
              <a:spLocks noChangeArrowheads="1"/>
            </p:cNvSpPr>
            <p:nvPr/>
          </p:nvSpPr>
          <p:spPr bwMode="auto">
            <a:xfrm>
              <a:off x="4221" y="1353"/>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Rectangle 15"/>
            <p:cNvSpPr>
              <a:spLocks noChangeArrowheads="1"/>
            </p:cNvSpPr>
            <p:nvPr/>
          </p:nvSpPr>
          <p:spPr bwMode="auto">
            <a:xfrm>
              <a:off x="3953" y="1357"/>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Rectangle 16"/>
            <p:cNvSpPr>
              <a:spLocks noChangeArrowheads="1"/>
            </p:cNvSpPr>
            <p:nvPr/>
          </p:nvSpPr>
          <p:spPr bwMode="auto">
            <a:xfrm>
              <a:off x="5249" y="1357"/>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Rectangle 17"/>
            <p:cNvSpPr>
              <a:spLocks noChangeArrowheads="1"/>
            </p:cNvSpPr>
            <p:nvPr/>
          </p:nvSpPr>
          <p:spPr bwMode="auto">
            <a:xfrm>
              <a:off x="4615" y="2154"/>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2" name="Rectangle 18"/>
            <p:cNvSpPr>
              <a:spLocks noChangeArrowheads="1"/>
            </p:cNvSpPr>
            <p:nvPr/>
          </p:nvSpPr>
          <p:spPr bwMode="auto">
            <a:xfrm>
              <a:off x="4311" y="2154"/>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3" name="Rectangle 19"/>
            <p:cNvSpPr>
              <a:spLocks noChangeArrowheads="1"/>
            </p:cNvSpPr>
            <p:nvPr/>
          </p:nvSpPr>
          <p:spPr bwMode="auto">
            <a:xfrm>
              <a:off x="4813" y="1745"/>
              <a:ext cx="216" cy="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4" name="Line 20"/>
            <p:cNvSpPr>
              <a:spLocks noChangeShapeType="1"/>
            </p:cNvSpPr>
            <p:nvPr/>
          </p:nvSpPr>
          <p:spPr bwMode="auto">
            <a:xfrm flipH="1">
              <a:off x="4052" y="1141"/>
              <a:ext cx="109" cy="2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5" name="Line 21"/>
            <p:cNvSpPr>
              <a:spLocks noChangeShapeType="1"/>
            </p:cNvSpPr>
            <p:nvPr/>
          </p:nvSpPr>
          <p:spPr bwMode="auto">
            <a:xfrm>
              <a:off x="4244" y="1149"/>
              <a:ext cx="82" cy="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6" name="Line 22"/>
            <p:cNvSpPr>
              <a:spLocks noChangeShapeType="1"/>
            </p:cNvSpPr>
            <p:nvPr/>
          </p:nvSpPr>
          <p:spPr bwMode="auto">
            <a:xfrm flipH="1">
              <a:off x="4198" y="799"/>
              <a:ext cx="360" cy="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7" name="Line 23"/>
            <p:cNvSpPr>
              <a:spLocks noChangeShapeType="1"/>
            </p:cNvSpPr>
            <p:nvPr/>
          </p:nvSpPr>
          <p:spPr bwMode="auto">
            <a:xfrm>
              <a:off x="4649" y="799"/>
              <a:ext cx="386" cy="1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8" name="Line 24"/>
            <p:cNvSpPr>
              <a:spLocks noChangeShapeType="1"/>
            </p:cNvSpPr>
            <p:nvPr/>
          </p:nvSpPr>
          <p:spPr bwMode="auto">
            <a:xfrm flipH="1">
              <a:off x="4726" y="1144"/>
              <a:ext cx="286" cy="2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29" name="Line 25"/>
            <p:cNvSpPr>
              <a:spLocks noChangeShapeType="1"/>
            </p:cNvSpPr>
            <p:nvPr/>
          </p:nvSpPr>
          <p:spPr bwMode="auto">
            <a:xfrm>
              <a:off x="5054" y="1144"/>
              <a:ext cx="297" cy="2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0" name="Line 26"/>
            <p:cNvSpPr>
              <a:spLocks noChangeShapeType="1"/>
            </p:cNvSpPr>
            <p:nvPr/>
          </p:nvSpPr>
          <p:spPr bwMode="auto">
            <a:xfrm flipH="1">
              <a:off x="4408" y="1959"/>
              <a:ext cx="110" cy="1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1" name="Line 27"/>
            <p:cNvSpPr>
              <a:spLocks noChangeShapeType="1"/>
            </p:cNvSpPr>
            <p:nvPr/>
          </p:nvSpPr>
          <p:spPr bwMode="auto">
            <a:xfrm>
              <a:off x="4608" y="1973"/>
              <a:ext cx="110" cy="1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2" name="Line 28"/>
            <p:cNvSpPr>
              <a:spLocks noChangeShapeType="1"/>
            </p:cNvSpPr>
            <p:nvPr/>
          </p:nvSpPr>
          <p:spPr bwMode="auto">
            <a:xfrm flipH="1">
              <a:off x="4575" y="1576"/>
              <a:ext cx="99" cy="17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3" name="Line 29"/>
            <p:cNvSpPr>
              <a:spLocks noChangeShapeType="1"/>
            </p:cNvSpPr>
            <p:nvPr/>
          </p:nvSpPr>
          <p:spPr bwMode="auto">
            <a:xfrm>
              <a:off x="4782" y="1576"/>
              <a:ext cx="139" cy="1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8734" name="Object 30"/>
            <p:cNvGraphicFramePr>
              <a:graphicFrameLocks noChangeAspect="1"/>
            </p:cNvGraphicFramePr>
            <p:nvPr/>
          </p:nvGraphicFramePr>
          <p:xfrm>
            <a:off x="3989" y="1361"/>
            <a:ext cx="134" cy="172"/>
          </p:xfrm>
          <a:graphic>
            <a:graphicData uri="http://schemas.openxmlformats.org/presentationml/2006/ole">
              <mc:AlternateContent xmlns:mc="http://schemas.openxmlformats.org/markup-compatibility/2006">
                <mc:Choice xmlns:v="urn:schemas-microsoft-com:vml" Requires="v">
                  <p:oleObj spid="_x0000_s328764" name="数式" r:id="rId11" imgW="177480" imgH="228600" progId="Equation.3">
                    <p:embed/>
                  </p:oleObj>
                </mc:Choice>
                <mc:Fallback>
                  <p:oleObj name="数式" r:id="rId11" imgW="177480" imgH="228600" progId="Equation.3">
                    <p:embed/>
                    <p:pic>
                      <p:nvPicPr>
                        <p:cNvPr id="0" name="Object 30"/>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9" y="13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5" name="Object 31"/>
            <p:cNvGraphicFramePr>
              <a:graphicFrameLocks noChangeAspect="1"/>
            </p:cNvGraphicFramePr>
            <p:nvPr/>
          </p:nvGraphicFramePr>
          <p:xfrm>
            <a:off x="4262" y="1365"/>
            <a:ext cx="124" cy="163"/>
          </p:xfrm>
          <a:graphic>
            <a:graphicData uri="http://schemas.openxmlformats.org/presentationml/2006/ole">
              <mc:AlternateContent xmlns:mc="http://schemas.openxmlformats.org/markup-compatibility/2006">
                <mc:Choice xmlns:v="urn:schemas-microsoft-com:vml" Requires="v">
                  <p:oleObj spid="_x0000_s328765" name="数式" r:id="rId13" imgW="164880" imgH="215640" progId="Equation.3">
                    <p:embed/>
                  </p:oleObj>
                </mc:Choice>
                <mc:Fallback>
                  <p:oleObj name="数式" r:id="rId13" imgW="164880" imgH="215640" progId="Equation.3">
                    <p:embed/>
                    <p:pic>
                      <p:nvPicPr>
                        <p:cNvPr id="0" name="Object 31"/>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2" y="1365"/>
                          <a:ext cx="12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6" name="Object 32"/>
            <p:cNvGraphicFramePr>
              <a:graphicFrameLocks noChangeAspect="1"/>
            </p:cNvGraphicFramePr>
            <p:nvPr/>
          </p:nvGraphicFramePr>
          <p:xfrm>
            <a:off x="4352" y="2169"/>
            <a:ext cx="134" cy="162"/>
          </p:xfrm>
          <a:graphic>
            <a:graphicData uri="http://schemas.openxmlformats.org/presentationml/2006/ole">
              <mc:AlternateContent xmlns:mc="http://schemas.openxmlformats.org/markup-compatibility/2006">
                <mc:Choice xmlns:v="urn:schemas-microsoft-com:vml" Requires="v">
                  <p:oleObj spid="_x0000_s328766" name="数式" r:id="rId15" imgW="177480" imgH="215640" progId="Equation.3">
                    <p:embed/>
                  </p:oleObj>
                </mc:Choice>
                <mc:Fallback>
                  <p:oleObj name="数式" r:id="rId15" imgW="177480" imgH="215640" progId="Equation.3">
                    <p:embed/>
                    <p:pic>
                      <p:nvPicPr>
                        <p:cNvPr id="0" name="Object 32"/>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2" y="2169"/>
                          <a:ext cx="134" cy="1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7" name="Object 33"/>
            <p:cNvGraphicFramePr>
              <a:graphicFrameLocks noChangeAspect="1"/>
            </p:cNvGraphicFramePr>
            <p:nvPr/>
          </p:nvGraphicFramePr>
          <p:xfrm>
            <a:off x="4657" y="2161"/>
            <a:ext cx="134" cy="172"/>
          </p:xfrm>
          <a:graphic>
            <a:graphicData uri="http://schemas.openxmlformats.org/presentationml/2006/ole">
              <mc:AlternateContent xmlns:mc="http://schemas.openxmlformats.org/markup-compatibility/2006">
                <mc:Choice xmlns:v="urn:schemas-microsoft-com:vml" Requires="v">
                  <p:oleObj spid="_x0000_s328767" name="数式" r:id="rId17" imgW="177480" imgH="228600" progId="Equation.3">
                    <p:embed/>
                  </p:oleObj>
                </mc:Choice>
                <mc:Fallback>
                  <p:oleObj name="数式" r:id="rId17" imgW="177480" imgH="228600" progId="Equation.3">
                    <p:embed/>
                    <p:pic>
                      <p:nvPicPr>
                        <p:cNvPr id="0" name="Object 33"/>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7" y="2161"/>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8" name="Object 34"/>
            <p:cNvGraphicFramePr>
              <a:graphicFrameLocks noChangeAspect="1"/>
            </p:cNvGraphicFramePr>
            <p:nvPr/>
          </p:nvGraphicFramePr>
          <p:xfrm>
            <a:off x="4850" y="1757"/>
            <a:ext cx="134" cy="163"/>
          </p:xfrm>
          <a:graphic>
            <a:graphicData uri="http://schemas.openxmlformats.org/presentationml/2006/ole">
              <mc:AlternateContent xmlns:mc="http://schemas.openxmlformats.org/markup-compatibility/2006">
                <mc:Choice xmlns:v="urn:schemas-microsoft-com:vml" Requires="v">
                  <p:oleObj spid="_x0000_s328768" name="数式" r:id="rId19" imgW="177480" imgH="215640" progId="Equation.3">
                    <p:embed/>
                  </p:oleObj>
                </mc:Choice>
                <mc:Fallback>
                  <p:oleObj name="数式" r:id="rId19" imgW="177480" imgH="215640" progId="Equation.3">
                    <p:embed/>
                    <p:pic>
                      <p:nvPicPr>
                        <p:cNvPr id="0" name="Object 34"/>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0" y="1757"/>
                          <a:ext cx="134" cy="1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39" name="Object 35"/>
            <p:cNvGraphicFramePr>
              <a:graphicFrameLocks noChangeAspect="1"/>
            </p:cNvGraphicFramePr>
            <p:nvPr/>
          </p:nvGraphicFramePr>
          <p:xfrm>
            <a:off x="5294" y="1363"/>
            <a:ext cx="134" cy="172"/>
          </p:xfrm>
          <a:graphic>
            <a:graphicData uri="http://schemas.openxmlformats.org/presentationml/2006/ole">
              <mc:AlternateContent xmlns:mc="http://schemas.openxmlformats.org/markup-compatibility/2006">
                <mc:Choice xmlns:v="urn:schemas-microsoft-com:vml" Requires="v">
                  <p:oleObj spid="_x0000_s328769" name="数式" r:id="rId21" imgW="177480" imgH="228600" progId="Equation.3">
                    <p:embed/>
                  </p:oleObj>
                </mc:Choice>
                <mc:Fallback>
                  <p:oleObj name="数式" r:id="rId21" imgW="177480" imgH="228600" progId="Equation.3">
                    <p:embed/>
                    <p:pic>
                      <p:nvPicPr>
                        <p:cNvPr id="0" name="Object 35"/>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4" y="1363"/>
                          <a:ext cx="134" cy="17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0" name="Object 36"/>
            <p:cNvGraphicFramePr>
              <a:graphicFrameLocks noChangeAspect="1"/>
            </p:cNvGraphicFramePr>
            <p:nvPr/>
          </p:nvGraphicFramePr>
          <p:xfrm>
            <a:off x="4150" y="961"/>
            <a:ext cx="115" cy="162"/>
          </p:xfrm>
          <a:graphic>
            <a:graphicData uri="http://schemas.openxmlformats.org/presentationml/2006/ole">
              <mc:AlternateContent xmlns:mc="http://schemas.openxmlformats.org/markup-compatibility/2006">
                <mc:Choice xmlns:v="urn:schemas-microsoft-com:vml" Requires="v">
                  <p:oleObj spid="_x0000_s328770" name="数式" r:id="rId23" imgW="152280" imgH="215640" progId="Equation.3">
                    <p:embed/>
                  </p:oleObj>
                </mc:Choice>
                <mc:Fallback>
                  <p:oleObj name="数式" r:id="rId23" imgW="152280" imgH="215640"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50" y="961"/>
                          <a:ext cx="11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1" name="Object 37"/>
            <p:cNvGraphicFramePr>
              <a:graphicFrameLocks noChangeAspect="1"/>
            </p:cNvGraphicFramePr>
            <p:nvPr/>
          </p:nvGraphicFramePr>
          <p:xfrm>
            <a:off x="4558" y="633"/>
            <a:ext cx="125" cy="162"/>
          </p:xfrm>
          <a:graphic>
            <a:graphicData uri="http://schemas.openxmlformats.org/presentationml/2006/ole">
              <mc:AlternateContent xmlns:mc="http://schemas.openxmlformats.org/markup-compatibility/2006">
                <mc:Choice xmlns:v="urn:schemas-microsoft-com:vml" Requires="v">
                  <p:oleObj spid="_x0000_s328771" name="数式" r:id="rId25" imgW="164880" imgH="215640" progId="Equation.3">
                    <p:embed/>
                  </p:oleObj>
                </mc:Choice>
                <mc:Fallback>
                  <p:oleObj name="数式" r:id="rId25" imgW="164880" imgH="21564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58" y="633"/>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2" name="Object 38"/>
            <p:cNvGraphicFramePr>
              <a:graphicFrameLocks noChangeAspect="1"/>
            </p:cNvGraphicFramePr>
            <p:nvPr/>
          </p:nvGraphicFramePr>
          <p:xfrm>
            <a:off x="4515" y="1778"/>
            <a:ext cx="125" cy="171"/>
          </p:xfrm>
          <a:graphic>
            <a:graphicData uri="http://schemas.openxmlformats.org/presentationml/2006/ole">
              <mc:AlternateContent xmlns:mc="http://schemas.openxmlformats.org/markup-compatibility/2006">
                <mc:Choice xmlns:v="urn:schemas-microsoft-com:vml" Requires="v">
                  <p:oleObj spid="_x0000_s328772" name="数式" r:id="rId27" imgW="164880" imgH="228600" progId="Equation.3">
                    <p:embed/>
                  </p:oleObj>
                </mc:Choice>
                <mc:Fallback>
                  <p:oleObj name="数式" r:id="rId27" imgW="164880" imgH="228600" progId="Equation.3">
                    <p:embed/>
                    <p:pic>
                      <p:nvPicPr>
                        <p:cNvPr id="0" name="Object 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5" y="1778"/>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3" name="Object 39"/>
            <p:cNvGraphicFramePr>
              <a:graphicFrameLocks noChangeAspect="1"/>
            </p:cNvGraphicFramePr>
            <p:nvPr/>
          </p:nvGraphicFramePr>
          <p:xfrm>
            <a:off x="4668" y="1390"/>
            <a:ext cx="125" cy="162"/>
          </p:xfrm>
          <a:graphic>
            <a:graphicData uri="http://schemas.openxmlformats.org/presentationml/2006/ole">
              <mc:AlternateContent xmlns:mc="http://schemas.openxmlformats.org/markup-compatibility/2006">
                <mc:Choice xmlns:v="urn:schemas-microsoft-com:vml" Requires="v">
                  <p:oleObj spid="_x0000_s328773" name="数式" r:id="rId29" imgW="164880" imgH="215640" progId="Equation.3">
                    <p:embed/>
                  </p:oleObj>
                </mc:Choice>
                <mc:Fallback>
                  <p:oleObj name="数式" r:id="rId29" imgW="164880" imgH="215640"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68" y="1390"/>
                          <a:ext cx="12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744" name="Object 40"/>
            <p:cNvGraphicFramePr>
              <a:graphicFrameLocks noChangeAspect="1"/>
            </p:cNvGraphicFramePr>
            <p:nvPr/>
          </p:nvGraphicFramePr>
          <p:xfrm>
            <a:off x="4963" y="949"/>
            <a:ext cx="125" cy="171"/>
          </p:xfrm>
          <a:graphic>
            <a:graphicData uri="http://schemas.openxmlformats.org/presentationml/2006/ole">
              <mc:AlternateContent xmlns:mc="http://schemas.openxmlformats.org/markup-compatibility/2006">
                <mc:Choice xmlns:v="urn:schemas-microsoft-com:vml" Requires="v">
                  <p:oleObj spid="_x0000_s328774" name="公式" r:id="rId31" imgW="164880" imgH="228600" progId="Equation.3">
                    <p:embed/>
                  </p:oleObj>
                </mc:Choice>
                <mc:Fallback>
                  <p:oleObj name="公式" r:id="rId31" imgW="164880" imgH="228600" progId="Equation.3">
                    <p:embed/>
                    <p:pic>
                      <p:nvPicPr>
                        <p:cNvPr id="0" name="Object 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63" y="949"/>
                          <a:ext cx="125"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fld id="{D3DF8670-9D84-44F8-A3C7-AE56D06FE339}" type="slidenum">
              <a:rPr lang="en-US" altLang="zh-CN"/>
              <a:pPr/>
              <a:t>48</a:t>
            </a:fld>
            <a:endParaRPr lang="en-US" altLang="zh-CN"/>
          </a:p>
        </p:txBody>
      </p:sp>
      <p:grpSp>
        <p:nvGrpSpPr>
          <p:cNvPr id="329730" name="Group 2"/>
          <p:cNvGrpSpPr>
            <a:grpSpLocks/>
          </p:cNvGrpSpPr>
          <p:nvPr/>
        </p:nvGrpSpPr>
        <p:grpSpPr bwMode="auto">
          <a:xfrm>
            <a:off x="3579813" y="1446213"/>
            <a:ext cx="5207000" cy="4902200"/>
            <a:chOff x="155" y="1093"/>
            <a:chExt cx="3280" cy="3088"/>
          </a:xfrm>
        </p:grpSpPr>
        <p:graphicFrame>
          <p:nvGraphicFramePr>
            <p:cNvPr id="329731" name="Object 3"/>
            <p:cNvGraphicFramePr>
              <a:graphicFrameLocks noChangeAspect="1"/>
            </p:cNvGraphicFramePr>
            <p:nvPr/>
          </p:nvGraphicFramePr>
          <p:xfrm>
            <a:off x="247" y="1093"/>
            <a:ext cx="3114" cy="3088"/>
          </p:xfrm>
          <a:graphic>
            <a:graphicData uri="http://schemas.openxmlformats.org/presentationml/2006/ole">
              <mc:AlternateContent xmlns:mc="http://schemas.openxmlformats.org/markup-compatibility/2006">
                <mc:Choice xmlns:v="urn:schemas-microsoft-com:vml" Requires="v">
                  <p:oleObj spid="_x0000_s329779" name="数式" r:id="rId3" imgW="2971800" imgH="2946240" progId="Equation.3">
                    <p:embed/>
                  </p:oleObj>
                </mc:Choice>
                <mc:Fallback>
                  <p:oleObj name="数式" r:id="rId3" imgW="2971800" imgH="2946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 y="1093"/>
                          <a:ext cx="3114" cy="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2" name="Line 4"/>
            <p:cNvSpPr>
              <a:spLocks noChangeShapeType="1"/>
            </p:cNvSpPr>
            <p:nvPr/>
          </p:nvSpPr>
          <p:spPr bwMode="auto">
            <a:xfrm>
              <a:off x="155" y="1291"/>
              <a:ext cx="32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33" name="Line 5"/>
            <p:cNvSpPr>
              <a:spLocks noChangeShapeType="1"/>
            </p:cNvSpPr>
            <p:nvPr/>
          </p:nvSpPr>
          <p:spPr bwMode="auto">
            <a:xfrm>
              <a:off x="187" y="3979"/>
              <a:ext cx="32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9734" name="Oval 6"/>
          <p:cNvSpPr>
            <a:spLocks noChangeArrowheads="1"/>
          </p:cNvSpPr>
          <p:nvPr/>
        </p:nvSpPr>
        <p:spPr bwMode="auto">
          <a:xfrm>
            <a:off x="1509713" y="2640013"/>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5" name="Oval 7"/>
          <p:cNvSpPr>
            <a:spLocks noChangeArrowheads="1"/>
          </p:cNvSpPr>
          <p:nvPr/>
        </p:nvSpPr>
        <p:spPr bwMode="auto">
          <a:xfrm>
            <a:off x="868363" y="3154363"/>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6" name="Oval 8"/>
          <p:cNvSpPr>
            <a:spLocks noChangeArrowheads="1"/>
          </p:cNvSpPr>
          <p:nvPr/>
        </p:nvSpPr>
        <p:spPr bwMode="auto">
          <a:xfrm>
            <a:off x="2163763" y="3141663"/>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7" name="Oval 9"/>
          <p:cNvSpPr>
            <a:spLocks noChangeArrowheads="1"/>
          </p:cNvSpPr>
          <p:nvPr/>
        </p:nvSpPr>
        <p:spPr bwMode="auto">
          <a:xfrm>
            <a:off x="1685925" y="3825875"/>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8" name="Oval 10"/>
          <p:cNvSpPr>
            <a:spLocks noChangeArrowheads="1"/>
          </p:cNvSpPr>
          <p:nvPr/>
        </p:nvSpPr>
        <p:spPr bwMode="auto">
          <a:xfrm>
            <a:off x="2679700" y="3822700"/>
            <a:ext cx="368300" cy="349250"/>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9" name="Rectangle 11"/>
          <p:cNvSpPr>
            <a:spLocks noChangeArrowheads="1"/>
          </p:cNvSpPr>
          <p:nvPr/>
        </p:nvSpPr>
        <p:spPr bwMode="auto">
          <a:xfrm>
            <a:off x="1065213" y="381476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0" name="Rectangle 12"/>
          <p:cNvSpPr>
            <a:spLocks noChangeArrowheads="1"/>
          </p:cNvSpPr>
          <p:nvPr/>
        </p:nvSpPr>
        <p:spPr bwMode="auto">
          <a:xfrm>
            <a:off x="639763" y="38211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1" name="Rectangle 13"/>
          <p:cNvSpPr>
            <a:spLocks noChangeArrowheads="1"/>
          </p:cNvSpPr>
          <p:nvPr/>
        </p:nvSpPr>
        <p:spPr bwMode="auto">
          <a:xfrm>
            <a:off x="2481263" y="44434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2" name="Rectangle 14"/>
          <p:cNvSpPr>
            <a:spLocks noChangeArrowheads="1"/>
          </p:cNvSpPr>
          <p:nvPr/>
        </p:nvSpPr>
        <p:spPr bwMode="auto">
          <a:xfrm>
            <a:off x="1928813" y="44561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3" name="Rectangle 15"/>
          <p:cNvSpPr>
            <a:spLocks noChangeArrowheads="1"/>
          </p:cNvSpPr>
          <p:nvPr/>
        </p:nvSpPr>
        <p:spPr bwMode="auto">
          <a:xfrm>
            <a:off x="1446213" y="445611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4" name="Rectangle 16"/>
          <p:cNvSpPr>
            <a:spLocks noChangeArrowheads="1"/>
          </p:cNvSpPr>
          <p:nvPr/>
        </p:nvSpPr>
        <p:spPr bwMode="auto">
          <a:xfrm>
            <a:off x="2970213" y="4437063"/>
            <a:ext cx="342900" cy="2984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45" name="Line 17"/>
          <p:cNvSpPr>
            <a:spLocks noChangeShapeType="1"/>
          </p:cNvSpPr>
          <p:nvPr/>
        </p:nvSpPr>
        <p:spPr bwMode="auto">
          <a:xfrm flipH="1">
            <a:off x="796925" y="3478213"/>
            <a:ext cx="173038" cy="342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6" name="Line 18"/>
          <p:cNvSpPr>
            <a:spLocks noChangeShapeType="1"/>
          </p:cNvSpPr>
          <p:nvPr/>
        </p:nvSpPr>
        <p:spPr bwMode="auto">
          <a:xfrm>
            <a:off x="1101725" y="3490913"/>
            <a:ext cx="130175" cy="33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7" name="Line 19"/>
          <p:cNvSpPr>
            <a:spLocks noChangeShapeType="1"/>
          </p:cNvSpPr>
          <p:nvPr/>
        </p:nvSpPr>
        <p:spPr bwMode="auto">
          <a:xfrm flipH="1">
            <a:off x="1028700" y="2962275"/>
            <a:ext cx="571500" cy="203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8" name="Line 20"/>
          <p:cNvSpPr>
            <a:spLocks noChangeShapeType="1"/>
          </p:cNvSpPr>
          <p:nvPr/>
        </p:nvSpPr>
        <p:spPr bwMode="auto">
          <a:xfrm>
            <a:off x="1757363" y="2982913"/>
            <a:ext cx="588962" cy="165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49" name="Line 21"/>
          <p:cNvSpPr>
            <a:spLocks noChangeShapeType="1"/>
          </p:cNvSpPr>
          <p:nvPr/>
        </p:nvSpPr>
        <p:spPr bwMode="auto">
          <a:xfrm flipH="1">
            <a:off x="1866900" y="3482975"/>
            <a:ext cx="454025" cy="3508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0" name="Line 22"/>
          <p:cNvSpPr>
            <a:spLocks noChangeShapeType="1"/>
          </p:cNvSpPr>
          <p:nvPr/>
        </p:nvSpPr>
        <p:spPr bwMode="auto">
          <a:xfrm>
            <a:off x="2387600" y="3482975"/>
            <a:ext cx="471488" cy="3381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1" name="Line 23"/>
          <p:cNvSpPr>
            <a:spLocks noChangeShapeType="1"/>
          </p:cNvSpPr>
          <p:nvPr/>
        </p:nvSpPr>
        <p:spPr bwMode="auto">
          <a:xfrm flipH="1">
            <a:off x="1600200" y="4146550"/>
            <a:ext cx="174625" cy="3095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2" name="Line 24"/>
          <p:cNvSpPr>
            <a:spLocks noChangeShapeType="1"/>
          </p:cNvSpPr>
          <p:nvPr/>
        </p:nvSpPr>
        <p:spPr bwMode="auto">
          <a:xfrm>
            <a:off x="1917700" y="4168775"/>
            <a:ext cx="174625" cy="2921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3" name="Line 25"/>
          <p:cNvSpPr>
            <a:spLocks noChangeShapeType="1"/>
          </p:cNvSpPr>
          <p:nvPr/>
        </p:nvSpPr>
        <p:spPr bwMode="auto">
          <a:xfrm flipH="1">
            <a:off x="2641600" y="4164013"/>
            <a:ext cx="157163" cy="284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754" name="Line 26"/>
          <p:cNvSpPr>
            <a:spLocks noChangeShapeType="1"/>
          </p:cNvSpPr>
          <p:nvPr/>
        </p:nvSpPr>
        <p:spPr bwMode="auto">
          <a:xfrm>
            <a:off x="2921000" y="4168775"/>
            <a:ext cx="220663" cy="269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29755" name="Object 27"/>
          <p:cNvGraphicFramePr>
            <a:graphicFrameLocks noChangeAspect="1"/>
          </p:cNvGraphicFramePr>
          <p:nvPr/>
        </p:nvGraphicFramePr>
        <p:xfrm>
          <a:off x="696913" y="3827463"/>
          <a:ext cx="212725" cy="273050"/>
        </p:xfrm>
        <a:graphic>
          <a:graphicData uri="http://schemas.openxmlformats.org/presentationml/2006/ole">
            <mc:AlternateContent xmlns:mc="http://schemas.openxmlformats.org/markup-compatibility/2006">
              <mc:Choice xmlns:v="urn:schemas-microsoft-com:vml" Requires="v">
                <p:oleObj spid="_x0000_s329780" name="数式" r:id="rId5" imgW="177480" imgH="228600" progId="Equation.3">
                  <p:embed/>
                </p:oleObj>
              </mc:Choice>
              <mc:Fallback>
                <p:oleObj name="数式" r:id="rId5" imgW="177480" imgH="228600" progId="Equation.3">
                  <p:embed/>
                  <p:pic>
                    <p:nvPicPr>
                      <p:cNvPr id="0" name="Object 27"/>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3" y="3827463"/>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6" name="Object 28"/>
          <p:cNvGraphicFramePr>
            <a:graphicFrameLocks noChangeAspect="1"/>
          </p:cNvGraphicFramePr>
          <p:nvPr/>
        </p:nvGraphicFramePr>
        <p:xfrm>
          <a:off x="1130300" y="3833813"/>
          <a:ext cx="196850" cy="258762"/>
        </p:xfrm>
        <a:graphic>
          <a:graphicData uri="http://schemas.openxmlformats.org/presentationml/2006/ole">
            <mc:AlternateContent xmlns:mc="http://schemas.openxmlformats.org/markup-compatibility/2006">
              <mc:Choice xmlns:v="urn:schemas-microsoft-com:vml" Requires="v">
                <p:oleObj spid="_x0000_s329781" name="数式" r:id="rId7" imgW="164880" imgH="215640" progId="Equation.3">
                  <p:embed/>
                </p:oleObj>
              </mc:Choice>
              <mc:Fallback>
                <p:oleObj name="数式" r:id="rId7" imgW="164880" imgH="215640" progId="Equation.3">
                  <p:embed/>
                  <p:pic>
                    <p:nvPicPr>
                      <p:cNvPr id="0" name="Object 28"/>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00" y="3833813"/>
                        <a:ext cx="196850" cy="2587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7" name="Object 29"/>
          <p:cNvGraphicFramePr>
            <a:graphicFrameLocks noChangeAspect="1"/>
          </p:cNvGraphicFramePr>
          <p:nvPr/>
        </p:nvGraphicFramePr>
        <p:xfrm>
          <a:off x="1511300" y="4479925"/>
          <a:ext cx="212725" cy="257175"/>
        </p:xfrm>
        <a:graphic>
          <a:graphicData uri="http://schemas.openxmlformats.org/presentationml/2006/ole">
            <mc:AlternateContent xmlns:mc="http://schemas.openxmlformats.org/markup-compatibility/2006">
              <mc:Choice xmlns:v="urn:schemas-microsoft-com:vml" Requires="v">
                <p:oleObj spid="_x0000_s329782" name="数式" r:id="rId9" imgW="177480" imgH="215640" progId="Equation.3">
                  <p:embed/>
                </p:oleObj>
              </mc:Choice>
              <mc:Fallback>
                <p:oleObj name="数式" r:id="rId9" imgW="177480" imgH="215640" progId="Equation.3">
                  <p:embed/>
                  <p:pic>
                    <p:nvPicPr>
                      <p:cNvPr id="0" name="Object 29"/>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479925"/>
                        <a:ext cx="212725" cy="25717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8" name="Object 30"/>
          <p:cNvGraphicFramePr>
            <a:graphicFrameLocks noChangeAspect="1"/>
          </p:cNvGraphicFramePr>
          <p:nvPr/>
        </p:nvGraphicFramePr>
        <p:xfrm>
          <a:off x="1995488" y="4467225"/>
          <a:ext cx="212725" cy="273050"/>
        </p:xfrm>
        <a:graphic>
          <a:graphicData uri="http://schemas.openxmlformats.org/presentationml/2006/ole">
            <mc:AlternateContent xmlns:mc="http://schemas.openxmlformats.org/markup-compatibility/2006">
              <mc:Choice xmlns:v="urn:schemas-microsoft-com:vml" Requires="v">
                <p:oleObj spid="_x0000_s329783" name="数式" r:id="rId11" imgW="177480" imgH="228600" progId="Equation.3">
                  <p:embed/>
                </p:oleObj>
              </mc:Choice>
              <mc:Fallback>
                <p:oleObj name="数式" r:id="rId11" imgW="177480" imgH="228600" progId="Equation.3">
                  <p:embed/>
                  <p:pic>
                    <p:nvPicPr>
                      <p:cNvPr id="0" name="Object 30"/>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5488" y="4467225"/>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59" name="Object 31"/>
          <p:cNvGraphicFramePr>
            <a:graphicFrameLocks noChangeAspect="1"/>
          </p:cNvGraphicFramePr>
          <p:nvPr/>
        </p:nvGraphicFramePr>
        <p:xfrm>
          <a:off x="2549525" y="4464050"/>
          <a:ext cx="212725" cy="258763"/>
        </p:xfrm>
        <a:graphic>
          <a:graphicData uri="http://schemas.openxmlformats.org/presentationml/2006/ole">
            <mc:AlternateContent xmlns:mc="http://schemas.openxmlformats.org/markup-compatibility/2006">
              <mc:Choice xmlns:v="urn:schemas-microsoft-com:vml" Requires="v">
                <p:oleObj spid="_x0000_s329784" name="数式" r:id="rId13" imgW="177480" imgH="215640" progId="Equation.3">
                  <p:embed/>
                </p:oleObj>
              </mc:Choice>
              <mc:Fallback>
                <p:oleObj name="数式" r:id="rId13" imgW="177480" imgH="215640" progId="Equation.3">
                  <p:embed/>
                  <p:pic>
                    <p:nvPicPr>
                      <p:cNvPr id="0" name="Object 31"/>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9525" y="4464050"/>
                        <a:ext cx="212725" cy="258763"/>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0" name="Object 32"/>
          <p:cNvGraphicFramePr>
            <a:graphicFrameLocks noChangeAspect="1"/>
          </p:cNvGraphicFramePr>
          <p:nvPr/>
        </p:nvGraphicFramePr>
        <p:xfrm>
          <a:off x="3035300" y="4445000"/>
          <a:ext cx="212725" cy="273050"/>
        </p:xfrm>
        <a:graphic>
          <a:graphicData uri="http://schemas.openxmlformats.org/presentationml/2006/ole">
            <mc:AlternateContent xmlns:mc="http://schemas.openxmlformats.org/markup-compatibility/2006">
              <mc:Choice xmlns:v="urn:schemas-microsoft-com:vml" Requires="v">
                <p:oleObj spid="_x0000_s329785" name="数式" r:id="rId15" imgW="177480" imgH="228600" progId="Equation.3">
                  <p:embed/>
                </p:oleObj>
              </mc:Choice>
              <mc:Fallback>
                <p:oleObj name="数式" r:id="rId15" imgW="177480" imgH="228600" progId="Equation.3">
                  <p:embed/>
                  <p:pic>
                    <p:nvPicPr>
                      <p:cNvPr id="0" name="Object 32"/>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5300" y="4445000"/>
                        <a:ext cx="212725" cy="273050"/>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1" name="Object 33"/>
          <p:cNvGraphicFramePr>
            <a:graphicFrameLocks noChangeAspect="1"/>
          </p:cNvGraphicFramePr>
          <p:nvPr/>
        </p:nvGraphicFramePr>
        <p:xfrm>
          <a:off x="952500" y="3192463"/>
          <a:ext cx="182563" cy="257175"/>
        </p:xfrm>
        <a:graphic>
          <a:graphicData uri="http://schemas.openxmlformats.org/presentationml/2006/ole">
            <mc:AlternateContent xmlns:mc="http://schemas.openxmlformats.org/markup-compatibility/2006">
              <mc:Choice xmlns:v="urn:schemas-microsoft-com:vml" Requires="v">
                <p:oleObj spid="_x0000_s329786" name="数式" r:id="rId17" imgW="152280" imgH="215640" progId="Equation.3">
                  <p:embed/>
                </p:oleObj>
              </mc:Choice>
              <mc:Fallback>
                <p:oleObj name="数式" r:id="rId17" imgW="152280" imgH="21564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2500" y="3192463"/>
                        <a:ext cx="182563"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2" name="Object 34"/>
          <p:cNvGraphicFramePr>
            <a:graphicFrameLocks noChangeAspect="1"/>
          </p:cNvGraphicFramePr>
          <p:nvPr/>
        </p:nvGraphicFramePr>
        <p:xfrm>
          <a:off x="1600200" y="2671763"/>
          <a:ext cx="198438" cy="257175"/>
        </p:xfrm>
        <a:graphic>
          <a:graphicData uri="http://schemas.openxmlformats.org/presentationml/2006/ole">
            <mc:AlternateContent xmlns:mc="http://schemas.openxmlformats.org/markup-compatibility/2006">
              <mc:Choice xmlns:v="urn:schemas-microsoft-com:vml" Requires="v">
                <p:oleObj spid="_x0000_s329787" name="数式" r:id="rId19" imgW="164880" imgH="215640" progId="Equation.3">
                  <p:embed/>
                </p:oleObj>
              </mc:Choice>
              <mc:Fallback>
                <p:oleObj name="数式" r:id="rId19" imgW="164880" imgH="21564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2671763"/>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3" name="Object 35"/>
          <p:cNvGraphicFramePr>
            <a:graphicFrameLocks noChangeAspect="1"/>
          </p:cNvGraphicFramePr>
          <p:nvPr/>
        </p:nvGraphicFramePr>
        <p:xfrm>
          <a:off x="1770063" y="3859213"/>
          <a:ext cx="198437" cy="271462"/>
        </p:xfrm>
        <a:graphic>
          <a:graphicData uri="http://schemas.openxmlformats.org/presentationml/2006/ole">
            <mc:AlternateContent xmlns:mc="http://schemas.openxmlformats.org/markup-compatibility/2006">
              <mc:Choice xmlns:v="urn:schemas-microsoft-com:vml" Requires="v">
                <p:oleObj spid="_x0000_s329788" name="数式" r:id="rId21" imgW="164880" imgH="228600" progId="Equation.3">
                  <p:embed/>
                </p:oleObj>
              </mc:Choice>
              <mc:Fallback>
                <p:oleObj name="数式" r:id="rId21" imgW="164880" imgH="228600"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0063" y="3859213"/>
                        <a:ext cx="1984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4" name="Object 36"/>
          <p:cNvGraphicFramePr>
            <a:graphicFrameLocks noChangeAspect="1"/>
          </p:cNvGraphicFramePr>
          <p:nvPr/>
        </p:nvGraphicFramePr>
        <p:xfrm>
          <a:off x="2247900" y="3187700"/>
          <a:ext cx="198438" cy="257175"/>
        </p:xfrm>
        <a:graphic>
          <a:graphicData uri="http://schemas.openxmlformats.org/presentationml/2006/ole">
            <mc:AlternateContent xmlns:mc="http://schemas.openxmlformats.org/markup-compatibility/2006">
              <mc:Choice xmlns:v="urn:schemas-microsoft-com:vml" Requires="v">
                <p:oleObj spid="_x0000_s329789" name="数式" r:id="rId23" imgW="164880" imgH="215640" progId="Equation.3">
                  <p:embed/>
                </p:oleObj>
              </mc:Choice>
              <mc:Fallback>
                <p:oleObj name="数式" r:id="rId23" imgW="164880" imgH="215640"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47900" y="3187700"/>
                        <a:ext cx="19843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65" name="Object 37"/>
          <p:cNvGraphicFramePr>
            <a:graphicFrameLocks noChangeAspect="1"/>
          </p:cNvGraphicFramePr>
          <p:nvPr/>
        </p:nvGraphicFramePr>
        <p:xfrm>
          <a:off x="2763838" y="3859213"/>
          <a:ext cx="198437" cy="271462"/>
        </p:xfrm>
        <a:graphic>
          <a:graphicData uri="http://schemas.openxmlformats.org/presentationml/2006/ole">
            <mc:AlternateContent xmlns:mc="http://schemas.openxmlformats.org/markup-compatibility/2006">
              <mc:Choice xmlns:v="urn:schemas-microsoft-com:vml" Requires="v">
                <p:oleObj spid="_x0000_s329790" name="数式" r:id="rId25" imgW="164880" imgH="228600" progId="Equation.3">
                  <p:embed/>
                </p:oleObj>
              </mc:Choice>
              <mc:Fallback>
                <p:oleObj name="数式" r:id="rId25" imgW="164880" imgH="22860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63838" y="3859213"/>
                        <a:ext cx="19843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66" name="Rectangle 38"/>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二叉</a:t>
            </a:r>
            <a:r>
              <a:rPr lang="zh-CN" altLang="en-US" sz="3800">
                <a:effectLst>
                  <a:outerShdw blurRad="38100" dist="38100" dir="2700000" algn="tl">
                    <a:srgbClr val="C0C0C0"/>
                  </a:outerShdw>
                </a:effectLst>
                <a:ea typeface="黑体" pitchFamily="2" charset="-122"/>
              </a:rPr>
              <a:t>搜索树的期望耗费示例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307F0B99-1BAA-4C9D-BCC2-B648FC6F2200}" type="slidenum">
              <a:rPr lang="en-US" altLang="zh-CN"/>
              <a:pPr/>
              <a:t>49</a:t>
            </a:fld>
            <a:endParaRPr lang="en-US" altLang="zh-CN"/>
          </a:p>
        </p:txBody>
      </p:sp>
      <p:sp>
        <p:nvSpPr>
          <p:cNvPr id="330754" name="Rectangle 2"/>
          <p:cNvSpPr>
            <a:spLocks noChangeArrowheads="1"/>
          </p:cNvSpPr>
          <p:nvPr/>
        </p:nvSpPr>
        <p:spPr bwMode="auto">
          <a:xfrm>
            <a:off x="611188" y="0"/>
            <a:ext cx="734536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en-US" altLang="zh-CN" sz="3800">
                <a:effectLst>
                  <a:outerShdw blurRad="38100" dist="38100" dir="2700000" algn="tl">
                    <a:srgbClr val="C0C0C0"/>
                  </a:outerShdw>
                </a:effectLst>
                <a:ea typeface="黑体" pitchFamily="2" charset="-122"/>
              </a:rPr>
              <a:t>最优二叉搜索树</a:t>
            </a:r>
            <a:endParaRPr lang="ja-JP" altLang="en-US" sz="3800">
              <a:effectLst>
                <a:outerShdw blurRad="38100" dist="38100" dir="2700000" algn="tl">
                  <a:srgbClr val="C0C0C0"/>
                </a:outerShdw>
              </a:effectLst>
              <a:ea typeface="黑体" pitchFamily="2" charset="-122"/>
            </a:endParaRPr>
          </a:p>
        </p:txBody>
      </p:sp>
      <p:sp>
        <p:nvSpPr>
          <p:cNvPr id="330755" name="Text Box 3"/>
          <p:cNvSpPr txBox="1">
            <a:spLocks noChangeArrowheads="1"/>
          </p:cNvSpPr>
          <p:nvPr/>
        </p:nvSpPr>
        <p:spPr bwMode="auto">
          <a:xfrm>
            <a:off x="323850" y="1052513"/>
            <a:ext cx="8301038"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最优二叉搜索树</a:t>
            </a:r>
            <a:r>
              <a:rPr lang="en-US" altLang="zh-CN" sz="2400">
                <a:ea typeface="楷体_GB2312" pitchFamily="49" charset="-122"/>
              </a:rPr>
              <a:t>T</a:t>
            </a:r>
            <a:r>
              <a:rPr lang="en-US" altLang="zh-CN" sz="2400" baseline="-25000">
                <a:ea typeface="楷体_GB2312" pitchFamily="49" charset="-122"/>
              </a:rPr>
              <a:t>ij</a:t>
            </a:r>
            <a:r>
              <a:rPr lang="zh-CN" altLang="en-US" sz="2400">
                <a:ea typeface="楷体_GB2312" pitchFamily="49" charset="-122"/>
              </a:rPr>
              <a:t>的平均路长为</a:t>
            </a:r>
            <a:r>
              <a:rPr lang="en-US" altLang="zh-CN" sz="2400">
                <a:ea typeface="楷体_GB2312" pitchFamily="49" charset="-122"/>
              </a:rPr>
              <a:t>p</a:t>
            </a:r>
            <a:r>
              <a:rPr lang="en-US" altLang="zh-CN" sz="2400" baseline="-25000">
                <a:ea typeface="楷体_GB2312" pitchFamily="49" charset="-122"/>
              </a:rPr>
              <a:t>ij</a:t>
            </a:r>
            <a:r>
              <a:rPr lang="zh-CN" altLang="en-US" sz="2400">
                <a:ea typeface="楷体_GB2312" pitchFamily="49" charset="-122"/>
              </a:rPr>
              <a:t>，则所求的最优值为</a:t>
            </a:r>
            <a:r>
              <a:rPr lang="en-US" altLang="zh-CN" sz="2400">
                <a:ea typeface="楷体_GB2312" pitchFamily="49" charset="-122"/>
              </a:rPr>
              <a:t>p</a:t>
            </a:r>
            <a:r>
              <a:rPr lang="en-US" altLang="zh-CN" sz="2400" baseline="-25000">
                <a:ea typeface="楷体_GB2312" pitchFamily="49" charset="-122"/>
              </a:rPr>
              <a:t>1,n</a:t>
            </a:r>
            <a:r>
              <a:rPr lang="zh-CN" altLang="en-US" sz="2400">
                <a:ea typeface="楷体_GB2312" pitchFamily="49" charset="-122"/>
              </a:rPr>
              <a:t>。由最优二叉搜索树问题的最优子结构性质可建立计算</a:t>
            </a:r>
            <a:r>
              <a:rPr lang="en-US" altLang="zh-CN" sz="2400">
                <a:ea typeface="楷体_GB2312" pitchFamily="49" charset="-122"/>
              </a:rPr>
              <a:t>p</a:t>
            </a:r>
            <a:r>
              <a:rPr lang="en-US" altLang="zh-CN" sz="2400" baseline="-25000">
                <a:ea typeface="楷体_GB2312" pitchFamily="49" charset="-122"/>
              </a:rPr>
              <a:t>ij</a:t>
            </a:r>
            <a:r>
              <a:rPr lang="zh-CN" altLang="en-US" sz="2400">
                <a:ea typeface="楷体_GB2312" pitchFamily="49" charset="-122"/>
              </a:rPr>
              <a:t>的递归式如下</a:t>
            </a:r>
          </a:p>
          <a:p>
            <a:endParaRPr lang="zh-CN" altLang="en-US" sz="2400">
              <a:ea typeface="楷体_GB2312" pitchFamily="49" charset="-122"/>
            </a:endParaRPr>
          </a:p>
          <a:p>
            <a:endParaRPr lang="zh-CN" altLang="en-US" sz="2400">
              <a:ea typeface="楷体_GB2312" pitchFamily="49" charset="-122"/>
            </a:endParaRPr>
          </a:p>
          <a:p>
            <a:r>
              <a:rPr lang="zh-CN" altLang="en-US" sz="2400">
                <a:ea typeface="楷体_GB2312" pitchFamily="49" charset="-122"/>
              </a:rPr>
              <a:t>记</a:t>
            </a:r>
            <a:r>
              <a:rPr lang="en-US" altLang="zh-CN" sz="2400">
                <a:ea typeface="楷体_GB2312" pitchFamily="49" charset="-122"/>
              </a:rPr>
              <a:t>w</a:t>
            </a:r>
            <a:r>
              <a:rPr lang="en-US" altLang="zh-CN" sz="2400" baseline="-25000">
                <a:ea typeface="楷体_GB2312" pitchFamily="49" charset="-122"/>
              </a:rPr>
              <a:t>i,j</a:t>
            </a:r>
            <a:r>
              <a:rPr lang="en-US" altLang="zh-CN" sz="2400">
                <a:ea typeface="楷体_GB2312" pitchFamily="49" charset="-122"/>
              </a:rPr>
              <a:t>p</a:t>
            </a:r>
            <a:r>
              <a:rPr lang="en-US" altLang="zh-CN" sz="2400" baseline="-25000">
                <a:ea typeface="楷体_GB2312" pitchFamily="49" charset="-122"/>
              </a:rPr>
              <a:t>i,j</a:t>
            </a:r>
            <a:r>
              <a:rPr lang="zh-CN" altLang="en-US" sz="2400">
                <a:ea typeface="楷体_GB2312" pitchFamily="49" charset="-122"/>
              </a:rPr>
              <a:t>为</a:t>
            </a:r>
            <a:r>
              <a:rPr lang="en-US" altLang="zh-CN" sz="2400">
                <a:ea typeface="楷体_GB2312" pitchFamily="49" charset="-122"/>
              </a:rPr>
              <a:t>m(i,j)</a:t>
            </a:r>
            <a:r>
              <a:rPr lang="zh-CN" altLang="en-US" sz="2400">
                <a:ea typeface="楷体_GB2312" pitchFamily="49" charset="-122"/>
              </a:rPr>
              <a:t>，则</a:t>
            </a:r>
            <a:r>
              <a:rPr lang="en-US" altLang="zh-CN" sz="2400">
                <a:ea typeface="楷体_GB2312" pitchFamily="49" charset="-122"/>
              </a:rPr>
              <a:t>m(1,n)=w</a:t>
            </a:r>
            <a:r>
              <a:rPr lang="en-US" altLang="zh-CN" sz="2400" baseline="-25000">
                <a:ea typeface="楷体_GB2312" pitchFamily="49" charset="-122"/>
              </a:rPr>
              <a:t>1,n</a:t>
            </a:r>
            <a:r>
              <a:rPr lang="en-US" altLang="zh-CN" sz="2400">
                <a:ea typeface="楷体_GB2312" pitchFamily="49" charset="-122"/>
              </a:rPr>
              <a:t>p</a:t>
            </a:r>
            <a:r>
              <a:rPr lang="en-US" altLang="zh-CN" sz="2400" baseline="-25000">
                <a:ea typeface="楷体_GB2312" pitchFamily="49" charset="-122"/>
              </a:rPr>
              <a:t>1,n</a:t>
            </a:r>
            <a:r>
              <a:rPr lang="en-US" altLang="zh-CN" sz="2400">
                <a:ea typeface="楷体_GB2312" pitchFamily="49" charset="-122"/>
              </a:rPr>
              <a:t>=p</a:t>
            </a:r>
            <a:r>
              <a:rPr lang="en-US" altLang="zh-CN" sz="2400" baseline="-25000">
                <a:ea typeface="楷体_GB2312" pitchFamily="49" charset="-122"/>
              </a:rPr>
              <a:t>1,n</a:t>
            </a:r>
            <a:r>
              <a:rPr lang="zh-CN" altLang="en-US" sz="2400">
                <a:ea typeface="楷体_GB2312" pitchFamily="49" charset="-122"/>
              </a:rPr>
              <a:t>为所求的最优值。计算</a:t>
            </a:r>
            <a:r>
              <a:rPr lang="en-US" altLang="zh-CN" sz="2400">
                <a:ea typeface="楷体_GB2312" pitchFamily="49" charset="-122"/>
              </a:rPr>
              <a:t>m(i,j)</a:t>
            </a:r>
            <a:r>
              <a:rPr lang="zh-CN" altLang="en-US" sz="2400">
                <a:ea typeface="楷体_GB2312" pitchFamily="49" charset="-122"/>
              </a:rPr>
              <a:t>的递归式为</a:t>
            </a:r>
          </a:p>
          <a:p>
            <a:endParaRPr lang="zh-CN" altLang="en-US" sz="2400">
              <a:ea typeface="楷体_GB2312" pitchFamily="49" charset="-122"/>
            </a:endParaRPr>
          </a:p>
          <a:p>
            <a:endParaRPr lang="zh-CN" altLang="en-US" sz="2400">
              <a:ea typeface="楷体_GB2312" pitchFamily="49" charset="-122"/>
            </a:endParaRPr>
          </a:p>
          <a:p>
            <a:endParaRPr lang="zh-CN" altLang="en-US" sz="2400">
              <a:ea typeface="楷体_GB2312" pitchFamily="49" charset="-122"/>
            </a:endParaRPr>
          </a:p>
          <a:p>
            <a:r>
              <a:rPr lang="zh-CN" altLang="en-US" sz="2400">
                <a:ea typeface="楷体_GB2312" pitchFamily="49" charset="-122"/>
              </a:rPr>
              <a:t>注意到，</a:t>
            </a:r>
          </a:p>
          <a:p>
            <a:endParaRPr lang="zh-CN" altLang="en-US" sz="2400">
              <a:ea typeface="楷体_GB2312" pitchFamily="49" charset="-122"/>
            </a:endParaRPr>
          </a:p>
          <a:p>
            <a:endParaRPr lang="zh-CN" altLang="en-US" sz="2400">
              <a:ea typeface="楷体_GB2312" pitchFamily="49" charset="-122"/>
            </a:endParaRPr>
          </a:p>
          <a:p>
            <a:r>
              <a:rPr lang="zh-CN" altLang="en-US" sz="2400">
                <a:ea typeface="楷体_GB2312" pitchFamily="49" charset="-122"/>
              </a:rPr>
              <a:t>可以得到</a:t>
            </a:r>
            <a:r>
              <a:rPr lang="en-US" altLang="zh-CN" sz="2400">
                <a:ea typeface="楷体_GB2312" pitchFamily="49" charset="-122"/>
              </a:rPr>
              <a:t>O(n</a:t>
            </a:r>
            <a:r>
              <a:rPr lang="en-US" altLang="zh-CN" sz="2400" baseline="30000">
                <a:ea typeface="楷体_GB2312" pitchFamily="49" charset="-122"/>
              </a:rPr>
              <a:t>2</a:t>
            </a:r>
            <a:r>
              <a:rPr lang="en-US" altLang="zh-CN" sz="2400">
                <a:ea typeface="楷体_GB2312" pitchFamily="49" charset="-122"/>
              </a:rPr>
              <a:t>)</a:t>
            </a:r>
            <a:r>
              <a:rPr lang="zh-CN" altLang="en-US" sz="2400">
                <a:ea typeface="楷体_GB2312" pitchFamily="49" charset="-122"/>
              </a:rPr>
              <a:t>的算法</a:t>
            </a:r>
          </a:p>
        </p:txBody>
      </p:sp>
      <p:sp>
        <p:nvSpPr>
          <p:cNvPr id="330756" name="Rectangle 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0757" name="Object 5"/>
          <p:cNvGraphicFramePr>
            <a:graphicFrameLocks noChangeAspect="1"/>
          </p:cNvGraphicFramePr>
          <p:nvPr/>
        </p:nvGraphicFramePr>
        <p:xfrm>
          <a:off x="1547813" y="2205038"/>
          <a:ext cx="4537075" cy="479425"/>
        </p:xfrm>
        <a:graphic>
          <a:graphicData uri="http://schemas.openxmlformats.org/presentationml/2006/ole">
            <mc:AlternateContent xmlns:mc="http://schemas.openxmlformats.org/markup-compatibility/2006">
              <mc:Choice xmlns:v="urn:schemas-microsoft-com:vml" Requires="v">
                <p:oleObj spid="_x0000_s330765" name="公式" r:id="rId3" imgW="2794000" imgH="292100" progId="Equation.3">
                  <p:embed/>
                </p:oleObj>
              </mc:Choice>
              <mc:Fallback>
                <p:oleObj name="公式" r:id="rId3" imgW="2794000" imgH="292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453707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58"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0759" name="Object 7"/>
          <p:cNvGraphicFramePr>
            <a:graphicFrameLocks noChangeAspect="1"/>
          </p:cNvGraphicFramePr>
          <p:nvPr/>
        </p:nvGraphicFramePr>
        <p:xfrm>
          <a:off x="1116013" y="3716338"/>
          <a:ext cx="5384800" cy="889000"/>
        </p:xfrm>
        <a:graphic>
          <a:graphicData uri="http://schemas.openxmlformats.org/presentationml/2006/ole">
            <mc:AlternateContent xmlns:mc="http://schemas.openxmlformats.org/markup-compatibility/2006">
              <mc:Choice xmlns:v="urn:schemas-microsoft-com:vml" Requires="v">
                <p:oleObj spid="_x0000_s330766" name="公式" r:id="rId5" imgW="3098520" imgH="507960" progId="Equation.3">
                  <p:embed/>
                </p:oleObj>
              </mc:Choice>
              <mc:Fallback>
                <p:oleObj name="公式" r:id="rId5" imgW="3098520" imgH="5079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716338"/>
                        <a:ext cx="53848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0760" name="Rectangle 8"/>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330761" name="Object 9"/>
          <p:cNvGraphicFramePr>
            <a:graphicFrameLocks noChangeAspect="1"/>
          </p:cNvGraphicFramePr>
          <p:nvPr/>
        </p:nvGraphicFramePr>
        <p:xfrm>
          <a:off x="684213" y="5157788"/>
          <a:ext cx="7554912" cy="533400"/>
        </p:xfrm>
        <a:graphic>
          <a:graphicData uri="http://schemas.openxmlformats.org/presentationml/2006/ole">
            <mc:AlternateContent xmlns:mc="http://schemas.openxmlformats.org/markup-compatibility/2006">
              <mc:Choice xmlns:v="urn:schemas-microsoft-com:vml" Requires="v">
                <p:oleObj spid="_x0000_s330767" name="公式" r:id="rId7" imgW="4178160" imgH="291960" progId="Equation.3">
                  <p:embed/>
                </p:oleObj>
              </mc:Choice>
              <mc:Fallback>
                <p:oleObj name="公式" r:id="rId7" imgW="4178160" imgH="2919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5157788"/>
                        <a:ext cx="75549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p:txBody>
          <a:bodyPr/>
          <a:lstStyle/>
          <a:p>
            <a:fld id="{6EB0361D-61F9-4179-9CF7-AE8179670E43}" type="slidenum">
              <a:rPr lang="en-US" altLang="zh-CN"/>
              <a:pPr/>
              <a:t>5</a:t>
            </a:fld>
            <a:endParaRPr lang="en-US" altLang="zh-CN"/>
          </a:p>
        </p:txBody>
      </p:sp>
      <p:sp>
        <p:nvSpPr>
          <p:cNvPr id="285698" name="Rectangle 2"/>
          <p:cNvSpPr>
            <a:spLocks noChangeArrowheads="1"/>
          </p:cNvSpPr>
          <p:nvPr/>
        </p:nvSpPr>
        <p:spPr bwMode="auto">
          <a:xfrm>
            <a:off x="684213"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r>
              <a:rPr lang="zh-CN" altLang="en-US" sz="2100">
                <a:latin typeface="楷体_GB2312" pitchFamily="49" charset="-122"/>
                <a:ea typeface="楷体_GB2312" pitchFamily="49" charset="-122"/>
              </a:rPr>
              <a:t>但是经分解得到的子问题往往不是互相独立的。不同子问题的数目常常只有多项式量级。在用分治法求解时，有些子问题被重复计算了许多次。</a:t>
            </a:r>
          </a:p>
        </p:txBody>
      </p:sp>
      <p:sp>
        <p:nvSpPr>
          <p:cNvPr id="285699" name="Rectangle 3"/>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a:effectLst>
                  <a:outerShdw blurRad="38100" dist="38100" dir="2700000" algn="tl">
                    <a:srgbClr val="C0C0C0"/>
                  </a:outerShdw>
                </a:effectLst>
                <a:ea typeface="黑体" pitchFamily="2" charset="-122"/>
              </a:rPr>
              <a:t>算法总体思想</a:t>
            </a:r>
          </a:p>
        </p:txBody>
      </p:sp>
      <p:grpSp>
        <p:nvGrpSpPr>
          <p:cNvPr id="285700" name="Group 4"/>
          <p:cNvGrpSpPr>
            <a:grpSpLocks/>
          </p:cNvGrpSpPr>
          <p:nvPr/>
        </p:nvGrpSpPr>
        <p:grpSpPr bwMode="auto">
          <a:xfrm>
            <a:off x="250825" y="3214688"/>
            <a:ext cx="8893175" cy="3221037"/>
            <a:chOff x="158" y="2025"/>
            <a:chExt cx="5602" cy="2029"/>
          </a:xfrm>
        </p:grpSpPr>
        <p:sp>
          <p:nvSpPr>
            <p:cNvPr id="285701"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latin typeface="Arial Rounded MT Bold" pitchFamily="34" charset="0"/>
                </a:rPr>
                <a:t>n</a:t>
              </a:r>
            </a:p>
          </p:txBody>
        </p:sp>
        <p:cxnSp>
          <p:nvCxnSpPr>
            <p:cNvPr id="285702" name="AutoShape 6"/>
            <p:cNvCxnSpPr>
              <a:cxnSpLocks noChangeShapeType="1"/>
              <a:stCxn id="285701" idx="4"/>
            </p:cNvCxnSpPr>
            <p:nvPr/>
          </p:nvCxnSpPr>
          <p:spPr bwMode="auto">
            <a:xfrm>
              <a:off x="2951" y="2595"/>
              <a:ext cx="2281" cy="51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03" name="AutoShape 7"/>
            <p:cNvCxnSpPr>
              <a:cxnSpLocks noChangeShapeType="1"/>
              <a:stCxn id="285701" idx="4"/>
            </p:cNvCxnSpPr>
            <p:nvPr/>
          </p:nvCxnSpPr>
          <p:spPr bwMode="auto">
            <a:xfrm flipH="1">
              <a:off x="798" y="2595"/>
              <a:ext cx="2153" cy="48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04" name="AutoShape 8"/>
            <p:cNvCxnSpPr>
              <a:cxnSpLocks noChangeShapeType="1"/>
              <a:stCxn id="285701" idx="4"/>
            </p:cNvCxnSpPr>
            <p:nvPr/>
          </p:nvCxnSpPr>
          <p:spPr bwMode="auto">
            <a:xfrm flipH="1">
              <a:off x="2276" y="2595"/>
              <a:ext cx="675" cy="51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05" name="AutoShape 9"/>
            <p:cNvCxnSpPr>
              <a:cxnSpLocks noChangeShapeType="1"/>
              <a:stCxn id="285701" idx="4"/>
            </p:cNvCxnSpPr>
            <p:nvPr/>
          </p:nvCxnSpPr>
          <p:spPr bwMode="auto">
            <a:xfrm>
              <a:off x="2951" y="2595"/>
              <a:ext cx="803" cy="51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5706" name="AutoShape 10"/>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latin typeface="Arial Rounded MT Bold" pitchFamily="34" charset="0"/>
                </a:rPr>
                <a:t>T(n)</a:t>
              </a:r>
            </a:p>
          </p:txBody>
        </p:sp>
        <p:sp>
          <p:nvSpPr>
            <p:cNvPr id="285707" name="Text Box 11"/>
            <p:cNvSpPr txBox="1">
              <a:spLocks noChangeArrowheads="1"/>
            </p:cNvSpPr>
            <p:nvPr/>
          </p:nvSpPr>
          <p:spPr bwMode="auto">
            <a:xfrm>
              <a:off x="1824" y="2236"/>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zh-CN" altLang="en-US" sz="3200">
                  <a:latin typeface="Arial Rounded MT Bold" pitchFamily="34" charset="0"/>
                </a:rPr>
                <a:t>=</a:t>
              </a:r>
            </a:p>
          </p:txBody>
        </p:sp>
        <p:grpSp>
          <p:nvGrpSpPr>
            <p:cNvPr id="285708" name="Group 12"/>
            <p:cNvGrpSpPr>
              <a:grpSpLocks/>
            </p:cNvGrpSpPr>
            <p:nvPr/>
          </p:nvGrpSpPr>
          <p:grpSpPr bwMode="auto">
            <a:xfrm>
              <a:off x="158" y="3158"/>
              <a:ext cx="1248" cy="896"/>
              <a:chOff x="96" y="1296"/>
              <a:chExt cx="1488" cy="1104"/>
            </a:xfrm>
          </p:grpSpPr>
          <p:sp>
            <p:nvSpPr>
              <p:cNvPr id="285709" name="Oval 1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5710" name="AutoShape 14"/>
              <p:cNvCxnSpPr>
                <a:cxnSpLocks noChangeShapeType="1"/>
                <a:stCxn id="285709" idx="4"/>
                <a:endCxn id="285717"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11" name="AutoShape 15"/>
              <p:cNvCxnSpPr>
                <a:cxnSpLocks noChangeShapeType="1"/>
                <a:stCxn id="285709" idx="4"/>
                <a:endCxn id="285714"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12" name="AutoShape 16"/>
              <p:cNvCxnSpPr>
                <a:cxnSpLocks noChangeShapeType="1"/>
                <a:stCxn id="285709" idx="4"/>
                <a:endCxn id="285715"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13" name="AutoShape 17"/>
              <p:cNvCxnSpPr>
                <a:cxnSpLocks noChangeShapeType="1"/>
                <a:stCxn id="285709" idx="4"/>
                <a:endCxn id="285716"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5714" name="AutoShape 1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15" name="AutoShape 1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16" name="AutoShape 2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17" name="AutoShape 2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grpSp>
        <p:grpSp>
          <p:nvGrpSpPr>
            <p:cNvPr id="285718" name="Group 22"/>
            <p:cNvGrpSpPr>
              <a:grpSpLocks/>
            </p:cNvGrpSpPr>
            <p:nvPr/>
          </p:nvGrpSpPr>
          <p:grpSpPr bwMode="auto">
            <a:xfrm>
              <a:off x="1655" y="3158"/>
              <a:ext cx="1248" cy="896"/>
              <a:chOff x="96" y="1296"/>
              <a:chExt cx="1488" cy="1104"/>
            </a:xfrm>
          </p:grpSpPr>
          <p:sp>
            <p:nvSpPr>
              <p:cNvPr id="285719" name="Oval 2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5720" name="AutoShape 24"/>
              <p:cNvCxnSpPr>
                <a:cxnSpLocks noChangeShapeType="1"/>
                <a:stCxn id="285719" idx="4"/>
                <a:endCxn id="285727"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21" name="AutoShape 25"/>
              <p:cNvCxnSpPr>
                <a:cxnSpLocks noChangeShapeType="1"/>
                <a:stCxn id="285719" idx="4"/>
                <a:endCxn id="285724"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22" name="AutoShape 26"/>
              <p:cNvCxnSpPr>
                <a:cxnSpLocks noChangeShapeType="1"/>
                <a:stCxn id="285719" idx="4"/>
                <a:endCxn id="285725"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23" name="AutoShape 27"/>
              <p:cNvCxnSpPr>
                <a:cxnSpLocks noChangeShapeType="1"/>
                <a:stCxn id="285719" idx="4"/>
                <a:endCxn id="285726"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5724" name="AutoShape 2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25" name="AutoShape 2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26" name="AutoShape 3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27" name="AutoShape 3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grpSp>
        <p:grpSp>
          <p:nvGrpSpPr>
            <p:cNvPr id="285728" name="Group 32"/>
            <p:cNvGrpSpPr>
              <a:grpSpLocks/>
            </p:cNvGrpSpPr>
            <p:nvPr/>
          </p:nvGrpSpPr>
          <p:grpSpPr bwMode="auto">
            <a:xfrm>
              <a:off x="3107" y="3158"/>
              <a:ext cx="1248" cy="896"/>
              <a:chOff x="96" y="1296"/>
              <a:chExt cx="1488" cy="1104"/>
            </a:xfrm>
          </p:grpSpPr>
          <p:sp>
            <p:nvSpPr>
              <p:cNvPr id="285729" name="Oval 3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5730" name="AutoShape 34"/>
              <p:cNvCxnSpPr>
                <a:cxnSpLocks noChangeShapeType="1"/>
                <a:stCxn id="285729" idx="4"/>
                <a:endCxn id="285737"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31" name="AutoShape 35"/>
              <p:cNvCxnSpPr>
                <a:cxnSpLocks noChangeShapeType="1"/>
                <a:stCxn id="285729" idx="4"/>
                <a:endCxn id="285734"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32" name="AutoShape 36"/>
              <p:cNvCxnSpPr>
                <a:cxnSpLocks noChangeShapeType="1"/>
                <a:stCxn id="285729" idx="4"/>
                <a:endCxn id="285735"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33" name="AutoShape 37"/>
              <p:cNvCxnSpPr>
                <a:cxnSpLocks noChangeShapeType="1"/>
                <a:stCxn id="285729" idx="4"/>
                <a:endCxn id="285736"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5734" name="AutoShape 3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35" name="AutoShape 3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36" name="AutoShape 4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37" name="AutoShape 4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grpSp>
        <p:grpSp>
          <p:nvGrpSpPr>
            <p:cNvPr id="285738" name="Group 42"/>
            <p:cNvGrpSpPr>
              <a:grpSpLocks/>
            </p:cNvGrpSpPr>
            <p:nvPr/>
          </p:nvGrpSpPr>
          <p:grpSpPr bwMode="auto">
            <a:xfrm>
              <a:off x="4512" y="3158"/>
              <a:ext cx="1248" cy="896"/>
              <a:chOff x="96" y="1296"/>
              <a:chExt cx="1488" cy="1104"/>
            </a:xfrm>
          </p:grpSpPr>
          <p:sp>
            <p:nvSpPr>
              <p:cNvPr id="285739" name="Oval 4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5740" name="AutoShape 44"/>
              <p:cNvCxnSpPr>
                <a:cxnSpLocks noChangeShapeType="1"/>
                <a:stCxn id="285739" idx="4"/>
                <a:endCxn id="285747"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41" name="AutoShape 45"/>
              <p:cNvCxnSpPr>
                <a:cxnSpLocks noChangeShapeType="1"/>
                <a:stCxn id="285739" idx="4"/>
                <a:endCxn id="285744"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42" name="AutoShape 46"/>
              <p:cNvCxnSpPr>
                <a:cxnSpLocks noChangeShapeType="1"/>
                <a:stCxn id="285739" idx="4"/>
                <a:endCxn id="285745"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5743" name="AutoShape 47"/>
              <p:cNvCxnSpPr>
                <a:cxnSpLocks noChangeShapeType="1"/>
                <a:stCxn id="285739" idx="4"/>
                <a:endCxn id="285746"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5744" name="AutoShape 4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45" name="AutoShape 4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46" name="AutoShape 5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5747" name="AutoShape 5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252B3DC-C129-4C9F-8405-3A71C3418BA8}" type="slidenum">
              <a:rPr lang="en-US" altLang="zh-CN"/>
              <a:pPr/>
              <a:t>50</a:t>
            </a:fld>
            <a:endParaRPr lang="en-US" altLang="zh-CN"/>
          </a:p>
        </p:txBody>
      </p:sp>
      <p:sp>
        <p:nvSpPr>
          <p:cNvPr id="338946" name="Rectangle 2"/>
          <p:cNvSpPr>
            <a:spLocks noGrp="1" noChangeArrowheads="1"/>
          </p:cNvSpPr>
          <p:nvPr>
            <p:ph type="title"/>
          </p:nvPr>
        </p:nvSpPr>
        <p:spPr/>
        <p:txBody>
          <a:bodyPr/>
          <a:lstStyle/>
          <a:p>
            <a:endParaRPr lang="zh-CN" altLang="en-US"/>
          </a:p>
        </p:txBody>
      </p:sp>
      <p:sp>
        <p:nvSpPr>
          <p:cNvPr id="338947" name="Rectangle 3"/>
          <p:cNvSpPr>
            <a:spLocks noGrp="1" noChangeArrowheads="1"/>
          </p:cNvSpPr>
          <p:nvPr>
            <p:ph type="body"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fld id="{CB2138CD-89DD-4648-B9DD-27C09D0962CC}" type="slidenum">
              <a:rPr lang="en-US" altLang="zh-CN"/>
              <a:pPr/>
              <a:t>6</a:t>
            </a:fld>
            <a:endParaRPr lang="en-US" altLang="zh-CN"/>
          </a:p>
        </p:txBody>
      </p:sp>
      <p:sp>
        <p:nvSpPr>
          <p:cNvPr id="286722" name="Rectangle 2"/>
          <p:cNvSpPr>
            <a:spLocks noChangeArrowheads="1"/>
          </p:cNvSpPr>
          <p:nvPr/>
        </p:nvSpPr>
        <p:spPr bwMode="auto">
          <a:xfrm>
            <a:off x="684213"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r>
              <a:rPr lang="zh-CN" altLang="en-US" sz="2100">
                <a:latin typeface="楷体_GB2312" pitchFamily="49" charset="-122"/>
                <a:ea typeface="楷体_GB2312" pitchFamily="49" charset="-122"/>
              </a:rPr>
              <a:t>如果能够保存已解决的子问题的答案，而在需要时再找出已求得的答案，就可以避免大量重复计算，从而得到多项式时间算法。</a:t>
            </a:r>
          </a:p>
        </p:txBody>
      </p:sp>
      <p:sp>
        <p:nvSpPr>
          <p:cNvPr id="286723" name="Rectangle 3"/>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a:effectLst>
                  <a:outerShdw blurRad="38100" dist="38100" dir="2700000" algn="tl">
                    <a:srgbClr val="C0C0C0"/>
                  </a:outerShdw>
                </a:effectLst>
                <a:ea typeface="黑体" pitchFamily="2" charset="-122"/>
              </a:rPr>
              <a:t>算法总体思想</a:t>
            </a:r>
          </a:p>
        </p:txBody>
      </p:sp>
      <p:grpSp>
        <p:nvGrpSpPr>
          <p:cNvPr id="286724" name="Group 4"/>
          <p:cNvGrpSpPr>
            <a:grpSpLocks/>
          </p:cNvGrpSpPr>
          <p:nvPr/>
        </p:nvGrpSpPr>
        <p:grpSpPr bwMode="auto">
          <a:xfrm>
            <a:off x="827088" y="3498850"/>
            <a:ext cx="7983537" cy="2935288"/>
            <a:chOff x="521" y="2204"/>
            <a:chExt cx="5029" cy="1849"/>
          </a:xfrm>
        </p:grpSpPr>
        <p:sp>
          <p:nvSpPr>
            <p:cNvPr id="286725"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latin typeface="Arial Rounded MT Bold" pitchFamily="34" charset="0"/>
                </a:rPr>
                <a:t>n</a:t>
              </a:r>
            </a:p>
          </p:txBody>
        </p:sp>
        <p:cxnSp>
          <p:nvCxnSpPr>
            <p:cNvPr id="286726" name="AutoShape 6"/>
            <p:cNvCxnSpPr>
              <a:cxnSpLocks noChangeShapeType="1"/>
              <a:stCxn id="286725" idx="4"/>
              <a:endCxn id="286752" idx="0"/>
            </p:cNvCxnSpPr>
            <p:nvPr/>
          </p:nvCxnSpPr>
          <p:spPr bwMode="auto">
            <a:xfrm>
              <a:off x="2951" y="2594"/>
              <a:ext cx="2216" cy="557"/>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27" name="AutoShape 7"/>
            <p:cNvCxnSpPr>
              <a:cxnSpLocks noChangeShapeType="1"/>
              <a:stCxn id="286725" idx="4"/>
              <a:endCxn id="286731" idx="0"/>
            </p:cNvCxnSpPr>
            <p:nvPr/>
          </p:nvCxnSpPr>
          <p:spPr bwMode="auto">
            <a:xfrm flipH="1">
              <a:off x="1051" y="2594"/>
              <a:ext cx="1900" cy="558"/>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28" name="AutoShape 8"/>
            <p:cNvCxnSpPr>
              <a:cxnSpLocks noChangeShapeType="1"/>
              <a:stCxn id="286725" idx="4"/>
              <a:endCxn id="286740" idx="0"/>
            </p:cNvCxnSpPr>
            <p:nvPr/>
          </p:nvCxnSpPr>
          <p:spPr bwMode="auto">
            <a:xfrm flipH="1">
              <a:off x="2774" y="2594"/>
              <a:ext cx="177" cy="558"/>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29" name="AutoShape 9"/>
            <p:cNvCxnSpPr>
              <a:cxnSpLocks noChangeShapeType="1"/>
              <a:stCxn id="286725" idx="4"/>
              <a:endCxn id="286745" idx="0"/>
            </p:cNvCxnSpPr>
            <p:nvPr/>
          </p:nvCxnSpPr>
          <p:spPr bwMode="auto">
            <a:xfrm>
              <a:off x="2951" y="2594"/>
              <a:ext cx="811" cy="557"/>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30" name="Text Box 10"/>
            <p:cNvSpPr txBox="1">
              <a:spLocks noChangeArrowheads="1"/>
            </p:cNvSpPr>
            <p:nvPr/>
          </p:nvSpPr>
          <p:spPr bwMode="auto">
            <a:xfrm>
              <a:off x="1824" y="2235"/>
              <a:ext cx="6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zh-CN" altLang="en-US" sz="3200">
                  <a:latin typeface="Arial Rounded MT Bold" pitchFamily="34" charset="0"/>
                </a:rPr>
                <a:t>=</a:t>
              </a:r>
            </a:p>
          </p:txBody>
        </p:sp>
        <p:sp>
          <p:nvSpPr>
            <p:cNvPr id="286731"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6732" name="AutoShape 12"/>
            <p:cNvCxnSpPr>
              <a:cxnSpLocks noChangeShapeType="1"/>
              <a:stCxn id="286731" idx="4"/>
              <a:endCxn id="286739" idx="0"/>
            </p:cNvCxnSpPr>
            <p:nvPr/>
          </p:nvCxnSpPr>
          <p:spPr bwMode="auto">
            <a:xfrm>
              <a:off x="1051" y="3476"/>
              <a:ext cx="1305"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33" name="AutoShape 13"/>
            <p:cNvCxnSpPr>
              <a:cxnSpLocks noChangeShapeType="1"/>
              <a:stCxn id="286731" idx="4"/>
              <a:endCxn id="286736" idx="0"/>
            </p:cNvCxnSpPr>
            <p:nvPr/>
          </p:nvCxnSpPr>
          <p:spPr bwMode="auto">
            <a:xfrm flipH="1">
              <a:off x="632" y="3476"/>
              <a:ext cx="419"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34" name="AutoShape 14"/>
            <p:cNvCxnSpPr>
              <a:cxnSpLocks noChangeShapeType="1"/>
              <a:stCxn id="286731" idx="4"/>
              <a:endCxn id="286737" idx="0"/>
            </p:cNvCxnSpPr>
            <p:nvPr/>
          </p:nvCxnSpPr>
          <p:spPr bwMode="auto">
            <a:xfrm>
              <a:off x="1051" y="3476"/>
              <a:ext cx="126"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35" name="AutoShape 15"/>
            <p:cNvCxnSpPr>
              <a:cxnSpLocks noChangeShapeType="1"/>
              <a:stCxn id="286731" idx="4"/>
              <a:endCxn id="286738" idx="0"/>
            </p:cNvCxnSpPr>
            <p:nvPr/>
          </p:nvCxnSpPr>
          <p:spPr bwMode="auto">
            <a:xfrm>
              <a:off x="1051" y="3476"/>
              <a:ext cx="806"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36"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37"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38"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39"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40"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6741" name="AutoShape 21"/>
            <p:cNvCxnSpPr>
              <a:cxnSpLocks noChangeShapeType="1"/>
              <a:stCxn id="286740" idx="4"/>
            </p:cNvCxnSpPr>
            <p:nvPr/>
          </p:nvCxnSpPr>
          <p:spPr bwMode="auto">
            <a:xfrm>
              <a:off x="2774" y="3476"/>
              <a:ext cx="483" cy="405"/>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42" name="AutoShape 22"/>
            <p:cNvCxnSpPr>
              <a:cxnSpLocks noChangeShapeType="1"/>
              <a:stCxn id="286740" idx="4"/>
              <a:endCxn id="286738" idx="0"/>
            </p:cNvCxnSpPr>
            <p:nvPr/>
          </p:nvCxnSpPr>
          <p:spPr bwMode="auto">
            <a:xfrm flipH="1">
              <a:off x="1857" y="3476"/>
              <a:ext cx="917"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43" name="AutoShape 23"/>
            <p:cNvCxnSpPr>
              <a:cxnSpLocks noChangeShapeType="1"/>
              <a:stCxn id="286740" idx="4"/>
              <a:endCxn id="286739" idx="0"/>
            </p:cNvCxnSpPr>
            <p:nvPr/>
          </p:nvCxnSpPr>
          <p:spPr bwMode="auto">
            <a:xfrm flipH="1">
              <a:off x="2356" y="3476"/>
              <a:ext cx="418"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44" name="AutoShape 24"/>
            <p:cNvCxnSpPr>
              <a:cxnSpLocks noChangeShapeType="1"/>
              <a:stCxn id="286740" idx="4"/>
              <a:endCxn id="286760" idx="0"/>
            </p:cNvCxnSpPr>
            <p:nvPr/>
          </p:nvCxnSpPr>
          <p:spPr bwMode="auto">
            <a:xfrm>
              <a:off x="2774" y="3476"/>
              <a:ext cx="81" cy="402"/>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45"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6746" name="AutoShape 26"/>
            <p:cNvCxnSpPr>
              <a:cxnSpLocks noChangeShapeType="1"/>
              <a:stCxn id="286745" idx="4"/>
              <a:endCxn id="286757" idx="0"/>
            </p:cNvCxnSpPr>
            <p:nvPr/>
          </p:nvCxnSpPr>
          <p:spPr bwMode="auto">
            <a:xfrm>
              <a:off x="3762" y="3475"/>
              <a:ext cx="635"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47" name="AutoShape 27"/>
            <p:cNvCxnSpPr>
              <a:cxnSpLocks noChangeShapeType="1"/>
              <a:stCxn id="286745" idx="4"/>
            </p:cNvCxnSpPr>
            <p:nvPr/>
          </p:nvCxnSpPr>
          <p:spPr bwMode="auto">
            <a:xfrm flipH="1">
              <a:off x="3218" y="3474"/>
              <a:ext cx="543" cy="405"/>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48" name="AutoShape 28"/>
            <p:cNvCxnSpPr>
              <a:cxnSpLocks noChangeShapeType="1"/>
              <a:stCxn id="286745" idx="4"/>
              <a:endCxn id="286750" idx="0"/>
            </p:cNvCxnSpPr>
            <p:nvPr/>
          </p:nvCxnSpPr>
          <p:spPr bwMode="auto">
            <a:xfrm flipH="1">
              <a:off x="3671" y="3475"/>
              <a:ext cx="91"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49" name="AutoShape 29"/>
            <p:cNvCxnSpPr>
              <a:cxnSpLocks noChangeShapeType="1"/>
              <a:stCxn id="286745" idx="4"/>
              <a:endCxn id="286751" idx="0"/>
            </p:cNvCxnSpPr>
            <p:nvPr/>
          </p:nvCxnSpPr>
          <p:spPr bwMode="auto">
            <a:xfrm>
              <a:off x="3762" y="3475"/>
              <a:ext cx="272"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50"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51"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52"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2800">
                  <a:latin typeface="Arial Rounded MT Bold" pitchFamily="34" charset="0"/>
                </a:rPr>
                <a:t>n/2</a:t>
              </a:r>
            </a:p>
          </p:txBody>
        </p:sp>
        <p:cxnSp>
          <p:nvCxnSpPr>
            <p:cNvPr id="286753" name="AutoShape 33"/>
            <p:cNvCxnSpPr>
              <a:cxnSpLocks noChangeShapeType="1"/>
              <a:stCxn id="286752" idx="4"/>
              <a:endCxn id="286759" idx="0"/>
            </p:cNvCxnSpPr>
            <p:nvPr/>
          </p:nvCxnSpPr>
          <p:spPr bwMode="auto">
            <a:xfrm>
              <a:off x="5167" y="3475"/>
              <a:ext cx="273"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54" name="AutoShape 34"/>
            <p:cNvCxnSpPr>
              <a:cxnSpLocks noChangeShapeType="1"/>
              <a:stCxn id="286752" idx="4"/>
              <a:endCxn id="286757" idx="0"/>
            </p:cNvCxnSpPr>
            <p:nvPr/>
          </p:nvCxnSpPr>
          <p:spPr bwMode="auto">
            <a:xfrm flipH="1">
              <a:off x="4397" y="3475"/>
              <a:ext cx="770"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55" name="AutoShape 35"/>
            <p:cNvCxnSpPr>
              <a:cxnSpLocks noChangeShapeType="1"/>
              <a:stCxn id="286752" idx="4"/>
              <a:endCxn id="286758" idx="0"/>
            </p:cNvCxnSpPr>
            <p:nvPr/>
          </p:nvCxnSpPr>
          <p:spPr bwMode="auto">
            <a:xfrm flipH="1">
              <a:off x="4851" y="3475"/>
              <a:ext cx="316"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756" name="AutoShape 36"/>
            <p:cNvCxnSpPr>
              <a:cxnSpLocks noChangeShapeType="1"/>
              <a:stCxn id="286752" idx="4"/>
              <a:endCxn id="286750" idx="0"/>
            </p:cNvCxnSpPr>
            <p:nvPr/>
          </p:nvCxnSpPr>
          <p:spPr bwMode="auto">
            <a:xfrm flipH="1">
              <a:off x="3671" y="3475"/>
              <a:ext cx="1496" cy="403"/>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57"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58"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59"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60"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sp>
          <p:nvSpPr>
            <p:cNvPr id="286761"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1600" b="1">
                  <a:latin typeface="Arial Rounded MT Bold" pitchFamily="34" charset="0"/>
                </a:rPr>
                <a:t>T(n/4)</a:t>
              </a:r>
            </a:p>
          </p:txBody>
        </p:sp>
      </p:grpSp>
      <p:sp>
        <p:nvSpPr>
          <p:cNvPr id="286762" name="AutoShape 42"/>
          <p:cNvSpPr>
            <a:spLocks noChangeArrowheads="1"/>
          </p:cNvSpPr>
          <p:nvPr/>
        </p:nvSpPr>
        <p:spPr bwMode="auto">
          <a:xfrm>
            <a:off x="609600" y="3213100"/>
            <a:ext cx="1295400" cy="1066800"/>
          </a:xfrm>
          <a:prstGeom prst="triangle">
            <a:avLst>
              <a:gd name="adj" fmla="val 50000"/>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en-US" altLang="zh-CN" sz="3200">
                <a:latin typeface="Arial Rounded MT Bold" pitchFamily="34" charset="0"/>
              </a:rPr>
              <a:t>T(n)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1DA8CDA-F26A-4061-A31B-F99CE149889A}" type="slidenum">
              <a:rPr lang="en-US" altLang="zh-CN"/>
              <a:pPr/>
              <a:t>7</a:t>
            </a:fld>
            <a:endParaRPr lang="en-US" altLang="zh-CN"/>
          </a:p>
        </p:txBody>
      </p:sp>
      <p:sp>
        <p:nvSpPr>
          <p:cNvPr id="287746" name="Rectangle 2"/>
          <p:cNvSpPr>
            <a:spLocks noGrp="1" noChangeArrowheads="1"/>
          </p:cNvSpPr>
          <p:nvPr>
            <p:ph type="title"/>
          </p:nvPr>
        </p:nvSpPr>
        <p:spPr/>
        <p:txBody>
          <a:bodyPr/>
          <a:lstStyle/>
          <a:p>
            <a:r>
              <a:rPr lang="zh-CN" altLang="en-US">
                <a:effectLst>
                  <a:outerShdw blurRad="38100" dist="38100" dir="2700000" algn="tl">
                    <a:srgbClr val="C0C0C0"/>
                  </a:outerShdw>
                </a:effectLst>
                <a:ea typeface="黑体" pitchFamily="2" charset="-122"/>
              </a:rPr>
              <a:t>动态规划基本步骤</a:t>
            </a:r>
          </a:p>
        </p:txBody>
      </p:sp>
      <p:sp>
        <p:nvSpPr>
          <p:cNvPr id="287747" name="Rectangle 3"/>
          <p:cNvSpPr>
            <a:spLocks noGrp="1" noChangeArrowheads="1"/>
          </p:cNvSpPr>
          <p:nvPr>
            <p:ph type="body" idx="1"/>
          </p:nvPr>
        </p:nvSpPr>
        <p:spPr>
          <a:xfrm>
            <a:off x="539750" y="1609725"/>
            <a:ext cx="8062913" cy="3525838"/>
          </a:xfrm>
          <a:solidFill>
            <a:srgbClr val="FFCC00"/>
          </a:solidFill>
        </p:spPr>
        <p:txBody>
          <a:bodyPr/>
          <a:lstStyle/>
          <a:p>
            <a:r>
              <a:rPr lang="zh-CN" altLang="en-US">
                <a:solidFill>
                  <a:srgbClr val="000000"/>
                </a:solidFill>
                <a:latin typeface="楷体_GB2312" pitchFamily="49" charset="-122"/>
                <a:ea typeface="楷体_GB2312" pitchFamily="49" charset="-122"/>
                <a:cs typeface="Times New Roman" pitchFamily="18" charset="0"/>
              </a:rPr>
              <a:t>找出最优解的性质，并刻划其结构特征。</a:t>
            </a:r>
          </a:p>
          <a:p>
            <a:r>
              <a:rPr lang="zh-CN" altLang="en-US">
                <a:ea typeface="楷体_GB2312" pitchFamily="49" charset="-122"/>
                <a:cs typeface="Times New Roman" pitchFamily="18" charset="0"/>
              </a:rPr>
              <a:t>递归地定义最优值。</a:t>
            </a:r>
          </a:p>
          <a:p>
            <a:r>
              <a:rPr lang="zh-CN" altLang="en-US">
                <a:ea typeface="楷体_GB2312" pitchFamily="49" charset="-122"/>
                <a:cs typeface="Times New Roman" pitchFamily="18" charset="0"/>
              </a:rPr>
              <a:t>以自底向上的方式计算出最优值。</a:t>
            </a:r>
          </a:p>
          <a:p>
            <a:r>
              <a:rPr lang="zh-CN" altLang="en-US">
                <a:ea typeface="楷体_GB2312" pitchFamily="49" charset="-122"/>
                <a:cs typeface="Times New Roman" pitchFamily="18" charset="0"/>
              </a:rPr>
              <a:t>根据计算最优值时得到的信息，构造最优解。</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fld id="{21CC56AC-B1BB-4E32-AE52-2C2668CAC4CD}" type="slidenum">
              <a:rPr lang="en-US" altLang="zh-CN"/>
              <a:pPr/>
              <a:t>8</a:t>
            </a:fld>
            <a:endParaRPr lang="en-US" altLang="zh-CN"/>
          </a:p>
        </p:txBody>
      </p:sp>
      <p:grpSp>
        <p:nvGrpSpPr>
          <p:cNvPr id="288770" name="Group 2"/>
          <p:cNvGrpSpPr>
            <a:grpSpLocks/>
          </p:cNvGrpSpPr>
          <p:nvPr/>
        </p:nvGrpSpPr>
        <p:grpSpPr bwMode="auto">
          <a:xfrm>
            <a:off x="1254125" y="1849438"/>
            <a:ext cx="6657975" cy="1604962"/>
            <a:chOff x="1062" y="1620"/>
            <a:chExt cx="4194" cy="1011"/>
          </a:xfrm>
        </p:grpSpPr>
        <p:sp>
          <p:nvSpPr>
            <p:cNvPr id="288771" name="Text Box 3"/>
            <p:cNvSpPr txBox="1">
              <a:spLocks noChangeArrowheads="1"/>
            </p:cNvSpPr>
            <p:nvPr/>
          </p:nvSpPr>
          <p:spPr bwMode="auto">
            <a:xfrm>
              <a:off x="1062" y="1620"/>
              <a:ext cx="4194"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Verdana" pitchFamily="34" charset="0"/>
                  <a:ea typeface="黑体" pitchFamily="2" charset="-122"/>
                </a:rPr>
                <a:t>（</a:t>
              </a:r>
              <a:r>
                <a:rPr kumimoji="1" lang="en-US" altLang="zh-CN" sz="2400">
                  <a:latin typeface="Verdana" pitchFamily="34" charset="0"/>
                  <a:ea typeface="黑体" pitchFamily="2" charset="-122"/>
                </a:rPr>
                <a:t>1</a:t>
              </a:r>
              <a:r>
                <a:rPr kumimoji="1" lang="zh-CN" altLang="en-US" sz="2400">
                  <a:latin typeface="Verdana" pitchFamily="34" charset="0"/>
                  <a:ea typeface="黑体" pitchFamily="2" charset="-122"/>
                </a:rPr>
                <a:t>）单个矩阵是完全加括号的；</a:t>
              </a:r>
            </a:p>
            <a:p>
              <a:r>
                <a:rPr kumimoji="1" lang="zh-CN" altLang="en-US" sz="2400">
                  <a:latin typeface="Verdana" pitchFamily="34" charset="0"/>
                  <a:ea typeface="黑体" pitchFamily="2" charset="-122"/>
                </a:rPr>
                <a:t>（</a:t>
              </a:r>
              <a:r>
                <a:rPr kumimoji="1" lang="en-US" altLang="zh-CN" sz="2400">
                  <a:latin typeface="Verdana" pitchFamily="34" charset="0"/>
                  <a:ea typeface="黑体" pitchFamily="2" charset="-122"/>
                </a:rPr>
                <a:t>2</a:t>
              </a:r>
              <a:r>
                <a:rPr kumimoji="1" lang="zh-CN" altLang="en-US" sz="2400">
                  <a:latin typeface="Verdana" pitchFamily="34" charset="0"/>
                  <a:ea typeface="黑体" pitchFamily="2" charset="-122"/>
                </a:rPr>
                <a:t>）矩阵连乘积   是完全加括号的，则   可</a:t>
              </a:r>
            </a:p>
            <a:p>
              <a:r>
                <a:rPr kumimoji="1" lang="zh-CN" altLang="en-US" sz="2400">
                  <a:latin typeface="Verdana" pitchFamily="34" charset="0"/>
                  <a:ea typeface="黑体" pitchFamily="2" charset="-122"/>
                </a:rPr>
                <a:t>       表示为</a:t>
              </a:r>
              <a:r>
                <a:rPr kumimoji="1" lang="en-US" altLang="zh-CN" sz="2400">
                  <a:latin typeface="Verdana" pitchFamily="34" charset="0"/>
                  <a:ea typeface="黑体" pitchFamily="2" charset="-122"/>
                </a:rPr>
                <a:t>2</a:t>
              </a:r>
              <a:r>
                <a:rPr kumimoji="1" lang="zh-CN" altLang="en-US" sz="2400">
                  <a:latin typeface="Verdana" pitchFamily="34" charset="0"/>
                  <a:ea typeface="黑体" pitchFamily="2" charset="-122"/>
                </a:rPr>
                <a:t>个完全加括号的矩阵连乘积   和   </a:t>
              </a:r>
            </a:p>
            <a:p>
              <a:r>
                <a:rPr kumimoji="1" lang="zh-CN" altLang="en-US" sz="2400">
                  <a:latin typeface="Verdana" pitchFamily="34" charset="0"/>
                  <a:ea typeface="黑体" pitchFamily="2" charset="-122"/>
                </a:rPr>
                <a:t>       的乘积并加括号，即    </a:t>
              </a:r>
              <a:endParaRPr kumimoji="1" lang="ja-JP" altLang="en-US" sz="2400">
                <a:latin typeface="Verdana" pitchFamily="34" charset="0"/>
                <a:ea typeface="黑体" pitchFamily="2" charset="-122"/>
              </a:endParaRPr>
            </a:p>
          </p:txBody>
        </p:sp>
        <p:graphicFrame>
          <p:nvGraphicFramePr>
            <p:cNvPr id="288772" name="Object 4"/>
            <p:cNvGraphicFramePr>
              <a:graphicFrameLocks noChangeAspect="1"/>
            </p:cNvGraphicFramePr>
            <p:nvPr/>
          </p:nvGraphicFramePr>
          <p:xfrm>
            <a:off x="2570" y="1862"/>
            <a:ext cx="224" cy="243"/>
          </p:xfrm>
          <a:graphic>
            <a:graphicData uri="http://schemas.openxmlformats.org/presentationml/2006/ole">
              <mc:AlternateContent xmlns:mc="http://schemas.openxmlformats.org/markup-compatibility/2006">
                <mc:Choice xmlns:v="urn:schemas-microsoft-com:vml" Requires="v">
                  <p:oleObj spid="_x0000_s288806" name="数式" r:id="rId3" imgW="152280" imgH="164880" progId="Equation.3">
                    <p:embed/>
                  </p:oleObj>
                </mc:Choice>
                <mc:Fallback>
                  <p:oleObj name="数式" r:id="rId3" imgW="152280" imgH="164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 y="1862"/>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3" name="Object 5"/>
            <p:cNvGraphicFramePr>
              <a:graphicFrameLocks noChangeAspect="1"/>
            </p:cNvGraphicFramePr>
            <p:nvPr/>
          </p:nvGraphicFramePr>
          <p:xfrm>
            <a:off x="4512" y="1857"/>
            <a:ext cx="224" cy="243"/>
          </p:xfrm>
          <a:graphic>
            <a:graphicData uri="http://schemas.openxmlformats.org/presentationml/2006/ole">
              <mc:AlternateContent xmlns:mc="http://schemas.openxmlformats.org/markup-compatibility/2006">
                <mc:Choice xmlns:v="urn:schemas-microsoft-com:vml" Requires="v">
                  <p:oleObj spid="_x0000_s288807" name="数式" r:id="rId5" imgW="152280" imgH="164880" progId="Equation.3">
                    <p:embed/>
                  </p:oleObj>
                </mc:Choice>
                <mc:Fallback>
                  <p:oleObj name="数式" r:id="rId5" imgW="152280" imgH="164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1857"/>
                          <a:ext cx="22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4" name="Object 6"/>
            <p:cNvGraphicFramePr>
              <a:graphicFrameLocks noChangeAspect="1"/>
            </p:cNvGraphicFramePr>
            <p:nvPr/>
          </p:nvGraphicFramePr>
          <p:xfrm>
            <a:off x="4614" y="2107"/>
            <a:ext cx="224" cy="224"/>
          </p:xfrm>
          <a:graphic>
            <a:graphicData uri="http://schemas.openxmlformats.org/presentationml/2006/ole">
              <mc:AlternateContent xmlns:mc="http://schemas.openxmlformats.org/markup-compatibility/2006">
                <mc:Choice xmlns:v="urn:schemas-microsoft-com:vml" Requires="v">
                  <p:oleObj spid="_x0000_s288808" name="数式" r:id="rId6" imgW="152280" imgH="152280" progId="Equation.3">
                    <p:embed/>
                  </p:oleObj>
                </mc:Choice>
                <mc:Fallback>
                  <p:oleObj name="数式" r:id="rId6" imgW="152280" imgH="15228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4" y="2107"/>
                          <a:ext cx="22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5" name="Object 7"/>
            <p:cNvGraphicFramePr>
              <a:graphicFrameLocks noChangeAspect="1"/>
            </p:cNvGraphicFramePr>
            <p:nvPr/>
          </p:nvGraphicFramePr>
          <p:xfrm>
            <a:off x="5015" y="2096"/>
            <a:ext cx="224" cy="262"/>
          </p:xfrm>
          <a:graphic>
            <a:graphicData uri="http://schemas.openxmlformats.org/presentationml/2006/ole">
              <mc:AlternateContent xmlns:mc="http://schemas.openxmlformats.org/markup-compatibility/2006">
                <mc:Choice xmlns:v="urn:schemas-microsoft-com:vml" Requires="v">
                  <p:oleObj spid="_x0000_s288809" name="数式" r:id="rId8" imgW="152280" imgH="177480" progId="Equation.3">
                    <p:embed/>
                  </p:oleObj>
                </mc:Choice>
                <mc:Fallback>
                  <p:oleObj name="数式" r:id="rId8" imgW="152280" imgH="17748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5" y="2096"/>
                          <a:ext cx="224"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6" name="Object 8"/>
            <p:cNvGraphicFramePr>
              <a:graphicFrameLocks noChangeAspect="1"/>
            </p:cNvGraphicFramePr>
            <p:nvPr/>
          </p:nvGraphicFramePr>
          <p:xfrm>
            <a:off x="3340" y="2332"/>
            <a:ext cx="896" cy="299"/>
          </p:xfrm>
          <a:graphic>
            <a:graphicData uri="http://schemas.openxmlformats.org/presentationml/2006/ole">
              <mc:AlternateContent xmlns:mc="http://schemas.openxmlformats.org/markup-compatibility/2006">
                <mc:Choice xmlns:v="urn:schemas-microsoft-com:vml" Requires="v">
                  <p:oleObj spid="_x0000_s288810" name="数式" r:id="rId10" imgW="609480" imgH="203040" progId="Equation.3">
                    <p:embed/>
                  </p:oleObj>
                </mc:Choice>
                <mc:Fallback>
                  <p:oleObj name="数式" r:id="rId10" imgW="609480" imgH="20304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0" y="2332"/>
                          <a:ext cx="89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8777" name="Object 9"/>
          <p:cNvGraphicFramePr>
            <a:graphicFrameLocks noChangeAspect="1"/>
          </p:cNvGraphicFramePr>
          <p:nvPr/>
        </p:nvGraphicFramePr>
        <p:xfrm>
          <a:off x="3446463" y="3508375"/>
          <a:ext cx="1689100" cy="487363"/>
        </p:xfrm>
        <a:graphic>
          <a:graphicData uri="http://schemas.openxmlformats.org/presentationml/2006/ole">
            <mc:AlternateContent xmlns:mc="http://schemas.openxmlformats.org/markup-compatibility/2006">
              <mc:Choice xmlns:v="urn:schemas-microsoft-com:vml" Requires="v">
                <p:oleObj spid="_x0000_s288811" name="数式" r:id="rId12" imgW="660240" imgH="190440" progId="Equation.3">
                  <p:embed/>
                </p:oleObj>
              </mc:Choice>
              <mc:Fallback>
                <p:oleObj name="数式" r:id="rId12" imgW="660240" imgH="19044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6463" y="3508375"/>
                        <a:ext cx="16891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8778" name="Group 10"/>
          <p:cNvGrpSpPr>
            <a:grpSpLocks/>
          </p:cNvGrpSpPr>
          <p:nvPr/>
        </p:nvGrpSpPr>
        <p:grpSpPr bwMode="auto">
          <a:xfrm>
            <a:off x="1554163" y="4024313"/>
            <a:ext cx="6372225" cy="428625"/>
            <a:chOff x="824" y="2639"/>
            <a:chExt cx="4014" cy="270"/>
          </a:xfrm>
        </p:grpSpPr>
        <p:graphicFrame>
          <p:nvGraphicFramePr>
            <p:cNvPr id="288779" name="Object 11"/>
            <p:cNvGraphicFramePr>
              <a:graphicFrameLocks noChangeAspect="1"/>
            </p:cNvGraphicFramePr>
            <p:nvPr/>
          </p:nvGraphicFramePr>
          <p:xfrm>
            <a:off x="824" y="2665"/>
            <a:ext cx="975" cy="244"/>
          </p:xfrm>
          <a:graphic>
            <a:graphicData uri="http://schemas.openxmlformats.org/presentationml/2006/ole">
              <mc:AlternateContent xmlns:mc="http://schemas.openxmlformats.org/markup-compatibility/2006">
                <mc:Choice xmlns:v="urn:schemas-microsoft-com:vml" Requires="v">
                  <p:oleObj spid="_x0000_s288812" name="数式" r:id="rId14" imgW="711000" imgH="177480" progId="Equation.3">
                    <p:embed/>
                  </p:oleObj>
                </mc:Choice>
                <mc:Fallback>
                  <p:oleObj name="数式" r:id="rId14" imgW="711000" imgH="17748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4" y="2665"/>
                          <a:ext cx="97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0" name="Object 12"/>
            <p:cNvGraphicFramePr>
              <a:graphicFrameLocks noChangeAspect="1"/>
            </p:cNvGraphicFramePr>
            <p:nvPr/>
          </p:nvGraphicFramePr>
          <p:xfrm>
            <a:off x="1860" y="2660"/>
            <a:ext cx="954" cy="239"/>
          </p:xfrm>
          <a:graphic>
            <a:graphicData uri="http://schemas.openxmlformats.org/presentationml/2006/ole">
              <mc:AlternateContent xmlns:mc="http://schemas.openxmlformats.org/markup-compatibility/2006">
                <mc:Choice xmlns:v="urn:schemas-microsoft-com:vml" Requires="v">
                  <p:oleObj spid="_x0000_s288813" name="数式" r:id="rId16" imgW="711000" imgH="177480" progId="Equation.3">
                    <p:embed/>
                  </p:oleObj>
                </mc:Choice>
                <mc:Fallback>
                  <p:oleObj name="数式" r:id="rId16" imgW="711000" imgH="17748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60" y="2660"/>
                          <a:ext cx="95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1" name="Object 13"/>
            <p:cNvGraphicFramePr>
              <a:graphicFrameLocks noChangeAspect="1"/>
            </p:cNvGraphicFramePr>
            <p:nvPr/>
          </p:nvGraphicFramePr>
          <p:xfrm>
            <a:off x="2866" y="2649"/>
            <a:ext cx="1011" cy="244"/>
          </p:xfrm>
          <a:graphic>
            <a:graphicData uri="http://schemas.openxmlformats.org/presentationml/2006/ole">
              <mc:AlternateContent xmlns:mc="http://schemas.openxmlformats.org/markup-compatibility/2006">
                <mc:Choice xmlns:v="urn:schemas-microsoft-com:vml" Requires="v">
                  <p:oleObj spid="_x0000_s288814" name="数式" r:id="rId18" imgW="736560" imgH="177480" progId="Equation.3">
                    <p:embed/>
                  </p:oleObj>
                </mc:Choice>
                <mc:Fallback>
                  <p:oleObj name="数式" r:id="rId18" imgW="736560" imgH="17748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66" y="2649"/>
                          <a:ext cx="101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2" name="Object 14"/>
            <p:cNvGraphicFramePr>
              <a:graphicFrameLocks noChangeAspect="1"/>
            </p:cNvGraphicFramePr>
            <p:nvPr/>
          </p:nvGraphicFramePr>
          <p:xfrm>
            <a:off x="3940" y="2639"/>
            <a:ext cx="898" cy="242"/>
          </p:xfrm>
          <a:graphic>
            <a:graphicData uri="http://schemas.openxmlformats.org/presentationml/2006/ole">
              <mc:AlternateContent xmlns:mc="http://schemas.openxmlformats.org/markup-compatibility/2006">
                <mc:Choice xmlns:v="urn:schemas-microsoft-com:vml" Requires="v">
                  <p:oleObj spid="_x0000_s288815" name="数式" r:id="rId20" imgW="660240" imgH="177480" progId="Equation.3">
                    <p:embed/>
                  </p:oleObj>
                </mc:Choice>
                <mc:Fallback>
                  <p:oleObj name="数式" r:id="rId20" imgW="660240" imgH="177480" progId="Equation.3">
                    <p:embed/>
                    <p:pic>
                      <p:nvPicPr>
                        <p:cNvPr id="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40" y="2639"/>
                          <a:ext cx="8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8783" name="Object 15"/>
          <p:cNvGraphicFramePr>
            <a:graphicFrameLocks noChangeAspect="1"/>
          </p:cNvGraphicFramePr>
          <p:nvPr/>
        </p:nvGraphicFramePr>
        <p:xfrm>
          <a:off x="2022475" y="4997450"/>
          <a:ext cx="1700213" cy="438150"/>
        </p:xfrm>
        <a:graphic>
          <a:graphicData uri="http://schemas.openxmlformats.org/presentationml/2006/ole">
            <mc:AlternateContent xmlns:mc="http://schemas.openxmlformats.org/markup-compatibility/2006">
              <mc:Choice xmlns:v="urn:schemas-microsoft-com:vml" Requires="v">
                <p:oleObj spid="_x0000_s288816" name="数式" r:id="rId22" imgW="787320" imgH="203040" progId="Equation.3">
                  <p:embed/>
                </p:oleObj>
              </mc:Choice>
              <mc:Fallback>
                <p:oleObj name="数式" r:id="rId22" imgW="787320" imgH="203040" progId="Equation.3">
                  <p:embed/>
                  <p:pic>
                    <p:nvPicPr>
                      <p:cNvPr id="0"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22475" y="4997450"/>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4" name="Object 16"/>
          <p:cNvGraphicFramePr>
            <a:graphicFrameLocks noChangeAspect="1"/>
          </p:cNvGraphicFramePr>
          <p:nvPr/>
        </p:nvGraphicFramePr>
        <p:xfrm>
          <a:off x="2022475" y="5462588"/>
          <a:ext cx="1700213" cy="438150"/>
        </p:xfrm>
        <a:graphic>
          <a:graphicData uri="http://schemas.openxmlformats.org/presentationml/2006/ole">
            <mc:AlternateContent xmlns:mc="http://schemas.openxmlformats.org/markup-compatibility/2006">
              <mc:Choice xmlns:v="urn:schemas-microsoft-com:vml" Requires="v">
                <p:oleObj spid="_x0000_s288817" name="数式" r:id="rId24" imgW="787320" imgH="203040" progId="Equation.3">
                  <p:embed/>
                </p:oleObj>
              </mc:Choice>
              <mc:Fallback>
                <p:oleObj name="数式" r:id="rId24" imgW="787320" imgH="203040" progId="Equation.3">
                  <p:embed/>
                  <p:pic>
                    <p:nvPicPr>
                      <p:cNvPr id="0"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22475" y="5462588"/>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5" name="Object 17"/>
          <p:cNvGraphicFramePr>
            <a:graphicFrameLocks noChangeAspect="1"/>
          </p:cNvGraphicFramePr>
          <p:nvPr/>
        </p:nvGraphicFramePr>
        <p:xfrm>
          <a:off x="4181475" y="5470525"/>
          <a:ext cx="1700213" cy="438150"/>
        </p:xfrm>
        <a:graphic>
          <a:graphicData uri="http://schemas.openxmlformats.org/presentationml/2006/ole">
            <mc:AlternateContent xmlns:mc="http://schemas.openxmlformats.org/markup-compatibility/2006">
              <mc:Choice xmlns:v="urn:schemas-microsoft-com:vml" Requires="v">
                <p:oleObj spid="_x0000_s288818" name="数式" r:id="rId26" imgW="787320" imgH="203040" progId="Equation.3">
                  <p:embed/>
                </p:oleObj>
              </mc:Choice>
              <mc:Fallback>
                <p:oleObj name="数式" r:id="rId26" imgW="787320" imgH="203040" progId="Equation.3">
                  <p:embed/>
                  <p:pic>
                    <p:nvPicPr>
                      <p:cNvPr id="0"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81475" y="5470525"/>
                        <a:ext cx="17002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6" name="Object 18"/>
          <p:cNvGraphicFramePr>
            <a:graphicFrameLocks noChangeAspect="1"/>
          </p:cNvGraphicFramePr>
          <p:nvPr/>
        </p:nvGraphicFramePr>
        <p:xfrm>
          <a:off x="4211638" y="5013325"/>
          <a:ext cx="1673225" cy="438150"/>
        </p:xfrm>
        <a:graphic>
          <a:graphicData uri="http://schemas.openxmlformats.org/presentationml/2006/ole">
            <mc:AlternateContent xmlns:mc="http://schemas.openxmlformats.org/markup-compatibility/2006">
              <mc:Choice xmlns:v="urn:schemas-microsoft-com:vml" Requires="v">
                <p:oleObj spid="_x0000_s288819" name="数式" r:id="rId28" imgW="774360" imgH="203040" progId="Equation.3">
                  <p:embed/>
                </p:oleObj>
              </mc:Choice>
              <mc:Fallback>
                <p:oleObj name="数式" r:id="rId28" imgW="774360" imgH="203040" progId="Equation.3">
                  <p:embed/>
                  <p:pic>
                    <p:nvPicPr>
                      <p:cNvPr id="0"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11638" y="5013325"/>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7" name="Object 19"/>
          <p:cNvGraphicFramePr>
            <a:graphicFrameLocks noChangeAspect="1"/>
          </p:cNvGraphicFramePr>
          <p:nvPr/>
        </p:nvGraphicFramePr>
        <p:xfrm>
          <a:off x="6191250" y="5048250"/>
          <a:ext cx="1673225" cy="438150"/>
        </p:xfrm>
        <a:graphic>
          <a:graphicData uri="http://schemas.openxmlformats.org/presentationml/2006/ole">
            <mc:AlternateContent xmlns:mc="http://schemas.openxmlformats.org/markup-compatibility/2006">
              <mc:Choice xmlns:v="urn:schemas-microsoft-com:vml" Requires="v">
                <p:oleObj spid="_x0000_s288820" name="数式" r:id="rId30" imgW="774360" imgH="203040" progId="Equation.3">
                  <p:embed/>
                </p:oleObj>
              </mc:Choice>
              <mc:Fallback>
                <p:oleObj name="数式" r:id="rId30" imgW="774360" imgH="203040" progId="Equation.3">
                  <p:embed/>
                  <p:pic>
                    <p:nvPicPr>
                      <p:cNvPr id="0"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91250" y="5048250"/>
                        <a:ext cx="1673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88" name="Text Box 20"/>
          <p:cNvSpPr txBox="1">
            <a:spLocks noChangeArrowheads="1"/>
          </p:cNvSpPr>
          <p:nvPr/>
        </p:nvSpPr>
        <p:spPr bwMode="auto">
          <a:xfrm>
            <a:off x="1914525" y="6091238"/>
            <a:ext cx="590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ja-JP" altLang="en-US" sz="2400">
                <a:latin typeface="Verdana" pitchFamily="34" charset="0"/>
                <a:ea typeface="黑体" pitchFamily="2" charset="-122"/>
              </a:rPr>
              <a:t>16000, 10500, 36000, 87500, 34500</a:t>
            </a:r>
          </a:p>
        </p:txBody>
      </p:sp>
      <p:sp>
        <p:nvSpPr>
          <p:cNvPr id="288789" name="Rectangle 21"/>
          <p:cNvSpPr>
            <a:spLocks noChangeArrowheads="1"/>
          </p:cNvSpPr>
          <p:nvPr/>
        </p:nvSpPr>
        <p:spPr bwMode="auto">
          <a:xfrm>
            <a:off x="1366838" y="1600200"/>
            <a:ext cx="77771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a:buClr>
                <a:schemeClr val="accent2"/>
              </a:buClr>
              <a:buSzPct val="50000"/>
              <a:buFont typeface="Wingdings" pitchFamily="2" charset="2"/>
              <a:buChar char="u"/>
            </a:pPr>
            <a:r>
              <a:rPr lang="zh-CN" altLang="en-US" sz="2100">
                <a:latin typeface="楷体_GB2312" pitchFamily="49" charset="-122"/>
                <a:ea typeface="楷体_GB2312" pitchFamily="49" charset="-122"/>
              </a:rPr>
              <a:t>完全加括号的矩阵连乘积可递归地定义为：</a:t>
            </a:r>
          </a:p>
          <a:p>
            <a:pPr>
              <a:buClr>
                <a:schemeClr val="accent2"/>
              </a:buClr>
              <a:buSzPct val="50000"/>
              <a:buFont typeface="Wingdings" pitchFamily="2" charset="2"/>
              <a:buChar char="u"/>
            </a:pPr>
            <a:endParaRPr lang="zh-CN" altLang="en-US" sz="2100">
              <a:latin typeface="楷体_GB2312" pitchFamily="49" charset="-122"/>
              <a:ea typeface="楷体_GB2312" pitchFamily="49" charset="-122"/>
            </a:endParaRPr>
          </a:p>
          <a:p>
            <a:pPr>
              <a:buClr>
                <a:schemeClr val="accent2"/>
              </a:buClr>
              <a:buSzPct val="50000"/>
              <a:buFont typeface="Wingdings" pitchFamily="2" charset="2"/>
              <a:buChar char="u"/>
            </a:pPr>
            <a:endParaRPr lang="zh-CN" altLang="en-US" sz="2100">
              <a:latin typeface="楷体_GB2312" pitchFamily="49" charset="-122"/>
              <a:ea typeface="楷体_GB2312" pitchFamily="49" charset="-122"/>
            </a:endParaRPr>
          </a:p>
          <a:p>
            <a:pPr>
              <a:buClr>
                <a:schemeClr val="accent2"/>
              </a:buClr>
              <a:buSzPct val="50000"/>
              <a:buFont typeface="Wingdings" pitchFamily="2" charset="2"/>
              <a:buChar char="u"/>
            </a:pPr>
            <a:endParaRPr lang="zh-CN" altLang="en-US" sz="2100">
              <a:latin typeface="楷体_GB2312" pitchFamily="49" charset="-122"/>
              <a:ea typeface="楷体_GB2312" pitchFamily="49" charset="-122"/>
            </a:endParaRPr>
          </a:p>
          <a:p>
            <a:pPr>
              <a:buClr>
                <a:schemeClr val="accent2"/>
              </a:buClr>
              <a:buSzPct val="50000"/>
              <a:buFont typeface="Wingdings" pitchFamily="2" charset="2"/>
              <a:buChar char="u"/>
            </a:pPr>
            <a:endParaRPr lang="zh-CN" altLang="en-US" sz="2100">
              <a:latin typeface="楷体_GB2312" pitchFamily="49" charset="-122"/>
              <a:ea typeface="楷体_GB2312" pitchFamily="49" charset="-122"/>
            </a:endParaRPr>
          </a:p>
          <a:p>
            <a:pPr>
              <a:buClr>
                <a:schemeClr val="accent2"/>
              </a:buClr>
              <a:buSzPct val="50000"/>
              <a:buFont typeface="Wingdings" pitchFamily="2" charset="2"/>
              <a:buChar char="u"/>
            </a:pPr>
            <a:r>
              <a:rPr lang="zh-CN" altLang="en-US" sz="2100">
                <a:latin typeface="楷体_GB2312" pitchFamily="49" charset="-122"/>
                <a:ea typeface="楷体_GB2312" pitchFamily="49" charset="-122"/>
              </a:rPr>
              <a:t>设有四个矩阵            ，它们的维数分别是：</a:t>
            </a:r>
          </a:p>
          <a:p>
            <a:pPr>
              <a:buClr>
                <a:schemeClr val="accent2"/>
              </a:buClr>
              <a:buSzPct val="50000"/>
              <a:buFont typeface="Wingdings" pitchFamily="2" charset="2"/>
              <a:buChar char="u"/>
            </a:pPr>
            <a:endParaRPr lang="zh-CN" altLang="en-US" sz="2100">
              <a:latin typeface="楷体_GB2312" pitchFamily="49" charset="-122"/>
              <a:ea typeface="楷体_GB2312" pitchFamily="49" charset="-122"/>
            </a:endParaRPr>
          </a:p>
          <a:p>
            <a:pPr>
              <a:buClr>
                <a:schemeClr val="accent2"/>
              </a:buClr>
              <a:buSzPct val="50000"/>
              <a:buFont typeface="Wingdings" pitchFamily="2" charset="2"/>
              <a:buChar char="u"/>
            </a:pPr>
            <a:r>
              <a:rPr lang="zh-CN" altLang="en-US" sz="2100">
                <a:latin typeface="楷体_GB2312" pitchFamily="49" charset="-122"/>
                <a:ea typeface="楷体_GB2312" pitchFamily="49" charset="-122"/>
              </a:rPr>
              <a:t>总共有五中完全加括号的方式</a:t>
            </a:r>
            <a:endParaRPr lang="ja-JP" altLang="en-US" sz="2100">
              <a:latin typeface="楷体_GB2312" pitchFamily="49" charset="-122"/>
              <a:ea typeface="楷体_GB2312" pitchFamily="49" charset="-122"/>
            </a:endParaRPr>
          </a:p>
        </p:txBody>
      </p:sp>
      <p:sp>
        <p:nvSpPr>
          <p:cNvPr id="288790" name="Rectangle 22"/>
          <p:cNvSpPr>
            <a:spLocks noChangeArrowheads="1"/>
          </p:cNvSpPr>
          <p:nvPr/>
        </p:nvSpPr>
        <p:spPr bwMode="auto">
          <a:xfrm>
            <a:off x="1435100" y="296863"/>
            <a:ext cx="6472238"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完全加括号的矩阵连乘积</a:t>
            </a:r>
            <a:endParaRPr lang="ja-JP" altLang="en-US" sz="3800">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2E5076C3-1104-4624-ABE3-2446D4932B5F}" type="slidenum">
              <a:rPr lang="en-US" altLang="zh-CN"/>
              <a:pPr/>
              <a:t>9</a:t>
            </a:fld>
            <a:endParaRPr lang="en-US" altLang="zh-CN"/>
          </a:p>
        </p:txBody>
      </p:sp>
      <p:sp>
        <p:nvSpPr>
          <p:cNvPr id="289794" name="Rectangle 2"/>
          <p:cNvSpPr>
            <a:spLocks noChangeArrowheads="1"/>
          </p:cNvSpPr>
          <p:nvPr/>
        </p:nvSpPr>
        <p:spPr bwMode="auto">
          <a:xfrm>
            <a:off x="1341438" y="287338"/>
            <a:ext cx="5395912"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200">
                <a:solidFill>
                  <a:schemeClr val="tx2"/>
                </a:solidFill>
                <a:latin typeface="Garamond" pitchFamily="18" charset="0"/>
                <a:ea typeface="宋体" pitchFamily="2" charset="-122"/>
              </a:defRPr>
            </a:lvl1pPr>
            <a:lvl2pPr>
              <a:defRPr sz="4200">
                <a:solidFill>
                  <a:schemeClr val="tx2"/>
                </a:solidFill>
                <a:latin typeface="Garamond" pitchFamily="18" charset="0"/>
                <a:ea typeface="宋体" pitchFamily="2" charset="-122"/>
              </a:defRPr>
            </a:lvl2pPr>
            <a:lvl3pPr>
              <a:defRPr sz="4200">
                <a:solidFill>
                  <a:schemeClr val="tx2"/>
                </a:solidFill>
                <a:latin typeface="Garamond" pitchFamily="18" charset="0"/>
                <a:ea typeface="宋体" pitchFamily="2" charset="-122"/>
              </a:defRPr>
            </a:lvl3pPr>
            <a:lvl4pPr>
              <a:defRPr sz="4200">
                <a:solidFill>
                  <a:schemeClr val="tx2"/>
                </a:solidFill>
                <a:latin typeface="Garamond" pitchFamily="18" charset="0"/>
                <a:ea typeface="宋体" pitchFamily="2" charset="-122"/>
              </a:defRPr>
            </a:lvl4pPr>
            <a:lvl5pPr>
              <a:defRPr sz="4200">
                <a:solidFill>
                  <a:schemeClr val="tx2"/>
                </a:solidFill>
                <a:latin typeface="Garamond" pitchFamily="18" charset="0"/>
                <a:ea typeface="宋体" pitchFamily="2" charset="-122"/>
              </a:defRPr>
            </a:lvl5pPr>
            <a:lvl6pPr marL="457200" fontAlgn="base">
              <a:spcBef>
                <a:spcPct val="0"/>
              </a:spcBef>
              <a:spcAft>
                <a:spcPct val="0"/>
              </a:spcAft>
              <a:defRPr sz="4200">
                <a:solidFill>
                  <a:schemeClr val="tx2"/>
                </a:solidFill>
                <a:latin typeface="Garamond" pitchFamily="18" charset="0"/>
                <a:ea typeface="宋体" pitchFamily="2" charset="-122"/>
              </a:defRPr>
            </a:lvl6pPr>
            <a:lvl7pPr marL="914400" fontAlgn="base">
              <a:spcBef>
                <a:spcPct val="0"/>
              </a:spcBef>
              <a:spcAft>
                <a:spcPct val="0"/>
              </a:spcAft>
              <a:defRPr sz="4200">
                <a:solidFill>
                  <a:schemeClr val="tx2"/>
                </a:solidFill>
                <a:latin typeface="Garamond" pitchFamily="18" charset="0"/>
                <a:ea typeface="宋体" pitchFamily="2" charset="-122"/>
              </a:defRPr>
            </a:lvl7pPr>
            <a:lvl8pPr marL="1371600" fontAlgn="base">
              <a:spcBef>
                <a:spcPct val="0"/>
              </a:spcBef>
              <a:spcAft>
                <a:spcPct val="0"/>
              </a:spcAft>
              <a:defRPr sz="4200">
                <a:solidFill>
                  <a:schemeClr val="tx2"/>
                </a:solidFill>
                <a:latin typeface="Garamond" pitchFamily="18" charset="0"/>
                <a:ea typeface="宋体" pitchFamily="2" charset="-122"/>
              </a:defRPr>
            </a:lvl8pPr>
            <a:lvl9pPr marL="1828800" fontAlgn="base">
              <a:spcBef>
                <a:spcPct val="0"/>
              </a:spcBef>
              <a:spcAft>
                <a:spcPct val="0"/>
              </a:spcAft>
              <a:defRPr sz="4200">
                <a:solidFill>
                  <a:schemeClr val="tx2"/>
                </a:solidFill>
                <a:latin typeface="Garamond" pitchFamily="18" charset="0"/>
                <a:ea typeface="宋体" pitchFamily="2" charset="-122"/>
              </a:defRPr>
            </a:lvl9pPr>
          </a:lstStyle>
          <a:p>
            <a:r>
              <a:rPr lang="zh-CN" altLang="en-US" sz="3800">
                <a:effectLst>
                  <a:outerShdw blurRad="38100" dist="38100" dir="2700000" algn="tl">
                    <a:srgbClr val="C0C0C0"/>
                  </a:outerShdw>
                </a:effectLst>
                <a:ea typeface="黑体" pitchFamily="2" charset="-122"/>
              </a:rPr>
              <a:t>矩阵连乘问题</a:t>
            </a:r>
            <a:endParaRPr lang="ja-JP" altLang="en-US" sz="3800">
              <a:effectLst>
                <a:outerShdw blurRad="38100" dist="38100" dir="2700000" algn="tl">
                  <a:srgbClr val="C0C0C0"/>
                </a:outerShdw>
              </a:effectLst>
              <a:ea typeface="黑体" pitchFamily="2" charset="-122"/>
            </a:endParaRPr>
          </a:p>
        </p:txBody>
      </p:sp>
      <p:sp>
        <p:nvSpPr>
          <p:cNvPr id="289795" name="Rectangle 3"/>
          <p:cNvSpPr>
            <a:spLocks noChangeArrowheads="1"/>
          </p:cNvSpPr>
          <p:nvPr/>
        </p:nvSpPr>
        <p:spPr bwMode="auto">
          <a:xfrm>
            <a:off x="755650" y="15573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buChar char="n"/>
              <a:defRPr sz="3000">
                <a:solidFill>
                  <a:schemeClr val="tx1"/>
                </a:solidFill>
                <a:latin typeface="Arial" charset="0"/>
                <a:ea typeface="宋体" pitchFamily="2" charset="-122"/>
              </a:defRPr>
            </a:lvl1pPr>
            <a:lvl2pPr marL="669925" indent="-325438">
              <a:spcBef>
                <a:spcPct val="20000"/>
              </a:spcBef>
              <a:buClr>
                <a:schemeClr val="accent2"/>
              </a:buClr>
              <a:buSzPct val="60000"/>
              <a:buFont typeface="Wingdings" pitchFamily="2" charset="2"/>
              <a:buChar char="q"/>
              <a:defRPr sz="2600">
                <a:solidFill>
                  <a:schemeClr val="tx1"/>
                </a:solidFill>
                <a:latin typeface="Arial" charset="0"/>
                <a:ea typeface="宋体" pitchFamily="2" charset="-122"/>
              </a:defRPr>
            </a:lvl2pPr>
            <a:lvl3pPr marL="1022350" indent="-350838">
              <a:spcBef>
                <a:spcPct val="20000"/>
              </a:spcBef>
              <a:buClr>
                <a:schemeClr val="accent1"/>
              </a:buClr>
              <a:buSzPct val="65000"/>
              <a:buFont typeface="Wingdings" pitchFamily="2" charset="2"/>
              <a:buChar char="n"/>
              <a:defRPr sz="2200">
                <a:solidFill>
                  <a:schemeClr val="tx1"/>
                </a:solidFill>
                <a:latin typeface="Arial" charset="0"/>
                <a:ea typeface="宋体" pitchFamily="2" charset="-122"/>
              </a:defRPr>
            </a:lvl3pPr>
            <a:lvl4pPr marL="1339850" indent="-315913">
              <a:spcBef>
                <a:spcPct val="20000"/>
              </a:spcBef>
              <a:buClr>
                <a:schemeClr val="accent2"/>
              </a:buClr>
              <a:buSzPct val="70000"/>
              <a:buFont typeface="Wingdings" pitchFamily="2" charset="2"/>
              <a:buChar char="q"/>
              <a:defRPr sz="2000">
                <a:solidFill>
                  <a:schemeClr val="tx1"/>
                </a:solidFill>
                <a:latin typeface="Arial" charset="0"/>
                <a:ea typeface="宋体" pitchFamily="2" charset="-122"/>
              </a:defRPr>
            </a:lvl4pPr>
            <a:lvl5pPr marL="1681163" indent="-339725">
              <a:spcBef>
                <a:spcPct val="20000"/>
              </a:spcBef>
              <a:buClr>
                <a:schemeClr val="accent1"/>
              </a:buClr>
              <a:buSzPct val="75000"/>
              <a:buFont typeface="Wingdings" pitchFamily="2" charset="2"/>
              <a:buChar char="§"/>
              <a:defRPr sz="2000">
                <a:solidFill>
                  <a:schemeClr val="tx1"/>
                </a:solidFill>
                <a:latin typeface="Arial" charset="0"/>
                <a:ea typeface="宋体" pitchFamily="2" charset="-122"/>
              </a:defRPr>
            </a:lvl5pPr>
            <a:lvl6pPr marL="21383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6pPr>
            <a:lvl7pPr marL="25955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7pPr>
            <a:lvl8pPr marL="30527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8pPr>
            <a:lvl9pPr marL="3509963" indent="-339725" fontAlgn="base">
              <a:spcBef>
                <a:spcPct val="20000"/>
              </a:spcBef>
              <a:spcAft>
                <a:spcPct val="0"/>
              </a:spcAft>
              <a:buClr>
                <a:schemeClr val="accent1"/>
              </a:buClr>
              <a:buSzPct val="75000"/>
              <a:buFont typeface="Wingdings" pitchFamily="2" charset="2"/>
              <a:buChar char="§"/>
              <a:defRPr sz="2000">
                <a:solidFill>
                  <a:schemeClr val="tx1"/>
                </a:solidFill>
                <a:latin typeface="Arial" charset="0"/>
                <a:ea typeface="宋体" pitchFamily="2" charset="-122"/>
              </a:defRPr>
            </a:lvl9pPr>
          </a:lstStyle>
          <a:p>
            <a:pPr>
              <a:buClr>
                <a:schemeClr val="accent2"/>
              </a:buClr>
              <a:buSzPct val="50000"/>
            </a:pPr>
            <a:r>
              <a:rPr lang="zh-CN" altLang="en-US" sz="2100">
                <a:latin typeface="楷体_GB2312" pitchFamily="49" charset="-122"/>
                <a:ea typeface="楷体_GB2312" pitchFamily="49" charset="-122"/>
              </a:rPr>
              <a:t>给定</a:t>
            </a:r>
            <a:r>
              <a:rPr lang="en-US" altLang="zh-CN" sz="2100">
                <a:latin typeface="楷体_GB2312" pitchFamily="49" charset="-122"/>
                <a:ea typeface="楷体_GB2312" pitchFamily="49" charset="-122"/>
              </a:rPr>
              <a:t>n</a:t>
            </a:r>
            <a:r>
              <a:rPr lang="zh-CN" altLang="en-US" sz="2100">
                <a:latin typeface="楷体_GB2312" pitchFamily="49" charset="-122"/>
                <a:ea typeface="楷体_GB2312" pitchFamily="49" charset="-122"/>
              </a:rPr>
              <a:t>个矩阵              ， 其中  与     是可乘的，             。考察这</a:t>
            </a:r>
            <a:r>
              <a:rPr lang="en-US" altLang="zh-CN" sz="2100">
                <a:latin typeface="楷体_GB2312" pitchFamily="49" charset="-122"/>
                <a:ea typeface="楷体_GB2312" pitchFamily="49" charset="-122"/>
              </a:rPr>
              <a:t>n</a:t>
            </a:r>
            <a:r>
              <a:rPr lang="zh-CN" altLang="en-US" sz="2100">
                <a:latin typeface="楷体_GB2312" pitchFamily="49" charset="-122"/>
                <a:ea typeface="楷体_GB2312" pitchFamily="49" charset="-122"/>
              </a:rPr>
              <a:t>个矩阵的连乘积          </a:t>
            </a:r>
          </a:p>
          <a:p>
            <a:pPr>
              <a:buClr>
                <a:schemeClr val="accent2"/>
              </a:buClr>
              <a:buSzPct val="50000"/>
            </a:pPr>
            <a:endParaRPr lang="zh-CN" altLang="en-US" sz="2100">
              <a:latin typeface="楷体_GB2312" pitchFamily="49" charset="-122"/>
              <a:ea typeface="楷体_GB2312" pitchFamily="49" charset="-122"/>
            </a:endParaRPr>
          </a:p>
          <a:p>
            <a:pPr>
              <a:buClr>
                <a:schemeClr val="accent2"/>
              </a:buClr>
              <a:buSzPct val="50000"/>
            </a:pPr>
            <a:endParaRPr lang="zh-CN" altLang="en-US" sz="2100">
              <a:latin typeface="楷体_GB2312" pitchFamily="49" charset="-122"/>
              <a:ea typeface="楷体_GB2312" pitchFamily="49" charset="-122"/>
            </a:endParaRPr>
          </a:p>
          <a:p>
            <a:pPr>
              <a:buClr>
                <a:schemeClr val="accent2"/>
              </a:buClr>
              <a:buSzPct val="50000"/>
            </a:pPr>
            <a:r>
              <a:rPr lang="zh-CN" altLang="en-US" sz="2100">
                <a:latin typeface="楷体_GB2312" pitchFamily="49" charset="-122"/>
                <a:ea typeface="楷体_GB2312" pitchFamily="49" charset="-122"/>
              </a:rPr>
              <a:t>由于矩阵乘法满足结合律，所以计算矩阵的连乘可以有许多不同的计算次序。这种计算次序可以用加括号的方式来确定。</a:t>
            </a:r>
          </a:p>
          <a:p>
            <a:pPr>
              <a:buClr>
                <a:schemeClr val="accent2"/>
              </a:buClr>
              <a:buSzPct val="50000"/>
            </a:pPr>
            <a:r>
              <a:rPr lang="zh-CN" altLang="en-US" sz="2100">
                <a:latin typeface="楷体_GB2312" pitchFamily="49" charset="-122"/>
                <a:ea typeface="楷体_GB2312" pitchFamily="49" charset="-122"/>
              </a:rPr>
              <a:t>若一个矩阵连乘积的计算次序完全确定，也就是说该连乘积已完全加括号，则可以依此次序反复调用</a:t>
            </a:r>
            <a:r>
              <a:rPr lang="en-US" altLang="zh-CN" sz="2100">
                <a:latin typeface="楷体_GB2312" pitchFamily="49" charset="-122"/>
                <a:ea typeface="楷体_GB2312" pitchFamily="49" charset="-122"/>
              </a:rPr>
              <a:t>2</a:t>
            </a:r>
            <a:r>
              <a:rPr lang="zh-CN" altLang="en-US" sz="2100">
                <a:latin typeface="楷体_GB2312" pitchFamily="49" charset="-122"/>
                <a:ea typeface="楷体_GB2312" pitchFamily="49" charset="-122"/>
              </a:rPr>
              <a:t>个矩阵相乘的标准算法计算出矩阵连乘积</a:t>
            </a:r>
            <a:endParaRPr lang="ja-JP" altLang="en-US" sz="2100">
              <a:latin typeface="楷体_GB2312" pitchFamily="49" charset="-122"/>
              <a:ea typeface="楷体_GB2312" pitchFamily="49" charset="-122"/>
            </a:endParaRPr>
          </a:p>
        </p:txBody>
      </p:sp>
      <p:graphicFrame>
        <p:nvGraphicFramePr>
          <p:cNvPr id="289796" name="Object 4"/>
          <p:cNvGraphicFramePr>
            <a:graphicFrameLocks noChangeAspect="1"/>
          </p:cNvGraphicFramePr>
          <p:nvPr/>
        </p:nvGraphicFramePr>
        <p:xfrm>
          <a:off x="2743200" y="1524000"/>
          <a:ext cx="2036763" cy="539750"/>
        </p:xfrm>
        <a:graphic>
          <a:graphicData uri="http://schemas.openxmlformats.org/presentationml/2006/ole">
            <mc:AlternateContent xmlns:mc="http://schemas.openxmlformats.org/markup-compatibility/2006">
              <mc:Choice xmlns:v="urn:schemas-microsoft-com:vml" Requires="v">
                <p:oleObj spid="_x0000_s289806" name="数式" r:id="rId3" imgW="863280" imgH="228600" progId="Equation.3">
                  <p:embed/>
                </p:oleObj>
              </mc:Choice>
              <mc:Fallback>
                <p:oleObj name="数式" r:id="rId3" imgW="863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524000"/>
                        <a:ext cx="20367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7" name="Object 5"/>
          <p:cNvGraphicFramePr>
            <a:graphicFrameLocks noChangeAspect="1"/>
          </p:cNvGraphicFramePr>
          <p:nvPr/>
        </p:nvGraphicFramePr>
        <p:xfrm>
          <a:off x="5486400" y="1524000"/>
          <a:ext cx="357188" cy="493713"/>
        </p:xfrm>
        <a:graphic>
          <a:graphicData uri="http://schemas.openxmlformats.org/presentationml/2006/ole">
            <mc:AlternateContent xmlns:mc="http://schemas.openxmlformats.org/markup-compatibility/2006">
              <mc:Choice xmlns:v="urn:schemas-microsoft-com:vml" Requires="v">
                <p:oleObj spid="_x0000_s289807" name="数式" r:id="rId5" imgW="164880" imgH="228600" progId="Equation.3">
                  <p:embed/>
                </p:oleObj>
              </mc:Choice>
              <mc:Fallback>
                <p:oleObj name="数式" r:id="rId5" imgW="1648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3571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8" name="Object 6"/>
          <p:cNvGraphicFramePr>
            <a:graphicFrameLocks noChangeAspect="1"/>
          </p:cNvGraphicFramePr>
          <p:nvPr/>
        </p:nvGraphicFramePr>
        <p:xfrm>
          <a:off x="6096000" y="1524000"/>
          <a:ext cx="549275" cy="493713"/>
        </p:xfrm>
        <a:graphic>
          <a:graphicData uri="http://schemas.openxmlformats.org/presentationml/2006/ole">
            <mc:AlternateContent xmlns:mc="http://schemas.openxmlformats.org/markup-compatibility/2006">
              <mc:Choice xmlns:v="urn:schemas-microsoft-com:vml" Requires="v">
                <p:oleObj spid="_x0000_s289808" name="数式" r:id="rId7" imgW="253800" imgH="228600" progId="Equation.3">
                  <p:embed/>
                </p:oleObj>
              </mc:Choice>
              <mc:Fallback>
                <p:oleObj name="数式" r:id="rId7" imgW="2538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524000"/>
                        <a:ext cx="54927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9" name="Object 7"/>
          <p:cNvGraphicFramePr>
            <a:graphicFrameLocks noChangeAspect="1"/>
          </p:cNvGraphicFramePr>
          <p:nvPr/>
        </p:nvGraphicFramePr>
        <p:xfrm>
          <a:off x="1882775" y="1987550"/>
          <a:ext cx="1649413" cy="357188"/>
        </p:xfrm>
        <a:graphic>
          <a:graphicData uri="http://schemas.openxmlformats.org/presentationml/2006/ole">
            <mc:AlternateContent xmlns:mc="http://schemas.openxmlformats.org/markup-compatibility/2006">
              <mc:Choice xmlns:v="urn:schemas-microsoft-com:vml" Requires="v">
                <p:oleObj spid="_x0000_s289809" name="数式" r:id="rId9" imgW="876240" imgH="190440" progId="Equation.3">
                  <p:embed/>
                </p:oleObj>
              </mc:Choice>
              <mc:Fallback>
                <p:oleObj name="数式" r:id="rId9" imgW="876240" imgH="1904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775" y="1987550"/>
                        <a:ext cx="1649413"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0" name="Object 8"/>
          <p:cNvGraphicFramePr>
            <a:graphicFrameLocks noChangeAspect="1"/>
          </p:cNvGraphicFramePr>
          <p:nvPr/>
        </p:nvGraphicFramePr>
        <p:xfrm>
          <a:off x="3165475" y="2466975"/>
          <a:ext cx="1501775" cy="587375"/>
        </p:xfrm>
        <a:graphic>
          <a:graphicData uri="http://schemas.openxmlformats.org/presentationml/2006/ole">
            <mc:AlternateContent xmlns:mc="http://schemas.openxmlformats.org/markup-compatibility/2006">
              <mc:Choice xmlns:v="urn:schemas-microsoft-com:vml" Requires="v">
                <p:oleObj spid="_x0000_s289810" name="数式" r:id="rId11" imgW="583920" imgH="228600" progId="Equation.3">
                  <p:embed/>
                </p:oleObj>
              </mc:Choice>
              <mc:Fallback>
                <p:oleObj name="数式" r:id="rId11" imgW="58392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5475" y="2466975"/>
                        <a:ext cx="150177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53</TotalTime>
  <Words>6555</Words>
  <Application>Microsoft Office PowerPoint</Application>
  <PresentationFormat>全屏显示(4:3)</PresentationFormat>
  <Paragraphs>511</Paragraphs>
  <Slides>50</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54" baseType="lpstr">
      <vt:lpstr>Edge</vt:lpstr>
      <vt:lpstr>数式</vt:lpstr>
      <vt:lpstr>公式</vt:lpstr>
      <vt:lpstr>BMP 图像</vt:lpstr>
      <vt:lpstr>第3章  动态规划</vt:lpstr>
      <vt:lpstr>PowerPoint 演示文稿</vt:lpstr>
      <vt:lpstr>PowerPoint 演示文稿</vt:lpstr>
      <vt:lpstr>PowerPoint 演示文稿</vt:lpstr>
      <vt:lpstr>PowerPoint 演示文稿</vt:lpstr>
      <vt:lpstr>PowerPoint 演示文稿</vt:lpstr>
      <vt:lpstr>动态规划基本步骤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Admin</cp:lastModifiedBy>
  <cp:revision>11</cp:revision>
  <cp:lastPrinted>1601-01-01T00:00:00Z</cp:lastPrinted>
  <dcterms:created xsi:type="dcterms:W3CDTF">2003-05-27T06:14:28Z</dcterms:created>
  <dcterms:modified xsi:type="dcterms:W3CDTF">2018-09-01T01:03:11Z</dcterms:modified>
</cp:coreProperties>
</file>