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1"/>
  </p:notesMasterIdLst>
  <p:handoutMasterIdLst>
    <p:handoutMasterId r:id="rId62"/>
  </p:handoutMasterIdLst>
  <p:sldIdLst>
    <p:sldId id="316" r:id="rId2"/>
    <p:sldId id="317" r:id="rId3"/>
    <p:sldId id="315" r:id="rId4"/>
    <p:sldId id="257" r:id="rId5"/>
    <p:sldId id="260" r:id="rId6"/>
    <p:sldId id="262" r:id="rId7"/>
    <p:sldId id="263" r:id="rId8"/>
    <p:sldId id="264" r:id="rId9"/>
    <p:sldId id="258"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9"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cky"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A5002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4486" autoAdjust="0"/>
  </p:normalViewPr>
  <p:slideViewPr>
    <p:cSldViewPr>
      <p:cViewPr varScale="1">
        <p:scale>
          <a:sx n="64" d="100"/>
          <a:sy n="64" d="100"/>
        </p:scale>
        <p:origin x="-133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bar3DChart>
        <c:barDir val="col"/>
        <c:grouping val="clustered"/>
        <c:varyColors val="0"/>
        <c:dLbls>
          <c:showLegendKey val="0"/>
          <c:showVal val="0"/>
          <c:showCatName val="0"/>
          <c:showSerName val="0"/>
          <c:showPercent val="0"/>
          <c:showBubbleSize val="0"/>
        </c:dLbls>
        <c:gapWidth val="150"/>
        <c:gapDepth val="0"/>
        <c:shape val="box"/>
        <c:axId val="9091328"/>
        <c:axId val="9469952"/>
        <c:axId val="0"/>
      </c:bar3DChart>
      <c:catAx>
        <c:axId val="9091328"/>
        <c:scaling>
          <c:orientation val="minMax"/>
        </c:scaling>
        <c:delete val="0"/>
        <c:axPos val="b"/>
        <c:majorTickMark val="in"/>
        <c:minorTickMark val="none"/>
        <c:tickLblPos val="low"/>
        <c:spPr>
          <a:ln w="3170">
            <a:solidFill>
              <a:schemeClr val="tx1"/>
            </a:solidFill>
            <a:prstDash val="solid"/>
          </a:ln>
        </c:spPr>
        <c:txPr>
          <a:bodyPr rot="0" vert="horz"/>
          <a:lstStyle/>
          <a:p>
            <a:pPr>
              <a:defRPr sz="1448" b="1" i="0" u="none" strike="noStrike" baseline="0">
                <a:solidFill>
                  <a:schemeClr val="tx1"/>
                </a:solidFill>
                <a:latin typeface="宋体"/>
                <a:ea typeface="宋体"/>
                <a:cs typeface="宋体"/>
              </a:defRPr>
            </a:pPr>
            <a:endParaRPr lang="zh-CN"/>
          </a:p>
        </c:txPr>
        <c:crossAx val="9469952"/>
        <c:crosses val="autoZero"/>
        <c:auto val="1"/>
        <c:lblAlgn val="ctr"/>
        <c:lblOffset val="100"/>
        <c:tickMarkSkip val="1"/>
        <c:noMultiLvlLbl val="0"/>
      </c:catAx>
      <c:valAx>
        <c:axId val="9469952"/>
        <c:scaling>
          <c:orientation val="minMax"/>
        </c:scaling>
        <c:delete val="0"/>
        <c:axPos val="l"/>
        <c:majorGridlines>
          <c:spPr>
            <a:ln w="3170">
              <a:solidFill>
                <a:schemeClr val="tx1"/>
              </a:solidFill>
              <a:prstDash val="solid"/>
            </a:ln>
          </c:spPr>
        </c:majorGridlines>
        <c:majorTickMark val="in"/>
        <c:minorTickMark val="none"/>
        <c:tickLblPos val="nextTo"/>
        <c:spPr>
          <a:ln w="3170">
            <a:solidFill>
              <a:schemeClr val="tx1"/>
            </a:solidFill>
            <a:prstDash val="solid"/>
          </a:ln>
        </c:spPr>
        <c:txPr>
          <a:bodyPr rot="0" vert="horz"/>
          <a:lstStyle/>
          <a:p>
            <a:pPr>
              <a:defRPr sz="1448" b="1" i="0" u="none" strike="noStrike" baseline="0">
                <a:solidFill>
                  <a:schemeClr val="tx1"/>
                </a:solidFill>
                <a:latin typeface="宋体"/>
                <a:ea typeface="宋体"/>
                <a:cs typeface="宋体"/>
              </a:defRPr>
            </a:pPr>
            <a:endParaRPr lang="zh-CN"/>
          </a:p>
        </c:txPr>
        <c:crossAx val="9091328"/>
        <c:crosses val="autoZero"/>
        <c:crossBetween val="between"/>
      </c:valAx>
      <c:spPr>
        <a:noFill/>
        <a:ln w="25357">
          <a:noFill/>
        </a:ln>
      </c:spPr>
    </c:plotArea>
    <c:legend>
      <c:legendPos val="r"/>
      <c:layout>
        <c:manualLayout>
          <c:xMode val="edge"/>
          <c:yMode val="edge"/>
          <c:x val="0.83578947368421053"/>
          <c:y val="0.3487544483985765"/>
          <c:w val="0.15578947368421053"/>
          <c:h val="0.30604982206405695"/>
        </c:manualLayout>
      </c:layout>
      <c:overlay val="0"/>
      <c:spPr>
        <a:noFill/>
        <a:ln w="3170">
          <a:solidFill>
            <a:schemeClr val="tx1"/>
          </a:solidFill>
          <a:prstDash val="solid"/>
        </a:ln>
      </c:spPr>
      <c:txPr>
        <a:bodyPr/>
        <a:lstStyle/>
        <a:p>
          <a:pPr>
            <a:defRPr sz="1328" b="1" i="0" u="none" strike="noStrike" baseline="0">
              <a:solidFill>
                <a:schemeClr val="tx1"/>
              </a:solidFill>
              <a:latin typeface="宋体"/>
              <a:ea typeface="宋体"/>
              <a:cs typeface="宋体"/>
            </a:defRPr>
          </a:pPr>
          <a:endParaRPr lang="zh-CN"/>
        </a:p>
      </c:txPr>
    </c:legend>
    <c:plotVisOnly val="1"/>
    <c:dispBlanksAs val="gap"/>
    <c:showDLblsOverMax val="0"/>
  </c:chart>
  <c:spPr>
    <a:noFill/>
    <a:ln>
      <a:noFill/>
    </a:ln>
  </c:spPr>
  <c:txPr>
    <a:bodyPr/>
    <a:lstStyle/>
    <a:p>
      <a:pPr>
        <a:defRPr sz="1448" b="1" i="0" u="none" strike="noStrike" baseline="0">
          <a:solidFill>
            <a:schemeClr val="tx1"/>
          </a:solidFill>
          <a:latin typeface="宋体"/>
          <a:ea typeface="宋体"/>
          <a:cs typeface="宋体"/>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8248B891-52EC-4F70-AEC0-E1BDA8CE7330}" type="slidenum">
              <a:rPr lang="zh-CN" altLang="en-US"/>
              <a:pPr/>
              <a:t>‹#›</a:t>
            </a:fld>
            <a:endParaRPr lang="en-US" altLang="zh-CN"/>
          </a:p>
        </p:txBody>
      </p:sp>
    </p:spTree>
    <p:extLst>
      <p:ext uri="{BB962C8B-B14F-4D97-AF65-F5344CB8AC3E}">
        <p14:creationId xmlns:p14="http://schemas.microsoft.com/office/powerpoint/2010/main" val="3200613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E33FB8AC-0577-44A1-8B70-4C2708FE0BB3}" type="slidenum">
              <a:rPr lang="zh-CN" altLang="en-US"/>
              <a:pPr/>
              <a:t>‹#›</a:t>
            </a:fld>
            <a:endParaRPr lang="en-US" altLang="zh-CN"/>
          </a:p>
        </p:txBody>
      </p:sp>
    </p:spTree>
    <p:extLst>
      <p:ext uri="{BB962C8B-B14F-4D97-AF65-F5344CB8AC3E}">
        <p14:creationId xmlns:p14="http://schemas.microsoft.com/office/powerpoint/2010/main" val="22625437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75D8D-96E4-4EDF-89E5-CBC874355C72}" type="slidenum">
              <a:rPr lang="zh-CN" altLang="en-US"/>
              <a:pPr/>
              <a:t>1</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r>
              <a:rPr lang="zh-CN" altLang="en-US"/>
              <a:t>欢迎辞</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99362" name="Group 2"/>
          <p:cNvGrpSpPr>
            <a:grpSpLocks/>
          </p:cNvGrpSpPr>
          <p:nvPr/>
        </p:nvGrpSpPr>
        <p:grpSpPr bwMode="auto">
          <a:xfrm>
            <a:off x="0" y="2438400"/>
            <a:ext cx="9009063" cy="1052513"/>
            <a:chOff x="0" y="1536"/>
            <a:chExt cx="5675" cy="663"/>
          </a:xfrm>
        </p:grpSpPr>
        <p:grpSp>
          <p:nvGrpSpPr>
            <p:cNvPr id="399363" name="Group 3"/>
            <p:cNvGrpSpPr>
              <a:grpSpLocks/>
            </p:cNvGrpSpPr>
            <p:nvPr/>
          </p:nvGrpSpPr>
          <p:grpSpPr bwMode="auto">
            <a:xfrm>
              <a:off x="183" y="1604"/>
              <a:ext cx="448" cy="299"/>
              <a:chOff x="720" y="336"/>
              <a:chExt cx="624" cy="432"/>
            </a:xfrm>
          </p:grpSpPr>
          <p:sp>
            <p:nvSpPr>
              <p:cNvPr id="39936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36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9366" name="Group 6"/>
            <p:cNvGrpSpPr>
              <a:grpSpLocks/>
            </p:cNvGrpSpPr>
            <p:nvPr/>
          </p:nvGrpSpPr>
          <p:grpSpPr bwMode="auto">
            <a:xfrm>
              <a:off x="261" y="1870"/>
              <a:ext cx="465" cy="299"/>
              <a:chOff x="912" y="2640"/>
              <a:chExt cx="672" cy="432"/>
            </a:xfrm>
          </p:grpSpPr>
          <p:sp>
            <p:nvSpPr>
              <p:cNvPr id="39936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36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36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37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37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3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3993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39937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39937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39937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A0A37FFA-CE30-4BA0-986B-97793F05A6C9}" type="slidenum">
              <a:rPr lang="zh-CN" altLang="en-US"/>
              <a:pPr/>
              <a:t>‹#›</a:t>
            </a:fld>
            <a:endParaRPr lang="en-US" altLang="zh-CN"/>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F149A2-42EF-42D2-9F7C-A96F2C9BFE92}" type="slidenum">
              <a:rPr lang="zh-CN" altLang="en-US"/>
              <a:pPr/>
              <a:t>‹#›</a:t>
            </a:fld>
            <a:endParaRPr lang="en-US" altLang="zh-CN"/>
          </a:p>
        </p:txBody>
      </p:sp>
    </p:spTree>
    <p:extLst>
      <p:ext uri="{BB962C8B-B14F-4D97-AF65-F5344CB8AC3E}">
        <p14:creationId xmlns:p14="http://schemas.microsoft.com/office/powerpoint/2010/main" val="1423178542"/>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C55283C-92B9-451D-B6CA-B524BBB04C73}" type="slidenum">
              <a:rPr lang="zh-CN" altLang="en-US"/>
              <a:pPr/>
              <a:t>‹#›</a:t>
            </a:fld>
            <a:endParaRPr lang="en-US" altLang="zh-CN"/>
          </a:p>
        </p:txBody>
      </p:sp>
    </p:spTree>
    <p:extLst>
      <p:ext uri="{BB962C8B-B14F-4D97-AF65-F5344CB8AC3E}">
        <p14:creationId xmlns:p14="http://schemas.microsoft.com/office/powerpoint/2010/main" val="3221682856"/>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5145088" y="2017713"/>
            <a:ext cx="3810000" cy="4114800"/>
          </a:xfrm>
        </p:spPr>
        <p:txBody>
          <a:bodyPr/>
          <a:lstStyle/>
          <a:p>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5F2D8AD9-9708-40C6-BA59-6BE68B967688}" type="slidenum">
              <a:rPr lang="zh-CN" altLang="en-US"/>
              <a:pPr/>
              <a:t>‹#›</a:t>
            </a:fld>
            <a:endParaRPr lang="en-US" altLang="zh-CN"/>
          </a:p>
        </p:txBody>
      </p:sp>
    </p:spTree>
    <p:extLst>
      <p:ext uri="{BB962C8B-B14F-4D97-AF65-F5344CB8AC3E}">
        <p14:creationId xmlns:p14="http://schemas.microsoft.com/office/powerpoint/2010/main" val="906045943"/>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B093F89E-3547-4727-94CF-2EAC497ECCE2}" type="slidenum">
              <a:rPr lang="zh-CN" altLang="en-US"/>
              <a:pPr/>
              <a:t>‹#›</a:t>
            </a:fld>
            <a:endParaRPr lang="en-US" altLang="zh-CN"/>
          </a:p>
        </p:txBody>
      </p:sp>
    </p:spTree>
    <p:extLst>
      <p:ext uri="{BB962C8B-B14F-4D97-AF65-F5344CB8AC3E}">
        <p14:creationId xmlns:p14="http://schemas.microsoft.com/office/powerpoint/2010/main" val="2253229466"/>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DF084363-CED1-431F-BA80-236F88559D89}" type="slidenum">
              <a:rPr lang="zh-CN" altLang="en-US"/>
              <a:pPr/>
              <a:t>‹#›</a:t>
            </a:fld>
            <a:endParaRPr lang="en-US" altLang="zh-CN"/>
          </a:p>
        </p:txBody>
      </p:sp>
    </p:spTree>
    <p:extLst>
      <p:ext uri="{BB962C8B-B14F-4D97-AF65-F5344CB8AC3E}">
        <p14:creationId xmlns:p14="http://schemas.microsoft.com/office/powerpoint/2010/main" val="2917270552"/>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61470F2B-5AEE-46A0-B766-250FE4D9FEDE}" type="slidenum">
              <a:rPr lang="zh-CN" altLang="en-US"/>
              <a:pPr/>
              <a:t>‹#›</a:t>
            </a:fld>
            <a:endParaRPr lang="en-US" altLang="zh-CN"/>
          </a:p>
        </p:txBody>
      </p:sp>
    </p:spTree>
    <p:extLst>
      <p:ext uri="{BB962C8B-B14F-4D97-AF65-F5344CB8AC3E}">
        <p14:creationId xmlns:p14="http://schemas.microsoft.com/office/powerpoint/2010/main" val="1887071690"/>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35CCD8-1070-4DB9-ACD5-9A1542A3FFB1}" type="slidenum">
              <a:rPr lang="zh-CN" altLang="en-US"/>
              <a:pPr/>
              <a:t>‹#›</a:t>
            </a:fld>
            <a:endParaRPr lang="en-US" altLang="zh-CN"/>
          </a:p>
        </p:txBody>
      </p:sp>
    </p:spTree>
    <p:extLst>
      <p:ext uri="{BB962C8B-B14F-4D97-AF65-F5344CB8AC3E}">
        <p14:creationId xmlns:p14="http://schemas.microsoft.com/office/powerpoint/2010/main" val="196325862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0868659-2443-4B05-B788-B20494A44C11}" type="slidenum">
              <a:rPr lang="zh-CN" altLang="en-US"/>
              <a:pPr/>
              <a:t>‹#›</a:t>
            </a:fld>
            <a:endParaRPr lang="en-US" altLang="zh-CN"/>
          </a:p>
        </p:txBody>
      </p:sp>
    </p:spTree>
    <p:extLst>
      <p:ext uri="{BB962C8B-B14F-4D97-AF65-F5344CB8AC3E}">
        <p14:creationId xmlns:p14="http://schemas.microsoft.com/office/powerpoint/2010/main" val="74960960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9F4B4ED-1D89-441C-905D-73368391C21A}" type="slidenum">
              <a:rPr lang="zh-CN" altLang="en-US"/>
              <a:pPr/>
              <a:t>‹#›</a:t>
            </a:fld>
            <a:endParaRPr lang="en-US" altLang="zh-CN"/>
          </a:p>
        </p:txBody>
      </p:sp>
    </p:spTree>
    <p:extLst>
      <p:ext uri="{BB962C8B-B14F-4D97-AF65-F5344CB8AC3E}">
        <p14:creationId xmlns:p14="http://schemas.microsoft.com/office/powerpoint/2010/main" val="270573201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5716BD0-764C-4221-B299-9C2C0DE3354A}" type="slidenum">
              <a:rPr lang="zh-CN" altLang="en-US"/>
              <a:pPr/>
              <a:t>‹#›</a:t>
            </a:fld>
            <a:endParaRPr lang="en-US" altLang="zh-CN"/>
          </a:p>
        </p:txBody>
      </p:sp>
    </p:spTree>
    <p:extLst>
      <p:ext uri="{BB962C8B-B14F-4D97-AF65-F5344CB8AC3E}">
        <p14:creationId xmlns:p14="http://schemas.microsoft.com/office/powerpoint/2010/main" val="2786272653"/>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973AA3E-750C-4BB6-B8DD-1BD3E2DF2D07}" type="slidenum">
              <a:rPr lang="zh-CN" altLang="en-US"/>
              <a:pPr/>
              <a:t>‹#›</a:t>
            </a:fld>
            <a:endParaRPr lang="en-US" altLang="zh-CN"/>
          </a:p>
        </p:txBody>
      </p:sp>
    </p:spTree>
    <p:extLst>
      <p:ext uri="{BB962C8B-B14F-4D97-AF65-F5344CB8AC3E}">
        <p14:creationId xmlns:p14="http://schemas.microsoft.com/office/powerpoint/2010/main" val="2003981656"/>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802A641-E526-4BC7-ADB5-3502A0CD6718}" type="slidenum">
              <a:rPr lang="zh-CN" altLang="en-US"/>
              <a:pPr/>
              <a:t>‹#›</a:t>
            </a:fld>
            <a:endParaRPr lang="en-US" altLang="zh-CN"/>
          </a:p>
        </p:txBody>
      </p:sp>
    </p:spTree>
    <p:extLst>
      <p:ext uri="{BB962C8B-B14F-4D97-AF65-F5344CB8AC3E}">
        <p14:creationId xmlns:p14="http://schemas.microsoft.com/office/powerpoint/2010/main" val="84510966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284558F-A6EB-471B-9D4F-851B82373EC2}" type="slidenum">
              <a:rPr lang="zh-CN" altLang="en-US"/>
              <a:pPr/>
              <a:t>‹#›</a:t>
            </a:fld>
            <a:endParaRPr lang="en-US" altLang="zh-CN"/>
          </a:p>
        </p:txBody>
      </p:sp>
    </p:spTree>
    <p:extLst>
      <p:ext uri="{BB962C8B-B14F-4D97-AF65-F5344CB8AC3E}">
        <p14:creationId xmlns:p14="http://schemas.microsoft.com/office/powerpoint/2010/main" val="4179929367"/>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807520F-2AE4-415D-954B-F121153564E7}" type="slidenum">
              <a:rPr lang="zh-CN" altLang="en-US"/>
              <a:pPr/>
              <a:t>‹#›</a:t>
            </a:fld>
            <a:endParaRPr lang="en-US" altLang="zh-CN"/>
          </a:p>
        </p:txBody>
      </p:sp>
    </p:spTree>
    <p:extLst>
      <p:ext uri="{BB962C8B-B14F-4D97-AF65-F5344CB8AC3E}">
        <p14:creationId xmlns:p14="http://schemas.microsoft.com/office/powerpoint/2010/main" val="3072330263"/>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833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39833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39834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39834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39834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39834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39834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39834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9834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9834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39834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39834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646B45DE-1C1B-4858-9D89-156A4467C08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random/>
  </p:transition>
  <p:timing>
    <p:tnLst>
      <p:par>
        <p:cTn id="1" dur="indefinite" restart="never" nodeType="tmRoot"/>
      </p:par>
    </p:tnLst>
  </p:timing>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oleObject" Target="../embeddings/oleObject16.bin"/><Relationship Id="rId10" Type="http://schemas.openxmlformats.org/officeDocument/2006/relationships/oleObject" Target="../embeddings/oleObject20.bin"/><Relationship Id="rId4" Type="http://schemas.openxmlformats.org/officeDocument/2006/relationships/image" Target="../media/image19.wmf"/><Relationship Id="rId9" Type="http://schemas.openxmlformats.org/officeDocument/2006/relationships/oleObject" Target="../embeddings/oleObject19.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5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3.wmf"/><Relationship Id="rId5" Type="http://schemas.openxmlformats.org/officeDocument/2006/relationships/oleObject" Target="../embeddings/oleObject24.bin"/><Relationship Id="rId4" Type="http://schemas.openxmlformats.org/officeDocument/2006/relationships/image" Target="../media/image22.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4.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p:cNvSpPr>
            <a:spLocks noGrp="1" noChangeArrowheads="1"/>
          </p:cNvSpPr>
          <p:nvPr>
            <p:ph type="sldNum" sz="quarter" idx="4"/>
          </p:nvPr>
        </p:nvSpPr>
        <p:spPr/>
        <p:txBody>
          <a:bodyPr/>
          <a:lstStyle/>
          <a:p>
            <a:fld id="{48B5E499-4BAE-4050-AEF1-96209ACF0256}" type="slidenum">
              <a:rPr lang="zh-CN" altLang="en-US"/>
              <a:pPr/>
              <a:t>1</a:t>
            </a:fld>
            <a:endParaRPr lang="en-US" altLang="zh-CN"/>
          </a:p>
        </p:txBody>
      </p:sp>
      <p:sp>
        <p:nvSpPr>
          <p:cNvPr id="381954" name="Rectangle 2"/>
          <p:cNvSpPr>
            <a:spLocks noGrp="1" noChangeArrowheads="1"/>
          </p:cNvSpPr>
          <p:nvPr>
            <p:ph type="ctrTitle"/>
          </p:nvPr>
        </p:nvSpPr>
        <p:spPr>
          <a:xfrm>
            <a:off x="684213" y="1916113"/>
            <a:ext cx="8064500" cy="1081087"/>
          </a:xfrm>
        </p:spPr>
        <p:txBody>
          <a:bodyPr/>
          <a:lstStyle/>
          <a:p>
            <a:r>
              <a:rPr lang="zh-CN" altLang="en-US">
                <a:solidFill>
                  <a:srgbClr val="800000"/>
                </a:solidFill>
                <a:latin typeface="黑体" pitchFamily="2" charset="-122"/>
                <a:ea typeface="黑体" pitchFamily="2" charset="-122"/>
              </a:rPr>
              <a:t>第</a:t>
            </a:r>
            <a:r>
              <a:rPr lang="en-US" altLang="zh-CN">
                <a:solidFill>
                  <a:srgbClr val="800000"/>
                </a:solidFill>
                <a:latin typeface="黑体" pitchFamily="2" charset="-122"/>
                <a:ea typeface="黑体" pitchFamily="2" charset="-122"/>
              </a:rPr>
              <a:t>4</a:t>
            </a:r>
            <a:r>
              <a:rPr lang="zh-CN" altLang="en-US">
                <a:solidFill>
                  <a:srgbClr val="800000"/>
                </a:solidFill>
                <a:latin typeface="黑体" pitchFamily="2" charset="-122"/>
                <a:ea typeface="黑体" pitchFamily="2" charset="-122"/>
              </a:rPr>
              <a:t>章 贪心算法</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5255414-C259-44C2-AC80-0E3BAD05BE86}" type="slidenum">
              <a:rPr lang="zh-CN" altLang="en-US"/>
              <a:pPr/>
              <a:t>10</a:t>
            </a:fld>
            <a:endParaRPr lang="en-US" altLang="zh-CN"/>
          </a:p>
        </p:txBody>
      </p:sp>
      <p:sp>
        <p:nvSpPr>
          <p:cNvPr id="316418" name="Rectangle 2"/>
          <p:cNvSpPr>
            <a:spLocks noGrp="1" noChangeArrowheads="1"/>
          </p:cNvSpPr>
          <p:nvPr>
            <p:ph type="title"/>
          </p:nvPr>
        </p:nvSpPr>
        <p:spPr/>
        <p:txBody>
          <a:bodyPr/>
          <a:lstStyle/>
          <a:p>
            <a:r>
              <a:rPr lang="en-US" altLang="zh-CN" sz="4000">
                <a:latin typeface="黑体" pitchFamily="2" charset="-122"/>
                <a:ea typeface="黑体" pitchFamily="2" charset="-122"/>
              </a:rPr>
              <a:t>4.1 </a:t>
            </a:r>
            <a:r>
              <a:rPr lang="zh-CN" altLang="en-US" sz="4000">
                <a:latin typeface="黑体" pitchFamily="2" charset="-122"/>
                <a:ea typeface="黑体" pitchFamily="2" charset="-122"/>
              </a:rPr>
              <a:t>活动安排问题</a:t>
            </a:r>
          </a:p>
        </p:txBody>
      </p:sp>
      <p:sp>
        <p:nvSpPr>
          <p:cNvPr id="316419" name="Rectangle 3"/>
          <p:cNvSpPr>
            <a:spLocks noGrp="1" noChangeArrowheads="1"/>
          </p:cNvSpPr>
          <p:nvPr>
            <p:ph type="body" idx="1"/>
          </p:nvPr>
        </p:nvSpPr>
        <p:spPr/>
        <p:txBody>
          <a:bodyPr/>
          <a:lstStyle/>
          <a:p>
            <a:pPr>
              <a:buFont typeface="Wingdings" pitchFamily="2" charset="2"/>
              <a:buNone/>
            </a:pPr>
            <a:r>
              <a:rPr lang="zh-CN" altLang="en-US">
                <a:latin typeface="楷体_GB2312" pitchFamily="49" charset="-122"/>
                <a:ea typeface="楷体_GB2312" pitchFamily="49" charset="-122"/>
              </a:rPr>
              <a:t>    </a:t>
            </a:r>
            <a:r>
              <a:rPr lang="zh-CN" altLang="en-US" sz="2400">
                <a:latin typeface="楷体_GB2312" pitchFamily="49" charset="-122"/>
                <a:ea typeface="楷体_GB2312" pitchFamily="49" charset="-122"/>
              </a:rPr>
              <a:t>若被检查的活动</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的开始时间</a:t>
            </a:r>
            <a:r>
              <a:rPr lang="en-US" altLang="zh-CN" sz="2400">
                <a:latin typeface="楷体_GB2312" pitchFamily="49" charset="-122"/>
                <a:ea typeface="楷体_GB2312" pitchFamily="49" charset="-122"/>
              </a:rPr>
              <a:t>Si</a:t>
            </a:r>
            <a:r>
              <a:rPr lang="zh-CN" altLang="en-US" sz="2400">
                <a:latin typeface="楷体_GB2312" pitchFamily="49" charset="-122"/>
                <a:ea typeface="楷体_GB2312" pitchFamily="49" charset="-122"/>
              </a:rPr>
              <a:t>小于最近选择的活动</a:t>
            </a:r>
            <a:r>
              <a:rPr lang="en-US" altLang="zh-CN" sz="2400">
                <a:latin typeface="楷体_GB2312" pitchFamily="49" charset="-122"/>
                <a:ea typeface="楷体_GB2312" pitchFamily="49" charset="-122"/>
              </a:rPr>
              <a:t>j</a:t>
            </a:r>
            <a:r>
              <a:rPr lang="zh-CN" altLang="en-US" sz="2400">
                <a:latin typeface="楷体_GB2312" pitchFamily="49" charset="-122"/>
                <a:ea typeface="楷体_GB2312" pitchFamily="49" charset="-122"/>
              </a:rPr>
              <a:t>的结束时间</a:t>
            </a:r>
            <a:r>
              <a:rPr lang="en-US" altLang="zh-CN" sz="2400">
                <a:latin typeface="楷体_GB2312" pitchFamily="49" charset="-122"/>
                <a:ea typeface="楷体_GB2312" pitchFamily="49" charset="-122"/>
              </a:rPr>
              <a:t>fi</a:t>
            </a:r>
            <a:r>
              <a:rPr lang="zh-CN" altLang="en-US" sz="2400">
                <a:latin typeface="楷体_GB2312" pitchFamily="49" charset="-122"/>
                <a:ea typeface="楷体_GB2312" pitchFamily="49" charset="-122"/>
              </a:rPr>
              <a:t>，则不选择活动</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，否则选择活动</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加入集合</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中。</a:t>
            </a:r>
            <a:r>
              <a:rPr lang="zh-CN" altLang="en-US" sz="2400"/>
              <a:t> </a:t>
            </a:r>
            <a:endParaRPr lang="zh-CN" altLang="en-US" sz="2400">
              <a:latin typeface="楷体_GB2312" pitchFamily="49" charset="-122"/>
              <a:ea typeface="楷体_GB2312" pitchFamily="49" charset="-122"/>
            </a:endParaRPr>
          </a:p>
          <a:p>
            <a:pPr>
              <a:buFont typeface="Wingdings" pitchFamily="2" charset="2"/>
              <a:buNone/>
            </a:pPr>
            <a:r>
              <a:rPr lang="zh-CN" altLang="en-US" sz="2400">
                <a:latin typeface="楷体_GB2312" pitchFamily="49" charset="-122"/>
                <a:ea typeface="楷体_GB2312" pitchFamily="49" charset="-122"/>
              </a:rPr>
              <a:t>  	 	贪心算法并不总能求得问题的</a:t>
            </a:r>
            <a:r>
              <a:rPr lang="zh-CN" altLang="en-US" sz="2400" b="1">
                <a:solidFill>
                  <a:schemeClr val="accent2"/>
                </a:solidFill>
                <a:latin typeface="楷体_GB2312" pitchFamily="49" charset="-122"/>
                <a:ea typeface="楷体_GB2312" pitchFamily="49" charset="-122"/>
              </a:rPr>
              <a:t>整体最优解</a:t>
            </a:r>
            <a:r>
              <a:rPr lang="zh-CN" altLang="en-US" sz="2400">
                <a:latin typeface="楷体_GB2312" pitchFamily="49" charset="-122"/>
                <a:ea typeface="楷体_GB2312" pitchFamily="49" charset="-122"/>
              </a:rPr>
              <a:t>。但对于活动安排问题，贪心算法</a:t>
            </a:r>
            <a:r>
              <a:rPr lang="en-US" altLang="zh-CN" sz="2400">
                <a:latin typeface="楷体_GB2312" pitchFamily="49" charset="-122"/>
                <a:ea typeface="楷体_GB2312" pitchFamily="49" charset="-122"/>
              </a:rPr>
              <a:t>greedySelector</a:t>
            </a:r>
            <a:r>
              <a:rPr lang="zh-CN" altLang="en-US" sz="2400">
                <a:latin typeface="楷体_GB2312" pitchFamily="49" charset="-122"/>
                <a:ea typeface="楷体_GB2312" pitchFamily="49" charset="-122"/>
              </a:rPr>
              <a:t>却总能求得的整体最优解，即它最终所确定的相容活动集合</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的规模最大。这个结论可以用数学归纳法证明。</a:t>
            </a:r>
          </a:p>
          <a:p>
            <a:pPr>
              <a:buFont typeface="Wingdings" pitchFamily="2" charset="2"/>
              <a:buNone/>
            </a:pPr>
            <a:endParaRPr lang="zh-CN" altLang="en-US" sz="240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88F96B0-B6BD-4EF7-A0D2-2434F3C15C25}" type="slidenum">
              <a:rPr lang="zh-CN" altLang="en-US"/>
              <a:pPr/>
              <a:t>11</a:t>
            </a:fld>
            <a:endParaRPr lang="en-US" altLang="zh-CN"/>
          </a:p>
        </p:txBody>
      </p:sp>
      <p:sp>
        <p:nvSpPr>
          <p:cNvPr id="317442" name="Rectangle 2"/>
          <p:cNvSpPr>
            <a:spLocks noGrp="1" noChangeArrowheads="1"/>
          </p:cNvSpPr>
          <p:nvPr>
            <p:ph type="title"/>
          </p:nvPr>
        </p:nvSpPr>
        <p:spPr/>
        <p:txBody>
          <a:bodyPr/>
          <a:lstStyle/>
          <a:p>
            <a:r>
              <a:rPr lang="en-US" altLang="zh-CN">
                <a:latin typeface="黑体" pitchFamily="2" charset="-122"/>
                <a:ea typeface="黑体" pitchFamily="2" charset="-122"/>
              </a:rPr>
              <a:t>4.2 </a:t>
            </a:r>
            <a:r>
              <a:rPr lang="zh-CN" altLang="en-US">
                <a:latin typeface="黑体" pitchFamily="2" charset="-122"/>
                <a:ea typeface="黑体" pitchFamily="2" charset="-122"/>
              </a:rPr>
              <a:t>贪心算法的基本要素</a:t>
            </a:r>
          </a:p>
        </p:txBody>
      </p:sp>
      <p:sp>
        <p:nvSpPr>
          <p:cNvPr id="317443" name="Rectangle 3"/>
          <p:cNvSpPr>
            <a:spLocks noGrp="1" noChangeArrowheads="1"/>
          </p:cNvSpPr>
          <p:nvPr>
            <p:ph type="body" idx="1"/>
          </p:nvPr>
        </p:nvSpPr>
        <p:spPr/>
        <p:txBody>
          <a:bodyPr/>
          <a:lstStyle/>
          <a:p>
            <a:pPr>
              <a:buFont typeface="Wingdings" pitchFamily="2" charset="2"/>
              <a:buNone/>
            </a:pPr>
            <a:r>
              <a:rPr lang="zh-CN" altLang="en-US">
                <a:latin typeface="楷体_GB2312" pitchFamily="49" charset="-122"/>
                <a:ea typeface="楷体_GB2312" pitchFamily="49" charset="-122"/>
              </a:rPr>
              <a:t>    	</a:t>
            </a:r>
            <a:r>
              <a:rPr lang="zh-CN" altLang="en-US" sz="2400">
                <a:latin typeface="楷体_GB2312" pitchFamily="49" charset="-122"/>
                <a:ea typeface="楷体_GB2312" pitchFamily="49" charset="-122"/>
              </a:rPr>
              <a:t>本节着重讨论可以用贪心算法求解的问题的一般特征。 </a:t>
            </a:r>
          </a:p>
          <a:p>
            <a:pPr>
              <a:buFont typeface="Wingdings" pitchFamily="2" charset="2"/>
              <a:buNone/>
            </a:pPr>
            <a:r>
              <a:rPr lang="zh-CN" altLang="en-US" sz="2400">
                <a:latin typeface="楷体_GB2312" pitchFamily="49" charset="-122"/>
                <a:ea typeface="楷体_GB2312" pitchFamily="49" charset="-122"/>
              </a:rPr>
              <a:t>  	 	对于一个具体的问题，怎么知道是否可用贪心算法解此问题，以及能否得到问题的最优解呢</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这个问题很难给予肯定的回答。</a:t>
            </a:r>
          </a:p>
          <a:p>
            <a:pPr>
              <a:buFont typeface="Wingdings" pitchFamily="2" charset="2"/>
              <a:buNone/>
            </a:pPr>
            <a:r>
              <a:rPr lang="zh-CN" altLang="en-US" sz="2400">
                <a:latin typeface="楷体_GB2312" pitchFamily="49" charset="-122"/>
                <a:ea typeface="楷体_GB2312" pitchFamily="49" charset="-122"/>
              </a:rPr>
              <a:t>      但是，从许多可以用贪心算法求解的问题中看到这类问题一般具有</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个重要的性质：</a:t>
            </a:r>
            <a:r>
              <a:rPr lang="zh-CN" altLang="en-US" sz="2400" b="1">
                <a:solidFill>
                  <a:schemeClr val="accent2"/>
                </a:solidFill>
                <a:latin typeface="楷体_GB2312" pitchFamily="49" charset="-122"/>
                <a:ea typeface="楷体_GB2312" pitchFamily="49" charset="-122"/>
              </a:rPr>
              <a:t>贪心选择性质</a:t>
            </a:r>
            <a:r>
              <a:rPr lang="zh-CN" altLang="en-US" sz="2400">
                <a:latin typeface="楷体_GB2312" pitchFamily="49" charset="-122"/>
                <a:ea typeface="楷体_GB2312" pitchFamily="49" charset="-122"/>
              </a:rPr>
              <a:t>和</a:t>
            </a:r>
            <a:r>
              <a:rPr lang="zh-CN" altLang="en-US" sz="2400" b="1">
                <a:solidFill>
                  <a:schemeClr val="accent2"/>
                </a:solidFill>
                <a:latin typeface="楷体_GB2312" pitchFamily="49" charset="-122"/>
                <a:ea typeface="楷体_GB2312" pitchFamily="49" charset="-122"/>
              </a:rPr>
              <a:t>最优子结构性质</a:t>
            </a:r>
            <a:r>
              <a:rPr lang="zh-CN" altLang="en-US" sz="2400">
                <a:latin typeface="楷体_GB2312" pitchFamily="49" charset="-122"/>
                <a:ea typeface="楷体_GB2312" pitchFamily="49" charset="-122"/>
              </a:rPr>
              <a:t>。</a:t>
            </a:r>
            <a:r>
              <a:rPr lang="zh-CN" altLang="en-US" sz="2400"/>
              <a:t> </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1E02A59-DBE8-4DBF-B05C-6530C494B7FB}" type="slidenum">
              <a:rPr lang="zh-CN" altLang="en-US"/>
              <a:pPr/>
              <a:t>12</a:t>
            </a:fld>
            <a:endParaRPr lang="en-US" altLang="zh-CN"/>
          </a:p>
        </p:txBody>
      </p:sp>
      <p:sp>
        <p:nvSpPr>
          <p:cNvPr id="318466" name="Rectangle 2"/>
          <p:cNvSpPr>
            <a:spLocks noGrp="1" noChangeArrowheads="1"/>
          </p:cNvSpPr>
          <p:nvPr>
            <p:ph type="title"/>
          </p:nvPr>
        </p:nvSpPr>
        <p:spPr>
          <a:xfrm>
            <a:off x="1400175" y="227013"/>
            <a:ext cx="7362825" cy="1382712"/>
          </a:xfrm>
        </p:spPr>
        <p:txBody>
          <a:bodyPr/>
          <a:lstStyle/>
          <a:p>
            <a:r>
              <a:rPr lang="en-US" altLang="zh-CN">
                <a:latin typeface="黑体" pitchFamily="2" charset="-122"/>
                <a:ea typeface="黑体" pitchFamily="2" charset="-122"/>
              </a:rPr>
              <a:t>4.2 </a:t>
            </a:r>
            <a:r>
              <a:rPr lang="zh-CN" altLang="en-US">
                <a:latin typeface="黑体" pitchFamily="2" charset="-122"/>
                <a:ea typeface="黑体" pitchFamily="2" charset="-122"/>
              </a:rPr>
              <a:t>贪心算法的基本要素</a:t>
            </a:r>
          </a:p>
        </p:txBody>
      </p:sp>
      <p:sp>
        <p:nvSpPr>
          <p:cNvPr id="318467" name="Rectangle 3"/>
          <p:cNvSpPr>
            <a:spLocks noGrp="1" noChangeArrowheads="1"/>
          </p:cNvSpPr>
          <p:nvPr>
            <p:ph type="body" idx="1"/>
          </p:nvPr>
        </p:nvSpPr>
        <p:spPr>
          <a:xfrm>
            <a:off x="611188" y="1341438"/>
            <a:ext cx="7772400" cy="655637"/>
          </a:xfrm>
        </p:spPr>
        <p:txBody>
          <a:bodyPr/>
          <a:lstStyle/>
          <a:p>
            <a:pPr>
              <a:buFont typeface="Wingdings" pitchFamily="2" charset="2"/>
              <a:buNone/>
            </a:pPr>
            <a:r>
              <a:rPr lang="en-US" altLang="zh-CN" b="1">
                <a:solidFill>
                  <a:srgbClr val="0000FF"/>
                </a:solidFill>
                <a:latin typeface="黑体" pitchFamily="2" charset="-122"/>
                <a:ea typeface="黑体" pitchFamily="2" charset="-122"/>
              </a:rPr>
              <a:t>1</a:t>
            </a:r>
            <a:r>
              <a:rPr lang="zh-CN" altLang="en-US" b="1">
                <a:solidFill>
                  <a:srgbClr val="0000FF"/>
                </a:solidFill>
                <a:latin typeface="黑体" pitchFamily="2" charset="-122"/>
                <a:ea typeface="黑体" pitchFamily="2" charset="-122"/>
              </a:rPr>
              <a:t>、贪心选择性质</a:t>
            </a:r>
          </a:p>
        </p:txBody>
      </p:sp>
      <p:sp>
        <p:nvSpPr>
          <p:cNvPr id="318469" name="Text Box 5"/>
          <p:cNvSpPr txBox="1">
            <a:spLocks noChangeArrowheads="1"/>
          </p:cNvSpPr>
          <p:nvPr/>
        </p:nvSpPr>
        <p:spPr bwMode="auto">
          <a:xfrm>
            <a:off x="755650" y="1936750"/>
            <a:ext cx="76327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a:solidFill>
                  <a:srgbClr val="000000"/>
                </a:solidFill>
                <a:latin typeface="楷体_GB2312" pitchFamily="49" charset="-122"/>
                <a:ea typeface="楷体_GB2312" pitchFamily="49" charset="-122"/>
                <a:cs typeface="Times New Roman" pitchFamily="18" charset="0"/>
              </a:rPr>
              <a:t>    所谓</a:t>
            </a:r>
            <a:r>
              <a:rPr lang="zh-CN" altLang="en-US" sz="2400" b="1">
                <a:solidFill>
                  <a:schemeClr val="accent2"/>
                </a:solidFill>
                <a:latin typeface="楷体_GB2312" pitchFamily="49" charset="-122"/>
                <a:ea typeface="楷体_GB2312" pitchFamily="49" charset="-122"/>
                <a:cs typeface="Times New Roman" pitchFamily="18" charset="0"/>
              </a:rPr>
              <a:t>贪心选择性质</a:t>
            </a:r>
            <a:r>
              <a:rPr lang="zh-CN" altLang="en-US" sz="2400">
                <a:solidFill>
                  <a:srgbClr val="000000"/>
                </a:solidFill>
                <a:latin typeface="楷体_GB2312" pitchFamily="49" charset="-122"/>
                <a:ea typeface="楷体_GB2312" pitchFamily="49" charset="-122"/>
                <a:cs typeface="Times New Roman" pitchFamily="18" charset="0"/>
              </a:rPr>
              <a:t>是指所求问题的</a:t>
            </a:r>
            <a:r>
              <a:rPr lang="zh-CN" altLang="en-US" sz="2400" b="1">
                <a:solidFill>
                  <a:schemeClr val="accent2"/>
                </a:solidFill>
                <a:latin typeface="楷体_GB2312" pitchFamily="49" charset="-122"/>
                <a:ea typeface="楷体_GB2312" pitchFamily="49" charset="-122"/>
                <a:cs typeface="Times New Roman" pitchFamily="18" charset="0"/>
              </a:rPr>
              <a:t>整体最优解</a:t>
            </a:r>
            <a:r>
              <a:rPr lang="zh-CN" altLang="en-US" sz="2400">
                <a:solidFill>
                  <a:srgbClr val="000000"/>
                </a:solidFill>
                <a:latin typeface="楷体_GB2312" pitchFamily="49" charset="-122"/>
                <a:ea typeface="楷体_GB2312" pitchFamily="49" charset="-122"/>
                <a:cs typeface="Times New Roman" pitchFamily="18" charset="0"/>
              </a:rPr>
              <a:t>可以通过一系列</a:t>
            </a:r>
            <a:r>
              <a:rPr lang="zh-CN" altLang="en-US" sz="2400" b="1">
                <a:solidFill>
                  <a:schemeClr val="accent2"/>
                </a:solidFill>
                <a:latin typeface="楷体_GB2312" pitchFamily="49" charset="-122"/>
                <a:ea typeface="楷体_GB2312" pitchFamily="49" charset="-122"/>
                <a:cs typeface="Times New Roman" pitchFamily="18" charset="0"/>
              </a:rPr>
              <a:t>局部最优</a:t>
            </a:r>
            <a:r>
              <a:rPr lang="zh-CN" altLang="en-US" sz="2400">
                <a:solidFill>
                  <a:srgbClr val="000000"/>
                </a:solidFill>
                <a:latin typeface="楷体_GB2312" pitchFamily="49" charset="-122"/>
                <a:ea typeface="楷体_GB2312" pitchFamily="49" charset="-122"/>
                <a:cs typeface="Times New Roman" pitchFamily="18" charset="0"/>
              </a:rPr>
              <a:t>的选择，即贪心选择来达到。这是贪心算法可行的第一个基本要素，也是贪心算法与动态规划算法的主要区别。</a:t>
            </a:r>
          </a:p>
          <a:p>
            <a:pPr>
              <a:spcBef>
                <a:spcPct val="50000"/>
              </a:spcBef>
            </a:pPr>
            <a:r>
              <a:rPr lang="zh-CN" altLang="en-US" sz="2400">
                <a:solidFill>
                  <a:srgbClr val="000000"/>
                </a:solidFill>
                <a:latin typeface="楷体_GB2312" pitchFamily="49" charset="-122"/>
                <a:ea typeface="楷体_GB2312" pitchFamily="49" charset="-122"/>
                <a:cs typeface="Times New Roman" pitchFamily="18" charset="0"/>
              </a:rPr>
              <a:t>   动态规划算法通常以</a:t>
            </a:r>
            <a:r>
              <a:rPr lang="zh-CN" altLang="en-US" sz="2400" b="1">
                <a:solidFill>
                  <a:schemeClr val="accent2"/>
                </a:solidFill>
                <a:latin typeface="楷体_GB2312" pitchFamily="49" charset="-122"/>
                <a:ea typeface="楷体_GB2312" pitchFamily="49" charset="-122"/>
                <a:cs typeface="Times New Roman" pitchFamily="18" charset="0"/>
              </a:rPr>
              <a:t>自底向上</a:t>
            </a:r>
            <a:r>
              <a:rPr lang="zh-CN" altLang="en-US" sz="2400">
                <a:solidFill>
                  <a:srgbClr val="000000"/>
                </a:solidFill>
                <a:latin typeface="楷体_GB2312" pitchFamily="49" charset="-122"/>
                <a:ea typeface="楷体_GB2312" pitchFamily="49" charset="-122"/>
                <a:cs typeface="Times New Roman" pitchFamily="18" charset="0"/>
              </a:rPr>
              <a:t>的方式解各子问题，而贪心算法则通常以</a:t>
            </a:r>
            <a:r>
              <a:rPr lang="zh-CN" altLang="en-US" sz="2400" b="1">
                <a:solidFill>
                  <a:schemeClr val="accent2"/>
                </a:solidFill>
                <a:latin typeface="楷体_GB2312" pitchFamily="49" charset="-122"/>
                <a:ea typeface="楷体_GB2312" pitchFamily="49" charset="-122"/>
                <a:cs typeface="Times New Roman" pitchFamily="18" charset="0"/>
              </a:rPr>
              <a:t>自顶向下</a:t>
            </a:r>
            <a:r>
              <a:rPr lang="zh-CN" altLang="en-US" sz="2400">
                <a:solidFill>
                  <a:srgbClr val="000000"/>
                </a:solidFill>
                <a:latin typeface="楷体_GB2312" pitchFamily="49" charset="-122"/>
                <a:ea typeface="楷体_GB2312" pitchFamily="49" charset="-122"/>
                <a:cs typeface="Times New Roman" pitchFamily="18" charset="0"/>
              </a:rPr>
              <a:t>的方式进行，以迭代的方式作出相继的贪心选择，每作一次贪心选择就将所求问题简化为规模更小的子问题。</a:t>
            </a:r>
            <a:r>
              <a:rPr lang="zh-CN" altLang="en-US" sz="2400">
                <a:solidFill>
                  <a:schemeClr val="accent2"/>
                </a:solidFill>
                <a:latin typeface="楷体_GB2312" pitchFamily="49" charset="-122"/>
                <a:ea typeface="楷体_GB2312" pitchFamily="49" charset="-122"/>
                <a:cs typeface="Times New Roman" pitchFamily="18" charset="0"/>
              </a:rPr>
              <a:t> </a:t>
            </a:r>
          </a:p>
          <a:p>
            <a:pPr>
              <a:spcBef>
                <a:spcPct val="50000"/>
              </a:spcBef>
            </a:pPr>
            <a:r>
              <a:rPr lang="zh-CN" altLang="en-US" sz="2400">
                <a:solidFill>
                  <a:schemeClr val="accent2"/>
                </a:solidFill>
                <a:latin typeface="楷体_GB2312" pitchFamily="49" charset="-122"/>
                <a:ea typeface="楷体_GB2312" pitchFamily="49" charset="-122"/>
                <a:cs typeface="Times New Roman" pitchFamily="18" charset="0"/>
              </a:rPr>
              <a:t>   </a:t>
            </a:r>
            <a:r>
              <a:rPr lang="zh-CN" altLang="en-US" sz="2400">
                <a:latin typeface="楷体_GB2312" pitchFamily="49" charset="-122"/>
                <a:ea typeface="楷体_GB2312" pitchFamily="49" charset="-122"/>
                <a:cs typeface="Times New Roman" pitchFamily="18" charset="0"/>
              </a:rPr>
              <a:t>对于一个具体问题，要确定它是否具有贪心选择性质，必须证明每一步所作的贪心选择最终导致问题的整体最优解。</a:t>
            </a:r>
          </a:p>
          <a:p>
            <a:pPr>
              <a:spcBef>
                <a:spcPct val="50000"/>
              </a:spcBef>
            </a:pPr>
            <a:endParaRPr lang="zh-CN" altLang="en-US" sz="2400">
              <a:solidFill>
                <a:schemeClr val="accent2"/>
              </a:solidFill>
              <a:latin typeface="楷体_GB2312" pitchFamily="49" charset="-122"/>
              <a:ea typeface="楷体_GB2312" pitchFamily="49" charset="-122"/>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65F28AE-B45E-4F12-B0A3-801155E2AD0D}" type="slidenum">
              <a:rPr lang="zh-CN" altLang="en-US"/>
              <a:pPr/>
              <a:t>13</a:t>
            </a:fld>
            <a:endParaRPr lang="en-US" altLang="zh-CN"/>
          </a:p>
        </p:txBody>
      </p:sp>
      <p:sp>
        <p:nvSpPr>
          <p:cNvPr id="319490" name="Rectangle 2"/>
          <p:cNvSpPr>
            <a:spLocks noGrp="1" noChangeArrowheads="1"/>
          </p:cNvSpPr>
          <p:nvPr>
            <p:ph type="title"/>
          </p:nvPr>
        </p:nvSpPr>
        <p:spPr/>
        <p:txBody>
          <a:bodyPr/>
          <a:lstStyle/>
          <a:p>
            <a:r>
              <a:rPr lang="en-US" altLang="zh-CN">
                <a:latin typeface="黑体" pitchFamily="2" charset="-122"/>
                <a:ea typeface="黑体" pitchFamily="2" charset="-122"/>
              </a:rPr>
              <a:t>4.2 </a:t>
            </a:r>
            <a:r>
              <a:rPr lang="zh-CN" altLang="en-US">
                <a:latin typeface="黑体" pitchFamily="2" charset="-122"/>
                <a:ea typeface="黑体" pitchFamily="2" charset="-122"/>
              </a:rPr>
              <a:t>贪心算法的基本要素</a:t>
            </a:r>
          </a:p>
        </p:txBody>
      </p:sp>
      <p:sp>
        <p:nvSpPr>
          <p:cNvPr id="319491" name="Rectangle 3"/>
          <p:cNvSpPr>
            <a:spLocks noGrp="1" noChangeArrowheads="1"/>
          </p:cNvSpPr>
          <p:nvPr>
            <p:ph type="body" idx="1"/>
          </p:nvPr>
        </p:nvSpPr>
        <p:spPr>
          <a:xfrm>
            <a:off x="685800" y="2554288"/>
            <a:ext cx="7772400" cy="4114800"/>
          </a:xfrm>
        </p:spPr>
        <p:txBody>
          <a:bodyPr/>
          <a:lstStyle/>
          <a:p>
            <a:pPr>
              <a:buFont typeface="Wingdings" pitchFamily="2" charset="2"/>
              <a:buNone/>
            </a:pPr>
            <a:r>
              <a:rPr lang="zh-CN" altLang="en-US"/>
              <a:t>		  </a:t>
            </a:r>
            <a:r>
              <a:rPr lang="zh-CN" altLang="en-US" sz="2400">
                <a:latin typeface="楷体_GB2312" pitchFamily="49" charset="-122"/>
                <a:ea typeface="楷体_GB2312" pitchFamily="49" charset="-122"/>
              </a:rPr>
              <a:t>当一个问题的最优解包含其子问题的最优解时，称此问题具有</a:t>
            </a:r>
            <a:r>
              <a:rPr lang="zh-CN" altLang="en-US" sz="2400" b="1">
                <a:solidFill>
                  <a:schemeClr val="accent2"/>
                </a:solidFill>
                <a:latin typeface="楷体_GB2312" pitchFamily="49" charset="-122"/>
                <a:ea typeface="楷体_GB2312" pitchFamily="49" charset="-122"/>
              </a:rPr>
              <a:t>最优子结构性质</a:t>
            </a:r>
            <a:r>
              <a:rPr lang="zh-CN" altLang="en-US" sz="2400">
                <a:latin typeface="楷体_GB2312" pitchFamily="49" charset="-122"/>
                <a:ea typeface="楷体_GB2312" pitchFamily="49" charset="-122"/>
              </a:rPr>
              <a:t>。问题的最优子结构性质是该问题可用动态规划算法或贪心算法求解的关键特征。 </a:t>
            </a:r>
          </a:p>
        </p:txBody>
      </p:sp>
      <p:sp>
        <p:nvSpPr>
          <p:cNvPr id="319492" name="Text Box 4"/>
          <p:cNvSpPr txBox="1">
            <a:spLocks noChangeArrowheads="1"/>
          </p:cNvSpPr>
          <p:nvPr/>
        </p:nvSpPr>
        <p:spPr bwMode="auto">
          <a:xfrm>
            <a:off x="684213" y="1841500"/>
            <a:ext cx="7775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3200" b="1">
                <a:solidFill>
                  <a:schemeClr val="accent2"/>
                </a:solidFill>
                <a:latin typeface="黑体" pitchFamily="2" charset="-122"/>
                <a:ea typeface="黑体" pitchFamily="2" charset="-122"/>
              </a:rPr>
              <a:t>2</a:t>
            </a:r>
            <a:r>
              <a:rPr lang="zh-CN" altLang="en-US" sz="3200" b="1">
                <a:solidFill>
                  <a:schemeClr val="accent2"/>
                </a:solidFill>
                <a:latin typeface="黑体" pitchFamily="2" charset="-122"/>
                <a:ea typeface="黑体" pitchFamily="2" charset="-122"/>
              </a:rPr>
              <a:t>、最优子结构性质</a:t>
            </a: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C2D1B8E-E87A-476D-8054-2EF95E2919D5}" type="slidenum">
              <a:rPr lang="zh-CN" altLang="en-US"/>
              <a:pPr/>
              <a:t>14</a:t>
            </a:fld>
            <a:endParaRPr lang="en-US" altLang="zh-CN"/>
          </a:p>
        </p:txBody>
      </p:sp>
      <p:sp>
        <p:nvSpPr>
          <p:cNvPr id="320514" name="Rectangle 2"/>
          <p:cNvSpPr>
            <a:spLocks noGrp="1" noChangeArrowheads="1"/>
          </p:cNvSpPr>
          <p:nvPr>
            <p:ph type="title"/>
          </p:nvPr>
        </p:nvSpPr>
        <p:spPr>
          <a:xfrm>
            <a:off x="1368425" y="234950"/>
            <a:ext cx="7358063" cy="1217613"/>
          </a:xfrm>
        </p:spPr>
        <p:txBody>
          <a:bodyPr/>
          <a:lstStyle/>
          <a:p>
            <a:r>
              <a:rPr lang="en-US" altLang="zh-CN">
                <a:latin typeface="黑体" pitchFamily="2" charset="-122"/>
                <a:ea typeface="黑体" pitchFamily="2" charset="-122"/>
              </a:rPr>
              <a:t>4.2 </a:t>
            </a:r>
            <a:r>
              <a:rPr lang="zh-CN" altLang="en-US">
                <a:latin typeface="黑体" pitchFamily="2" charset="-122"/>
                <a:ea typeface="黑体" pitchFamily="2" charset="-122"/>
              </a:rPr>
              <a:t>贪心算法的基本要素</a:t>
            </a:r>
          </a:p>
        </p:txBody>
      </p:sp>
      <p:sp>
        <p:nvSpPr>
          <p:cNvPr id="320515" name="Rectangle 3"/>
          <p:cNvSpPr>
            <a:spLocks noGrp="1" noChangeArrowheads="1"/>
          </p:cNvSpPr>
          <p:nvPr>
            <p:ph type="body" idx="1"/>
          </p:nvPr>
        </p:nvSpPr>
        <p:spPr>
          <a:xfrm>
            <a:off x="611188" y="2205038"/>
            <a:ext cx="7772400" cy="4114800"/>
          </a:xfrm>
        </p:spPr>
        <p:txBody>
          <a:bodyPr/>
          <a:lstStyle/>
          <a:p>
            <a:pPr>
              <a:buFont typeface="Wingdings" pitchFamily="2" charset="2"/>
              <a:buNone/>
            </a:pPr>
            <a:r>
              <a:rPr lang="zh-CN" altLang="en-US">
                <a:latin typeface="楷体_GB2312" pitchFamily="49" charset="-122"/>
                <a:ea typeface="楷体_GB2312" pitchFamily="49" charset="-122"/>
              </a:rPr>
              <a:t>  	</a:t>
            </a:r>
            <a:r>
              <a:rPr lang="zh-CN" altLang="en-US" sz="2400">
                <a:latin typeface="楷体_GB2312" pitchFamily="49" charset="-122"/>
                <a:ea typeface="楷体_GB2312" pitchFamily="49" charset="-122"/>
              </a:rPr>
              <a:t>贪心算法和动态规划算法都要求问题具有最优子结构性质，这是</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类算法的一个共同点。但是，对于具有</a:t>
            </a:r>
            <a:r>
              <a:rPr lang="zh-CN" altLang="en-US" sz="2400" b="1">
                <a:solidFill>
                  <a:schemeClr val="accent2"/>
                </a:solidFill>
                <a:latin typeface="楷体_GB2312" pitchFamily="49" charset="-122"/>
                <a:ea typeface="楷体_GB2312" pitchFamily="49" charset="-122"/>
              </a:rPr>
              <a:t>最优子结构</a:t>
            </a:r>
            <a:r>
              <a:rPr lang="zh-CN" altLang="en-US" sz="2400">
                <a:latin typeface="楷体_GB2312" pitchFamily="49" charset="-122"/>
                <a:ea typeface="楷体_GB2312" pitchFamily="49" charset="-122"/>
              </a:rPr>
              <a:t>的问题应该选用贪心算法还是动态规划算法求解</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是否能用动态规划算法求解的问题也能用贪心算法求解</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下面研究</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个经典的</a:t>
            </a:r>
            <a:r>
              <a:rPr lang="zh-CN" altLang="en-US" sz="2400" b="1">
                <a:solidFill>
                  <a:schemeClr val="accent2"/>
                </a:solidFill>
                <a:latin typeface="楷体_GB2312" pitchFamily="49" charset="-122"/>
                <a:ea typeface="楷体_GB2312" pitchFamily="49" charset="-122"/>
              </a:rPr>
              <a:t>组合优化问题</a:t>
            </a:r>
            <a:r>
              <a:rPr lang="zh-CN" altLang="en-US" sz="2400">
                <a:latin typeface="楷体_GB2312" pitchFamily="49" charset="-122"/>
                <a:ea typeface="楷体_GB2312" pitchFamily="49" charset="-122"/>
              </a:rPr>
              <a:t>，并以此说明贪心算法与动态规划算法的主要差别。</a:t>
            </a:r>
          </a:p>
        </p:txBody>
      </p:sp>
      <p:sp>
        <p:nvSpPr>
          <p:cNvPr id="320516" name="Text Box 4"/>
          <p:cNvSpPr txBox="1">
            <a:spLocks noChangeArrowheads="1"/>
          </p:cNvSpPr>
          <p:nvPr/>
        </p:nvSpPr>
        <p:spPr bwMode="auto">
          <a:xfrm>
            <a:off x="611188" y="1557338"/>
            <a:ext cx="7993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3200">
                <a:solidFill>
                  <a:schemeClr val="accent2"/>
                </a:solidFill>
                <a:latin typeface="黑体" pitchFamily="2" charset="-122"/>
                <a:ea typeface="黑体" pitchFamily="2" charset="-122"/>
              </a:rPr>
              <a:t>3</a:t>
            </a:r>
            <a:r>
              <a:rPr lang="zh-CN" altLang="en-US" sz="3200">
                <a:solidFill>
                  <a:schemeClr val="accent2"/>
                </a:solidFill>
                <a:latin typeface="黑体" pitchFamily="2" charset="-122"/>
                <a:ea typeface="黑体" pitchFamily="2" charset="-122"/>
              </a:rPr>
              <a:t>、贪心算法与动态规划算法的差异</a:t>
            </a:r>
            <a:endParaRPr lang="en-US" altLang="zh-CN" sz="3200">
              <a:solidFill>
                <a:schemeClr val="accent2"/>
              </a:solidFill>
              <a:latin typeface="黑体" pitchFamily="2" charset="-122"/>
              <a:ea typeface="黑体" pitchFamily="2" charset="-122"/>
            </a:endParaRP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FF2B4E8-5BB7-4ABB-A48B-10C722023166}" type="slidenum">
              <a:rPr lang="zh-CN" altLang="en-US"/>
              <a:pPr/>
              <a:t>15</a:t>
            </a:fld>
            <a:endParaRPr lang="en-US" altLang="zh-CN"/>
          </a:p>
        </p:txBody>
      </p:sp>
      <p:sp>
        <p:nvSpPr>
          <p:cNvPr id="321538" name="Rectangle 2"/>
          <p:cNvSpPr>
            <a:spLocks noGrp="1" noChangeArrowheads="1"/>
          </p:cNvSpPr>
          <p:nvPr>
            <p:ph type="title"/>
          </p:nvPr>
        </p:nvSpPr>
        <p:spPr/>
        <p:txBody>
          <a:bodyPr/>
          <a:lstStyle/>
          <a:p>
            <a:r>
              <a:rPr lang="en-US" altLang="zh-CN">
                <a:latin typeface="黑体" pitchFamily="2" charset="-122"/>
                <a:ea typeface="黑体" pitchFamily="2" charset="-122"/>
              </a:rPr>
              <a:t>4.2 </a:t>
            </a:r>
            <a:r>
              <a:rPr lang="zh-CN" altLang="en-US">
                <a:latin typeface="黑体" pitchFamily="2" charset="-122"/>
                <a:ea typeface="黑体" pitchFamily="2" charset="-122"/>
              </a:rPr>
              <a:t>贪心算法的基本要素</a:t>
            </a:r>
          </a:p>
        </p:txBody>
      </p:sp>
      <p:sp>
        <p:nvSpPr>
          <p:cNvPr id="321539" name="Rectangle 3"/>
          <p:cNvSpPr>
            <a:spLocks noGrp="1" noChangeArrowheads="1"/>
          </p:cNvSpPr>
          <p:nvPr>
            <p:ph type="body" idx="1"/>
          </p:nvPr>
        </p:nvSpPr>
        <p:spPr/>
        <p:txBody>
          <a:bodyPr/>
          <a:lstStyle/>
          <a:p>
            <a:r>
              <a:rPr lang="en-US" altLang="zh-CN" b="1">
                <a:solidFill>
                  <a:schemeClr val="accent2"/>
                </a:solidFill>
                <a:latin typeface="黑体" pitchFamily="2" charset="-122"/>
                <a:ea typeface="黑体" pitchFamily="2" charset="-122"/>
              </a:rPr>
              <a:t>0-1</a:t>
            </a:r>
            <a:r>
              <a:rPr lang="zh-CN" altLang="en-US" b="1">
                <a:solidFill>
                  <a:schemeClr val="accent2"/>
                </a:solidFill>
                <a:latin typeface="黑体" pitchFamily="2" charset="-122"/>
                <a:ea typeface="黑体" pitchFamily="2" charset="-122"/>
              </a:rPr>
              <a:t>背包问题：</a:t>
            </a:r>
            <a:r>
              <a:rPr lang="zh-CN" altLang="en-US">
                <a:solidFill>
                  <a:schemeClr val="accent2"/>
                </a:solidFill>
                <a:latin typeface="黑体" pitchFamily="2" charset="-122"/>
                <a:ea typeface="黑体" pitchFamily="2" charset="-122"/>
              </a:rPr>
              <a:t> </a:t>
            </a:r>
          </a:p>
          <a:p>
            <a:pPr>
              <a:buFont typeface="Wingdings" pitchFamily="2" charset="2"/>
              <a:buNone/>
            </a:pPr>
            <a:r>
              <a:rPr lang="zh-CN" altLang="en-US">
                <a:latin typeface="楷体_GB2312" pitchFamily="49" charset="-122"/>
                <a:ea typeface="楷体_GB2312" pitchFamily="49" charset="-122"/>
              </a:rPr>
              <a:t>      </a:t>
            </a:r>
            <a:r>
              <a:rPr lang="zh-CN" altLang="en-US" sz="2400">
                <a:latin typeface="楷体_GB2312" pitchFamily="49" charset="-122"/>
                <a:ea typeface="楷体_GB2312" pitchFamily="49" charset="-122"/>
              </a:rPr>
              <a:t>给定</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种物品和一个背包。物品</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的重量是</a:t>
            </a:r>
            <a:r>
              <a:rPr lang="en-US" altLang="zh-CN" sz="2400">
                <a:latin typeface="楷体_GB2312" pitchFamily="49" charset="-122"/>
                <a:ea typeface="楷体_GB2312" pitchFamily="49" charset="-122"/>
              </a:rPr>
              <a:t>Wi</a:t>
            </a:r>
            <a:r>
              <a:rPr lang="zh-CN" altLang="en-US" sz="2400">
                <a:latin typeface="楷体_GB2312" pitchFamily="49" charset="-122"/>
                <a:ea typeface="楷体_GB2312" pitchFamily="49" charset="-122"/>
              </a:rPr>
              <a:t>，其价值为</a:t>
            </a:r>
            <a:r>
              <a:rPr lang="en-US" altLang="zh-CN" sz="2400">
                <a:latin typeface="楷体_GB2312" pitchFamily="49" charset="-122"/>
                <a:ea typeface="楷体_GB2312" pitchFamily="49" charset="-122"/>
              </a:rPr>
              <a:t>Vi</a:t>
            </a:r>
            <a:r>
              <a:rPr lang="zh-CN" altLang="en-US" sz="2400">
                <a:latin typeface="楷体_GB2312" pitchFamily="49" charset="-122"/>
                <a:ea typeface="楷体_GB2312" pitchFamily="49" charset="-122"/>
              </a:rPr>
              <a:t>，背包的容量为</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。应如何选择装入背包的物品，使得装入背包中物品的总价值最大</a:t>
            </a:r>
            <a:r>
              <a:rPr lang="en-US" altLang="zh-CN" sz="2400">
                <a:latin typeface="楷体_GB2312" pitchFamily="49" charset="-122"/>
                <a:ea typeface="楷体_GB2312" pitchFamily="49" charset="-122"/>
              </a:rPr>
              <a:t>?</a:t>
            </a:r>
          </a:p>
          <a:p>
            <a:pPr>
              <a:buFont typeface="Wingdings" pitchFamily="2" charset="2"/>
              <a:buNone/>
            </a:pPr>
            <a:endParaRPr lang="zh-CN" altLang="en-US" sz="2400">
              <a:latin typeface="楷体_GB2312" pitchFamily="49" charset="-122"/>
              <a:ea typeface="楷体_GB2312" pitchFamily="49" charset="-122"/>
            </a:endParaRPr>
          </a:p>
        </p:txBody>
      </p:sp>
      <p:sp>
        <p:nvSpPr>
          <p:cNvPr id="321540" name="Rectangle 4"/>
          <p:cNvSpPr>
            <a:spLocks noChangeArrowheads="1"/>
          </p:cNvSpPr>
          <p:nvPr/>
        </p:nvSpPr>
        <p:spPr bwMode="auto">
          <a:xfrm>
            <a:off x="1044575" y="4183063"/>
            <a:ext cx="7343775" cy="111760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lang="zh-CN" altLang="en-US" sz="2400" b="1">
                <a:solidFill>
                  <a:schemeClr val="accent2"/>
                </a:solidFill>
                <a:latin typeface="楷体_GB2312" pitchFamily="49" charset="-122"/>
                <a:ea typeface="楷体_GB2312" pitchFamily="49" charset="-122"/>
              </a:rPr>
              <a:t>    </a:t>
            </a:r>
            <a:r>
              <a:rPr lang="zh-CN" altLang="en-US" sz="2000" b="1">
                <a:solidFill>
                  <a:schemeClr val="accent2"/>
                </a:solidFill>
                <a:latin typeface="楷体_GB2312" pitchFamily="49" charset="-122"/>
                <a:ea typeface="楷体_GB2312" pitchFamily="49" charset="-122"/>
              </a:rPr>
              <a:t>在选择装入背包的物品时，对每种物品</a:t>
            </a:r>
            <a:r>
              <a:rPr lang="en-US" altLang="zh-CN" sz="2000" b="1">
                <a:solidFill>
                  <a:schemeClr val="accent2"/>
                </a:solidFill>
                <a:latin typeface="楷体_GB2312" pitchFamily="49" charset="-122"/>
                <a:ea typeface="楷体_GB2312" pitchFamily="49" charset="-122"/>
              </a:rPr>
              <a:t>i</a:t>
            </a:r>
            <a:r>
              <a:rPr lang="zh-CN" altLang="en-US" sz="2000" b="1">
                <a:solidFill>
                  <a:schemeClr val="accent2"/>
                </a:solidFill>
                <a:latin typeface="楷体_GB2312" pitchFamily="49" charset="-122"/>
                <a:ea typeface="楷体_GB2312" pitchFamily="49" charset="-122"/>
              </a:rPr>
              <a:t>只有</a:t>
            </a:r>
            <a:r>
              <a:rPr lang="en-US" altLang="zh-CN" sz="2000" b="1">
                <a:solidFill>
                  <a:schemeClr val="accent2"/>
                </a:solidFill>
                <a:latin typeface="楷体_GB2312" pitchFamily="49" charset="-122"/>
                <a:ea typeface="楷体_GB2312" pitchFamily="49" charset="-122"/>
              </a:rPr>
              <a:t>2</a:t>
            </a:r>
            <a:r>
              <a:rPr lang="zh-CN" altLang="en-US" sz="2000" b="1">
                <a:solidFill>
                  <a:schemeClr val="accent2"/>
                </a:solidFill>
                <a:latin typeface="楷体_GB2312" pitchFamily="49" charset="-122"/>
                <a:ea typeface="楷体_GB2312" pitchFamily="49" charset="-122"/>
              </a:rPr>
              <a:t>种选择，即装入背包或不装入背包。不能将物品</a:t>
            </a:r>
            <a:r>
              <a:rPr lang="en-US" altLang="zh-CN" sz="2000" b="1">
                <a:solidFill>
                  <a:schemeClr val="accent2"/>
                </a:solidFill>
                <a:latin typeface="楷体_GB2312" pitchFamily="49" charset="-122"/>
                <a:ea typeface="楷体_GB2312" pitchFamily="49" charset="-122"/>
              </a:rPr>
              <a:t>i</a:t>
            </a:r>
            <a:r>
              <a:rPr lang="zh-CN" altLang="en-US" sz="2000" b="1">
                <a:solidFill>
                  <a:schemeClr val="accent2"/>
                </a:solidFill>
                <a:latin typeface="楷体_GB2312" pitchFamily="49" charset="-122"/>
                <a:ea typeface="楷体_GB2312" pitchFamily="49" charset="-122"/>
              </a:rPr>
              <a:t>装入背包多次，也不能只装入部分的物品</a:t>
            </a:r>
            <a:r>
              <a:rPr lang="en-US" altLang="zh-CN" sz="2000" b="1">
                <a:solidFill>
                  <a:schemeClr val="accent2"/>
                </a:solidFill>
                <a:latin typeface="楷体_GB2312" pitchFamily="49" charset="-122"/>
                <a:ea typeface="楷体_GB2312" pitchFamily="49" charset="-122"/>
              </a:rPr>
              <a:t>i</a:t>
            </a:r>
            <a:r>
              <a:rPr lang="zh-CN" altLang="en-US" sz="2000" b="1">
                <a:solidFill>
                  <a:schemeClr val="accent2"/>
                </a:solidFill>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anim calcmode="lin" valueType="num">
                                      <p:cBhvr additive="base">
                                        <p:cTn id="7" dur="500" fill="hold"/>
                                        <p:tgtEl>
                                          <p:spTgt spid="321540"/>
                                        </p:tgtEl>
                                        <p:attrNameLst>
                                          <p:attrName>ppt_x</p:attrName>
                                        </p:attrNameLst>
                                      </p:cBhvr>
                                      <p:tavLst>
                                        <p:tav tm="0">
                                          <p:val>
                                            <p:strVal val="#ppt_x"/>
                                          </p:val>
                                        </p:tav>
                                        <p:tav tm="100000">
                                          <p:val>
                                            <p:strVal val="#ppt_x"/>
                                          </p:val>
                                        </p:tav>
                                      </p:tavLst>
                                    </p:anim>
                                    <p:anim calcmode="lin" valueType="num">
                                      <p:cBhvr additive="base">
                                        <p:cTn id="8" dur="500" fill="hold"/>
                                        <p:tgtEl>
                                          <p:spTgt spid="321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E9692E2-AE2E-438B-A028-4DFC3A348390}" type="slidenum">
              <a:rPr lang="zh-CN" altLang="en-US"/>
              <a:pPr/>
              <a:t>16</a:t>
            </a:fld>
            <a:endParaRPr lang="en-US" altLang="zh-CN"/>
          </a:p>
        </p:txBody>
      </p:sp>
      <p:sp>
        <p:nvSpPr>
          <p:cNvPr id="322562" name="Rectangle 2"/>
          <p:cNvSpPr>
            <a:spLocks noGrp="1" noChangeArrowheads="1"/>
          </p:cNvSpPr>
          <p:nvPr>
            <p:ph type="title"/>
          </p:nvPr>
        </p:nvSpPr>
        <p:spPr/>
        <p:txBody>
          <a:bodyPr/>
          <a:lstStyle/>
          <a:p>
            <a:r>
              <a:rPr lang="en-US" altLang="zh-CN">
                <a:latin typeface="黑体" pitchFamily="2" charset="-122"/>
                <a:ea typeface="黑体" pitchFamily="2" charset="-122"/>
              </a:rPr>
              <a:t>4.2 </a:t>
            </a:r>
            <a:r>
              <a:rPr lang="zh-CN" altLang="en-US">
                <a:latin typeface="黑体" pitchFamily="2" charset="-122"/>
                <a:ea typeface="黑体" pitchFamily="2" charset="-122"/>
              </a:rPr>
              <a:t>贪心算法的基本要素</a:t>
            </a:r>
          </a:p>
        </p:txBody>
      </p:sp>
      <p:sp>
        <p:nvSpPr>
          <p:cNvPr id="322563" name="Rectangle 3"/>
          <p:cNvSpPr>
            <a:spLocks noGrp="1" noChangeArrowheads="1"/>
          </p:cNvSpPr>
          <p:nvPr>
            <p:ph type="body" idx="1"/>
          </p:nvPr>
        </p:nvSpPr>
        <p:spPr>
          <a:xfrm>
            <a:off x="1182688" y="2017713"/>
            <a:ext cx="7772400" cy="2455862"/>
          </a:xfrm>
        </p:spPr>
        <p:txBody>
          <a:bodyPr/>
          <a:lstStyle/>
          <a:p>
            <a:r>
              <a:rPr lang="zh-CN" altLang="en-US" b="1">
                <a:solidFill>
                  <a:schemeClr val="accent2"/>
                </a:solidFill>
                <a:ea typeface="黑体" pitchFamily="2" charset="-122"/>
              </a:rPr>
              <a:t>背包问题：</a:t>
            </a:r>
            <a:r>
              <a:rPr lang="zh-CN" altLang="en-US"/>
              <a:t> </a:t>
            </a:r>
          </a:p>
          <a:p>
            <a:pPr>
              <a:buFont typeface="Wingdings" pitchFamily="2" charset="2"/>
              <a:buNone/>
            </a:pPr>
            <a:r>
              <a:rPr lang="zh-CN" altLang="en-US"/>
              <a:t>    	</a:t>
            </a:r>
            <a:r>
              <a:rPr lang="zh-CN" altLang="en-US" sz="2400">
                <a:latin typeface="楷体_GB2312" pitchFamily="49" charset="-122"/>
                <a:ea typeface="楷体_GB2312" pitchFamily="49" charset="-122"/>
              </a:rPr>
              <a:t>与</a:t>
            </a:r>
            <a:r>
              <a:rPr lang="en-US" altLang="zh-CN" sz="2400">
                <a:latin typeface="楷体_GB2312" pitchFamily="49" charset="-122"/>
                <a:ea typeface="楷体_GB2312" pitchFamily="49" charset="-122"/>
              </a:rPr>
              <a:t>0-1</a:t>
            </a:r>
            <a:r>
              <a:rPr lang="zh-CN" altLang="en-US" sz="2400">
                <a:latin typeface="楷体_GB2312" pitchFamily="49" charset="-122"/>
                <a:ea typeface="楷体_GB2312" pitchFamily="49" charset="-122"/>
              </a:rPr>
              <a:t>背包问题类似，所不同的是在选择物品</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装入背包时，</a:t>
            </a:r>
            <a:r>
              <a:rPr lang="zh-CN" altLang="en-US" sz="2400" b="1">
                <a:solidFill>
                  <a:schemeClr val="accent2"/>
                </a:solidFill>
                <a:latin typeface="楷体_GB2312" pitchFamily="49" charset="-122"/>
                <a:ea typeface="楷体_GB2312" pitchFamily="49" charset="-122"/>
              </a:rPr>
              <a:t>可以选择物品</a:t>
            </a:r>
            <a:r>
              <a:rPr lang="en-US" altLang="zh-CN" sz="2400" b="1">
                <a:solidFill>
                  <a:schemeClr val="accent2"/>
                </a:solidFill>
                <a:latin typeface="楷体_GB2312" pitchFamily="49" charset="-122"/>
                <a:ea typeface="楷体_GB2312" pitchFamily="49" charset="-122"/>
              </a:rPr>
              <a:t>i</a:t>
            </a:r>
            <a:r>
              <a:rPr lang="zh-CN" altLang="en-US" sz="2400" b="1">
                <a:solidFill>
                  <a:schemeClr val="accent2"/>
                </a:solidFill>
                <a:latin typeface="楷体_GB2312" pitchFamily="49" charset="-122"/>
                <a:ea typeface="楷体_GB2312" pitchFamily="49" charset="-122"/>
              </a:rPr>
              <a:t>的一部分</a:t>
            </a:r>
            <a:r>
              <a:rPr lang="zh-CN" altLang="en-US" sz="2400">
                <a:latin typeface="楷体_GB2312" pitchFamily="49" charset="-122"/>
                <a:ea typeface="楷体_GB2312" pitchFamily="49" charset="-122"/>
              </a:rPr>
              <a:t>，而不一定要全部装入背包，</a:t>
            </a:r>
            <a:r>
              <a:rPr lang="en-US" altLang="zh-CN" sz="2400">
                <a:latin typeface="楷体_GB2312" pitchFamily="49" charset="-122"/>
                <a:ea typeface="楷体_GB2312" pitchFamily="49" charset="-122"/>
              </a:rPr>
              <a:t>1≤i≤n</a:t>
            </a:r>
            <a:r>
              <a:rPr lang="zh-CN" altLang="en-US" sz="2400">
                <a:latin typeface="楷体_GB2312" pitchFamily="49" charset="-122"/>
                <a:ea typeface="楷体_GB2312" pitchFamily="49" charset="-122"/>
              </a:rPr>
              <a:t>。</a:t>
            </a:r>
          </a:p>
          <a:p>
            <a:pPr>
              <a:buFont typeface="Wingdings" pitchFamily="2" charset="2"/>
              <a:buNone/>
            </a:pPr>
            <a:endParaRPr lang="zh-CN" altLang="en-US" sz="2400">
              <a:latin typeface="楷体_GB2312" pitchFamily="49" charset="-122"/>
              <a:ea typeface="楷体_GB2312" pitchFamily="49" charset="-122"/>
            </a:endParaRPr>
          </a:p>
          <a:p>
            <a:pPr>
              <a:buFont typeface="Wingdings" pitchFamily="2" charset="2"/>
              <a:buNone/>
            </a:pPr>
            <a:endParaRPr lang="zh-CN" altLang="en-US" sz="2400">
              <a:latin typeface="楷体_GB2312" pitchFamily="49" charset="-122"/>
              <a:ea typeface="楷体_GB2312" pitchFamily="49" charset="-122"/>
            </a:endParaRPr>
          </a:p>
        </p:txBody>
      </p:sp>
      <p:sp>
        <p:nvSpPr>
          <p:cNvPr id="322564" name="Text Box 4"/>
          <p:cNvSpPr txBox="1">
            <a:spLocks noChangeArrowheads="1"/>
          </p:cNvSpPr>
          <p:nvPr/>
        </p:nvSpPr>
        <p:spPr bwMode="auto">
          <a:xfrm>
            <a:off x="827088" y="4365625"/>
            <a:ext cx="7489825"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3200">
                <a:latin typeface="楷体_GB2312" pitchFamily="49" charset="-122"/>
                <a:ea typeface="楷体_GB2312" pitchFamily="49" charset="-122"/>
              </a:rPr>
              <a:t>   </a:t>
            </a:r>
            <a:r>
              <a:rPr lang="zh-CN" altLang="en-US" sz="2400">
                <a:latin typeface="楷体_GB2312" pitchFamily="49" charset="-122"/>
                <a:ea typeface="楷体_GB2312" pitchFamily="49" charset="-122"/>
              </a:rPr>
              <a:t>这</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类问题都具有</a:t>
            </a:r>
            <a:r>
              <a:rPr lang="zh-CN" altLang="en-US" sz="2400" b="1">
                <a:solidFill>
                  <a:schemeClr val="accent2"/>
                </a:solidFill>
                <a:latin typeface="楷体_GB2312" pitchFamily="49" charset="-122"/>
                <a:ea typeface="楷体_GB2312" pitchFamily="49" charset="-122"/>
              </a:rPr>
              <a:t>最优子结构</a:t>
            </a:r>
            <a:r>
              <a:rPr lang="zh-CN" altLang="en-US" sz="2400">
                <a:latin typeface="楷体_GB2312" pitchFamily="49" charset="-122"/>
                <a:ea typeface="楷体_GB2312" pitchFamily="49" charset="-122"/>
              </a:rPr>
              <a:t>性质，极为相似，但背包问题可以用贪心算法求解，而</a:t>
            </a:r>
            <a:r>
              <a:rPr lang="en-US" altLang="zh-CN" sz="2400">
                <a:latin typeface="楷体_GB2312" pitchFamily="49" charset="-122"/>
                <a:ea typeface="楷体_GB2312" pitchFamily="49" charset="-122"/>
              </a:rPr>
              <a:t>0-1</a:t>
            </a:r>
            <a:r>
              <a:rPr lang="zh-CN" altLang="en-US" sz="2400">
                <a:latin typeface="楷体_GB2312" pitchFamily="49" charset="-122"/>
                <a:ea typeface="楷体_GB2312" pitchFamily="49" charset="-122"/>
              </a:rPr>
              <a:t>背包问题却不能用贪心算法求解。</a:t>
            </a:r>
            <a:r>
              <a:rPr lang="zh-CN" altLang="en-US" sz="2400">
                <a:solidFill>
                  <a:schemeClr val="accent2"/>
                </a:solidFill>
                <a:latin typeface="楷体_GB2312" pitchFamily="49" charset="-122"/>
                <a:ea typeface="楷体_GB2312" pitchFamily="49" charset="-122"/>
              </a:rPr>
              <a:t> </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A39819D-C96E-4A21-83CC-0E69BB69C2CE}" type="slidenum">
              <a:rPr lang="zh-CN" altLang="en-US"/>
              <a:pPr/>
              <a:t>17</a:t>
            </a:fld>
            <a:endParaRPr lang="en-US" altLang="zh-CN"/>
          </a:p>
        </p:txBody>
      </p:sp>
      <p:sp>
        <p:nvSpPr>
          <p:cNvPr id="323586" name="Rectangle 2"/>
          <p:cNvSpPr>
            <a:spLocks noGrp="1" noChangeArrowheads="1"/>
          </p:cNvSpPr>
          <p:nvPr>
            <p:ph type="title"/>
          </p:nvPr>
        </p:nvSpPr>
        <p:spPr/>
        <p:txBody>
          <a:bodyPr/>
          <a:lstStyle/>
          <a:p>
            <a:r>
              <a:rPr lang="en-US" altLang="zh-CN">
                <a:latin typeface="黑体" pitchFamily="2" charset="-122"/>
                <a:ea typeface="黑体" pitchFamily="2" charset="-122"/>
              </a:rPr>
              <a:t>4.2 </a:t>
            </a:r>
            <a:r>
              <a:rPr lang="zh-CN" altLang="en-US">
                <a:latin typeface="黑体" pitchFamily="2" charset="-122"/>
                <a:ea typeface="黑体" pitchFamily="2" charset="-122"/>
              </a:rPr>
              <a:t>贪心算法的基本要素</a:t>
            </a:r>
          </a:p>
        </p:txBody>
      </p:sp>
      <p:sp>
        <p:nvSpPr>
          <p:cNvPr id="323587" name="Rectangle 3"/>
          <p:cNvSpPr>
            <a:spLocks noGrp="1" noChangeArrowheads="1"/>
          </p:cNvSpPr>
          <p:nvPr>
            <p:ph type="body" idx="1"/>
          </p:nvPr>
        </p:nvSpPr>
        <p:spPr>
          <a:xfrm>
            <a:off x="250825" y="2636838"/>
            <a:ext cx="8569325" cy="4105275"/>
          </a:xfrm>
        </p:spPr>
        <p:txBody>
          <a:bodyPr/>
          <a:lstStyle/>
          <a:p>
            <a:pPr>
              <a:buFont typeface="Wingdings" pitchFamily="2" charset="2"/>
              <a:buNone/>
            </a:pPr>
            <a:r>
              <a:rPr lang="zh-CN" altLang="en-US" sz="2800">
                <a:latin typeface="楷体_GB2312" pitchFamily="49" charset="-122"/>
                <a:ea typeface="楷体_GB2312" pitchFamily="49" charset="-122"/>
              </a:rPr>
              <a:t>     </a:t>
            </a:r>
            <a:r>
              <a:rPr lang="zh-CN" altLang="en-US" sz="2400">
                <a:latin typeface="楷体_GB2312" pitchFamily="49" charset="-122"/>
                <a:ea typeface="楷体_GB2312" pitchFamily="49" charset="-122"/>
              </a:rPr>
              <a:t>首先计算每种物品单位重量的价值</a:t>
            </a:r>
            <a:r>
              <a:rPr lang="en-US" altLang="zh-CN" sz="2400">
                <a:latin typeface="楷体_GB2312" pitchFamily="49" charset="-122"/>
                <a:ea typeface="楷体_GB2312" pitchFamily="49" charset="-122"/>
              </a:rPr>
              <a:t>Vi/Wi</a:t>
            </a:r>
            <a:r>
              <a:rPr lang="zh-CN" altLang="en-US" sz="2400">
                <a:latin typeface="楷体_GB2312" pitchFamily="49" charset="-122"/>
                <a:ea typeface="楷体_GB2312" pitchFamily="49" charset="-122"/>
              </a:rPr>
              <a:t>，然后，依贪心选择策略，将尽可能多的</a:t>
            </a:r>
            <a:r>
              <a:rPr lang="zh-CN" altLang="en-US" sz="2400" b="1">
                <a:solidFill>
                  <a:schemeClr val="accent2"/>
                </a:solidFill>
                <a:latin typeface="楷体_GB2312" pitchFamily="49" charset="-122"/>
                <a:ea typeface="楷体_GB2312" pitchFamily="49" charset="-122"/>
              </a:rPr>
              <a:t>单位重量价值最高</a:t>
            </a:r>
            <a:r>
              <a:rPr lang="zh-CN" altLang="en-US" sz="2400">
                <a:latin typeface="楷体_GB2312" pitchFamily="49" charset="-122"/>
                <a:ea typeface="楷体_GB2312" pitchFamily="49" charset="-122"/>
              </a:rPr>
              <a:t>的物品装入背包。若将这种物品全部装入背包后，背包内的物品总重量未超过</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，则选择单位重量价值次高的物品并尽可能多地装入背包。依此策略一直地进行下去，直到背包装满为止。</a:t>
            </a:r>
          </a:p>
          <a:p>
            <a:pPr>
              <a:buFont typeface="Wingdings" pitchFamily="2" charset="2"/>
              <a:buNone/>
            </a:pPr>
            <a:r>
              <a:rPr lang="zh-CN" altLang="en-US" sz="2400">
                <a:latin typeface="楷体_GB2312" pitchFamily="49" charset="-122"/>
                <a:ea typeface="楷体_GB2312" pitchFamily="49" charset="-122"/>
              </a:rPr>
              <a:t> 		具体算法可描述如下页：</a:t>
            </a:r>
            <a:r>
              <a:rPr lang="en-US" altLang="zh-CN" sz="2400"/>
              <a:t>  </a:t>
            </a:r>
          </a:p>
        </p:txBody>
      </p:sp>
      <p:sp>
        <p:nvSpPr>
          <p:cNvPr id="323588" name="Text Box 4"/>
          <p:cNvSpPr txBox="1">
            <a:spLocks noChangeArrowheads="1"/>
          </p:cNvSpPr>
          <p:nvPr/>
        </p:nvSpPr>
        <p:spPr bwMode="auto">
          <a:xfrm>
            <a:off x="827088" y="2046288"/>
            <a:ext cx="79216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黑体" pitchFamily="2" charset="-122"/>
                <a:ea typeface="黑体" pitchFamily="2" charset="-122"/>
              </a:rPr>
              <a:t>用贪心算法解背包问题的基本步骤：</a:t>
            </a:r>
          </a:p>
          <a:p>
            <a:pPr algn="ctr">
              <a:spcBef>
                <a:spcPct val="50000"/>
              </a:spcBef>
            </a:pPr>
            <a:endParaRPr lang="zh-CN" altLang="en-US" sz="3200">
              <a:solidFill>
                <a:schemeClr val="accent2"/>
              </a:solidFill>
              <a:latin typeface="黑体" pitchFamily="2" charset="-122"/>
              <a:ea typeface="黑体" pitchFamily="2" charset="-122"/>
            </a:endParaRP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B0CD6DB-3EEC-4FBB-A02D-980747D9F4A8}" type="slidenum">
              <a:rPr lang="zh-CN" altLang="en-US"/>
              <a:pPr/>
              <a:t>18</a:t>
            </a:fld>
            <a:endParaRPr lang="en-US" altLang="zh-CN"/>
          </a:p>
        </p:txBody>
      </p:sp>
      <p:sp>
        <p:nvSpPr>
          <p:cNvPr id="324610" name="Rectangle 2"/>
          <p:cNvSpPr>
            <a:spLocks noGrp="1" noChangeArrowheads="1"/>
          </p:cNvSpPr>
          <p:nvPr>
            <p:ph type="title"/>
          </p:nvPr>
        </p:nvSpPr>
        <p:spPr>
          <a:xfrm>
            <a:off x="684213" y="188913"/>
            <a:ext cx="7772400" cy="1143000"/>
          </a:xfrm>
        </p:spPr>
        <p:txBody>
          <a:bodyPr/>
          <a:lstStyle/>
          <a:p>
            <a:r>
              <a:rPr lang="en-US" altLang="zh-CN">
                <a:latin typeface="黑体" pitchFamily="2" charset="-122"/>
                <a:ea typeface="黑体" pitchFamily="2" charset="-122"/>
              </a:rPr>
              <a:t>4.2 </a:t>
            </a:r>
            <a:r>
              <a:rPr lang="zh-CN" altLang="en-US">
                <a:latin typeface="黑体" pitchFamily="2" charset="-122"/>
                <a:ea typeface="黑体" pitchFamily="2" charset="-122"/>
              </a:rPr>
              <a:t>贪心算法的基本要素</a:t>
            </a:r>
          </a:p>
        </p:txBody>
      </p:sp>
      <p:sp>
        <p:nvSpPr>
          <p:cNvPr id="324611" name="AutoShape 3"/>
          <p:cNvSpPr>
            <a:spLocks noGrp="1" noChangeArrowheads="1"/>
          </p:cNvSpPr>
          <p:nvPr>
            <p:ph type="body" idx="1"/>
          </p:nvPr>
        </p:nvSpPr>
        <p:spPr>
          <a:xfrm>
            <a:off x="685800" y="1268413"/>
            <a:ext cx="7772400" cy="5040312"/>
          </a:xfrm>
          <a:prstGeom prst="wedgeRoundRectCallout">
            <a:avLst>
              <a:gd name="adj1" fmla="val -43750"/>
              <a:gd name="adj2" fmla="val 70000"/>
              <a:gd name="adj3" fmla="val 16667"/>
            </a:avLst>
          </a:prstGeom>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a:lnSpc>
                <a:spcPct val="150000"/>
              </a:lnSpc>
            </a:pPr>
            <a:r>
              <a:rPr kumimoji="1" lang="en-US" altLang="zh-CN" sz="1400"/>
              <a:t>void </a:t>
            </a:r>
            <a:r>
              <a:rPr kumimoji="1" lang="en-US" altLang="zh-CN" sz="1400" b="1"/>
              <a:t>Knapsack</a:t>
            </a:r>
            <a:r>
              <a:rPr kumimoji="1" lang="en-US" altLang="zh-CN" sz="1400"/>
              <a:t>(int n,float M,float v[],float w[],float x[])</a:t>
            </a:r>
          </a:p>
          <a:p>
            <a:pPr>
              <a:lnSpc>
                <a:spcPct val="150000"/>
              </a:lnSpc>
            </a:pPr>
            <a:r>
              <a:rPr kumimoji="1" lang="en-US" altLang="zh-CN" sz="1400"/>
              <a:t>{</a:t>
            </a:r>
          </a:p>
          <a:p>
            <a:pPr>
              <a:lnSpc>
                <a:spcPct val="150000"/>
              </a:lnSpc>
            </a:pPr>
            <a:r>
              <a:rPr kumimoji="1" lang="en-US" altLang="zh-CN" sz="1400"/>
              <a:t>       Sort(n,v,w);</a:t>
            </a:r>
          </a:p>
          <a:p>
            <a:pPr>
              <a:lnSpc>
                <a:spcPct val="150000"/>
              </a:lnSpc>
            </a:pPr>
            <a:r>
              <a:rPr kumimoji="1" lang="en-US" altLang="zh-CN" sz="1400"/>
              <a:t>       int i;</a:t>
            </a:r>
          </a:p>
          <a:p>
            <a:pPr>
              <a:lnSpc>
                <a:spcPct val="150000"/>
              </a:lnSpc>
            </a:pPr>
            <a:r>
              <a:rPr kumimoji="1" lang="en-US" altLang="zh-CN" sz="1400"/>
              <a:t>       for (i=1;i&lt;=n;i++) x[i]=0;</a:t>
            </a:r>
          </a:p>
          <a:p>
            <a:pPr>
              <a:lnSpc>
                <a:spcPct val="150000"/>
              </a:lnSpc>
            </a:pPr>
            <a:r>
              <a:rPr kumimoji="1" lang="en-US" altLang="zh-CN" sz="1400"/>
              <a:t>       float c=M;</a:t>
            </a:r>
          </a:p>
          <a:p>
            <a:pPr>
              <a:lnSpc>
                <a:spcPct val="150000"/>
              </a:lnSpc>
            </a:pPr>
            <a:r>
              <a:rPr kumimoji="1" lang="en-US" altLang="zh-CN" sz="1400"/>
              <a:t>       for (i=1;i&lt;=n;i++) {</a:t>
            </a:r>
          </a:p>
          <a:p>
            <a:pPr>
              <a:lnSpc>
                <a:spcPct val="150000"/>
              </a:lnSpc>
            </a:pPr>
            <a:r>
              <a:rPr kumimoji="1" lang="en-US" altLang="zh-CN" sz="1400"/>
              <a:t>          if (w[i]&gt;c) break;</a:t>
            </a:r>
          </a:p>
          <a:p>
            <a:pPr>
              <a:lnSpc>
                <a:spcPct val="150000"/>
              </a:lnSpc>
            </a:pPr>
            <a:r>
              <a:rPr kumimoji="1" lang="en-US" altLang="zh-CN" sz="1400"/>
              <a:t>          x[i]=1;</a:t>
            </a:r>
          </a:p>
          <a:p>
            <a:pPr>
              <a:lnSpc>
                <a:spcPct val="150000"/>
              </a:lnSpc>
            </a:pPr>
            <a:r>
              <a:rPr kumimoji="1" lang="en-US" altLang="zh-CN" sz="1400"/>
              <a:t>          c-=w[i];</a:t>
            </a:r>
          </a:p>
          <a:p>
            <a:pPr>
              <a:lnSpc>
                <a:spcPct val="150000"/>
              </a:lnSpc>
            </a:pPr>
            <a:r>
              <a:rPr kumimoji="1" lang="en-US" altLang="zh-CN" sz="1400"/>
              <a:t>          }</a:t>
            </a:r>
          </a:p>
          <a:p>
            <a:pPr>
              <a:lnSpc>
                <a:spcPct val="150000"/>
              </a:lnSpc>
            </a:pPr>
            <a:r>
              <a:rPr kumimoji="1" lang="en-US" altLang="zh-CN" sz="1400"/>
              <a:t>       if (i&lt;=n) x[i]=c/w[i];</a:t>
            </a:r>
          </a:p>
          <a:p>
            <a:pPr>
              <a:lnSpc>
                <a:spcPct val="150000"/>
              </a:lnSpc>
            </a:pPr>
            <a:r>
              <a:rPr kumimoji="1" lang="en-US" altLang="zh-CN" sz="1400"/>
              <a:t>}</a:t>
            </a:r>
          </a:p>
        </p:txBody>
      </p:sp>
      <p:sp>
        <p:nvSpPr>
          <p:cNvPr id="324613" name="AutoShape 5"/>
          <p:cNvSpPr>
            <a:spLocks noChangeArrowheads="1"/>
          </p:cNvSpPr>
          <p:nvPr/>
        </p:nvSpPr>
        <p:spPr bwMode="auto">
          <a:xfrm>
            <a:off x="5435600" y="1268413"/>
            <a:ext cx="3457575" cy="4897437"/>
          </a:xfrm>
          <a:prstGeom prst="cloudCallout">
            <a:avLst>
              <a:gd name="adj1" fmla="val -93708"/>
              <a:gd name="adj2" fmla="val -20699"/>
            </a:avLst>
          </a:prstGeom>
          <a:solidFill>
            <a:schemeClr val="hlink"/>
          </a:solidFill>
          <a:ln w="6350">
            <a:solidFill>
              <a:schemeClr val="hlink"/>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r>
              <a:rPr lang="zh-CN" altLang="en-US">
                <a:solidFill>
                  <a:schemeClr val="accent2"/>
                </a:solidFill>
                <a:latin typeface="楷体_GB2312" pitchFamily="49" charset="-122"/>
                <a:ea typeface="楷体_GB2312" pitchFamily="49" charset="-122"/>
              </a:rPr>
              <a:t>    </a:t>
            </a:r>
            <a:r>
              <a:rPr lang="zh-CN" altLang="en-US" b="1">
                <a:solidFill>
                  <a:schemeClr val="accent2"/>
                </a:solidFill>
                <a:latin typeface="楷体_GB2312" pitchFamily="49" charset="-122"/>
                <a:ea typeface="楷体_GB2312" pitchFamily="49" charset="-122"/>
              </a:rPr>
              <a:t>算法</a:t>
            </a:r>
            <a:r>
              <a:rPr lang="en-US" altLang="zh-CN" b="1">
                <a:solidFill>
                  <a:schemeClr val="accent2"/>
                </a:solidFill>
                <a:latin typeface="楷体_GB2312" pitchFamily="49" charset="-122"/>
                <a:ea typeface="楷体_GB2312" pitchFamily="49" charset="-122"/>
              </a:rPr>
              <a:t>knapsack</a:t>
            </a:r>
            <a:r>
              <a:rPr lang="zh-CN" altLang="en-US" b="1">
                <a:solidFill>
                  <a:schemeClr val="accent2"/>
                </a:solidFill>
                <a:latin typeface="楷体_GB2312" pitchFamily="49" charset="-122"/>
                <a:ea typeface="楷体_GB2312" pitchFamily="49" charset="-122"/>
              </a:rPr>
              <a:t>的主要计算时间在于将各种物品依其单位重量的价值从大到小排序。因此，算法的计算时间上界为</a:t>
            </a:r>
          </a:p>
          <a:p>
            <a:r>
              <a:rPr lang="en-US" altLang="zh-CN" b="1">
                <a:solidFill>
                  <a:schemeClr val="accent2"/>
                </a:solidFill>
                <a:latin typeface="楷体_GB2312" pitchFamily="49" charset="-122"/>
                <a:ea typeface="楷体_GB2312" pitchFamily="49" charset="-122"/>
              </a:rPr>
              <a:t>O</a:t>
            </a:r>
            <a:r>
              <a:rPr lang="zh-CN" altLang="en-US" b="1">
                <a:solidFill>
                  <a:schemeClr val="accent2"/>
                </a:solidFill>
                <a:latin typeface="楷体_GB2312" pitchFamily="49" charset="-122"/>
                <a:ea typeface="楷体_GB2312" pitchFamily="49" charset="-122"/>
              </a:rPr>
              <a:t>（</a:t>
            </a:r>
            <a:r>
              <a:rPr lang="en-US" altLang="zh-CN" b="1">
                <a:solidFill>
                  <a:schemeClr val="accent2"/>
                </a:solidFill>
                <a:latin typeface="楷体_GB2312" pitchFamily="49" charset="-122"/>
                <a:ea typeface="楷体_GB2312" pitchFamily="49" charset="-122"/>
              </a:rPr>
              <a:t>nlogn</a:t>
            </a:r>
            <a:r>
              <a:rPr lang="zh-CN" altLang="en-US" b="1">
                <a:solidFill>
                  <a:schemeClr val="accent2"/>
                </a:solidFill>
                <a:latin typeface="楷体_GB2312" pitchFamily="49" charset="-122"/>
                <a:ea typeface="楷体_GB2312" pitchFamily="49" charset="-122"/>
              </a:rPr>
              <a:t>）。</a:t>
            </a:r>
          </a:p>
          <a:p>
            <a:r>
              <a:rPr lang="zh-CN" altLang="en-US" b="1">
                <a:solidFill>
                  <a:schemeClr val="accent2"/>
                </a:solidFill>
                <a:latin typeface="楷体_GB2312" pitchFamily="49" charset="-122"/>
                <a:ea typeface="楷体_GB2312" pitchFamily="49" charset="-122"/>
              </a:rPr>
              <a:t>为了证明算法的正确性，还必须证明背包问题具有贪心选择性质</a:t>
            </a:r>
            <a:r>
              <a:rPr lang="zh-CN" altLang="en-US">
                <a:solidFill>
                  <a:schemeClr val="accent2"/>
                </a:solidFill>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4613"/>
                                        </p:tgtEl>
                                        <p:attrNameLst>
                                          <p:attrName>style.visibility</p:attrName>
                                        </p:attrNameLst>
                                      </p:cBhvr>
                                      <p:to>
                                        <p:strVal val="visible"/>
                                      </p:to>
                                    </p:set>
                                    <p:anim calcmode="lin" valueType="num">
                                      <p:cBhvr additive="base">
                                        <p:cTn id="7" dur="500" fill="hold"/>
                                        <p:tgtEl>
                                          <p:spTgt spid="324613"/>
                                        </p:tgtEl>
                                        <p:attrNameLst>
                                          <p:attrName>ppt_x</p:attrName>
                                        </p:attrNameLst>
                                      </p:cBhvr>
                                      <p:tavLst>
                                        <p:tav tm="0">
                                          <p:val>
                                            <p:strVal val="1+#ppt_w/2"/>
                                          </p:val>
                                        </p:tav>
                                        <p:tav tm="100000">
                                          <p:val>
                                            <p:strVal val="#ppt_x"/>
                                          </p:val>
                                        </p:tav>
                                      </p:tavLst>
                                    </p:anim>
                                    <p:anim calcmode="lin" valueType="num">
                                      <p:cBhvr additive="base">
                                        <p:cTn id="8" dur="500" fill="hold"/>
                                        <p:tgtEl>
                                          <p:spTgt spid="324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087E9CF-5670-48E9-80C4-57FEF7C52384}" type="slidenum">
              <a:rPr lang="zh-CN" altLang="en-US"/>
              <a:pPr/>
              <a:t>19</a:t>
            </a:fld>
            <a:endParaRPr lang="en-US" altLang="zh-CN"/>
          </a:p>
        </p:txBody>
      </p:sp>
      <p:sp>
        <p:nvSpPr>
          <p:cNvPr id="325634" name="Rectangle 2"/>
          <p:cNvSpPr>
            <a:spLocks noGrp="1" noChangeArrowheads="1"/>
          </p:cNvSpPr>
          <p:nvPr>
            <p:ph type="title"/>
          </p:nvPr>
        </p:nvSpPr>
        <p:spPr/>
        <p:txBody>
          <a:bodyPr/>
          <a:lstStyle/>
          <a:p>
            <a:r>
              <a:rPr lang="en-US" altLang="zh-CN">
                <a:latin typeface="黑体" pitchFamily="2" charset="-122"/>
                <a:ea typeface="黑体" pitchFamily="2" charset="-122"/>
              </a:rPr>
              <a:t>4.2 </a:t>
            </a:r>
            <a:r>
              <a:rPr lang="zh-CN" altLang="en-US">
                <a:latin typeface="黑体" pitchFamily="2" charset="-122"/>
                <a:ea typeface="黑体" pitchFamily="2" charset="-122"/>
              </a:rPr>
              <a:t>贪心算法的基本要素</a:t>
            </a:r>
          </a:p>
        </p:txBody>
      </p:sp>
      <p:sp>
        <p:nvSpPr>
          <p:cNvPr id="325635" name="Rectangle 3"/>
          <p:cNvSpPr>
            <a:spLocks noGrp="1" noChangeArrowheads="1"/>
          </p:cNvSpPr>
          <p:nvPr>
            <p:ph type="body" idx="1"/>
          </p:nvPr>
        </p:nvSpPr>
        <p:spPr>
          <a:xfrm>
            <a:off x="396875" y="1916113"/>
            <a:ext cx="8207375" cy="4179887"/>
          </a:xfrm>
        </p:spPr>
        <p:txBody>
          <a:bodyPr/>
          <a:lstStyle/>
          <a:p>
            <a:pPr>
              <a:buFont typeface="Wingdings" pitchFamily="2" charset="2"/>
              <a:buNone/>
            </a:pPr>
            <a:r>
              <a:rPr lang="zh-CN" altLang="en-US">
                <a:latin typeface="楷体_GB2312" pitchFamily="49" charset="-122"/>
                <a:ea typeface="楷体_GB2312" pitchFamily="49" charset="-122"/>
              </a:rPr>
              <a:t>  	</a:t>
            </a:r>
            <a:r>
              <a:rPr lang="zh-CN" altLang="en-US" sz="2400">
                <a:latin typeface="楷体_GB2312" pitchFamily="49" charset="-122"/>
                <a:ea typeface="楷体_GB2312" pitchFamily="49" charset="-122"/>
              </a:rPr>
              <a:t>对于</a:t>
            </a:r>
            <a:r>
              <a:rPr lang="en-US" altLang="zh-CN" sz="2400" b="1">
                <a:solidFill>
                  <a:schemeClr val="accent2"/>
                </a:solidFill>
                <a:latin typeface="楷体_GB2312" pitchFamily="49" charset="-122"/>
                <a:ea typeface="楷体_GB2312" pitchFamily="49" charset="-122"/>
              </a:rPr>
              <a:t>0-1</a:t>
            </a:r>
            <a:r>
              <a:rPr lang="zh-CN" altLang="en-US" sz="2400" b="1">
                <a:solidFill>
                  <a:schemeClr val="accent2"/>
                </a:solidFill>
                <a:latin typeface="楷体_GB2312" pitchFamily="49" charset="-122"/>
                <a:ea typeface="楷体_GB2312" pitchFamily="49" charset="-122"/>
              </a:rPr>
              <a:t>背包问题</a:t>
            </a:r>
            <a:r>
              <a:rPr lang="zh-CN" altLang="en-US" sz="2400">
                <a:latin typeface="楷体_GB2312" pitchFamily="49" charset="-122"/>
                <a:ea typeface="楷体_GB2312" pitchFamily="49" charset="-122"/>
              </a:rPr>
              <a:t>，贪心选择之所以不能得到最优解是因为在这种情况下，它无法保证最终能将背包装满，部分闲置的背包空间使每公斤背包空间的价值降低了。事实上，在考虑</a:t>
            </a:r>
            <a:r>
              <a:rPr lang="en-US" altLang="zh-CN" sz="2400">
                <a:latin typeface="楷体_GB2312" pitchFamily="49" charset="-122"/>
                <a:ea typeface="楷体_GB2312" pitchFamily="49" charset="-122"/>
              </a:rPr>
              <a:t>0-1</a:t>
            </a:r>
            <a:r>
              <a:rPr lang="zh-CN" altLang="en-US" sz="2400">
                <a:latin typeface="楷体_GB2312" pitchFamily="49" charset="-122"/>
                <a:ea typeface="楷体_GB2312" pitchFamily="49" charset="-122"/>
              </a:rPr>
              <a:t>背包问题时，应比较选择该物品和不选择该物品所导致的最终方案，然后再作出最好选择。由此就导出许多互相重叠的子问题。这正是该问题可用</a:t>
            </a:r>
            <a:r>
              <a:rPr lang="zh-CN" altLang="en-US" sz="2400" b="1">
                <a:solidFill>
                  <a:schemeClr val="accent2"/>
                </a:solidFill>
                <a:latin typeface="楷体_GB2312" pitchFamily="49" charset="-122"/>
                <a:ea typeface="楷体_GB2312" pitchFamily="49" charset="-122"/>
              </a:rPr>
              <a:t>动态规划算法</a:t>
            </a:r>
            <a:r>
              <a:rPr lang="zh-CN" altLang="en-US" sz="2400">
                <a:latin typeface="楷体_GB2312" pitchFamily="49" charset="-122"/>
                <a:ea typeface="楷体_GB2312" pitchFamily="49" charset="-122"/>
              </a:rPr>
              <a:t>求解的另一重要特征。</a:t>
            </a:r>
          </a:p>
          <a:p>
            <a:pPr>
              <a:buFont typeface="Wingdings" pitchFamily="2" charset="2"/>
              <a:buNone/>
            </a:pPr>
            <a:r>
              <a:rPr lang="zh-CN" altLang="en-US" sz="2400">
                <a:latin typeface="楷体_GB2312" pitchFamily="49" charset="-122"/>
                <a:ea typeface="楷体_GB2312" pitchFamily="49" charset="-122"/>
              </a:rPr>
              <a:t>		实际上也是如此，动态规划算法的确可以有效地解</a:t>
            </a:r>
            <a:r>
              <a:rPr lang="en-US" altLang="zh-CN" sz="2400">
                <a:latin typeface="楷体_GB2312" pitchFamily="49" charset="-122"/>
                <a:ea typeface="楷体_GB2312" pitchFamily="49" charset="-122"/>
              </a:rPr>
              <a:t>0-1</a:t>
            </a:r>
            <a:r>
              <a:rPr lang="zh-CN" altLang="en-US" sz="2400">
                <a:latin typeface="楷体_GB2312" pitchFamily="49" charset="-122"/>
                <a:ea typeface="楷体_GB2312" pitchFamily="49" charset="-122"/>
              </a:rPr>
              <a:t>背包问题。 </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B89D420D-BCD1-4687-BF6B-D92A9CAD5049}" type="slidenum">
              <a:rPr lang="zh-CN" altLang="en-US"/>
              <a:pPr/>
              <a:t>2</a:t>
            </a:fld>
            <a:endParaRPr lang="en-US" altLang="zh-CN"/>
          </a:p>
        </p:txBody>
      </p:sp>
      <p:sp>
        <p:nvSpPr>
          <p:cNvPr id="384003" name="Rectangle 3"/>
          <p:cNvSpPr>
            <a:spLocks noGrp="1" noChangeArrowheads="1"/>
          </p:cNvSpPr>
          <p:nvPr>
            <p:ph type="body" idx="1"/>
          </p:nvPr>
        </p:nvSpPr>
        <p:spPr>
          <a:xfrm>
            <a:off x="457200" y="908050"/>
            <a:ext cx="8229600" cy="4959350"/>
          </a:xfrm>
        </p:spPr>
        <p:txBody>
          <a:bodyPr/>
          <a:lstStyle/>
          <a:p>
            <a:pPr>
              <a:lnSpc>
                <a:spcPct val="120000"/>
              </a:lnSpc>
              <a:buFont typeface="Symbol" pitchFamily="18" charset="2"/>
              <a:buChar char="·"/>
            </a:pPr>
            <a:r>
              <a:rPr lang="zh-CN" altLang="en-US" sz="1600" b="1">
                <a:solidFill>
                  <a:srgbClr val="3907F1"/>
                </a:solidFill>
              </a:rPr>
              <a:t>学习要点</a:t>
            </a:r>
          </a:p>
          <a:p>
            <a:pPr>
              <a:lnSpc>
                <a:spcPct val="120000"/>
              </a:lnSpc>
              <a:buFont typeface="Symbol" pitchFamily="18" charset="2"/>
              <a:buChar char="·"/>
            </a:pPr>
            <a:r>
              <a:rPr lang="zh-CN" altLang="en-US" sz="1600"/>
              <a:t>理解贪心算法的概念。</a:t>
            </a:r>
          </a:p>
          <a:p>
            <a:pPr>
              <a:lnSpc>
                <a:spcPct val="120000"/>
              </a:lnSpc>
              <a:buFont typeface="Symbol" pitchFamily="18" charset="2"/>
              <a:buChar char="·"/>
            </a:pPr>
            <a:r>
              <a:rPr lang="zh-CN" altLang="en-US" sz="1600"/>
              <a:t>掌握贪心算法的基本要素 </a:t>
            </a:r>
          </a:p>
          <a:p>
            <a:pPr>
              <a:lnSpc>
                <a:spcPct val="120000"/>
              </a:lnSpc>
              <a:buFont typeface="Symbol" pitchFamily="18" charset="2"/>
              <a:buChar char="·"/>
            </a:pPr>
            <a:r>
              <a:rPr lang="zh-CN" altLang="en-US" sz="1600"/>
              <a:t>（</a:t>
            </a:r>
            <a:r>
              <a:rPr lang="en-US" altLang="zh-CN" sz="1600"/>
              <a:t>1</a:t>
            </a:r>
            <a:r>
              <a:rPr lang="zh-CN" altLang="en-US" sz="1600"/>
              <a:t>）最优子结构性质</a:t>
            </a:r>
          </a:p>
          <a:p>
            <a:pPr>
              <a:lnSpc>
                <a:spcPct val="120000"/>
              </a:lnSpc>
              <a:buFont typeface="Symbol" pitchFamily="18" charset="2"/>
              <a:buChar char="·"/>
            </a:pPr>
            <a:r>
              <a:rPr lang="zh-CN" altLang="en-US" sz="1600"/>
              <a:t>（</a:t>
            </a:r>
            <a:r>
              <a:rPr lang="en-US" altLang="zh-CN" sz="1600"/>
              <a:t>2</a:t>
            </a:r>
            <a:r>
              <a:rPr lang="zh-CN" altLang="en-US" sz="1600"/>
              <a:t>）贪心选择性质</a:t>
            </a:r>
            <a:endParaRPr lang="zh-CN" altLang="en-US" sz="1600">
              <a:sym typeface="Symbol" pitchFamily="18" charset="2"/>
            </a:endParaRPr>
          </a:p>
          <a:p>
            <a:pPr>
              <a:lnSpc>
                <a:spcPct val="120000"/>
              </a:lnSpc>
              <a:buFont typeface="Symbol" pitchFamily="18" charset="2"/>
              <a:buChar char="·"/>
            </a:pPr>
            <a:r>
              <a:rPr lang="zh-CN" altLang="en-US" sz="1600"/>
              <a:t>理解贪心算法与动态规划算法的差异</a:t>
            </a:r>
            <a:endParaRPr lang="zh-CN" altLang="en-US" sz="1600">
              <a:sym typeface="Symbol" pitchFamily="18" charset="2"/>
            </a:endParaRPr>
          </a:p>
          <a:p>
            <a:pPr>
              <a:lnSpc>
                <a:spcPct val="120000"/>
              </a:lnSpc>
              <a:buFont typeface="Symbol" pitchFamily="18" charset="2"/>
              <a:buChar char="·"/>
            </a:pPr>
            <a:r>
              <a:rPr lang="zh-CN" altLang="en-US" sz="1600"/>
              <a:t>理解贪心算法的一般理论</a:t>
            </a:r>
            <a:endParaRPr lang="zh-CN" altLang="en-US" sz="1600">
              <a:sym typeface="Symbol" pitchFamily="18" charset="2"/>
            </a:endParaRPr>
          </a:p>
          <a:p>
            <a:pPr>
              <a:lnSpc>
                <a:spcPct val="120000"/>
              </a:lnSpc>
              <a:buFont typeface="Symbol" pitchFamily="18" charset="2"/>
              <a:buChar char="·"/>
            </a:pPr>
            <a:r>
              <a:rPr lang="zh-CN" altLang="en-US" sz="1600"/>
              <a:t>通过应用范例学习贪心设计策略。</a:t>
            </a:r>
          </a:p>
          <a:p>
            <a:pPr>
              <a:lnSpc>
                <a:spcPct val="120000"/>
              </a:lnSpc>
              <a:buFont typeface="Symbol" pitchFamily="18" charset="2"/>
              <a:buChar char="·"/>
            </a:pPr>
            <a:r>
              <a:rPr lang="zh-CN" altLang="en-US" sz="1600"/>
              <a:t>（</a:t>
            </a:r>
            <a:r>
              <a:rPr lang="en-US" altLang="zh-CN" sz="1600"/>
              <a:t>1</a:t>
            </a:r>
            <a:r>
              <a:rPr lang="zh-CN" altLang="en-US" sz="1600"/>
              <a:t>）活动安排问题；</a:t>
            </a:r>
          </a:p>
          <a:p>
            <a:pPr>
              <a:lnSpc>
                <a:spcPct val="120000"/>
              </a:lnSpc>
              <a:buFont typeface="Symbol" pitchFamily="18" charset="2"/>
              <a:buChar char="·"/>
            </a:pPr>
            <a:r>
              <a:rPr lang="zh-CN" altLang="en-US" sz="1600"/>
              <a:t>（</a:t>
            </a:r>
            <a:r>
              <a:rPr lang="en-US" altLang="zh-CN" sz="1600"/>
              <a:t>2</a:t>
            </a:r>
            <a:r>
              <a:rPr lang="zh-CN" altLang="en-US" sz="1600"/>
              <a:t>）最优装载问题；</a:t>
            </a:r>
          </a:p>
          <a:p>
            <a:pPr>
              <a:lnSpc>
                <a:spcPct val="120000"/>
              </a:lnSpc>
              <a:buFont typeface="Symbol" pitchFamily="18" charset="2"/>
              <a:buChar char="·"/>
            </a:pPr>
            <a:r>
              <a:rPr lang="zh-CN" altLang="en-US" sz="1600"/>
              <a:t>（</a:t>
            </a:r>
            <a:r>
              <a:rPr lang="en-US" altLang="zh-CN" sz="1600"/>
              <a:t>3</a:t>
            </a:r>
            <a:r>
              <a:rPr lang="zh-CN" altLang="en-US" sz="1600"/>
              <a:t>）哈夫曼编码；</a:t>
            </a:r>
          </a:p>
          <a:p>
            <a:pPr>
              <a:lnSpc>
                <a:spcPct val="120000"/>
              </a:lnSpc>
              <a:buFont typeface="Symbol" pitchFamily="18" charset="2"/>
              <a:buChar char="·"/>
            </a:pPr>
            <a:r>
              <a:rPr lang="zh-CN" altLang="en-US" sz="1600"/>
              <a:t>（</a:t>
            </a:r>
            <a:r>
              <a:rPr lang="en-US" altLang="zh-CN" sz="1600"/>
              <a:t>4</a:t>
            </a:r>
            <a:r>
              <a:rPr lang="zh-CN" altLang="en-US" sz="1600"/>
              <a:t>）单源最短路径；</a:t>
            </a:r>
          </a:p>
          <a:p>
            <a:pPr>
              <a:lnSpc>
                <a:spcPct val="120000"/>
              </a:lnSpc>
              <a:buFont typeface="Symbol" pitchFamily="18" charset="2"/>
              <a:buChar char="·"/>
            </a:pPr>
            <a:r>
              <a:rPr lang="zh-CN" altLang="en-US" sz="1600"/>
              <a:t>（</a:t>
            </a:r>
            <a:r>
              <a:rPr lang="en-US" altLang="zh-CN" sz="1600"/>
              <a:t>5</a:t>
            </a:r>
            <a:r>
              <a:rPr lang="zh-CN" altLang="en-US" sz="1600"/>
              <a:t>）最小生成树；</a:t>
            </a:r>
          </a:p>
          <a:p>
            <a:pPr>
              <a:lnSpc>
                <a:spcPct val="120000"/>
              </a:lnSpc>
              <a:buFont typeface="Symbol" pitchFamily="18" charset="2"/>
              <a:buChar char="·"/>
            </a:pPr>
            <a:r>
              <a:rPr lang="zh-CN" altLang="en-US" sz="1600"/>
              <a:t>（</a:t>
            </a:r>
            <a:r>
              <a:rPr lang="en-US" altLang="zh-CN" sz="1600"/>
              <a:t>6</a:t>
            </a:r>
            <a:r>
              <a:rPr lang="zh-CN" altLang="en-US" sz="1600"/>
              <a:t>）多机调度问题。</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1BD36BF-3948-48C6-AD82-814DFFB9EC9A}" type="slidenum">
              <a:rPr lang="zh-CN" altLang="en-US"/>
              <a:pPr/>
              <a:t>20</a:t>
            </a:fld>
            <a:endParaRPr lang="en-US" altLang="zh-CN"/>
          </a:p>
        </p:txBody>
      </p:sp>
      <p:sp>
        <p:nvSpPr>
          <p:cNvPr id="326658" name="Rectangle 2"/>
          <p:cNvSpPr>
            <a:spLocks noGrp="1" noChangeArrowheads="1"/>
          </p:cNvSpPr>
          <p:nvPr>
            <p:ph type="title"/>
          </p:nvPr>
        </p:nvSpPr>
        <p:spPr/>
        <p:txBody>
          <a:bodyPr/>
          <a:lstStyle/>
          <a:p>
            <a:r>
              <a:rPr lang="en-US" altLang="zh-CN">
                <a:latin typeface="黑体" pitchFamily="2" charset="-122"/>
                <a:ea typeface="黑体" pitchFamily="2" charset="-122"/>
              </a:rPr>
              <a:t>4.3 </a:t>
            </a:r>
            <a:r>
              <a:rPr lang="zh-CN" altLang="en-US">
                <a:latin typeface="黑体" pitchFamily="2" charset="-122"/>
                <a:ea typeface="黑体" pitchFamily="2" charset="-122"/>
              </a:rPr>
              <a:t>最优装载</a:t>
            </a:r>
          </a:p>
        </p:txBody>
      </p:sp>
      <p:sp>
        <p:nvSpPr>
          <p:cNvPr id="326659" name="Rectangle 3"/>
          <p:cNvSpPr>
            <a:spLocks noGrp="1" noChangeArrowheads="1"/>
          </p:cNvSpPr>
          <p:nvPr>
            <p:ph type="body" idx="1"/>
          </p:nvPr>
        </p:nvSpPr>
        <p:spPr/>
        <p:txBody>
          <a:bodyPr/>
          <a:lstStyle/>
          <a:p>
            <a:pPr>
              <a:buFont typeface="Wingdings" pitchFamily="2" charset="2"/>
              <a:buNone/>
            </a:pPr>
            <a:r>
              <a:rPr lang="zh-CN" altLang="en-US" sz="2400">
                <a:solidFill>
                  <a:srgbClr val="000000"/>
                </a:solidFill>
                <a:latin typeface="楷体_GB2312" pitchFamily="49" charset="-122"/>
                <a:ea typeface="楷体_GB2312" pitchFamily="49" charset="-122"/>
              </a:rPr>
              <a:t>     	有一批集装箱要装上一艘载重量为</a:t>
            </a:r>
            <a:r>
              <a:rPr lang="en-US" altLang="zh-CN" sz="2400">
                <a:solidFill>
                  <a:srgbClr val="000000"/>
                </a:solidFill>
                <a:latin typeface="楷体_GB2312" pitchFamily="49" charset="-122"/>
                <a:ea typeface="楷体_GB2312" pitchFamily="49" charset="-122"/>
              </a:rPr>
              <a:t>c</a:t>
            </a:r>
            <a:r>
              <a:rPr lang="zh-CN" altLang="en-US" sz="2400">
                <a:solidFill>
                  <a:srgbClr val="000000"/>
                </a:solidFill>
                <a:latin typeface="楷体_GB2312" pitchFamily="49" charset="-122"/>
                <a:ea typeface="楷体_GB2312" pitchFamily="49" charset="-122"/>
              </a:rPr>
              <a:t>的轮船。其中集装箱</a:t>
            </a:r>
            <a:r>
              <a:rPr lang="en-US" altLang="zh-CN" sz="2400">
                <a:solidFill>
                  <a:srgbClr val="000000"/>
                </a:solidFill>
                <a:latin typeface="楷体_GB2312" pitchFamily="49" charset="-122"/>
                <a:ea typeface="楷体_GB2312" pitchFamily="49" charset="-122"/>
              </a:rPr>
              <a:t>i</a:t>
            </a:r>
            <a:r>
              <a:rPr lang="zh-CN" altLang="en-US" sz="2400">
                <a:solidFill>
                  <a:srgbClr val="000000"/>
                </a:solidFill>
                <a:latin typeface="楷体_GB2312" pitchFamily="49" charset="-122"/>
                <a:ea typeface="楷体_GB2312" pitchFamily="49" charset="-122"/>
              </a:rPr>
              <a:t>的重量为</a:t>
            </a:r>
            <a:r>
              <a:rPr lang="en-US" altLang="zh-CN" sz="2400">
                <a:solidFill>
                  <a:srgbClr val="000000"/>
                </a:solidFill>
                <a:latin typeface="楷体_GB2312" pitchFamily="49" charset="-122"/>
                <a:ea typeface="楷体_GB2312" pitchFamily="49" charset="-122"/>
              </a:rPr>
              <a:t>Wi</a:t>
            </a:r>
            <a:r>
              <a:rPr lang="zh-CN" altLang="en-US" sz="2400">
                <a:solidFill>
                  <a:srgbClr val="000000"/>
                </a:solidFill>
                <a:latin typeface="楷体_GB2312" pitchFamily="49" charset="-122"/>
                <a:ea typeface="楷体_GB2312" pitchFamily="49" charset="-122"/>
              </a:rPr>
              <a:t>。最优装载问题要求确定在装载体积不受限制的情况下，将尽可能多的集装箱装上轮船。</a:t>
            </a:r>
          </a:p>
          <a:p>
            <a:pPr>
              <a:buFont typeface="Wingdings" pitchFamily="2" charset="2"/>
              <a:buNone/>
            </a:pPr>
            <a:r>
              <a:rPr lang="en-US" altLang="zh-CN" sz="2800" b="1">
                <a:solidFill>
                  <a:schemeClr val="accent2"/>
                </a:solidFill>
                <a:latin typeface="黑体" pitchFamily="2" charset="-122"/>
                <a:ea typeface="黑体" pitchFamily="2" charset="-122"/>
              </a:rPr>
              <a:t>1</a:t>
            </a:r>
            <a:r>
              <a:rPr lang="zh-CN" altLang="en-US" sz="2800" b="1">
                <a:solidFill>
                  <a:schemeClr val="accent2"/>
                </a:solidFill>
                <a:latin typeface="黑体" pitchFamily="2" charset="-122"/>
                <a:ea typeface="黑体" pitchFamily="2" charset="-122"/>
              </a:rPr>
              <a:t>、算法描述</a:t>
            </a:r>
          </a:p>
          <a:p>
            <a:pPr>
              <a:buFont typeface="Wingdings" pitchFamily="2" charset="2"/>
              <a:buNone/>
            </a:pPr>
            <a:r>
              <a:rPr lang="zh-CN" altLang="en-US" sz="2400">
                <a:ea typeface="楷体_GB2312" pitchFamily="49" charset="-122"/>
              </a:rPr>
              <a:t>		最优装载问题可用贪心算法求解。采用重量最轻者先装的贪心选择策略，可产生最优装载问题的最优解。具体算法描述如下页。</a:t>
            </a:r>
            <a:r>
              <a:rPr lang="zh-CN" altLang="en-US"/>
              <a:t> </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0098AB1-ACFC-45F3-B7C1-56C10AF0D1BC}" type="slidenum">
              <a:rPr lang="zh-CN" altLang="en-US"/>
              <a:pPr/>
              <a:t>21</a:t>
            </a:fld>
            <a:endParaRPr lang="en-US" altLang="zh-CN"/>
          </a:p>
        </p:txBody>
      </p:sp>
      <p:sp>
        <p:nvSpPr>
          <p:cNvPr id="327682" name="Rectangle 2"/>
          <p:cNvSpPr>
            <a:spLocks noGrp="1" noChangeArrowheads="1"/>
          </p:cNvSpPr>
          <p:nvPr>
            <p:ph type="title"/>
          </p:nvPr>
        </p:nvSpPr>
        <p:spPr/>
        <p:txBody>
          <a:bodyPr/>
          <a:lstStyle/>
          <a:p>
            <a:r>
              <a:rPr lang="en-US" altLang="zh-CN">
                <a:latin typeface="黑体" pitchFamily="2" charset="-122"/>
                <a:ea typeface="黑体" pitchFamily="2" charset="-122"/>
              </a:rPr>
              <a:t>4.3 </a:t>
            </a:r>
            <a:r>
              <a:rPr lang="zh-CN" altLang="en-US">
                <a:latin typeface="黑体" pitchFamily="2" charset="-122"/>
                <a:ea typeface="黑体" pitchFamily="2" charset="-122"/>
              </a:rPr>
              <a:t>最优装载</a:t>
            </a:r>
          </a:p>
        </p:txBody>
      </p:sp>
      <p:sp>
        <p:nvSpPr>
          <p:cNvPr id="327683" name="Rectangle 3"/>
          <p:cNvSpPr>
            <a:spLocks noGrp="1" noChangeArrowheads="1"/>
          </p:cNvSpPr>
          <p:nvPr>
            <p:ph type="body" idx="1"/>
          </p:nvPr>
        </p:nvSpPr>
        <p:spPr/>
        <p:txBody>
          <a:bodyPr/>
          <a:lstStyle/>
          <a:p>
            <a:pPr>
              <a:lnSpc>
                <a:spcPct val="150000"/>
              </a:lnSpc>
            </a:pPr>
            <a:r>
              <a:rPr kumimoji="1" lang="en-US" altLang="zh-CN" sz="1600"/>
              <a:t>template&lt;class Type&gt;</a:t>
            </a:r>
          </a:p>
          <a:p>
            <a:pPr>
              <a:lnSpc>
                <a:spcPct val="150000"/>
              </a:lnSpc>
            </a:pPr>
            <a:r>
              <a:rPr kumimoji="1" lang="en-US" altLang="zh-CN" sz="1600"/>
              <a:t>void </a:t>
            </a:r>
            <a:r>
              <a:rPr kumimoji="1" lang="en-US" altLang="zh-CN" sz="1600" b="1"/>
              <a:t>Loading</a:t>
            </a:r>
            <a:r>
              <a:rPr kumimoji="1" lang="en-US" altLang="zh-CN" sz="1600"/>
              <a:t>(int x[],  Type w[], Type c, int n)</a:t>
            </a:r>
          </a:p>
          <a:p>
            <a:pPr>
              <a:lnSpc>
                <a:spcPct val="150000"/>
              </a:lnSpc>
            </a:pPr>
            <a:r>
              <a:rPr kumimoji="1" lang="en-US" altLang="zh-CN" sz="1600"/>
              <a:t>{</a:t>
            </a:r>
          </a:p>
          <a:p>
            <a:pPr>
              <a:lnSpc>
                <a:spcPct val="150000"/>
              </a:lnSpc>
            </a:pPr>
            <a:r>
              <a:rPr kumimoji="1" lang="en-US" altLang="zh-CN" sz="1600"/>
              <a:t>        int *t = new int [n+1];</a:t>
            </a:r>
          </a:p>
          <a:p>
            <a:pPr>
              <a:lnSpc>
                <a:spcPct val="150000"/>
              </a:lnSpc>
            </a:pPr>
            <a:r>
              <a:rPr kumimoji="1" lang="en-US" altLang="zh-CN" sz="1600"/>
              <a:t>        Sort(w, t, n);</a:t>
            </a:r>
          </a:p>
          <a:p>
            <a:pPr>
              <a:lnSpc>
                <a:spcPct val="150000"/>
              </a:lnSpc>
            </a:pPr>
            <a:r>
              <a:rPr kumimoji="1" lang="en-US" altLang="zh-CN" sz="1600"/>
              <a:t>        for (int i = 1; i &lt;= n; i++) x[i] = 0;</a:t>
            </a:r>
          </a:p>
          <a:p>
            <a:pPr>
              <a:lnSpc>
                <a:spcPct val="150000"/>
              </a:lnSpc>
            </a:pPr>
            <a:r>
              <a:rPr kumimoji="1" lang="en-US" altLang="zh-CN" sz="1600"/>
              <a:t>        for (int i = 1; i &lt;= n &amp;&amp; w[t[i]] &lt;= c; i++) {x[t[i]] = 1; c -= w[t[i]];}</a:t>
            </a:r>
          </a:p>
          <a:p>
            <a:pPr>
              <a:lnSpc>
                <a:spcPct val="150000"/>
              </a:lnSpc>
            </a:pPr>
            <a:r>
              <a:rPr kumimoji="1" lang="en-US" altLang="zh-CN" sz="1600"/>
              <a:t>}</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7A582DF-E7D1-4800-8A8A-0C6D62C89A41}" type="slidenum">
              <a:rPr lang="zh-CN" altLang="en-US"/>
              <a:pPr/>
              <a:t>22</a:t>
            </a:fld>
            <a:endParaRPr lang="en-US" altLang="zh-CN"/>
          </a:p>
        </p:txBody>
      </p:sp>
      <p:sp>
        <p:nvSpPr>
          <p:cNvPr id="328706" name="Rectangle 2"/>
          <p:cNvSpPr>
            <a:spLocks noGrp="1" noChangeArrowheads="1"/>
          </p:cNvSpPr>
          <p:nvPr>
            <p:ph type="title"/>
          </p:nvPr>
        </p:nvSpPr>
        <p:spPr/>
        <p:txBody>
          <a:bodyPr/>
          <a:lstStyle/>
          <a:p>
            <a:r>
              <a:rPr lang="en-US" altLang="zh-CN">
                <a:latin typeface="黑体" pitchFamily="2" charset="-122"/>
                <a:ea typeface="黑体" pitchFamily="2" charset="-122"/>
              </a:rPr>
              <a:t>4.3 </a:t>
            </a:r>
            <a:r>
              <a:rPr lang="zh-CN" altLang="en-US">
                <a:latin typeface="黑体" pitchFamily="2" charset="-122"/>
                <a:ea typeface="黑体" pitchFamily="2" charset="-122"/>
              </a:rPr>
              <a:t>最优装载</a:t>
            </a:r>
          </a:p>
        </p:txBody>
      </p:sp>
      <p:sp>
        <p:nvSpPr>
          <p:cNvPr id="328707" name="Rectangle 3"/>
          <p:cNvSpPr>
            <a:spLocks noGrp="1" noChangeArrowheads="1"/>
          </p:cNvSpPr>
          <p:nvPr>
            <p:ph type="body" idx="1"/>
          </p:nvPr>
        </p:nvSpPr>
        <p:spPr>
          <a:xfrm>
            <a:off x="1397000" y="2371725"/>
            <a:ext cx="7340600" cy="3736975"/>
          </a:xfrm>
        </p:spPr>
        <p:txBody>
          <a:bodyPr/>
          <a:lstStyle/>
          <a:p>
            <a:pPr>
              <a:lnSpc>
                <a:spcPct val="80000"/>
              </a:lnSpc>
              <a:buFont typeface="Wingdings" pitchFamily="2" charset="2"/>
              <a:buNone/>
            </a:pPr>
            <a:r>
              <a:rPr lang="en-US" altLang="zh-CN" sz="2400" b="1">
                <a:solidFill>
                  <a:schemeClr val="accent2"/>
                </a:solidFill>
                <a:latin typeface="黑体" pitchFamily="2" charset="-122"/>
                <a:ea typeface="黑体" pitchFamily="2" charset="-122"/>
              </a:rPr>
              <a:t>2</a:t>
            </a:r>
            <a:r>
              <a:rPr lang="zh-CN" altLang="en-US" sz="2400" b="1">
                <a:solidFill>
                  <a:schemeClr val="accent2"/>
                </a:solidFill>
                <a:latin typeface="黑体" pitchFamily="2" charset="-122"/>
                <a:ea typeface="黑体" pitchFamily="2" charset="-122"/>
              </a:rPr>
              <a:t>、贪心选择性质</a:t>
            </a:r>
          </a:p>
          <a:p>
            <a:pPr>
              <a:lnSpc>
                <a:spcPct val="80000"/>
              </a:lnSpc>
              <a:buFont typeface="Wingdings" pitchFamily="2" charset="2"/>
              <a:buNone/>
            </a:pPr>
            <a:r>
              <a:rPr lang="zh-CN" altLang="en-US" sz="2000">
                <a:latin typeface="楷体_GB2312" pitchFamily="49" charset="-122"/>
                <a:ea typeface="楷体_GB2312" pitchFamily="49" charset="-122"/>
              </a:rPr>
              <a:t>  	可以证明最优装载问题具有贪心选择性质</a:t>
            </a:r>
            <a:r>
              <a:rPr lang="zh-CN" altLang="en-US" sz="1800">
                <a:latin typeface="楷体_GB2312" pitchFamily="49" charset="-122"/>
                <a:ea typeface="楷体_GB2312" pitchFamily="49" charset="-122"/>
              </a:rPr>
              <a:t>。 </a:t>
            </a:r>
          </a:p>
          <a:p>
            <a:pPr>
              <a:lnSpc>
                <a:spcPct val="80000"/>
              </a:lnSpc>
              <a:buFont typeface="Wingdings" pitchFamily="2" charset="2"/>
              <a:buNone/>
            </a:pPr>
            <a:r>
              <a:rPr lang="en-US" altLang="zh-CN" sz="2400" b="1">
                <a:solidFill>
                  <a:schemeClr val="accent2"/>
                </a:solidFill>
                <a:latin typeface="黑体" pitchFamily="2" charset="-122"/>
                <a:ea typeface="黑体" pitchFamily="2" charset="-122"/>
              </a:rPr>
              <a:t>3</a:t>
            </a:r>
            <a:r>
              <a:rPr lang="zh-CN" altLang="en-US" sz="2400" b="1">
                <a:solidFill>
                  <a:schemeClr val="accent2"/>
                </a:solidFill>
                <a:latin typeface="黑体" pitchFamily="2" charset="-122"/>
                <a:ea typeface="黑体" pitchFamily="2" charset="-122"/>
              </a:rPr>
              <a:t>、最优子结构性质</a:t>
            </a:r>
          </a:p>
          <a:p>
            <a:pPr>
              <a:lnSpc>
                <a:spcPct val="80000"/>
              </a:lnSpc>
              <a:buFont typeface="Wingdings" pitchFamily="2" charset="2"/>
              <a:buNone/>
            </a:pPr>
            <a:r>
              <a:rPr lang="zh-CN" altLang="en-US" sz="1800">
                <a:ea typeface="楷体_GB2312" pitchFamily="49" charset="-122"/>
              </a:rPr>
              <a:t>	</a:t>
            </a:r>
            <a:r>
              <a:rPr lang="zh-CN" altLang="en-US" sz="2000">
                <a:ea typeface="楷体_GB2312" pitchFamily="49" charset="-122"/>
              </a:rPr>
              <a:t>最优装载问题具有最优子结构性质。</a:t>
            </a:r>
          </a:p>
          <a:p>
            <a:pPr>
              <a:lnSpc>
                <a:spcPct val="80000"/>
              </a:lnSpc>
              <a:buFont typeface="Wingdings" pitchFamily="2" charset="2"/>
              <a:buNone/>
            </a:pPr>
            <a:endParaRPr lang="zh-CN" altLang="en-US" sz="2000">
              <a:ea typeface="楷体_GB2312" pitchFamily="49" charset="-122"/>
            </a:endParaRPr>
          </a:p>
          <a:p>
            <a:pPr>
              <a:lnSpc>
                <a:spcPct val="80000"/>
              </a:lnSpc>
              <a:buFont typeface="Wingdings" pitchFamily="2" charset="2"/>
              <a:buNone/>
            </a:pPr>
            <a:r>
              <a:rPr lang="zh-CN" altLang="en-US" sz="2000">
                <a:latin typeface="楷体_GB2312" pitchFamily="49" charset="-122"/>
                <a:ea typeface="楷体_GB2312" pitchFamily="49" charset="-122"/>
              </a:rPr>
              <a:t>		由最优装载问题的贪心选择性质和最优子结构性质，容易证明算法</a:t>
            </a:r>
            <a:r>
              <a:rPr lang="en-US" altLang="zh-CN" sz="2000" b="1">
                <a:latin typeface="楷体_GB2312" pitchFamily="49" charset="-122"/>
                <a:ea typeface="楷体_GB2312" pitchFamily="49" charset="-122"/>
              </a:rPr>
              <a:t>loading</a:t>
            </a:r>
            <a:r>
              <a:rPr lang="zh-CN" altLang="en-US" sz="2000">
                <a:latin typeface="楷体_GB2312" pitchFamily="49" charset="-122"/>
                <a:ea typeface="楷体_GB2312" pitchFamily="49" charset="-122"/>
              </a:rPr>
              <a:t>的正确性。</a:t>
            </a:r>
          </a:p>
          <a:p>
            <a:pPr>
              <a:lnSpc>
                <a:spcPct val="80000"/>
              </a:lnSpc>
              <a:buFont typeface="Wingdings" pitchFamily="2" charset="2"/>
              <a:buNone/>
            </a:pPr>
            <a:r>
              <a:rPr lang="zh-CN" altLang="en-US" sz="2000">
                <a:latin typeface="楷体_GB2312" pitchFamily="49" charset="-122"/>
                <a:ea typeface="楷体_GB2312" pitchFamily="49" charset="-122"/>
              </a:rPr>
              <a:t>		算法</a:t>
            </a:r>
            <a:r>
              <a:rPr lang="en-US" altLang="zh-CN" sz="2000" b="1">
                <a:latin typeface="楷体_GB2312" pitchFamily="49" charset="-122"/>
                <a:ea typeface="楷体_GB2312" pitchFamily="49" charset="-122"/>
              </a:rPr>
              <a:t>loading</a:t>
            </a:r>
            <a:r>
              <a:rPr lang="zh-CN" altLang="en-US" sz="2000">
                <a:latin typeface="楷体_GB2312" pitchFamily="49" charset="-122"/>
                <a:ea typeface="楷体_GB2312" pitchFamily="49" charset="-122"/>
              </a:rPr>
              <a:t>的主要计算量在于将集装箱依其重量从小到大排序，故算法所需的计算时间为 </a:t>
            </a:r>
            <a:r>
              <a:rPr lang="en-US" altLang="zh-CN" sz="2000" b="1">
                <a:solidFill>
                  <a:schemeClr val="accent2"/>
                </a:solidFill>
                <a:latin typeface="楷体_GB2312" pitchFamily="49" charset="-122"/>
                <a:ea typeface="楷体_GB2312" pitchFamily="49" charset="-122"/>
              </a:rPr>
              <a:t>O(nlogn)</a:t>
            </a:r>
            <a:r>
              <a:rPr lang="zh-CN" altLang="en-US" sz="2000">
                <a:latin typeface="楷体_GB2312" pitchFamily="49" charset="-122"/>
                <a:ea typeface="楷体_GB2312" pitchFamily="49" charset="-122"/>
              </a:rPr>
              <a:t>。</a:t>
            </a:r>
          </a:p>
          <a:p>
            <a:pPr>
              <a:lnSpc>
                <a:spcPct val="80000"/>
              </a:lnSpc>
              <a:buFont typeface="Wingdings" pitchFamily="2" charset="2"/>
              <a:buNone/>
            </a:pPr>
            <a:r>
              <a:rPr lang="zh-CN" altLang="en-US" sz="2400"/>
              <a:t> </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57AA0DC-AB33-4C44-932E-49533DF96E01}" type="slidenum">
              <a:rPr lang="zh-CN" altLang="en-US"/>
              <a:pPr/>
              <a:t>23</a:t>
            </a:fld>
            <a:endParaRPr lang="en-US" altLang="zh-CN"/>
          </a:p>
        </p:txBody>
      </p:sp>
      <p:sp>
        <p:nvSpPr>
          <p:cNvPr id="329730" name="Rectangle 2"/>
          <p:cNvSpPr>
            <a:spLocks noGrp="1" noChangeArrowheads="1"/>
          </p:cNvSpPr>
          <p:nvPr>
            <p:ph type="title"/>
          </p:nvPr>
        </p:nvSpPr>
        <p:spPr/>
        <p:txBody>
          <a:bodyPr/>
          <a:lstStyle/>
          <a:p>
            <a:r>
              <a:rPr lang="en-US" altLang="zh-CN">
                <a:latin typeface="黑体" pitchFamily="2" charset="-122"/>
                <a:ea typeface="黑体" pitchFamily="2" charset="-122"/>
              </a:rPr>
              <a:t>4.4 </a:t>
            </a:r>
            <a:r>
              <a:rPr lang="zh-CN" altLang="en-US">
                <a:latin typeface="黑体" pitchFamily="2" charset="-122"/>
                <a:ea typeface="黑体" pitchFamily="2" charset="-122"/>
              </a:rPr>
              <a:t>哈夫曼编码</a:t>
            </a:r>
          </a:p>
        </p:txBody>
      </p:sp>
      <p:sp>
        <p:nvSpPr>
          <p:cNvPr id="329731" name="Rectangle 3"/>
          <p:cNvSpPr>
            <a:spLocks noGrp="1" noChangeArrowheads="1"/>
          </p:cNvSpPr>
          <p:nvPr>
            <p:ph type="body" idx="1"/>
          </p:nvPr>
        </p:nvSpPr>
        <p:spPr/>
        <p:txBody>
          <a:bodyPr/>
          <a:lstStyle/>
          <a:p>
            <a:pPr>
              <a:lnSpc>
                <a:spcPct val="90000"/>
              </a:lnSpc>
              <a:buFont typeface="Wingdings" pitchFamily="2" charset="2"/>
              <a:buNone/>
            </a:pPr>
            <a:r>
              <a:rPr lang="zh-CN" altLang="en-US" sz="24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哈夫曼编码</a:t>
            </a:r>
            <a:r>
              <a:rPr lang="zh-CN" altLang="en-US" sz="2400">
                <a:latin typeface="楷体_GB2312" pitchFamily="49" charset="-122"/>
                <a:ea typeface="楷体_GB2312" pitchFamily="49" charset="-122"/>
              </a:rPr>
              <a:t>是广泛地用于数据文件压缩的十分有效的编码方法。其压缩率通常在</a:t>
            </a:r>
            <a:r>
              <a:rPr lang="en-US" altLang="zh-CN" sz="2400">
                <a:latin typeface="楷体_GB2312" pitchFamily="49" charset="-122"/>
                <a:ea typeface="楷体_GB2312" pitchFamily="49" charset="-122"/>
              </a:rPr>
              <a:t>20%</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90%</a:t>
            </a:r>
            <a:r>
              <a:rPr lang="zh-CN" altLang="en-US" sz="2400">
                <a:latin typeface="楷体_GB2312" pitchFamily="49" charset="-122"/>
                <a:ea typeface="楷体_GB2312" pitchFamily="49" charset="-122"/>
              </a:rPr>
              <a:t>之间。哈夫曼编码算法用字符在文件中出现的频率表来建立一个用</a:t>
            </a:r>
            <a:r>
              <a:rPr lang="en-US" altLang="zh-CN" sz="2400">
                <a:latin typeface="楷体_GB2312" pitchFamily="49" charset="-122"/>
                <a:ea typeface="楷体_GB2312" pitchFamily="49" charset="-122"/>
              </a:rPr>
              <a:t>0</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串表示各字符的最优表示方式。</a:t>
            </a:r>
          </a:p>
          <a:p>
            <a:pPr>
              <a:lnSpc>
                <a:spcPct val="90000"/>
              </a:lnSpc>
              <a:buFont typeface="Wingdings" pitchFamily="2" charset="2"/>
              <a:buNone/>
            </a:pPr>
            <a:r>
              <a:rPr lang="zh-CN" altLang="en-US" sz="2400">
                <a:latin typeface="楷体_GB2312" pitchFamily="49" charset="-122"/>
                <a:ea typeface="楷体_GB2312" pitchFamily="49" charset="-122"/>
              </a:rPr>
              <a:t>   	给出现频率高的字符较短的编码，出现频率较低的字符以较长的编码，可以大大缩短总码长。</a:t>
            </a:r>
          </a:p>
          <a:p>
            <a:pPr>
              <a:lnSpc>
                <a:spcPct val="90000"/>
              </a:lnSpc>
              <a:buFont typeface="Wingdings" pitchFamily="2" charset="2"/>
              <a:buNone/>
            </a:pPr>
            <a:r>
              <a:rPr lang="en-US" altLang="zh-CN" sz="2800">
                <a:solidFill>
                  <a:schemeClr val="accent2"/>
                </a:solidFill>
                <a:latin typeface="黑体" pitchFamily="2" charset="-122"/>
                <a:ea typeface="黑体" pitchFamily="2" charset="-122"/>
              </a:rPr>
              <a:t>1</a:t>
            </a:r>
            <a:r>
              <a:rPr lang="zh-CN" altLang="en-US" sz="2800">
                <a:solidFill>
                  <a:schemeClr val="accent2"/>
                </a:solidFill>
                <a:latin typeface="黑体" pitchFamily="2" charset="-122"/>
                <a:ea typeface="黑体" pitchFamily="2" charset="-122"/>
              </a:rPr>
              <a:t>、前缀码</a:t>
            </a:r>
          </a:p>
          <a:p>
            <a:pPr>
              <a:lnSpc>
                <a:spcPct val="90000"/>
              </a:lnSpc>
              <a:buFont typeface="Wingdings" pitchFamily="2" charset="2"/>
              <a:buNone/>
            </a:pPr>
            <a:r>
              <a:rPr lang="zh-CN" altLang="en-US" sz="2400">
                <a:latin typeface="楷体_GB2312" pitchFamily="49" charset="-122"/>
                <a:ea typeface="楷体_GB2312" pitchFamily="49" charset="-122"/>
              </a:rPr>
              <a:t>		对每一个字符规定一个</a:t>
            </a:r>
            <a:r>
              <a:rPr lang="en-US" altLang="zh-CN" sz="2400">
                <a:latin typeface="楷体_GB2312" pitchFamily="49" charset="-122"/>
                <a:ea typeface="楷体_GB2312" pitchFamily="49" charset="-122"/>
              </a:rPr>
              <a:t>0,1</a:t>
            </a:r>
            <a:r>
              <a:rPr lang="zh-CN" altLang="en-US" sz="2400">
                <a:latin typeface="楷体_GB2312" pitchFamily="49" charset="-122"/>
                <a:ea typeface="楷体_GB2312" pitchFamily="49" charset="-122"/>
              </a:rPr>
              <a:t>串作为其代码，并要求任一字符的代码都不是其它字符代码的前缀。这种编码称为</a:t>
            </a:r>
            <a:r>
              <a:rPr lang="zh-CN" altLang="en-US" sz="2400" b="1">
                <a:solidFill>
                  <a:schemeClr val="accent2"/>
                </a:solidFill>
                <a:latin typeface="楷体_GB2312" pitchFamily="49" charset="-122"/>
                <a:ea typeface="楷体_GB2312" pitchFamily="49" charset="-122"/>
              </a:rPr>
              <a:t>前缀码</a:t>
            </a:r>
            <a:r>
              <a:rPr lang="zh-CN" altLang="en-US" sz="2400">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36A02F7-E3E4-44AD-B27C-1399C0849EF4}" type="slidenum">
              <a:rPr lang="zh-CN" altLang="en-US"/>
              <a:pPr/>
              <a:t>24</a:t>
            </a:fld>
            <a:endParaRPr lang="en-US" altLang="zh-CN"/>
          </a:p>
        </p:txBody>
      </p:sp>
      <p:sp>
        <p:nvSpPr>
          <p:cNvPr id="330754" name="Rectangle 2"/>
          <p:cNvSpPr>
            <a:spLocks noGrp="1" noChangeArrowheads="1"/>
          </p:cNvSpPr>
          <p:nvPr>
            <p:ph type="title"/>
          </p:nvPr>
        </p:nvSpPr>
        <p:spPr/>
        <p:txBody>
          <a:bodyPr/>
          <a:lstStyle/>
          <a:p>
            <a:r>
              <a:rPr lang="en-US" altLang="zh-CN">
                <a:latin typeface="黑体" pitchFamily="2" charset="-122"/>
                <a:ea typeface="黑体" pitchFamily="2" charset="-122"/>
              </a:rPr>
              <a:t>4.4 </a:t>
            </a:r>
            <a:r>
              <a:rPr lang="zh-CN" altLang="en-US">
                <a:latin typeface="黑体" pitchFamily="2" charset="-122"/>
                <a:ea typeface="黑体" pitchFamily="2" charset="-122"/>
              </a:rPr>
              <a:t>哈夫曼编码</a:t>
            </a:r>
          </a:p>
        </p:txBody>
      </p:sp>
      <p:sp>
        <p:nvSpPr>
          <p:cNvPr id="330755" name="Rectangle 3"/>
          <p:cNvSpPr>
            <a:spLocks noGrp="1" noChangeArrowheads="1"/>
          </p:cNvSpPr>
          <p:nvPr>
            <p:ph type="body" idx="1"/>
          </p:nvPr>
        </p:nvSpPr>
        <p:spPr/>
        <p:txBody>
          <a:bodyPr/>
          <a:lstStyle/>
          <a:p>
            <a:pPr>
              <a:buFont typeface="Wingdings" pitchFamily="2" charset="2"/>
              <a:buNone/>
            </a:pPr>
            <a:r>
              <a:rPr lang="zh-CN" altLang="en-US" sz="2400">
                <a:latin typeface="楷体_GB2312" pitchFamily="49" charset="-122"/>
                <a:ea typeface="楷体_GB2312" pitchFamily="49" charset="-122"/>
              </a:rPr>
              <a:t>  		编码的前缀性质可以使译码方法非常简单。 </a:t>
            </a:r>
          </a:p>
          <a:p>
            <a:pPr>
              <a:buFont typeface="Wingdings" pitchFamily="2" charset="2"/>
              <a:buNone/>
            </a:pPr>
            <a:r>
              <a:rPr lang="zh-CN" altLang="en-US" sz="2400">
                <a:latin typeface="楷体_GB2312" pitchFamily="49" charset="-122"/>
                <a:ea typeface="楷体_GB2312" pitchFamily="49" charset="-122"/>
              </a:rPr>
              <a:t>		表示</a:t>
            </a:r>
            <a:r>
              <a:rPr lang="zh-CN" altLang="en-US" sz="2400" b="1">
                <a:solidFill>
                  <a:schemeClr val="accent2"/>
                </a:solidFill>
                <a:latin typeface="楷体_GB2312" pitchFamily="49" charset="-122"/>
                <a:ea typeface="楷体_GB2312" pitchFamily="49" charset="-122"/>
              </a:rPr>
              <a:t>最优前缀码</a:t>
            </a:r>
            <a:r>
              <a:rPr lang="zh-CN" altLang="en-US" sz="2400">
                <a:latin typeface="楷体_GB2312" pitchFamily="49" charset="-122"/>
                <a:ea typeface="楷体_GB2312" pitchFamily="49" charset="-122"/>
              </a:rPr>
              <a:t>的二叉树总是一棵</a:t>
            </a:r>
            <a:r>
              <a:rPr lang="zh-CN" altLang="en-US" sz="2400" b="1">
                <a:solidFill>
                  <a:schemeClr val="accent2"/>
                </a:solidFill>
                <a:latin typeface="楷体_GB2312" pitchFamily="49" charset="-122"/>
                <a:ea typeface="楷体_GB2312" pitchFamily="49" charset="-122"/>
              </a:rPr>
              <a:t>完全二叉树</a:t>
            </a:r>
            <a:r>
              <a:rPr lang="zh-CN" altLang="en-US" sz="2400">
                <a:latin typeface="楷体_GB2312" pitchFamily="49" charset="-122"/>
                <a:ea typeface="楷体_GB2312" pitchFamily="49" charset="-122"/>
              </a:rPr>
              <a:t>，即树中任一结点都有</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个儿子结点。</a:t>
            </a:r>
          </a:p>
          <a:p>
            <a:pPr>
              <a:buFont typeface="Wingdings" pitchFamily="2" charset="2"/>
              <a:buNone/>
            </a:pPr>
            <a:r>
              <a:rPr lang="zh-CN" altLang="en-US" sz="24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平均码长</a:t>
            </a:r>
            <a:r>
              <a:rPr lang="zh-CN" altLang="en-US" sz="2400">
                <a:latin typeface="楷体_GB2312" pitchFamily="49" charset="-122"/>
                <a:ea typeface="楷体_GB2312" pitchFamily="49" charset="-122"/>
              </a:rPr>
              <a:t>定义为：</a:t>
            </a:r>
          </a:p>
          <a:p>
            <a:pPr>
              <a:buFont typeface="Wingdings" pitchFamily="2" charset="2"/>
              <a:buNone/>
            </a:pPr>
            <a:endParaRPr lang="zh-CN" altLang="en-US" sz="2400">
              <a:latin typeface="楷体_GB2312" pitchFamily="49" charset="-122"/>
              <a:ea typeface="楷体_GB2312" pitchFamily="49" charset="-122"/>
            </a:endParaRPr>
          </a:p>
          <a:p>
            <a:pPr>
              <a:buFont typeface="Wingdings" pitchFamily="2" charset="2"/>
              <a:buNone/>
            </a:pPr>
            <a:r>
              <a:rPr lang="zh-CN" altLang="en-US" sz="2400">
                <a:latin typeface="楷体_GB2312" pitchFamily="49" charset="-122"/>
                <a:ea typeface="楷体_GB2312" pitchFamily="49" charset="-122"/>
              </a:rPr>
              <a:t>		使平均码长达到最小的前缀码编码方案称为给定编码字符集</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的</a:t>
            </a:r>
            <a:r>
              <a:rPr lang="zh-CN" altLang="en-US" sz="2400" b="1">
                <a:solidFill>
                  <a:schemeClr val="accent2"/>
                </a:solidFill>
                <a:latin typeface="楷体_GB2312" pitchFamily="49" charset="-122"/>
                <a:ea typeface="楷体_GB2312" pitchFamily="49" charset="-122"/>
              </a:rPr>
              <a:t>最优前缀码</a:t>
            </a:r>
            <a:r>
              <a:rPr lang="zh-CN" altLang="en-US" sz="2400">
                <a:latin typeface="楷体_GB2312" pitchFamily="49" charset="-122"/>
                <a:ea typeface="楷体_GB2312" pitchFamily="49" charset="-122"/>
              </a:rPr>
              <a:t>。</a:t>
            </a:r>
            <a:endParaRPr lang="en-US" altLang="zh-CN" sz="2400">
              <a:latin typeface="楷体_GB2312" pitchFamily="49" charset="-122"/>
              <a:ea typeface="楷体_GB2312" pitchFamily="49" charset="-122"/>
            </a:endParaRPr>
          </a:p>
        </p:txBody>
      </p:sp>
      <p:graphicFrame>
        <p:nvGraphicFramePr>
          <p:cNvPr id="330756" name="Object 4"/>
          <p:cNvGraphicFramePr>
            <a:graphicFrameLocks noChangeAspect="1"/>
          </p:cNvGraphicFramePr>
          <p:nvPr/>
        </p:nvGraphicFramePr>
        <p:xfrm>
          <a:off x="4067175" y="3284538"/>
          <a:ext cx="2808288" cy="738187"/>
        </p:xfrm>
        <a:graphic>
          <a:graphicData uri="http://schemas.openxmlformats.org/presentationml/2006/ole">
            <mc:AlternateContent xmlns:mc="http://schemas.openxmlformats.org/markup-compatibility/2006">
              <mc:Choice xmlns:v="urn:schemas-microsoft-com:vml" Requires="v">
                <p:oleObj spid="_x0000_s330761" name="公式" r:id="rId3" imgW="1307532" imgH="342751" progId="Equation.3">
                  <p:embed/>
                </p:oleObj>
              </mc:Choice>
              <mc:Fallback>
                <p:oleObj name="公式" r:id="rId3" imgW="1307532" imgH="34275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3284538"/>
                        <a:ext cx="2808288"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58" name="Rectangle 6"/>
          <p:cNvSpPr>
            <a:spLocks noChangeArrowheads="1"/>
          </p:cNvSpPr>
          <p:nvPr/>
        </p:nvSpPr>
        <p:spPr bwMode="auto">
          <a:xfrm>
            <a:off x="3590925" y="3570288"/>
            <a:ext cx="233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r>
              <a:rPr kumimoji="1" lang="zh-CN" altLang="en-US" sz="1400">
                <a:latin typeface="Arial" charset="0"/>
                <a:ea typeface="华文行楷" pitchFamily="2" charset="-122"/>
              </a:rPr>
              <a:t> </a:t>
            </a:r>
            <a:endParaRPr kumimoji="1" lang="zh-CN" altLang="en-US" sz="240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341C79C-3BEA-49D5-B57F-43F1A2FB28FA}" type="slidenum">
              <a:rPr lang="zh-CN" altLang="en-US"/>
              <a:pPr/>
              <a:t>25</a:t>
            </a:fld>
            <a:endParaRPr lang="en-US" altLang="zh-CN"/>
          </a:p>
        </p:txBody>
      </p:sp>
      <p:sp>
        <p:nvSpPr>
          <p:cNvPr id="331778" name="Rectangle 2"/>
          <p:cNvSpPr>
            <a:spLocks noGrp="1" noChangeArrowheads="1"/>
          </p:cNvSpPr>
          <p:nvPr>
            <p:ph type="title"/>
          </p:nvPr>
        </p:nvSpPr>
        <p:spPr/>
        <p:txBody>
          <a:bodyPr/>
          <a:lstStyle/>
          <a:p>
            <a:r>
              <a:rPr lang="en-US" altLang="zh-CN">
                <a:latin typeface="黑体" pitchFamily="2" charset="-122"/>
                <a:ea typeface="黑体" pitchFamily="2" charset="-122"/>
              </a:rPr>
              <a:t>4.4 </a:t>
            </a:r>
            <a:r>
              <a:rPr lang="zh-CN" altLang="en-US">
                <a:latin typeface="黑体" pitchFamily="2" charset="-122"/>
                <a:ea typeface="黑体" pitchFamily="2" charset="-122"/>
              </a:rPr>
              <a:t>哈夫曼编码</a:t>
            </a:r>
          </a:p>
        </p:txBody>
      </p:sp>
      <p:sp>
        <p:nvSpPr>
          <p:cNvPr id="331779" name="Rectangle 3"/>
          <p:cNvSpPr>
            <a:spLocks noGrp="1" noChangeArrowheads="1"/>
          </p:cNvSpPr>
          <p:nvPr>
            <p:ph type="body" idx="1"/>
          </p:nvPr>
        </p:nvSpPr>
        <p:spPr/>
        <p:txBody>
          <a:bodyPr/>
          <a:lstStyle/>
          <a:p>
            <a:pPr>
              <a:buFont typeface="Wingdings" pitchFamily="2" charset="2"/>
              <a:buNone/>
            </a:pPr>
            <a:r>
              <a:rPr lang="en-US" altLang="zh-CN" sz="2800" b="1">
                <a:solidFill>
                  <a:schemeClr val="accent2"/>
                </a:solidFill>
                <a:latin typeface="黑体" pitchFamily="2" charset="-122"/>
                <a:ea typeface="黑体" pitchFamily="2" charset="-122"/>
              </a:rPr>
              <a:t>2</a:t>
            </a:r>
            <a:r>
              <a:rPr lang="zh-CN" altLang="en-US" sz="2800" b="1">
                <a:solidFill>
                  <a:schemeClr val="accent2"/>
                </a:solidFill>
                <a:latin typeface="黑体" pitchFamily="2" charset="-122"/>
                <a:ea typeface="黑体" pitchFamily="2" charset="-122"/>
              </a:rPr>
              <a:t>、构造哈夫曼编码</a:t>
            </a:r>
          </a:p>
          <a:p>
            <a:pPr>
              <a:buFont typeface="Wingdings" pitchFamily="2" charset="2"/>
              <a:buNone/>
            </a:pPr>
            <a:r>
              <a:rPr lang="zh-CN" altLang="en-US" sz="2400">
                <a:latin typeface="楷体_GB2312" pitchFamily="49" charset="-122"/>
                <a:ea typeface="楷体_GB2312" pitchFamily="49" charset="-122"/>
              </a:rPr>
              <a:t>		哈夫曼提出构造最优前缀码的贪心算法，由此产生的编码方案称为</a:t>
            </a:r>
            <a:r>
              <a:rPr lang="zh-CN" altLang="en-US" sz="2400" b="1">
                <a:solidFill>
                  <a:schemeClr val="accent2"/>
                </a:solidFill>
                <a:latin typeface="楷体_GB2312" pitchFamily="49" charset="-122"/>
                <a:ea typeface="楷体_GB2312" pitchFamily="49" charset="-122"/>
              </a:rPr>
              <a:t>哈夫曼编码</a:t>
            </a:r>
            <a:r>
              <a:rPr lang="zh-CN" altLang="en-US" sz="2400">
                <a:latin typeface="楷体_GB2312" pitchFamily="49" charset="-122"/>
                <a:ea typeface="楷体_GB2312" pitchFamily="49" charset="-122"/>
              </a:rPr>
              <a:t>。</a:t>
            </a:r>
          </a:p>
          <a:p>
            <a:pPr>
              <a:buFont typeface="Wingdings" pitchFamily="2" charset="2"/>
              <a:buNone/>
            </a:pPr>
            <a:r>
              <a:rPr lang="zh-CN" altLang="en-US" sz="2400">
                <a:latin typeface="楷体_GB2312" pitchFamily="49" charset="-122"/>
                <a:ea typeface="楷体_GB2312" pitchFamily="49" charset="-122"/>
              </a:rPr>
              <a:t>		哈夫曼算法以自底向上的方式构造表示最优前缀码的二叉树</a:t>
            </a:r>
            <a:r>
              <a:rPr lang="en-US" altLang="zh-CN" sz="2400">
                <a:latin typeface="楷体_GB2312" pitchFamily="49" charset="-122"/>
                <a:ea typeface="楷体_GB2312" pitchFamily="49" charset="-122"/>
              </a:rPr>
              <a:t>T</a:t>
            </a:r>
            <a:r>
              <a:rPr lang="zh-CN" altLang="en-US" sz="2400">
                <a:latin typeface="楷体_GB2312" pitchFamily="49" charset="-122"/>
                <a:ea typeface="楷体_GB2312" pitchFamily="49" charset="-122"/>
              </a:rPr>
              <a:t>。</a:t>
            </a:r>
          </a:p>
          <a:p>
            <a:pPr>
              <a:buFont typeface="Wingdings" pitchFamily="2" charset="2"/>
              <a:buNone/>
            </a:pPr>
            <a:r>
              <a:rPr lang="zh-CN" altLang="en-US" sz="2400">
                <a:latin typeface="楷体_GB2312" pitchFamily="49" charset="-122"/>
                <a:ea typeface="楷体_GB2312" pitchFamily="49" charset="-122"/>
              </a:rPr>
              <a:t>		算法以</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个叶结点开始，执行</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次的</a:t>
            </a:r>
            <a:r>
              <a:rPr lang="zh-CN" altLang="en-US" sz="2400">
                <a:latin typeface="Arial"/>
                <a:ea typeface="楷体_GB2312" pitchFamily="49" charset="-122"/>
              </a:rPr>
              <a:t>“</a:t>
            </a:r>
            <a:r>
              <a:rPr lang="zh-CN" altLang="en-US" sz="2400">
                <a:latin typeface="楷体_GB2312" pitchFamily="49" charset="-122"/>
                <a:ea typeface="楷体_GB2312" pitchFamily="49" charset="-122"/>
              </a:rPr>
              <a:t>合并</a:t>
            </a:r>
            <a:r>
              <a:rPr lang="zh-CN" altLang="en-US" sz="2400">
                <a:latin typeface="Arial"/>
                <a:ea typeface="楷体_GB2312" pitchFamily="49" charset="-122"/>
              </a:rPr>
              <a:t>”</a:t>
            </a:r>
            <a:r>
              <a:rPr lang="zh-CN" altLang="en-US" sz="2400">
                <a:latin typeface="楷体_GB2312" pitchFamily="49" charset="-122"/>
                <a:ea typeface="楷体_GB2312" pitchFamily="49" charset="-122"/>
              </a:rPr>
              <a:t>运算后产生最终所要求的树</a:t>
            </a:r>
            <a:r>
              <a:rPr lang="en-US" altLang="zh-CN" sz="2400">
                <a:latin typeface="楷体_GB2312" pitchFamily="49" charset="-122"/>
                <a:ea typeface="楷体_GB2312" pitchFamily="49" charset="-122"/>
              </a:rPr>
              <a:t>T</a:t>
            </a:r>
            <a:r>
              <a:rPr lang="zh-CN" altLang="en-US" sz="2400">
                <a:latin typeface="楷体_GB2312" pitchFamily="49" charset="-122"/>
                <a:ea typeface="楷体_GB2312" pitchFamily="49" charset="-122"/>
              </a:rPr>
              <a:t>。</a:t>
            </a:r>
            <a:r>
              <a:rPr lang="zh-CN" altLang="en-US"/>
              <a:t> </a:t>
            </a:r>
          </a:p>
          <a:p>
            <a:pPr>
              <a:buFont typeface="Wingdings" pitchFamily="2" charset="2"/>
              <a:buNone/>
            </a:pPr>
            <a:r>
              <a:rPr lang="zh-CN" altLang="en-US"/>
              <a:t>		</a:t>
            </a: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4F8CF02-F26E-4F92-9CA1-F23806F4ED7C}" type="slidenum">
              <a:rPr lang="zh-CN" altLang="en-US"/>
              <a:pPr/>
              <a:t>26</a:t>
            </a:fld>
            <a:endParaRPr lang="en-US" altLang="zh-CN"/>
          </a:p>
        </p:txBody>
      </p:sp>
      <p:sp>
        <p:nvSpPr>
          <p:cNvPr id="332802" name="Rectangle 2"/>
          <p:cNvSpPr>
            <a:spLocks noGrp="1" noChangeArrowheads="1"/>
          </p:cNvSpPr>
          <p:nvPr>
            <p:ph type="title"/>
          </p:nvPr>
        </p:nvSpPr>
        <p:spPr>
          <a:xfrm>
            <a:off x="685800" y="333375"/>
            <a:ext cx="7772400" cy="1143000"/>
          </a:xfrm>
        </p:spPr>
        <p:txBody>
          <a:bodyPr/>
          <a:lstStyle/>
          <a:p>
            <a:r>
              <a:rPr lang="en-US" altLang="zh-CN">
                <a:latin typeface="黑体" pitchFamily="2" charset="-122"/>
                <a:ea typeface="黑体" pitchFamily="2" charset="-122"/>
              </a:rPr>
              <a:t>4.4 </a:t>
            </a:r>
            <a:r>
              <a:rPr lang="zh-CN" altLang="en-US">
                <a:latin typeface="黑体" pitchFamily="2" charset="-122"/>
                <a:ea typeface="黑体" pitchFamily="2" charset="-122"/>
              </a:rPr>
              <a:t>哈夫曼编码</a:t>
            </a:r>
          </a:p>
        </p:txBody>
      </p:sp>
      <p:sp>
        <p:nvSpPr>
          <p:cNvPr id="332803" name="Rectangle 3"/>
          <p:cNvSpPr>
            <a:spLocks noGrp="1" noChangeArrowheads="1"/>
          </p:cNvSpPr>
          <p:nvPr>
            <p:ph type="body" idx="1"/>
          </p:nvPr>
        </p:nvSpPr>
        <p:spPr>
          <a:xfrm>
            <a:off x="685800" y="1557338"/>
            <a:ext cx="7772400" cy="4824412"/>
          </a:xfrm>
        </p:spPr>
        <p:txBody>
          <a:bodyPr/>
          <a:lstStyle/>
          <a:p>
            <a:pPr>
              <a:lnSpc>
                <a:spcPct val="90000"/>
              </a:lnSpc>
              <a:buFont typeface="Wingdings" pitchFamily="2" charset="2"/>
              <a:buNone/>
            </a:pPr>
            <a:r>
              <a:rPr lang="zh-CN" altLang="en-US" sz="2400">
                <a:latin typeface="楷体_GB2312" pitchFamily="49" charset="-122"/>
                <a:ea typeface="楷体_GB2312" pitchFamily="49" charset="-122"/>
              </a:rPr>
              <a:t>  		在书上给出的算法</a:t>
            </a:r>
            <a:r>
              <a:rPr lang="en-US" altLang="zh-CN" sz="2400">
                <a:latin typeface="楷体_GB2312" pitchFamily="49" charset="-122"/>
                <a:ea typeface="楷体_GB2312" pitchFamily="49" charset="-122"/>
              </a:rPr>
              <a:t>huffmanTree</a:t>
            </a:r>
            <a:r>
              <a:rPr lang="zh-CN" altLang="en-US" sz="2400">
                <a:latin typeface="楷体_GB2312" pitchFamily="49" charset="-122"/>
                <a:ea typeface="楷体_GB2312" pitchFamily="49" charset="-122"/>
              </a:rPr>
              <a:t>中，编码字符集中每一字符</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的频率是</a:t>
            </a:r>
            <a:r>
              <a:rPr lang="en-US" altLang="zh-CN" sz="2400">
                <a:latin typeface="楷体_GB2312" pitchFamily="49" charset="-122"/>
                <a:ea typeface="楷体_GB2312" pitchFamily="49" charset="-122"/>
              </a:rPr>
              <a:t>f(c)</a:t>
            </a:r>
            <a:r>
              <a:rPr lang="zh-CN" altLang="en-US" sz="2400">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以</a:t>
            </a:r>
            <a:r>
              <a:rPr lang="en-US" altLang="zh-CN" sz="2400" b="1">
                <a:solidFill>
                  <a:schemeClr val="accent2"/>
                </a:solidFill>
                <a:latin typeface="楷体_GB2312" pitchFamily="49" charset="-122"/>
                <a:ea typeface="楷体_GB2312" pitchFamily="49" charset="-122"/>
              </a:rPr>
              <a:t>f</a:t>
            </a:r>
            <a:r>
              <a:rPr lang="zh-CN" altLang="en-US" sz="2400" b="1">
                <a:solidFill>
                  <a:schemeClr val="accent2"/>
                </a:solidFill>
                <a:latin typeface="楷体_GB2312" pitchFamily="49" charset="-122"/>
                <a:ea typeface="楷体_GB2312" pitchFamily="49" charset="-122"/>
              </a:rPr>
              <a:t>为键值的优先队列</a:t>
            </a:r>
            <a:r>
              <a:rPr lang="en-US" altLang="zh-CN" sz="2400" b="1">
                <a:solidFill>
                  <a:schemeClr val="accent2"/>
                </a:solidFill>
                <a:latin typeface="楷体_GB2312" pitchFamily="49" charset="-122"/>
                <a:ea typeface="楷体_GB2312" pitchFamily="49" charset="-122"/>
              </a:rPr>
              <a:t>Q</a:t>
            </a:r>
            <a:r>
              <a:rPr lang="zh-CN" altLang="en-US" sz="2400">
                <a:latin typeface="楷体_GB2312" pitchFamily="49" charset="-122"/>
                <a:ea typeface="楷体_GB2312" pitchFamily="49" charset="-122"/>
              </a:rPr>
              <a:t>用在</a:t>
            </a:r>
            <a:r>
              <a:rPr lang="zh-CN" altLang="en-US" sz="2400" b="1">
                <a:solidFill>
                  <a:schemeClr val="accent2"/>
                </a:solidFill>
                <a:latin typeface="楷体_GB2312" pitchFamily="49" charset="-122"/>
                <a:ea typeface="楷体_GB2312" pitchFamily="49" charset="-122"/>
              </a:rPr>
              <a:t>贪心选择</a:t>
            </a:r>
            <a:r>
              <a:rPr lang="zh-CN" altLang="en-US" sz="2400">
                <a:latin typeface="楷体_GB2312" pitchFamily="49" charset="-122"/>
                <a:ea typeface="楷体_GB2312" pitchFamily="49" charset="-122"/>
              </a:rPr>
              <a:t>时有效地确定算法当前要合并的</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棵具有最小频率的树。一旦</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棵具有最小频率的树合并后，产生一棵新的树，其频率为合并的</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棵树的频率之和，并将新树插入优先队列</a:t>
            </a:r>
            <a:r>
              <a:rPr lang="en-US" altLang="zh-CN" sz="2400">
                <a:latin typeface="楷体_GB2312" pitchFamily="49" charset="-122"/>
                <a:ea typeface="楷体_GB2312" pitchFamily="49" charset="-122"/>
              </a:rPr>
              <a:t>Q</a:t>
            </a:r>
            <a:r>
              <a:rPr lang="zh-CN" altLang="en-US" sz="2400">
                <a:latin typeface="楷体_GB2312" pitchFamily="49" charset="-122"/>
                <a:ea typeface="楷体_GB2312" pitchFamily="49" charset="-122"/>
              </a:rPr>
              <a:t>。经过</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次的合并后，优先队列中只剩下一棵树，即所要求的树</a:t>
            </a:r>
            <a:r>
              <a:rPr lang="en-US" altLang="zh-CN" sz="2400">
                <a:latin typeface="楷体_GB2312" pitchFamily="49" charset="-122"/>
                <a:ea typeface="楷体_GB2312" pitchFamily="49" charset="-122"/>
              </a:rPr>
              <a:t>T</a:t>
            </a:r>
            <a:r>
              <a:rPr lang="zh-CN" altLang="en-US" sz="2400">
                <a:latin typeface="楷体_GB2312" pitchFamily="49" charset="-122"/>
                <a:ea typeface="楷体_GB2312" pitchFamily="49" charset="-122"/>
              </a:rPr>
              <a:t>。</a:t>
            </a:r>
          </a:p>
          <a:p>
            <a:pPr>
              <a:lnSpc>
                <a:spcPct val="90000"/>
              </a:lnSpc>
              <a:buFont typeface="Wingdings" pitchFamily="2" charset="2"/>
              <a:buNone/>
            </a:pPr>
            <a:r>
              <a:rPr lang="zh-CN" altLang="en-US" sz="2400">
                <a:latin typeface="楷体_GB2312" pitchFamily="49" charset="-122"/>
                <a:ea typeface="楷体_GB2312" pitchFamily="49" charset="-122"/>
              </a:rPr>
              <a:t>		算法</a:t>
            </a:r>
            <a:r>
              <a:rPr lang="en-US" altLang="zh-CN" sz="2400">
                <a:latin typeface="楷体_GB2312" pitchFamily="49" charset="-122"/>
                <a:ea typeface="楷体_GB2312" pitchFamily="49" charset="-122"/>
              </a:rPr>
              <a:t>huffmanTree</a:t>
            </a:r>
            <a:r>
              <a:rPr lang="zh-CN" altLang="en-US" sz="2400">
                <a:latin typeface="楷体_GB2312" pitchFamily="49" charset="-122"/>
                <a:ea typeface="楷体_GB2312" pitchFamily="49" charset="-122"/>
              </a:rPr>
              <a:t>用最小堆实现优先队列</a:t>
            </a:r>
            <a:r>
              <a:rPr lang="en-US" altLang="zh-CN" sz="2400">
                <a:latin typeface="楷体_GB2312" pitchFamily="49" charset="-122"/>
                <a:ea typeface="楷体_GB2312" pitchFamily="49" charset="-122"/>
              </a:rPr>
              <a:t>Q</a:t>
            </a:r>
            <a:r>
              <a:rPr lang="zh-CN" altLang="en-US" sz="2400">
                <a:latin typeface="楷体_GB2312" pitchFamily="49" charset="-122"/>
                <a:ea typeface="楷体_GB2312" pitchFamily="49" charset="-122"/>
              </a:rPr>
              <a:t>。初始化优先队列需要</a:t>
            </a:r>
            <a:r>
              <a:rPr lang="en-US" altLang="zh-CN" sz="2400">
                <a:latin typeface="楷体_GB2312" pitchFamily="49" charset="-122"/>
                <a:ea typeface="楷体_GB2312" pitchFamily="49" charset="-122"/>
              </a:rPr>
              <a:t>O(n)</a:t>
            </a:r>
            <a:r>
              <a:rPr lang="zh-CN" altLang="en-US" sz="2400">
                <a:latin typeface="楷体_GB2312" pitchFamily="49" charset="-122"/>
                <a:ea typeface="楷体_GB2312" pitchFamily="49" charset="-122"/>
              </a:rPr>
              <a:t>计算时间，由于最小堆的</a:t>
            </a:r>
            <a:r>
              <a:rPr lang="en-US" altLang="zh-CN" sz="2400">
                <a:latin typeface="楷体_GB2312" pitchFamily="49" charset="-122"/>
                <a:ea typeface="楷体_GB2312" pitchFamily="49" charset="-122"/>
              </a:rPr>
              <a:t>removeMin</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put</a:t>
            </a:r>
            <a:r>
              <a:rPr lang="zh-CN" altLang="en-US" sz="2400">
                <a:latin typeface="楷体_GB2312" pitchFamily="49" charset="-122"/>
                <a:ea typeface="楷体_GB2312" pitchFamily="49" charset="-122"/>
              </a:rPr>
              <a:t>运算均需</a:t>
            </a:r>
            <a:r>
              <a:rPr lang="en-US" altLang="zh-CN" sz="2400">
                <a:latin typeface="楷体_GB2312" pitchFamily="49" charset="-122"/>
                <a:ea typeface="楷体_GB2312" pitchFamily="49" charset="-122"/>
              </a:rPr>
              <a:t>O(logn)</a:t>
            </a:r>
            <a:r>
              <a:rPr lang="zh-CN" altLang="en-US" sz="2400">
                <a:latin typeface="楷体_GB2312" pitchFamily="49" charset="-122"/>
                <a:ea typeface="楷体_GB2312" pitchFamily="49" charset="-122"/>
              </a:rPr>
              <a:t>时间，</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次的合并总共需要</a:t>
            </a:r>
            <a:r>
              <a:rPr lang="en-US" altLang="zh-CN" sz="2400">
                <a:latin typeface="楷体_GB2312" pitchFamily="49" charset="-122"/>
                <a:ea typeface="楷体_GB2312" pitchFamily="49" charset="-122"/>
              </a:rPr>
              <a:t>O(nlogn)</a:t>
            </a:r>
            <a:r>
              <a:rPr lang="zh-CN" altLang="en-US" sz="2400">
                <a:latin typeface="楷体_GB2312" pitchFamily="49" charset="-122"/>
                <a:ea typeface="楷体_GB2312" pitchFamily="49" charset="-122"/>
              </a:rPr>
              <a:t>计算时间。因此，关于</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个字符的哈夫曼算法的</a:t>
            </a:r>
            <a:r>
              <a:rPr lang="zh-CN" altLang="en-US" sz="2400" b="1">
                <a:solidFill>
                  <a:schemeClr val="accent2"/>
                </a:solidFill>
                <a:latin typeface="楷体_GB2312" pitchFamily="49" charset="-122"/>
                <a:ea typeface="楷体_GB2312" pitchFamily="49" charset="-122"/>
              </a:rPr>
              <a:t>计算时间</a:t>
            </a:r>
            <a:r>
              <a:rPr lang="zh-CN" altLang="en-US" sz="2400">
                <a:latin typeface="楷体_GB2312" pitchFamily="49" charset="-122"/>
                <a:ea typeface="楷体_GB2312" pitchFamily="49" charset="-122"/>
              </a:rPr>
              <a:t>为</a:t>
            </a:r>
            <a:r>
              <a:rPr lang="en-US" altLang="zh-CN" sz="2400">
                <a:latin typeface="楷体_GB2312" pitchFamily="49" charset="-122"/>
                <a:ea typeface="楷体_GB2312" pitchFamily="49" charset="-122"/>
              </a:rPr>
              <a:t>O(nlogn)</a:t>
            </a:r>
            <a:r>
              <a:rPr lang="zh-CN" altLang="en-US" sz="2400">
                <a:latin typeface="楷体_GB2312" pitchFamily="49" charset="-122"/>
                <a:ea typeface="楷体_GB2312" pitchFamily="49" charset="-122"/>
              </a:rPr>
              <a:t> 。</a:t>
            </a:r>
          </a:p>
          <a:p>
            <a:pPr>
              <a:lnSpc>
                <a:spcPct val="90000"/>
              </a:lnSpc>
              <a:buFont typeface="Wingdings" pitchFamily="2" charset="2"/>
              <a:buNone/>
            </a:pPr>
            <a:endParaRPr lang="zh-CN" altLang="en-US" sz="240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C848C88-7733-4E44-8484-B218E43DEE98}" type="slidenum">
              <a:rPr lang="zh-CN" altLang="en-US"/>
              <a:pPr/>
              <a:t>27</a:t>
            </a:fld>
            <a:endParaRPr lang="en-US" altLang="zh-CN"/>
          </a:p>
        </p:txBody>
      </p:sp>
      <p:sp>
        <p:nvSpPr>
          <p:cNvPr id="333826" name="Rectangle 2"/>
          <p:cNvSpPr>
            <a:spLocks noGrp="1" noChangeArrowheads="1"/>
          </p:cNvSpPr>
          <p:nvPr>
            <p:ph type="title"/>
          </p:nvPr>
        </p:nvSpPr>
        <p:spPr/>
        <p:txBody>
          <a:bodyPr/>
          <a:lstStyle/>
          <a:p>
            <a:r>
              <a:rPr lang="en-US" altLang="zh-CN">
                <a:latin typeface="黑体" pitchFamily="2" charset="-122"/>
                <a:ea typeface="黑体" pitchFamily="2" charset="-122"/>
              </a:rPr>
              <a:t>4.4 </a:t>
            </a:r>
            <a:r>
              <a:rPr lang="zh-CN" altLang="en-US">
                <a:latin typeface="黑体" pitchFamily="2" charset="-122"/>
                <a:ea typeface="黑体" pitchFamily="2" charset="-122"/>
              </a:rPr>
              <a:t>哈夫曼编码</a:t>
            </a:r>
          </a:p>
        </p:txBody>
      </p:sp>
      <p:sp>
        <p:nvSpPr>
          <p:cNvPr id="333827" name="Rectangle 3"/>
          <p:cNvSpPr>
            <a:spLocks noGrp="1" noChangeArrowheads="1"/>
          </p:cNvSpPr>
          <p:nvPr>
            <p:ph type="body" idx="1"/>
          </p:nvPr>
        </p:nvSpPr>
        <p:spPr/>
        <p:txBody>
          <a:bodyPr/>
          <a:lstStyle/>
          <a:p>
            <a:pPr>
              <a:buFont typeface="Wingdings" pitchFamily="2" charset="2"/>
              <a:buNone/>
            </a:pPr>
            <a:r>
              <a:rPr lang="en-US" altLang="zh-CN" sz="2800" b="1">
                <a:solidFill>
                  <a:schemeClr val="accent2"/>
                </a:solidFill>
                <a:latin typeface="黑体" pitchFamily="2" charset="-122"/>
                <a:ea typeface="黑体" pitchFamily="2" charset="-122"/>
              </a:rPr>
              <a:t>3</a:t>
            </a:r>
            <a:r>
              <a:rPr lang="zh-CN" altLang="en-US" sz="2800" b="1">
                <a:solidFill>
                  <a:schemeClr val="accent2"/>
                </a:solidFill>
                <a:latin typeface="黑体" pitchFamily="2" charset="-122"/>
                <a:ea typeface="黑体" pitchFamily="2" charset="-122"/>
              </a:rPr>
              <a:t>、哈夫曼算法的正确性</a:t>
            </a:r>
          </a:p>
          <a:p>
            <a:pPr>
              <a:buFont typeface="Wingdings" pitchFamily="2" charset="2"/>
              <a:buNone/>
            </a:pPr>
            <a:r>
              <a:rPr lang="zh-CN" altLang="en-US" sz="2400">
                <a:latin typeface="楷体_GB2312" pitchFamily="49" charset="-122"/>
                <a:ea typeface="楷体_GB2312" pitchFamily="49" charset="-122"/>
              </a:rPr>
              <a:t>		要证明哈夫曼算法的正确性，只要证明最优前缀码问题具有</a:t>
            </a:r>
            <a:r>
              <a:rPr lang="zh-CN" altLang="en-US" sz="2400" b="1">
                <a:solidFill>
                  <a:schemeClr val="accent2"/>
                </a:solidFill>
                <a:latin typeface="楷体_GB2312" pitchFamily="49" charset="-122"/>
                <a:ea typeface="楷体_GB2312" pitchFamily="49" charset="-122"/>
              </a:rPr>
              <a:t>贪心选择性质</a:t>
            </a:r>
            <a:r>
              <a:rPr lang="zh-CN" altLang="en-US" sz="2400">
                <a:latin typeface="楷体_GB2312" pitchFamily="49" charset="-122"/>
                <a:ea typeface="楷体_GB2312" pitchFamily="49" charset="-122"/>
              </a:rPr>
              <a:t>和</a:t>
            </a:r>
            <a:r>
              <a:rPr lang="zh-CN" altLang="en-US" sz="2400" b="1">
                <a:solidFill>
                  <a:schemeClr val="accent2"/>
                </a:solidFill>
                <a:latin typeface="楷体_GB2312" pitchFamily="49" charset="-122"/>
                <a:ea typeface="楷体_GB2312" pitchFamily="49" charset="-122"/>
              </a:rPr>
              <a:t>最优子结构性质</a:t>
            </a:r>
            <a:r>
              <a:rPr lang="zh-CN" altLang="en-US" sz="2400">
                <a:latin typeface="楷体_GB2312" pitchFamily="49" charset="-122"/>
                <a:ea typeface="楷体_GB2312" pitchFamily="49" charset="-122"/>
              </a:rPr>
              <a:t>。</a:t>
            </a:r>
          </a:p>
          <a:p>
            <a:pPr>
              <a:buFont typeface="Wingdings" pitchFamily="2" charset="2"/>
              <a:buNone/>
            </a:pPr>
            <a:r>
              <a:rPr lang="en-US" altLang="zh-CN" sz="2400">
                <a:solidFill>
                  <a:schemeClr val="accent2"/>
                </a:solidFill>
                <a:latin typeface="黑体" pitchFamily="2" charset="-122"/>
                <a:ea typeface="黑体" pitchFamily="2" charset="-122"/>
              </a:rPr>
              <a:t>		(1)</a:t>
            </a:r>
            <a:r>
              <a:rPr lang="zh-CN" altLang="en-US" sz="2400">
                <a:solidFill>
                  <a:schemeClr val="accent2"/>
                </a:solidFill>
                <a:latin typeface="黑体" pitchFamily="2" charset="-122"/>
                <a:ea typeface="黑体" pitchFamily="2" charset="-122"/>
              </a:rPr>
              <a:t>贪心选择性质</a:t>
            </a:r>
            <a:endParaRPr lang="en-US" altLang="zh-CN" sz="2400">
              <a:solidFill>
                <a:schemeClr val="accent2"/>
              </a:solidFill>
              <a:latin typeface="黑体" pitchFamily="2" charset="-122"/>
              <a:ea typeface="黑体" pitchFamily="2" charset="-122"/>
            </a:endParaRPr>
          </a:p>
          <a:p>
            <a:pPr>
              <a:buFont typeface="Wingdings" pitchFamily="2" charset="2"/>
              <a:buNone/>
            </a:pPr>
            <a:r>
              <a:rPr lang="en-US" altLang="zh-CN" sz="2400">
                <a:solidFill>
                  <a:schemeClr val="accent2"/>
                </a:solidFill>
                <a:latin typeface="黑体" pitchFamily="2" charset="-122"/>
                <a:ea typeface="黑体" pitchFamily="2" charset="-122"/>
              </a:rPr>
              <a:t>		(2)</a:t>
            </a:r>
            <a:r>
              <a:rPr lang="zh-CN" altLang="en-US" sz="2400">
                <a:solidFill>
                  <a:schemeClr val="accent2"/>
                </a:solidFill>
                <a:latin typeface="黑体" pitchFamily="2" charset="-122"/>
                <a:ea typeface="黑体" pitchFamily="2" charset="-122"/>
              </a:rPr>
              <a:t>最优子结构性质</a:t>
            </a:r>
          </a:p>
          <a:p>
            <a:pPr>
              <a:buFont typeface="Wingdings" pitchFamily="2" charset="2"/>
              <a:buNone/>
            </a:pPr>
            <a:endParaRPr lang="zh-CN" altLang="en-US" sz="2400">
              <a:solidFill>
                <a:schemeClr val="accent2"/>
              </a:solidFill>
              <a:latin typeface="黑体" pitchFamily="2" charset="-122"/>
              <a:ea typeface="黑体" pitchFamily="2" charset="-122"/>
            </a:endParaRP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6F937BC-5D9C-4F4D-A00D-F89D8A0554AF}" type="slidenum">
              <a:rPr lang="zh-CN" altLang="en-US"/>
              <a:pPr/>
              <a:t>28</a:t>
            </a:fld>
            <a:endParaRPr lang="en-US" altLang="zh-CN"/>
          </a:p>
        </p:txBody>
      </p:sp>
      <p:sp>
        <p:nvSpPr>
          <p:cNvPr id="334850" name="Rectangle 2"/>
          <p:cNvSpPr>
            <a:spLocks noGrp="1" noChangeArrowheads="1"/>
          </p:cNvSpPr>
          <p:nvPr>
            <p:ph type="title"/>
          </p:nvPr>
        </p:nvSpPr>
        <p:spPr/>
        <p:txBody>
          <a:bodyPr/>
          <a:lstStyle/>
          <a:p>
            <a:r>
              <a:rPr lang="en-US" altLang="zh-CN">
                <a:latin typeface="黑体" pitchFamily="2" charset="-122"/>
                <a:ea typeface="黑体" pitchFamily="2" charset="-122"/>
              </a:rPr>
              <a:t>4.5 </a:t>
            </a:r>
            <a:r>
              <a:rPr lang="zh-CN" altLang="en-US">
                <a:latin typeface="黑体" pitchFamily="2" charset="-122"/>
                <a:ea typeface="黑体" pitchFamily="2" charset="-122"/>
              </a:rPr>
              <a:t>单源最短路径</a:t>
            </a:r>
          </a:p>
        </p:txBody>
      </p:sp>
      <p:sp>
        <p:nvSpPr>
          <p:cNvPr id="334851" name="Rectangle 3"/>
          <p:cNvSpPr>
            <a:spLocks noGrp="1" noChangeArrowheads="1"/>
          </p:cNvSpPr>
          <p:nvPr>
            <p:ph type="body" idx="1"/>
          </p:nvPr>
        </p:nvSpPr>
        <p:spPr/>
        <p:txBody>
          <a:bodyPr/>
          <a:lstStyle/>
          <a:p>
            <a:pPr>
              <a:buFont typeface="Wingdings" pitchFamily="2" charset="2"/>
              <a:buNone/>
            </a:pPr>
            <a:r>
              <a:rPr lang="zh-CN" altLang="en-US" sz="2400">
                <a:latin typeface="楷体_GB2312" pitchFamily="49" charset="-122"/>
                <a:ea typeface="楷体_GB2312" pitchFamily="49" charset="-122"/>
              </a:rPr>
              <a:t>		给定带权有向图</a:t>
            </a:r>
            <a:r>
              <a:rPr lang="en-US" altLang="zh-CN" sz="2400">
                <a:latin typeface="楷体_GB2312" pitchFamily="49" charset="-122"/>
                <a:ea typeface="楷体_GB2312" pitchFamily="49" charset="-122"/>
              </a:rPr>
              <a:t>G =(V,E)</a:t>
            </a:r>
            <a:r>
              <a:rPr lang="zh-CN" altLang="en-US" sz="2400">
                <a:latin typeface="楷体_GB2312" pitchFamily="49" charset="-122"/>
                <a:ea typeface="楷体_GB2312" pitchFamily="49" charset="-122"/>
              </a:rPr>
              <a:t>，其中每条边的权是非负实数。另外，还给定</a:t>
            </a:r>
            <a:r>
              <a:rPr lang="en-US" altLang="zh-CN" sz="2400">
                <a:latin typeface="楷体_GB2312" pitchFamily="49" charset="-122"/>
                <a:ea typeface="楷体_GB2312" pitchFamily="49" charset="-122"/>
              </a:rPr>
              <a:t>V</a:t>
            </a:r>
            <a:r>
              <a:rPr lang="zh-CN" altLang="en-US" sz="2400">
                <a:latin typeface="楷体_GB2312" pitchFamily="49" charset="-122"/>
                <a:ea typeface="楷体_GB2312" pitchFamily="49" charset="-122"/>
              </a:rPr>
              <a:t>中的一个顶点，称为</a:t>
            </a:r>
            <a:r>
              <a:rPr lang="zh-CN" altLang="en-US" sz="2400" b="1">
                <a:solidFill>
                  <a:schemeClr val="accent2"/>
                </a:solidFill>
                <a:latin typeface="楷体_GB2312" pitchFamily="49" charset="-122"/>
                <a:ea typeface="楷体_GB2312" pitchFamily="49" charset="-122"/>
              </a:rPr>
              <a:t>源</a:t>
            </a:r>
            <a:r>
              <a:rPr lang="zh-CN" altLang="en-US" sz="2400">
                <a:latin typeface="楷体_GB2312" pitchFamily="49" charset="-122"/>
                <a:ea typeface="楷体_GB2312" pitchFamily="49" charset="-122"/>
              </a:rPr>
              <a:t>。现在要计算从源到所有其它各顶点的</a:t>
            </a:r>
            <a:r>
              <a:rPr lang="zh-CN" altLang="en-US" sz="2400" b="1">
                <a:solidFill>
                  <a:schemeClr val="accent2"/>
                </a:solidFill>
                <a:latin typeface="楷体_GB2312" pitchFamily="49" charset="-122"/>
                <a:ea typeface="楷体_GB2312" pitchFamily="49" charset="-122"/>
              </a:rPr>
              <a:t>最短路长度</a:t>
            </a:r>
            <a:r>
              <a:rPr lang="zh-CN" altLang="en-US" sz="2400">
                <a:latin typeface="楷体_GB2312" pitchFamily="49" charset="-122"/>
                <a:ea typeface="楷体_GB2312" pitchFamily="49" charset="-122"/>
              </a:rPr>
              <a:t>。这里路的长度是指路上各边权之和。这个问题通常称为</a:t>
            </a:r>
            <a:r>
              <a:rPr lang="zh-CN" altLang="en-US" sz="2400" b="1">
                <a:solidFill>
                  <a:schemeClr val="accent2"/>
                </a:solidFill>
                <a:latin typeface="楷体_GB2312" pitchFamily="49" charset="-122"/>
                <a:ea typeface="楷体_GB2312" pitchFamily="49" charset="-122"/>
              </a:rPr>
              <a:t>单源最短路径问题</a:t>
            </a:r>
            <a:r>
              <a:rPr lang="zh-CN" altLang="en-US" sz="2400">
                <a:latin typeface="楷体_GB2312" pitchFamily="49" charset="-122"/>
                <a:ea typeface="楷体_GB2312" pitchFamily="49" charset="-122"/>
              </a:rPr>
              <a:t>。</a:t>
            </a:r>
          </a:p>
          <a:p>
            <a:pPr>
              <a:buFont typeface="Wingdings" pitchFamily="2" charset="2"/>
              <a:buNone/>
            </a:pPr>
            <a:endParaRPr lang="zh-CN" altLang="en-US" sz="2400">
              <a:latin typeface="楷体_GB2312" pitchFamily="49" charset="-122"/>
              <a:ea typeface="楷体_GB2312" pitchFamily="49" charset="-122"/>
            </a:endParaRPr>
          </a:p>
          <a:p>
            <a:pPr>
              <a:buFont typeface="Wingdings" pitchFamily="2" charset="2"/>
              <a:buNone/>
            </a:pPr>
            <a:r>
              <a:rPr lang="en-US" altLang="zh-CN" sz="2800">
                <a:solidFill>
                  <a:schemeClr val="accent2"/>
                </a:solidFill>
                <a:latin typeface="黑体" pitchFamily="2" charset="-122"/>
                <a:ea typeface="黑体" pitchFamily="2" charset="-122"/>
              </a:rPr>
              <a:t>	1</a:t>
            </a:r>
            <a:r>
              <a:rPr lang="zh-CN" altLang="en-US" sz="2800">
                <a:solidFill>
                  <a:schemeClr val="accent2"/>
                </a:solidFill>
                <a:latin typeface="黑体" pitchFamily="2" charset="-122"/>
                <a:ea typeface="黑体" pitchFamily="2" charset="-122"/>
              </a:rPr>
              <a:t>、算法基本思想</a:t>
            </a:r>
          </a:p>
          <a:p>
            <a:pPr>
              <a:buFont typeface="Wingdings" pitchFamily="2" charset="2"/>
              <a:buNone/>
            </a:pPr>
            <a:r>
              <a:rPr lang="en-US" altLang="zh-CN" sz="2400">
                <a:latin typeface="楷体_GB2312" pitchFamily="49" charset="-122"/>
                <a:ea typeface="楷体_GB2312" pitchFamily="49" charset="-122"/>
              </a:rPr>
              <a:t>		Dijkstra</a:t>
            </a:r>
            <a:r>
              <a:rPr lang="zh-CN" altLang="en-US" sz="2400">
                <a:latin typeface="楷体_GB2312" pitchFamily="49" charset="-122"/>
                <a:ea typeface="楷体_GB2312" pitchFamily="49" charset="-122"/>
              </a:rPr>
              <a:t>算法是解单源最短路径问题的贪心算法。</a:t>
            </a:r>
          </a:p>
          <a:p>
            <a:pPr>
              <a:buFont typeface="Wingdings" pitchFamily="2" charset="2"/>
              <a:buNone/>
            </a:pPr>
            <a:endParaRPr lang="zh-CN" altLang="en-US" sz="2800">
              <a:latin typeface="黑体" pitchFamily="2" charset="-122"/>
              <a:ea typeface="黑体" pitchFamily="2" charset="-122"/>
            </a:endParaRPr>
          </a:p>
          <a:p>
            <a:pPr>
              <a:buFont typeface="Wingdings" pitchFamily="2" charset="2"/>
              <a:buNone/>
            </a:pPr>
            <a:endParaRPr lang="zh-CN" altLang="en-US" sz="2800">
              <a:solidFill>
                <a:schemeClr val="accent2"/>
              </a:solidFill>
              <a:latin typeface="黑体" pitchFamily="2" charset="-122"/>
              <a:ea typeface="黑体" pitchFamily="2" charset="-122"/>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521460A-D39A-4BB1-8800-0949BE74B49A}" type="slidenum">
              <a:rPr lang="zh-CN" altLang="en-US"/>
              <a:pPr/>
              <a:t>29</a:t>
            </a:fld>
            <a:endParaRPr lang="en-US" altLang="zh-CN"/>
          </a:p>
        </p:txBody>
      </p:sp>
      <p:sp>
        <p:nvSpPr>
          <p:cNvPr id="335874" name="Rectangle 2"/>
          <p:cNvSpPr>
            <a:spLocks noGrp="1" noChangeArrowheads="1"/>
          </p:cNvSpPr>
          <p:nvPr>
            <p:ph type="title"/>
          </p:nvPr>
        </p:nvSpPr>
        <p:spPr/>
        <p:txBody>
          <a:bodyPr/>
          <a:lstStyle/>
          <a:p>
            <a:r>
              <a:rPr lang="en-US" altLang="zh-CN">
                <a:latin typeface="黑体" pitchFamily="2" charset="-122"/>
                <a:ea typeface="黑体" pitchFamily="2" charset="-122"/>
              </a:rPr>
              <a:t>4.5 </a:t>
            </a:r>
            <a:r>
              <a:rPr lang="zh-CN" altLang="en-US">
                <a:latin typeface="黑体" pitchFamily="2" charset="-122"/>
                <a:ea typeface="黑体" pitchFamily="2" charset="-122"/>
              </a:rPr>
              <a:t>单源最短路径</a:t>
            </a:r>
          </a:p>
        </p:txBody>
      </p:sp>
      <p:sp>
        <p:nvSpPr>
          <p:cNvPr id="335875" name="Rectangle 3"/>
          <p:cNvSpPr>
            <a:spLocks noGrp="1" noChangeArrowheads="1"/>
          </p:cNvSpPr>
          <p:nvPr>
            <p:ph type="body" idx="1"/>
          </p:nvPr>
        </p:nvSpPr>
        <p:spPr/>
        <p:txBody>
          <a:bodyPr/>
          <a:lstStyle/>
          <a:p>
            <a:pPr>
              <a:lnSpc>
                <a:spcPct val="90000"/>
              </a:lnSpc>
              <a:buFont typeface="Wingdings" pitchFamily="2" charset="2"/>
              <a:buNone/>
            </a:pPr>
            <a:r>
              <a:rPr lang="zh-CN" altLang="en-US" sz="2400">
                <a:latin typeface="楷体_GB2312" pitchFamily="49" charset="-122"/>
                <a:ea typeface="楷体_GB2312" pitchFamily="49" charset="-122"/>
              </a:rPr>
              <a:t>		其</a:t>
            </a:r>
            <a:r>
              <a:rPr lang="zh-CN" altLang="en-US" sz="2400" b="1">
                <a:solidFill>
                  <a:schemeClr val="accent2"/>
                </a:solidFill>
                <a:latin typeface="楷体_GB2312" pitchFamily="49" charset="-122"/>
                <a:ea typeface="楷体_GB2312" pitchFamily="49" charset="-122"/>
              </a:rPr>
              <a:t>基本思想</a:t>
            </a:r>
            <a:r>
              <a:rPr lang="zh-CN" altLang="en-US" sz="2400">
                <a:latin typeface="楷体_GB2312" pitchFamily="49" charset="-122"/>
                <a:ea typeface="楷体_GB2312" pitchFamily="49" charset="-122"/>
              </a:rPr>
              <a:t>是，设置顶点集合</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并不断地作</a:t>
            </a:r>
            <a:r>
              <a:rPr lang="zh-CN" altLang="en-US" sz="2400" b="1">
                <a:solidFill>
                  <a:schemeClr val="accent2"/>
                </a:solidFill>
                <a:latin typeface="楷体_GB2312" pitchFamily="49" charset="-122"/>
                <a:ea typeface="楷体_GB2312" pitchFamily="49" charset="-122"/>
              </a:rPr>
              <a:t>贪心选择</a:t>
            </a:r>
            <a:r>
              <a:rPr lang="zh-CN" altLang="en-US" sz="2400">
                <a:latin typeface="楷体_GB2312" pitchFamily="49" charset="-122"/>
                <a:ea typeface="楷体_GB2312" pitchFamily="49" charset="-122"/>
              </a:rPr>
              <a:t>来扩充这个集合。一个顶点属于集合</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当且仅当从源到该顶点的最短路径长度已知。</a:t>
            </a:r>
          </a:p>
          <a:p>
            <a:pPr>
              <a:lnSpc>
                <a:spcPct val="90000"/>
              </a:lnSpc>
              <a:buFont typeface="Wingdings" pitchFamily="2" charset="2"/>
              <a:buNone/>
            </a:pPr>
            <a:r>
              <a:rPr lang="zh-CN" altLang="en-US" sz="2400">
                <a:latin typeface="楷体_GB2312" pitchFamily="49" charset="-122"/>
                <a:ea typeface="楷体_GB2312" pitchFamily="49" charset="-122"/>
              </a:rPr>
              <a:t>		初始时，</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中仅含有源。设</a:t>
            </a:r>
            <a:r>
              <a:rPr lang="en-US" altLang="zh-CN" sz="2400">
                <a:latin typeface="楷体_GB2312" pitchFamily="49" charset="-122"/>
                <a:ea typeface="楷体_GB2312" pitchFamily="49" charset="-122"/>
              </a:rPr>
              <a:t>u</a:t>
            </a:r>
            <a:r>
              <a:rPr lang="zh-CN" altLang="en-US" sz="2400">
                <a:latin typeface="楷体_GB2312" pitchFamily="49" charset="-122"/>
                <a:ea typeface="楷体_GB2312" pitchFamily="49" charset="-122"/>
              </a:rPr>
              <a:t>是</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的某一个顶点，把从源到</a:t>
            </a:r>
            <a:r>
              <a:rPr lang="en-US" altLang="zh-CN" sz="2400">
                <a:latin typeface="楷体_GB2312" pitchFamily="49" charset="-122"/>
                <a:ea typeface="楷体_GB2312" pitchFamily="49" charset="-122"/>
              </a:rPr>
              <a:t>u</a:t>
            </a:r>
            <a:r>
              <a:rPr lang="zh-CN" altLang="en-US" sz="2400">
                <a:latin typeface="楷体_GB2312" pitchFamily="49" charset="-122"/>
                <a:ea typeface="楷体_GB2312" pitchFamily="49" charset="-122"/>
              </a:rPr>
              <a:t>且中间只经过</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中顶点的路称为从源到</a:t>
            </a:r>
            <a:r>
              <a:rPr lang="en-US" altLang="zh-CN" sz="2400">
                <a:latin typeface="楷体_GB2312" pitchFamily="49" charset="-122"/>
                <a:ea typeface="楷体_GB2312" pitchFamily="49" charset="-122"/>
              </a:rPr>
              <a:t>u</a:t>
            </a:r>
            <a:r>
              <a:rPr lang="zh-CN" altLang="en-US" sz="2400">
                <a:latin typeface="楷体_GB2312" pitchFamily="49" charset="-122"/>
                <a:ea typeface="楷体_GB2312" pitchFamily="49" charset="-122"/>
              </a:rPr>
              <a:t>的特殊路径，并用数组</a:t>
            </a:r>
            <a:r>
              <a:rPr lang="en-US" altLang="zh-CN" sz="2400">
                <a:latin typeface="楷体_GB2312" pitchFamily="49" charset="-122"/>
                <a:ea typeface="楷体_GB2312" pitchFamily="49" charset="-122"/>
              </a:rPr>
              <a:t>dist</a:t>
            </a:r>
            <a:r>
              <a:rPr lang="zh-CN" altLang="en-US" sz="2400">
                <a:latin typeface="楷体_GB2312" pitchFamily="49" charset="-122"/>
                <a:ea typeface="楷体_GB2312" pitchFamily="49" charset="-122"/>
              </a:rPr>
              <a:t>记录当前每个顶点所对应的最短特殊路径长度。</a:t>
            </a:r>
            <a:r>
              <a:rPr lang="en-US" altLang="zh-CN" sz="2400">
                <a:latin typeface="楷体_GB2312" pitchFamily="49" charset="-122"/>
                <a:ea typeface="楷体_GB2312" pitchFamily="49" charset="-122"/>
              </a:rPr>
              <a:t>Dijkstra</a:t>
            </a:r>
            <a:r>
              <a:rPr lang="zh-CN" altLang="en-US" sz="2400">
                <a:latin typeface="楷体_GB2312" pitchFamily="49" charset="-122"/>
                <a:ea typeface="楷体_GB2312" pitchFamily="49" charset="-122"/>
              </a:rPr>
              <a:t>算法每次从</a:t>
            </a:r>
            <a:r>
              <a:rPr lang="en-US" altLang="zh-CN" sz="2400">
                <a:latin typeface="楷体_GB2312" pitchFamily="49" charset="-122"/>
                <a:ea typeface="楷体_GB2312" pitchFamily="49" charset="-122"/>
              </a:rPr>
              <a:t>V-S</a:t>
            </a:r>
            <a:r>
              <a:rPr lang="zh-CN" altLang="en-US" sz="2400">
                <a:latin typeface="楷体_GB2312" pitchFamily="49" charset="-122"/>
                <a:ea typeface="楷体_GB2312" pitchFamily="49" charset="-122"/>
              </a:rPr>
              <a:t>中取出具有最短特殊路长度的顶点</a:t>
            </a:r>
            <a:r>
              <a:rPr lang="en-US" altLang="zh-CN" sz="2400">
                <a:latin typeface="楷体_GB2312" pitchFamily="49" charset="-122"/>
                <a:ea typeface="楷体_GB2312" pitchFamily="49" charset="-122"/>
              </a:rPr>
              <a:t>u</a:t>
            </a:r>
            <a:r>
              <a:rPr lang="zh-CN" altLang="en-US" sz="2400">
                <a:latin typeface="楷体_GB2312" pitchFamily="49" charset="-122"/>
                <a:ea typeface="楷体_GB2312" pitchFamily="49" charset="-122"/>
              </a:rPr>
              <a:t>，将</a:t>
            </a:r>
            <a:r>
              <a:rPr lang="en-US" altLang="zh-CN" sz="2400">
                <a:latin typeface="楷体_GB2312" pitchFamily="49" charset="-122"/>
                <a:ea typeface="楷体_GB2312" pitchFamily="49" charset="-122"/>
              </a:rPr>
              <a:t>u</a:t>
            </a:r>
            <a:r>
              <a:rPr lang="zh-CN" altLang="en-US" sz="2400">
                <a:latin typeface="楷体_GB2312" pitchFamily="49" charset="-122"/>
                <a:ea typeface="楷体_GB2312" pitchFamily="49" charset="-122"/>
              </a:rPr>
              <a:t>添加到</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中，同时对数组</a:t>
            </a:r>
            <a:r>
              <a:rPr lang="en-US" altLang="zh-CN" sz="2400">
                <a:latin typeface="楷体_GB2312" pitchFamily="49" charset="-122"/>
                <a:ea typeface="楷体_GB2312" pitchFamily="49" charset="-122"/>
              </a:rPr>
              <a:t>dist</a:t>
            </a:r>
            <a:r>
              <a:rPr lang="zh-CN" altLang="en-US" sz="2400">
                <a:latin typeface="楷体_GB2312" pitchFamily="49" charset="-122"/>
                <a:ea typeface="楷体_GB2312" pitchFamily="49" charset="-122"/>
              </a:rPr>
              <a:t>作必要的修改。一旦</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包含了所有</a:t>
            </a:r>
            <a:r>
              <a:rPr lang="en-US" altLang="zh-CN" sz="2400">
                <a:latin typeface="楷体_GB2312" pitchFamily="49" charset="-122"/>
                <a:ea typeface="楷体_GB2312" pitchFamily="49" charset="-122"/>
              </a:rPr>
              <a:t>V</a:t>
            </a:r>
            <a:r>
              <a:rPr lang="zh-CN" altLang="en-US" sz="2400">
                <a:latin typeface="楷体_GB2312" pitchFamily="49" charset="-122"/>
                <a:ea typeface="楷体_GB2312" pitchFamily="49" charset="-122"/>
              </a:rPr>
              <a:t>中顶点，</a:t>
            </a:r>
            <a:r>
              <a:rPr lang="en-US" altLang="zh-CN" sz="2400">
                <a:latin typeface="楷体_GB2312" pitchFamily="49" charset="-122"/>
                <a:ea typeface="楷体_GB2312" pitchFamily="49" charset="-122"/>
              </a:rPr>
              <a:t>dist</a:t>
            </a:r>
            <a:r>
              <a:rPr lang="zh-CN" altLang="en-US" sz="2400">
                <a:latin typeface="楷体_GB2312" pitchFamily="49" charset="-122"/>
                <a:ea typeface="楷体_GB2312" pitchFamily="49" charset="-122"/>
              </a:rPr>
              <a:t>就记录了从源到所有其它顶点之间的最短路径长度。</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79CE6B1-3997-4098-BE17-00D18ABD2957}" type="slidenum">
              <a:rPr lang="zh-CN" altLang="en-US"/>
              <a:pPr/>
              <a:t>3</a:t>
            </a:fld>
            <a:endParaRPr lang="en-US" altLang="zh-CN"/>
          </a:p>
        </p:txBody>
      </p:sp>
      <p:sp>
        <p:nvSpPr>
          <p:cNvPr id="380931" name="Rectangle 3"/>
          <p:cNvSpPr>
            <a:spLocks noGrp="1" noChangeArrowheads="1"/>
          </p:cNvSpPr>
          <p:nvPr>
            <p:ph type="body" idx="1"/>
          </p:nvPr>
        </p:nvSpPr>
        <p:spPr>
          <a:xfrm>
            <a:off x="457200" y="1268413"/>
            <a:ext cx="8229600" cy="4598987"/>
          </a:xfrm>
        </p:spPr>
        <p:txBody>
          <a:bodyPr/>
          <a:lstStyle/>
          <a:p>
            <a:pPr>
              <a:buFont typeface="Wingdings" pitchFamily="2" charset="2"/>
              <a:buNone/>
            </a:pPr>
            <a:r>
              <a:rPr lang="zh-CN" altLang="en-US">
                <a:latin typeface="楷体_GB2312" pitchFamily="49" charset="-122"/>
                <a:ea typeface="楷体_GB2312" pitchFamily="49" charset="-122"/>
              </a:rPr>
              <a:t>  	</a:t>
            </a:r>
            <a:r>
              <a:rPr lang="zh-CN" altLang="en-US" sz="2400">
                <a:latin typeface="楷体_GB2312" pitchFamily="49" charset="-122"/>
                <a:ea typeface="楷体_GB2312" pitchFamily="49" charset="-122"/>
              </a:rPr>
              <a:t>顾名思义，贪心算法总是作出在当前看来最好的选择。也就是说贪心算法并不从整体最优考虑，它所作出的选择只是在某种意义上的</a:t>
            </a:r>
            <a:r>
              <a:rPr lang="zh-CN" altLang="en-US" sz="2400" b="1">
                <a:solidFill>
                  <a:schemeClr val="accent2"/>
                </a:solidFill>
                <a:latin typeface="楷体_GB2312" pitchFamily="49" charset="-122"/>
                <a:ea typeface="楷体_GB2312" pitchFamily="49" charset="-122"/>
              </a:rPr>
              <a:t>局部最优</a:t>
            </a:r>
            <a:r>
              <a:rPr lang="zh-CN" altLang="en-US" sz="2400">
                <a:latin typeface="楷体_GB2312" pitchFamily="49" charset="-122"/>
                <a:ea typeface="楷体_GB2312" pitchFamily="49" charset="-122"/>
              </a:rPr>
              <a:t>选择。当然，希望贪心算法得到的最终结果也是整体最优的。虽然贪心算法不能对所有问题都得到整体最优解，但对许多问题它能产生整体最优解。如单源最短路经问题，最小生成树问题等。在一些情况下，即使贪心算法不能得到整体最优解，其最终结果却是最优解的很好近似。</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EED12391-1084-47B4-B5C0-4897B88B52D1}" type="slidenum">
              <a:rPr lang="zh-CN" altLang="en-US"/>
              <a:pPr/>
              <a:t>30</a:t>
            </a:fld>
            <a:endParaRPr lang="en-US" altLang="zh-CN"/>
          </a:p>
        </p:txBody>
      </p:sp>
      <p:sp>
        <p:nvSpPr>
          <p:cNvPr id="336898" name="Rectangle 2"/>
          <p:cNvSpPr>
            <a:spLocks noGrp="1" noChangeArrowheads="1"/>
          </p:cNvSpPr>
          <p:nvPr>
            <p:ph type="title"/>
          </p:nvPr>
        </p:nvSpPr>
        <p:spPr/>
        <p:txBody>
          <a:bodyPr/>
          <a:lstStyle/>
          <a:p>
            <a:r>
              <a:rPr lang="en-US" altLang="zh-CN">
                <a:latin typeface="黑体" pitchFamily="2" charset="-122"/>
                <a:ea typeface="黑体" pitchFamily="2" charset="-122"/>
              </a:rPr>
              <a:t>4.5 </a:t>
            </a:r>
            <a:r>
              <a:rPr lang="zh-CN" altLang="en-US">
                <a:latin typeface="黑体" pitchFamily="2" charset="-122"/>
                <a:ea typeface="黑体" pitchFamily="2" charset="-122"/>
              </a:rPr>
              <a:t>单源最短路径</a:t>
            </a:r>
          </a:p>
        </p:txBody>
      </p:sp>
      <p:sp>
        <p:nvSpPr>
          <p:cNvPr id="336899" name="Rectangle 3"/>
          <p:cNvSpPr>
            <a:spLocks noGrp="1" noChangeArrowheads="1"/>
          </p:cNvSpPr>
          <p:nvPr>
            <p:ph type="body" sz="half" idx="1"/>
          </p:nvPr>
        </p:nvSpPr>
        <p:spPr>
          <a:xfrm>
            <a:off x="1465263" y="2371725"/>
            <a:ext cx="3597275" cy="3736975"/>
          </a:xfrm>
        </p:spPr>
        <p:txBody>
          <a:bodyPr/>
          <a:lstStyle/>
          <a:p>
            <a:pPr>
              <a:buFont typeface="Wingdings" pitchFamily="2" charset="2"/>
              <a:buNone/>
            </a:pPr>
            <a:r>
              <a:rPr lang="zh-CN" altLang="en-US" sz="20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例如</a:t>
            </a:r>
            <a:r>
              <a:rPr lang="zh-CN" altLang="en-US" sz="2400">
                <a:latin typeface="楷体_GB2312" pitchFamily="49" charset="-122"/>
                <a:ea typeface="楷体_GB2312" pitchFamily="49" charset="-122"/>
              </a:rPr>
              <a:t>，对右图中的有向图，应用</a:t>
            </a:r>
            <a:r>
              <a:rPr lang="en-US" altLang="zh-CN" sz="2400">
                <a:latin typeface="楷体_GB2312" pitchFamily="49" charset="-122"/>
                <a:ea typeface="楷体_GB2312" pitchFamily="49" charset="-122"/>
              </a:rPr>
              <a:t>Dijkstra</a:t>
            </a:r>
            <a:r>
              <a:rPr lang="zh-CN" altLang="en-US" sz="2400">
                <a:latin typeface="楷体_GB2312" pitchFamily="49" charset="-122"/>
                <a:ea typeface="楷体_GB2312" pitchFamily="49" charset="-122"/>
              </a:rPr>
              <a:t>算法计算从源顶点</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到其它顶点间最短路径的过程列在下页的表中。</a:t>
            </a:r>
          </a:p>
          <a:p>
            <a:endParaRPr lang="zh-CN" altLang="en-US" sz="2000">
              <a:latin typeface="楷体_GB2312" pitchFamily="49" charset="-122"/>
              <a:ea typeface="楷体_GB2312" pitchFamily="49" charset="-122"/>
            </a:endParaRPr>
          </a:p>
        </p:txBody>
      </p:sp>
      <p:pic>
        <p:nvPicPr>
          <p:cNvPr id="336900" name="Picture 4" descr="t4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97450" y="2386013"/>
            <a:ext cx="3094038" cy="3182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5"/>
          <p:cNvSpPr>
            <a:spLocks noGrp="1"/>
          </p:cNvSpPr>
          <p:nvPr>
            <p:ph type="sldNum" sz="quarter" idx="12"/>
          </p:nvPr>
        </p:nvSpPr>
        <p:spPr/>
        <p:txBody>
          <a:bodyPr/>
          <a:lstStyle/>
          <a:p>
            <a:fld id="{A0798467-6E11-4179-9637-787475695BDB}" type="slidenum">
              <a:rPr lang="zh-CN" altLang="en-US"/>
              <a:pPr/>
              <a:t>31</a:t>
            </a:fld>
            <a:endParaRPr lang="en-US" altLang="zh-CN"/>
          </a:p>
        </p:txBody>
      </p:sp>
      <p:sp>
        <p:nvSpPr>
          <p:cNvPr id="338946" name="Rectangle 2"/>
          <p:cNvSpPr>
            <a:spLocks noGrp="1" noChangeArrowheads="1"/>
          </p:cNvSpPr>
          <p:nvPr>
            <p:ph type="title"/>
          </p:nvPr>
        </p:nvSpPr>
        <p:spPr/>
        <p:txBody>
          <a:bodyPr/>
          <a:lstStyle/>
          <a:p>
            <a:r>
              <a:rPr lang="en-US" altLang="zh-CN">
                <a:latin typeface="黑体" pitchFamily="2" charset="-122"/>
                <a:ea typeface="黑体" pitchFamily="2" charset="-122"/>
              </a:rPr>
              <a:t>4.5 </a:t>
            </a:r>
            <a:r>
              <a:rPr lang="zh-CN" altLang="en-US">
                <a:latin typeface="黑体" pitchFamily="2" charset="-122"/>
                <a:ea typeface="黑体" pitchFamily="2" charset="-122"/>
              </a:rPr>
              <a:t>单源最短路径</a:t>
            </a:r>
          </a:p>
        </p:txBody>
      </p:sp>
      <p:graphicFrame>
        <p:nvGraphicFramePr>
          <p:cNvPr id="339229" name="Group 285"/>
          <p:cNvGraphicFramePr>
            <a:graphicFrameLocks noGrp="1"/>
          </p:cNvGraphicFramePr>
          <p:nvPr>
            <p:ph idx="1"/>
          </p:nvPr>
        </p:nvGraphicFramePr>
        <p:xfrm>
          <a:off x="323850" y="2492375"/>
          <a:ext cx="8569325" cy="3392488"/>
        </p:xfrm>
        <a:graphic>
          <a:graphicData uri="http://schemas.openxmlformats.org/drawingml/2006/table">
            <a:tbl>
              <a:tblPr/>
              <a:tblGrid>
                <a:gridCol w="1249363"/>
                <a:gridCol w="1776412"/>
                <a:gridCol w="858838"/>
                <a:gridCol w="1173162"/>
                <a:gridCol w="1169988"/>
                <a:gridCol w="1171575"/>
                <a:gridCol w="1169987"/>
              </a:tblGrid>
              <a:tr h="544513">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迭代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dist[2]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dist[3]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dist[4]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dist[5]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913">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初始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maxint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913">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8325">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913">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{1,2,4,3}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913">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{1,2,4,3,5}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9230" name="Text Box 286"/>
          <p:cNvSpPr txBox="1">
            <a:spLocks noChangeArrowheads="1"/>
          </p:cNvSpPr>
          <p:nvPr/>
        </p:nvSpPr>
        <p:spPr bwMode="auto">
          <a:xfrm>
            <a:off x="323850" y="1773238"/>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solidFill>
                  <a:srgbClr val="000000"/>
                </a:solidFill>
                <a:latin typeface="楷体_GB2312" pitchFamily="49" charset="-122"/>
                <a:ea typeface="楷体_GB2312" pitchFamily="49" charset="-122"/>
                <a:cs typeface="Times New Roman" pitchFamily="18" charset="0"/>
              </a:rPr>
              <a:t>Dijkstra</a:t>
            </a:r>
            <a:r>
              <a:rPr lang="zh-CN" altLang="en-US" sz="2400">
                <a:solidFill>
                  <a:srgbClr val="000000"/>
                </a:solidFill>
                <a:latin typeface="楷体_GB2312" pitchFamily="49" charset="-122"/>
                <a:ea typeface="楷体_GB2312" pitchFamily="49" charset="-122"/>
                <a:cs typeface="Times New Roman" pitchFamily="18" charset="0"/>
              </a:rPr>
              <a:t>算法的迭代过程：</a:t>
            </a:r>
            <a:r>
              <a:rPr lang="zh-CN" altLang="en-US" sz="2400">
                <a:solidFill>
                  <a:schemeClr val="accent2"/>
                </a:solidFill>
                <a:latin typeface="楷体_GB2312" pitchFamily="49" charset="-122"/>
                <a:ea typeface="楷体_GB2312" pitchFamily="49" charset="-122"/>
                <a:cs typeface="Times New Roman" pitchFamily="18" charset="0"/>
              </a:rPr>
              <a:t> </a:t>
            </a: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74AD7675-3B2E-48D6-8AB4-2FBCDE927F1C}" type="slidenum">
              <a:rPr lang="zh-CN" altLang="en-US"/>
              <a:pPr/>
              <a:t>32</a:t>
            </a:fld>
            <a:endParaRPr lang="en-US" altLang="zh-CN"/>
          </a:p>
        </p:txBody>
      </p:sp>
      <p:sp>
        <p:nvSpPr>
          <p:cNvPr id="340994" name="Rectangle 2"/>
          <p:cNvSpPr>
            <a:spLocks noGrp="1" noChangeArrowheads="1"/>
          </p:cNvSpPr>
          <p:nvPr>
            <p:ph type="title"/>
          </p:nvPr>
        </p:nvSpPr>
        <p:spPr/>
        <p:txBody>
          <a:bodyPr/>
          <a:lstStyle/>
          <a:p>
            <a:r>
              <a:rPr lang="en-US" altLang="zh-CN">
                <a:latin typeface="黑体" pitchFamily="2" charset="-122"/>
                <a:ea typeface="黑体" pitchFamily="2" charset="-122"/>
              </a:rPr>
              <a:t>4.5 </a:t>
            </a:r>
            <a:r>
              <a:rPr lang="zh-CN" altLang="en-US">
                <a:latin typeface="黑体" pitchFamily="2" charset="-122"/>
                <a:ea typeface="黑体" pitchFamily="2" charset="-122"/>
              </a:rPr>
              <a:t>单源最短路径</a:t>
            </a:r>
          </a:p>
        </p:txBody>
      </p:sp>
      <p:sp>
        <p:nvSpPr>
          <p:cNvPr id="340995" name="Rectangle 3"/>
          <p:cNvSpPr>
            <a:spLocks noGrp="1" noChangeArrowheads="1"/>
          </p:cNvSpPr>
          <p:nvPr>
            <p:ph type="body" idx="1"/>
          </p:nvPr>
        </p:nvSpPr>
        <p:spPr/>
        <p:txBody>
          <a:bodyPr/>
          <a:lstStyle/>
          <a:p>
            <a:pPr>
              <a:buFont typeface="Wingdings" pitchFamily="2" charset="2"/>
              <a:buNone/>
            </a:pPr>
            <a:r>
              <a:rPr lang="en-US" altLang="zh-CN" sz="2800">
                <a:solidFill>
                  <a:schemeClr val="accent2"/>
                </a:solidFill>
                <a:latin typeface="黑体" pitchFamily="2" charset="-122"/>
                <a:ea typeface="黑体" pitchFamily="2" charset="-122"/>
              </a:rPr>
              <a:t>2</a:t>
            </a:r>
            <a:r>
              <a:rPr lang="zh-CN" altLang="en-US" sz="2800">
                <a:solidFill>
                  <a:schemeClr val="accent2"/>
                </a:solidFill>
                <a:latin typeface="黑体" pitchFamily="2" charset="-122"/>
                <a:ea typeface="黑体" pitchFamily="2" charset="-122"/>
              </a:rPr>
              <a:t>、算法的正确性和计算复杂性</a:t>
            </a:r>
          </a:p>
          <a:p>
            <a:pPr>
              <a:buFont typeface="Wingdings" pitchFamily="2" charset="2"/>
              <a:buNone/>
            </a:pPr>
            <a:r>
              <a:rPr lang="en-US" altLang="zh-CN" sz="2400">
                <a:solidFill>
                  <a:schemeClr val="accent2"/>
                </a:solidFill>
                <a:latin typeface="黑体" pitchFamily="2" charset="-122"/>
                <a:ea typeface="黑体" pitchFamily="2" charset="-122"/>
              </a:rPr>
              <a:t>(1)</a:t>
            </a:r>
            <a:r>
              <a:rPr lang="zh-CN" altLang="en-US" sz="2400">
                <a:solidFill>
                  <a:schemeClr val="accent2"/>
                </a:solidFill>
                <a:latin typeface="黑体" pitchFamily="2" charset="-122"/>
                <a:ea typeface="黑体" pitchFamily="2" charset="-122"/>
              </a:rPr>
              <a:t>贪心选择性质</a:t>
            </a:r>
          </a:p>
          <a:p>
            <a:pPr>
              <a:buFont typeface="Wingdings" pitchFamily="2" charset="2"/>
              <a:buNone/>
            </a:pPr>
            <a:r>
              <a:rPr lang="en-US" altLang="zh-CN" sz="2400">
                <a:solidFill>
                  <a:schemeClr val="accent2"/>
                </a:solidFill>
                <a:latin typeface="黑体" pitchFamily="2" charset="-122"/>
                <a:ea typeface="黑体" pitchFamily="2" charset="-122"/>
              </a:rPr>
              <a:t>(2)</a:t>
            </a:r>
            <a:r>
              <a:rPr lang="zh-CN" altLang="en-US" sz="2400">
                <a:solidFill>
                  <a:schemeClr val="accent2"/>
                </a:solidFill>
                <a:latin typeface="黑体" pitchFamily="2" charset="-122"/>
                <a:ea typeface="黑体" pitchFamily="2" charset="-122"/>
              </a:rPr>
              <a:t>最优子结构性质</a:t>
            </a:r>
          </a:p>
          <a:p>
            <a:pPr>
              <a:buFont typeface="Wingdings" pitchFamily="2" charset="2"/>
              <a:buNone/>
            </a:pPr>
            <a:r>
              <a:rPr lang="en-US" altLang="zh-CN" sz="2400">
                <a:solidFill>
                  <a:schemeClr val="accent2"/>
                </a:solidFill>
                <a:latin typeface="黑体" pitchFamily="2" charset="-122"/>
                <a:ea typeface="黑体" pitchFamily="2" charset="-122"/>
              </a:rPr>
              <a:t>(3)</a:t>
            </a:r>
            <a:r>
              <a:rPr lang="zh-CN" altLang="en-US" sz="2400">
                <a:solidFill>
                  <a:schemeClr val="accent2"/>
                </a:solidFill>
                <a:latin typeface="黑体" pitchFamily="2" charset="-122"/>
                <a:ea typeface="黑体" pitchFamily="2" charset="-122"/>
              </a:rPr>
              <a:t>计算复杂性</a:t>
            </a:r>
          </a:p>
          <a:p>
            <a:pPr>
              <a:buFont typeface="Wingdings" pitchFamily="2" charset="2"/>
              <a:buNone/>
            </a:pPr>
            <a:r>
              <a:rPr lang="zh-CN" altLang="en-US" sz="2400">
                <a:latin typeface="楷体_GB2312" pitchFamily="49" charset="-122"/>
                <a:ea typeface="楷体_GB2312" pitchFamily="49" charset="-122"/>
              </a:rPr>
              <a:t>		对于具有</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个顶点和</a:t>
            </a:r>
            <a:r>
              <a:rPr lang="en-US" altLang="zh-CN" sz="2400">
                <a:latin typeface="楷体_GB2312" pitchFamily="49" charset="-122"/>
                <a:ea typeface="楷体_GB2312" pitchFamily="49" charset="-122"/>
              </a:rPr>
              <a:t>e</a:t>
            </a:r>
            <a:r>
              <a:rPr lang="zh-CN" altLang="en-US" sz="2400">
                <a:latin typeface="楷体_GB2312" pitchFamily="49" charset="-122"/>
                <a:ea typeface="楷体_GB2312" pitchFamily="49" charset="-122"/>
              </a:rPr>
              <a:t>条边的带权有向图，如果用带权邻接矩阵表示这个图，那么</a:t>
            </a:r>
            <a:r>
              <a:rPr lang="en-US" altLang="zh-CN" sz="2400">
                <a:latin typeface="楷体_GB2312" pitchFamily="49" charset="-122"/>
                <a:ea typeface="楷体_GB2312" pitchFamily="49" charset="-122"/>
              </a:rPr>
              <a:t>Dijkstra</a:t>
            </a:r>
            <a:r>
              <a:rPr lang="zh-CN" altLang="en-US" sz="2400">
                <a:latin typeface="楷体_GB2312" pitchFamily="49" charset="-122"/>
                <a:ea typeface="楷体_GB2312" pitchFamily="49" charset="-122"/>
              </a:rPr>
              <a:t>算法的主循环体需要    时间。这个循环需要执行</a:t>
            </a:r>
            <a:r>
              <a:rPr lang="en-US" altLang="zh-CN" sz="2400">
                <a:latin typeface="楷体_GB2312" pitchFamily="49" charset="-122"/>
                <a:ea typeface="楷体_GB2312" pitchFamily="49" charset="-122"/>
              </a:rPr>
              <a:t>n-1</a:t>
            </a:r>
            <a:r>
              <a:rPr lang="zh-CN" altLang="en-US" sz="2400">
                <a:latin typeface="楷体_GB2312" pitchFamily="49" charset="-122"/>
                <a:ea typeface="楷体_GB2312" pitchFamily="49" charset="-122"/>
              </a:rPr>
              <a:t>次，所以完成循环需要     时间。算法的其余部分所需要时间不超过     。</a:t>
            </a:r>
          </a:p>
        </p:txBody>
      </p:sp>
      <p:sp>
        <p:nvSpPr>
          <p:cNvPr id="340997"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40996" name="Object 4"/>
          <p:cNvGraphicFramePr>
            <a:graphicFrameLocks noChangeAspect="1"/>
          </p:cNvGraphicFramePr>
          <p:nvPr/>
        </p:nvGraphicFramePr>
        <p:xfrm>
          <a:off x="2339975" y="4581525"/>
          <a:ext cx="576263" cy="336550"/>
        </p:xfrm>
        <a:graphic>
          <a:graphicData uri="http://schemas.openxmlformats.org/presentationml/2006/ole">
            <mc:AlternateContent xmlns:mc="http://schemas.openxmlformats.org/markup-compatibility/2006">
              <mc:Choice xmlns:v="urn:schemas-microsoft-com:vml" Requires="v">
                <p:oleObj spid="_x0000_s341011" name="公式" r:id="rId3" imgW="342751" imgH="203112" progId="Equation.3">
                  <p:embed/>
                </p:oleObj>
              </mc:Choice>
              <mc:Fallback>
                <p:oleObj name="公式" r:id="rId3" imgW="34275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581525"/>
                        <a:ext cx="576263"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0999"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40998" name="Object 6"/>
          <p:cNvGraphicFramePr>
            <a:graphicFrameLocks noChangeAspect="1"/>
          </p:cNvGraphicFramePr>
          <p:nvPr/>
        </p:nvGraphicFramePr>
        <p:xfrm>
          <a:off x="2628900" y="4908550"/>
          <a:ext cx="719138" cy="392113"/>
        </p:xfrm>
        <a:graphic>
          <a:graphicData uri="http://schemas.openxmlformats.org/presentationml/2006/ole">
            <mc:AlternateContent xmlns:mc="http://schemas.openxmlformats.org/markup-compatibility/2006">
              <mc:Choice xmlns:v="urn:schemas-microsoft-com:vml" Requires="v">
                <p:oleObj spid="_x0000_s341012" name="公式" r:id="rId5" imgW="419100" imgH="228600" progId="Equation.3">
                  <p:embed/>
                </p:oleObj>
              </mc:Choice>
              <mc:Fallback>
                <p:oleObj name="公式" r:id="rId5" imgW="4191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8900" y="4908550"/>
                        <a:ext cx="719138"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06" name="Object 14"/>
          <p:cNvGraphicFramePr>
            <a:graphicFrameLocks noChangeAspect="1"/>
          </p:cNvGraphicFramePr>
          <p:nvPr/>
        </p:nvGraphicFramePr>
        <p:xfrm>
          <a:off x="1765300" y="5300663"/>
          <a:ext cx="719138" cy="392112"/>
        </p:xfrm>
        <a:graphic>
          <a:graphicData uri="http://schemas.openxmlformats.org/presentationml/2006/ole">
            <mc:AlternateContent xmlns:mc="http://schemas.openxmlformats.org/markup-compatibility/2006">
              <mc:Choice xmlns:v="urn:schemas-microsoft-com:vml" Requires="v">
                <p:oleObj spid="_x0000_s341013" name="公式" r:id="rId7" imgW="419100" imgH="228600" progId="Equation.3">
                  <p:embed/>
                </p:oleObj>
              </mc:Choice>
              <mc:Fallback>
                <p:oleObj name="公式" r:id="rId7" imgW="419100" imgH="2286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5300663"/>
                        <a:ext cx="719138"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B6120C5-BA99-4948-8043-F2C282564DFF}" type="slidenum">
              <a:rPr lang="zh-CN" altLang="en-US"/>
              <a:pPr/>
              <a:t>33</a:t>
            </a:fld>
            <a:endParaRPr lang="en-US" altLang="zh-CN"/>
          </a:p>
        </p:txBody>
      </p:sp>
      <p:sp>
        <p:nvSpPr>
          <p:cNvPr id="345090" name="Rectangle 2"/>
          <p:cNvSpPr>
            <a:spLocks noGrp="1" noChangeArrowheads="1"/>
          </p:cNvSpPr>
          <p:nvPr>
            <p:ph type="title"/>
          </p:nvPr>
        </p:nvSpPr>
        <p:spPr/>
        <p:txBody>
          <a:bodyPr/>
          <a:lstStyle/>
          <a:p>
            <a:r>
              <a:rPr lang="en-US" altLang="zh-CN">
                <a:latin typeface="黑体" pitchFamily="2" charset="-122"/>
                <a:ea typeface="黑体" pitchFamily="2" charset="-122"/>
              </a:rPr>
              <a:t>4.6 </a:t>
            </a:r>
            <a:r>
              <a:rPr lang="zh-CN" altLang="en-US">
                <a:latin typeface="黑体" pitchFamily="2" charset="-122"/>
                <a:ea typeface="黑体" pitchFamily="2" charset="-122"/>
              </a:rPr>
              <a:t>最小生成树</a:t>
            </a:r>
            <a:r>
              <a:rPr lang="zh-CN" altLang="en-US"/>
              <a:t> </a:t>
            </a:r>
          </a:p>
        </p:txBody>
      </p:sp>
      <p:sp>
        <p:nvSpPr>
          <p:cNvPr id="345091" name="Rectangle 3"/>
          <p:cNvSpPr>
            <a:spLocks noGrp="1" noChangeArrowheads="1"/>
          </p:cNvSpPr>
          <p:nvPr>
            <p:ph type="body" idx="1"/>
          </p:nvPr>
        </p:nvSpPr>
        <p:spPr/>
        <p:txBody>
          <a:bodyPr/>
          <a:lstStyle/>
          <a:p>
            <a:pPr fontAlgn="t">
              <a:buFont typeface="Wingdings" pitchFamily="2" charset="2"/>
              <a:buNone/>
            </a:pPr>
            <a:r>
              <a:rPr lang="zh-CN" altLang="en-US" sz="2400">
                <a:latin typeface="楷体_GB2312" pitchFamily="49" charset="-122"/>
                <a:ea typeface="楷体_GB2312" pitchFamily="49" charset="-122"/>
              </a:rPr>
              <a:t>		设</a:t>
            </a:r>
            <a:r>
              <a:rPr lang="en-US" altLang="zh-CN" sz="2400">
                <a:latin typeface="楷体_GB2312" pitchFamily="49" charset="-122"/>
                <a:ea typeface="楷体_GB2312" pitchFamily="49" charset="-122"/>
              </a:rPr>
              <a:t>G =(V,E)</a:t>
            </a:r>
            <a:r>
              <a:rPr lang="zh-CN" altLang="en-US" sz="2400">
                <a:latin typeface="楷体_GB2312" pitchFamily="49" charset="-122"/>
                <a:ea typeface="楷体_GB2312" pitchFamily="49" charset="-122"/>
              </a:rPr>
              <a:t>是无向连通带权图，即一个</a:t>
            </a:r>
            <a:r>
              <a:rPr lang="zh-CN" altLang="en-US" sz="2400" b="1">
                <a:solidFill>
                  <a:schemeClr val="accent2"/>
                </a:solidFill>
                <a:latin typeface="楷体_GB2312" pitchFamily="49" charset="-122"/>
                <a:ea typeface="楷体_GB2312" pitchFamily="49" charset="-122"/>
              </a:rPr>
              <a:t>网络</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E</a:t>
            </a:r>
            <a:r>
              <a:rPr lang="zh-CN" altLang="en-US" sz="2400">
                <a:latin typeface="楷体_GB2312" pitchFamily="49" charset="-122"/>
                <a:ea typeface="楷体_GB2312" pitchFamily="49" charset="-122"/>
              </a:rPr>
              <a:t>中每条边</a:t>
            </a:r>
            <a:r>
              <a:rPr lang="en-US" altLang="zh-CN" sz="2400">
                <a:latin typeface="楷体_GB2312" pitchFamily="49" charset="-122"/>
                <a:ea typeface="楷体_GB2312" pitchFamily="49" charset="-122"/>
              </a:rPr>
              <a:t>(v,w)</a:t>
            </a:r>
            <a:r>
              <a:rPr lang="zh-CN" altLang="en-US" sz="2400">
                <a:latin typeface="楷体_GB2312" pitchFamily="49" charset="-122"/>
                <a:ea typeface="楷体_GB2312" pitchFamily="49" charset="-122"/>
              </a:rPr>
              <a:t>的权为</a:t>
            </a:r>
            <a:r>
              <a:rPr lang="en-US" altLang="zh-CN" sz="2400">
                <a:latin typeface="楷体_GB2312" pitchFamily="49" charset="-122"/>
                <a:ea typeface="楷体_GB2312" pitchFamily="49" charset="-122"/>
              </a:rPr>
              <a:t>c[v][w]</a:t>
            </a:r>
            <a:r>
              <a:rPr lang="zh-CN" altLang="en-US" sz="2400">
                <a:latin typeface="楷体_GB2312" pitchFamily="49" charset="-122"/>
                <a:ea typeface="楷体_GB2312" pitchFamily="49" charset="-122"/>
              </a:rPr>
              <a:t>。如果</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的子图</a:t>
            </a:r>
            <a:r>
              <a:rPr lang="en-US" altLang="zh-CN" sz="2400">
                <a:latin typeface="楷体_GB2312" pitchFamily="49" charset="-122"/>
                <a:ea typeface="楷体_GB2312" pitchFamily="49" charset="-122"/>
              </a:rPr>
              <a:t>G</a:t>
            </a:r>
            <a:r>
              <a:rPr lang="en-US" altLang="zh-CN" sz="2400">
                <a:latin typeface="Arial"/>
                <a:ea typeface="楷体_GB2312" pitchFamily="49" charset="-122"/>
              </a:rPr>
              <a:t>’</a:t>
            </a:r>
            <a:r>
              <a:rPr lang="zh-CN" altLang="en-US" sz="2400">
                <a:latin typeface="楷体_GB2312" pitchFamily="49" charset="-122"/>
                <a:ea typeface="楷体_GB2312" pitchFamily="49" charset="-122"/>
              </a:rPr>
              <a:t>是一棵包含</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的所有顶点的树，则称</a:t>
            </a:r>
            <a:r>
              <a:rPr lang="en-US" altLang="zh-CN" sz="2400">
                <a:latin typeface="楷体_GB2312" pitchFamily="49" charset="-122"/>
                <a:ea typeface="楷体_GB2312" pitchFamily="49" charset="-122"/>
              </a:rPr>
              <a:t>G</a:t>
            </a:r>
            <a:r>
              <a:rPr lang="en-US" altLang="zh-CN" sz="2400">
                <a:latin typeface="Arial"/>
                <a:ea typeface="楷体_GB2312" pitchFamily="49" charset="-122"/>
              </a:rPr>
              <a:t>’</a:t>
            </a:r>
            <a:r>
              <a:rPr lang="zh-CN" altLang="en-US" sz="2400">
                <a:latin typeface="楷体_GB2312" pitchFamily="49" charset="-122"/>
                <a:ea typeface="楷体_GB2312" pitchFamily="49" charset="-122"/>
              </a:rPr>
              <a:t>为</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的生成树。生成树上各边权的总和称为该生成树的</a:t>
            </a:r>
            <a:r>
              <a:rPr lang="zh-CN" altLang="en-US" sz="2400" b="1">
                <a:solidFill>
                  <a:schemeClr val="accent2"/>
                </a:solidFill>
                <a:latin typeface="楷体_GB2312" pitchFamily="49" charset="-122"/>
                <a:ea typeface="楷体_GB2312" pitchFamily="49" charset="-122"/>
              </a:rPr>
              <a:t>耗费</a:t>
            </a:r>
            <a:r>
              <a:rPr lang="zh-CN" altLang="en-US" sz="2400">
                <a:latin typeface="楷体_GB2312" pitchFamily="49" charset="-122"/>
                <a:ea typeface="楷体_GB2312" pitchFamily="49" charset="-122"/>
              </a:rPr>
              <a:t>。在</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的所有生成树中，耗费最小的生成树称为</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a:t>
            </a:r>
            <a:r>
              <a:rPr lang="zh-CN" altLang="en-US" sz="2400" b="1">
                <a:solidFill>
                  <a:schemeClr val="accent2"/>
                </a:solidFill>
                <a:latin typeface="楷体_GB2312" pitchFamily="49" charset="-122"/>
                <a:ea typeface="楷体_GB2312" pitchFamily="49" charset="-122"/>
              </a:rPr>
              <a:t>最小生成树</a:t>
            </a:r>
            <a:r>
              <a:rPr lang="zh-CN" altLang="en-US" sz="2400">
                <a:latin typeface="楷体_GB2312" pitchFamily="49" charset="-122"/>
                <a:ea typeface="楷体_GB2312" pitchFamily="49" charset="-122"/>
              </a:rPr>
              <a:t>。</a:t>
            </a:r>
          </a:p>
          <a:p>
            <a:pPr>
              <a:buFont typeface="Wingdings" pitchFamily="2" charset="2"/>
              <a:buNone/>
            </a:pPr>
            <a:r>
              <a:rPr lang="zh-CN" altLang="en-US" sz="2400">
                <a:latin typeface="楷体_GB2312" pitchFamily="49" charset="-122"/>
                <a:ea typeface="楷体_GB2312" pitchFamily="49" charset="-122"/>
              </a:rPr>
              <a:t>		网络的最小生成树在实际中有广泛应用。</a:t>
            </a:r>
            <a:r>
              <a:rPr lang="zh-CN" altLang="en-US" sz="2400" b="1">
                <a:solidFill>
                  <a:schemeClr val="accent2"/>
                </a:solidFill>
                <a:latin typeface="楷体_GB2312" pitchFamily="49" charset="-122"/>
                <a:ea typeface="楷体_GB2312" pitchFamily="49" charset="-122"/>
              </a:rPr>
              <a:t>例如</a:t>
            </a:r>
            <a:r>
              <a:rPr lang="zh-CN" altLang="en-US" sz="2400">
                <a:latin typeface="楷体_GB2312" pitchFamily="49" charset="-122"/>
                <a:ea typeface="楷体_GB2312" pitchFamily="49" charset="-122"/>
              </a:rPr>
              <a:t>，在设计通信网络时，用图的顶点表示城市，用边</a:t>
            </a:r>
            <a:r>
              <a:rPr lang="en-US" altLang="zh-CN" sz="2400">
                <a:latin typeface="楷体_GB2312" pitchFamily="49" charset="-122"/>
                <a:ea typeface="楷体_GB2312" pitchFamily="49" charset="-122"/>
              </a:rPr>
              <a:t>(v,w)</a:t>
            </a:r>
            <a:r>
              <a:rPr lang="zh-CN" altLang="en-US" sz="2400">
                <a:latin typeface="楷体_GB2312" pitchFamily="49" charset="-122"/>
                <a:ea typeface="楷体_GB2312" pitchFamily="49" charset="-122"/>
              </a:rPr>
              <a:t>的权</a:t>
            </a:r>
            <a:r>
              <a:rPr lang="en-US" altLang="zh-CN" sz="2400">
                <a:latin typeface="楷体_GB2312" pitchFamily="49" charset="-122"/>
                <a:ea typeface="楷体_GB2312" pitchFamily="49" charset="-122"/>
              </a:rPr>
              <a:t>c[v][w]</a:t>
            </a:r>
            <a:r>
              <a:rPr lang="zh-CN" altLang="en-US" sz="2400">
                <a:latin typeface="楷体_GB2312" pitchFamily="49" charset="-122"/>
                <a:ea typeface="楷体_GB2312" pitchFamily="49" charset="-122"/>
              </a:rPr>
              <a:t>表示建立城市</a:t>
            </a:r>
            <a:r>
              <a:rPr lang="en-US" altLang="zh-CN" sz="2400">
                <a:latin typeface="楷体_GB2312" pitchFamily="49" charset="-122"/>
                <a:ea typeface="楷体_GB2312" pitchFamily="49" charset="-122"/>
              </a:rPr>
              <a:t>v</a:t>
            </a:r>
            <a:r>
              <a:rPr lang="zh-CN" altLang="en-US" sz="2400">
                <a:latin typeface="楷体_GB2312" pitchFamily="49" charset="-122"/>
                <a:ea typeface="楷体_GB2312" pitchFamily="49" charset="-122"/>
              </a:rPr>
              <a:t>和城市</a:t>
            </a:r>
            <a:r>
              <a:rPr lang="en-US" altLang="zh-CN" sz="2400">
                <a:latin typeface="楷体_GB2312" pitchFamily="49" charset="-122"/>
                <a:ea typeface="楷体_GB2312" pitchFamily="49" charset="-122"/>
              </a:rPr>
              <a:t>w</a:t>
            </a:r>
            <a:r>
              <a:rPr lang="zh-CN" altLang="en-US" sz="2400">
                <a:latin typeface="楷体_GB2312" pitchFamily="49" charset="-122"/>
                <a:ea typeface="楷体_GB2312" pitchFamily="49" charset="-122"/>
              </a:rPr>
              <a:t>之间的通信线路所需的费用，则最小生成树就给出了建立通信网络的最经济的方案。 </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566449F-0531-4508-9D13-616AF7376FC7}" type="slidenum">
              <a:rPr lang="zh-CN" altLang="en-US"/>
              <a:pPr/>
              <a:t>34</a:t>
            </a:fld>
            <a:endParaRPr lang="en-US" altLang="zh-CN"/>
          </a:p>
        </p:txBody>
      </p:sp>
      <p:sp>
        <p:nvSpPr>
          <p:cNvPr id="346114" name="Rectangle 2"/>
          <p:cNvSpPr>
            <a:spLocks noGrp="1" noChangeArrowheads="1"/>
          </p:cNvSpPr>
          <p:nvPr>
            <p:ph type="title"/>
          </p:nvPr>
        </p:nvSpPr>
        <p:spPr>
          <a:xfrm>
            <a:off x="685800" y="333375"/>
            <a:ext cx="7772400" cy="1143000"/>
          </a:xfrm>
        </p:spPr>
        <p:txBody>
          <a:bodyPr/>
          <a:lstStyle/>
          <a:p>
            <a:r>
              <a:rPr lang="en-US" altLang="zh-CN">
                <a:latin typeface="黑体" pitchFamily="2" charset="-122"/>
                <a:ea typeface="黑体" pitchFamily="2" charset="-122"/>
              </a:rPr>
              <a:t>4.6 </a:t>
            </a:r>
            <a:r>
              <a:rPr lang="zh-CN" altLang="en-US">
                <a:latin typeface="黑体" pitchFamily="2" charset="-122"/>
                <a:ea typeface="黑体" pitchFamily="2" charset="-122"/>
              </a:rPr>
              <a:t>最小生成树</a:t>
            </a:r>
          </a:p>
        </p:txBody>
      </p:sp>
      <p:sp>
        <p:nvSpPr>
          <p:cNvPr id="346115" name="Rectangle 3"/>
          <p:cNvSpPr>
            <a:spLocks noGrp="1" noChangeArrowheads="1"/>
          </p:cNvSpPr>
          <p:nvPr>
            <p:ph type="body" idx="1"/>
          </p:nvPr>
        </p:nvSpPr>
        <p:spPr>
          <a:xfrm>
            <a:off x="685800" y="1557338"/>
            <a:ext cx="7772400" cy="4114800"/>
          </a:xfrm>
        </p:spPr>
        <p:txBody>
          <a:bodyPr/>
          <a:lstStyle/>
          <a:p>
            <a:pPr>
              <a:buFont typeface="Wingdings" pitchFamily="2" charset="2"/>
              <a:buNone/>
            </a:pPr>
            <a:r>
              <a:rPr lang="en-US" altLang="zh-CN" sz="2800">
                <a:solidFill>
                  <a:schemeClr val="accent2"/>
                </a:solidFill>
                <a:latin typeface="黑体" pitchFamily="2" charset="-122"/>
                <a:ea typeface="黑体" pitchFamily="2" charset="-122"/>
              </a:rPr>
              <a:t>1</a:t>
            </a:r>
            <a:r>
              <a:rPr lang="zh-CN" altLang="en-US" sz="2800">
                <a:solidFill>
                  <a:schemeClr val="accent2"/>
                </a:solidFill>
                <a:latin typeface="黑体" pitchFamily="2" charset="-122"/>
                <a:ea typeface="黑体" pitchFamily="2" charset="-122"/>
              </a:rPr>
              <a:t>、最小生成树性质</a:t>
            </a:r>
          </a:p>
          <a:p>
            <a:pPr>
              <a:buFont typeface="Wingdings" pitchFamily="2" charset="2"/>
              <a:buNone/>
            </a:pPr>
            <a:r>
              <a:rPr lang="zh-CN" altLang="en-US" sz="2400">
                <a:latin typeface="楷体_GB2312" pitchFamily="49" charset="-122"/>
                <a:ea typeface="楷体_GB2312" pitchFamily="49" charset="-122"/>
              </a:rPr>
              <a:t>		用贪心算法设计策略可以设计出构造最小生成树的有效算法。本节介绍的构造最小生成树的</a:t>
            </a:r>
            <a:r>
              <a:rPr lang="en-US" altLang="zh-CN" sz="2400" b="1">
                <a:solidFill>
                  <a:schemeClr val="accent2"/>
                </a:solidFill>
                <a:latin typeface="楷体_GB2312" pitchFamily="49" charset="-122"/>
                <a:ea typeface="楷体_GB2312" pitchFamily="49" charset="-122"/>
              </a:rPr>
              <a:t>Prim</a:t>
            </a:r>
            <a:r>
              <a:rPr lang="zh-CN" altLang="en-US" sz="2400" b="1">
                <a:solidFill>
                  <a:schemeClr val="accent2"/>
                </a:solidFill>
                <a:latin typeface="楷体_GB2312" pitchFamily="49" charset="-122"/>
                <a:ea typeface="楷体_GB2312" pitchFamily="49" charset="-122"/>
              </a:rPr>
              <a:t>算法</a:t>
            </a:r>
            <a:r>
              <a:rPr lang="zh-CN" altLang="en-US" sz="2400">
                <a:latin typeface="楷体_GB2312" pitchFamily="49" charset="-122"/>
                <a:ea typeface="楷体_GB2312" pitchFamily="49" charset="-122"/>
              </a:rPr>
              <a:t>和</a:t>
            </a:r>
            <a:r>
              <a:rPr lang="en-US" altLang="zh-CN" sz="2400" b="1">
                <a:solidFill>
                  <a:schemeClr val="accent2"/>
                </a:solidFill>
                <a:latin typeface="楷体_GB2312" pitchFamily="49" charset="-122"/>
                <a:ea typeface="楷体_GB2312" pitchFamily="49" charset="-122"/>
              </a:rPr>
              <a:t>Kruskal</a:t>
            </a:r>
            <a:r>
              <a:rPr lang="zh-CN" altLang="en-US" sz="2400" b="1">
                <a:solidFill>
                  <a:schemeClr val="accent2"/>
                </a:solidFill>
                <a:latin typeface="楷体_GB2312" pitchFamily="49" charset="-122"/>
                <a:ea typeface="楷体_GB2312" pitchFamily="49" charset="-122"/>
              </a:rPr>
              <a:t>算法</a:t>
            </a:r>
            <a:r>
              <a:rPr lang="zh-CN" altLang="en-US" sz="2400">
                <a:latin typeface="楷体_GB2312" pitchFamily="49" charset="-122"/>
                <a:ea typeface="楷体_GB2312" pitchFamily="49" charset="-122"/>
              </a:rPr>
              <a:t>都可以看作是应用贪心算法设计策略的例子。尽管这</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个算法做贪心选择的方式不同，它们都利用了下面的</a:t>
            </a:r>
            <a:r>
              <a:rPr lang="zh-CN" altLang="en-US" sz="2400" b="1">
                <a:solidFill>
                  <a:schemeClr val="accent2"/>
                </a:solidFill>
                <a:latin typeface="楷体_GB2312" pitchFamily="49" charset="-122"/>
                <a:ea typeface="楷体_GB2312" pitchFamily="49" charset="-122"/>
              </a:rPr>
              <a:t>最小生成树性质</a:t>
            </a:r>
            <a:r>
              <a:rPr lang="zh-CN" altLang="en-US" sz="2400">
                <a:latin typeface="楷体_GB2312" pitchFamily="49" charset="-122"/>
                <a:ea typeface="楷体_GB2312" pitchFamily="49" charset="-122"/>
              </a:rPr>
              <a:t>：</a:t>
            </a:r>
          </a:p>
          <a:p>
            <a:pPr>
              <a:buFont typeface="Wingdings" pitchFamily="2" charset="2"/>
              <a:buNone/>
            </a:pPr>
            <a:r>
              <a:rPr lang="zh-CN" altLang="en-US" sz="2400">
                <a:latin typeface="楷体_GB2312" pitchFamily="49" charset="-122"/>
                <a:ea typeface="楷体_GB2312" pitchFamily="49" charset="-122"/>
              </a:rPr>
              <a:t>		设</a:t>
            </a:r>
            <a:r>
              <a:rPr lang="en-US" altLang="zh-CN" sz="2400">
                <a:latin typeface="楷体_GB2312" pitchFamily="49" charset="-122"/>
                <a:ea typeface="楷体_GB2312" pitchFamily="49" charset="-122"/>
              </a:rPr>
              <a:t>G=(V,E)</a:t>
            </a:r>
            <a:r>
              <a:rPr lang="zh-CN" altLang="en-US" sz="2400">
                <a:latin typeface="楷体_GB2312" pitchFamily="49" charset="-122"/>
                <a:ea typeface="楷体_GB2312" pitchFamily="49" charset="-122"/>
              </a:rPr>
              <a:t>是连通带权图，</a:t>
            </a:r>
            <a:r>
              <a:rPr lang="en-US" altLang="zh-CN" sz="2400">
                <a:latin typeface="楷体_GB2312" pitchFamily="49" charset="-122"/>
                <a:ea typeface="楷体_GB2312" pitchFamily="49" charset="-122"/>
              </a:rPr>
              <a:t>U</a:t>
            </a:r>
            <a:r>
              <a:rPr lang="zh-CN" altLang="en-US" sz="2400">
                <a:latin typeface="楷体_GB2312" pitchFamily="49" charset="-122"/>
                <a:ea typeface="楷体_GB2312" pitchFamily="49" charset="-122"/>
              </a:rPr>
              <a:t>是</a:t>
            </a:r>
            <a:r>
              <a:rPr lang="en-US" altLang="zh-CN" sz="2400">
                <a:latin typeface="楷体_GB2312" pitchFamily="49" charset="-122"/>
                <a:ea typeface="楷体_GB2312" pitchFamily="49" charset="-122"/>
              </a:rPr>
              <a:t>V</a:t>
            </a:r>
            <a:r>
              <a:rPr lang="zh-CN" altLang="en-US" sz="2400">
                <a:latin typeface="楷体_GB2312" pitchFamily="49" charset="-122"/>
                <a:ea typeface="楷体_GB2312" pitchFamily="49" charset="-122"/>
              </a:rPr>
              <a:t>的真子集。如果</a:t>
            </a:r>
            <a:r>
              <a:rPr lang="en-US" altLang="zh-CN" sz="2400">
                <a:latin typeface="楷体_GB2312" pitchFamily="49" charset="-122"/>
                <a:ea typeface="楷体_GB2312" pitchFamily="49" charset="-122"/>
              </a:rPr>
              <a:t>(u,v)</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E</a:t>
            </a:r>
            <a:r>
              <a:rPr lang="zh-CN" altLang="en-US" sz="2400">
                <a:latin typeface="楷体_GB2312" pitchFamily="49" charset="-122"/>
                <a:ea typeface="楷体_GB2312" pitchFamily="49" charset="-122"/>
              </a:rPr>
              <a:t>，且</a:t>
            </a:r>
            <a:r>
              <a:rPr lang="en-US" altLang="zh-CN" sz="2400">
                <a:latin typeface="楷体_GB2312" pitchFamily="49" charset="-122"/>
                <a:ea typeface="楷体_GB2312" pitchFamily="49" charset="-122"/>
              </a:rPr>
              <a:t>u</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U</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v</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V-U</a:t>
            </a:r>
            <a:r>
              <a:rPr lang="zh-CN" altLang="en-US" sz="2400">
                <a:latin typeface="楷体_GB2312" pitchFamily="49" charset="-122"/>
                <a:ea typeface="楷体_GB2312" pitchFamily="49" charset="-122"/>
              </a:rPr>
              <a:t>，且在所有这样的边中，</a:t>
            </a:r>
            <a:r>
              <a:rPr lang="en-US" altLang="zh-CN" sz="2400">
                <a:latin typeface="楷体_GB2312" pitchFamily="49" charset="-122"/>
                <a:ea typeface="楷体_GB2312" pitchFamily="49" charset="-122"/>
              </a:rPr>
              <a:t>(u,v)</a:t>
            </a:r>
            <a:r>
              <a:rPr lang="zh-CN" altLang="en-US" sz="2400">
                <a:latin typeface="楷体_GB2312" pitchFamily="49" charset="-122"/>
                <a:ea typeface="楷体_GB2312" pitchFamily="49" charset="-122"/>
              </a:rPr>
              <a:t>的权</a:t>
            </a:r>
            <a:r>
              <a:rPr lang="en-US" altLang="zh-CN" sz="2400">
                <a:latin typeface="楷体_GB2312" pitchFamily="49" charset="-122"/>
                <a:ea typeface="楷体_GB2312" pitchFamily="49" charset="-122"/>
              </a:rPr>
              <a:t>c[u][v]</a:t>
            </a:r>
            <a:r>
              <a:rPr lang="zh-CN" altLang="en-US" sz="2400">
                <a:latin typeface="楷体_GB2312" pitchFamily="49" charset="-122"/>
                <a:ea typeface="楷体_GB2312" pitchFamily="49" charset="-122"/>
              </a:rPr>
              <a:t>最小，那么一定存在</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的一棵最小生成树，它以</a:t>
            </a:r>
            <a:r>
              <a:rPr lang="en-US" altLang="zh-CN" sz="2400">
                <a:latin typeface="楷体_GB2312" pitchFamily="49" charset="-122"/>
                <a:ea typeface="楷体_GB2312" pitchFamily="49" charset="-122"/>
              </a:rPr>
              <a:t>(u,v)</a:t>
            </a:r>
            <a:r>
              <a:rPr lang="zh-CN" altLang="en-US" sz="2400">
                <a:latin typeface="楷体_GB2312" pitchFamily="49" charset="-122"/>
                <a:ea typeface="楷体_GB2312" pitchFamily="49" charset="-122"/>
              </a:rPr>
              <a:t>为其中一条边。这个性质有时也称为</a:t>
            </a:r>
            <a:r>
              <a:rPr lang="en-US" altLang="zh-CN" sz="2400" b="1">
                <a:solidFill>
                  <a:schemeClr val="accent2"/>
                </a:solidFill>
                <a:latin typeface="楷体_GB2312" pitchFamily="49" charset="-122"/>
                <a:ea typeface="楷体_GB2312" pitchFamily="49" charset="-122"/>
              </a:rPr>
              <a:t>MST</a:t>
            </a:r>
            <a:r>
              <a:rPr lang="zh-CN" altLang="en-US" sz="2400" b="1">
                <a:solidFill>
                  <a:schemeClr val="accent2"/>
                </a:solidFill>
                <a:latin typeface="楷体_GB2312" pitchFamily="49" charset="-122"/>
                <a:ea typeface="楷体_GB2312" pitchFamily="49" charset="-122"/>
              </a:rPr>
              <a:t>性质</a:t>
            </a:r>
            <a:r>
              <a:rPr lang="zh-CN" altLang="en-US" sz="2400">
                <a:latin typeface="楷体_GB2312" pitchFamily="49" charset="-122"/>
                <a:ea typeface="楷体_GB2312" pitchFamily="49" charset="-122"/>
              </a:rPr>
              <a:t>。</a:t>
            </a:r>
            <a:r>
              <a:rPr lang="zh-CN" altLang="en-US"/>
              <a:t> </a:t>
            </a: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F4CB54E-DC32-47BB-A642-BB304777516B}" type="slidenum">
              <a:rPr lang="zh-CN" altLang="en-US"/>
              <a:pPr/>
              <a:t>35</a:t>
            </a:fld>
            <a:endParaRPr lang="en-US" altLang="zh-CN"/>
          </a:p>
        </p:txBody>
      </p:sp>
      <p:sp>
        <p:nvSpPr>
          <p:cNvPr id="347138" name="Rectangle 2"/>
          <p:cNvSpPr>
            <a:spLocks noGrp="1" noChangeArrowheads="1"/>
          </p:cNvSpPr>
          <p:nvPr>
            <p:ph type="title"/>
          </p:nvPr>
        </p:nvSpPr>
        <p:spPr/>
        <p:txBody>
          <a:bodyPr/>
          <a:lstStyle/>
          <a:p>
            <a:r>
              <a:rPr lang="en-US" altLang="zh-CN">
                <a:latin typeface="黑体" pitchFamily="2" charset="-122"/>
                <a:ea typeface="黑体" pitchFamily="2" charset="-122"/>
              </a:rPr>
              <a:t>4.6 </a:t>
            </a:r>
            <a:r>
              <a:rPr lang="zh-CN" altLang="en-US">
                <a:latin typeface="黑体" pitchFamily="2" charset="-122"/>
                <a:ea typeface="黑体" pitchFamily="2" charset="-122"/>
              </a:rPr>
              <a:t>最小生成树</a:t>
            </a:r>
          </a:p>
        </p:txBody>
      </p:sp>
      <p:sp>
        <p:nvSpPr>
          <p:cNvPr id="347139" name="Rectangle 3"/>
          <p:cNvSpPr>
            <a:spLocks noGrp="1" noChangeArrowheads="1"/>
          </p:cNvSpPr>
          <p:nvPr>
            <p:ph type="body" idx="1"/>
          </p:nvPr>
        </p:nvSpPr>
        <p:spPr/>
        <p:txBody>
          <a:bodyPr/>
          <a:lstStyle/>
          <a:p>
            <a:pPr>
              <a:buFont typeface="Wingdings" pitchFamily="2" charset="2"/>
              <a:buNone/>
            </a:pPr>
            <a:r>
              <a:rPr lang="en-US" altLang="zh-CN" sz="2800" b="1">
                <a:solidFill>
                  <a:schemeClr val="accent2"/>
                </a:solidFill>
                <a:latin typeface="黑体" pitchFamily="2" charset="-122"/>
                <a:ea typeface="黑体" pitchFamily="2" charset="-122"/>
              </a:rPr>
              <a:t>2</a:t>
            </a:r>
            <a:r>
              <a:rPr lang="zh-CN" altLang="en-US" sz="2800" b="1">
                <a:solidFill>
                  <a:schemeClr val="accent2"/>
                </a:solidFill>
                <a:latin typeface="黑体" pitchFamily="2" charset="-122"/>
                <a:ea typeface="黑体" pitchFamily="2" charset="-122"/>
              </a:rPr>
              <a:t>、</a:t>
            </a:r>
            <a:r>
              <a:rPr lang="en-US" altLang="zh-CN" sz="2800" b="1">
                <a:solidFill>
                  <a:schemeClr val="accent2"/>
                </a:solidFill>
                <a:latin typeface="黑体" pitchFamily="2" charset="-122"/>
                <a:ea typeface="黑体" pitchFamily="2" charset="-122"/>
              </a:rPr>
              <a:t>Prim</a:t>
            </a:r>
            <a:r>
              <a:rPr lang="zh-CN" altLang="en-US" sz="2800" b="1">
                <a:solidFill>
                  <a:schemeClr val="accent2"/>
                </a:solidFill>
                <a:latin typeface="黑体" pitchFamily="2" charset="-122"/>
                <a:ea typeface="黑体" pitchFamily="2" charset="-122"/>
              </a:rPr>
              <a:t>算法</a:t>
            </a:r>
            <a:r>
              <a:rPr lang="zh-CN" altLang="en-US" sz="2800">
                <a:solidFill>
                  <a:schemeClr val="accent2"/>
                </a:solidFill>
                <a:latin typeface="黑体" pitchFamily="2" charset="-122"/>
                <a:ea typeface="黑体" pitchFamily="2" charset="-122"/>
              </a:rPr>
              <a:t> </a:t>
            </a:r>
          </a:p>
          <a:p>
            <a:pPr>
              <a:buFont typeface="Wingdings" pitchFamily="2" charset="2"/>
              <a:buNone/>
            </a:pPr>
            <a:r>
              <a:rPr lang="zh-CN" altLang="en-US" sz="2400">
                <a:latin typeface="楷体_GB2312" pitchFamily="49" charset="-122"/>
                <a:ea typeface="楷体_GB2312" pitchFamily="49" charset="-122"/>
              </a:rPr>
              <a:t>		设</a:t>
            </a:r>
            <a:r>
              <a:rPr lang="en-US" altLang="zh-CN" sz="2400">
                <a:latin typeface="楷体_GB2312" pitchFamily="49" charset="-122"/>
                <a:ea typeface="楷体_GB2312" pitchFamily="49" charset="-122"/>
              </a:rPr>
              <a:t>G=(V,E)</a:t>
            </a:r>
            <a:r>
              <a:rPr lang="zh-CN" altLang="en-US" sz="2400">
                <a:latin typeface="楷体_GB2312" pitchFamily="49" charset="-122"/>
                <a:ea typeface="楷体_GB2312" pitchFamily="49" charset="-122"/>
              </a:rPr>
              <a:t>是连通带权图，</a:t>
            </a:r>
            <a:r>
              <a:rPr lang="en-US" altLang="zh-CN" sz="2400">
                <a:latin typeface="楷体_GB2312" pitchFamily="49" charset="-122"/>
                <a:ea typeface="楷体_GB2312" pitchFamily="49" charset="-122"/>
              </a:rPr>
              <a:t>V={1,2,</a:t>
            </a:r>
            <a:r>
              <a:rPr lang="en-US" altLang="zh-CN" sz="2400">
                <a:latin typeface="Arial"/>
                <a:ea typeface="楷体_GB2312" pitchFamily="49" charset="-122"/>
              </a:rPr>
              <a:t>…</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a:t>
            </a:r>
          </a:p>
          <a:p>
            <a:pPr>
              <a:buFont typeface="Wingdings" pitchFamily="2" charset="2"/>
              <a:buNone/>
            </a:pPr>
            <a:r>
              <a:rPr lang="zh-CN" altLang="en-US" sz="2400">
                <a:latin typeface="楷体_GB2312" pitchFamily="49" charset="-122"/>
                <a:ea typeface="楷体_GB2312" pitchFamily="49" charset="-122"/>
              </a:rPr>
              <a:t>		构造</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的最小生成树的</a:t>
            </a:r>
            <a:r>
              <a:rPr lang="en-US" altLang="zh-CN" sz="2400">
                <a:latin typeface="楷体_GB2312" pitchFamily="49" charset="-122"/>
                <a:ea typeface="楷体_GB2312" pitchFamily="49" charset="-122"/>
              </a:rPr>
              <a:t>Prim</a:t>
            </a:r>
            <a:r>
              <a:rPr lang="zh-CN" altLang="en-US" sz="2400">
                <a:latin typeface="楷体_GB2312" pitchFamily="49" charset="-122"/>
                <a:ea typeface="楷体_GB2312" pitchFamily="49" charset="-122"/>
              </a:rPr>
              <a:t>算法的</a:t>
            </a:r>
            <a:r>
              <a:rPr lang="zh-CN" altLang="en-US" sz="2400" b="1">
                <a:solidFill>
                  <a:schemeClr val="accent2"/>
                </a:solidFill>
                <a:latin typeface="楷体_GB2312" pitchFamily="49" charset="-122"/>
                <a:ea typeface="楷体_GB2312" pitchFamily="49" charset="-122"/>
              </a:rPr>
              <a:t>基本思想</a:t>
            </a:r>
            <a:r>
              <a:rPr lang="zh-CN" altLang="en-US" sz="2400">
                <a:latin typeface="楷体_GB2312" pitchFamily="49" charset="-122"/>
                <a:ea typeface="楷体_GB2312" pitchFamily="49" charset="-122"/>
              </a:rPr>
              <a:t>是：首先置</a:t>
            </a:r>
            <a:r>
              <a:rPr lang="en-US" altLang="zh-CN" sz="2400">
                <a:latin typeface="楷体_GB2312" pitchFamily="49" charset="-122"/>
                <a:ea typeface="楷体_GB2312" pitchFamily="49" charset="-122"/>
              </a:rPr>
              <a:t>S={1}</a:t>
            </a:r>
            <a:r>
              <a:rPr lang="zh-CN" altLang="en-US" sz="2400">
                <a:latin typeface="楷体_GB2312" pitchFamily="49" charset="-122"/>
                <a:ea typeface="楷体_GB2312" pitchFamily="49" charset="-122"/>
              </a:rPr>
              <a:t>，然后，只要</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是</a:t>
            </a:r>
            <a:r>
              <a:rPr lang="en-US" altLang="zh-CN" sz="2400">
                <a:latin typeface="楷体_GB2312" pitchFamily="49" charset="-122"/>
                <a:ea typeface="楷体_GB2312" pitchFamily="49" charset="-122"/>
              </a:rPr>
              <a:t>V</a:t>
            </a:r>
            <a:r>
              <a:rPr lang="zh-CN" altLang="en-US" sz="2400">
                <a:latin typeface="楷体_GB2312" pitchFamily="49" charset="-122"/>
                <a:ea typeface="楷体_GB2312" pitchFamily="49" charset="-122"/>
              </a:rPr>
              <a:t>的真子集，就作如下的</a:t>
            </a:r>
            <a:r>
              <a:rPr lang="zh-CN" altLang="en-US" sz="2400" b="1">
                <a:solidFill>
                  <a:schemeClr val="accent2"/>
                </a:solidFill>
                <a:latin typeface="楷体_GB2312" pitchFamily="49" charset="-122"/>
                <a:ea typeface="楷体_GB2312" pitchFamily="49" charset="-122"/>
              </a:rPr>
              <a:t>贪心选择</a:t>
            </a:r>
            <a:r>
              <a:rPr lang="zh-CN" altLang="en-US" sz="2400">
                <a:solidFill>
                  <a:schemeClr val="accent2"/>
                </a:solidFill>
                <a:latin typeface="楷体_GB2312" pitchFamily="49" charset="-122"/>
                <a:ea typeface="楷体_GB2312" pitchFamily="49" charset="-122"/>
              </a:rPr>
              <a:t>：</a:t>
            </a:r>
            <a:r>
              <a:rPr lang="zh-CN" altLang="en-US" sz="2400">
                <a:latin typeface="楷体_GB2312" pitchFamily="49" charset="-122"/>
                <a:ea typeface="楷体_GB2312" pitchFamily="49" charset="-122"/>
              </a:rPr>
              <a:t>选取满足条件</a:t>
            </a:r>
            <a:r>
              <a:rPr lang="en-US" altLang="zh-CN" sz="2400">
                <a:latin typeface="楷体_GB2312" pitchFamily="49" charset="-122"/>
                <a:ea typeface="楷体_GB2312" pitchFamily="49" charset="-122"/>
              </a:rPr>
              <a:t>i</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j</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V-S</a:t>
            </a:r>
            <a:r>
              <a:rPr lang="zh-CN" altLang="en-US" sz="2400">
                <a:latin typeface="楷体_GB2312" pitchFamily="49" charset="-122"/>
                <a:ea typeface="楷体_GB2312" pitchFamily="49" charset="-122"/>
              </a:rPr>
              <a:t>，且</a:t>
            </a:r>
            <a:r>
              <a:rPr lang="en-US" altLang="zh-CN" sz="2400">
                <a:latin typeface="楷体_GB2312" pitchFamily="49" charset="-122"/>
                <a:ea typeface="楷体_GB2312" pitchFamily="49" charset="-122"/>
              </a:rPr>
              <a:t>c[i][j]</a:t>
            </a:r>
            <a:r>
              <a:rPr lang="zh-CN" altLang="en-US" sz="2400">
                <a:latin typeface="楷体_GB2312" pitchFamily="49" charset="-122"/>
                <a:ea typeface="楷体_GB2312" pitchFamily="49" charset="-122"/>
              </a:rPr>
              <a:t>最小的边，将顶点</a:t>
            </a:r>
            <a:r>
              <a:rPr lang="en-US" altLang="zh-CN" sz="2400">
                <a:latin typeface="楷体_GB2312" pitchFamily="49" charset="-122"/>
                <a:ea typeface="楷体_GB2312" pitchFamily="49" charset="-122"/>
              </a:rPr>
              <a:t>j</a:t>
            </a:r>
            <a:r>
              <a:rPr lang="zh-CN" altLang="en-US" sz="2400">
                <a:latin typeface="楷体_GB2312" pitchFamily="49" charset="-122"/>
                <a:ea typeface="楷体_GB2312" pitchFamily="49" charset="-122"/>
              </a:rPr>
              <a:t>添加到</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中。这个过程一直进行到</a:t>
            </a:r>
            <a:r>
              <a:rPr lang="en-US" altLang="zh-CN" sz="2400">
                <a:latin typeface="楷体_GB2312" pitchFamily="49" charset="-122"/>
                <a:ea typeface="楷体_GB2312" pitchFamily="49" charset="-122"/>
              </a:rPr>
              <a:t>S=V</a:t>
            </a:r>
            <a:r>
              <a:rPr lang="zh-CN" altLang="en-US" sz="2400">
                <a:latin typeface="楷体_GB2312" pitchFamily="49" charset="-122"/>
                <a:ea typeface="楷体_GB2312" pitchFamily="49" charset="-122"/>
              </a:rPr>
              <a:t>时为止。</a:t>
            </a:r>
          </a:p>
          <a:p>
            <a:pPr>
              <a:buFont typeface="Wingdings" pitchFamily="2" charset="2"/>
              <a:buNone/>
            </a:pPr>
            <a:r>
              <a:rPr lang="zh-CN" altLang="en-US" sz="2400">
                <a:latin typeface="楷体_GB2312" pitchFamily="49" charset="-122"/>
                <a:ea typeface="楷体_GB2312" pitchFamily="49" charset="-122"/>
              </a:rPr>
              <a:t>		在这个过程中选取到的所有边恰好构成</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的一棵</a:t>
            </a:r>
            <a:r>
              <a:rPr lang="zh-CN" altLang="en-US" sz="2400" b="1">
                <a:solidFill>
                  <a:schemeClr val="accent2"/>
                </a:solidFill>
                <a:latin typeface="楷体_GB2312" pitchFamily="49" charset="-122"/>
                <a:ea typeface="楷体_GB2312" pitchFamily="49" charset="-122"/>
              </a:rPr>
              <a:t>最小生成树</a:t>
            </a:r>
            <a:r>
              <a:rPr lang="zh-CN" altLang="en-US" sz="2400">
                <a:latin typeface="楷体_GB2312" pitchFamily="49" charset="-122"/>
                <a:ea typeface="楷体_GB2312" pitchFamily="49" charset="-122"/>
              </a:rPr>
              <a:t>。 </a:t>
            </a: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C0399315-520D-4D5B-A220-41EAED4CE6C8}" type="slidenum">
              <a:rPr lang="zh-CN" altLang="en-US"/>
              <a:pPr/>
              <a:t>36</a:t>
            </a:fld>
            <a:endParaRPr lang="en-US" altLang="zh-CN"/>
          </a:p>
        </p:txBody>
      </p:sp>
      <p:sp>
        <p:nvSpPr>
          <p:cNvPr id="348162" name="Rectangle 2"/>
          <p:cNvSpPr>
            <a:spLocks noGrp="1" noChangeArrowheads="1"/>
          </p:cNvSpPr>
          <p:nvPr>
            <p:ph type="title"/>
          </p:nvPr>
        </p:nvSpPr>
        <p:spPr/>
        <p:txBody>
          <a:bodyPr/>
          <a:lstStyle/>
          <a:p>
            <a:r>
              <a:rPr lang="en-US" altLang="zh-CN">
                <a:latin typeface="黑体" pitchFamily="2" charset="-122"/>
                <a:ea typeface="黑体" pitchFamily="2" charset="-122"/>
              </a:rPr>
              <a:t>4.6 </a:t>
            </a:r>
            <a:r>
              <a:rPr lang="zh-CN" altLang="en-US">
                <a:latin typeface="黑体" pitchFamily="2" charset="-122"/>
                <a:ea typeface="黑体" pitchFamily="2" charset="-122"/>
              </a:rPr>
              <a:t>最小生成树</a:t>
            </a:r>
          </a:p>
        </p:txBody>
      </p:sp>
      <p:sp>
        <p:nvSpPr>
          <p:cNvPr id="348163" name="Rectangle 3"/>
          <p:cNvSpPr>
            <a:spLocks noGrp="1" noChangeArrowheads="1"/>
          </p:cNvSpPr>
          <p:nvPr>
            <p:ph type="body" sz="half" idx="1"/>
          </p:nvPr>
        </p:nvSpPr>
        <p:spPr>
          <a:xfrm>
            <a:off x="395288" y="1989138"/>
            <a:ext cx="4105275" cy="4114800"/>
          </a:xfrm>
        </p:spPr>
        <p:txBody>
          <a:bodyPr/>
          <a:lstStyle/>
          <a:p>
            <a:pPr>
              <a:buFont typeface="Wingdings" pitchFamily="2" charset="2"/>
              <a:buNone/>
            </a:pPr>
            <a:r>
              <a:rPr lang="zh-CN" altLang="en-US" sz="2400">
                <a:latin typeface="楷体_GB2312" pitchFamily="49" charset="-122"/>
                <a:ea typeface="楷体_GB2312" pitchFamily="49" charset="-122"/>
              </a:rPr>
              <a:t>		利用最小生成树性质和数学归纳法容易证明，上述算法中的</a:t>
            </a:r>
            <a:r>
              <a:rPr lang="zh-CN" altLang="en-US" sz="2400" b="1">
                <a:solidFill>
                  <a:schemeClr val="accent2"/>
                </a:solidFill>
                <a:latin typeface="楷体_GB2312" pitchFamily="49" charset="-122"/>
                <a:ea typeface="楷体_GB2312" pitchFamily="49" charset="-122"/>
              </a:rPr>
              <a:t>边集合</a:t>
            </a:r>
            <a:r>
              <a:rPr lang="en-US" altLang="zh-CN" sz="2400" b="1">
                <a:solidFill>
                  <a:schemeClr val="accent2"/>
                </a:solidFill>
                <a:latin typeface="楷体_GB2312" pitchFamily="49" charset="-122"/>
                <a:ea typeface="楷体_GB2312" pitchFamily="49" charset="-122"/>
              </a:rPr>
              <a:t>T</a:t>
            </a:r>
            <a:r>
              <a:rPr lang="zh-CN" altLang="en-US" sz="2400" b="1">
                <a:solidFill>
                  <a:schemeClr val="accent2"/>
                </a:solidFill>
                <a:latin typeface="楷体_GB2312" pitchFamily="49" charset="-122"/>
                <a:ea typeface="楷体_GB2312" pitchFamily="49" charset="-122"/>
              </a:rPr>
              <a:t>始终包含</a:t>
            </a:r>
            <a:r>
              <a:rPr lang="en-US" altLang="zh-CN" sz="2400" b="1">
                <a:solidFill>
                  <a:schemeClr val="accent2"/>
                </a:solidFill>
                <a:latin typeface="楷体_GB2312" pitchFamily="49" charset="-122"/>
                <a:ea typeface="楷体_GB2312" pitchFamily="49" charset="-122"/>
              </a:rPr>
              <a:t>G</a:t>
            </a:r>
            <a:r>
              <a:rPr lang="zh-CN" altLang="en-US" sz="2400" b="1">
                <a:solidFill>
                  <a:schemeClr val="accent2"/>
                </a:solidFill>
                <a:latin typeface="楷体_GB2312" pitchFamily="49" charset="-122"/>
                <a:ea typeface="楷体_GB2312" pitchFamily="49" charset="-122"/>
              </a:rPr>
              <a:t>的某棵最小生成树中的边</a:t>
            </a:r>
            <a:r>
              <a:rPr lang="zh-CN" altLang="en-US" sz="2400">
                <a:latin typeface="楷体_GB2312" pitchFamily="49" charset="-122"/>
                <a:ea typeface="楷体_GB2312" pitchFamily="49" charset="-122"/>
              </a:rPr>
              <a:t>。因此，在算法结束时，</a:t>
            </a:r>
            <a:r>
              <a:rPr lang="en-US" altLang="zh-CN" sz="2400">
                <a:latin typeface="楷体_GB2312" pitchFamily="49" charset="-122"/>
                <a:ea typeface="楷体_GB2312" pitchFamily="49" charset="-122"/>
              </a:rPr>
              <a:t>T</a:t>
            </a:r>
            <a:r>
              <a:rPr lang="zh-CN" altLang="en-US" sz="2400">
                <a:latin typeface="楷体_GB2312" pitchFamily="49" charset="-122"/>
                <a:ea typeface="楷体_GB2312" pitchFamily="49" charset="-122"/>
              </a:rPr>
              <a:t>中的所有边构成</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的一棵最小生成树。</a:t>
            </a:r>
            <a:r>
              <a:rPr lang="zh-CN" altLang="en-US" sz="2400"/>
              <a:t> </a:t>
            </a:r>
          </a:p>
          <a:p>
            <a:pPr>
              <a:buFont typeface="Wingdings" pitchFamily="2" charset="2"/>
              <a:buNone/>
            </a:pPr>
            <a:r>
              <a:rPr lang="zh-CN" altLang="en-US" sz="2400"/>
              <a:t>		</a:t>
            </a:r>
            <a:r>
              <a:rPr lang="zh-CN" altLang="en-US" sz="2400" b="1">
                <a:solidFill>
                  <a:schemeClr val="accent2"/>
                </a:solidFill>
                <a:latin typeface="楷体_GB2312" pitchFamily="49" charset="-122"/>
                <a:ea typeface="楷体_GB2312" pitchFamily="49" charset="-122"/>
              </a:rPr>
              <a:t>例如</a:t>
            </a:r>
            <a:r>
              <a:rPr lang="zh-CN" altLang="en-US" sz="2400">
                <a:latin typeface="楷体_GB2312" pitchFamily="49" charset="-122"/>
                <a:ea typeface="楷体_GB2312" pitchFamily="49" charset="-122"/>
              </a:rPr>
              <a:t>，对于右图中的带权图，按</a:t>
            </a:r>
            <a:r>
              <a:rPr lang="en-US" altLang="zh-CN" sz="2400" b="1">
                <a:solidFill>
                  <a:schemeClr val="accent2"/>
                </a:solidFill>
                <a:latin typeface="楷体_GB2312" pitchFamily="49" charset="-122"/>
                <a:ea typeface="楷体_GB2312" pitchFamily="49" charset="-122"/>
              </a:rPr>
              <a:t>Prim</a:t>
            </a:r>
            <a:r>
              <a:rPr lang="zh-CN" altLang="en-US" sz="2400" b="1">
                <a:solidFill>
                  <a:schemeClr val="accent2"/>
                </a:solidFill>
                <a:latin typeface="楷体_GB2312" pitchFamily="49" charset="-122"/>
                <a:ea typeface="楷体_GB2312" pitchFamily="49" charset="-122"/>
              </a:rPr>
              <a:t>算法</a:t>
            </a:r>
            <a:r>
              <a:rPr lang="zh-CN" altLang="en-US" sz="2400">
                <a:latin typeface="楷体_GB2312" pitchFamily="49" charset="-122"/>
                <a:ea typeface="楷体_GB2312" pitchFamily="49" charset="-122"/>
              </a:rPr>
              <a:t>选取边的过程如下页图所示。</a:t>
            </a:r>
          </a:p>
        </p:txBody>
      </p:sp>
      <p:pic>
        <p:nvPicPr>
          <p:cNvPr id="348164" name="Picture 4" descr="t4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213350" y="2241550"/>
            <a:ext cx="3736975" cy="3221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EC50174-202B-4C6C-BA46-98C0164E4594}" type="slidenum">
              <a:rPr lang="zh-CN" altLang="en-US"/>
              <a:pPr/>
              <a:t>37</a:t>
            </a:fld>
            <a:endParaRPr lang="en-US" altLang="zh-CN"/>
          </a:p>
        </p:txBody>
      </p:sp>
      <p:sp>
        <p:nvSpPr>
          <p:cNvPr id="350210" name="Rectangle 2"/>
          <p:cNvSpPr>
            <a:spLocks noGrp="1" noChangeArrowheads="1"/>
          </p:cNvSpPr>
          <p:nvPr>
            <p:ph type="title"/>
          </p:nvPr>
        </p:nvSpPr>
        <p:spPr/>
        <p:txBody>
          <a:bodyPr/>
          <a:lstStyle/>
          <a:p>
            <a:r>
              <a:rPr lang="en-US" altLang="zh-CN">
                <a:latin typeface="黑体" pitchFamily="2" charset="-122"/>
                <a:ea typeface="黑体" pitchFamily="2" charset="-122"/>
              </a:rPr>
              <a:t>4.6 </a:t>
            </a:r>
            <a:r>
              <a:rPr lang="zh-CN" altLang="en-US">
                <a:latin typeface="黑体" pitchFamily="2" charset="-122"/>
                <a:ea typeface="黑体" pitchFamily="2" charset="-122"/>
              </a:rPr>
              <a:t>最小生成树</a:t>
            </a:r>
          </a:p>
        </p:txBody>
      </p:sp>
      <p:pic>
        <p:nvPicPr>
          <p:cNvPr id="350212" name="Picture 4" descr="t4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71663" y="2124075"/>
            <a:ext cx="6053137" cy="3908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E44D25-26DC-454A-9FF0-01C1802F454F}" type="slidenum">
              <a:rPr lang="zh-CN" altLang="en-US"/>
              <a:pPr/>
              <a:t>38</a:t>
            </a:fld>
            <a:endParaRPr lang="en-US" altLang="zh-CN"/>
          </a:p>
        </p:txBody>
      </p:sp>
      <p:sp>
        <p:nvSpPr>
          <p:cNvPr id="352258" name="Rectangle 2"/>
          <p:cNvSpPr>
            <a:spLocks noGrp="1" noChangeArrowheads="1"/>
          </p:cNvSpPr>
          <p:nvPr>
            <p:ph type="title"/>
          </p:nvPr>
        </p:nvSpPr>
        <p:spPr/>
        <p:txBody>
          <a:bodyPr/>
          <a:lstStyle/>
          <a:p>
            <a:r>
              <a:rPr lang="en-US" altLang="zh-CN">
                <a:latin typeface="黑体" pitchFamily="2" charset="-122"/>
                <a:ea typeface="黑体" pitchFamily="2" charset="-122"/>
              </a:rPr>
              <a:t>4.6 </a:t>
            </a:r>
            <a:r>
              <a:rPr lang="zh-CN" altLang="en-US">
                <a:latin typeface="黑体" pitchFamily="2" charset="-122"/>
                <a:ea typeface="黑体" pitchFamily="2" charset="-122"/>
              </a:rPr>
              <a:t>最小生成树</a:t>
            </a:r>
          </a:p>
        </p:txBody>
      </p:sp>
      <p:sp>
        <p:nvSpPr>
          <p:cNvPr id="352259" name="Rectangle 3"/>
          <p:cNvSpPr>
            <a:spLocks noGrp="1" noChangeArrowheads="1"/>
          </p:cNvSpPr>
          <p:nvPr>
            <p:ph type="body" idx="1"/>
          </p:nvPr>
        </p:nvSpPr>
        <p:spPr>
          <a:xfrm>
            <a:off x="1262063" y="2371725"/>
            <a:ext cx="7613650" cy="3736975"/>
          </a:xfrm>
        </p:spPr>
        <p:txBody>
          <a:bodyPr/>
          <a:lstStyle/>
          <a:p>
            <a:pPr>
              <a:buFont typeface="Wingdings" pitchFamily="2" charset="2"/>
              <a:buNone/>
            </a:pPr>
            <a:r>
              <a:rPr lang="zh-CN" altLang="en-US" sz="2400">
                <a:latin typeface="楷体_GB2312" pitchFamily="49" charset="-122"/>
                <a:ea typeface="楷体_GB2312" pitchFamily="49" charset="-122"/>
              </a:rPr>
              <a:t>		在上述</a:t>
            </a:r>
            <a:r>
              <a:rPr lang="en-US" altLang="zh-CN" sz="2400">
                <a:latin typeface="楷体_GB2312" pitchFamily="49" charset="-122"/>
                <a:ea typeface="楷体_GB2312" pitchFamily="49" charset="-122"/>
              </a:rPr>
              <a:t>Prim</a:t>
            </a:r>
            <a:r>
              <a:rPr lang="zh-CN" altLang="en-US" sz="2400">
                <a:latin typeface="楷体_GB2312" pitchFamily="49" charset="-122"/>
                <a:ea typeface="楷体_GB2312" pitchFamily="49" charset="-122"/>
              </a:rPr>
              <a:t>算法中，还应当考虑</a:t>
            </a:r>
            <a:r>
              <a:rPr lang="zh-CN" altLang="en-US" sz="2400" b="1">
                <a:solidFill>
                  <a:schemeClr val="accent2"/>
                </a:solidFill>
                <a:latin typeface="楷体_GB2312" pitchFamily="49" charset="-122"/>
                <a:ea typeface="楷体_GB2312" pitchFamily="49" charset="-122"/>
              </a:rPr>
              <a:t>如何有效地找出满足条件</a:t>
            </a:r>
            <a:r>
              <a:rPr lang="en-US" altLang="zh-CN" sz="2400" b="1">
                <a:solidFill>
                  <a:schemeClr val="accent2"/>
                </a:solidFill>
                <a:latin typeface="楷体_GB2312" pitchFamily="49" charset="-122"/>
                <a:ea typeface="楷体_GB2312" pitchFamily="49" charset="-122"/>
              </a:rPr>
              <a:t>i</a:t>
            </a:r>
            <a:r>
              <a:rPr lang="en-US" altLang="zh-CN" sz="2400" b="1">
                <a:solidFill>
                  <a:schemeClr val="accent2"/>
                </a:solidFill>
                <a:latin typeface="楷体_GB2312" pitchFamily="49" charset="-122"/>
                <a:ea typeface="楷体_GB2312" pitchFamily="49" charset="-122"/>
                <a:sym typeface="Symbol" pitchFamily="18" charset="2"/>
              </a:rPr>
              <a:t></a:t>
            </a:r>
            <a:r>
              <a:rPr lang="en-US" altLang="zh-CN" sz="2400" b="1">
                <a:solidFill>
                  <a:schemeClr val="accent2"/>
                </a:solidFill>
                <a:latin typeface="楷体_GB2312" pitchFamily="49" charset="-122"/>
                <a:ea typeface="楷体_GB2312" pitchFamily="49" charset="-122"/>
              </a:rPr>
              <a:t>S,j</a:t>
            </a:r>
            <a:r>
              <a:rPr lang="en-US" altLang="zh-CN" sz="2400" b="1">
                <a:solidFill>
                  <a:schemeClr val="accent2"/>
                </a:solidFill>
                <a:latin typeface="楷体_GB2312" pitchFamily="49" charset="-122"/>
                <a:ea typeface="楷体_GB2312" pitchFamily="49" charset="-122"/>
                <a:sym typeface="Symbol" pitchFamily="18" charset="2"/>
              </a:rPr>
              <a:t></a:t>
            </a:r>
            <a:r>
              <a:rPr lang="en-US" altLang="zh-CN" sz="2400" b="1">
                <a:solidFill>
                  <a:schemeClr val="accent2"/>
                </a:solidFill>
                <a:latin typeface="楷体_GB2312" pitchFamily="49" charset="-122"/>
                <a:ea typeface="楷体_GB2312" pitchFamily="49" charset="-122"/>
              </a:rPr>
              <a:t>V-S</a:t>
            </a:r>
            <a:r>
              <a:rPr lang="zh-CN" altLang="en-US" sz="2400" b="1">
                <a:solidFill>
                  <a:schemeClr val="accent2"/>
                </a:solidFill>
                <a:latin typeface="楷体_GB2312" pitchFamily="49" charset="-122"/>
                <a:ea typeface="楷体_GB2312" pitchFamily="49" charset="-122"/>
              </a:rPr>
              <a:t>，且权</a:t>
            </a:r>
            <a:r>
              <a:rPr lang="en-US" altLang="zh-CN" sz="2400" b="1">
                <a:solidFill>
                  <a:schemeClr val="accent2"/>
                </a:solidFill>
                <a:latin typeface="楷体_GB2312" pitchFamily="49" charset="-122"/>
                <a:ea typeface="楷体_GB2312" pitchFamily="49" charset="-122"/>
              </a:rPr>
              <a:t>c[i][j]</a:t>
            </a:r>
            <a:r>
              <a:rPr lang="zh-CN" altLang="en-US" sz="2400" b="1">
                <a:solidFill>
                  <a:schemeClr val="accent2"/>
                </a:solidFill>
                <a:latin typeface="楷体_GB2312" pitchFamily="49" charset="-122"/>
                <a:ea typeface="楷体_GB2312" pitchFamily="49" charset="-122"/>
              </a:rPr>
              <a:t>最小的边</a:t>
            </a:r>
            <a:r>
              <a:rPr lang="en-US" altLang="zh-CN" sz="2400" b="1">
                <a:solidFill>
                  <a:schemeClr val="accent2"/>
                </a:solidFill>
                <a:latin typeface="楷体_GB2312" pitchFamily="49" charset="-122"/>
                <a:ea typeface="楷体_GB2312" pitchFamily="49" charset="-122"/>
              </a:rPr>
              <a:t>(i,j)</a:t>
            </a:r>
            <a:r>
              <a:rPr lang="zh-CN" altLang="en-US" sz="2400">
                <a:latin typeface="楷体_GB2312" pitchFamily="49" charset="-122"/>
                <a:ea typeface="楷体_GB2312" pitchFamily="49" charset="-122"/>
              </a:rPr>
              <a:t>。实现这个目的的较简单的办法是设置</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个数组</a:t>
            </a:r>
            <a:r>
              <a:rPr lang="en-US" altLang="zh-CN" sz="2400">
                <a:latin typeface="楷体_GB2312" pitchFamily="49" charset="-122"/>
                <a:ea typeface="楷体_GB2312" pitchFamily="49" charset="-122"/>
              </a:rPr>
              <a:t>closest</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lowcost</a:t>
            </a:r>
            <a:r>
              <a:rPr lang="zh-CN" altLang="en-US" sz="2400">
                <a:latin typeface="楷体_GB2312" pitchFamily="49" charset="-122"/>
                <a:ea typeface="楷体_GB2312" pitchFamily="49" charset="-122"/>
              </a:rPr>
              <a:t>。</a:t>
            </a:r>
          </a:p>
          <a:p>
            <a:pPr>
              <a:buFont typeface="Wingdings" pitchFamily="2" charset="2"/>
              <a:buNone/>
            </a:pPr>
            <a:r>
              <a:rPr lang="zh-CN" altLang="en-US" sz="2400">
                <a:latin typeface="楷体_GB2312" pitchFamily="49" charset="-122"/>
                <a:ea typeface="楷体_GB2312" pitchFamily="49" charset="-122"/>
              </a:rPr>
              <a:t>		在</a:t>
            </a:r>
            <a:r>
              <a:rPr lang="en-US" altLang="zh-CN" sz="2400">
                <a:latin typeface="楷体_GB2312" pitchFamily="49" charset="-122"/>
                <a:ea typeface="楷体_GB2312" pitchFamily="49" charset="-122"/>
              </a:rPr>
              <a:t>Prim</a:t>
            </a:r>
            <a:r>
              <a:rPr lang="zh-CN" altLang="en-US" sz="2400">
                <a:latin typeface="楷体_GB2312" pitchFamily="49" charset="-122"/>
                <a:ea typeface="楷体_GB2312" pitchFamily="49" charset="-122"/>
              </a:rPr>
              <a:t>算法执行过程中，先找出</a:t>
            </a:r>
            <a:r>
              <a:rPr lang="en-US" altLang="zh-CN" sz="2400">
                <a:latin typeface="楷体_GB2312" pitchFamily="49" charset="-122"/>
                <a:ea typeface="楷体_GB2312" pitchFamily="49" charset="-122"/>
              </a:rPr>
              <a:t>V-S</a:t>
            </a:r>
            <a:r>
              <a:rPr lang="zh-CN" altLang="en-US" sz="2400">
                <a:latin typeface="楷体_GB2312" pitchFamily="49" charset="-122"/>
                <a:ea typeface="楷体_GB2312" pitchFamily="49" charset="-122"/>
              </a:rPr>
              <a:t>中使</a:t>
            </a:r>
            <a:r>
              <a:rPr lang="en-US" altLang="zh-CN" sz="2400">
                <a:latin typeface="楷体_GB2312" pitchFamily="49" charset="-122"/>
                <a:ea typeface="楷体_GB2312" pitchFamily="49" charset="-122"/>
              </a:rPr>
              <a:t>lowcost</a:t>
            </a:r>
            <a:r>
              <a:rPr lang="zh-CN" altLang="en-US" sz="2400">
                <a:latin typeface="楷体_GB2312" pitchFamily="49" charset="-122"/>
                <a:ea typeface="楷体_GB2312" pitchFamily="49" charset="-122"/>
              </a:rPr>
              <a:t>值最小的顶点</a:t>
            </a:r>
            <a:r>
              <a:rPr lang="en-US" altLang="zh-CN" sz="2400">
                <a:latin typeface="楷体_GB2312" pitchFamily="49" charset="-122"/>
                <a:ea typeface="楷体_GB2312" pitchFamily="49" charset="-122"/>
              </a:rPr>
              <a:t>j</a:t>
            </a:r>
            <a:r>
              <a:rPr lang="zh-CN" altLang="en-US" sz="2400">
                <a:latin typeface="楷体_GB2312" pitchFamily="49" charset="-122"/>
                <a:ea typeface="楷体_GB2312" pitchFamily="49" charset="-122"/>
              </a:rPr>
              <a:t>，然后根据数组</a:t>
            </a:r>
            <a:r>
              <a:rPr lang="en-US" altLang="zh-CN" sz="2400">
                <a:latin typeface="楷体_GB2312" pitchFamily="49" charset="-122"/>
                <a:ea typeface="楷体_GB2312" pitchFamily="49" charset="-122"/>
              </a:rPr>
              <a:t>closest</a:t>
            </a:r>
            <a:r>
              <a:rPr lang="zh-CN" altLang="en-US" sz="2400">
                <a:latin typeface="楷体_GB2312" pitchFamily="49" charset="-122"/>
                <a:ea typeface="楷体_GB2312" pitchFamily="49" charset="-122"/>
              </a:rPr>
              <a:t>选取边</a:t>
            </a:r>
            <a:r>
              <a:rPr lang="en-US" altLang="zh-CN" sz="2400">
                <a:latin typeface="楷体_GB2312" pitchFamily="49" charset="-122"/>
                <a:ea typeface="楷体_GB2312" pitchFamily="49" charset="-122"/>
              </a:rPr>
              <a:t>(j,closest[j</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，最后将</a:t>
            </a:r>
            <a:r>
              <a:rPr lang="en-US" altLang="zh-CN" sz="2400">
                <a:latin typeface="楷体_GB2312" pitchFamily="49" charset="-122"/>
                <a:ea typeface="楷体_GB2312" pitchFamily="49" charset="-122"/>
              </a:rPr>
              <a:t>j</a:t>
            </a:r>
            <a:r>
              <a:rPr lang="zh-CN" altLang="en-US" sz="2400">
                <a:latin typeface="楷体_GB2312" pitchFamily="49" charset="-122"/>
                <a:ea typeface="楷体_GB2312" pitchFamily="49" charset="-122"/>
              </a:rPr>
              <a:t>添加到</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中，并对</a:t>
            </a:r>
            <a:r>
              <a:rPr lang="en-US" altLang="zh-CN" sz="2400">
                <a:latin typeface="楷体_GB2312" pitchFamily="49" charset="-122"/>
                <a:ea typeface="楷体_GB2312" pitchFamily="49" charset="-122"/>
              </a:rPr>
              <a:t>closest</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lowcost</a:t>
            </a:r>
            <a:r>
              <a:rPr lang="zh-CN" altLang="en-US" sz="2400">
                <a:latin typeface="楷体_GB2312" pitchFamily="49" charset="-122"/>
                <a:ea typeface="楷体_GB2312" pitchFamily="49" charset="-122"/>
              </a:rPr>
              <a:t>作必要的修改。</a:t>
            </a:r>
          </a:p>
          <a:p>
            <a:pPr>
              <a:buFont typeface="Wingdings" pitchFamily="2" charset="2"/>
              <a:buNone/>
            </a:pPr>
            <a:r>
              <a:rPr lang="zh-CN" altLang="en-US" sz="2400">
                <a:latin typeface="楷体_GB2312" pitchFamily="49" charset="-122"/>
                <a:ea typeface="楷体_GB2312" pitchFamily="49" charset="-122"/>
              </a:rPr>
              <a:t>		用这个办法实现的</a:t>
            </a:r>
            <a:r>
              <a:rPr lang="en-US" altLang="zh-CN" sz="2400">
                <a:latin typeface="楷体_GB2312" pitchFamily="49" charset="-122"/>
                <a:ea typeface="楷体_GB2312" pitchFamily="49" charset="-122"/>
              </a:rPr>
              <a:t>Prim</a:t>
            </a:r>
            <a:r>
              <a:rPr lang="zh-CN" altLang="en-US" sz="2400">
                <a:latin typeface="楷体_GB2312" pitchFamily="49" charset="-122"/>
                <a:ea typeface="楷体_GB2312" pitchFamily="49" charset="-122"/>
              </a:rPr>
              <a:t>算法所需的</a:t>
            </a:r>
            <a:r>
              <a:rPr lang="zh-CN" altLang="en-US" sz="2400" b="1">
                <a:solidFill>
                  <a:schemeClr val="accent2"/>
                </a:solidFill>
                <a:latin typeface="楷体_GB2312" pitchFamily="49" charset="-122"/>
                <a:ea typeface="楷体_GB2312" pitchFamily="49" charset="-122"/>
              </a:rPr>
              <a:t>计算时间</a:t>
            </a:r>
            <a:r>
              <a:rPr lang="zh-CN" altLang="en-US" sz="2400">
                <a:latin typeface="楷体_GB2312" pitchFamily="49" charset="-122"/>
                <a:ea typeface="楷体_GB2312" pitchFamily="49" charset="-122"/>
              </a:rPr>
              <a:t>为 </a:t>
            </a:r>
          </a:p>
        </p:txBody>
      </p:sp>
      <p:sp>
        <p:nvSpPr>
          <p:cNvPr id="35226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52260" name="Object 4"/>
          <p:cNvGraphicFramePr>
            <a:graphicFrameLocks noChangeAspect="1"/>
          </p:cNvGraphicFramePr>
          <p:nvPr/>
        </p:nvGraphicFramePr>
        <p:xfrm>
          <a:off x="7596188" y="5072063"/>
          <a:ext cx="720725" cy="392112"/>
        </p:xfrm>
        <a:graphic>
          <a:graphicData uri="http://schemas.openxmlformats.org/presentationml/2006/ole">
            <mc:AlternateContent xmlns:mc="http://schemas.openxmlformats.org/markup-compatibility/2006">
              <mc:Choice xmlns:v="urn:schemas-microsoft-com:vml" Requires="v">
                <p:oleObj spid="_x0000_s352263" name="公式" r:id="rId3" imgW="419100" imgH="228600" progId="Equation.3">
                  <p:embed/>
                </p:oleObj>
              </mc:Choice>
              <mc:Fallback>
                <p:oleObj name="公式" r:id="rId3" imgW="4191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5072063"/>
                        <a:ext cx="720725"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D8E61D9-2FAF-4620-A4F4-3A170B10D3C2}" type="slidenum">
              <a:rPr lang="zh-CN" altLang="en-US"/>
              <a:pPr/>
              <a:t>39</a:t>
            </a:fld>
            <a:endParaRPr lang="en-US" altLang="zh-CN"/>
          </a:p>
        </p:txBody>
      </p:sp>
      <p:sp>
        <p:nvSpPr>
          <p:cNvPr id="353282" name="Rectangle 2"/>
          <p:cNvSpPr>
            <a:spLocks noGrp="1" noChangeArrowheads="1"/>
          </p:cNvSpPr>
          <p:nvPr>
            <p:ph type="title"/>
          </p:nvPr>
        </p:nvSpPr>
        <p:spPr>
          <a:xfrm>
            <a:off x="685800" y="333375"/>
            <a:ext cx="7772400" cy="1143000"/>
          </a:xfrm>
        </p:spPr>
        <p:txBody>
          <a:bodyPr/>
          <a:lstStyle/>
          <a:p>
            <a:r>
              <a:rPr lang="en-US" altLang="zh-CN">
                <a:latin typeface="黑体" pitchFamily="2" charset="-122"/>
                <a:ea typeface="黑体" pitchFamily="2" charset="-122"/>
              </a:rPr>
              <a:t>4.6 </a:t>
            </a:r>
            <a:r>
              <a:rPr lang="zh-CN" altLang="en-US">
                <a:latin typeface="黑体" pitchFamily="2" charset="-122"/>
                <a:ea typeface="黑体" pitchFamily="2" charset="-122"/>
              </a:rPr>
              <a:t>最小生成树</a:t>
            </a:r>
          </a:p>
        </p:txBody>
      </p:sp>
      <p:sp>
        <p:nvSpPr>
          <p:cNvPr id="353283" name="Rectangle 3"/>
          <p:cNvSpPr>
            <a:spLocks noGrp="1" noChangeArrowheads="1"/>
          </p:cNvSpPr>
          <p:nvPr>
            <p:ph type="body" idx="1"/>
          </p:nvPr>
        </p:nvSpPr>
        <p:spPr>
          <a:xfrm>
            <a:off x="685800" y="1412875"/>
            <a:ext cx="7772400" cy="4683125"/>
          </a:xfrm>
        </p:spPr>
        <p:txBody>
          <a:bodyPr/>
          <a:lstStyle/>
          <a:p>
            <a:pPr>
              <a:lnSpc>
                <a:spcPct val="90000"/>
              </a:lnSpc>
              <a:buFont typeface="Wingdings" pitchFamily="2" charset="2"/>
              <a:buNone/>
            </a:pPr>
            <a:r>
              <a:rPr lang="en-US" altLang="zh-CN" b="1">
                <a:solidFill>
                  <a:schemeClr val="accent2"/>
                </a:solidFill>
                <a:latin typeface="黑体" pitchFamily="2" charset="-122"/>
                <a:ea typeface="黑体" pitchFamily="2" charset="-122"/>
              </a:rPr>
              <a:t>3</a:t>
            </a:r>
            <a:r>
              <a:rPr lang="zh-CN" altLang="en-US" b="1">
                <a:solidFill>
                  <a:schemeClr val="accent2"/>
                </a:solidFill>
                <a:latin typeface="黑体" pitchFamily="2" charset="-122"/>
                <a:ea typeface="黑体" pitchFamily="2" charset="-122"/>
              </a:rPr>
              <a:t>、</a:t>
            </a:r>
            <a:r>
              <a:rPr lang="en-US" altLang="zh-CN" b="1">
                <a:solidFill>
                  <a:schemeClr val="accent2"/>
                </a:solidFill>
                <a:latin typeface="黑体" pitchFamily="2" charset="-122"/>
                <a:ea typeface="黑体" pitchFamily="2" charset="-122"/>
              </a:rPr>
              <a:t>Kruskal</a:t>
            </a:r>
            <a:r>
              <a:rPr lang="zh-CN" altLang="en-US" b="1">
                <a:solidFill>
                  <a:schemeClr val="accent2"/>
                </a:solidFill>
                <a:latin typeface="黑体" pitchFamily="2" charset="-122"/>
                <a:ea typeface="黑体" pitchFamily="2" charset="-122"/>
              </a:rPr>
              <a:t>算法</a:t>
            </a:r>
          </a:p>
          <a:p>
            <a:pPr>
              <a:lnSpc>
                <a:spcPct val="90000"/>
              </a:lnSpc>
              <a:buFont typeface="Wingdings" pitchFamily="2" charset="2"/>
              <a:buNone/>
            </a:pPr>
            <a:r>
              <a:rPr lang="en-US" altLang="zh-CN" sz="2800">
                <a:latin typeface="楷体_GB2312" pitchFamily="49" charset="-122"/>
                <a:ea typeface="楷体_GB2312" pitchFamily="49" charset="-122"/>
              </a:rPr>
              <a:t>		</a:t>
            </a:r>
            <a:r>
              <a:rPr lang="en-US" altLang="zh-CN" sz="2400">
                <a:latin typeface="楷体_GB2312" pitchFamily="49" charset="-122"/>
                <a:ea typeface="楷体_GB2312" pitchFamily="49" charset="-122"/>
              </a:rPr>
              <a:t>Kruskal</a:t>
            </a:r>
            <a:r>
              <a:rPr lang="zh-CN" altLang="en-US" sz="2400">
                <a:latin typeface="楷体_GB2312" pitchFamily="49" charset="-122"/>
                <a:ea typeface="楷体_GB2312" pitchFamily="49" charset="-122"/>
              </a:rPr>
              <a:t>算法构造</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的最小生成树的</a:t>
            </a:r>
            <a:r>
              <a:rPr lang="zh-CN" altLang="en-US" sz="2400" b="1">
                <a:solidFill>
                  <a:schemeClr val="accent2"/>
                </a:solidFill>
                <a:latin typeface="楷体_GB2312" pitchFamily="49" charset="-122"/>
                <a:ea typeface="楷体_GB2312" pitchFamily="49" charset="-122"/>
              </a:rPr>
              <a:t>基本思想</a:t>
            </a:r>
            <a:r>
              <a:rPr lang="zh-CN" altLang="en-US" sz="2400">
                <a:latin typeface="楷体_GB2312" pitchFamily="49" charset="-122"/>
                <a:ea typeface="楷体_GB2312" pitchFamily="49" charset="-122"/>
              </a:rPr>
              <a:t>是，首先将</a:t>
            </a:r>
            <a:r>
              <a:rPr lang="en-US" altLang="zh-CN" sz="2400">
                <a:latin typeface="楷体_GB2312" pitchFamily="49" charset="-122"/>
                <a:ea typeface="楷体_GB2312" pitchFamily="49" charset="-122"/>
              </a:rPr>
              <a:t>G</a:t>
            </a:r>
            <a:r>
              <a:rPr lang="zh-CN" altLang="en-US" sz="2400">
                <a:latin typeface="楷体_GB2312" pitchFamily="49" charset="-122"/>
                <a:ea typeface="楷体_GB2312" pitchFamily="49" charset="-122"/>
              </a:rPr>
              <a:t>的</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个顶点看成</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个孤立的连通分支。将所有的边按权从小到大排序。然后从第一条边开始，依边权递增的顺序查看每一条边，并按下述方法连接</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个不同的连通分支：当查看到第</a:t>
            </a:r>
            <a:r>
              <a:rPr lang="en-US" altLang="zh-CN" sz="2400">
                <a:latin typeface="楷体_GB2312" pitchFamily="49" charset="-122"/>
                <a:ea typeface="楷体_GB2312" pitchFamily="49" charset="-122"/>
              </a:rPr>
              <a:t>k</a:t>
            </a:r>
            <a:r>
              <a:rPr lang="zh-CN" altLang="en-US" sz="2400">
                <a:latin typeface="楷体_GB2312" pitchFamily="49" charset="-122"/>
                <a:ea typeface="楷体_GB2312" pitchFamily="49" charset="-122"/>
              </a:rPr>
              <a:t>条边</a:t>
            </a:r>
            <a:r>
              <a:rPr lang="en-US" altLang="zh-CN" sz="2400">
                <a:latin typeface="楷体_GB2312" pitchFamily="49" charset="-122"/>
                <a:ea typeface="楷体_GB2312" pitchFamily="49" charset="-122"/>
              </a:rPr>
              <a:t>(v,w)</a:t>
            </a:r>
            <a:r>
              <a:rPr lang="zh-CN" altLang="en-US" sz="2400">
                <a:latin typeface="楷体_GB2312" pitchFamily="49" charset="-122"/>
                <a:ea typeface="楷体_GB2312" pitchFamily="49" charset="-122"/>
              </a:rPr>
              <a:t>时，如果端点</a:t>
            </a:r>
            <a:r>
              <a:rPr lang="en-US" altLang="zh-CN" sz="2400">
                <a:latin typeface="楷体_GB2312" pitchFamily="49" charset="-122"/>
                <a:ea typeface="楷体_GB2312" pitchFamily="49" charset="-122"/>
              </a:rPr>
              <a:t>v</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w</a:t>
            </a:r>
            <a:r>
              <a:rPr lang="zh-CN" altLang="en-US" sz="2400">
                <a:latin typeface="楷体_GB2312" pitchFamily="49" charset="-122"/>
                <a:ea typeface="楷体_GB2312" pitchFamily="49" charset="-122"/>
              </a:rPr>
              <a:t>分别是当前</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个不同的连通分支</a:t>
            </a:r>
            <a:r>
              <a:rPr lang="en-US" altLang="zh-CN" sz="2400">
                <a:latin typeface="楷体_GB2312" pitchFamily="49" charset="-122"/>
                <a:ea typeface="楷体_GB2312" pitchFamily="49" charset="-122"/>
              </a:rPr>
              <a:t>T1</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T2</a:t>
            </a:r>
            <a:r>
              <a:rPr lang="zh-CN" altLang="en-US" sz="2400">
                <a:latin typeface="楷体_GB2312" pitchFamily="49" charset="-122"/>
                <a:ea typeface="楷体_GB2312" pitchFamily="49" charset="-122"/>
              </a:rPr>
              <a:t>中的顶点时，就用边</a:t>
            </a:r>
            <a:r>
              <a:rPr lang="en-US" altLang="zh-CN" sz="2400">
                <a:latin typeface="楷体_GB2312" pitchFamily="49" charset="-122"/>
                <a:ea typeface="楷体_GB2312" pitchFamily="49" charset="-122"/>
              </a:rPr>
              <a:t>(v,w)</a:t>
            </a:r>
            <a:r>
              <a:rPr lang="zh-CN" altLang="en-US" sz="2400">
                <a:latin typeface="楷体_GB2312" pitchFamily="49" charset="-122"/>
                <a:ea typeface="楷体_GB2312" pitchFamily="49" charset="-122"/>
              </a:rPr>
              <a:t>将</a:t>
            </a:r>
            <a:r>
              <a:rPr lang="en-US" altLang="zh-CN" sz="2400">
                <a:latin typeface="楷体_GB2312" pitchFamily="49" charset="-122"/>
                <a:ea typeface="楷体_GB2312" pitchFamily="49" charset="-122"/>
              </a:rPr>
              <a:t>T1</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T2</a:t>
            </a:r>
            <a:r>
              <a:rPr lang="zh-CN" altLang="en-US" sz="2400">
                <a:latin typeface="楷体_GB2312" pitchFamily="49" charset="-122"/>
                <a:ea typeface="楷体_GB2312" pitchFamily="49" charset="-122"/>
              </a:rPr>
              <a:t>连接成一个连通分支，然后继续查看第</a:t>
            </a:r>
            <a:r>
              <a:rPr lang="en-US" altLang="zh-CN" sz="2400">
                <a:latin typeface="楷体_GB2312" pitchFamily="49" charset="-122"/>
                <a:ea typeface="楷体_GB2312" pitchFamily="49" charset="-122"/>
              </a:rPr>
              <a:t>k+1</a:t>
            </a:r>
            <a:r>
              <a:rPr lang="zh-CN" altLang="en-US" sz="2400">
                <a:latin typeface="楷体_GB2312" pitchFamily="49" charset="-122"/>
                <a:ea typeface="楷体_GB2312" pitchFamily="49" charset="-122"/>
              </a:rPr>
              <a:t>条边；如果端点</a:t>
            </a:r>
            <a:r>
              <a:rPr lang="en-US" altLang="zh-CN" sz="2400">
                <a:latin typeface="楷体_GB2312" pitchFamily="49" charset="-122"/>
                <a:ea typeface="楷体_GB2312" pitchFamily="49" charset="-122"/>
              </a:rPr>
              <a:t>v</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w</a:t>
            </a:r>
            <a:r>
              <a:rPr lang="zh-CN" altLang="en-US" sz="2400">
                <a:latin typeface="楷体_GB2312" pitchFamily="49" charset="-122"/>
                <a:ea typeface="楷体_GB2312" pitchFamily="49" charset="-122"/>
              </a:rPr>
              <a:t>在当前的同一个连通分支中，就直接再查看第</a:t>
            </a:r>
            <a:r>
              <a:rPr lang="en-US" altLang="zh-CN" sz="2400">
                <a:latin typeface="楷体_GB2312" pitchFamily="49" charset="-122"/>
                <a:ea typeface="楷体_GB2312" pitchFamily="49" charset="-122"/>
              </a:rPr>
              <a:t>k+1</a:t>
            </a:r>
            <a:r>
              <a:rPr lang="zh-CN" altLang="en-US" sz="2400">
                <a:latin typeface="楷体_GB2312" pitchFamily="49" charset="-122"/>
                <a:ea typeface="楷体_GB2312" pitchFamily="49" charset="-122"/>
              </a:rPr>
              <a:t>条边。这个过程一直进行到只剩下一个连通分支时为止。</a:t>
            </a:r>
            <a:r>
              <a:rPr lang="zh-CN" altLang="en-US" sz="2800">
                <a:latin typeface="楷体_GB2312" pitchFamily="49" charset="-122"/>
                <a:ea typeface="楷体_GB2312" pitchFamily="49" charset="-122"/>
              </a:rPr>
              <a:t> </a:t>
            </a:r>
            <a:endParaRPr lang="zh-CN" altLang="en-US" sz="2800">
              <a:solidFill>
                <a:schemeClr val="accent2"/>
              </a:solidFill>
              <a:latin typeface="楷体_GB2312" pitchFamily="49" charset="-122"/>
              <a:ea typeface="楷体_GB2312" pitchFamily="49" charset="-122"/>
            </a:endParaRPr>
          </a:p>
          <a:p>
            <a:pPr>
              <a:lnSpc>
                <a:spcPct val="90000"/>
              </a:lnSpc>
              <a:buFont typeface="Wingdings" pitchFamily="2" charset="2"/>
              <a:buNone/>
            </a:pPr>
            <a:endParaRPr lang="zh-CN" altLang="en-US" sz="2800">
              <a:solidFill>
                <a:schemeClr val="accent2"/>
              </a:solidFill>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81B79CB-58AB-48C5-80D7-FA1FFDFE236C}" type="slidenum">
              <a:rPr lang="zh-CN" altLang="en-US"/>
              <a:pPr/>
              <a:t>4</a:t>
            </a:fld>
            <a:endParaRPr lang="en-US" altLang="zh-CN"/>
          </a:p>
        </p:txBody>
      </p:sp>
      <p:sp>
        <p:nvSpPr>
          <p:cNvPr id="283650" name="Rectangle 2"/>
          <p:cNvSpPr>
            <a:spLocks noGrp="1" noChangeArrowheads="1"/>
          </p:cNvSpPr>
          <p:nvPr>
            <p:ph type="title"/>
          </p:nvPr>
        </p:nvSpPr>
        <p:spPr>
          <a:xfrm>
            <a:off x="611188" y="990600"/>
            <a:ext cx="7772400" cy="1143000"/>
          </a:xfrm>
        </p:spPr>
        <p:txBody>
          <a:bodyPr/>
          <a:lstStyle/>
          <a:p>
            <a:r>
              <a:rPr lang="en-US" altLang="zh-CN">
                <a:latin typeface="黑体" pitchFamily="2" charset="-122"/>
                <a:ea typeface="黑体" pitchFamily="2" charset="-122"/>
              </a:rPr>
              <a:t>4.1 </a:t>
            </a:r>
            <a:r>
              <a:rPr lang="zh-CN" altLang="en-US">
                <a:latin typeface="黑体" pitchFamily="2" charset="-122"/>
                <a:ea typeface="黑体" pitchFamily="2" charset="-122"/>
              </a:rPr>
              <a:t>活动安排问题</a:t>
            </a:r>
            <a:br>
              <a:rPr lang="zh-CN" altLang="en-US">
                <a:latin typeface="黑体" pitchFamily="2" charset="-122"/>
                <a:ea typeface="黑体" pitchFamily="2" charset="-122"/>
              </a:rPr>
            </a:br>
            <a:endParaRPr lang="zh-CN" altLang="en-US">
              <a:latin typeface="黑体" pitchFamily="2" charset="-122"/>
              <a:ea typeface="黑体" pitchFamily="2" charset="-122"/>
            </a:endParaRPr>
          </a:p>
        </p:txBody>
      </p:sp>
      <p:sp>
        <p:nvSpPr>
          <p:cNvPr id="283651" name="Rectangle 3"/>
          <p:cNvSpPr>
            <a:spLocks noGrp="1" noChangeArrowheads="1"/>
          </p:cNvSpPr>
          <p:nvPr>
            <p:ph type="body" idx="1"/>
          </p:nvPr>
        </p:nvSpPr>
        <p:spPr/>
        <p:txBody>
          <a:bodyPr/>
          <a:lstStyle/>
          <a:p>
            <a:pPr>
              <a:buFont typeface="Wingdings" pitchFamily="2" charset="2"/>
              <a:buNone/>
            </a:pPr>
            <a:r>
              <a:rPr lang="zh-CN" altLang="en-US">
                <a:ea typeface="楷体_GB2312" pitchFamily="49" charset="-122"/>
              </a:rPr>
              <a:t>           </a:t>
            </a:r>
            <a:r>
              <a:rPr lang="zh-CN" altLang="en-US" sz="2400">
                <a:ea typeface="楷体_GB2312" pitchFamily="49" charset="-122"/>
              </a:rPr>
              <a:t>活动安排问题就是要在所给的活动集合中选出最大的相容活动子集合，是可以用贪心算法有效求解的很好例子。该问题要求高效地安排一系列争用某一公共资源的活动。贪心算法提供了一个简单、漂亮的方法使得尽可能多的活动能兼容地使用公共资源。</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513D805D-5300-4F13-B090-36105EB242A6}" type="slidenum">
              <a:rPr lang="zh-CN" altLang="en-US"/>
              <a:pPr/>
              <a:t>40</a:t>
            </a:fld>
            <a:endParaRPr lang="en-US" altLang="zh-CN"/>
          </a:p>
        </p:txBody>
      </p:sp>
      <p:sp>
        <p:nvSpPr>
          <p:cNvPr id="354306" name="Rectangle 2"/>
          <p:cNvSpPr>
            <a:spLocks noGrp="1" noChangeArrowheads="1"/>
          </p:cNvSpPr>
          <p:nvPr>
            <p:ph type="title"/>
          </p:nvPr>
        </p:nvSpPr>
        <p:spPr>
          <a:xfrm>
            <a:off x="1400175" y="227013"/>
            <a:ext cx="7296150" cy="1382712"/>
          </a:xfrm>
        </p:spPr>
        <p:txBody>
          <a:bodyPr/>
          <a:lstStyle/>
          <a:p>
            <a:r>
              <a:rPr lang="en-US" altLang="zh-CN">
                <a:latin typeface="黑体" pitchFamily="2" charset="-122"/>
                <a:ea typeface="黑体" pitchFamily="2" charset="-122"/>
              </a:rPr>
              <a:t>4.6 </a:t>
            </a:r>
            <a:r>
              <a:rPr lang="zh-CN" altLang="en-US">
                <a:latin typeface="黑体" pitchFamily="2" charset="-122"/>
                <a:ea typeface="黑体" pitchFamily="2" charset="-122"/>
              </a:rPr>
              <a:t>最小生成树</a:t>
            </a:r>
          </a:p>
        </p:txBody>
      </p:sp>
      <p:sp>
        <p:nvSpPr>
          <p:cNvPr id="354307" name="Rectangle 3"/>
          <p:cNvSpPr>
            <a:spLocks noGrp="1" noChangeArrowheads="1"/>
          </p:cNvSpPr>
          <p:nvPr>
            <p:ph type="body" sz="half" idx="1"/>
          </p:nvPr>
        </p:nvSpPr>
        <p:spPr>
          <a:xfrm>
            <a:off x="685800" y="1341438"/>
            <a:ext cx="7486650" cy="1376362"/>
          </a:xfrm>
        </p:spPr>
        <p:txBody>
          <a:bodyPr/>
          <a:lstStyle/>
          <a:p>
            <a:pPr>
              <a:buFont typeface="Wingdings" pitchFamily="2" charset="2"/>
              <a:buNone/>
            </a:pPr>
            <a:r>
              <a:rPr lang="zh-CN" altLang="en-US" sz="2000" b="1">
                <a:solidFill>
                  <a:schemeClr val="accent2"/>
                </a:solidFill>
                <a:latin typeface="楷体_GB2312" pitchFamily="49" charset="-122"/>
                <a:ea typeface="楷体_GB2312" pitchFamily="49" charset="-122"/>
              </a:rPr>
              <a:t>		例如，</a:t>
            </a:r>
            <a:r>
              <a:rPr lang="zh-CN" altLang="en-US" sz="2000">
                <a:latin typeface="楷体_GB2312" pitchFamily="49" charset="-122"/>
                <a:ea typeface="楷体_GB2312" pitchFamily="49" charset="-122"/>
              </a:rPr>
              <a:t>对前面的连通带权图，按</a:t>
            </a:r>
            <a:r>
              <a:rPr lang="en-US" altLang="zh-CN" sz="2000">
                <a:latin typeface="楷体_GB2312" pitchFamily="49" charset="-122"/>
                <a:ea typeface="楷体_GB2312" pitchFamily="49" charset="-122"/>
              </a:rPr>
              <a:t>Kruskal</a:t>
            </a:r>
            <a:r>
              <a:rPr lang="zh-CN" altLang="en-US" sz="2000">
                <a:latin typeface="楷体_GB2312" pitchFamily="49" charset="-122"/>
                <a:ea typeface="楷体_GB2312" pitchFamily="49" charset="-122"/>
              </a:rPr>
              <a:t>算法顺序得到的最小生成树上的边如下图所示。</a:t>
            </a:r>
          </a:p>
          <a:p>
            <a:endParaRPr lang="zh-CN" altLang="en-US" sz="2000">
              <a:latin typeface="楷体_GB2312" pitchFamily="49" charset="-122"/>
              <a:ea typeface="楷体_GB2312" pitchFamily="49" charset="-122"/>
            </a:endParaRPr>
          </a:p>
        </p:txBody>
      </p:sp>
      <p:pic>
        <p:nvPicPr>
          <p:cNvPr id="354308" name="Picture 4" descr="t4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60600" y="2333625"/>
            <a:ext cx="5545138" cy="3725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CE6B2675-0A24-4901-A506-7C35F5529C94}" type="slidenum">
              <a:rPr lang="zh-CN" altLang="en-US"/>
              <a:pPr/>
              <a:t>41</a:t>
            </a:fld>
            <a:endParaRPr lang="en-US" altLang="zh-CN"/>
          </a:p>
        </p:txBody>
      </p:sp>
      <p:sp>
        <p:nvSpPr>
          <p:cNvPr id="356354" name="Rectangle 2"/>
          <p:cNvSpPr>
            <a:spLocks noGrp="1" noChangeArrowheads="1"/>
          </p:cNvSpPr>
          <p:nvPr>
            <p:ph type="title"/>
          </p:nvPr>
        </p:nvSpPr>
        <p:spPr/>
        <p:txBody>
          <a:bodyPr/>
          <a:lstStyle/>
          <a:p>
            <a:r>
              <a:rPr lang="en-US" altLang="zh-CN">
                <a:latin typeface="黑体" pitchFamily="2" charset="-122"/>
                <a:ea typeface="黑体" pitchFamily="2" charset="-122"/>
              </a:rPr>
              <a:t>4.6 </a:t>
            </a:r>
            <a:r>
              <a:rPr lang="zh-CN" altLang="en-US">
                <a:latin typeface="黑体" pitchFamily="2" charset="-122"/>
                <a:ea typeface="黑体" pitchFamily="2" charset="-122"/>
              </a:rPr>
              <a:t>最小生成树</a:t>
            </a:r>
          </a:p>
        </p:txBody>
      </p:sp>
      <p:sp>
        <p:nvSpPr>
          <p:cNvPr id="356355" name="Rectangle 3"/>
          <p:cNvSpPr>
            <a:spLocks noGrp="1" noChangeArrowheads="1"/>
          </p:cNvSpPr>
          <p:nvPr>
            <p:ph type="body" idx="1"/>
          </p:nvPr>
        </p:nvSpPr>
        <p:spPr/>
        <p:txBody>
          <a:bodyPr/>
          <a:lstStyle/>
          <a:p>
            <a:pPr>
              <a:lnSpc>
                <a:spcPct val="90000"/>
              </a:lnSpc>
              <a:buFont typeface="Wingdings" pitchFamily="2" charset="2"/>
              <a:buNone/>
            </a:pPr>
            <a:r>
              <a:rPr lang="zh-CN" altLang="en-US" sz="2400">
                <a:latin typeface="楷体_GB2312" pitchFamily="49" charset="-122"/>
                <a:ea typeface="楷体_GB2312" pitchFamily="49" charset="-122"/>
              </a:rPr>
              <a:t>	关于</a:t>
            </a:r>
            <a:r>
              <a:rPr lang="zh-CN" altLang="en-US" sz="2400" b="1">
                <a:solidFill>
                  <a:schemeClr val="accent2"/>
                </a:solidFill>
                <a:latin typeface="楷体_GB2312" pitchFamily="49" charset="-122"/>
                <a:ea typeface="楷体_GB2312" pitchFamily="49" charset="-122"/>
              </a:rPr>
              <a:t>集合的一些基本运算</a:t>
            </a:r>
            <a:r>
              <a:rPr lang="zh-CN" altLang="en-US" sz="2400">
                <a:latin typeface="楷体_GB2312" pitchFamily="49" charset="-122"/>
                <a:ea typeface="楷体_GB2312" pitchFamily="49" charset="-122"/>
              </a:rPr>
              <a:t>可用于实现</a:t>
            </a:r>
            <a:r>
              <a:rPr lang="en-US" altLang="zh-CN" sz="2400">
                <a:latin typeface="楷体_GB2312" pitchFamily="49" charset="-122"/>
                <a:ea typeface="楷体_GB2312" pitchFamily="49" charset="-122"/>
              </a:rPr>
              <a:t>Kruskal</a:t>
            </a:r>
            <a:r>
              <a:rPr lang="zh-CN" altLang="en-US" sz="2400">
                <a:latin typeface="楷体_GB2312" pitchFamily="49" charset="-122"/>
                <a:ea typeface="楷体_GB2312" pitchFamily="49" charset="-122"/>
              </a:rPr>
              <a:t>算法。 </a:t>
            </a:r>
          </a:p>
          <a:p>
            <a:pPr>
              <a:lnSpc>
                <a:spcPct val="90000"/>
              </a:lnSpc>
              <a:buFont typeface="Wingdings" pitchFamily="2" charset="2"/>
              <a:buNone/>
            </a:pPr>
            <a:r>
              <a:rPr lang="zh-CN" altLang="en-US" sz="2400">
                <a:latin typeface="楷体_GB2312" pitchFamily="49" charset="-122"/>
                <a:ea typeface="楷体_GB2312" pitchFamily="49" charset="-122"/>
              </a:rPr>
              <a:t>		按权的递增顺序查看等价于对</a:t>
            </a:r>
            <a:r>
              <a:rPr lang="zh-CN" altLang="en-US" sz="2400" b="1">
                <a:solidFill>
                  <a:schemeClr val="accent2"/>
                </a:solidFill>
                <a:latin typeface="楷体_GB2312" pitchFamily="49" charset="-122"/>
                <a:ea typeface="楷体_GB2312" pitchFamily="49" charset="-122"/>
              </a:rPr>
              <a:t>优先队列</a:t>
            </a:r>
            <a:r>
              <a:rPr lang="zh-CN" altLang="en-US" sz="2400">
                <a:latin typeface="楷体_GB2312" pitchFamily="49" charset="-122"/>
                <a:ea typeface="楷体_GB2312" pitchFamily="49" charset="-122"/>
              </a:rPr>
              <a:t>执行</a:t>
            </a:r>
            <a:r>
              <a:rPr lang="en-US" altLang="zh-CN" sz="2400" b="1">
                <a:latin typeface="楷体_GB2312" pitchFamily="49" charset="-122"/>
                <a:ea typeface="楷体_GB2312" pitchFamily="49" charset="-122"/>
              </a:rPr>
              <a:t>removeMin</a:t>
            </a:r>
            <a:r>
              <a:rPr lang="zh-CN" altLang="en-US" sz="2400">
                <a:latin typeface="楷体_GB2312" pitchFamily="49" charset="-122"/>
                <a:ea typeface="楷体_GB2312" pitchFamily="49" charset="-122"/>
              </a:rPr>
              <a:t>运算。可以用</a:t>
            </a:r>
            <a:r>
              <a:rPr lang="zh-CN" altLang="en-US" sz="2400" b="1">
                <a:solidFill>
                  <a:schemeClr val="accent2"/>
                </a:solidFill>
                <a:latin typeface="楷体_GB2312" pitchFamily="49" charset="-122"/>
                <a:ea typeface="楷体_GB2312" pitchFamily="49" charset="-122"/>
              </a:rPr>
              <a:t>堆</a:t>
            </a:r>
            <a:r>
              <a:rPr lang="zh-CN" altLang="en-US" sz="2400">
                <a:latin typeface="楷体_GB2312" pitchFamily="49" charset="-122"/>
                <a:ea typeface="楷体_GB2312" pitchFamily="49" charset="-122"/>
              </a:rPr>
              <a:t>实现这个优先队列。 </a:t>
            </a:r>
          </a:p>
          <a:p>
            <a:pPr>
              <a:lnSpc>
                <a:spcPct val="90000"/>
              </a:lnSpc>
              <a:buFont typeface="Wingdings" pitchFamily="2" charset="2"/>
              <a:buNone/>
            </a:pPr>
            <a:r>
              <a:rPr lang="zh-CN" altLang="en-US" sz="2400">
                <a:latin typeface="楷体_GB2312" pitchFamily="49" charset="-122"/>
                <a:ea typeface="楷体_GB2312" pitchFamily="49" charset="-122"/>
              </a:rPr>
              <a:t>		对一个由连通分支组成的集合不断进行修改，需要用到抽象数据类型</a:t>
            </a:r>
            <a:r>
              <a:rPr lang="zh-CN" altLang="en-US" sz="2400" b="1">
                <a:solidFill>
                  <a:schemeClr val="accent2"/>
                </a:solidFill>
                <a:latin typeface="楷体_GB2312" pitchFamily="49" charset="-122"/>
                <a:ea typeface="楷体_GB2312" pitchFamily="49" charset="-122"/>
              </a:rPr>
              <a:t>并查集</a:t>
            </a:r>
            <a:r>
              <a:rPr lang="en-US" altLang="zh-CN" sz="2400" b="1">
                <a:latin typeface="楷体_GB2312" pitchFamily="49" charset="-122"/>
                <a:ea typeface="楷体_GB2312" pitchFamily="49" charset="-122"/>
              </a:rPr>
              <a:t>UnionFind</a:t>
            </a:r>
            <a:r>
              <a:rPr lang="zh-CN" altLang="en-US" sz="2400">
                <a:latin typeface="楷体_GB2312" pitchFamily="49" charset="-122"/>
                <a:ea typeface="楷体_GB2312" pitchFamily="49" charset="-122"/>
              </a:rPr>
              <a:t>所支持的基本运算。</a:t>
            </a:r>
          </a:p>
          <a:p>
            <a:pPr>
              <a:lnSpc>
                <a:spcPct val="90000"/>
              </a:lnSpc>
              <a:buFont typeface="Wingdings" pitchFamily="2" charset="2"/>
              <a:buNone/>
            </a:pPr>
            <a:r>
              <a:rPr lang="zh-CN" altLang="en-US" sz="2400">
                <a:latin typeface="楷体_GB2312" pitchFamily="49" charset="-122"/>
                <a:ea typeface="楷体_GB2312" pitchFamily="49" charset="-122"/>
              </a:rPr>
              <a:t>		当图的边数为</a:t>
            </a:r>
            <a:r>
              <a:rPr lang="en-US" altLang="zh-CN" sz="2400">
                <a:latin typeface="楷体_GB2312" pitchFamily="49" charset="-122"/>
                <a:ea typeface="楷体_GB2312" pitchFamily="49" charset="-122"/>
              </a:rPr>
              <a:t>e</a:t>
            </a:r>
            <a:r>
              <a:rPr lang="zh-CN" altLang="en-US" sz="2400">
                <a:latin typeface="楷体_GB2312" pitchFamily="49" charset="-122"/>
                <a:ea typeface="楷体_GB2312" pitchFamily="49" charset="-122"/>
              </a:rPr>
              <a:t>时，</a:t>
            </a:r>
            <a:r>
              <a:rPr lang="en-US" altLang="zh-CN" sz="2400">
                <a:latin typeface="楷体_GB2312" pitchFamily="49" charset="-122"/>
                <a:ea typeface="楷体_GB2312" pitchFamily="49" charset="-122"/>
              </a:rPr>
              <a:t>Kruskal</a:t>
            </a:r>
            <a:r>
              <a:rPr lang="zh-CN" altLang="en-US" sz="2400">
                <a:latin typeface="楷体_GB2312" pitchFamily="49" charset="-122"/>
                <a:ea typeface="楷体_GB2312" pitchFamily="49" charset="-122"/>
              </a:rPr>
              <a:t>算法所需的</a:t>
            </a:r>
            <a:r>
              <a:rPr lang="zh-CN" altLang="en-US" sz="2400" b="1">
                <a:solidFill>
                  <a:schemeClr val="accent2"/>
                </a:solidFill>
                <a:latin typeface="楷体_GB2312" pitchFamily="49" charset="-122"/>
                <a:ea typeface="楷体_GB2312" pitchFamily="49" charset="-122"/>
              </a:rPr>
              <a:t>计算时间</a:t>
            </a:r>
            <a:r>
              <a:rPr lang="zh-CN" altLang="en-US" sz="2400">
                <a:latin typeface="楷体_GB2312" pitchFamily="49" charset="-122"/>
                <a:ea typeface="楷体_GB2312" pitchFamily="49" charset="-122"/>
              </a:rPr>
              <a:t>是       。当        时，</a:t>
            </a:r>
            <a:r>
              <a:rPr lang="en-US" altLang="zh-CN" sz="2400">
                <a:latin typeface="楷体_GB2312" pitchFamily="49" charset="-122"/>
                <a:ea typeface="楷体_GB2312" pitchFamily="49" charset="-122"/>
              </a:rPr>
              <a:t>Kruskal</a:t>
            </a:r>
            <a:r>
              <a:rPr lang="zh-CN" altLang="en-US" sz="2400">
                <a:latin typeface="楷体_GB2312" pitchFamily="49" charset="-122"/>
                <a:ea typeface="楷体_GB2312" pitchFamily="49" charset="-122"/>
              </a:rPr>
              <a:t>算法比</a:t>
            </a:r>
            <a:r>
              <a:rPr lang="en-US" altLang="zh-CN" sz="2400">
                <a:latin typeface="楷体_GB2312" pitchFamily="49" charset="-122"/>
                <a:ea typeface="楷体_GB2312" pitchFamily="49" charset="-122"/>
              </a:rPr>
              <a:t>Prim</a:t>
            </a:r>
            <a:r>
              <a:rPr lang="zh-CN" altLang="en-US" sz="2400">
                <a:latin typeface="楷体_GB2312" pitchFamily="49" charset="-122"/>
                <a:ea typeface="楷体_GB2312" pitchFamily="49" charset="-122"/>
              </a:rPr>
              <a:t>算法差，但当       时，</a:t>
            </a:r>
            <a:r>
              <a:rPr lang="en-US" altLang="zh-CN" sz="2400">
                <a:latin typeface="楷体_GB2312" pitchFamily="49" charset="-122"/>
                <a:ea typeface="楷体_GB2312" pitchFamily="49" charset="-122"/>
              </a:rPr>
              <a:t>Kruskal</a:t>
            </a:r>
            <a:r>
              <a:rPr lang="zh-CN" altLang="en-US" sz="2400">
                <a:latin typeface="楷体_GB2312" pitchFamily="49" charset="-122"/>
                <a:ea typeface="楷体_GB2312" pitchFamily="49" charset="-122"/>
              </a:rPr>
              <a:t>算法却比</a:t>
            </a:r>
            <a:r>
              <a:rPr lang="en-US" altLang="zh-CN" sz="2400">
                <a:latin typeface="楷体_GB2312" pitchFamily="49" charset="-122"/>
                <a:ea typeface="楷体_GB2312" pitchFamily="49" charset="-122"/>
              </a:rPr>
              <a:t>Prim</a:t>
            </a:r>
            <a:r>
              <a:rPr lang="zh-CN" altLang="en-US" sz="2400">
                <a:latin typeface="楷体_GB2312" pitchFamily="49" charset="-122"/>
                <a:ea typeface="楷体_GB2312" pitchFamily="49" charset="-122"/>
              </a:rPr>
              <a:t>算法好得多。</a:t>
            </a:r>
          </a:p>
        </p:txBody>
      </p:sp>
      <p:sp>
        <p:nvSpPr>
          <p:cNvPr id="356357"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56356" name="Object 4"/>
          <p:cNvGraphicFramePr>
            <a:graphicFrameLocks noChangeAspect="1"/>
          </p:cNvGraphicFramePr>
          <p:nvPr/>
        </p:nvGraphicFramePr>
        <p:xfrm>
          <a:off x="1403350" y="4581525"/>
          <a:ext cx="1008063" cy="315913"/>
        </p:xfrm>
        <a:graphic>
          <a:graphicData uri="http://schemas.openxmlformats.org/presentationml/2006/ole">
            <mc:AlternateContent xmlns:mc="http://schemas.openxmlformats.org/markup-compatibility/2006">
              <mc:Choice xmlns:v="urn:schemas-microsoft-com:vml" Requires="v">
                <p:oleObj spid="_x0000_s356365" name="公式" r:id="rId3" imgW="634725" imgH="203112" progId="Equation.3">
                  <p:embed/>
                </p:oleObj>
              </mc:Choice>
              <mc:Fallback>
                <p:oleObj name="公式" r:id="rId3" imgW="634725"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581525"/>
                        <a:ext cx="1008063"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59"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56358" name="Object 6"/>
          <p:cNvGraphicFramePr>
            <a:graphicFrameLocks noChangeAspect="1"/>
          </p:cNvGraphicFramePr>
          <p:nvPr/>
        </p:nvGraphicFramePr>
        <p:xfrm>
          <a:off x="3130550" y="4508500"/>
          <a:ext cx="1081088" cy="376238"/>
        </p:xfrm>
        <a:graphic>
          <a:graphicData uri="http://schemas.openxmlformats.org/presentationml/2006/ole">
            <mc:AlternateContent xmlns:mc="http://schemas.openxmlformats.org/markup-compatibility/2006">
              <mc:Choice xmlns:v="urn:schemas-microsoft-com:vml" Requires="v">
                <p:oleObj spid="_x0000_s356366" name="公式" r:id="rId5" imgW="660400" imgH="228600" progId="Equation.3">
                  <p:embed/>
                </p:oleObj>
              </mc:Choice>
              <mc:Fallback>
                <p:oleObj name="公式" r:id="rId5" imgW="660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0550" y="4508500"/>
                        <a:ext cx="1081088"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61"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56360" name="Object 8"/>
          <p:cNvGraphicFramePr>
            <a:graphicFrameLocks noChangeAspect="1"/>
          </p:cNvGraphicFramePr>
          <p:nvPr/>
        </p:nvGraphicFramePr>
        <p:xfrm>
          <a:off x="2339975" y="4824413"/>
          <a:ext cx="1079500" cy="404812"/>
        </p:xfrm>
        <a:graphic>
          <a:graphicData uri="http://schemas.openxmlformats.org/presentationml/2006/ole">
            <mc:AlternateContent xmlns:mc="http://schemas.openxmlformats.org/markup-compatibility/2006">
              <mc:Choice xmlns:v="urn:schemas-microsoft-com:vml" Requires="v">
                <p:oleObj spid="_x0000_s356367" name="公式" r:id="rId7" imgW="609600" imgH="228600" progId="Equation.3">
                  <p:embed/>
                </p:oleObj>
              </mc:Choice>
              <mc:Fallback>
                <p:oleObj name="公式" r:id="rId7" imgW="6096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4824413"/>
                        <a:ext cx="10795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ACE373A-36C7-4D66-B9D0-935543F62C9F}" type="slidenum">
              <a:rPr lang="zh-CN" altLang="en-US"/>
              <a:pPr/>
              <a:t>42</a:t>
            </a:fld>
            <a:endParaRPr lang="en-US" altLang="zh-CN"/>
          </a:p>
        </p:txBody>
      </p:sp>
      <p:sp>
        <p:nvSpPr>
          <p:cNvPr id="357378" name="Rectangle 2"/>
          <p:cNvSpPr>
            <a:spLocks noGrp="1" noChangeArrowheads="1"/>
          </p:cNvSpPr>
          <p:nvPr>
            <p:ph type="title"/>
          </p:nvPr>
        </p:nvSpPr>
        <p:spPr>
          <a:xfrm>
            <a:off x="685800" y="701675"/>
            <a:ext cx="7772400" cy="1143000"/>
          </a:xfrm>
        </p:spPr>
        <p:txBody>
          <a:bodyPr/>
          <a:lstStyle/>
          <a:p>
            <a:r>
              <a:rPr lang="en-US" altLang="zh-CN">
                <a:latin typeface="黑体" pitchFamily="2" charset="-122"/>
                <a:ea typeface="黑体" pitchFamily="2" charset="-122"/>
              </a:rPr>
              <a:t>4.7 </a:t>
            </a:r>
            <a:r>
              <a:rPr lang="zh-CN" altLang="en-US">
                <a:latin typeface="黑体" pitchFamily="2" charset="-122"/>
                <a:ea typeface="黑体" pitchFamily="2" charset="-122"/>
              </a:rPr>
              <a:t>多机调度问题</a:t>
            </a:r>
          </a:p>
        </p:txBody>
      </p:sp>
      <p:sp>
        <p:nvSpPr>
          <p:cNvPr id="357379" name="Rectangle 3"/>
          <p:cNvSpPr>
            <a:spLocks noGrp="1" noChangeArrowheads="1"/>
          </p:cNvSpPr>
          <p:nvPr>
            <p:ph type="body" idx="1"/>
          </p:nvPr>
        </p:nvSpPr>
        <p:spPr>
          <a:xfrm>
            <a:off x="1182688" y="2027238"/>
            <a:ext cx="7772400" cy="4105275"/>
          </a:xfrm>
        </p:spPr>
        <p:txBody>
          <a:bodyPr/>
          <a:lstStyle/>
          <a:p>
            <a:pPr>
              <a:buFont typeface="Wingdings" pitchFamily="2" charset="2"/>
              <a:buNone/>
            </a:pPr>
            <a:r>
              <a:rPr lang="zh-CN" altLang="en-US" sz="24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多机调度问题</a:t>
            </a:r>
            <a:r>
              <a:rPr lang="zh-CN" altLang="en-US" sz="2400">
                <a:latin typeface="楷体_GB2312" pitchFamily="49" charset="-122"/>
                <a:ea typeface="楷体_GB2312" pitchFamily="49" charset="-122"/>
              </a:rPr>
              <a:t>要求给出一种作业调度方案，使所给的</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个作业在尽可能短的时间内由</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台机器加工处理完成。</a:t>
            </a:r>
          </a:p>
          <a:p>
            <a:pPr>
              <a:buFont typeface="Wingdings" pitchFamily="2" charset="2"/>
              <a:buNone/>
            </a:pPr>
            <a:endParaRPr lang="zh-CN" altLang="en-US" sz="2400">
              <a:latin typeface="楷体_GB2312" pitchFamily="49" charset="-122"/>
              <a:ea typeface="楷体_GB2312" pitchFamily="49" charset="-122"/>
            </a:endParaRPr>
          </a:p>
          <a:p>
            <a:pPr>
              <a:buFont typeface="Wingdings" pitchFamily="2" charset="2"/>
              <a:buNone/>
            </a:pPr>
            <a:endParaRPr lang="zh-CN" altLang="en-US" sz="2400">
              <a:latin typeface="楷体_GB2312" pitchFamily="49" charset="-122"/>
              <a:ea typeface="楷体_GB2312" pitchFamily="49" charset="-122"/>
            </a:endParaRPr>
          </a:p>
          <a:p>
            <a:pPr>
              <a:buFont typeface="Wingdings" pitchFamily="2" charset="2"/>
              <a:buNone/>
            </a:pPr>
            <a:r>
              <a:rPr lang="zh-CN" altLang="en-US" sz="2400">
                <a:latin typeface="楷体_GB2312" pitchFamily="49" charset="-122"/>
                <a:ea typeface="楷体_GB2312" pitchFamily="49" charset="-122"/>
              </a:rPr>
              <a:t>		这个问题是</a:t>
            </a:r>
            <a:r>
              <a:rPr lang="en-US" altLang="zh-CN" sz="2400" b="1">
                <a:solidFill>
                  <a:schemeClr val="accent2"/>
                </a:solidFill>
                <a:latin typeface="楷体_GB2312" pitchFamily="49" charset="-122"/>
                <a:ea typeface="楷体_GB2312" pitchFamily="49" charset="-122"/>
              </a:rPr>
              <a:t>NP</a:t>
            </a:r>
            <a:r>
              <a:rPr lang="zh-CN" altLang="en-US" sz="2400" b="1">
                <a:solidFill>
                  <a:schemeClr val="accent2"/>
                </a:solidFill>
                <a:latin typeface="楷体_GB2312" pitchFamily="49" charset="-122"/>
                <a:ea typeface="楷体_GB2312" pitchFamily="49" charset="-122"/>
              </a:rPr>
              <a:t>完全问题</a:t>
            </a:r>
            <a:r>
              <a:rPr lang="zh-CN" altLang="en-US" sz="2400">
                <a:latin typeface="楷体_GB2312" pitchFamily="49" charset="-122"/>
                <a:ea typeface="楷体_GB2312" pitchFamily="49" charset="-122"/>
              </a:rPr>
              <a:t>，到目前为止还没有有效的解法。对于这一类问题</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用</a:t>
            </a:r>
            <a:r>
              <a:rPr lang="zh-CN" altLang="en-US" sz="2400" b="1">
                <a:solidFill>
                  <a:schemeClr val="accent2"/>
                </a:solidFill>
                <a:latin typeface="楷体_GB2312" pitchFamily="49" charset="-122"/>
                <a:ea typeface="楷体_GB2312" pitchFamily="49" charset="-122"/>
              </a:rPr>
              <a:t>贪心选择策略</a:t>
            </a:r>
            <a:r>
              <a:rPr lang="zh-CN" altLang="en-US" sz="2400">
                <a:latin typeface="楷体_GB2312" pitchFamily="49" charset="-122"/>
                <a:ea typeface="楷体_GB2312" pitchFamily="49" charset="-122"/>
              </a:rPr>
              <a:t>有时可以设计出较好的近似算法。</a:t>
            </a:r>
          </a:p>
        </p:txBody>
      </p:sp>
      <p:sp>
        <p:nvSpPr>
          <p:cNvPr id="357381" name="Rectangle 5"/>
          <p:cNvSpPr>
            <a:spLocks noChangeArrowheads="1"/>
          </p:cNvSpPr>
          <p:nvPr/>
        </p:nvSpPr>
        <p:spPr bwMode="auto">
          <a:xfrm>
            <a:off x="1187450" y="3213100"/>
            <a:ext cx="6983413" cy="75247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lang="zh-CN" altLang="en-US" sz="2000" b="1">
                <a:solidFill>
                  <a:schemeClr val="accent2"/>
                </a:solidFill>
                <a:latin typeface="楷体_GB2312" pitchFamily="49" charset="-122"/>
                <a:ea typeface="楷体_GB2312" pitchFamily="49" charset="-122"/>
              </a:rPr>
              <a:t>    约定，每个作业均可在任何一台机器上加工处理，但未完工前不允许中断处理。作业不能拆分成更小的子作业。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381"/>
                                        </p:tgtEl>
                                        <p:attrNameLst>
                                          <p:attrName>style.visibility</p:attrName>
                                        </p:attrNameLst>
                                      </p:cBhvr>
                                      <p:to>
                                        <p:strVal val="visible"/>
                                      </p:to>
                                    </p:set>
                                    <p:anim calcmode="lin" valueType="num">
                                      <p:cBhvr additive="base">
                                        <p:cTn id="7" dur="500" fill="hold"/>
                                        <p:tgtEl>
                                          <p:spTgt spid="357381"/>
                                        </p:tgtEl>
                                        <p:attrNameLst>
                                          <p:attrName>ppt_x</p:attrName>
                                        </p:attrNameLst>
                                      </p:cBhvr>
                                      <p:tavLst>
                                        <p:tav tm="0">
                                          <p:val>
                                            <p:strVal val="#ppt_x"/>
                                          </p:val>
                                        </p:tav>
                                        <p:tav tm="100000">
                                          <p:val>
                                            <p:strVal val="#ppt_x"/>
                                          </p:val>
                                        </p:tav>
                                      </p:tavLst>
                                    </p:anim>
                                    <p:anim calcmode="lin" valueType="num">
                                      <p:cBhvr additive="base">
                                        <p:cTn id="8" dur="500" fill="hold"/>
                                        <p:tgtEl>
                                          <p:spTgt spid="357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ADD625C-F546-437B-A3B5-C34F99281B7D}" type="slidenum">
              <a:rPr lang="zh-CN" altLang="en-US"/>
              <a:pPr/>
              <a:t>43</a:t>
            </a:fld>
            <a:endParaRPr lang="en-US" altLang="zh-CN"/>
          </a:p>
        </p:txBody>
      </p:sp>
      <p:sp>
        <p:nvSpPr>
          <p:cNvPr id="358402" name="Rectangle 2"/>
          <p:cNvSpPr>
            <a:spLocks noGrp="1" noChangeArrowheads="1"/>
          </p:cNvSpPr>
          <p:nvPr>
            <p:ph type="title"/>
          </p:nvPr>
        </p:nvSpPr>
        <p:spPr/>
        <p:txBody>
          <a:bodyPr/>
          <a:lstStyle/>
          <a:p>
            <a:r>
              <a:rPr lang="en-US" altLang="zh-CN">
                <a:latin typeface="黑体" pitchFamily="2" charset="-122"/>
                <a:ea typeface="黑体" pitchFamily="2" charset="-122"/>
              </a:rPr>
              <a:t>4.7 </a:t>
            </a:r>
            <a:r>
              <a:rPr lang="zh-CN" altLang="en-US">
                <a:latin typeface="黑体" pitchFamily="2" charset="-122"/>
                <a:ea typeface="黑体" pitchFamily="2" charset="-122"/>
              </a:rPr>
              <a:t>多机调度问题</a:t>
            </a:r>
          </a:p>
        </p:txBody>
      </p:sp>
      <p:sp>
        <p:nvSpPr>
          <p:cNvPr id="358403" name="Rectangle 3"/>
          <p:cNvSpPr>
            <a:spLocks noGrp="1" noChangeArrowheads="1"/>
          </p:cNvSpPr>
          <p:nvPr>
            <p:ph type="body" idx="1"/>
          </p:nvPr>
        </p:nvSpPr>
        <p:spPr/>
        <p:txBody>
          <a:bodyPr/>
          <a:lstStyle/>
          <a:p>
            <a:pPr>
              <a:buFont typeface="Wingdings" pitchFamily="2" charset="2"/>
              <a:buNone/>
            </a:pPr>
            <a:r>
              <a:rPr lang="zh-CN" altLang="en-US" sz="2400">
                <a:ea typeface="楷体_GB2312" pitchFamily="49" charset="-122"/>
              </a:rPr>
              <a:t>		采用</a:t>
            </a:r>
            <a:r>
              <a:rPr lang="zh-CN" altLang="en-US" sz="2400" b="1">
                <a:solidFill>
                  <a:schemeClr val="accent2"/>
                </a:solidFill>
                <a:ea typeface="楷体_GB2312" pitchFamily="49" charset="-122"/>
              </a:rPr>
              <a:t>最长处理时间作业优先</a:t>
            </a:r>
            <a:r>
              <a:rPr lang="zh-CN" altLang="en-US" sz="2400">
                <a:ea typeface="楷体_GB2312" pitchFamily="49" charset="-122"/>
              </a:rPr>
              <a:t>的贪心选择策略可以设计出解多机调度问题的较好的近似算法。</a:t>
            </a:r>
          </a:p>
          <a:p>
            <a:pPr>
              <a:buFont typeface="Wingdings" pitchFamily="2" charset="2"/>
              <a:buNone/>
            </a:pPr>
            <a:r>
              <a:rPr lang="zh-CN" altLang="en-US" sz="2400">
                <a:ea typeface="楷体_GB2312" pitchFamily="49" charset="-122"/>
              </a:rPr>
              <a:t>		按此策略，当        时，只要将机器</a:t>
            </a:r>
            <a:r>
              <a:rPr lang="en-US" altLang="zh-CN" sz="2400">
                <a:ea typeface="楷体_GB2312" pitchFamily="49" charset="-122"/>
              </a:rPr>
              <a:t>i</a:t>
            </a:r>
            <a:r>
              <a:rPr lang="zh-CN" altLang="en-US" sz="2400">
                <a:ea typeface="楷体_GB2312" pitchFamily="49" charset="-122"/>
              </a:rPr>
              <a:t>的</a:t>
            </a:r>
            <a:r>
              <a:rPr lang="en-US" altLang="zh-CN" sz="2400">
                <a:ea typeface="楷体_GB2312" pitchFamily="49" charset="-122"/>
              </a:rPr>
              <a:t>[0, ti]</a:t>
            </a:r>
            <a:r>
              <a:rPr lang="zh-CN" altLang="en-US" sz="2400">
                <a:ea typeface="楷体_GB2312" pitchFamily="49" charset="-122"/>
              </a:rPr>
              <a:t>时间区间分配给作业</a:t>
            </a:r>
            <a:r>
              <a:rPr lang="en-US" altLang="zh-CN" sz="2400">
                <a:ea typeface="楷体_GB2312" pitchFamily="49" charset="-122"/>
              </a:rPr>
              <a:t>i</a:t>
            </a:r>
            <a:r>
              <a:rPr lang="zh-CN" altLang="en-US" sz="2400">
                <a:ea typeface="楷体_GB2312" pitchFamily="49" charset="-122"/>
              </a:rPr>
              <a:t>即可，算法只需要</a:t>
            </a:r>
            <a:r>
              <a:rPr lang="en-US" altLang="zh-CN" sz="2400" b="1">
                <a:solidFill>
                  <a:schemeClr val="accent2"/>
                </a:solidFill>
                <a:ea typeface="楷体_GB2312" pitchFamily="49" charset="-122"/>
              </a:rPr>
              <a:t>O(1)</a:t>
            </a:r>
            <a:r>
              <a:rPr lang="zh-CN" altLang="en-US" sz="2400">
                <a:ea typeface="楷体_GB2312" pitchFamily="49" charset="-122"/>
              </a:rPr>
              <a:t>时间。</a:t>
            </a:r>
            <a:endParaRPr lang="en-US" altLang="zh-CN" sz="2400">
              <a:ea typeface="楷体_GB2312" pitchFamily="49" charset="-122"/>
            </a:endParaRPr>
          </a:p>
          <a:p>
            <a:pPr>
              <a:buFont typeface="Wingdings" pitchFamily="2" charset="2"/>
              <a:buNone/>
            </a:pPr>
            <a:r>
              <a:rPr lang="zh-CN" altLang="en-US" sz="2400">
                <a:ea typeface="楷体_GB2312" pitchFamily="49" charset="-122"/>
              </a:rPr>
              <a:t>		当         时，首先将</a:t>
            </a:r>
            <a:r>
              <a:rPr lang="en-US" altLang="zh-CN" sz="2400">
                <a:ea typeface="楷体_GB2312" pitchFamily="49" charset="-122"/>
              </a:rPr>
              <a:t>n</a:t>
            </a:r>
            <a:r>
              <a:rPr lang="zh-CN" altLang="en-US" sz="2400">
                <a:ea typeface="楷体_GB2312" pitchFamily="49" charset="-122"/>
              </a:rPr>
              <a:t>个作业依其所需的处理时间从大到小排序。然后依此顺序将作业分配给空闲的处理机。算法所需的计算时间为</a:t>
            </a:r>
            <a:r>
              <a:rPr lang="en-US" altLang="zh-CN" sz="2400" b="1">
                <a:solidFill>
                  <a:schemeClr val="accent2"/>
                </a:solidFill>
                <a:ea typeface="楷体_GB2312" pitchFamily="49" charset="-122"/>
              </a:rPr>
              <a:t>O(nlogn)</a:t>
            </a:r>
            <a:r>
              <a:rPr lang="zh-CN" altLang="en-US" sz="2400">
                <a:ea typeface="楷体_GB2312" pitchFamily="49" charset="-122"/>
              </a:rPr>
              <a:t>。</a:t>
            </a:r>
          </a:p>
          <a:p>
            <a:pPr>
              <a:buFont typeface="Wingdings" pitchFamily="2" charset="2"/>
              <a:buNone/>
            </a:pPr>
            <a:endParaRPr lang="zh-CN" altLang="en-US" sz="2400">
              <a:ea typeface="楷体_GB2312" pitchFamily="49" charset="-122"/>
            </a:endParaRPr>
          </a:p>
        </p:txBody>
      </p:sp>
      <p:sp>
        <p:nvSpPr>
          <p:cNvPr id="358405" name="Rectangle 5"/>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58404" name="Object 4"/>
          <p:cNvGraphicFramePr>
            <a:graphicFrameLocks noChangeAspect="1"/>
          </p:cNvGraphicFramePr>
          <p:nvPr/>
        </p:nvGraphicFramePr>
        <p:xfrm>
          <a:off x="3455988" y="2852738"/>
          <a:ext cx="684212" cy="284162"/>
        </p:xfrm>
        <a:graphic>
          <a:graphicData uri="http://schemas.openxmlformats.org/presentationml/2006/ole">
            <mc:AlternateContent xmlns:mc="http://schemas.openxmlformats.org/markup-compatibility/2006">
              <mc:Choice xmlns:v="urn:schemas-microsoft-com:vml" Requires="v">
                <p:oleObj spid="_x0000_s358410" name="公式" r:id="rId3" imgW="393359" imgH="164957" progId="Equation.3">
                  <p:embed/>
                </p:oleObj>
              </mc:Choice>
              <mc:Fallback>
                <p:oleObj name="公式" r:id="rId3" imgW="393359" imgH="16495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988" y="2852738"/>
                        <a:ext cx="684212" cy="284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07" name="Rectangle 7"/>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58406" name="Object 6"/>
          <p:cNvGraphicFramePr>
            <a:graphicFrameLocks noChangeAspect="1"/>
          </p:cNvGraphicFramePr>
          <p:nvPr/>
        </p:nvGraphicFramePr>
        <p:xfrm>
          <a:off x="1979613" y="3716338"/>
          <a:ext cx="684212" cy="250825"/>
        </p:xfrm>
        <a:graphic>
          <a:graphicData uri="http://schemas.openxmlformats.org/presentationml/2006/ole">
            <mc:AlternateContent xmlns:mc="http://schemas.openxmlformats.org/markup-compatibility/2006">
              <mc:Choice xmlns:v="urn:schemas-microsoft-com:vml" Requires="v">
                <p:oleObj spid="_x0000_s358411" name="公式" r:id="rId5" imgW="393529" imgH="139639" progId="Equation.3">
                  <p:embed/>
                </p:oleObj>
              </mc:Choice>
              <mc:Fallback>
                <p:oleObj name="公式" r:id="rId5" imgW="393529" imgH="13963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716338"/>
                        <a:ext cx="684212"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BF448B34-10BD-4E0C-B41B-004948C36F9A}" type="slidenum">
              <a:rPr lang="zh-CN" altLang="en-US"/>
              <a:pPr/>
              <a:t>44</a:t>
            </a:fld>
            <a:endParaRPr lang="en-US" altLang="zh-CN"/>
          </a:p>
        </p:txBody>
      </p:sp>
      <p:sp>
        <p:nvSpPr>
          <p:cNvPr id="359426" name="Rectangle 2"/>
          <p:cNvSpPr>
            <a:spLocks noGrp="1" noChangeArrowheads="1"/>
          </p:cNvSpPr>
          <p:nvPr>
            <p:ph type="title"/>
          </p:nvPr>
        </p:nvSpPr>
        <p:spPr/>
        <p:txBody>
          <a:bodyPr/>
          <a:lstStyle/>
          <a:p>
            <a:r>
              <a:rPr lang="en-US" altLang="zh-CN">
                <a:latin typeface="黑体" pitchFamily="2" charset="-122"/>
                <a:ea typeface="黑体" pitchFamily="2" charset="-122"/>
              </a:rPr>
              <a:t>4.7 </a:t>
            </a:r>
            <a:r>
              <a:rPr lang="zh-CN" altLang="en-US">
                <a:latin typeface="黑体" pitchFamily="2" charset="-122"/>
                <a:ea typeface="黑体" pitchFamily="2" charset="-122"/>
              </a:rPr>
              <a:t>多机调度问题</a:t>
            </a:r>
          </a:p>
        </p:txBody>
      </p:sp>
      <p:sp>
        <p:nvSpPr>
          <p:cNvPr id="359427" name="Rectangle 3"/>
          <p:cNvSpPr>
            <a:spLocks noGrp="1" noChangeArrowheads="1"/>
          </p:cNvSpPr>
          <p:nvPr>
            <p:ph type="body" sz="half" idx="1"/>
          </p:nvPr>
        </p:nvSpPr>
        <p:spPr>
          <a:xfrm>
            <a:off x="1323975" y="2027238"/>
            <a:ext cx="7489825" cy="1798637"/>
          </a:xfrm>
        </p:spPr>
        <p:txBody>
          <a:bodyPr/>
          <a:lstStyle/>
          <a:p>
            <a:pPr>
              <a:buFont typeface="Wingdings" pitchFamily="2" charset="2"/>
              <a:buNone/>
            </a:pPr>
            <a:r>
              <a:rPr lang="zh-CN" altLang="en-US" sz="24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	例如，</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7</a:t>
            </a:r>
            <a:r>
              <a:rPr lang="zh-CN" altLang="en-US" sz="2400">
                <a:latin typeface="楷体_GB2312" pitchFamily="49" charset="-122"/>
                <a:ea typeface="楷体_GB2312" pitchFamily="49" charset="-122"/>
              </a:rPr>
              <a:t>个独立作业</a:t>
            </a:r>
            <a:r>
              <a:rPr lang="en-US" altLang="zh-CN" sz="2400">
                <a:latin typeface="楷体_GB2312" pitchFamily="49" charset="-122"/>
                <a:ea typeface="楷体_GB2312" pitchFamily="49" charset="-122"/>
              </a:rPr>
              <a:t>{1,2,3,4,5,6,7}</a:t>
            </a:r>
            <a:r>
              <a:rPr lang="zh-CN" altLang="en-US" sz="2400">
                <a:latin typeface="楷体_GB2312" pitchFamily="49" charset="-122"/>
                <a:ea typeface="楷体_GB2312" pitchFamily="49" charset="-122"/>
              </a:rPr>
              <a:t>由</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台机器</a:t>
            </a:r>
            <a:r>
              <a:rPr lang="en-US" altLang="zh-CN" sz="2400">
                <a:latin typeface="楷体_GB2312" pitchFamily="49" charset="-122"/>
                <a:ea typeface="楷体_GB2312" pitchFamily="49" charset="-122"/>
              </a:rPr>
              <a:t>M1</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M2</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M3</a:t>
            </a:r>
            <a:r>
              <a:rPr lang="zh-CN" altLang="en-US" sz="2400">
                <a:latin typeface="楷体_GB2312" pitchFamily="49" charset="-122"/>
                <a:ea typeface="楷体_GB2312" pitchFamily="49" charset="-122"/>
              </a:rPr>
              <a:t>加工处理。各作业所需的处理时间分别为</a:t>
            </a:r>
            <a:r>
              <a:rPr lang="en-US" altLang="zh-CN" sz="2400">
                <a:latin typeface="楷体_GB2312" pitchFamily="49" charset="-122"/>
                <a:ea typeface="楷体_GB2312" pitchFamily="49" charset="-122"/>
              </a:rPr>
              <a:t>{2,14,4,16,6,5,3}</a:t>
            </a:r>
            <a:r>
              <a:rPr lang="zh-CN" altLang="en-US" sz="2400">
                <a:latin typeface="楷体_GB2312" pitchFamily="49" charset="-122"/>
                <a:ea typeface="楷体_GB2312" pitchFamily="49" charset="-122"/>
              </a:rPr>
              <a:t>。按算法</a:t>
            </a:r>
            <a:r>
              <a:rPr lang="en-US" altLang="zh-CN" sz="2400" b="1">
                <a:latin typeface="楷体_GB2312" pitchFamily="49" charset="-122"/>
                <a:ea typeface="楷体_GB2312" pitchFamily="49" charset="-122"/>
              </a:rPr>
              <a:t>greedy</a:t>
            </a:r>
            <a:r>
              <a:rPr lang="zh-CN" altLang="en-US" sz="2400">
                <a:latin typeface="楷体_GB2312" pitchFamily="49" charset="-122"/>
                <a:ea typeface="楷体_GB2312" pitchFamily="49" charset="-122"/>
              </a:rPr>
              <a:t>产生的作业调度如下图所示，所需的加工时间为</a:t>
            </a:r>
            <a:r>
              <a:rPr lang="en-US" altLang="zh-CN" sz="2400">
                <a:latin typeface="楷体_GB2312" pitchFamily="49" charset="-122"/>
                <a:ea typeface="楷体_GB2312" pitchFamily="49" charset="-122"/>
              </a:rPr>
              <a:t>17</a:t>
            </a:r>
            <a:r>
              <a:rPr lang="zh-CN" altLang="en-US" sz="2400">
                <a:latin typeface="楷体_GB2312" pitchFamily="49" charset="-122"/>
                <a:ea typeface="楷体_GB2312" pitchFamily="49" charset="-122"/>
              </a:rPr>
              <a:t>。</a:t>
            </a:r>
            <a:r>
              <a:rPr lang="zh-CN" altLang="en-US" sz="2800"/>
              <a:t> </a:t>
            </a:r>
          </a:p>
        </p:txBody>
      </p:sp>
      <p:pic>
        <p:nvPicPr>
          <p:cNvPr id="359428" name="Picture 4" descr="t41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405063" y="3819525"/>
            <a:ext cx="5113337" cy="2239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13AB0AA-9AF5-40E7-8745-1A6F05307E1B}" type="slidenum">
              <a:rPr lang="zh-CN" altLang="en-US"/>
              <a:pPr/>
              <a:t>45</a:t>
            </a:fld>
            <a:endParaRPr lang="en-US" altLang="zh-CN"/>
          </a:p>
        </p:txBody>
      </p:sp>
      <p:sp>
        <p:nvSpPr>
          <p:cNvPr id="361474" name="Rectangle 2"/>
          <p:cNvSpPr>
            <a:spLocks noGrp="1" noChangeArrowheads="1"/>
          </p:cNvSpPr>
          <p:nvPr>
            <p:ph type="title"/>
          </p:nvPr>
        </p:nvSpPr>
        <p:spPr>
          <a:xfrm>
            <a:off x="687388" y="404813"/>
            <a:ext cx="7772400" cy="1143000"/>
          </a:xfrm>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61475" name="Rectangle 3"/>
          <p:cNvSpPr>
            <a:spLocks noGrp="1" noChangeArrowheads="1"/>
          </p:cNvSpPr>
          <p:nvPr>
            <p:ph type="body" idx="1"/>
          </p:nvPr>
        </p:nvSpPr>
        <p:spPr>
          <a:xfrm>
            <a:off x="684213" y="1628775"/>
            <a:ext cx="7772400" cy="4608513"/>
          </a:xfrm>
        </p:spPr>
        <p:txBody>
          <a:bodyPr/>
          <a:lstStyle/>
          <a:p>
            <a:pPr>
              <a:lnSpc>
                <a:spcPct val="90000"/>
              </a:lnSpc>
              <a:buFont typeface="Wingdings" pitchFamily="2" charset="2"/>
              <a:buNone/>
            </a:pPr>
            <a:r>
              <a:rPr lang="zh-CN" altLang="en-US" sz="1800">
                <a:ea typeface="楷体_GB2312" pitchFamily="49" charset="-122"/>
              </a:rPr>
              <a:t>		</a:t>
            </a:r>
            <a:r>
              <a:rPr lang="zh-CN" altLang="en-US" sz="2400">
                <a:ea typeface="楷体_GB2312" pitchFamily="49" charset="-122"/>
              </a:rPr>
              <a:t>借助于</a:t>
            </a:r>
            <a:r>
              <a:rPr lang="zh-CN" altLang="en-US" sz="2400" b="1">
                <a:solidFill>
                  <a:schemeClr val="accent2"/>
                </a:solidFill>
                <a:ea typeface="楷体_GB2312" pitchFamily="49" charset="-122"/>
              </a:rPr>
              <a:t>拟阵</a:t>
            </a:r>
            <a:r>
              <a:rPr lang="zh-CN" altLang="en-US" sz="2400">
                <a:ea typeface="楷体_GB2312" pitchFamily="49" charset="-122"/>
              </a:rPr>
              <a:t>工具，可建立关于贪心算法的较一般的理论。这个理论对</a:t>
            </a:r>
            <a:r>
              <a:rPr lang="zh-CN" altLang="en-US" sz="2400" b="1">
                <a:solidFill>
                  <a:schemeClr val="accent2"/>
                </a:solidFill>
                <a:ea typeface="楷体_GB2312" pitchFamily="49" charset="-122"/>
              </a:rPr>
              <a:t>确定何时使用贪心算法</a:t>
            </a:r>
            <a:r>
              <a:rPr lang="zh-CN" altLang="en-US" sz="2400">
                <a:ea typeface="楷体_GB2312" pitchFamily="49" charset="-122"/>
              </a:rPr>
              <a:t>可以得到问题的整体最优解十分有用。</a:t>
            </a:r>
          </a:p>
          <a:p>
            <a:pPr>
              <a:lnSpc>
                <a:spcPct val="90000"/>
              </a:lnSpc>
              <a:buFont typeface="Wingdings" pitchFamily="2" charset="2"/>
              <a:buNone/>
            </a:pPr>
            <a:r>
              <a:rPr lang="en-US" altLang="zh-CN" sz="2800" b="1">
                <a:solidFill>
                  <a:schemeClr val="accent2"/>
                </a:solidFill>
                <a:latin typeface="黑体" pitchFamily="2" charset="-122"/>
                <a:ea typeface="黑体" pitchFamily="2" charset="-122"/>
              </a:rPr>
              <a:t>1</a:t>
            </a:r>
            <a:r>
              <a:rPr lang="zh-CN" altLang="en-US" sz="2800" b="1">
                <a:solidFill>
                  <a:schemeClr val="accent2"/>
                </a:solidFill>
                <a:latin typeface="黑体" pitchFamily="2" charset="-122"/>
                <a:ea typeface="黑体" pitchFamily="2" charset="-122"/>
              </a:rPr>
              <a:t>、拟阵</a:t>
            </a:r>
          </a:p>
          <a:p>
            <a:pPr>
              <a:lnSpc>
                <a:spcPct val="90000"/>
              </a:lnSpc>
              <a:buFont typeface="Wingdings" pitchFamily="2" charset="2"/>
              <a:buNone/>
            </a:pPr>
            <a:r>
              <a:rPr lang="zh-CN" altLang="en-US" sz="2400">
                <a:latin typeface="楷体_GB2312" pitchFamily="49" charset="-122"/>
                <a:ea typeface="楷体_GB2312" pitchFamily="49" charset="-122"/>
              </a:rPr>
              <a:t>	拟阵</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定义为满足下面</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个条件的有序对</a:t>
            </a:r>
            <a:r>
              <a:rPr lang="en-US" altLang="zh-CN" sz="2400">
                <a:latin typeface="楷体_GB2312" pitchFamily="49" charset="-122"/>
                <a:ea typeface="楷体_GB2312" pitchFamily="49" charset="-122"/>
              </a:rPr>
              <a:t>(S,I)</a:t>
            </a:r>
            <a:r>
              <a:rPr lang="zh-CN" altLang="en-US" sz="2400">
                <a:latin typeface="楷体_GB2312" pitchFamily="49" charset="-122"/>
                <a:ea typeface="楷体_GB2312" pitchFamily="49" charset="-122"/>
              </a:rPr>
              <a:t>：</a:t>
            </a:r>
          </a:p>
          <a:p>
            <a:pPr>
              <a:lnSpc>
                <a:spcPct val="90000"/>
              </a:lnSpc>
              <a:buFont typeface="Wingdings" pitchFamily="2" charset="2"/>
              <a:buNone/>
            </a:pPr>
            <a:r>
              <a:rPr lang="en-US" altLang="zh-CN" sz="2400">
                <a:latin typeface="楷体_GB2312" pitchFamily="49" charset="-122"/>
                <a:ea typeface="楷体_GB2312" pitchFamily="49" charset="-122"/>
              </a:rPr>
              <a:t>	(1)S</a:t>
            </a:r>
            <a:r>
              <a:rPr lang="zh-CN" altLang="en-US" sz="2400">
                <a:latin typeface="楷体_GB2312" pitchFamily="49" charset="-122"/>
                <a:ea typeface="楷体_GB2312" pitchFamily="49" charset="-122"/>
              </a:rPr>
              <a:t>是非空有限集。</a:t>
            </a:r>
          </a:p>
          <a:p>
            <a:pPr>
              <a:lnSpc>
                <a:spcPct val="90000"/>
              </a:lnSpc>
              <a:buFont typeface="Wingdings" pitchFamily="2" charset="2"/>
              <a:buNone/>
            </a:pPr>
            <a:r>
              <a:rPr lang="en-US" altLang="zh-CN" sz="2400">
                <a:latin typeface="楷体_GB2312" pitchFamily="49" charset="-122"/>
                <a:ea typeface="楷体_GB2312" pitchFamily="49" charset="-122"/>
              </a:rPr>
              <a:t>	(2)I</a:t>
            </a:r>
            <a:r>
              <a:rPr lang="zh-CN" altLang="en-US" sz="2400">
                <a:latin typeface="楷体_GB2312" pitchFamily="49" charset="-122"/>
                <a:ea typeface="楷体_GB2312" pitchFamily="49" charset="-122"/>
              </a:rPr>
              <a:t>是</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的一类具有遗传性质的独立子集族，即若</a:t>
            </a:r>
            <a:r>
              <a:rPr lang="en-US" altLang="zh-CN" sz="2400">
                <a:latin typeface="楷体_GB2312" pitchFamily="49" charset="-122"/>
                <a:ea typeface="楷体_GB2312" pitchFamily="49" charset="-122"/>
              </a:rPr>
              <a:t>B</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，则</a:t>
            </a:r>
            <a:r>
              <a:rPr lang="en-US" altLang="zh-CN" sz="2400">
                <a:latin typeface="楷体_GB2312" pitchFamily="49" charset="-122"/>
                <a:ea typeface="楷体_GB2312" pitchFamily="49" charset="-122"/>
              </a:rPr>
              <a:t>B</a:t>
            </a:r>
            <a:r>
              <a:rPr lang="zh-CN" altLang="en-US" sz="2400">
                <a:latin typeface="楷体_GB2312" pitchFamily="49" charset="-122"/>
                <a:ea typeface="楷体_GB2312" pitchFamily="49" charset="-122"/>
              </a:rPr>
              <a:t>是</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的独立子集，且</a:t>
            </a:r>
            <a:r>
              <a:rPr lang="en-US" altLang="zh-CN" sz="2400">
                <a:latin typeface="楷体_GB2312" pitchFamily="49" charset="-122"/>
                <a:ea typeface="楷体_GB2312" pitchFamily="49" charset="-122"/>
              </a:rPr>
              <a:t>B</a:t>
            </a:r>
            <a:r>
              <a:rPr lang="zh-CN" altLang="en-US" sz="2400">
                <a:latin typeface="楷体_GB2312" pitchFamily="49" charset="-122"/>
                <a:ea typeface="楷体_GB2312" pitchFamily="49" charset="-122"/>
              </a:rPr>
              <a:t>的任意子集也都是</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的独立子集。空集</a:t>
            </a:r>
            <a:r>
              <a:rPr lang="zh-CN" altLang="en-US" sz="2400">
                <a:latin typeface="楷体_GB2312" pitchFamily="49" charset="-122"/>
                <a:ea typeface="楷体_GB2312" pitchFamily="49" charset="-122"/>
                <a:sym typeface="Symbol" pitchFamily="18" charset="2"/>
              </a:rPr>
              <a:t></a:t>
            </a:r>
            <a:r>
              <a:rPr lang="zh-CN" altLang="en-US" sz="2400">
                <a:latin typeface="楷体_GB2312" pitchFamily="49" charset="-122"/>
                <a:ea typeface="楷体_GB2312" pitchFamily="49" charset="-122"/>
              </a:rPr>
              <a:t>必为</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的成员。</a:t>
            </a:r>
          </a:p>
          <a:p>
            <a:pPr>
              <a:lnSpc>
                <a:spcPct val="90000"/>
              </a:lnSpc>
              <a:buFont typeface="Wingdings" pitchFamily="2" charset="2"/>
              <a:buNone/>
            </a:pPr>
            <a:r>
              <a:rPr lang="en-US" altLang="zh-CN" sz="2400">
                <a:latin typeface="楷体_GB2312" pitchFamily="49" charset="-122"/>
                <a:ea typeface="楷体_GB2312" pitchFamily="49" charset="-122"/>
              </a:rPr>
              <a:t>	(3)I</a:t>
            </a:r>
            <a:r>
              <a:rPr lang="zh-CN" altLang="en-US" sz="2400">
                <a:latin typeface="楷体_GB2312" pitchFamily="49" charset="-122"/>
                <a:ea typeface="楷体_GB2312" pitchFamily="49" charset="-122"/>
              </a:rPr>
              <a:t>满足交换性质，即若</a:t>
            </a:r>
            <a:r>
              <a:rPr lang="en-US" altLang="zh-CN" sz="2400">
                <a:latin typeface="楷体_GB2312" pitchFamily="49" charset="-122"/>
                <a:ea typeface="楷体_GB2312" pitchFamily="49" charset="-122"/>
              </a:rPr>
              <a:t>A</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I,B</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且</a:t>
            </a:r>
            <a:r>
              <a:rPr lang="en-US" altLang="zh-CN" sz="2400">
                <a:latin typeface="楷体_GB2312" pitchFamily="49" charset="-122"/>
                <a:ea typeface="楷体_GB2312" pitchFamily="49" charset="-122"/>
              </a:rPr>
              <a:t>|A|&lt;|B|</a:t>
            </a:r>
            <a:r>
              <a:rPr lang="zh-CN" altLang="en-US" sz="2400">
                <a:latin typeface="楷体_GB2312" pitchFamily="49" charset="-122"/>
                <a:ea typeface="楷体_GB2312" pitchFamily="49" charset="-122"/>
              </a:rPr>
              <a:t>，则存在某一元素</a:t>
            </a:r>
            <a:r>
              <a:rPr lang="en-US" altLang="zh-CN" sz="2400">
                <a:latin typeface="楷体_GB2312" pitchFamily="49" charset="-122"/>
                <a:ea typeface="楷体_GB2312" pitchFamily="49" charset="-122"/>
              </a:rPr>
              <a:t>x</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B-A</a:t>
            </a:r>
            <a:r>
              <a:rPr lang="zh-CN" altLang="en-US" sz="2400">
                <a:latin typeface="楷体_GB2312" pitchFamily="49" charset="-122"/>
                <a:ea typeface="楷体_GB2312" pitchFamily="49" charset="-122"/>
              </a:rPr>
              <a:t>，使得</a:t>
            </a:r>
            <a:r>
              <a:rPr lang="en-US" altLang="zh-CN" sz="2400">
                <a:latin typeface="楷体_GB2312" pitchFamily="49" charset="-122"/>
                <a:ea typeface="楷体_GB2312" pitchFamily="49" charset="-122"/>
              </a:rPr>
              <a:t>A∪{x}</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044D620-3D7E-49F3-8883-118B2E36DABD}" type="slidenum">
              <a:rPr lang="zh-CN" altLang="en-US"/>
              <a:pPr/>
              <a:t>46</a:t>
            </a:fld>
            <a:endParaRPr lang="en-US" altLang="zh-CN"/>
          </a:p>
        </p:txBody>
      </p:sp>
      <p:sp>
        <p:nvSpPr>
          <p:cNvPr id="362498" name="Rectangle 2"/>
          <p:cNvSpPr>
            <a:spLocks noGrp="1" noChangeArrowheads="1"/>
          </p:cNvSpPr>
          <p:nvPr>
            <p:ph type="title"/>
          </p:nvPr>
        </p:nvSpPr>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62499" name="Rectangle 3"/>
          <p:cNvSpPr>
            <a:spLocks noGrp="1" noChangeArrowheads="1"/>
          </p:cNvSpPr>
          <p:nvPr>
            <p:ph type="body" idx="1"/>
          </p:nvPr>
        </p:nvSpPr>
        <p:spPr/>
        <p:txBody>
          <a:bodyPr/>
          <a:lstStyle/>
          <a:p>
            <a:pPr>
              <a:lnSpc>
                <a:spcPct val="90000"/>
              </a:lnSpc>
              <a:buFont typeface="Wingdings" pitchFamily="2" charset="2"/>
              <a:buNone/>
            </a:pPr>
            <a:r>
              <a:rPr lang="zh-CN" altLang="en-US" sz="24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例如，</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是一给定矩阵中行向量的集合，</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是</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的线性独立子集族，则由线性空间理论容易证明</a:t>
            </a:r>
            <a:r>
              <a:rPr lang="en-US" altLang="zh-CN" sz="2400">
                <a:latin typeface="楷体_GB2312" pitchFamily="49" charset="-122"/>
                <a:ea typeface="楷体_GB2312" pitchFamily="49" charset="-122"/>
              </a:rPr>
              <a:t>(S,I)</a:t>
            </a:r>
            <a:r>
              <a:rPr lang="zh-CN" altLang="en-US" sz="2400">
                <a:latin typeface="楷体_GB2312" pitchFamily="49" charset="-122"/>
                <a:ea typeface="楷体_GB2312" pitchFamily="49" charset="-122"/>
              </a:rPr>
              <a:t>是一拟阵。拟阵的另一个例子是无向图</a:t>
            </a:r>
            <a:r>
              <a:rPr lang="en-US" altLang="zh-CN" sz="2400">
                <a:latin typeface="楷体_GB2312" pitchFamily="49" charset="-122"/>
                <a:ea typeface="楷体_GB2312" pitchFamily="49" charset="-122"/>
              </a:rPr>
              <a:t>G=(V,E)</a:t>
            </a:r>
            <a:r>
              <a:rPr lang="zh-CN" altLang="en-US" sz="2400">
                <a:latin typeface="楷体_GB2312" pitchFamily="49" charset="-122"/>
                <a:ea typeface="楷体_GB2312" pitchFamily="49" charset="-122"/>
              </a:rPr>
              <a:t>的图拟阵</a:t>
            </a:r>
          </a:p>
          <a:p>
            <a:pPr>
              <a:lnSpc>
                <a:spcPct val="90000"/>
              </a:lnSpc>
              <a:buFont typeface="Wingdings" pitchFamily="2" charset="2"/>
              <a:buNone/>
            </a:pPr>
            <a:r>
              <a:rPr lang="zh-CN" altLang="en-US" sz="2400">
                <a:latin typeface="楷体_GB2312" pitchFamily="49" charset="-122"/>
                <a:ea typeface="楷体_GB2312" pitchFamily="49" charset="-122"/>
              </a:rPr>
              <a:t>             。</a:t>
            </a:r>
          </a:p>
          <a:p>
            <a:pPr>
              <a:lnSpc>
                <a:spcPct val="90000"/>
              </a:lnSpc>
              <a:buFont typeface="Wingdings" pitchFamily="2" charset="2"/>
              <a:buNone/>
            </a:pPr>
            <a:r>
              <a:rPr lang="zh-CN" altLang="en-US" sz="2400">
                <a:latin typeface="楷体_GB2312" pitchFamily="49" charset="-122"/>
                <a:ea typeface="楷体_GB2312" pitchFamily="49" charset="-122"/>
              </a:rPr>
              <a:t>		给定拟阵</a:t>
            </a:r>
            <a:r>
              <a:rPr lang="en-US" altLang="zh-CN" sz="2400">
                <a:latin typeface="楷体_GB2312" pitchFamily="49" charset="-122"/>
                <a:ea typeface="楷体_GB2312" pitchFamily="49" charset="-122"/>
              </a:rPr>
              <a:t>M=(S,I)</a:t>
            </a:r>
            <a:r>
              <a:rPr lang="zh-CN" altLang="en-US" sz="2400">
                <a:latin typeface="楷体_GB2312" pitchFamily="49" charset="-122"/>
                <a:ea typeface="楷体_GB2312" pitchFamily="49" charset="-122"/>
              </a:rPr>
              <a:t>，对于</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中的独立子集</a:t>
            </a:r>
            <a:r>
              <a:rPr lang="en-US" altLang="zh-CN" sz="2400">
                <a:latin typeface="楷体_GB2312" pitchFamily="49" charset="-122"/>
                <a:ea typeface="楷体_GB2312" pitchFamily="49" charset="-122"/>
              </a:rPr>
              <a:t>A</a:t>
            </a:r>
            <a:r>
              <a:rPr lang="en-US" altLang="zh-CN">
                <a:sym typeface="Symbol" pitchFamily="18" charset="2"/>
              </a:rPr>
              <a:t></a:t>
            </a:r>
            <a:r>
              <a:rPr lang="en-US" altLang="zh-CN"/>
              <a:t> </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，若</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有一元素</a:t>
            </a:r>
            <a:r>
              <a:rPr lang="en-US" altLang="zh-CN" sz="2400">
                <a:latin typeface="楷体_GB2312" pitchFamily="49" charset="-122"/>
                <a:ea typeface="楷体_GB2312" pitchFamily="49" charset="-122"/>
              </a:rPr>
              <a:t>x</a:t>
            </a:r>
            <a:r>
              <a:rPr lang="en-US" altLang="zh-CN">
                <a:sym typeface="Symbol" pitchFamily="18" charset="2"/>
              </a:rPr>
              <a:t></a:t>
            </a:r>
            <a:r>
              <a:rPr lang="en-US" altLang="zh-CN"/>
              <a:t> </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，使得将</a:t>
            </a:r>
            <a:r>
              <a:rPr lang="en-US" altLang="zh-CN" sz="2400">
                <a:latin typeface="楷体_GB2312" pitchFamily="49" charset="-122"/>
                <a:ea typeface="楷体_GB2312" pitchFamily="49" charset="-122"/>
              </a:rPr>
              <a:t>x</a:t>
            </a:r>
            <a:r>
              <a:rPr lang="zh-CN" altLang="en-US" sz="2400">
                <a:latin typeface="楷体_GB2312" pitchFamily="49" charset="-122"/>
                <a:ea typeface="楷体_GB2312" pitchFamily="49" charset="-122"/>
              </a:rPr>
              <a:t>加入</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后仍保持独立性，即</a:t>
            </a:r>
            <a:r>
              <a:rPr lang="en-US" altLang="zh-CN" sz="2400">
                <a:latin typeface="楷体_GB2312" pitchFamily="49" charset="-122"/>
                <a:ea typeface="楷体_GB2312" pitchFamily="49" charset="-122"/>
              </a:rPr>
              <a:t>A∪{x} </a:t>
            </a:r>
            <a:r>
              <a:rPr lang="en-US" altLang="zh-CN">
                <a:sym typeface="Symbol" pitchFamily="18" charset="2"/>
              </a:rPr>
              <a:t></a:t>
            </a:r>
            <a:r>
              <a:rPr lang="en-US" altLang="zh-CN"/>
              <a:t> </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则称</a:t>
            </a:r>
            <a:r>
              <a:rPr lang="en-US" altLang="zh-CN" sz="2400">
                <a:latin typeface="楷体_GB2312" pitchFamily="49" charset="-122"/>
                <a:ea typeface="楷体_GB2312" pitchFamily="49" charset="-122"/>
              </a:rPr>
              <a:t>x</a:t>
            </a:r>
            <a:r>
              <a:rPr lang="zh-CN" altLang="en-US" sz="2400">
                <a:latin typeface="楷体_GB2312" pitchFamily="49" charset="-122"/>
                <a:ea typeface="楷体_GB2312" pitchFamily="49" charset="-122"/>
              </a:rPr>
              <a:t>为</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的</a:t>
            </a:r>
            <a:r>
              <a:rPr lang="zh-CN" altLang="en-US" sz="2400" b="1">
                <a:solidFill>
                  <a:schemeClr val="accent2"/>
                </a:solidFill>
                <a:latin typeface="楷体_GB2312" pitchFamily="49" charset="-122"/>
                <a:ea typeface="楷体_GB2312" pitchFamily="49" charset="-122"/>
              </a:rPr>
              <a:t>可扩展元素</a:t>
            </a:r>
            <a:r>
              <a:rPr lang="zh-CN" altLang="en-US" sz="2400">
                <a:latin typeface="楷体_GB2312" pitchFamily="49" charset="-122"/>
                <a:ea typeface="楷体_GB2312" pitchFamily="49" charset="-122"/>
              </a:rPr>
              <a:t>。</a:t>
            </a:r>
          </a:p>
          <a:p>
            <a:pPr>
              <a:lnSpc>
                <a:spcPct val="90000"/>
              </a:lnSpc>
              <a:buFont typeface="Wingdings" pitchFamily="2" charset="2"/>
              <a:buNone/>
            </a:pPr>
            <a:r>
              <a:rPr lang="zh-CN" altLang="en-US" sz="2400">
                <a:latin typeface="楷体_GB2312" pitchFamily="49" charset="-122"/>
                <a:ea typeface="楷体_GB2312" pitchFamily="49" charset="-122"/>
              </a:rPr>
              <a:t>		当拟阵</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中的独立子集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没有可扩展元素时，称</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为</a:t>
            </a:r>
            <a:r>
              <a:rPr lang="zh-CN" altLang="en-US" sz="2400" b="1">
                <a:solidFill>
                  <a:schemeClr val="accent2"/>
                </a:solidFill>
                <a:latin typeface="楷体_GB2312" pitchFamily="49" charset="-122"/>
                <a:ea typeface="楷体_GB2312" pitchFamily="49" charset="-122"/>
              </a:rPr>
              <a:t>极大独立子集</a:t>
            </a:r>
            <a:r>
              <a:rPr lang="zh-CN" altLang="en-US" sz="2400">
                <a:latin typeface="楷体_GB2312" pitchFamily="49" charset="-122"/>
                <a:ea typeface="楷体_GB2312" pitchFamily="49" charset="-122"/>
              </a:rPr>
              <a:t>。</a:t>
            </a:r>
          </a:p>
        </p:txBody>
      </p:sp>
      <p:sp>
        <p:nvSpPr>
          <p:cNvPr id="36250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62500" name="Object 4"/>
          <p:cNvGraphicFramePr>
            <a:graphicFrameLocks noChangeAspect="1"/>
          </p:cNvGraphicFramePr>
          <p:nvPr/>
        </p:nvGraphicFramePr>
        <p:xfrm>
          <a:off x="1116013" y="3213100"/>
          <a:ext cx="1584325" cy="384175"/>
        </p:xfrm>
        <a:graphic>
          <a:graphicData uri="http://schemas.openxmlformats.org/presentationml/2006/ole">
            <mc:AlternateContent xmlns:mc="http://schemas.openxmlformats.org/markup-compatibility/2006">
              <mc:Choice xmlns:v="urn:schemas-microsoft-com:vml" Requires="v">
                <p:oleObj spid="_x0000_s362503" name="公式" r:id="rId3" imgW="939800" imgH="228600" progId="Equation.3">
                  <p:embed/>
                </p:oleObj>
              </mc:Choice>
              <mc:Fallback>
                <p:oleObj name="公式" r:id="rId3" imgW="9398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213100"/>
                        <a:ext cx="158432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67B9C36-AA91-41FE-B9F8-DE8AD9B15BCA}" type="slidenum">
              <a:rPr lang="zh-CN" altLang="en-US"/>
              <a:pPr/>
              <a:t>47</a:t>
            </a:fld>
            <a:endParaRPr lang="en-US" altLang="zh-CN"/>
          </a:p>
        </p:txBody>
      </p:sp>
      <p:sp>
        <p:nvSpPr>
          <p:cNvPr id="363522" name="Rectangle 2"/>
          <p:cNvSpPr>
            <a:spLocks noGrp="1" noChangeArrowheads="1"/>
          </p:cNvSpPr>
          <p:nvPr>
            <p:ph type="title"/>
          </p:nvPr>
        </p:nvSpPr>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63523" name="Rectangle 3"/>
          <p:cNvSpPr>
            <a:spLocks noGrp="1" noChangeArrowheads="1"/>
          </p:cNvSpPr>
          <p:nvPr>
            <p:ph type="body" idx="1"/>
          </p:nvPr>
        </p:nvSpPr>
        <p:spPr/>
        <p:txBody>
          <a:bodyPr/>
          <a:lstStyle/>
          <a:p>
            <a:pPr>
              <a:lnSpc>
                <a:spcPct val="90000"/>
              </a:lnSpc>
              <a:buFont typeface="Wingdings" pitchFamily="2" charset="2"/>
              <a:buNone/>
            </a:pPr>
            <a:r>
              <a:rPr lang="zh-CN" altLang="en-US" sz="2400">
                <a:latin typeface="楷体_GB2312" pitchFamily="49" charset="-122"/>
                <a:ea typeface="楷体_GB2312" pitchFamily="49" charset="-122"/>
              </a:rPr>
              <a:t>	下面的关于</a:t>
            </a:r>
            <a:r>
              <a:rPr lang="zh-CN" altLang="en-US" sz="2400" b="1">
                <a:solidFill>
                  <a:schemeClr val="accent2"/>
                </a:solidFill>
                <a:latin typeface="楷体_GB2312" pitchFamily="49" charset="-122"/>
                <a:ea typeface="楷体_GB2312" pitchFamily="49" charset="-122"/>
              </a:rPr>
              <a:t>极大独立子集</a:t>
            </a:r>
            <a:r>
              <a:rPr lang="zh-CN" altLang="en-US" sz="2400">
                <a:latin typeface="楷体_GB2312" pitchFamily="49" charset="-122"/>
                <a:ea typeface="楷体_GB2312" pitchFamily="49" charset="-122"/>
              </a:rPr>
              <a:t>的性质是很有用的。</a:t>
            </a:r>
          </a:p>
          <a:p>
            <a:pPr>
              <a:lnSpc>
                <a:spcPct val="90000"/>
              </a:lnSpc>
              <a:buFont typeface="Wingdings" pitchFamily="2" charset="2"/>
              <a:buNone/>
            </a:pPr>
            <a:r>
              <a:rPr lang="zh-CN" altLang="en-US" sz="2400" b="1">
                <a:solidFill>
                  <a:schemeClr val="accent2"/>
                </a:solidFill>
                <a:latin typeface="楷体_GB2312" pitchFamily="49" charset="-122"/>
                <a:ea typeface="楷体_GB2312" pitchFamily="49" charset="-122"/>
              </a:rPr>
              <a:t>	定理</a:t>
            </a:r>
            <a:r>
              <a:rPr lang="en-US" altLang="zh-CN" sz="2400" b="1">
                <a:solidFill>
                  <a:schemeClr val="accent2"/>
                </a:solidFill>
                <a:latin typeface="楷体_GB2312" pitchFamily="49" charset="-122"/>
                <a:ea typeface="楷体_GB2312" pitchFamily="49" charset="-122"/>
              </a:rPr>
              <a:t>4.1</a:t>
            </a:r>
            <a:r>
              <a:rPr lang="zh-CN" altLang="en-US" sz="2400" b="1">
                <a:solidFill>
                  <a:schemeClr val="accent2"/>
                </a:solidFill>
                <a:latin typeface="楷体_GB2312" pitchFamily="49" charset="-122"/>
                <a:ea typeface="楷体_GB2312" pitchFamily="49" charset="-122"/>
              </a:rPr>
              <a:t>：</a:t>
            </a:r>
            <a:r>
              <a:rPr lang="zh-CN" altLang="en-US" sz="2400" b="1">
                <a:latin typeface="楷体_GB2312" pitchFamily="49" charset="-122"/>
                <a:ea typeface="楷体_GB2312" pitchFamily="49" charset="-122"/>
              </a:rPr>
              <a:t>拟阵</a:t>
            </a:r>
            <a:r>
              <a:rPr lang="en-US" altLang="zh-CN" sz="2400" b="1">
                <a:latin typeface="楷体_GB2312" pitchFamily="49" charset="-122"/>
                <a:ea typeface="楷体_GB2312" pitchFamily="49" charset="-122"/>
              </a:rPr>
              <a:t>M</a:t>
            </a:r>
            <a:r>
              <a:rPr lang="zh-CN" altLang="en-US" sz="2400" b="1">
                <a:latin typeface="楷体_GB2312" pitchFamily="49" charset="-122"/>
                <a:ea typeface="楷体_GB2312" pitchFamily="49" charset="-122"/>
              </a:rPr>
              <a:t>中所有极大独立子集大小相同。</a:t>
            </a:r>
          </a:p>
          <a:p>
            <a:pPr>
              <a:lnSpc>
                <a:spcPct val="90000"/>
              </a:lnSpc>
              <a:buFont typeface="Wingdings" pitchFamily="2" charset="2"/>
              <a:buNone/>
            </a:pPr>
            <a:r>
              <a:rPr lang="zh-CN" altLang="en-US" sz="2400" b="1">
                <a:latin typeface="楷体_GB2312" pitchFamily="49" charset="-122"/>
                <a:ea typeface="楷体_GB2312" pitchFamily="49" charset="-122"/>
              </a:rPr>
              <a:t>	</a:t>
            </a:r>
            <a:r>
              <a:rPr lang="zh-CN" altLang="en-US" sz="2400">
                <a:latin typeface="楷体_GB2312" pitchFamily="49" charset="-122"/>
                <a:ea typeface="楷体_GB2312" pitchFamily="49" charset="-122"/>
              </a:rPr>
              <a:t>这个定理可以用反证法证明。</a:t>
            </a:r>
          </a:p>
          <a:p>
            <a:pPr>
              <a:lnSpc>
                <a:spcPct val="90000"/>
              </a:lnSpc>
              <a:buFont typeface="Wingdings" pitchFamily="2" charset="2"/>
              <a:buNone/>
            </a:pPr>
            <a:r>
              <a:rPr lang="zh-CN" altLang="en-US" sz="2400">
                <a:latin typeface="楷体_GB2312" pitchFamily="49" charset="-122"/>
                <a:ea typeface="楷体_GB2312" pitchFamily="49" charset="-122"/>
              </a:rPr>
              <a:t>		若对拟阵</a:t>
            </a:r>
            <a:r>
              <a:rPr lang="en-US" altLang="zh-CN" sz="2400">
                <a:latin typeface="楷体_GB2312" pitchFamily="49" charset="-122"/>
                <a:ea typeface="楷体_GB2312" pitchFamily="49" charset="-122"/>
              </a:rPr>
              <a:t>M=(S,I)</a:t>
            </a:r>
            <a:r>
              <a:rPr lang="zh-CN" altLang="en-US" sz="2400">
                <a:latin typeface="楷体_GB2312" pitchFamily="49" charset="-122"/>
                <a:ea typeface="楷体_GB2312" pitchFamily="49" charset="-122"/>
              </a:rPr>
              <a:t>中的</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指定权函数</a:t>
            </a:r>
            <a:r>
              <a:rPr lang="en-US" altLang="zh-CN" sz="2400">
                <a:latin typeface="楷体_GB2312" pitchFamily="49" charset="-122"/>
                <a:ea typeface="楷体_GB2312" pitchFamily="49" charset="-122"/>
              </a:rPr>
              <a:t>W</a:t>
            </a:r>
            <a:r>
              <a:rPr lang="zh-CN" altLang="en-US" sz="2400">
                <a:latin typeface="楷体_GB2312" pitchFamily="49" charset="-122"/>
                <a:ea typeface="楷体_GB2312" pitchFamily="49" charset="-122"/>
              </a:rPr>
              <a:t>，使得对于任意</a:t>
            </a:r>
            <a:r>
              <a:rPr lang="en-US" altLang="zh-CN" sz="2400">
                <a:latin typeface="楷体_GB2312" pitchFamily="49" charset="-122"/>
                <a:ea typeface="楷体_GB2312" pitchFamily="49" charset="-122"/>
              </a:rPr>
              <a:t>x</a:t>
            </a:r>
            <a:r>
              <a:rPr lang="en-US" altLang="zh-CN">
                <a:sym typeface="Symbol" pitchFamily="18" charset="2"/>
              </a:rPr>
              <a:t></a:t>
            </a:r>
            <a:r>
              <a:rPr lang="en-US" altLang="zh-CN"/>
              <a:t> </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，有</a:t>
            </a:r>
            <a:r>
              <a:rPr lang="en-US" altLang="zh-CN" sz="2400">
                <a:latin typeface="楷体_GB2312" pitchFamily="49" charset="-122"/>
                <a:ea typeface="楷体_GB2312" pitchFamily="49" charset="-122"/>
              </a:rPr>
              <a:t>W(x)&gt;0</a:t>
            </a:r>
            <a:r>
              <a:rPr lang="zh-CN" altLang="en-US" sz="2400">
                <a:latin typeface="楷体_GB2312" pitchFamily="49" charset="-122"/>
                <a:ea typeface="楷体_GB2312" pitchFamily="49" charset="-122"/>
              </a:rPr>
              <a:t>，则称拟阵</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为</a:t>
            </a:r>
            <a:r>
              <a:rPr lang="zh-CN" altLang="en-US" sz="2400" b="1">
                <a:solidFill>
                  <a:schemeClr val="accent2"/>
                </a:solidFill>
                <a:latin typeface="楷体_GB2312" pitchFamily="49" charset="-122"/>
                <a:ea typeface="楷体_GB2312" pitchFamily="49" charset="-122"/>
              </a:rPr>
              <a:t>带权拟阵</a:t>
            </a:r>
            <a:r>
              <a:rPr lang="zh-CN" altLang="en-US" sz="2400">
                <a:latin typeface="楷体_GB2312" pitchFamily="49" charset="-122"/>
                <a:ea typeface="楷体_GB2312" pitchFamily="49" charset="-122"/>
              </a:rPr>
              <a:t>。依此权函数，</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的任一子集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的权定义为           。</a:t>
            </a:r>
          </a:p>
          <a:p>
            <a:pPr>
              <a:lnSpc>
                <a:spcPct val="90000"/>
              </a:lnSpc>
              <a:buFont typeface="Wingdings" pitchFamily="2" charset="2"/>
              <a:buNone/>
            </a:pPr>
            <a:endParaRPr lang="zh-CN" altLang="en-US" sz="2400">
              <a:latin typeface="楷体_GB2312" pitchFamily="49" charset="-122"/>
              <a:ea typeface="楷体_GB2312" pitchFamily="49" charset="-122"/>
            </a:endParaRPr>
          </a:p>
          <a:p>
            <a:pPr>
              <a:lnSpc>
                <a:spcPct val="90000"/>
              </a:lnSpc>
              <a:buFont typeface="Wingdings" pitchFamily="2" charset="2"/>
              <a:buNone/>
            </a:pPr>
            <a:r>
              <a:rPr lang="en-US" altLang="zh-CN" sz="2800" b="1">
                <a:solidFill>
                  <a:schemeClr val="accent2"/>
                </a:solidFill>
                <a:latin typeface="黑体" pitchFamily="2" charset="-122"/>
                <a:ea typeface="黑体" pitchFamily="2" charset="-122"/>
              </a:rPr>
              <a:t>2</a:t>
            </a:r>
            <a:r>
              <a:rPr lang="zh-CN" altLang="en-US" sz="2800" b="1">
                <a:solidFill>
                  <a:schemeClr val="accent2"/>
                </a:solidFill>
                <a:latin typeface="黑体" pitchFamily="2" charset="-122"/>
                <a:ea typeface="黑体" pitchFamily="2" charset="-122"/>
              </a:rPr>
              <a:t>、关于带权拟阵的贪心算法</a:t>
            </a:r>
          </a:p>
          <a:p>
            <a:pPr>
              <a:lnSpc>
                <a:spcPct val="90000"/>
              </a:lnSpc>
              <a:buFont typeface="Wingdings" pitchFamily="2" charset="2"/>
              <a:buNone/>
            </a:pPr>
            <a:r>
              <a:rPr lang="zh-CN" altLang="en-US" sz="2400">
                <a:ea typeface="楷体_GB2312" pitchFamily="49" charset="-122"/>
              </a:rPr>
              <a:t>		许多可以用贪心算法求解的问题可以表示为求带权拟阵的</a:t>
            </a:r>
            <a:r>
              <a:rPr lang="zh-CN" altLang="en-US" sz="2400" b="1">
                <a:solidFill>
                  <a:schemeClr val="accent2"/>
                </a:solidFill>
                <a:ea typeface="楷体_GB2312" pitchFamily="49" charset="-122"/>
              </a:rPr>
              <a:t>最大权独立子集问题</a:t>
            </a:r>
            <a:r>
              <a:rPr lang="zh-CN" altLang="en-US" sz="2400">
                <a:ea typeface="楷体_GB2312" pitchFamily="49" charset="-122"/>
              </a:rPr>
              <a:t>。</a:t>
            </a:r>
            <a:r>
              <a:rPr lang="zh-CN" altLang="en-US"/>
              <a:t> </a:t>
            </a:r>
            <a:endParaRPr lang="zh-CN" altLang="en-US" sz="2400">
              <a:solidFill>
                <a:schemeClr val="accent2"/>
              </a:solidFill>
              <a:latin typeface="楷体_GB2312" pitchFamily="49" charset="-122"/>
              <a:ea typeface="楷体_GB2312" pitchFamily="49" charset="-122"/>
            </a:endParaRPr>
          </a:p>
          <a:p>
            <a:pPr>
              <a:lnSpc>
                <a:spcPct val="90000"/>
              </a:lnSpc>
              <a:buFont typeface="Wingdings" pitchFamily="2" charset="2"/>
              <a:buNone/>
            </a:pPr>
            <a:endParaRPr lang="zh-CN" altLang="en-US" sz="2400">
              <a:latin typeface="楷体_GB2312" pitchFamily="49" charset="-122"/>
              <a:ea typeface="楷体_GB2312" pitchFamily="49" charset="-122"/>
            </a:endParaRPr>
          </a:p>
          <a:p>
            <a:pPr>
              <a:lnSpc>
                <a:spcPct val="90000"/>
              </a:lnSpc>
              <a:buFont typeface="Wingdings" pitchFamily="2" charset="2"/>
              <a:buNone/>
            </a:pPr>
            <a:endParaRPr lang="zh-CN" altLang="en-US" sz="2400">
              <a:latin typeface="楷体_GB2312" pitchFamily="49" charset="-122"/>
              <a:ea typeface="楷体_GB2312" pitchFamily="49" charset="-122"/>
            </a:endParaRPr>
          </a:p>
          <a:p>
            <a:pPr>
              <a:lnSpc>
                <a:spcPct val="90000"/>
              </a:lnSpc>
              <a:buFont typeface="Wingdings" pitchFamily="2" charset="2"/>
              <a:buNone/>
            </a:pPr>
            <a:r>
              <a:rPr lang="zh-CN" altLang="en-US" sz="2400">
                <a:latin typeface="楷体_GB2312" pitchFamily="49" charset="-122"/>
                <a:ea typeface="楷体_GB2312" pitchFamily="49" charset="-122"/>
              </a:rPr>
              <a:t> </a:t>
            </a:r>
          </a:p>
        </p:txBody>
      </p:sp>
      <p:sp>
        <p:nvSpPr>
          <p:cNvPr id="363525" name="Rectangle 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63524" name="Object 4"/>
          <p:cNvGraphicFramePr>
            <a:graphicFrameLocks noChangeAspect="1"/>
          </p:cNvGraphicFramePr>
          <p:nvPr/>
        </p:nvGraphicFramePr>
        <p:xfrm>
          <a:off x="5457825" y="4005263"/>
          <a:ext cx="1562100" cy="506412"/>
        </p:xfrm>
        <a:graphic>
          <a:graphicData uri="http://schemas.openxmlformats.org/presentationml/2006/ole">
            <mc:AlternateContent xmlns:mc="http://schemas.openxmlformats.org/markup-compatibility/2006">
              <mc:Choice xmlns:v="urn:schemas-microsoft-com:vml" Requires="v">
                <p:oleObj spid="_x0000_s363527" name="公式" r:id="rId3" imgW="1054100" imgH="342900" progId="Equation.3">
                  <p:embed/>
                </p:oleObj>
              </mc:Choice>
              <mc:Fallback>
                <p:oleObj name="公式" r:id="rId3" imgW="10541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825" y="4005263"/>
                        <a:ext cx="156210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8AA2A5D-1F25-4E66-AFCB-ED69F1FA28F0}" type="slidenum">
              <a:rPr lang="zh-CN" altLang="en-US"/>
              <a:pPr/>
              <a:t>48</a:t>
            </a:fld>
            <a:endParaRPr lang="en-US" altLang="zh-CN"/>
          </a:p>
        </p:txBody>
      </p:sp>
      <p:sp>
        <p:nvSpPr>
          <p:cNvPr id="364546" name="Rectangle 2"/>
          <p:cNvSpPr>
            <a:spLocks noGrp="1" noChangeArrowheads="1"/>
          </p:cNvSpPr>
          <p:nvPr>
            <p:ph type="title"/>
          </p:nvPr>
        </p:nvSpPr>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64547" name="Rectangle 3"/>
          <p:cNvSpPr>
            <a:spLocks noGrp="1" noChangeArrowheads="1"/>
          </p:cNvSpPr>
          <p:nvPr>
            <p:ph type="body" idx="1"/>
          </p:nvPr>
        </p:nvSpPr>
        <p:spPr/>
        <p:txBody>
          <a:bodyPr/>
          <a:lstStyle/>
          <a:p>
            <a:pPr>
              <a:buFont typeface="Wingdings" pitchFamily="2" charset="2"/>
              <a:buNone/>
            </a:pPr>
            <a:r>
              <a:rPr lang="zh-CN" altLang="en-US" sz="2400">
                <a:latin typeface="楷体_GB2312" pitchFamily="49" charset="-122"/>
                <a:ea typeface="楷体_GB2312" pitchFamily="49" charset="-122"/>
              </a:rPr>
              <a:t>		给定带权拟阵</a:t>
            </a:r>
            <a:r>
              <a:rPr lang="en-US" altLang="zh-CN" sz="2400">
                <a:latin typeface="楷体_GB2312" pitchFamily="49" charset="-122"/>
                <a:ea typeface="楷体_GB2312" pitchFamily="49" charset="-122"/>
              </a:rPr>
              <a:t>M=(S,I)</a:t>
            </a:r>
            <a:r>
              <a:rPr lang="zh-CN" altLang="en-US" sz="2400">
                <a:latin typeface="楷体_GB2312" pitchFamily="49" charset="-122"/>
                <a:ea typeface="楷体_GB2312" pitchFamily="49" charset="-122"/>
              </a:rPr>
              <a:t>，确定</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的独立子集</a:t>
            </a:r>
            <a:r>
              <a:rPr lang="en-US" altLang="zh-CN" sz="2400">
                <a:latin typeface="楷体_GB2312" pitchFamily="49" charset="-122"/>
                <a:ea typeface="楷体_GB2312" pitchFamily="49" charset="-122"/>
              </a:rPr>
              <a:t>A</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使得</a:t>
            </a:r>
            <a:r>
              <a:rPr lang="en-US" altLang="zh-CN" sz="2400">
                <a:latin typeface="楷体_GB2312" pitchFamily="49" charset="-122"/>
                <a:ea typeface="楷体_GB2312" pitchFamily="49" charset="-122"/>
              </a:rPr>
              <a:t>W(A)</a:t>
            </a:r>
            <a:r>
              <a:rPr lang="zh-CN" altLang="en-US" sz="2400">
                <a:latin typeface="楷体_GB2312" pitchFamily="49" charset="-122"/>
                <a:ea typeface="楷体_GB2312" pitchFamily="49" charset="-122"/>
              </a:rPr>
              <a:t>达到最大。这种使</a:t>
            </a:r>
            <a:r>
              <a:rPr lang="en-US" altLang="zh-CN" sz="2400">
                <a:latin typeface="楷体_GB2312" pitchFamily="49" charset="-122"/>
                <a:ea typeface="楷体_GB2312" pitchFamily="49" charset="-122"/>
              </a:rPr>
              <a:t>W(A)</a:t>
            </a:r>
            <a:r>
              <a:rPr lang="zh-CN" altLang="en-US" sz="2400">
                <a:latin typeface="楷体_GB2312" pitchFamily="49" charset="-122"/>
                <a:ea typeface="楷体_GB2312" pitchFamily="49" charset="-122"/>
              </a:rPr>
              <a:t>最大的独立子集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称为拟阵</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的</a:t>
            </a:r>
            <a:r>
              <a:rPr lang="zh-CN" altLang="en-US" sz="2400" b="1">
                <a:solidFill>
                  <a:schemeClr val="accent2"/>
                </a:solidFill>
                <a:latin typeface="楷体_GB2312" pitchFamily="49" charset="-122"/>
                <a:ea typeface="楷体_GB2312" pitchFamily="49" charset="-122"/>
              </a:rPr>
              <a:t>最优子集</a:t>
            </a:r>
            <a:r>
              <a:rPr lang="zh-CN" altLang="en-US" sz="2400">
                <a:latin typeface="楷体_GB2312" pitchFamily="49" charset="-122"/>
                <a:ea typeface="楷体_GB2312" pitchFamily="49" charset="-122"/>
              </a:rPr>
              <a:t>。由于</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中任一元素</a:t>
            </a:r>
            <a:r>
              <a:rPr lang="en-US" altLang="zh-CN" sz="2400">
                <a:latin typeface="楷体_GB2312" pitchFamily="49" charset="-122"/>
                <a:ea typeface="楷体_GB2312" pitchFamily="49" charset="-122"/>
              </a:rPr>
              <a:t>x</a:t>
            </a:r>
            <a:r>
              <a:rPr lang="zh-CN" altLang="en-US" sz="2400">
                <a:latin typeface="楷体_GB2312" pitchFamily="49" charset="-122"/>
                <a:ea typeface="楷体_GB2312" pitchFamily="49" charset="-122"/>
              </a:rPr>
              <a:t>的权</a:t>
            </a:r>
            <a:r>
              <a:rPr lang="en-US" altLang="zh-CN" sz="2400">
                <a:latin typeface="楷体_GB2312" pitchFamily="49" charset="-122"/>
                <a:ea typeface="楷体_GB2312" pitchFamily="49" charset="-122"/>
              </a:rPr>
              <a:t>W(x)</a:t>
            </a:r>
            <a:r>
              <a:rPr lang="zh-CN" altLang="en-US" sz="2400">
                <a:latin typeface="楷体_GB2312" pitchFamily="49" charset="-122"/>
                <a:ea typeface="楷体_GB2312" pitchFamily="49" charset="-122"/>
              </a:rPr>
              <a:t>是正的，因此，</a:t>
            </a:r>
            <a:r>
              <a:rPr lang="zh-CN" altLang="en-US" sz="2400" b="1">
                <a:solidFill>
                  <a:schemeClr val="accent2"/>
                </a:solidFill>
                <a:latin typeface="楷体_GB2312" pitchFamily="49" charset="-122"/>
                <a:ea typeface="楷体_GB2312" pitchFamily="49" charset="-122"/>
              </a:rPr>
              <a:t>最优子集也一定是极大独立子集</a:t>
            </a:r>
            <a:r>
              <a:rPr lang="zh-CN" altLang="en-US" sz="2400">
                <a:latin typeface="楷体_GB2312" pitchFamily="49" charset="-122"/>
                <a:ea typeface="楷体_GB2312" pitchFamily="49" charset="-122"/>
              </a:rPr>
              <a:t>。</a:t>
            </a:r>
          </a:p>
          <a:p>
            <a:pPr>
              <a:buFont typeface="Wingdings" pitchFamily="2" charset="2"/>
              <a:buNone/>
            </a:pPr>
            <a:r>
              <a:rPr lang="zh-CN" altLang="en-US" sz="24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	例如，</a:t>
            </a:r>
            <a:r>
              <a:rPr lang="zh-CN" altLang="en-US" sz="2400">
                <a:latin typeface="楷体_GB2312" pitchFamily="49" charset="-122"/>
                <a:ea typeface="楷体_GB2312" pitchFamily="49" charset="-122"/>
              </a:rPr>
              <a:t>在最小生成树问题可以表示为确定带权拟阵   的最优子集问题。求带权拟阵的最优子集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的算法可用于解最小生成树问题。</a:t>
            </a:r>
          </a:p>
          <a:p>
            <a:pPr>
              <a:buFont typeface="Wingdings" pitchFamily="2" charset="2"/>
              <a:buNone/>
            </a:pPr>
            <a:r>
              <a:rPr lang="zh-CN" altLang="en-US" sz="2400">
                <a:latin typeface="楷体_GB2312" pitchFamily="49" charset="-122"/>
                <a:ea typeface="楷体_GB2312" pitchFamily="49" charset="-122"/>
              </a:rPr>
              <a:t>		下面给出求</a:t>
            </a:r>
            <a:r>
              <a:rPr lang="zh-CN" altLang="en-US" sz="2400" b="1">
                <a:solidFill>
                  <a:schemeClr val="accent2"/>
                </a:solidFill>
                <a:latin typeface="楷体_GB2312" pitchFamily="49" charset="-122"/>
                <a:ea typeface="楷体_GB2312" pitchFamily="49" charset="-122"/>
              </a:rPr>
              <a:t>带权拟阵最优子集</a:t>
            </a:r>
            <a:r>
              <a:rPr lang="zh-CN" altLang="en-US" sz="2400">
                <a:latin typeface="楷体_GB2312" pitchFamily="49" charset="-122"/>
                <a:ea typeface="楷体_GB2312" pitchFamily="49" charset="-122"/>
              </a:rPr>
              <a:t>的贪心算法。该算法以具有正权函数</a:t>
            </a:r>
            <a:r>
              <a:rPr lang="en-US" altLang="zh-CN" sz="2400">
                <a:latin typeface="楷体_GB2312" pitchFamily="49" charset="-122"/>
                <a:ea typeface="楷体_GB2312" pitchFamily="49" charset="-122"/>
              </a:rPr>
              <a:t>W</a:t>
            </a:r>
            <a:r>
              <a:rPr lang="zh-CN" altLang="en-US" sz="2400">
                <a:latin typeface="楷体_GB2312" pitchFamily="49" charset="-122"/>
                <a:ea typeface="楷体_GB2312" pitchFamily="49" charset="-122"/>
              </a:rPr>
              <a:t>的带权拟阵</a:t>
            </a:r>
            <a:r>
              <a:rPr lang="en-US" altLang="zh-CN" sz="2400">
                <a:latin typeface="楷体_GB2312" pitchFamily="49" charset="-122"/>
                <a:ea typeface="楷体_GB2312" pitchFamily="49" charset="-122"/>
              </a:rPr>
              <a:t>M=(S,I)</a:t>
            </a:r>
            <a:r>
              <a:rPr lang="zh-CN" altLang="en-US" sz="2400">
                <a:latin typeface="楷体_GB2312" pitchFamily="49" charset="-122"/>
                <a:ea typeface="楷体_GB2312" pitchFamily="49" charset="-122"/>
              </a:rPr>
              <a:t>作为输入，经计算后输出</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的最优子集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p>
          <a:p>
            <a:pPr>
              <a:buFont typeface="Wingdings" pitchFamily="2" charset="2"/>
              <a:buNone/>
            </a:pPr>
            <a:endParaRPr lang="zh-CN" altLang="en-US" sz="2400">
              <a:latin typeface="楷体_GB2312" pitchFamily="49" charset="-122"/>
              <a:ea typeface="楷体_GB2312" pitchFamily="49" charset="-122"/>
            </a:endParaRPr>
          </a:p>
        </p:txBody>
      </p:sp>
      <p:sp>
        <p:nvSpPr>
          <p:cNvPr id="36454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64548" name="Object 4"/>
          <p:cNvGraphicFramePr>
            <a:graphicFrameLocks noChangeAspect="1"/>
          </p:cNvGraphicFramePr>
          <p:nvPr/>
        </p:nvGraphicFramePr>
        <p:xfrm>
          <a:off x="1403350" y="3935413"/>
          <a:ext cx="431800" cy="369887"/>
        </p:xfrm>
        <a:graphic>
          <a:graphicData uri="http://schemas.openxmlformats.org/presentationml/2006/ole">
            <mc:AlternateContent xmlns:mc="http://schemas.openxmlformats.org/markup-compatibility/2006">
              <mc:Choice xmlns:v="urn:schemas-microsoft-com:vml" Requires="v">
                <p:oleObj spid="_x0000_s364551" name="公式" r:id="rId3" imgW="266584" imgH="228501" progId="Equation.3">
                  <p:embed/>
                </p:oleObj>
              </mc:Choice>
              <mc:Fallback>
                <p:oleObj name="公式" r:id="rId3" imgW="266584"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935413"/>
                        <a:ext cx="43180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7920AB7-AA6D-4781-BD0D-37836A89EB4C}" type="slidenum">
              <a:rPr lang="zh-CN" altLang="en-US"/>
              <a:pPr/>
              <a:t>49</a:t>
            </a:fld>
            <a:endParaRPr lang="en-US" altLang="zh-CN"/>
          </a:p>
        </p:txBody>
      </p:sp>
      <p:sp>
        <p:nvSpPr>
          <p:cNvPr id="365570" name="Rectangle 2"/>
          <p:cNvSpPr>
            <a:spLocks noGrp="1" noChangeArrowheads="1"/>
          </p:cNvSpPr>
          <p:nvPr>
            <p:ph type="title"/>
          </p:nvPr>
        </p:nvSpPr>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65571" name="Rectangle 3"/>
          <p:cNvSpPr>
            <a:spLocks noGrp="1" noChangeArrowheads="1"/>
          </p:cNvSpPr>
          <p:nvPr>
            <p:ph type="body" idx="1"/>
          </p:nvPr>
        </p:nvSpPr>
        <p:spPr/>
        <p:txBody>
          <a:bodyPr/>
          <a:lstStyle/>
          <a:p>
            <a:pPr>
              <a:lnSpc>
                <a:spcPct val="90000"/>
              </a:lnSpc>
            </a:pPr>
            <a:r>
              <a:rPr lang="en-US" altLang="zh-CN" sz="2400">
                <a:latin typeface="楷体_GB2312" pitchFamily="49" charset="-122"/>
                <a:ea typeface="楷体_GB2312" pitchFamily="49" charset="-122"/>
              </a:rPr>
              <a:t>Set </a:t>
            </a:r>
            <a:r>
              <a:rPr lang="en-US" altLang="zh-CN" sz="2400" b="1">
                <a:latin typeface="楷体_GB2312" pitchFamily="49" charset="-122"/>
                <a:ea typeface="楷体_GB2312" pitchFamily="49" charset="-122"/>
              </a:rPr>
              <a:t>greedy</a:t>
            </a:r>
            <a:r>
              <a:rPr lang="en-US" altLang="zh-CN" sz="2400">
                <a:latin typeface="楷体_GB2312" pitchFamily="49" charset="-122"/>
                <a:ea typeface="楷体_GB2312" pitchFamily="49" charset="-122"/>
              </a:rPr>
              <a:t> (M,W)</a:t>
            </a:r>
          </a:p>
          <a:p>
            <a:pPr>
              <a:lnSpc>
                <a:spcPct val="90000"/>
              </a:lnSpc>
            </a:pPr>
            <a:r>
              <a:rPr lang="en-US" altLang="zh-CN" sz="2400">
                <a:latin typeface="楷体_GB2312" pitchFamily="49" charset="-122"/>
                <a:ea typeface="楷体_GB2312" pitchFamily="49" charset="-122"/>
              </a:rPr>
              <a:t>{A=</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a:t>
            </a:r>
          </a:p>
          <a:p>
            <a:pPr>
              <a:lnSpc>
                <a:spcPct val="90000"/>
              </a:lnSpc>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将</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中元素依权值</a:t>
            </a:r>
            <a:r>
              <a:rPr lang="en-US" altLang="zh-CN" sz="2400">
                <a:latin typeface="楷体_GB2312" pitchFamily="49" charset="-122"/>
                <a:ea typeface="楷体_GB2312" pitchFamily="49" charset="-122"/>
              </a:rPr>
              <a:t>W</a:t>
            </a:r>
            <a:r>
              <a:rPr lang="zh-CN" altLang="en-US" sz="2400">
                <a:latin typeface="楷体_GB2312" pitchFamily="49" charset="-122"/>
                <a:ea typeface="楷体_GB2312" pitchFamily="49" charset="-122"/>
              </a:rPr>
              <a:t>（大者优先）组成优先队列；</a:t>
            </a:r>
          </a:p>
          <a:p>
            <a:pPr>
              <a:lnSpc>
                <a:spcPct val="90000"/>
              </a:lnSpc>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while (S!=</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 {</a:t>
            </a:r>
          </a:p>
          <a:p>
            <a:pPr>
              <a:lnSpc>
                <a:spcPct val="90000"/>
              </a:lnSpc>
            </a:pPr>
            <a:r>
              <a:rPr lang="en-US" altLang="zh-CN" sz="2400">
                <a:latin typeface="楷体_GB2312" pitchFamily="49" charset="-122"/>
                <a:ea typeface="楷体_GB2312" pitchFamily="49" charset="-122"/>
              </a:rPr>
              <a:t>     S.removeMax(x);</a:t>
            </a:r>
          </a:p>
          <a:p>
            <a:pPr>
              <a:lnSpc>
                <a:spcPct val="90000"/>
              </a:lnSpc>
            </a:pPr>
            <a:r>
              <a:rPr lang="en-US" altLang="zh-CN" sz="2400">
                <a:latin typeface="楷体_GB2312" pitchFamily="49" charset="-122"/>
                <a:ea typeface="楷体_GB2312" pitchFamily="49" charset="-122"/>
              </a:rPr>
              <a:t>     if (A∪{x}</a:t>
            </a:r>
            <a:r>
              <a:rPr lang="en-US" altLang="zh-CN" sz="2400">
                <a:latin typeface="楷体_GB2312" pitchFamily="49" charset="-122"/>
                <a:ea typeface="楷体_GB2312" pitchFamily="49" charset="-122"/>
                <a:sym typeface="Symbol" pitchFamily="18" charset="2"/>
              </a:rPr>
              <a:t></a:t>
            </a:r>
            <a:r>
              <a:rPr lang="en-US" altLang="zh-CN" sz="2400">
                <a:latin typeface="楷体_GB2312" pitchFamily="49" charset="-122"/>
                <a:ea typeface="楷体_GB2312" pitchFamily="49" charset="-122"/>
              </a:rPr>
              <a:t>I) A=A∪{x};</a:t>
            </a:r>
          </a:p>
          <a:p>
            <a:pPr>
              <a:lnSpc>
                <a:spcPct val="90000"/>
              </a:lnSpc>
            </a:pPr>
            <a:r>
              <a:rPr lang="en-US" altLang="zh-CN" sz="2400">
                <a:latin typeface="楷体_GB2312" pitchFamily="49" charset="-122"/>
                <a:ea typeface="楷体_GB2312" pitchFamily="49" charset="-122"/>
              </a:rPr>
              <a:t>     }</a:t>
            </a:r>
          </a:p>
          <a:p>
            <a:pPr>
              <a:lnSpc>
                <a:spcPct val="90000"/>
              </a:lnSpc>
            </a:pPr>
            <a:r>
              <a:rPr lang="en-US" altLang="zh-CN" sz="2400">
                <a:latin typeface="楷体_GB2312" pitchFamily="49" charset="-122"/>
                <a:ea typeface="楷体_GB2312" pitchFamily="49" charset="-122"/>
              </a:rPr>
              <a:t>   return A</a:t>
            </a:r>
          </a:p>
          <a:p>
            <a:pPr>
              <a:lnSpc>
                <a:spcPct val="90000"/>
              </a:lnSpc>
            </a:pPr>
            <a:r>
              <a:rPr lang="en-US" altLang="zh-CN" sz="2400">
                <a:latin typeface="楷体_GB2312" pitchFamily="49" charset="-122"/>
                <a:ea typeface="楷体_GB2312" pitchFamily="49" charset="-122"/>
              </a:rPr>
              <a:t>}</a:t>
            </a:r>
            <a:endParaRPr lang="zh-CN" altLang="en-US" sz="2400">
              <a:latin typeface="楷体_GB2312" pitchFamily="49" charset="-122"/>
              <a:ea typeface="楷体_GB2312" pitchFamily="49" charset="-122"/>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25C25C02-70EB-4388-A733-D3BDE8E7800B}" type="slidenum">
              <a:rPr lang="zh-CN" altLang="en-US"/>
              <a:pPr/>
              <a:t>5</a:t>
            </a:fld>
            <a:endParaRPr lang="en-US" altLang="zh-CN"/>
          </a:p>
        </p:txBody>
      </p:sp>
      <p:sp>
        <p:nvSpPr>
          <p:cNvPr id="289829" name="Rectangle 37"/>
          <p:cNvSpPr>
            <a:spLocks noGrp="1" noChangeArrowheads="1"/>
          </p:cNvSpPr>
          <p:nvPr>
            <p:ph type="title"/>
          </p:nvPr>
        </p:nvSpPr>
        <p:spPr/>
        <p:txBody>
          <a:bodyPr/>
          <a:lstStyle/>
          <a:p>
            <a:r>
              <a:rPr lang="en-US" altLang="zh-CN" sz="4000">
                <a:latin typeface="黑体" pitchFamily="2" charset="-122"/>
                <a:ea typeface="黑体" pitchFamily="2" charset="-122"/>
              </a:rPr>
              <a:t>4.1 </a:t>
            </a:r>
            <a:r>
              <a:rPr lang="zh-CN" altLang="en-US" sz="4000">
                <a:latin typeface="黑体" pitchFamily="2" charset="-122"/>
                <a:ea typeface="黑体" pitchFamily="2" charset="-122"/>
              </a:rPr>
              <a:t>活动安排问题</a:t>
            </a:r>
          </a:p>
        </p:txBody>
      </p:sp>
      <p:graphicFrame>
        <p:nvGraphicFramePr>
          <p:cNvPr id="2" name="Object 52"/>
          <p:cNvGraphicFramePr>
            <a:graphicFrameLocks noGrp="1" noChangeAspect="1"/>
          </p:cNvGraphicFramePr>
          <p:nvPr>
            <p:ph sz="half" idx="2"/>
          </p:nvPr>
        </p:nvGraphicFramePr>
        <p:xfrm>
          <a:off x="5540375" y="3184525"/>
          <a:ext cx="3021013" cy="1781175"/>
        </p:xfrm>
        <a:graphic>
          <a:graphicData uri="http://schemas.openxmlformats.org/drawingml/2006/chart">
            <c:chart xmlns:c="http://schemas.openxmlformats.org/drawingml/2006/chart" xmlns:r="http://schemas.openxmlformats.org/officeDocument/2006/relationships" r:id="rId2"/>
          </a:graphicData>
        </a:graphic>
      </p:graphicFrame>
      <p:sp>
        <p:nvSpPr>
          <p:cNvPr id="289849" name="Text Box 57"/>
          <p:cNvSpPr txBox="1">
            <a:spLocks noChangeArrowheads="1"/>
          </p:cNvSpPr>
          <p:nvPr/>
        </p:nvSpPr>
        <p:spPr bwMode="auto">
          <a:xfrm>
            <a:off x="611188" y="1773238"/>
            <a:ext cx="7921625" cy="307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楷体_GB2312" pitchFamily="49" charset="-122"/>
                <a:ea typeface="楷体_GB2312" pitchFamily="49" charset="-122"/>
              </a:rPr>
              <a:t>    </a:t>
            </a:r>
            <a:r>
              <a:rPr lang="zh-CN" altLang="en-US" sz="2400">
                <a:latin typeface="楷体_GB2312" pitchFamily="49" charset="-122"/>
                <a:ea typeface="楷体_GB2312" pitchFamily="49" charset="-122"/>
              </a:rPr>
              <a:t>设有</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个活动的集合</a:t>
            </a:r>
            <a:r>
              <a:rPr lang="en-US" altLang="zh-CN" sz="2400">
                <a:latin typeface="楷体_GB2312" pitchFamily="49" charset="-122"/>
                <a:ea typeface="楷体_GB2312" pitchFamily="49" charset="-122"/>
              </a:rPr>
              <a:t>E={1,2,</a:t>
            </a:r>
            <a:r>
              <a:rPr lang="en-US" altLang="zh-CN" sz="2400">
                <a:latin typeface="Arial"/>
                <a:ea typeface="楷体_GB2312" pitchFamily="49" charset="-122"/>
              </a:rPr>
              <a:t>…</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，其中每个活动都要求使用同一资源，如演讲会场等，而在同一时间内只有一个活动能使用这一资源。每个活动</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都有一个要求使用该资源的起始时间</a:t>
            </a:r>
            <a:r>
              <a:rPr lang="en-US" altLang="zh-CN" sz="2400">
                <a:latin typeface="楷体_GB2312" pitchFamily="49" charset="-122"/>
                <a:ea typeface="楷体_GB2312" pitchFamily="49" charset="-122"/>
              </a:rPr>
              <a:t>si</a:t>
            </a:r>
            <a:r>
              <a:rPr lang="zh-CN" altLang="en-US" sz="2400">
                <a:latin typeface="楷体_GB2312" pitchFamily="49" charset="-122"/>
                <a:ea typeface="楷体_GB2312" pitchFamily="49" charset="-122"/>
              </a:rPr>
              <a:t>和一个结束时间</a:t>
            </a:r>
            <a:r>
              <a:rPr lang="en-US" altLang="zh-CN" sz="2400">
                <a:latin typeface="楷体_GB2312" pitchFamily="49" charset="-122"/>
                <a:ea typeface="楷体_GB2312" pitchFamily="49" charset="-122"/>
              </a:rPr>
              <a:t>fi,</a:t>
            </a:r>
            <a:r>
              <a:rPr lang="zh-CN" altLang="en-US" sz="2400">
                <a:latin typeface="楷体_GB2312" pitchFamily="49" charset="-122"/>
                <a:ea typeface="楷体_GB2312" pitchFamily="49" charset="-122"/>
              </a:rPr>
              <a:t>且</a:t>
            </a:r>
            <a:r>
              <a:rPr lang="en-US" altLang="zh-CN" sz="2400">
                <a:latin typeface="楷体_GB2312" pitchFamily="49" charset="-122"/>
                <a:ea typeface="楷体_GB2312" pitchFamily="49" charset="-122"/>
              </a:rPr>
              <a:t>si &lt;fi</a:t>
            </a:r>
            <a:r>
              <a:rPr lang="zh-CN" altLang="en-US" sz="2400">
                <a:latin typeface="楷体_GB2312" pitchFamily="49" charset="-122"/>
                <a:ea typeface="楷体_GB2312" pitchFamily="49" charset="-122"/>
              </a:rPr>
              <a:t> 。如果选择了活动</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，则它在半开时间区间</a:t>
            </a:r>
            <a:r>
              <a:rPr lang="en-US" altLang="zh-CN" sz="2400">
                <a:latin typeface="楷体_GB2312" pitchFamily="49" charset="-122"/>
                <a:ea typeface="楷体_GB2312" pitchFamily="49" charset="-122"/>
              </a:rPr>
              <a:t>[si, fi)</a:t>
            </a:r>
            <a:r>
              <a:rPr lang="zh-CN" altLang="en-US" sz="2400">
                <a:latin typeface="楷体_GB2312" pitchFamily="49" charset="-122"/>
                <a:ea typeface="楷体_GB2312" pitchFamily="49" charset="-122"/>
              </a:rPr>
              <a:t>内占用资源。若区间</a:t>
            </a:r>
            <a:r>
              <a:rPr lang="en-US" altLang="zh-CN" sz="2400">
                <a:latin typeface="楷体_GB2312" pitchFamily="49" charset="-122"/>
                <a:ea typeface="楷体_GB2312" pitchFamily="49" charset="-122"/>
              </a:rPr>
              <a:t>[si, fi)</a:t>
            </a:r>
            <a:r>
              <a:rPr lang="zh-CN" altLang="en-US" sz="2400">
                <a:latin typeface="楷体_GB2312" pitchFamily="49" charset="-122"/>
                <a:ea typeface="楷体_GB2312" pitchFamily="49" charset="-122"/>
              </a:rPr>
              <a:t>与区间</a:t>
            </a:r>
            <a:r>
              <a:rPr lang="en-US" altLang="zh-CN" sz="2400">
                <a:latin typeface="楷体_GB2312" pitchFamily="49" charset="-122"/>
                <a:ea typeface="楷体_GB2312" pitchFamily="49" charset="-122"/>
              </a:rPr>
              <a:t>[sj, fj)</a:t>
            </a:r>
            <a:r>
              <a:rPr lang="zh-CN" altLang="en-US" sz="2400">
                <a:latin typeface="楷体_GB2312" pitchFamily="49" charset="-122"/>
                <a:ea typeface="楷体_GB2312" pitchFamily="49" charset="-122"/>
              </a:rPr>
              <a:t>不相交，则称活动</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与活动</a:t>
            </a:r>
            <a:r>
              <a:rPr lang="en-US" altLang="zh-CN" sz="2400">
                <a:latin typeface="楷体_GB2312" pitchFamily="49" charset="-122"/>
                <a:ea typeface="楷体_GB2312" pitchFamily="49" charset="-122"/>
              </a:rPr>
              <a:t>j</a:t>
            </a:r>
            <a:r>
              <a:rPr lang="zh-CN" altLang="en-US" sz="2400">
                <a:latin typeface="楷体_GB2312" pitchFamily="49" charset="-122"/>
                <a:ea typeface="楷体_GB2312" pitchFamily="49" charset="-122"/>
              </a:rPr>
              <a:t>是相容的。也就是说，当</a:t>
            </a:r>
            <a:r>
              <a:rPr lang="en-US" altLang="zh-CN" sz="2400">
                <a:latin typeface="楷体_GB2312" pitchFamily="49" charset="-122"/>
                <a:ea typeface="楷体_GB2312" pitchFamily="49" charset="-122"/>
              </a:rPr>
              <a:t>si≥fj</a:t>
            </a:r>
            <a:r>
              <a:rPr lang="zh-CN" altLang="en-US" sz="2400">
                <a:latin typeface="楷体_GB2312" pitchFamily="49" charset="-122"/>
                <a:ea typeface="楷体_GB2312" pitchFamily="49" charset="-122"/>
              </a:rPr>
              <a:t>或</a:t>
            </a:r>
            <a:r>
              <a:rPr lang="en-US" altLang="zh-CN" sz="2400">
                <a:latin typeface="楷体_GB2312" pitchFamily="49" charset="-122"/>
                <a:ea typeface="楷体_GB2312" pitchFamily="49" charset="-122"/>
              </a:rPr>
              <a:t>sj≥fi</a:t>
            </a:r>
            <a:r>
              <a:rPr lang="zh-CN" altLang="en-US" sz="2400">
                <a:latin typeface="楷体_GB2312" pitchFamily="49" charset="-122"/>
                <a:ea typeface="楷体_GB2312" pitchFamily="49" charset="-122"/>
              </a:rPr>
              <a:t>时，活动</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与活动</a:t>
            </a:r>
            <a:r>
              <a:rPr lang="en-US" altLang="zh-CN" sz="2400">
                <a:latin typeface="楷体_GB2312" pitchFamily="49" charset="-122"/>
                <a:ea typeface="楷体_GB2312" pitchFamily="49" charset="-122"/>
              </a:rPr>
              <a:t>j</a:t>
            </a:r>
            <a:r>
              <a:rPr lang="zh-CN" altLang="en-US" sz="2400">
                <a:latin typeface="楷体_GB2312" pitchFamily="49" charset="-122"/>
                <a:ea typeface="楷体_GB2312" pitchFamily="49" charset="-122"/>
              </a:rPr>
              <a:t>相容。</a:t>
            </a: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B2CD47F-0B69-4E4E-A034-A4E707835E00}" type="slidenum">
              <a:rPr lang="zh-CN" altLang="en-US"/>
              <a:pPr/>
              <a:t>50</a:t>
            </a:fld>
            <a:endParaRPr lang="en-US" altLang="zh-CN"/>
          </a:p>
        </p:txBody>
      </p:sp>
      <p:sp>
        <p:nvSpPr>
          <p:cNvPr id="366594" name="Rectangle 2"/>
          <p:cNvSpPr>
            <a:spLocks noGrp="1" noChangeArrowheads="1"/>
          </p:cNvSpPr>
          <p:nvPr>
            <p:ph type="title"/>
          </p:nvPr>
        </p:nvSpPr>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66595" name="Rectangle 3"/>
          <p:cNvSpPr>
            <a:spLocks noGrp="1" noChangeArrowheads="1"/>
          </p:cNvSpPr>
          <p:nvPr>
            <p:ph type="body" idx="1"/>
          </p:nvPr>
        </p:nvSpPr>
        <p:spPr/>
        <p:txBody>
          <a:bodyPr/>
          <a:lstStyle/>
          <a:p>
            <a:pPr>
              <a:lnSpc>
                <a:spcPct val="90000"/>
              </a:lnSpc>
              <a:buFont typeface="Wingdings" pitchFamily="2" charset="2"/>
              <a:buNone/>
            </a:pPr>
            <a:r>
              <a:rPr lang="zh-CN" altLang="en-US" sz="2400">
                <a:latin typeface="楷体_GB2312" pitchFamily="49" charset="-122"/>
                <a:ea typeface="楷体_GB2312" pitchFamily="49" charset="-122"/>
              </a:rPr>
              <a:t>		算法</a:t>
            </a:r>
            <a:r>
              <a:rPr lang="en-US" altLang="zh-CN" sz="2400" b="1">
                <a:latin typeface="楷体_GB2312" pitchFamily="49" charset="-122"/>
                <a:ea typeface="楷体_GB2312" pitchFamily="49" charset="-122"/>
              </a:rPr>
              <a:t>greedy</a:t>
            </a:r>
            <a:r>
              <a:rPr lang="zh-CN" altLang="en-US" sz="2400">
                <a:latin typeface="楷体_GB2312" pitchFamily="49" charset="-122"/>
                <a:ea typeface="楷体_GB2312" pitchFamily="49" charset="-122"/>
              </a:rPr>
              <a:t>的计算时间复杂性为             。</a:t>
            </a:r>
          </a:p>
          <a:p>
            <a:pPr>
              <a:lnSpc>
                <a:spcPct val="90000"/>
              </a:lnSpc>
              <a:buFont typeface="Wingdings" pitchFamily="2" charset="2"/>
              <a:buNone/>
            </a:pPr>
            <a:r>
              <a:rPr lang="zh-CN" altLang="en-US" sz="2400" b="1">
                <a:solidFill>
                  <a:schemeClr val="accent2"/>
                </a:solidFill>
                <a:latin typeface="楷体_GB2312" pitchFamily="49" charset="-122"/>
                <a:ea typeface="楷体_GB2312" pitchFamily="49" charset="-122"/>
              </a:rPr>
              <a:t>	引理</a:t>
            </a:r>
            <a:r>
              <a:rPr lang="en-US" altLang="zh-CN" sz="2400" b="1">
                <a:solidFill>
                  <a:schemeClr val="accent2"/>
                </a:solidFill>
                <a:latin typeface="楷体_GB2312" pitchFamily="49" charset="-122"/>
                <a:ea typeface="楷体_GB2312" pitchFamily="49" charset="-122"/>
              </a:rPr>
              <a:t>4.2</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拟阵的贪心选择性质</a:t>
            </a:r>
            <a:r>
              <a:rPr lang="en-US" altLang="zh-CN" sz="2400" b="1">
                <a:latin typeface="楷体_GB2312" pitchFamily="49" charset="-122"/>
                <a:ea typeface="楷体_GB2312" pitchFamily="49" charset="-122"/>
              </a:rPr>
              <a:t>)</a:t>
            </a:r>
          </a:p>
          <a:p>
            <a:pPr>
              <a:lnSpc>
                <a:spcPct val="90000"/>
              </a:lnSpc>
              <a:buFont typeface="Wingdings" pitchFamily="2" charset="2"/>
              <a:buNone/>
            </a:pPr>
            <a:r>
              <a:rPr lang="zh-CN" altLang="en-US" sz="2400">
                <a:latin typeface="楷体_GB2312" pitchFamily="49" charset="-122"/>
                <a:ea typeface="楷体_GB2312" pitchFamily="49" charset="-122"/>
              </a:rPr>
              <a:t>		设</a:t>
            </a:r>
            <a:r>
              <a:rPr lang="en-US" altLang="zh-CN" sz="2400">
                <a:latin typeface="楷体_GB2312" pitchFamily="49" charset="-122"/>
                <a:ea typeface="楷体_GB2312" pitchFamily="49" charset="-122"/>
              </a:rPr>
              <a:t>M=(S,I)</a:t>
            </a:r>
            <a:r>
              <a:rPr lang="zh-CN" altLang="en-US" sz="2400">
                <a:latin typeface="楷体_GB2312" pitchFamily="49" charset="-122"/>
                <a:ea typeface="楷体_GB2312" pitchFamily="49" charset="-122"/>
              </a:rPr>
              <a:t>是具有权函数</a:t>
            </a:r>
            <a:r>
              <a:rPr lang="en-US" altLang="zh-CN" sz="2400">
                <a:latin typeface="楷体_GB2312" pitchFamily="49" charset="-122"/>
                <a:ea typeface="楷体_GB2312" pitchFamily="49" charset="-122"/>
              </a:rPr>
              <a:t>W</a:t>
            </a:r>
            <a:r>
              <a:rPr lang="zh-CN" altLang="en-US" sz="2400">
                <a:latin typeface="楷体_GB2312" pitchFamily="49" charset="-122"/>
                <a:ea typeface="楷体_GB2312" pitchFamily="49" charset="-122"/>
              </a:rPr>
              <a:t>的带权拟阵，且</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中元素依权值从大到小排列。又设</a:t>
            </a:r>
            <a:r>
              <a:rPr lang="en-US" altLang="zh-CN" sz="2400">
                <a:latin typeface="楷体_GB2312" pitchFamily="49" charset="-122"/>
                <a:ea typeface="楷体_GB2312" pitchFamily="49" charset="-122"/>
              </a:rPr>
              <a:t>x</a:t>
            </a:r>
            <a:r>
              <a:rPr lang="en-US" altLang="zh-CN" sz="2400">
                <a:sym typeface="Symbol" pitchFamily="18" charset="2"/>
              </a:rPr>
              <a:t></a:t>
            </a:r>
            <a:r>
              <a:rPr lang="en-US" altLang="zh-CN" sz="2400"/>
              <a:t> </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是</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中第一个使得</a:t>
            </a:r>
            <a:r>
              <a:rPr lang="en-US" altLang="zh-CN" sz="2400">
                <a:latin typeface="楷体_GB2312" pitchFamily="49" charset="-122"/>
                <a:ea typeface="楷体_GB2312" pitchFamily="49" charset="-122"/>
              </a:rPr>
              <a:t>{x}</a:t>
            </a:r>
            <a:r>
              <a:rPr lang="zh-CN" altLang="en-US" sz="2400">
                <a:latin typeface="楷体_GB2312" pitchFamily="49" charset="-122"/>
                <a:ea typeface="楷体_GB2312" pitchFamily="49" charset="-122"/>
              </a:rPr>
              <a:t>是独立子集的元素，则存在</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的最优子集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使得</a:t>
            </a:r>
            <a:r>
              <a:rPr lang="en-US" altLang="zh-CN" sz="2400">
                <a:latin typeface="楷体_GB2312" pitchFamily="49" charset="-122"/>
                <a:ea typeface="楷体_GB2312" pitchFamily="49" charset="-122"/>
              </a:rPr>
              <a:t>x</a:t>
            </a:r>
            <a:r>
              <a:rPr lang="en-US" altLang="zh-CN" sz="2400">
                <a:sym typeface="Symbol" pitchFamily="18" charset="2"/>
              </a:rPr>
              <a:t></a:t>
            </a:r>
            <a:r>
              <a:rPr lang="en-US" altLang="zh-CN" sz="2400"/>
              <a:t> </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p>
          <a:p>
            <a:pPr>
              <a:lnSpc>
                <a:spcPct val="90000"/>
              </a:lnSpc>
              <a:buFont typeface="Wingdings" pitchFamily="2" charset="2"/>
              <a:buNone/>
            </a:pPr>
            <a:endParaRPr lang="zh-CN" altLang="en-US" sz="2400">
              <a:latin typeface="楷体_GB2312" pitchFamily="49" charset="-122"/>
              <a:ea typeface="楷体_GB2312" pitchFamily="49" charset="-122"/>
            </a:endParaRPr>
          </a:p>
          <a:p>
            <a:pPr>
              <a:lnSpc>
                <a:spcPct val="90000"/>
              </a:lnSpc>
              <a:buFont typeface="Wingdings" pitchFamily="2" charset="2"/>
              <a:buNone/>
            </a:pPr>
            <a:r>
              <a:rPr lang="zh-CN" altLang="en-US" sz="2400">
                <a:latin typeface="楷体_GB2312" pitchFamily="49" charset="-122"/>
                <a:ea typeface="楷体_GB2312" pitchFamily="49" charset="-122"/>
              </a:rPr>
              <a:t>		算法</a:t>
            </a:r>
            <a:r>
              <a:rPr lang="en-US" altLang="zh-CN" sz="2400" b="1">
                <a:latin typeface="楷体_GB2312" pitchFamily="49" charset="-122"/>
                <a:ea typeface="楷体_GB2312" pitchFamily="49" charset="-122"/>
              </a:rPr>
              <a:t>greedy</a:t>
            </a:r>
            <a:r>
              <a:rPr lang="zh-CN" altLang="en-US" sz="2400">
                <a:latin typeface="楷体_GB2312" pitchFamily="49" charset="-122"/>
                <a:ea typeface="楷体_GB2312" pitchFamily="49" charset="-122"/>
              </a:rPr>
              <a:t>在以贪心选择构造最优子集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时，首次选入集合</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中的元素</a:t>
            </a:r>
            <a:r>
              <a:rPr lang="en-US" altLang="zh-CN" sz="2400">
                <a:latin typeface="楷体_GB2312" pitchFamily="49" charset="-122"/>
                <a:ea typeface="楷体_GB2312" pitchFamily="49" charset="-122"/>
              </a:rPr>
              <a:t>x</a:t>
            </a:r>
            <a:r>
              <a:rPr lang="zh-CN" altLang="en-US" sz="2400">
                <a:latin typeface="楷体_GB2312" pitchFamily="49" charset="-122"/>
                <a:ea typeface="楷体_GB2312" pitchFamily="49" charset="-122"/>
              </a:rPr>
              <a:t>是单元素独立集中具有最大权的元素。此时可能已经舍弃了</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中部分元素。可以证明这些被舍弃的元素不可能用于构造最优子集。</a:t>
            </a:r>
          </a:p>
          <a:p>
            <a:pPr>
              <a:lnSpc>
                <a:spcPct val="90000"/>
              </a:lnSpc>
              <a:buFont typeface="Wingdings" pitchFamily="2" charset="2"/>
              <a:buNone/>
            </a:pPr>
            <a:endParaRPr lang="zh-CN" altLang="en-US" sz="2400">
              <a:latin typeface="楷体_GB2312" pitchFamily="49" charset="-122"/>
              <a:ea typeface="楷体_GB2312" pitchFamily="49" charset="-122"/>
            </a:endParaRPr>
          </a:p>
        </p:txBody>
      </p:sp>
      <p:sp>
        <p:nvSpPr>
          <p:cNvPr id="366597"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66596" name="Object 4"/>
          <p:cNvGraphicFramePr>
            <a:graphicFrameLocks noChangeAspect="1"/>
          </p:cNvGraphicFramePr>
          <p:nvPr/>
        </p:nvGraphicFramePr>
        <p:xfrm>
          <a:off x="5940425" y="2060575"/>
          <a:ext cx="2087563" cy="365125"/>
        </p:xfrm>
        <a:graphic>
          <a:graphicData uri="http://schemas.openxmlformats.org/presentationml/2006/ole">
            <mc:AlternateContent xmlns:mc="http://schemas.openxmlformats.org/markup-compatibility/2006">
              <mc:Choice xmlns:v="urn:schemas-microsoft-com:vml" Requires="v">
                <p:oleObj spid="_x0000_s366599" name="公式" r:id="rId3" imgW="1143000" imgH="203200" progId="Equation.3">
                  <p:embed/>
                </p:oleObj>
              </mc:Choice>
              <mc:Fallback>
                <p:oleObj name="公式" r:id="rId3" imgW="11430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2060575"/>
                        <a:ext cx="2087563"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23B7A9C-E5B9-410E-9AD0-57E0FCE42A24}" type="slidenum">
              <a:rPr lang="zh-CN" altLang="en-US"/>
              <a:pPr/>
              <a:t>51</a:t>
            </a:fld>
            <a:endParaRPr lang="en-US" altLang="zh-CN"/>
          </a:p>
        </p:txBody>
      </p:sp>
      <p:sp>
        <p:nvSpPr>
          <p:cNvPr id="367618" name="Rectangle 2"/>
          <p:cNvSpPr>
            <a:spLocks noGrp="1" noChangeArrowheads="1"/>
          </p:cNvSpPr>
          <p:nvPr>
            <p:ph type="title"/>
          </p:nvPr>
        </p:nvSpPr>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67619" name="Rectangle 3"/>
          <p:cNvSpPr>
            <a:spLocks noGrp="1" noChangeArrowheads="1"/>
          </p:cNvSpPr>
          <p:nvPr>
            <p:ph type="body" idx="1"/>
          </p:nvPr>
        </p:nvSpPr>
        <p:spPr/>
        <p:txBody>
          <a:bodyPr/>
          <a:lstStyle/>
          <a:p>
            <a:pPr>
              <a:lnSpc>
                <a:spcPct val="90000"/>
              </a:lnSpc>
              <a:buFont typeface="Wingdings" pitchFamily="2" charset="2"/>
              <a:buNone/>
            </a:pPr>
            <a:r>
              <a:rPr lang="zh-CN" altLang="en-US" sz="2400" b="1">
                <a:solidFill>
                  <a:schemeClr val="accent2"/>
                </a:solidFill>
                <a:latin typeface="楷体_GB2312" pitchFamily="49" charset="-122"/>
                <a:ea typeface="楷体_GB2312" pitchFamily="49" charset="-122"/>
              </a:rPr>
              <a:t>	引理</a:t>
            </a:r>
            <a:r>
              <a:rPr lang="en-US" altLang="zh-CN" sz="2400" b="1">
                <a:solidFill>
                  <a:schemeClr val="accent2"/>
                </a:solidFill>
                <a:latin typeface="楷体_GB2312" pitchFamily="49" charset="-122"/>
                <a:ea typeface="楷体_GB2312" pitchFamily="49" charset="-122"/>
              </a:rPr>
              <a:t>4.3</a:t>
            </a:r>
            <a:r>
              <a:rPr lang="zh-CN" altLang="en-US" sz="2400" b="1">
                <a:solidFill>
                  <a:schemeClr val="accent2"/>
                </a:solidFill>
                <a:latin typeface="楷体_GB2312" pitchFamily="49" charset="-122"/>
                <a:ea typeface="楷体_GB2312" pitchFamily="49" charset="-122"/>
              </a:rPr>
              <a:t>：</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M=(S,I)</a:t>
            </a:r>
            <a:r>
              <a:rPr lang="zh-CN" altLang="en-US" sz="2400">
                <a:latin typeface="楷体_GB2312" pitchFamily="49" charset="-122"/>
                <a:ea typeface="楷体_GB2312" pitchFamily="49" charset="-122"/>
              </a:rPr>
              <a:t>是拟阵。若</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中元素</a:t>
            </a:r>
            <a:r>
              <a:rPr lang="en-US" altLang="zh-CN" sz="2400">
                <a:latin typeface="楷体_GB2312" pitchFamily="49" charset="-122"/>
                <a:ea typeface="楷体_GB2312" pitchFamily="49" charset="-122"/>
              </a:rPr>
              <a:t>x</a:t>
            </a:r>
            <a:r>
              <a:rPr lang="zh-CN" altLang="en-US" sz="2400">
                <a:latin typeface="楷体_GB2312" pitchFamily="49" charset="-122"/>
                <a:ea typeface="楷体_GB2312" pitchFamily="49" charset="-122"/>
              </a:rPr>
              <a:t>不是空集的可扩展元素，则</a:t>
            </a:r>
            <a:r>
              <a:rPr lang="en-US" altLang="zh-CN" sz="2400">
                <a:latin typeface="楷体_GB2312" pitchFamily="49" charset="-122"/>
                <a:ea typeface="楷体_GB2312" pitchFamily="49" charset="-122"/>
              </a:rPr>
              <a:t>x</a:t>
            </a:r>
            <a:r>
              <a:rPr lang="zh-CN" altLang="en-US" sz="2400">
                <a:latin typeface="楷体_GB2312" pitchFamily="49" charset="-122"/>
                <a:ea typeface="楷体_GB2312" pitchFamily="49" charset="-122"/>
              </a:rPr>
              <a:t>也不可能是</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中任一独立子集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的可扩展元素。</a:t>
            </a:r>
          </a:p>
          <a:p>
            <a:pPr>
              <a:lnSpc>
                <a:spcPct val="90000"/>
              </a:lnSpc>
              <a:buFont typeface="Wingdings" pitchFamily="2" charset="2"/>
              <a:buNone/>
            </a:pPr>
            <a:r>
              <a:rPr lang="zh-CN" altLang="en-US" sz="24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引理</a:t>
            </a:r>
            <a:r>
              <a:rPr lang="en-US" altLang="zh-CN" sz="2400" b="1">
                <a:solidFill>
                  <a:schemeClr val="accent2"/>
                </a:solidFill>
                <a:latin typeface="楷体_GB2312" pitchFamily="49" charset="-122"/>
                <a:ea typeface="楷体_GB2312" pitchFamily="49" charset="-122"/>
              </a:rPr>
              <a:t>4.4(</a:t>
            </a:r>
            <a:r>
              <a:rPr lang="zh-CN" altLang="en-US" sz="2400" b="1">
                <a:solidFill>
                  <a:schemeClr val="accent2"/>
                </a:solidFill>
                <a:latin typeface="楷体_GB2312" pitchFamily="49" charset="-122"/>
                <a:ea typeface="楷体_GB2312" pitchFamily="49" charset="-122"/>
              </a:rPr>
              <a:t>拟阵的最优子结构性质</a:t>
            </a:r>
            <a:r>
              <a:rPr lang="en-US" altLang="zh-CN" sz="2400" b="1">
                <a:solidFill>
                  <a:schemeClr val="accent2"/>
                </a:solidFill>
                <a:latin typeface="楷体_GB2312" pitchFamily="49" charset="-122"/>
                <a:ea typeface="楷体_GB2312" pitchFamily="49" charset="-122"/>
              </a:rPr>
              <a:t>)</a:t>
            </a:r>
          </a:p>
          <a:p>
            <a:pPr>
              <a:lnSpc>
                <a:spcPct val="90000"/>
              </a:lnSpc>
              <a:buFont typeface="Wingdings" pitchFamily="2" charset="2"/>
              <a:buNone/>
            </a:pPr>
            <a:r>
              <a:rPr lang="zh-CN" altLang="en-US" sz="2400">
                <a:latin typeface="楷体_GB2312" pitchFamily="49" charset="-122"/>
                <a:ea typeface="楷体_GB2312" pitchFamily="49" charset="-122"/>
              </a:rPr>
              <a:t>		设</a:t>
            </a:r>
            <a:r>
              <a:rPr lang="en-US" altLang="zh-CN" sz="2400">
                <a:latin typeface="楷体_GB2312" pitchFamily="49" charset="-122"/>
                <a:ea typeface="楷体_GB2312" pitchFamily="49" charset="-122"/>
              </a:rPr>
              <a:t>x</a:t>
            </a:r>
            <a:r>
              <a:rPr lang="zh-CN" altLang="en-US" sz="2400">
                <a:latin typeface="楷体_GB2312" pitchFamily="49" charset="-122"/>
                <a:ea typeface="楷体_GB2312" pitchFamily="49" charset="-122"/>
              </a:rPr>
              <a:t>是求带权拟阵</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的最优子集的贪心算法</a:t>
            </a:r>
            <a:r>
              <a:rPr lang="en-US" altLang="zh-CN" sz="2400" b="1">
                <a:latin typeface="楷体_GB2312" pitchFamily="49" charset="-122"/>
                <a:ea typeface="楷体_GB2312" pitchFamily="49" charset="-122"/>
              </a:rPr>
              <a:t>greedy</a:t>
            </a:r>
            <a:r>
              <a:rPr lang="zh-CN" altLang="en-US" sz="2400">
                <a:latin typeface="楷体_GB2312" pitchFamily="49" charset="-122"/>
                <a:ea typeface="楷体_GB2312" pitchFamily="49" charset="-122"/>
              </a:rPr>
              <a:t>所选择的</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中的第一个元素。那么，原问题可简化为求带权拟阵</a:t>
            </a:r>
            <a:r>
              <a:rPr lang="en-US" altLang="zh-CN" sz="2400">
                <a:latin typeface="楷体_GB2312" pitchFamily="49" charset="-122"/>
                <a:ea typeface="楷体_GB2312" pitchFamily="49" charset="-122"/>
              </a:rPr>
              <a:t>M</a:t>
            </a:r>
            <a:r>
              <a:rPr lang="en-US" altLang="zh-CN" sz="2400">
                <a:latin typeface="Arial"/>
                <a:ea typeface="楷体_GB2312" pitchFamily="49" charset="-122"/>
              </a:rPr>
              <a:t>’</a:t>
            </a:r>
            <a:r>
              <a:rPr lang="en-US" altLang="zh-CN" sz="2400">
                <a:latin typeface="楷体_GB2312" pitchFamily="49" charset="-122"/>
                <a:ea typeface="楷体_GB2312" pitchFamily="49" charset="-122"/>
              </a:rPr>
              <a:t>=(S</a:t>
            </a:r>
            <a:r>
              <a:rPr lang="en-US" altLang="zh-CN" sz="2400">
                <a:latin typeface="Arial"/>
                <a:ea typeface="楷体_GB2312" pitchFamily="49" charset="-122"/>
              </a:rPr>
              <a:t>’</a:t>
            </a:r>
            <a:r>
              <a:rPr lang="en-US" altLang="zh-CN" sz="2400">
                <a:latin typeface="楷体_GB2312" pitchFamily="49" charset="-122"/>
                <a:ea typeface="楷体_GB2312" pitchFamily="49" charset="-122"/>
              </a:rPr>
              <a:t>,I</a:t>
            </a:r>
            <a:r>
              <a:rPr lang="en-US" altLang="zh-CN" sz="2400">
                <a:latin typeface="Arial"/>
                <a:ea typeface="楷体_GB2312" pitchFamily="49" charset="-122"/>
              </a:rPr>
              <a:t>’</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的</a:t>
            </a:r>
            <a:r>
              <a:rPr lang="zh-CN" altLang="en-US" sz="2400" b="1">
                <a:solidFill>
                  <a:schemeClr val="accent2"/>
                </a:solidFill>
                <a:latin typeface="楷体_GB2312" pitchFamily="49" charset="-122"/>
                <a:ea typeface="楷体_GB2312" pitchFamily="49" charset="-122"/>
              </a:rPr>
              <a:t>最优子集</a:t>
            </a:r>
            <a:r>
              <a:rPr lang="zh-CN" altLang="en-US" sz="2400">
                <a:latin typeface="楷体_GB2312" pitchFamily="49" charset="-122"/>
                <a:ea typeface="楷体_GB2312" pitchFamily="49" charset="-122"/>
              </a:rPr>
              <a:t>问题，其中：</a:t>
            </a:r>
          </a:p>
          <a:p>
            <a:pPr>
              <a:lnSpc>
                <a:spcPct val="90000"/>
              </a:lnSpc>
              <a:buFont typeface="Wingdings" pitchFamily="2" charset="2"/>
              <a:buNone/>
            </a:pPr>
            <a:r>
              <a:rPr lang="en-US" altLang="zh-CN" sz="2400">
                <a:latin typeface="楷体_GB2312" pitchFamily="49" charset="-122"/>
                <a:ea typeface="楷体_GB2312" pitchFamily="49" charset="-122"/>
              </a:rPr>
              <a:t>			S</a:t>
            </a:r>
            <a:r>
              <a:rPr lang="en-US" altLang="zh-CN" sz="2400">
                <a:latin typeface="Arial"/>
                <a:ea typeface="楷体_GB2312" pitchFamily="49" charset="-122"/>
              </a:rPr>
              <a:t>’</a:t>
            </a:r>
            <a:r>
              <a:rPr lang="en-US" altLang="zh-CN" sz="2400">
                <a:latin typeface="楷体_GB2312" pitchFamily="49" charset="-122"/>
                <a:ea typeface="楷体_GB2312" pitchFamily="49" charset="-122"/>
              </a:rPr>
              <a:t>={y|y</a:t>
            </a:r>
            <a:r>
              <a:rPr lang="en-US" altLang="zh-CN" sz="2400">
                <a:sym typeface="Symbol" pitchFamily="18" charset="2"/>
              </a:rPr>
              <a:t></a:t>
            </a:r>
            <a:r>
              <a:rPr lang="en-US" altLang="zh-CN" sz="2400"/>
              <a:t> </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且</a:t>
            </a:r>
            <a:r>
              <a:rPr lang="en-US" altLang="zh-CN" sz="2400">
                <a:latin typeface="楷体_GB2312" pitchFamily="49" charset="-122"/>
                <a:ea typeface="楷体_GB2312" pitchFamily="49" charset="-122"/>
              </a:rPr>
              <a:t>{x,y} </a:t>
            </a:r>
            <a:r>
              <a:rPr lang="en-US" altLang="zh-CN" sz="2400">
                <a:sym typeface="Symbol" pitchFamily="18" charset="2"/>
              </a:rPr>
              <a:t></a:t>
            </a:r>
            <a:r>
              <a:rPr lang="en-US" altLang="zh-CN" sz="2400"/>
              <a:t> </a:t>
            </a:r>
            <a:r>
              <a:rPr lang="en-US" altLang="zh-CN" sz="2400">
                <a:latin typeface="楷体_GB2312" pitchFamily="49" charset="-122"/>
                <a:ea typeface="楷体_GB2312" pitchFamily="49" charset="-122"/>
              </a:rPr>
              <a:t>I}</a:t>
            </a:r>
          </a:p>
          <a:p>
            <a:pPr>
              <a:lnSpc>
                <a:spcPct val="90000"/>
              </a:lnSpc>
              <a:buFont typeface="Wingdings" pitchFamily="2" charset="2"/>
              <a:buNone/>
            </a:pPr>
            <a:r>
              <a:rPr lang="en-US" altLang="zh-CN" sz="2400">
                <a:latin typeface="楷体_GB2312" pitchFamily="49" charset="-122"/>
                <a:ea typeface="楷体_GB2312" pitchFamily="49" charset="-122"/>
              </a:rPr>
              <a:t>			I</a:t>
            </a:r>
            <a:r>
              <a:rPr lang="en-US" altLang="zh-CN" sz="2400">
                <a:latin typeface="Arial"/>
                <a:ea typeface="楷体_GB2312" pitchFamily="49" charset="-122"/>
              </a:rPr>
              <a:t>’</a:t>
            </a:r>
            <a:r>
              <a:rPr lang="en-US" altLang="zh-CN" sz="2400">
                <a:latin typeface="楷体_GB2312" pitchFamily="49" charset="-122"/>
                <a:ea typeface="楷体_GB2312" pitchFamily="49" charset="-122"/>
              </a:rPr>
              <a:t>={B|B</a:t>
            </a:r>
            <a:r>
              <a:rPr lang="en-US" altLang="zh-CN" sz="2400">
                <a:sym typeface="Symbol" pitchFamily="18" charset="2"/>
              </a:rPr>
              <a:t> </a:t>
            </a:r>
            <a:r>
              <a:rPr lang="en-US" altLang="zh-CN" sz="2400"/>
              <a:t> </a:t>
            </a:r>
            <a:r>
              <a:rPr lang="en-US" altLang="zh-CN" sz="2400">
                <a:latin typeface="楷体_GB2312" pitchFamily="49" charset="-122"/>
                <a:ea typeface="楷体_GB2312" pitchFamily="49" charset="-122"/>
              </a:rPr>
              <a:t>S-{x}</a:t>
            </a:r>
            <a:r>
              <a:rPr lang="zh-CN" altLang="en-US" sz="2400">
                <a:latin typeface="楷体_GB2312" pitchFamily="49" charset="-122"/>
                <a:ea typeface="楷体_GB2312" pitchFamily="49" charset="-122"/>
              </a:rPr>
              <a:t>且</a:t>
            </a:r>
            <a:r>
              <a:rPr lang="en-US" altLang="zh-CN" sz="2400">
                <a:latin typeface="楷体_GB2312" pitchFamily="49" charset="-122"/>
                <a:ea typeface="楷体_GB2312" pitchFamily="49" charset="-122"/>
              </a:rPr>
              <a:t>B∪{x} </a:t>
            </a:r>
            <a:r>
              <a:rPr lang="en-US" altLang="zh-CN" sz="2400">
                <a:sym typeface="Symbol" pitchFamily="18" charset="2"/>
              </a:rPr>
              <a:t></a:t>
            </a:r>
            <a:r>
              <a:rPr lang="en-US" altLang="zh-CN" sz="2400"/>
              <a:t> </a:t>
            </a:r>
            <a:r>
              <a:rPr lang="en-US" altLang="zh-CN" sz="2400">
                <a:latin typeface="楷体_GB2312" pitchFamily="49" charset="-122"/>
                <a:ea typeface="楷体_GB2312" pitchFamily="49" charset="-122"/>
              </a:rPr>
              <a:t>I}</a:t>
            </a:r>
          </a:p>
          <a:p>
            <a:pPr>
              <a:lnSpc>
                <a:spcPct val="90000"/>
              </a:lnSpc>
              <a:buFont typeface="Wingdings" pitchFamily="2" charset="2"/>
              <a:buNone/>
            </a:pPr>
            <a:r>
              <a:rPr lang="en-US" altLang="zh-CN" sz="2400">
                <a:latin typeface="楷体_GB2312" pitchFamily="49" charset="-122"/>
                <a:ea typeface="楷体_GB2312" pitchFamily="49" charset="-122"/>
              </a:rPr>
              <a:t>		M</a:t>
            </a:r>
            <a:r>
              <a:rPr lang="en-US" altLang="zh-CN" sz="2400">
                <a:latin typeface="Arial"/>
                <a:ea typeface="楷体_GB2312" pitchFamily="49" charset="-122"/>
              </a:rPr>
              <a:t>’</a:t>
            </a:r>
            <a:r>
              <a:rPr lang="zh-CN" altLang="en-US" sz="2400">
                <a:latin typeface="楷体_GB2312" pitchFamily="49" charset="-122"/>
                <a:ea typeface="楷体_GB2312" pitchFamily="49" charset="-122"/>
              </a:rPr>
              <a:t>的权函数是</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的权函数在</a:t>
            </a:r>
            <a:r>
              <a:rPr lang="en-US" altLang="zh-CN" sz="2400">
                <a:latin typeface="楷体_GB2312" pitchFamily="49" charset="-122"/>
                <a:ea typeface="楷体_GB2312" pitchFamily="49" charset="-122"/>
              </a:rPr>
              <a:t>S</a:t>
            </a:r>
            <a:r>
              <a:rPr lang="en-US" altLang="zh-CN" sz="2400">
                <a:latin typeface="Arial"/>
                <a:ea typeface="楷体_GB2312" pitchFamily="49" charset="-122"/>
              </a:rPr>
              <a:t>’</a:t>
            </a:r>
            <a:r>
              <a:rPr lang="zh-CN" altLang="en-US" sz="2400">
                <a:latin typeface="楷体_GB2312" pitchFamily="49" charset="-122"/>
                <a:ea typeface="楷体_GB2312" pitchFamily="49" charset="-122"/>
              </a:rPr>
              <a:t>上的限制</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称</a:t>
            </a:r>
            <a:r>
              <a:rPr lang="en-US" altLang="zh-CN" sz="2400">
                <a:latin typeface="楷体_GB2312" pitchFamily="49" charset="-122"/>
                <a:ea typeface="楷体_GB2312" pitchFamily="49" charset="-122"/>
              </a:rPr>
              <a:t>M</a:t>
            </a:r>
            <a:r>
              <a:rPr lang="en-US" altLang="zh-CN" sz="2400">
                <a:latin typeface="Arial"/>
                <a:ea typeface="楷体_GB2312" pitchFamily="49" charset="-122"/>
              </a:rPr>
              <a:t>’</a:t>
            </a:r>
            <a:r>
              <a:rPr lang="zh-CN" altLang="en-US" sz="2400">
                <a:latin typeface="楷体_GB2312" pitchFamily="49" charset="-122"/>
                <a:ea typeface="楷体_GB2312" pitchFamily="49" charset="-122"/>
              </a:rPr>
              <a:t>为</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关于元素</a:t>
            </a:r>
            <a:r>
              <a:rPr lang="en-US" altLang="zh-CN" sz="2400">
                <a:latin typeface="楷体_GB2312" pitchFamily="49" charset="-122"/>
                <a:ea typeface="楷体_GB2312" pitchFamily="49" charset="-122"/>
              </a:rPr>
              <a:t>x</a:t>
            </a:r>
            <a:r>
              <a:rPr lang="zh-CN" altLang="en-US" sz="2400">
                <a:latin typeface="楷体_GB2312" pitchFamily="49" charset="-122"/>
                <a:ea typeface="楷体_GB2312" pitchFamily="49" charset="-122"/>
              </a:rPr>
              <a:t>的</a:t>
            </a:r>
            <a:r>
              <a:rPr lang="zh-CN" altLang="en-US" sz="2400" b="1">
                <a:solidFill>
                  <a:schemeClr val="accent2"/>
                </a:solidFill>
                <a:latin typeface="楷体_GB2312" pitchFamily="49" charset="-122"/>
                <a:ea typeface="楷体_GB2312" pitchFamily="49" charset="-122"/>
              </a:rPr>
              <a:t>收缩</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a:t>
            </a:r>
          </a:p>
          <a:p>
            <a:pPr>
              <a:lnSpc>
                <a:spcPct val="90000"/>
              </a:lnSpc>
              <a:buFont typeface="Wingdings" pitchFamily="2" charset="2"/>
              <a:buNone/>
            </a:pPr>
            <a:endParaRPr lang="zh-CN" altLang="en-US" sz="2400">
              <a:latin typeface="楷体_GB2312" pitchFamily="49" charset="-122"/>
              <a:ea typeface="楷体_GB2312" pitchFamily="49" charset="-122"/>
            </a:endParaRPr>
          </a:p>
          <a:p>
            <a:pPr>
              <a:lnSpc>
                <a:spcPct val="90000"/>
              </a:lnSpc>
              <a:buFont typeface="Wingdings" pitchFamily="2" charset="2"/>
              <a:buNone/>
            </a:pPr>
            <a:endParaRPr lang="zh-CN" altLang="en-US" sz="240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4FE3241-2E6B-471D-BBA6-BA2CFFA35B8B}" type="slidenum">
              <a:rPr lang="zh-CN" altLang="en-US"/>
              <a:pPr/>
              <a:t>52</a:t>
            </a:fld>
            <a:endParaRPr lang="en-US" altLang="zh-CN"/>
          </a:p>
        </p:txBody>
      </p:sp>
      <p:sp>
        <p:nvSpPr>
          <p:cNvPr id="368642" name="Rectangle 2"/>
          <p:cNvSpPr>
            <a:spLocks noGrp="1" noChangeArrowheads="1"/>
          </p:cNvSpPr>
          <p:nvPr>
            <p:ph type="title"/>
          </p:nvPr>
        </p:nvSpPr>
        <p:spPr>
          <a:xfrm>
            <a:off x="1400175" y="227013"/>
            <a:ext cx="7296150" cy="1382712"/>
          </a:xfrm>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68643" name="Rectangle 3"/>
          <p:cNvSpPr>
            <a:spLocks noGrp="1" noChangeArrowheads="1"/>
          </p:cNvSpPr>
          <p:nvPr>
            <p:ph type="body" idx="1"/>
          </p:nvPr>
        </p:nvSpPr>
        <p:spPr>
          <a:xfrm>
            <a:off x="1398588" y="2044700"/>
            <a:ext cx="7342187" cy="4052888"/>
          </a:xfrm>
        </p:spPr>
        <p:txBody>
          <a:bodyPr/>
          <a:lstStyle/>
          <a:p>
            <a:pPr>
              <a:lnSpc>
                <a:spcPct val="80000"/>
              </a:lnSpc>
              <a:buFont typeface="Wingdings" pitchFamily="2" charset="2"/>
              <a:buNone/>
            </a:pPr>
            <a:r>
              <a:rPr lang="zh-CN" altLang="en-US" sz="2400" b="1">
                <a:solidFill>
                  <a:schemeClr val="accent2"/>
                </a:solidFill>
                <a:latin typeface="楷体_GB2312" pitchFamily="49" charset="-122"/>
                <a:ea typeface="楷体_GB2312" pitchFamily="49" charset="-122"/>
              </a:rPr>
              <a:t>	定理</a:t>
            </a:r>
            <a:r>
              <a:rPr lang="en-US" altLang="zh-CN" sz="2400" b="1">
                <a:solidFill>
                  <a:schemeClr val="accent2"/>
                </a:solidFill>
                <a:latin typeface="楷体_GB2312" pitchFamily="49" charset="-122"/>
                <a:ea typeface="楷体_GB2312" pitchFamily="49" charset="-122"/>
              </a:rPr>
              <a:t>4.5(</a:t>
            </a:r>
            <a:r>
              <a:rPr lang="zh-CN" altLang="en-US" sz="2400" b="1">
                <a:solidFill>
                  <a:schemeClr val="accent2"/>
                </a:solidFill>
                <a:latin typeface="楷体_GB2312" pitchFamily="49" charset="-122"/>
                <a:ea typeface="楷体_GB2312" pitchFamily="49" charset="-122"/>
              </a:rPr>
              <a:t>带权拟阵贪心算法的正确性</a:t>
            </a:r>
            <a:r>
              <a:rPr lang="en-US" altLang="zh-CN" sz="2400" b="1">
                <a:solidFill>
                  <a:schemeClr val="accent2"/>
                </a:solidFill>
                <a:latin typeface="楷体_GB2312" pitchFamily="49" charset="-122"/>
                <a:ea typeface="楷体_GB2312" pitchFamily="49" charset="-122"/>
              </a:rPr>
              <a:t>)</a:t>
            </a:r>
          </a:p>
          <a:p>
            <a:pPr>
              <a:lnSpc>
                <a:spcPct val="80000"/>
              </a:lnSpc>
              <a:buFont typeface="Wingdings" pitchFamily="2" charset="2"/>
              <a:buNone/>
            </a:pPr>
            <a:r>
              <a:rPr lang="zh-CN" altLang="en-US" sz="2400">
                <a:latin typeface="楷体_GB2312" pitchFamily="49" charset="-122"/>
                <a:ea typeface="楷体_GB2312" pitchFamily="49" charset="-122"/>
              </a:rPr>
              <a:t>		设</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(S,I)</a:t>
            </a:r>
            <a:r>
              <a:rPr lang="zh-CN" altLang="en-US" sz="2400">
                <a:latin typeface="楷体_GB2312" pitchFamily="49" charset="-122"/>
                <a:ea typeface="楷体_GB2312" pitchFamily="49" charset="-122"/>
              </a:rPr>
              <a:t>是具有权函数</a:t>
            </a:r>
            <a:r>
              <a:rPr lang="en-US" altLang="zh-CN" sz="2400">
                <a:latin typeface="楷体_GB2312" pitchFamily="49" charset="-122"/>
                <a:ea typeface="楷体_GB2312" pitchFamily="49" charset="-122"/>
              </a:rPr>
              <a:t>W</a:t>
            </a:r>
            <a:r>
              <a:rPr lang="zh-CN" altLang="en-US" sz="2400">
                <a:latin typeface="楷体_GB2312" pitchFamily="49" charset="-122"/>
                <a:ea typeface="楷体_GB2312" pitchFamily="49" charset="-122"/>
              </a:rPr>
              <a:t>的带权拟阵，算法</a:t>
            </a:r>
            <a:r>
              <a:rPr lang="en-US" altLang="zh-CN" sz="2400">
                <a:latin typeface="楷体_GB2312" pitchFamily="49" charset="-122"/>
                <a:ea typeface="楷体_GB2312" pitchFamily="49" charset="-122"/>
              </a:rPr>
              <a:t>greedy</a:t>
            </a:r>
            <a:r>
              <a:rPr lang="zh-CN" altLang="en-US" sz="2400">
                <a:latin typeface="楷体_GB2312" pitchFamily="49" charset="-122"/>
                <a:ea typeface="楷体_GB2312" pitchFamily="49" charset="-122"/>
              </a:rPr>
              <a:t>返回</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的最优子集。</a:t>
            </a:r>
          </a:p>
          <a:p>
            <a:pPr>
              <a:lnSpc>
                <a:spcPct val="80000"/>
              </a:lnSpc>
              <a:buFont typeface="Wingdings" pitchFamily="2" charset="2"/>
              <a:buNone/>
            </a:pPr>
            <a:endParaRPr lang="zh-CN" altLang="en-US" sz="2400">
              <a:latin typeface="楷体_GB2312" pitchFamily="49" charset="-122"/>
              <a:ea typeface="楷体_GB2312" pitchFamily="49" charset="-122"/>
            </a:endParaRPr>
          </a:p>
          <a:p>
            <a:pPr>
              <a:lnSpc>
                <a:spcPct val="80000"/>
              </a:lnSpc>
              <a:buFont typeface="Wingdings" pitchFamily="2" charset="2"/>
              <a:buNone/>
            </a:pPr>
            <a:r>
              <a:rPr lang="en-US" altLang="zh-CN" b="1">
                <a:solidFill>
                  <a:schemeClr val="accent2"/>
                </a:solidFill>
                <a:latin typeface="黑体" pitchFamily="2" charset="-122"/>
                <a:ea typeface="黑体" pitchFamily="2" charset="-122"/>
              </a:rPr>
              <a:t>3</a:t>
            </a:r>
            <a:r>
              <a:rPr lang="zh-CN" altLang="en-US" b="1">
                <a:solidFill>
                  <a:schemeClr val="accent2"/>
                </a:solidFill>
                <a:latin typeface="黑体" pitchFamily="2" charset="-122"/>
                <a:ea typeface="黑体" pitchFamily="2" charset="-122"/>
              </a:rPr>
              <a:t>、任务时间表问题</a:t>
            </a:r>
          </a:p>
          <a:p>
            <a:pPr>
              <a:lnSpc>
                <a:spcPct val="80000"/>
              </a:lnSpc>
              <a:buFont typeface="Wingdings" pitchFamily="2" charset="2"/>
              <a:buNone/>
            </a:pPr>
            <a:r>
              <a:rPr lang="zh-CN" altLang="en-US" sz="2800">
                <a:latin typeface="楷体_GB2312" pitchFamily="49" charset="-122"/>
                <a:ea typeface="楷体_GB2312" pitchFamily="49" charset="-122"/>
              </a:rPr>
              <a:t>		</a:t>
            </a:r>
            <a:r>
              <a:rPr lang="zh-CN" altLang="en-US" sz="2400">
                <a:latin typeface="楷体_GB2312" pitchFamily="49" charset="-122"/>
                <a:ea typeface="楷体_GB2312" pitchFamily="49" charset="-122"/>
              </a:rPr>
              <a:t>给定一个</a:t>
            </a:r>
            <a:r>
              <a:rPr lang="zh-CN" altLang="en-US" sz="2400" b="1">
                <a:solidFill>
                  <a:schemeClr val="accent2"/>
                </a:solidFill>
                <a:latin typeface="楷体_GB2312" pitchFamily="49" charset="-122"/>
                <a:ea typeface="楷体_GB2312" pitchFamily="49" charset="-122"/>
              </a:rPr>
              <a:t>单位时间任务</a:t>
            </a:r>
            <a:r>
              <a:rPr lang="zh-CN" altLang="en-US" sz="2400">
                <a:latin typeface="楷体_GB2312" pitchFamily="49" charset="-122"/>
                <a:ea typeface="楷体_GB2312" pitchFamily="49" charset="-122"/>
              </a:rPr>
              <a:t>的有限集</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。关于</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的一个</a:t>
            </a:r>
            <a:r>
              <a:rPr lang="zh-CN" altLang="en-US" sz="2400" b="1">
                <a:solidFill>
                  <a:schemeClr val="accent2"/>
                </a:solidFill>
                <a:latin typeface="楷体_GB2312" pitchFamily="49" charset="-122"/>
                <a:ea typeface="楷体_GB2312" pitchFamily="49" charset="-122"/>
              </a:rPr>
              <a:t>时间表</a:t>
            </a:r>
            <a:r>
              <a:rPr lang="zh-CN" altLang="en-US" sz="2400">
                <a:latin typeface="楷体_GB2312" pitchFamily="49" charset="-122"/>
                <a:ea typeface="楷体_GB2312" pitchFamily="49" charset="-122"/>
              </a:rPr>
              <a:t>用于描述</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中单位时间任务的执行次序。时间表中第</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个任务从时间</a:t>
            </a:r>
            <a:r>
              <a:rPr lang="en-US" altLang="zh-CN" sz="2400">
                <a:latin typeface="楷体_GB2312" pitchFamily="49" charset="-122"/>
                <a:ea typeface="楷体_GB2312" pitchFamily="49" charset="-122"/>
              </a:rPr>
              <a:t>0</a:t>
            </a:r>
            <a:r>
              <a:rPr lang="zh-CN" altLang="en-US" sz="2400">
                <a:latin typeface="楷体_GB2312" pitchFamily="49" charset="-122"/>
                <a:ea typeface="楷体_GB2312" pitchFamily="49" charset="-122"/>
              </a:rPr>
              <a:t>开始执行直至时间</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结束，第</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个任务从时间</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开始执行至时间</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结束，</a:t>
            </a:r>
            <a:r>
              <a:rPr lang="en-US" altLang="zh-CN" sz="2400">
                <a:latin typeface="Arial"/>
                <a:ea typeface="楷体_GB2312" pitchFamily="49" charset="-122"/>
              </a:rPr>
              <a:t>…</a:t>
            </a:r>
            <a:r>
              <a:rPr lang="zh-CN" altLang="en-US" sz="2400">
                <a:latin typeface="楷体_GB2312" pitchFamily="49" charset="-122"/>
                <a:ea typeface="楷体_GB2312" pitchFamily="49" charset="-122"/>
              </a:rPr>
              <a:t>，第</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个任务从时间</a:t>
            </a:r>
            <a:r>
              <a:rPr lang="en-US" altLang="zh-CN" sz="2400">
                <a:latin typeface="楷体_GB2312" pitchFamily="49" charset="-122"/>
                <a:ea typeface="楷体_GB2312" pitchFamily="49" charset="-122"/>
              </a:rPr>
              <a:t>n-1</a:t>
            </a:r>
            <a:r>
              <a:rPr lang="zh-CN" altLang="en-US" sz="2400">
                <a:latin typeface="楷体_GB2312" pitchFamily="49" charset="-122"/>
                <a:ea typeface="楷体_GB2312" pitchFamily="49" charset="-122"/>
              </a:rPr>
              <a:t>开始执行直至时间</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结束。</a:t>
            </a:r>
          </a:p>
          <a:p>
            <a:pPr>
              <a:lnSpc>
                <a:spcPct val="80000"/>
              </a:lnSpc>
              <a:buFont typeface="Wingdings" pitchFamily="2" charset="2"/>
              <a:buNone/>
            </a:pPr>
            <a:endParaRPr lang="zh-CN" altLang="en-US" sz="2800" b="1">
              <a:solidFill>
                <a:schemeClr val="accent2"/>
              </a:solidFill>
              <a:latin typeface="黑体" pitchFamily="2" charset="-122"/>
              <a:ea typeface="黑体" pitchFamily="2" charset="-122"/>
            </a:endParaRPr>
          </a:p>
          <a:p>
            <a:pPr>
              <a:lnSpc>
                <a:spcPct val="80000"/>
              </a:lnSpc>
              <a:buFont typeface="Wingdings" pitchFamily="2" charset="2"/>
              <a:buNone/>
            </a:pPr>
            <a:endParaRPr lang="zh-CN" altLang="en-US" sz="2800" b="1">
              <a:solidFill>
                <a:schemeClr val="accent2"/>
              </a:solidFill>
              <a:latin typeface="黑体" pitchFamily="2" charset="-122"/>
              <a:ea typeface="黑体" pitchFamily="2" charset="-122"/>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00146658-A6BF-47B3-B0B5-C31541572DC9}" type="slidenum">
              <a:rPr lang="zh-CN" altLang="en-US"/>
              <a:pPr/>
              <a:t>53</a:t>
            </a:fld>
            <a:endParaRPr lang="en-US" altLang="zh-CN"/>
          </a:p>
        </p:txBody>
      </p:sp>
      <p:sp>
        <p:nvSpPr>
          <p:cNvPr id="369666" name="Rectangle 2"/>
          <p:cNvSpPr>
            <a:spLocks noGrp="1" noChangeArrowheads="1"/>
          </p:cNvSpPr>
          <p:nvPr>
            <p:ph type="title"/>
          </p:nvPr>
        </p:nvSpPr>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69667" name="Rectangle 3"/>
          <p:cNvSpPr>
            <a:spLocks noGrp="1" noChangeArrowheads="1"/>
          </p:cNvSpPr>
          <p:nvPr>
            <p:ph type="body" idx="1"/>
          </p:nvPr>
        </p:nvSpPr>
        <p:spPr/>
        <p:txBody>
          <a:bodyPr/>
          <a:lstStyle/>
          <a:p>
            <a:pPr>
              <a:buFont typeface="Wingdings" pitchFamily="2" charset="2"/>
              <a:buNone/>
            </a:pPr>
            <a:r>
              <a:rPr lang="zh-CN" altLang="en-US" sz="2400">
                <a:latin typeface="楷体_GB2312" pitchFamily="49" charset="-122"/>
                <a:ea typeface="楷体_GB2312" pitchFamily="49" charset="-122"/>
              </a:rPr>
              <a:t>		具有</a:t>
            </a:r>
            <a:r>
              <a:rPr lang="zh-CN" altLang="en-US" sz="2400" b="1">
                <a:solidFill>
                  <a:schemeClr val="accent2"/>
                </a:solidFill>
                <a:latin typeface="楷体_GB2312" pitchFamily="49" charset="-122"/>
                <a:ea typeface="楷体_GB2312" pitchFamily="49" charset="-122"/>
              </a:rPr>
              <a:t>截止时间</a:t>
            </a:r>
            <a:r>
              <a:rPr lang="zh-CN" altLang="en-US" sz="2400">
                <a:latin typeface="楷体_GB2312" pitchFamily="49" charset="-122"/>
                <a:ea typeface="楷体_GB2312" pitchFamily="49" charset="-122"/>
              </a:rPr>
              <a:t>和</a:t>
            </a:r>
            <a:r>
              <a:rPr lang="zh-CN" altLang="en-US" sz="2400" b="1">
                <a:solidFill>
                  <a:schemeClr val="accent2"/>
                </a:solidFill>
                <a:latin typeface="楷体_GB2312" pitchFamily="49" charset="-122"/>
                <a:ea typeface="楷体_GB2312" pitchFamily="49" charset="-122"/>
              </a:rPr>
              <a:t>误时惩罚</a:t>
            </a:r>
            <a:r>
              <a:rPr lang="zh-CN" altLang="en-US" sz="2400">
                <a:latin typeface="楷体_GB2312" pitchFamily="49" charset="-122"/>
                <a:ea typeface="楷体_GB2312" pitchFamily="49" charset="-122"/>
              </a:rPr>
              <a:t>的单位时间任务时间表问题可描述如下。</a:t>
            </a:r>
          </a:p>
          <a:p>
            <a:pPr>
              <a:buFont typeface="Wingdings" pitchFamily="2" charset="2"/>
              <a:buNone/>
            </a:pPr>
            <a:r>
              <a:rPr lang="en-US" altLang="zh-CN" sz="2400">
                <a:latin typeface="楷体_GB2312" pitchFamily="49" charset="-122"/>
                <a:ea typeface="楷体_GB2312" pitchFamily="49" charset="-122"/>
              </a:rPr>
              <a:t>		(1) n</a:t>
            </a:r>
            <a:r>
              <a:rPr lang="zh-CN" altLang="en-US" sz="2400">
                <a:latin typeface="楷体_GB2312" pitchFamily="49" charset="-122"/>
                <a:ea typeface="楷体_GB2312" pitchFamily="49" charset="-122"/>
              </a:rPr>
              <a:t>个单位时间任务的集合</a:t>
            </a:r>
            <a:r>
              <a:rPr lang="en-US" altLang="zh-CN" sz="2400">
                <a:latin typeface="楷体_GB2312" pitchFamily="49" charset="-122"/>
                <a:ea typeface="楷体_GB2312" pitchFamily="49" charset="-122"/>
              </a:rPr>
              <a:t>S={1,2,</a:t>
            </a:r>
            <a:r>
              <a:rPr lang="en-US" altLang="zh-CN" sz="2400">
                <a:latin typeface="Arial"/>
                <a:ea typeface="楷体_GB2312" pitchFamily="49" charset="-122"/>
              </a:rPr>
              <a:t>…</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a:t>
            </a:r>
          </a:p>
          <a:p>
            <a:pPr>
              <a:buFont typeface="Wingdings" pitchFamily="2" charset="2"/>
              <a:buNone/>
            </a:pPr>
            <a:r>
              <a:rPr lang="en-US" altLang="zh-CN" sz="2400">
                <a:latin typeface="楷体_GB2312" pitchFamily="49" charset="-122"/>
                <a:ea typeface="楷体_GB2312" pitchFamily="49" charset="-122"/>
              </a:rPr>
              <a:t>		(2) </a:t>
            </a:r>
            <a:r>
              <a:rPr lang="zh-CN" altLang="en-US" sz="2400">
                <a:latin typeface="楷体_GB2312" pitchFamily="49" charset="-122"/>
                <a:ea typeface="楷体_GB2312" pitchFamily="49" charset="-122"/>
              </a:rPr>
              <a:t>任务</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的截止时间  </a:t>
            </a:r>
            <a:r>
              <a:rPr lang="en-US" altLang="zh-CN" sz="2400">
                <a:latin typeface="楷体_GB2312" pitchFamily="49" charset="-122"/>
                <a:ea typeface="楷体_GB2312" pitchFamily="49" charset="-122"/>
              </a:rPr>
              <a:t>,1≤i≤n,1≤  ≤n</a:t>
            </a:r>
            <a:r>
              <a:rPr lang="zh-CN" altLang="en-US" sz="2400">
                <a:latin typeface="楷体_GB2312" pitchFamily="49" charset="-122"/>
                <a:ea typeface="楷体_GB2312" pitchFamily="49" charset="-122"/>
              </a:rPr>
              <a:t>，即要求任务</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在时间  之前结束；</a:t>
            </a:r>
          </a:p>
          <a:p>
            <a:pPr>
              <a:buFont typeface="Wingdings" pitchFamily="2" charset="2"/>
              <a:buNone/>
            </a:pPr>
            <a:r>
              <a:rPr lang="en-US" altLang="zh-CN" sz="2400">
                <a:latin typeface="楷体_GB2312" pitchFamily="49" charset="-122"/>
                <a:ea typeface="楷体_GB2312" pitchFamily="49" charset="-122"/>
              </a:rPr>
              <a:t>		(3) </a:t>
            </a:r>
            <a:r>
              <a:rPr lang="zh-CN" altLang="en-US" sz="2400">
                <a:latin typeface="楷体_GB2312" pitchFamily="49" charset="-122"/>
                <a:ea typeface="楷体_GB2312" pitchFamily="49" charset="-122"/>
              </a:rPr>
              <a:t>任务</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的误时惩罚  </a:t>
            </a:r>
            <a:r>
              <a:rPr lang="en-US" altLang="zh-CN" sz="2400">
                <a:latin typeface="楷体_GB2312" pitchFamily="49" charset="-122"/>
                <a:ea typeface="楷体_GB2312" pitchFamily="49" charset="-122"/>
              </a:rPr>
              <a:t>,1≤i≤n,</a:t>
            </a:r>
            <a:r>
              <a:rPr lang="zh-CN" altLang="en-US" sz="2400">
                <a:latin typeface="楷体_GB2312" pitchFamily="49" charset="-122"/>
                <a:ea typeface="楷体_GB2312" pitchFamily="49" charset="-122"/>
              </a:rPr>
              <a:t>即任务</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未在时间  之前结束将招致的   惩罚；若按时完成则无惩罚。</a:t>
            </a:r>
          </a:p>
          <a:p>
            <a:pPr>
              <a:buFont typeface="Wingdings" pitchFamily="2" charset="2"/>
              <a:buNone/>
            </a:pPr>
            <a:r>
              <a:rPr lang="zh-CN" altLang="en-US" sz="24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任务时间表问题</a:t>
            </a:r>
            <a:r>
              <a:rPr lang="zh-CN" altLang="en-US" sz="2400">
                <a:latin typeface="楷体_GB2312" pitchFamily="49" charset="-122"/>
                <a:ea typeface="楷体_GB2312" pitchFamily="49" charset="-122"/>
              </a:rPr>
              <a:t>要求确定</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的一个时间表（最优时间表）使得总误时惩罚达到最小。</a:t>
            </a:r>
          </a:p>
        </p:txBody>
      </p:sp>
      <p:sp>
        <p:nvSpPr>
          <p:cNvPr id="36966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69668" name="Object 4"/>
          <p:cNvGraphicFramePr>
            <a:graphicFrameLocks noChangeAspect="1"/>
          </p:cNvGraphicFramePr>
          <p:nvPr/>
        </p:nvGraphicFramePr>
        <p:xfrm>
          <a:off x="4572000" y="3271838"/>
          <a:ext cx="314325" cy="444500"/>
        </p:xfrm>
        <a:graphic>
          <a:graphicData uri="http://schemas.openxmlformats.org/presentationml/2006/ole">
            <mc:AlternateContent xmlns:mc="http://schemas.openxmlformats.org/markup-compatibility/2006">
              <mc:Choice xmlns:v="urn:schemas-microsoft-com:vml" Requires="v">
                <p:oleObj spid="_x0000_s369688" name="公式" r:id="rId3" imgW="165028" imgH="228501" progId="Equation.3">
                  <p:embed/>
                </p:oleObj>
              </mc:Choice>
              <mc:Fallback>
                <p:oleObj name="公式" r:id="rId3" imgW="165028"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71838"/>
                        <a:ext cx="3143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1"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69670" name="Object 6"/>
          <p:cNvGraphicFramePr>
            <a:graphicFrameLocks noChangeAspect="1"/>
          </p:cNvGraphicFramePr>
          <p:nvPr/>
        </p:nvGraphicFramePr>
        <p:xfrm>
          <a:off x="6732588" y="3271838"/>
          <a:ext cx="314325" cy="444500"/>
        </p:xfrm>
        <a:graphic>
          <a:graphicData uri="http://schemas.openxmlformats.org/presentationml/2006/ole">
            <mc:AlternateContent xmlns:mc="http://schemas.openxmlformats.org/markup-compatibility/2006">
              <mc:Choice xmlns:v="urn:schemas-microsoft-com:vml" Requires="v">
                <p:oleObj spid="_x0000_s369689" name="公式" r:id="rId5" imgW="165028" imgH="228501" progId="Equation.3">
                  <p:embed/>
                </p:oleObj>
              </mc:Choice>
              <mc:Fallback>
                <p:oleObj name="公式" r:id="rId5" imgW="165028"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3271838"/>
                        <a:ext cx="3143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3"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69672" name="Object 8"/>
          <p:cNvGraphicFramePr>
            <a:graphicFrameLocks noChangeAspect="1"/>
          </p:cNvGraphicFramePr>
          <p:nvPr/>
        </p:nvGraphicFramePr>
        <p:xfrm>
          <a:off x="3394075" y="3632200"/>
          <a:ext cx="314325" cy="444500"/>
        </p:xfrm>
        <a:graphic>
          <a:graphicData uri="http://schemas.openxmlformats.org/presentationml/2006/ole">
            <mc:AlternateContent xmlns:mc="http://schemas.openxmlformats.org/markup-compatibility/2006">
              <mc:Choice xmlns:v="urn:schemas-microsoft-com:vml" Requires="v">
                <p:oleObj spid="_x0000_s369690" name="公式" r:id="rId6" imgW="165028" imgH="228501" progId="Equation.3">
                  <p:embed/>
                </p:oleObj>
              </mc:Choice>
              <mc:Fallback>
                <p:oleObj name="公式" r:id="rId6" imgW="165028" imgH="22850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075" y="3632200"/>
                        <a:ext cx="3143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5"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69674" name="Object 10"/>
          <p:cNvGraphicFramePr>
            <a:graphicFrameLocks noChangeAspect="1"/>
          </p:cNvGraphicFramePr>
          <p:nvPr/>
        </p:nvGraphicFramePr>
        <p:xfrm>
          <a:off x="4500563" y="3992563"/>
          <a:ext cx="407987" cy="515937"/>
        </p:xfrm>
        <a:graphic>
          <a:graphicData uri="http://schemas.openxmlformats.org/presentationml/2006/ole">
            <mc:AlternateContent xmlns:mc="http://schemas.openxmlformats.org/markup-compatibility/2006">
              <mc:Choice xmlns:v="urn:schemas-microsoft-com:vml" Requires="v">
                <p:oleObj spid="_x0000_s369691" name="公式" r:id="rId7" imgW="177646" imgH="228402" progId="Equation.3">
                  <p:embed/>
                </p:oleObj>
              </mc:Choice>
              <mc:Fallback>
                <p:oleObj name="公式" r:id="rId7" imgW="177646" imgH="228402"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3992563"/>
                        <a:ext cx="407987"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69676" name="Object 12"/>
          <p:cNvGraphicFramePr>
            <a:graphicFrameLocks noChangeAspect="1"/>
          </p:cNvGraphicFramePr>
          <p:nvPr/>
        </p:nvGraphicFramePr>
        <p:xfrm>
          <a:off x="4140200" y="4365625"/>
          <a:ext cx="409575" cy="515938"/>
        </p:xfrm>
        <a:graphic>
          <a:graphicData uri="http://schemas.openxmlformats.org/presentationml/2006/ole">
            <mc:AlternateContent xmlns:mc="http://schemas.openxmlformats.org/markup-compatibility/2006">
              <mc:Choice xmlns:v="urn:schemas-microsoft-com:vml" Requires="v">
                <p:oleObj spid="_x0000_s369692" name="公式" r:id="rId9" imgW="177646" imgH="228402" progId="Equation.3">
                  <p:embed/>
                </p:oleObj>
              </mc:Choice>
              <mc:Fallback>
                <p:oleObj name="公式" r:id="rId9" imgW="177646" imgH="228402"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4365625"/>
                        <a:ext cx="40957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81" name="Rectangle 1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69680" name="Object 16"/>
          <p:cNvGraphicFramePr>
            <a:graphicFrameLocks noChangeAspect="1"/>
          </p:cNvGraphicFramePr>
          <p:nvPr/>
        </p:nvGraphicFramePr>
        <p:xfrm>
          <a:off x="1403350" y="4437063"/>
          <a:ext cx="306388" cy="433387"/>
        </p:xfrm>
        <a:graphic>
          <a:graphicData uri="http://schemas.openxmlformats.org/presentationml/2006/ole">
            <mc:AlternateContent xmlns:mc="http://schemas.openxmlformats.org/markup-compatibility/2006">
              <mc:Choice xmlns:v="urn:schemas-microsoft-com:vml" Requires="v">
                <p:oleObj spid="_x0000_s369693" name="公式" r:id="rId10" imgW="165028" imgH="228501" progId="Equation.3">
                  <p:embed/>
                </p:oleObj>
              </mc:Choice>
              <mc:Fallback>
                <p:oleObj name="公式" r:id="rId10" imgW="165028" imgH="228501"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437063"/>
                        <a:ext cx="306388"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AC87FEF-BAA2-47E3-BFDE-1ABA7E3AFA88}" type="slidenum">
              <a:rPr lang="zh-CN" altLang="en-US"/>
              <a:pPr/>
              <a:t>54</a:t>
            </a:fld>
            <a:endParaRPr lang="en-US" altLang="zh-CN"/>
          </a:p>
        </p:txBody>
      </p:sp>
      <p:sp>
        <p:nvSpPr>
          <p:cNvPr id="370690" name="Rectangle 2"/>
          <p:cNvSpPr>
            <a:spLocks noGrp="1" noChangeArrowheads="1"/>
          </p:cNvSpPr>
          <p:nvPr>
            <p:ph type="title"/>
          </p:nvPr>
        </p:nvSpPr>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70691" name="Rectangle 3"/>
          <p:cNvSpPr>
            <a:spLocks noGrp="1" noChangeArrowheads="1"/>
          </p:cNvSpPr>
          <p:nvPr>
            <p:ph type="body" idx="1"/>
          </p:nvPr>
        </p:nvSpPr>
        <p:spPr/>
        <p:txBody>
          <a:bodyPr/>
          <a:lstStyle/>
          <a:p>
            <a:pPr>
              <a:lnSpc>
                <a:spcPct val="90000"/>
              </a:lnSpc>
              <a:buFont typeface="Wingdings" pitchFamily="2" charset="2"/>
              <a:buNone/>
            </a:pPr>
            <a:r>
              <a:rPr lang="zh-CN" altLang="en-US" sz="2400">
                <a:ea typeface="楷体_GB2312" pitchFamily="49" charset="-122"/>
              </a:rPr>
              <a:t>		这个问题看上去很复杂，然而借助于</a:t>
            </a:r>
            <a:r>
              <a:rPr lang="zh-CN" altLang="en-US" sz="2400" b="1">
                <a:solidFill>
                  <a:schemeClr val="accent2"/>
                </a:solidFill>
                <a:ea typeface="楷体_GB2312" pitchFamily="49" charset="-122"/>
              </a:rPr>
              <a:t>拟阵</a:t>
            </a:r>
            <a:r>
              <a:rPr lang="zh-CN" altLang="en-US" sz="2400">
                <a:ea typeface="楷体_GB2312" pitchFamily="49" charset="-122"/>
              </a:rPr>
              <a:t>，可以用</a:t>
            </a:r>
            <a:r>
              <a:rPr lang="zh-CN" altLang="en-US" sz="2400" b="1">
                <a:solidFill>
                  <a:schemeClr val="accent2"/>
                </a:solidFill>
                <a:ea typeface="楷体_GB2312" pitchFamily="49" charset="-122"/>
              </a:rPr>
              <a:t>带权拟阵的贪心算法</a:t>
            </a:r>
            <a:r>
              <a:rPr lang="zh-CN" altLang="en-US" sz="2400">
                <a:ea typeface="楷体_GB2312" pitchFamily="49" charset="-122"/>
              </a:rPr>
              <a:t>有效求解。</a:t>
            </a:r>
          </a:p>
          <a:p>
            <a:pPr>
              <a:lnSpc>
                <a:spcPct val="90000"/>
              </a:lnSpc>
              <a:buFont typeface="Wingdings" pitchFamily="2" charset="2"/>
              <a:buNone/>
            </a:pPr>
            <a:r>
              <a:rPr lang="zh-CN" altLang="en-US" sz="2400">
                <a:ea typeface="楷体_GB2312" pitchFamily="49" charset="-122"/>
              </a:rPr>
              <a:t>		对于一个给定的</a:t>
            </a:r>
            <a:r>
              <a:rPr lang="en-US" altLang="zh-CN" sz="2400">
                <a:ea typeface="楷体_GB2312" pitchFamily="49" charset="-122"/>
              </a:rPr>
              <a:t>S</a:t>
            </a:r>
            <a:r>
              <a:rPr lang="zh-CN" altLang="en-US" sz="2400">
                <a:ea typeface="楷体_GB2312" pitchFamily="49" charset="-122"/>
              </a:rPr>
              <a:t>的时间表，在截止时间之前完成的任务称为</a:t>
            </a:r>
            <a:r>
              <a:rPr lang="zh-CN" altLang="en-US" sz="2400" b="1">
                <a:solidFill>
                  <a:schemeClr val="accent2"/>
                </a:solidFill>
                <a:ea typeface="楷体_GB2312" pitchFamily="49" charset="-122"/>
              </a:rPr>
              <a:t>及时任务</a:t>
            </a:r>
            <a:r>
              <a:rPr lang="zh-CN" altLang="en-US" sz="2400">
                <a:ea typeface="楷体_GB2312" pitchFamily="49" charset="-122"/>
              </a:rPr>
              <a:t>，在截止时间之后完成的任务称为</a:t>
            </a:r>
            <a:r>
              <a:rPr lang="zh-CN" altLang="en-US" sz="2400" b="1">
                <a:solidFill>
                  <a:schemeClr val="accent2"/>
                </a:solidFill>
                <a:ea typeface="楷体_GB2312" pitchFamily="49" charset="-122"/>
              </a:rPr>
              <a:t>误时任务</a:t>
            </a:r>
            <a:r>
              <a:rPr lang="zh-CN" altLang="en-US" sz="2400">
                <a:ea typeface="楷体_GB2312" pitchFamily="49" charset="-122"/>
              </a:rPr>
              <a:t>。</a:t>
            </a:r>
          </a:p>
          <a:p>
            <a:pPr>
              <a:lnSpc>
                <a:spcPct val="90000"/>
              </a:lnSpc>
              <a:buFont typeface="Wingdings" pitchFamily="2" charset="2"/>
              <a:buNone/>
            </a:pPr>
            <a:r>
              <a:rPr lang="en-US" altLang="zh-CN" sz="2400">
                <a:ea typeface="楷体_GB2312" pitchFamily="49" charset="-122"/>
              </a:rPr>
              <a:t>		S</a:t>
            </a:r>
            <a:r>
              <a:rPr lang="zh-CN" altLang="en-US" sz="2400">
                <a:ea typeface="楷体_GB2312" pitchFamily="49" charset="-122"/>
              </a:rPr>
              <a:t>的任一时间表可以调整成</a:t>
            </a:r>
            <a:r>
              <a:rPr lang="zh-CN" altLang="en-US" sz="2400" b="1">
                <a:solidFill>
                  <a:schemeClr val="accent2"/>
                </a:solidFill>
                <a:ea typeface="楷体_GB2312" pitchFamily="49" charset="-122"/>
              </a:rPr>
              <a:t>及时优先形式</a:t>
            </a:r>
            <a:r>
              <a:rPr lang="zh-CN" altLang="en-US" sz="2400">
                <a:ea typeface="楷体_GB2312" pitchFamily="49" charset="-122"/>
              </a:rPr>
              <a:t>，即其中所有及时任务先于误时任务，而不影响原时间表中各任务的及时或误时性质。</a:t>
            </a:r>
          </a:p>
          <a:p>
            <a:pPr>
              <a:lnSpc>
                <a:spcPct val="90000"/>
              </a:lnSpc>
              <a:buFont typeface="Wingdings" pitchFamily="2" charset="2"/>
              <a:buNone/>
            </a:pPr>
            <a:r>
              <a:rPr lang="zh-CN" altLang="en-US" sz="2400">
                <a:ea typeface="楷体_GB2312" pitchFamily="49" charset="-122"/>
              </a:rPr>
              <a:t>		类似地，还可将</a:t>
            </a:r>
            <a:r>
              <a:rPr lang="en-US" altLang="zh-CN" sz="2400">
                <a:ea typeface="楷体_GB2312" pitchFamily="49" charset="-122"/>
              </a:rPr>
              <a:t>S</a:t>
            </a:r>
            <a:r>
              <a:rPr lang="zh-CN" altLang="en-US" sz="2400">
                <a:ea typeface="楷体_GB2312" pitchFamily="49" charset="-122"/>
              </a:rPr>
              <a:t>的任一时间表调整成为</a:t>
            </a:r>
            <a:r>
              <a:rPr lang="zh-CN" altLang="en-US" sz="2400" b="1">
                <a:solidFill>
                  <a:schemeClr val="accent2"/>
                </a:solidFill>
                <a:ea typeface="楷体_GB2312" pitchFamily="49" charset="-122"/>
              </a:rPr>
              <a:t>规范形式</a:t>
            </a:r>
            <a:r>
              <a:rPr lang="zh-CN" altLang="en-US" sz="2400">
                <a:ea typeface="楷体_GB2312" pitchFamily="49" charset="-122"/>
              </a:rPr>
              <a:t>，其中及时任务先于误时任务，且及时任务依其截止时间的非减序排列。</a:t>
            </a: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340AFC-A1B8-465B-8672-F298641B7D2F}" type="slidenum">
              <a:rPr lang="zh-CN" altLang="en-US"/>
              <a:pPr/>
              <a:t>55</a:t>
            </a:fld>
            <a:endParaRPr lang="en-US" altLang="zh-CN"/>
          </a:p>
        </p:txBody>
      </p:sp>
      <p:sp>
        <p:nvSpPr>
          <p:cNvPr id="371714" name="Rectangle 2"/>
          <p:cNvSpPr>
            <a:spLocks noGrp="1" noChangeArrowheads="1"/>
          </p:cNvSpPr>
          <p:nvPr>
            <p:ph type="title"/>
          </p:nvPr>
        </p:nvSpPr>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71715" name="Rectangle 3"/>
          <p:cNvSpPr>
            <a:spLocks noGrp="1" noChangeArrowheads="1"/>
          </p:cNvSpPr>
          <p:nvPr>
            <p:ph type="body" idx="1"/>
          </p:nvPr>
        </p:nvSpPr>
        <p:spPr/>
        <p:txBody>
          <a:bodyPr/>
          <a:lstStyle/>
          <a:p>
            <a:pPr>
              <a:buFont typeface="Wingdings" pitchFamily="2" charset="2"/>
              <a:buNone/>
            </a:pPr>
            <a:r>
              <a:rPr lang="zh-CN" altLang="en-US" sz="2400">
                <a:solidFill>
                  <a:srgbClr val="000000"/>
                </a:solidFill>
                <a:ea typeface="楷体_GB2312" pitchFamily="49" charset="-122"/>
                <a:cs typeface="Times New Roman" pitchFamily="18" charset="0"/>
              </a:rPr>
              <a:t>		首先可将时间表调整为及时优先形式，然后再进一步调整及时任务的次序。</a:t>
            </a:r>
          </a:p>
          <a:p>
            <a:pPr>
              <a:buFont typeface="Wingdings" pitchFamily="2" charset="2"/>
              <a:buNone/>
            </a:pPr>
            <a:r>
              <a:rPr lang="zh-CN" altLang="en-US" sz="2400">
                <a:solidFill>
                  <a:srgbClr val="000000"/>
                </a:solidFill>
                <a:latin typeface="楷体_GB2312" pitchFamily="49" charset="-122"/>
                <a:ea typeface="楷体_GB2312" pitchFamily="49" charset="-122"/>
                <a:cs typeface="Times New Roman" pitchFamily="18" charset="0"/>
              </a:rPr>
              <a:t>		</a:t>
            </a:r>
            <a:r>
              <a:rPr lang="zh-CN" altLang="en-US" sz="2400">
                <a:latin typeface="楷体_GB2312" pitchFamily="49" charset="-122"/>
                <a:ea typeface="楷体_GB2312" pitchFamily="49" charset="-122"/>
                <a:cs typeface="Times New Roman" pitchFamily="18" charset="0"/>
              </a:rPr>
              <a:t>任务时间表问题</a:t>
            </a:r>
            <a:r>
              <a:rPr lang="zh-CN" altLang="en-US" sz="2400" b="1">
                <a:solidFill>
                  <a:schemeClr val="accent2"/>
                </a:solidFill>
                <a:latin typeface="楷体_GB2312" pitchFamily="49" charset="-122"/>
                <a:ea typeface="楷体_GB2312" pitchFamily="49" charset="-122"/>
                <a:cs typeface="Times New Roman" pitchFamily="18" charset="0"/>
              </a:rPr>
              <a:t>等价于</a:t>
            </a:r>
            <a:r>
              <a:rPr lang="zh-CN" altLang="en-US" sz="2400">
                <a:latin typeface="楷体_GB2312" pitchFamily="49" charset="-122"/>
                <a:ea typeface="楷体_GB2312" pitchFamily="49" charset="-122"/>
                <a:cs typeface="Times New Roman" pitchFamily="18" charset="0"/>
              </a:rPr>
              <a:t>确定最优时间表中</a:t>
            </a:r>
            <a:r>
              <a:rPr lang="zh-CN" altLang="en-US" sz="2400" b="1">
                <a:solidFill>
                  <a:schemeClr val="accent2"/>
                </a:solidFill>
                <a:latin typeface="楷体_GB2312" pitchFamily="49" charset="-122"/>
                <a:ea typeface="楷体_GB2312" pitchFamily="49" charset="-122"/>
                <a:cs typeface="Times New Roman" pitchFamily="18" charset="0"/>
              </a:rPr>
              <a:t>及时任务子集</a:t>
            </a:r>
            <a:r>
              <a:rPr lang="en-US" altLang="zh-CN" sz="2400" b="1">
                <a:solidFill>
                  <a:schemeClr val="accent2"/>
                </a:solidFill>
                <a:latin typeface="楷体_GB2312" pitchFamily="49" charset="-122"/>
                <a:ea typeface="楷体_GB2312" pitchFamily="49" charset="-122"/>
                <a:cs typeface="Times New Roman" pitchFamily="18" charset="0"/>
              </a:rPr>
              <a:t>A</a:t>
            </a:r>
            <a:r>
              <a:rPr lang="zh-CN" altLang="en-US" sz="2400">
                <a:latin typeface="楷体_GB2312" pitchFamily="49" charset="-122"/>
                <a:ea typeface="楷体_GB2312" pitchFamily="49" charset="-122"/>
                <a:cs typeface="Times New Roman" pitchFamily="18" charset="0"/>
              </a:rPr>
              <a:t>的问题。一旦确定了及时任务子集</a:t>
            </a:r>
            <a:r>
              <a:rPr lang="en-US" altLang="zh-CN" sz="2400">
                <a:latin typeface="楷体_GB2312" pitchFamily="49" charset="-122"/>
                <a:ea typeface="楷体_GB2312" pitchFamily="49" charset="-122"/>
                <a:cs typeface="Times New Roman" pitchFamily="18" charset="0"/>
              </a:rPr>
              <a:t>A</a:t>
            </a:r>
            <a:r>
              <a:rPr lang="zh-CN" altLang="en-US" sz="2400">
                <a:latin typeface="楷体_GB2312" pitchFamily="49" charset="-122"/>
                <a:ea typeface="楷体_GB2312" pitchFamily="49" charset="-122"/>
                <a:cs typeface="Times New Roman" pitchFamily="18" charset="0"/>
              </a:rPr>
              <a:t>，将</a:t>
            </a:r>
            <a:r>
              <a:rPr lang="en-US" altLang="zh-CN" sz="2400">
                <a:latin typeface="楷体_GB2312" pitchFamily="49" charset="-122"/>
                <a:ea typeface="楷体_GB2312" pitchFamily="49" charset="-122"/>
                <a:cs typeface="Times New Roman" pitchFamily="18" charset="0"/>
              </a:rPr>
              <a:t>A</a:t>
            </a:r>
            <a:r>
              <a:rPr lang="zh-CN" altLang="en-US" sz="2400">
                <a:latin typeface="楷体_GB2312" pitchFamily="49" charset="-122"/>
                <a:ea typeface="楷体_GB2312" pitchFamily="49" charset="-122"/>
                <a:cs typeface="Times New Roman" pitchFamily="18" charset="0"/>
              </a:rPr>
              <a:t>中各任务依其截止时间的非减序列出，然后再以任意次序列出误时任务，即</a:t>
            </a:r>
            <a:r>
              <a:rPr lang="en-US" altLang="zh-CN" sz="2400">
                <a:latin typeface="楷体_GB2312" pitchFamily="49" charset="-122"/>
                <a:ea typeface="楷体_GB2312" pitchFamily="49" charset="-122"/>
                <a:cs typeface="Times New Roman" pitchFamily="18" charset="0"/>
              </a:rPr>
              <a:t>S-A</a:t>
            </a:r>
            <a:r>
              <a:rPr lang="zh-CN" altLang="en-US" sz="2400">
                <a:latin typeface="楷体_GB2312" pitchFamily="49" charset="-122"/>
                <a:ea typeface="楷体_GB2312" pitchFamily="49" charset="-122"/>
                <a:cs typeface="Times New Roman" pitchFamily="18" charset="0"/>
              </a:rPr>
              <a:t>中各任务，由此产生</a:t>
            </a:r>
            <a:r>
              <a:rPr lang="en-US" altLang="zh-CN" sz="2400">
                <a:latin typeface="楷体_GB2312" pitchFamily="49" charset="-122"/>
                <a:ea typeface="楷体_GB2312" pitchFamily="49" charset="-122"/>
                <a:cs typeface="Times New Roman" pitchFamily="18" charset="0"/>
              </a:rPr>
              <a:t>S</a:t>
            </a:r>
            <a:r>
              <a:rPr lang="zh-CN" altLang="en-US" sz="2400">
                <a:latin typeface="楷体_GB2312" pitchFamily="49" charset="-122"/>
                <a:ea typeface="楷体_GB2312" pitchFamily="49" charset="-122"/>
                <a:cs typeface="Times New Roman" pitchFamily="18" charset="0"/>
              </a:rPr>
              <a:t>的一个规范的最优时间表。</a:t>
            </a:r>
          </a:p>
          <a:p>
            <a:pPr>
              <a:buFont typeface="Wingdings" pitchFamily="2" charset="2"/>
              <a:buNone/>
            </a:pPr>
            <a:r>
              <a:rPr lang="zh-CN" altLang="en-US" sz="2400">
                <a:latin typeface="楷体_GB2312" pitchFamily="49" charset="-122"/>
                <a:ea typeface="楷体_GB2312" pitchFamily="49" charset="-122"/>
                <a:cs typeface="Times New Roman" pitchFamily="18" charset="0"/>
              </a:rPr>
              <a:t>		对时间</a:t>
            </a:r>
            <a:r>
              <a:rPr lang="en-US" altLang="zh-CN" sz="2400">
                <a:latin typeface="楷体_GB2312" pitchFamily="49" charset="-122"/>
                <a:ea typeface="楷体_GB2312" pitchFamily="49" charset="-122"/>
                <a:cs typeface="Times New Roman" pitchFamily="18" charset="0"/>
              </a:rPr>
              <a:t>t=1,2,</a:t>
            </a:r>
            <a:r>
              <a:rPr lang="en-US" altLang="zh-CN" sz="2400">
                <a:latin typeface="Arial"/>
                <a:ea typeface="楷体_GB2312" pitchFamily="49" charset="-122"/>
                <a:cs typeface="Times New Roman" pitchFamily="18" charset="0"/>
              </a:rPr>
              <a:t>…</a:t>
            </a:r>
            <a:r>
              <a:rPr lang="en-US" altLang="zh-CN" sz="2400">
                <a:latin typeface="楷体_GB2312" pitchFamily="49" charset="-122"/>
                <a:ea typeface="楷体_GB2312" pitchFamily="49" charset="-122"/>
                <a:cs typeface="Times New Roman" pitchFamily="18" charset="0"/>
              </a:rPr>
              <a:t>,n</a:t>
            </a:r>
            <a:r>
              <a:rPr lang="zh-CN" altLang="en-US" sz="2400">
                <a:latin typeface="楷体_GB2312" pitchFamily="49" charset="-122"/>
                <a:ea typeface="楷体_GB2312" pitchFamily="49" charset="-122"/>
                <a:cs typeface="Times New Roman" pitchFamily="18" charset="0"/>
              </a:rPr>
              <a:t>，</a:t>
            </a:r>
            <a:r>
              <a:rPr lang="zh-CN" altLang="en-US" sz="2400" b="1">
                <a:solidFill>
                  <a:schemeClr val="accent2"/>
                </a:solidFill>
                <a:latin typeface="楷体_GB2312" pitchFamily="49" charset="-122"/>
                <a:ea typeface="楷体_GB2312" pitchFamily="49" charset="-122"/>
                <a:cs typeface="Times New Roman" pitchFamily="18" charset="0"/>
              </a:rPr>
              <a:t>设</a:t>
            </a:r>
            <a:r>
              <a:rPr lang="zh-CN" altLang="en-US" sz="2400">
                <a:latin typeface="楷体_GB2312" pitchFamily="49" charset="-122"/>
                <a:ea typeface="楷体_GB2312" pitchFamily="49" charset="-122"/>
                <a:cs typeface="Times New Roman" pitchFamily="18" charset="0"/>
              </a:rPr>
              <a:t>  </a:t>
            </a:r>
            <a:r>
              <a:rPr lang="en-US" altLang="zh-CN" sz="2400">
                <a:latin typeface="楷体_GB2312" pitchFamily="49" charset="-122"/>
                <a:ea typeface="楷体_GB2312" pitchFamily="49" charset="-122"/>
                <a:cs typeface="Times New Roman" pitchFamily="18" charset="0"/>
              </a:rPr>
              <a:t>(A)</a:t>
            </a:r>
            <a:r>
              <a:rPr lang="zh-CN" altLang="en-US" sz="2400">
                <a:latin typeface="楷体_GB2312" pitchFamily="49" charset="-122"/>
                <a:ea typeface="楷体_GB2312" pitchFamily="49" charset="-122"/>
                <a:cs typeface="Times New Roman" pitchFamily="18" charset="0"/>
              </a:rPr>
              <a:t>是任务子集</a:t>
            </a:r>
            <a:r>
              <a:rPr lang="en-US" altLang="zh-CN" sz="2400">
                <a:latin typeface="楷体_GB2312" pitchFamily="49" charset="-122"/>
                <a:ea typeface="楷体_GB2312" pitchFamily="49" charset="-122"/>
                <a:cs typeface="Times New Roman" pitchFamily="18" charset="0"/>
              </a:rPr>
              <a:t>A</a:t>
            </a:r>
            <a:r>
              <a:rPr lang="zh-CN" altLang="en-US" sz="2400">
                <a:latin typeface="楷体_GB2312" pitchFamily="49" charset="-122"/>
                <a:ea typeface="楷体_GB2312" pitchFamily="49" charset="-122"/>
                <a:cs typeface="Times New Roman" pitchFamily="18" charset="0"/>
              </a:rPr>
              <a:t>中所有截止时间是</a:t>
            </a:r>
            <a:r>
              <a:rPr lang="en-US" altLang="zh-CN" sz="2400">
                <a:latin typeface="楷体_GB2312" pitchFamily="49" charset="-122"/>
                <a:ea typeface="楷体_GB2312" pitchFamily="49" charset="-122"/>
                <a:cs typeface="Times New Roman" pitchFamily="18" charset="0"/>
              </a:rPr>
              <a:t>t</a:t>
            </a:r>
            <a:r>
              <a:rPr lang="zh-CN" altLang="en-US" sz="2400">
                <a:latin typeface="楷体_GB2312" pitchFamily="49" charset="-122"/>
                <a:ea typeface="楷体_GB2312" pitchFamily="49" charset="-122"/>
                <a:cs typeface="Times New Roman" pitchFamily="18" charset="0"/>
              </a:rPr>
              <a:t>或更早的任务数。考察任务子集</a:t>
            </a:r>
            <a:r>
              <a:rPr lang="en-US" altLang="zh-CN" sz="2400">
                <a:latin typeface="楷体_GB2312" pitchFamily="49" charset="-122"/>
                <a:ea typeface="楷体_GB2312" pitchFamily="49" charset="-122"/>
                <a:cs typeface="Times New Roman" pitchFamily="18" charset="0"/>
              </a:rPr>
              <a:t>A</a:t>
            </a:r>
            <a:r>
              <a:rPr lang="zh-CN" altLang="en-US" sz="2400">
                <a:latin typeface="楷体_GB2312" pitchFamily="49" charset="-122"/>
                <a:ea typeface="楷体_GB2312" pitchFamily="49" charset="-122"/>
                <a:cs typeface="Times New Roman" pitchFamily="18" charset="0"/>
              </a:rPr>
              <a:t>的独立性。</a:t>
            </a:r>
          </a:p>
          <a:p>
            <a:pPr>
              <a:buFont typeface="Wingdings" pitchFamily="2" charset="2"/>
              <a:buNone/>
            </a:pPr>
            <a:endParaRPr lang="zh-CN" altLang="en-US" sz="2400">
              <a:latin typeface="楷体_GB2312" pitchFamily="49" charset="-122"/>
              <a:ea typeface="楷体_GB2312" pitchFamily="49" charset="-122"/>
              <a:cs typeface="Times New Roman" pitchFamily="18" charset="0"/>
            </a:endParaRPr>
          </a:p>
        </p:txBody>
      </p:sp>
      <p:sp>
        <p:nvSpPr>
          <p:cNvPr id="37171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71716" name="Object 4"/>
          <p:cNvGraphicFramePr>
            <a:graphicFrameLocks noChangeAspect="1"/>
          </p:cNvGraphicFramePr>
          <p:nvPr/>
        </p:nvGraphicFramePr>
        <p:xfrm>
          <a:off x="4716463" y="4683125"/>
          <a:ext cx="415925" cy="474663"/>
        </p:xfrm>
        <a:graphic>
          <a:graphicData uri="http://schemas.openxmlformats.org/presentationml/2006/ole">
            <mc:AlternateContent xmlns:mc="http://schemas.openxmlformats.org/markup-compatibility/2006">
              <mc:Choice xmlns:v="urn:schemas-microsoft-com:vml" Requires="v">
                <p:oleObj spid="_x0000_s371719" name="公式" r:id="rId3" imgW="203112" imgH="228501" progId="Equation.3">
                  <p:embed/>
                </p:oleObj>
              </mc:Choice>
              <mc:Fallback>
                <p:oleObj name="公式" r:id="rId3" imgW="203112"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4683125"/>
                        <a:ext cx="41592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9358333-D6C9-441D-9858-69E12055F2FE}" type="slidenum">
              <a:rPr lang="zh-CN" altLang="en-US"/>
              <a:pPr/>
              <a:t>56</a:t>
            </a:fld>
            <a:endParaRPr lang="en-US" altLang="zh-CN"/>
          </a:p>
        </p:txBody>
      </p:sp>
      <p:sp>
        <p:nvSpPr>
          <p:cNvPr id="372738" name="Rectangle 2"/>
          <p:cNvSpPr>
            <a:spLocks noGrp="1" noChangeArrowheads="1"/>
          </p:cNvSpPr>
          <p:nvPr>
            <p:ph type="title"/>
          </p:nvPr>
        </p:nvSpPr>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72739" name="Rectangle 3"/>
          <p:cNvSpPr>
            <a:spLocks noGrp="1" noChangeArrowheads="1"/>
          </p:cNvSpPr>
          <p:nvPr>
            <p:ph type="body" idx="1"/>
          </p:nvPr>
        </p:nvSpPr>
        <p:spPr/>
        <p:txBody>
          <a:bodyPr/>
          <a:lstStyle/>
          <a:p>
            <a:pPr>
              <a:buFont typeface="Wingdings" pitchFamily="2" charset="2"/>
              <a:buNone/>
            </a:pPr>
            <a:r>
              <a:rPr lang="zh-CN" altLang="en-US" sz="2400" b="1">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引理</a:t>
            </a:r>
            <a:r>
              <a:rPr lang="en-US" altLang="zh-CN" sz="2400" b="1">
                <a:solidFill>
                  <a:schemeClr val="accent2"/>
                </a:solidFill>
                <a:latin typeface="楷体_GB2312" pitchFamily="49" charset="-122"/>
                <a:ea typeface="楷体_GB2312" pitchFamily="49" charset="-122"/>
              </a:rPr>
              <a:t>4.6</a:t>
            </a:r>
            <a:r>
              <a:rPr lang="zh-CN" altLang="en-US" sz="2400" b="1">
                <a:solidFill>
                  <a:schemeClr val="accent2"/>
                </a:solidFill>
                <a:latin typeface="楷体_GB2312" pitchFamily="49" charset="-122"/>
                <a:ea typeface="楷体_GB2312" pitchFamily="49" charset="-122"/>
              </a:rPr>
              <a:t>：</a:t>
            </a:r>
            <a:r>
              <a:rPr lang="zh-CN" altLang="en-US" sz="2400">
                <a:latin typeface="楷体_GB2312" pitchFamily="49" charset="-122"/>
                <a:ea typeface="楷体_GB2312" pitchFamily="49" charset="-122"/>
              </a:rPr>
              <a:t>对于</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的任一任务子集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，下面的各命题是等价的。</a:t>
            </a:r>
          </a:p>
          <a:p>
            <a:pPr>
              <a:buFont typeface="Wingdings" pitchFamily="2" charset="2"/>
              <a:buNone/>
            </a:pPr>
            <a:r>
              <a:rPr lang="en-US" altLang="zh-CN" sz="2400">
                <a:latin typeface="楷体_GB2312" pitchFamily="49" charset="-122"/>
                <a:ea typeface="楷体_GB2312" pitchFamily="49" charset="-122"/>
              </a:rPr>
              <a:t>	(1) </a:t>
            </a:r>
            <a:r>
              <a:rPr lang="zh-CN" altLang="en-US" sz="2400">
                <a:latin typeface="楷体_GB2312" pitchFamily="49" charset="-122"/>
                <a:ea typeface="楷体_GB2312" pitchFamily="49" charset="-122"/>
              </a:rPr>
              <a:t>任务子集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是独立子集。</a:t>
            </a:r>
          </a:p>
          <a:p>
            <a:pPr>
              <a:buFont typeface="Wingdings" pitchFamily="2" charset="2"/>
              <a:buNone/>
            </a:pPr>
            <a:r>
              <a:rPr lang="en-US" altLang="zh-CN" sz="2400">
                <a:latin typeface="楷体_GB2312" pitchFamily="49" charset="-122"/>
                <a:ea typeface="楷体_GB2312" pitchFamily="49" charset="-122"/>
              </a:rPr>
              <a:t>	(2) </a:t>
            </a:r>
            <a:r>
              <a:rPr lang="zh-CN" altLang="en-US" sz="2400">
                <a:latin typeface="楷体_GB2312" pitchFamily="49" charset="-122"/>
                <a:ea typeface="楷体_GB2312" pitchFamily="49" charset="-122"/>
              </a:rPr>
              <a:t>对于</a:t>
            </a:r>
            <a:r>
              <a:rPr lang="en-US" altLang="zh-CN" sz="2400">
                <a:latin typeface="楷体_GB2312" pitchFamily="49" charset="-122"/>
                <a:ea typeface="楷体_GB2312" pitchFamily="49" charset="-122"/>
              </a:rPr>
              <a:t>t=1,2,</a:t>
            </a:r>
            <a:r>
              <a:rPr lang="en-US" altLang="zh-CN" sz="2400">
                <a:latin typeface="Arial"/>
                <a:ea typeface="楷体_GB2312" pitchFamily="49" charset="-122"/>
              </a:rPr>
              <a:t>…</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(A)≤t</a:t>
            </a:r>
            <a:r>
              <a:rPr lang="zh-CN" altLang="en-US" sz="2400">
                <a:latin typeface="楷体_GB2312" pitchFamily="49" charset="-122"/>
                <a:ea typeface="楷体_GB2312" pitchFamily="49" charset="-122"/>
              </a:rPr>
              <a:t>。</a:t>
            </a:r>
          </a:p>
          <a:p>
            <a:pPr>
              <a:buFont typeface="Wingdings" pitchFamily="2" charset="2"/>
              <a:buNone/>
            </a:pPr>
            <a:r>
              <a:rPr lang="en-US" altLang="zh-CN" sz="2400">
                <a:latin typeface="楷体_GB2312" pitchFamily="49" charset="-122"/>
                <a:ea typeface="楷体_GB2312" pitchFamily="49" charset="-122"/>
              </a:rPr>
              <a:t>	(3) </a:t>
            </a:r>
            <a:r>
              <a:rPr lang="zh-CN" altLang="en-US" sz="2400">
                <a:latin typeface="楷体_GB2312" pitchFamily="49" charset="-122"/>
                <a:ea typeface="楷体_GB2312" pitchFamily="49" charset="-122"/>
              </a:rPr>
              <a:t>若</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中任务依其截止时间非减序排列，则</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中所有任务都是及时的。</a:t>
            </a:r>
          </a:p>
          <a:p>
            <a:pPr>
              <a:buFont typeface="Wingdings" pitchFamily="2" charset="2"/>
              <a:buNone/>
            </a:pPr>
            <a:r>
              <a:rPr lang="zh-CN" altLang="en-US" sz="24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任务时间表问题</a:t>
            </a:r>
            <a:r>
              <a:rPr lang="zh-CN" altLang="en-US" sz="2400">
                <a:latin typeface="楷体_GB2312" pitchFamily="49" charset="-122"/>
                <a:ea typeface="楷体_GB2312" pitchFamily="49" charset="-122"/>
              </a:rPr>
              <a:t>要求使总误时惩罚达到最小，这等价于使任务时间表中的及时任务的惩罚值之和达到最大。下面的</a:t>
            </a:r>
            <a:r>
              <a:rPr lang="zh-CN" altLang="en-US" sz="2400" b="1">
                <a:solidFill>
                  <a:schemeClr val="accent2"/>
                </a:solidFill>
                <a:latin typeface="楷体_GB2312" pitchFamily="49" charset="-122"/>
                <a:ea typeface="楷体_GB2312" pitchFamily="49" charset="-122"/>
              </a:rPr>
              <a:t>定理</a:t>
            </a:r>
            <a:r>
              <a:rPr lang="zh-CN" altLang="en-US" sz="2400">
                <a:latin typeface="楷体_GB2312" pitchFamily="49" charset="-122"/>
                <a:ea typeface="楷体_GB2312" pitchFamily="49" charset="-122"/>
              </a:rPr>
              <a:t>表明可用带权拟阵的贪心算法解任务时间表问题。</a:t>
            </a:r>
          </a:p>
        </p:txBody>
      </p:sp>
      <p:sp>
        <p:nvSpPr>
          <p:cNvPr id="37274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72740" name="Object 4"/>
          <p:cNvGraphicFramePr>
            <a:graphicFrameLocks noChangeAspect="1"/>
          </p:cNvGraphicFramePr>
          <p:nvPr/>
        </p:nvGraphicFramePr>
        <p:xfrm>
          <a:off x="4094163" y="3213100"/>
          <a:ext cx="477837" cy="546100"/>
        </p:xfrm>
        <a:graphic>
          <a:graphicData uri="http://schemas.openxmlformats.org/presentationml/2006/ole">
            <mc:AlternateContent xmlns:mc="http://schemas.openxmlformats.org/markup-compatibility/2006">
              <mc:Choice xmlns:v="urn:schemas-microsoft-com:vml" Requires="v">
                <p:oleObj spid="_x0000_s372743" name="公式" r:id="rId3" imgW="203112" imgH="228501" progId="Equation.3">
                  <p:embed/>
                </p:oleObj>
              </mc:Choice>
              <mc:Fallback>
                <p:oleObj name="公式" r:id="rId3" imgW="203112"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4163" y="3213100"/>
                        <a:ext cx="477837"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634AACDE-E69A-4118-B6CB-EA4B99F8BE30}" type="slidenum">
              <a:rPr lang="zh-CN" altLang="en-US"/>
              <a:pPr/>
              <a:t>57</a:t>
            </a:fld>
            <a:endParaRPr lang="en-US" altLang="zh-CN"/>
          </a:p>
        </p:txBody>
      </p:sp>
      <p:sp>
        <p:nvSpPr>
          <p:cNvPr id="373762" name="Rectangle 2"/>
          <p:cNvSpPr>
            <a:spLocks noGrp="1" noChangeArrowheads="1"/>
          </p:cNvSpPr>
          <p:nvPr>
            <p:ph type="title"/>
          </p:nvPr>
        </p:nvSpPr>
        <p:spPr>
          <a:xfrm>
            <a:off x="685800" y="404813"/>
            <a:ext cx="7772400" cy="1143000"/>
          </a:xfrm>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73763" name="Rectangle 3"/>
          <p:cNvSpPr>
            <a:spLocks noGrp="1" noChangeArrowheads="1"/>
          </p:cNvSpPr>
          <p:nvPr>
            <p:ph type="body" idx="1"/>
          </p:nvPr>
        </p:nvSpPr>
        <p:spPr>
          <a:xfrm>
            <a:off x="323850" y="1771650"/>
            <a:ext cx="8135938" cy="4249738"/>
          </a:xfrm>
        </p:spPr>
        <p:txBody>
          <a:bodyPr/>
          <a:lstStyle/>
          <a:p>
            <a:pPr>
              <a:lnSpc>
                <a:spcPct val="90000"/>
              </a:lnSpc>
              <a:buFont typeface="Wingdings" pitchFamily="2" charset="2"/>
              <a:buNone/>
            </a:pPr>
            <a:r>
              <a:rPr lang="zh-CN" altLang="en-US" sz="2400" b="1">
                <a:solidFill>
                  <a:schemeClr val="accent2"/>
                </a:solidFill>
                <a:latin typeface="楷体_GB2312" pitchFamily="49" charset="-122"/>
                <a:ea typeface="楷体_GB2312" pitchFamily="49" charset="-122"/>
              </a:rPr>
              <a:t>		定理</a:t>
            </a:r>
            <a:r>
              <a:rPr lang="en-US" altLang="zh-CN" sz="2400" b="1">
                <a:solidFill>
                  <a:schemeClr val="accent2"/>
                </a:solidFill>
                <a:latin typeface="楷体_GB2312" pitchFamily="49" charset="-122"/>
                <a:ea typeface="楷体_GB2312" pitchFamily="49" charset="-122"/>
              </a:rPr>
              <a:t>4.7</a:t>
            </a:r>
            <a:r>
              <a:rPr lang="zh-CN" altLang="en-US" sz="2400" b="1">
                <a:solidFill>
                  <a:schemeClr val="accent2"/>
                </a:solidFill>
                <a:latin typeface="楷体_GB2312" pitchFamily="49" charset="-122"/>
                <a:ea typeface="楷体_GB2312" pitchFamily="49" charset="-122"/>
              </a:rPr>
              <a:t>：</a:t>
            </a:r>
            <a:r>
              <a:rPr lang="zh-CN" altLang="en-US" sz="2400">
                <a:latin typeface="楷体_GB2312" pitchFamily="49" charset="-122"/>
                <a:ea typeface="楷体_GB2312" pitchFamily="49" charset="-122"/>
              </a:rPr>
              <a:t>设</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是带有截止时间的单位时间任务集，</a:t>
            </a:r>
            <a:r>
              <a:rPr lang="en-US" altLang="zh-CN" sz="2400">
                <a:latin typeface="楷体_GB2312" pitchFamily="49" charset="-122"/>
                <a:ea typeface="楷体_GB2312" pitchFamily="49" charset="-122"/>
              </a:rPr>
              <a:t>I</a:t>
            </a:r>
            <a:r>
              <a:rPr lang="zh-CN" altLang="en-US" sz="2400">
                <a:latin typeface="楷体_GB2312" pitchFamily="49" charset="-122"/>
                <a:ea typeface="楷体_GB2312" pitchFamily="49" charset="-122"/>
              </a:rPr>
              <a:t>是</a:t>
            </a:r>
            <a:r>
              <a:rPr lang="en-US" altLang="zh-CN" sz="2400">
                <a:latin typeface="楷体_GB2312" pitchFamily="49" charset="-122"/>
                <a:ea typeface="楷体_GB2312" pitchFamily="49" charset="-122"/>
              </a:rPr>
              <a:t>S</a:t>
            </a:r>
            <a:r>
              <a:rPr lang="zh-CN" altLang="en-US" sz="2400">
                <a:latin typeface="楷体_GB2312" pitchFamily="49" charset="-122"/>
                <a:ea typeface="楷体_GB2312" pitchFamily="49" charset="-122"/>
              </a:rPr>
              <a:t>的所有独立任务子集构成的集合。则有序对</a:t>
            </a:r>
            <a:r>
              <a:rPr lang="en-US" altLang="zh-CN" sz="2400">
                <a:latin typeface="楷体_GB2312" pitchFamily="49" charset="-122"/>
                <a:ea typeface="楷体_GB2312" pitchFamily="49" charset="-122"/>
              </a:rPr>
              <a:t>(S,I)</a:t>
            </a:r>
            <a:r>
              <a:rPr lang="zh-CN" altLang="en-US" sz="2400">
                <a:latin typeface="楷体_GB2312" pitchFamily="49" charset="-122"/>
                <a:ea typeface="楷体_GB2312" pitchFamily="49" charset="-122"/>
              </a:rPr>
              <a:t>是拟阵。</a:t>
            </a:r>
          </a:p>
          <a:p>
            <a:pPr>
              <a:lnSpc>
                <a:spcPct val="90000"/>
              </a:lnSpc>
              <a:buFont typeface="Wingdings" pitchFamily="2" charset="2"/>
              <a:buNone/>
            </a:pPr>
            <a:r>
              <a:rPr lang="zh-CN" altLang="en-US" sz="2400">
                <a:latin typeface="楷体_GB2312" pitchFamily="49" charset="-122"/>
                <a:ea typeface="楷体_GB2312" pitchFamily="49" charset="-122"/>
              </a:rPr>
              <a:t>		由</a:t>
            </a:r>
            <a:r>
              <a:rPr lang="zh-CN" altLang="en-US" sz="2400" b="1">
                <a:solidFill>
                  <a:schemeClr val="accent2"/>
                </a:solidFill>
                <a:latin typeface="楷体_GB2312" pitchFamily="49" charset="-122"/>
                <a:ea typeface="楷体_GB2312" pitchFamily="49" charset="-122"/>
              </a:rPr>
              <a:t>定理</a:t>
            </a:r>
            <a:r>
              <a:rPr lang="en-US" altLang="zh-CN" sz="2400" b="1">
                <a:solidFill>
                  <a:schemeClr val="accent2"/>
                </a:solidFill>
                <a:latin typeface="楷体_GB2312" pitchFamily="49" charset="-122"/>
                <a:ea typeface="楷体_GB2312" pitchFamily="49" charset="-122"/>
              </a:rPr>
              <a:t>4.5</a:t>
            </a:r>
            <a:r>
              <a:rPr lang="zh-CN" altLang="en-US" sz="2400">
                <a:latin typeface="楷体_GB2312" pitchFamily="49" charset="-122"/>
                <a:ea typeface="楷体_GB2312" pitchFamily="49" charset="-122"/>
              </a:rPr>
              <a:t>可知，用带权拟阵的贪心算法可以求得最大权</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惩罚</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独立任务子集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，以</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作为最优时间表中的及时任务子集，容易构造最优时间表。</a:t>
            </a:r>
          </a:p>
          <a:p>
            <a:pPr>
              <a:lnSpc>
                <a:spcPct val="90000"/>
              </a:lnSpc>
              <a:buFont typeface="Wingdings" pitchFamily="2" charset="2"/>
              <a:buNone/>
            </a:pPr>
            <a:r>
              <a:rPr lang="zh-CN" altLang="en-US" sz="2400">
                <a:latin typeface="楷体_GB2312" pitchFamily="49" charset="-122"/>
                <a:ea typeface="楷体_GB2312" pitchFamily="49" charset="-122"/>
              </a:rPr>
              <a:t>		任务时间表问题的贪心算法的</a:t>
            </a:r>
            <a:r>
              <a:rPr lang="zh-CN" altLang="en-US" sz="2400" b="1">
                <a:solidFill>
                  <a:schemeClr val="accent2"/>
                </a:solidFill>
                <a:latin typeface="楷体_GB2312" pitchFamily="49" charset="-122"/>
                <a:ea typeface="楷体_GB2312" pitchFamily="49" charset="-122"/>
              </a:rPr>
              <a:t>计算时间复杂性</a:t>
            </a:r>
            <a:r>
              <a:rPr lang="zh-CN" altLang="en-US" sz="2400">
                <a:latin typeface="楷体_GB2312" pitchFamily="49" charset="-122"/>
                <a:ea typeface="楷体_GB2312" pitchFamily="49" charset="-122"/>
              </a:rPr>
              <a:t>是            。其中</a:t>
            </a:r>
            <a:r>
              <a:rPr lang="en-US" altLang="zh-CN" sz="2400">
                <a:latin typeface="楷体_GB2312" pitchFamily="49" charset="-122"/>
                <a:ea typeface="楷体_GB2312" pitchFamily="49" charset="-122"/>
              </a:rPr>
              <a:t>f(n)</a:t>
            </a:r>
            <a:r>
              <a:rPr lang="zh-CN" altLang="en-US" sz="2400">
                <a:latin typeface="楷体_GB2312" pitchFamily="49" charset="-122"/>
                <a:ea typeface="楷体_GB2312" pitchFamily="49" charset="-122"/>
              </a:rPr>
              <a:t>是用于检测任务子集</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的独立性所需的时间。用引理</a:t>
            </a:r>
            <a:r>
              <a:rPr lang="en-US" altLang="zh-CN" sz="2400">
                <a:latin typeface="楷体_GB2312" pitchFamily="49" charset="-122"/>
                <a:ea typeface="楷体_GB2312" pitchFamily="49" charset="-122"/>
              </a:rPr>
              <a:t>4.6</a:t>
            </a:r>
            <a:r>
              <a:rPr lang="zh-CN" altLang="en-US" sz="2400">
                <a:latin typeface="楷体_GB2312" pitchFamily="49" charset="-122"/>
                <a:ea typeface="楷体_GB2312" pitchFamily="49" charset="-122"/>
              </a:rPr>
              <a:t>中性质</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容易设计一个                    时间算法来检测任务子集的独立性。因此，整个算法的</a:t>
            </a:r>
            <a:r>
              <a:rPr lang="zh-CN" altLang="en-US" sz="2400" b="1">
                <a:solidFill>
                  <a:schemeClr val="accent2"/>
                </a:solidFill>
                <a:latin typeface="楷体_GB2312" pitchFamily="49" charset="-122"/>
                <a:ea typeface="楷体_GB2312" pitchFamily="49" charset="-122"/>
              </a:rPr>
              <a:t>计算时间</a:t>
            </a:r>
            <a:r>
              <a:rPr lang="zh-CN" altLang="en-US" sz="2400">
                <a:latin typeface="楷体_GB2312" pitchFamily="49" charset="-122"/>
                <a:ea typeface="楷体_GB2312" pitchFamily="49" charset="-122"/>
              </a:rPr>
              <a:t>为     。具体算法</a:t>
            </a:r>
            <a:r>
              <a:rPr lang="en-US" altLang="zh-CN" sz="2400" b="1">
                <a:latin typeface="楷体_GB2312" pitchFamily="49" charset="-122"/>
                <a:ea typeface="楷体_GB2312" pitchFamily="49" charset="-122"/>
              </a:rPr>
              <a:t>greedyJob</a:t>
            </a:r>
            <a:r>
              <a:rPr lang="zh-CN" altLang="en-US" sz="2400">
                <a:latin typeface="楷体_GB2312" pitchFamily="49" charset="-122"/>
                <a:ea typeface="楷体_GB2312" pitchFamily="49" charset="-122"/>
              </a:rPr>
              <a:t>可描述如</a:t>
            </a:r>
            <a:r>
              <a:rPr lang="en-US" altLang="zh-CN" sz="2400">
                <a:latin typeface="楷体_GB2312" pitchFamily="49" charset="-122"/>
                <a:ea typeface="楷体_GB2312" pitchFamily="49" charset="-122"/>
              </a:rPr>
              <a:t>P130</a:t>
            </a:r>
            <a:r>
              <a:rPr lang="zh-CN" altLang="en-US" sz="2400">
                <a:latin typeface="楷体_GB2312" pitchFamily="49" charset="-122"/>
                <a:ea typeface="楷体_GB2312" pitchFamily="49" charset="-122"/>
              </a:rPr>
              <a:t>。</a:t>
            </a:r>
          </a:p>
        </p:txBody>
      </p:sp>
      <p:sp>
        <p:nvSpPr>
          <p:cNvPr id="37376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73764" name="Object 4"/>
          <p:cNvGraphicFramePr>
            <a:graphicFrameLocks noChangeAspect="1"/>
          </p:cNvGraphicFramePr>
          <p:nvPr/>
        </p:nvGraphicFramePr>
        <p:xfrm>
          <a:off x="2339975" y="5229225"/>
          <a:ext cx="719138" cy="392113"/>
        </p:xfrm>
        <a:graphic>
          <a:graphicData uri="http://schemas.openxmlformats.org/presentationml/2006/ole">
            <mc:AlternateContent xmlns:mc="http://schemas.openxmlformats.org/markup-compatibility/2006">
              <mc:Choice xmlns:v="urn:schemas-microsoft-com:vml" Requires="v">
                <p:oleObj spid="_x0000_s373773" name="公式" r:id="rId3" imgW="419100" imgH="228600" progId="Equation.3">
                  <p:embed/>
                </p:oleObj>
              </mc:Choice>
              <mc:Fallback>
                <p:oleObj name="公式" r:id="rId3" imgW="4191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229225"/>
                        <a:ext cx="719138"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3767" name="Rectangle 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73766" name="Object 6"/>
          <p:cNvGraphicFramePr>
            <a:graphicFrameLocks noChangeAspect="1"/>
          </p:cNvGraphicFramePr>
          <p:nvPr/>
        </p:nvGraphicFramePr>
        <p:xfrm>
          <a:off x="7451725" y="4605338"/>
          <a:ext cx="576263" cy="336550"/>
        </p:xfrm>
        <a:graphic>
          <a:graphicData uri="http://schemas.openxmlformats.org/presentationml/2006/ole">
            <mc:AlternateContent xmlns:mc="http://schemas.openxmlformats.org/markup-compatibility/2006">
              <mc:Choice xmlns:v="urn:schemas-microsoft-com:vml" Requires="v">
                <p:oleObj spid="_x0000_s373774" name="公式" r:id="rId5" imgW="342751" imgH="203112" progId="Equation.3">
                  <p:embed/>
                </p:oleObj>
              </mc:Choice>
              <mc:Fallback>
                <p:oleObj name="公式" r:id="rId5" imgW="342751"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1725" y="4605338"/>
                        <a:ext cx="576263"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3769"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73768" name="Object 8"/>
          <p:cNvGraphicFramePr>
            <a:graphicFrameLocks noChangeAspect="1"/>
          </p:cNvGraphicFramePr>
          <p:nvPr/>
        </p:nvGraphicFramePr>
        <p:xfrm>
          <a:off x="971550" y="4292600"/>
          <a:ext cx="1944688" cy="339725"/>
        </p:xfrm>
        <a:graphic>
          <a:graphicData uri="http://schemas.openxmlformats.org/presentationml/2006/ole">
            <mc:AlternateContent xmlns:mc="http://schemas.openxmlformats.org/markup-compatibility/2006">
              <mc:Choice xmlns:v="urn:schemas-microsoft-com:vml" Requires="v">
                <p:oleObj spid="_x0000_s373775" name="公式" r:id="rId7" imgW="1143000" imgH="203200" progId="Equation.3">
                  <p:embed/>
                </p:oleObj>
              </mc:Choice>
              <mc:Fallback>
                <p:oleObj name="公式" r:id="rId7" imgW="1143000" imgH="203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292600"/>
                        <a:ext cx="1944688"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F80F45F-3736-4B56-B0A7-D95D7EC9E4EB}" type="slidenum">
              <a:rPr lang="zh-CN" altLang="en-US"/>
              <a:pPr/>
              <a:t>58</a:t>
            </a:fld>
            <a:endParaRPr lang="en-US" altLang="zh-CN"/>
          </a:p>
        </p:txBody>
      </p:sp>
      <p:sp>
        <p:nvSpPr>
          <p:cNvPr id="374786" name="Rectangle 2"/>
          <p:cNvSpPr>
            <a:spLocks noGrp="1" noChangeArrowheads="1"/>
          </p:cNvSpPr>
          <p:nvPr>
            <p:ph type="title"/>
          </p:nvPr>
        </p:nvSpPr>
        <p:spPr>
          <a:xfrm>
            <a:off x="685800" y="762000"/>
            <a:ext cx="7772400" cy="1143000"/>
          </a:xfrm>
        </p:spPr>
        <p:txBody>
          <a:bodyPr/>
          <a:lstStyle/>
          <a:p>
            <a:r>
              <a:rPr lang="en-US" altLang="zh-CN">
                <a:latin typeface="黑体" pitchFamily="2" charset="-122"/>
                <a:ea typeface="黑体" pitchFamily="2" charset="-122"/>
              </a:rPr>
              <a:t>4.8 </a:t>
            </a:r>
            <a:r>
              <a:rPr lang="zh-CN" altLang="en-US">
                <a:latin typeface="黑体" pitchFamily="2" charset="-122"/>
                <a:ea typeface="黑体" pitchFamily="2" charset="-122"/>
              </a:rPr>
              <a:t>贪心算法的理论基础</a:t>
            </a:r>
          </a:p>
        </p:txBody>
      </p:sp>
      <p:sp>
        <p:nvSpPr>
          <p:cNvPr id="374787" name="Rectangle 3"/>
          <p:cNvSpPr>
            <a:spLocks noGrp="1" noChangeArrowheads="1"/>
          </p:cNvSpPr>
          <p:nvPr>
            <p:ph type="body" idx="1"/>
          </p:nvPr>
        </p:nvSpPr>
        <p:spPr>
          <a:xfrm>
            <a:off x="685800" y="2286000"/>
            <a:ext cx="7772400" cy="4114800"/>
          </a:xfrm>
        </p:spPr>
        <p:txBody>
          <a:bodyPr/>
          <a:lstStyle/>
          <a:p>
            <a:pPr>
              <a:buFont typeface="Wingdings" pitchFamily="2" charset="2"/>
              <a:buNone/>
            </a:pPr>
            <a:r>
              <a:rPr lang="zh-CN" altLang="en-US" sz="2400">
                <a:latin typeface="楷体_GB2312" pitchFamily="49" charset="-122"/>
                <a:ea typeface="楷体_GB2312" pitchFamily="49" charset="-122"/>
              </a:rPr>
              <a:t>		用抽象数据类型并查集</a:t>
            </a:r>
            <a:r>
              <a:rPr lang="en-US" altLang="zh-CN" sz="2400" b="1">
                <a:latin typeface="楷体_GB2312" pitchFamily="49" charset="-122"/>
                <a:ea typeface="楷体_GB2312" pitchFamily="49" charset="-122"/>
              </a:rPr>
              <a:t>UnionFind</a:t>
            </a:r>
            <a:r>
              <a:rPr lang="zh-CN" altLang="en-US" sz="2400">
                <a:latin typeface="楷体_GB2312" pitchFamily="49" charset="-122"/>
                <a:ea typeface="楷体_GB2312" pitchFamily="49" charset="-122"/>
              </a:rPr>
              <a:t>可对上述算法作进一步改进。如果不计预处理的时间，改进后的算法</a:t>
            </a:r>
            <a:r>
              <a:rPr lang="en-US" altLang="zh-CN" sz="2400" b="1">
                <a:latin typeface="楷体_GB2312" pitchFamily="49" charset="-122"/>
                <a:ea typeface="楷体_GB2312" pitchFamily="49" charset="-122"/>
              </a:rPr>
              <a:t>fasterJob</a:t>
            </a:r>
            <a:r>
              <a:rPr lang="zh-CN" altLang="en-US" sz="2400">
                <a:latin typeface="楷体_GB2312" pitchFamily="49" charset="-122"/>
                <a:ea typeface="楷体_GB2312" pitchFamily="49" charset="-122"/>
              </a:rPr>
              <a:t>所需的</a:t>
            </a:r>
            <a:r>
              <a:rPr lang="zh-CN" altLang="en-US" sz="2400" b="1">
                <a:solidFill>
                  <a:schemeClr val="accent2"/>
                </a:solidFill>
                <a:latin typeface="楷体_GB2312" pitchFamily="49" charset="-122"/>
                <a:ea typeface="楷体_GB2312" pitchFamily="49" charset="-122"/>
              </a:rPr>
              <a:t>计算时间</a:t>
            </a:r>
            <a:r>
              <a:rPr lang="zh-CN" altLang="en-US" sz="2400">
                <a:latin typeface="楷体_GB2312" pitchFamily="49" charset="-122"/>
                <a:ea typeface="楷体_GB2312" pitchFamily="49" charset="-122"/>
              </a:rPr>
              <a:t>为       。</a:t>
            </a:r>
            <a:r>
              <a:rPr lang="zh-CN" altLang="en-US"/>
              <a:t> </a:t>
            </a:r>
          </a:p>
        </p:txBody>
      </p:sp>
      <p:sp>
        <p:nvSpPr>
          <p:cNvPr id="37478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74788" name="Object 4"/>
          <p:cNvGraphicFramePr>
            <a:graphicFrameLocks noChangeAspect="1"/>
          </p:cNvGraphicFramePr>
          <p:nvPr/>
        </p:nvGraphicFramePr>
        <p:xfrm>
          <a:off x="4932363" y="3205163"/>
          <a:ext cx="1152525" cy="368300"/>
        </p:xfrm>
        <a:graphic>
          <a:graphicData uri="http://schemas.openxmlformats.org/presentationml/2006/ole">
            <mc:AlternateContent xmlns:mc="http://schemas.openxmlformats.org/markup-compatibility/2006">
              <mc:Choice xmlns:v="urn:schemas-microsoft-com:vml" Requires="v">
                <p:oleObj spid="_x0000_s374791" name="公式" r:id="rId3" imgW="711200" imgH="228600" progId="Equation.3">
                  <p:embed/>
                </p:oleObj>
              </mc:Choice>
              <mc:Fallback>
                <p:oleObj name="公式" r:id="rId3" imgW="7112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3205163"/>
                        <a:ext cx="115252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47DD35B-877E-477B-B65F-D6189DEF3C3D}" type="slidenum">
              <a:rPr lang="zh-CN" altLang="en-US"/>
              <a:pPr/>
              <a:t>59</a:t>
            </a:fld>
            <a:endParaRPr lang="en-US" altLang="zh-CN"/>
          </a:p>
        </p:txBody>
      </p:sp>
      <p:sp>
        <p:nvSpPr>
          <p:cNvPr id="386050" name="Rectangle 2"/>
          <p:cNvSpPr>
            <a:spLocks noGrp="1" noChangeArrowheads="1"/>
          </p:cNvSpPr>
          <p:nvPr>
            <p:ph type="title"/>
          </p:nvPr>
        </p:nvSpPr>
        <p:spPr/>
        <p:txBody>
          <a:bodyPr/>
          <a:lstStyle/>
          <a:p>
            <a:endParaRPr lang="zh-CN" altLang="en-US"/>
          </a:p>
        </p:txBody>
      </p:sp>
      <p:sp>
        <p:nvSpPr>
          <p:cNvPr id="386051" name="Rectangle 3"/>
          <p:cNvSpPr>
            <a:spLocks noGrp="1" noChangeArrowheads="1"/>
          </p:cNvSpPr>
          <p:nvPr>
            <p:ph type="body" idx="1"/>
          </p:nvPr>
        </p:nvSpPr>
        <p:spPr/>
        <p:txBody>
          <a:bodyPr/>
          <a:lstStyle/>
          <a:p>
            <a:endParaRPr lang="zh-CN" altLang="en-US"/>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A07022DC-79DB-4B99-AEEA-B9ADDBB2F471}" type="slidenum">
              <a:rPr lang="zh-CN" altLang="en-US"/>
              <a:pPr/>
              <a:t>6</a:t>
            </a:fld>
            <a:endParaRPr lang="en-US" altLang="zh-CN"/>
          </a:p>
        </p:txBody>
      </p:sp>
      <p:sp>
        <p:nvSpPr>
          <p:cNvPr id="310274" name="Rectangle 2"/>
          <p:cNvSpPr>
            <a:spLocks noGrp="1" noChangeArrowheads="1"/>
          </p:cNvSpPr>
          <p:nvPr>
            <p:ph type="title"/>
          </p:nvPr>
        </p:nvSpPr>
        <p:spPr/>
        <p:txBody>
          <a:bodyPr/>
          <a:lstStyle/>
          <a:p>
            <a:r>
              <a:rPr lang="en-US" altLang="zh-CN" sz="4000">
                <a:latin typeface="黑体" pitchFamily="2" charset="-122"/>
                <a:ea typeface="黑体" pitchFamily="2" charset="-122"/>
              </a:rPr>
              <a:t>4.1 </a:t>
            </a:r>
            <a:r>
              <a:rPr lang="zh-CN" altLang="en-US" sz="4000">
                <a:latin typeface="黑体" pitchFamily="2" charset="-122"/>
                <a:ea typeface="黑体" pitchFamily="2" charset="-122"/>
              </a:rPr>
              <a:t>活动安排问题</a:t>
            </a:r>
          </a:p>
        </p:txBody>
      </p:sp>
      <p:sp>
        <p:nvSpPr>
          <p:cNvPr id="310275" name="Rectangle 3"/>
          <p:cNvSpPr>
            <a:spLocks noGrp="1" noChangeArrowheads="1"/>
          </p:cNvSpPr>
          <p:nvPr>
            <p:ph type="body" sz="half" idx="1"/>
          </p:nvPr>
        </p:nvSpPr>
        <p:spPr>
          <a:xfrm>
            <a:off x="685800" y="2122488"/>
            <a:ext cx="7773988" cy="4114800"/>
          </a:xfrm>
        </p:spPr>
        <p:txBody>
          <a:bodyPr/>
          <a:lstStyle/>
          <a:p>
            <a:pPr>
              <a:lnSpc>
                <a:spcPct val="150000"/>
              </a:lnSpc>
            </a:pPr>
            <a:r>
              <a:rPr kumimoji="1" lang="en-US" altLang="zh-CN" sz="1600"/>
              <a:t>template&lt;class Type&gt;</a:t>
            </a:r>
          </a:p>
          <a:p>
            <a:pPr>
              <a:lnSpc>
                <a:spcPct val="150000"/>
              </a:lnSpc>
            </a:pPr>
            <a:r>
              <a:rPr kumimoji="1" lang="en-US" altLang="zh-CN" sz="1600"/>
              <a:t>void </a:t>
            </a:r>
            <a:r>
              <a:rPr kumimoji="1" lang="en-US" altLang="zh-CN" sz="1600" b="1"/>
              <a:t>GreedySelector</a:t>
            </a:r>
            <a:r>
              <a:rPr kumimoji="1" lang="en-US" altLang="zh-CN" sz="1600"/>
              <a:t>(int n, Type s[], Type f[], bool A[])</a:t>
            </a:r>
          </a:p>
          <a:p>
            <a:pPr>
              <a:lnSpc>
                <a:spcPct val="150000"/>
              </a:lnSpc>
            </a:pPr>
            <a:r>
              <a:rPr kumimoji="1" lang="en-US" altLang="zh-CN" sz="1600"/>
              <a:t>{</a:t>
            </a:r>
          </a:p>
          <a:p>
            <a:pPr>
              <a:lnSpc>
                <a:spcPct val="150000"/>
              </a:lnSpc>
            </a:pPr>
            <a:r>
              <a:rPr kumimoji="1" lang="en-US" altLang="zh-CN" sz="1600"/>
              <a:t>       A[1]=true;</a:t>
            </a:r>
          </a:p>
          <a:p>
            <a:pPr>
              <a:lnSpc>
                <a:spcPct val="150000"/>
              </a:lnSpc>
            </a:pPr>
            <a:r>
              <a:rPr kumimoji="1" lang="en-US" altLang="zh-CN" sz="1600"/>
              <a:t>       int j=1;</a:t>
            </a:r>
          </a:p>
          <a:p>
            <a:pPr>
              <a:lnSpc>
                <a:spcPct val="150000"/>
              </a:lnSpc>
            </a:pPr>
            <a:r>
              <a:rPr kumimoji="1" lang="en-US" altLang="zh-CN" sz="1600"/>
              <a:t>       for (int i=2;i&lt;=n;i++) {</a:t>
            </a:r>
          </a:p>
          <a:p>
            <a:pPr>
              <a:lnSpc>
                <a:spcPct val="150000"/>
              </a:lnSpc>
            </a:pPr>
            <a:r>
              <a:rPr kumimoji="1" lang="en-US" altLang="zh-CN" sz="1600"/>
              <a:t>          if (s[i]&gt;=f[j]) { A[i]=true; j=i; }</a:t>
            </a:r>
          </a:p>
          <a:p>
            <a:pPr>
              <a:lnSpc>
                <a:spcPct val="150000"/>
              </a:lnSpc>
            </a:pPr>
            <a:r>
              <a:rPr kumimoji="1" lang="en-US" altLang="zh-CN" sz="1600"/>
              <a:t>          else A[i]=false;</a:t>
            </a:r>
          </a:p>
          <a:p>
            <a:pPr>
              <a:lnSpc>
                <a:spcPct val="150000"/>
              </a:lnSpc>
            </a:pPr>
            <a:r>
              <a:rPr kumimoji="1" lang="en-US" altLang="zh-CN" sz="1600"/>
              <a:t>          }</a:t>
            </a:r>
          </a:p>
          <a:p>
            <a:pPr>
              <a:lnSpc>
                <a:spcPct val="150000"/>
              </a:lnSpc>
            </a:pPr>
            <a:r>
              <a:rPr kumimoji="1" lang="en-US" altLang="zh-CN" sz="1600"/>
              <a:t>}</a:t>
            </a:r>
          </a:p>
        </p:txBody>
      </p:sp>
      <p:sp>
        <p:nvSpPr>
          <p:cNvPr id="310276" name="Text Box 4"/>
          <p:cNvSpPr txBox="1">
            <a:spLocks noChangeArrowheads="1"/>
          </p:cNvSpPr>
          <p:nvPr/>
        </p:nvSpPr>
        <p:spPr bwMode="auto">
          <a:xfrm>
            <a:off x="504825" y="1671638"/>
            <a:ext cx="867568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80000"/>
              </a:lnSpc>
              <a:spcBef>
                <a:spcPct val="20000"/>
              </a:spcBef>
            </a:pPr>
            <a:r>
              <a:rPr kumimoji="1" lang="zh-CN" altLang="en-US" sz="2000">
                <a:solidFill>
                  <a:schemeClr val="accent2"/>
                </a:solidFill>
                <a:latin typeface="黑体" pitchFamily="2" charset="-122"/>
                <a:ea typeface="黑体" pitchFamily="2" charset="-122"/>
              </a:rPr>
              <a:t>下面给出解活动安排问题的贪心算法</a:t>
            </a:r>
            <a:r>
              <a:rPr kumimoji="1" lang="en-US" altLang="zh-CN" sz="2000" b="1">
                <a:solidFill>
                  <a:schemeClr val="accent2"/>
                </a:solidFill>
                <a:latin typeface="黑体" pitchFamily="2" charset="-122"/>
                <a:ea typeface="黑体" pitchFamily="2" charset="-122"/>
              </a:rPr>
              <a:t>GreedySelector</a:t>
            </a:r>
            <a:r>
              <a:rPr kumimoji="1" lang="en-US" altLang="zh-CN" sz="2000">
                <a:latin typeface="黑体" pitchFamily="2" charset="-122"/>
                <a:ea typeface="黑体" pitchFamily="2" charset="-122"/>
              </a:rPr>
              <a:t> :</a:t>
            </a:r>
          </a:p>
          <a:p>
            <a:pPr algn="ctr">
              <a:spcBef>
                <a:spcPct val="50000"/>
              </a:spcBef>
            </a:pPr>
            <a:endParaRPr lang="zh-CN" altLang="en-US">
              <a:solidFill>
                <a:schemeClr val="accent2"/>
              </a:solidFill>
              <a:latin typeface="Arial" charset="0"/>
              <a:ea typeface="华文行楷" pitchFamily="2" charset="-122"/>
            </a:endParaRPr>
          </a:p>
        </p:txBody>
      </p:sp>
      <p:sp>
        <p:nvSpPr>
          <p:cNvPr id="310281" name="AutoShape 9"/>
          <p:cNvSpPr>
            <a:spLocks noChangeArrowheads="1"/>
          </p:cNvSpPr>
          <p:nvPr/>
        </p:nvSpPr>
        <p:spPr bwMode="auto">
          <a:xfrm>
            <a:off x="5429250" y="3502025"/>
            <a:ext cx="2743200" cy="1439863"/>
          </a:xfrm>
          <a:prstGeom prst="wedgeRoundRectCallout">
            <a:avLst>
              <a:gd name="adj1" fmla="val -62153"/>
              <a:gd name="adj2" fmla="val -89912"/>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b="1">
                <a:solidFill>
                  <a:schemeClr val="accent2"/>
                </a:solidFill>
                <a:latin typeface="楷体_GB2312" pitchFamily="49" charset="-122"/>
                <a:ea typeface="楷体_GB2312" pitchFamily="49" charset="-122"/>
              </a:rPr>
              <a:t>各活动的起始时间和结束时间存储于数组</a:t>
            </a:r>
            <a:r>
              <a:rPr lang="en-US" altLang="zh-CN" b="1">
                <a:solidFill>
                  <a:schemeClr val="accent2"/>
                </a:solidFill>
                <a:latin typeface="楷体_GB2312" pitchFamily="49" charset="-122"/>
                <a:ea typeface="楷体_GB2312" pitchFamily="49" charset="-122"/>
              </a:rPr>
              <a:t>s</a:t>
            </a:r>
            <a:r>
              <a:rPr lang="zh-CN" altLang="en-US" b="1">
                <a:solidFill>
                  <a:schemeClr val="accent2"/>
                </a:solidFill>
                <a:latin typeface="楷体_GB2312" pitchFamily="49" charset="-122"/>
                <a:ea typeface="楷体_GB2312" pitchFamily="49" charset="-122"/>
              </a:rPr>
              <a:t>和</a:t>
            </a:r>
            <a:r>
              <a:rPr lang="en-US" altLang="zh-CN" b="1">
                <a:solidFill>
                  <a:schemeClr val="accent2"/>
                </a:solidFill>
                <a:latin typeface="楷体_GB2312" pitchFamily="49" charset="-122"/>
                <a:ea typeface="楷体_GB2312" pitchFamily="49" charset="-122"/>
              </a:rPr>
              <a:t>f</a:t>
            </a:r>
            <a:r>
              <a:rPr lang="zh-CN" altLang="en-US" b="1">
                <a:solidFill>
                  <a:schemeClr val="accent2"/>
                </a:solidFill>
                <a:latin typeface="楷体_GB2312" pitchFamily="49" charset="-122"/>
                <a:ea typeface="楷体_GB2312" pitchFamily="49" charset="-122"/>
              </a:rPr>
              <a:t>中且按结束时间的非减序排列</a:t>
            </a:r>
            <a:r>
              <a:rPr lang="zh-CN" altLang="en-US">
                <a:solidFill>
                  <a:schemeClr val="accent2"/>
                </a:solidFill>
                <a:latin typeface="Arial" charset="0"/>
                <a:ea typeface="华文行楷"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0281"/>
                                        </p:tgtEl>
                                        <p:attrNameLst>
                                          <p:attrName>style.visibility</p:attrName>
                                        </p:attrNameLst>
                                      </p:cBhvr>
                                      <p:to>
                                        <p:strVal val="visible"/>
                                      </p:to>
                                    </p:set>
                                    <p:anim calcmode="lin" valueType="num">
                                      <p:cBhvr additive="base">
                                        <p:cTn id="7" dur="500" fill="hold"/>
                                        <p:tgtEl>
                                          <p:spTgt spid="310281"/>
                                        </p:tgtEl>
                                        <p:attrNameLst>
                                          <p:attrName>ppt_x</p:attrName>
                                        </p:attrNameLst>
                                      </p:cBhvr>
                                      <p:tavLst>
                                        <p:tav tm="0">
                                          <p:val>
                                            <p:strVal val="1+#ppt_w/2"/>
                                          </p:val>
                                        </p:tav>
                                        <p:tav tm="100000">
                                          <p:val>
                                            <p:strVal val="#ppt_x"/>
                                          </p:val>
                                        </p:tav>
                                      </p:tavLst>
                                    </p:anim>
                                    <p:anim calcmode="lin" valueType="num">
                                      <p:cBhvr additive="base">
                                        <p:cTn id="8" dur="500" fill="hold"/>
                                        <p:tgtEl>
                                          <p:spTgt spid="310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1E2A467-481D-49CC-BF8A-19C8398191CF}" type="slidenum">
              <a:rPr lang="zh-CN" altLang="en-US"/>
              <a:pPr/>
              <a:t>7</a:t>
            </a:fld>
            <a:endParaRPr lang="en-US" altLang="zh-CN"/>
          </a:p>
        </p:txBody>
      </p:sp>
      <p:sp>
        <p:nvSpPr>
          <p:cNvPr id="312322" name="Rectangle 2"/>
          <p:cNvSpPr>
            <a:spLocks noGrp="1" noChangeArrowheads="1"/>
          </p:cNvSpPr>
          <p:nvPr>
            <p:ph type="title"/>
          </p:nvPr>
        </p:nvSpPr>
        <p:spPr/>
        <p:txBody>
          <a:bodyPr/>
          <a:lstStyle/>
          <a:p>
            <a:r>
              <a:rPr lang="en-US" altLang="zh-CN" sz="4000">
                <a:latin typeface="黑体" pitchFamily="2" charset="-122"/>
                <a:ea typeface="黑体" pitchFamily="2" charset="-122"/>
              </a:rPr>
              <a:t>4.1 </a:t>
            </a:r>
            <a:r>
              <a:rPr lang="zh-CN" altLang="en-US" sz="4000">
                <a:latin typeface="黑体" pitchFamily="2" charset="-122"/>
                <a:ea typeface="黑体" pitchFamily="2" charset="-122"/>
              </a:rPr>
              <a:t>活动安排问题</a:t>
            </a:r>
          </a:p>
        </p:txBody>
      </p:sp>
      <p:sp>
        <p:nvSpPr>
          <p:cNvPr id="312323" name="Rectangle 3"/>
          <p:cNvSpPr>
            <a:spLocks noGrp="1" noChangeArrowheads="1"/>
          </p:cNvSpPr>
          <p:nvPr>
            <p:ph type="body" idx="1"/>
          </p:nvPr>
        </p:nvSpPr>
        <p:spPr>
          <a:xfrm>
            <a:off x="1397000" y="2371725"/>
            <a:ext cx="7208838" cy="3736975"/>
          </a:xfrm>
        </p:spPr>
        <p:txBody>
          <a:bodyPr/>
          <a:lstStyle/>
          <a:p>
            <a:pPr>
              <a:lnSpc>
                <a:spcPct val="80000"/>
              </a:lnSpc>
              <a:buFont typeface="Wingdings" pitchFamily="2" charset="2"/>
              <a:buNone/>
            </a:pPr>
            <a:r>
              <a:rPr lang="zh-CN" altLang="en-US" sz="2400">
                <a:latin typeface="楷体_GB2312" pitchFamily="49" charset="-122"/>
                <a:ea typeface="楷体_GB2312" pitchFamily="49" charset="-122"/>
              </a:rPr>
              <a:t>     	由于输入的活动以其完成时间的</a:t>
            </a:r>
            <a:r>
              <a:rPr lang="zh-CN" altLang="en-US" sz="2400" b="1">
                <a:solidFill>
                  <a:schemeClr val="accent2"/>
                </a:solidFill>
                <a:latin typeface="楷体_GB2312" pitchFamily="49" charset="-122"/>
                <a:ea typeface="楷体_GB2312" pitchFamily="49" charset="-122"/>
              </a:rPr>
              <a:t>非减序</a:t>
            </a:r>
            <a:r>
              <a:rPr lang="zh-CN" altLang="en-US" sz="2400">
                <a:latin typeface="楷体_GB2312" pitchFamily="49" charset="-122"/>
                <a:ea typeface="楷体_GB2312" pitchFamily="49" charset="-122"/>
              </a:rPr>
              <a:t>排列，所以算法</a:t>
            </a:r>
            <a:r>
              <a:rPr lang="en-US" altLang="zh-CN" sz="2400" b="1">
                <a:latin typeface="楷体_GB2312" pitchFamily="49" charset="-122"/>
                <a:ea typeface="楷体_GB2312" pitchFamily="49" charset="-122"/>
              </a:rPr>
              <a:t>greedySelector</a:t>
            </a:r>
            <a:r>
              <a:rPr lang="zh-CN" altLang="en-US" sz="2400">
                <a:latin typeface="楷体_GB2312" pitchFamily="49" charset="-122"/>
                <a:ea typeface="楷体_GB2312" pitchFamily="49" charset="-122"/>
              </a:rPr>
              <a:t>每次总是选择</a:t>
            </a:r>
            <a:r>
              <a:rPr lang="zh-CN" altLang="en-US" sz="2400" b="1">
                <a:solidFill>
                  <a:schemeClr val="accent2"/>
                </a:solidFill>
                <a:latin typeface="楷体_GB2312" pitchFamily="49" charset="-122"/>
                <a:ea typeface="楷体_GB2312" pitchFamily="49" charset="-122"/>
              </a:rPr>
              <a:t>具有最早完成时间</a:t>
            </a:r>
            <a:r>
              <a:rPr lang="zh-CN" altLang="en-US" sz="2400">
                <a:latin typeface="楷体_GB2312" pitchFamily="49" charset="-122"/>
                <a:ea typeface="楷体_GB2312" pitchFamily="49" charset="-122"/>
              </a:rPr>
              <a:t>的相容活动加入集合</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中。直观上，按这种方法选择相容活动为未安排活动留下尽可能多的时间。也就是说，该算法的贪心选择的意义是</a:t>
            </a:r>
            <a:r>
              <a:rPr lang="zh-CN" altLang="en-US" sz="2400" b="1">
                <a:solidFill>
                  <a:schemeClr val="accent2"/>
                </a:solidFill>
                <a:latin typeface="楷体_GB2312" pitchFamily="49" charset="-122"/>
                <a:ea typeface="楷体_GB2312" pitchFamily="49" charset="-122"/>
              </a:rPr>
              <a:t>使剩余的可安排时间段极大化</a:t>
            </a:r>
            <a:r>
              <a:rPr lang="zh-CN" altLang="en-US" sz="2400">
                <a:latin typeface="楷体_GB2312" pitchFamily="49" charset="-122"/>
                <a:ea typeface="楷体_GB2312" pitchFamily="49" charset="-122"/>
              </a:rPr>
              <a:t>，以便安排尽可能多的相容活动。</a:t>
            </a:r>
          </a:p>
          <a:p>
            <a:pPr>
              <a:lnSpc>
                <a:spcPct val="80000"/>
              </a:lnSpc>
              <a:buFont typeface="Wingdings" pitchFamily="2" charset="2"/>
              <a:buNone/>
            </a:pPr>
            <a:r>
              <a:rPr lang="zh-CN" altLang="en-US" sz="2400"/>
              <a:t>    	 	</a:t>
            </a:r>
            <a:r>
              <a:rPr lang="zh-CN" altLang="en-US" sz="2400">
                <a:latin typeface="楷体_GB2312" pitchFamily="49" charset="-122"/>
                <a:ea typeface="楷体_GB2312" pitchFamily="49" charset="-122"/>
              </a:rPr>
              <a:t>算法</a:t>
            </a:r>
            <a:r>
              <a:rPr lang="en-US" altLang="zh-CN" sz="2400" b="1">
                <a:latin typeface="楷体_GB2312" pitchFamily="49" charset="-122"/>
                <a:ea typeface="楷体_GB2312" pitchFamily="49" charset="-122"/>
              </a:rPr>
              <a:t>greedySelector</a:t>
            </a:r>
            <a:r>
              <a:rPr lang="zh-CN" altLang="en-US" sz="2400">
                <a:latin typeface="楷体_GB2312" pitchFamily="49" charset="-122"/>
                <a:ea typeface="楷体_GB2312" pitchFamily="49" charset="-122"/>
              </a:rPr>
              <a:t>的效率极高。当输入的活动已按结束时间的非减序排列，算法只需</a:t>
            </a:r>
            <a:r>
              <a:rPr lang="en-US" altLang="zh-CN" sz="2400" b="1">
                <a:solidFill>
                  <a:schemeClr val="accent2"/>
                </a:solidFill>
                <a:latin typeface="楷体_GB2312" pitchFamily="49" charset="-122"/>
                <a:ea typeface="楷体_GB2312" pitchFamily="49" charset="-122"/>
              </a:rPr>
              <a:t>O(n)</a:t>
            </a:r>
            <a:r>
              <a:rPr lang="zh-CN" altLang="en-US" sz="2400">
                <a:latin typeface="楷体_GB2312" pitchFamily="49" charset="-122"/>
                <a:ea typeface="楷体_GB2312" pitchFamily="49" charset="-122"/>
              </a:rPr>
              <a:t>的时间安排</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个活动，使最多的活动能相容地使用公共资源。如果所给出的活动未按非减序排列，可以用</a:t>
            </a:r>
            <a:r>
              <a:rPr lang="en-US" altLang="zh-CN" sz="2400" b="1">
                <a:solidFill>
                  <a:schemeClr val="accent2"/>
                </a:solidFill>
                <a:latin typeface="楷体_GB2312" pitchFamily="49" charset="-122"/>
                <a:ea typeface="楷体_GB2312" pitchFamily="49" charset="-122"/>
              </a:rPr>
              <a:t>O(nlogn)</a:t>
            </a:r>
            <a:r>
              <a:rPr lang="zh-CN" altLang="en-US" sz="2400">
                <a:latin typeface="楷体_GB2312" pitchFamily="49" charset="-122"/>
                <a:ea typeface="楷体_GB2312" pitchFamily="49" charset="-122"/>
              </a:rPr>
              <a:t>的时间重排。 </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6"/>
          <p:cNvSpPr>
            <a:spLocks noGrp="1"/>
          </p:cNvSpPr>
          <p:nvPr>
            <p:ph type="sldNum" sz="quarter" idx="12"/>
          </p:nvPr>
        </p:nvSpPr>
        <p:spPr/>
        <p:txBody>
          <a:bodyPr/>
          <a:lstStyle/>
          <a:p>
            <a:fld id="{32E9B796-ACDD-47F0-AF3F-91241BD2F5FA}" type="slidenum">
              <a:rPr lang="zh-CN" altLang="en-US"/>
              <a:pPr/>
              <a:t>8</a:t>
            </a:fld>
            <a:endParaRPr lang="en-US" altLang="zh-CN"/>
          </a:p>
        </p:txBody>
      </p:sp>
      <p:sp>
        <p:nvSpPr>
          <p:cNvPr id="313346" name="Rectangle 2"/>
          <p:cNvSpPr>
            <a:spLocks noGrp="1" noChangeArrowheads="1"/>
          </p:cNvSpPr>
          <p:nvPr>
            <p:ph type="title"/>
          </p:nvPr>
        </p:nvSpPr>
        <p:spPr/>
        <p:txBody>
          <a:bodyPr/>
          <a:lstStyle/>
          <a:p>
            <a:r>
              <a:rPr lang="en-US" altLang="zh-CN" sz="4000">
                <a:latin typeface="黑体" pitchFamily="2" charset="-122"/>
                <a:ea typeface="黑体" pitchFamily="2" charset="-122"/>
              </a:rPr>
              <a:t>4.1 </a:t>
            </a:r>
            <a:r>
              <a:rPr lang="zh-CN" altLang="en-US" sz="4000">
                <a:latin typeface="黑体" pitchFamily="2" charset="-122"/>
                <a:ea typeface="黑体" pitchFamily="2" charset="-122"/>
              </a:rPr>
              <a:t>活动安排问题</a:t>
            </a:r>
          </a:p>
        </p:txBody>
      </p:sp>
      <p:sp>
        <p:nvSpPr>
          <p:cNvPr id="313347" name="Rectangle 3"/>
          <p:cNvSpPr>
            <a:spLocks noGrp="1" noChangeArrowheads="1"/>
          </p:cNvSpPr>
          <p:nvPr>
            <p:ph type="body" sz="half" idx="1"/>
          </p:nvPr>
        </p:nvSpPr>
        <p:spPr>
          <a:xfrm>
            <a:off x="250825" y="1916113"/>
            <a:ext cx="7558088" cy="1087437"/>
          </a:xfrm>
        </p:spPr>
        <p:txBody>
          <a:bodyPr/>
          <a:lstStyle/>
          <a:p>
            <a:pPr>
              <a:buFont typeface="Wingdings" pitchFamily="2" charset="2"/>
              <a:buNone/>
            </a:pPr>
            <a:r>
              <a:rPr lang="zh-CN" altLang="en-US" sz="24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例：</a:t>
            </a:r>
            <a:r>
              <a:rPr lang="zh-CN" altLang="en-US" sz="2400">
                <a:latin typeface="楷体_GB2312" pitchFamily="49" charset="-122"/>
                <a:ea typeface="楷体_GB2312" pitchFamily="49" charset="-122"/>
              </a:rPr>
              <a:t>设待安排的</a:t>
            </a:r>
            <a:r>
              <a:rPr lang="en-US" altLang="zh-CN" sz="2400">
                <a:latin typeface="楷体_GB2312" pitchFamily="49" charset="-122"/>
                <a:ea typeface="楷体_GB2312" pitchFamily="49" charset="-122"/>
              </a:rPr>
              <a:t>11</a:t>
            </a:r>
            <a:r>
              <a:rPr lang="zh-CN" altLang="en-US" sz="2400">
                <a:latin typeface="楷体_GB2312" pitchFamily="49" charset="-122"/>
                <a:ea typeface="楷体_GB2312" pitchFamily="49" charset="-122"/>
              </a:rPr>
              <a:t>个活动的开始时间和结束时间按结束时间的非减序排列如下：</a:t>
            </a:r>
          </a:p>
        </p:txBody>
      </p:sp>
      <p:graphicFrame>
        <p:nvGraphicFramePr>
          <p:cNvPr id="313412" name="Group 68"/>
          <p:cNvGraphicFramePr>
            <a:graphicFrameLocks noGrp="1"/>
          </p:cNvGraphicFramePr>
          <p:nvPr>
            <p:ph sz="half" idx="2"/>
          </p:nvPr>
        </p:nvGraphicFramePr>
        <p:xfrm>
          <a:off x="1262063" y="3322638"/>
          <a:ext cx="7477125" cy="2495550"/>
        </p:xfrm>
        <a:graphic>
          <a:graphicData uri="http://schemas.openxmlformats.org/drawingml/2006/table">
            <a:tbl>
              <a:tblPr/>
              <a:tblGrid>
                <a:gridCol w="623887"/>
                <a:gridCol w="622300"/>
                <a:gridCol w="623888"/>
                <a:gridCol w="622300"/>
                <a:gridCol w="622300"/>
                <a:gridCol w="623887"/>
                <a:gridCol w="623888"/>
                <a:gridCol w="622300"/>
                <a:gridCol w="623887"/>
                <a:gridCol w="622300"/>
                <a:gridCol w="622300"/>
                <a:gridCol w="623888"/>
              </a:tblGrid>
              <a:tr h="690563">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E2A4BD2B-D604-4B21-9095-652773E441FD}" type="slidenum">
              <a:rPr lang="zh-CN" altLang="en-US"/>
              <a:pPr/>
              <a:t>9</a:t>
            </a:fld>
            <a:endParaRPr lang="en-US" altLang="zh-CN"/>
          </a:p>
        </p:txBody>
      </p:sp>
      <p:sp>
        <p:nvSpPr>
          <p:cNvPr id="285703" name="Rectangle 7"/>
          <p:cNvSpPr>
            <a:spLocks noGrp="1" noChangeArrowheads="1"/>
          </p:cNvSpPr>
          <p:nvPr>
            <p:ph type="title"/>
          </p:nvPr>
        </p:nvSpPr>
        <p:spPr/>
        <p:txBody>
          <a:bodyPr/>
          <a:lstStyle/>
          <a:p>
            <a:r>
              <a:rPr lang="en-US" altLang="zh-CN" sz="3600">
                <a:latin typeface="黑体" pitchFamily="2" charset="-122"/>
                <a:ea typeface="黑体" pitchFamily="2" charset="-122"/>
              </a:rPr>
              <a:t>4.1 </a:t>
            </a:r>
            <a:r>
              <a:rPr lang="zh-CN" altLang="en-US" sz="3600">
                <a:latin typeface="黑体" pitchFamily="2" charset="-122"/>
                <a:ea typeface="黑体" pitchFamily="2" charset="-122"/>
              </a:rPr>
              <a:t>活动安排问题</a:t>
            </a:r>
            <a:br>
              <a:rPr lang="zh-CN" altLang="en-US" sz="3600">
                <a:latin typeface="黑体" pitchFamily="2" charset="-122"/>
                <a:ea typeface="黑体" pitchFamily="2" charset="-122"/>
              </a:rPr>
            </a:br>
            <a:endParaRPr lang="zh-CN" altLang="en-US" sz="3600">
              <a:latin typeface="黑体" pitchFamily="2" charset="-122"/>
              <a:ea typeface="黑体" pitchFamily="2" charset="-122"/>
            </a:endParaRPr>
          </a:p>
        </p:txBody>
      </p:sp>
      <p:pic>
        <p:nvPicPr>
          <p:cNvPr id="285700" name="Picture 4" descr="t4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11188" y="1412875"/>
            <a:ext cx="3679825" cy="4827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5704" name="Rectangle 8"/>
          <p:cNvSpPr>
            <a:spLocks noGrp="1" noChangeArrowheads="1"/>
          </p:cNvSpPr>
          <p:nvPr>
            <p:ph type="body" sz="half" idx="2"/>
          </p:nvPr>
        </p:nvSpPr>
        <p:spPr>
          <a:xfrm>
            <a:off x="5205413" y="2239963"/>
            <a:ext cx="3598862" cy="3736975"/>
          </a:xfrm>
        </p:spPr>
        <p:txBody>
          <a:bodyPr/>
          <a:lstStyle/>
          <a:p>
            <a:pPr>
              <a:buFont typeface="Wingdings" pitchFamily="2" charset="2"/>
              <a:buNone/>
            </a:pPr>
            <a:r>
              <a:rPr lang="zh-CN" altLang="en-US" sz="2800">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算法</a:t>
            </a:r>
            <a:r>
              <a:rPr lang="en-US" altLang="zh-CN" sz="2400" b="1">
                <a:solidFill>
                  <a:schemeClr val="accent2"/>
                </a:solidFill>
                <a:latin typeface="楷体_GB2312" pitchFamily="49" charset="-122"/>
                <a:ea typeface="楷体_GB2312" pitchFamily="49" charset="-122"/>
              </a:rPr>
              <a:t>greedySelector </a:t>
            </a:r>
            <a:r>
              <a:rPr lang="zh-CN" altLang="en-US" sz="2400" b="1">
                <a:solidFill>
                  <a:schemeClr val="accent2"/>
                </a:solidFill>
                <a:latin typeface="楷体_GB2312" pitchFamily="49" charset="-122"/>
                <a:ea typeface="楷体_GB2312" pitchFamily="49" charset="-122"/>
              </a:rPr>
              <a:t>的计算过程</a:t>
            </a:r>
            <a:r>
              <a:rPr lang="zh-CN" altLang="en-US" sz="2400">
                <a:latin typeface="楷体_GB2312" pitchFamily="49" charset="-122"/>
                <a:ea typeface="楷体_GB2312" pitchFamily="49" charset="-122"/>
              </a:rPr>
              <a:t>如左图所示。图中每行相应于算法的一次迭代。阴影长条表示的活动是已选入集合</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的活动，而空白长条表示的活动是当前正在检查相容性的活动。</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973</TotalTime>
  <Words>1672</Words>
  <Application>Microsoft Office PowerPoint</Application>
  <PresentationFormat>全屏显示(4:3)</PresentationFormat>
  <Paragraphs>420</Paragraphs>
  <Slides>59</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1" baseType="lpstr">
      <vt:lpstr>Blends</vt:lpstr>
      <vt:lpstr>公式</vt:lpstr>
      <vt:lpstr>第4章 贪心算法</vt:lpstr>
      <vt:lpstr>PowerPoint 演示文稿</vt:lpstr>
      <vt:lpstr>PowerPoint 演示文稿</vt:lpstr>
      <vt:lpstr>4.1 活动安排问题 </vt:lpstr>
      <vt:lpstr>4.1 活动安排问题</vt:lpstr>
      <vt:lpstr>4.1 活动安排问题</vt:lpstr>
      <vt:lpstr>4.1 活动安排问题</vt:lpstr>
      <vt:lpstr>4.1 活动安排问题</vt:lpstr>
      <vt:lpstr>4.1 活动安排问题 </vt:lpstr>
      <vt:lpstr>4.1 活动安排问题</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4.2 贪心算法的基本要素</vt:lpstr>
      <vt:lpstr>4.3 最优装载</vt:lpstr>
      <vt:lpstr>4.3 最优装载</vt:lpstr>
      <vt:lpstr>4.3 最优装载</vt:lpstr>
      <vt:lpstr>4.4 哈夫曼编码</vt:lpstr>
      <vt:lpstr>4.4 哈夫曼编码</vt:lpstr>
      <vt:lpstr>4.4 哈夫曼编码</vt:lpstr>
      <vt:lpstr>4.4 哈夫曼编码</vt:lpstr>
      <vt:lpstr>4.4 哈夫曼编码</vt:lpstr>
      <vt:lpstr>4.5 单源最短路径</vt:lpstr>
      <vt:lpstr>4.5 单源最短路径</vt:lpstr>
      <vt:lpstr>4.5 单源最短路径</vt:lpstr>
      <vt:lpstr>4.5 单源最短路径</vt:lpstr>
      <vt:lpstr>4.5 单源最短路径</vt:lpstr>
      <vt:lpstr>4.6 最小生成树 </vt:lpstr>
      <vt:lpstr>4.6 最小生成树</vt:lpstr>
      <vt:lpstr>4.6 最小生成树</vt:lpstr>
      <vt:lpstr>4.6 最小生成树</vt:lpstr>
      <vt:lpstr>4.6 最小生成树</vt:lpstr>
      <vt:lpstr>4.6 最小生成树</vt:lpstr>
      <vt:lpstr>4.6 最小生成树</vt:lpstr>
      <vt:lpstr>4.6 最小生成树</vt:lpstr>
      <vt:lpstr>4.6 最小生成树</vt:lpstr>
      <vt:lpstr>4.7 多机调度问题</vt:lpstr>
      <vt:lpstr>4.7 多机调度问题</vt:lpstr>
      <vt:lpstr>4.7 多机调度问题</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4.8 贪心算法的理论基础</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Admin</cp:lastModifiedBy>
  <cp:revision>230</cp:revision>
  <cp:lastPrinted>1601-01-01T00:00:00Z</cp:lastPrinted>
  <dcterms:created xsi:type="dcterms:W3CDTF">2003-05-27T06:14:28Z</dcterms:created>
  <dcterms:modified xsi:type="dcterms:W3CDTF">2018-09-01T01:03:34Z</dcterms:modified>
</cp:coreProperties>
</file>